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5"/>
  </p:notesMasterIdLst>
  <p:sldIdLst>
    <p:sldId id="517" r:id="rId2"/>
    <p:sldId id="583" r:id="rId3"/>
    <p:sldId id="582" r:id="rId4"/>
    <p:sldId id="581" r:id="rId5"/>
    <p:sldId id="546" r:id="rId6"/>
    <p:sldId id="547" r:id="rId7"/>
    <p:sldId id="549" r:id="rId8"/>
    <p:sldId id="550" r:id="rId9"/>
    <p:sldId id="569" r:id="rId10"/>
    <p:sldId id="577" r:id="rId11"/>
    <p:sldId id="573" r:id="rId12"/>
    <p:sldId id="585" r:id="rId13"/>
    <p:sldId id="568" r:id="rId14"/>
    <p:sldId id="560" r:id="rId15"/>
    <p:sldId id="551" r:id="rId16"/>
    <p:sldId id="552" r:id="rId17"/>
    <p:sldId id="567" r:id="rId18"/>
    <p:sldId id="566" r:id="rId19"/>
    <p:sldId id="553" r:id="rId20"/>
    <p:sldId id="555" r:id="rId21"/>
    <p:sldId id="576" r:id="rId22"/>
    <p:sldId id="575" r:id="rId23"/>
    <p:sldId id="548" r:id="rId24"/>
    <p:sldId id="556" r:id="rId25"/>
    <p:sldId id="584" r:id="rId26"/>
    <p:sldId id="554" r:id="rId27"/>
    <p:sldId id="557" r:id="rId28"/>
    <p:sldId id="578" r:id="rId29"/>
    <p:sldId id="580" r:id="rId30"/>
    <p:sldId id="571" r:id="rId31"/>
    <p:sldId id="565" r:id="rId32"/>
    <p:sldId id="572" r:id="rId33"/>
    <p:sldId id="545" r:id="rId34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6BF051-D36A-46A7-8713-2F6B37427D5A}">
  <a:tblStyle styleId="{F36BF051-D36A-46A7-8713-2F6B37427D5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Google%20Drive\Economia%20da%20Saude\APRESENTACAO\EC95_MS_16jan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Google%20Drive\Economia%20da%20Saude\APRESENTACAO\UEM_PIB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Google%20Drive\Economia%20da%20Saude\APRESENTACAO\2021\RN%20fev%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Google%20Drive\Economia%20da%20Saude\APRESENTACAO\2021\RN%20fev%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Google%20Drive\Economia%20da%20Saude\APRESENTACAO\UEM_PIB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Google%20Drive\Economia%20da%20Saude\APRESENTACAO\F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tx1"/>
                </a:solidFill>
              </a:rPr>
              <a:t>E</a:t>
            </a:r>
            <a:r>
              <a:rPr lang="pt-BR" sz="1600" b="1" baseline="0" dirty="0">
                <a:solidFill>
                  <a:schemeClr val="tx1"/>
                </a:solidFill>
              </a:rPr>
              <a:t>volução das bases de cálculo para aplicação mínima da União em ASPS</a:t>
            </a:r>
            <a:endParaRPr lang="pt-BR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BasesMinimos!$D$3</c:f>
              <c:strCache>
                <c:ptCount val="1"/>
                <c:pt idx="0">
                  <c:v>Variação % IPCA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BasesMinimos!$B$8:$B$27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BasesMinimos!$E$8:$E$27</c:f>
              <c:numCache>
                <c:formatCode>0.00%</c:formatCode>
                <c:ptCount val="20"/>
                <c:pt idx="0">
                  <c:v>5.9700000000000003E-2</c:v>
                </c:pt>
                <c:pt idx="1">
                  <c:v>7.6700000000000004E-2</c:v>
                </c:pt>
                <c:pt idx="2">
                  <c:v>0.12529999999999999</c:v>
                </c:pt>
                <c:pt idx="3">
                  <c:v>9.2999999999999999E-2</c:v>
                </c:pt>
                <c:pt idx="4">
                  <c:v>7.5999999999999998E-2</c:v>
                </c:pt>
                <c:pt idx="5">
                  <c:v>5.6899999999999999E-2</c:v>
                </c:pt>
                <c:pt idx="6">
                  <c:v>3.1399999999999997E-2</c:v>
                </c:pt>
                <c:pt idx="7">
                  <c:v>4.4600000000000001E-2</c:v>
                </c:pt>
                <c:pt idx="8">
                  <c:v>5.8999999999999997E-2</c:v>
                </c:pt>
                <c:pt idx="9">
                  <c:v>4.3099999999999999E-2</c:v>
                </c:pt>
                <c:pt idx="10">
                  <c:v>5.91E-2</c:v>
                </c:pt>
                <c:pt idx="11">
                  <c:v>6.5000000000000002E-2</c:v>
                </c:pt>
                <c:pt idx="12">
                  <c:v>5.8400000000000001E-2</c:v>
                </c:pt>
                <c:pt idx="13">
                  <c:v>5.91E-2</c:v>
                </c:pt>
                <c:pt idx="14">
                  <c:v>6.4100000000000004E-2</c:v>
                </c:pt>
                <c:pt idx="15">
                  <c:v>0.1067</c:v>
                </c:pt>
                <c:pt idx="16">
                  <c:v>6.2899999999999998E-2</c:v>
                </c:pt>
                <c:pt idx="17">
                  <c:v>2.9499999999999998E-2</c:v>
                </c:pt>
                <c:pt idx="18">
                  <c:v>0.03</c:v>
                </c:pt>
                <c:pt idx="19">
                  <c:v>4.3900000000000002E-2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49-4B16-B3E1-5FC3819FFC78}"/>
            </c:ext>
          </c:extLst>
        </c:ser>
        <c:ser>
          <c:idx val="1"/>
          <c:order val="1"/>
          <c:tx>
            <c:strRef>
              <c:f>BasesMinimos!$G$3</c:f>
              <c:strCache>
                <c:ptCount val="1"/>
                <c:pt idx="0">
                  <c:v>Variação % PIB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BasesMinimos!$B$8:$B$27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BasesMinimos!$H$9:$H$27</c:f>
              <c:numCache>
                <c:formatCode>0.00%</c:formatCode>
                <c:ptCount val="19"/>
                <c:pt idx="0">
                  <c:v>9.7292703735239794E-2</c:v>
                </c:pt>
                <c:pt idx="1">
                  <c:v>0.13150766555501181</c:v>
                </c:pt>
                <c:pt idx="2">
                  <c:v>0.15392587796247681</c:v>
                </c:pt>
                <c:pt idx="3">
                  <c:v>0.13958430711935321</c:v>
                </c:pt>
                <c:pt idx="4">
                  <c:v>0.10871357425616135</c:v>
                </c:pt>
                <c:pt idx="5">
                  <c:v>0.1100468813922888</c:v>
                </c:pt>
                <c:pt idx="6">
                  <c:v>0.12899748905351838</c:v>
                </c:pt>
                <c:pt idx="7">
                  <c:v>0.14319938917670827</c:v>
                </c:pt>
                <c:pt idx="8">
                  <c:v>7.1784611436801704E-2</c:v>
                </c:pt>
                <c:pt idx="9">
                  <c:v>0.1658570451770891</c:v>
                </c:pt>
                <c:pt idx="10">
                  <c:v>0.12623631347297004</c:v>
                </c:pt>
                <c:pt idx="11">
                  <c:v>0.1001690437443532</c:v>
                </c:pt>
                <c:pt idx="12">
                  <c:v>0.10734886058702831</c:v>
                </c:pt>
                <c:pt idx="13">
                  <c:v>8.3901906719141106E-2</c:v>
                </c:pt>
                <c:pt idx="14">
                  <c:v>3.7521682131985257E-2</c:v>
                </c:pt>
                <c:pt idx="15">
                  <c:v>4.5622026662717197E-2</c:v>
                </c:pt>
                <c:pt idx="16">
                  <c:v>5.0083517723111592E-2</c:v>
                </c:pt>
                <c:pt idx="17">
                  <c:v>4.6459551247562292E-2</c:v>
                </c:pt>
                <c:pt idx="18">
                  <c:v>5.3380984895726291E-2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49-4B16-B3E1-5FC3819FFC78}"/>
            </c:ext>
          </c:extLst>
        </c:ser>
        <c:ser>
          <c:idx val="2"/>
          <c:order val="2"/>
          <c:tx>
            <c:strRef>
              <c:f>BasesMinimos!$J$3</c:f>
              <c:strCache>
                <c:ptCount val="1"/>
                <c:pt idx="0">
                  <c:v>Variação % RCL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BasesMinimos!$B$8:$B$27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BasesMinimos!$K$8:$K$27</c:f>
              <c:numCache>
                <c:formatCode>0.00%</c:formatCode>
                <c:ptCount val="20"/>
                <c:pt idx="1">
                  <c:v>0.15600607113171594</c:v>
                </c:pt>
                <c:pt idx="2">
                  <c:v>0.19561094275516933</c:v>
                </c:pt>
                <c:pt idx="3">
                  <c:v>0.11386458005627409</c:v>
                </c:pt>
                <c:pt idx="4">
                  <c:v>0.17531924794435061</c:v>
                </c:pt>
                <c:pt idx="5">
                  <c:v>0.14625435418742638</c:v>
                </c:pt>
                <c:pt idx="6">
                  <c:v>0.13766827156110928</c:v>
                </c:pt>
                <c:pt idx="7">
                  <c:v>0.1216901628172673</c:v>
                </c:pt>
                <c:pt idx="8">
                  <c:v>0.10830978989338802</c:v>
                </c:pt>
                <c:pt idx="9">
                  <c:v>2.0153495769362761E-2</c:v>
                </c:pt>
                <c:pt idx="10">
                  <c:v>0.14333538065418883</c:v>
                </c:pt>
                <c:pt idx="11">
                  <c:v>0.11771094951026218</c:v>
                </c:pt>
                <c:pt idx="12">
                  <c:v>0.10421746254654285</c:v>
                </c:pt>
                <c:pt idx="13">
                  <c:v>6.3476661577697824E-2</c:v>
                </c:pt>
                <c:pt idx="14">
                  <c:v>-2.2124902451452932E-2</c:v>
                </c:pt>
                <c:pt idx="15">
                  <c:v>5.1349227353427063E-2</c:v>
                </c:pt>
                <c:pt idx="16">
                  <c:v>5.2491680783493644E-2</c:v>
                </c:pt>
                <c:pt idx="17">
                  <c:v>2.4403476185340667E-2</c:v>
                </c:pt>
                <c:pt idx="18">
                  <c:v>0.10738207655995913</c:v>
                </c:pt>
                <c:pt idx="19">
                  <c:v>0.12455501953681369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49-4B16-B3E1-5FC3819FF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735551"/>
        <c:axId val="1885738879"/>
      </c:lineChart>
      <c:catAx>
        <c:axId val="188573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5738879"/>
        <c:crosses val="autoZero"/>
        <c:auto val="1"/>
        <c:lblAlgn val="ctr"/>
        <c:lblOffset val="100"/>
        <c:noMultiLvlLbl val="0"/>
      </c:catAx>
      <c:valAx>
        <c:axId val="1885738879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573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err="1"/>
              <a:t>Composição</a:t>
            </a:r>
            <a:r>
              <a:rPr lang="en-US" sz="1600" dirty="0"/>
              <a:t> dos </a:t>
            </a:r>
            <a:r>
              <a:rPr lang="en-US" sz="1600" dirty="0" err="1"/>
              <a:t>gastos</a:t>
            </a:r>
            <a:r>
              <a:rPr lang="en-US" sz="1600" dirty="0"/>
              <a:t> </a:t>
            </a:r>
            <a:r>
              <a:rPr lang="en-US" sz="1600" dirty="0" smtClean="0"/>
              <a:t>com</a:t>
            </a:r>
            <a:r>
              <a:rPr lang="en-US" sz="1600" baseline="0" dirty="0" smtClean="0"/>
              <a:t> ASPS</a:t>
            </a:r>
            <a:endParaRPr lang="en-US" sz="1600" baseline="0" dirty="0"/>
          </a:p>
          <a:p>
            <a:pPr>
              <a:defRPr sz="1600"/>
            </a:pPr>
            <a:r>
              <a:rPr lang="en-US" sz="1200" b="0" dirty="0"/>
              <a:t>SIOPS (5.567 </a:t>
            </a:r>
            <a:r>
              <a:rPr lang="en-US" sz="1200" b="0" dirty="0" err="1"/>
              <a:t>municípios</a:t>
            </a:r>
            <a:r>
              <a:rPr lang="en-US" sz="1200" b="0" dirty="0"/>
              <a:t>) 2019 -</a:t>
            </a:r>
            <a:r>
              <a:rPr lang="en-US" sz="1200" b="0" baseline="0" dirty="0"/>
              <a:t> </a:t>
            </a:r>
            <a:r>
              <a:rPr lang="en-US" sz="1200" b="0" baseline="0" dirty="0" err="1"/>
              <a:t>Atualização</a:t>
            </a:r>
            <a:r>
              <a:rPr lang="en-US" sz="1200" b="0" baseline="0" dirty="0"/>
              <a:t> IPCA </a:t>
            </a:r>
            <a:r>
              <a:rPr lang="en-US" sz="1200" b="0" baseline="0" dirty="0" err="1"/>
              <a:t>dez</a:t>
            </a:r>
            <a:r>
              <a:rPr lang="en-US" sz="1200" b="0" baseline="0" dirty="0"/>
              <a:t>/20</a:t>
            </a:r>
            <a:endParaRPr lang="en-US" sz="1600" b="0" dirty="0"/>
          </a:p>
        </c:rich>
      </c:tx>
      <c:layout>
        <c:manualLayout>
          <c:xMode val="edge"/>
          <c:yMode val="edge"/>
          <c:x val="0.30037135048840546"/>
          <c:y val="4.18866414932334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22459692538431E-2"/>
          <c:y val="0.19804250939220835"/>
          <c:w val="0.95628582141518026"/>
          <c:h val="0.64439503885543725"/>
        </c:manualLayout>
      </c:layout>
      <c:lineChart>
        <c:grouping val="standard"/>
        <c:varyColors val="0"/>
        <c:ser>
          <c:idx val="1"/>
          <c:order val="0"/>
          <c:tx>
            <c:v>Federal</c:v>
          </c:tx>
          <c:spPr>
            <a:ln w="12700">
              <a:solidFill>
                <a:schemeClr val="tx2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 w="12700">
                <a:solidFill>
                  <a:schemeClr val="tx2"/>
                </a:solidFill>
              </a:ln>
            </c:spPr>
          </c:marker>
          <c:dLbls>
            <c:spPr>
              <a:noFill/>
              <a:ln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'Real IPCAdez20'!$B$6:$B$23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'Real IPCAdez20'!$H$6:$H$23</c:f>
              <c:numCache>
                <c:formatCode>0.0%</c:formatCode>
                <c:ptCount val="18"/>
                <c:pt idx="0">
                  <c:v>0.52393429114300494</c:v>
                </c:pt>
                <c:pt idx="1">
                  <c:v>0.50474972174285448</c:v>
                </c:pt>
                <c:pt idx="2">
                  <c:v>0.49262551059572302</c:v>
                </c:pt>
                <c:pt idx="3">
                  <c:v>0.48180275150854357</c:v>
                </c:pt>
                <c:pt idx="4">
                  <c:v>0.46679901057622097</c:v>
                </c:pt>
                <c:pt idx="5">
                  <c:v>0.45815549201681771</c:v>
                </c:pt>
                <c:pt idx="6">
                  <c:v>0.4340979331158461</c:v>
                </c:pt>
                <c:pt idx="7">
                  <c:v>0.46583713797073739</c:v>
                </c:pt>
                <c:pt idx="8">
                  <c:v>0.44723351154766267</c:v>
                </c:pt>
                <c:pt idx="9">
                  <c:v>0.45250123398733244</c:v>
                </c:pt>
                <c:pt idx="10">
                  <c:v>0.45253817569001897</c:v>
                </c:pt>
                <c:pt idx="11">
                  <c:v>0.42567535421559133</c:v>
                </c:pt>
                <c:pt idx="12">
                  <c:v>0.424301011229131</c:v>
                </c:pt>
                <c:pt idx="13">
                  <c:v>0.42974437420961759</c:v>
                </c:pt>
                <c:pt idx="14">
                  <c:v>0.42829655658022714</c:v>
                </c:pt>
                <c:pt idx="15">
                  <c:v>0.43164332090767987</c:v>
                </c:pt>
                <c:pt idx="16">
                  <c:v>0.42588628221139091</c:v>
                </c:pt>
                <c:pt idx="17">
                  <c:v>0.42051769880830764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60-4A66-85C9-5272B8350D95}"/>
            </c:ext>
          </c:extLst>
        </c:ser>
        <c:ser>
          <c:idx val="2"/>
          <c:order val="1"/>
          <c:tx>
            <c:strRef>
              <c:f>'Real IPCAdez20'!$M$3</c:f>
              <c:strCache>
                <c:ptCount val="1"/>
                <c:pt idx="0">
                  <c:v>Municipal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'Real IPCAdez20'!$B$6:$B$23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'Real IPCAdez20'!$P$6:$P$23</c:f>
              <c:numCache>
                <c:formatCode>0.0%</c:formatCode>
                <c:ptCount val="18"/>
                <c:pt idx="0">
                  <c:v>0.25479266219283286</c:v>
                </c:pt>
                <c:pt idx="1">
                  <c:v>0.25562159462965856</c:v>
                </c:pt>
                <c:pt idx="2">
                  <c:v>0.2471860659672071</c:v>
                </c:pt>
                <c:pt idx="3">
                  <c:v>0.26313813018837795</c:v>
                </c:pt>
                <c:pt idx="4">
                  <c:v>0.2699817231642081</c:v>
                </c:pt>
                <c:pt idx="5">
                  <c:v>0.27328488151886743</c:v>
                </c:pt>
                <c:pt idx="6">
                  <c:v>0.28961760460204761</c:v>
                </c:pt>
                <c:pt idx="7">
                  <c:v>0.27615015331519821</c:v>
                </c:pt>
                <c:pt idx="8">
                  <c:v>0.2835800274827554</c:v>
                </c:pt>
                <c:pt idx="9">
                  <c:v>0.28780617935070352</c:v>
                </c:pt>
                <c:pt idx="10">
                  <c:v>0.29411203026495353</c:v>
                </c:pt>
                <c:pt idx="11">
                  <c:v>0.307048833694606</c:v>
                </c:pt>
                <c:pt idx="12">
                  <c:v>0.31111655161677926</c:v>
                </c:pt>
                <c:pt idx="13">
                  <c:v>0.31023021894487463</c:v>
                </c:pt>
                <c:pt idx="14">
                  <c:v>0.31653124759242601</c:v>
                </c:pt>
                <c:pt idx="15">
                  <c:v>0.31089596159217259</c:v>
                </c:pt>
                <c:pt idx="16">
                  <c:v>0.30849337453973047</c:v>
                </c:pt>
                <c:pt idx="17">
                  <c:v>0.31479590718829853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60-4A66-85C9-5272B8350D95}"/>
            </c:ext>
          </c:extLst>
        </c:ser>
        <c:ser>
          <c:idx val="0"/>
          <c:order val="2"/>
          <c:tx>
            <c:strRef>
              <c:f>'Real IPCAdez20'!$I$3</c:f>
              <c:strCache>
                <c:ptCount val="1"/>
                <c:pt idx="0">
                  <c:v>Estadual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'Real IPCAdez20'!$B$6:$B$23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'Real IPCAdez20'!$L$6:$L$23</c:f>
              <c:numCache>
                <c:formatCode>0.0%</c:formatCode>
                <c:ptCount val="18"/>
                <c:pt idx="0">
                  <c:v>0.22127304666416223</c:v>
                </c:pt>
                <c:pt idx="1">
                  <c:v>0.23962868362748696</c:v>
                </c:pt>
                <c:pt idx="2">
                  <c:v>0.26018842343706988</c:v>
                </c:pt>
                <c:pt idx="3">
                  <c:v>0.25505911830307837</c:v>
                </c:pt>
                <c:pt idx="4">
                  <c:v>0.26321926625957093</c:v>
                </c:pt>
                <c:pt idx="5">
                  <c:v>0.2685596264643148</c:v>
                </c:pt>
                <c:pt idx="6">
                  <c:v>0.27628446228210635</c:v>
                </c:pt>
                <c:pt idx="7">
                  <c:v>0.25801270871406445</c:v>
                </c:pt>
                <c:pt idx="8">
                  <c:v>0.26918646096958199</c:v>
                </c:pt>
                <c:pt idx="9">
                  <c:v>0.25969258666196399</c:v>
                </c:pt>
                <c:pt idx="10">
                  <c:v>0.2533497940450275</c:v>
                </c:pt>
                <c:pt idx="11">
                  <c:v>0.26727581208980267</c:v>
                </c:pt>
                <c:pt idx="12">
                  <c:v>0.26458243715408974</c:v>
                </c:pt>
                <c:pt idx="13">
                  <c:v>0.26002540684550768</c:v>
                </c:pt>
                <c:pt idx="14">
                  <c:v>0.25517219582734674</c:v>
                </c:pt>
                <c:pt idx="15">
                  <c:v>0.25746071750014743</c:v>
                </c:pt>
                <c:pt idx="16">
                  <c:v>0.26562034324887857</c:v>
                </c:pt>
                <c:pt idx="17">
                  <c:v>0.26468639400339383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60-4A66-85C9-5272B8350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27648"/>
        <c:axId val="63066048"/>
      </c:lineChart>
      <c:catAx>
        <c:axId val="11042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63066048"/>
        <c:crosses val="autoZero"/>
        <c:auto val="1"/>
        <c:lblAlgn val="ctr"/>
        <c:lblOffset val="100"/>
        <c:noMultiLvlLbl val="0"/>
      </c:catAx>
      <c:valAx>
        <c:axId val="630660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10427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tx1"/>
                </a:solidFill>
              </a:rPr>
              <a:t>Despesa</a:t>
            </a:r>
            <a:r>
              <a:rPr lang="en-US" sz="1600" b="1" baseline="0" dirty="0">
                <a:solidFill>
                  <a:schemeClr val="tx1"/>
                </a:solidFill>
              </a:rPr>
              <a:t> total </a:t>
            </a:r>
            <a:r>
              <a:rPr lang="en-US" sz="1600" b="1" baseline="0" dirty="0" err="1">
                <a:solidFill>
                  <a:schemeClr val="tx1"/>
                </a:solidFill>
              </a:rPr>
              <a:t>em</a:t>
            </a:r>
            <a:r>
              <a:rPr lang="en-US" sz="1600" b="1" baseline="0" dirty="0">
                <a:solidFill>
                  <a:schemeClr val="tx1"/>
                </a:solidFill>
              </a:rPr>
              <a:t> </a:t>
            </a:r>
            <a:r>
              <a:rPr lang="en-US" sz="1600" b="1" baseline="0" dirty="0" err="1">
                <a:solidFill>
                  <a:schemeClr val="tx1"/>
                </a:solidFill>
              </a:rPr>
              <a:t>saúde</a:t>
            </a:r>
            <a:r>
              <a:rPr lang="en-US" sz="1600" b="1" baseline="0" dirty="0">
                <a:solidFill>
                  <a:schemeClr val="tx1"/>
                </a:solidFill>
              </a:rPr>
              <a:t> e % </a:t>
            </a:r>
            <a:r>
              <a:rPr lang="en-US" sz="1600" b="1" baseline="0" dirty="0" err="1">
                <a:solidFill>
                  <a:schemeClr val="tx1"/>
                </a:solidFill>
              </a:rPr>
              <a:t>Recuros</a:t>
            </a:r>
            <a:r>
              <a:rPr lang="en-US" sz="1600" b="1" baseline="0" dirty="0">
                <a:solidFill>
                  <a:schemeClr val="tx1"/>
                </a:solidFill>
              </a:rPr>
              <a:t> </a:t>
            </a:r>
            <a:r>
              <a:rPr lang="en-US" sz="1600" b="1" baseline="0" dirty="0" err="1">
                <a:solidFill>
                  <a:schemeClr val="tx1"/>
                </a:solidFill>
              </a:rPr>
              <a:t>Próprios</a:t>
            </a:r>
            <a:r>
              <a:rPr lang="en-US" sz="1600" b="1" baseline="0" dirty="0">
                <a:solidFill>
                  <a:schemeClr val="tx1"/>
                </a:solidFill>
              </a:rPr>
              <a:t> </a:t>
            </a:r>
            <a:r>
              <a:rPr lang="en-US" sz="1600" b="1" baseline="0" dirty="0" err="1">
                <a:solidFill>
                  <a:schemeClr val="tx1"/>
                </a:solidFill>
              </a:rPr>
              <a:t>aplicados</a:t>
            </a:r>
            <a:r>
              <a:rPr lang="en-US" sz="1600" b="1" baseline="0" dirty="0">
                <a:solidFill>
                  <a:schemeClr val="tx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23023166078181598"/>
          <c:y val="5.4302419151394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4551825158662982E-2"/>
          <c:y val="0.21188803952874055"/>
          <c:w val="0.89497881168762694"/>
          <c:h val="0.70413048999595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Estado!$A$2</c:f>
              <c:strCache>
                <c:ptCount val="1"/>
                <c:pt idx="0">
                  <c:v>D.Total Saúde por Ano segundo Municípios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numRef>
              <c:f>Estado!$B$1:$U$1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Estado!$B$2:$U$2</c:f>
              <c:numCache>
                <c:formatCode>General</c:formatCode>
                <c:ptCount val="20"/>
                <c:pt idx="2" formatCode="#,##0.00">
                  <c:v>271839408.31</c:v>
                </c:pt>
                <c:pt idx="3" formatCode="#,##0.00">
                  <c:v>337592489.50999999</c:v>
                </c:pt>
                <c:pt idx="4" formatCode="#,##0.00">
                  <c:v>459042766.93000001</c:v>
                </c:pt>
                <c:pt idx="5" formatCode="#,##0.00">
                  <c:v>520841133.51999998</c:v>
                </c:pt>
                <c:pt idx="6" formatCode="#,##0.00">
                  <c:v>637898353.86000001</c:v>
                </c:pt>
                <c:pt idx="7" formatCode="#,##0.00">
                  <c:v>821975402.47000003</c:v>
                </c:pt>
                <c:pt idx="8" formatCode="#,##0.00">
                  <c:v>883359805.21000004</c:v>
                </c:pt>
                <c:pt idx="9" formatCode="#,##0.00">
                  <c:v>986777480.94000006</c:v>
                </c:pt>
                <c:pt idx="10" formatCode="#,##0.00">
                  <c:v>999497385.96000004</c:v>
                </c:pt>
                <c:pt idx="11" formatCode="#,##0.00">
                  <c:v>1165135709.9100001</c:v>
                </c:pt>
                <c:pt idx="12" formatCode="#,##0.00">
                  <c:v>1232747102.23</c:v>
                </c:pt>
                <c:pt idx="13" formatCode="#,##0.00">
                  <c:v>1242953676.8199999</c:v>
                </c:pt>
                <c:pt idx="14" formatCode="#,##0.00">
                  <c:v>1317901655.1700001</c:v>
                </c:pt>
                <c:pt idx="15" formatCode="#,##0.00">
                  <c:v>1397861886.73</c:v>
                </c:pt>
                <c:pt idx="16" formatCode="#,##0.00">
                  <c:v>1353287165.6800001</c:v>
                </c:pt>
                <c:pt idx="17" formatCode="#,##0.00">
                  <c:v>1510732516.71</c:v>
                </c:pt>
                <c:pt idx="18" formatCode="#,##0.00">
                  <c:v>1767528315.46</c:v>
                </c:pt>
                <c:pt idx="19" formatCode="#,##0.00">
                  <c:v>1534034839.8199999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9-4EE3-8687-3E70CF1BF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676652240"/>
        <c:axId val="676653488"/>
      </c:barChart>
      <c:lineChart>
        <c:grouping val="standard"/>
        <c:varyColors val="0"/>
        <c:ser>
          <c:idx val="1"/>
          <c:order val="1"/>
          <c:tx>
            <c:strRef>
              <c:f>Estado!$A$3</c:f>
              <c:strCache>
                <c:ptCount val="1"/>
                <c:pt idx="0">
                  <c:v>% R.Próprios em Saúde-EC 29 por Ano segundo Municípios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numRef>
              <c:f>Estado!$B$1:$U$1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Estado!$B$3:$U$3</c:f>
              <c:numCache>
                <c:formatCode>General</c:formatCode>
                <c:ptCount val="20"/>
                <c:pt idx="2">
                  <c:v>0.13300000000000001</c:v>
                </c:pt>
                <c:pt idx="3">
                  <c:v>0.14580000000000001</c:v>
                </c:pt>
                <c:pt idx="4">
                  <c:v>0.1202</c:v>
                </c:pt>
                <c:pt idx="5">
                  <c:v>0.12640000000000001</c:v>
                </c:pt>
                <c:pt idx="6">
                  <c:v>0.14429999999999998</c:v>
                </c:pt>
                <c:pt idx="7">
                  <c:v>0.17530000000000001</c:v>
                </c:pt>
                <c:pt idx="8">
                  <c:v>0.16519999999999999</c:v>
                </c:pt>
                <c:pt idx="9">
                  <c:v>0.16339999999999999</c:v>
                </c:pt>
                <c:pt idx="10">
                  <c:v>0.15279999999999999</c:v>
                </c:pt>
                <c:pt idx="11">
                  <c:v>0.15570000000000001</c:v>
                </c:pt>
                <c:pt idx="12">
                  <c:v>0.14150000000000001</c:v>
                </c:pt>
                <c:pt idx="13">
                  <c:v>0.1389</c:v>
                </c:pt>
                <c:pt idx="14">
                  <c:v>0.13880000000000001</c:v>
                </c:pt>
                <c:pt idx="15">
                  <c:v>0.152</c:v>
                </c:pt>
                <c:pt idx="16">
                  <c:v>0.1244</c:v>
                </c:pt>
                <c:pt idx="17">
                  <c:v>0.1215</c:v>
                </c:pt>
                <c:pt idx="18">
                  <c:v>0.122</c:v>
                </c:pt>
                <c:pt idx="19">
                  <c:v>0.1318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09-4EE3-8687-3E70CF1BF3E6}"/>
            </c:ext>
          </c:extLst>
        </c:ser>
        <c:ser>
          <c:idx val="2"/>
          <c:order val="2"/>
          <c:tx>
            <c:strRef>
              <c:f>Estado!$A$4</c:f>
              <c:strCache>
                <c:ptCount val="1"/>
                <c:pt idx="0">
                  <c:v>Piso constitucional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val>
            <c:numRef>
              <c:f>Estado!$B$4:$U$4</c:f>
              <c:numCache>
                <c:formatCode>General</c:formatCode>
                <c:ptCount val="20"/>
                <c:pt idx="0">
                  <c:v>7.0000000000000007E-2</c:v>
                </c:pt>
                <c:pt idx="1">
                  <c:v>0.08</c:v>
                </c:pt>
                <c:pt idx="2">
                  <c:v>0.09</c:v>
                </c:pt>
                <c:pt idx="3">
                  <c:v>0.1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  <c:pt idx="10">
                  <c:v>0.12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0.12</c:v>
                </c:pt>
                <c:pt idx="15">
                  <c:v>0.12</c:v>
                </c:pt>
                <c:pt idx="16">
                  <c:v>0.12</c:v>
                </c:pt>
                <c:pt idx="17">
                  <c:v>0.12</c:v>
                </c:pt>
                <c:pt idx="18">
                  <c:v>0.12</c:v>
                </c:pt>
                <c:pt idx="19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09-4EE3-8687-3E70CF1BF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365056"/>
        <c:axId val="676367968"/>
      </c:lineChart>
      <c:catAx>
        <c:axId val="67665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6653488"/>
        <c:crosses val="autoZero"/>
        <c:auto val="1"/>
        <c:lblAlgn val="ctr"/>
        <c:lblOffset val="100"/>
        <c:noMultiLvlLbl val="0"/>
      </c:catAx>
      <c:valAx>
        <c:axId val="67665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,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6652240"/>
        <c:crosses val="autoZero"/>
        <c:crossBetween val="between"/>
      </c:valAx>
      <c:valAx>
        <c:axId val="676367968"/>
        <c:scaling>
          <c:orientation val="minMax"/>
        </c:scaling>
        <c:delete val="0"/>
        <c:axPos val="r"/>
        <c:numFmt formatCode="0.0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6365056"/>
        <c:crosses val="max"/>
        <c:crossBetween val="between"/>
      </c:valAx>
      <c:catAx>
        <c:axId val="67636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6367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>
                <a:solidFill>
                  <a:sysClr val="windowText" lastClr="000000"/>
                </a:solidFill>
                <a:effectLst/>
              </a:rPr>
              <a:t>Despesa total em saúde (R$ bilhões) e % Recursos Próprios aplicados </a:t>
            </a:r>
            <a:endParaRPr lang="pt-BR" sz="14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6597171281928519"/>
          <c:y val="5.8214388236109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4551825158662982E-2"/>
          <c:y val="0.21295550896621906"/>
          <c:w val="0.89497881168762694"/>
          <c:h val="0.70263993083030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Municipios!$A$2</c:f>
              <c:strCache>
                <c:ptCount val="1"/>
                <c:pt idx="0">
                  <c:v>D.Total Saúde por Ano segundo Municípios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Municipios!$B$1:$V$1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Municipios!$B$2:$V$2</c:f>
              <c:numCache>
                <c:formatCode>#,##0.00</c:formatCode>
                <c:ptCount val="21"/>
                <c:pt idx="0">
                  <c:v>229787852.52000001</c:v>
                </c:pt>
                <c:pt idx="1">
                  <c:v>287200161.19999999</c:v>
                </c:pt>
                <c:pt idx="2">
                  <c:v>346190800.57999998</c:v>
                </c:pt>
                <c:pt idx="3">
                  <c:v>366917510.80000001</c:v>
                </c:pt>
                <c:pt idx="4">
                  <c:v>468487512.75999999</c:v>
                </c:pt>
                <c:pt idx="5">
                  <c:v>571272939.00999999</c:v>
                </c:pt>
                <c:pt idx="6">
                  <c:v>642532554.38</c:v>
                </c:pt>
                <c:pt idx="7">
                  <c:v>712973116.78999996</c:v>
                </c:pt>
                <c:pt idx="8">
                  <c:v>879453513.08000004</c:v>
                </c:pt>
                <c:pt idx="9">
                  <c:v>988366539.44000006</c:v>
                </c:pt>
                <c:pt idx="10">
                  <c:v>1108920792.1600001</c:v>
                </c:pt>
                <c:pt idx="11">
                  <c:v>1313299127.3499999</c:v>
                </c:pt>
                <c:pt idx="12">
                  <c:v>1457387158.3599999</c:v>
                </c:pt>
                <c:pt idx="13">
                  <c:v>1654300556.29</c:v>
                </c:pt>
                <c:pt idx="14">
                  <c:v>1897678254.4400001</c:v>
                </c:pt>
                <c:pt idx="15">
                  <c:v>2103921121.8599999</c:v>
                </c:pt>
                <c:pt idx="16">
                  <c:v>2207898471.4099998</c:v>
                </c:pt>
                <c:pt idx="17">
                  <c:v>2290758866.1300001</c:v>
                </c:pt>
                <c:pt idx="18">
                  <c:v>2503623809.6300001</c:v>
                </c:pt>
                <c:pt idx="19">
                  <c:v>2672259818.8800001</c:v>
                </c:pt>
                <c:pt idx="20">
                  <c:v>263621437.13999999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D-40CE-98E3-E190BDA99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676652240"/>
        <c:axId val="676653488"/>
      </c:barChart>
      <c:lineChart>
        <c:grouping val="standard"/>
        <c:varyColors val="0"/>
        <c:ser>
          <c:idx val="1"/>
          <c:order val="1"/>
          <c:tx>
            <c:strRef>
              <c:f>Municipios!$A$3</c:f>
              <c:strCache>
                <c:ptCount val="1"/>
                <c:pt idx="0">
                  <c:v>Média % R.Próprios em Saúde-EC 29 por Ano segundo Municípios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1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18"/>
              <c:layout>
                <c:manualLayout>
                  <c:x val="-2.7187839305103149E-2"/>
                  <c:y val="-0.118020924467774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0D-40CE-98E3-E190BDA99A9C}"/>
                </c:ext>
              </c:extLst>
            </c:dLbl>
            <c:dLbl>
              <c:idx val="19"/>
              <c:layout>
                <c:manualLayout>
                  <c:x val="-2.8635541078537823E-2"/>
                  <c:y val="-0.113391294838145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0D-40CE-98E3-E190BDA99A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numRef>
              <c:f>Municipios!$B$1:$V$1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Municipios!$B$3:$V$3</c:f>
              <c:numCache>
                <c:formatCode>General</c:formatCode>
                <c:ptCount val="21"/>
                <c:pt idx="0">
                  <c:v>0.1414</c:v>
                </c:pt>
                <c:pt idx="1">
                  <c:v>0.17920000000000003</c:v>
                </c:pt>
                <c:pt idx="2">
                  <c:v>0.17469999999999999</c:v>
                </c:pt>
                <c:pt idx="3">
                  <c:v>0.18780000000000002</c:v>
                </c:pt>
                <c:pt idx="4">
                  <c:v>0.19699999999999998</c:v>
                </c:pt>
                <c:pt idx="5">
                  <c:v>0.19829999999999998</c:v>
                </c:pt>
                <c:pt idx="6">
                  <c:v>0.20449999999999999</c:v>
                </c:pt>
                <c:pt idx="7">
                  <c:v>0.20250000000000001</c:v>
                </c:pt>
                <c:pt idx="8">
                  <c:v>0.20300000000000001</c:v>
                </c:pt>
                <c:pt idx="9">
                  <c:v>0.2223</c:v>
                </c:pt>
                <c:pt idx="10">
                  <c:v>0.21859999999999999</c:v>
                </c:pt>
                <c:pt idx="11">
                  <c:v>0.21719999999999998</c:v>
                </c:pt>
                <c:pt idx="12">
                  <c:v>0.2225</c:v>
                </c:pt>
                <c:pt idx="13">
                  <c:v>0.23809999999999998</c:v>
                </c:pt>
                <c:pt idx="14">
                  <c:v>0.24410000000000001</c:v>
                </c:pt>
                <c:pt idx="15">
                  <c:v>0.24679999999999999</c:v>
                </c:pt>
                <c:pt idx="16">
                  <c:v>0.24729999999999999</c:v>
                </c:pt>
                <c:pt idx="17">
                  <c:v>0.2482</c:v>
                </c:pt>
                <c:pt idx="18">
                  <c:v>0.23039999999999999</c:v>
                </c:pt>
                <c:pt idx="19">
                  <c:v>0.23760000000000001</c:v>
                </c:pt>
                <c:pt idx="20">
                  <c:v>0.2152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0D-40CE-98E3-E190BDA99A9C}"/>
            </c:ext>
          </c:extLst>
        </c:ser>
        <c:ser>
          <c:idx val="2"/>
          <c:order val="2"/>
          <c:tx>
            <c:strRef>
              <c:f>Municipios!$A$4</c:f>
              <c:strCache>
                <c:ptCount val="1"/>
                <c:pt idx="0">
                  <c:v>Piso constitucional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val>
            <c:numRef>
              <c:f>Municipios!$B$4:$V$4</c:f>
              <c:numCache>
                <c:formatCode>General</c:formatCode>
                <c:ptCount val="21"/>
                <c:pt idx="0">
                  <c:v>7.0000000000000007E-2</c:v>
                </c:pt>
                <c:pt idx="1">
                  <c:v>8.5999999999999993E-2</c:v>
                </c:pt>
                <c:pt idx="2">
                  <c:v>0.10199999999999999</c:v>
                </c:pt>
                <c:pt idx="3">
                  <c:v>0.11799999999999999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0D-40CE-98E3-E190BDA99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365056"/>
        <c:axId val="676367968"/>
      </c:lineChart>
      <c:catAx>
        <c:axId val="67665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6653488"/>
        <c:crosses val="autoZero"/>
        <c:auto val="1"/>
        <c:lblAlgn val="ctr"/>
        <c:lblOffset val="100"/>
        <c:noMultiLvlLbl val="0"/>
      </c:catAx>
      <c:valAx>
        <c:axId val="67665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,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6652240"/>
        <c:crosses val="autoZero"/>
        <c:crossBetween val="between"/>
      </c:valAx>
      <c:valAx>
        <c:axId val="676367968"/>
        <c:scaling>
          <c:orientation val="minMax"/>
        </c:scaling>
        <c:delete val="0"/>
        <c:axPos val="r"/>
        <c:numFmt formatCode="0.0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6365056"/>
        <c:crosses val="max"/>
        <c:crossBetween val="between"/>
      </c:valAx>
      <c:catAx>
        <c:axId val="67636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6367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err="1"/>
              <a:t>Proporção</a:t>
            </a:r>
            <a:r>
              <a:rPr lang="en-US" sz="1600" baseline="0" dirty="0"/>
              <a:t> PIB </a:t>
            </a:r>
            <a:r>
              <a:rPr lang="en-US" sz="1600" baseline="0" dirty="0" err="1" smtClean="0"/>
              <a:t>relativo</a:t>
            </a:r>
            <a:r>
              <a:rPr lang="en-US" sz="1600" baseline="0" dirty="0" smtClean="0"/>
              <a:t> </a:t>
            </a:r>
            <a:r>
              <a:rPr lang="en-US" sz="1600" baseline="0" dirty="0" err="1" smtClean="0"/>
              <a:t>aos</a:t>
            </a:r>
            <a:r>
              <a:rPr lang="en-US" sz="1600" baseline="0" dirty="0" smtClean="0"/>
              <a:t> </a:t>
            </a:r>
            <a:r>
              <a:rPr lang="en-US" sz="1600" baseline="0" dirty="0" err="1"/>
              <a:t>gastos</a:t>
            </a:r>
            <a:r>
              <a:rPr lang="en-US" sz="1600" baseline="0" dirty="0"/>
              <a:t> com </a:t>
            </a:r>
            <a:r>
              <a:rPr lang="en-US" sz="1600" baseline="0" dirty="0" smtClean="0"/>
              <a:t>ASPS</a:t>
            </a:r>
            <a:endParaRPr lang="en-US" sz="1600" baseline="0" dirty="0"/>
          </a:p>
          <a:p>
            <a:pPr>
              <a:defRPr sz="1600"/>
            </a:pPr>
            <a:r>
              <a:rPr lang="en-US" sz="1200" b="0" dirty="0"/>
              <a:t>SIOPS (5.567 </a:t>
            </a:r>
            <a:r>
              <a:rPr lang="en-US" sz="1200" b="0" dirty="0" err="1"/>
              <a:t>municípios</a:t>
            </a:r>
            <a:r>
              <a:rPr lang="en-US" sz="1200" b="0" dirty="0"/>
              <a:t>) </a:t>
            </a:r>
            <a:r>
              <a:rPr lang="en-US" sz="1200" b="0" dirty="0" smtClean="0"/>
              <a:t>- </a:t>
            </a:r>
            <a:r>
              <a:rPr lang="en-US" sz="1200" b="0" dirty="0" err="1" smtClean="0"/>
              <a:t>Atualização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IPCA </a:t>
            </a:r>
            <a:r>
              <a:rPr lang="en-US" sz="1200" b="0" dirty="0" err="1" smtClean="0"/>
              <a:t>dez</a:t>
            </a:r>
            <a:r>
              <a:rPr lang="en-US" sz="1200" b="0" dirty="0" smtClean="0"/>
              <a:t>/20</a:t>
            </a:r>
            <a:endParaRPr lang="en-US" sz="1600" b="0" dirty="0"/>
          </a:p>
        </c:rich>
      </c:tx>
      <c:layout>
        <c:manualLayout>
          <c:xMode val="edge"/>
          <c:yMode val="edge"/>
          <c:x val="0.2551169501602355"/>
          <c:y val="3.94363862411935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322459692538431E-2"/>
          <c:y val="0.19804250939220835"/>
          <c:w val="0.95628582141518026"/>
          <c:h val="0.64439503885543725"/>
        </c:manualLayout>
      </c:layout>
      <c:lineChart>
        <c:grouping val="standard"/>
        <c:varyColors val="0"/>
        <c:ser>
          <c:idx val="1"/>
          <c:order val="0"/>
          <c:tx>
            <c:v>Federal</c:v>
          </c:tx>
          <c:spPr>
            <a:ln w="28575">
              <a:solidFill>
                <a:schemeClr val="tx2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 w="28575">
                <a:solidFill>
                  <a:schemeClr val="tx2"/>
                </a:solidFill>
              </a:ln>
            </c:spPr>
          </c:marker>
          <c:dLbls>
            <c:dLbl>
              <c:idx val="6"/>
              <c:layout>
                <c:manualLayout>
                  <c:x val="-4.3551626222160827E-2"/>
                  <c:y val="-3.9586020168531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5-4726-A680-0479E10896DB}"/>
                </c:ext>
              </c:extLst>
            </c:dLbl>
            <c:dLbl>
              <c:idx val="8"/>
              <c:layout>
                <c:manualLayout>
                  <c:x val="-2.4838175929763166E-2"/>
                  <c:y val="-4.5200055256250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A5-4726-A680-0479E10896DB}"/>
                </c:ext>
              </c:extLst>
            </c:dLbl>
            <c:spPr>
              <a:solidFill>
                <a:schemeClr val="bg1"/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'Real IPCAdez20'!$B$6:$B$23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'Real IPCAdez20'!$G$6:$G$23</c:f>
              <c:numCache>
                <c:formatCode>0.00%</c:formatCode>
                <c:ptCount val="18"/>
                <c:pt idx="0">
                  <c:v>1.6615423109133068E-2</c:v>
                </c:pt>
                <c:pt idx="1">
                  <c:v>1.5821845471640346E-2</c:v>
                </c:pt>
                <c:pt idx="2">
                  <c:v>1.6704632997246845E-2</c:v>
                </c:pt>
                <c:pt idx="3">
                  <c:v>1.7113264702955516E-2</c:v>
                </c:pt>
                <c:pt idx="4">
                  <c:v>1.6912637577040403E-2</c:v>
                </c:pt>
                <c:pt idx="5">
                  <c:v>1.6286475119306476E-2</c:v>
                </c:pt>
                <c:pt idx="6">
                  <c:v>1.5650570013296661E-2</c:v>
                </c:pt>
                <c:pt idx="7">
                  <c:v>1.7482621415470984E-2</c:v>
                </c:pt>
                <c:pt idx="8">
                  <c:v>1.5946381316608707E-2</c:v>
                </c:pt>
                <c:pt idx="9">
                  <c:v>1.6527872566882873E-2</c:v>
                </c:pt>
                <c:pt idx="10">
                  <c:v>1.6628692734153464E-2</c:v>
                </c:pt>
                <c:pt idx="11">
                  <c:v>1.5577495424465895E-2</c:v>
                </c:pt>
                <c:pt idx="12">
                  <c:v>1.5902280395774113E-2</c:v>
                </c:pt>
                <c:pt idx="13">
                  <c:v>1.6687530542284196E-2</c:v>
                </c:pt>
                <c:pt idx="14">
                  <c:v>1.6972626204308262E-2</c:v>
                </c:pt>
                <c:pt idx="15">
                  <c:v>1.7485009068659164E-2</c:v>
                </c:pt>
                <c:pt idx="16">
                  <c:v>1.6957164006169968E-2</c:v>
                </c:pt>
                <c:pt idx="17">
                  <c:v>1.6848718158247976E-2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A5-4726-A680-0479E10896DB}"/>
            </c:ext>
          </c:extLst>
        </c:ser>
        <c:ser>
          <c:idx val="2"/>
          <c:order val="1"/>
          <c:tx>
            <c:strRef>
              <c:f>'Real IPCAdez20'!$M$3</c:f>
              <c:strCache>
                <c:ptCount val="1"/>
                <c:pt idx="0">
                  <c:v>Municipal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'Real IPCAdez20'!$B$6:$B$23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'Real IPCAdez20'!$O$6:$O$23</c:f>
              <c:numCache>
                <c:formatCode>0.00%</c:formatCode>
                <c:ptCount val="18"/>
                <c:pt idx="0">
                  <c:v>8.0801886018963074E-3</c:v>
                </c:pt>
                <c:pt idx="1">
                  <c:v>8.0126945993744883E-3</c:v>
                </c:pt>
                <c:pt idx="2">
                  <c:v>8.3819299350172405E-3</c:v>
                </c:pt>
                <c:pt idx="3">
                  <c:v>9.3464648370208195E-3</c:v>
                </c:pt>
                <c:pt idx="4">
                  <c:v>9.781732464823922E-3</c:v>
                </c:pt>
                <c:pt idx="5">
                  <c:v>9.7147093091623869E-3</c:v>
                </c:pt>
                <c:pt idx="6">
                  <c:v>1.0441608337946164E-2</c:v>
                </c:pt>
                <c:pt idx="7">
                  <c:v>1.0363769203255647E-2</c:v>
                </c:pt>
                <c:pt idx="8">
                  <c:v>1.0111217373594484E-2</c:v>
                </c:pt>
                <c:pt idx="9">
                  <c:v>1.0512289246935026E-2</c:v>
                </c:pt>
                <c:pt idx="10">
                  <c:v>1.0807261891743698E-2</c:v>
                </c:pt>
                <c:pt idx="11">
                  <c:v>1.1236384147208222E-2</c:v>
                </c:pt>
                <c:pt idx="12">
                  <c:v>1.1659744906269353E-2</c:v>
                </c:pt>
                <c:pt idx="13">
                  <c:v>1.2045653143155874E-2</c:v>
                </c:pt>
                <c:pt idx="14">
                  <c:v>1.25435669860756E-2</c:v>
                </c:pt>
                <c:pt idx="15">
                  <c:v>1.2593774638786333E-2</c:v>
                </c:pt>
                <c:pt idx="16">
                  <c:v>1.2283027102268834E-2</c:v>
                </c:pt>
                <c:pt idx="17">
                  <c:v>1.2612804485081631E-2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A5-4726-A680-0479E10896DB}"/>
            </c:ext>
          </c:extLst>
        </c:ser>
        <c:ser>
          <c:idx val="0"/>
          <c:order val="2"/>
          <c:tx>
            <c:strRef>
              <c:f>'Real IPCAdez20'!$I$3</c:f>
              <c:strCache>
                <c:ptCount val="1"/>
                <c:pt idx="0">
                  <c:v>Estadual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'Real IPCAdez20'!$B$6:$B$23</c:f>
              <c:numCache>
                <c:formatCode>General</c:formatCod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numCache>
            </c:numRef>
          </c:cat>
          <c:val>
            <c:numRef>
              <c:f>'Real IPCAdez20'!$K$6:$K$23</c:f>
              <c:numCache>
                <c:formatCode>0.00%</c:formatCode>
                <c:ptCount val="18"/>
                <c:pt idx="0">
                  <c:v>7.0171877564099115E-3</c:v>
                </c:pt>
                <c:pt idx="1">
                  <c:v>7.5113820565080149E-3</c:v>
                </c:pt>
                <c:pt idx="2">
                  <c:v>8.8228320096386155E-3</c:v>
                </c:pt>
                <c:pt idx="3">
                  <c:v>9.059504522870342E-3</c:v>
                </c:pt>
                <c:pt idx="4">
                  <c:v>9.5367212712112719E-3</c:v>
                </c:pt>
                <c:pt idx="5">
                  <c:v>9.5467363169811151E-3</c:v>
                </c:pt>
                <c:pt idx="6">
                  <c:v>9.9609074143603305E-3</c:v>
                </c:pt>
                <c:pt idx="7">
                  <c:v>9.6830804999311435E-3</c:v>
                </c:pt>
                <c:pt idx="8">
                  <c:v>9.5980060551251779E-3</c:v>
                </c:pt>
                <c:pt idx="9">
                  <c:v>9.485423809989622E-3</c:v>
                </c:pt>
                <c:pt idx="10">
                  <c:v>9.309437536429134E-3</c:v>
                </c:pt>
                <c:pt idx="11">
                  <c:v>9.780899219715292E-3</c:v>
                </c:pt>
                <c:pt idx="12">
                  <c:v>9.9162245483065889E-3</c:v>
                </c:pt>
                <c:pt idx="13">
                  <c:v>1.0097123264230911E-2</c:v>
                </c:pt>
                <c:pt idx="14">
                  <c:v>1.0112017551789134E-2</c:v>
                </c:pt>
                <c:pt idx="15">
                  <c:v>1.0429219594657878E-2</c:v>
                </c:pt>
                <c:pt idx="16">
                  <c:v>1.0575986858413836E-2</c:v>
                </c:pt>
                <c:pt idx="17">
                  <c:v>1.060508621997162E-2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A5-4726-A680-0479E1089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27648"/>
        <c:axId val="63066048"/>
      </c:lineChart>
      <c:catAx>
        <c:axId val="11042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63066048"/>
        <c:crosses val="autoZero"/>
        <c:auto val="1"/>
        <c:lblAlgn val="ctr"/>
        <c:lblOffset val="100"/>
        <c:noMultiLvlLbl val="0"/>
      </c:catAx>
      <c:valAx>
        <c:axId val="630660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0427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16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Repasses</a:t>
            </a:r>
            <a:r>
              <a:rPr lang="pt-BR" sz="1600" b="1" dirty="0">
                <a:solidFill>
                  <a:schemeClr val="tx1"/>
                </a:solidFill>
              </a:rPr>
              <a:t> Fundo Nacional de Saúde (R$</a:t>
            </a:r>
            <a:r>
              <a:rPr lang="pt-BR" sz="1600" b="1" baseline="0" dirty="0">
                <a:solidFill>
                  <a:schemeClr val="tx1"/>
                </a:solidFill>
              </a:rPr>
              <a:t> bilhões</a:t>
            </a:r>
            <a:r>
              <a:rPr lang="pt-BR" sz="1600" b="1" baseline="0" dirty="0" smtClean="0">
                <a:solidFill>
                  <a:schemeClr val="tx1"/>
                </a:solidFill>
              </a:rPr>
              <a:t>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prstClr val="black"/>
                </a:solidFill>
              </a:defRPr>
            </a:pPr>
            <a:r>
              <a:rPr lang="en-US" sz="1200" b="0" i="0" baseline="0" dirty="0" smtClean="0">
                <a:effectLst/>
              </a:rPr>
              <a:t>FNS (5.567 </a:t>
            </a:r>
            <a:r>
              <a:rPr lang="en-US" sz="1200" b="0" i="0" baseline="0" dirty="0" err="1" smtClean="0">
                <a:effectLst/>
              </a:rPr>
              <a:t>municípios</a:t>
            </a:r>
            <a:r>
              <a:rPr lang="en-US" sz="1200" b="0" i="0" baseline="0" dirty="0" smtClean="0">
                <a:effectLst/>
              </a:rPr>
              <a:t>)</a:t>
            </a:r>
            <a:endParaRPr lang="pt-BR" sz="12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prstClr val="black"/>
                </a:solidFill>
              </a:defRPr>
            </a:pPr>
            <a:endParaRPr lang="pt-BR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6219853070973019E-2"/>
          <c:y val="0.15405511322685303"/>
          <c:w val="0.92627815587396012"/>
          <c:h val="0.59737328041597626"/>
        </c:manualLayout>
      </c:layout>
      <c:lineChart>
        <c:grouping val="standard"/>
        <c:varyColors val="0"/>
        <c:ser>
          <c:idx val="1"/>
          <c:order val="0"/>
          <c:tx>
            <c:strRef>
              <c:f>Grafico!$A$16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Grafico!$B$16:$O$16</c:f>
              <c:numCache>
                <c:formatCode>#,##0.0,,,</c:formatCode>
                <c:ptCount val="14"/>
                <c:pt idx="0">
                  <c:v>26854313694.5</c:v>
                </c:pt>
                <c:pt idx="1">
                  <c:v>32804300374.480003</c:v>
                </c:pt>
                <c:pt idx="2">
                  <c:v>35142416246.410004</c:v>
                </c:pt>
                <c:pt idx="3">
                  <c:v>39081559511.75</c:v>
                </c:pt>
                <c:pt idx="4">
                  <c:v>43715777071.900002</c:v>
                </c:pt>
                <c:pt idx="5">
                  <c:v>48478770400.470001</c:v>
                </c:pt>
                <c:pt idx="6">
                  <c:v>54379575949.73999</c:v>
                </c:pt>
                <c:pt idx="7">
                  <c:v>55351844493.059998</c:v>
                </c:pt>
                <c:pt idx="8">
                  <c:v>61602229056.410004</c:v>
                </c:pt>
                <c:pt idx="9">
                  <c:v>65366313257.18</c:v>
                </c:pt>
                <c:pt idx="10">
                  <c:v>67042892284.25</c:v>
                </c:pt>
                <c:pt idx="11">
                  <c:v>69234692332.759995</c:v>
                </c:pt>
                <c:pt idx="12">
                  <c:v>82232933149.240005</c:v>
                </c:pt>
                <c:pt idx="13">
                  <c:v>84595316298.730011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5A-43C0-B0D7-1CDD191D502C}"/>
            </c:ext>
          </c:extLst>
        </c:ser>
        <c:ser>
          <c:idx val="2"/>
          <c:order val="1"/>
          <c:tx>
            <c:strRef>
              <c:f>Grafico!$A$17</c:f>
              <c:strCache>
                <c:ptCount val="1"/>
                <c:pt idx="0">
                  <c:v>Atenção básica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Grafico!$B$17:$O$17</c:f>
              <c:numCache>
                <c:formatCode>#,##0.0,,,</c:formatCode>
                <c:ptCount val="14"/>
                <c:pt idx="0">
                  <c:v>6035889906.0600004</c:v>
                </c:pt>
                <c:pt idx="1">
                  <c:v>7030136008.3400002</c:v>
                </c:pt>
                <c:pt idx="2">
                  <c:v>7937438028.5799999</c:v>
                </c:pt>
                <c:pt idx="3">
                  <c:v>8305943643.9700003</c:v>
                </c:pt>
                <c:pt idx="4">
                  <c:v>9656278415.6700001</c:v>
                </c:pt>
                <c:pt idx="5">
                  <c:v>10918258551.780001</c:v>
                </c:pt>
                <c:pt idx="6">
                  <c:v>13332533626.75</c:v>
                </c:pt>
                <c:pt idx="7">
                  <c:v>12841576757.719999</c:v>
                </c:pt>
                <c:pt idx="8">
                  <c:v>14196734944.280001</c:v>
                </c:pt>
                <c:pt idx="9">
                  <c:v>15276411890.040001</c:v>
                </c:pt>
                <c:pt idx="10">
                  <c:v>16740155312.629999</c:v>
                </c:pt>
                <c:pt idx="11">
                  <c:v>17223566315.639999</c:v>
                </c:pt>
                <c:pt idx="12">
                  <c:v>23527959619.959999</c:v>
                </c:pt>
                <c:pt idx="13">
                  <c:v>24670890999.459999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5A-43C0-B0D7-1CDD191D502C}"/>
            </c:ext>
          </c:extLst>
        </c:ser>
        <c:ser>
          <c:idx val="3"/>
          <c:order val="2"/>
          <c:tx>
            <c:strRef>
              <c:f>Grafico!$A$18</c:f>
              <c:strCache>
                <c:ptCount val="1"/>
                <c:pt idx="0">
                  <c:v>Média e alta complexidade ambulatorial e hospitalar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1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Grafico!$B$1:$O$1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Grafico!$B$18:$O$18</c:f>
              <c:numCache>
                <c:formatCode>#,##0.0,,,</c:formatCode>
                <c:ptCount val="14"/>
                <c:pt idx="0">
                  <c:v>17902112970.07</c:v>
                </c:pt>
                <c:pt idx="1">
                  <c:v>22310227446.580002</c:v>
                </c:pt>
                <c:pt idx="2">
                  <c:v>23529732875.130001</c:v>
                </c:pt>
                <c:pt idx="3">
                  <c:v>26150040277.360001</c:v>
                </c:pt>
                <c:pt idx="4">
                  <c:v>29069353339.09</c:v>
                </c:pt>
                <c:pt idx="5">
                  <c:v>32483359239.209999</c:v>
                </c:pt>
                <c:pt idx="6">
                  <c:v>35738216587.559998</c:v>
                </c:pt>
                <c:pt idx="7">
                  <c:v>36443734024.93</c:v>
                </c:pt>
                <c:pt idx="8">
                  <c:v>41101165334.480003</c:v>
                </c:pt>
                <c:pt idx="9">
                  <c:v>44104442534.349998</c:v>
                </c:pt>
                <c:pt idx="10">
                  <c:v>42897092879.389999</c:v>
                </c:pt>
                <c:pt idx="11">
                  <c:v>46754979466.75</c:v>
                </c:pt>
                <c:pt idx="12">
                  <c:v>52953468627.75</c:v>
                </c:pt>
                <c:pt idx="13">
                  <c:v>55352399539.099998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5A-43C0-B0D7-1CDD191D5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638416"/>
        <c:axId val="967638832"/>
      </c:lineChart>
      <c:catAx>
        <c:axId val="9676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638832"/>
        <c:crosses val="autoZero"/>
        <c:auto val="1"/>
        <c:lblAlgn val="ctr"/>
        <c:lblOffset val="100"/>
        <c:noMultiLvlLbl val="0"/>
      </c:catAx>
      <c:valAx>
        <c:axId val="96763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7638416"/>
        <c:crosses val="autoZero"/>
        <c:crossBetween val="between"/>
        <c:majorUnit val="200000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434627874905467E-2"/>
          <c:y val="0.81985178323297825"/>
          <c:w val="0.86795731571689139"/>
          <c:h val="0.16054037362976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5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5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77925" y="1235075"/>
            <a:ext cx="4441825" cy="3332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378824"/>
            <a:ext cx="2945658" cy="495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378824"/>
            <a:ext cx="2945658" cy="495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167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247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39" cy="38879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66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7061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3868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8064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644924"/>
            <a:ext cx="8270421" cy="596047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35" y="178094"/>
            <a:ext cx="2348592" cy="4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350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41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0801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6248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2036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192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6214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76595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32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vsms.saude.gov.br/bvs/saudelegis/gm/2019/prt2979_13_11_2019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61" y="553851"/>
            <a:ext cx="3466430" cy="6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3564331"/>
            <a:ext cx="7772400" cy="1470025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  <a:t>ACOLHIMENTO AOS </a:t>
            </a:r>
            <a:b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  <a:t>NOVOS GESTORES MUNICIPAIS DE SAÚDE </a:t>
            </a:r>
            <a:b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  <a:t>RIO GRANDE DO NORTE – 2021</a:t>
            </a:r>
            <a:b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pt-BR" sz="2800" b="1" dirty="0" smtClean="0">
                <a:solidFill>
                  <a:schemeClr val="tx2"/>
                </a:solidFill>
                <a:latin typeface="+mn-lt"/>
              </a:rPr>
            </a:b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Daniel Faleiros</a:t>
            </a:r>
            <a:br>
              <a:rPr lang="pt-BR" sz="1600" b="1" dirty="0" smtClean="0">
                <a:solidFill>
                  <a:schemeClr val="tx2"/>
                </a:solidFill>
                <a:latin typeface="+mn-lt"/>
              </a:rPr>
            </a:br>
            <a:r>
              <a:rPr lang="pt-BR" sz="1400" b="1" dirty="0" smtClean="0">
                <a:solidFill>
                  <a:schemeClr val="tx2"/>
                </a:solidFill>
                <a:latin typeface="+mn-lt"/>
              </a:rPr>
              <a:t>Assessor Técnico </a:t>
            </a:r>
            <a:r>
              <a:rPr lang="pt-BR" sz="1400" b="1" dirty="0" err="1" smtClean="0">
                <a:solidFill>
                  <a:schemeClr val="tx2"/>
                </a:solidFill>
                <a:latin typeface="+mn-lt"/>
              </a:rPr>
              <a:t>Conasems</a:t>
            </a:r>
            <a:r>
              <a:rPr lang="pt-BR" sz="1600" b="1" dirty="0" smtClean="0">
                <a:latin typeface="+mn-lt"/>
              </a:rPr>
              <a:t/>
            </a:r>
            <a:br>
              <a:rPr lang="pt-BR" sz="1600" b="1" dirty="0" smtClean="0">
                <a:latin typeface="+mn-lt"/>
              </a:rPr>
            </a:br>
            <a:r>
              <a:rPr lang="pt-BR" sz="2800" b="1" dirty="0" smtClean="0">
                <a:latin typeface="+mn-lt"/>
              </a:rPr>
              <a:t/>
            </a:r>
            <a:br>
              <a:rPr lang="pt-BR" sz="2800" b="1" dirty="0" smtClean="0">
                <a:latin typeface="+mn-lt"/>
              </a:rPr>
            </a:br>
            <a:r>
              <a:rPr lang="pt-BR" sz="2800" b="1" dirty="0" smtClean="0">
                <a:latin typeface="+mn-lt"/>
              </a:rPr>
              <a:t/>
            </a:r>
            <a:br>
              <a:rPr lang="pt-BR" sz="2800" b="1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b="1" dirty="0" smtClean="0">
                <a:latin typeface="+mn-lt"/>
              </a:rPr>
              <a:t> </a:t>
            </a:r>
            <a:br>
              <a:rPr lang="pt-BR" sz="2800" b="1" dirty="0" smtClean="0">
                <a:latin typeface="+mn-lt"/>
              </a:rPr>
            </a:b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	</a:t>
            </a:r>
            <a:endParaRPr lang="pt-BR" sz="2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03478"/>
            <a:ext cx="7839075" cy="20002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278" y="5855861"/>
            <a:ext cx="6045444" cy="7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792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0822" y="734133"/>
            <a:ext cx="9240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SIOPS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6139" y="5473475"/>
            <a:ext cx="7763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A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cada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bimestre, a</a:t>
            </a:r>
            <a:r>
              <a:rPr lang="pt-BR" sz="1800" b="1" dirty="0" smtClean="0">
                <a:solidFill>
                  <a:schemeClr val="tx1"/>
                </a:solidFill>
                <a:cs typeface="Trasandina Thin" pitchFamily="50" charset="0"/>
              </a:rPr>
              <a:t> </a:t>
            </a:r>
            <a:r>
              <a:rPr lang="pt-BR" sz="1800" b="1" dirty="0">
                <a:solidFill>
                  <a:schemeClr val="tx1"/>
                </a:solidFill>
                <a:cs typeface="Trasandina Thin" pitchFamily="50" charset="0"/>
              </a:rPr>
              <a:t>partir </a:t>
            </a:r>
            <a:r>
              <a:rPr lang="pt-BR" sz="1800" b="1" dirty="0" smtClean="0">
                <a:solidFill>
                  <a:schemeClr val="tx1"/>
                </a:solidFill>
                <a:cs typeface="Trasandina Thin" pitchFamily="50" charset="0"/>
              </a:rPr>
              <a:t>dos dados informados no SIOPS</a:t>
            </a:r>
            <a:r>
              <a:rPr lang="pt-BR" sz="1800" b="1" dirty="0">
                <a:solidFill>
                  <a:schemeClr val="tx1"/>
                </a:solidFill>
                <a:cs typeface="Trasandina Thin" pitchFamily="50" charset="0"/>
              </a:rPr>
              <a:t>,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é gerado o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RREO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- Relatório Resumido da Execução Orçamentária </a:t>
            </a:r>
            <a:r>
              <a:rPr lang="pt-BR" sz="18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que </a:t>
            </a:r>
            <a:r>
              <a:rPr lang="pt-BR" sz="18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comprova o cumprimento do percentual de gasto com ASPS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79180" y="19012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sz="1800" b="1" dirty="0">
              <a:solidFill>
                <a:schemeClr val="tx1"/>
              </a:solidFill>
              <a:latin typeface="+mn-lt"/>
              <a:cs typeface="Trasandina Thin" pitchFamily="50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04" y="1744023"/>
            <a:ext cx="7175790" cy="33699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33" y="4554416"/>
            <a:ext cx="3054685" cy="8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0822" y="734133"/>
            <a:ext cx="9240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SIOPS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953" y="1848839"/>
            <a:ext cx="5071110" cy="4725353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3284953" y="3763108"/>
            <a:ext cx="5071110" cy="184638"/>
          </a:xfrm>
          <a:prstGeom prst="roundRec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70" y="1901591"/>
            <a:ext cx="3214855" cy="8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953" y="1848839"/>
            <a:ext cx="5071110" cy="462335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30822" y="734133"/>
            <a:ext cx="9240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SIOPS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3284953" y="3763108"/>
            <a:ext cx="5071110" cy="184638"/>
          </a:xfrm>
          <a:prstGeom prst="roundRect">
            <a:avLst/>
          </a:prstGeom>
          <a:solidFill>
            <a:srgbClr val="FF0000">
              <a:alpha val="18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08" y="1955607"/>
            <a:ext cx="2719959" cy="852869"/>
          </a:xfrm>
          <a:prstGeom prst="rect">
            <a:avLst/>
          </a:prstGeom>
        </p:spPr>
      </p:pic>
      <p:sp>
        <p:nvSpPr>
          <p:cNvPr id="9" name="Seta para Baixo 8"/>
          <p:cNvSpPr/>
          <p:nvPr/>
        </p:nvSpPr>
        <p:spPr>
          <a:xfrm rot="14195932">
            <a:off x="1433000" y="2629439"/>
            <a:ext cx="261131" cy="43521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14195932">
            <a:off x="7099096" y="3774293"/>
            <a:ext cx="261131" cy="43521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7295" y="6479931"/>
            <a:ext cx="4530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http://siops.datasus.gov.br/hist_sitentrega_mun_uf.php</a:t>
            </a:r>
          </a:p>
        </p:txBody>
      </p:sp>
    </p:spTree>
    <p:extLst>
      <p:ext uri="{BB962C8B-B14F-4D97-AF65-F5344CB8AC3E}">
        <p14:creationId xmlns:p14="http://schemas.microsoft.com/office/powerpoint/2010/main" val="15770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SIOPS - Prazos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62" y="1936687"/>
            <a:ext cx="7145122" cy="2658324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3464169" y="5059005"/>
            <a:ext cx="508195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222222"/>
                </a:solidFill>
                <a:latin typeface="Calibri" panose="020F0502020204030204" pitchFamily="34" charset="0"/>
              </a:rPr>
              <a:t>Dia 30/01 foi o prazo para homologação no SIOPS do </a:t>
            </a:r>
            <a:r>
              <a:rPr lang="pt-BR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6º  Bimestre-2020 </a:t>
            </a:r>
            <a:r>
              <a:rPr lang="pt-BR" b="1" dirty="0">
                <a:solidFill>
                  <a:srgbClr val="222222"/>
                </a:solidFill>
                <a:latin typeface="Calibri" panose="020F0502020204030204" pitchFamily="34" charset="0"/>
              </a:rPr>
              <a:t>em observância a Lei Complementar </a:t>
            </a:r>
            <a:r>
              <a:rPr lang="pt-BR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n</a:t>
            </a:r>
            <a:r>
              <a:rPr lang="pt-BR" b="1" dirty="0">
                <a:solidFill>
                  <a:srgbClr val="222222"/>
                </a:solidFill>
                <a:latin typeface="Calibri" panose="020F0502020204030204" pitchFamily="34" charset="0"/>
              </a:rPr>
              <a:t>º</a:t>
            </a:r>
            <a:r>
              <a:rPr lang="pt-BR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pt-BR" b="1" dirty="0">
                <a:solidFill>
                  <a:srgbClr val="222222"/>
                </a:solidFill>
                <a:latin typeface="Calibri" panose="020F0502020204030204" pitchFamily="34" charset="0"/>
              </a:rPr>
              <a:t>141/2012</a:t>
            </a:r>
            <a:r>
              <a:rPr lang="pt-BR" dirty="0">
                <a:solidFill>
                  <a:srgbClr val="222222"/>
                </a:solidFill>
                <a:latin typeface="Calibri" panose="020F0502020204030204" pitchFamily="34" charset="0"/>
              </a:rPr>
              <a:t>. </a:t>
            </a:r>
            <a:endParaRPr lang="pt-BR" dirty="0" smtClean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algn="ctr"/>
            <a:endParaRPr lang="pt-BR" dirty="0" smtClean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dirty="0" smtClean="0">
                <a:solidFill>
                  <a:srgbClr val="222222"/>
                </a:solidFill>
                <a:latin typeface="Calibri" panose="020F0502020204030204" pitchFamily="34" charset="0"/>
              </a:rPr>
              <a:t>Os </a:t>
            </a:r>
            <a:r>
              <a:rPr lang="pt-BR" dirty="0">
                <a:solidFill>
                  <a:srgbClr val="222222"/>
                </a:solidFill>
                <a:latin typeface="Calibri" panose="020F0502020204030204" pitchFamily="34" charset="0"/>
              </a:rPr>
              <a:t>municípios  </a:t>
            </a:r>
            <a:r>
              <a:rPr lang="pt-BR" u="sng" dirty="0">
                <a:solidFill>
                  <a:srgbClr val="222222"/>
                </a:solidFill>
                <a:latin typeface="Calibri" panose="020F0502020204030204" pitchFamily="34" charset="0"/>
              </a:rPr>
              <a:t>terão </a:t>
            </a:r>
            <a:r>
              <a:rPr lang="pt-BR" u="sng" dirty="0" smtClean="0">
                <a:solidFill>
                  <a:srgbClr val="222222"/>
                </a:solidFill>
                <a:latin typeface="Calibri" panose="020F0502020204030204" pitchFamily="34" charset="0"/>
              </a:rPr>
              <a:t>até 26 de fevereiro</a:t>
            </a:r>
            <a:r>
              <a:rPr lang="pt-BR" dirty="0">
                <a:solidFill>
                  <a:srgbClr val="222222"/>
                </a:solidFill>
                <a:latin typeface="Calibri" panose="020F0502020204030204" pitchFamily="34" charset="0"/>
              </a:rPr>
              <a:t> para </a:t>
            </a:r>
            <a:r>
              <a:rPr lang="pt-BR" dirty="0" smtClean="0">
                <a:solidFill>
                  <a:srgbClr val="222222"/>
                </a:solidFill>
                <a:latin typeface="Calibri" panose="020F0502020204030204" pitchFamily="34" charset="0"/>
              </a:rPr>
              <a:t>a regularização da </a:t>
            </a:r>
            <a:r>
              <a:rPr lang="pt-BR" dirty="0">
                <a:solidFill>
                  <a:srgbClr val="222222"/>
                </a:solidFill>
                <a:latin typeface="Calibri" panose="020F0502020204030204" pitchFamily="34" charset="0"/>
              </a:rPr>
              <a:t>pendência e </a:t>
            </a:r>
            <a:r>
              <a:rPr lang="pt-BR" dirty="0" smtClean="0">
                <a:solidFill>
                  <a:srgbClr val="222222"/>
                </a:solidFill>
                <a:latin typeface="Calibri" panose="020F0502020204030204" pitchFamily="34" charset="0"/>
              </a:rPr>
              <a:t>evitarem o bloqueio </a:t>
            </a:r>
            <a:r>
              <a:rPr lang="pt-BR" dirty="0">
                <a:solidFill>
                  <a:srgbClr val="222222"/>
                </a:solidFill>
                <a:latin typeface="Calibri" panose="020F0502020204030204" pitchFamily="34" charset="0"/>
              </a:rPr>
              <a:t>do </a:t>
            </a:r>
            <a:r>
              <a:rPr lang="pt-BR" dirty="0" smtClean="0">
                <a:solidFill>
                  <a:srgbClr val="222222"/>
                </a:solidFill>
                <a:latin typeface="Calibri" panose="020F0502020204030204" pitchFamily="34" charset="0"/>
              </a:rPr>
              <a:t>Fundo </a:t>
            </a:r>
            <a:r>
              <a:rPr lang="pt-BR" dirty="0">
                <a:solidFill>
                  <a:srgbClr val="222222"/>
                </a:solidFill>
                <a:latin typeface="Calibri" panose="020F0502020204030204" pitchFamily="34" charset="0"/>
              </a:rPr>
              <a:t>de Participação dos Municípios (FPM).</a:t>
            </a:r>
            <a:endParaRPr lang="pt-BR" dirty="0"/>
          </a:p>
        </p:txBody>
      </p:sp>
      <p:sp>
        <p:nvSpPr>
          <p:cNvPr id="21" name="Seta para Baixo 20"/>
          <p:cNvSpPr/>
          <p:nvPr/>
        </p:nvSpPr>
        <p:spPr>
          <a:xfrm>
            <a:off x="5744014" y="4449048"/>
            <a:ext cx="261131" cy="435219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5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83" y="1915447"/>
            <a:ext cx="5074432" cy="469778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484078" y="2635258"/>
            <a:ext cx="4325814" cy="2077492"/>
          </a:xfrm>
          <a:prstGeom prst="rect">
            <a:avLst/>
          </a:prstGeom>
          <a:gradFill>
            <a:gsLst>
              <a:gs pos="83000">
                <a:schemeClr val="accent6">
                  <a:lumMod val="75000"/>
                </a:schemeClr>
              </a:gs>
              <a:gs pos="0">
                <a:schemeClr val="accent6"/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endParaRPr lang="pt-BR" dirty="0">
              <a:solidFill>
                <a:schemeClr val="tx2"/>
              </a:solidFill>
              <a:latin typeface="Trasandina Thin" pitchFamily="50" charset="0"/>
              <a:cs typeface="Trasandina Thin" pitchFamily="50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  <a:latin typeface="+mn-lt"/>
                <a:cs typeface="Trasandina Thin" pitchFamily="50" charset="0"/>
              </a:rPr>
              <a:t>Até 28 de fevereiro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Prestar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contas, por meio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do relatório de gestão, do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3º quadrimestre de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2020 (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setembro, outubro, novembro e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dezembro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) ao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  <a:cs typeface="Trasandina Thin" pitchFamily="50" charset="0"/>
              </a:rPr>
              <a:t>Conselho Municipal de Saúde </a:t>
            </a:r>
            <a:r>
              <a:rPr lang="pt-BR" sz="1600" b="1" dirty="0">
                <a:solidFill>
                  <a:schemeClr val="tx1"/>
                </a:solidFill>
                <a:latin typeface="+mn-lt"/>
                <a:cs typeface="Trasandina Thin" pitchFamily="50" charset="0"/>
              </a:rPr>
              <a:t>e em audiência pública na Câmara Municipal </a:t>
            </a:r>
            <a:endParaRPr lang="pt-BR" sz="1800" b="1" dirty="0">
              <a:solidFill>
                <a:srgbClr val="31596F"/>
              </a:solidFill>
              <a:latin typeface="+mn-lt"/>
              <a:cs typeface="Trasandina Thin" pitchFamily="50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Conselho Saúde e Câmara </a:t>
            </a:r>
            <a:r>
              <a:rPr lang="pt-BR" sz="2800" dirty="0">
                <a:solidFill>
                  <a:srgbClr val="0070C0"/>
                </a:solidFill>
                <a:latin typeface="+mn-lt"/>
              </a:rPr>
              <a:t>Municipal - Prazos</a:t>
            </a:r>
          </a:p>
        </p:txBody>
      </p:sp>
    </p:spTree>
    <p:extLst>
      <p:ext uri="{BB962C8B-B14F-4D97-AF65-F5344CB8AC3E}">
        <p14:creationId xmlns:p14="http://schemas.microsoft.com/office/powerpoint/2010/main" val="18393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75" y="1548045"/>
            <a:ext cx="5639144" cy="530995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9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Base legal do mínimo a ser aplicado em ASPS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3" y="2203107"/>
            <a:ext cx="8202521" cy="40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4580790" y="1776481"/>
            <a:ext cx="4201725" cy="4873035"/>
            <a:chOff x="2348544" y="1248623"/>
            <a:chExt cx="4201725" cy="536033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8544" y="1248623"/>
              <a:ext cx="4130386" cy="3887932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8544" y="5011247"/>
              <a:ext cx="4201725" cy="1597715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430822" y="1844245"/>
            <a:ext cx="3974123" cy="4770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NÃO </a:t>
            </a:r>
            <a:r>
              <a:rPr lang="pt-BR" b="1" dirty="0">
                <a:solidFill>
                  <a:schemeClr val="tx1"/>
                </a:solidFill>
              </a:rPr>
              <a:t>SÃO </a:t>
            </a:r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Ações </a:t>
            </a:r>
            <a:r>
              <a:rPr lang="pt-BR" b="1" dirty="0">
                <a:solidFill>
                  <a:schemeClr val="tx1"/>
                </a:solidFill>
              </a:rPr>
              <a:t>e Serviços Públicos de Saúde </a:t>
            </a:r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Presidência </a:t>
            </a:r>
            <a:r>
              <a:rPr lang="pt-BR" dirty="0">
                <a:solidFill>
                  <a:schemeClr val="tx1"/>
                </a:solidFill>
              </a:rPr>
              <a:t>da República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Casa Civil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Subchefia para Assuntos Jurídicos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LEI COMPLEMENTAR Nº </a:t>
            </a:r>
            <a:r>
              <a:rPr lang="pt-BR" b="1" dirty="0" smtClean="0">
                <a:solidFill>
                  <a:schemeClr val="tx1"/>
                </a:solidFill>
              </a:rPr>
              <a:t>141 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 </a:t>
            </a:r>
            <a:r>
              <a:rPr lang="pt-BR" b="1" dirty="0">
                <a:solidFill>
                  <a:schemeClr val="tx1"/>
                </a:solidFill>
              </a:rPr>
              <a:t>13 DE JANEIRO DE 2012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Regulamenta </a:t>
            </a:r>
            <a:r>
              <a:rPr lang="pt-BR" sz="1200" dirty="0">
                <a:solidFill>
                  <a:schemeClr val="tx1"/>
                </a:solidFill>
              </a:rPr>
              <a:t>o § 3o 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nos 8.080, de 19 de setembro de 1990, e 8.689, de 27 de julho de 1993; e dá outras providências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>
                <a:solidFill>
                  <a:srgbClr val="0070C0"/>
                </a:solidFill>
                <a:latin typeface="+mn-lt"/>
              </a:rPr>
              <a:t>ASPS - Ações e Serviços Públicos de Saúde </a:t>
            </a:r>
          </a:p>
        </p:txBody>
      </p:sp>
    </p:spTree>
    <p:extLst>
      <p:ext uri="{BB962C8B-B14F-4D97-AF65-F5344CB8AC3E}">
        <p14:creationId xmlns:p14="http://schemas.microsoft.com/office/powerpoint/2010/main" val="15245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Base legal do mínimo a ser aplicado em ASPS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331382" y="2203107"/>
            <a:ext cx="8348512" cy="4069567"/>
            <a:chOff x="710862" y="1746248"/>
            <a:chExt cx="7589556" cy="3699606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581" y="1746248"/>
              <a:ext cx="7456837" cy="3699606"/>
            </a:xfrm>
            <a:prstGeom prst="rect">
              <a:avLst/>
            </a:prstGeom>
          </p:spPr>
        </p:pic>
        <p:sp>
          <p:nvSpPr>
            <p:cNvPr id="5" name="Seta para Baixo 4"/>
            <p:cNvSpPr/>
            <p:nvPr/>
          </p:nvSpPr>
          <p:spPr>
            <a:xfrm rot="14195932">
              <a:off x="789993" y="2756915"/>
              <a:ext cx="237392" cy="395654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Seta para Baixo 5"/>
            <p:cNvSpPr/>
            <p:nvPr/>
          </p:nvSpPr>
          <p:spPr>
            <a:xfrm rot="14195932">
              <a:off x="2051538" y="2765970"/>
              <a:ext cx="237392" cy="395654"/>
            </a:xfrm>
            <a:prstGeom prst="down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414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0823" y="734133"/>
            <a:ext cx="6051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PIB - RCL - IPCA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225352"/>
              </p:ext>
            </p:extLst>
          </p:nvPr>
        </p:nvGraphicFramePr>
        <p:xfrm>
          <a:off x="818050" y="2056148"/>
          <a:ext cx="7648576" cy="4328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2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0823" y="734133"/>
            <a:ext cx="84054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O PESO DA </a:t>
            </a:r>
          </a:p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RESPONSABILIDADE ADMINISTRATIVA FINANCEIRA 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581" y="4158759"/>
            <a:ext cx="6486525" cy="2514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415" y="3982182"/>
            <a:ext cx="7905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Composição dos gastos 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251230"/>
              </p:ext>
            </p:extLst>
          </p:nvPr>
        </p:nvGraphicFramePr>
        <p:xfrm>
          <a:off x="0" y="1733550"/>
          <a:ext cx="923925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5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430822" y="734133"/>
            <a:ext cx="9240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>
                <a:solidFill>
                  <a:srgbClr val="0070C0"/>
                </a:solidFill>
                <a:latin typeface="+mn-lt"/>
              </a:rPr>
              <a:t>SIOPS - Rio Grande do Norte </a:t>
            </a:r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(Estado)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00017"/>
              </p:ext>
            </p:extLst>
          </p:nvPr>
        </p:nvGraphicFramePr>
        <p:xfrm>
          <a:off x="220907" y="2338753"/>
          <a:ext cx="8772525" cy="350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0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430822" y="734133"/>
            <a:ext cx="9240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+mn-lt"/>
              </a:rPr>
              <a:t>FINANCIAMENTO </a:t>
            </a:r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 </a:t>
            </a:r>
          </a:p>
          <a:p>
            <a:r>
              <a:rPr lang="pt-BR" sz="2800" dirty="0">
                <a:solidFill>
                  <a:srgbClr val="0070C0"/>
                </a:solidFill>
                <a:latin typeface="+mn-lt"/>
              </a:rPr>
              <a:t>SIOPS - Rio Grande do Norte (Municípios</a:t>
            </a:r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)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463699"/>
              </p:ext>
            </p:extLst>
          </p:nvPr>
        </p:nvGraphicFramePr>
        <p:xfrm>
          <a:off x="168152" y="2356339"/>
          <a:ext cx="8772525" cy="349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60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868821"/>
              </p:ext>
            </p:extLst>
          </p:nvPr>
        </p:nvGraphicFramePr>
        <p:xfrm>
          <a:off x="332275" y="1667607"/>
          <a:ext cx="8620125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PIB x ASPS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1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Orçamentos Federal  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2" y="1806282"/>
            <a:ext cx="8336598" cy="47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30823" y="734133"/>
            <a:ext cx="6051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3" y="1915441"/>
            <a:ext cx="8622419" cy="262138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89284" y="4987398"/>
            <a:ext cx="51786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Art. </a:t>
            </a:r>
            <a:r>
              <a:rPr lang="pt-BR" b="1" dirty="0" smtClean="0">
                <a:latin typeface="+mn-lt"/>
              </a:rPr>
              <a:t>1171</a:t>
            </a:r>
            <a:r>
              <a:rPr lang="pt-BR" dirty="0">
                <a:latin typeface="+mn-lt"/>
              </a:rPr>
              <a:t>  </a:t>
            </a:r>
            <a:endParaRPr lang="pt-BR" dirty="0" smtClean="0">
              <a:latin typeface="+mn-lt"/>
            </a:endParaRPr>
          </a:p>
          <a:p>
            <a:r>
              <a:rPr lang="pt-BR" dirty="0" smtClean="0">
                <a:latin typeface="+mn-lt"/>
              </a:rPr>
              <a:t>Esta </a:t>
            </a:r>
            <a:r>
              <a:rPr lang="pt-BR" dirty="0">
                <a:latin typeface="+mn-lt"/>
              </a:rPr>
              <a:t>Portaria entra em vigor na data de sua publicação.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89284" y="5622595"/>
            <a:ext cx="517867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>
                <a:latin typeface="+mn-lt"/>
              </a:rPr>
              <a:t>ANEXO XCIX</a:t>
            </a:r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>DA METODOLOGIA DE CÁLCULO DA CAPITAÇÃO PONDERADA</a:t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  <a:hlinkClick r:id="rId3"/>
              </a:rPr>
              <a:t>(Redação dada pela PRT GM/MS nº 2.979 de 12.11.2019)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8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Repasses do FNS 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580516"/>
              </p:ext>
            </p:extLst>
          </p:nvPr>
        </p:nvGraphicFramePr>
        <p:xfrm>
          <a:off x="61546" y="1863970"/>
          <a:ext cx="8991600" cy="485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6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Extraordinário COVID19/2020  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" y="1994148"/>
            <a:ext cx="9140244" cy="22190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5" y="5029021"/>
            <a:ext cx="4906279" cy="98491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45122" y="4359512"/>
            <a:ext cx="7965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Repasse Extraordinário COVID19/2020  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3045" y="6155871"/>
            <a:ext cx="769439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cap="all" dirty="0">
                <a:solidFill>
                  <a:srgbClr val="162937"/>
                </a:solidFill>
                <a:latin typeface="+mn-lt"/>
              </a:rPr>
              <a:t>PORTARIA GM/MS Nº </a:t>
            </a:r>
            <a:r>
              <a:rPr lang="pt-BR" b="1" cap="all" dirty="0" smtClean="0">
                <a:solidFill>
                  <a:srgbClr val="162937"/>
                </a:solidFill>
                <a:latin typeface="+mn-lt"/>
              </a:rPr>
              <a:t>3.896 </a:t>
            </a:r>
            <a:r>
              <a:rPr lang="pt-BR" cap="all" dirty="0" smtClean="0">
                <a:solidFill>
                  <a:srgbClr val="162937"/>
                </a:solidFill>
                <a:latin typeface="+mn-lt"/>
              </a:rPr>
              <a:t>de 30 </a:t>
            </a:r>
            <a:r>
              <a:rPr lang="pt-BR" cap="all" dirty="0">
                <a:solidFill>
                  <a:srgbClr val="162937"/>
                </a:solidFill>
                <a:latin typeface="+mn-lt"/>
              </a:rPr>
              <a:t>DE DEZEMBRO DE </a:t>
            </a:r>
            <a:r>
              <a:rPr lang="pt-BR" cap="all" dirty="0" smtClean="0">
                <a:solidFill>
                  <a:srgbClr val="162937"/>
                </a:solidFill>
                <a:latin typeface="+mn-lt"/>
              </a:rPr>
              <a:t>2020 – Estados </a:t>
            </a:r>
            <a:r>
              <a:rPr lang="pt-BR" b="1" cap="all" dirty="0">
                <a:solidFill>
                  <a:srgbClr val="162937"/>
                </a:solidFill>
              </a:rPr>
              <a:t>864.000.000,00</a:t>
            </a:r>
            <a:endParaRPr lang="pt-BR" b="1" cap="all" dirty="0">
              <a:solidFill>
                <a:srgbClr val="16293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16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Repasses FNS Extraordinários COVID19/2020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Rio </a:t>
            </a:r>
            <a:r>
              <a:rPr lang="pt-BR" sz="2800" dirty="0">
                <a:solidFill>
                  <a:srgbClr val="0070C0"/>
                </a:solidFill>
                <a:latin typeface="+mn-lt"/>
              </a:rPr>
              <a:t>Grande do Norte (Estado)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  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02254" y="6160008"/>
            <a:ext cx="769439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cap="all" dirty="0">
                <a:solidFill>
                  <a:srgbClr val="162937"/>
                </a:solidFill>
                <a:latin typeface="+mn-lt"/>
              </a:rPr>
              <a:t>PORTARIA GM/MS Nº </a:t>
            </a:r>
            <a:r>
              <a:rPr lang="pt-BR" b="1" cap="all" dirty="0" smtClean="0">
                <a:solidFill>
                  <a:srgbClr val="162937"/>
                </a:solidFill>
                <a:latin typeface="+mn-lt"/>
              </a:rPr>
              <a:t>3.896 </a:t>
            </a:r>
            <a:r>
              <a:rPr lang="pt-BR" cap="all" dirty="0" smtClean="0">
                <a:solidFill>
                  <a:srgbClr val="162937"/>
                </a:solidFill>
                <a:latin typeface="+mn-lt"/>
              </a:rPr>
              <a:t>de 30 </a:t>
            </a:r>
            <a:r>
              <a:rPr lang="pt-BR" cap="all" dirty="0">
                <a:solidFill>
                  <a:srgbClr val="162937"/>
                </a:solidFill>
                <a:latin typeface="+mn-lt"/>
              </a:rPr>
              <a:t>DE DEZEMBRO DE </a:t>
            </a:r>
            <a:r>
              <a:rPr lang="pt-BR" cap="all" dirty="0" smtClean="0">
                <a:solidFill>
                  <a:srgbClr val="162937"/>
                </a:solidFill>
                <a:latin typeface="+mn-lt"/>
              </a:rPr>
              <a:t>2020 - RIO </a:t>
            </a:r>
            <a:r>
              <a:rPr lang="pt-BR" cap="all" dirty="0">
                <a:solidFill>
                  <a:srgbClr val="162937"/>
                </a:solidFill>
                <a:latin typeface="+mn-lt"/>
              </a:rPr>
              <a:t>GRANDE DO </a:t>
            </a:r>
            <a:r>
              <a:rPr lang="pt-BR" cap="all" dirty="0" smtClean="0">
                <a:solidFill>
                  <a:srgbClr val="162937"/>
                </a:solidFill>
                <a:latin typeface="+mn-lt"/>
              </a:rPr>
              <a:t>NORTE   </a:t>
            </a:r>
            <a:r>
              <a:rPr lang="pt-BR" b="1" cap="all" dirty="0" smtClean="0">
                <a:solidFill>
                  <a:srgbClr val="162937"/>
                </a:solidFill>
                <a:latin typeface="+mn-lt"/>
              </a:rPr>
              <a:t>R$20.476.969,63</a:t>
            </a:r>
            <a:endParaRPr lang="pt-BR" b="1" cap="all" dirty="0">
              <a:solidFill>
                <a:srgbClr val="162937"/>
              </a:solidFill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4" y="2053029"/>
            <a:ext cx="7694399" cy="40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Repasses FNS Extraordinários COVID19/2020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Rio </a:t>
            </a:r>
            <a:r>
              <a:rPr lang="pt-BR" sz="2800" dirty="0">
                <a:solidFill>
                  <a:srgbClr val="0070C0"/>
                </a:solidFill>
                <a:latin typeface="+mn-lt"/>
              </a:rPr>
              <a:t>Grande do Norte </a:t>
            </a:r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(Municípios)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  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44" y="2120807"/>
            <a:ext cx="6585853" cy="46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ector Angulado 57"/>
          <p:cNvCxnSpPr>
            <a:stCxn id="33" idx="3"/>
            <a:endCxn id="37" idx="1"/>
          </p:cNvCxnSpPr>
          <p:nvPr/>
        </p:nvCxnSpPr>
        <p:spPr>
          <a:xfrm>
            <a:off x="1929324" y="5880664"/>
            <a:ext cx="606175" cy="36719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174" y="2205743"/>
            <a:ext cx="1990725" cy="24098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281" y="2243868"/>
            <a:ext cx="1401979" cy="14547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66" y="1978627"/>
            <a:ext cx="1168949" cy="130139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7" y="3302670"/>
            <a:ext cx="1059466" cy="124051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128" y="4132951"/>
            <a:ext cx="1288905" cy="10443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5952" y="797298"/>
            <a:ext cx="1155972" cy="133340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1132" y="493778"/>
            <a:ext cx="1411833" cy="158589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2038" y="5927397"/>
            <a:ext cx="1386129" cy="62375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117" y="2557616"/>
            <a:ext cx="974021" cy="11297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3531" y="5056623"/>
            <a:ext cx="1158949" cy="8762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379" y="5214500"/>
            <a:ext cx="909970" cy="110764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6338" y="3347403"/>
            <a:ext cx="877135" cy="131399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5779" y="1298115"/>
            <a:ext cx="1592442" cy="92475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523119" y="2260546"/>
            <a:ext cx="1056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REDES DE ATENÇÃO</a:t>
            </a:r>
            <a:endParaRPr lang="pt-BR" sz="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345517" y="3679533"/>
            <a:ext cx="126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9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pt-BR" sz="800" dirty="0" smtClean="0"/>
              <a:t>GESTÃO DO TRABALHO E DA EDUCAÇÃO NA SAÚDE</a:t>
            </a:r>
            <a:endParaRPr lang="pt-BR" sz="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01866" y="6322142"/>
            <a:ext cx="10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INFORMAÇÃO EM SAUDE</a:t>
            </a:r>
            <a:endParaRPr lang="pt-BR" sz="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857768" y="5929095"/>
            <a:ext cx="10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ASSISTÊNCIA FARMACÊUTICA </a:t>
            </a:r>
            <a:endParaRPr lang="pt-BR" sz="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756968" y="4744369"/>
            <a:ext cx="1056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JUDICIALIZAÇÃO</a:t>
            </a:r>
            <a:endParaRPr lang="pt-BR" sz="9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39" name="Agrupar 38"/>
          <p:cNvGrpSpPr/>
          <p:nvPr/>
        </p:nvGrpSpPr>
        <p:grpSpPr>
          <a:xfrm>
            <a:off x="333170" y="352624"/>
            <a:ext cx="1233045" cy="1082515"/>
            <a:chOff x="263411" y="865931"/>
            <a:chExt cx="1233045" cy="1082515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3411" y="865931"/>
              <a:ext cx="1233045" cy="874106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370783" y="1733002"/>
              <a:ext cx="10562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rPr>
                <a:t>PLANEJAMENTO</a:t>
              </a:r>
              <a:endParaRPr lang="pt-B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28542" y="3922928"/>
            <a:ext cx="898626" cy="1155601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949743" y="5089520"/>
            <a:ext cx="10562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SAÚDE MENTAL</a:t>
            </a:r>
            <a:endParaRPr lang="pt-BR" sz="9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4909" y="4406575"/>
            <a:ext cx="2409092" cy="2451425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50176" y="195322"/>
            <a:ext cx="1604180" cy="1340551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Arredondado 26"/>
          <p:cNvSpPr/>
          <p:nvPr/>
        </p:nvSpPr>
        <p:spPr>
          <a:xfrm>
            <a:off x="3736579" y="797298"/>
            <a:ext cx="1393372" cy="1378297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Arredondado 27"/>
          <p:cNvSpPr/>
          <p:nvPr/>
        </p:nvSpPr>
        <p:spPr>
          <a:xfrm>
            <a:off x="552054" y="3222851"/>
            <a:ext cx="1354613" cy="1330276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3420159" y="4052506"/>
            <a:ext cx="1393372" cy="1193061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5292156" y="1193075"/>
            <a:ext cx="1605083" cy="1410260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Arredondado 30"/>
          <p:cNvSpPr/>
          <p:nvPr/>
        </p:nvSpPr>
        <p:spPr>
          <a:xfrm>
            <a:off x="2502851" y="2079452"/>
            <a:ext cx="1733094" cy="1672815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Arredondado 31"/>
          <p:cNvSpPr/>
          <p:nvPr/>
        </p:nvSpPr>
        <p:spPr>
          <a:xfrm>
            <a:off x="1762784" y="3816412"/>
            <a:ext cx="1393372" cy="1494356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Arredondado 32"/>
          <p:cNvSpPr/>
          <p:nvPr/>
        </p:nvSpPr>
        <p:spPr>
          <a:xfrm>
            <a:off x="535952" y="5100632"/>
            <a:ext cx="1393372" cy="1560064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Arredondado 33"/>
          <p:cNvSpPr/>
          <p:nvPr/>
        </p:nvSpPr>
        <p:spPr>
          <a:xfrm>
            <a:off x="4706203" y="4925220"/>
            <a:ext cx="1393372" cy="1322642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Arredondado 34"/>
          <p:cNvSpPr/>
          <p:nvPr/>
        </p:nvSpPr>
        <p:spPr>
          <a:xfrm>
            <a:off x="5581013" y="3249044"/>
            <a:ext cx="1275045" cy="1756336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Arredondado 35"/>
          <p:cNvSpPr/>
          <p:nvPr/>
        </p:nvSpPr>
        <p:spPr>
          <a:xfrm>
            <a:off x="4433265" y="2430938"/>
            <a:ext cx="1275045" cy="1756336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Arredondado 36"/>
          <p:cNvSpPr/>
          <p:nvPr/>
        </p:nvSpPr>
        <p:spPr>
          <a:xfrm>
            <a:off x="2535499" y="5778267"/>
            <a:ext cx="1759205" cy="939190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Arredondado 37"/>
          <p:cNvSpPr/>
          <p:nvPr/>
        </p:nvSpPr>
        <p:spPr>
          <a:xfrm>
            <a:off x="1954259" y="383177"/>
            <a:ext cx="1606102" cy="1772458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Angulado 42"/>
          <p:cNvCxnSpPr>
            <a:stCxn id="3" idx="3"/>
            <a:endCxn id="38" idx="1"/>
          </p:cNvCxnSpPr>
          <p:nvPr/>
        </p:nvCxnSpPr>
        <p:spPr>
          <a:xfrm>
            <a:off x="1754356" y="865598"/>
            <a:ext cx="199903" cy="40380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>
            <a:stCxn id="26" idx="3"/>
          </p:cNvCxnSpPr>
          <p:nvPr/>
        </p:nvCxnSpPr>
        <p:spPr>
          <a:xfrm>
            <a:off x="2182274" y="2676143"/>
            <a:ext cx="163363" cy="11402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28" idx="2"/>
          </p:cNvCxnSpPr>
          <p:nvPr/>
        </p:nvCxnSpPr>
        <p:spPr>
          <a:xfrm rot="16200000" flipH="1">
            <a:off x="1334901" y="4447586"/>
            <a:ext cx="322342" cy="53342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do 68"/>
          <p:cNvCxnSpPr>
            <a:stCxn id="3" idx="2"/>
            <a:endCxn id="26" idx="0"/>
          </p:cNvCxnSpPr>
          <p:nvPr/>
        </p:nvCxnSpPr>
        <p:spPr>
          <a:xfrm rot="16200000" flipH="1">
            <a:off x="978711" y="1509428"/>
            <a:ext cx="480433" cy="53332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Angulado 70"/>
          <p:cNvCxnSpPr>
            <a:stCxn id="38" idx="3"/>
          </p:cNvCxnSpPr>
          <p:nvPr/>
        </p:nvCxnSpPr>
        <p:spPr>
          <a:xfrm>
            <a:off x="3560361" y="1269406"/>
            <a:ext cx="89392" cy="8081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72"/>
          <p:cNvCxnSpPr>
            <a:stCxn id="27" idx="2"/>
            <a:endCxn id="36" idx="0"/>
          </p:cNvCxnSpPr>
          <p:nvPr/>
        </p:nvCxnSpPr>
        <p:spPr>
          <a:xfrm rot="16200000" flipH="1">
            <a:off x="4624355" y="1984504"/>
            <a:ext cx="255343" cy="63752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Angulado 74"/>
          <p:cNvCxnSpPr>
            <a:stCxn id="27" idx="3"/>
            <a:endCxn id="30" idx="1"/>
          </p:cNvCxnSpPr>
          <p:nvPr/>
        </p:nvCxnSpPr>
        <p:spPr>
          <a:xfrm>
            <a:off x="5129951" y="1486447"/>
            <a:ext cx="162205" cy="41175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76"/>
          <p:cNvCxnSpPr>
            <a:stCxn id="31" idx="2"/>
            <a:endCxn id="29" idx="0"/>
          </p:cNvCxnSpPr>
          <p:nvPr/>
        </p:nvCxnSpPr>
        <p:spPr>
          <a:xfrm rot="16200000" flipH="1">
            <a:off x="3593002" y="3528662"/>
            <a:ext cx="300239" cy="74744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do 78"/>
          <p:cNvCxnSpPr>
            <a:stCxn id="32" idx="3"/>
            <a:endCxn id="29" idx="1"/>
          </p:cNvCxnSpPr>
          <p:nvPr/>
        </p:nvCxnSpPr>
        <p:spPr>
          <a:xfrm>
            <a:off x="3156156" y="4563590"/>
            <a:ext cx="264003" cy="8544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Angulado 80"/>
          <p:cNvCxnSpPr>
            <a:stCxn id="29" idx="3"/>
            <a:endCxn id="34" idx="0"/>
          </p:cNvCxnSpPr>
          <p:nvPr/>
        </p:nvCxnSpPr>
        <p:spPr>
          <a:xfrm>
            <a:off x="4813531" y="4649037"/>
            <a:ext cx="589358" cy="27618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Angulado 82"/>
          <p:cNvCxnSpPr>
            <a:stCxn id="29" idx="2"/>
            <a:endCxn id="37" idx="0"/>
          </p:cNvCxnSpPr>
          <p:nvPr/>
        </p:nvCxnSpPr>
        <p:spPr>
          <a:xfrm rot="5400000">
            <a:off x="3499624" y="5161046"/>
            <a:ext cx="532700" cy="70174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84"/>
          <p:cNvCxnSpPr>
            <a:stCxn id="37" idx="3"/>
            <a:endCxn id="34" idx="1"/>
          </p:cNvCxnSpPr>
          <p:nvPr/>
        </p:nvCxnSpPr>
        <p:spPr>
          <a:xfrm flipV="1">
            <a:off x="4294704" y="5586541"/>
            <a:ext cx="411499" cy="66132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do 86"/>
          <p:cNvCxnSpPr>
            <a:stCxn id="36" idx="2"/>
          </p:cNvCxnSpPr>
          <p:nvPr/>
        </p:nvCxnSpPr>
        <p:spPr>
          <a:xfrm rot="16200000" flipH="1">
            <a:off x="5197780" y="4060281"/>
            <a:ext cx="268980" cy="52296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Angulado 91"/>
          <p:cNvCxnSpPr>
            <a:stCxn id="30" idx="2"/>
            <a:endCxn id="35" idx="0"/>
          </p:cNvCxnSpPr>
          <p:nvPr/>
        </p:nvCxnSpPr>
        <p:spPr>
          <a:xfrm rot="16200000" flipH="1">
            <a:off x="5833763" y="2864270"/>
            <a:ext cx="645709" cy="12383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Angulado 93"/>
          <p:cNvCxnSpPr>
            <a:stCxn id="36" idx="1"/>
            <a:endCxn id="31" idx="3"/>
          </p:cNvCxnSpPr>
          <p:nvPr/>
        </p:nvCxnSpPr>
        <p:spPr>
          <a:xfrm rot="10800000">
            <a:off x="4235945" y="2915860"/>
            <a:ext cx="197320" cy="3932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Angulado 95"/>
          <p:cNvCxnSpPr>
            <a:stCxn id="32" idx="2"/>
            <a:endCxn id="37" idx="0"/>
          </p:cNvCxnSpPr>
          <p:nvPr/>
        </p:nvCxnSpPr>
        <p:spPr>
          <a:xfrm rot="16200000" flipH="1">
            <a:off x="2703537" y="5066701"/>
            <a:ext cx="467499" cy="955632"/>
          </a:xfrm>
          <a:prstGeom prst="bentConnector3">
            <a:avLst>
              <a:gd name="adj1" fmla="val 425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Arredondado 25"/>
          <p:cNvSpPr/>
          <p:nvPr/>
        </p:nvSpPr>
        <p:spPr>
          <a:xfrm>
            <a:off x="788902" y="2016306"/>
            <a:ext cx="1393372" cy="131967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3" name="Conector Angulado 102"/>
          <p:cNvCxnSpPr>
            <a:stCxn id="3" idx="2"/>
            <a:endCxn id="28" idx="1"/>
          </p:cNvCxnSpPr>
          <p:nvPr/>
        </p:nvCxnSpPr>
        <p:spPr>
          <a:xfrm rot="5400000">
            <a:off x="-423898" y="2511825"/>
            <a:ext cx="2352116" cy="400212"/>
          </a:xfrm>
          <a:prstGeom prst="bentConnector4">
            <a:avLst>
              <a:gd name="adj1" fmla="val 10314"/>
              <a:gd name="adj2" fmla="val 1571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Angulado 107"/>
          <p:cNvCxnSpPr>
            <a:stCxn id="28" idx="2"/>
            <a:endCxn id="33" idx="1"/>
          </p:cNvCxnSpPr>
          <p:nvPr/>
        </p:nvCxnSpPr>
        <p:spPr>
          <a:xfrm rot="5400000">
            <a:off x="218889" y="4870191"/>
            <a:ext cx="1327537" cy="693409"/>
          </a:xfrm>
          <a:prstGeom prst="bentConnector4">
            <a:avLst>
              <a:gd name="adj1" fmla="val 24557"/>
              <a:gd name="adj2" fmla="val 1329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Angulado 117"/>
          <p:cNvCxnSpPr>
            <a:stCxn id="31" idx="1"/>
            <a:endCxn id="26" idx="3"/>
          </p:cNvCxnSpPr>
          <p:nvPr/>
        </p:nvCxnSpPr>
        <p:spPr>
          <a:xfrm rot="10800000">
            <a:off x="2182275" y="2676144"/>
            <a:ext cx="320577" cy="2397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Angulado 121"/>
          <p:cNvCxnSpPr>
            <a:stCxn id="38" idx="3"/>
            <a:endCxn id="27" idx="1"/>
          </p:cNvCxnSpPr>
          <p:nvPr/>
        </p:nvCxnSpPr>
        <p:spPr>
          <a:xfrm>
            <a:off x="3560361" y="1269406"/>
            <a:ext cx="176218" cy="21704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6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Repasses do FNS - Saldos Brasil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1" y="1940090"/>
            <a:ext cx="9263905" cy="24678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164" y="4472484"/>
            <a:ext cx="3031657" cy="20232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928" y="4855395"/>
            <a:ext cx="2831780" cy="6287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52" y="5750361"/>
            <a:ext cx="3643195" cy="89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Repasses do FNS - Rio Grande do Norte (Estado)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82" y="1892491"/>
            <a:ext cx="9204765" cy="238721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92" y="4615979"/>
            <a:ext cx="3317908" cy="76294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92" y="5643266"/>
            <a:ext cx="3643195" cy="8197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238" y="4344671"/>
            <a:ext cx="2583415" cy="22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FINANCIAMENTO 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Repasses do FNS - Rio Grande do Norte (Municípios)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" y="1879560"/>
            <a:ext cx="9016582" cy="23603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40" y="4319536"/>
            <a:ext cx="2483227" cy="22900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85" y="4589681"/>
            <a:ext cx="3294252" cy="7037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15" y="5588421"/>
            <a:ext cx="3636688" cy="8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61" y="553851"/>
            <a:ext cx="3466430" cy="68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3564331"/>
            <a:ext cx="7772400" cy="1470025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  <a:t>ACOLHIMENTO AOS </a:t>
            </a:r>
            <a:b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  <a:t>NOVOS GESTORES MUNICIPAIS DE SAÚDE </a:t>
            </a:r>
            <a:b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  <a:t>RIO GRANDE DO NORTE – 2021</a:t>
            </a:r>
            <a:br>
              <a:rPr lang="pt-BR" sz="2400" b="1" dirty="0" smtClean="0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pt-BR" sz="2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pt-BR" sz="2800" b="1" dirty="0" smtClean="0">
                <a:solidFill>
                  <a:schemeClr val="tx2"/>
                </a:solidFill>
                <a:latin typeface="+mn-lt"/>
              </a:rPr>
            </a:b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Daniel Faleiros</a:t>
            </a:r>
            <a:br>
              <a:rPr lang="pt-BR" sz="1600" b="1" dirty="0" smtClean="0">
                <a:solidFill>
                  <a:schemeClr val="tx2"/>
                </a:solidFill>
                <a:latin typeface="+mn-lt"/>
              </a:rPr>
            </a:br>
            <a:r>
              <a:rPr lang="pt-BR" sz="1400" b="1" dirty="0" smtClean="0">
                <a:solidFill>
                  <a:schemeClr val="tx2"/>
                </a:solidFill>
                <a:latin typeface="+mn-lt"/>
              </a:rPr>
              <a:t>Assessor Técnico </a:t>
            </a:r>
            <a:r>
              <a:rPr lang="pt-BR" sz="1400" b="1" dirty="0" err="1" smtClean="0">
                <a:solidFill>
                  <a:schemeClr val="tx2"/>
                </a:solidFill>
                <a:latin typeface="+mn-lt"/>
              </a:rPr>
              <a:t>Conasems</a:t>
            </a:r>
            <a:r>
              <a:rPr lang="pt-BR" sz="1600" b="1" dirty="0" smtClean="0">
                <a:latin typeface="+mn-lt"/>
              </a:rPr>
              <a:t/>
            </a:r>
            <a:br>
              <a:rPr lang="pt-BR" sz="1600" b="1" dirty="0" smtClean="0">
                <a:latin typeface="+mn-lt"/>
              </a:rPr>
            </a:br>
            <a:r>
              <a:rPr lang="pt-BR" sz="2800" b="1" dirty="0" smtClean="0">
                <a:latin typeface="+mn-lt"/>
              </a:rPr>
              <a:t/>
            </a:r>
            <a:br>
              <a:rPr lang="pt-BR" sz="2800" b="1" dirty="0" smtClean="0">
                <a:latin typeface="+mn-lt"/>
              </a:rPr>
            </a:br>
            <a:r>
              <a:rPr lang="pt-BR" sz="2800" b="1" dirty="0" smtClean="0">
                <a:latin typeface="+mn-lt"/>
              </a:rPr>
              <a:t/>
            </a:r>
            <a:br>
              <a:rPr lang="pt-BR" sz="2800" b="1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b="1" dirty="0" smtClean="0">
                <a:latin typeface="+mn-lt"/>
              </a:rPr>
              <a:t> </a:t>
            </a:r>
            <a:br>
              <a:rPr lang="pt-BR" sz="2800" b="1" dirty="0" smtClean="0">
                <a:latin typeface="+mn-lt"/>
              </a:rPr>
            </a:br>
            <a:r>
              <a:rPr lang="pt-BR" sz="2800" b="1" dirty="0" smtClean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/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	</a:t>
            </a:r>
            <a:endParaRPr lang="pt-BR" sz="2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03478"/>
            <a:ext cx="7839075" cy="20002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5664810"/>
            <a:ext cx="77533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05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77" y="1725312"/>
            <a:ext cx="4716138" cy="450680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30823" y="734133"/>
            <a:ext cx="8405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PLANEJAMENTO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2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0823" y="734133"/>
            <a:ext cx="8405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 E FINANCIAMENTO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608392" y="1657359"/>
            <a:ext cx="6226152" cy="4286250"/>
            <a:chOff x="1617184" y="1490305"/>
            <a:chExt cx="6226152" cy="428625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7184" y="1490305"/>
              <a:ext cx="6208568" cy="428625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5768352" y="3607053"/>
              <a:ext cx="20749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L</a:t>
              </a:r>
              <a:r>
                <a:rPr lang="pt-BR" dirty="0" smtClean="0"/>
                <a:t>ei Orçamentária Anual</a:t>
              </a:r>
              <a:endParaRPr lang="pt-BR" dirty="0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1988358" y="3633430"/>
              <a:ext cx="15976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Plano Plurianual</a:t>
              </a:r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456510" y="2853840"/>
              <a:ext cx="27025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Lei </a:t>
              </a:r>
              <a:r>
                <a:rPr lang="pt-BR" dirty="0"/>
                <a:t>de </a:t>
              </a:r>
              <a:r>
                <a:rPr lang="pt-BR" dirty="0" smtClean="0"/>
                <a:t>Diretrizes Orçamentárias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5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927" y="1990253"/>
            <a:ext cx="4633151" cy="4241292"/>
          </a:xfrm>
          <a:prstGeom prst="rect">
            <a:avLst/>
          </a:prstGeom>
        </p:spPr>
      </p:pic>
      <p:grpSp>
        <p:nvGrpSpPr>
          <p:cNvPr id="6" name="Google Shape;321;p39"/>
          <p:cNvGrpSpPr/>
          <p:nvPr/>
        </p:nvGrpSpPr>
        <p:grpSpPr>
          <a:xfrm>
            <a:off x="690380" y="2385593"/>
            <a:ext cx="1662549" cy="3450612"/>
            <a:chOff x="2402658" y="0"/>
            <a:chExt cx="1662549" cy="3450612"/>
          </a:xfrm>
        </p:grpSpPr>
        <p:sp>
          <p:nvSpPr>
            <p:cNvPr id="7" name="Google Shape;322;p39"/>
            <p:cNvSpPr/>
            <p:nvPr/>
          </p:nvSpPr>
          <p:spPr>
            <a:xfrm>
              <a:off x="2764114" y="0"/>
              <a:ext cx="1301093" cy="13012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400" y="19706"/>
                    <a:pt x="55889" y="21806"/>
                  </a:cubicBezTo>
                  <a:cubicBezTo>
                    <a:pt x="36379" y="23907"/>
                    <a:pt x="21588" y="40376"/>
                    <a:pt x="21588" y="60000"/>
                  </a:cubicBezTo>
                  <a:close/>
                </a:path>
              </a:pathLst>
            </a:cu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;p39"/>
            <p:cNvSpPr/>
            <p:nvPr/>
          </p:nvSpPr>
          <p:spPr>
            <a:xfrm>
              <a:off x="3051375" y="471008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4;p39"/>
            <p:cNvSpPr txBox="1"/>
            <p:nvPr/>
          </p:nvSpPr>
          <p:spPr>
            <a:xfrm>
              <a:off x="3051375" y="471008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pt-BR" sz="2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PMS</a:t>
              </a:r>
              <a:endParaRPr/>
            </a:p>
          </p:txBody>
        </p:sp>
        <p:sp>
          <p:nvSpPr>
            <p:cNvPr id="10" name="Google Shape;325;p39"/>
            <p:cNvSpPr/>
            <p:nvPr/>
          </p:nvSpPr>
          <p:spPr>
            <a:xfrm>
              <a:off x="2402658" y="747747"/>
              <a:ext cx="1301093" cy="13012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0" y="23523"/>
                  </a:moveTo>
                  <a:lnTo>
                    <a:pt x="87164" y="32839"/>
                  </a:lnTo>
                  <a:lnTo>
                    <a:pt x="87164" y="32839"/>
                  </a:lnTo>
                  <a:cubicBezTo>
                    <a:pt x="75944" y="21617"/>
                    <a:pt x="58979" y="18450"/>
                    <a:pt x="44466" y="24867"/>
                  </a:cubicBezTo>
                  <a:cubicBezTo>
                    <a:pt x="29954" y="31284"/>
                    <a:pt x="20880" y="45966"/>
                    <a:pt x="21631" y="61817"/>
                  </a:cubicBezTo>
                  <a:cubicBezTo>
                    <a:pt x="22382" y="77668"/>
                    <a:pt x="32801" y="91427"/>
                    <a:pt x="47856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27395" y="105615"/>
                    <a:pt x="11312" y="87807"/>
                    <a:pt x="8761" y="65991"/>
                  </a:cubicBezTo>
                  <a:cubicBezTo>
                    <a:pt x="6210" y="44176"/>
                    <a:pt x="17752" y="23137"/>
                    <a:pt x="37521" y="13566"/>
                  </a:cubicBezTo>
                  <a:cubicBezTo>
                    <a:pt x="57290" y="3996"/>
                    <a:pt x="80951" y="7991"/>
                    <a:pt x="96480" y="23523"/>
                  </a:cubicBezTo>
                  <a:close/>
                </a:path>
              </a:pathLst>
            </a:custGeom>
            <a:gradFill>
              <a:gsLst>
                <a:gs pos="0">
                  <a:srgbClr val="67CFBD"/>
                </a:gs>
                <a:gs pos="50000">
                  <a:srgbClr val="49CEBA"/>
                </a:gs>
                <a:gs pos="100000">
                  <a:srgbClr val="39BDA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6;p39"/>
            <p:cNvSpPr/>
            <p:nvPr/>
          </p:nvSpPr>
          <p:spPr>
            <a:xfrm>
              <a:off x="2688455" y="1220136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7;p39"/>
            <p:cNvSpPr txBox="1"/>
            <p:nvPr/>
          </p:nvSpPr>
          <p:spPr>
            <a:xfrm>
              <a:off x="2688455" y="1220136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pt-BR" sz="2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 </a:t>
              </a:r>
              <a:endParaRPr/>
            </a:p>
          </p:txBody>
        </p:sp>
        <p:sp>
          <p:nvSpPr>
            <p:cNvPr id="13" name="Google Shape;328;p39"/>
            <p:cNvSpPr/>
            <p:nvPr/>
          </p:nvSpPr>
          <p:spPr>
            <a:xfrm>
              <a:off x="2764114" y="1498256"/>
              <a:ext cx="1301093" cy="13012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0" y="23523"/>
                  </a:moveTo>
                  <a:lnTo>
                    <a:pt x="23520" y="23523"/>
                  </a:lnTo>
                  <a:cubicBezTo>
                    <a:pt x="39049" y="7991"/>
                    <a:pt x="62710" y="3996"/>
                    <a:pt x="82479" y="13566"/>
                  </a:cubicBezTo>
                  <a:cubicBezTo>
                    <a:pt x="102248" y="23137"/>
                    <a:pt x="113790" y="44176"/>
                    <a:pt x="111239" y="65991"/>
                  </a:cubicBezTo>
                  <a:cubicBezTo>
                    <a:pt x="108688" y="87807"/>
                    <a:pt x="92605" y="105615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4" y="96444"/>
                  </a:lnTo>
                  <a:cubicBezTo>
                    <a:pt x="87199" y="91427"/>
                    <a:pt x="97618" y="77668"/>
                    <a:pt x="98369" y="61817"/>
                  </a:cubicBezTo>
                  <a:cubicBezTo>
                    <a:pt x="99120" y="45966"/>
                    <a:pt x="90046" y="31284"/>
                    <a:pt x="75534" y="24867"/>
                  </a:cubicBezTo>
                  <a:cubicBezTo>
                    <a:pt x="61021" y="18450"/>
                    <a:pt x="44056" y="21617"/>
                    <a:pt x="32836" y="32839"/>
                  </a:cubicBezTo>
                  <a:close/>
                </a:path>
              </a:pathLst>
            </a:custGeom>
            <a:gradFill>
              <a:gsLst>
                <a:gs pos="0">
                  <a:srgbClr val="61C475"/>
                </a:gs>
                <a:gs pos="50000">
                  <a:srgbClr val="42C25D"/>
                </a:gs>
                <a:gs pos="100000">
                  <a:srgbClr val="33B14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9;p39"/>
            <p:cNvSpPr/>
            <p:nvPr/>
          </p:nvSpPr>
          <p:spPr>
            <a:xfrm>
              <a:off x="3051375" y="1969264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0;p39"/>
            <p:cNvSpPr txBox="1"/>
            <p:nvPr/>
          </p:nvSpPr>
          <p:spPr>
            <a:xfrm>
              <a:off x="3051375" y="1969264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pt-BR" sz="2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RDQA</a:t>
              </a:r>
              <a:endParaRPr/>
            </a:p>
          </p:txBody>
        </p:sp>
        <p:sp>
          <p:nvSpPr>
            <p:cNvPr id="16" name="Google Shape;331;p39"/>
            <p:cNvSpPr/>
            <p:nvPr/>
          </p:nvSpPr>
          <p:spPr>
            <a:xfrm>
              <a:off x="2495402" y="2332269"/>
              <a:ext cx="1117803" cy="1118343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2;p39"/>
            <p:cNvSpPr/>
            <p:nvPr/>
          </p:nvSpPr>
          <p:spPr>
            <a:xfrm>
              <a:off x="2688455" y="2718392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3;p39"/>
            <p:cNvSpPr txBox="1"/>
            <p:nvPr/>
          </p:nvSpPr>
          <p:spPr>
            <a:xfrm>
              <a:off x="2688455" y="2718392"/>
              <a:ext cx="726084" cy="363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pt-BR" sz="2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RAG</a:t>
              </a:r>
              <a:endParaRPr/>
            </a:p>
          </p:txBody>
        </p:sp>
      </p:grpSp>
      <p:sp>
        <p:nvSpPr>
          <p:cNvPr id="19" name="Retângulo 18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Instrumentos 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3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1" y="2115217"/>
            <a:ext cx="8885968" cy="440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</a:t>
            </a:r>
          </a:p>
          <a:p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Planejamento em saúde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5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4" y="1752178"/>
            <a:ext cx="8074324" cy="51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/>
          <p:cNvCxnSpPr/>
          <p:nvPr/>
        </p:nvCxnSpPr>
        <p:spPr>
          <a:xfrm>
            <a:off x="3565787" y="2495048"/>
            <a:ext cx="3102" cy="1773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682006" y="2497320"/>
            <a:ext cx="3102" cy="1773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621100" y="2495048"/>
            <a:ext cx="2331" cy="1773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681560" y="2495048"/>
            <a:ext cx="828" cy="229531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</a:t>
            </a:r>
          </a:p>
          <a:p>
            <a:r>
              <a:rPr lang="pt-BR" sz="2800" dirty="0">
                <a:solidFill>
                  <a:srgbClr val="0070C0"/>
                </a:solidFill>
                <a:latin typeface="+mn-lt"/>
              </a:rPr>
              <a:t>Compatibilização </a:t>
            </a:r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instrumentos</a:t>
            </a:r>
            <a:endParaRPr lang="pt-BR" sz="2800" b="1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02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430822" y="734133"/>
            <a:ext cx="7965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GESTÃO </a:t>
            </a:r>
          </a:p>
          <a:p>
            <a:r>
              <a:rPr lang="pt-BR" sz="2800" dirty="0" err="1" smtClean="0">
                <a:solidFill>
                  <a:srgbClr val="0070C0"/>
                </a:solidFill>
                <a:latin typeface="+mn-lt"/>
              </a:rPr>
              <a:t>DigiSUS</a:t>
            </a:r>
            <a:r>
              <a:rPr lang="pt-BR" sz="2800" dirty="0" smtClean="0">
                <a:solidFill>
                  <a:srgbClr val="0070C0"/>
                </a:solidFill>
                <a:latin typeface="+mn-lt"/>
              </a:rPr>
              <a:t> Gestor: PMS - PAS - RELATÓRIOS</a:t>
            </a:r>
            <a:endParaRPr lang="pt-BR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57" y="2661560"/>
            <a:ext cx="8594685" cy="25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24355</TotalTime>
  <Words>554</Words>
  <Application>Microsoft Office PowerPoint</Application>
  <PresentationFormat>Apresentação na tela (4:3)</PresentationFormat>
  <Paragraphs>111</Paragraphs>
  <Slides>33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Trasandina Thin</vt:lpstr>
      <vt:lpstr>Tema do Office</vt:lpstr>
      <vt:lpstr>       ACOLHIMENTO AOS  NOVOS GESTORES MUNICIPAIS DE SAÚDE  RIO GRANDE DO NORTE – 2021  Daniel Faleiros Assessor Técnico Conasems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ACOLHIMENTO AOS  NOVOS GESTORES MUNICIPAIS DE SAÚDE  RIO GRANDE DO NORTE – 2021  Daniel Faleiros Assessor Técnico Conasems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  LEI ORÇAMENTARIA ANUAL    Análise histórica 2000 - 2016 Análise 2016</dc:title>
  <dc:creator>DANIEL</dc:creator>
  <cp:lastModifiedBy>daniel</cp:lastModifiedBy>
  <cp:revision>452</cp:revision>
  <cp:lastPrinted>2016-04-27T17:51:45Z</cp:lastPrinted>
  <dcterms:modified xsi:type="dcterms:W3CDTF">2021-02-03T19:15:46Z</dcterms:modified>
</cp:coreProperties>
</file>