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517" r:id="rId2"/>
    <p:sldId id="541" r:id="rId3"/>
    <p:sldId id="525" r:id="rId4"/>
    <p:sldId id="544" r:id="rId5"/>
    <p:sldId id="521" r:id="rId6"/>
    <p:sldId id="545" r:id="rId7"/>
    <p:sldId id="550" r:id="rId8"/>
    <p:sldId id="546" r:id="rId9"/>
    <p:sldId id="547" r:id="rId10"/>
    <p:sldId id="548" r:id="rId11"/>
    <p:sldId id="549" r:id="rId12"/>
    <p:sldId id="534" r:id="rId13"/>
    <p:sldId id="535" r:id="rId14"/>
    <p:sldId id="536" r:id="rId15"/>
    <p:sldId id="492" r:id="rId16"/>
    <p:sldId id="495" r:id="rId17"/>
    <p:sldId id="494" r:id="rId18"/>
    <p:sldId id="486" r:id="rId19"/>
    <p:sldId id="513" r:id="rId20"/>
    <p:sldId id="496" r:id="rId21"/>
    <p:sldId id="497" r:id="rId22"/>
    <p:sldId id="518" r:id="rId23"/>
    <p:sldId id="543" r:id="rId24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BF051-D36A-46A7-8713-2F6B37427D5A}">
  <a:tblStyle styleId="{F36BF051-D36A-46A7-8713-2F6B37427D5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5075"/>
            <a:ext cx="4441825" cy="3332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16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4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34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706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86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806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44924"/>
            <a:ext cx="8270421" cy="596047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35" y="178094"/>
            <a:ext cx="2348592" cy="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35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41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0801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624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203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19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6214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7659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669846"/>
            <a:ext cx="7772400" cy="2361677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ACOLHIMENTO AOS </a:t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NOVOS GESTORES MUNICIPAIS DE SAÚDE </a:t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DO ESTADO DO RIO GRANDE DO NORTE – 2021</a:t>
            </a:r>
            <a:r>
              <a:rPr lang="pt-BR" sz="3200" b="1" dirty="0">
                <a:solidFill>
                  <a:schemeClr val="tx2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+mn-lt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WILAMES </a:t>
            </a:r>
            <a:r>
              <a:rPr lang="pt-BR" sz="1800" b="1" dirty="0">
                <a:solidFill>
                  <a:schemeClr val="tx2"/>
                </a:solidFill>
                <a:latin typeface="+mn-lt"/>
              </a:rPr>
              <a:t>FREIRE </a:t>
            </a: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BEZERRA</a:t>
            </a:r>
            <a:br>
              <a:rPr lang="pt-BR" sz="18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Presidente </a:t>
            </a:r>
            <a:r>
              <a:rPr lang="pt-BR" sz="1600" b="1" dirty="0" err="1" smtClean="0">
                <a:solidFill>
                  <a:schemeClr val="tx2"/>
                </a:solidFill>
                <a:latin typeface="+mn-lt"/>
              </a:rPr>
              <a:t>Conasems</a:t>
            </a:r>
            <a:r>
              <a:rPr lang="pt-BR" sz="1800" b="1" dirty="0" smtClean="0">
                <a:latin typeface="+mn-lt"/>
              </a:rPr>
              <a:t/>
            </a:r>
            <a:br>
              <a:rPr lang="pt-BR" sz="18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/>
            </a:r>
            <a:br>
              <a:rPr lang="pt-BR" sz="32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/>
            </a:r>
            <a:br>
              <a:rPr lang="pt-BR" sz="3200" b="1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 </a:t>
            </a:r>
            <a:br>
              <a:rPr lang="pt-BR" sz="32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 </a:t>
            </a: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>	</a:t>
            </a:r>
            <a:endParaRPr lang="pt-BR" sz="32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64166" y="6190869"/>
            <a:ext cx="4813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30" y="1621971"/>
            <a:ext cx="5355770" cy="18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9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9377" y="1822039"/>
            <a:ext cx="695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VACINAÇÃO</a:t>
            </a:r>
          </a:p>
          <a:p>
            <a:endParaRPr lang="pt-BR" sz="2400" b="1" dirty="0" smtClean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ELABORAÇÃO DO PLANO MUNICIPAL PARA A VACINAÇÃO CONTRA A COVID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ORGANIZAÇÃO DAS AÇÕES DE VACINAÇÃO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AMPLIAÇÃO DA COBERTURA VACINAL DA ROTINA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PRIORIDADES DO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10141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9377" y="1822039"/>
            <a:ext cx="6954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SIMULTANEIDADE DAS EPIDEMIAS DE COVID E ARBOVIROSES</a:t>
            </a:r>
          </a:p>
          <a:p>
            <a:endParaRPr lang="pt-BR" sz="2400" b="1" dirty="0" smtClean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INTEGRAÇÃO DAS AÇÕES DE ATENÇÃO BÁSICA E VIGILANCIA EM SAÚDE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INTEGRAÇÃO COM SERVIÇOS REGIONAIS DE ASSISTENCIA E LABORATORIAL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TRANSPARENCIA E UNICIDADE DA COMUNICAÇÃO NO MUNICÍPIO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PRIORIDADES DO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381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6092" y="1804453"/>
            <a:ext cx="656785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tx2"/>
              </a:solidFill>
              <a:latin typeface="Trasandina Thin" pitchFamily="50" charset="0"/>
              <a:cs typeface="Trasandina Thin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31596F"/>
                </a:solidFill>
                <a:latin typeface="+mn-lt"/>
                <a:cs typeface="Trasandina Thin" pitchFamily="50" charset="0"/>
              </a:rPr>
              <a:t>Até 30 de janeiro de </a:t>
            </a: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2021</a:t>
            </a:r>
            <a:endParaRPr lang="pt-BR" sz="20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Repassar ao Ministério da Saúde, por meio do SIOPS - Sistema de Informação sobre Orçamento Público em Saúde, os dados sobre as movimentações de receitas e de despesas de saúde do município referentes ao último bimestre de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2020,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bem como consolidar as informações de todo o ano passado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Fazer isso a cada fim de bimestre, prazo de 30 dias após o término de cada bimestre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A partir do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SIOPS,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a cada bimestre é gerado 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RREO - Relatório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Resumido da Execução Orçamentária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da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função saúde que comprova o cumprimento do percentual de gasto com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ASPS - Ações e Serviços Públicos de Saúde.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 RREO é consolidado periodicamente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0823" y="734133"/>
            <a:ext cx="60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URGÊNCIAS ADMINISTRATIVAS NO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</a:t>
            </a: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5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74885" y="1936339"/>
            <a:ext cx="641838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tx2"/>
              </a:solidFill>
              <a:latin typeface="Trasandina Thin" pitchFamily="50" charset="0"/>
              <a:cs typeface="Trasandina Thin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31596F"/>
                </a:solidFill>
                <a:latin typeface="+mn-lt"/>
                <a:cs typeface="Trasandina Thin" pitchFamily="50" charset="0"/>
              </a:rPr>
              <a:t>Até 28 de fevereiro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Prestar contas, por meio de relatório, do 3º quadrimestre de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2020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(setembro, outubro, novembro e dezembro) ao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Conselho Municipal de Saúde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em audiência pública na Câmara Municipal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Os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prazos de entrega desses relatórios quadrimestrais se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encerram, respectivamente, nos meses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de fevereiro, maio e setembro 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0823" y="734133"/>
            <a:ext cx="60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URGÊNCIAS ADMINISTRATIVAS NO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</a:t>
            </a: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6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5754" y="2050638"/>
            <a:ext cx="669094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tx2"/>
              </a:solidFill>
              <a:latin typeface="Trasandina Thin" pitchFamily="50" charset="0"/>
              <a:cs typeface="Trasandina Thin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31596F"/>
                </a:solidFill>
                <a:latin typeface="+mn-lt"/>
                <a:cs typeface="Trasandina Thin" pitchFamily="50" charset="0"/>
              </a:rPr>
              <a:t>Até </a:t>
            </a: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31 de março</a:t>
            </a:r>
            <a:endParaRPr lang="pt-BR" sz="20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Prestar contas, por meio preenchimento bimestral do SIOPS do primeiro bimestre da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própria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gestão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Encaminhar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 Relatório Anual de Gestão (RAG) do ano passado (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2020)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ao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Conselho Municípios de Saúde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ao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Ministério da Saúde </a:t>
            </a:r>
            <a:endParaRPr lang="pt-BR" sz="1600" b="1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0823" y="734133"/>
            <a:ext cx="60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URGÊNCIAS ADMINISTRATIVAS NO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</a:t>
            </a: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0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ECD402C-46D5-4381-9420-CFAA43738F58}"/>
              </a:ext>
            </a:extLst>
          </p:cNvPr>
          <p:cNvSpPr/>
          <p:nvPr/>
        </p:nvSpPr>
        <p:spPr>
          <a:xfrm>
            <a:off x="956603" y="4286122"/>
            <a:ext cx="7216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325A70"/>
                </a:solidFill>
                <a:latin typeface="+mn-lt"/>
              </a:rPr>
              <a:t>Principais instrumentos do planejamento orçamentário em saúde</a:t>
            </a:r>
          </a:p>
          <a:p>
            <a:endParaRPr lang="pt-BR" sz="2000" b="1" dirty="0">
              <a:solidFill>
                <a:srgbClr val="325A7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Plano Plurianual (PPA)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Lei de Diretrizes Orçamentárias (LDO)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Lei Orçamentária Anual (LOA)</a:t>
            </a:r>
            <a:endParaRPr lang="pt-BR" sz="1600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886F1E2-A3B2-402B-8DBB-4DB2E45487BB}"/>
              </a:ext>
            </a:extLst>
          </p:cNvPr>
          <p:cNvSpPr/>
          <p:nvPr/>
        </p:nvSpPr>
        <p:spPr>
          <a:xfrm>
            <a:off x="954255" y="1610923"/>
            <a:ext cx="72167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325A70"/>
                </a:solidFill>
                <a:latin typeface="+mn-lt"/>
              </a:rPr>
              <a:t>Principais instrumentos do planejamento da gestão em saúde</a:t>
            </a:r>
          </a:p>
          <a:p>
            <a:endParaRPr lang="pt-BR" sz="2400" b="1" dirty="0">
              <a:solidFill>
                <a:srgbClr val="325A7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Plano Municipal de Saúde (PMS)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Programação Anual da Saúde (PAS)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Relatório Anual de Gestão (RAG)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Relatório Detalhado Quadrimestre Anterior (RDQA)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1993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1656298"/>
            <a:ext cx="643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+mn-lt"/>
              </a:rPr>
              <a:t>Fluxo de elaboração dos instrumentos de planejamento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2" y="2455354"/>
            <a:ext cx="8885968" cy="44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12637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043298" y="1618533"/>
            <a:ext cx="7131789" cy="5239467"/>
            <a:chOff x="1069675" y="961043"/>
            <a:chExt cx="7131789" cy="5239467"/>
          </a:xfrm>
        </p:grpSpPr>
        <p:sp>
          <p:nvSpPr>
            <p:cNvPr id="6" name="CaixaDeTexto 5"/>
            <p:cNvSpPr txBox="1"/>
            <p:nvPr/>
          </p:nvSpPr>
          <p:spPr>
            <a:xfrm>
              <a:off x="1069675" y="961043"/>
              <a:ext cx="7131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tx2"/>
                  </a:solidFill>
                  <a:latin typeface="+mn-lt"/>
                </a:rPr>
                <a:t>Cronograma dos principais instrumentos por ano de gestão</a:t>
              </a:r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F2B74F08-7D85-4DCA-89C6-0059A82F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3234" y="1726617"/>
              <a:ext cx="4620578" cy="4473893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2441747" y="2274048"/>
              <a:ext cx="550151" cy="322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</a:t>
              </a:r>
              <a:endPara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441747" y="3332056"/>
              <a:ext cx="550151" cy="312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</a:t>
              </a:r>
              <a:endPara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441746" y="4379869"/>
              <a:ext cx="550151" cy="312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</a:t>
              </a:r>
              <a:endPara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441745" y="5383594"/>
              <a:ext cx="550151" cy="312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2024</a:t>
              </a:r>
              <a:endPara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12637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1277559"/>
            <a:ext cx="760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+mn-lt"/>
              </a:rPr>
              <a:t>Compatibilização dos instrumentos planejamento e orçamento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4" y="1752178"/>
            <a:ext cx="8074324" cy="51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42208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35696C-94ED-43B7-BB6C-AA46ED9D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1912389"/>
            <a:ext cx="3767211" cy="476283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EC92E2-216D-46DB-8BB7-0A73CE106B0E}"/>
              </a:ext>
            </a:extLst>
          </p:cNvPr>
          <p:cNvSpPr txBox="1"/>
          <p:nvPr/>
        </p:nvSpPr>
        <p:spPr>
          <a:xfrm>
            <a:off x="430823" y="1975059"/>
            <a:ext cx="65608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Necessidades de saúde da população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Políticas de Saúde estabelecidas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Diretrizes apontadas pelas Conferencias de Saúde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Plano de Governo do Prefeito eleito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PPA do Município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PPA e Plano de Saúde do Estado e da União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Regionalização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Redes de atenção a saúde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Participação do CMS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Responsabilização dos participantes  </a:t>
            </a:r>
            <a:endParaRPr lang="pt-BR" sz="16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+mn-lt"/>
              </a:rPr>
              <a:t>VEJA A SUGESTÃO PARA ORGANIZAR O PLANEJAMENTO NO MANUAL DO GESTOR ATUALIZADO</a:t>
            </a:r>
            <a:endParaRPr lang="pt-BR" sz="2000" b="1" dirty="0">
              <a:latin typeface="+mn-lt"/>
            </a:endParaRPr>
          </a:p>
          <a:p>
            <a:r>
              <a:rPr lang="pt-BR" dirty="0"/>
              <a:t>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0AD533E-1C08-47A7-A47D-A7228F5EDF87}"/>
              </a:ext>
            </a:extLst>
          </p:cNvPr>
          <p:cNvSpPr txBox="1"/>
          <p:nvPr/>
        </p:nvSpPr>
        <p:spPr>
          <a:xfrm>
            <a:off x="430823" y="1446929"/>
            <a:ext cx="723905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Pontos que devem ser considerados na elaboração do PMS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8573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823" y="1540685"/>
            <a:ext cx="844061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Representação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dos municípios na CIT, no CNS, nas CIB, nas CIR, e em diversas representações em órgãos decisórios do SUS criados por lei.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Atuação integrada com entidades de prefeitos, participação em fóruns e instâncias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do Poderes Executivo (três esferas), Legislativo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Judiciário</a:t>
            </a:r>
            <a:endParaRPr lang="pt-BR" sz="1800" b="1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Mobilização e dialogo externo, com organismos internacionais, indústria, OAB,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Conselhos Profissionais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na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aérea da saúde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Porta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aberta aos gestores municipais em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Brasília,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nas capitais dos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estados, e acesso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por telefone ou meios eletrônicos com portal, </a:t>
            </a:r>
            <a:r>
              <a:rPr lang="pt-BR" sz="1800" b="1" dirty="0" err="1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email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redes sociais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Rede CONASEMS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-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COSEMS: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Integração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fortalecimento da gestão municipal, garantindo agilidade na comunicação e qualidade da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informação, inclusive com apoio institucional </a:t>
            </a:r>
            <a:endParaRPr lang="pt-BR" sz="1800" b="1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CONASEMS - COSEMS </a:t>
            </a:r>
          </a:p>
        </p:txBody>
      </p:sp>
    </p:spTree>
    <p:extLst>
      <p:ext uri="{BB962C8B-B14F-4D97-AF65-F5344CB8AC3E}">
        <p14:creationId xmlns:p14="http://schemas.microsoft.com/office/powerpoint/2010/main" val="8720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06DF300-64CE-4B4D-BB4B-CFAA951B677C}"/>
              </a:ext>
            </a:extLst>
          </p:cNvPr>
          <p:cNvSpPr/>
          <p:nvPr/>
        </p:nvSpPr>
        <p:spPr>
          <a:xfrm>
            <a:off x="1934308" y="5749175"/>
            <a:ext cx="31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http://www.conasems.org.br/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0633C87-0199-44F6-864F-8F5C1AD3106A}"/>
              </a:ext>
            </a:extLst>
          </p:cNvPr>
          <p:cNvSpPr txBox="1"/>
          <p:nvPr/>
        </p:nvSpPr>
        <p:spPr>
          <a:xfrm>
            <a:off x="1069675" y="1646844"/>
            <a:ext cx="7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Web Aula CONASEMS - Módulo 1 - Planejamento e orçamento do SUS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53A2CB1-AA9D-4F4C-9FC5-5D3F139F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18" y="2487263"/>
            <a:ext cx="4867275" cy="27908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34308" y="6139191"/>
            <a:ext cx="598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https://www.youtube.com/results?search_query=conasems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21363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5D9DFA76-AA95-4593-ACDB-F696FC2A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3" y="2545274"/>
            <a:ext cx="2394358" cy="3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CE33FF-8789-481F-A30F-1441FA0FC244}"/>
              </a:ext>
            </a:extLst>
          </p:cNvPr>
          <p:cNvSpPr txBox="1"/>
          <p:nvPr/>
        </p:nvSpPr>
        <p:spPr>
          <a:xfrm>
            <a:off x="1069676" y="1576500"/>
            <a:ext cx="643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+mn-lt"/>
              </a:rPr>
              <a:t>Manual do Gestor Municipal do SUS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57519" y="5975936"/>
            <a:ext cx="8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+mn-lt"/>
              </a:rPr>
              <a:t>2019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67737" y="5975936"/>
            <a:ext cx="8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+mn-lt"/>
              </a:rPr>
              <a:t>2017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26" y="2541188"/>
            <a:ext cx="2406616" cy="319520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94857" y="5985870"/>
            <a:ext cx="8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+mn-lt"/>
              </a:rPr>
              <a:t>2021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31164" y="2552917"/>
            <a:ext cx="2406616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4400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4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NOVA EDIÇÃO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2021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endParaRPr lang="pt-BR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PLANEJAMENTO EM SAÚDE</a:t>
            </a:r>
          </a:p>
        </p:txBody>
      </p:sp>
    </p:spTree>
    <p:extLst>
      <p:ext uri="{BB962C8B-B14F-4D97-AF65-F5344CB8AC3E}">
        <p14:creationId xmlns:p14="http://schemas.microsoft.com/office/powerpoint/2010/main" val="42536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50" y="143607"/>
            <a:ext cx="5991225" cy="65532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3" y="342549"/>
            <a:ext cx="2725615" cy="30061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51" y="4404072"/>
            <a:ext cx="2541232" cy="149959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10051" y="6176573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https://</a:t>
            </a: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www.conasems.org.br</a:t>
            </a:r>
            <a:endParaRPr lang="pt-BR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6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669846"/>
            <a:ext cx="7772400" cy="1470025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ACOLHIMENTO AOS </a:t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NOVOS GESTORES MUNICIPAIS DE SAÚDE </a:t>
            </a:r>
            <a:b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3200" b="1" dirty="0" smtClean="0">
                <a:solidFill>
                  <a:schemeClr val="tx2"/>
                </a:solidFill>
                <a:latin typeface="+mn-lt"/>
                <a:cs typeface="Arial"/>
              </a:rPr>
              <a:t>– 2021-</a:t>
            </a:r>
            <a:r>
              <a:rPr lang="pt-BR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t-BR" sz="32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3200" b="1" dirty="0" smtClean="0">
                <a:latin typeface="+mn-lt"/>
              </a:rPr>
              <a:t/>
            </a:r>
            <a:br>
              <a:rPr lang="pt-BR" sz="32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/>
            </a:r>
            <a:br>
              <a:rPr lang="pt-BR" sz="3200" b="1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 </a:t>
            </a:r>
            <a:br>
              <a:rPr lang="pt-BR" sz="3200" b="1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 </a:t>
            </a:r>
            <a:r>
              <a:rPr lang="pt-BR" sz="3200" dirty="0" smtClean="0">
                <a:latin typeface="+mn-lt"/>
              </a:rPr>
              <a:t/>
            </a:r>
            <a:br>
              <a:rPr lang="pt-BR" sz="3200" dirty="0" smtClean="0">
                <a:latin typeface="+mn-lt"/>
              </a:rPr>
            </a:br>
            <a:r>
              <a:rPr lang="pt-BR" sz="3200" dirty="0" smtClean="0">
                <a:latin typeface="+mn-lt"/>
              </a:rPr>
              <a:t>	</a:t>
            </a:r>
            <a:endParaRPr lang="pt-BR" sz="32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571" y="1796143"/>
            <a:ext cx="6085115" cy="1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51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822" y="1778077"/>
            <a:ext cx="841423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SER GESTOR DO SUS É MANTER O DIÁLOGO PERMANENTE COM: 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controle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social instituído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, com a comunidade e com a sociedade civil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organizada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profissional de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saúde, entendendo-o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como o ator principal na consolidação das práticas de saúde do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município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A equipe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direção municipal,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capaz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de conduzir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os processos de coordenação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do sistema local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Os pares na gestão da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saúde</a:t>
            </a:r>
            <a:endParaRPr lang="pt-BR" sz="1800" b="1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Os pares na gestão do município e na relação com o Estado e União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Os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Poderes Legislativo e Judiciário (incluindo a promotoria)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com a comissão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de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saúde</a:t>
            </a:r>
            <a:endParaRPr lang="pt-BR" sz="1800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SER GESTOR DO SUS SE AFIRMA NO AGIR POLÍTICO, QUE TAMBÉM É TÉCNICO E ÉTICO</a:t>
            </a:r>
            <a:endParaRPr lang="pt-BR" sz="1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SER GESTOR MUNICIPAL DO SUS</a:t>
            </a:r>
          </a:p>
        </p:txBody>
      </p:sp>
    </p:spTree>
    <p:extLst>
      <p:ext uri="{BB962C8B-B14F-4D97-AF65-F5344CB8AC3E}">
        <p14:creationId xmlns:p14="http://schemas.microsoft.com/office/powerpoint/2010/main" val="38188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74" y="2205743"/>
            <a:ext cx="1990725" cy="24098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81" y="2243868"/>
            <a:ext cx="1401979" cy="14547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6" y="1978627"/>
            <a:ext cx="1168949" cy="13013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43" y="3293098"/>
            <a:ext cx="1059466" cy="12405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128" y="4132951"/>
            <a:ext cx="1288905" cy="10443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114" y="565054"/>
            <a:ext cx="1155972" cy="13334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872" y="15064"/>
            <a:ext cx="1411833" cy="15858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038" y="5927397"/>
            <a:ext cx="1386129" cy="62375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43" y="816032"/>
            <a:ext cx="1233045" cy="87410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5117" y="2557616"/>
            <a:ext cx="974021" cy="11297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6949" y="5340129"/>
            <a:ext cx="1158949" cy="8762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087" y="5243582"/>
            <a:ext cx="909970" cy="110764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6338" y="3347403"/>
            <a:ext cx="877135" cy="131399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7966" y="1053875"/>
            <a:ext cx="1592442" cy="92475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055306" y="2016306"/>
            <a:ext cx="1056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REDES DE ATENÇÃO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345517" y="3679533"/>
            <a:ext cx="126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pt-BR" sz="800" dirty="0" smtClean="0"/>
              <a:t>GESTÃO DO TRABALHO E DA EDUCAÇÃO NA SAÚDE</a:t>
            </a:r>
            <a:endParaRPr lang="pt-BR" sz="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91574" y="6351224"/>
            <a:ext cx="10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INFORMAÇÃO EM SAUDE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881186" y="6212601"/>
            <a:ext cx="10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ASSISTÊNCIA FARMACÊUTICA 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56968" y="4744369"/>
            <a:ext cx="1056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JUDICIALIZAÇÃO</a:t>
            </a:r>
            <a:endParaRPr lang="pt-BR" sz="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9915" y="1683103"/>
            <a:ext cx="1056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PLANEJAMENTO</a:t>
            </a:r>
            <a:endParaRPr lang="pt-BR" sz="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8542" y="3922928"/>
            <a:ext cx="898626" cy="115560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949743" y="5089520"/>
            <a:ext cx="1056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SAÚDE MENTAL</a:t>
            </a:r>
            <a:endParaRPr lang="pt-BR" sz="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4909" y="4406575"/>
            <a:ext cx="2409092" cy="24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3231" y="1257353"/>
            <a:ext cx="695471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CONHECIMENTO SOBRE O MUNICÍPIO</a:t>
            </a:r>
          </a:p>
          <a:p>
            <a:endParaRPr lang="pt-BR" sz="1800" b="1" dirty="0" smtClean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endParaRPr lang="pt-BR" dirty="0">
              <a:solidFill>
                <a:schemeClr val="tx2"/>
              </a:solidFill>
              <a:latin typeface="Trasandina Thin" pitchFamily="50" charset="0"/>
              <a:cs typeface="Trasandina Thin" pitchFamily="50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Realidade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epidemiológica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Estrutura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organização das áreas técnicas, administrativas e financeiras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Infraestrutura envolve não apenas saber como funciona a estrutura gerencial do município, da SMS e de cada unidade de saúde, mas também a logística e administração, incluindo contratos de trabalho e de prestação de serviços e ao abastecimento da rede de saúde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CIB, CIR, reuniões prévias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dos secretários na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região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COSEMS, calendário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de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reuniões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INÍCIO DA GESTÃO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05345" y="4812171"/>
            <a:ext cx="6871855" cy="182415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1"/>
                </a:solidFill>
                <a:cs typeface="Trasandina Thin" pitchFamily="50" charset="0"/>
              </a:rPr>
              <a:t>Construa o MAPA ESTRATÉGICO DA </a:t>
            </a:r>
            <a:r>
              <a:rPr lang="pt-BR" sz="2000" b="1" dirty="0" smtClean="0">
                <a:solidFill>
                  <a:schemeClr val="tx1"/>
                </a:solidFill>
                <a:cs typeface="Trasandina Thin" pitchFamily="50" charset="0"/>
              </a:rPr>
              <a:t>SUA GESTÃO</a:t>
            </a:r>
            <a:r>
              <a:rPr lang="pt-BR" sz="2000" b="1" dirty="0">
                <a:solidFill>
                  <a:schemeClr val="tx1"/>
                </a:solidFill>
                <a:cs typeface="Trasandina Thin" pitchFamily="50" charset="0"/>
              </a:rPr>
              <a:t>, </a:t>
            </a:r>
            <a:endParaRPr lang="pt-BR" sz="2000" b="1" dirty="0" smtClean="0">
              <a:solidFill>
                <a:schemeClr val="tx1"/>
              </a:solidFill>
              <a:cs typeface="Trasandina Thin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solidFill>
                  <a:schemeClr val="tx1"/>
                </a:solidFill>
                <a:cs typeface="Trasandina Thin" pitchFamily="50" charset="0"/>
              </a:rPr>
              <a:t>como </a:t>
            </a:r>
            <a:r>
              <a:rPr lang="pt-BR" sz="2000" b="1" dirty="0">
                <a:solidFill>
                  <a:schemeClr val="tx1"/>
                </a:solidFill>
                <a:cs typeface="Trasandina Thin" pitchFamily="50" charset="0"/>
              </a:rPr>
              <a:t>sugerido no Manual do </a:t>
            </a:r>
            <a:r>
              <a:rPr lang="pt-BR" sz="2000" b="1" dirty="0" smtClean="0">
                <a:solidFill>
                  <a:schemeClr val="tx1"/>
                </a:solidFill>
                <a:cs typeface="Trasandina Thin" pitchFamily="50" charset="0"/>
              </a:rPr>
              <a:t>Gestor.</a:t>
            </a:r>
            <a:endParaRPr lang="pt-BR" sz="2000" b="1" dirty="0">
              <a:solidFill>
                <a:schemeClr val="tx1"/>
              </a:solidFill>
              <a:cs typeface="Trasandina Thin" pitchFamily="50" charset="0"/>
            </a:endParaRPr>
          </a:p>
          <a:p>
            <a:r>
              <a:rPr lang="pt-BR" sz="2000" b="1" dirty="0">
                <a:solidFill>
                  <a:schemeClr val="tx1"/>
                </a:solidFill>
                <a:cs typeface="Trasandina Thin" pitchFamily="50" charset="0"/>
              </a:rPr>
              <a:t>O MAPA ESTRATÉGICO LOCALIZA O GESTOR EM SUA AGENDA DE PRIORIDADES E RESPONSABILIDADES:</a:t>
            </a:r>
          </a:p>
          <a:p>
            <a:endParaRPr lang="pt-BR" sz="2000" b="1" dirty="0">
              <a:solidFill>
                <a:schemeClr val="tx1"/>
              </a:solidFill>
              <a:cs typeface="Trasandina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1746" y="2334657"/>
            <a:ext cx="6954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PRIORIDADES ATUAIS DO SUS:</a:t>
            </a:r>
          </a:p>
          <a:p>
            <a:endParaRPr lang="pt-BR" sz="2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ATENÇÃO BÁSICA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REDES de ATENÇÃO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VACINAÇÃO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IMPACTO SIMULTÂNEO DA Covid19 e Dengue (</a:t>
            </a:r>
            <a:r>
              <a:rPr lang="pt-BR" sz="2800" b="1" dirty="0" err="1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arboviroses</a:t>
            </a:r>
            <a:r>
              <a:rPr lang="pt-BR" sz="28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PRIORIDADES DO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33876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05344" y="138546"/>
            <a:ext cx="6206838" cy="149629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DE ENFRENTAMENTO DA COVID </a:t>
            </a: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(4ª VERSÃO) </a:t>
            </a:r>
          </a:p>
          <a:p>
            <a:pPr algn="ctr"/>
            <a:r>
              <a:rPr lang="pt-BR" sz="2400" dirty="0" smtClean="0"/>
              <a:t>ELABORADO PELO CONASS E CONASEMS  SUBSIDIAM UMA PROPOSTA DE ORGANIZAÇÃO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5" y="1891145"/>
            <a:ext cx="7601528" cy="46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9377" y="1822039"/>
            <a:ext cx="695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ATENÇÃO BÁSICA</a:t>
            </a:r>
          </a:p>
          <a:p>
            <a:endParaRPr lang="pt-BR" sz="2400" b="1" dirty="0" smtClean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Questões do PREVINE BRASIL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ADEQUAÇÃO DO PAPEL DA NA VIGÊNCIA DE EPIDEMIAS  SIMULTÂNEAS (</a:t>
            </a:r>
            <a:r>
              <a:rPr lang="pt-BR" sz="2000" b="1" dirty="0" err="1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Dengue+Covid</a:t>
            </a: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RESPONSABILIDADES ESTRATÉGICAS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PRIORIDADES DO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774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9377" y="1822039"/>
            <a:ext cx="695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REDE DE ATENÇÃO À SAÚDE</a:t>
            </a:r>
          </a:p>
          <a:p>
            <a:endParaRPr lang="pt-BR" sz="2400" b="1" dirty="0" smtClean="0">
              <a:solidFill>
                <a:srgbClr val="31596F"/>
              </a:solidFill>
              <a:latin typeface="+mn-lt"/>
              <a:cs typeface="Trasandina Thin" pitchFamily="50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GARANTIA DE ATENDIMENTO AOS PACIENTES COM COVID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ORGANIZAÇÃO E ATENCIMENTO DAS DEMAIS URGENCIAS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1596F"/>
                </a:solidFill>
                <a:latin typeface="+mn-lt"/>
                <a:cs typeface="Trasandina Thin" pitchFamily="50" charset="0"/>
              </a:rPr>
              <a:t>PACTUAÇÃO REGIONAL COM A PARTICIPAÇÃO DO GESTOR MUNICIPAL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PRIORIDADES DO INÍCIO </a:t>
            </a:r>
            <a:r>
              <a:rPr lang="pt-BR" sz="2800" b="1" dirty="0">
                <a:solidFill>
                  <a:srgbClr val="0070C0"/>
                </a:solidFill>
                <a:latin typeface="+mn-lt"/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36906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19508</TotalTime>
  <Words>1002</Words>
  <Application>Microsoft Office PowerPoint</Application>
  <PresentationFormat>Apresentação na tela (4:3)</PresentationFormat>
  <Paragraphs>139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Trasandina Thin</vt:lpstr>
      <vt:lpstr>Tema do Office</vt:lpstr>
      <vt:lpstr>       ACOLHIMENTO AOS  NOVOS GESTORES MUNICIPAIS DE SAÚDE  DO ESTADO DO RIO GRANDE DO NORTE – 2021  WILAMES FREIRE BEZERRA Presidente Conasems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ACOLHIMENTO AOS  NOVOS GESTORES MUNICIPAIS DE SAÚDE  – 2021-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  LEI ORÇAMENTARIA ANUAL    Análise histórica 2000 - 2016 Análise 2016</dc:title>
  <dc:creator>DANIEL</dc:creator>
  <cp:lastModifiedBy>Simone</cp:lastModifiedBy>
  <cp:revision>415</cp:revision>
  <cp:lastPrinted>2016-04-27T17:51:45Z</cp:lastPrinted>
  <dcterms:modified xsi:type="dcterms:W3CDTF">2021-02-02T11:35:42Z</dcterms:modified>
</cp:coreProperties>
</file>