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9" r:id="rId3"/>
    <p:sldId id="260" r:id="rId4"/>
    <p:sldId id="261" r:id="rId5"/>
    <p:sldId id="262" r:id="rId6"/>
    <p:sldId id="263" r:id="rId7"/>
    <p:sldId id="270" r:id="rId8"/>
    <p:sldId id="264" r:id="rId9"/>
    <p:sldId id="265" r:id="rId10"/>
    <p:sldId id="266" r:id="rId11"/>
    <p:sldId id="267" r:id="rId12"/>
    <p:sldId id="268" r:id="rId13"/>
    <p:sldId id="269" r:id="rId14"/>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36C0AE-C775-4B6F-8DED-50A24A57342B}" type="datetimeFigureOut">
              <a:rPr lang="pt-BR" smtClean="0"/>
              <a:t>23/06/2021</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93D9BE-20CA-4E8B-A369-62A2CC41FC99}" type="slidenum">
              <a:rPr lang="pt-BR" smtClean="0"/>
              <a:t>‹nº›</a:t>
            </a:fld>
            <a:endParaRPr lang="pt-BR"/>
          </a:p>
        </p:txBody>
      </p:sp>
    </p:spTree>
    <p:extLst>
      <p:ext uri="{BB962C8B-B14F-4D97-AF65-F5344CB8AC3E}">
        <p14:creationId xmlns:p14="http://schemas.microsoft.com/office/powerpoint/2010/main" val="22063272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BR" smtClean="0"/>
              <a:t>Clique para editar o estilo do subtítulo mestre</a:t>
            </a:r>
            <a:endParaRPr lang="pt-BR"/>
          </a:p>
        </p:txBody>
      </p:sp>
      <p:sp>
        <p:nvSpPr>
          <p:cNvPr id="4" name="Rectangle 4"/>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pt-BR"/>
              <a:t>Dra Técia Maria de Oliveira Maranhão</a:t>
            </a:r>
          </a:p>
        </p:txBody>
      </p:sp>
      <p:sp>
        <p:nvSpPr>
          <p:cNvPr id="6" name="Rectangle 6"/>
          <p:cNvSpPr>
            <a:spLocks noGrp="1" noChangeArrowheads="1"/>
          </p:cNvSpPr>
          <p:nvPr>
            <p:ph type="sldNum" sz="quarter" idx="12"/>
          </p:nvPr>
        </p:nvSpPr>
        <p:spPr>
          <a:ln/>
        </p:spPr>
        <p:txBody>
          <a:bodyPr/>
          <a:lstStyle>
            <a:lvl1pPr>
              <a:defRPr/>
            </a:lvl1pPr>
          </a:lstStyle>
          <a:p>
            <a:pPr>
              <a:defRPr/>
            </a:pPr>
            <a:fld id="{2A481FCD-EE41-45AA-A905-D3F61B83679B}" type="slidenum">
              <a:rPr lang="pt-BR">
                <a:solidFill>
                  <a:srgbClr val="000000"/>
                </a:solidFill>
              </a:rPr>
              <a:pPr>
                <a:defRPr/>
              </a:pPr>
              <a:t>‹nº›</a:t>
            </a:fld>
            <a:endParaRPr lang="pt-BR">
              <a:solidFill>
                <a:srgbClr val="000000"/>
              </a:solidFill>
            </a:endParaRPr>
          </a:p>
        </p:txBody>
      </p:sp>
    </p:spTree>
    <p:extLst>
      <p:ext uri="{BB962C8B-B14F-4D97-AF65-F5344CB8AC3E}">
        <p14:creationId xmlns:p14="http://schemas.microsoft.com/office/powerpoint/2010/main" val="1843756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4"/>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pt-BR"/>
              <a:t>Dra Técia Maria de Oliveira Maranhão</a:t>
            </a:r>
          </a:p>
        </p:txBody>
      </p:sp>
      <p:sp>
        <p:nvSpPr>
          <p:cNvPr id="6" name="Rectangle 6"/>
          <p:cNvSpPr>
            <a:spLocks noGrp="1" noChangeArrowheads="1"/>
          </p:cNvSpPr>
          <p:nvPr>
            <p:ph type="sldNum" sz="quarter" idx="12"/>
          </p:nvPr>
        </p:nvSpPr>
        <p:spPr>
          <a:ln/>
        </p:spPr>
        <p:txBody>
          <a:bodyPr/>
          <a:lstStyle>
            <a:lvl1pPr>
              <a:defRPr/>
            </a:lvl1pPr>
          </a:lstStyle>
          <a:p>
            <a:pPr>
              <a:defRPr/>
            </a:pPr>
            <a:fld id="{3EF7C60D-3AD7-4BFB-824D-77A26EA4C881}" type="slidenum">
              <a:rPr lang="pt-BR">
                <a:solidFill>
                  <a:srgbClr val="000000"/>
                </a:solidFill>
              </a:rPr>
              <a:pPr>
                <a:defRPr/>
              </a:pPr>
              <a:t>‹nº›</a:t>
            </a:fld>
            <a:endParaRPr lang="pt-BR">
              <a:solidFill>
                <a:srgbClr val="000000"/>
              </a:solidFill>
            </a:endParaRPr>
          </a:p>
        </p:txBody>
      </p:sp>
    </p:spTree>
    <p:extLst>
      <p:ext uri="{BB962C8B-B14F-4D97-AF65-F5344CB8AC3E}">
        <p14:creationId xmlns:p14="http://schemas.microsoft.com/office/powerpoint/2010/main" val="4187212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15100" y="609600"/>
            <a:ext cx="1943100" cy="5486400"/>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685800" y="609600"/>
            <a:ext cx="5676900" cy="5486400"/>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4"/>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pt-BR"/>
              <a:t>Dra Técia Maria de Oliveira Maranhão</a:t>
            </a:r>
          </a:p>
        </p:txBody>
      </p:sp>
      <p:sp>
        <p:nvSpPr>
          <p:cNvPr id="6" name="Rectangle 6"/>
          <p:cNvSpPr>
            <a:spLocks noGrp="1" noChangeArrowheads="1"/>
          </p:cNvSpPr>
          <p:nvPr>
            <p:ph type="sldNum" sz="quarter" idx="12"/>
          </p:nvPr>
        </p:nvSpPr>
        <p:spPr>
          <a:ln/>
        </p:spPr>
        <p:txBody>
          <a:bodyPr/>
          <a:lstStyle>
            <a:lvl1pPr>
              <a:defRPr/>
            </a:lvl1pPr>
          </a:lstStyle>
          <a:p>
            <a:pPr>
              <a:defRPr/>
            </a:pPr>
            <a:fld id="{A525F58B-0302-46E9-8B39-F4F2C0F40E96}" type="slidenum">
              <a:rPr lang="pt-BR">
                <a:solidFill>
                  <a:srgbClr val="000000"/>
                </a:solidFill>
              </a:rPr>
              <a:pPr>
                <a:defRPr/>
              </a:pPr>
              <a:t>‹nº›</a:t>
            </a:fld>
            <a:endParaRPr lang="pt-BR">
              <a:solidFill>
                <a:srgbClr val="000000"/>
              </a:solidFill>
            </a:endParaRPr>
          </a:p>
        </p:txBody>
      </p:sp>
    </p:spTree>
    <p:extLst>
      <p:ext uri="{BB962C8B-B14F-4D97-AF65-F5344CB8AC3E}">
        <p14:creationId xmlns:p14="http://schemas.microsoft.com/office/powerpoint/2010/main" val="19324604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ítulo, conteúdo e 2 partes d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685800" y="609600"/>
            <a:ext cx="7772400" cy="1143000"/>
          </a:xfrm>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685800" y="1981200"/>
            <a:ext cx="3810000" cy="41148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quarter" idx="2"/>
          </p:nvPr>
        </p:nvSpPr>
        <p:spPr>
          <a:xfrm>
            <a:off x="4648200" y="1981200"/>
            <a:ext cx="3810000" cy="19812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Conteúdo 4"/>
          <p:cNvSpPr>
            <a:spLocks noGrp="1"/>
          </p:cNvSpPr>
          <p:nvPr>
            <p:ph sz="quarter" idx="3"/>
          </p:nvPr>
        </p:nvSpPr>
        <p:spPr>
          <a:xfrm>
            <a:off x="4648200" y="4114800"/>
            <a:ext cx="3810000" cy="19812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Rectangle 4"/>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r>
              <a:rPr lang="pt-BR"/>
              <a:t>Dra Técia Maria de Oliveira Maranhão</a:t>
            </a:r>
          </a:p>
        </p:txBody>
      </p:sp>
      <p:sp>
        <p:nvSpPr>
          <p:cNvPr id="8" name="Rectangle 6"/>
          <p:cNvSpPr>
            <a:spLocks noGrp="1" noChangeArrowheads="1"/>
          </p:cNvSpPr>
          <p:nvPr>
            <p:ph type="sldNum" sz="quarter" idx="12"/>
          </p:nvPr>
        </p:nvSpPr>
        <p:spPr>
          <a:ln/>
        </p:spPr>
        <p:txBody>
          <a:bodyPr/>
          <a:lstStyle>
            <a:lvl1pPr>
              <a:defRPr/>
            </a:lvl1pPr>
          </a:lstStyle>
          <a:p>
            <a:pPr>
              <a:defRPr/>
            </a:pPr>
            <a:fld id="{1332CA5D-D677-40A7-A426-7AEB5ECE2B19}" type="slidenum">
              <a:rPr lang="pt-BR">
                <a:solidFill>
                  <a:srgbClr val="000000"/>
                </a:solidFill>
              </a:rPr>
              <a:pPr>
                <a:defRPr/>
              </a:pPr>
              <a:t>‹nº›</a:t>
            </a:fld>
            <a:endParaRPr lang="pt-BR">
              <a:solidFill>
                <a:srgbClr val="000000"/>
              </a:solidFill>
            </a:endParaRPr>
          </a:p>
        </p:txBody>
      </p:sp>
    </p:spTree>
    <p:extLst>
      <p:ext uri="{BB962C8B-B14F-4D97-AF65-F5344CB8AC3E}">
        <p14:creationId xmlns:p14="http://schemas.microsoft.com/office/powerpoint/2010/main" val="4020993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4"/>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pt-BR"/>
              <a:t>Dra Técia Maria de Oliveira Maranhão</a:t>
            </a:r>
          </a:p>
        </p:txBody>
      </p:sp>
      <p:sp>
        <p:nvSpPr>
          <p:cNvPr id="6" name="Rectangle 6"/>
          <p:cNvSpPr>
            <a:spLocks noGrp="1" noChangeArrowheads="1"/>
          </p:cNvSpPr>
          <p:nvPr>
            <p:ph type="sldNum" sz="quarter" idx="12"/>
          </p:nvPr>
        </p:nvSpPr>
        <p:spPr>
          <a:ln/>
        </p:spPr>
        <p:txBody>
          <a:bodyPr/>
          <a:lstStyle>
            <a:lvl1pPr>
              <a:defRPr/>
            </a:lvl1pPr>
          </a:lstStyle>
          <a:p>
            <a:pPr>
              <a:defRPr/>
            </a:pPr>
            <a:fld id="{1FC90C23-E798-42CB-AE6D-8CF2BB0F308C}" type="slidenum">
              <a:rPr lang="pt-BR">
                <a:solidFill>
                  <a:srgbClr val="000000"/>
                </a:solidFill>
              </a:rPr>
              <a:pPr>
                <a:defRPr/>
              </a:pPr>
              <a:t>‹nº›</a:t>
            </a:fld>
            <a:endParaRPr lang="pt-BR">
              <a:solidFill>
                <a:srgbClr val="000000"/>
              </a:solidFill>
            </a:endParaRPr>
          </a:p>
        </p:txBody>
      </p:sp>
    </p:spTree>
    <p:extLst>
      <p:ext uri="{BB962C8B-B14F-4D97-AF65-F5344CB8AC3E}">
        <p14:creationId xmlns:p14="http://schemas.microsoft.com/office/powerpoint/2010/main" val="3293488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os estilos do texto mestre</a:t>
            </a:r>
          </a:p>
        </p:txBody>
      </p:sp>
      <p:sp>
        <p:nvSpPr>
          <p:cNvPr id="4" name="Rectangle 4"/>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pt-BR"/>
              <a:t>Dra Técia Maria de Oliveira Maranhão</a:t>
            </a:r>
          </a:p>
        </p:txBody>
      </p:sp>
      <p:sp>
        <p:nvSpPr>
          <p:cNvPr id="6" name="Rectangle 6"/>
          <p:cNvSpPr>
            <a:spLocks noGrp="1" noChangeArrowheads="1"/>
          </p:cNvSpPr>
          <p:nvPr>
            <p:ph type="sldNum" sz="quarter" idx="12"/>
          </p:nvPr>
        </p:nvSpPr>
        <p:spPr>
          <a:ln/>
        </p:spPr>
        <p:txBody>
          <a:bodyPr/>
          <a:lstStyle>
            <a:lvl1pPr>
              <a:defRPr/>
            </a:lvl1pPr>
          </a:lstStyle>
          <a:p>
            <a:pPr>
              <a:defRPr/>
            </a:pPr>
            <a:fld id="{3162717C-B08D-475A-8A75-605C10014F33}" type="slidenum">
              <a:rPr lang="pt-BR">
                <a:solidFill>
                  <a:srgbClr val="000000"/>
                </a:solidFill>
              </a:rPr>
              <a:pPr>
                <a:defRPr/>
              </a:pPr>
              <a:t>‹nº›</a:t>
            </a:fld>
            <a:endParaRPr lang="pt-BR">
              <a:solidFill>
                <a:srgbClr val="000000"/>
              </a:solidFill>
            </a:endParaRPr>
          </a:p>
        </p:txBody>
      </p:sp>
    </p:spTree>
    <p:extLst>
      <p:ext uri="{BB962C8B-B14F-4D97-AF65-F5344CB8AC3E}">
        <p14:creationId xmlns:p14="http://schemas.microsoft.com/office/powerpoint/2010/main" val="366482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Rectangle 4"/>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pt-BR"/>
              <a:t>Dra Técia Maria de Oliveira Maranhão</a:t>
            </a:r>
          </a:p>
        </p:txBody>
      </p:sp>
      <p:sp>
        <p:nvSpPr>
          <p:cNvPr id="7" name="Rectangle 6"/>
          <p:cNvSpPr>
            <a:spLocks noGrp="1" noChangeArrowheads="1"/>
          </p:cNvSpPr>
          <p:nvPr>
            <p:ph type="sldNum" sz="quarter" idx="12"/>
          </p:nvPr>
        </p:nvSpPr>
        <p:spPr>
          <a:ln/>
        </p:spPr>
        <p:txBody>
          <a:bodyPr/>
          <a:lstStyle>
            <a:lvl1pPr>
              <a:defRPr/>
            </a:lvl1pPr>
          </a:lstStyle>
          <a:p>
            <a:pPr>
              <a:defRPr/>
            </a:pPr>
            <a:fld id="{3A9C1FE9-EE83-4C4C-A46F-FDD9F9DC2599}" type="slidenum">
              <a:rPr lang="pt-BR">
                <a:solidFill>
                  <a:srgbClr val="000000"/>
                </a:solidFill>
              </a:rPr>
              <a:pPr>
                <a:defRPr/>
              </a:pPr>
              <a:t>‹nº›</a:t>
            </a:fld>
            <a:endParaRPr lang="pt-BR">
              <a:solidFill>
                <a:srgbClr val="000000"/>
              </a:solidFill>
            </a:endParaRPr>
          </a:p>
        </p:txBody>
      </p:sp>
    </p:spTree>
    <p:extLst>
      <p:ext uri="{BB962C8B-B14F-4D97-AF65-F5344CB8AC3E}">
        <p14:creationId xmlns:p14="http://schemas.microsoft.com/office/powerpoint/2010/main" val="2384501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Rectangle 4"/>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pt-BR"/>
              <a:t>Dra Técia Maria de Oliveira Maranhão</a:t>
            </a:r>
          </a:p>
        </p:txBody>
      </p:sp>
      <p:sp>
        <p:nvSpPr>
          <p:cNvPr id="9" name="Rectangle 6"/>
          <p:cNvSpPr>
            <a:spLocks noGrp="1" noChangeArrowheads="1"/>
          </p:cNvSpPr>
          <p:nvPr>
            <p:ph type="sldNum" sz="quarter" idx="12"/>
          </p:nvPr>
        </p:nvSpPr>
        <p:spPr>
          <a:ln/>
        </p:spPr>
        <p:txBody>
          <a:bodyPr/>
          <a:lstStyle>
            <a:lvl1pPr>
              <a:defRPr/>
            </a:lvl1pPr>
          </a:lstStyle>
          <a:p>
            <a:pPr>
              <a:defRPr/>
            </a:pPr>
            <a:fld id="{2D19A9ED-E500-46D6-BBF8-5A1DB51FF7F1}" type="slidenum">
              <a:rPr lang="pt-BR">
                <a:solidFill>
                  <a:srgbClr val="000000"/>
                </a:solidFill>
              </a:rPr>
              <a:pPr>
                <a:defRPr/>
              </a:pPr>
              <a:t>‹nº›</a:t>
            </a:fld>
            <a:endParaRPr lang="pt-BR">
              <a:solidFill>
                <a:srgbClr val="000000"/>
              </a:solidFill>
            </a:endParaRPr>
          </a:p>
        </p:txBody>
      </p:sp>
    </p:spTree>
    <p:extLst>
      <p:ext uri="{BB962C8B-B14F-4D97-AF65-F5344CB8AC3E}">
        <p14:creationId xmlns:p14="http://schemas.microsoft.com/office/powerpoint/2010/main" val="2317369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Rectangle 4"/>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pt-BR"/>
              <a:t>Dra Técia Maria de Oliveira Maranhão</a:t>
            </a:r>
          </a:p>
        </p:txBody>
      </p:sp>
      <p:sp>
        <p:nvSpPr>
          <p:cNvPr id="5" name="Rectangle 6"/>
          <p:cNvSpPr>
            <a:spLocks noGrp="1" noChangeArrowheads="1"/>
          </p:cNvSpPr>
          <p:nvPr>
            <p:ph type="sldNum" sz="quarter" idx="12"/>
          </p:nvPr>
        </p:nvSpPr>
        <p:spPr>
          <a:ln/>
        </p:spPr>
        <p:txBody>
          <a:bodyPr/>
          <a:lstStyle>
            <a:lvl1pPr>
              <a:defRPr/>
            </a:lvl1pPr>
          </a:lstStyle>
          <a:p>
            <a:pPr>
              <a:defRPr/>
            </a:pPr>
            <a:fld id="{D1537E66-6B92-444D-AA05-E7E85BB6A6E3}" type="slidenum">
              <a:rPr lang="pt-BR">
                <a:solidFill>
                  <a:srgbClr val="000000"/>
                </a:solidFill>
              </a:rPr>
              <a:pPr>
                <a:defRPr/>
              </a:pPr>
              <a:t>‹nº›</a:t>
            </a:fld>
            <a:endParaRPr lang="pt-BR">
              <a:solidFill>
                <a:srgbClr val="000000"/>
              </a:solidFill>
            </a:endParaRPr>
          </a:p>
        </p:txBody>
      </p:sp>
    </p:spTree>
    <p:extLst>
      <p:ext uri="{BB962C8B-B14F-4D97-AF65-F5344CB8AC3E}">
        <p14:creationId xmlns:p14="http://schemas.microsoft.com/office/powerpoint/2010/main" val="719869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pt-BR"/>
              <a:t>Dra Técia Maria de Oliveira Maranhão</a:t>
            </a:r>
          </a:p>
        </p:txBody>
      </p:sp>
      <p:sp>
        <p:nvSpPr>
          <p:cNvPr id="4" name="Rectangle 6"/>
          <p:cNvSpPr>
            <a:spLocks noGrp="1" noChangeArrowheads="1"/>
          </p:cNvSpPr>
          <p:nvPr>
            <p:ph type="sldNum" sz="quarter" idx="12"/>
          </p:nvPr>
        </p:nvSpPr>
        <p:spPr>
          <a:ln/>
        </p:spPr>
        <p:txBody>
          <a:bodyPr/>
          <a:lstStyle>
            <a:lvl1pPr>
              <a:defRPr/>
            </a:lvl1pPr>
          </a:lstStyle>
          <a:p>
            <a:pPr>
              <a:defRPr/>
            </a:pPr>
            <a:fld id="{43A11281-EBC2-43E3-ADFF-D24D7A8B8E3B}" type="slidenum">
              <a:rPr lang="pt-BR">
                <a:solidFill>
                  <a:srgbClr val="000000"/>
                </a:solidFill>
              </a:rPr>
              <a:pPr>
                <a:defRPr/>
              </a:pPr>
              <a:t>‹nº›</a:t>
            </a:fld>
            <a:endParaRPr lang="pt-BR">
              <a:solidFill>
                <a:srgbClr val="000000"/>
              </a:solidFill>
            </a:endParaRPr>
          </a:p>
        </p:txBody>
      </p:sp>
    </p:spTree>
    <p:extLst>
      <p:ext uri="{BB962C8B-B14F-4D97-AF65-F5344CB8AC3E}">
        <p14:creationId xmlns:p14="http://schemas.microsoft.com/office/powerpoint/2010/main" val="288203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4"/>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pt-BR"/>
              <a:t>Dra Técia Maria de Oliveira Maranhão</a:t>
            </a:r>
          </a:p>
        </p:txBody>
      </p:sp>
      <p:sp>
        <p:nvSpPr>
          <p:cNvPr id="7" name="Rectangle 6"/>
          <p:cNvSpPr>
            <a:spLocks noGrp="1" noChangeArrowheads="1"/>
          </p:cNvSpPr>
          <p:nvPr>
            <p:ph type="sldNum" sz="quarter" idx="12"/>
          </p:nvPr>
        </p:nvSpPr>
        <p:spPr>
          <a:ln/>
        </p:spPr>
        <p:txBody>
          <a:bodyPr/>
          <a:lstStyle>
            <a:lvl1pPr>
              <a:defRPr/>
            </a:lvl1pPr>
          </a:lstStyle>
          <a:p>
            <a:pPr>
              <a:defRPr/>
            </a:pPr>
            <a:fld id="{45399445-556F-434E-9956-7ECD0EA0B37C}" type="slidenum">
              <a:rPr lang="pt-BR">
                <a:solidFill>
                  <a:srgbClr val="000000"/>
                </a:solidFill>
              </a:rPr>
              <a:pPr>
                <a:defRPr/>
              </a:pPr>
              <a:t>‹nº›</a:t>
            </a:fld>
            <a:endParaRPr lang="pt-BR">
              <a:solidFill>
                <a:srgbClr val="000000"/>
              </a:solidFill>
            </a:endParaRPr>
          </a:p>
        </p:txBody>
      </p:sp>
    </p:spTree>
    <p:extLst>
      <p:ext uri="{BB962C8B-B14F-4D97-AF65-F5344CB8AC3E}">
        <p14:creationId xmlns:p14="http://schemas.microsoft.com/office/powerpoint/2010/main" val="501069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smtClean="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4"/>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pt-BR"/>
              <a:t>Dra Técia Maria de Oliveira Maranhão</a:t>
            </a:r>
          </a:p>
        </p:txBody>
      </p:sp>
      <p:sp>
        <p:nvSpPr>
          <p:cNvPr id="7" name="Rectangle 6"/>
          <p:cNvSpPr>
            <a:spLocks noGrp="1" noChangeArrowheads="1"/>
          </p:cNvSpPr>
          <p:nvPr>
            <p:ph type="sldNum" sz="quarter" idx="12"/>
          </p:nvPr>
        </p:nvSpPr>
        <p:spPr>
          <a:ln/>
        </p:spPr>
        <p:txBody>
          <a:bodyPr/>
          <a:lstStyle>
            <a:lvl1pPr>
              <a:defRPr/>
            </a:lvl1pPr>
          </a:lstStyle>
          <a:p>
            <a:pPr>
              <a:defRPr/>
            </a:pPr>
            <a:fld id="{C4240806-1110-45BD-9C9A-C6DAC657B07D}" type="slidenum">
              <a:rPr lang="pt-BR">
                <a:solidFill>
                  <a:srgbClr val="000000"/>
                </a:solidFill>
              </a:rPr>
              <a:pPr>
                <a:defRPr/>
              </a:pPr>
              <a:t>‹nº›</a:t>
            </a:fld>
            <a:endParaRPr lang="pt-BR">
              <a:solidFill>
                <a:srgbClr val="000000"/>
              </a:solidFill>
            </a:endParaRPr>
          </a:p>
        </p:txBody>
      </p:sp>
    </p:spTree>
    <p:extLst>
      <p:ext uri="{BB962C8B-B14F-4D97-AF65-F5344CB8AC3E}">
        <p14:creationId xmlns:p14="http://schemas.microsoft.com/office/powerpoint/2010/main" val="415589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5E9EFF"/>
            </a:gs>
            <a:gs pos="39999">
              <a:srgbClr val="85C2FF"/>
            </a:gs>
            <a:gs pos="70000">
              <a:srgbClr val="C4D6EB"/>
            </a:gs>
            <a:gs pos="100000">
              <a:srgbClr val="FFEBFA"/>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t-BR" smtClean="0"/>
              <a:t>Clique para editar o estilo do título mestre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pt-BR">
              <a:solidFill>
                <a:srgbClr val="000000"/>
              </a:solidFill>
            </a:endParaRPr>
          </a:p>
        </p:txBody>
      </p:sp>
      <p:sp>
        <p:nvSpPr>
          <p:cNvPr id="1029" name="Rectangle 5"/>
          <p:cNvSpPr>
            <a:spLocks noGrp="1" noChangeArrowheads="1"/>
          </p:cNvSpPr>
          <p:nvPr>
            <p:ph type="ftr" sz="quarter" idx="3"/>
          </p:nvPr>
        </p:nvSpPr>
        <p:spPr bwMode="auto">
          <a:xfrm>
            <a:off x="2667000" y="6248400"/>
            <a:ext cx="3886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600" b="1">
                <a:solidFill>
                  <a:srgbClr val="3399FF"/>
                </a:solidFill>
              </a:defRPr>
            </a:lvl1pPr>
          </a:lstStyle>
          <a:p>
            <a:pPr fontAlgn="base">
              <a:spcBef>
                <a:spcPct val="0"/>
              </a:spcBef>
              <a:spcAft>
                <a:spcPct val="0"/>
              </a:spcAft>
              <a:defRPr/>
            </a:pPr>
            <a:r>
              <a:rPr lang="pt-BR"/>
              <a:t>Dra Técia Maria de Oliveira Maranhão</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C261BBC2-0BF8-46F5-B4EA-2DE5182A8D4B}" type="slidenum">
              <a:rPr lang="pt-BR">
                <a:solidFill>
                  <a:srgbClr val="000000"/>
                </a:solidFill>
              </a:rPr>
              <a:pPr fontAlgn="base">
                <a:spcBef>
                  <a:spcPct val="0"/>
                </a:spcBef>
                <a:spcAft>
                  <a:spcPct val="0"/>
                </a:spcAft>
                <a:defRPr/>
              </a:pPr>
              <a:t>‹nº›</a:t>
            </a:fld>
            <a:endParaRPr lang="pt-BR">
              <a:solidFill>
                <a:srgbClr val="000000"/>
              </a:solidFill>
            </a:endParaRPr>
          </a:p>
        </p:txBody>
      </p:sp>
    </p:spTree>
    <p:extLst>
      <p:ext uri="{BB962C8B-B14F-4D97-AF65-F5344CB8AC3E}">
        <p14:creationId xmlns:p14="http://schemas.microsoft.com/office/powerpoint/2010/main" val="406896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539552" y="1988840"/>
            <a:ext cx="8136904" cy="3384376"/>
          </a:xfrm>
        </p:spPr>
        <p:txBody>
          <a:bodyPr/>
          <a:lstStyle/>
          <a:p>
            <a:r>
              <a:rPr lang="pt-BR" sz="2400" b="1" dirty="0" smtClean="0"/>
              <a:t/>
            </a:r>
            <a:br>
              <a:rPr lang="pt-BR" sz="2400" b="1" dirty="0" smtClean="0"/>
            </a:br>
            <a:r>
              <a:rPr lang="pt-BR" sz="2400" b="1" dirty="0" smtClean="0"/>
              <a:t/>
            </a:r>
            <a:br>
              <a:rPr lang="pt-BR" sz="2400" b="1" dirty="0" smtClean="0"/>
            </a:br>
            <a:r>
              <a:rPr lang="pt-BR" sz="2400" b="1" dirty="0" smtClean="0"/>
              <a:t>APESENTAÇÃO DE POSICIONAMENTO </a:t>
            </a:r>
            <a:r>
              <a:rPr lang="pt-BR" sz="2400" b="1" u="sng" dirty="0" smtClean="0"/>
              <a:t>EM DEFESA DO ACESSO E DA PROMOÇÃO DA SAÚDE MATERNA NO ESTADO DO RIO GRANDE DO NORTE</a:t>
            </a:r>
            <a:endParaRPr lang="pt-BR" sz="2400" b="1" dirty="0"/>
          </a:p>
        </p:txBody>
      </p:sp>
      <p:sp>
        <p:nvSpPr>
          <p:cNvPr id="5" name="Subtítulo 2"/>
          <p:cNvSpPr>
            <a:spLocks noGrp="1"/>
          </p:cNvSpPr>
          <p:nvPr>
            <p:ph type="subTitle" idx="1"/>
          </p:nvPr>
        </p:nvSpPr>
        <p:spPr>
          <a:xfrm>
            <a:off x="1042988" y="549275"/>
            <a:ext cx="6400800" cy="1752600"/>
          </a:xfrm>
        </p:spPr>
        <p:txBody>
          <a:bodyPr/>
          <a:lstStyle/>
          <a:p>
            <a:r>
              <a:rPr lang="pt-BR" sz="2800" b="1" dirty="0" smtClean="0">
                <a:solidFill>
                  <a:schemeClr val="tx1"/>
                </a:solidFill>
              </a:rPr>
              <a:t>COSEMS</a:t>
            </a:r>
          </a:p>
          <a:p>
            <a:r>
              <a:rPr lang="pt-BR" b="1" dirty="0" smtClean="0">
                <a:solidFill>
                  <a:schemeClr val="tx1"/>
                </a:solidFill>
              </a:rPr>
              <a:t>Reunião de 23/06/2021</a:t>
            </a:r>
          </a:p>
          <a:p>
            <a:r>
              <a:rPr lang="pt-BR" sz="2800" b="1" dirty="0"/>
              <a:t>PARTICIPAÇÃO DA SOGORN</a:t>
            </a:r>
            <a:endParaRPr lang="pt-BR" sz="2800" b="1" dirty="0">
              <a:solidFill>
                <a:schemeClr val="tx1"/>
              </a:solidFill>
            </a:endParaRPr>
          </a:p>
        </p:txBody>
      </p:sp>
    </p:spTree>
    <p:extLst>
      <p:ext uri="{BB962C8B-B14F-4D97-AF65-F5344CB8AC3E}">
        <p14:creationId xmlns:p14="http://schemas.microsoft.com/office/powerpoint/2010/main" val="16698305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257" y="1700808"/>
            <a:ext cx="8640960" cy="4176464"/>
          </a:xfrm>
        </p:spPr>
        <p:txBody>
          <a:bodyPr/>
          <a:lstStyle/>
          <a:p>
            <a:pPr algn="just"/>
            <a:r>
              <a:rPr lang="pt-BR" sz="2800" b="1" dirty="0"/>
              <a:t>Em </a:t>
            </a:r>
            <a:r>
              <a:rPr lang="pt-BR" sz="2800" b="1" dirty="0" smtClean="0"/>
              <a:t>decorrência da situação exposta, </a:t>
            </a:r>
            <a:r>
              <a:rPr lang="pt-BR" sz="2800" b="1" dirty="0"/>
              <a:t>os obstetras e as equipes das maternidades públicas de Natal têm trabalhado numa condição de extrema tensão, causada pela superlotação ‘perene’ dessas Instituições, faltando condições de oferecer melhores condições de assistência, embora sejam dotados de significativas competências e capacitação.</a:t>
            </a:r>
            <a:endParaRPr lang="pt-BR" sz="2800" b="1" dirty="0"/>
          </a:p>
        </p:txBody>
      </p:sp>
      <p:sp>
        <p:nvSpPr>
          <p:cNvPr id="3" name="Espaço Reservado para Rodapé 2"/>
          <p:cNvSpPr>
            <a:spLocks noGrp="1"/>
          </p:cNvSpPr>
          <p:nvPr>
            <p:ph type="ftr" sz="quarter" idx="11"/>
          </p:nvPr>
        </p:nvSpPr>
        <p:spPr>
          <a:xfrm>
            <a:off x="2667000" y="6248400"/>
            <a:ext cx="4209256" cy="457200"/>
          </a:xfrm>
        </p:spPr>
        <p:txBody>
          <a:bodyPr/>
          <a:lstStyle/>
          <a:p>
            <a:pPr>
              <a:defRPr/>
            </a:pPr>
            <a:r>
              <a:rPr lang="pt-BR" dirty="0" err="1" smtClean="0">
                <a:solidFill>
                  <a:schemeClr val="accent2">
                    <a:lumMod val="75000"/>
                  </a:schemeClr>
                </a:solidFill>
              </a:rPr>
              <a:t>Profa</a:t>
            </a:r>
            <a:r>
              <a:rPr lang="pt-BR" dirty="0" smtClean="0">
                <a:solidFill>
                  <a:schemeClr val="accent2">
                    <a:lumMod val="75000"/>
                  </a:schemeClr>
                </a:solidFill>
              </a:rPr>
              <a:t> </a:t>
            </a:r>
            <a:r>
              <a:rPr lang="pt-BR" dirty="0" err="1" smtClean="0">
                <a:solidFill>
                  <a:schemeClr val="accent2">
                    <a:lumMod val="75000"/>
                  </a:schemeClr>
                </a:solidFill>
              </a:rPr>
              <a:t>Dra</a:t>
            </a:r>
            <a:r>
              <a:rPr lang="pt-BR" dirty="0" smtClean="0">
                <a:solidFill>
                  <a:schemeClr val="accent2">
                    <a:lumMod val="75000"/>
                  </a:schemeClr>
                </a:solidFill>
              </a:rPr>
              <a:t> </a:t>
            </a:r>
            <a:r>
              <a:rPr lang="pt-BR" dirty="0" err="1" smtClean="0">
                <a:solidFill>
                  <a:schemeClr val="accent2">
                    <a:lumMod val="75000"/>
                  </a:schemeClr>
                </a:solidFill>
              </a:rPr>
              <a:t>Técia</a:t>
            </a:r>
            <a:r>
              <a:rPr lang="pt-BR" dirty="0" smtClean="0">
                <a:solidFill>
                  <a:schemeClr val="accent2">
                    <a:lumMod val="75000"/>
                  </a:schemeClr>
                </a:solidFill>
              </a:rPr>
              <a:t> Maria de Oliveira Maranhão</a:t>
            </a:r>
            <a:endParaRPr lang="pt-BR" dirty="0">
              <a:solidFill>
                <a:schemeClr val="accent2">
                  <a:lumMod val="75000"/>
                </a:schemeClr>
              </a:solidFill>
            </a:endParaRPr>
          </a:p>
        </p:txBody>
      </p:sp>
      <p:sp>
        <p:nvSpPr>
          <p:cNvPr id="4" name="CaixaDeTexto 3"/>
          <p:cNvSpPr txBox="1"/>
          <p:nvPr/>
        </p:nvSpPr>
        <p:spPr>
          <a:xfrm>
            <a:off x="1907704" y="332656"/>
            <a:ext cx="5832648" cy="461665"/>
          </a:xfrm>
          <a:prstGeom prst="rect">
            <a:avLst/>
          </a:prstGeom>
          <a:noFill/>
        </p:spPr>
        <p:txBody>
          <a:bodyPr wrap="square" rtlCol="0">
            <a:spAutoFit/>
          </a:bodyPr>
          <a:lstStyle/>
          <a:p>
            <a:pPr algn="ctr"/>
            <a:r>
              <a:rPr lang="pt-BR" sz="2400" b="1" dirty="0" smtClean="0"/>
              <a:t>APELO OBSTÉTRICO AO COSEMS</a:t>
            </a:r>
            <a:endParaRPr lang="pt-BR" sz="2400" b="1" dirty="0"/>
          </a:p>
        </p:txBody>
      </p:sp>
    </p:spTree>
    <p:extLst>
      <p:ext uri="{BB962C8B-B14F-4D97-AF65-F5344CB8AC3E}">
        <p14:creationId xmlns:p14="http://schemas.microsoft.com/office/powerpoint/2010/main" val="2248087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115616" y="116632"/>
            <a:ext cx="7200800" cy="1296145"/>
          </a:xfrm>
        </p:spPr>
        <p:txBody>
          <a:bodyPr/>
          <a:lstStyle/>
          <a:p>
            <a:r>
              <a:rPr lang="pt-BR" sz="2800" b="1" dirty="0" smtClean="0"/>
              <a:t>Documentos disponíveis para melhoria</a:t>
            </a:r>
            <a:endParaRPr lang="pt-BR" sz="2800" b="1" dirty="0"/>
          </a:p>
        </p:txBody>
      </p:sp>
      <p:sp>
        <p:nvSpPr>
          <p:cNvPr id="3" name="Subtítulo 2"/>
          <p:cNvSpPr>
            <a:spLocks noGrp="1"/>
          </p:cNvSpPr>
          <p:nvPr>
            <p:ph type="subTitle" idx="1"/>
          </p:nvPr>
        </p:nvSpPr>
        <p:spPr>
          <a:xfrm>
            <a:off x="755576" y="1340768"/>
            <a:ext cx="7704856" cy="4968552"/>
          </a:xfrm>
        </p:spPr>
        <p:txBody>
          <a:bodyPr/>
          <a:lstStyle/>
          <a:p>
            <a:pPr algn="just"/>
            <a:r>
              <a:rPr lang="pt-BR" dirty="0" smtClean="0"/>
              <a:t>1 – </a:t>
            </a:r>
            <a:r>
              <a:rPr lang="pt-BR" sz="2400" b="1" dirty="0" smtClean="0"/>
              <a:t>REDE CEGONHA.</a:t>
            </a:r>
          </a:p>
          <a:p>
            <a:pPr algn="just"/>
            <a:endParaRPr lang="pt-BR" sz="2400" b="1" dirty="0" smtClean="0"/>
          </a:p>
          <a:p>
            <a:pPr algn="just"/>
            <a:r>
              <a:rPr lang="pt-BR" sz="2400" b="1" dirty="0" smtClean="0"/>
              <a:t>2 -  </a:t>
            </a:r>
            <a:r>
              <a:rPr lang="pt-BR" sz="2400" b="1" dirty="0"/>
              <a:t>PORTARIA Nº 353, DE 14 DE FEVEREIRO DE </a:t>
            </a:r>
            <a:r>
              <a:rPr lang="pt-BR" sz="2400" b="1" dirty="0" smtClean="0"/>
              <a:t>2017:</a:t>
            </a:r>
            <a:r>
              <a:rPr lang="pt-BR" sz="2400" b="1" dirty="0"/>
              <a:t> </a:t>
            </a:r>
            <a:r>
              <a:rPr lang="pt-BR" sz="2400" b="1" dirty="0" smtClean="0"/>
              <a:t>DIRETRIZES NACIONAIS DE ASSISTÊNCIA AO PARTO NORMAL.</a:t>
            </a:r>
          </a:p>
          <a:p>
            <a:pPr algn="just"/>
            <a:endParaRPr lang="pt-BR" sz="2400" b="1" dirty="0"/>
          </a:p>
          <a:p>
            <a:pPr algn="just"/>
            <a:r>
              <a:rPr lang="pt-BR" sz="2400" b="1" dirty="0" smtClean="0"/>
              <a:t>3 - PLANO ESTADUAL DE REDUÇÃO DA MORTALIDADE MATERNA E NA          INFÂNCIA. SESAP-RN, 2021. </a:t>
            </a:r>
          </a:p>
          <a:p>
            <a:pPr algn="just"/>
            <a:endParaRPr lang="pt-BR" sz="2400" b="1" dirty="0"/>
          </a:p>
          <a:p>
            <a:pPr algn="just"/>
            <a:r>
              <a:rPr lang="pt-BR" sz="2400" b="1" dirty="0" smtClean="0"/>
              <a:t>4 -  DOCUMENTOS DA FEBRASGO (manuais e recomendações)</a:t>
            </a:r>
            <a:endParaRPr lang="pt-BR" sz="2400" b="1" dirty="0"/>
          </a:p>
        </p:txBody>
      </p:sp>
      <p:sp>
        <p:nvSpPr>
          <p:cNvPr id="4" name="Espaço Reservado para Rodapé 3"/>
          <p:cNvSpPr>
            <a:spLocks noGrp="1"/>
          </p:cNvSpPr>
          <p:nvPr>
            <p:ph type="ftr" sz="quarter" idx="11"/>
          </p:nvPr>
        </p:nvSpPr>
        <p:spPr/>
        <p:txBody>
          <a:bodyPr/>
          <a:lstStyle/>
          <a:p>
            <a:pPr>
              <a:defRPr/>
            </a:pPr>
            <a:r>
              <a:rPr lang="pt-BR" smtClean="0"/>
              <a:t>Dra Técia Maria de Oliveira Maranhão</a:t>
            </a:r>
            <a:endParaRPr lang="pt-BR"/>
          </a:p>
        </p:txBody>
      </p:sp>
    </p:spTree>
    <p:extLst>
      <p:ext uri="{BB962C8B-B14F-4D97-AF65-F5344CB8AC3E}">
        <p14:creationId xmlns:p14="http://schemas.microsoft.com/office/powerpoint/2010/main" val="8204616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83568" y="404664"/>
            <a:ext cx="8064896" cy="5472608"/>
          </a:xfrm>
        </p:spPr>
        <p:txBody>
          <a:bodyPr/>
          <a:lstStyle/>
          <a:p>
            <a:r>
              <a:rPr lang="pt-BR" sz="2800" b="1" dirty="0" smtClean="0"/>
              <a:t>CONCLUSÃO</a:t>
            </a:r>
            <a:br>
              <a:rPr lang="pt-BR" sz="2800" b="1" dirty="0" smtClean="0"/>
            </a:br>
            <a:r>
              <a:rPr lang="pt-BR" sz="2800" dirty="0" smtClean="0"/>
              <a:t/>
            </a:r>
            <a:br>
              <a:rPr lang="pt-BR" sz="2800" dirty="0" smtClean="0"/>
            </a:br>
            <a:r>
              <a:rPr lang="pt-BR" sz="2800" dirty="0" smtClean="0"/>
              <a:t> A SOGORN</a:t>
            </a:r>
            <a:r>
              <a:rPr lang="pt-BR" sz="2800" dirty="0" smtClean="0">
                <a:solidFill>
                  <a:srgbClr val="C00000"/>
                </a:solidFill>
              </a:rPr>
              <a:t> </a:t>
            </a:r>
            <a:r>
              <a:rPr lang="pt-BR" sz="2800" b="1" u="sng" dirty="0" smtClean="0">
                <a:solidFill>
                  <a:srgbClr val="C00000"/>
                </a:solidFill>
              </a:rPr>
              <a:t>SOLICITA</a:t>
            </a:r>
            <a:r>
              <a:rPr lang="pt-BR" sz="2800" dirty="0" smtClean="0">
                <a:solidFill>
                  <a:srgbClr val="C00000"/>
                </a:solidFill>
              </a:rPr>
              <a:t> </a:t>
            </a:r>
            <a:r>
              <a:rPr lang="pt-BR" sz="2800" dirty="0"/>
              <a:t>uma </a:t>
            </a:r>
            <a:r>
              <a:rPr lang="pt-BR" sz="2800" dirty="0" smtClean="0"/>
              <a:t>profunda </a:t>
            </a:r>
            <a:r>
              <a:rPr lang="pt-BR" sz="2800" dirty="0"/>
              <a:t>reflexão </a:t>
            </a:r>
            <a:r>
              <a:rPr lang="pt-BR" sz="2800" dirty="0" smtClean="0"/>
              <a:t>sobre a </a:t>
            </a:r>
            <a:r>
              <a:rPr lang="pt-BR" sz="2800" dirty="0"/>
              <a:t>garantia da assistência à saúde da mulher e principalmente da assistência </a:t>
            </a:r>
            <a:r>
              <a:rPr lang="pt-BR" sz="2800" dirty="0" smtClean="0"/>
              <a:t>ao parto no </a:t>
            </a:r>
            <a:r>
              <a:rPr lang="pt-BR" sz="2800" b="1" u="sng" dirty="0"/>
              <a:t>nível municipal ou regional mais próximo </a:t>
            </a:r>
            <a:r>
              <a:rPr lang="pt-BR" sz="2800" dirty="0" smtClean="0"/>
              <a:t>à residência da gestante, </a:t>
            </a:r>
            <a:r>
              <a:rPr lang="pt-BR" sz="2800" dirty="0"/>
              <a:t>providenciando o </a:t>
            </a:r>
            <a:r>
              <a:rPr lang="pt-BR" sz="2800" dirty="0" smtClean="0"/>
              <a:t>ACESSO </a:t>
            </a:r>
            <a:r>
              <a:rPr lang="pt-BR" sz="2800" dirty="0"/>
              <a:t>e a melhoria das condições técnicas de trabalho para a equipe assistente. </a:t>
            </a:r>
            <a:r>
              <a:rPr lang="pt-BR" sz="2800" b="1" dirty="0" smtClean="0"/>
              <a:t>Não cumprir </a:t>
            </a:r>
            <a:r>
              <a:rPr lang="pt-BR" sz="2800" dirty="0" smtClean="0"/>
              <a:t>esses </a:t>
            </a:r>
            <a:r>
              <a:rPr lang="pt-BR" sz="2800" dirty="0"/>
              <a:t>passos, </a:t>
            </a:r>
            <a:r>
              <a:rPr lang="pt-BR" sz="2800" dirty="0" smtClean="0"/>
              <a:t>representa uma </a:t>
            </a:r>
            <a:r>
              <a:rPr lang="pt-BR" sz="2800" b="1" dirty="0"/>
              <a:t>violência às mulheres potiguares</a:t>
            </a:r>
            <a:r>
              <a:rPr lang="pt-BR" sz="2800" dirty="0"/>
              <a:t>, que necessitam da </a:t>
            </a:r>
            <a:r>
              <a:rPr lang="pt-BR" sz="2800" b="1" dirty="0" smtClean="0"/>
              <a:t>ATENÇÃO AO PARTO COM DIGNIDADE, RESPEITO, ÉTICA E SEGURANÇA.</a:t>
            </a:r>
            <a:endParaRPr lang="pt-BR" sz="2800" b="1" dirty="0"/>
          </a:p>
        </p:txBody>
      </p:sp>
      <p:sp>
        <p:nvSpPr>
          <p:cNvPr id="3" name="Espaço Reservado para Rodapé 2"/>
          <p:cNvSpPr>
            <a:spLocks noGrp="1"/>
          </p:cNvSpPr>
          <p:nvPr>
            <p:ph type="ftr" sz="quarter" idx="11"/>
          </p:nvPr>
        </p:nvSpPr>
        <p:spPr/>
        <p:txBody>
          <a:bodyPr/>
          <a:lstStyle/>
          <a:p>
            <a:pPr>
              <a:defRPr/>
            </a:pPr>
            <a:r>
              <a:rPr lang="pt-BR" smtClean="0"/>
              <a:t>Dra Técia Maria de Oliveira Maranhão</a:t>
            </a:r>
            <a:endParaRPr lang="pt-BR"/>
          </a:p>
        </p:txBody>
      </p:sp>
    </p:spTree>
    <p:extLst>
      <p:ext uri="{BB962C8B-B14F-4D97-AF65-F5344CB8AC3E}">
        <p14:creationId xmlns:p14="http://schemas.microsoft.com/office/powerpoint/2010/main" val="25043373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55576" y="260648"/>
            <a:ext cx="7772400" cy="1470025"/>
          </a:xfrm>
        </p:spPr>
        <p:txBody>
          <a:bodyPr/>
          <a:lstStyle/>
          <a:p>
            <a:r>
              <a:rPr lang="pt-BR" sz="2800" b="1" dirty="0" smtClean="0"/>
              <a:t>GESTAÇÃO E COVID-19</a:t>
            </a:r>
            <a:endParaRPr lang="pt-BR" sz="2800" b="1" dirty="0"/>
          </a:p>
        </p:txBody>
      </p:sp>
      <p:sp>
        <p:nvSpPr>
          <p:cNvPr id="3" name="Subtítulo 2"/>
          <p:cNvSpPr>
            <a:spLocks noGrp="1"/>
          </p:cNvSpPr>
          <p:nvPr>
            <p:ph type="subTitle" idx="1"/>
          </p:nvPr>
        </p:nvSpPr>
        <p:spPr>
          <a:xfrm>
            <a:off x="1043608" y="1916832"/>
            <a:ext cx="7488832" cy="3960440"/>
          </a:xfrm>
        </p:spPr>
        <p:txBody>
          <a:bodyPr/>
          <a:lstStyle/>
          <a:p>
            <a:r>
              <a:rPr lang="pt-BR" sz="2800" b="1" dirty="0" smtClean="0"/>
              <a:t>A GRAVIDEZ DEVE SER ADIADA</a:t>
            </a:r>
          </a:p>
          <a:p>
            <a:endParaRPr lang="pt-BR" sz="2800" b="1" dirty="0"/>
          </a:p>
          <a:p>
            <a:r>
              <a:rPr lang="pt-BR" sz="2800" b="1" dirty="0" smtClean="0"/>
              <a:t>A GESTANTE DEVE SER VACINADA</a:t>
            </a:r>
          </a:p>
          <a:p>
            <a:endParaRPr lang="pt-BR" sz="2800" b="1" dirty="0" smtClean="0"/>
          </a:p>
          <a:p>
            <a:r>
              <a:rPr lang="pt-BR" sz="2800" b="1" dirty="0" smtClean="0"/>
              <a:t>OS MUNICÍPIOS DEVERIAM FAZER CAMPANHA ESCLARECEDORA QUANTO À VACINAÇÃO DE GESTANTES</a:t>
            </a:r>
            <a:endParaRPr lang="pt-BR" sz="2800" b="1" dirty="0"/>
          </a:p>
        </p:txBody>
      </p:sp>
      <p:sp>
        <p:nvSpPr>
          <p:cNvPr id="4" name="Espaço Reservado para Rodapé 3"/>
          <p:cNvSpPr>
            <a:spLocks noGrp="1"/>
          </p:cNvSpPr>
          <p:nvPr>
            <p:ph type="ftr" sz="quarter" idx="11"/>
          </p:nvPr>
        </p:nvSpPr>
        <p:spPr>
          <a:xfrm>
            <a:off x="2667000" y="6248400"/>
            <a:ext cx="4497288" cy="457200"/>
          </a:xfrm>
        </p:spPr>
        <p:txBody>
          <a:bodyPr/>
          <a:lstStyle/>
          <a:p>
            <a:pPr>
              <a:defRPr/>
            </a:pPr>
            <a:r>
              <a:rPr lang="pt-BR" dirty="0" err="1" smtClean="0">
                <a:solidFill>
                  <a:schemeClr val="accent2">
                    <a:lumMod val="75000"/>
                  </a:schemeClr>
                </a:solidFill>
              </a:rPr>
              <a:t>Profa</a:t>
            </a:r>
            <a:r>
              <a:rPr lang="pt-BR" dirty="0" smtClean="0">
                <a:solidFill>
                  <a:schemeClr val="accent2">
                    <a:lumMod val="75000"/>
                  </a:schemeClr>
                </a:solidFill>
              </a:rPr>
              <a:t> </a:t>
            </a:r>
            <a:r>
              <a:rPr lang="pt-BR" dirty="0" err="1" smtClean="0">
                <a:solidFill>
                  <a:schemeClr val="accent2">
                    <a:lumMod val="75000"/>
                  </a:schemeClr>
                </a:solidFill>
              </a:rPr>
              <a:t>Dra</a:t>
            </a:r>
            <a:r>
              <a:rPr lang="pt-BR" dirty="0" smtClean="0">
                <a:solidFill>
                  <a:schemeClr val="accent2">
                    <a:lumMod val="75000"/>
                  </a:schemeClr>
                </a:solidFill>
              </a:rPr>
              <a:t> </a:t>
            </a:r>
            <a:r>
              <a:rPr lang="pt-BR" dirty="0" err="1" smtClean="0">
                <a:solidFill>
                  <a:schemeClr val="accent2">
                    <a:lumMod val="75000"/>
                  </a:schemeClr>
                </a:solidFill>
              </a:rPr>
              <a:t>Técia</a:t>
            </a:r>
            <a:r>
              <a:rPr lang="pt-BR" dirty="0" smtClean="0">
                <a:solidFill>
                  <a:schemeClr val="accent2">
                    <a:lumMod val="75000"/>
                  </a:schemeClr>
                </a:solidFill>
              </a:rPr>
              <a:t> Maria de Oliveira Maranhão</a:t>
            </a:r>
            <a:endParaRPr lang="pt-BR" dirty="0">
              <a:solidFill>
                <a:schemeClr val="accent2">
                  <a:lumMod val="75000"/>
                </a:schemeClr>
              </a:solidFill>
            </a:endParaRPr>
          </a:p>
        </p:txBody>
      </p:sp>
    </p:spTree>
    <p:extLst>
      <p:ext uri="{BB962C8B-B14F-4D97-AF65-F5344CB8AC3E}">
        <p14:creationId xmlns:p14="http://schemas.microsoft.com/office/powerpoint/2010/main" val="11722757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11560" y="548680"/>
            <a:ext cx="7920880" cy="4896544"/>
          </a:xfrm>
        </p:spPr>
        <p:txBody>
          <a:bodyPr/>
          <a:lstStyle/>
          <a:p>
            <a:r>
              <a:rPr lang="pt-BR" dirty="0" smtClean="0"/>
              <a:t>OBJETIVOS DA SOGORN:</a:t>
            </a:r>
          </a:p>
          <a:p>
            <a:r>
              <a:rPr lang="pt-BR" sz="2800" dirty="0"/>
              <a:t>I</a:t>
            </a:r>
            <a:r>
              <a:rPr lang="pt-BR" dirty="0" smtClean="0"/>
              <a:t> </a:t>
            </a:r>
            <a:r>
              <a:rPr lang="pt-BR" dirty="0"/>
              <a:t>- </a:t>
            </a:r>
            <a:r>
              <a:rPr lang="pt-BR" sz="2400" b="1" dirty="0"/>
              <a:t>Estudar e discutir assuntos referentes às especialidades de Ginecologia e Obstetrícia e outros assuntos a ela relacionados;</a:t>
            </a:r>
          </a:p>
          <a:p>
            <a:r>
              <a:rPr lang="pt-BR" sz="2400" dirty="0"/>
              <a:t>	II - Promover reuniões, cursos, jornadas, simpósios, congressos da especialidade a fim de intensificar o aperfeiçoamento dessas especialidades;</a:t>
            </a:r>
          </a:p>
          <a:p>
            <a:r>
              <a:rPr lang="pt-BR" sz="2400" dirty="0"/>
              <a:t>	</a:t>
            </a:r>
            <a:r>
              <a:rPr lang="pt-BR" sz="2400" b="1" dirty="0"/>
              <a:t>III - Defender os interesses profissionais dos médicos especialistas em Ginecologia e Obstetrícia</a:t>
            </a:r>
            <a:r>
              <a:rPr lang="pt-BR" sz="2400" dirty="0"/>
              <a:t>;</a:t>
            </a:r>
          </a:p>
          <a:p>
            <a:r>
              <a:rPr lang="pt-BR" sz="2400" dirty="0"/>
              <a:t>	</a:t>
            </a:r>
            <a:r>
              <a:rPr lang="pt-BR" sz="2400" b="1" dirty="0"/>
              <a:t>IV</a:t>
            </a:r>
            <a:r>
              <a:rPr lang="pt-BR" sz="2400" dirty="0"/>
              <a:t> </a:t>
            </a:r>
            <a:r>
              <a:rPr lang="pt-BR" sz="2400" b="1" dirty="0"/>
              <a:t>- Zelar pelos aspectos éticos e princípios morais do exercício profissional.</a:t>
            </a:r>
          </a:p>
          <a:p>
            <a:endParaRPr lang="pt-BR" dirty="0" smtClean="0"/>
          </a:p>
          <a:p>
            <a:endParaRPr lang="pt-BR" dirty="0" smtClean="0"/>
          </a:p>
          <a:p>
            <a:endParaRPr lang="pt-BR" dirty="0"/>
          </a:p>
        </p:txBody>
      </p:sp>
      <p:sp>
        <p:nvSpPr>
          <p:cNvPr id="4" name="Espaço Reservado para Rodapé 3"/>
          <p:cNvSpPr>
            <a:spLocks noGrp="1"/>
          </p:cNvSpPr>
          <p:nvPr>
            <p:ph type="ftr" sz="quarter" idx="11"/>
          </p:nvPr>
        </p:nvSpPr>
        <p:spPr>
          <a:xfrm>
            <a:off x="2771800" y="6021288"/>
            <a:ext cx="3960440" cy="720080"/>
          </a:xfrm>
        </p:spPr>
        <p:txBody>
          <a:bodyPr/>
          <a:lstStyle/>
          <a:p>
            <a:pPr>
              <a:defRPr/>
            </a:pPr>
            <a:r>
              <a:rPr lang="pt-BR" dirty="0" smtClean="0"/>
              <a:t>Profa. </a:t>
            </a:r>
            <a:r>
              <a:rPr lang="pt-BR" dirty="0" err="1" smtClean="0"/>
              <a:t>Dra</a:t>
            </a:r>
            <a:r>
              <a:rPr lang="pt-BR" dirty="0" smtClean="0"/>
              <a:t> </a:t>
            </a:r>
            <a:r>
              <a:rPr lang="pt-BR" dirty="0" err="1" smtClean="0"/>
              <a:t>Técia</a:t>
            </a:r>
            <a:r>
              <a:rPr lang="pt-BR" dirty="0" smtClean="0"/>
              <a:t> Maria de Oliveira Maranhão</a:t>
            </a:r>
            <a:endParaRPr lang="pt-BR" dirty="0"/>
          </a:p>
        </p:txBody>
      </p:sp>
    </p:spTree>
    <p:extLst>
      <p:ext uri="{BB962C8B-B14F-4D97-AF65-F5344CB8AC3E}">
        <p14:creationId xmlns:p14="http://schemas.microsoft.com/office/powerpoint/2010/main" val="1345966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755576" y="980728"/>
            <a:ext cx="7704856" cy="5328592"/>
          </a:xfrm>
        </p:spPr>
        <p:txBody>
          <a:bodyPr/>
          <a:lstStyle/>
          <a:p>
            <a:pPr algn="l"/>
            <a:r>
              <a:rPr lang="pt-BR" dirty="0" smtClean="0"/>
              <a:t>1 - Posicionamento da SOGORN</a:t>
            </a:r>
          </a:p>
          <a:p>
            <a:pPr algn="l"/>
            <a:r>
              <a:rPr lang="pt-BR" dirty="0" smtClean="0"/>
              <a:t>2 - Atualização da situação</a:t>
            </a:r>
          </a:p>
          <a:p>
            <a:pPr algn="just"/>
            <a:r>
              <a:rPr lang="pt-BR" sz="2000" dirty="0" smtClean="0"/>
              <a:t>Organização </a:t>
            </a:r>
            <a:r>
              <a:rPr lang="pt-BR" sz="2000" dirty="0"/>
              <a:t>Pan-Americana de Saúde (OPAS) e Organização Mundial da Saúde (OMS</a:t>
            </a:r>
            <a:r>
              <a:rPr lang="pt-BR" sz="2000" dirty="0" smtClean="0"/>
              <a:t>): </a:t>
            </a:r>
            <a:r>
              <a:rPr lang="pt-BR" sz="2000" dirty="0"/>
              <a:t>cerca de 830 mulheres morrem todos os dias por complicações relacionadas à gravidez ou ao parto em todo o mundo. Quase todas as mortes maternas (99%) ocorrem em países em desenvolvimento, em ambientes com poucos recursos e a maioria delas poderia ter sido evitada (OMS, 2017</a:t>
            </a:r>
            <a:r>
              <a:rPr lang="pt-BR" sz="2000" dirty="0" smtClean="0"/>
              <a:t>).</a:t>
            </a:r>
          </a:p>
          <a:p>
            <a:pPr algn="just"/>
            <a:r>
              <a:rPr lang="pt-BR" sz="2000" b="1" dirty="0"/>
              <a:t>No Brasil, </a:t>
            </a:r>
            <a:r>
              <a:rPr lang="pt-BR" sz="2000" b="1" dirty="0" smtClean="0"/>
              <a:t>o Ministério </a:t>
            </a:r>
            <a:r>
              <a:rPr lang="pt-BR" sz="2000" b="1" dirty="0"/>
              <a:t>da Saúde (MS</a:t>
            </a:r>
            <a:r>
              <a:rPr lang="pt-BR" sz="2000" b="1" dirty="0" smtClean="0"/>
              <a:t>), aponta </a:t>
            </a:r>
            <a:r>
              <a:rPr lang="pt-BR" sz="2000" b="1" dirty="0"/>
              <a:t>que as principais causas de morte materna registradas anualmente são causadas pela hipertensão, hemorragias e infecção </a:t>
            </a:r>
            <a:r>
              <a:rPr lang="pt-BR" sz="2000" b="1" dirty="0" smtClean="0"/>
              <a:t>puerperal. Contudo</a:t>
            </a:r>
            <a:r>
              <a:rPr lang="pt-BR" sz="2000" b="1" dirty="0"/>
              <a:t>, os estudiosos da morte </a:t>
            </a:r>
            <a:r>
              <a:rPr lang="pt-BR" sz="2000" b="1" dirty="0" smtClean="0"/>
              <a:t>materna </a:t>
            </a:r>
            <a:r>
              <a:rPr lang="pt-BR" sz="2000" b="1" dirty="0"/>
              <a:t>consideram que mais de 90% dos casos são considerados evitáveis, seja por ações relacionadas ao acompanhamento no pré-natal, atendimento durante o parto ou no puerpério (MS/SVS/2020) e (MS/SAS/2018). </a:t>
            </a:r>
          </a:p>
          <a:p>
            <a:pPr algn="just"/>
            <a:endParaRPr lang="pt-BR" sz="2000" dirty="0"/>
          </a:p>
          <a:p>
            <a:pPr algn="just"/>
            <a:endParaRPr lang="pt-BR" dirty="0" smtClean="0"/>
          </a:p>
        </p:txBody>
      </p:sp>
      <p:sp>
        <p:nvSpPr>
          <p:cNvPr id="4" name="Espaço Reservado para Rodapé 3"/>
          <p:cNvSpPr>
            <a:spLocks noGrp="1"/>
          </p:cNvSpPr>
          <p:nvPr>
            <p:ph type="ftr" sz="quarter" idx="11"/>
          </p:nvPr>
        </p:nvSpPr>
        <p:spPr>
          <a:xfrm>
            <a:off x="2267744" y="6395183"/>
            <a:ext cx="4536504" cy="457200"/>
          </a:xfrm>
        </p:spPr>
        <p:txBody>
          <a:bodyPr/>
          <a:lstStyle/>
          <a:p>
            <a:pPr>
              <a:defRPr/>
            </a:pPr>
            <a:r>
              <a:rPr lang="pt-BR" dirty="0" smtClean="0"/>
              <a:t>Profa. </a:t>
            </a:r>
            <a:r>
              <a:rPr lang="pt-BR" dirty="0" err="1" smtClean="0"/>
              <a:t>Dra</a:t>
            </a:r>
            <a:r>
              <a:rPr lang="pt-BR" dirty="0" smtClean="0"/>
              <a:t> </a:t>
            </a:r>
            <a:r>
              <a:rPr lang="pt-BR" dirty="0" err="1" smtClean="0"/>
              <a:t>Técia</a:t>
            </a:r>
            <a:r>
              <a:rPr lang="pt-BR" dirty="0" smtClean="0"/>
              <a:t> Maria de Oliveira Maranhão</a:t>
            </a:r>
            <a:endParaRPr lang="pt-BR" dirty="0"/>
          </a:p>
        </p:txBody>
      </p:sp>
      <p:sp>
        <p:nvSpPr>
          <p:cNvPr id="5" name="Título 1"/>
          <p:cNvSpPr>
            <a:spLocks noGrp="1"/>
          </p:cNvSpPr>
          <p:nvPr>
            <p:ph type="ctrTitle"/>
          </p:nvPr>
        </p:nvSpPr>
        <p:spPr>
          <a:xfrm>
            <a:off x="1403648" y="0"/>
            <a:ext cx="6624736" cy="1152129"/>
          </a:xfrm>
        </p:spPr>
        <p:txBody>
          <a:bodyPr/>
          <a:lstStyle/>
          <a:p>
            <a:r>
              <a:rPr lang="pt-BR" sz="2800" b="1" dirty="0" smtClean="0"/>
              <a:t>Participação para quê?</a:t>
            </a:r>
            <a:endParaRPr lang="pt-BR" sz="2800" b="1" dirty="0"/>
          </a:p>
        </p:txBody>
      </p:sp>
    </p:spTree>
    <p:extLst>
      <p:ext uri="{BB962C8B-B14F-4D97-AF65-F5344CB8AC3E}">
        <p14:creationId xmlns:p14="http://schemas.microsoft.com/office/powerpoint/2010/main" val="694784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11560" y="0"/>
            <a:ext cx="7772400" cy="1470025"/>
          </a:xfrm>
        </p:spPr>
        <p:txBody>
          <a:bodyPr/>
          <a:lstStyle/>
          <a:p>
            <a:r>
              <a:rPr lang="pt-BR" sz="3200" b="1" dirty="0" smtClean="0"/>
              <a:t>Situação no RN</a:t>
            </a:r>
            <a:endParaRPr lang="pt-BR" sz="3200" b="1" dirty="0"/>
          </a:p>
        </p:txBody>
      </p:sp>
      <p:sp>
        <p:nvSpPr>
          <p:cNvPr id="3" name="Subtítulo 2"/>
          <p:cNvSpPr>
            <a:spLocks noGrp="1"/>
          </p:cNvSpPr>
          <p:nvPr>
            <p:ph type="subTitle" idx="1"/>
          </p:nvPr>
        </p:nvSpPr>
        <p:spPr>
          <a:xfrm>
            <a:off x="683568" y="1340768"/>
            <a:ext cx="8136904" cy="4824536"/>
          </a:xfrm>
        </p:spPr>
        <p:txBody>
          <a:bodyPr/>
          <a:lstStyle/>
          <a:p>
            <a:pPr algn="just"/>
            <a:r>
              <a:rPr lang="pt-BR" sz="2000" b="1" dirty="0"/>
              <a:t>No </a:t>
            </a:r>
            <a:r>
              <a:rPr lang="pt-BR" sz="2000" b="1" dirty="0" smtClean="0"/>
              <a:t> </a:t>
            </a:r>
            <a:r>
              <a:rPr lang="pt-BR" sz="2000" b="1" dirty="0"/>
              <a:t>Rio Grande do Norte (RN), e</a:t>
            </a:r>
            <a:r>
              <a:rPr lang="pt-BR" sz="2000" b="1" dirty="0" smtClean="0"/>
              <a:t> </a:t>
            </a:r>
            <a:r>
              <a:rPr lang="pt-BR" sz="2000" b="1" dirty="0"/>
              <a:t>Brasil, a Covid-19 exacerbou uma situação pré-existente quanto às dificuldades enfrentadas pela assistência </a:t>
            </a:r>
            <a:r>
              <a:rPr lang="pt-BR" sz="2000" b="1" dirty="0" smtClean="0"/>
              <a:t>obstétrica. </a:t>
            </a:r>
            <a:r>
              <a:rPr lang="pt-BR" sz="2000" b="1" dirty="0"/>
              <a:t>N</a:t>
            </a:r>
            <a:r>
              <a:rPr lang="pt-BR" sz="2000" b="1" dirty="0" smtClean="0"/>
              <a:t>o </a:t>
            </a:r>
            <a:r>
              <a:rPr lang="pt-BR" sz="2000" b="1" dirty="0"/>
              <a:t>triênio 2017-2019, o RN já apresentava razões de mortalidade materna (RMM) superiores a do país, com média de 68,96 comparada a média brasileira de 60,50. </a:t>
            </a:r>
            <a:endParaRPr lang="pt-BR" sz="2000" b="1" dirty="0" smtClean="0"/>
          </a:p>
          <a:p>
            <a:pPr algn="just"/>
            <a:endParaRPr lang="pt-BR" sz="2000" dirty="0" smtClean="0"/>
          </a:p>
          <a:p>
            <a:pPr algn="just"/>
            <a:r>
              <a:rPr lang="pt-BR" sz="2400" b="1" dirty="0" smtClean="0"/>
              <a:t>A </a:t>
            </a:r>
            <a:r>
              <a:rPr lang="pt-BR" sz="2400" b="1" dirty="0"/>
              <a:t>essa disparidade soma-se a gravidade da pandemia por Covid-19, </a:t>
            </a:r>
            <a:r>
              <a:rPr lang="pt-BR" sz="2400" b="1" u="sng" dirty="0"/>
              <a:t>com 9 óbitos maternos em 2020 e 25 óbitos maternos já contabilizados até abril de 2021 (Observatório Obstétrico Brasileiro Covid-19). </a:t>
            </a:r>
            <a:endParaRPr lang="pt-BR" sz="2400" b="1" u="sng" dirty="0"/>
          </a:p>
          <a:p>
            <a:pPr algn="just"/>
            <a:r>
              <a:rPr lang="pt-BR" sz="2400" b="1" u="sng" dirty="0" smtClean="0"/>
              <a:t>Hoje a SESAP já informa 40 óbitos de gestantes por </a:t>
            </a:r>
            <a:r>
              <a:rPr lang="pt-BR" sz="2400" b="1" u="sng" dirty="0" smtClean="0"/>
              <a:t>C</a:t>
            </a:r>
            <a:r>
              <a:rPr lang="pt-BR" sz="2400" b="1" u="sng" dirty="0" smtClean="0"/>
              <a:t>ovid-19. </a:t>
            </a:r>
            <a:r>
              <a:rPr lang="pt-BR" sz="2400" b="1" u="sng" dirty="0" smtClean="0"/>
              <a:t>No total temos 43 óbitos maternos no RN até agora.</a:t>
            </a:r>
            <a:r>
              <a:rPr lang="pt-BR" sz="2400" b="1" u="sng" dirty="0" smtClean="0"/>
              <a:t> </a:t>
            </a:r>
            <a:endParaRPr lang="pt-BR" sz="2400" b="1" u="sng" dirty="0"/>
          </a:p>
        </p:txBody>
      </p:sp>
      <p:sp>
        <p:nvSpPr>
          <p:cNvPr id="4" name="Espaço Reservado para Rodapé 3"/>
          <p:cNvSpPr>
            <a:spLocks noGrp="1"/>
          </p:cNvSpPr>
          <p:nvPr>
            <p:ph type="ftr" sz="quarter" idx="11"/>
          </p:nvPr>
        </p:nvSpPr>
        <p:spPr/>
        <p:txBody>
          <a:bodyPr/>
          <a:lstStyle/>
          <a:p>
            <a:pPr>
              <a:defRPr/>
            </a:pPr>
            <a:r>
              <a:rPr lang="pt-BR" smtClean="0"/>
              <a:t>Dra Técia Maria de Oliveira Maranhão</a:t>
            </a:r>
            <a:endParaRPr lang="pt-BR"/>
          </a:p>
        </p:txBody>
      </p:sp>
    </p:spTree>
    <p:extLst>
      <p:ext uri="{BB962C8B-B14F-4D97-AF65-F5344CB8AC3E}">
        <p14:creationId xmlns:p14="http://schemas.microsoft.com/office/powerpoint/2010/main" val="3970565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115616" y="0"/>
            <a:ext cx="6120680" cy="953941"/>
          </a:xfrm>
        </p:spPr>
        <p:txBody>
          <a:bodyPr/>
          <a:lstStyle/>
          <a:p>
            <a:r>
              <a:rPr lang="pt-BR" dirty="0" smtClean="0"/>
              <a:t>Existe solução?</a:t>
            </a:r>
            <a:endParaRPr lang="pt-BR" dirty="0"/>
          </a:p>
        </p:txBody>
      </p:sp>
      <p:sp>
        <p:nvSpPr>
          <p:cNvPr id="3" name="Subtítulo 2"/>
          <p:cNvSpPr>
            <a:spLocks noGrp="1"/>
          </p:cNvSpPr>
          <p:nvPr>
            <p:ph type="subTitle" idx="1"/>
          </p:nvPr>
        </p:nvSpPr>
        <p:spPr>
          <a:xfrm>
            <a:off x="827584" y="980728"/>
            <a:ext cx="7488832" cy="5400600"/>
          </a:xfrm>
        </p:spPr>
        <p:txBody>
          <a:bodyPr/>
          <a:lstStyle/>
          <a:p>
            <a:r>
              <a:rPr lang="pt-BR" sz="2400" b="1" dirty="0" smtClean="0"/>
              <a:t>PRÉ-NATAL</a:t>
            </a:r>
          </a:p>
          <a:p>
            <a:pPr marL="457200" indent="-457200" algn="l">
              <a:buAutoNum type="arabicParenR"/>
            </a:pPr>
            <a:r>
              <a:rPr lang="pt-BR" sz="2400" b="1" dirty="0" smtClean="0"/>
              <a:t>Tem como finalidade promover a saúde da gestante e do concepto em evolução, proteger contra as complicações da gravidez e alterações do desenvolvimento do concepto, rastrear e tratar corretamente o risco gestacional e preparar para o parto;</a:t>
            </a:r>
          </a:p>
          <a:p>
            <a:pPr marL="457200" indent="-457200" algn="l">
              <a:buAutoNum type="arabicParenR"/>
            </a:pPr>
            <a:r>
              <a:rPr lang="pt-BR" sz="2400" b="1" dirty="0" smtClean="0"/>
              <a:t>Deve ser acompanhado por um equipe multidisciplinar bem orientada, estável na UBS;</a:t>
            </a:r>
          </a:p>
          <a:p>
            <a:pPr marL="457200" indent="-457200" algn="l">
              <a:buAutoNum type="arabicParenR"/>
            </a:pPr>
            <a:r>
              <a:rPr lang="pt-BR" sz="2400" b="1" dirty="0" smtClean="0"/>
              <a:t>A carteira da gestante é o documento imprescindível e deve ser bem preenchido;</a:t>
            </a:r>
          </a:p>
          <a:p>
            <a:pPr marL="457200" indent="-457200" algn="l">
              <a:buAutoNum type="arabicParenR"/>
            </a:pPr>
            <a:r>
              <a:rPr lang="pt-BR" sz="2400" b="1" dirty="0" smtClean="0"/>
              <a:t>A gestante deve </a:t>
            </a:r>
            <a:r>
              <a:rPr lang="pt-BR" sz="2400" b="1" dirty="0" smtClean="0"/>
              <a:t>visitar </a:t>
            </a:r>
            <a:r>
              <a:rPr lang="pt-BR" sz="2400" b="1" dirty="0" smtClean="0"/>
              <a:t>e conhecer o local onde será o parto, conhecer a possível equipe e principais dados curriculares do pessoal assistente. </a:t>
            </a:r>
          </a:p>
        </p:txBody>
      </p:sp>
      <p:sp>
        <p:nvSpPr>
          <p:cNvPr id="4" name="Espaço Reservado para Rodapé 3"/>
          <p:cNvSpPr>
            <a:spLocks noGrp="1"/>
          </p:cNvSpPr>
          <p:nvPr>
            <p:ph type="ftr" sz="quarter" idx="11"/>
          </p:nvPr>
        </p:nvSpPr>
        <p:spPr>
          <a:xfrm>
            <a:off x="2667000" y="6381328"/>
            <a:ext cx="3886200" cy="360040"/>
          </a:xfrm>
        </p:spPr>
        <p:txBody>
          <a:bodyPr/>
          <a:lstStyle/>
          <a:p>
            <a:pPr>
              <a:defRPr/>
            </a:pPr>
            <a:r>
              <a:rPr lang="pt-BR" dirty="0" err="1" smtClean="0"/>
              <a:t>Dra</a:t>
            </a:r>
            <a:r>
              <a:rPr lang="pt-BR" dirty="0" smtClean="0"/>
              <a:t> </a:t>
            </a:r>
            <a:r>
              <a:rPr lang="pt-BR" dirty="0" err="1" smtClean="0"/>
              <a:t>Técia</a:t>
            </a:r>
            <a:r>
              <a:rPr lang="pt-BR" dirty="0" smtClean="0"/>
              <a:t> Maria de Oliveira Maranhão</a:t>
            </a:r>
            <a:endParaRPr lang="pt-BR" dirty="0"/>
          </a:p>
        </p:txBody>
      </p:sp>
    </p:spTree>
    <p:extLst>
      <p:ext uri="{BB962C8B-B14F-4D97-AF65-F5344CB8AC3E}">
        <p14:creationId xmlns:p14="http://schemas.microsoft.com/office/powerpoint/2010/main" val="914411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899592" y="116633"/>
            <a:ext cx="7772400" cy="1296144"/>
          </a:xfrm>
        </p:spPr>
        <p:txBody>
          <a:bodyPr/>
          <a:lstStyle/>
          <a:p>
            <a:r>
              <a:rPr lang="pt-BR" sz="2800" b="1" dirty="0" smtClean="0"/>
              <a:t>SOBRE O LOCAL DE ASSISTÊNCIA AO PARTO</a:t>
            </a:r>
            <a:r>
              <a:rPr lang="pt-BR" sz="2800" dirty="0" smtClean="0"/>
              <a:t>:</a:t>
            </a:r>
            <a:br>
              <a:rPr lang="pt-BR" sz="2800" dirty="0" smtClean="0"/>
            </a:br>
            <a:endParaRPr lang="pt-BR" sz="2800" dirty="0"/>
          </a:p>
        </p:txBody>
      </p:sp>
      <p:sp>
        <p:nvSpPr>
          <p:cNvPr id="3" name="Subtítulo 2"/>
          <p:cNvSpPr>
            <a:spLocks noGrp="1"/>
          </p:cNvSpPr>
          <p:nvPr>
            <p:ph type="subTitle" idx="1"/>
          </p:nvPr>
        </p:nvSpPr>
        <p:spPr>
          <a:xfrm>
            <a:off x="827584" y="1052736"/>
            <a:ext cx="7776864" cy="5184576"/>
          </a:xfrm>
        </p:spPr>
        <p:txBody>
          <a:bodyPr/>
          <a:lstStyle/>
          <a:p>
            <a:pPr algn="just"/>
            <a:r>
              <a:rPr lang="pt-BR" sz="2400" b="1" dirty="0" smtClean="0"/>
              <a:t>. </a:t>
            </a:r>
            <a:r>
              <a:rPr lang="pt-BR" sz="2400" b="1" dirty="0"/>
              <a:t>Informar a todas as gestantes que a assistência ao parto no domicílio não faz parte das políticas atuais de saúde no país;</a:t>
            </a:r>
          </a:p>
          <a:p>
            <a:pPr algn="just"/>
            <a:r>
              <a:rPr lang="pt-BR" sz="2400" b="1" dirty="0"/>
              <a:t>. As mulheres devem receber informações sobre o local onde o parto deve ocorrer, incluindo o acesso à equipe assistencial e o acesso aos métodos de alívio da dor;</a:t>
            </a:r>
          </a:p>
          <a:p>
            <a:pPr algn="just"/>
            <a:r>
              <a:rPr lang="pt-BR" sz="2400" b="1" dirty="0"/>
              <a:t>. Que os gestores de saúde proporcionem condições para a implementação de modelo de assistência que inclua as boas práticas em saúde, com redução das intervenções e maior satisfação das mulheres;</a:t>
            </a:r>
          </a:p>
          <a:p>
            <a:pPr algn="just"/>
            <a:r>
              <a:rPr lang="pt-BR" sz="2400" b="1" dirty="0"/>
              <a:t>. Que as mulheres em trabalho de parto devem ser tratadas com respeito, ter acesso às informações baseadas em evidências e serem incluídas na tomada de decisões.</a:t>
            </a:r>
          </a:p>
          <a:p>
            <a:endParaRPr lang="pt-BR" sz="2400" b="1" dirty="0"/>
          </a:p>
        </p:txBody>
      </p:sp>
      <p:sp>
        <p:nvSpPr>
          <p:cNvPr id="4" name="Espaço Reservado para Rodapé 3"/>
          <p:cNvSpPr>
            <a:spLocks noGrp="1"/>
          </p:cNvSpPr>
          <p:nvPr>
            <p:ph type="ftr" sz="quarter" idx="11"/>
          </p:nvPr>
        </p:nvSpPr>
        <p:spPr>
          <a:xfrm>
            <a:off x="2555776" y="6237312"/>
            <a:ext cx="4464496" cy="457200"/>
          </a:xfrm>
        </p:spPr>
        <p:txBody>
          <a:bodyPr/>
          <a:lstStyle/>
          <a:p>
            <a:pPr>
              <a:defRPr/>
            </a:pPr>
            <a:r>
              <a:rPr lang="pt-BR" dirty="0" err="1" smtClean="0">
                <a:solidFill>
                  <a:schemeClr val="accent2">
                    <a:lumMod val="75000"/>
                  </a:schemeClr>
                </a:solidFill>
              </a:rPr>
              <a:t>Profa</a:t>
            </a:r>
            <a:r>
              <a:rPr lang="pt-BR" dirty="0" smtClean="0">
                <a:solidFill>
                  <a:schemeClr val="accent2">
                    <a:lumMod val="75000"/>
                  </a:schemeClr>
                </a:solidFill>
              </a:rPr>
              <a:t> </a:t>
            </a:r>
            <a:r>
              <a:rPr lang="pt-BR" dirty="0" err="1" smtClean="0">
                <a:solidFill>
                  <a:schemeClr val="accent2">
                    <a:lumMod val="75000"/>
                  </a:schemeClr>
                </a:solidFill>
              </a:rPr>
              <a:t>Dra</a:t>
            </a:r>
            <a:r>
              <a:rPr lang="pt-BR" dirty="0" smtClean="0">
                <a:solidFill>
                  <a:schemeClr val="accent2">
                    <a:lumMod val="75000"/>
                  </a:schemeClr>
                </a:solidFill>
              </a:rPr>
              <a:t> </a:t>
            </a:r>
            <a:r>
              <a:rPr lang="pt-BR" dirty="0" err="1" smtClean="0">
                <a:solidFill>
                  <a:schemeClr val="accent2">
                    <a:lumMod val="75000"/>
                  </a:schemeClr>
                </a:solidFill>
              </a:rPr>
              <a:t>Técia</a:t>
            </a:r>
            <a:r>
              <a:rPr lang="pt-BR" dirty="0" smtClean="0">
                <a:solidFill>
                  <a:schemeClr val="accent2">
                    <a:lumMod val="75000"/>
                  </a:schemeClr>
                </a:solidFill>
              </a:rPr>
              <a:t> Maria de Oliveira Maranhão</a:t>
            </a:r>
            <a:endParaRPr lang="pt-BR" dirty="0">
              <a:solidFill>
                <a:schemeClr val="accent2">
                  <a:lumMod val="75000"/>
                </a:schemeClr>
              </a:solidFill>
            </a:endParaRPr>
          </a:p>
        </p:txBody>
      </p:sp>
    </p:spTree>
    <p:extLst>
      <p:ext uri="{BB962C8B-B14F-4D97-AF65-F5344CB8AC3E}">
        <p14:creationId xmlns:p14="http://schemas.microsoft.com/office/powerpoint/2010/main" val="2035593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3568" y="260648"/>
            <a:ext cx="7772400" cy="1470025"/>
          </a:xfrm>
        </p:spPr>
        <p:txBody>
          <a:bodyPr/>
          <a:lstStyle/>
          <a:p>
            <a:r>
              <a:rPr lang="pt-BR" sz="3200" b="1" dirty="0" smtClean="0"/>
              <a:t>CUIDADOS NO PUERPÉRIO</a:t>
            </a:r>
            <a:endParaRPr lang="pt-BR" sz="3200" b="1" dirty="0"/>
          </a:p>
        </p:txBody>
      </p:sp>
      <p:sp>
        <p:nvSpPr>
          <p:cNvPr id="3" name="Subtítulo 2"/>
          <p:cNvSpPr>
            <a:spLocks noGrp="1"/>
          </p:cNvSpPr>
          <p:nvPr>
            <p:ph type="subTitle" idx="1"/>
          </p:nvPr>
        </p:nvSpPr>
        <p:spPr>
          <a:xfrm>
            <a:off x="1043608" y="1916832"/>
            <a:ext cx="7416824" cy="4248472"/>
          </a:xfrm>
        </p:spPr>
        <p:txBody>
          <a:bodyPr/>
          <a:lstStyle/>
          <a:p>
            <a:r>
              <a:rPr lang="pt-BR" b="1" dirty="0" smtClean="0"/>
              <a:t>As hemorragias acontecem geralmente nas primeiras horas de pós-parto imediato (ATENÇÃO)</a:t>
            </a:r>
          </a:p>
          <a:p>
            <a:endParaRPr lang="pt-BR" b="1" dirty="0" smtClean="0"/>
          </a:p>
          <a:p>
            <a:r>
              <a:rPr lang="pt-BR" b="1" dirty="0" smtClean="0"/>
              <a:t>Cuidados ao Recém-nascido (médico capacitado ou enfermeira (o) capaz de rastrear, observar as alterações e tomar condutas corretas). </a:t>
            </a:r>
            <a:endParaRPr lang="pt-BR" b="1" dirty="0"/>
          </a:p>
        </p:txBody>
      </p:sp>
      <p:sp>
        <p:nvSpPr>
          <p:cNvPr id="4" name="Espaço Reservado para Rodapé 3"/>
          <p:cNvSpPr>
            <a:spLocks noGrp="1"/>
          </p:cNvSpPr>
          <p:nvPr>
            <p:ph type="ftr" sz="quarter" idx="11"/>
          </p:nvPr>
        </p:nvSpPr>
        <p:spPr/>
        <p:txBody>
          <a:bodyPr/>
          <a:lstStyle/>
          <a:p>
            <a:pPr>
              <a:defRPr/>
            </a:pPr>
            <a:r>
              <a:rPr lang="pt-BR" smtClean="0"/>
              <a:t>Dra Técia Maria de Oliveira Maranhão</a:t>
            </a:r>
            <a:endParaRPr lang="pt-BR"/>
          </a:p>
        </p:txBody>
      </p:sp>
    </p:spTree>
    <p:extLst>
      <p:ext uri="{BB962C8B-B14F-4D97-AF65-F5344CB8AC3E}">
        <p14:creationId xmlns:p14="http://schemas.microsoft.com/office/powerpoint/2010/main" val="468119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115616" y="2704"/>
            <a:ext cx="7200800" cy="762000"/>
          </a:xfrm>
        </p:spPr>
        <p:txBody>
          <a:bodyPr/>
          <a:lstStyle/>
          <a:p>
            <a:r>
              <a:rPr lang="pt-BR" dirty="0" smtClean="0"/>
              <a:t> </a:t>
            </a:r>
            <a:br>
              <a:rPr lang="pt-BR" dirty="0" smtClean="0"/>
            </a:br>
            <a:r>
              <a:rPr lang="pt-BR" b="1" dirty="0" smtClean="0"/>
              <a:t>Sobre </a:t>
            </a:r>
            <a:r>
              <a:rPr lang="pt-BR" b="1" dirty="0"/>
              <a:t>o transporte</a:t>
            </a:r>
            <a:r>
              <a:rPr lang="pt-BR" dirty="0"/>
              <a:t>:</a:t>
            </a:r>
            <a:br>
              <a:rPr lang="pt-BR" dirty="0"/>
            </a:br>
            <a:endParaRPr lang="pt-BR" dirty="0"/>
          </a:p>
        </p:txBody>
      </p:sp>
      <p:sp>
        <p:nvSpPr>
          <p:cNvPr id="3" name="Subtítulo 2"/>
          <p:cNvSpPr>
            <a:spLocks noGrp="1"/>
          </p:cNvSpPr>
          <p:nvPr>
            <p:ph type="subTitle" idx="1"/>
          </p:nvPr>
        </p:nvSpPr>
        <p:spPr>
          <a:xfrm>
            <a:off x="611560" y="836712"/>
            <a:ext cx="8208912" cy="5544616"/>
          </a:xfrm>
        </p:spPr>
        <p:txBody>
          <a:bodyPr/>
          <a:lstStyle/>
          <a:p>
            <a:pPr algn="just"/>
            <a:r>
              <a:rPr lang="pt-BR" dirty="0" smtClean="0"/>
              <a:t>. </a:t>
            </a:r>
            <a:r>
              <a:rPr lang="pt-BR" b="1" dirty="0"/>
              <a:t>Diante da necessidade de transferência de uma mulher para um outro serviço de parto, que os riscos dessa transferência não superem os benefícios </a:t>
            </a:r>
            <a:r>
              <a:rPr lang="pt-BR" b="1" dirty="0" smtClean="0"/>
              <a:t>necessários ao </a:t>
            </a:r>
            <a:r>
              <a:rPr lang="pt-BR" b="1" dirty="0"/>
              <a:t>binômio materno-fetal;</a:t>
            </a:r>
          </a:p>
          <a:p>
            <a:pPr algn="just"/>
            <a:r>
              <a:rPr lang="pt-BR" b="1" dirty="0"/>
              <a:t>. </a:t>
            </a:r>
            <a:r>
              <a:rPr lang="pt-BR" b="1" dirty="0" smtClean="0"/>
              <a:t>Devem </a:t>
            </a:r>
            <a:r>
              <a:rPr lang="pt-BR" b="1" dirty="0"/>
              <a:t>ser prestadas </a:t>
            </a:r>
            <a:r>
              <a:rPr lang="pt-BR" b="1" dirty="0" smtClean="0"/>
              <a:t>informações sobre os motivos</a:t>
            </a:r>
            <a:r>
              <a:rPr lang="pt-BR" b="1" dirty="0"/>
              <a:t>, a segurança e o tempo necessário para </a:t>
            </a:r>
            <a:r>
              <a:rPr lang="pt-BR" b="1" dirty="0" smtClean="0"/>
              <a:t>a transferência e a assistência, </a:t>
            </a:r>
            <a:r>
              <a:rPr lang="pt-BR" b="1" dirty="0"/>
              <a:t>nos casos </a:t>
            </a:r>
            <a:r>
              <a:rPr lang="pt-BR" b="1" dirty="0" smtClean="0"/>
              <a:t>de </a:t>
            </a:r>
            <a:r>
              <a:rPr lang="pt-BR" b="1" dirty="0"/>
              <a:t>transferência para um outro serviço de obstetrícia fora do local escolhido, da residência ou da região de saúde</a:t>
            </a:r>
            <a:r>
              <a:rPr lang="pt-BR" b="1" dirty="0" smtClean="0"/>
              <a:t>.</a:t>
            </a:r>
            <a:endParaRPr lang="pt-BR" b="1" dirty="0"/>
          </a:p>
        </p:txBody>
      </p:sp>
      <p:sp>
        <p:nvSpPr>
          <p:cNvPr id="4" name="Espaço Reservado para Rodapé 3"/>
          <p:cNvSpPr>
            <a:spLocks noGrp="1"/>
          </p:cNvSpPr>
          <p:nvPr>
            <p:ph type="ftr" sz="quarter" idx="11"/>
          </p:nvPr>
        </p:nvSpPr>
        <p:spPr>
          <a:xfrm>
            <a:off x="2627784" y="6237312"/>
            <a:ext cx="4608512" cy="864096"/>
          </a:xfrm>
        </p:spPr>
        <p:txBody>
          <a:bodyPr/>
          <a:lstStyle/>
          <a:p>
            <a:pPr>
              <a:defRPr/>
            </a:pPr>
            <a:endParaRPr lang="pt-BR" dirty="0" smtClean="0"/>
          </a:p>
          <a:p>
            <a:pPr>
              <a:defRPr/>
            </a:pPr>
            <a:r>
              <a:rPr lang="pt-BR" dirty="0" err="1" smtClean="0"/>
              <a:t>Profa</a:t>
            </a:r>
            <a:r>
              <a:rPr lang="pt-BR" dirty="0" smtClean="0"/>
              <a:t> </a:t>
            </a:r>
            <a:r>
              <a:rPr lang="pt-BR" dirty="0" err="1" smtClean="0"/>
              <a:t>Dra</a:t>
            </a:r>
            <a:r>
              <a:rPr lang="pt-BR" dirty="0" smtClean="0"/>
              <a:t> </a:t>
            </a:r>
            <a:r>
              <a:rPr lang="pt-BR" dirty="0" err="1" smtClean="0"/>
              <a:t>Técia</a:t>
            </a:r>
            <a:r>
              <a:rPr lang="pt-BR" dirty="0" smtClean="0"/>
              <a:t> Maria de Oliveira Maranhão</a:t>
            </a:r>
            <a:endParaRPr lang="pt-BR" dirty="0"/>
          </a:p>
        </p:txBody>
      </p:sp>
    </p:spTree>
    <p:extLst>
      <p:ext uri="{BB962C8B-B14F-4D97-AF65-F5344CB8AC3E}">
        <p14:creationId xmlns:p14="http://schemas.microsoft.com/office/powerpoint/2010/main" val="6448089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043608" y="27143"/>
            <a:ext cx="7340352" cy="953585"/>
          </a:xfrm>
        </p:spPr>
        <p:txBody>
          <a:bodyPr/>
          <a:lstStyle/>
          <a:p>
            <a:r>
              <a:rPr lang="pt-BR" sz="2400" b="1" dirty="0" smtClean="0"/>
              <a:t>APELO DOS OBSTETRAS</a:t>
            </a:r>
            <a:endParaRPr lang="pt-BR" sz="2400" b="1" dirty="0"/>
          </a:p>
        </p:txBody>
      </p:sp>
      <p:sp>
        <p:nvSpPr>
          <p:cNvPr id="3" name="Subtítulo 2"/>
          <p:cNvSpPr>
            <a:spLocks noGrp="1"/>
          </p:cNvSpPr>
          <p:nvPr>
            <p:ph type="subTitle" idx="1"/>
          </p:nvPr>
        </p:nvSpPr>
        <p:spPr>
          <a:xfrm>
            <a:off x="1331640" y="1124744"/>
            <a:ext cx="6840760" cy="4824536"/>
          </a:xfrm>
        </p:spPr>
        <p:txBody>
          <a:bodyPr/>
          <a:lstStyle/>
          <a:p>
            <a:pPr algn="just"/>
            <a:endParaRPr lang="pt-BR" sz="2000" dirty="0" smtClean="0"/>
          </a:p>
          <a:p>
            <a:pPr algn="just"/>
            <a:r>
              <a:rPr lang="pt-BR" sz="2000" dirty="0" smtClean="0"/>
              <a:t>No </a:t>
            </a:r>
            <a:r>
              <a:rPr lang="pt-BR" sz="2000" dirty="0"/>
              <a:t>RN, apesar dos esforços para a melhoria do atendimento obstétrico </a:t>
            </a:r>
            <a:r>
              <a:rPr lang="pt-BR" sz="2000" dirty="0" smtClean="0"/>
              <a:t>, </a:t>
            </a:r>
            <a:r>
              <a:rPr lang="pt-BR" sz="2000" dirty="0"/>
              <a:t>o sistema de saúde estadual </a:t>
            </a:r>
            <a:r>
              <a:rPr lang="pt-BR" sz="2000" dirty="0" smtClean="0"/>
              <a:t>apresenta:</a:t>
            </a:r>
          </a:p>
          <a:p>
            <a:r>
              <a:rPr lang="pt-BR" sz="2000" b="1" dirty="0" smtClean="0"/>
              <a:t> infraestrutura </a:t>
            </a:r>
            <a:r>
              <a:rPr lang="pt-BR" sz="2000" b="1" dirty="0"/>
              <a:t>de saúde precária</a:t>
            </a:r>
            <a:r>
              <a:rPr lang="pt-BR" sz="2000" b="1" dirty="0" smtClean="0"/>
              <a:t>,</a:t>
            </a:r>
          </a:p>
          <a:p>
            <a:r>
              <a:rPr lang="pt-BR" sz="2000" b="1" dirty="0" smtClean="0"/>
              <a:t> </a:t>
            </a:r>
            <a:r>
              <a:rPr lang="pt-BR" sz="2000" b="1" dirty="0"/>
              <a:t>práticas </a:t>
            </a:r>
            <a:r>
              <a:rPr lang="pt-BR" sz="2000" b="1" dirty="0" smtClean="0"/>
              <a:t>desatualizadas</a:t>
            </a:r>
          </a:p>
          <a:p>
            <a:r>
              <a:rPr lang="pt-BR" sz="2000" b="1" dirty="0" smtClean="0"/>
              <a:t> </a:t>
            </a:r>
            <a:r>
              <a:rPr lang="pt-BR" sz="2000" b="1" dirty="0"/>
              <a:t>e regulação </a:t>
            </a:r>
            <a:r>
              <a:rPr lang="pt-BR" sz="2000" b="1" dirty="0" smtClean="0"/>
              <a:t>ainda inadequada.</a:t>
            </a:r>
          </a:p>
          <a:p>
            <a:endParaRPr lang="pt-BR" sz="2000" b="1" dirty="0" smtClean="0"/>
          </a:p>
          <a:p>
            <a:pPr algn="just"/>
            <a:r>
              <a:rPr lang="pt-BR" sz="2000" dirty="0"/>
              <a:t>D</a:t>
            </a:r>
            <a:r>
              <a:rPr lang="pt-BR" sz="2000" dirty="0" smtClean="0"/>
              <a:t>ados </a:t>
            </a:r>
            <a:r>
              <a:rPr lang="pt-BR" sz="2000" dirty="0"/>
              <a:t>do Ministério da Saúde (MS/SVS/DAS/CGIAE</a:t>
            </a:r>
            <a:r>
              <a:rPr lang="pt-BR" sz="2000" dirty="0" smtClean="0"/>
              <a:t>), 2020:</a:t>
            </a:r>
          </a:p>
          <a:p>
            <a:pPr algn="just"/>
            <a:r>
              <a:rPr lang="pt-BR" sz="2000" dirty="0" smtClean="0"/>
              <a:t> RN </a:t>
            </a:r>
            <a:r>
              <a:rPr lang="pt-BR" sz="2000" dirty="0"/>
              <a:t>tinha </a:t>
            </a:r>
            <a:r>
              <a:rPr lang="pt-BR" sz="2000" dirty="0" smtClean="0"/>
              <a:t> </a:t>
            </a:r>
            <a:r>
              <a:rPr lang="pt-BR" sz="2000" b="1" dirty="0"/>
              <a:t>1.102.826 mulheres em idade fértil</a:t>
            </a:r>
            <a:r>
              <a:rPr lang="pt-BR" sz="2000" dirty="0"/>
              <a:t>, </a:t>
            </a:r>
            <a:r>
              <a:rPr lang="pt-BR" sz="2000" dirty="0" smtClean="0"/>
              <a:t> </a:t>
            </a:r>
            <a:r>
              <a:rPr lang="pt-BR" sz="2000" b="1" dirty="0"/>
              <a:t>40,38% </a:t>
            </a:r>
            <a:r>
              <a:rPr lang="pt-BR" sz="2000" dirty="0"/>
              <a:t>residentes na 7</a:t>
            </a:r>
            <a:r>
              <a:rPr lang="pt-BR" sz="2000" baseline="30000" dirty="0"/>
              <a:t>a</a:t>
            </a:r>
            <a:r>
              <a:rPr lang="pt-BR" sz="2000" dirty="0"/>
              <a:t> RS com sede em Natal</a:t>
            </a:r>
            <a:r>
              <a:rPr lang="pt-BR" sz="2000" dirty="0" smtClean="0"/>
              <a:t>.</a:t>
            </a:r>
          </a:p>
          <a:p>
            <a:pPr algn="just"/>
            <a:r>
              <a:rPr lang="pt-BR" sz="2000" b="1" dirty="0" smtClean="0"/>
              <a:t>  De </a:t>
            </a:r>
            <a:r>
              <a:rPr lang="pt-BR" sz="2000" b="1" dirty="0"/>
              <a:t>657.492 mulheres em idade fértil residentes em outras regiões de saúde do RN, cerca de 40% procuram assistência ou são transferidas para terem o parto na capital do estado</a:t>
            </a:r>
            <a:r>
              <a:rPr lang="pt-BR" sz="2000" b="1" dirty="0" smtClean="0"/>
              <a:t>.</a:t>
            </a:r>
          </a:p>
          <a:p>
            <a:r>
              <a:rPr lang="pt-BR" sz="2000" dirty="0" smtClean="0"/>
              <a:t> </a:t>
            </a:r>
            <a:endParaRPr lang="pt-BR" sz="2000" dirty="0"/>
          </a:p>
        </p:txBody>
      </p:sp>
      <p:sp>
        <p:nvSpPr>
          <p:cNvPr id="4" name="Espaço Reservado para Rodapé 3"/>
          <p:cNvSpPr>
            <a:spLocks noGrp="1"/>
          </p:cNvSpPr>
          <p:nvPr>
            <p:ph type="ftr" sz="quarter" idx="11"/>
          </p:nvPr>
        </p:nvSpPr>
        <p:spPr/>
        <p:txBody>
          <a:bodyPr/>
          <a:lstStyle/>
          <a:p>
            <a:pPr>
              <a:defRPr/>
            </a:pPr>
            <a:r>
              <a:rPr lang="pt-BR" smtClean="0"/>
              <a:t>Dra Técia Maria de Oliveira Maranhão</a:t>
            </a:r>
            <a:endParaRPr lang="pt-BR"/>
          </a:p>
        </p:txBody>
      </p:sp>
    </p:spTree>
    <p:extLst>
      <p:ext uri="{BB962C8B-B14F-4D97-AF65-F5344CB8AC3E}">
        <p14:creationId xmlns:p14="http://schemas.microsoft.com/office/powerpoint/2010/main" val="2940181594"/>
      </p:ext>
    </p:extLst>
  </p:cSld>
  <p:clrMapOvr>
    <a:masterClrMapping/>
  </p:clrMapOvr>
</p:sld>
</file>

<file path=ppt/theme/theme1.xml><?xml version="1.0" encoding="utf-8"?>
<a:theme xmlns:a="http://schemas.openxmlformats.org/drawingml/2006/main" name="Estrutura padrão">
  <a:themeElements>
    <a:clrScheme name="Estrutura padrã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trutura padrão">
      <a:majorFont>
        <a:latin typeface="Times New Roman"/>
        <a:ea typeface=""/>
        <a:cs typeface=""/>
      </a:majorFont>
      <a:minorFont>
        <a:latin typeface="Times New Roman"/>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strutura padrão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Estrutura padrã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strutura padrão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strutura padrão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strutura padrã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strutura padrã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Estrutura padrã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1608</TotalTime>
  <Words>934</Words>
  <Application>Microsoft Office PowerPoint</Application>
  <PresentationFormat>Apresentação na tela (4:3)</PresentationFormat>
  <Paragraphs>79</Paragraphs>
  <Slides>13</Slides>
  <Notes>0</Notes>
  <HiddenSlides>0</HiddenSlides>
  <MMClips>0</MMClips>
  <ScaleCrop>false</ScaleCrop>
  <HeadingPairs>
    <vt:vector size="4" baseType="variant">
      <vt:variant>
        <vt:lpstr>Tema</vt:lpstr>
      </vt:variant>
      <vt:variant>
        <vt:i4>1</vt:i4>
      </vt:variant>
      <vt:variant>
        <vt:lpstr>Títulos de slides</vt:lpstr>
      </vt:variant>
      <vt:variant>
        <vt:i4>13</vt:i4>
      </vt:variant>
    </vt:vector>
  </HeadingPairs>
  <TitlesOfParts>
    <vt:vector size="14" baseType="lpstr">
      <vt:lpstr>Estrutura padrão</vt:lpstr>
      <vt:lpstr>  APESENTAÇÃO DE POSICIONAMENTO EM DEFESA DO ACESSO E DA PROMOÇÃO DA SAÚDE MATERNA NO ESTADO DO RIO GRANDE DO NORTE</vt:lpstr>
      <vt:lpstr>Apresentação do PowerPoint</vt:lpstr>
      <vt:lpstr>Participação para quê?</vt:lpstr>
      <vt:lpstr>Situação no RN</vt:lpstr>
      <vt:lpstr>Existe solução?</vt:lpstr>
      <vt:lpstr>SOBRE O LOCAL DE ASSISTÊNCIA AO PARTO: </vt:lpstr>
      <vt:lpstr>CUIDADOS NO PUERPÉRIO</vt:lpstr>
      <vt:lpstr>  Sobre o transporte: </vt:lpstr>
      <vt:lpstr>APELO DOS OBSTETRAS</vt:lpstr>
      <vt:lpstr>Em decorrência da situação exposta, os obstetras e as equipes das maternidades públicas de Natal têm trabalhado numa condição de extrema tensão, causada pela superlotação ‘perene’ dessas Instituições, faltando condições de oferecer melhores condições de assistência, embora sejam dotados de significativas competências e capacitação.</vt:lpstr>
      <vt:lpstr>Documentos disponíveis para melhoria</vt:lpstr>
      <vt:lpstr>CONCLUSÃO   A SOGORN SOLICITA uma profunda reflexão sobre a garantia da assistência à saúde da mulher e principalmente da assistência ao parto no nível municipal ou regional mais próximo à residência da gestante, providenciando o ACESSO e a melhoria das condições técnicas de trabalho para a equipe assistente. Não cumprir esses passos, representa uma violência às mulheres potiguares, que necessitam da ATENÇÃO AO PARTO COM DIGNIDADE, RESPEITO, ÉTICA E SEGURANÇA.</vt:lpstr>
      <vt:lpstr>GESTAÇÃO E COVID-19</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PARTICIPAÇÃO DA SOGORN</dc:title>
  <dc:creator>Tecia</dc:creator>
  <cp:lastModifiedBy>Tecia</cp:lastModifiedBy>
  <cp:revision>23</cp:revision>
  <dcterms:created xsi:type="dcterms:W3CDTF">2021-06-21T15:15:58Z</dcterms:created>
  <dcterms:modified xsi:type="dcterms:W3CDTF">2021-06-23T10:44:02Z</dcterms:modified>
</cp:coreProperties>
</file>