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67" r:id="rId4"/>
    <p:sldId id="298" r:id="rId5"/>
    <p:sldId id="296" r:id="rId6"/>
    <p:sldId id="258" r:id="rId7"/>
    <p:sldId id="297" r:id="rId8"/>
    <p:sldId id="259" r:id="rId9"/>
    <p:sldId id="260" r:id="rId10"/>
    <p:sldId id="261" r:id="rId11"/>
    <p:sldId id="262" r:id="rId12"/>
    <p:sldId id="263" r:id="rId13"/>
    <p:sldId id="264" r:id="rId14"/>
    <p:sldId id="299" r:id="rId15"/>
    <p:sldId id="271" r:id="rId16"/>
    <p:sldId id="300" r:id="rId17"/>
    <p:sldId id="270" r:id="rId18"/>
    <p:sldId id="268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8F286"/>
    <a:srgbClr val="3333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83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10.19.0.16\IMUNIZACAO\2021\COBERTURAS%20VACINAIS\2&#186;%20QUADRIMESTRE%20TODAS\2&#186;%20QUADRIMESTRE%20TODAS%20AS%20VACIN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6.114026468033322E-2"/>
          <c:y val="9.1114962603999899E-2"/>
          <c:w val="0.92576593572584642"/>
          <c:h val="0.69373115390642048"/>
        </c:manualLayout>
      </c:layout>
      <c:barChart>
        <c:barDir val="col"/>
        <c:grouping val="clustered"/>
        <c:ser>
          <c:idx val="0"/>
          <c:order val="0"/>
          <c:tx>
            <c:strRef>
              <c:f>'1ª'!$B$2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'1ª'!$A$3:$A$11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'1ª'!$B$3:$B$11</c:f>
              <c:numCache>
                <c:formatCode>0.00</c:formatCode>
                <c:ptCount val="9"/>
                <c:pt idx="0">
                  <c:v>85.09</c:v>
                </c:pt>
                <c:pt idx="1">
                  <c:v>64.66</c:v>
                </c:pt>
                <c:pt idx="2">
                  <c:v>85.3</c:v>
                </c:pt>
                <c:pt idx="3">
                  <c:v>66.47</c:v>
                </c:pt>
                <c:pt idx="4">
                  <c:v>68.33</c:v>
                </c:pt>
                <c:pt idx="5">
                  <c:v>69.06</c:v>
                </c:pt>
                <c:pt idx="6">
                  <c:v>66.040000000000006</c:v>
                </c:pt>
                <c:pt idx="7">
                  <c:v>59.51</c:v>
                </c:pt>
                <c:pt idx="8">
                  <c:v>64.319999999999993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BE-4813-9C85-50A0AF008C02}"/>
            </c:ext>
          </c:extLst>
        </c:ser>
        <c:gapWidth val="219"/>
        <c:overlap val="-27"/>
        <c:axId val="107798912"/>
        <c:axId val="107800448"/>
      </c:barChart>
      <c:catAx>
        <c:axId val="10779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00448"/>
        <c:crosses val="autoZero"/>
        <c:auto val="1"/>
        <c:lblAlgn val="ctr"/>
        <c:lblOffset val="100"/>
      </c:catAx>
      <c:valAx>
        <c:axId val="10780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79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'2ª'!$B$3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'2ª'!$A$4:$A$12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'2ª'!$B$4:$B$12</c:f>
              <c:numCache>
                <c:formatCode>General</c:formatCode>
                <c:ptCount val="9"/>
                <c:pt idx="0">
                  <c:v>15.76</c:v>
                </c:pt>
                <c:pt idx="1">
                  <c:v>60.37</c:v>
                </c:pt>
                <c:pt idx="2">
                  <c:v>14.360000000000003</c:v>
                </c:pt>
                <c:pt idx="3">
                  <c:v>58.98</c:v>
                </c:pt>
                <c:pt idx="4">
                  <c:v>59.36</c:v>
                </c:pt>
                <c:pt idx="5">
                  <c:v>62.61</c:v>
                </c:pt>
                <c:pt idx="6">
                  <c:v>59.03</c:v>
                </c:pt>
                <c:pt idx="7">
                  <c:v>53.08</c:v>
                </c:pt>
                <c:pt idx="8">
                  <c:v>64.66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BF-48C7-B793-33E59935EF4E}"/>
            </c:ext>
          </c:extLst>
        </c:ser>
        <c:gapWidth val="219"/>
        <c:overlap val="-27"/>
        <c:axId val="107807488"/>
        <c:axId val="107809024"/>
      </c:barChart>
      <c:catAx>
        <c:axId val="107807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09024"/>
        <c:crosses val="autoZero"/>
        <c:auto val="1"/>
        <c:lblAlgn val="ctr"/>
        <c:lblOffset val="100"/>
      </c:catAx>
      <c:valAx>
        <c:axId val="107809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4.003607519816086E-2"/>
          <c:y val="2.2490382817936944E-2"/>
          <c:w val="0.94688736750274249"/>
          <c:h val="0.80470105184884921"/>
        </c:manualLayout>
      </c:layout>
      <c:barChart>
        <c:barDir val="col"/>
        <c:grouping val="clustered"/>
        <c:ser>
          <c:idx val="0"/>
          <c:order val="0"/>
          <c:tx>
            <c:strRef>
              <c:f>'3ª'!$B$5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'3ª'!$A$6:$A$14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'3ª'!$B$6:$B$14</c:f>
              <c:numCache>
                <c:formatCode>General</c:formatCode>
                <c:ptCount val="9"/>
                <c:pt idx="0">
                  <c:v>71.08</c:v>
                </c:pt>
                <c:pt idx="1">
                  <c:v>47.74</c:v>
                </c:pt>
                <c:pt idx="2">
                  <c:v>67.430000000000007</c:v>
                </c:pt>
                <c:pt idx="3">
                  <c:v>48.52</c:v>
                </c:pt>
                <c:pt idx="4">
                  <c:v>50.28</c:v>
                </c:pt>
                <c:pt idx="5">
                  <c:v>49.93</c:v>
                </c:pt>
                <c:pt idx="6">
                  <c:v>48.41</c:v>
                </c:pt>
                <c:pt idx="7">
                  <c:v>43.18</c:v>
                </c:pt>
                <c:pt idx="8">
                  <c:v>51.45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68-408E-B5DE-02C79115E7CE}"/>
            </c:ext>
          </c:extLst>
        </c:ser>
        <c:gapWidth val="219"/>
        <c:overlap val="-27"/>
        <c:axId val="61946496"/>
        <c:axId val="61968768"/>
      </c:barChart>
      <c:catAx>
        <c:axId val="61946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68768"/>
        <c:crosses val="autoZero"/>
        <c:auto val="1"/>
        <c:lblAlgn val="ctr"/>
        <c:lblOffset val="100"/>
      </c:catAx>
      <c:valAx>
        <c:axId val="61968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4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'4ª'!$B$4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'4ª'!$A$5:$A$13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'4ª'!$B$5:$B$13</c:f>
              <c:numCache>
                <c:formatCode>0.00</c:formatCode>
                <c:ptCount val="9"/>
                <c:pt idx="0">
                  <c:v>48.87</c:v>
                </c:pt>
                <c:pt idx="1">
                  <c:v>73.61999999999999</c:v>
                </c:pt>
                <c:pt idx="2">
                  <c:v>48.55</c:v>
                </c:pt>
                <c:pt idx="3">
                  <c:v>72.819999999999993</c:v>
                </c:pt>
                <c:pt idx="4">
                  <c:v>71.349999999999994</c:v>
                </c:pt>
                <c:pt idx="5">
                  <c:v>74.179999999999978</c:v>
                </c:pt>
                <c:pt idx="6">
                  <c:v>71.2</c:v>
                </c:pt>
                <c:pt idx="7">
                  <c:v>66.83</c:v>
                </c:pt>
                <c:pt idx="8">
                  <c:v>75.010000000000005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3E-4E0B-A982-9A43281F46B7}"/>
            </c:ext>
          </c:extLst>
        </c:ser>
        <c:gapWidth val="219"/>
        <c:overlap val="-27"/>
        <c:axId val="107820544"/>
        <c:axId val="61928192"/>
      </c:barChart>
      <c:catAx>
        <c:axId val="107820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928192"/>
        <c:crosses val="autoZero"/>
        <c:auto val="1"/>
        <c:lblAlgn val="ctr"/>
        <c:lblOffset val="100"/>
      </c:catAx>
      <c:valAx>
        <c:axId val="61928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8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5ª Região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9780132623608989E-2"/>
          <c:y val="1.7855812985752662E-2"/>
          <c:w val="0.94622609502188482"/>
          <c:h val="0.79312766260287604"/>
        </c:manualLayout>
      </c:layout>
      <c:barChart>
        <c:barDir val="col"/>
        <c:grouping val="clustered"/>
        <c:ser>
          <c:idx val="0"/>
          <c:order val="0"/>
          <c:tx>
            <c:strRef>
              <c:f>'5ª'!$B$8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'5ª'!$A$9:$A$17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'5ª'!$B$9:$B$17</c:f>
              <c:numCache>
                <c:formatCode>General</c:formatCode>
                <c:ptCount val="9"/>
                <c:pt idx="0">
                  <c:v>13.370000000000003</c:v>
                </c:pt>
                <c:pt idx="1">
                  <c:v>52.78</c:v>
                </c:pt>
                <c:pt idx="2">
                  <c:v>15.16</c:v>
                </c:pt>
                <c:pt idx="3">
                  <c:v>54.98</c:v>
                </c:pt>
                <c:pt idx="4">
                  <c:v>55.44</c:v>
                </c:pt>
                <c:pt idx="5">
                  <c:v>53.85</c:v>
                </c:pt>
                <c:pt idx="6">
                  <c:v>55.64</c:v>
                </c:pt>
                <c:pt idx="7">
                  <c:v>54.87</c:v>
                </c:pt>
                <c:pt idx="8">
                  <c:v>59.37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86-417F-BF48-3143C914D170}"/>
            </c:ext>
          </c:extLst>
        </c:ser>
        <c:gapWidth val="219"/>
        <c:overlap val="-27"/>
        <c:axId val="62132608"/>
        <c:axId val="62134144"/>
      </c:barChart>
      <c:catAx>
        <c:axId val="62132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34144"/>
        <c:crosses val="autoZero"/>
        <c:auto val="1"/>
        <c:lblAlgn val="ctr"/>
        <c:lblOffset val="100"/>
      </c:catAx>
      <c:valAx>
        <c:axId val="62134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6ª Região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'6ª'!$B$6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'6ª'!$A$7:$A$15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'6ª'!$B$7:$B$15</c:f>
              <c:numCache>
                <c:formatCode>General</c:formatCode>
                <c:ptCount val="9"/>
                <c:pt idx="0">
                  <c:v>56.92</c:v>
                </c:pt>
                <c:pt idx="1">
                  <c:v>73.72</c:v>
                </c:pt>
                <c:pt idx="2">
                  <c:v>52.44</c:v>
                </c:pt>
                <c:pt idx="3">
                  <c:v>75.72</c:v>
                </c:pt>
                <c:pt idx="4">
                  <c:v>75.540000000000006</c:v>
                </c:pt>
                <c:pt idx="5">
                  <c:v>75.669999999999987</c:v>
                </c:pt>
                <c:pt idx="6">
                  <c:v>75.540000000000006</c:v>
                </c:pt>
                <c:pt idx="7">
                  <c:v>75.98</c:v>
                </c:pt>
                <c:pt idx="8">
                  <c:v>83.72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1-40B3-AF1C-271EFA43E32D}"/>
            </c:ext>
          </c:extLst>
        </c:ser>
        <c:gapWidth val="219"/>
        <c:overlap val="-27"/>
        <c:axId val="62199680"/>
        <c:axId val="62201216"/>
      </c:barChart>
      <c:catAx>
        <c:axId val="62199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201216"/>
        <c:crosses val="autoZero"/>
        <c:auto val="1"/>
        <c:lblAlgn val="ctr"/>
        <c:lblOffset val="100"/>
      </c:catAx>
      <c:valAx>
        <c:axId val="6220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1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7ª Região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96096484238012E-2"/>
          <c:y val="1.6255575728890886E-2"/>
          <c:w val="0.94628733978457769"/>
          <c:h val="0.75186699191242923"/>
        </c:manualLayout>
      </c:layout>
      <c:barChart>
        <c:barDir val="col"/>
        <c:grouping val="clustered"/>
        <c:ser>
          <c:idx val="0"/>
          <c:order val="0"/>
          <c:tx>
            <c:strRef>
              <c:f>'7ª'!$B$5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'7ª'!$A$6:$A$14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'7ª'!$B$6:$B$14</c:f>
              <c:numCache>
                <c:formatCode>0.00</c:formatCode>
                <c:ptCount val="9"/>
                <c:pt idx="0">
                  <c:v>77.16</c:v>
                </c:pt>
                <c:pt idx="1">
                  <c:v>68.48</c:v>
                </c:pt>
                <c:pt idx="2">
                  <c:v>75.64</c:v>
                </c:pt>
                <c:pt idx="3">
                  <c:v>66.989999999999995</c:v>
                </c:pt>
                <c:pt idx="4">
                  <c:v>65.95</c:v>
                </c:pt>
                <c:pt idx="5">
                  <c:v>71.25</c:v>
                </c:pt>
                <c:pt idx="6">
                  <c:v>65</c:v>
                </c:pt>
                <c:pt idx="7">
                  <c:v>61.27</c:v>
                </c:pt>
                <c:pt idx="8">
                  <c:v>65.52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70-4743-8A19-35A3CD2DF268}"/>
            </c:ext>
          </c:extLst>
        </c:ser>
        <c:gapWidth val="219"/>
        <c:overlap val="-27"/>
        <c:axId val="62340480"/>
        <c:axId val="62350464"/>
      </c:barChart>
      <c:catAx>
        <c:axId val="62340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50464"/>
        <c:crosses val="autoZero"/>
        <c:auto val="1"/>
        <c:lblAlgn val="ctr"/>
        <c:lblOffset val="100"/>
      </c:catAx>
      <c:valAx>
        <c:axId val="6235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4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8ª Região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4317945794049985E-2"/>
          <c:y val="0.11351049129059236"/>
          <c:w val="0.93467506860097438"/>
          <c:h val="0.64323725408196664"/>
        </c:manualLayout>
      </c:layout>
      <c:barChart>
        <c:barDir val="col"/>
        <c:grouping val="clustered"/>
        <c:ser>
          <c:idx val="0"/>
          <c:order val="0"/>
          <c:tx>
            <c:strRef>
              <c:f>'8ª'!$B$6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'8ª'!$A$7:$A$15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'8ª'!$B$7:$B$15</c:f>
              <c:numCache>
                <c:formatCode>0.00</c:formatCode>
                <c:ptCount val="9"/>
                <c:pt idx="0">
                  <c:v>13.32</c:v>
                </c:pt>
                <c:pt idx="1">
                  <c:v>65.099999999999994</c:v>
                </c:pt>
                <c:pt idx="2">
                  <c:v>10.97</c:v>
                </c:pt>
                <c:pt idx="3">
                  <c:v>65.03</c:v>
                </c:pt>
                <c:pt idx="4">
                  <c:v>61.32</c:v>
                </c:pt>
                <c:pt idx="5">
                  <c:v>67.95</c:v>
                </c:pt>
                <c:pt idx="6">
                  <c:v>64.169999999999987</c:v>
                </c:pt>
                <c:pt idx="7">
                  <c:v>60.760000000000012</c:v>
                </c:pt>
                <c:pt idx="8">
                  <c:v>61.04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8C-44BE-A424-591EEF49B09D}"/>
            </c:ext>
          </c:extLst>
        </c:ser>
        <c:gapWidth val="219"/>
        <c:overlap val="-27"/>
        <c:axId val="62436480"/>
        <c:axId val="62438016"/>
      </c:barChart>
      <c:catAx>
        <c:axId val="62436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438016"/>
        <c:crosses val="autoZero"/>
        <c:auto val="1"/>
        <c:lblAlgn val="ctr"/>
        <c:lblOffset val="100"/>
      </c:catAx>
      <c:valAx>
        <c:axId val="62438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43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Estado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7611654642064776E-2"/>
          <c:y val="0.10396007591261888"/>
          <c:w val="0.9597167067889868"/>
          <c:h val="0.72174546937662121"/>
        </c:manualLayout>
      </c:layout>
      <c:barChart>
        <c:barDir val="col"/>
        <c:grouping val="clustered"/>
        <c:ser>
          <c:idx val="0"/>
          <c:order val="0"/>
          <c:tx>
            <c:strRef>
              <c:f>Estado!$B$7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Estado!$A$8:$A$16</c:f>
              <c:strCache>
                <c:ptCount val="9"/>
                <c:pt idx="0">
                  <c:v>BCG</c:v>
                </c:pt>
                <c:pt idx="1">
                  <c:v>Rotavírus Humano</c:v>
                </c:pt>
                <c:pt idx="2">
                  <c:v>Hepatite B em crianças até 30 dias</c:v>
                </c:pt>
                <c:pt idx="3">
                  <c:v>Meningococo C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</c:v>
                </c:pt>
                <c:pt idx="7">
                  <c:v>Hepatite A</c:v>
                </c:pt>
                <c:pt idx="8">
                  <c:v>Tríplice Viral D1</c:v>
                </c:pt>
              </c:strCache>
            </c:strRef>
          </c:cat>
          <c:val>
            <c:numRef>
              <c:f>Estado!$B$8:$B$16</c:f>
              <c:numCache>
                <c:formatCode>General</c:formatCode>
                <c:ptCount val="9"/>
                <c:pt idx="0">
                  <c:v>59.11</c:v>
                </c:pt>
                <c:pt idx="1">
                  <c:v>64.430000000000007</c:v>
                </c:pt>
                <c:pt idx="2">
                  <c:v>57.65</c:v>
                </c:pt>
                <c:pt idx="3">
                  <c:v>64.179999999999978</c:v>
                </c:pt>
                <c:pt idx="4">
                  <c:v>63.99</c:v>
                </c:pt>
                <c:pt idx="5">
                  <c:v>66.95</c:v>
                </c:pt>
                <c:pt idx="6">
                  <c:v>63.21</c:v>
                </c:pt>
                <c:pt idx="7">
                  <c:v>59.11</c:v>
                </c:pt>
                <c:pt idx="8">
                  <c:v>65.23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6F-433D-9D0F-5C917A7CE9FF}"/>
            </c:ext>
          </c:extLst>
        </c:ser>
        <c:gapWidth val="219"/>
        <c:overlap val="-27"/>
        <c:axId val="62306944"/>
        <c:axId val="62316928"/>
      </c:barChart>
      <c:catAx>
        <c:axId val="62306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16928"/>
        <c:crosses val="autoZero"/>
        <c:auto val="1"/>
        <c:lblAlgn val="ctr"/>
        <c:lblOffset val="100"/>
      </c:catAx>
      <c:valAx>
        <c:axId val="62316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30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0.42654</cdr:x>
      <cdr:y>0.07543</cdr:y>
    </cdr:from>
    <cdr:to>
      <cdr:x>0.65992</cdr:x>
      <cdr:y>0.13506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ACE6D204-AD17-4CC9-B190-0BCC3FFAAD85}"/>
            </a:ext>
          </a:extLst>
        </cdr:cNvPr>
        <cdr:cNvSpPr txBox="1"/>
      </cdr:nvSpPr>
      <cdr:spPr>
        <a:xfrm xmlns:a="http://schemas.openxmlformats.org/drawingml/2006/main">
          <a:off x="4550784" y="394726"/>
          <a:ext cx="2489981" cy="31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dirty="0"/>
            <a:t>1ª Região de Saúde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D066-2DB6-4410-9D1B-ADE2F5940BE9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B325A-8856-4DFB-B323-F749AEFC8B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065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EF728-1B34-436F-B320-C727398CE96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47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B325A-8856-4DFB-B323-F749AEFC8B8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26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B325A-8856-4DFB-B323-F749AEFC8B8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6239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B325A-8856-4DFB-B323-F749AEFC8B85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038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4528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927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="" xmlns:a16="http://schemas.microsoft.com/office/drawing/2014/main" id="{9E8FA081-A07E-4940-AE8A-EB39F539DB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5" t="1857" r="5690" b="15750"/>
          <a:stretch/>
        </p:blipFill>
        <p:spPr bwMode="auto">
          <a:xfrm>
            <a:off x="-6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5BCADDF-A8BB-4F36-ABDF-9ED6BFA41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76" y="3028474"/>
            <a:ext cx="3284271" cy="1347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0864" y="2693987"/>
            <a:ext cx="5757664" cy="14700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90863" y="4274517"/>
            <a:ext cx="5757647" cy="985664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4980" y="6607448"/>
            <a:ext cx="3860800" cy="1339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SUBCOORDENADORIA DE VIGILÂNCIA EPIDEMIOLÓGICA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F49CD4CA-3CE8-4B63-BCC3-D2465D289842}"/>
              </a:ext>
            </a:extLst>
          </p:cNvPr>
          <p:cNvCxnSpPr/>
          <p:nvPr userDrawn="1"/>
        </p:nvCxnSpPr>
        <p:spPr>
          <a:xfrm>
            <a:off x="4871864" y="2535188"/>
            <a:ext cx="0" cy="23339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 userDrawn="1"/>
        </p:nvSpPr>
        <p:spPr>
          <a:xfrm>
            <a:off x="1127448" y="5621784"/>
            <a:ext cx="4176463" cy="985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1" y="5949280"/>
            <a:ext cx="993282" cy="772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53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9F4C4C5-ABAB-4AA1-9448-C76CBE3A4417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7" name="Picture 2" descr="Imagem relacionada">
              <a:extLst>
                <a:ext uri="{FF2B5EF4-FFF2-40B4-BE49-F238E27FC236}">
                  <a16:creationId xmlns="" xmlns:a16="http://schemas.microsoft.com/office/drawing/2014/main" id="{9203AC0B-E9DA-402B-9899-3B3B3E45EF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F1B5141F-2F9E-4520-8D8C-E9A380E26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0CF569FE-5D7C-40C5-8B4B-367F9ECBD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nton" panose="000008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nton Light" panose="00000400000000000000" pitchFamily="50" charset="0"/>
              </a:defRPr>
            </a:lvl1pPr>
            <a:lvl2pPr>
              <a:defRPr>
                <a:latin typeface="Panton Light" panose="00000400000000000000" pitchFamily="50" charset="0"/>
              </a:defRPr>
            </a:lvl2pPr>
            <a:lvl3pPr>
              <a:defRPr>
                <a:latin typeface="Panton Light" panose="00000400000000000000" pitchFamily="50" charset="0"/>
              </a:defRPr>
            </a:lvl3pPr>
            <a:lvl4pPr>
              <a:defRPr>
                <a:latin typeface="Panton Light" panose="00000400000000000000" pitchFamily="50" charset="0"/>
              </a:defRPr>
            </a:lvl4pPr>
            <a:lvl5pPr>
              <a:defRPr>
                <a:latin typeface="Panton Light" panose="00000400000000000000" pitchFamily="50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10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="" xmlns:a16="http://schemas.microsoft.com/office/drawing/2014/main" id="{8409C48F-BB8E-4AF1-BC10-A1ADB91E8A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5" t="1857" r="5690" b="1575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2996952"/>
            <a:ext cx="864096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8FD34F8-8A66-44B4-B802-F9A1A8E38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27" y="6320049"/>
            <a:ext cx="1297069" cy="526626"/>
          </a:xfrm>
          <a:prstGeom prst="rect">
            <a:avLst/>
          </a:prstGeom>
        </p:spPr>
      </p:pic>
      <p:pic>
        <p:nvPicPr>
          <p:cNvPr id="9" name="Imagem 8" descr="Uma imagem contendo desenho&#10;&#10;Descrição gerada automaticamente">
            <a:extLst>
              <a:ext uri="{FF2B5EF4-FFF2-40B4-BE49-F238E27FC236}">
                <a16:creationId xmlns="" xmlns:a16="http://schemas.microsoft.com/office/drawing/2014/main" id="{50B4A09C-842C-4866-BD39-D3D45151FD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" y="6259845"/>
            <a:ext cx="536574" cy="412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57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26B1557-FB52-46C2-B089-E4FE526C7888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="" xmlns:a16="http://schemas.microsoft.com/office/drawing/2014/main" id="{C02B141E-495F-48BB-B416-088DEB0CF9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CEC9A5B1-3D03-41D8-B009-522D56413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8936A228-F581-4CD7-9CDB-8051ED3FF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95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E17979FD-2154-487F-A292-301F110044BC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11" name="Picture 2" descr="Imagem relacionada">
              <a:extLst>
                <a:ext uri="{FF2B5EF4-FFF2-40B4-BE49-F238E27FC236}">
                  <a16:creationId xmlns="" xmlns:a16="http://schemas.microsoft.com/office/drawing/2014/main" id="{D07B66E4-E32B-4DA3-87F1-99BE22C251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23E49792-0FA0-47BC-B7DA-913D238E4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3" name="Imagem 12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D7AA20C3-C5B8-4F98-818B-8CCFB7BC4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05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D5652827-E6FF-470E-BD8F-7D6C2B0729C2}"/>
              </a:ext>
            </a:extLst>
          </p:cNvPr>
          <p:cNvGrpSpPr/>
          <p:nvPr userDrawn="1"/>
        </p:nvGrpSpPr>
        <p:grpSpPr>
          <a:xfrm>
            <a:off x="0" y="5728558"/>
            <a:ext cx="12192000" cy="1143000"/>
            <a:chOff x="0" y="5717233"/>
            <a:chExt cx="12192000" cy="1143000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="" xmlns:a16="http://schemas.microsoft.com/office/drawing/2014/main" id="{A8E7DB74-EA15-4D10-A6A5-A53E3DD940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27766"/>
            <a:stretch/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C68B6EF3-B41A-48A5-959F-885D7C913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D416CB8B-1DC0-42B5-ADD7-917C2CC1F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4595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EAE461AC-0124-4532-A3A0-B8270FEAA774}"/>
              </a:ext>
            </a:extLst>
          </p:cNvPr>
          <p:cNvGrpSpPr/>
          <p:nvPr userDrawn="1"/>
        </p:nvGrpSpPr>
        <p:grpSpPr>
          <a:xfrm>
            <a:off x="0" y="5728558"/>
            <a:ext cx="12192000" cy="1143000"/>
            <a:chOff x="0" y="5717233"/>
            <a:chExt cx="12192000" cy="1143000"/>
          </a:xfrm>
        </p:grpSpPr>
        <p:pic>
          <p:nvPicPr>
            <p:cNvPr id="7" name="Picture 2" descr="Imagem relacionada">
              <a:extLst>
                <a:ext uri="{FF2B5EF4-FFF2-40B4-BE49-F238E27FC236}">
                  <a16:creationId xmlns="" xmlns:a16="http://schemas.microsoft.com/office/drawing/2014/main" id="{5482B4D4-BF58-4511-8E50-DD9C0E06A0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27766"/>
            <a:stretch/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507FA59A-BC8B-4740-B01C-5CD00614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9" name="Imagem 8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A7EAF7F7-C604-4A39-8610-BAC1B2E31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25883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726A7C89-4F4F-4B7E-902F-DDC3DD399E32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="" xmlns:a16="http://schemas.microsoft.com/office/drawing/2014/main" id="{387D2CAD-76E7-4A9A-AA2B-F35034513B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F2B281D2-4280-4AF8-AB36-5EF1D59BF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7EC32747-0147-4CE7-9618-52CBA647A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6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6896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9EE9D104-E4B6-4AF4-A794-8CC584F338A5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="" xmlns:a16="http://schemas.microsoft.com/office/drawing/2014/main" id="{14C48F02-91B5-4953-830C-BFD8B290A8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C21FB292-B53C-4062-B976-9DA6027B3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C8738908-A7F1-4049-8536-2F8AAA1C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09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F6356239-1A84-4A86-81EF-FFBB6C39D770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="" xmlns:a16="http://schemas.microsoft.com/office/drawing/2014/main" id="{AB70976F-C78B-43C7-ADA6-A144D11320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FEB73A6F-970C-4B23-91D2-EC71E0262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7185B7A3-5E62-4208-96AB-98B72CB529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64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91862ACA-3561-431D-97F0-FCA10A982A87}"/>
              </a:ext>
            </a:extLst>
          </p:cNvPr>
          <p:cNvGrpSpPr/>
          <p:nvPr userDrawn="1"/>
        </p:nvGrpSpPr>
        <p:grpSpPr>
          <a:xfrm>
            <a:off x="0" y="5257800"/>
            <a:ext cx="12192000" cy="1588875"/>
            <a:chOff x="0" y="5257800"/>
            <a:chExt cx="12192000" cy="1588875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="" xmlns:a16="http://schemas.microsoft.com/office/drawing/2014/main" id="{9B8638A0-82CC-4718-9484-CE7D641D63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C1485913-034F-4AB2-9659-EBE6B57D9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D0894E83-5956-4F11-B4B5-64FA2AB1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154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419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127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70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29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324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945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3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4261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194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399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66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55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044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497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292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257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070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923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F540-B248-4374-BE77-F724381879C5}" type="datetimeFigureOut">
              <a:rPr lang="pt-BR" smtClean="0"/>
              <a:pPr/>
              <a:t>21/09/2021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A462-276D-4A3E-93CD-C12C3419B9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56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3F790-BA26-4C18-980F-1A391985398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BA417-9185-4FD7-A91E-3D7BA976046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8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0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49091" y="2693987"/>
            <a:ext cx="6844145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Coberturas vacinais </a:t>
            </a:r>
            <a:r>
              <a:rPr lang="pt-BR" dirty="0" smtClean="0">
                <a:solidFill>
                  <a:srgbClr val="002060"/>
                </a:solidFill>
              </a:rPr>
              <a:t>infantis no </a:t>
            </a:r>
            <a:r>
              <a:rPr lang="pt-BR" dirty="0">
                <a:solidFill>
                  <a:srgbClr val="002060"/>
                </a:solidFill>
              </a:rPr>
              <a:t>Rio Grande do Norte em 2021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95366" y="4927660"/>
            <a:ext cx="5757647" cy="985664"/>
          </a:xfrm>
        </p:spPr>
        <p:txBody>
          <a:bodyPr>
            <a:noAutofit/>
          </a:bodyPr>
          <a:lstStyle/>
          <a:p>
            <a:pPr algn="ctr"/>
            <a:r>
              <a:rPr lang="pt-BR" sz="1800" dirty="0"/>
              <a:t>Coordenadoria de Vigilância em Saúde</a:t>
            </a:r>
          </a:p>
          <a:p>
            <a:pPr algn="ctr"/>
            <a:r>
              <a:rPr lang="pt-BR" sz="1800" dirty="0" err="1"/>
              <a:t>Subcoordenadoria</a:t>
            </a:r>
            <a:r>
              <a:rPr lang="pt-BR" sz="1800" dirty="0"/>
              <a:t> de Vigilância Epidemiológica</a:t>
            </a:r>
          </a:p>
          <a:p>
            <a:pPr algn="ctr"/>
            <a:r>
              <a:rPr lang="pt-BR" sz="1800" dirty="0"/>
              <a:t>Programa Estadual de Imunização</a:t>
            </a:r>
          </a:p>
          <a:p>
            <a:pPr algn="ctr"/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28754" y="6296297"/>
            <a:ext cx="3448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Natal, 22 de setembro de 2021</a:t>
            </a:r>
          </a:p>
        </p:txBody>
      </p:sp>
    </p:spTree>
    <p:extLst>
      <p:ext uri="{BB962C8B-B14F-4D97-AF65-F5344CB8AC3E}">
        <p14:creationId xmlns="" xmlns:p14="http://schemas.microsoft.com/office/powerpoint/2010/main" val="28614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9316" y="6324433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688EBD6D-E066-450E-90C9-6471F93A7BF4}"/>
              </a:ext>
            </a:extLst>
          </p:cNvPr>
          <p:cNvGrpSpPr/>
          <p:nvPr/>
        </p:nvGrpSpPr>
        <p:grpSpPr>
          <a:xfrm>
            <a:off x="941777" y="1505630"/>
            <a:ext cx="10509326" cy="307776"/>
            <a:chOff x="512912" y="1071155"/>
            <a:chExt cx="10832213" cy="163740"/>
          </a:xfrm>
        </p:grpSpPr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6981CA03-6664-43F7-B881-3BE0178BAFE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2" name="Conector de Seta Reta 11">
                <a:extLst>
                  <a:ext uri="{FF2B5EF4-FFF2-40B4-BE49-F238E27FC236}">
                    <a16:creationId xmlns="" xmlns:a16="http://schemas.microsoft.com/office/drawing/2014/main" id="{FC04FE86-DCF2-4D39-B9E4-674D49DB32C8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>
                <a:extLst>
                  <a:ext uri="{FF2B5EF4-FFF2-40B4-BE49-F238E27FC236}">
                    <a16:creationId xmlns="" xmlns:a16="http://schemas.microsoft.com/office/drawing/2014/main" id="{F23378A6-3DDA-4690-82B5-89FD0FCC2BE0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de Seta Reta 10">
              <a:extLst>
                <a:ext uri="{FF2B5EF4-FFF2-40B4-BE49-F238E27FC236}">
                  <a16:creationId xmlns="" xmlns:a16="http://schemas.microsoft.com/office/drawing/2014/main" id="{278C5570-5EDB-48F6-992D-4C660091C055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3874B29A-39EE-4AF9-A1E2-255C70FDE83A}"/>
              </a:ext>
            </a:extLst>
          </p:cNvPr>
          <p:cNvSpPr/>
          <p:nvPr/>
        </p:nvSpPr>
        <p:spPr>
          <a:xfrm>
            <a:off x="3643225" y="1197816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DB3F9935-2C28-4494-A421-B35A9F057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4174421"/>
              </p:ext>
            </p:extLst>
          </p:nvPr>
        </p:nvGraphicFramePr>
        <p:xfrm>
          <a:off x="941776" y="1794819"/>
          <a:ext cx="10509326" cy="439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8BBD5875-52B8-4D57-A4F4-A3FDE3533ABB}"/>
              </a:ext>
            </a:extLst>
          </p:cNvPr>
          <p:cNvSpPr txBox="1"/>
          <p:nvPr/>
        </p:nvSpPr>
        <p:spPr>
          <a:xfrm>
            <a:off x="941776" y="292647"/>
            <a:ext cx="10509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effectLst/>
              </a:rPr>
              <a:t>Cobertura das nove vacinas de crianças menores de ano e de 1 ano de idade na 8ª Região de Saúde - Açu - janeiro a agosto de 2021*</a:t>
            </a:r>
            <a:endParaRPr lang="pt-BR" sz="2400" dirty="0">
              <a:effectLst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59C4F769-8865-4858-804E-FF83074148CB}"/>
              </a:ext>
            </a:extLst>
          </p:cNvPr>
          <p:cNvSpPr/>
          <p:nvPr/>
        </p:nvSpPr>
        <p:spPr>
          <a:xfrm>
            <a:off x="1065973" y="1402338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D109DFF3-9A8D-43CF-AA7C-5790E58AE520}"/>
              </a:ext>
            </a:extLst>
          </p:cNvPr>
          <p:cNvSpPr/>
          <p:nvPr/>
        </p:nvSpPr>
        <p:spPr>
          <a:xfrm>
            <a:off x="10916008" y="1055987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</p:spTree>
    <p:extLst>
      <p:ext uri="{BB962C8B-B14F-4D97-AF65-F5344CB8AC3E}">
        <p14:creationId xmlns="" xmlns:p14="http://schemas.microsoft.com/office/powerpoint/2010/main" val="3924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5759" y="6348549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688EBD6D-E066-450E-90C9-6471F93A7BF4}"/>
              </a:ext>
            </a:extLst>
          </p:cNvPr>
          <p:cNvGrpSpPr/>
          <p:nvPr/>
        </p:nvGrpSpPr>
        <p:grpSpPr>
          <a:xfrm>
            <a:off x="895794" y="1492930"/>
            <a:ext cx="10681918" cy="223328"/>
            <a:chOff x="512912" y="1071155"/>
            <a:chExt cx="10832213" cy="163740"/>
          </a:xfrm>
        </p:grpSpPr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6981CA03-6664-43F7-B881-3BE0178BAFE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2" name="Conector de Seta Reta 11">
                <a:extLst>
                  <a:ext uri="{FF2B5EF4-FFF2-40B4-BE49-F238E27FC236}">
                    <a16:creationId xmlns="" xmlns:a16="http://schemas.microsoft.com/office/drawing/2014/main" id="{FC04FE86-DCF2-4D39-B9E4-674D49DB32C8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>
                <a:extLst>
                  <a:ext uri="{FF2B5EF4-FFF2-40B4-BE49-F238E27FC236}">
                    <a16:creationId xmlns="" xmlns:a16="http://schemas.microsoft.com/office/drawing/2014/main" id="{F23378A6-3DDA-4690-82B5-89FD0FCC2BE0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de Seta Reta 10">
              <a:extLst>
                <a:ext uri="{FF2B5EF4-FFF2-40B4-BE49-F238E27FC236}">
                  <a16:creationId xmlns="" xmlns:a16="http://schemas.microsoft.com/office/drawing/2014/main" id="{278C5570-5EDB-48F6-992D-4C660091C055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DAC37BA9-22EC-431F-9C28-1072C0662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9393685"/>
              </p:ext>
            </p:extLst>
          </p:nvPr>
        </p:nvGraphicFramePr>
        <p:xfrm>
          <a:off x="703386" y="1817537"/>
          <a:ext cx="11024620" cy="453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FAE3BF61-6D2B-4AF6-92BB-5F638C3B85FB}"/>
              </a:ext>
            </a:extLst>
          </p:cNvPr>
          <p:cNvSpPr txBox="1"/>
          <p:nvPr/>
        </p:nvSpPr>
        <p:spPr>
          <a:xfrm>
            <a:off x="703387" y="342220"/>
            <a:ext cx="10761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Cobertura das vacinas de crianças menores de ano e de 1 ano de idade no Rio Grande do Norte - janeiro a agosto de 2021*</a:t>
            </a:r>
            <a:endParaRPr lang="en-US" sz="240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9C4F769-8865-4858-804E-FF83074148CB}"/>
              </a:ext>
            </a:extLst>
          </p:cNvPr>
          <p:cNvSpPr/>
          <p:nvPr/>
        </p:nvSpPr>
        <p:spPr>
          <a:xfrm>
            <a:off x="885864" y="1388483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3874B29A-39EE-4AF9-A1E2-255C70FDE83A}"/>
              </a:ext>
            </a:extLst>
          </p:cNvPr>
          <p:cNvSpPr/>
          <p:nvPr/>
        </p:nvSpPr>
        <p:spPr>
          <a:xfrm>
            <a:off x="3684789" y="1156252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D109DFF3-9A8D-43CF-AA7C-5790E58AE520}"/>
              </a:ext>
            </a:extLst>
          </p:cNvPr>
          <p:cNvSpPr/>
          <p:nvPr/>
        </p:nvSpPr>
        <p:spPr>
          <a:xfrm>
            <a:off x="10957572" y="1055987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</p:spTree>
    <p:extLst>
      <p:ext uri="{BB962C8B-B14F-4D97-AF65-F5344CB8AC3E}">
        <p14:creationId xmlns="" xmlns:p14="http://schemas.microsoft.com/office/powerpoint/2010/main" val="37399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99" y="0"/>
            <a:ext cx="10002983" cy="1532948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Calibri Light" pitchFamily="34" charset="0"/>
                <a:cs typeface="Calibri Light" pitchFamily="34" charset="0"/>
              </a:rPr>
              <a:t>Resultado do indicador do SISPACTO, cobertura das vacinas penta e pólio 3ª dose, pneumocócica 2ª dose e tríplice viral d1, por Região de Saúde e Estado do RN, 2° quadrimestre 2020 e 2021*.</a:t>
            </a:r>
            <a:br>
              <a:rPr lang="pt-BR" sz="2400" b="1" dirty="0" smtClean="0">
                <a:latin typeface="Calibri Light" pitchFamily="34" charset="0"/>
                <a:cs typeface="Calibri Light" pitchFamily="34" charset="0"/>
              </a:rPr>
            </a:br>
            <a:endParaRPr lang="pt-BR" sz="2400" dirty="0"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15635" y="1233052"/>
          <a:ext cx="11485420" cy="518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155"/>
                <a:gridCol w="1307170"/>
                <a:gridCol w="1492305"/>
                <a:gridCol w="1265794"/>
                <a:gridCol w="1404906"/>
                <a:gridCol w="1020090"/>
              </a:tblGrid>
              <a:tr h="10335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Região de </a:t>
                      </a:r>
                      <a:r>
                        <a:rPr lang="pt-BR" sz="2000" b="1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Saúde 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N° de </a:t>
                      </a:r>
                      <a:r>
                        <a:rPr lang="pt-BR" sz="2000" b="1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município</a:t>
                      </a:r>
                      <a:r>
                        <a:rPr lang="pt-BR" sz="2000" b="1" u="none" strike="noStrike" baseline="0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 por Região de Saúde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Nº de municípios com 3 ou 4 vacinas com meta alcançada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Resultado do indicador %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4840">
                <a:tc vMerge="1"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2020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2021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2020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2021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44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1ª Região de Saúde - São José de </a:t>
                      </a:r>
                      <a:r>
                        <a:rPr lang="pt-BR" sz="2000" b="1" u="none" strike="noStrike" dirty="0" err="1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Mipibu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27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5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2</a:t>
                      </a:r>
                      <a:endParaRPr lang="pt-BR" sz="2000" b="1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18,52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7,41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2ª Região de Saúde - Mossoró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14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1</a:t>
                      </a:r>
                      <a:endParaRPr lang="pt-BR" sz="2000" b="1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7,14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7,41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3ª Região de Saúde - João Câmara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26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5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1</a:t>
                      </a:r>
                      <a:endParaRPr lang="pt-BR" sz="2000" b="1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19,23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3,85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4ª Região de Saúde - </a:t>
                      </a:r>
                      <a:r>
                        <a:rPr lang="pt-BR" sz="2000" b="1" u="none" strike="noStrike" dirty="0" err="1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Caicó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25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10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3</a:t>
                      </a:r>
                      <a:endParaRPr lang="pt-BR" sz="2000" b="1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40,00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12,00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5ª Região de Saúde- Santa Cruz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21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6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1</a:t>
                      </a:r>
                      <a:endParaRPr lang="pt-BR" sz="2000" b="1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28,57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4,76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6ª Região de Saúde - Pau dos Ferros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37</a:t>
                      </a:r>
                      <a:endParaRPr lang="pt-BR" sz="2000" b="1" i="0" u="none" strike="noStrike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13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7</a:t>
                      </a:r>
                      <a:endParaRPr lang="pt-BR" sz="2000" b="1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35,14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18,92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7ª Região de Saúde - Metropolitana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5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0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0</a:t>
                      </a:r>
                      <a:endParaRPr lang="pt-BR" sz="2000" b="1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0,00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8ª Região de Saúde - Açu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12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0</a:t>
                      </a:r>
                      <a:endParaRPr lang="pt-BR" sz="2000" b="1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16,67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0,00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414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Estado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167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42</a:t>
                      </a:r>
                      <a:endParaRPr lang="pt-BR" sz="2000" b="1" i="0" u="none" strike="noStrike" dirty="0"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15</a:t>
                      </a:r>
                      <a:endParaRPr lang="pt-BR" sz="2000" b="1" dirty="0"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 Light" pitchFamily="34" charset="0"/>
                          <a:cs typeface="Calibri Light" pitchFamily="34" charset="0"/>
                        </a:rPr>
                        <a:t>25,15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latin typeface="Calibri Light" pitchFamily="34" charset="0"/>
                          <a:ea typeface="Times New Roman"/>
                          <a:cs typeface="Calibri Light" pitchFamily="34" charset="0"/>
                        </a:rPr>
                        <a:t>8,98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Calibri Light" pitchFamily="34" charset="0"/>
                        <a:ea typeface="Calibri"/>
                        <a:cs typeface="Calibri Light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396335"/>
            <a:ext cx="425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</a:t>
            </a:r>
            <a:r>
              <a:rPr lang="pt-BR" sz="1200" dirty="0" smtClean="0"/>
              <a:t>19/09/2021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2823"/>
            <a:ext cx="10515600" cy="93956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Cobertura </a:t>
            </a:r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Vacinal </a:t>
            </a:r>
            <a:r>
              <a:rPr lang="pt-BR" sz="4000" b="1" dirty="0">
                <a:solidFill>
                  <a:srgbClr val="002060"/>
                </a:solidFill>
                <a:latin typeface="+mn-lt"/>
              </a:rPr>
              <a:t>- Desafios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8719" y="1435332"/>
            <a:ext cx="10910554" cy="542266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</a:pPr>
            <a:r>
              <a:rPr lang="pt-BR" b="1" dirty="0"/>
              <a:t>  </a:t>
            </a:r>
            <a:r>
              <a:rPr lang="pt-BR" dirty="0"/>
              <a:t>Dificuldade com a mudança do sistema SI PNI para e-SUS;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Alimentação do sistema de informação prejudicada;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Aumento </a:t>
            </a:r>
            <a:r>
              <a:rPr lang="pt-BR" dirty="0"/>
              <a:t>no número de vacinas ofertadas o que exige ir mais vezes ao posto de vacinação;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Falsa sensação de segurança por não ocorrência de algumas doenças;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Problemas na organização dos serviços – inadequações nas normas e rotinas das salas de vacinas;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Pandemia do Covid19.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577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91" y="185016"/>
            <a:ext cx="10515600" cy="126971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Dez passos para a ampliação das coberturas vacinais na Atenção Primária à Saúde</a:t>
            </a:r>
            <a:endParaRPr lang="pt-BR" b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54727"/>
            <a:ext cx="11090564" cy="5126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500" b="1" dirty="0" smtClean="0"/>
              <a:t>1.Garanta </a:t>
            </a:r>
            <a:r>
              <a:rPr lang="pt-BR" sz="1500" b="1" dirty="0"/>
              <a:t>a sala de vacina aberta todo o horário de funcionamento da </a:t>
            </a:r>
            <a:r>
              <a:rPr lang="pt-BR" sz="1500" b="1" dirty="0" smtClean="0"/>
              <a:t>unidade;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2. Evite barreiras de </a:t>
            </a:r>
            <a:r>
              <a:rPr lang="pt-BR" sz="1500" b="1" dirty="0" smtClean="0"/>
              <a:t>acesso;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3. Aproveite as oportunidades de </a:t>
            </a:r>
            <a:r>
              <a:rPr lang="pt-BR" sz="1500" b="1" dirty="0" smtClean="0"/>
              <a:t>vacinação;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4. Monitore a cobertura </a:t>
            </a:r>
            <a:r>
              <a:rPr lang="pt-BR" sz="1500" b="1" dirty="0" smtClean="0"/>
              <a:t>vacinal;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5. Garanta o registro adequado da </a:t>
            </a:r>
            <a:r>
              <a:rPr lang="pt-BR" sz="1500" b="1" dirty="0" smtClean="0"/>
              <a:t>vacinação;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6. Oriente a população sobre atualização do calendário </a:t>
            </a:r>
            <a:r>
              <a:rPr lang="pt-BR" sz="1500" b="1" dirty="0" smtClean="0"/>
              <a:t>vacinal;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7. Combata qualquer informação falsa (</a:t>
            </a:r>
            <a:r>
              <a:rPr lang="pt-BR" sz="1500" b="1" i="1" dirty="0" err="1"/>
              <a:t>fake</a:t>
            </a:r>
            <a:r>
              <a:rPr lang="pt-BR" sz="1500" b="1" i="1" dirty="0"/>
              <a:t> </a:t>
            </a:r>
            <a:r>
              <a:rPr lang="pt-BR" sz="1500" b="1" i="1" dirty="0" err="1"/>
              <a:t>news</a:t>
            </a:r>
            <a:r>
              <a:rPr lang="pt-BR" sz="1500" b="1" dirty="0"/>
              <a:t>) sobre </a:t>
            </a:r>
            <a:r>
              <a:rPr lang="pt-BR" sz="1500" b="1" dirty="0" smtClean="0"/>
              <a:t>vacinação;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8. Intensifique as ações de vacinação em situações de </a:t>
            </a:r>
            <a:r>
              <a:rPr lang="pt-BR" sz="1500" b="1" dirty="0" smtClean="0"/>
              <a:t>surto;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9. Promova a disponibilidade e a qualidade das vacinas ofertadas à </a:t>
            </a:r>
            <a:r>
              <a:rPr lang="pt-BR" sz="1500" b="1" dirty="0" smtClean="0"/>
              <a:t>população;</a:t>
            </a:r>
          </a:p>
          <a:p>
            <a:pPr marL="0" indent="0">
              <a:buNone/>
            </a:pPr>
            <a:r>
              <a:rPr lang="pt-BR" sz="1500" b="1" dirty="0"/>
              <a:t/>
            </a:r>
            <a:br>
              <a:rPr lang="pt-BR" sz="1500" b="1" dirty="0"/>
            </a:br>
            <a:r>
              <a:rPr lang="pt-BR" sz="1500" b="1" dirty="0"/>
              <a:t>10. Garanta pessoal treinado e habilitado para vacinar durante todo o tempo de funcionamento da </a:t>
            </a:r>
            <a:r>
              <a:rPr lang="pt-BR" sz="1500" b="1"/>
              <a:t>unidade </a:t>
            </a:r>
            <a:r>
              <a:rPr lang="pt-BR" sz="1500" b="1" smtClean="0"/>
              <a:t>.</a:t>
            </a:r>
            <a:r>
              <a:rPr lang="pt-BR" sz="1500" b="1" dirty="0"/>
              <a:t/>
            </a:r>
            <a:br>
              <a:rPr lang="pt-BR" sz="1500" b="1" dirty="0"/>
            </a:br>
            <a:endParaRPr lang="pt-BR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2978" y="997527"/>
            <a:ext cx="11615058" cy="4442897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Objetivos: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Oportunizar o acesso às vacinas contempladas no Calendário Nacional de Vacinação;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Atualizar </a:t>
            </a:r>
            <a:r>
              <a:rPr lang="pt-BR" sz="2400" dirty="0" smtClean="0"/>
              <a:t>a situação vacinal e melhorar as coberturas vacinais;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Diminuir </a:t>
            </a:r>
            <a:r>
              <a:rPr lang="pt-BR" sz="2400" dirty="0" smtClean="0"/>
              <a:t>a incidência das doenças </a:t>
            </a:r>
            <a:r>
              <a:rPr lang="pt-BR" sz="2400" dirty="0" err="1" smtClean="0"/>
              <a:t>imunopreveníveis</a:t>
            </a:r>
            <a:r>
              <a:rPr lang="pt-BR" sz="2400" dirty="0" smtClean="0"/>
              <a:t>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/>
              <a:t>Contribuir </a:t>
            </a:r>
            <a:r>
              <a:rPr lang="pt-BR" sz="2400" dirty="0" smtClean="0"/>
              <a:t>para o controle, eliminação e/ou erradicação das doenças </a:t>
            </a:r>
            <a:r>
              <a:rPr lang="pt-BR" sz="2400" dirty="0" err="1" smtClean="0"/>
              <a:t>imunopreveníveis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Período: </a:t>
            </a:r>
            <a:r>
              <a:rPr lang="pt-BR" sz="2400" dirty="0" smtClean="0"/>
              <a:t>De 01 a 29 de outubro;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Público alvo</a:t>
            </a:r>
            <a:r>
              <a:rPr lang="pt-BR" sz="2400" dirty="0" smtClean="0"/>
              <a:t>: crianças e adolescentes menores de 15 anos de idade (14 anos 11 meses e 29 dias) não vacinados </a:t>
            </a:r>
            <a:r>
              <a:rPr lang="pt-BR" sz="2400" dirty="0" smtClean="0"/>
              <a:t>ou com </a:t>
            </a:r>
            <a:r>
              <a:rPr lang="pt-BR" sz="2400" dirty="0" smtClean="0"/>
              <a:t>esquemas vacinais incompletos, de acordo com o Calendário Nacional de </a:t>
            </a:r>
            <a:r>
              <a:rPr lang="pt-BR" sz="2400" dirty="0" smtClean="0"/>
              <a:t>Vacinação;</a:t>
            </a:r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 algn="just">
              <a:lnSpc>
                <a:spcPct val="150000"/>
              </a:lnSpc>
            </a:pPr>
            <a:endParaRPr lang="pt-BR" sz="16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65018" y="0"/>
            <a:ext cx="11319163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002060"/>
                </a:solidFill>
              </a:rPr>
              <a:t>Campanha Nacional de Multivacinação para Atualização da Caderneta de Vacinação da Criança e do Adolescente 2021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6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1787236"/>
            <a:ext cx="5624945" cy="5070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6665" y="2147455"/>
            <a:ext cx="70579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Programa Estadual de Imunização </a:t>
            </a:r>
            <a:r>
              <a:rPr lang="pt-BR" sz="16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SESAP:</a:t>
            </a:r>
          </a:p>
          <a:p>
            <a:r>
              <a:rPr lang="pt-BR" sz="16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Coordenadora:</a:t>
            </a:r>
          </a:p>
          <a:p>
            <a:r>
              <a:rPr lang="pt-BR" sz="1600" b="1" dirty="0" err="1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Laiane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Graziela Franca</a:t>
            </a:r>
            <a:endParaRPr lang="pt-BR" sz="16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pt-BR" sz="16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Equipe: </a:t>
            </a:r>
          </a:p>
          <a:p>
            <a:r>
              <a:rPr lang="pt-BR" sz="16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Aparecida Cunha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;</a:t>
            </a:r>
          </a:p>
          <a:p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Beatriz Souza;</a:t>
            </a:r>
          </a:p>
          <a:p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Iraci Nestor;</a:t>
            </a:r>
          </a:p>
          <a:p>
            <a:r>
              <a:rPr lang="pt-BR" sz="1600" b="1" dirty="0" err="1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Jocely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  Bento</a:t>
            </a:r>
          </a:p>
          <a:p>
            <a:r>
              <a:rPr lang="pt-BR" sz="1600" b="1" dirty="0" err="1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Katiúcia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 Carvalho</a:t>
            </a:r>
            <a:endParaRPr lang="pt-BR" sz="16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pt-BR" sz="1600" b="1" dirty="0" err="1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Micheline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pt-BR" sz="1600" b="1" dirty="0" err="1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Josuá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;</a:t>
            </a:r>
          </a:p>
          <a:p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Monique Souza;</a:t>
            </a:r>
          </a:p>
          <a:p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Simone Baptista;</a:t>
            </a:r>
          </a:p>
          <a:p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Tiago </a:t>
            </a:r>
            <a:r>
              <a:rPr lang="pt-BR" sz="16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Oliveira</a:t>
            </a:r>
          </a:p>
          <a:p>
            <a:endParaRPr lang="pt-BR" sz="16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endParaRPr lang="pt-BR" sz="16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  <a:p>
            <a:r>
              <a:rPr lang="pt-BR" sz="16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Contato: tel. (84) 3232-2821, </a:t>
            </a:r>
            <a:r>
              <a:rPr lang="pt-BR" sz="1600" b="1" dirty="0" err="1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email</a:t>
            </a:r>
            <a:r>
              <a:rPr lang="pt-BR" sz="16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: imunizacao24@gmail.com</a:t>
            </a:r>
          </a:p>
          <a:p>
            <a:endParaRPr lang="pt-BR" sz="16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24100" y="620330"/>
            <a:ext cx="7143799" cy="118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1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Obrigada!</a:t>
            </a:r>
          </a:p>
        </p:txBody>
      </p:sp>
    </p:spTree>
    <p:extLst>
      <p:ext uri="{BB962C8B-B14F-4D97-AF65-F5344CB8AC3E}">
        <p14:creationId xmlns="" xmlns:p14="http://schemas.microsoft.com/office/powerpoint/2010/main" val="27123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036" y="274638"/>
            <a:ext cx="10972800" cy="958417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COBERTURAS VACINAIS </a:t>
            </a:r>
            <a:endParaRPr lang="pt-BR" sz="4000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9" y="1399309"/>
            <a:ext cx="11277601" cy="48352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Tx/>
            </a:pP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ROTEIRO DA APRESENTAÇÃO: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Situação das coberturas vacinas de crianças menores de ano e de 1 ano de idade por Região de </a:t>
            </a: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Saúde e Estado </a:t>
            </a: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no período de janeiro a agosto de 2021;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Indicador de cobertura vacinal do SISPACTO </a:t>
            </a: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/PQA-VS por </a:t>
            </a: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Região de saúde e Estado 2021;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Desafios;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10 passos para a </a:t>
            </a: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ampliação das coberturas vacinais na Atenção Primária à Saúde</a:t>
            </a:r>
            <a:endParaRPr lang="pt-BR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b="1" dirty="0" smtClean="0">
                <a:latin typeface="Calibri Light" pitchFamily="34" charset="0"/>
                <a:cs typeface="Calibri Light" pitchFamily="34" charset="0"/>
              </a:rPr>
              <a:t>Campanha de Multivacinação para crianças e adolescentes menores de 15 anos outubro 2021</a:t>
            </a:r>
            <a:endParaRPr lang="pt-BR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b="1" dirty="0" smtClean="0">
              <a:latin typeface="Calibri Light" pitchFamily="34" charset="0"/>
              <a:cs typeface="Calibri Light" pitchFamily="34" charset="0"/>
            </a:endParaRPr>
          </a:p>
          <a:p>
            <a:pPr>
              <a:lnSpc>
                <a:spcPct val="150000"/>
              </a:lnSpc>
            </a:pPr>
            <a:endParaRPr lang="pt-BR" b="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E39F48-CC75-4464-AA1E-ED12333C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4448"/>
            <a:ext cx="10669172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Cobertura das vacinas de crianças menores de ano e de 1 ano de idade na 1ª Região de Saúde - São José de Mipibu - janeiro a agosto de 2021*</a:t>
            </a:r>
            <a:br>
              <a:rPr lang="pt-BR" sz="2400" b="1" dirty="0"/>
            </a:br>
            <a:endParaRPr lang="pt-BR" sz="24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8F236CF0-C8BB-4628-8DA1-CE3167A1D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65828938"/>
              </p:ext>
            </p:extLst>
          </p:nvPr>
        </p:nvGraphicFramePr>
        <p:xfrm>
          <a:off x="838201" y="1069146"/>
          <a:ext cx="10669172" cy="523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10733C5-E9C4-4723-A37C-86F85636C7CA}"/>
              </a:ext>
            </a:extLst>
          </p:cNvPr>
          <p:cNvSpPr txBox="1"/>
          <p:nvPr/>
        </p:nvSpPr>
        <p:spPr>
          <a:xfrm>
            <a:off x="365759" y="6348549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F07D2FAD-D4E0-4F05-93C5-789F283799CF}"/>
              </a:ext>
            </a:extLst>
          </p:cNvPr>
          <p:cNvGrpSpPr/>
          <p:nvPr/>
        </p:nvGrpSpPr>
        <p:grpSpPr>
          <a:xfrm>
            <a:off x="1523940" y="1316049"/>
            <a:ext cx="9829859" cy="208688"/>
            <a:chOff x="512912" y="1071155"/>
            <a:chExt cx="10832213" cy="163740"/>
          </a:xfrm>
        </p:grpSpPr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C7F629AF-0FFB-470C-B41D-2AA9CC1EF9DD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9" name="Conector de Seta Reta 8">
                <a:extLst>
                  <a:ext uri="{FF2B5EF4-FFF2-40B4-BE49-F238E27FC236}">
                    <a16:creationId xmlns="" xmlns:a16="http://schemas.microsoft.com/office/drawing/2014/main" id="{E2941486-FD89-486F-A573-7C6DB96CBC82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>
                <a:extLst>
                  <a:ext uri="{FF2B5EF4-FFF2-40B4-BE49-F238E27FC236}">
                    <a16:creationId xmlns="" xmlns:a16="http://schemas.microsoft.com/office/drawing/2014/main" id="{70E7ADA8-48DB-4D32-ABFF-34F6D59401A8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de Seta Reta 7">
              <a:extLst>
                <a:ext uri="{FF2B5EF4-FFF2-40B4-BE49-F238E27FC236}">
                  <a16:creationId xmlns="" xmlns:a16="http://schemas.microsoft.com/office/drawing/2014/main" id="{30A15E18-98EE-4812-BEBC-9B0FBC5786E3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69025CBC-3CE8-44D4-89D3-F9A13FE43B74}"/>
              </a:ext>
            </a:extLst>
          </p:cNvPr>
          <p:cNvSpPr/>
          <p:nvPr/>
        </p:nvSpPr>
        <p:spPr>
          <a:xfrm>
            <a:off x="10805478" y="1022923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C017D354-00DC-47F0-A1DD-63009878AD0B}"/>
              </a:ext>
            </a:extLst>
          </p:cNvPr>
          <p:cNvSpPr/>
          <p:nvPr/>
        </p:nvSpPr>
        <p:spPr>
          <a:xfrm>
            <a:off x="1447153" y="1242234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845E749-230E-4DAA-BF3A-006160A51730}"/>
              </a:ext>
            </a:extLst>
          </p:cNvPr>
          <p:cNvSpPr/>
          <p:nvPr/>
        </p:nvSpPr>
        <p:spPr>
          <a:xfrm>
            <a:off x="3968089" y="1022923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</p:spTree>
    <p:extLst>
      <p:ext uri="{BB962C8B-B14F-4D97-AF65-F5344CB8AC3E}">
        <p14:creationId xmlns="" xmlns:p14="http://schemas.microsoft.com/office/powerpoint/2010/main" val="32861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4571" y="6348549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2A4C4B1E-1610-4803-8D38-2E35BC64D5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15267303"/>
              </p:ext>
            </p:extLst>
          </p:nvPr>
        </p:nvGraphicFramePr>
        <p:xfrm>
          <a:off x="534571" y="2027528"/>
          <a:ext cx="10963759" cy="432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95666E4-9882-459E-90A4-2ED502464321}"/>
              </a:ext>
            </a:extLst>
          </p:cNvPr>
          <p:cNvSpPr txBox="1"/>
          <p:nvPr/>
        </p:nvSpPr>
        <p:spPr>
          <a:xfrm>
            <a:off x="698863" y="243110"/>
            <a:ext cx="106351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effectLst/>
                <a:latin typeface="+mj-lt"/>
              </a:rPr>
              <a:t>Cobertura das vacinas de crianças menores de ano e de 1 ano de idade na 2ª Região de Saúde – Mossoró - janeiro a agosto de 2021*</a:t>
            </a:r>
            <a:endParaRPr lang="pt-BR" sz="2400" b="1" dirty="0">
              <a:effectLst/>
              <a:latin typeface="+mj-lt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7897E54B-13B4-4590-9845-D7EE7E6EB982}"/>
              </a:ext>
            </a:extLst>
          </p:cNvPr>
          <p:cNvGrpSpPr/>
          <p:nvPr/>
        </p:nvGrpSpPr>
        <p:grpSpPr>
          <a:xfrm>
            <a:off x="878986" y="1404761"/>
            <a:ext cx="9995340" cy="249998"/>
            <a:chOff x="512912" y="1071155"/>
            <a:chExt cx="10832213" cy="163740"/>
          </a:xfrm>
        </p:grpSpPr>
        <p:grpSp>
          <p:nvGrpSpPr>
            <p:cNvPr id="9" name="Agrupar 8">
              <a:extLst>
                <a:ext uri="{FF2B5EF4-FFF2-40B4-BE49-F238E27FC236}">
                  <a16:creationId xmlns="" xmlns:a16="http://schemas.microsoft.com/office/drawing/2014/main" id="{1E5653E6-24DE-4B82-B9D6-B00C678DE105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1" name="Conector de Seta Reta 10">
                <a:extLst>
                  <a:ext uri="{FF2B5EF4-FFF2-40B4-BE49-F238E27FC236}">
                    <a16:creationId xmlns="" xmlns:a16="http://schemas.microsoft.com/office/drawing/2014/main" id="{850DF2C6-C223-4EC4-A435-AE5F1148A24C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>
                <a:extLst>
                  <a:ext uri="{FF2B5EF4-FFF2-40B4-BE49-F238E27FC236}">
                    <a16:creationId xmlns="" xmlns:a16="http://schemas.microsoft.com/office/drawing/2014/main" id="{D0B9A0DC-62AD-49F3-AF5C-7F72535893D8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ector de Seta Reta 9">
              <a:extLst>
                <a:ext uri="{FF2B5EF4-FFF2-40B4-BE49-F238E27FC236}">
                  <a16:creationId xmlns="" xmlns:a16="http://schemas.microsoft.com/office/drawing/2014/main" id="{E531A74F-6403-418D-92E7-C92DBCA47E7E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E36B7C86-31D9-4132-8572-0845D3F2F34E}"/>
              </a:ext>
            </a:extLst>
          </p:cNvPr>
          <p:cNvSpPr/>
          <p:nvPr/>
        </p:nvSpPr>
        <p:spPr>
          <a:xfrm>
            <a:off x="10822797" y="1205527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F1CC7A59-F8F3-40AA-883E-AA545A4A1E14}"/>
              </a:ext>
            </a:extLst>
          </p:cNvPr>
          <p:cNvSpPr/>
          <p:nvPr/>
        </p:nvSpPr>
        <p:spPr>
          <a:xfrm>
            <a:off x="1069849" y="1331883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="" xmlns:a16="http://schemas.microsoft.com/office/drawing/2014/main" id="{3DA4F827-54A0-457C-9B35-8032DBDCF4D3}"/>
              </a:ext>
            </a:extLst>
          </p:cNvPr>
          <p:cNvSpPr/>
          <p:nvPr/>
        </p:nvSpPr>
        <p:spPr>
          <a:xfrm>
            <a:off x="3333434" y="1095790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</p:spTree>
    <p:extLst>
      <p:ext uri="{BB962C8B-B14F-4D97-AF65-F5344CB8AC3E}">
        <p14:creationId xmlns="" xmlns:p14="http://schemas.microsoft.com/office/powerpoint/2010/main" val="24051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217800-0544-4684-B893-733F68DC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01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i="0" baseline="0" dirty="0">
                <a:effectLst/>
              </a:rPr>
              <a:t>Cobertura das nove vacinas de crianças menores de ano e de 1 ano de idade na 3ª Região de Saúde - João Câmara - janeiro a agosto de 2021*</a:t>
            </a: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endParaRPr lang="pt-BR" sz="24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246542A4-CC8A-47BA-BC99-490E24D35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79752961"/>
              </p:ext>
            </p:extLst>
          </p:nvPr>
        </p:nvGraphicFramePr>
        <p:xfrm>
          <a:off x="633046" y="1814731"/>
          <a:ext cx="10888394" cy="455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E519211-002C-4BC4-9B88-1BD69B6C6378}"/>
              </a:ext>
            </a:extLst>
          </p:cNvPr>
          <p:cNvSpPr txBox="1"/>
          <p:nvPr/>
        </p:nvSpPr>
        <p:spPr>
          <a:xfrm>
            <a:off x="534571" y="6348549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1A61C30F-8D42-4879-810F-7C3D6090DA59}"/>
              </a:ext>
            </a:extLst>
          </p:cNvPr>
          <p:cNvGrpSpPr/>
          <p:nvPr/>
        </p:nvGrpSpPr>
        <p:grpSpPr>
          <a:xfrm>
            <a:off x="1098330" y="1375172"/>
            <a:ext cx="9995340" cy="249998"/>
            <a:chOff x="512912" y="1071155"/>
            <a:chExt cx="10832213" cy="163740"/>
          </a:xfrm>
        </p:grpSpPr>
        <p:grpSp>
          <p:nvGrpSpPr>
            <p:cNvPr id="7" name="Agrupar 6">
              <a:extLst>
                <a:ext uri="{FF2B5EF4-FFF2-40B4-BE49-F238E27FC236}">
                  <a16:creationId xmlns="" xmlns:a16="http://schemas.microsoft.com/office/drawing/2014/main" id="{1440A339-E7A6-4ECA-8325-8873C6237C2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9" name="Conector de Seta Reta 8">
                <a:extLst>
                  <a:ext uri="{FF2B5EF4-FFF2-40B4-BE49-F238E27FC236}">
                    <a16:creationId xmlns="" xmlns:a16="http://schemas.microsoft.com/office/drawing/2014/main" id="{9427F5E1-BC29-4546-885E-282FF3E73922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>
                <a:extLst>
                  <a:ext uri="{FF2B5EF4-FFF2-40B4-BE49-F238E27FC236}">
                    <a16:creationId xmlns="" xmlns:a16="http://schemas.microsoft.com/office/drawing/2014/main" id="{E8692611-BA01-48AF-8313-42DD028A5175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de Seta Reta 7">
              <a:extLst>
                <a:ext uri="{FF2B5EF4-FFF2-40B4-BE49-F238E27FC236}">
                  <a16:creationId xmlns="" xmlns:a16="http://schemas.microsoft.com/office/drawing/2014/main" id="{C83D4995-3814-4B5C-9609-FDF45A858730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A65CC4F5-A98B-447A-85C4-227D1DEBA90D}"/>
              </a:ext>
            </a:extLst>
          </p:cNvPr>
          <p:cNvSpPr/>
          <p:nvPr/>
        </p:nvSpPr>
        <p:spPr>
          <a:xfrm>
            <a:off x="11041246" y="1154067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C1ECC181-4863-42FF-85E6-927AC367E1BA}"/>
              </a:ext>
            </a:extLst>
          </p:cNvPr>
          <p:cNvSpPr/>
          <p:nvPr/>
        </p:nvSpPr>
        <p:spPr>
          <a:xfrm>
            <a:off x="1069849" y="1331883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6332C806-49C9-4586-A5FE-AE6631FBB438}"/>
              </a:ext>
            </a:extLst>
          </p:cNvPr>
          <p:cNvSpPr/>
          <p:nvPr/>
        </p:nvSpPr>
        <p:spPr>
          <a:xfrm>
            <a:off x="3965526" y="1086622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</p:spTree>
    <p:extLst>
      <p:ext uri="{BB962C8B-B14F-4D97-AF65-F5344CB8AC3E}">
        <p14:creationId xmlns="" xmlns:p14="http://schemas.microsoft.com/office/powerpoint/2010/main" val="6470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5759" y="6348549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688EBD6D-E066-450E-90C9-6471F93A7BF4}"/>
              </a:ext>
            </a:extLst>
          </p:cNvPr>
          <p:cNvGrpSpPr/>
          <p:nvPr/>
        </p:nvGrpSpPr>
        <p:grpSpPr>
          <a:xfrm>
            <a:off x="883093" y="1413603"/>
            <a:ext cx="10832213" cy="163740"/>
            <a:chOff x="512912" y="1071155"/>
            <a:chExt cx="10832213" cy="163740"/>
          </a:xfrm>
        </p:grpSpPr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6981CA03-6664-43F7-B881-3BE0178BAFE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3" name="Conector de Seta Reta 12">
                <a:extLst>
                  <a:ext uri="{FF2B5EF4-FFF2-40B4-BE49-F238E27FC236}">
                    <a16:creationId xmlns="" xmlns:a16="http://schemas.microsoft.com/office/drawing/2014/main" id="{FC04FE86-DCF2-4D39-B9E4-674D49DB32C8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>
                <a:extLst>
                  <a:ext uri="{FF2B5EF4-FFF2-40B4-BE49-F238E27FC236}">
                    <a16:creationId xmlns="" xmlns:a16="http://schemas.microsoft.com/office/drawing/2014/main" id="{F23378A6-3DDA-4690-82B5-89FD0FCC2BE0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ector de Seta Reta 11">
              <a:extLst>
                <a:ext uri="{FF2B5EF4-FFF2-40B4-BE49-F238E27FC236}">
                  <a16:creationId xmlns="" xmlns:a16="http://schemas.microsoft.com/office/drawing/2014/main" id="{278C5570-5EDB-48F6-992D-4C660091C055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15A82E71-B018-4D17-8E00-658F91B46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33730544"/>
              </p:ext>
            </p:extLst>
          </p:nvPr>
        </p:nvGraphicFramePr>
        <p:xfrm>
          <a:off x="883093" y="1978818"/>
          <a:ext cx="10832213" cy="421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AD00D1B5-8FD4-43D3-A58F-950DFE21EC56}"/>
              </a:ext>
            </a:extLst>
          </p:cNvPr>
          <p:cNvSpPr/>
          <p:nvPr/>
        </p:nvSpPr>
        <p:spPr>
          <a:xfrm>
            <a:off x="883093" y="1276102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C89F8307-B304-41BF-8002-027134DD6490}"/>
              </a:ext>
            </a:extLst>
          </p:cNvPr>
          <p:cNvSpPr/>
          <p:nvPr/>
        </p:nvSpPr>
        <p:spPr>
          <a:xfrm>
            <a:off x="3965526" y="1086622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271262E2-476F-4F49-8034-CC68F012B75E}"/>
              </a:ext>
            </a:extLst>
          </p:cNvPr>
          <p:cNvSpPr/>
          <p:nvPr/>
        </p:nvSpPr>
        <p:spPr>
          <a:xfrm>
            <a:off x="11041246" y="1154067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7B94417-8A80-4B22-85A2-F7B25FCE9B76}"/>
              </a:ext>
            </a:extLst>
          </p:cNvPr>
          <p:cNvSpPr txBox="1"/>
          <p:nvPr/>
        </p:nvSpPr>
        <p:spPr>
          <a:xfrm>
            <a:off x="834141" y="229347"/>
            <a:ext cx="10832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solidFill>
                  <a:schemeClr val="tx1"/>
                </a:solidFill>
                <a:effectLst/>
              </a:rPr>
              <a:t>Cobertura das vacinas de crianças menores de ano e de 1 ano de idade na 4ª Região de Saúde - Caicó - janeiro a agosto de 2021*</a:t>
            </a:r>
            <a:endParaRPr lang="pt-BR" sz="2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5759" y="6348549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688EBD6D-E066-450E-90C9-6471F93A7BF4}"/>
              </a:ext>
            </a:extLst>
          </p:cNvPr>
          <p:cNvGrpSpPr/>
          <p:nvPr/>
        </p:nvGrpSpPr>
        <p:grpSpPr>
          <a:xfrm>
            <a:off x="883092" y="1281523"/>
            <a:ext cx="10722753" cy="444089"/>
            <a:chOff x="512912" y="1071155"/>
            <a:chExt cx="10832213" cy="163740"/>
          </a:xfrm>
        </p:grpSpPr>
        <p:grpSp>
          <p:nvGrpSpPr>
            <p:cNvPr id="9" name="Agrupar 8">
              <a:extLst>
                <a:ext uri="{FF2B5EF4-FFF2-40B4-BE49-F238E27FC236}">
                  <a16:creationId xmlns="" xmlns:a16="http://schemas.microsoft.com/office/drawing/2014/main" id="{6981CA03-6664-43F7-B881-3BE0178BAFE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1" name="Conector de Seta Reta 10">
                <a:extLst>
                  <a:ext uri="{FF2B5EF4-FFF2-40B4-BE49-F238E27FC236}">
                    <a16:creationId xmlns="" xmlns:a16="http://schemas.microsoft.com/office/drawing/2014/main" id="{FC04FE86-DCF2-4D39-B9E4-674D49DB32C8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>
                <a:extLst>
                  <a:ext uri="{FF2B5EF4-FFF2-40B4-BE49-F238E27FC236}">
                    <a16:creationId xmlns="" xmlns:a16="http://schemas.microsoft.com/office/drawing/2014/main" id="{F23378A6-3DDA-4690-82B5-89FD0FCC2BE0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ector de Seta Reta 9">
              <a:extLst>
                <a:ext uri="{FF2B5EF4-FFF2-40B4-BE49-F238E27FC236}">
                  <a16:creationId xmlns="" xmlns:a16="http://schemas.microsoft.com/office/drawing/2014/main" id="{278C5570-5EDB-48F6-992D-4C660091C055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909E15DD-8F16-4E1D-ACC9-ED95DFFED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81612129"/>
              </p:ext>
            </p:extLst>
          </p:nvPr>
        </p:nvGraphicFramePr>
        <p:xfrm>
          <a:off x="476694" y="1879467"/>
          <a:ext cx="11238611" cy="431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41BDD85-C9B6-4EF7-94E2-5F3278218F8E}"/>
              </a:ext>
            </a:extLst>
          </p:cNvPr>
          <p:cNvSpPr txBox="1"/>
          <p:nvPr/>
        </p:nvSpPr>
        <p:spPr>
          <a:xfrm>
            <a:off x="883092" y="195501"/>
            <a:ext cx="10722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effectLst/>
              </a:rPr>
              <a:t>Cobertura das vacinas de crianças menores de ano e de 1 ano de idade na 5ª Região de Saúde - Santa Cruz - janeiro a agosto de 2021*</a:t>
            </a:r>
            <a:endParaRPr lang="pt-BR" sz="2400" b="1" dirty="0">
              <a:effectLst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647D12D6-6607-4322-AB50-0732E6568708}"/>
              </a:ext>
            </a:extLst>
          </p:cNvPr>
          <p:cNvSpPr/>
          <p:nvPr/>
        </p:nvSpPr>
        <p:spPr>
          <a:xfrm>
            <a:off x="883093" y="1276102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37F61357-3A79-489F-BA11-EEF984AED631}"/>
              </a:ext>
            </a:extLst>
          </p:cNvPr>
          <p:cNvSpPr/>
          <p:nvPr/>
        </p:nvSpPr>
        <p:spPr>
          <a:xfrm>
            <a:off x="3672181" y="973780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BA5252A8-9116-45DC-9430-EA9DCAB0F82C}"/>
              </a:ext>
            </a:extLst>
          </p:cNvPr>
          <p:cNvSpPr/>
          <p:nvPr/>
        </p:nvSpPr>
        <p:spPr>
          <a:xfrm>
            <a:off x="10916008" y="945151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</p:spTree>
    <p:extLst>
      <p:ext uri="{BB962C8B-B14F-4D97-AF65-F5344CB8AC3E}">
        <p14:creationId xmlns="" xmlns:p14="http://schemas.microsoft.com/office/powerpoint/2010/main" val="38554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9984" y="6383385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688EBD6D-E066-450E-90C9-6471F93A7BF4}"/>
              </a:ext>
            </a:extLst>
          </p:cNvPr>
          <p:cNvGrpSpPr/>
          <p:nvPr/>
        </p:nvGrpSpPr>
        <p:grpSpPr>
          <a:xfrm>
            <a:off x="1022794" y="1454829"/>
            <a:ext cx="10597120" cy="247361"/>
            <a:chOff x="512912" y="1071155"/>
            <a:chExt cx="10832213" cy="163740"/>
          </a:xfrm>
        </p:grpSpPr>
        <p:grpSp>
          <p:nvGrpSpPr>
            <p:cNvPr id="10" name="Agrupar 9">
              <a:extLst>
                <a:ext uri="{FF2B5EF4-FFF2-40B4-BE49-F238E27FC236}">
                  <a16:creationId xmlns="" xmlns:a16="http://schemas.microsoft.com/office/drawing/2014/main" id="{6981CA03-6664-43F7-B881-3BE0178BAFE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2" name="Conector de Seta Reta 11">
                <a:extLst>
                  <a:ext uri="{FF2B5EF4-FFF2-40B4-BE49-F238E27FC236}">
                    <a16:creationId xmlns="" xmlns:a16="http://schemas.microsoft.com/office/drawing/2014/main" id="{FC04FE86-DCF2-4D39-B9E4-674D49DB32C8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>
                <a:extLst>
                  <a:ext uri="{FF2B5EF4-FFF2-40B4-BE49-F238E27FC236}">
                    <a16:creationId xmlns="" xmlns:a16="http://schemas.microsoft.com/office/drawing/2014/main" id="{F23378A6-3DDA-4690-82B5-89FD0FCC2BE0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de Seta Reta 10">
              <a:extLst>
                <a:ext uri="{FF2B5EF4-FFF2-40B4-BE49-F238E27FC236}">
                  <a16:creationId xmlns="" xmlns:a16="http://schemas.microsoft.com/office/drawing/2014/main" id="{278C5570-5EDB-48F6-992D-4C660091C055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251561B3-4D9E-4815-8492-5B5F056C4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53680200"/>
              </p:ext>
            </p:extLst>
          </p:nvPr>
        </p:nvGraphicFramePr>
        <p:xfrm>
          <a:off x="642108" y="1454829"/>
          <a:ext cx="10977805" cy="478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A5FF0102-30E0-4CEB-B955-927472745E93}"/>
              </a:ext>
            </a:extLst>
          </p:cNvPr>
          <p:cNvSpPr txBox="1"/>
          <p:nvPr/>
        </p:nvSpPr>
        <p:spPr>
          <a:xfrm>
            <a:off x="759656" y="208335"/>
            <a:ext cx="10860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effectLst/>
              </a:rPr>
              <a:t>Cobertura das vacinas de crianças menores de ano e de 1 ano de idade na 6ª Região de Saúde - Pau dos Ferros - janeiro a agosto de 2021*</a:t>
            </a:r>
            <a:endParaRPr lang="pt-BR" sz="2400" b="1" dirty="0">
              <a:effectLst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DB6F0B18-DDEB-4BB6-B6E9-C6440CAE12C5}"/>
              </a:ext>
            </a:extLst>
          </p:cNvPr>
          <p:cNvSpPr/>
          <p:nvPr/>
        </p:nvSpPr>
        <p:spPr>
          <a:xfrm>
            <a:off x="883093" y="1276102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F703350D-662B-4523-8D48-0003623EB1D4}"/>
              </a:ext>
            </a:extLst>
          </p:cNvPr>
          <p:cNvSpPr/>
          <p:nvPr/>
        </p:nvSpPr>
        <p:spPr>
          <a:xfrm>
            <a:off x="10916008" y="945151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</p:spTree>
    <p:extLst>
      <p:ext uri="{BB962C8B-B14F-4D97-AF65-F5344CB8AC3E}">
        <p14:creationId xmlns="" xmlns:p14="http://schemas.microsoft.com/office/powerpoint/2010/main" val="30672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8297" y="6348542"/>
            <a:ext cx="636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SI PNI/DATASUS</a:t>
            </a:r>
          </a:p>
          <a:p>
            <a:r>
              <a:rPr lang="pt-BR" sz="1200" dirty="0"/>
              <a:t>*Dados sujeitos a alterações, coletados em 20/09/2021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688EBD6D-E066-450E-90C9-6471F93A7BF4}"/>
              </a:ext>
            </a:extLst>
          </p:cNvPr>
          <p:cNvGrpSpPr/>
          <p:nvPr/>
        </p:nvGrpSpPr>
        <p:grpSpPr>
          <a:xfrm>
            <a:off x="1169539" y="1276333"/>
            <a:ext cx="10197156" cy="461664"/>
            <a:chOff x="512912" y="1071155"/>
            <a:chExt cx="10832213" cy="163740"/>
          </a:xfrm>
        </p:grpSpPr>
        <p:grpSp>
          <p:nvGrpSpPr>
            <p:cNvPr id="11" name="Agrupar 10">
              <a:extLst>
                <a:ext uri="{FF2B5EF4-FFF2-40B4-BE49-F238E27FC236}">
                  <a16:creationId xmlns="" xmlns:a16="http://schemas.microsoft.com/office/drawing/2014/main" id="{6981CA03-6664-43F7-B881-3BE0178BAFE9}"/>
                </a:ext>
              </a:extLst>
            </p:cNvPr>
            <p:cNvGrpSpPr/>
            <p:nvPr/>
          </p:nvGrpSpPr>
          <p:grpSpPr>
            <a:xfrm>
              <a:off x="512912" y="1071155"/>
              <a:ext cx="2789089" cy="163740"/>
              <a:chOff x="512912" y="1071155"/>
              <a:chExt cx="2789089" cy="163740"/>
            </a:xfrm>
          </p:grpSpPr>
          <p:cxnSp>
            <p:nvCxnSpPr>
              <p:cNvPr id="13" name="Conector de Seta Reta 12">
                <a:extLst>
                  <a:ext uri="{FF2B5EF4-FFF2-40B4-BE49-F238E27FC236}">
                    <a16:creationId xmlns="" xmlns:a16="http://schemas.microsoft.com/office/drawing/2014/main" id="{FC04FE86-DCF2-4D39-B9E4-674D49DB32C8}"/>
                  </a:ext>
                </a:extLst>
              </p:cNvPr>
              <p:cNvCxnSpPr/>
              <p:nvPr/>
            </p:nvCxnSpPr>
            <p:spPr>
              <a:xfrm flipV="1">
                <a:off x="512912" y="1227879"/>
                <a:ext cx="2347891" cy="7016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Conector de Seta Reta 13">
                <a:extLst>
                  <a:ext uri="{FF2B5EF4-FFF2-40B4-BE49-F238E27FC236}">
                    <a16:creationId xmlns="" xmlns:a16="http://schemas.microsoft.com/office/drawing/2014/main" id="{F23378A6-3DDA-4690-82B5-89FD0FCC2BE0}"/>
                  </a:ext>
                </a:extLst>
              </p:cNvPr>
              <p:cNvCxnSpPr/>
              <p:nvPr/>
            </p:nvCxnSpPr>
            <p:spPr>
              <a:xfrm flipH="1">
                <a:off x="2882900" y="1071155"/>
                <a:ext cx="419101" cy="153851"/>
              </a:xfrm>
              <a:prstGeom prst="straightConnector1">
                <a:avLst/>
              </a:prstGeom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ector de Seta Reta 11">
              <a:extLst>
                <a:ext uri="{FF2B5EF4-FFF2-40B4-BE49-F238E27FC236}">
                  <a16:creationId xmlns="" xmlns:a16="http://schemas.microsoft.com/office/drawing/2014/main" id="{278C5570-5EDB-48F6-992D-4C660091C055}"/>
                </a:ext>
              </a:extLst>
            </p:cNvPr>
            <p:cNvCxnSpPr/>
            <p:nvPr/>
          </p:nvCxnSpPr>
          <p:spPr>
            <a:xfrm>
              <a:off x="3290909" y="1071155"/>
              <a:ext cx="8054216" cy="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0AA92887-7556-4CB8-8AFF-EE04374C7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43270130"/>
              </p:ext>
            </p:extLst>
          </p:nvPr>
        </p:nvGraphicFramePr>
        <p:xfrm>
          <a:off x="618297" y="1613251"/>
          <a:ext cx="10955406" cy="473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116AF9A3-6698-4050-98D7-BBD8D34DB9AC}"/>
              </a:ext>
            </a:extLst>
          </p:cNvPr>
          <p:cNvSpPr txBox="1"/>
          <p:nvPr/>
        </p:nvSpPr>
        <p:spPr>
          <a:xfrm>
            <a:off x="618297" y="189117"/>
            <a:ext cx="10955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effectLst/>
              </a:rPr>
              <a:t>Cobertura das nove vacinas de crianças menores de ano e de 1 ano de idade na 7ª Região de Saúde - Metropolitana - janeiro a agosto de 2021*</a:t>
            </a:r>
            <a:endParaRPr lang="pt-BR" sz="2400" dirty="0">
              <a:effectLst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C82710E7-4A8B-49F7-A4C6-FCC9789A629E}"/>
              </a:ext>
            </a:extLst>
          </p:cNvPr>
          <p:cNvSpPr/>
          <p:nvPr/>
        </p:nvSpPr>
        <p:spPr>
          <a:xfrm>
            <a:off x="3672181" y="973780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59C4F769-8865-4858-804E-FF83074148CB}"/>
              </a:ext>
            </a:extLst>
          </p:cNvPr>
          <p:cNvSpPr/>
          <p:nvPr/>
        </p:nvSpPr>
        <p:spPr>
          <a:xfrm>
            <a:off x="1065973" y="1402338"/>
            <a:ext cx="4956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D109DFF3-9A8D-43CF-AA7C-5790E58AE520}"/>
              </a:ext>
            </a:extLst>
          </p:cNvPr>
          <p:cNvSpPr/>
          <p:nvPr/>
        </p:nvSpPr>
        <p:spPr>
          <a:xfrm>
            <a:off x="10916008" y="945151"/>
            <a:ext cx="6251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</a:t>
            </a:r>
          </a:p>
        </p:txBody>
      </p:sp>
    </p:spTree>
    <p:extLst>
      <p:ext uri="{BB962C8B-B14F-4D97-AF65-F5344CB8AC3E}">
        <p14:creationId xmlns="" xmlns:p14="http://schemas.microsoft.com/office/powerpoint/2010/main" val="3839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985</Words>
  <Application>Microsoft Office PowerPoint</Application>
  <PresentationFormat>Personalizar</PresentationFormat>
  <Paragraphs>187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Tema do Office</vt:lpstr>
      <vt:lpstr>1_Tema do Office</vt:lpstr>
      <vt:lpstr>2_Tema do Office</vt:lpstr>
      <vt:lpstr>Coberturas vacinais infantis no Rio Grande do Norte em 2021 </vt:lpstr>
      <vt:lpstr>COBERTURAS VACINAIS </vt:lpstr>
      <vt:lpstr>Cobertura das vacinas de crianças menores de ano e de 1 ano de idade na 1ª Região de Saúde - São José de Mipibu - janeiro a agosto de 2021* </vt:lpstr>
      <vt:lpstr>Slide 4</vt:lpstr>
      <vt:lpstr>Cobertura das nove vacinas de crianças menores de ano e de 1 ano de idade na 3ª Região de Saúde - João Câmara - janeiro a agosto de 2021* </vt:lpstr>
      <vt:lpstr>Slide 6</vt:lpstr>
      <vt:lpstr>Slide 7</vt:lpstr>
      <vt:lpstr>Slide 8</vt:lpstr>
      <vt:lpstr>Slide 9</vt:lpstr>
      <vt:lpstr>Slide 10</vt:lpstr>
      <vt:lpstr>Slide 11</vt:lpstr>
      <vt:lpstr>Resultado do indicador do SISPACTO, cobertura das vacinas penta e pólio 3ª dose, pneumocócica 2ª dose e tríplice viral d1, por Região de Saúde e Estado do RN, 2° quadrimestre 2020 e 2021*. </vt:lpstr>
      <vt:lpstr>Cobertura Vacinal - Desafios</vt:lpstr>
      <vt:lpstr>Dez passos para a ampliação das coberturas vacinais na Atenção Primária à Saúde</vt:lpstr>
      <vt:lpstr>Campanha Nacional de Multivacinação para Atualização da Caderneta de Vacinação da Criança e do Adolescente 2021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IRACI NESTOR DE SOUZA ALMEIDA</dc:creator>
  <cp:lastModifiedBy>iraci</cp:lastModifiedBy>
  <cp:revision>88</cp:revision>
  <dcterms:created xsi:type="dcterms:W3CDTF">2020-09-11T13:56:15Z</dcterms:created>
  <dcterms:modified xsi:type="dcterms:W3CDTF">2021-09-22T08:58:04Z</dcterms:modified>
</cp:coreProperties>
</file>