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6" r:id="rId10"/>
    <p:sldId id="262" r:id="rId11"/>
    <p:sldId id="264" r:id="rId12"/>
    <p:sldId id="265" r:id="rId13"/>
    <p:sldId id="267" r:id="rId14"/>
    <p:sldId id="268" r:id="rId15"/>
    <p:sldId id="269" r:id="rId16"/>
    <p:sldId id="271" r:id="rId17"/>
    <p:sldId id="270" r:id="rId18"/>
    <p:sldId id="275" r:id="rId19"/>
    <p:sldId id="273" r:id="rId20"/>
    <p:sldId id="27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850FF-1DBA-4117-BEDB-B1DFE27F4E03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3CF70-D0CC-43E2-934E-BB348B9A36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7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899538E9-0B7D-48BB-80F3-8E1733BAB48E}" type="slidenum">
              <a:rPr 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19</a:t>
            </a:fld>
            <a:endParaRPr lang="pt-B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760" tIns="47880" rIns="95760" bIns="4788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FED89C-9BAC-4C07-99B4-1815C901432A}" type="slidenum">
              <a:rPr lang="pt-BR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pt-BR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42950"/>
            <a:ext cx="6604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7575" y="4705350"/>
            <a:ext cx="5048250" cy="4457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845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99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35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81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2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24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2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58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9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61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86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44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5411-7483-42BA-B128-4DC51FFB2609}" type="datetimeFigureOut">
              <a:rPr lang="pt-BR" smtClean="0"/>
              <a:t>18/10/2021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A35A-227A-4C8A-A505-41A4D41E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40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1446" y="5816732"/>
            <a:ext cx="9144000" cy="1655762"/>
          </a:xfrm>
        </p:spPr>
        <p:txBody>
          <a:bodyPr/>
          <a:lstStyle/>
          <a:p>
            <a:pPr algn="r"/>
            <a:r>
              <a:rPr lang="pt-BR" dirty="0" err="1" smtClean="0"/>
              <a:t>Tácio</a:t>
            </a:r>
            <a:r>
              <a:rPr lang="pt-BR" dirty="0" smtClean="0"/>
              <a:t> Guerra -  SEMS/RN</a:t>
            </a:r>
            <a:endParaRPr lang="pt-BR" dirty="0"/>
          </a:p>
        </p:txBody>
      </p:sp>
      <p:pic>
        <p:nvPicPr>
          <p:cNvPr id="1026" name="Picture 2" descr="Invest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82" y="234134"/>
            <a:ext cx="3990836" cy="531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63" y="4843023"/>
            <a:ext cx="5743832" cy="16624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1905000" cy="28479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976" y="94210"/>
            <a:ext cx="6655194" cy="471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298" y="636973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298" y="4449005"/>
            <a:ext cx="5529648" cy="16774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98" y="961272"/>
            <a:ext cx="1962150" cy="2857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50" y="209487"/>
            <a:ext cx="6796772" cy="41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821066"/>
            <a:ext cx="5305166" cy="14346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9413"/>
            <a:ext cx="1971675" cy="2828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768" y="283075"/>
            <a:ext cx="6705728" cy="44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78843"/>
            <a:ext cx="5958018" cy="17409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66488"/>
            <a:ext cx="1933575" cy="29051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071" y="288323"/>
            <a:ext cx="7717798" cy="38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03232"/>
            <a:ext cx="4533914" cy="14749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83701"/>
            <a:ext cx="1905000" cy="28384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695" y="617838"/>
            <a:ext cx="7076475" cy="354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605" y="4320120"/>
            <a:ext cx="4504632" cy="16912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60538"/>
            <a:ext cx="1914525" cy="30384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270" y="143536"/>
            <a:ext cx="5994024" cy="48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Painéis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885950" cy="30765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866" y="860527"/>
            <a:ext cx="8889088" cy="54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Integração aos sistemas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2647"/>
            <a:ext cx="1885950" cy="30765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274" y="5702415"/>
            <a:ext cx="600075" cy="76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950" y="1584983"/>
            <a:ext cx="7692949" cy="46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</a:t>
            </a:r>
            <a:r>
              <a:rPr lang="pt-BR" b="1" dirty="0" smtClean="0"/>
              <a:t>elatório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587" y="74141"/>
            <a:ext cx="5541822" cy="65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4600" y="575470"/>
            <a:ext cx="822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rgbClr val="000000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1500"/>
              </a:spcBef>
              <a:buSzPct val="100000"/>
              <a:defRPr/>
            </a:pPr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Participação do nível federal no financiamento do SUS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781800" y="1664042"/>
            <a:ext cx="3124200" cy="3683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Impostos e Contribuições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133600" y="1359243"/>
            <a:ext cx="4038600" cy="785813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Orçamento Ministério da Saúde</a:t>
            </a:r>
          </a:p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Fundo Nacional de Saúde 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7772400" y="3188043"/>
            <a:ext cx="1828800" cy="785813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Estados e </a:t>
            </a:r>
          </a:p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Municípios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7696200" y="4864443"/>
            <a:ext cx="2209800" cy="785813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Estabelecimentos</a:t>
            </a:r>
          </a:p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 de Saúde</a:t>
            </a:r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2362200" y="2273642"/>
            <a:ext cx="1588" cy="3200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>
            <a:off x="2362200" y="3340442"/>
            <a:ext cx="3048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8" name="Line 9"/>
          <p:cNvSpPr>
            <a:spLocks noChangeShapeType="1"/>
          </p:cNvSpPr>
          <p:nvPr/>
        </p:nvSpPr>
        <p:spPr bwMode="auto">
          <a:xfrm>
            <a:off x="2362200" y="4331042"/>
            <a:ext cx="3048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2362200" y="5474042"/>
            <a:ext cx="3048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2743200" y="3188042"/>
            <a:ext cx="3657600" cy="3683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Transferências Fundo a Fundo </a:t>
            </a:r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2743200" y="4178642"/>
            <a:ext cx="3657600" cy="368300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pt-BR" sz="1800" b="0" dirty="0">
                <a:solidFill>
                  <a:srgbClr val="000000"/>
                </a:solidFill>
                <a:latin typeface="Arial" panose="020B0604020202020204" pitchFamily="34" charset="0"/>
              </a:rPr>
              <a:t>Convênios </a:t>
            </a:r>
          </a:p>
        </p:txBody>
      </p:sp>
      <p:sp>
        <p:nvSpPr>
          <p:cNvPr id="48142" name="Text Box 13"/>
          <p:cNvSpPr txBox="1">
            <a:spLocks noChangeArrowheads="1"/>
          </p:cNvSpPr>
          <p:nvPr/>
        </p:nvSpPr>
        <p:spPr bwMode="auto">
          <a:xfrm>
            <a:off x="2743200" y="5177480"/>
            <a:ext cx="3581400" cy="642938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125"/>
              </a:spcBef>
              <a:buClrTx/>
            </a:pPr>
            <a:r>
              <a:rPr lang="pt-BR" sz="1800" b="0">
                <a:solidFill>
                  <a:srgbClr val="000000"/>
                </a:solidFill>
                <a:latin typeface="Arial" panose="020B0604020202020204" pitchFamily="34" charset="0"/>
              </a:rPr>
              <a:t>Remuneração por Prestação de Serviços </a:t>
            </a:r>
          </a:p>
        </p:txBody>
      </p:sp>
      <p:sp>
        <p:nvSpPr>
          <p:cNvPr id="48143" name="Line 14"/>
          <p:cNvSpPr>
            <a:spLocks noChangeShapeType="1"/>
          </p:cNvSpPr>
          <p:nvPr/>
        </p:nvSpPr>
        <p:spPr bwMode="auto">
          <a:xfrm>
            <a:off x="6553200" y="3416642"/>
            <a:ext cx="10668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6477000" y="5474042"/>
            <a:ext cx="10668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>
            <a:off x="6553200" y="4407242"/>
            <a:ext cx="3048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 flipV="1">
            <a:off x="6858000" y="3948456"/>
            <a:ext cx="685800" cy="46037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>
            <a:off x="6858000" y="4407242"/>
            <a:ext cx="609600" cy="6858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 flipH="1">
            <a:off x="6246814" y="1892642"/>
            <a:ext cx="3841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2362200" y="2252252"/>
            <a:ext cx="7924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1250"/>
              </a:spcBef>
              <a:buClrTx/>
            </a:pPr>
            <a:r>
              <a:rPr lang="pt-BR" b="0" dirty="0">
                <a:solidFill>
                  <a:srgbClr val="4F271C"/>
                </a:solidFill>
                <a:latin typeface="Arial" panose="020B0604020202020204" pitchFamily="34" charset="0"/>
              </a:rPr>
              <a:t>Os Recursos para o Custeio da Assistência são alocados como Tetos Estaduais e Municipais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32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000" fill="hold"/>
                                        <p:tgtEl>
                                          <p:spTgt spid="48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InvestSUS</a:t>
            </a:r>
            <a:r>
              <a:rPr lang="pt-BR" b="1" dirty="0"/>
              <a:t> </a:t>
            </a:r>
            <a:r>
              <a:rPr lang="pt-BR" b="1" dirty="0" smtClean="0"/>
              <a:t>Gestão e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93513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pt-BR" dirty="0" smtClean="0"/>
              <a:t> É a plataforma fonte de informações de repasses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pt-BR" dirty="0" smtClean="0"/>
              <a:t>Facilita acesso aos sistema do MS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6" y="3476369"/>
            <a:ext cx="4745378" cy="22115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748" y="2416218"/>
            <a:ext cx="4755228" cy="31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49" y="5027740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Obrigado!!!!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01" y="1617816"/>
            <a:ext cx="2015512" cy="25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297" y="604022"/>
            <a:ext cx="10515600" cy="1325563"/>
          </a:xfrm>
        </p:spPr>
        <p:txBody>
          <a:bodyPr/>
          <a:lstStyle/>
          <a:p>
            <a:r>
              <a:rPr lang="pt-BR" b="1" dirty="0" smtClean="0"/>
              <a:t>Quem pode acessar?</a:t>
            </a:r>
            <a:br>
              <a:rPr lang="pt-BR" b="1" dirty="0" smtClean="0"/>
            </a:b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297" y="1929585"/>
            <a:ext cx="7221644" cy="27573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Acesso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41769"/>
            <a:ext cx="8639175" cy="13163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53" y="2263771"/>
            <a:ext cx="6703647" cy="30483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17292"/>
            <a:ext cx="3400425" cy="9525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869274"/>
            <a:ext cx="3648075" cy="990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571" y="5363560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Como solicitar acesso?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184" y="4074053"/>
            <a:ext cx="10515600" cy="1290110"/>
          </a:xfrm>
        </p:spPr>
        <p:txBody>
          <a:bodyPr/>
          <a:lstStyle/>
          <a:p>
            <a:r>
              <a:rPr lang="pt-BR" dirty="0" smtClean="0"/>
              <a:t>Governadores, Prefeitos, Secretários, prestadores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3739"/>
            <a:ext cx="6536162" cy="14213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32" y="904344"/>
            <a:ext cx="34861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39" y="883937"/>
            <a:ext cx="11380410" cy="49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3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395" y="113485"/>
            <a:ext cx="10515600" cy="1325563"/>
          </a:xfrm>
        </p:spPr>
        <p:txBody>
          <a:bodyPr/>
          <a:lstStyle/>
          <a:p>
            <a:r>
              <a:rPr lang="pt-BR" b="1" dirty="0" smtClean="0"/>
              <a:t>Principais funcionalidades</a:t>
            </a:r>
            <a:endParaRPr lang="pt-BR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395" y="4222445"/>
            <a:ext cx="4168974" cy="21088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31" y="1295014"/>
            <a:ext cx="1885950" cy="28003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369" y="1031403"/>
            <a:ext cx="7034555" cy="3952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655" y="4685591"/>
            <a:ext cx="5605937" cy="15924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761" y="1027906"/>
            <a:ext cx="1885950" cy="28289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342" y="560173"/>
            <a:ext cx="7512444" cy="38148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97963"/>
            <a:ext cx="6188676" cy="17593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38" y="867633"/>
            <a:ext cx="1895475" cy="28098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95" y="5249333"/>
            <a:ext cx="600075" cy="76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880" y="365125"/>
            <a:ext cx="7547920" cy="36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100</Words>
  <Application>Microsoft Office PowerPoint</Application>
  <PresentationFormat>Widescreen</PresentationFormat>
  <Paragraphs>27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InvestSUS Gestão e Informação</vt:lpstr>
      <vt:lpstr>Quem pode acessar? </vt:lpstr>
      <vt:lpstr>Acesso</vt:lpstr>
      <vt:lpstr>Como solicitar acesso?</vt:lpstr>
      <vt:lpstr>Apresentação do PowerPoint</vt:lpstr>
      <vt:lpstr>Principais funcionalidades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Painéis</vt:lpstr>
      <vt:lpstr>Integração aos sistemas</vt:lpstr>
      <vt:lpstr>Relatório</vt:lpstr>
      <vt:lpstr>Apresentação do PowerPoint</vt:lpstr>
      <vt:lpstr>Obrigado!!!!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Tacio Dantas de Brito Guerra</dc:creator>
  <cp:lastModifiedBy>Tacio Dantas de Brito Guerra</cp:lastModifiedBy>
  <cp:revision>29</cp:revision>
  <dcterms:created xsi:type="dcterms:W3CDTF">2021-10-04T19:52:34Z</dcterms:created>
  <dcterms:modified xsi:type="dcterms:W3CDTF">2021-10-18T21:03:10Z</dcterms:modified>
</cp:coreProperties>
</file>