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1" r:id="rId5"/>
    <p:sldMasterId id="2147483689" r:id="rId6"/>
  </p:sldMasterIdLst>
  <p:notesMasterIdLst>
    <p:notesMasterId r:id="rId60"/>
  </p:notesMasterIdLst>
  <p:sldIdLst>
    <p:sldId id="336" r:id="rId7"/>
    <p:sldId id="396" r:id="rId8"/>
    <p:sldId id="465" r:id="rId9"/>
    <p:sldId id="457" r:id="rId10"/>
    <p:sldId id="395" r:id="rId11"/>
    <p:sldId id="340" r:id="rId12"/>
    <p:sldId id="341" r:id="rId13"/>
    <p:sldId id="394" r:id="rId14"/>
    <p:sldId id="472" r:id="rId15"/>
    <p:sldId id="343" r:id="rId16"/>
    <p:sldId id="354" r:id="rId17"/>
    <p:sldId id="355" r:id="rId18"/>
    <p:sldId id="462" r:id="rId19"/>
    <p:sldId id="356" r:id="rId20"/>
    <p:sldId id="467" r:id="rId21"/>
    <p:sldId id="466" r:id="rId22"/>
    <p:sldId id="364" r:id="rId23"/>
    <p:sldId id="443" r:id="rId24"/>
    <p:sldId id="444" r:id="rId25"/>
    <p:sldId id="419" r:id="rId26"/>
    <p:sldId id="420" r:id="rId27"/>
    <p:sldId id="426" r:id="rId28"/>
    <p:sldId id="421" r:id="rId29"/>
    <p:sldId id="416" r:id="rId30"/>
    <p:sldId id="422" r:id="rId31"/>
    <p:sldId id="446" r:id="rId32"/>
    <p:sldId id="417" r:id="rId33"/>
    <p:sldId id="427" r:id="rId34"/>
    <p:sldId id="423" r:id="rId35"/>
    <p:sldId id="448" r:id="rId36"/>
    <p:sldId id="430" r:id="rId37"/>
    <p:sldId id="428" r:id="rId38"/>
    <p:sldId id="429" r:id="rId39"/>
    <p:sldId id="449" r:id="rId40"/>
    <p:sldId id="450" r:id="rId41"/>
    <p:sldId id="414" r:id="rId42"/>
    <p:sldId id="424" r:id="rId43"/>
    <p:sldId id="415" r:id="rId44"/>
    <p:sldId id="425" r:id="rId45"/>
    <p:sldId id="372" r:id="rId46"/>
    <p:sldId id="389" r:id="rId47"/>
    <p:sldId id="393" r:id="rId48"/>
    <p:sldId id="452" r:id="rId49"/>
    <p:sldId id="365" r:id="rId50"/>
    <p:sldId id="460" r:id="rId51"/>
    <p:sldId id="358" r:id="rId52"/>
    <p:sldId id="359" r:id="rId53"/>
    <p:sldId id="470" r:id="rId54"/>
    <p:sldId id="362" r:id="rId55"/>
    <p:sldId id="473" r:id="rId56"/>
    <p:sldId id="370" r:id="rId57"/>
    <p:sldId id="438" r:id="rId58"/>
    <p:sldId id="294" r:id="rId59"/>
  </p:sldIdLst>
  <p:sldSz cx="12192000" cy="6858000"/>
  <p:notesSz cx="9982200" cy="6794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jiHVWCKsHa/iFYL7pGd9yh2yWa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a do Prado Sampaio" initials="MdPS" lastIdx="2" clrIdx="0">
    <p:extLst>
      <p:ext uri="{19B8F6BF-5375-455C-9EA6-DF929625EA0E}">
        <p15:presenceInfo xmlns:p15="http://schemas.microsoft.com/office/powerpoint/2012/main" userId="S-1-5-21-2135630104-1162506924-937769972-242055" providerId="AD"/>
      </p:ext>
    </p:extLst>
  </p:cmAuthor>
  <p:cmAuthor id="2" name="Jessica Barros Duarte" initials="JD" lastIdx="3" clrIdx="1">
    <p:extLst>
      <p:ext uri="{19B8F6BF-5375-455C-9EA6-DF929625EA0E}">
        <p15:presenceInfo xmlns:p15="http://schemas.microsoft.com/office/powerpoint/2012/main" userId="S::jessica.duarte@saude.gov.br::7a1ef0ba-5cb2-4479-a127-70ed2a874e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4B183"/>
    <a:srgbClr val="ED7D31"/>
    <a:srgbClr val="BAD126"/>
    <a:srgbClr val="D4ED34"/>
    <a:srgbClr val="C93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36EE64-4783-4121-91AE-D9AE5B7D89A8}">
  <a:tblStyle styleId="{C236EE64-4783-4121-91AE-D9AE5B7D89A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2883CA0-0076-4392-8222-5A7B3E92C6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100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98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10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14:55:47.8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14:55:48.6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5427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‹nº›</a:t>
            </a:fld>
            <a:endParaRPr lang="pt-BR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693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PEC é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intuitivo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exige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menos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esforços</a:t>
            </a:r>
            <a:r>
              <a:rPr lang="en-US" dirty="0">
                <a:latin typeface="Calibri"/>
                <a:cs typeface="Calibri"/>
              </a:rPr>
              <a:t>, ja que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um </a:t>
            </a:r>
            <a:r>
              <a:rPr lang="en-US" dirty="0" err="1">
                <a:latin typeface="Calibri"/>
                <a:cs typeface="Calibri"/>
              </a:rPr>
              <a:t>único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meio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pode</a:t>
            </a:r>
            <a:r>
              <a:rPr lang="en-US" dirty="0">
                <a:latin typeface="Calibri"/>
                <a:cs typeface="Calibri"/>
              </a:rPr>
              <a:t>-se </a:t>
            </a:r>
            <a:r>
              <a:rPr lang="en-US" dirty="0" err="1">
                <a:latin typeface="Calibri"/>
                <a:cs typeface="Calibri"/>
              </a:rPr>
              <a:t>registra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realização</a:t>
            </a:r>
            <a:r>
              <a:rPr lang="en-US" dirty="0">
                <a:latin typeface="Calibri"/>
                <a:cs typeface="Calibri"/>
              </a:rPr>
              <a:t> do teste </a:t>
            </a:r>
            <a:r>
              <a:rPr lang="en-US" dirty="0" err="1">
                <a:latin typeface="Calibri"/>
                <a:cs typeface="Calibri"/>
              </a:rPr>
              <a:t>rápido</a:t>
            </a:r>
            <a:r>
              <a:rPr lang="en-US" dirty="0">
                <a:latin typeface="Calibri"/>
                <a:cs typeface="Calibri"/>
              </a:rPr>
              <a:t> no </a:t>
            </a:r>
            <a:r>
              <a:rPr lang="en-US" dirty="0" err="1">
                <a:latin typeface="Calibri"/>
                <a:cs typeface="Calibri"/>
              </a:rPr>
              <a:t>módulo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Intervenção</a:t>
            </a:r>
            <a:r>
              <a:rPr lang="en-US" dirty="0">
                <a:latin typeface="Calibri"/>
                <a:cs typeface="Calibri"/>
              </a:rPr>
              <a:t>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Procedimentos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clínicos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sua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no campo de </a:t>
            </a:r>
            <a:r>
              <a:rPr lang="en-US" dirty="0" err="1">
                <a:latin typeface="Calibri"/>
                <a:cs typeface="Calibri"/>
              </a:rPr>
              <a:t>exames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solicitados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avaliados</a:t>
            </a:r>
            <a:r>
              <a:rPr lang="en-US" dirty="0">
                <a:latin typeface="Calibri"/>
                <a:cs typeface="Calibri"/>
              </a:rPr>
              <a:t>. Todos </a:t>
            </a:r>
            <a:r>
              <a:rPr lang="en-US" dirty="0" err="1">
                <a:latin typeface="Calibri"/>
                <a:cs typeface="Calibri"/>
              </a:rPr>
              <a:t>os</a:t>
            </a:r>
            <a:r>
              <a:rPr lang="en-US" dirty="0">
                <a:latin typeface="Calibri"/>
                <a:cs typeface="Calibri"/>
              </a:rPr>
              <a:t> SIGTAPS de testes </a:t>
            </a:r>
            <a:r>
              <a:rPr lang="en-US" dirty="0" err="1">
                <a:latin typeface="Calibri"/>
                <a:cs typeface="Calibri"/>
              </a:rPr>
              <a:t>rápidos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válidos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não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precisa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necessariamente</a:t>
            </a:r>
            <a:r>
              <a:rPr lang="en-US" dirty="0">
                <a:latin typeface="Calibri"/>
                <a:cs typeface="Calibri"/>
              </a:rPr>
              <a:t> o de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e pai/</a:t>
            </a:r>
            <a:r>
              <a:rPr lang="en-US" dirty="0" err="1">
                <a:latin typeface="Calibri"/>
                <a:cs typeface="Calibri"/>
              </a:rPr>
              <a:t>parceiro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23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2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do indicador de pré-natal odontológico, segue a regra da gestante ser identificada pelo atendimento médico ou de enfermagem já apresentado, e para a contabilização no numerador a exigência é apenas o envio de uma FAO, realizada por cirurgião dentista em unidades/equipes e por profissionais da APS devidamente cadastrados e ativos no SCNES. Lembrando que o acompanhamento não precisa ocorrer no mesmo estabelecimento da equipe de vinculo da gestante, e que sempre orientamos para a qualificação do cadastro do cidadão, do profissional e do estabelimento.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2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no PEC é mais lógico, caso seja um PEC integrado na unidade ou no município a informação de gestante constará na página de acompanhamento, e o Cirurgião dentista apenas deve registrar as ações e procedimentos realizados. Lembrando que a identificação, refere-se ao cadastro atualizado do cidadão no PEC.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25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26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7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Para o indicador de coleta de citopatológico, é importante frisar que todas mulheres do perfil estabelecido identificadas a partir das modalidades de identificação constarão no denominador do quadrimestre. E que a idade é calculada a partir da data de nascimento informada, que é validada com o CADSUS. A informação correta do Sexo garante a possibilidade de acompanhamento para procedimentos que são exclusivos para o sexo feminino. 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Pode haver perguntas sobre questão de identidade de gênero. No caso temos no cadastro individual a indicação de sexo, orientação sexual e identidade de gênero. E neste indicador estamos falando de variavel sexo.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27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 partir da identificação das mulheres em idade fértil, o numerado é contabilizado por meio do registro de PROCEDIMENTO REALIZADO. Ou seja, estamos falando de Ficha de Procedimento.</a:t>
            </a:r>
          </a:p>
          <a:p>
            <a:r>
              <a:rPr lang="en-US">
                <a:latin typeface="Calibri"/>
                <a:cs typeface="Calibri"/>
              </a:rPr>
              <a:t>Não contabilizamos Ficha de Atendimento individual que indica solicitação ou avaliação do resultado do exame. </a:t>
            </a:r>
          </a:p>
          <a:p>
            <a:r>
              <a:rPr lang="en-US">
                <a:latin typeface="Calibri"/>
                <a:cs typeface="Calibri"/>
              </a:rPr>
              <a:t>Falar que o registro é realizado em um prontuário clínico, portanto, refere-se ao acompanhamento realizado no atendimento, se a coleta do citopatológico nao foi realizada no atendimento, não deve ser registrado. E que os casos de exames realizados for a, foram considerados quando se definiu a meta. 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28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9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 indicação da realização do procedimento no PEC é mais simple, e demanda apenas a indicação da realização do procedimento de coleta com a indicação exata do sigtap, no campo Intervenção e/ou procedimentos clínicos.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29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1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Tal como o indicador de Citopatológico, o denominador informado do indicador de cobertura vacinal também é originado pela modalidades de identificação de cadastro, principalmente pelo Cadastro Individual e Cidadão validados. Onde a idade é calculada a partir da informação da data de nascimento que deve ser convergente com o CADSUS.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31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Este indicador considera apenas o registro da 3ª dose. O registro no CDS deve ser realizado com a devida identificação da criança, e com as informações coerentes para a validação da ficha. A partir deste registro, os dados são consumidos pelo SIPNI, que gera os relatórios de cobertura vacinal e doses aplicadas no TABNET. Atualmente é nossa fonte para o numerador, não sendo identificada.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32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5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81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no PEC é mais intuitivo, e para o indicador deve-se considerar que consideramos apenas o registro da 3ª dose. No caso de impossibilidade de registro no momento, sugerimos o uso do CDS. Lembrando dos prazos regulares de envio de informação para o SISAB.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33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69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35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54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Importante frisar que o denominador informado atual considera hipertenso, apenas as pessoas que foram atendidas individualmente para essa condição nos ultimos 12 meses de avaliação.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36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14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5381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pt-BR"/>
              <a:t>Ocorre a partir do 10º dia útil após o fechamento da competência e necessita em torno de 10 dias para finalizar o processamento </a:t>
            </a:r>
            <a:endParaRPr lang="en-US"/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pt-BR"/>
              <a:t>Ocorre no cabeçalho do registro/ficha e considera inválido quando verificado :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pt-BR"/>
          </a:p>
          <a:p>
            <a:pPr marL="342900" indent="-342900">
              <a:buAutoNum type="arabicParenR"/>
            </a:pPr>
            <a:r>
              <a:rPr lang="pt-BR" b="1" u="sng"/>
              <a:t>Ficha duplicada </a:t>
            </a:r>
            <a:r>
              <a:rPr lang="pt-BR"/>
              <a:t>– ficha já enviada em outro momento ;</a:t>
            </a:r>
            <a:endParaRPr lang="en-US"/>
          </a:p>
          <a:p>
            <a:pPr marL="342900" indent="-342900">
              <a:buAutoNum type="arabicParenR"/>
            </a:pPr>
            <a:r>
              <a:rPr lang="pt-BR" b="1" u="sng"/>
              <a:t>Data inválida  </a:t>
            </a:r>
            <a:r>
              <a:rPr lang="pt-BR"/>
              <a:t>- data futura (posterior ao envio) ou fora do período  de envio;</a:t>
            </a:r>
            <a:endParaRPr lang="en-US"/>
          </a:p>
          <a:p>
            <a:pPr marL="342900" indent="-342900">
              <a:buAutoNum type="arabicParenR"/>
            </a:pPr>
            <a:r>
              <a:rPr lang="pt-BR"/>
              <a:t>Inconsistência no SCNES: 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CNES</a:t>
            </a:r>
            <a:r>
              <a:rPr lang="pt-BR" u="sng"/>
              <a:t> </a:t>
            </a:r>
            <a:r>
              <a:rPr lang="pt-BR"/>
              <a:t>- O número informado não refere-se a um tipo de unidade da APS,  não existe ou não está ativo na competência;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INE </a:t>
            </a:r>
            <a:r>
              <a:rPr lang="pt-BR" b="1"/>
              <a:t>- </a:t>
            </a:r>
            <a:r>
              <a:rPr lang="pt-BR"/>
              <a:t>O número informado não existe ou não está ativo na competência ;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CNS/CBO Profissional </a:t>
            </a:r>
            <a:r>
              <a:rPr lang="pt-BR"/>
              <a:t>- O CNS e/ou CBO do profissional informado  diverge dos dados cadastrados em unidade da APS ; 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CBO Incompatível </a:t>
            </a:r>
            <a:r>
              <a:rPr lang="pt-BR"/>
              <a:t>- O CBO informado não está apto a preencher a ficha.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45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2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sym typeface="Arial"/>
              </a:rPr>
              <a:t>46</a:t>
            </a:fld>
            <a:endParaRPr lang="pt-BR" sz="1200" b="0" i="0" u="none" strike="noStrike" cap="none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889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49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38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50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9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6" name="Google Shape;6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1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4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259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18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Neste Slide </a:t>
            </a:r>
            <a:r>
              <a:rPr lang="en-US" dirty="0" err="1">
                <a:latin typeface="Calibri"/>
                <a:cs typeface="Calibri"/>
              </a:rPr>
              <a:t>destaca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identificamos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gestação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partir</a:t>
            </a:r>
            <a:r>
              <a:rPr lang="en-US" dirty="0">
                <a:latin typeface="Calibri"/>
                <a:cs typeface="Calibri"/>
              </a:rPr>
              <a:t> do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FAI, que </a:t>
            </a:r>
            <a:r>
              <a:rPr lang="en-US" dirty="0" err="1">
                <a:latin typeface="Calibri"/>
                <a:cs typeface="Calibri"/>
              </a:rPr>
              <a:t>deve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validada</a:t>
            </a:r>
            <a:r>
              <a:rPr lang="en-US" dirty="0">
                <a:latin typeface="Calibri"/>
                <a:cs typeface="Calibri"/>
              </a:rPr>
              <a:t> (dados do </a:t>
            </a:r>
            <a:r>
              <a:rPr lang="en-US" dirty="0" err="1">
                <a:latin typeface="Calibri"/>
                <a:cs typeface="Calibri"/>
              </a:rPr>
              <a:t>profissional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estabelecimento</a:t>
            </a:r>
            <a:r>
              <a:rPr lang="en-US" dirty="0">
                <a:latin typeface="Calibri"/>
                <a:cs typeface="Calibri"/>
              </a:rPr>
              <a:t>) e </a:t>
            </a:r>
            <a:r>
              <a:rPr lang="en-US" dirty="0" err="1">
                <a:latin typeface="Calibri"/>
                <a:cs typeface="Calibri"/>
              </a:rPr>
              <a:t>conter</a:t>
            </a:r>
            <a:r>
              <a:rPr lang="en-US" dirty="0">
                <a:latin typeface="Calibri"/>
                <a:cs typeface="Calibri"/>
              </a:rPr>
              <a:t> as </a:t>
            </a:r>
            <a:r>
              <a:rPr lang="en-US" dirty="0" err="1">
                <a:latin typeface="Calibri"/>
                <a:cs typeface="Calibri"/>
              </a:rPr>
              <a:t>informações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identificação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correta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(CNS/CPF, Data de Nascimento e </a:t>
            </a:r>
            <a:r>
              <a:rPr lang="en-US" dirty="0" err="1">
                <a:latin typeface="Calibri"/>
                <a:cs typeface="Calibri"/>
              </a:rPr>
              <a:t>Sexo</a:t>
            </a:r>
            <a:r>
              <a:rPr lang="en-US" dirty="0">
                <a:latin typeface="Calibri"/>
                <a:cs typeface="Calibri"/>
              </a:rPr>
              <a:t>). </a:t>
            </a:r>
            <a:r>
              <a:rPr lang="en-US" dirty="0" err="1">
                <a:latin typeface="Calibri"/>
                <a:cs typeface="Calibri"/>
              </a:rPr>
              <a:t>Além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disso</a:t>
            </a:r>
            <a:r>
              <a:rPr lang="en-US" dirty="0">
                <a:latin typeface="Calibri"/>
                <a:cs typeface="Calibri"/>
              </a:rPr>
              <a:t>, é </a:t>
            </a:r>
            <a:r>
              <a:rPr lang="en-US" dirty="0" err="1">
                <a:latin typeface="Calibri"/>
                <a:cs typeface="Calibri"/>
              </a:rPr>
              <a:t>necessário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inserção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informação</a:t>
            </a:r>
            <a:r>
              <a:rPr lang="en-US" dirty="0">
                <a:latin typeface="Calibri"/>
                <a:cs typeface="Calibri"/>
              </a:rPr>
              <a:t> da DUM e do campo "</a:t>
            </a:r>
            <a:r>
              <a:rPr lang="en-US" dirty="0" err="1">
                <a:latin typeface="Calibri"/>
                <a:cs typeface="Calibri"/>
              </a:rPr>
              <a:t>Pré</a:t>
            </a:r>
            <a:r>
              <a:rPr lang="en-US" dirty="0">
                <a:latin typeface="Calibri"/>
                <a:cs typeface="Calibri"/>
              </a:rPr>
              <a:t>-Natal"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Problemas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Condições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Avaliadas</a:t>
            </a:r>
            <a:r>
              <a:rPr lang="en-US" dirty="0">
                <a:latin typeface="Calibri"/>
                <a:cs typeface="Calibri"/>
              </a:rPr>
              <a:t>. Se no </a:t>
            </a:r>
            <a:r>
              <a:rPr lang="en-US" dirty="0" err="1">
                <a:latin typeface="Calibri"/>
                <a:cs typeface="Calibri"/>
              </a:rPr>
              <a:t>mesmo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atendimento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houver</a:t>
            </a:r>
            <a:r>
              <a:rPr lang="en-US" dirty="0">
                <a:latin typeface="Calibri"/>
                <a:cs typeface="Calibri"/>
              </a:rPr>
              <a:t> outros </a:t>
            </a:r>
            <a:r>
              <a:rPr lang="en-US" dirty="0" err="1">
                <a:latin typeface="Calibri"/>
                <a:cs typeface="Calibri"/>
              </a:rPr>
              <a:t>problemas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condições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pode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informado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cocomitantemente</a:t>
            </a:r>
            <a:r>
              <a:rPr lang="en-US" dirty="0">
                <a:latin typeface="Calibri"/>
                <a:cs typeface="Calibri"/>
              </a:rPr>
              <a:t>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2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SOAP do PEC é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intuitivo</a:t>
            </a:r>
            <a:r>
              <a:rPr lang="en-US" dirty="0">
                <a:latin typeface="Calibri"/>
                <a:cs typeface="Calibri"/>
              </a:rPr>
              <a:t>, e </a:t>
            </a:r>
            <a:r>
              <a:rPr lang="en-US" dirty="0" err="1">
                <a:latin typeface="Calibri"/>
                <a:cs typeface="Calibri"/>
              </a:rPr>
              <a:t>necessita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 da DUM e a </a:t>
            </a:r>
            <a:r>
              <a:rPr lang="en-US" dirty="0" err="1">
                <a:latin typeface="Calibri"/>
                <a:cs typeface="Calibri"/>
              </a:rPr>
              <a:t>inserção</a:t>
            </a:r>
            <a:r>
              <a:rPr lang="en-US" dirty="0">
                <a:latin typeface="Calibri"/>
                <a:cs typeface="Calibri"/>
              </a:rPr>
              <a:t> do CID/CIAP </a:t>
            </a:r>
            <a:r>
              <a:rPr lang="en-US" dirty="0" err="1">
                <a:latin typeface="Calibri"/>
                <a:cs typeface="Calibri"/>
              </a:rPr>
              <a:t>referente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gestação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conforme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orientado</a:t>
            </a:r>
            <a:r>
              <a:rPr lang="en-US" dirty="0">
                <a:latin typeface="Calibri"/>
                <a:cs typeface="Calibri"/>
              </a:rPr>
              <a:t> no GUIA de </a:t>
            </a:r>
            <a:r>
              <a:rPr lang="en-US" dirty="0" err="1">
                <a:latin typeface="Calibri"/>
                <a:cs typeface="Calibri"/>
              </a:rPr>
              <a:t>Qualificação</a:t>
            </a:r>
            <a:r>
              <a:rPr lang="en-US" dirty="0">
                <a:latin typeface="Calibri"/>
                <a:cs typeface="Calibri"/>
              </a:rPr>
              <a:t> dos </a:t>
            </a:r>
            <a:r>
              <a:rPr lang="en-US" dirty="0" err="1">
                <a:latin typeface="Calibri"/>
                <a:cs typeface="Calibri"/>
              </a:rPr>
              <a:t>Indicadores</a:t>
            </a:r>
            <a:r>
              <a:rPr lang="en-US" dirty="0">
                <a:latin typeface="Calibri"/>
                <a:cs typeface="Calibri"/>
              </a:rPr>
              <a:t>. Neste </a:t>
            </a:r>
            <a:r>
              <a:rPr lang="en-US" dirty="0" err="1">
                <a:latin typeface="Calibri"/>
                <a:cs typeface="Calibri"/>
              </a:rPr>
              <a:t>caso</a:t>
            </a:r>
            <a:r>
              <a:rPr lang="en-US" dirty="0">
                <a:latin typeface="Calibri"/>
                <a:cs typeface="Calibri"/>
              </a:rPr>
              <a:t>, a </a:t>
            </a:r>
            <a:r>
              <a:rPr lang="en-US" dirty="0" err="1">
                <a:latin typeface="Calibri"/>
                <a:cs typeface="Calibri"/>
              </a:rPr>
              <a:t>identificação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como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fonte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cadastro</a:t>
            </a:r>
            <a:r>
              <a:rPr lang="en-US" dirty="0">
                <a:latin typeface="Calibri"/>
                <a:cs typeface="Calibri"/>
              </a:rPr>
              <a:t> individual, por tanto, é </a:t>
            </a:r>
            <a:r>
              <a:rPr lang="en-US" dirty="0" err="1">
                <a:latin typeface="Calibri"/>
                <a:cs typeface="Calibri"/>
              </a:rPr>
              <a:t>orientado</a:t>
            </a:r>
            <a:r>
              <a:rPr lang="en-US" dirty="0">
                <a:latin typeface="Calibri"/>
                <a:cs typeface="Calibri"/>
              </a:rPr>
              <a:t> que </a:t>
            </a:r>
            <a:r>
              <a:rPr lang="en-US" dirty="0" err="1">
                <a:latin typeface="Calibri"/>
                <a:cs typeface="Calibri"/>
              </a:rPr>
              <a:t>ele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seja</a:t>
            </a:r>
            <a:r>
              <a:rPr lang="en-US" dirty="0">
                <a:latin typeface="Calibri"/>
                <a:cs typeface="Calibri"/>
              </a:rPr>
              <a:t> sempre </a:t>
            </a:r>
            <a:r>
              <a:rPr lang="en-US" dirty="0" err="1">
                <a:latin typeface="Calibri"/>
                <a:cs typeface="Calibri"/>
              </a:rPr>
              <a:t>atualizado</a:t>
            </a:r>
            <a:r>
              <a:rPr lang="en-US" dirty="0">
                <a:latin typeface="Calibri"/>
                <a:cs typeface="Calibri"/>
              </a:rPr>
              <a:t> e o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completo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possivel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21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Entendendo</a:t>
            </a:r>
            <a:r>
              <a:rPr lang="en-US" dirty="0">
                <a:latin typeface="Calibri"/>
                <a:cs typeface="Calibri"/>
              </a:rPr>
              <a:t> que 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foi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identificada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anteriormente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pelo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atendimento</a:t>
            </a:r>
            <a:r>
              <a:rPr lang="en-US" dirty="0">
                <a:latin typeface="Calibri"/>
                <a:cs typeface="Calibri"/>
              </a:rPr>
              <a:t> individual do </a:t>
            </a:r>
            <a:r>
              <a:rPr lang="en-US" dirty="0" err="1">
                <a:latin typeface="Calibri"/>
                <a:cs typeface="Calibri"/>
              </a:rPr>
              <a:t>médico</a:t>
            </a:r>
            <a:r>
              <a:rPr lang="en-US" dirty="0">
                <a:latin typeface="Calibri"/>
                <a:cs typeface="Calibri"/>
              </a:rPr>
              <a:t>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enfermeiro</a:t>
            </a:r>
            <a:r>
              <a:rPr lang="en-US" dirty="0">
                <a:latin typeface="Calibri"/>
                <a:cs typeface="Calibri"/>
              </a:rPr>
              <a:t>, para </a:t>
            </a:r>
            <a:r>
              <a:rPr lang="en-US" dirty="0" err="1">
                <a:latin typeface="Calibri"/>
                <a:cs typeface="Calibri"/>
              </a:rPr>
              <a:t>contabilizar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indicador</a:t>
            </a:r>
            <a:r>
              <a:rPr lang="en-US" dirty="0">
                <a:latin typeface="Calibri"/>
                <a:cs typeface="Calibri"/>
              </a:rPr>
              <a:t> de testes de </a:t>
            </a:r>
            <a:r>
              <a:rPr lang="en-US" dirty="0" err="1">
                <a:latin typeface="Calibri"/>
                <a:cs typeface="Calibri"/>
              </a:rPr>
              <a:t>sifilis</a:t>
            </a:r>
            <a:r>
              <a:rPr lang="en-US" dirty="0">
                <a:latin typeface="Calibri"/>
                <a:cs typeface="Calibri"/>
              </a:rPr>
              <a:t> e HIV, é </a:t>
            </a:r>
            <a:r>
              <a:rPr lang="en-US" dirty="0" err="1">
                <a:latin typeface="Calibri"/>
                <a:cs typeface="Calibri"/>
              </a:rPr>
              <a:t>necessario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 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destes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exames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quando</a:t>
            </a:r>
            <a:r>
              <a:rPr lang="en-US" dirty="0">
                <a:latin typeface="Calibri"/>
                <a:cs typeface="Calibri"/>
              </a:rPr>
              <a:t> AVALIADO)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FAI,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 de </a:t>
            </a:r>
            <a:r>
              <a:rPr lang="en-US" dirty="0" err="1">
                <a:latin typeface="Calibri"/>
                <a:cs typeface="Calibri"/>
              </a:rPr>
              <a:t>realização</a:t>
            </a:r>
            <a:r>
              <a:rPr lang="en-US" dirty="0">
                <a:latin typeface="Calibri"/>
                <a:cs typeface="Calibri"/>
              </a:rPr>
              <a:t> dos testes </a:t>
            </a:r>
            <a:r>
              <a:rPr lang="en-US" dirty="0" err="1">
                <a:latin typeface="Calibri"/>
                <a:cs typeface="Calibri"/>
              </a:rPr>
              <a:t>rápidos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Ficha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Procedimento</a:t>
            </a:r>
            <a:r>
              <a:rPr lang="en-US" dirty="0">
                <a:latin typeface="Calibri"/>
                <a:cs typeface="Calibri"/>
              </a:rPr>
              <a:t>. Neste </a:t>
            </a:r>
            <a:r>
              <a:rPr lang="en-US" dirty="0" err="1">
                <a:latin typeface="Calibri"/>
                <a:cs typeface="Calibri"/>
              </a:rPr>
              <a:t>caso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validamos</a:t>
            </a:r>
            <a:r>
              <a:rPr lang="en-US" dirty="0">
                <a:latin typeface="Calibri"/>
                <a:cs typeface="Calibri"/>
              </a:rPr>
              <a:t> um 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outro. Mas por se </a:t>
            </a:r>
            <a:r>
              <a:rPr lang="en-US" dirty="0" err="1">
                <a:latin typeface="Calibri"/>
                <a:cs typeface="Calibri"/>
              </a:rPr>
              <a:t>tratar</a:t>
            </a:r>
            <a:r>
              <a:rPr lang="en-US" dirty="0">
                <a:latin typeface="Calibri"/>
                <a:cs typeface="Calibri"/>
              </a:rPr>
              <a:t> de um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clínico</a:t>
            </a:r>
            <a:r>
              <a:rPr lang="en-US" dirty="0">
                <a:latin typeface="Calibri"/>
                <a:cs typeface="Calibri"/>
              </a:rPr>
              <a:t>, é </a:t>
            </a:r>
            <a:r>
              <a:rPr lang="en-US" dirty="0" err="1">
                <a:latin typeface="Calibri"/>
                <a:cs typeface="Calibri"/>
              </a:rPr>
              <a:t>sugestivo</a:t>
            </a:r>
            <a:r>
              <a:rPr lang="en-US" dirty="0">
                <a:latin typeface="Calibri"/>
                <a:cs typeface="Calibri"/>
              </a:rPr>
              <a:t> que </a:t>
            </a:r>
            <a:r>
              <a:rPr lang="en-US" dirty="0" err="1">
                <a:latin typeface="Calibri"/>
                <a:cs typeface="Calibri"/>
              </a:rPr>
              <a:t>ao</a:t>
            </a:r>
            <a:r>
              <a:rPr lang="en-US" dirty="0">
                <a:latin typeface="Calibri"/>
                <a:cs typeface="Calibri"/>
              </a:rPr>
              <a:t> se </a:t>
            </a:r>
            <a:r>
              <a:rPr lang="en-US" dirty="0" err="1">
                <a:latin typeface="Calibri"/>
                <a:cs typeface="Calibri"/>
              </a:rPr>
              <a:t>realizar</a:t>
            </a:r>
            <a:r>
              <a:rPr lang="en-US" dirty="0">
                <a:latin typeface="Calibri"/>
                <a:cs typeface="Calibri"/>
              </a:rPr>
              <a:t> um teste </a:t>
            </a:r>
            <a:r>
              <a:rPr lang="en-US" dirty="0" err="1">
                <a:latin typeface="Calibri"/>
                <a:cs typeface="Calibri"/>
              </a:rPr>
              <a:t>rápido</a:t>
            </a:r>
            <a:r>
              <a:rPr lang="en-US" dirty="0">
                <a:latin typeface="Calibri"/>
                <a:cs typeface="Calibri"/>
              </a:rPr>
              <a:t> com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</a:t>
            </a:r>
            <a:r>
              <a:rPr lang="en-US" dirty="0" err="1">
                <a:latin typeface="Calibri"/>
                <a:cs typeface="Calibri"/>
              </a:rPr>
              <a:t>procedimento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também</a:t>
            </a:r>
            <a:r>
              <a:rPr lang="en-US" dirty="0">
                <a:latin typeface="Calibri"/>
                <a:cs typeface="Calibri"/>
              </a:rPr>
              <a:t> se </a:t>
            </a:r>
            <a:r>
              <a:rPr lang="en-US" dirty="0" err="1">
                <a:latin typeface="Calibri"/>
                <a:cs typeface="Calibri"/>
              </a:rPr>
              <a:t>registre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destes</a:t>
            </a:r>
            <a:r>
              <a:rPr lang="en-US" dirty="0">
                <a:latin typeface="Calibri"/>
                <a:cs typeface="Calibri"/>
              </a:rPr>
              <a:t> testes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FAI, </a:t>
            </a:r>
            <a:r>
              <a:rPr lang="en-US" dirty="0" err="1">
                <a:latin typeface="Calibri"/>
                <a:cs typeface="Calibri"/>
              </a:rPr>
              <a:t>já</a:t>
            </a:r>
            <a:r>
              <a:rPr lang="en-US" dirty="0">
                <a:latin typeface="Calibri"/>
                <a:cs typeface="Calibri"/>
              </a:rPr>
              <a:t> que o </a:t>
            </a:r>
            <a:r>
              <a:rPr lang="en-US" dirty="0" err="1">
                <a:latin typeface="Calibri"/>
                <a:cs typeface="Calibri"/>
              </a:rPr>
              <a:t>resultado</a:t>
            </a:r>
            <a:r>
              <a:rPr lang="en-US" dirty="0">
                <a:latin typeface="Calibri"/>
                <a:cs typeface="Calibri"/>
              </a:rPr>
              <a:t> é </a:t>
            </a:r>
            <a:r>
              <a:rPr lang="en-US" dirty="0" err="1">
                <a:latin typeface="Calibri"/>
                <a:cs typeface="Calibri"/>
              </a:rPr>
              <a:t>emitido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avaliado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hora.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22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2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Final">
  <p:cSld name="Lâmina Final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3823" y="3042737"/>
            <a:ext cx="4324352" cy="77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4723" y="4286250"/>
            <a:ext cx="4433452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21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40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7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2947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7620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0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0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351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57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Lâmina aspa com imag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412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0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0396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72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27604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Título">
  <p:cSld name="Lâmin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3"/>
          <p:cNvSpPr txBox="1"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âmina 1/2 imagem">
  <p:cSld name="1_Lâmina 1/2 image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3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sem imagem">
  <p:cSld name="Lâmina aspa sem image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2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5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2" name="Google Shape;42;p65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5810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17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231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8" name="Google Shape;18;p38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8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16.svg"/><Relationship Id="rId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1573544"/>
            <a:ext cx="7939061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PROGRAMA PREVINE BRASIL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  <a:endParaRPr sz="3600" b="1" i="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l="28222" t="18811" r="33676" b="15343"/>
          <a:stretch/>
        </p:blipFill>
        <p:spPr>
          <a:xfrm>
            <a:off x="0" y="3657601"/>
            <a:ext cx="3566159" cy="3200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8BF3370-7698-498F-AE00-90A373A5F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6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-122097" y="298173"/>
            <a:ext cx="1163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parâmetros, metas e pesos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B13CA0-A5A7-4B69-9F13-5CAE8286B4FC}"/>
              </a:ext>
            </a:extLst>
          </p:cNvPr>
          <p:cNvSpPr txBox="1"/>
          <p:nvPr/>
        </p:nvSpPr>
        <p:spPr>
          <a:xfrm>
            <a:off x="605249" y="1642091"/>
            <a:ext cx="109122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Parâmetros: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representa o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de referência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é utilizado para indicar a performance ideal que se espera alcançar. Revelam o que a literatura nacional e internacional aponta sobre os processos aferidos nos indicadores;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Metas: 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Valores pactuados na CIT, representam os objetivos quantificados a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serem alcançados em determinado período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Para definição foram considerados: Parâmetros pesquisados em literatura nacional e internacional; Número de pessoas cadastradas por equipe; Perfil epidemiológico e sanitário do Município e Distrito Federal e a Série Histórica dos indicadores a partir da base de dados nacionais;</a:t>
            </a:r>
          </a:p>
          <a:p>
            <a:pPr algn="just"/>
            <a:endParaRPr 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Pesos: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atribuídos a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partir da relevância clínica e epidemiológica das condições de saúde relacionadas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aos indicadores, bem como o nível de dificuldade no atingimento das metas. Possuem valores de 1 ou 2 cuja soma total é igual a 10. Em relação ao repasse por desempenho o peso é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fator de multiplicação de cada indicador na composição da nota final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197D372-1F3F-4D6E-8E40-7CA78F6C5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99C501-14EC-4D80-8D48-A2811537C327}"/>
              </a:ext>
            </a:extLst>
          </p:cNvPr>
          <p:cNvSpPr txBox="1"/>
          <p:nvPr/>
        </p:nvSpPr>
        <p:spPr>
          <a:xfrm>
            <a:off x="7771211" y="64501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Portaria nº 3.222 de 10 de dezembro de 2019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69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5017" y="1075302"/>
          <a:ext cx="10841880" cy="54647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15340">
                  <a:extLst>
                    <a:ext uri="{9D8B030D-6E8A-4147-A177-3AD203B41FA5}">
                      <a16:colId xmlns:a16="http://schemas.microsoft.com/office/drawing/2014/main" val="170643379"/>
                    </a:ext>
                  </a:extLst>
                </a:gridCol>
                <a:gridCol w="4955285">
                  <a:extLst>
                    <a:ext uri="{9D8B030D-6E8A-4147-A177-3AD203B41FA5}">
                      <a16:colId xmlns:a16="http://schemas.microsoft.com/office/drawing/2014/main" val="4189260616"/>
                    </a:ext>
                  </a:extLst>
                </a:gridCol>
                <a:gridCol w="1476188">
                  <a:extLst>
                    <a:ext uri="{9D8B030D-6E8A-4147-A177-3AD203B41FA5}">
                      <a16:colId xmlns:a16="http://schemas.microsoft.com/office/drawing/2014/main" val="3880586394"/>
                    </a:ext>
                  </a:extLst>
                </a:gridCol>
                <a:gridCol w="1616472">
                  <a:extLst>
                    <a:ext uri="{9D8B030D-6E8A-4147-A177-3AD203B41FA5}">
                      <a16:colId xmlns:a16="http://schemas.microsoft.com/office/drawing/2014/main" val="2910411376"/>
                    </a:ext>
                  </a:extLst>
                </a:gridCol>
                <a:gridCol w="878595">
                  <a:extLst>
                    <a:ext uri="{9D8B030D-6E8A-4147-A177-3AD203B41FA5}">
                      <a16:colId xmlns:a16="http://schemas.microsoft.com/office/drawing/2014/main" val="1836285322"/>
                    </a:ext>
                  </a:extLst>
                </a:gridCol>
              </a:tblGrid>
              <a:tr h="5982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Ações estratégicas</a:t>
                      </a:r>
                      <a:endParaRPr lang="pt-BR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Parâmetro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Meta 2020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Peso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88297774"/>
                  </a:ext>
                </a:extLst>
              </a:tr>
              <a:tr h="841375">
                <a:tc rowSpan="3">
                  <a:txBody>
                    <a:bodyPr/>
                    <a:lstStyle/>
                    <a:p>
                      <a:pPr algn="l"/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Pré-natal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pelo menos 6 (seis) consultas pré-natal realizadas, sendo a primeira até a 20ª semana de gestação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&gt;=80%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91772339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realização de exames para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</a:rPr>
                        <a:t>síﬁlis</a:t>
                      </a: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</a:rPr>
                        <a:t> e HIV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03550318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atendimento odontológico realizado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82895831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Saúde da Mulher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Cobertura de exame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</a:rPr>
                        <a:t>citopatológico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&gt;=80%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16502685"/>
                  </a:ext>
                </a:extLst>
              </a:tr>
              <a:tr h="595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Saúde da Criança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Cobertura vacinal de Poliomielite inativada e de Pentavalente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87332735"/>
                  </a:ext>
                </a:extLst>
              </a:tr>
              <a:tr h="5956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  <a:sym typeface="Arial"/>
                        </a:rPr>
                        <a:t>Doen</a:t>
                      </a: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ças crônicas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Percentual de pessoas hipertensas com pressão arterial aferida em cada semestre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04759002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Percentual de diabéticos com solicitação de hemoglobina glicada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976471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747539E-2C47-45AD-9628-8B2C125577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59680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62FABB-E5D5-45DD-9511-BBBC03C4A7A8}"/>
              </a:ext>
            </a:extLst>
          </p:cNvPr>
          <p:cNvSpPr txBox="1"/>
          <p:nvPr/>
        </p:nvSpPr>
        <p:spPr>
          <a:xfrm>
            <a:off x="-122097" y="298173"/>
            <a:ext cx="1163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parâmetros, metas e pesos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210B61-FE1C-4F2E-AD27-5B80BD81E3B6}"/>
              </a:ext>
            </a:extLst>
          </p:cNvPr>
          <p:cNvSpPr txBox="1"/>
          <p:nvPr/>
        </p:nvSpPr>
        <p:spPr>
          <a:xfrm>
            <a:off x="281088" y="654973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19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0" y="289458"/>
            <a:ext cx="1115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Período de avaliação e medição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25715" y="1265359"/>
          <a:ext cx="10929256" cy="52803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01038">
                  <a:extLst>
                    <a:ext uri="{9D8B030D-6E8A-4147-A177-3AD203B41FA5}">
                      <a16:colId xmlns:a16="http://schemas.microsoft.com/office/drawing/2014/main" val="170643379"/>
                    </a:ext>
                  </a:extLst>
                </a:gridCol>
                <a:gridCol w="5435715">
                  <a:extLst>
                    <a:ext uri="{9D8B030D-6E8A-4147-A177-3AD203B41FA5}">
                      <a16:colId xmlns:a16="http://schemas.microsoft.com/office/drawing/2014/main" val="4189260616"/>
                    </a:ext>
                  </a:extLst>
                </a:gridCol>
                <a:gridCol w="1619309">
                  <a:extLst>
                    <a:ext uri="{9D8B030D-6E8A-4147-A177-3AD203B41FA5}">
                      <a16:colId xmlns:a16="http://schemas.microsoft.com/office/drawing/2014/main" val="3880586394"/>
                    </a:ext>
                  </a:extLst>
                </a:gridCol>
                <a:gridCol w="1773194">
                  <a:extLst>
                    <a:ext uri="{9D8B030D-6E8A-4147-A177-3AD203B41FA5}">
                      <a16:colId xmlns:a16="http://schemas.microsoft.com/office/drawing/2014/main" val="2910411376"/>
                    </a:ext>
                  </a:extLst>
                </a:gridCol>
              </a:tblGrid>
              <a:tr h="5982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Ações estratégicas</a:t>
                      </a:r>
                      <a:endParaRPr lang="pt-BR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Avaliação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Medição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88297774"/>
                  </a:ext>
                </a:extLst>
              </a:tr>
              <a:tr h="841375">
                <a:tc rowSpan="3">
                  <a:txBody>
                    <a:bodyPr/>
                    <a:lstStyle/>
                    <a:p>
                      <a:pPr algn="l"/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Pré-natal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pelo menos 6 (seis) consultas pré-natal realizadas, sendo a primeira até a 20ª semana de gestação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1600" u="none" strike="noStrike" noProof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91772339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realização de exames para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síﬁlis</a:t>
                      </a: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 HIV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03550318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atendimento odontológico realizado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282895831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Saúde da Mulher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Cobertura de exame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citopatológico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36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16502685"/>
                  </a:ext>
                </a:extLst>
              </a:tr>
              <a:tr h="595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Saúde da Criança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Cobertura vacinal de Poliomielite inativada e de Pentavalente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87332735"/>
                  </a:ext>
                </a:extLst>
              </a:tr>
              <a:tr h="5956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Doenças crônicas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de pessoas hipertensas com pressão arterial aferida em cada semestre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04759002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de diabéticos com solicitação de hemoglobina glicada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976471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094D4E9-FDAD-4E34-A2BC-E13C7951B9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A25FDC-D44A-4B8E-90B0-6F5D6974FF1F}"/>
              </a:ext>
            </a:extLst>
          </p:cNvPr>
          <p:cNvSpPr txBox="1"/>
          <p:nvPr/>
        </p:nvSpPr>
        <p:spPr>
          <a:xfrm>
            <a:off x="281088" y="654973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49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0">
            <a:extLst>
              <a:ext uri="{FF2B5EF4-FFF2-40B4-BE49-F238E27FC236}">
                <a16:creationId xmlns:a16="http://schemas.microsoft.com/office/drawing/2014/main" id="{36EC715C-1ED5-41C0-88F4-C6B06197E87F}"/>
              </a:ext>
            </a:extLst>
          </p:cNvPr>
          <p:cNvSpPr txBox="1"/>
          <p:nvPr/>
        </p:nvSpPr>
        <p:spPr>
          <a:xfrm>
            <a:off x="661895" y="2157440"/>
            <a:ext cx="1113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Exemplo: avaliação dos indicadores da qualidade do Pré-natal</a:t>
            </a:r>
            <a:endParaRPr lang="en-US" sz="2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E8CD947-4E69-47C6-B750-C7B718FAB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D047EA-AD9F-4660-B8C0-64A7AEB6EAAE}"/>
              </a:ext>
            </a:extLst>
          </p:cNvPr>
          <p:cNvSpPr txBox="1"/>
          <p:nvPr/>
        </p:nvSpPr>
        <p:spPr>
          <a:xfrm>
            <a:off x="0" y="289458"/>
            <a:ext cx="1115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Período de avaliação e medição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490662-EB09-4766-9D0B-1D9DE0B3597A}"/>
              </a:ext>
            </a:extLst>
          </p:cNvPr>
          <p:cNvSpPr txBox="1"/>
          <p:nvPr/>
        </p:nvSpPr>
        <p:spPr>
          <a:xfrm>
            <a:off x="281088" y="645448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BB0E8D5-A75E-4CCB-B1E9-AE19F0F9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2031"/>
              </p:ext>
            </p:extLst>
          </p:nvPr>
        </p:nvGraphicFramePr>
        <p:xfrm>
          <a:off x="1810962" y="3443251"/>
          <a:ext cx="9358385" cy="830619"/>
        </p:xfrm>
        <a:graphic>
          <a:graphicData uri="http://schemas.openxmlformats.org/drawingml/2006/table">
            <a:tbl>
              <a:tblPr firstRow="1" firstCol="1" bandRow="1"/>
              <a:tblGrid>
                <a:gridCol w="519472">
                  <a:extLst>
                    <a:ext uri="{9D8B030D-6E8A-4147-A177-3AD203B41FA5}">
                      <a16:colId xmlns:a16="http://schemas.microsoft.com/office/drawing/2014/main" val="3644193432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276857876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5594585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350865283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1556627612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val="7335764"/>
                    </a:ext>
                  </a:extLst>
                </a:gridCol>
                <a:gridCol w="548767">
                  <a:extLst>
                    <a:ext uri="{9D8B030D-6E8A-4147-A177-3AD203B41FA5}">
                      <a16:colId xmlns:a16="http://schemas.microsoft.com/office/drawing/2014/main" val="4266582660"/>
                    </a:ext>
                  </a:extLst>
                </a:gridCol>
                <a:gridCol w="646804">
                  <a:extLst>
                    <a:ext uri="{9D8B030D-6E8A-4147-A177-3AD203B41FA5}">
                      <a16:colId xmlns:a16="http://schemas.microsoft.com/office/drawing/2014/main" val="4084016447"/>
                    </a:ext>
                  </a:extLst>
                </a:gridCol>
                <a:gridCol w="564545">
                  <a:extLst>
                    <a:ext uri="{9D8B030D-6E8A-4147-A177-3AD203B41FA5}">
                      <a16:colId xmlns:a16="http://schemas.microsoft.com/office/drawing/2014/main" val="1958065982"/>
                    </a:ext>
                  </a:extLst>
                </a:gridCol>
                <a:gridCol w="602857">
                  <a:extLst>
                    <a:ext uri="{9D8B030D-6E8A-4147-A177-3AD203B41FA5}">
                      <a16:colId xmlns:a16="http://schemas.microsoft.com/office/drawing/2014/main" val="307402804"/>
                    </a:ext>
                  </a:extLst>
                </a:gridCol>
                <a:gridCol w="535247">
                  <a:extLst>
                    <a:ext uri="{9D8B030D-6E8A-4147-A177-3AD203B41FA5}">
                      <a16:colId xmlns:a16="http://schemas.microsoft.com/office/drawing/2014/main" val="4232556324"/>
                    </a:ext>
                  </a:extLst>
                </a:gridCol>
                <a:gridCol w="430451">
                  <a:extLst>
                    <a:ext uri="{9D8B030D-6E8A-4147-A177-3AD203B41FA5}">
                      <a16:colId xmlns:a16="http://schemas.microsoft.com/office/drawing/2014/main" val="3155985716"/>
                    </a:ext>
                  </a:extLst>
                </a:gridCol>
                <a:gridCol w="607364">
                  <a:extLst>
                    <a:ext uri="{9D8B030D-6E8A-4147-A177-3AD203B41FA5}">
                      <a16:colId xmlns:a16="http://schemas.microsoft.com/office/drawing/2014/main" val="1020448974"/>
                    </a:ext>
                  </a:extLst>
                </a:gridCol>
                <a:gridCol w="508207">
                  <a:extLst>
                    <a:ext uri="{9D8B030D-6E8A-4147-A177-3AD203B41FA5}">
                      <a16:colId xmlns:a16="http://schemas.microsoft.com/office/drawing/2014/main" val="691563023"/>
                    </a:ext>
                  </a:extLst>
                </a:gridCol>
                <a:gridCol w="588213">
                  <a:extLst>
                    <a:ext uri="{9D8B030D-6E8A-4147-A177-3AD203B41FA5}">
                      <a16:colId xmlns:a16="http://schemas.microsoft.com/office/drawing/2014/main" val="1200819590"/>
                    </a:ext>
                  </a:extLst>
                </a:gridCol>
                <a:gridCol w="625396">
                  <a:extLst>
                    <a:ext uri="{9D8B030D-6E8A-4147-A177-3AD203B41FA5}">
                      <a16:colId xmlns:a16="http://schemas.microsoft.com/office/drawing/2014/main" val="359041428"/>
                    </a:ext>
                  </a:extLst>
                </a:gridCol>
                <a:gridCol w="583702">
                  <a:extLst>
                    <a:ext uri="{9D8B030D-6E8A-4147-A177-3AD203B41FA5}">
                      <a16:colId xmlns:a16="http://schemas.microsoft.com/office/drawing/2014/main" val="153367298"/>
                    </a:ext>
                  </a:extLst>
                </a:gridCol>
              </a:tblGrid>
              <a:tr h="55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 Light"/>
                        </a:rPr>
                        <a:t>Ago.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3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Set.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Out.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Nov.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Dez.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Jan.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Fev.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Mar.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Abr.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Mai.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Jun.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Jul.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Ago.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Set.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Out.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Nov.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Dez.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73695"/>
                  </a:ext>
                </a:extLst>
              </a:tr>
              <a:tr h="268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858829"/>
                  </a:ext>
                </a:extLst>
              </a:tr>
            </a:tbl>
          </a:graphicData>
        </a:graphic>
      </p:graphicFrame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1430FBD-F320-448F-91BE-89CDE8F32224}"/>
              </a:ext>
            </a:extLst>
          </p:cNvPr>
          <p:cNvCxnSpPr>
            <a:cxnSpLocks/>
          </p:cNvCxnSpPr>
          <p:nvPr/>
        </p:nvCxnSpPr>
        <p:spPr>
          <a:xfrm>
            <a:off x="6729609" y="4394185"/>
            <a:ext cx="2130522" cy="0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5614EF8-A182-4194-8809-D7FB6D21E3DE}"/>
              </a:ext>
            </a:extLst>
          </p:cNvPr>
          <p:cNvCxnSpPr>
            <a:cxnSpLocks/>
          </p:cNvCxnSpPr>
          <p:nvPr/>
        </p:nvCxnSpPr>
        <p:spPr>
          <a:xfrm>
            <a:off x="1810962" y="4881436"/>
            <a:ext cx="7044398" cy="0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E87E554-E8DB-4DB6-802F-687E3ED48319}"/>
              </a:ext>
            </a:extLst>
          </p:cNvPr>
          <p:cNvSpPr txBox="1"/>
          <p:nvPr/>
        </p:nvSpPr>
        <p:spPr>
          <a:xfrm>
            <a:off x="2209859" y="4549466"/>
            <a:ext cx="6096000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0" i="0" u="none" strike="noStrike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Período da extração de dados indicadores pré-natal (medição) </a:t>
            </a:r>
            <a:endParaRPr lang="pt-BR" sz="1600" b="0" i="0" u="none" strike="noStrike" cap="none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1E79C9E-1CA2-4716-9EEE-8BEFE7AE86A5}"/>
              </a:ext>
            </a:extLst>
          </p:cNvPr>
          <p:cNvSpPr txBox="1"/>
          <p:nvPr/>
        </p:nvSpPr>
        <p:spPr>
          <a:xfrm>
            <a:off x="6454955" y="4046649"/>
            <a:ext cx="281554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16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Quadrimestre de avaliação </a:t>
            </a:r>
            <a:endParaRPr lang="pt-BR" sz="1600" b="0" i="0" u="none" strike="noStrike" cap="none">
              <a:solidFill>
                <a:schemeClr val="bg1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38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151524"/>
            <a:ext cx="954301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Avaliação de desempenho: Indicador Sintético Final (ISF)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B13CA0-A5A7-4B69-9F13-5CAE8286B4FC}"/>
              </a:ext>
            </a:extLst>
          </p:cNvPr>
          <p:cNvSpPr txBox="1"/>
          <p:nvPr/>
        </p:nvSpPr>
        <p:spPr>
          <a:xfrm>
            <a:off x="460888" y="1096589"/>
            <a:ext cx="1136814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Indicador Sintético Final (ISF):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Corresponde ao cálculo do </a:t>
            </a:r>
            <a:r>
              <a:rPr lang="pt-BR" sz="2000" b="1" u="sng" dirty="0">
                <a:solidFill>
                  <a:schemeClr val="bg1"/>
                </a:solidFill>
                <a:latin typeface="Calibri"/>
                <a:cs typeface="Calibri"/>
              </a:rPr>
              <a:t>desempenho municipal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do conjunto dos sete indicadores de desempenho previstos. 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50932" y="4044975"/>
            <a:ext cx="35433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latin typeface="Open Sans"/>
                <a:cs typeface="Calibri Light" panose="020F0302020204030204" pitchFamily="34" charset="0"/>
              </a:rPr>
              <a:t> </a:t>
            </a:r>
            <a:endParaRPr lang="pt-PT" altLang="pt-BR" sz="1600"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334E045-E83A-4D77-A1B9-E3577BFA8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A27498-2354-46EF-A188-957F82E264D2}"/>
              </a:ext>
            </a:extLst>
          </p:cNvPr>
          <p:cNvSpPr txBox="1"/>
          <p:nvPr/>
        </p:nvSpPr>
        <p:spPr>
          <a:xfrm>
            <a:off x="48962" y="6508183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 / Manual Instrutivo Previne Brasil)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895BA3-3BDC-4E88-AF9C-46434B049638}"/>
              </a:ext>
            </a:extLst>
          </p:cNvPr>
          <p:cNvSpPr txBox="1"/>
          <p:nvPr/>
        </p:nvSpPr>
        <p:spPr>
          <a:xfrm>
            <a:off x="540030" y="2082089"/>
            <a:ext cx="663739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A consolidação final da avaliação do desempenho que determinará o valor do </a:t>
            </a:r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incentivo financeiro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a ser transferido ao município. 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128500-2769-4721-BD9E-93530458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1" y="3166191"/>
            <a:ext cx="7859157" cy="2898412"/>
          </a:xfrm>
          <a:prstGeom prst="rect">
            <a:avLst/>
          </a:prstGeom>
        </p:spPr>
      </p:pic>
      <p:sp>
        <p:nvSpPr>
          <p:cNvPr id="13" name="Google Shape;198;p32">
            <a:extLst>
              <a:ext uri="{FF2B5EF4-FFF2-40B4-BE49-F238E27FC236}">
                <a16:creationId xmlns:a16="http://schemas.microsoft.com/office/drawing/2014/main" id="{0384067E-53FC-4967-8C5A-9417835F9870}"/>
              </a:ext>
            </a:extLst>
          </p:cNvPr>
          <p:cNvSpPr/>
          <p:nvPr/>
        </p:nvSpPr>
        <p:spPr>
          <a:xfrm>
            <a:off x="8196965" y="1721119"/>
            <a:ext cx="3921221" cy="44307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Portaria 2.713 de 6 de outubro de 2020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Estabelece o valor do incentivo financeiro de custeio do pagamento por desempenho.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Valor por tipo de equipe referente a 100% do Indicador Sintético Final (ISF)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 - R$ 3.225,00  -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eSF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;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II - R$ 2.418,75 –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eAP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 30h; e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III - R$ 1.612,50 -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eAP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 20h.</a:t>
            </a:r>
          </a:p>
        </p:txBody>
      </p:sp>
    </p:spTree>
    <p:extLst>
      <p:ext uri="{BB962C8B-B14F-4D97-AF65-F5344CB8AC3E}">
        <p14:creationId xmlns:p14="http://schemas.microsoft.com/office/powerpoint/2010/main" val="40139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7EC248-0A36-4820-859C-4A472959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15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6F6199-E510-4A06-B789-DD904CAF06F2}"/>
              </a:ext>
            </a:extLst>
          </p:cNvPr>
          <p:cNvSpPr txBox="1"/>
          <p:nvPr/>
        </p:nvSpPr>
        <p:spPr>
          <a:xfrm>
            <a:off x="1054361" y="538556"/>
            <a:ext cx="95430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Regras de vinculação: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onde são contabilizados os atendimentos realizados na APS?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612EF9-4249-4B8D-B79F-B89FD2CC5FE5}"/>
              </a:ext>
            </a:extLst>
          </p:cNvPr>
          <p:cNvSpPr txBox="1"/>
          <p:nvPr/>
        </p:nvSpPr>
        <p:spPr>
          <a:xfrm>
            <a:off x="1607672" y="3871463"/>
            <a:ext cx="8290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</a:t>
            </a:r>
            <a:r>
              <a:rPr lang="pt-BR" sz="2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cálculo dos indicadores os atendimentos são contabilizados para as equipe/município em que o CPF estiver vinculado no quadrimestre de avaliação, independente de onde (equipe ou município) ocorra. 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A13AE880-5606-4984-A450-4404475EC8DB}"/>
              </a:ext>
            </a:extLst>
          </p:cNvPr>
          <p:cNvSpPr/>
          <p:nvPr/>
        </p:nvSpPr>
        <p:spPr>
          <a:xfrm>
            <a:off x="5412592" y="2768495"/>
            <a:ext cx="518160" cy="79538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68A48CE9-DC52-49B4-BF00-2AD1E58C96F3}"/>
                  </a:ext>
                </a:extLst>
              </p14:cNvPr>
              <p14:cNvContentPartPr/>
              <p14:nvPr/>
            </p14:nvContentPartPr>
            <p14:xfrm>
              <a:off x="-1005960" y="2834320"/>
              <a:ext cx="360" cy="3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68A48CE9-DC52-49B4-BF00-2AD1E58C96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23960" y="27266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567587A-34EE-4C53-A80F-CE9832BC3DB1}"/>
                  </a:ext>
                </a:extLst>
              </p14:cNvPr>
              <p14:cNvContentPartPr/>
              <p14:nvPr/>
            </p14:nvContentPartPr>
            <p14:xfrm>
              <a:off x="-1005960" y="2834320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0567587A-34EE-4C53-A80F-CE9832BC3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23960" y="272668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66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2893513" y="2127542"/>
            <a:ext cx="9093442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de pagamento por desempenho </a:t>
            </a:r>
            <a:endParaRPr sz="3600" b="1" i="0" u="none" strike="noStrike" cap="none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>
            <a:cxnSpLocks/>
          </p:cNvCxnSpPr>
          <p:nvPr/>
        </p:nvCxnSpPr>
        <p:spPr>
          <a:xfrm>
            <a:off x="2805830" y="2989946"/>
            <a:ext cx="8783456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A19A02E-7B23-4FBC-A663-E5104EE65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56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Revisão dos indicadores de saúde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459309-0E35-460B-9C05-F9F4A9E8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396" y="4197079"/>
            <a:ext cx="3543300" cy="2885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altLang="pt-BR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9CF245D6-1B21-4C30-B5BE-E0A9BCB3EEAB}"/>
              </a:ext>
            </a:extLst>
          </p:cNvPr>
          <p:cNvSpPr txBox="1"/>
          <p:nvPr/>
        </p:nvSpPr>
        <p:spPr>
          <a:xfrm>
            <a:off x="1687938" y="2233975"/>
            <a:ext cx="59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GTAPS: </a:t>
            </a:r>
            <a:r>
              <a:rPr lang="pt-BR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CONASS / CONASEMS / SAPS</a:t>
            </a:r>
            <a:endParaRPr lang="en-US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CD3CA440-0184-4CF8-95FE-893979150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0" y="2118690"/>
            <a:ext cx="692234" cy="692234"/>
          </a:xfrm>
          <a:prstGeom prst="rect">
            <a:avLst/>
          </a:prstGeom>
        </p:spPr>
      </p:pic>
      <p:sp>
        <p:nvSpPr>
          <p:cNvPr id="10" name="TextBox 31">
            <a:extLst>
              <a:ext uri="{FF2B5EF4-FFF2-40B4-BE49-F238E27FC236}">
                <a16:creationId xmlns:a16="http://schemas.microsoft.com/office/drawing/2014/main" id="{2837FC97-A6C7-464E-8F61-075574EBA7BC}"/>
              </a:ext>
            </a:extLst>
          </p:cNvPr>
          <p:cNvSpPr txBox="1"/>
          <p:nvPr/>
        </p:nvSpPr>
        <p:spPr>
          <a:xfrm>
            <a:off x="1584589" y="4023053"/>
            <a:ext cx="1002698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Ajustes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identificados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: 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correção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textual,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inclusão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texto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esclarecimento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),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aprimoramento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das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variáveis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;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alteração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método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cálculo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atualizações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, etc.   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ajustes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causarão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grandes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mudanças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 de 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fichas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e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variáveis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registro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consideradas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atualmente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para o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cálculo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dos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indicadores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. 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7E0A8F49-DA49-4C7E-9370-B821B6CDF01F}"/>
              </a:ext>
            </a:extLst>
          </p:cNvPr>
          <p:cNvSpPr txBox="1"/>
          <p:nvPr/>
        </p:nvSpPr>
        <p:spPr>
          <a:xfrm>
            <a:off x="1170744" y="5896525"/>
            <a:ext cx="984145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Manutenção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7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2022 e as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respectivas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ações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estratégicas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68F68DDE-0F5F-4EFB-B064-6C19777A8295}"/>
              </a:ext>
            </a:extLst>
          </p:cNvPr>
          <p:cNvSpPr txBox="1"/>
          <p:nvPr/>
        </p:nvSpPr>
        <p:spPr>
          <a:xfrm>
            <a:off x="1642965" y="3082119"/>
            <a:ext cx="10177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ajustar método de cálculo, critérios de exclusão/inclusão, fórmula de cálculo e tornar mais clara a comunicação sobre  o cálculo dos indicadores; </a:t>
            </a:r>
          </a:p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áfico 2" descr="Lápis">
            <a:extLst>
              <a:ext uri="{FF2B5EF4-FFF2-40B4-BE49-F238E27FC236}">
                <a16:creationId xmlns:a16="http://schemas.microsoft.com/office/drawing/2014/main" id="{37019194-F6B3-4E98-91D6-FD1848576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2300" y="1169203"/>
            <a:ext cx="1569660" cy="156966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484635A-A111-4378-BDB1-044CC3DD8C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2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>
                <a:solidFill>
                  <a:schemeClr val="tx1"/>
                </a:solidFill>
              </a:rPr>
              <a:pPr/>
              <a:t>18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 Pré-natal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CBD64D3-B7B9-4E3D-9444-F74D2F16A904}"/>
              </a:ext>
            </a:extLst>
          </p:cNvPr>
          <p:cNvCxnSpPr>
            <a:cxnSpLocks/>
          </p:cNvCxnSpPr>
          <p:nvPr/>
        </p:nvCxnSpPr>
        <p:spPr>
          <a:xfrm>
            <a:off x="3973203" y="1966660"/>
            <a:ext cx="0" cy="21481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014CD8E-AD7D-40B4-AEAD-069DBC697F8F}"/>
              </a:ext>
            </a:extLst>
          </p:cNvPr>
          <p:cNvCxnSpPr>
            <a:cxnSpLocks/>
          </p:cNvCxnSpPr>
          <p:nvPr/>
        </p:nvCxnSpPr>
        <p:spPr>
          <a:xfrm>
            <a:off x="8271516" y="1886450"/>
            <a:ext cx="1627" cy="22283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99AF80-B9F4-4F83-A78E-0A3BC7830F7D}"/>
              </a:ext>
            </a:extLst>
          </p:cNvPr>
          <p:cNvSpPr txBox="1"/>
          <p:nvPr/>
        </p:nvSpPr>
        <p:spPr>
          <a:xfrm>
            <a:off x="451716" y="5357800"/>
            <a:ext cx="1091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*Mulheres gestantes com pré-natal na APS – devidamente identificadas: CPF ou CNS; </a:t>
            </a:r>
            <a:br>
              <a:rPr lang="en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pré-natal </a:t>
            </a:r>
            <a:r>
              <a:rPr lang="pt-BR" sz="1600" b="0" i="1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finalizado no quadrimestre</a:t>
            </a:r>
            <a:r>
              <a:rPr lang="pt-BR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avaliação de desempenho: DUM + 42 semanas /IG / DPP + 14 dias – 294 dias)</a:t>
            </a:r>
            <a:endParaRPr lang="pt-BR" sz="1600" i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22;p33">
            <a:extLst>
              <a:ext uri="{FF2B5EF4-FFF2-40B4-BE49-F238E27FC236}">
                <a16:creationId xmlns:a16="http://schemas.microsoft.com/office/drawing/2014/main" id="{C11EF559-9A4B-47A8-BEFC-3847725693B8}"/>
              </a:ext>
            </a:extLst>
          </p:cNvPr>
          <p:cNvSpPr txBox="1">
            <a:spLocks/>
          </p:cNvSpPr>
          <p:nvPr/>
        </p:nvSpPr>
        <p:spPr>
          <a:xfrm flipH="1">
            <a:off x="441312" y="3119890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(Gestantes com realização de </a:t>
            </a:r>
            <a:r>
              <a:rPr lang="pt-BR" i="1" u="sng">
                <a:solidFill>
                  <a:schemeClr val="tx1"/>
                </a:solidFill>
                <a:latin typeface="Calibri Light"/>
                <a:cs typeface="Calibri Light"/>
              </a:rPr>
              <a:t>6 consultas sendo a 1ª até a 20ª semana) </a:t>
            </a:r>
            <a:endParaRPr lang="pt-BR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4556112" y="2747346"/>
            <a:ext cx="3317330" cy="11646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(Gestantes com mínimo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 exame avaliado de Sífilis (VDRL) e 01 exame avaliado HIV (sorologia) </a:t>
            </a:r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(FAI)  ou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testes rápidos para HIV e Sífilis (FP))</a:t>
            </a:r>
          </a:p>
        </p:txBody>
      </p:sp>
      <p:sp>
        <p:nvSpPr>
          <p:cNvPr id="17" name="Google Shape;222;p33">
            <a:extLst>
              <a:ext uri="{FF2B5EF4-FFF2-40B4-BE49-F238E27FC236}">
                <a16:creationId xmlns:a16="http://schemas.microsoft.com/office/drawing/2014/main" id="{93F0D5D4-4CF4-4022-8DD3-C4BA5103F740}"/>
              </a:ext>
            </a:extLst>
          </p:cNvPr>
          <p:cNvSpPr txBox="1">
            <a:spLocks/>
          </p:cNvSpPr>
          <p:nvPr/>
        </p:nvSpPr>
        <p:spPr>
          <a:xfrm flipH="1">
            <a:off x="8552520" y="3096008"/>
            <a:ext cx="3317331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(Gestantes com mínimo de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 consulta odontológica </a:t>
            </a:r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  APS (FAO))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3A2732-C2C2-4392-B5A5-992627EEC6F2}"/>
              </a:ext>
            </a:extLst>
          </p:cNvPr>
          <p:cNvSpPr txBox="1"/>
          <p:nvPr/>
        </p:nvSpPr>
        <p:spPr>
          <a:xfrm>
            <a:off x="226812" y="1068420"/>
            <a:ext cx="347072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pelo menos 6 (seis) consultas pré-natal realizadas, sendo a 1ª até a 20ª semana de gestação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4227515" y="1068420"/>
            <a:ext cx="361405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realização de exames para sífilis e HIV </a:t>
            </a:r>
          </a:p>
          <a:p>
            <a:endParaRPr lang="en-US" sz="14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B3CC929-4CA3-4C12-8439-4648ECB482C6}"/>
              </a:ext>
            </a:extLst>
          </p:cNvPr>
          <p:cNvSpPr txBox="1"/>
          <p:nvPr/>
        </p:nvSpPr>
        <p:spPr>
          <a:xfrm>
            <a:off x="8552520" y="1068420"/>
            <a:ext cx="280945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atendimento odontológico realizado</a:t>
            </a:r>
          </a:p>
          <a:p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A9F20D0-6573-4C76-9D64-998C787D01A4}"/>
              </a:ext>
            </a:extLst>
          </p:cNvPr>
          <p:cNvSpPr txBox="1"/>
          <p:nvPr/>
        </p:nvSpPr>
        <p:spPr>
          <a:xfrm>
            <a:off x="170264" y="1956928"/>
            <a:ext cx="3732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gestantes com 6 (seis) consultas pré-natal, sendo a primeira  até a 20ª semana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F41E8E7-C3E3-4985-9F3C-FC2045CB0C84}"/>
              </a:ext>
            </a:extLst>
          </p:cNvPr>
          <p:cNvCxnSpPr>
            <a:cxnSpLocks/>
          </p:cNvCxnSpPr>
          <p:nvPr/>
        </p:nvCxnSpPr>
        <p:spPr>
          <a:xfrm>
            <a:off x="751605" y="4320481"/>
            <a:ext cx="1084290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B8BFD90-90C6-47F2-B2F3-E1A6132EB5A8}"/>
              </a:ext>
            </a:extLst>
          </p:cNvPr>
          <p:cNvSpPr txBox="1"/>
          <p:nvPr/>
        </p:nvSpPr>
        <p:spPr>
          <a:xfrm>
            <a:off x="2525485" y="4575012"/>
            <a:ext cx="34581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gestantes identificadas*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90B9AA6-800A-49E7-8EB3-ACA2B5F808B4}"/>
              </a:ext>
            </a:extLst>
          </p:cNvPr>
          <p:cNvSpPr txBox="1"/>
          <p:nvPr/>
        </p:nvSpPr>
        <p:spPr>
          <a:xfrm>
            <a:off x="6662057" y="4513052"/>
            <a:ext cx="3222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x SINASC**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5ECB480-CAAA-4E54-8C4D-0252998DA4CB}"/>
              </a:ext>
            </a:extLst>
          </p:cNvPr>
          <p:cNvSpPr txBox="1"/>
          <p:nvPr/>
        </p:nvSpPr>
        <p:spPr>
          <a:xfrm>
            <a:off x="6954387" y="4866532"/>
            <a:ext cx="1774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População IBGE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A014F07-6B40-4D1F-B7F4-3424850DB425}"/>
              </a:ext>
            </a:extLst>
          </p:cNvPr>
          <p:cNvCxnSpPr>
            <a:cxnSpLocks/>
          </p:cNvCxnSpPr>
          <p:nvPr/>
        </p:nvCxnSpPr>
        <p:spPr>
          <a:xfrm>
            <a:off x="6662057" y="4846505"/>
            <a:ext cx="1980138" cy="51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Google Shape;755;p49">
            <a:extLst>
              <a:ext uri="{FF2B5EF4-FFF2-40B4-BE49-F238E27FC236}">
                <a16:creationId xmlns:a16="http://schemas.microsoft.com/office/drawing/2014/main" id="{F790ADFE-CB89-4EA4-A831-68FB7FEB62DB}"/>
              </a:ext>
            </a:extLst>
          </p:cNvPr>
          <p:cNvSpPr txBox="1">
            <a:spLocks/>
          </p:cNvSpPr>
          <p:nvPr/>
        </p:nvSpPr>
        <p:spPr>
          <a:xfrm flipH="1">
            <a:off x="5103193" y="4517002"/>
            <a:ext cx="1219648" cy="5761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 b="1"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7D7BB9B-53D3-480C-8E3A-BC80FD44E0DA}"/>
              </a:ext>
            </a:extLst>
          </p:cNvPr>
          <p:cNvSpPr txBox="1"/>
          <p:nvPr/>
        </p:nvSpPr>
        <p:spPr>
          <a:xfrm>
            <a:off x="4422822" y="1916349"/>
            <a:ext cx="3317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gestantes com sorologia avaliada ou teste rápido realizado para sífilis e HIV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625B299-FA9D-4AD2-AE38-61516A3E8FF4}"/>
              </a:ext>
            </a:extLst>
          </p:cNvPr>
          <p:cNvSpPr txBox="1"/>
          <p:nvPr/>
        </p:nvSpPr>
        <p:spPr>
          <a:xfrm>
            <a:off x="8277180" y="1931468"/>
            <a:ext cx="3317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gestantes com pré-natal na APS e atendimento odontológico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99879AF-1691-4A2E-B658-BC1A19EE89DE}"/>
              </a:ext>
            </a:extLst>
          </p:cNvPr>
          <p:cNvSpPr txBox="1"/>
          <p:nvPr/>
        </p:nvSpPr>
        <p:spPr>
          <a:xfrm>
            <a:off x="398016" y="6029077"/>
            <a:ext cx="1162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/>
              <a:t>**Estimado: o </a:t>
            </a:r>
            <a:r>
              <a:rPr lang="pt-BR" i="1" u="sng"/>
              <a:t>menor resultado do quadrimestre </a:t>
            </a:r>
            <a:r>
              <a:rPr lang="pt-BR" i="1"/>
              <a:t>da quantidade de nascidos vivos do município no período de 2015 a 2017 com a correção da proporção do </a:t>
            </a:r>
            <a:r>
              <a:rPr lang="pt-BR" i="1" u="sng"/>
              <a:t>parâmetro de cadastro  </a:t>
            </a:r>
            <a:r>
              <a:rPr lang="pt-BR" i="1"/>
              <a:t>em relação à população IBGE do município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9031350" y="5101757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1" name="Google Shape;222;p33">
            <a:extLst>
              <a:ext uri="{FF2B5EF4-FFF2-40B4-BE49-F238E27FC236}">
                <a16:creationId xmlns:a16="http://schemas.microsoft.com/office/drawing/2014/main" id="{8011026E-0F16-40DA-B99C-19A737C2FA2C}"/>
              </a:ext>
            </a:extLst>
          </p:cNvPr>
          <p:cNvSpPr txBox="1">
            <a:spLocks/>
          </p:cNvSpPr>
          <p:nvPr/>
        </p:nvSpPr>
        <p:spPr>
          <a:xfrm flipH="1">
            <a:off x="455167" y="3627890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Google Shape;222;p33">
            <a:extLst>
              <a:ext uri="{FF2B5EF4-FFF2-40B4-BE49-F238E27FC236}">
                <a16:creationId xmlns:a16="http://schemas.microsoft.com/office/drawing/2014/main" id="{C43F1543-7E0E-4C54-800F-89DFDF498524}"/>
              </a:ext>
            </a:extLst>
          </p:cNvPr>
          <p:cNvSpPr txBox="1">
            <a:spLocks/>
          </p:cNvSpPr>
          <p:nvPr/>
        </p:nvSpPr>
        <p:spPr>
          <a:xfrm flipH="1">
            <a:off x="4556112" y="3632508"/>
            <a:ext cx="353124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enfermeiro, téc. enfermagem)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Google Shape;222;p33">
            <a:extLst>
              <a:ext uri="{FF2B5EF4-FFF2-40B4-BE49-F238E27FC236}">
                <a16:creationId xmlns:a16="http://schemas.microsoft.com/office/drawing/2014/main" id="{69CA9CB4-9FA3-4243-A4B4-50551A2FA49E}"/>
              </a:ext>
            </a:extLst>
          </p:cNvPr>
          <p:cNvSpPr txBox="1">
            <a:spLocks/>
          </p:cNvSpPr>
          <p:nvPr/>
        </p:nvSpPr>
        <p:spPr>
          <a:xfrm flipH="1">
            <a:off x="8492711" y="3632508"/>
            <a:ext cx="353124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cirurgião dentista)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id="{CD7A462B-9853-4FE4-A5D5-CCDF6F2A4A3D}"/>
              </a:ext>
            </a:extLst>
          </p:cNvPr>
          <p:cNvSpPr txBox="1"/>
          <p:nvPr/>
        </p:nvSpPr>
        <p:spPr>
          <a:xfrm>
            <a:off x="1675763" y="2299232"/>
            <a:ext cx="11176549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pt-BR" sz="20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Denominador estimado – ano referência SINASC;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Detalhamento dos critérios de exclusão/inclusão (abortos, partos prematuros);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Critério adotado para DPP;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ª Consulta até a 12  semana gestacional (específico para indicador proporção de consultas pré-natal). 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AAE88D-EA85-4CB6-8C44-3DE26659131E}"/>
              </a:ext>
            </a:extLst>
          </p:cNvPr>
          <p:cNvSpPr txBox="1"/>
          <p:nvPr/>
        </p:nvSpPr>
        <p:spPr>
          <a:xfrm>
            <a:off x="1038949" y="298173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Revisão: Ajustes identificados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F01D8E3-A69D-4EA4-891A-A660598E8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4" name="Gráfico 3" descr="Alvo">
            <a:extLst>
              <a:ext uri="{FF2B5EF4-FFF2-40B4-BE49-F238E27FC236}">
                <a16:creationId xmlns:a16="http://schemas.microsoft.com/office/drawing/2014/main" id="{DC15253B-3614-43C3-A8A0-2B1BDFF6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42" y="4252597"/>
            <a:ext cx="465151" cy="465151"/>
          </a:xfrm>
          <a:prstGeom prst="rect">
            <a:avLst/>
          </a:prstGeom>
        </p:spPr>
      </p:pic>
      <p:pic>
        <p:nvPicPr>
          <p:cNvPr id="6" name="Gráfico 5" descr="Pesquisar">
            <a:extLst>
              <a:ext uri="{FF2B5EF4-FFF2-40B4-BE49-F238E27FC236}">
                <a16:creationId xmlns:a16="http://schemas.microsoft.com/office/drawing/2014/main" id="{E6E2AC94-BDDE-4E42-BED6-65F9D02F0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042" y="5076194"/>
            <a:ext cx="591406" cy="591406"/>
          </a:xfrm>
          <a:prstGeom prst="rect">
            <a:avLst/>
          </a:prstGeom>
        </p:spPr>
      </p:pic>
      <p:pic>
        <p:nvPicPr>
          <p:cNvPr id="8" name="Gráfico 7" descr="Documento">
            <a:extLst>
              <a:ext uri="{FF2B5EF4-FFF2-40B4-BE49-F238E27FC236}">
                <a16:creationId xmlns:a16="http://schemas.microsoft.com/office/drawing/2014/main" id="{DD61E87B-4A8D-4002-8F1A-46615289A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042" y="3429000"/>
            <a:ext cx="465151" cy="465151"/>
          </a:xfrm>
          <a:prstGeom prst="rect">
            <a:avLst/>
          </a:prstGeom>
        </p:spPr>
      </p:pic>
      <p:pic>
        <p:nvPicPr>
          <p:cNvPr id="10" name="Gráfico 9" descr="Mulher grávida">
            <a:extLst>
              <a:ext uri="{FF2B5EF4-FFF2-40B4-BE49-F238E27FC236}">
                <a16:creationId xmlns:a16="http://schemas.microsoft.com/office/drawing/2014/main" id="{3B450AEF-4EB0-4839-84C9-20733C391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632" y="2479149"/>
            <a:ext cx="688892" cy="68889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998D60-8F26-41B4-9163-E2E997562B00}"/>
              </a:ext>
            </a:extLst>
          </p:cNvPr>
          <p:cNvSpPr txBox="1"/>
          <p:nvPr/>
        </p:nvSpPr>
        <p:spPr>
          <a:xfrm>
            <a:off x="1675763" y="1846838"/>
            <a:ext cx="6428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 discussão:</a:t>
            </a:r>
          </a:p>
        </p:txBody>
      </p:sp>
      <p:pic>
        <p:nvPicPr>
          <p:cNvPr id="3" name="Gráfico 2" descr="Lápis">
            <a:extLst>
              <a:ext uri="{FF2B5EF4-FFF2-40B4-BE49-F238E27FC236}">
                <a16:creationId xmlns:a16="http://schemas.microsoft.com/office/drawing/2014/main" id="{31D8F831-9F91-4E92-9A51-80556868F1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2300" y="1169203"/>
            <a:ext cx="156966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4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1130" y="324194"/>
            <a:ext cx="596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apresentação....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7A462B-9853-4FE4-A5D5-CCDF6F2A4A3D}"/>
              </a:ext>
            </a:extLst>
          </p:cNvPr>
          <p:cNvSpPr txBox="1"/>
          <p:nvPr/>
        </p:nvSpPr>
        <p:spPr>
          <a:xfrm>
            <a:off x="636995" y="1534838"/>
            <a:ext cx="10912207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Pagamento por desempenho: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 características, objetivos e normativas;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Características gerais dos indicadores 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de pagamento por desempenho;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Avaliação de desempenho;</a:t>
            </a:r>
            <a:endParaRPr lang="pt-BR">
              <a:solidFill>
                <a:schemeClr val="bg1"/>
              </a:solidFill>
            </a:endParaRPr>
          </a:p>
          <a:p>
            <a:pPr lvl="4" algn="just">
              <a:buClr>
                <a:schemeClr val="tx2"/>
              </a:buClr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							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Apresentação dos indicadores: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 cálculo; origem dos dados, ajustes discutidos GTAPS e dúvidas frequentes; Denominador estimado;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Ações para </a:t>
            </a: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melhorias dos indicadores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92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1709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4B5779-B990-4C6B-8A22-9705DF757E30}"/>
              </a:ext>
            </a:extLst>
          </p:cNvPr>
          <p:cNvSpPr txBox="1"/>
          <p:nvPr/>
        </p:nvSpPr>
        <p:spPr>
          <a:xfrm>
            <a:off x="440638" y="1167547"/>
            <a:ext cx="4613919" cy="9528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01</a:t>
            </a:r>
            <a:r>
              <a:rPr lang="en-US" sz="2000">
                <a:latin typeface="+mj-lt"/>
                <a:ea typeface="+mj-ea"/>
                <a:cs typeface="+mj-cs"/>
              </a:rPr>
              <a:t>: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6 </a:t>
            </a:r>
            <a:r>
              <a:rPr lang="en-US" sz="2000" err="1">
                <a:latin typeface="+mj-lt"/>
                <a:ea typeface="+mj-ea"/>
                <a:cs typeface="+mj-cs"/>
              </a:rPr>
              <a:t>consultas</a:t>
            </a:r>
            <a:r>
              <a:rPr lang="en-US" sz="2000">
                <a:latin typeface="+mj-lt"/>
                <a:ea typeface="+mj-ea"/>
                <a:cs typeface="+mj-cs"/>
              </a:rPr>
              <a:t> PN, com a </a:t>
            </a:r>
            <a:r>
              <a:rPr lang="en-US" sz="2000" err="1">
                <a:latin typeface="+mj-lt"/>
                <a:ea typeface="+mj-ea"/>
                <a:cs typeface="+mj-cs"/>
              </a:rPr>
              <a:t>primeira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realizada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até</a:t>
            </a:r>
            <a:r>
              <a:rPr lang="en-US" sz="2000">
                <a:latin typeface="+mj-lt"/>
                <a:ea typeface="+mj-ea"/>
                <a:cs typeface="+mj-cs"/>
              </a:rPr>
              <a:t> a 20ª </a:t>
            </a:r>
            <a:r>
              <a:rPr lang="en-US" sz="2000" err="1">
                <a:latin typeface="+mj-lt"/>
                <a:ea typeface="+mj-ea"/>
                <a:cs typeface="+mj-cs"/>
              </a:rPr>
              <a:t>semana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gestação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10" descr="Tabela&#10;&#10;Descrição gerada automaticamente">
            <a:extLst>
              <a:ext uri="{FF2B5EF4-FFF2-40B4-BE49-F238E27FC236}">
                <a16:creationId xmlns:a16="http://schemas.microsoft.com/office/drawing/2014/main" id="{7879BEFB-183D-4C21-9DAD-5E28D318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1837"/>
            <a:ext cx="4697655" cy="4626614"/>
          </a:xfrm>
          <a:prstGeom prst="rect">
            <a:avLst/>
          </a:prstGeom>
        </p:spPr>
      </p:pic>
      <p:pic>
        <p:nvPicPr>
          <p:cNvPr id="7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7E8D0E97-9A1F-4C57-8DC2-3A814A406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99" y="2218539"/>
            <a:ext cx="4340754" cy="1508412"/>
          </a:xfrm>
          <a:prstGeom prst="rect">
            <a:avLst/>
          </a:prstGeom>
        </p:spPr>
      </p:pic>
      <p:pic>
        <p:nvPicPr>
          <p:cNvPr id="8" name="Imagem 9" descr="Tabela&#10;&#10;Descrição gerada automaticamente">
            <a:extLst>
              <a:ext uri="{FF2B5EF4-FFF2-40B4-BE49-F238E27FC236}">
                <a16:creationId xmlns:a16="http://schemas.microsoft.com/office/drawing/2014/main" id="{7EF00C28-5A0B-40A3-A689-73F7CD581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61" y="3868958"/>
            <a:ext cx="4540631" cy="2871949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4640F77-288E-4DB8-8810-6B079E34118D}"/>
              </a:ext>
            </a:extLst>
          </p:cNvPr>
          <p:cNvSpPr/>
          <p:nvPr/>
        </p:nvSpPr>
        <p:spPr>
          <a:xfrm rot="5400000">
            <a:off x="-145151" y="206304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120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1709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4B5779-B990-4C6B-8A22-9705DF757E30}"/>
              </a:ext>
            </a:extLst>
          </p:cNvPr>
          <p:cNvSpPr txBox="1"/>
          <p:nvPr/>
        </p:nvSpPr>
        <p:spPr>
          <a:xfrm>
            <a:off x="440638" y="1167547"/>
            <a:ext cx="4613919" cy="9528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01</a:t>
            </a:r>
            <a:r>
              <a:rPr lang="en-US" sz="2000">
                <a:latin typeface="+mj-lt"/>
                <a:ea typeface="+mj-ea"/>
                <a:cs typeface="+mj-cs"/>
              </a:rPr>
              <a:t>: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6 </a:t>
            </a:r>
            <a:r>
              <a:rPr lang="en-US" sz="2000" err="1">
                <a:latin typeface="+mj-lt"/>
                <a:ea typeface="+mj-ea"/>
                <a:cs typeface="+mj-cs"/>
              </a:rPr>
              <a:t>consultas</a:t>
            </a:r>
            <a:r>
              <a:rPr lang="en-US" sz="2000">
                <a:latin typeface="+mj-lt"/>
                <a:ea typeface="+mj-ea"/>
                <a:cs typeface="+mj-cs"/>
              </a:rPr>
              <a:t> PN, com a </a:t>
            </a:r>
            <a:r>
              <a:rPr lang="en-US" sz="2000" err="1">
                <a:latin typeface="+mj-lt"/>
                <a:ea typeface="+mj-ea"/>
                <a:cs typeface="+mj-cs"/>
              </a:rPr>
              <a:t>primeira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realizada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até</a:t>
            </a:r>
            <a:r>
              <a:rPr lang="en-US" sz="2000">
                <a:latin typeface="+mj-lt"/>
                <a:ea typeface="+mj-ea"/>
                <a:cs typeface="+mj-cs"/>
              </a:rPr>
              <a:t> a 20ª </a:t>
            </a:r>
            <a:r>
              <a:rPr lang="en-US" sz="2000" err="1">
                <a:latin typeface="+mj-lt"/>
                <a:ea typeface="+mj-ea"/>
                <a:cs typeface="+mj-cs"/>
              </a:rPr>
              <a:t>semana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gestação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4640F77-288E-4DB8-8810-6B079E34118D}"/>
              </a:ext>
            </a:extLst>
          </p:cNvPr>
          <p:cNvSpPr/>
          <p:nvPr/>
        </p:nvSpPr>
        <p:spPr>
          <a:xfrm rot="5400000">
            <a:off x="-145152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10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3FA0D71-D4F2-471A-BBCC-3F0C885C4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" y="2572101"/>
            <a:ext cx="3537345" cy="1685602"/>
          </a:xfrm>
          <a:prstGeom prst="rect">
            <a:avLst/>
          </a:prstGeom>
        </p:spPr>
      </p:pic>
      <p:pic>
        <p:nvPicPr>
          <p:cNvPr id="11" name="Imagem 6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2635B868-B542-4B07-A1EE-0253F4B6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64" y="2422765"/>
            <a:ext cx="3966503" cy="4048050"/>
          </a:xfrm>
          <a:prstGeom prst="rect">
            <a:avLst/>
          </a:prstGeom>
        </p:spPr>
      </p:pic>
      <p:pic>
        <p:nvPicPr>
          <p:cNvPr id="12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0758D39-4C29-4A29-B53A-CBFED3D929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2" b="18182"/>
          <a:stretch/>
        </p:blipFill>
        <p:spPr>
          <a:xfrm>
            <a:off x="7840976" y="1690247"/>
            <a:ext cx="4195086" cy="48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399374" y="195928"/>
            <a:ext cx="11118078" cy="7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CA0C26-4D48-4F47-B984-633EB7A2E061}"/>
              </a:ext>
            </a:extLst>
          </p:cNvPr>
          <p:cNvSpPr txBox="1"/>
          <p:nvPr/>
        </p:nvSpPr>
        <p:spPr>
          <a:xfrm>
            <a:off x="399374" y="1572645"/>
            <a:ext cx="4613919" cy="7846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02: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realização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exames</a:t>
            </a:r>
            <a:r>
              <a:rPr lang="en-US" sz="2000">
                <a:latin typeface="+mj-lt"/>
                <a:ea typeface="+mj-ea"/>
                <a:cs typeface="+mj-cs"/>
              </a:rPr>
              <a:t> para </a:t>
            </a:r>
            <a:r>
              <a:rPr lang="en-US" sz="2000" err="1">
                <a:latin typeface="+mj-lt"/>
                <a:ea typeface="+mj-ea"/>
                <a:cs typeface="+mj-cs"/>
              </a:rPr>
              <a:t>sífilis</a:t>
            </a:r>
            <a:r>
              <a:rPr lang="en-US" sz="2000">
                <a:latin typeface="+mj-lt"/>
                <a:ea typeface="+mj-ea"/>
                <a:cs typeface="+mj-cs"/>
              </a:rPr>
              <a:t> e HIV</a:t>
            </a:r>
          </a:p>
        </p:txBody>
      </p:sp>
      <p:pic>
        <p:nvPicPr>
          <p:cNvPr id="6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5A65FEDC-4C6D-45EB-A582-7F8863D1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9" y="2991474"/>
            <a:ext cx="3554045" cy="685600"/>
          </a:xfrm>
          <a:prstGeom prst="rect">
            <a:avLst/>
          </a:prstGeom>
        </p:spPr>
      </p:pic>
      <p:pic>
        <p:nvPicPr>
          <p:cNvPr id="7" name="Imagem 8" descr="Tabela&#10;&#10;Descrição gerada automaticamente">
            <a:extLst>
              <a:ext uri="{FF2B5EF4-FFF2-40B4-BE49-F238E27FC236}">
                <a16:creationId xmlns:a16="http://schemas.microsoft.com/office/drawing/2014/main" id="{5332CE60-9C43-4CF6-AC94-0EC042960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47" y="3832751"/>
            <a:ext cx="5586942" cy="1452604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85CA8EAB-2281-4BBA-8BA2-8AF56FE40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699" y="804188"/>
            <a:ext cx="3554045" cy="2878777"/>
          </a:xfrm>
          <a:prstGeom prst="rect">
            <a:avLst/>
          </a:prstGeom>
        </p:spPr>
      </p:pic>
      <p:pic>
        <p:nvPicPr>
          <p:cNvPr id="9" name="Imagem 7" descr="Tabela&#10;&#10;Descrição gerada automaticamente">
            <a:extLst>
              <a:ext uri="{FF2B5EF4-FFF2-40B4-BE49-F238E27FC236}">
                <a16:creationId xmlns:a16="http://schemas.microsoft.com/office/drawing/2014/main" id="{EFC9E392-6680-488B-B79F-BBB21FCC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112" y="3832751"/>
            <a:ext cx="5052359" cy="2829321"/>
          </a:xfrm>
          <a:prstGeom prst="rect">
            <a:avLst/>
          </a:prstGeom>
        </p:spPr>
      </p:pic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7BC94C2E-C947-4397-BB9B-CC63424A5F45}"/>
              </a:ext>
            </a:extLst>
          </p:cNvPr>
          <p:cNvSpPr/>
          <p:nvPr/>
        </p:nvSpPr>
        <p:spPr>
          <a:xfrm rot="5400000">
            <a:off x="-10111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21588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399374" y="195928"/>
            <a:ext cx="11118078" cy="7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CA0C26-4D48-4F47-B984-633EB7A2E061}"/>
              </a:ext>
            </a:extLst>
          </p:cNvPr>
          <p:cNvSpPr txBox="1"/>
          <p:nvPr/>
        </p:nvSpPr>
        <p:spPr>
          <a:xfrm>
            <a:off x="399374" y="1572645"/>
            <a:ext cx="4613919" cy="7846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02: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realização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exames</a:t>
            </a:r>
            <a:r>
              <a:rPr lang="en-US" sz="2000">
                <a:latin typeface="+mj-lt"/>
                <a:ea typeface="+mj-ea"/>
                <a:cs typeface="+mj-cs"/>
              </a:rPr>
              <a:t> para </a:t>
            </a:r>
            <a:r>
              <a:rPr lang="en-US" sz="2000" err="1">
                <a:latin typeface="+mj-lt"/>
                <a:ea typeface="+mj-ea"/>
                <a:cs typeface="+mj-cs"/>
              </a:rPr>
              <a:t>sífilis</a:t>
            </a:r>
            <a:r>
              <a:rPr lang="en-US" sz="2000">
                <a:latin typeface="+mj-lt"/>
                <a:ea typeface="+mj-ea"/>
                <a:cs typeface="+mj-cs"/>
              </a:rPr>
              <a:t> e HIV</a:t>
            </a:r>
          </a:p>
        </p:txBody>
      </p:sp>
      <p:pic>
        <p:nvPicPr>
          <p:cNvPr id="10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DBA6F69-3DC7-4196-8B72-E69AAA7C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7" y="2838803"/>
            <a:ext cx="5294716" cy="3428327"/>
          </a:xfrm>
          <a:prstGeom prst="rect">
            <a:avLst/>
          </a:prstGeom>
        </p:spPr>
      </p:pic>
      <p:pic>
        <p:nvPicPr>
          <p:cNvPr id="11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8907905-F50B-4D50-812B-25B99DA3B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99336"/>
            <a:ext cx="5294715" cy="4897611"/>
          </a:xfrm>
          <a:prstGeom prst="rect">
            <a:avLst/>
          </a:prstGeom>
        </p:spPr>
      </p:pic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768FF12F-7195-40D2-B3C0-7AD023EDFD2F}"/>
              </a:ext>
            </a:extLst>
          </p:cNvPr>
          <p:cNvSpPr/>
          <p:nvPr/>
        </p:nvSpPr>
        <p:spPr>
          <a:xfrm rot="5400000">
            <a:off x="-145152" y="206306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val="37260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91051" y="156171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C3472D-923F-4B10-A2F1-5A9E398B2159}"/>
              </a:ext>
            </a:extLst>
          </p:cNvPr>
          <p:cNvSpPr txBox="1"/>
          <p:nvPr/>
        </p:nvSpPr>
        <p:spPr>
          <a:xfrm>
            <a:off x="431637" y="1155407"/>
            <a:ext cx="4643946" cy="8456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03:</a:t>
            </a:r>
            <a:r>
              <a:rPr lang="en-US" sz="2400">
                <a:latin typeface="+mj-lt"/>
                <a:ea typeface="+mj-ea"/>
                <a:cs typeface="+mj-cs"/>
              </a:rPr>
              <a:t> </a:t>
            </a:r>
            <a:r>
              <a:rPr lang="en-US" sz="2400" err="1">
                <a:latin typeface="+mj-lt"/>
                <a:ea typeface="+mj-ea"/>
                <a:cs typeface="+mj-cs"/>
              </a:rPr>
              <a:t>Gestantes</a:t>
            </a:r>
            <a:r>
              <a:rPr lang="en-US" sz="2400">
                <a:latin typeface="+mj-lt"/>
                <a:ea typeface="+mj-ea"/>
                <a:cs typeface="+mj-cs"/>
              </a:rPr>
              <a:t> com </a:t>
            </a:r>
            <a:r>
              <a:rPr lang="en-US" sz="2400" err="1">
                <a:latin typeface="+mj-lt"/>
                <a:ea typeface="+mj-ea"/>
                <a:cs typeface="+mj-cs"/>
              </a:rPr>
              <a:t>atendimento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odontológico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1BEE4D2C-FDA2-4FB3-BC64-F152E5E92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22" y="2672384"/>
            <a:ext cx="4032882" cy="1367364"/>
          </a:xfrm>
          <a:prstGeom prst="rect">
            <a:avLst/>
          </a:prstGeom>
        </p:spPr>
      </p:pic>
      <p:pic>
        <p:nvPicPr>
          <p:cNvPr id="7" name="Imagem 10" descr="Tabela&#10;&#10;Descrição gerada automaticamente">
            <a:extLst>
              <a:ext uri="{FF2B5EF4-FFF2-40B4-BE49-F238E27FC236}">
                <a16:creationId xmlns:a16="http://schemas.microsoft.com/office/drawing/2014/main" id="{3D92CA4D-CDB6-4FF5-B51C-32D8EB85D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44" y="4033120"/>
            <a:ext cx="3176170" cy="2824880"/>
          </a:xfrm>
          <a:prstGeom prst="rect">
            <a:avLst/>
          </a:prstGeom>
        </p:spPr>
      </p:pic>
      <p:pic>
        <p:nvPicPr>
          <p:cNvPr id="8" name="Imagem 6" descr="Tabela&#10;&#10;Descrição gerada automaticamente">
            <a:extLst>
              <a:ext uri="{FF2B5EF4-FFF2-40B4-BE49-F238E27FC236}">
                <a16:creationId xmlns:a16="http://schemas.microsoft.com/office/drawing/2014/main" id="{AFFC051C-F871-477C-A266-02EF4E42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991" y="1905215"/>
            <a:ext cx="5996372" cy="4756857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0AD6A598-1134-4E84-92CE-CB8C4B8E58E9}"/>
              </a:ext>
            </a:extLst>
          </p:cNvPr>
          <p:cNvSpPr/>
          <p:nvPr/>
        </p:nvSpPr>
        <p:spPr>
          <a:xfrm rot="5400000">
            <a:off x="-10111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9301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-132522" y="-39757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C3472D-923F-4B10-A2F1-5A9E398B2159}"/>
              </a:ext>
            </a:extLst>
          </p:cNvPr>
          <p:cNvSpPr txBox="1"/>
          <p:nvPr/>
        </p:nvSpPr>
        <p:spPr>
          <a:xfrm>
            <a:off x="241855" y="1929384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03:</a:t>
            </a:r>
            <a:r>
              <a:rPr lang="en-US" sz="2400">
                <a:latin typeface="+mj-lt"/>
                <a:ea typeface="+mj-ea"/>
                <a:cs typeface="+mj-cs"/>
              </a:rPr>
              <a:t> </a:t>
            </a:r>
            <a:r>
              <a:rPr lang="en-US" sz="2400" err="1">
                <a:latin typeface="+mj-lt"/>
                <a:ea typeface="+mj-ea"/>
                <a:cs typeface="+mj-cs"/>
              </a:rPr>
              <a:t>Gestantes</a:t>
            </a:r>
            <a:r>
              <a:rPr lang="en-US" sz="2400">
                <a:latin typeface="+mj-lt"/>
                <a:ea typeface="+mj-ea"/>
                <a:cs typeface="+mj-cs"/>
              </a:rPr>
              <a:t> com </a:t>
            </a:r>
            <a:r>
              <a:rPr lang="en-US" sz="2400" err="1">
                <a:latin typeface="+mj-lt"/>
                <a:ea typeface="+mj-ea"/>
                <a:cs typeface="+mj-cs"/>
              </a:rPr>
              <a:t>atendimento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odontológico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9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D081B30-235A-490A-A7EF-2620D1FF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04" y="1026189"/>
            <a:ext cx="5742352" cy="5675458"/>
          </a:xfrm>
          <a:prstGeom prst="rect">
            <a:avLst/>
          </a:prstGeom>
        </p:spPr>
      </p:pic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8E6EC9D7-F30C-48C7-B8DD-7C5D8A026660}"/>
              </a:ext>
            </a:extLst>
          </p:cNvPr>
          <p:cNvSpPr/>
          <p:nvPr/>
        </p:nvSpPr>
        <p:spPr>
          <a:xfrm rot="5400000">
            <a:off x="-145152" y="166548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val="19294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26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Saúde da Mulher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Mulheres com coleta de exame </a:t>
            </a:r>
            <a:r>
              <a:rPr lang="pt-BR" i="1" u="sng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Colo Uterino (FP))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Cobertura de exame </a:t>
            </a:r>
            <a:r>
              <a:rPr lang="pt-BR" sz="2000" b="1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endParaRPr lang="en-US" sz="20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2553318" y="4388156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384CFA0-F527-458A-BA3A-F1E6439E6C1E}"/>
              </a:ext>
            </a:extLst>
          </p:cNvPr>
          <p:cNvSpPr/>
          <p:nvPr/>
        </p:nvSpPr>
        <p:spPr>
          <a:xfrm>
            <a:off x="881711" y="1852479"/>
            <a:ext cx="403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mulheres de 25 a 64 anos que realizaram exame </a:t>
            </a:r>
            <a:r>
              <a:rPr lang="pt-BR" sz="160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 últimos 3 anos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0507812-9917-47EB-8518-5A7BCCF36071}"/>
              </a:ext>
            </a:extLst>
          </p:cNvPr>
          <p:cNvSpPr/>
          <p:nvPr/>
        </p:nvSpPr>
        <p:spPr>
          <a:xfrm>
            <a:off x="946665" y="2997377"/>
            <a:ext cx="177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</a:t>
            </a:r>
            <a:r>
              <a:rPr lang="pt-BR" sz="20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DC8EBD9-5B3A-43A6-9815-DEBFFF6B5D56}"/>
              </a:ext>
            </a:extLst>
          </p:cNvPr>
          <p:cNvSpPr/>
          <p:nvPr/>
        </p:nvSpPr>
        <p:spPr>
          <a:xfrm>
            <a:off x="938455" y="3643369"/>
            <a:ext cx="2449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Projeção de mulheres </a:t>
            </a:r>
          </a:p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25 a 64 anos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97E633C-228A-4F24-8126-487B6B2C75A6}"/>
              </a:ext>
            </a:extLst>
          </p:cNvPr>
          <p:cNvSpPr/>
          <p:nvPr/>
        </p:nvSpPr>
        <p:spPr>
          <a:xfrm>
            <a:off x="3115938" y="3021305"/>
            <a:ext cx="2172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mulheres de 25 a </a:t>
            </a:r>
          </a:p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 anos cadastradas*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775809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1762205" y="3245456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660562" y="3404016"/>
            <a:ext cx="3146363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sz="1400" i="1" u="sng">
                <a:latin typeface="Calibri Light"/>
                <a:cs typeface="Calibri Light"/>
              </a:rPr>
              <a:t>Mulheres de 25 a 64 anos cadastradas – devidamente identificadas: CPF ou CNS (Cad. Individual (FCI), cad. Cidadão (PEC), </a:t>
            </a:r>
            <a:r>
              <a:rPr lang="pt-BR" sz="1400" i="1" u="sng" err="1">
                <a:latin typeface="Calibri Light"/>
                <a:cs typeface="Calibri Light"/>
              </a:rPr>
              <a:t>Atend.individual</a:t>
            </a:r>
            <a:r>
              <a:rPr lang="pt-BR" sz="1400" i="1" u="sng">
                <a:latin typeface="Calibri Light"/>
                <a:cs typeface="Calibri Light"/>
              </a:rPr>
              <a:t> (FAI), procedimento (FP),Visita domiciliar (FVD).</a:t>
            </a:r>
            <a:endParaRPr lang="pt-BR" sz="1400" i="1" u="sng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5879A8B-C761-4939-AA74-FEF8FF436A71}"/>
              </a:ext>
            </a:extLst>
          </p:cNvPr>
          <p:cNvSpPr txBox="1"/>
          <p:nvPr/>
        </p:nvSpPr>
        <p:spPr>
          <a:xfrm>
            <a:off x="757050" y="4649596"/>
            <a:ext cx="10224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/>
            <a:r>
              <a:rPr lang="pt-BR" sz="1600" i="1">
                <a:latin typeface="Calibri" panose="020F0502020204030204" pitchFamily="34" charset="0"/>
                <a:cs typeface="Calibri" panose="020F0502020204030204" pitchFamily="34" charset="0"/>
              </a:rPr>
              <a:t>*Estimado: a projeção de mulheres com idade entre 25 a 64 anos do município estimada pelo IBGE para o ano corrente, corrigido pela população coberta pelas equipes APS do município dividido pela população IBGE, ou</a:t>
            </a:r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C4D8A15-4BC5-4B97-9A6D-440208F6C153}"/>
              </a:ext>
            </a:extLst>
          </p:cNvPr>
          <p:cNvSpPr txBox="1"/>
          <p:nvPr/>
        </p:nvSpPr>
        <p:spPr>
          <a:xfrm>
            <a:off x="1111849" y="5416022"/>
            <a:ext cx="111765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– atualização;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Considerar o registro de avaliações feitas na APS;</a:t>
            </a: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39" y="55018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222;p33">
            <a:extLst>
              <a:ext uri="{FF2B5EF4-FFF2-40B4-BE49-F238E27FC236}">
                <a16:creationId xmlns:a16="http://schemas.microsoft.com/office/drawing/2014/main" id="{6AE00680-14A6-4C37-BA8B-D32A1408A9ED}"/>
              </a:ext>
            </a:extLst>
          </p:cNvPr>
          <p:cNvSpPr txBox="1">
            <a:spLocks/>
          </p:cNvSpPr>
          <p:nvPr/>
        </p:nvSpPr>
        <p:spPr>
          <a:xfrm flipH="1">
            <a:off x="6650596" y="3882516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7C9AC1-CC88-4310-B727-0874AF1D9697}"/>
              </a:ext>
            </a:extLst>
          </p:cNvPr>
          <p:cNvSpPr txBox="1"/>
          <p:nvPr/>
        </p:nvSpPr>
        <p:spPr>
          <a:xfrm>
            <a:off x="479823" y="2140573"/>
            <a:ext cx="59885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/>
          </a:p>
          <a:p>
            <a:pPr algn="just"/>
            <a:r>
              <a:rPr lang="en-US"/>
              <a:t>São considerados como usuários cadastrados aqueles que foram vinculados a uma equipe de APS através de um </a:t>
            </a:r>
            <a:r>
              <a:rPr lang="en-US" b="1"/>
              <a:t>cadastro individual completo</a:t>
            </a:r>
            <a:r>
              <a:rPr lang="en-US"/>
              <a:t>, </a:t>
            </a:r>
            <a:r>
              <a:rPr lang="en-US" b="1"/>
              <a:t>cadastro simplificado por meio do módulo “Cidadão” do PEC</a:t>
            </a:r>
            <a:r>
              <a:rPr lang="en-US"/>
              <a:t> e usuários identificados a partir das </a:t>
            </a:r>
            <a:r>
              <a:rPr lang="en-US" b="1"/>
              <a:t>Fichas de Atendimento Individual</a:t>
            </a:r>
            <a:r>
              <a:rPr lang="en-US"/>
              <a:t>, </a:t>
            </a:r>
            <a:r>
              <a:rPr lang="en-US" b="1"/>
              <a:t>Ficha de Visita Domiciliar</a:t>
            </a:r>
            <a:r>
              <a:rPr lang="en-US"/>
              <a:t> ou </a:t>
            </a:r>
            <a:r>
              <a:rPr lang="en-US" b="1"/>
              <a:t>Ficha de </a:t>
            </a:r>
            <a:r>
              <a:rPr lang="en-US" b="1" err="1"/>
              <a:t>Procedimento</a:t>
            </a:r>
            <a:r>
              <a:rPr lang="en-US"/>
              <a:t>.</a:t>
            </a:r>
            <a:endParaRPr lang="en-US">
              <a:ea typeface="Roboto"/>
            </a:endParaRPr>
          </a:p>
        </p:txBody>
      </p:sp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4371183E-5A59-4FF4-8283-E1CEC1E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1" y="3643052"/>
            <a:ext cx="5625122" cy="2772162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DDAFDE3-0FD4-4930-912D-45A2BC3A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77" y="1314558"/>
            <a:ext cx="4613920" cy="5435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BC57DB-FE2E-4F71-A47D-2C47AC81330B}"/>
              </a:ext>
            </a:extLst>
          </p:cNvPr>
          <p:cNvSpPr txBox="1"/>
          <p:nvPr/>
        </p:nvSpPr>
        <p:spPr>
          <a:xfrm>
            <a:off x="895203" y="1011073"/>
            <a:ext cx="4986792" cy="1129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81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715C65-45C7-40D8-A731-A8693BA36388}"/>
              </a:ext>
            </a:extLst>
          </p:cNvPr>
          <p:cNvSpPr txBox="1"/>
          <p:nvPr/>
        </p:nvSpPr>
        <p:spPr>
          <a:xfrm>
            <a:off x="459851" y="564750"/>
            <a:ext cx="4986792" cy="1129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7B8F1634-3D3E-4ED7-ADA5-4D5BA126F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92" y="2196959"/>
            <a:ext cx="4565838" cy="4096292"/>
          </a:xfrm>
          <a:prstGeom prst="rect">
            <a:avLst/>
          </a:prstGeom>
        </p:spPr>
      </p:pic>
      <p:pic>
        <p:nvPicPr>
          <p:cNvPr id="7" name="Imagem 8" descr="Tabela&#10;&#10;Descrição gerada automaticamente">
            <a:extLst>
              <a:ext uri="{FF2B5EF4-FFF2-40B4-BE49-F238E27FC236}">
                <a16:creationId xmlns:a16="http://schemas.microsoft.com/office/drawing/2014/main" id="{BF8C0DE4-F961-43DA-BDD2-5A7D7D2A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75" y="2196958"/>
            <a:ext cx="5319977" cy="3779933"/>
          </a:xfrm>
          <a:prstGeom prst="rect">
            <a:avLst/>
          </a:prstGeom>
        </p:spPr>
      </p:pic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2778AF05-ADB8-45AF-9EFD-4DB438D3BC57}"/>
              </a:ext>
            </a:extLst>
          </p:cNvPr>
          <p:cNvSpPr/>
          <p:nvPr/>
        </p:nvSpPr>
        <p:spPr>
          <a:xfrm rot="5400000">
            <a:off x="-2830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1037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-39756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715C65-45C7-40D8-A731-A8693BA36388}"/>
              </a:ext>
            </a:extLst>
          </p:cNvPr>
          <p:cNvSpPr txBox="1"/>
          <p:nvPr/>
        </p:nvSpPr>
        <p:spPr>
          <a:xfrm>
            <a:off x="459851" y="56475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8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C4CB1A7-1A3A-4350-AE75-BE090B00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10" y="2252871"/>
            <a:ext cx="6976089" cy="4040380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865DF80-62A2-4F2D-B8C3-82805E8EF522}"/>
              </a:ext>
            </a:extLst>
          </p:cNvPr>
          <p:cNvSpPr/>
          <p:nvPr/>
        </p:nvSpPr>
        <p:spPr>
          <a:xfrm rot="5400000">
            <a:off x="-123307" y="134150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val="10934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30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Saúde da Criança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Cobertura vacinal de poliomielite inativada e de </a:t>
            </a:r>
            <a:r>
              <a:rPr lang="pt-BR" sz="200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pentavalente</a:t>
            </a:r>
            <a:endParaRPr lang="en-US" sz="20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2400329" y="3853793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384CFA0-F527-458A-BA3A-F1E6439E6C1E}"/>
              </a:ext>
            </a:extLst>
          </p:cNvPr>
          <p:cNvSpPr/>
          <p:nvPr/>
        </p:nvSpPr>
        <p:spPr>
          <a:xfrm>
            <a:off x="881711" y="2051638"/>
            <a:ext cx="403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Nº 3ª doses aplicadas de </a:t>
            </a:r>
            <a:r>
              <a:rPr lang="pt-BR" sz="160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Polio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Penta em menores de 1 ano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97E633C-228A-4F24-8126-487B6B2C75A6}"/>
              </a:ext>
            </a:extLst>
          </p:cNvPr>
          <p:cNvSpPr/>
          <p:nvPr/>
        </p:nvSpPr>
        <p:spPr>
          <a:xfrm>
            <a:off x="3848225" y="2891438"/>
            <a:ext cx="251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crianças </a:t>
            </a:r>
          </a:p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cadastradas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775809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2219233" y="3243815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878796" y="3967573"/>
            <a:ext cx="3146363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sz="1400" i="1">
                <a:latin typeface="Calibri Light"/>
                <a:cs typeface="Calibri Light"/>
              </a:rPr>
              <a:t>Crianças menores de 1 ano cadastradas e devidamente identificadas.</a:t>
            </a:r>
            <a:endParaRPr lang="pt-BR" sz="1400">
              <a:latin typeface="Montserrat"/>
              <a:cs typeface="Calibri Light"/>
            </a:endParaRPr>
          </a:p>
          <a:p>
            <a:pPr>
              <a:buClrTx/>
              <a:buFontTx/>
            </a:pPr>
            <a:r>
              <a:rPr lang="pt-BR" sz="1400" i="1">
                <a:latin typeface="Calibri Light"/>
                <a:cs typeface="Calibri Light"/>
              </a:rPr>
              <a:t>(C</a:t>
            </a:r>
            <a:r>
              <a:rPr lang="pt-BR" sz="1400" i="1" u="sng">
                <a:latin typeface="Calibri Light"/>
                <a:cs typeface="Calibri Light"/>
              </a:rPr>
              <a:t>ad. Individual (FCI), cad. Cidadão (PEC), </a:t>
            </a:r>
            <a:r>
              <a:rPr lang="pt-BR" sz="1400" i="1" u="sng" err="1">
                <a:latin typeface="Calibri Light"/>
                <a:cs typeface="Calibri Light"/>
              </a:rPr>
              <a:t>Atend.individual</a:t>
            </a:r>
            <a:r>
              <a:rPr lang="pt-BR" sz="1400" i="1" u="sng">
                <a:latin typeface="Calibri Light"/>
                <a:cs typeface="Calibri Light"/>
              </a:rPr>
              <a:t> (FAI), procedimento (FP),Visita domiciliar (FVD).)</a:t>
            </a:r>
            <a:endParaRPr lang="pt-BR" sz="1400">
              <a:ea typeface="+mj-lt"/>
              <a:cs typeface="+mj-lt"/>
            </a:endParaRPr>
          </a:p>
          <a:p>
            <a:pPr>
              <a:buClrTx/>
              <a:buFontTx/>
            </a:pPr>
            <a:endParaRPr lang="pt-BR" sz="1400" i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C4D8A15-4BC5-4B97-9A6D-440208F6C153}"/>
              </a:ext>
            </a:extLst>
          </p:cNvPr>
          <p:cNvSpPr txBox="1"/>
          <p:nvPr/>
        </p:nvSpPr>
        <p:spPr>
          <a:xfrm>
            <a:off x="1140621" y="5357364"/>
            <a:ext cx="111765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– atualização;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Alinhamento faixa etária numerador e denominador – 3ª dose pólio e penta aplicado a partir dos 6 meses de vida da criança;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Sistema e informação fonte das variáveis;</a:t>
            </a: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755;p49">
            <a:extLst>
              <a:ext uri="{FF2B5EF4-FFF2-40B4-BE49-F238E27FC236}">
                <a16:creationId xmlns:a16="http://schemas.microsoft.com/office/drawing/2014/main" id="{0C391841-4748-486F-A50B-EB2A50E3A8A1}"/>
              </a:ext>
            </a:extLst>
          </p:cNvPr>
          <p:cNvSpPr txBox="1">
            <a:spLocks/>
          </p:cNvSpPr>
          <p:nvPr/>
        </p:nvSpPr>
        <p:spPr>
          <a:xfrm flipH="1">
            <a:off x="448106" y="3228863"/>
            <a:ext cx="1923895" cy="3684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População IBGE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19E2CA7-791C-4592-8C88-7B9741882543}"/>
              </a:ext>
            </a:extLst>
          </p:cNvPr>
          <p:cNvCxnSpPr>
            <a:cxnSpLocks/>
          </p:cNvCxnSpPr>
          <p:nvPr/>
        </p:nvCxnSpPr>
        <p:spPr>
          <a:xfrm>
            <a:off x="293686" y="3260729"/>
            <a:ext cx="235441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BB5DA797-7F2A-418E-83FF-11C233F6E44F}"/>
              </a:ext>
            </a:extLst>
          </p:cNvPr>
          <p:cNvSpPr/>
          <p:nvPr/>
        </p:nvSpPr>
        <p:spPr>
          <a:xfrm>
            <a:off x="359339" y="2950646"/>
            <a:ext cx="2515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x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F92F844-460E-427A-B5BC-30E9493045A9}"/>
              </a:ext>
            </a:extLst>
          </p:cNvPr>
          <p:cNvSpPr/>
          <p:nvPr/>
        </p:nvSpPr>
        <p:spPr>
          <a:xfrm>
            <a:off x="2544977" y="2983713"/>
            <a:ext cx="93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SINASC*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62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*Estimado: o </a:t>
            </a:r>
            <a:r>
              <a:rPr lang="pt-BR" i="1" u="sng">
                <a:latin typeface="Calibri" panose="020F0502020204030204" pitchFamily="34" charset="0"/>
                <a:cs typeface="Calibri" panose="020F0502020204030204" pitchFamily="34" charset="0"/>
              </a:rPr>
              <a:t>menor resultado do quadrimestre </a:t>
            </a:r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da quantidade de nascidos vivos do município no período de 2015 a 2017 com a correção da proporção do </a:t>
            </a:r>
            <a:r>
              <a:rPr lang="pt-BR" i="1" u="sng">
                <a:latin typeface="Calibri" panose="020F0502020204030204" pitchFamily="34" charset="0"/>
                <a:cs typeface="Calibri" panose="020F0502020204030204" pitchFamily="34" charset="0"/>
              </a:rPr>
              <a:t>parâmetro de cadastro  </a:t>
            </a:r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em relação à população IBGE do município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458245-3D7C-44C9-98E4-B306744C0D97}"/>
              </a:ext>
            </a:extLst>
          </p:cNvPr>
          <p:cNvSpPr txBox="1"/>
          <p:nvPr/>
        </p:nvSpPr>
        <p:spPr>
          <a:xfrm>
            <a:off x="6836694" y="2054171"/>
            <a:ext cx="426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pt-BR" sz="14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enor número de doses aplicadas entre a 3ª doses de pólio ou 3ª dose de </a:t>
            </a:r>
            <a:r>
              <a:rPr lang="pt-BR" sz="1400" i="1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pentavalente</a:t>
            </a:r>
            <a:r>
              <a:rPr lang="pt-BR" sz="14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em menores de 1 ano.</a:t>
            </a:r>
          </a:p>
        </p:txBody>
      </p:sp>
    </p:spTree>
    <p:extLst>
      <p:ext uri="{BB962C8B-B14F-4D97-AF65-F5344CB8AC3E}">
        <p14:creationId xmlns:p14="http://schemas.microsoft.com/office/powerpoint/2010/main" val="42346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7C9AC1-CC88-4310-B727-0874AF1D9697}"/>
              </a:ext>
            </a:extLst>
          </p:cNvPr>
          <p:cNvSpPr txBox="1"/>
          <p:nvPr/>
        </p:nvSpPr>
        <p:spPr>
          <a:xfrm>
            <a:off x="479823" y="2140573"/>
            <a:ext cx="59885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/>
          </a:p>
          <a:p>
            <a:pPr algn="just"/>
            <a:r>
              <a:rPr lang="en-US"/>
              <a:t>São considerados como usuários cadastrados aqueles que foram vinculados a uma equipe de APS através de um </a:t>
            </a:r>
            <a:r>
              <a:rPr lang="en-US" b="1"/>
              <a:t>cadastro individual completo</a:t>
            </a:r>
            <a:r>
              <a:rPr lang="en-US"/>
              <a:t>, </a:t>
            </a:r>
            <a:r>
              <a:rPr lang="en-US" b="1"/>
              <a:t>cadastro simplificado por meio do módulo “Cidadão” do PEC</a:t>
            </a:r>
            <a:r>
              <a:rPr lang="en-US"/>
              <a:t> e usuários identificados a partir das </a:t>
            </a:r>
            <a:r>
              <a:rPr lang="en-US" b="1"/>
              <a:t>Fichas de Atendimento Individual</a:t>
            </a:r>
            <a:r>
              <a:rPr lang="en-US"/>
              <a:t>, </a:t>
            </a:r>
            <a:r>
              <a:rPr lang="en-US" b="1"/>
              <a:t>Ficha de Visita Domiciliar</a:t>
            </a:r>
            <a:r>
              <a:rPr lang="en-US"/>
              <a:t> ou </a:t>
            </a:r>
            <a:r>
              <a:rPr lang="en-US" b="1"/>
              <a:t>Ficha de </a:t>
            </a:r>
            <a:r>
              <a:rPr lang="en-US" b="1" err="1"/>
              <a:t>Procedimento</a:t>
            </a:r>
            <a:r>
              <a:rPr lang="en-US"/>
              <a:t>.</a:t>
            </a:r>
            <a:endParaRPr lang="en-US">
              <a:ea typeface="Roboto"/>
            </a:endParaRPr>
          </a:p>
        </p:txBody>
      </p:sp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4371183E-5A59-4FF4-8283-E1CEC1E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1" y="3643052"/>
            <a:ext cx="5625122" cy="2772162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DDAFDE3-0FD4-4930-912D-45A2BC3A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77" y="1314558"/>
            <a:ext cx="4613920" cy="54356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052DEA-2454-42CA-8E24-EB6586D2790C}"/>
              </a:ext>
            </a:extLst>
          </p:cNvPr>
          <p:cNvSpPr txBox="1"/>
          <p:nvPr/>
        </p:nvSpPr>
        <p:spPr>
          <a:xfrm>
            <a:off x="661523" y="987213"/>
            <a:ext cx="5221778" cy="1295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latin typeface="+mj-lt"/>
                <a:ea typeface="+mj-ea"/>
                <a:cs typeface="+mj-cs"/>
              </a:rPr>
              <a:t>INDICADOR 05:</a:t>
            </a:r>
            <a:r>
              <a:rPr lang="en-US" sz="2300">
                <a:latin typeface="+mj-lt"/>
                <a:ea typeface="+mj-ea"/>
                <a:cs typeface="+mj-cs"/>
              </a:rPr>
              <a:t> Cobertura vacinal de Poliomielite </a:t>
            </a:r>
            <a:r>
              <a:rPr lang="en-US" sz="2300" err="1">
                <a:latin typeface="+mj-lt"/>
                <a:ea typeface="+mj-ea"/>
                <a:cs typeface="+mj-cs"/>
              </a:rPr>
              <a:t>inativada</a:t>
            </a:r>
            <a:r>
              <a:rPr lang="en-US" sz="2300">
                <a:latin typeface="+mj-lt"/>
                <a:ea typeface="+mj-ea"/>
                <a:cs typeface="+mj-cs"/>
              </a:rPr>
              <a:t> e de </a:t>
            </a:r>
            <a:r>
              <a:rPr lang="en-US" sz="2300" err="1">
                <a:latin typeface="+mj-lt"/>
                <a:ea typeface="+mj-ea"/>
                <a:cs typeface="+mj-cs"/>
              </a:rPr>
              <a:t>Pentavalente</a:t>
            </a:r>
            <a:endParaRPr lang="en-US" sz="23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87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2778AF05-ADB8-45AF-9EFD-4DB438D3BC57}"/>
              </a:ext>
            </a:extLst>
          </p:cNvPr>
          <p:cNvSpPr/>
          <p:nvPr/>
        </p:nvSpPr>
        <p:spPr>
          <a:xfrm rot="5400000">
            <a:off x="-2830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741F1A-BB6A-40CD-A8A4-D05F8A47CBAE}"/>
              </a:ext>
            </a:extLst>
          </p:cNvPr>
          <p:cNvSpPr txBox="1"/>
          <p:nvPr/>
        </p:nvSpPr>
        <p:spPr>
          <a:xfrm>
            <a:off x="556170" y="1129500"/>
            <a:ext cx="5221778" cy="1295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latin typeface="+mj-lt"/>
                <a:ea typeface="+mj-ea"/>
                <a:cs typeface="+mj-cs"/>
              </a:rPr>
              <a:t>INDICADOR 05:</a:t>
            </a:r>
            <a:r>
              <a:rPr lang="en-US" sz="2300">
                <a:latin typeface="+mj-lt"/>
                <a:ea typeface="+mj-ea"/>
                <a:cs typeface="+mj-cs"/>
              </a:rPr>
              <a:t> Cobertura vacinal de Poliomielite </a:t>
            </a:r>
            <a:r>
              <a:rPr lang="en-US" sz="2300" err="1">
                <a:latin typeface="+mj-lt"/>
                <a:ea typeface="+mj-ea"/>
                <a:cs typeface="+mj-cs"/>
              </a:rPr>
              <a:t>inativada</a:t>
            </a:r>
            <a:r>
              <a:rPr lang="en-US" sz="2300">
                <a:latin typeface="+mj-lt"/>
                <a:ea typeface="+mj-ea"/>
                <a:cs typeface="+mj-cs"/>
              </a:rPr>
              <a:t> e de </a:t>
            </a:r>
            <a:r>
              <a:rPr lang="en-US" sz="2300" err="1">
                <a:latin typeface="+mj-lt"/>
                <a:ea typeface="+mj-ea"/>
                <a:cs typeface="+mj-cs"/>
              </a:rPr>
              <a:t>Pentavalente</a:t>
            </a:r>
            <a:endParaRPr lang="en-US" sz="2300">
              <a:latin typeface="+mj-lt"/>
              <a:ea typeface="+mj-ea"/>
              <a:cs typeface="+mj-cs"/>
            </a:endParaRPr>
          </a:p>
        </p:txBody>
      </p:sp>
      <p:pic>
        <p:nvPicPr>
          <p:cNvPr id="10" name="Imagem 6" descr="Tabela&#10;&#10;Descrição gerada automaticamente">
            <a:extLst>
              <a:ext uri="{FF2B5EF4-FFF2-40B4-BE49-F238E27FC236}">
                <a16:creationId xmlns:a16="http://schemas.microsoft.com/office/drawing/2014/main" id="{AA436546-0CC2-4BD0-AEE5-439258F9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73" y="2575022"/>
            <a:ext cx="5573565" cy="3455611"/>
          </a:xfrm>
          <a:prstGeom prst="rect">
            <a:avLst/>
          </a:prstGeom>
        </p:spPr>
      </p:pic>
      <p:pic>
        <p:nvPicPr>
          <p:cNvPr id="11" name="Imagem 7" descr="Tabela&#10;&#10;Descrição gerada automaticamente">
            <a:extLst>
              <a:ext uri="{FF2B5EF4-FFF2-40B4-BE49-F238E27FC236}">
                <a16:creationId xmlns:a16="http://schemas.microsoft.com/office/drawing/2014/main" id="{CE57CA11-CFE5-4DBA-9C98-99AAEC961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438" y="2055573"/>
            <a:ext cx="5309876" cy="22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-39756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865DF80-62A2-4F2D-B8C3-82805E8EF522}"/>
              </a:ext>
            </a:extLst>
          </p:cNvPr>
          <p:cNvSpPr/>
          <p:nvPr/>
        </p:nvSpPr>
        <p:spPr>
          <a:xfrm rot="5400000">
            <a:off x="-123307" y="134150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id="{1057BDCC-0906-4A0D-A25C-9AE39A8F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31" y="1853865"/>
            <a:ext cx="7080737" cy="39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34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doenças crônicas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r>
              <a:rPr lang="pt-BR" sz="2000">
                <a:latin typeface="Calibri Light"/>
                <a:cs typeface="Calibri Light"/>
              </a:rPr>
              <a:t>Percentual de pessoas hipertensas com pressão arterial aferida em cada semestre </a:t>
            </a:r>
            <a:endParaRPr lang="pt-BR" sz="200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2400329" y="3853793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97E633C-228A-4F24-8126-487B6B2C75A6}"/>
              </a:ext>
            </a:extLst>
          </p:cNvPr>
          <p:cNvSpPr/>
          <p:nvPr/>
        </p:nvSpPr>
        <p:spPr>
          <a:xfrm>
            <a:off x="3257018" y="2812610"/>
            <a:ext cx="1438123" cy="830997"/>
          </a:xfrm>
          <a:prstGeom prst="rect">
            <a:avLst/>
          </a:prstGeom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de hipertensos identificados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825427" y="2791353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1930199" y="3073022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708162" y="3321646"/>
            <a:ext cx="4814879" cy="6040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1400" i="1">
                <a:latin typeface="Calibri Light"/>
                <a:ea typeface="+mj-lt"/>
                <a:cs typeface="Calibri Light"/>
              </a:rPr>
              <a:t>Pessoas com consulta para HAS na APS (12 meses) – devidamente identificadas: CPF ou CNS; </a:t>
            </a:r>
            <a:endParaRPr lang="pt-BR" sz="1400" i="1">
              <a:latin typeface="Calibri Light"/>
              <a:ea typeface="+mj-lt"/>
              <a:cs typeface="Calibri Light"/>
            </a:endParaRPr>
          </a:p>
          <a:p>
            <a:pPr>
              <a:buClrTx/>
              <a:buFontTx/>
            </a:pPr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C4D8A15-4BC5-4B97-9A6D-440208F6C153}"/>
              </a:ext>
            </a:extLst>
          </p:cNvPr>
          <p:cNvSpPr txBox="1"/>
          <p:nvPr/>
        </p:nvSpPr>
        <p:spPr>
          <a:xfrm>
            <a:off x="1114346" y="5068328"/>
            <a:ext cx="10046687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estimado – atualização  PNS 2019;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considerar, além dos hipertensos identificados, os cadastrados;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Alinhamento às diretrizes clínicas em relação ao padrão de consulta e aferição de PA (consulta e aferição de PA a cada 6 meses);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Critério de exclusão: pessoas com pico hipertensivo CID específico (CIAP 2: K25 ou CID: R03, R03.0 e R03.1)</a:t>
            </a:r>
            <a:endParaRPr lang="pt-BR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755;p49">
            <a:extLst>
              <a:ext uri="{FF2B5EF4-FFF2-40B4-BE49-F238E27FC236}">
                <a16:creationId xmlns:a16="http://schemas.microsoft.com/office/drawing/2014/main" id="{0C391841-4748-486F-A50B-EB2A50E3A8A1}"/>
              </a:ext>
            </a:extLst>
          </p:cNvPr>
          <p:cNvSpPr txBox="1">
            <a:spLocks/>
          </p:cNvSpPr>
          <p:nvPr/>
        </p:nvSpPr>
        <p:spPr>
          <a:xfrm flipH="1">
            <a:off x="448106" y="3228863"/>
            <a:ext cx="1923895" cy="368408"/>
          </a:xfrm>
          <a:prstGeom prst="rect">
            <a:avLst/>
          </a:prstGeom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t-BR" sz="16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%  hipertensos PNS*</a:t>
            </a:r>
            <a:endParaRPr lang="pt-BR" sz="16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pt-BR" sz="16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19E2CA7-791C-4592-8C88-7B9741882543}"/>
              </a:ext>
            </a:extLst>
          </p:cNvPr>
          <p:cNvCxnSpPr>
            <a:cxnSpLocks/>
          </p:cNvCxnSpPr>
          <p:nvPr/>
        </p:nvCxnSpPr>
        <p:spPr>
          <a:xfrm>
            <a:off x="293686" y="3260729"/>
            <a:ext cx="2354410" cy="0"/>
          </a:xfrm>
          <a:prstGeom prst="line">
            <a:avLst/>
          </a:prstGeom>
        </p:spPr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BB5DA797-7F2A-418E-83FF-11C233F6E44F}"/>
              </a:ext>
            </a:extLst>
          </p:cNvPr>
          <p:cNvSpPr/>
          <p:nvPr/>
        </p:nvSpPr>
        <p:spPr>
          <a:xfrm>
            <a:off x="359339" y="2950646"/>
            <a:ext cx="251543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Parâmetro de cadastro x 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25808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i="1">
                <a:latin typeface="Calibri"/>
                <a:cs typeface="Calibri"/>
              </a:rPr>
              <a:t>*Estimado: </a:t>
            </a:r>
            <a:r>
              <a:rPr lang="pt-BR" i="1">
                <a:latin typeface="Calibri Light"/>
              </a:rPr>
              <a:t>A porcentagem de </a:t>
            </a:r>
            <a:r>
              <a:rPr lang="pt-BR" i="1" u="sng">
                <a:latin typeface="Calibri Light"/>
              </a:rPr>
              <a:t>hipertensos diagnosticados do estado na PNS de 2013</a:t>
            </a:r>
            <a:r>
              <a:rPr lang="pt-BR" i="1">
                <a:latin typeface="Calibri Light"/>
              </a:rPr>
              <a:t> (apresentado no TABNET) vezes o </a:t>
            </a:r>
            <a:r>
              <a:rPr lang="pt-BR" i="1" u="sng">
                <a:latin typeface="Calibri"/>
                <a:cs typeface="Calibri"/>
              </a:rPr>
              <a:t>parâmetro de cadastro  </a:t>
            </a:r>
            <a:r>
              <a:rPr lang="pt-BR" i="1">
                <a:latin typeface="Calibri"/>
                <a:cs typeface="Calibri"/>
              </a:rPr>
              <a:t>em relação à população IBGE do município.</a:t>
            </a:r>
            <a:endParaRPr lang="pt-BR" i="1"/>
          </a:p>
          <a:p>
            <a:pPr algn="just"/>
            <a:endParaRPr lang="pt-BR" i="1">
              <a:latin typeface="Calibri Light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458245-3D7C-44C9-98E4-B306744C0D97}"/>
              </a:ext>
            </a:extLst>
          </p:cNvPr>
          <p:cNvSpPr txBox="1"/>
          <p:nvPr/>
        </p:nvSpPr>
        <p:spPr>
          <a:xfrm>
            <a:off x="6836694" y="2001620"/>
            <a:ext cx="4677195" cy="7649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i="1" kern="1200">
                <a:solidFill>
                  <a:schemeClr val="tx1"/>
                </a:solidFill>
                <a:latin typeface="Calibri Light"/>
                <a:ea typeface="+mj-lt"/>
                <a:cs typeface="Calibri Light"/>
              </a:rPr>
              <a:t>Pessoas com HAS com aferições PA nos últimos 2 semestres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BR" i="1" kern="1200">
              <a:solidFill>
                <a:schemeClr val="tx1"/>
              </a:solidFill>
              <a:latin typeface="Calibri Light"/>
              <a:ea typeface="+mj-lt"/>
              <a:cs typeface="Calibri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9AF684-47F1-40A0-947D-126741809474}"/>
              </a:ext>
            </a:extLst>
          </p:cNvPr>
          <p:cNvSpPr txBox="1"/>
          <p:nvPr/>
        </p:nvSpPr>
        <p:spPr>
          <a:xfrm>
            <a:off x="854084" y="2060387"/>
            <a:ext cx="4056993" cy="8441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 defTabSz="457200"/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hipertensos com PA aferida semestralmente nos últimos 12 meses​</a:t>
            </a:r>
          </a:p>
        </p:txBody>
      </p:sp>
      <p:sp>
        <p:nvSpPr>
          <p:cNvPr id="5" name="Google Shape;200;p32">
            <a:extLst>
              <a:ext uri="{FF2B5EF4-FFF2-40B4-BE49-F238E27FC236}">
                <a16:creationId xmlns:a16="http://schemas.microsoft.com/office/drawing/2014/main" id="{D2E8372A-5259-40E2-B74E-63A82EB0957D}"/>
              </a:ext>
            </a:extLst>
          </p:cNvPr>
          <p:cNvSpPr txBox="1">
            <a:spLocks/>
          </p:cNvSpPr>
          <p:nvPr/>
        </p:nvSpPr>
        <p:spPr>
          <a:xfrm flipH="1">
            <a:off x="6781690" y="3794270"/>
            <a:ext cx="4189566" cy="5810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00" i="1" dirty="0">
                <a:latin typeface="Calibri Light"/>
                <a:cs typeface="Calibri Light"/>
              </a:rPr>
              <a:t>CBO: Médico ou enfermeiro (consulta)</a:t>
            </a:r>
            <a:endParaRPr lang="pt-BR" sz="11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1100" i="1" dirty="0">
                <a:latin typeface="Calibri Light"/>
                <a:cs typeface="Calibri Light"/>
              </a:rPr>
              <a:t>Médico, enfermeiro ou técnico de enfermagem (procedimento).</a:t>
            </a:r>
            <a:endParaRPr lang="pt-BR" sz="1100" i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35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doenças crônicas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r>
              <a:rPr lang="pt-BR" sz="2000">
                <a:solidFill>
                  <a:schemeClr val="tx1"/>
                </a:solidFill>
                <a:latin typeface="Calibri Light"/>
                <a:cs typeface="Calibri Light"/>
              </a:rPr>
              <a:t>Percentual de diabéticos com solicitação de hemoglobina glicada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6FE6D0-6F68-44F7-9AD4-2AA6B3662186}"/>
              </a:ext>
            </a:extLst>
          </p:cNvPr>
          <p:cNvSpPr txBox="1"/>
          <p:nvPr/>
        </p:nvSpPr>
        <p:spPr>
          <a:xfrm>
            <a:off x="2400329" y="4037724"/>
            <a:ext cx="395486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000" i="1">
                <a:solidFill>
                  <a:schemeClr val="tx1"/>
                </a:solidFill>
                <a:latin typeface="Calibri Light"/>
                <a:cs typeface="Calibri Light"/>
              </a:rPr>
              <a:t>Denominador será o que apresentar o maior valor. </a:t>
            </a:r>
            <a:endParaRPr lang="pt-BR" sz="1000" i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384CFA0-F527-458A-BA3A-F1E6439E6C1E}"/>
              </a:ext>
            </a:extLst>
          </p:cNvPr>
          <p:cNvSpPr/>
          <p:nvPr/>
        </p:nvSpPr>
        <p:spPr>
          <a:xfrm>
            <a:off x="802883" y="2154651"/>
            <a:ext cx="403392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Nº diabéticos com solicitação de HbA1c nos últimos 12 meses</a:t>
            </a:r>
          </a:p>
          <a:p>
            <a:pPr lvl="0" algn="ctr">
              <a:defRPr/>
            </a:pPr>
            <a:endParaRPr lang="pt-BR" sz="1600" kern="12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97E633C-228A-4F24-8126-487B6B2C75A6}"/>
              </a:ext>
            </a:extLst>
          </p:cNvPr>
          <p:cNvSpPr/>
          <p:nvPr/>
        </p:nvSpPr>
        <p:spPr>
          <a:xfrm>
            <a:off x="2823468" y="3141057"/>
            <a:ext cx="247601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de  diabéticos identificados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908331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2035301" y="3230677"/>
            <a:ext cx="122758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826404" y="3321642"/>
            <a:ext cx="4355051" cy="5383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1400" i="1">
                <a:latin typeface="Calibri Light"/>
                <a:ea typeface="+mj-lt"/>
                <a:cs typeface="+mj-lt"/>
              </a:rPr>
              <a:t>Pessoas com consulta para DM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na</a:t>
            </a:r>
            <a:r>
              <a:rPr lang="en" sz="1400" i="1">
                <a:latin typeface="Calibri Light"/>
                <a:ea typeface="+mj-lt"/>
                <a:cs typeface="+mj-lt"/>
              </a:rPr>
              <a:t> APS (12 meses) –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devidamente</a:t>
            </a:r>
            <a:r>
              <a:rPr lang="en" sz="1400" i="1">
                <a:latin typeface="Calibri Light"/>
                <a:ea typeface="+mj-lt"/>
                <a:cs typeface="+mj-lt"/>
              </a:rPr>
              <a:t>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identificadas</a:t>
            </a:r>
            <a:r>
              <a:rPr lang="en" sz="1400" i="1">
                <a:latin typeface="Calibri Light"/>
                <a:ea typeface="+mj-lt"/>
                <a:cs typeface="+mj-lt"/>
              </a:rPr>
              <a:t>: CPF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ou</a:t>
            </a:r>
            <a:r>
              <a:rPr lang="en" sz="1400" i="1">
                <a:latin typeface="Calibri Light"/>
                <a:ea typeface="+mj-lt"/>
                <a:cs typeface="+mj-lt"/>
              </a:rPr>
              <a:t> CNS; </a:t>
            </a:r>
            <a:endParaRPr lang="pt-BR" sz="1400" i="1">
              <a:latin typeface="Calibri Light"/>
              <a:ea typeface="+mj-lt"/>
              <a:cs typeface="+mj-lt"/>
            </a:endParaRPr>
          </a:p>
          <a:p>
            <a:pPr algn="just"/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4FDC4F06-C133-4D76-8BB6-05AC35A0DB2E}"/>
              </a:ext>
            </a:extLst>
          </p:cNvPr>
          <p:cNvSpPr/>
          <p:nvPr/>
        </p:nvSpPr>
        <p:spPr>
          <a:xfrm>
            <a:off x="5288857" y="2306669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C4D8A15-4BC5-4B97-9A6D-440208F6C153}"/>
              </a:ext>
            </a:extLst>
          </p:cNvPr>
          <p:cNvSpPr txBox="1"/>
          <p:nvPr/>
        </p:nvSpPr>
        <p:spPr>
          <a:xfrm>
            <a:off x="1107254" y="5082702"/>
            <a:ext cx="10189219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/>
                <a:cs typeface="Calibri Light"/>
              </a:rPr>
              <a:t>Ajustes em discussão GTAPS: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estimado – atualização  PNS 2019;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considerar, além dos diabéticos identificados, os cadastrados;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Alinhamento às diretrizes clínicas em relação ao padrão de cuidado à pessoas com DM (consulta realizada e HbA1c a cada 6 meses);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Critério de exclusão:  mulheres com diabetes gestacional (CID e CIAP) CID-10: O24, 024.1, O24.2 e O24.3 e CIAP: W85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BB5DA797-7F2A-418E-83FF-11C233F6E44F}"/>
              </a:ext>
            </a:extLst>
          </p:cNvPr>
          <p:cNvSpPr/>
          <p:nvPr/>
        </p:nvSpPr>
        <p:spPr>
          <a:xfrm>
            <a:off x="359339" y="3147715"/>
            <a:ext cx="251543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Parâmetro de cadastro x 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62594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i="1">
                <a:latin typeface="Calibri"/>
                <a:cs typeface="Calibri"/>
              </a:rPr>
              <a:t>*Estimado: A porcentagem de</a:t>
            </a:r>
            <a:r>
              <a:rPr lang="pt-BR" i="1" u="sng">
                <a:latin typeface="Calibri"/>
                <a:cs typeface="Calibri"/>
              </a:rPr>
              <a:t> diabéticos diagnosticados do estado na PNS de 2013</a:t>
            </a:r>
            <a:r>
              <a:rPr lang="pt-BR" i="1">
                <a:latin typeface="Calibri"/>
                <a:cs typeface="Calibri"/>
              </a:rPr>
              <a:t> (apresentado no TABNET) vezes o </a:t>
            </a:r>
            <a:r>
              <a:rPr lang="pt-BR" i="1" u="sng">
                <a:latin typeface="Calibri"/>
                <a:cs typeface="Calibri"/>
              </a:rPr>
              <a:t>parâmetro de cadastro  </a:t>
            </a:r>
            <a:r>
              <a:rPr lang="pt-BR" i="1">
                <a:latin typeface="Calibri"/>
                <a:cs typeface="Calibri"/>
              </a:rPr>
              <a:t>em relação à população IBGE do município.</a:t>
            </a:r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3458245-3D7C-44C9-98E4-B306744C0D97}"/>
              </a:ext>
            </a:extLst>
          </p:cNvPr>
          <p:cNvSpPr txBox="1"/>
          <p:nvPr/>
        </p:nvSpPr>
        <p:spPr>
          <a:xfrm>
            <a:off x="6823556" y="2198688"/>
            <a:ext cx="426992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i="1">
                <a:latin typeface="Calibri Light"/>
                <a:cs typeface="Calibri Light"/>
              </a:rPr>
              <a:t>Pessoas com DM com solicitação de HbA1c nos últimos 12 meses</a:t>
            </a:r>
          </a:p>
          <a:p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EFAFF0-C115-4FE1-8E9B-7510747A2D03}"/>
              </a:ext>
            </a:extLst>
          </p:cNvPr>
          <p:cNvSpPr/>
          <p:nvPr/>
        </p:nvSpPr>
        <p:spPr>
          <a:xfrm>
            <a:off x="449805" y="3423203"/>
            <a:ext cx="210252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% diabéticos PNS*</a:t>
            </a:r>
          </a:p>
        </p:txBody>
      </p:sp>
      <p:sp>
        <p:nvSpPr>
          <p:cNvPr id="7" name="Google Shape;200;p32">
            <a:extLst>
              <a:ext uri="{FF2B5EF4-FFF2-40B4-BE49-F238E27FC236}">
                <a16:creationId xmlns:a16="http://schemas.microsoft.com/office/drawing/2014/main" id="{20350848-8894-464D-9700-CE3089C74566}"/>
              </a:ext>
            </a:extLst>
          </p:cNvPr>
          <p:cNvSpPr txBox="1">
            <a:spLocks/>
          </p:cNvSpPr>
          <p:nvPr/>
        </p:nvSpPr>
        <p:spPr>
          <a:xfrm flipH="1">
            <a:off x="6968707" y="3653780"/>
            <a:ext cx="3531542" cy="6163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00" i="1" dirty="0">
                <a:latin typeface="Calibri Light"/>
                <a:cs typeface="Calibri Light"/>
              </a:rPr>
              <a:t>CBO: Médico ou enfermeiro. (consulta e solicitação do exame</a:t>
            </a:r>
          </a:p>
        </p:txBody>
      </p:sp>
    </p:spTree>
    <p:extLst>
      <p:ext uri="{BB962C8B-B14F-4D97-AF65-F5344CB8AC3E}">
        <p14:creationId xmlns:p14="http://schemas.microsoft.com/office/powerpoint/2010/main" val="25721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025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0206CA-D0FB-4B2E-B211-7BFDDD6331D6}"/>
              </a:ext>
            </a:extLst>
          </p:cNvPr>
          <p:cNvSpPr txBox="1"/>
          <p:nvPr/>
        </p:nvSpPr>
        <p:spPr>
          <a:xfrm>
            <a:off x="473102" y="112950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06: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hipertensas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Pressão</a:t>
            </a:r>
            <a:r>
              <a:rPr lang="en-US" sz="2000">
                <a:latin typeface="+mj-lt"/>
                <a:ea typeface="+mj-ea"/>
                <a:cs typeface="+mj-cs"/>
              </a:rPr>
              <a:t> Arterial </a:t>
            </a:r>
            <a:r>
              <a:rPr lang="en-US" sz="2000" err="1">
                <a:latin typeface="+mj-lt"/>
                <a:ea typeface="+mj-ea"/>
                <a:cs typeface="+mj-cs"/>
              </a:rPr>
              <a:t>aferida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em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cada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semestre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7" name="Imagem 9" descr="Tabela&#10;&#10;Descrição gerada automaticamente">
            <a:extLst>
              <a:ext uri="{FF2B5EF4-FFF2-40B4-BE49-F238E27FC236}">
                <a16:creationId xmlns:a16="http://schemas.microsoft.com/office/drawing/2014/main" id="{DE371546-C479-4B2D-861E-0BA30FCAB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36" y="4320508"/>
            <a:ext cx="4779577" cy="1978627"/>
          </a:xfrm>
          <a:prstGeom prst="rect">
            <a:avLst/>
          </a:prstGeom>
        </p:spPr>
      </p:pic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36A9B9A-3065-4F33-A279-D10CF224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65" y="871901"/>
            <a:ext cx="4613919" cy="3079791"/>
          </a:xfrm>
          <a:prstGeom prst="rect">
            <a:avLst/>
          </a:prstGeom>
        </p:spPr>
      </p:pic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5684BDFB-F83E-4FDE-BE20-ABA139F6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746" y="4061085"/>
            <a:ext cx="4376585" cy="2710380"/>
          </a:xfrm>
          <a:prstGeom prst="rect">
            <a:avLst/>
          </a:prstGeom>
        </p:spPr>
      </p:pic>
      <p:pic>
        <p:nvPicPr>
          <p:cNvPr id="10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04B7C8E4-04CA-4AB5-AC6B-8A93B9033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68" y="2745318"/>
            <a:ext cx="4376585" cy="1483898"/>
          </a:xfrm>
          <a:prstGeom prst="rect">
            <a:avLst/>
          </a:prstGeom>
        </p:spPr>
      </p:pic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4F3BF4AE-C220-4AFE-BCEB-75CEB260C2E8}"/>
              </a:ext>
            </a:extLst>
          </p:cNvPr>
          <p:cNvSpPr/>
          <p:nvPr/>
        </p:nvSpPr>
        <p:spPr>
          <a:xfrm rot="5400000">
            <a:off x="-2830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4798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025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0206CA-D0FB-4B2E-B211-7BFDDD6331D6}"/>
              </a:ext>
            </a:extLst>
          </p:cNvPr>
          <p:cNvSpPr txBox="1"/>
          <p:nvPr/>
        </p:nvSpPr>
        <p:spPr>
          <a:xfrm>
            <a:off x="473102" y="112950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06: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hipertensas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Pressão</a:t>
            </a:r>
            <a:r>
              <a:rPr lang="en-US" sz="2000">
                <a:latin typeface="+mj-lt"/>
                <a:ea typeface="+mj-ea"/>
                <a:cs typeface="+mj-cs"/>
              </a:rPr>
              <a:t> Arterial </a:t>
            </a:r>
            <a:r>
              <a:rPr lang="en-US" sz="2000" err="1">
                <a:latin typeface="+mj-lt"/>
                <a:ea typeface="+mj-ea"/>
                <a:cs typeface="+mj-cs"/>
              </a:rPr>
              <a:t>aferida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em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cada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semestre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11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69F8545-79F7-4642-BAED-A87EDFDE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4" y="3078620"/>
            <a:ext cx="6081928" cy="1946216"/>
          </a:xfrm>
          <a:prstGeom prst="rect">
            <a:avLst/>
          </a:prstGeom>
        </p:spPr>
      </p:pic>
      <p:pic>
        <p:nvPicPr>
          <p:cNvPr id="12" name="Imagem 7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F21AB694-C94E-46F4-B997-6B674AA2A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25" y="1484244"/>
            <a:ext cx="5786401" cy="4399722"/>
          </a:xfrm>
          <a:prstGeom prst="rect">
            <a:avLst/>
          </a:prstGeom>
        </p:spPr>
      </p:pic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2BF4A60C-4927-48CF-910C-22483BB4C9D3}"/>
              </a:ext>
            </a:extLst>
          </p:cNvPr>
          <p:cNvSpPr/>
          <p:nvPr/>
        </p:nvSpPr>
        <p:spPr>
          <a:xfrm rot="5400000">
            <a:off x="-123307" y="134149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val="18080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52" y="19307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7998D0-3CCD-487F-BB19-C6229EA0767B}"/>
              </a:ext>
            </a:extLst>
          </p:cNvPr>
          <p:cNvSpPr txBox="1"/>
          <p:nvPr/>
        </p:nvSpPr>
        <p:spPr>
          <a:xfrm>
            <a:off x="334619" y="757823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07: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com Diabetes com </a:t>
            </a:r>
            <a:r>
              <a:rPr lang="en-US" sz="2000" err="1">
                <a:latin typeface="+mj-lt"/>
                <a:ea typeface="+mj-ea"/>
                <a:cs typeface="+mj-cs"/>
              </a:rPr>
              <a:t>solicitação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hemoglobina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glicada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6" name="Imagem 7" descr="Tabela&#10;&#10;Descrição gerada automaticamente">
            <a:extLst>
              <a:ext uri="{FF2B5EF4-FFF2-40B4-BE49-F238E27FC236}">
                <a16:creationId xmlns:a16="http://schemas.microsoft.com/office/drawing/2014/main" id="{20A10558-64D6-4C7F-B042-92734629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1" y="3860286"/>
            <a:ext cx="5743249" cy="2801786"/>
          </a:xfrm>
          <a:prstGeom prst="rect">
            <a:avLst/>
          </a:prstGeom>
        </p:spPr>
      </p:pic>
      <p:pic>
        <p:nvPicPr>
          <p:cNvPr id="7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id="{D7EFA309-1C05-4561-834E-CBADE4482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34" y="2316913"/>
            <a:ext cx="5284366" cy="1483898"/>
          </a:xfrm>
          <a:prstGeom prst="rect">
            <a:avLst/>
          </a:prstGeom>
        </p:spPr>
      </p:pic>
      <p:pic>
        <p:nvPicPr>
          <p:cNvPr id="8" name="Imagem 6" descr="Tabela&#10;&#10;Descrição gerada automaticamente">
            <a:extLst>
              <a:ext uri="{FF2B5EF4-FFF2-40B4-BE49-F238E27FC236}">
                <a16:creationId xmlns:a16="http://schemas.microsoft.com/office/drawing/2014/main" id="{9D14F207-AD9D-4CBD-A144-33C36666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09" y="1211881"/>
            <a:ext cx="4966250" cy="5602588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89BFE204-69C1-441E-8C82-C612159565A3}"/>
              </a:ext>
            </a:extLst>
          </p:cNvPr>
          <p:cNvSpPr/>
          <p:nvPr/>
        </p:nvSpPr>
        <p:spPr>
          <a:xfrm rot="5400000">
            <a:off x="-2830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10636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95928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7998D0-3CCD-487F-BB19-C6229EA0767B}"/>
              </a:ext>
            </a:extLst>
          </p:cNvPr>
          <p:cNvSpPr txBox="1"/>
          <p:nvPr/>
        </p:nvSpPr>
        <p:spPr>
          <a:xfrm>
            <a:off x="228602" y="388277"/>
            <a:ext cx="6264964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07: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com Diabetes com </a:t>
            </a:r>
            <a:r>
              <a:rPr lang="en-US" sz="2000" err="1">
                <a:latin typeface="+mj-lt"/>
                <a:ea typeface="+mj-ea"/>
                <a:cs typeface="+mj-cs"/>
              </a:rPr>
              <a:t>solicitação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hemoglobina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glicada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EF98197E-EDCF-4B08-B764-9967911F4BE6}"/>
              </a:ext>
            </a:extLst>
          </p:cNvPr>
          <p:cNvSpPr/>
          <p:nvPr/>
        </p:nvSpPr>
        <p:spPr>
          <a:xfrm rot="5400000">
            <a:off x="-123307" y="134149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5950E4F-289C-4C74-B85D-F4C4E82EEB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5" y="2639347"/>
            <a:ext cx="540067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31C5A4D-8517-41ED-80EA-8A780E8F93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82" y="1887893"/>
            <a:ext cx="54006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DD11241F-E653-4459-83CA-E3423D5DD9F6}"/>
              </a:ext>
            </a:extLst>
          </p:cNvPr>
          <p:cNvSpPr/>
          <p:nvPr/>
        </p:nvSpPr>
        <p:spPr>
          <a:xfrm rot="2080544">
            <a:off x="1871676" y="6218623"/>
            <a:ext cx="641319" cy="3002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A19BC738-8097-45FF-8309-EEB568E123FB}"/>
              </a:ext>
            </a:extLst>
          </p:cNvPr>
          <p:cNvSpPr/>
          <p:nvPr/>
        </p:nvSpPr>
        <p:spPr>
          <a:xfrm rot="2080544">
            <a:off x="7577281" y="2313577"/>
            <a:ext cx="588580" cy="259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37CC94-5058-45B1-B56E-04651DACA905}"/>
              </a:ext>
            </a:extLst>
          </p:cNvPr>
          <p:cNvSpPr txBox="1"/>
          <p:nvPr/>
        </p:nvSpPr>
        <p:spPr>
          <a:xfrm>
            <a:off x="4986047" y="5841867"/>
            <a:ext cx="2569698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+mn-lt"/>
              </a:rPr>
              <a:t>Campo Exames – Bloco Intervenções e/ou procedimentos clínicos.</a:t>
            </a:r>
          </a:p>
        </p:txBody>
      </p:sp>
    </p:spTree>
    <p:extLst>
      <p:ext uri="{BB962C8B-B14F-4D97-AF65-F5344CB8AC3E}">
        <p14:creationId xmlns:p14="http://schemas.microsoft.com/office/powerpoint/2010/main" val="4405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Open Sans" panose="020B0606030504020204"/>
              </a:rPr>
              <a:t>4</a:t>
            </a:fld>
            <a:endParaRPr lang="pt-BR">
              <a:latin typeface="Open Sans" panose="020B060603050402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CEFD2-6192-044F-A02C-ADD54CC1CADD}"/>
              </a:ext>
            </a:extLst>
          </p:cNvPr>
          <p:cNvCxnSpPr>
            <a:stCxn id="7" idx="4"/>
            <a:endCxn id="14" idx="4"/>
          </p:cNvCxnSpPr>
          <p:nvPr/>
        </p:nvCxnSpPr>
        <p:spPr>
          <a:xfrm>
            <a:off x="4541170" y="1738888"/>
            <a:ext cx="46860" cy="4446531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238">
            <a:extLst>
              <a:ext uri="{FF2B5EF4-FFF2-40B4-BE49-F238E27FC236}">
                <a16:creationId xmlns:a16="http://schemas.microsoft.com/office/drawing/2014/main" id="{A8561995-AD2D-3D4B-81C9-FBE57465BBB2}"/>
              </a:ext>
            </a:extLst>
          </p:cNvPr>
          <p:cNvSpPr txBox="1"/>
          <p:nvPr/>
        </p:nvSpPr>
        <p:spPr>
          <a:xfrm>
            <a:off x="4847653" y="1363910"/>
            <a:ext cx="6608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Iniciativa adotada em vários países do mundo; 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7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51877" y="1360303"/>
            <a:ext cx="378585" cy="378585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238">
            <a:extLst>
              <a:ext uri="{FF2B5EF4-FFF2-40B4-BE49-F238E27FC236}">
                <a16:creationId xmlns:a16="http://schemas.microsoft.com/office/drawing/2014/main" id="{A8561995-AD2D-3D4B-81C9-FBE57465BBB2}"/>
              </a:ext>
            </a:extLst>
          </p:cNvPr>
          <p:cNvSpPr txBox="1"/>
          <p:nvPr/>
        </p:nvSpPr>
        <p:spPr>
          <a:xfrm>
            <a:off x="4874302" y="1872857"/>
            <a:ext cx="707924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Há evidências quanto à melhoria dos resultados em saúde (incide sobre condutas individuais e coletivas);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52615" y="1957084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238">
            <a:extLst>
              <a:ext uri="{FF2B5EF4-FFF2-40B4-BE49-F238E27FC236}">
                <a16:creationId xmlns:a16="http://schemas.microsoft.com/office/drawing/2014/main" id="{A8561995-AD2D-3D4B-81C9-FBE57465BBB2}"/>
              </a:ext>
            </a:extLst>
          </p:cNvPr>
          <p:cNvSpPr txBox="1"/>
          <p:nvPr/>
        </p:nvSpPr>
        <p:spPr>
          <a:xfrm>
            <a:off x="4895853" y="3302123"/>
            <a:ext cx="65513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Orienta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serviços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saúde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rumo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à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superação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quadros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epidemiológicos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lang="pt-BR"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64812" y="3448251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238">
            <a:extLst>
              <a:ext uri="{FF2B5EF4-FFF2-40B4-BE49-F238E27FC236}">
                <a16:creationId xmlns:a16="http://schemas.microsoft.com/office/drawing/2014/main" id="{A8561995-AD2D-3D4B-81C9-FBE57465BBB2}"/>
              </a:ext>
            </a:extLst>
          </p:cNvPr>
          <p:cNvSpPr txBox="1"/>
          <p:nvPr/>
        </p:nvSpPr>
        <p:spPr>
          <a:xfrm>
            <a:off x="4871587" y="5806834"/>
            <a:ext cx="47799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Melhora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vida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das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pessoas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3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83862" y="5090330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98737" y="5806834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29">
            <a:extLst>
              <a:ext uri="{FF2B5EF4-FFF2-40B4-BE49-F238E27FC236}">
                <a16:creationId xmlns:a16="http://schemas.microsoft.com/office/drawing/2014/main" id="{DFBE4F38-C5A5-1D49-9B5B-ECEE6EAE4937}"/>
              </a:ext>
            </a:extLst>
          </p:cNvPr>
          <p:cNvGrpSpPr/>
          <p:nvPr/>
        </p:nvGrpSpPr>
        <p:grpSpPr>
          <a:xfrm>
            <a:off x="4423977" y="2031173"/>
            <a:ext cx="240184" cy="212036"/>
            <a:chOff x="7410428" y="4813613"/>
            <a:chExt cx="745724" cy="619335"/>
          </a:xfrm>
          <a:solidFill>
            <a:schemeClr val="tx1"/>
          </a:solidFill>
        </p:grpSpPr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id="{776A71CA-7E25-F040-8CED-DCA26A61C4A1}"/>
                </a:ext>
              </a:extLst>
            </p:cNvPr>
            <p:cNvSpPr/>
            <p:nvPr/>
          </p:nvSpPr>
          <p:spPr>
            <a:xfrm>
              <a:off x="7410428" y="4813613"/>
              <a:ext cx="745724" cy="198368"/>
            </a:xfrm>
            <a:custGeom>
              <a:avLst/>
              <a:gdLst>
                <a:gd name="connsiteX0" fmla="*/ 0 w 745724"/>
                <a:gd name="connsiteY0" fmla="*/ 198369 h 198368"/>
                <a:gd name="connsiteX1" fmla="*/ 373500 w 745724"/>
                <a:gd name="connsiteY1" fmla="*/ 38115 h 198368"/>
                <a:gd name="connsiteX2" fmla="*/ 745724 w 745724"/>
                <a:gd name="connsiteY2" fmla="*/ 198369 h 198368"/>
                <a:gd name="connsiteX3" fmla="*/ 745724 w 745724"/>
                <a:gd name="connsiteY3" fmla="*/ 160254 h 198368"/>
                <a:gd name="connsiteX4" fmla="*/ 373500 w 745724"/>
                <a:gd name="connsiteY4" fmla="*/ 0 h 198368"/>
                <a:gd name="connsiteX5" fmla="*/ 0 w 745724"/>
                <a:gd name="connsiteY5" fmla="*/ 160254 h 198368"/>
                <a:gd name="connsiteX6" fmla="*/ 0 w 745724"/>
                <a:gd name="connsiteY6" fmla="*/ 198369 h 19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198368">
                  <a:moveTo>
                    <a:pt x="0" y="198369"/>
                  </a:moveTo>
                  <a:lnTo>
                    <a:pt x="373500" y="38115"/>
                  </a:lnTo>
                  <a:lnTo>
                    <a:pt x="745724" y="198369"/>
                  </a:lnTo>
                  <a:lnTo>
                    <a:pt x="745724" y="160254"/>
                  </a:lnTo>
                  <a:lnTo>
                    <a:pt x="373500" y="0"/>
                  </a:lnTo>
                  <a:lnTo>
                    <a:pt x="0" y="160254"/>
                  </a:lnTo>
                  <a:lnTo>
                    <a:pt x="0" y="198369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240D3B62-6982-5848-A2DA-3B9B06B3CBA6}"/>
                </a:ext>
              </a:extLst>
            </p:cNvPr>
            <p:cNvSpPr/>
            <p:nvPr/>
          </p:nvSpPr>
          <p:spPr>
            <a:xfrm>
              <a:off x="7934546" y="4831749"/>
              <a:ext cx="71696" cy="89124"/>
            </a:xfrm>
            <a:custGeom>
              <a:avLst/>
              <a:gdLst>
                <a:gd name="connsiteX0" fmla="*/ 71696 w 71696"/>
                <a:gd name="connsiteY0" fmla="*/ 0 h 89124"/>
                <a:gd name="connsiteX1" fmla="*/ 0 w 71696"/>
                <a:gd name="connsiteY1" fmla="*/ 0 h 89124"/>
                <a:gd name="connsiteX2" fmla="*/ 0 w 71696"/>
                <a:gd name="connsiteY2" fmla="*/ 59086 h 89124"/>
                <a:gd name="connsiteX3" fmla="*/ 71696 w 71696"/>
                <a:gd name="connsiteY3" fmla="*/ 89124 h 89124"/>
                <a:gd name="connsiteX4" fmla="*/ 71696 w 71696"/>
                <a:gd name="connsiteY4" fmla="*/ 0 h 8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96" h="89124">
                  <a:moveTo>
                    <a:pt x="71696" y="0"/>
                  </a:moveTo>
                  <a:lnTo>
                    <a:pt x="0" y="0"/>
                  </a:lnTo>
                  <a:lnTo>
                    <a:pt x="0" y="59086"/>
                  </a:lnTo>
                  <a:lnTo>
                    <a:pt x="71696" y="89124"/>
                  </a:lnTo>
                  <a:lnTo>
                    <a:pt x="71696" y="0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972866B9-3BCE-BB48-BA5A-DE08451FB177}"/>
                </a:ext>
              </a:extLst>
            </p:cNvPr>
            <p:cNvSpPr/>
            <p:nvPr/>
          </p:nvSpPr>
          <p:spPr>
            <a:xfrm>
              <a:off x="7521515" y="4875674"/>
              <a:ext cx="523551" cy="557274"/>
            </a:xfrm>
            <a:custGeom>
              <a:avLst/>
              <a:gdLst>
                <a:gd name="connsiteX0" fmla="*/ 262272 w 523551"/>
                <a:gd name="connsiteY0" fmla="*/ 0 h 557274"/>
                <a:gd name="connsiteX1" fmla="*/ 0 w 523551"/>
                <a:gd name="connsiteY1" fmla="*/ 112503 h 557274"/>
                <a:gd name="connsiteX2" fmla="*/ 0 w 523551"/>
                <a:gd name="connsiteY2" fmla="*/ 557274 h 557274"/>
                <a:gd name="connsiteX3" fmla="*/ 523552 w 523551"/>
                <a:gd name="connsiteY3" fmla="*/ 557274 h 557274"/>
                <a:gd name="connsiteX4" fmla="*/ 523552 w 523551"/>
                <a:gd name="connsiteY4" fmla="*/ 112503 h 557274"/>
                <a:gd name="connsiteX5" fmla="*/ 430318 w 523551"/>
                <a:gd name="connsiteY5" fmla="*/ 388236 h 557274"/>
                <a:gd name="connsiteX6" fmla="*/ 329009 w 523551"/>
                <a:gd name="connsiteY6" fmla="*/ 388236 h 557274"/>
                <a:gd name="connsiteX7" fmla="*/ 329009 w 523551"/>
                <a:gd name="connsiteY7" fmla="*/ 489545 h 557274"/>
                <a:gd name="connsiteX8" fmla="*/ 202619 w 523551"/>
                <a:gd name="connsiteY8" fmla="*/ 489545 h 557274"/>
                <a:gd name="connsiteX9" fmla="*/ 202619 w 523551"/>
                <a:gd name="connsiteY9" fmla="*/ 388236 h 557274"/>
                <a:gd name="connsiteX10" fmla="*/ 101310 w 523551"/>
                <a:gd name="connsiteY10" fmla="*/ 388236 h 557274"/>
                <a:gd name="connsiteX11" fmla="*/ 101310 w 523551"/>
                <a:gd name="connsiteY11" fmla="*/ 260713 h 557274"/>
                <a:gd name="connsiteX12" fmla="*/ 202619 w 523551"/>
                <a:gd name="connsiteY12" fmla="*/ 260713 h 557274"/>
                <a:gd name="connsiteX13" fmla="*/ 202619 w 523551"/>
                <a:gd name="connsiteY13" fmla="*/ 159403 h 557274"/>
                <a:gd name="connsiteX14" fmla="*/ 329009 w 523551"/>
                <a:gd name="connsiteY14" fmla="*/ 159403 h 557274"/>
                <a:gd name="connsiteX15" fmla="*/ 329009 w 523551"/>
                <a:gd name="connsiteY15" fmla="*/ 260713 h 557274"/>
                <a:gd name="connsiteX16" fmla="*/ 430318 w 523551"/>
                <a:gd name="connsiteY16" fmla="*/ 260713 h 5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51" h="557274">
                  <a:moveTo>
                    <a:pt x="262272" y="0"/>
                  </a:moveTo>
                  <a:lnTo>
                    <a:pt x="0" y="112503"/>
                  </a:lnTo>
                  <a:lnTo>
                    <a:pt x="0" y="557274"/>
                  </a:lnTo>
                  <a:lnTo>
                    <a:pt x="523552" y="557274"/>
                  </a:lnTo>
                  <a:lnTo>
                    <a:pt x="523552" y="112503"/>
                  </a:lnTo>
                  <a:close/>
                  <a:moveTo>
                    <a:pt x="430318" y="388236"/>
                  </a:moveTo>
                  <a:lnTo>
                    <a:pt x="329009" y="388236"/>
                  </a:lnTo>
                  <a:lnTo>
                    <a:pt x="329009" y="489545"/>
                  </a:lnTo>
                  <a:lnTo>
                    <a:pt x="202619" y="489545"/>
                  </a:lnTo>
                  <a:lnTo>
                    <a:pt x="202619" y="388236"/>
                  </a:lnTo>
                  <a:lnTo>
                    <a:pt x="101310" y="388236"/>
                  </a:lnTo>
                  <a:lnTo>
                    <a:pt x="101310" y="260713"/>
                  </a:lnTo>
                  <a:lnTo>
                    <a:pt x="202619" y="260713"/>
                  </a:lnTo>
                  <a:lnTo>
                    <a:pt x="202619" y="159403"/>
                  </a:lnTo>
                  <a:lnTo>
                    <a:pt x="329009" y="159403"/>
                  </a:lnTo>
                  <a:lnTo>
                    <a:pt x="329009" y="260713"/>
                  </a:lnTo>
                  <a:lnTo>
                    <a:pt x="430318" y="260713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911321" y="4993756"/>
            <a:ext cx="7036166" cy="596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000">
                <a:solidFill>
                  <a:schemeClr val="bg1"/>
                </a:solidFill>
                <a:latin typeface="Calibri"/>
                <a:cs typeface="Calibri"/>
              </a:rPr>
              <a:t>Fortalece a cultura avaliativa e a prática do monitoramento e avaliação na APS;</a:t>
            </a:r>
          </a:p>
        </p:txBody>
      </p:sp>
      <p:sp>
        <p:nvSpPr>
          <p:cNvPr id="20" name="Shape"/>
          <p:cNvSpPr/>
          <p:nvPr/>
        </p:nvSpPr>
        <p:spPr>
          <a:xfrm>
            <a:off x="4499295" y="5164378"/>
            <a:ext cx="135773" cy="224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13182" y="19238"/>
                </a:moveTo>
                <a:cubicBezTo>
                  <a:pt x="13182" y="21263"/>
                  <a:pt x="13182" y="21263"/>
                  <a:pt x="13182" y="21263"/>
                </a:cubicBezTo>
                <a:cubicBezTo>
                  <a:pt x="13182" y="21263"/>
                  <a:pt x="12547" y="21600"/>
                  <a:pt x="12547" y="21600"/>
                </a:cubicBezTo>
                <a:cubicBezTo>
                  <a:pt x="9370" y="21600"/>
                  <a:pt x="9370" y="21600"/>
                  <a:pt x="9370" y="21600"/>
                </a:cubicBezTo>
                <a:cubicBezTo>
                  <a:pt x="8735" y="21600"/>
                  <a:pt x="8735" y="21263"/>
                  <a:pt x="8735" y="21263"/>
                </a:cubicBezTo>
                <a:cubicBezTo>
                  <a:pt x="8735" y="19238"/>
                  <a:pt x="8735" y="19238"/>
                  <a:pt x="8735" y="19238"/>
                </a:cubicBezTo>
                <a:cubicBezTo>
                  <a:pt x="3017" y="18563"/>
                  <a:pt x="476" y="16875"/>
                  <a:pt x="476" y="16875"/>
                </a:cubicBezTo>
                <a:cubicBezTo>
                  <a:pt x="-159" y="16875"/>
                  <a:pt x="-159" y="16538"/>
                  <a:pt x="476" y="16538"/>
                </a:cubicBezTo>
                <a:cubicBezTo>
                  <a:pt x="2382" y="14850"/>
                  <a:pt x="2382" y="14850"/>
                  <a:pt x="2382" y="14850"/>
                </a:cubicBezTo>
                <a:cubicBezTo>
                  <a:pt x="2382" y="14850"/>
                  <a:pt x="3017" y="14513"/>
                  <a:pt x="3017" y="14513"/>
                </a:cubicBezTo>
                <a:cubicBezTo>
                  <a:pt x="3017" y="14513"/>
                  <a:pt x="3653" y="14850"/>
                  <a:pt x="3653" y="14850"/>
                </a:cubicBezTo>
                <a:cubicBezTo>
                  <a:pt x="3653" y="14850"/>
                  <a:pt x="6829" y="16538"/>
                  <a:pt x="10641" y="16538"/>
                </a:cubicBezTo>
                <a:cubicBezTo>
                  <a:pt x="13182" y="16538"/>
                  <a:pt x="15723" y="15862"/>
                  <a:pt x="15723" y="14513"/>
                </a:cubicBezTo>
                <a:cubicBezTo>
                  <a:pt x="15723" y="13163"/>
                  <a:pt x="12547" y="12825"/>
                  <a:pt x="10006" y="12150"/>
                </a:cubicBezTo>
                <a:cubicBezTo>
                  <a:pt x="5559" y="11138"/>
                  <a:pt x="476" y="10125"/>
                  <a:pt x="476" y="7088"/>
                </a:cubicBezTo>
                <a:cubicBezTo>
                  <a:pt x="476" y="4725"/>
                  <a:pt x="3653" y="3038"/>
                  <a:pt x="8735" y="2700"/>
                </a:cubicBezTo>
                <a:cubicBezTo>
                  <a:pt x="8735" y="338"/>
                  <a:pt x="8735" y="338"/>
                  <a:pt x="8735" y="338"/>
                </a:cubicBezTo>
                <a:cubicBezTo>
                  <a:pt x="8735" y="0"/>
                  <a:pt x="8735" y="0"/>
                  <a:pt x="9370" y="0"/>
                </a:cubicBezTo>
                <a:cubicBezTo>
                  <a:pt x="12547" y="0"/>
                  <a:pt x="12547" y="0"/>
                  <a:pt x="12547" y="0"/>
                </a:cubicBezTo>
                <a:cubicBezTo>
                  <a:pt x="12547" y="0"/>
                  <a:pt x="13182" y="0"/>
                  <a:pt x="13182" y="338"/>
                </a:cubicBezTo>
                <a:cubicBezTo>
                  <a:pt x="13182" y="2363"/>
                  <a:pt x="13182" y="2363"/>
                  <a:pt x="13182" y="2363"/>
                </a:cubicBezTo>
                <a:cubicBezTo>
                  <a:pt x="17629" y="2700"/>
                  <a:pt x="20170" y="4050"/>
                  <a:pt x="20170" y="4050"/>
                </a:cubicBezTo>
                <a:cubicBezTo>
                  <a:pt x="20806" y="4388"/>
                  <a:pt x="20806" y="4388"/>
                  <a:pt x="20170" y="4725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7629" y="6413"/>
                  <a:pt x="17629" y="6413"/>
                  <a:pt x="17629" y="6413"/>
                </a:cubicBezTo>
                <a:cubicBezTo>
                  <a:pt x="17629" y="6413"/>
                  <a:pt x="14453" y="5063"/>
                  <a:pt x="11276" y="5063"/>
                </a:cubicBezTo>
                <a:cubicBezTo>
                  <a:pt x="8100" y="5063"/>
                  <a:pt x="6194" y="6075"/>
                  <a:pt x="6194" y="7088"/>
                </a:cubicBezTo>
                <a:cubicBezTo>
                  <a:pt x="6194" y="8438"/>
                  <a:pt x="9370" y="8775"/>
                  <a:pt x="12547" y="9450"/>
                </a:cubicBezTo>
                <a:cubicBezTo>
                  <a:pt x="16359" y="10463"/>
                  <a:pt x="21441" y="11475"/>
                  <a:pt x="21441" y="14175"/>
                </a:cubicBezTo>
                <a:cubicBezTo>
                  <a:pt x="21441" y="16875"/>
                  <a:pt x="17629" y="18563"/>
                  <a:pt x="13182" y="19238"/>
                </a:cubicBezTo>
                <a:close/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74301" y="2585024"/>
            <a:ext cx="71617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Promove a adoção de padrões de qualidade para prestação dos serviços de saúde;</a:t>
            </a:r>
          </a:p>
        </p:txBody>
      </p:sp>
      <p:grpSp>
        <p:nvGrpSpPr>
          <p:cNvPr id="22" name="Group 127">
            <a:extLst>
              <a:ext uri="{FF2B5EF4-FFF2-40B4-BE49-F238E27FC236}">
                <a16:creationId xmlns:a16="http://schemas.microsoft.com/office/drawing/2014/main" id="{755AD145-F4BE-8F4D-B070-FB4EC1650167}"/>
              </a:ext>
            </a:extLst>
          </p:cNvPr>
          <p:cNvGrpSpPr/>
          <p:nvPr/>
        </p:nvGrpSpPr>
        <p:grpSpPr>
          <a:xfrm>
            <a:off x="4364812" y="3547876"/>
            <a:ext cx="355287" cy="226629"/>
            <a:chOff x="7315663" y="1500428"/>
            <a:chExt cx="904108" cy="608569"/>
          </a:xfrm>
          <a:solidFill>
            <a:schemeClr val="tx1"/>
          </a:solidFill>
        </p:grpSpPr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06C0672E-F42F-344B-BE58-1A3679E381C3}"/>
                </a:ext>
              </a:extLst>
            </p:cNvPr>
            <p:cNvSpPr/>
            <p:nvPr/>
          </p:nvSpPr>
          <p:spPr>
            <a:xfrm>
              <a:off x="7454494" y="1500428"/>
              <a:ext cx="765277" cy="608569"/>
            </a:xfrm>
            <a:custGeom>
              <a:avLst/>
              <a:gdLst>
                <a:gd name="connsiteX0" fmla="*/ 382568 w 765277"/>
                <a:gd name="connsiteY0" fmla="*/ 608569 h 608569"/>
                <a:gd name="connsiteX1" fmla="*/ 375484 w 765277"/>
                <a:gd name="connsiteY1" fmla="*/ 607152 h 608569"/>
                <a:gd name="connsiteX2" fmla="*/ 99751 w 765277"/>
                <a:gd name="connsiteY2" fmla="*/ 430321 h 608569"/>
                <a:gd name="connsiteX3" fmla="*/ 99751 w 765277"/>
                <a:gd name="connsiteY3" fmla="*/ 401983 h 608569"/>
                <a:gd name="connsiteX4" fmla="*/ 128089 w 765277"/>
                <a:gd name="connsiteY4" fmla="*/ 401983 h 608569"/>
                <a:gd name="connsiteX5" fmla="*/ 383135 w 765277"/>
                <a:gd name="connsiteY5" fmla="*/ 566912 h 608569"/>
                <a:gd name="connsiteX6" fmla="*/ 726454 w 765277"/>
                <a:gd name="connsiteY6" fmla="*/ 221042 h 608569"/>
                <a:gd name="connsiteX7" fmla="*/ 544904 w 765277"/>
                <a:gd name="connsiteY7" fmla="*/ 39013 h 608569"/>
                <a:gd name="connsiteX8" fmla="*/ 398863 w 765277"/>
                <a:gd name="connsiteY8" fmla="*/ 112223 h 608569"/>
                <a:gd name="connsiteX9" fmla="*/ 383135 w 765277"/>
                <a:gd name="connsiteY9" fmla="*/ 120016 h 608569"/>
                <a:gd name="connsiteX10" fmla="*/ 383135 w 765277"/>
                <a:gd name="connsiteY10" fmla="*/ 120016 h 608569"/>
                <a:gd name="connsiteX11" fmla="*/ 367407 w 765277"/>
                <a:gd name="connsiteY11" fmla="*/ 112223 h 608569"/>
                <a:gd name="connsiteX12" fmla="*/ 221748 w 765277"/>
                <a:gd name="connsiteY12" fmla="*/ 39110 h 608569"/>
                <a:gd name="connsiteX13" fmla="*/ 39390 w 765277"/>
                <a:gd name="connsiteY13" fmla="*/ 220900 h 608569"/>
                <a:gd name="connsiteX14" fmla="*/ 39390 w 765277"/>
                <a:gd name="connsiteY14" fmla="*/ 221184 h 608569"/>
                <a:gd name="connsiteX15" fmla="*/ 40240 w 765277"/>
                <a:gd name="connsiteY15" fmla="*/ 239604 h 608569"/>
                <a:gd name="connsiteX16" fmla="*/ 24102 w 765277"/>
                <a:gd name="connsiteY16" fmla="*/ 262308 h 608569"/>
                <a:gd name="connsiteX17" fmla="*/ 1403 w 765277"/>
                <a:gd name="connsiteY17" fmla="*/ 246175 h 608569"/>
                <a:gd name="connsiteX18" fmla="*/ 1133 w 765277"/>
                <a:gd name="connsiteY18" fmla="*/ 243429 h 608569"/>
                <a:gd name="connsiteX19" fmla="*/ 0 w 765277"/>
                <a:gd name="connsiteY19" fmla="*/ 221184 h 608569"/>
                <a:gd name="connsiteX20" fmla="*/ 221181 w 765277"/>
                <a:gd name="connsiteY20" fmla="*/ 3 h 608569"/>
                <a:gd name="connsiteX21" fmla="*/ 382568 w 765277"/>
                <a:gd name="connsiteY21" fmla="*/ 69998 h 608569"/>
                <a:gd name="connsiteX22" fmla="*/ 544097 w 765277"/>
                <a:gd name="connsiteY22" fmla="*/ 3 h 608569"/>
                <a:gd name="connsiteX23" fmla="*/ 765278 w 765277"/>
                <a:gd name="connsiteY23" fmla="*/ 221184 h 608569"/>
                <a:gd name="connsiteX24" fmla="*/ 389936 w 765277"/>
                <a:gd name="connsiteY24" fmla="*/ 606586 h 608569"/>
                <a:gd name="connsiteX25" fmla="*/ 382568 w 765277"/>
                <a:gd name="connsiteY25" fmla="*/ 608569 h 6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277" h="608569">
                  <a:moveTo>
                    <a:pt x="382568" y="608569"/>
                  </a:moveTo>
                  <a:cubicBezTo>
                    <a:pt x="380145" y="608523"/>
                    <a:pt x="377736" y="608042"/>
                    <a:pt x="375484" y="607152"/>
                  </a:cubicBezTo>
                  <a:cubicBezTo>
                    <a:pt x="368682" y="604460"/>
                    <a:pt x="208996" y="540841"/>
                    <a:pt x="99751" y="430321"/>
                  </a:cubicBezTo>
                  <a:cubicBezTo>
                    <a:pt x="91930" y="422495"/>
                    <a:pt x="91930" y="409808"/>
                    <a:pt x="99751" y="401983"/>
                  </a:cubicBezTo>
                  <a:cubicBezTo>
                    <a:pt x="107572" y="394157"/>
                    <a:pt x="120268" y="394157"/>
                    <a:pt x="128089" y="401983"/>
                  </a:cubicBezTo>
                  <a:cubicBezTo>
                    <a:pt x="218631" y="493657"/>
                    <a:pt x="350829" y="553168"/>
                    <a:pt x="383135" y="566912"/>
                  </a:cubicBezTo>
                  <a:cubicBezTo>
                    <a:pt x="433294" y="545233"/>
                    <a:pt x="726454" y="411051"/>
                    <a:pt x="726454" y="221042"/>
                  </a:cubicBezTo>
                  <a:cubicBezTo>
                    <a:pt x="726582" y="120642"/>
                    <a:pt x="645308" y="39145"/>
                    <a:pt x="544904" y="39013"/>
                  </a:cubicBezTo>
                  <a:cubicBezTo>
                    <a:pt x="487378" y="38938"/>
                    <a:pt x="433223" y="66089"/>
                    <a:pt x="398863" y="112223"/>
                  </a:cubicBezTo>
                  <a:cubicBezTo>
                    <a:pt x="395164" y="117177"/>
                    <a:pt x="389313" y="120072"/>
                    <a:pt x="383135" y="120016"/>
                  </a:cubicBezTo>
                  <a:lnTo>
                    <a:pt x="383135" y="120016"/>
                  </a:lnTo>
                  <a:cubicBezTo>
                    <a:pt x="376971" y="120004"/>
                    <a:pt x="371148" y="117125"/>
                    <a:pt x="367407" y="112223"/>
                  </a:cubicBezTo>
                  <a:cubicBezTo>
                    <a:pt x="333288" y="66020"/>
                    <a:pt x="279175" y="38859"/>
                    <a:pt x="221748" y="39110"/>
                  </a:cubicBezTo>
                  <a:cubicBezTo>
                    <a:pt x="121189" y="38954"/>
                    <a:pt x="39546" y="120343"/>
                    <a:pt x="39390" y="220900"/>
                  </a:cubicBezTo>
                  <a:cubicBezTo>
                    <a:pt x="39390" y="220995"/>
                    <a:pt x="39390" y="221089"/>
                    <a:pt x="39390" y="221184"/>
                  </a:cubicBezTo>
                  <a:cubicBezTo>
                    <a:pt x="39390" y="227418"/>
                    <a:pt x="39390" y="233511"/>
                    <a:pt x="40240" y="239604"/>
                  </a:cubicBezTo>
                  <a:cubicBezTo>
                    <a:pt x="42054" y="250328"/>
                    <a:pt x="34828" y="260493"/>
                    <a:pt x="24102" y="262308"/>
                  </a:cubicBezTo>
                  <a:cubicBezTo>
                    <a:pt x="13376" y="264123"/>
                    <a:pt x="3216" y="256900"/>
                    <a:pt x="1403" y="246175"/>
                  </a:cubicBezTo>
                  <a:cubicBezTo>
                    <a:pt x="1247" y="245267"/>
                    <a:pt x="1162" y="244349"/>
                    <a:pt x="1133" y="243429"/>
                  </a:cubicBezTo>
                  <a:cubicBezTo>
                    <a:pt x="425" y="236061"/>
                    <a:pt x="0" y="229260"/>
                    <a:pt x="0" y="221184"/>
                  </a:cubicBezTo>
                  <a:cubicBezTo>
                    <a:pt x="85" y="99061"/>
                    <a:pt x="99057" y="80"/>
                    <a:pt x="221181" y="3"/>
                  </a:cubicBezTo>
                  <a:cubicBezTo>
                    <a:pt x="282406" y="-292"/>
                    <a:pt x="340939" y="25099"/>
                    <a:pt x="382568" y="69998"/>
                  </a:cubicBezTo>
                  <a:cubicBezTo>
                    <a:pt x="424268" y="25120"/>
                    <a:pt x="482843" y="-262"/>
                    <a:pt x="544097" y="3"/>
                  </a:cubicBezTo>
                  <a:cubicBezTo>
                    <a:pt x="666193" y="158"/>
                    <a:pt x="765122" y="99093"/>
                    <a:pt x="765278" y="221184"/>
                  </a:cubicBezTo>
                  <a:cubicBezTo>
                    <a:pt x="765278" y="454125"/>
                    <a:pt x="405239" y="600493"/>
                    <a:pt x="389936" y="606586"/>
                  </a:cubicBezTo>
                  <a:cubicBezTo>
                    <a:pt x="387612" y="607671"/>
                    <a:pt x="385119" y="608343"/>
                    <a:pt x="382568" y="608569"/>
                  </a:cubicBez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176D96F6-2F88-7C46-8008-CB25F626206A}"/>
                </a:ext>
              </a:extLst>
            </p:cNvPr>
            <p:cNvSpPr/>
            <p:nvPr/>
          </p:nvSpPr>
          <p:spPr>
            <a:xfrm>
              <a:off x="7315663" y="1668052"/>
              <a:ext cx="693952" cy="320507"/>
            </a:xfrm>
            <a:custGeom>
              <a:avLst/>
              <a:gdLst>
                <a:gd name="connsiteX0" fmla="*/ 472374 w 693952"/>
                <a:gd name="connsiteY0" fmla="*/ 319940 h 320507"/>
                <a:gd name="connsiteX1" fmla="*/ 453529 w 693952"/>
                <a:gd name="connsiteY1" fmla="*/ 305771 h 320507"/>
                <a:gd name="connsiteX2" fmla="*/ 388209 w 693952"/>
                <a:gd name="connsiteY2" fmla="*/ 91533 h 320507"/>
                <a:gd name="connsiteX3" fmla="*/ 368088 w 693952"/>
                <a:gd name="connsiteY3" fmla="*/ 171731 h 320507"/>
                <a:gd name="connsiteX4" fmla="*/ 349102 w 693952"/>
                <a:gd name="connsiteY4" fmla="*/ 185900 h 320507"/>
                <a:gd name="connsiteX5" fmla="*/ 21368 w 693952"/>
                <a:gd name="connsiteY5" fmla="*/ 185900 h 320507"/>
                <a:gd name="connsiteX6" fmla="*/ 72 w 693952"/>
                <a:gd name="connsiteY6" fmla="*/ 167945 h 320507"/>
                <a:gd name="connsiteX7" fmla="*/ 18024 w 693952"/>
                <a:gd name="connsiteY7" fmla="*/ 146651 h 320507"/>
                <a:gd name="connsiteX8" fmla="*/ 21368 w 693952"/>
                <a:gd name="connsiteY8" fmla="*/ 146651 h 320507"/>
                <a:gd name="connsiteX9" fmla="*/ 333090 w 693952"/>
                <a:gd name="connsiteY9" fmla="*/ 146651 h 320507"/>
                <a:gd name="connsiteX10" fmla="*/ 368088 w 693952"/>
                <a:gd name="connsiteY10" fmla="*/ 14169 h 320507"/>
                <a:gd name="connsiteX11" fmla="*/ 386792 w 693952"/>
                <a:gd name="connsiteY11" fmla="*/ 0 h 320507"/>
                <a:gd name="connsiteX12" fmla="*/ 386792 w 693952"/>
                <a:gd name="connsiteY12" fmla="*/ 0 h 320507"/>
                <a:gd name="connsiteX13" fmla="*/ 405495 w 693952"/>
                <a:gd name="connsiteY13" fmla="*/ 14169 h 320507"/>
                <a:gd name="connsiteX14" fmla="*/ 469965 w 693952"/>
                <a:gd name="connsiteY14" fmla="*/ 225432 h 320507"/>
                <a:gd name="connsiteX15" fmla="*/ 505813 w 693952"/>
                <a:gd name="connsiteY15" fmla="*/ 72546 h 320507"/>
                <a:gd name="connsiteX16" fmla="*/ 523950 w 693952"/>
                <a:gd name="connsiteY16" fmla="*/ 56677 h 320507"/>
                <a:gd name="connsiteX17" fmla="*/ 543645 w 693952"/>
                <a:gd name="connsiteY17" fmla="*/ 69571 h 320507"/>
                <a:gd name="connsiteX18" fmla="*/ 571983 w 693952"/>
                <a:gd name="connsiteY18" fmla="*/ 147218 h 320507"/>
                <a:gd name="connsiteX19" fmla="*/ 672584 w 693952"/>
                <a:gd name="connsiteY19" fmla="*/ 147218 h 320507"/>
                <a:gd name="connsiteX20" fmla="*/ 693881 w 693952"/>
                <a:gd name="connsiteY20" fmla="*/ 165173 h 320507"/>
                <a:gd name="connsiteX21" fmla="*/ 675928 w 693952"/>
                <a:gd name="connsiteY21" fmla="*/ 186467 h 320507"/>
                <a:gd name="connsiteX22" fmla="*/ 672584 w 693952"/>
                <a:gd name="connsiteY22" fmla="*/ 186467 h 320507"/>
                <a:gd name="connsiteX23" fmla="*/ 558239 w 693952"/>
                <a:gd name="connsiteY23" fmla="*/ 186467 h 320507"/>
                <a:gd name="connsiteX24" fmla="*/ 539819 w 693952"/>
                <a:gd name="connsiteY24" fmla="*/ 173573 h 320507"/>
                <a:gd name="connsiteX25" fmla="*/ 529050 w 693952"/>
                <a:gd name="connsiteY25" fmla="*/ 145234 h 320507"/>
                <a:gd name="connsiteX26" fmla="*/ 491644 w 693952"/>
                <a:gd name="connsiteY26" fmla="*/ 305346 h 320507"/>
                <a:gd name="connsiteX27" fmla="*/ 473082 w 693952"/>
                <a:gd name="connsiteY27" fmla="*/ 320507 h 3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3952" h="320507">
                  <a:moveTo>
                    <a:pt x="472374" y="319940"/>
                  </a:moveTo>
                  <a:cubicBezTo>
                    <a:pt x="463645" y="319915"/>
                    <a:pt x="455980" y="314148"/>
                    <a:pt x="453529" y="305771"/>
                  </a:cubicBezTo>
                  <a:lnTo>
                    <a:pt x="388209" y="91533"/>
                  </a:lnTo>
                  <a:lnTo>
                    <a:pt x="368088" y="171731"/>
                  </a:lnTo>
                  <a:cubicBezTo>
                    <a:pt x="365623" y="180157"/>
                    <a:pt x="357887" y="185937"/>
                    <a:pt x="349102" y="185900"/>
                  </a:cubicBezTo>
                  <a:lnTo>
                    <a:pt x="21368" y="185900"/>
                  </a:lnTo>
                  <a:cubicBezTo>
                    <a:pt x="10529" y="186822"/>
                    <a:pt x="993" y="178783"/>
                    <a:pt x="72" y="167945"/>
                  </a:cubicBezTo>
                  <a:cubicBezTo>
                    <a:pt x="-849" y="157107"/>
                    <a:pt x="7185" y="147574"/>
                    <a:pt x="18024" y="146651"/>
                  </a:cubicBezTo>
                  <a:cubicBezTo>
                    <a:pt x="19144" y="146556"/>
                    <a:pt x="20263" y="146556"/>
                    <a:pt x="21368" y="146651"/>
                  </a:cubicBezTo>
                  <a:lnTo>
                    <a:pt x="333090" y="146651"/>
                  </a:lnTo>
                  <a:lnTo>
                    <a:pt x="368088" y="14169"/>
                  </a:lnTo>
                  <a:cubicBezTo>
                    <a:pt x="370525" y="5842"/>
                    <a:pt x="378120" y="88"/>
                    <a:pt x="386792" y="0"/>
                  </a:cubicBezTo>
                  <a:lnTo>
                    <a:pt x="386792" y="0"/>
                  </a:lnTo>
                  <a:cubicBezTo>
                    <a:pt x="395477" y="42"/>
                    <a:pt x="403100" y="5815"/>
                    <a:pt x="405495" y="14169"/>
                  </a:cubicBezTo>
                  <a:lnTo>
                    <a:pt x="469965" y="225432"/>
                  </a:lnTo>
                  <a:lnTo>
                    <a:pt x="505813" y="72546"/>
                  </a:lnTo>
                  <a:cubicBezTo>
                    <a:pt x="507499" y="63717"/>
                    <a:pt x="514980" y="57170"/>
                    <a:pt x="523950" y="56677"/>
                  </a:cubicBezTo>
                  <a:cubicBezTo>
                    <a:pt x="532678" y="56000"/>
                    <a:pt x="540768" y="61296"/>
                    <a:pt x="543645" y="69571"/>
                  </a:cubicBezTo>
                  <a:lnTo>
                    <a:pt x="571983" y="147218"/>
                  </a:lnTo>
                  <a:lnTo>
                    <a:pt x="672584" y="147218"/>
                  </a:lnTo>
                  <a:cubicBezTo>
                    <a:pt x="683424" y="146295"/>
                    <a:pt x="692960" y="154335"/>
                    <a:pt x="693881" y="165173"/>
                  </a:cubicBezTo>
                  <a:cubicBezTo>
                    <a:pt x="694802" y="176011"/>
                    <a:pt x="686768" y="185544"/>
                    <a:pt x="675928" y="186467"/>
                  </a:cubicBezTo>
                  <a:cubicBezTo>
                    <a:pt x="674809" y="186562"/>
                    <a:pt x="673689" y="186562"/>
                    <a:pt x="672584" y="186467"/>
                  </a:cubicBezTo>
                  <a:lnTo>
                    <a:pt x="558239" y="186467"/>
                  </a:lnTo>
                  <a:cubicBezTo>
                    <a:pt x="549992" y="186482"/>
                    <a:pt x="542624" y="181325"/>
                    <a:pt x="539819" y="173573"/>
                  </a:cubicBezTo>
                  <a:lnTo>
                    <a:pt x="529050" y="145234"/>
                  </a:lnTo>
                  <a:lnTo>
                    <a:pt x="491644" y="305346"/>
                  </a:lnTo>
                  <a:cubicBezTo>
                    <a:pt x="489603" y="314016"/>
                    <a:pt x="481980" y="320232"/>
                    <a:pt x="473082" y="320507"/>
                  </a:cubicBez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64590" y="2738286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hape"/>
          <p:cNvSpPr/>
          <p:nvPr/>
        </p:nvSpPr>
        <p:spPr>
          <a:xfrm>
            <a:off x="4402258" y="1414001"/>
            <a:ext cx="289502" cy="29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4" y="21600"/>
                </a:moveTo>
                <a:cubicBezTo>
                  <a:pt x="4816" y="21600"/>
                  <a:pt x="0" y="16839"/>
                  <a:pt x="0" y="10800"/>
                </a:cubicBezTo>
                <a:cubicBezTo>
                  <a:pt x="0" y="4761"/>
                  <a:pt x="4816" y="0"/>
                  <a:pt x="10674" y="0"/>
                </a:cubicBezTo>
                <a:cubicBezTo>
                  <a:pt x="16748" y="0"/>
                  <a:pt x="21600" y="4761"/>
                  <a:pt x="21600" y="10800"/>
                </a:cubicBezTo>
                <a:cubicBezTo>
                  <a:pt x="21600" y="16839"/>
                  <a:pt x="16748" y="21600"/>
                  <a:pt x="10674" y="21600"/>
                </a:cubicBezTo>
                <a:close/>
                <a:moveTo>
                  <a:pt x="16748" y="4512"/>
                </a:moveTo>
                <a:cubicBezTo>
                  <a:pt x="16748" y="4512"/>
                  <a:pt x="16748" y="4512"/>
                  <a:pt x="16748" y="4263"/>
                </a:cubicBezTo>
                <a:lnTo>
                  <a:pt x="16497" y="4263"/>
                </a:lnTo>
                <a:cubicBezTo>
                  <a:pt x="16497" y="4263"/>
                  <a:pt x="16497" y="4263"/>
                  <a:pt x="16497" y="4512"/>
                </a:cubicBezTo>
                <a:cubicBezTo>
                  <a:pt x="16497" y="4512"/>
                  <a:pt x="16497" y="4512"/>
                  <a:pt x="16748" y="4512"/>
                </a:cubicBezTo>
                <a:cubicBezTo>
                  <a:pt x="16748" y="4761"/>
                  <a:pt x="16748" y="4761"/>
                  <a:pt x="16497" y="4761"/>
                </a:cubicBezTo>
                <a:cubicBezTo>
                  <a:pt x="16497" y="5009"/>
                  <a:pt x="16497" y="5009"/>
                  <a:pt x="16497" y="5009"/>
                </a:cubicBezTo>
                <a:lnTo>
                  <a:pt x="16245" y="5009"/>
                </a:lnTo>
                <a:cubicBezTo>
                  <a:pt x="16245" y="5009"/>
                  <a:pt x="16245" y="5009"/>
                  <a:pt x="16497" y="5009"/>
                </a:cubicBezTo>
                <a:cubicBezTo>
                  <a:pt x="16497" y="5009"/>
                  <a:pt x="16497" y="5009"/>
                  <a:pt x="16748" y="5009"/>
                </a:cubicBezTo>
                <a:cubicBezTo>
                  <a:pt x="16748" y="4761"/>
                  <a:pt x="16748" y="4761"/>
                  <a:pt x="16748" y="4761"/>
                </a:cubicBezTo>
                <a:cubicBezTo>
                  <a:pt x="16748" y="4512"/>
                  <a:pt x="16748" y="4512"/>
                  <a:pt x="17036" y="4512"/>
                </a:cubicBezTo>
                <a:lnTo>
                  <a:pt x="16748" y="4512"/>
                </a:lnTo>
                <a:close/>
                <a:moveTo>
                  <a:pt x="17036" y="4761"/>
                </a:moveTo>
                <a:close/>
                <a:moveTo>
                  <a:pt x="19551" y="12043"/>
                </a:moveTo>
                <a:cubicBezTo>
                  <a:pt x="19551" y="11795"/>
                  <a:pt x="19551" y="11546"/>
                  <a:pt x="19551" y="11546"/>
                </a:cubicBezTo>
                <a:cubicBezTo>
                  <a:pt x="19551" y="11297"/>
                  <a:pt x="19551" y="11546"/>
                  <a:pt x="19300" y="11546"/>
                </a:cubicBezTo>
                <a:cubicBezTo>
                  <a:pt x="19300" y="11297"/>
                  <a:pt x="19300" y="11297"/>
                  <a:pt x="19300" y="11297"/>
                </a:cubicBezTo>
                <a:cubicBezTo>
                  <a:pt x="19300" y="11297"/>
                  <a:pt x="19300" y="11297"/>
                  <a:pt x="19300" y="11546"/>
                </a:cubicBezTo>
                <a:cubicBezTo>
                  <a:pt x="19300" y="11546"/>
                  <a:pt x="19048" y="11795"/>
                  <a:pt x="19300" y="11795"/>
                </a:cubicBezTo>
                <a:cubicBezTo>
                  <a:pt x="19300" y="12043"/>
                  <a:pt x="19300" y="12043"/>
                  <a:pt x="19551" y="12043"/>
                </a:cubicBezTo>
                <a:close/>
                <a:moveTo>
                  <a:pt x="2300" y="12825"/>
                </a:moveTo>
                <a:cubicBezTo>
                  <a:pt x="2552" y="12825"/>
                  <a:pt x="2552" y="12825"/>
                  <a:pt x="2552" y="12825"/>
                </a:cubicBezTo>
                <a:cubicBezTo>
                  <a:pt x="2552" y="12576"/>
                  <a:pt x="2552" y="12576"/>
                  <a:pt x="2552" y="12576"/>
                </a:cubicBezTo>
                <a:cubicBezTo>
                  <a:pt x="2552" y="12576"/>
                  <a:pt x="2552" y="12576"/>
                  <a:pt x="2300" y="12576"/>
                </a:cubicBezTo>
                <a:lnTo>
                  <a:pt x="2300" y="12825"/>
                </a:lnTo>
                <a:cubicBezTo>
                  <a:pt x="2300" y="12576"/>
                  <a:pt x="2300" y="12576"/>
                  <a:pt x="2300" y="12576"/>
                </a:cubicBezTo>
                <a:cubicBezTo>
                  <a:pt x="2300" y="12576"/>
                  <a:pt x="2300" y="12576"/>
                  <a:pt x="2049" y="12576"/>
                </a:cubicBezTo>
                <a:cubicBezTo>
                  <a:pt x="2300" y="12825"/>
                  <a:pt x="2300" y="12825"/>
                  <a:pt x="2300" y="12825"/>
                </a:cubicBezTo>
                <a:close/>
                <a:moveTo>
                  <a:pt x="2552" y="9557"/>
                </a:moveTo>
                <a:close/>
                <a:moveTo>
                  <a:pt x="2552" y="8029"/>
                </a:moveTo>
                <a:lnTo>
                  <a:pt x="2552" y="7780"/>
                </a:lnTo>
                <a:lnTo>
                  <a:pt x="2552" y="8029"/>
                </a:lnTo>
                <a:close/>
                <a:moveTo>
                  <a:pt x="4816" y="4512"/>
                </a:moveTo>
                <a:cubicBezTo>
                  <a:pt x="4816" y="4512"/>
                  <a:pt x="4816" y="4512"/>
                  <a:pt x="4564" y="4512"/>
                </a:cubicBezTo>
                <a:cubicBezTo>
                  <a:pt x="4816" y="4512"/>
                  <a:pt x="4816" y="4512"/>
                  <a:pt x="4816" y="4512"/>
                </a:cubicBezTo>
                <a:close/>
                <a:moveTo>
                  <a:pt x="4564" y="4761"/>
                </a:moveTo>
                <a:close/>
                <a:moveTo>
                  <a:pt x="6865" y="3020"/>
                </a:moveTo>
                <a:lnTo>
                  <a:pt x="7116" y="3020"/>
                </a:lnTo>
                <a:lnTo>
                  <a:pt x="6865" y="3020"/>
                </a:lnTo>
                <a:cubicBezTo>
                  <a:pt x="7116" y="3020"/>
                  <a:pt x="7116" y="3020"/>
                  <a:pt x="7116" y="3020"/>
                </a:cubicBezTo>
                <a:lnTo>
                  <a:pt x="7116" y="3268"/>
                </a:lnTo>
                <a:lnTo>
                  <a:pt x="7116" y="3020"/>
                </a:lnTo>
                <a:cubicBezTo>
                  <a:pt x="6865" y="3020"/>
                  <a:pt x="6865" y="3268"/>
                  <a:pt x="6865" y="3268"/>
                </a:cubicBezTo>
                <a:cubicBezTo>
                  <a:pt x="6865" y="3268"/>
                  <a:pt x="6865" y="3268"/>
                  <a:pt x="6865" y="3020"/>
                </a:cubicBezTo>
                <a:cubicBezTo>
                  <a:pt x="6865" y="3268"/>
                  <a:pt x="6865" y="3268"/>
                  <a:pt x="6865" y="3268"/>
                </a:cubicBezTo>
                <a:cubicBezTo>
                  <a:pt x="6865" y="3268"/>
                  <a:pt x="6865" y="3268"/>
                  <a:pt x="7116" y="3268"/>
                </a:cubicBezTo>
                <a:lnTo>
                  <a:pt x="6865" y="3268"/>
                </a:lnTo>
                <a:lnTo>
                  <a:pt x="7116" y="3268"/>
                </a:lnTo>
                <a:lnTo>
                  <a:pt x="6865" y="3268"/>
                </a:lnTo>
                <a:cubicBezTo>
                  <a:pt x="7116" y="3268"/>
                  <a:pt x="7116" y="3268"/>
                  <a:pt x="7116" y="3268"/>
                </a:cubicBezTo>
                <a:cubicBezTo>
                  <a:pt x="7116" y="3268"/>
                  <a:pt x="7368" y="3517"/>
                  <a:pt x="7116" y="3517"/>
                </a:cubicBezTo>
                <a:lnTo>
                  <a:pt x="6865" y="3517"/>
                </a:lnTo>
                <a:lnTo>
                  <a:pt x="7116" y="3517"/>
                </a:lnTo>
                <a:cubicBezTo>
                  <a:pt x="6865" y="3517"/>
                  <a:pt x="6865" y="3517"/>
                  <a:pt x="6865" y="3517"/>
                </a:cubicBezTo>
                <a:cubicBezTo>
                  <a:pt x="6865" y="3766"/>
                  <a:pt x="6613" y="3766"/>
                  <a:pt x="6865" y="3766"/>
                </a:cubicBezTo>
                <a:cubicBezTo>
                  <a:pt x="6865" y="3517"/>
                  <a:pt x="6865" y="3517"/>
                  <a:pt x="6865" y="3517"/>
                </a:cubicBezTo>
                <a:cubicBezTo>
                  <a:pt x="6865" y="3766"/>
                  <a:pt x="6865" y="3766"/>
                  <a:pt x="6865" y="3766"/>
                </a:cubicBezTo>
                <a:lnTo>
                  <a:pt x="7116" y="3766"/>
                </a:lnTo>
                <a:cubicBezTo>
                  <a:pt x="7116" y="3766"/>
                  <a:pt x="7116" y="3766"/>
                  <a:pt x="7368" y="3766"/>
                </a:cubicBezTo>
                <a:cubicBezTo>
                  <a:pt x="7619" y="3766"/>
                  <a:pt x="7619" y="3766"/>
                  <a:pt x="7619" y="3766"/>
                </a:cubicBezTo>
                <a:cubicBezTo>
                  <a:pt x="7619" y="4014"/>
                  <a:pt x="7619" y="4014"/>
                  <a:pt x="7619" y="4014"/>
                </a:cubicBezTo>
                <a:cubicBezTo>
                  <a:pt x="7619" y="4014"/>
                  <a:pt x="7368" y="4014"/>
                  <a:pt x="7368" y="3766"/>
                </a:cubicBezTo>
                <a:cubicBezTo>
                  <a:pt x="7368" y="4014"/>
                  <a:pt x="7619" y="4014"/>
                  <a:pt x="7368" y="4014"/>
                </a:cubicBezTo>
                <a:cubicBezTo>
                  <a:pt x="7116" y="3766"/>
                  <a:pt x="7116" y="3766"/>
                  <a:pt x="7116" y="3766"/>
                </a:cubicBezTo>
                <a:lnTo>
                  <a:pt x="7116" y="4014"/>
                </a:lnTo>
                <a:cubicBezTo>
                  <a:pt x="6865" y="3766"/>
                  <a:pt x="6865" y="3766"/>
                  <a:pt x="6865" y="3766"/>
                </a:cubicBezTo>
                <a:cubicBezTo>
                  <a:pt x="6865" y="3766"/>
                  <a:pt x="6865" y="3766"/>
                  <a:pt x="6865" y="4014"/>
                </a:cubicBezTo>
                <a:cubicBezTo>
                  <a:pt x="7116" y="4014"/>
                  <a:pt x="7116" y="4014"/>
                  <a:pt x="7116" y="4014"/>
                </a:cubicBezTo>
                <a:lnTo>
                  <a:pt x="7116" y="3766"/>
                </a:lnTo>
                <a:cubicBezTo>
                  <a:pt x="7116" y="4014"/>
                  <a:pt x="7116" y="4014"/>
                  <a:pt x="7116" y="4014"/>
                </a:cubicBezTo>
                <a:lnTo>
                  <a:pt x="6865" y="4014"/>
                </a:lnTo>
                <a:cubicBezTo>
                  <a:pt x="7116" y="4014"/>
                  <a:pt x="6865" y="4014"/>
                  <a:pt x="6865" y="4263"/>
                </a:cubicBezTo>
                <a:cubicBezTo>
                  <a:pt x="6865" y="4263"/>
                  <a:pt x="6865" y="4014"/>
                  <a:pt x="7116" y="4014"/>
                </a:cubicBezTo>
                <a:lnTo>
                  <a:pt x="7116" y="4263"/>
                </a:lnTo>
                <a:cubicBezTo>
                  <a:pt x="7116" y="4263"/>
                  <a:pt x="7116" y="4263"/>
                  <a:pt x="7116" y="4014"/>
                </a:cubicBezTo>
                <a:lnTo>
                  <a:pt x="7368" y="4014"/>
                </a:lnTo>
                <a:cubicBezTo>
                  <a:pt x="7368" y="4014"/>
                  <a:pt x="7368" y="4014"/>
                  <a:pt x="7619" y="4014"/>
                </a:cubicBezTo>
                <a:lnTo>
                  <a:pt x="7368" y="4014"/>
                </a:lnTo>
                <a:cubicBezTo>
                  <a:pt x="7368" y="4263"/>
                  <a:pt x="7368" y="4263"/>
                  <a:pt x="7619" y="4263"/>
                </a:cubicBezTo>
                <a:cubicBezTo>
                  <a:pt x="7368" y="4263"/>
                  <a:pt x="7368" y="4263"/>
                  <a:pt x="7368" y="4263"/>
                </a:cubicBezTo>
                <a:lnTo>
                  <a:pt x="7368" y="4512"/>
                </a:lnTo>
                <a:cubicBezTo>
                  <a:pt x="7116" y="4512"/>
                  <a:pt x="7116" y="4512"/>
                  <a:pt x="7116" y="4512"/>
                </a:cubicBezTo>
                <a:cubicBezTo>
                  <a:pt x="7116" y="4512"/>
                  <a:pt x="7116" y="4512"/>
                  <a:pt x="6865" y="4512"/>
                </a:cubicBezTo>
                <a:lnTo>
                  <a:pt x="6865" y="4761"/>
                </a:lnTo>
                <a:cubicBezTo>
                  <a:pt x="6865" y="4761"/>
                  <a:pt x="6865" y="4761"/>
                  <a:pt x="6865" y="5009"/>
                </a:cubicBezTo>
                <a:cubicBezTo>
                  <a:pt x="6865" y="5009"/>
                  <a:pt x="6865" y="5009"/>
                  <a:pt x="6613" y="5009"/>
                </a:cubicBezTo>
                <a:cubicBezTo>
                  <a:pt x="6613" y="5009"/>
                  <a:pt x="6613" y="5293"/>
                  <a:pt x="6361" y="5293"/>
                </a:cubicBezTo>
                <a:cubicBezTo>
                  <a:pt x="6361" y="5293"/>
                  <a:pt x="6361" y="5293"/>
                  <a:pt x="6361" y="5009"/>
                </a:cubicBezTo>
                <a:cubicBezTo>
                  <a:pt x="6361" y="5009"/>
                  <a:pt x="6361" y="5009"/>
                  <a:pt x="6361" y="5293"/>
                </a:cubicBezTo>
                <a:cubicBezTo>
                  <a:pt x="6110" y="5293"/>
                  <a:pt x="6361" y="5293"/>
                  <a:pt x="6110" y="5293"/>
                </a:cubicBezTo>
                <a:cubicBezTo>
                  <a:pt x="6110" y="5293"/>
                  <a:pt x="6110" y="5293"/>
                  <a:pt x="6361" y="5293"/>
                </a:cubicBezTo>
                <a:cubicBezTo>
                  <a:pt x="6110" y="5293"/>
                  <a:pt x="6110" y="5293"/>
                  <a:pt x="6110" y="5293"/>
                </a:cubicBezTo>
                <a:cubicBezTo>
                  <a:pt x="6110" y="5542"/>
                  <a:pt x="6110" y="5293"/>
                  <a:pt x="6110" y="5542"/>
                </a:cubicBezTo>
                <a:lnTo>
                  <a:pt x="6361" y="5542"/>
                </a:lnTo>
                <a:cubicBezTo>
                  <a:pt x="6110" y="5542"/>
                  <a:pt x="6110" y="5542"/>
                  <a:pt x="6110" y="5542"/>
                </a:cubicBezTo>
                <a:cubicBezTo>
                  <a:pt x="6110" y="5542"/>
                  <a:pt x="6110" y="5542"/>
                  <a:pt x="6110" y="5791"/>
                </a:cubicBezTo>
                <a:cubicBezTo>
                  <a:pt x="6110" y="5791"/>
                  <a:pt x="6110" y="5791"/>
                  <a:pt x="6110" y="6039"/>
                </a:cubicBezTo>
                <a:cubicBezTo>
                  <a:pt x="6110" y="6039"/>
                  <a:pt x="6110" y="6039"/>
                  <a:pt x="6110" y="6288"/>
                </a:cubicBezTo>
                <a:cubicBezTo>
                  <a:pt x="6110" y="6288"/>
                  <a:pt x="6110" y="6288"/>
                  <a:pt x="5858" y="6288"/>
                </a:cubicBezTo>
                <a:lnTo>
                  <a:pt x="6110" y="6288"/>
                </a:lnTo>
                <a:cubicBezTo>
                  <a:pt x="6110" y="6288"/>
                  <a:pt x="6110" y="6288"/>
                  <a:pt x="5858" y="6288"/>
                </a:cubicBezTo>
                <a:cubicBezTo>
                  <a:pt x="5571" y="6288"/>
                  <a:pt x="5858" y="6288"/>
                  <a:pt x="5571" y="6288"/>
                </a:cubicBezTo>
                <a:lnTo>
                  <a:pt x="5858" y="6288"/>
                </a:lnTo>
                <a:lnTo>
                  <a:pt x="5571" y="6288"/>
                </a:lnTo>
                <a:lnTo>
                  <a:pt x="5571" y="6039"/>
                </a:lnTo>
                <a:lnTo>
                  <a:pt x="5571" y="6288"/>
                </a:lnTo>
                <a:cubicBezTo>
                  <a:pt x="5571" y="6288"/>
                  <a:pt x="5571" y="6288"/>
                  <a:pt x="5319" y="6288"/>
                </a:cubicBezTo>
                <a:lnTo>
                  <a:pt x="5319" y="6039"/>
                </a:lnTo>
                <a:cubicBezTo>
                  <a:pt x="5319" y="6288"/>
                  <a:pt x="5319" y="6039"/>
                  <a:pt x="5319" y="6039"/>
                </a:cubicBezTo>
                <a:lnTo>
                  <a:pt x="5319" y="6288"/>
                </a:lnTo>
                <a:cubicBezTo>
                  <a:pt x="5068" y="6288"/>
                  <a:pt x="5068" y="6288"/>
                  <a:pt x="5068" y="6039"/>
                </a:cubicBezTo>
                <a:cubicBezTo>
                  <a:pt x="5068" y="6039"/>
                  <a:pt x="5319" y="6039"/>
                  <a:pt x="5068" y="6039"/>
                </a:cubicBezTo>
                <a:cubicBezTo>
                  <a:pt x="5068" y="5791"/>
                  <a:pt x="5068" y="5791"/>
                  <a:pt x="5068" y="5791"/>
                </a:cubicBezTo>
                <a:lnTo>
                  <a:pt x="5068" y="6039"/>
                </a:lnTo>
                <a:cubicBezTo>
                  <a:pt x="5068" y="6039"/>
                  <a:pt x="5068" y="6039"/>
                  <a:pt x="5068" y="5791"/>
                </a:cubicBezTo>
                <a:lnTo>
                  <a:pt x="5068" y="6039"/>
                </a:lnTo>
                <a:cubicBezTo>
                  <a:pt x="4816" y="5791"/>
                  <a:pt x="5068" y="5791"/>
                  <a:pt x="5068" y="5791"/>
                </a:cubicBezTo>
                <a:cubicBezTo>
                  <a:pt x="5068" y="5791"/>
                  <a:pt x="5068" y="5791"/>
                  <a:pt x="4816" y="5791"/>
                </a:cubicBezTo>
                <a:cubicBezTo>
                  <a:pt x="4816" y="5791"/>
                  <a:pt x="4816" y="5791"/>
                  <a:pt x="5068" y="5791"/>
                </a:cubicBezTo>
                <a:cubicBezTo>
                  <a:pt x="5068" y="5791"/>
                  <a:pt x="5068" y="5791"/>
                  <a:pt x="5068" y="5542"/>
                </a:cubicBezTo>
                <a:cubicBezTo>
                  <a:pt x="5068" y="5791"/>
                  <a:pt x="5068" y="5791"/>
                  <a:pt x="5068" y="5791"/>
                </a:cubicBezTo>
                <a:cubicBezTo>
                  <a:pt x="4816" y="5791"/>
                  <a:pt x="4816" y="5791"/>
                  <a:pt x="4816" y="5791"/>
                </a:cubicBezTo>
                <a:cubicBezTo>
                  <a:pt x="4816" y="5791"/>
                  <a:pt x="4816" y="5791"/>
                  <a:pt x="4816" y="5542"/>
                </a:cubicBezTo>
                <a:cubicBezTo>
                  <a:pt x="4816" y="5542"/>
                  <a:pt x="4816" y="5542"/>
                  <a:pt x="5068" y="5542"/>
                </a:cubicBezTo>
                <a:cubicBezTo>
                  <a:pt x="5068" y="5542"/>
                  <a:pt x="5068" y="5542"/>
                  <a:pt x="4816" y="5542"/>
                </a:cubicBezTo>
                <a:lnTo>
                  <a:pt x="4816" y="5791"/>
                </a:lnTo>
                <a:cubicBezTo>
                  <a:pt x="4816" y="5791"/>
                  <a:pt x="4816" y="5791"/>
                  <a:pt x="4816" y="5542"/>
                </a:cubicBezTo>
                <a:cubicBezTo>
                  <a:pt x="4816" y="5542"/>
                  <a:pt x="4816" y="5542"/>
                  <a:pt x="4564" y="5542"/>
                </a:cubicBezTo>
                <a:lnTo>
                  <a:pt x="4564" y="5293"/>
                </a:lnTo>
                <a:lnTo>
                  <a:pt x="4816" y="5293"/>
                </a:lnTo>
                <a:cubicBezTo>
                  <a:pt x="4816" y="5293"/>
                  <a:pt x="4816" y="5293"/>
                  <a:pt x="5068" y="5293"/>
                </a:cubicBezTo>
                <a:cubicBezTo>
                  <a:pt x="4816" y="5293"/>
                  <a:pt x="4816" y="5293"/>
                  <a:pt x="4816" y="5293"/>
                </a:cubicBezTo>
                <a:lnTo>
                  <a:pt x="4564" y="5293"/>
                </a:lnTo>
                <a:lnTo>
                  <a:pt x="4816" y="5293"/>
                </a:lnTo>
                <a:cubicBezTo>
                  <a:pt x="4564" y="5293"/>
                  <a:pt x="4564" y="5293"/>
                  <a:pt x="4564" y="5293"/>
                </a:cubicBezTo>
                <a:cubicBezTo>
                  <a:pt x="4564" y="5009"/>
                  <a:pt x="4816" y="5009"/>
                  <a:pt x="4816" y="5009"/>
                </a:cubicBez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5009"/>
                </a:cubicBezTo>
                <a:lnTo>
                  <a:pt x="4564" y="5009"/>
                </a:lnTo>
                <a:lnTo>
                  <a:pt x="4816" y="5009"/>
                </a:ln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5009"/>
                </a:cubicBez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4761"/>
                </a:cubicBezTo>
                <a:cubicBezTo>
                  <a:pt x="4816" y="4512"/>
                  <a:pt x="4816" y="4512"/>
                  <a:pt x="4816" y="4512"/>
                </a:cubicBezTo>
                <a:lnTo>
                  <a:pt x="4564" y="4512"/>
                </a:lnTo>
                <a:cubicBezTo>
                  <a:pt x="4564" y="4512"/>
                  <a:pt x="4564" y="4512"/>
                  <a:pt x="4816" y="4761"/>
                </a:cubicBezTo>
                <a:cubicBezTo>
                  <a:pt x="4816" y="4761"/>
                  <a:pt x="4816" y="4761"/>
                  <a:pt x="4564" y="4761"/>
                </a:cubicBezTo>
                <a:cubicBezTo>
                  <a:pt x="4313" y="5009"/>
                  <a:pt x="4061" y="5293"/>
                  <a:pt x="3810" y="5542"/>
                </a:cubicBezTo>
                <a:lnTo>
                  <a:pt x="4061" y="5542"/>
                </a:lnTo>
                <a:cubicBezTo>
                  <a:pt x="4061" y="5542"/>
                  <a:pt x="4061" y="5791"/>
                  <a:pt x="4313" y="5791"/>
                </a:cubicBezTo>
                <a:cubicBezTo>
                  <a:pt x="4061" y="5791"/>
                  <a:pt x="4061" y="5791"/>
                  <a:pt x="4061" y="5791"/>
                </a:cubicBezTo>
                <a:lnTo>
                  <a:pt x="4061" y="6039"/>
                </a:lnTo>
                <a:lnTo>
                  <a:pt x="3810" y="6039"/>
                </a:lnTo>
                <a:cubicBezTo>
                  <a:pt x="3810" y="5791"/>
                  <a:pt x="3810" y="5791"/>
                  <a:pt x="3810" y="5791"/>
                </a:cubicBezTo>
                <a:lnTo>
                  <a:pt x="3558" y="5791"/>
                </a:lnTo>
                <a:lnTo>
                  <a:pt x="3558" y="6039"/>
                </a:lnTo>
                <a:cubicBezTo>
                  <a:pt x="3558" y="6039"/>
                  <a:pt x="3558" y="6039"/>
                  <a:pt x="3810" y="6039"/>
                </a:cubicBezTo>
                <a:cubicBezTo>
                  <a:pt x="3810" y="6039"/>
                  <a:pt x="3810" y="6039"/>
                  <a:pt x="3810" y="6288"/>
                </a:cubicBezTo>
                <a:lnTo>
                  <a:pt x="3810" y="6039"/>
                </a:lnTo>
                <a:cubicBezTo>
                  <a:pt x="3810" y="6288"/>
                  <a:pt x="3810" y="6288"/>
                  <a:pt x="3810" y="6288"/>
                </a:cubicBezTo>
                <a:cubicBezTo>
                  <a:pt x="3558" y="6288"/>
                  <a:pt x="3558" y="6288"/>
                  <a:pt x="3558" y="6039"/>
                </a:cubicBezTo>
                <a:lnTo>
                  <a:pt x="3558" y="6288"/>
                </a:lnTo>
                <a:lnTo>
                  <a:pt x="3558" y="6039"/>
                </a:lnTo>
                <a:cubicBezTo>
                  <a:pt x="3558" y="6288"/>
                  <a:pt x="3558" y="6288"/>
                  <a:pt x="3558" y="6288"/>
                </a:cubicBezTo>
                <a:cubicBezTo>
                  <a:pt x="3558" y="6288"/>
                  <a:pt x="3810" y="6288"/>
                  <a:pt x="3810" y="6537"/>
                </a:cubicBezTo>
                <a:cubicBezTo>
                  <a:pt x="3558" y="6537"/>
                  <a:pt x="3558" y="6288"/>
                  <a:pt x="3558" y="6288"/>
                </a:cubicBezTo>
                <a:cubicBezTo>
                  <a:pt x="3558" y="6288"/>
                  <a:pt x="3558" y="6288"/>
                  <a:pt x="3306" y="6288"/>
                </a:cubicBezTo>
                <a:cubicBezTo>
                  <a:pt x="3306" y="6288"/>
                  <a:pt x="3055" y="6288"/>
                  <a:pt x="3055" y="6537"/>
                </a:cubicBezTo>
                <a:cubicBezTo>
                  <a:pt x="3306" y="6537"/>
                  <a:pt x="3306" y="6537"/>
                  <a:pt x="3306" y="6537"/>
                </a:cubicBezTo>
                <a:lnTo>
                  <a:pt x="3306" y="6786"/>
                </a:lnTo>
                <a:cubicBezTo>
                  <a:pt x="3306" y="6786"/>
                  <a:pt x="3306" y="6786"/>
                  <a:pt x="3306" y="7034"/>
                </a:cubicBezTo>
                <a:cubicBezTo>
                  <a:pt x="3306" y="6786"/>
                  <a:pt x="3558" y="6786"/>
                  <a:pt x="3558" y="7034"/>
                </a:cubicBezTo>
                <a:lnTo>
                  <a:pt x="3558" y="6786"/>
                </a:lnTo>
                <a:cubicBezTo>
                  <a:pt x="3810" y="6786"/>
                  <a:pt x="3810" y="7034"/>
                  <a:pt x="3810" y="7034"/>
                </a:cubicBezTo>
                <a:cubicBezTo>
                  <a:pt x="3810" y="6786"/>
                  <a:pt x="3810" y="6786"/>
                  <a:pt x="3810" y="6786"/>
                </a:cubicBezTo>
                <a:lnTo>
                  <a:pt x="4061" y="6786"/>
                </a:lnTo>
                <a:cubicBezTo>
                  <a:pt x="4061" y="7034"/>
                  <a:pt x="4061" y="7034"/>
                  <a:pt x="4061" y="7034"/>
                </a:cubicBezTo>
                <a:cubicBezTo>
                  <a:pt x="4061" y="7034"/>
                  <a:pt x="4061" y="7034"/>
                  <a:pt x="4061" y="7283"/>
                </a:cubicBezTo>
                <a:cubicBezTo>
                  <a:pt x="4061" y="7283"/>
                  <a:pt x="4061" y="7034"/>
                  <a:pt x="4061" y="7283"/>
                </a:cubicBezTo>
                <a:cubicBezTo>
                  <a:pt x="4313" y="7283"/>
                  <a:pt x="4313" y="7283"/>
                  <a:pt x="4313" y="7283"/>
                </a:cubicBezTo>
                <a:cubicBezTo>
                  <a:pt x="4313" y="7283"/>
                  <a:pt x="4313" y="7532"/>
                  <a:pt x="4564" y="7532"/>
                </a:cubicBezTo>
                <a:cubicBezTo>
                  <a:pt x="4313" y="7532"/>
                  <a:pt x="4313" y="7532"/>
                  <a:pt x="4313" y="7532"/>
                </a:cubicBezTo>
                <a:cubicBezTo>
                  <a:pt x="4564" y="7532"/>
                  <a:pt x="4564" y="7532"/>
                  <a:pt x="4564" y="7532"/>
                </a:cubicBezTo>
                <a:lnTo>
                  <a:pt x="4816" y="7532"/>
                </a:lnTo>
                <a:cubicBezTo>
                  <a:pt x="4816" y="7780"/>
                  <a:pt x="4816" y="7780"/>
                  <a:pt x="4816" y="7780"/>
                </a:cubicBezTo>
                <a:lnTo>
                  <a:pt x="4564" y="7780"/>
                </a:lnTo>
                <a:cubicBezTo>
                  <a:pt x="4313" y="8029"/>
                  <a:pt x="4313" y="8029"/>
                  <a:pt x="4313" y="8029"/>
                </a:cubicBezTo>
                <a:cubicBezTo>
                  <a:pt x="4313" y="8029"/>
                  <a:pt x="4313" y="8029"/>
                  <a:pt x="4061" y="8029"/>
                </a:cubicBezTo>
                <a:lnTo>
                  <a:pt x="3810" y="8029"/>
                </a:lnTo>
                <a:cubicBezTo>
                  <a:pt x="3810" y="8029"/>
                  <a:pt x="3810" y="8029"/>
                  <a:pt x="3558" y="8029"/>
                </a:cubicBezTo>
                <a:cubicBezTo>
                  <a:pt x="3558" y="8029"/>
                  <a:pt x="3558" y="8029"/>
                  <a:pt x="3558" y="8278"/>
                </a:cubicBezTo>
                <a:cubicBezTo>
                  <a:pt x="3306" y="8278"/>
                  <a:pt x="3306" y="8278"/>
                  <a:pt x="3306" y="8526"/>
                </a:cubicBezTo>
                <a:lnTo>
                  <a:pt x="3306" y="8278"/>
                </a:lnTo>
                <a:cubicBezTo>
                  <a:pt x="3558" y="8278"/>
                  <a:pt x="3558" y="8278"/>
                  <a:pt x="3558" y="8278"/>
                </a:cubicBezTo>
                <a:cubicBezTo>
                  <a:pt x="3810" y="8029"/>
                  <a:pt x="3810" y="8029"/>
                  <a:pt x="3810" y="8278"/>
                </a:cubicBezTo>
                <a:cubicBezTo>
                  <a:pt x="3810" y="8278"/>
                  <a:pt x="3810" y="8278"/>
                  <a:pt x="3558" y="8278"/>
                </a:cubicBezTo>
                <a:cubicBezTo>
                  <a:pt x="3810" y="8278"/>
                  <a:pt x="3810" y="8278"/>
                  <a:pt x="3810" y="8278"/>
                </a:cubicBezTo>
                <a:cubicBezTo>
                  <a:pt x="3810" y="8278"/>
                  <a:pt x="3810" y="8278"/>
                  <a:pt x="3810" y="8526"/>
                </a:cubicBezTo>
                <a:cubicBezTo>
                  <a:pt x="3810" y="8526"/>
                  <a:pt x="3810" y="8526"/>
                  <a:pt x="4061" y="8526"/>
                </a:cubicBezTo>
                <a:cubicBezTo>
                  <a:pt x="4061" y="8526"/>
                  <a:pt x="4061" y="8526"/>
                  <a:pt x="3810" y="8526"/>
                </a:cubicBezTo>
                <a:cubicBezTo>
                  <a:pt x="3810" y="8526"/>
                  <a:pt x="3810" y="8526"/>
                  <a:pt x="4061" y="8526"/>
                </a:cubicBezTo>
                <a:cubicBezTo>
                  <a:pt x="4313" y="8526"/>
                  <a:pt x="4313" y="8526"/>
                  <a:pt x="4313" y="8526"/>
                </a:cubicBezTo>
                <a:cubicBezTo>
                  <a:pt x="4061" y="8526"/>
                  <a:pt x="4313" y="8526"/>
                  <a:pt x="4061" y="8526"/>
                </a:cubicBezTo>
                <a:cubicBezTo>
                  <a:pt x="4061" y="8526"/>
                  <a:pt x="4061" y="8526"/>
                  <a:pt x="4061" y="8775"/>
                </a:cubicBezTo>
                <a:lnTo>
                  <a:pt x="4061" y="8526"/>
                </a:lnTo>
                <a:cubicBezTo>
                  <a:pt x="4061" y="8775"/>
                  <a:pt x="4061" y="8775"/>
                  <a:pt x="4061" y="8775"/>
                </a:cubicBezTo>
                <a:cubicBezTo>
                  <a:pt x="4061" y="8775"/>
                  <a:pt x="4061" y="8775"/>
                  <a:pt x="3810" y="8775"/>
                </a:cubicBezTo>
                <a:lnTo>
                  <a:pt x="3810" y="8526"/>
                </a:lnTo>
                <a:cubicBezTo>
                  <a:pt x="3810" y="8526"/>
                  <a:pt x="3810" y="8526"/>
                  <a:pt x="3810" y="8775"/>
                </a:cubicBezTo>
                <a:lnTo>
                  <a:pt x="3810" y="8526"/>
                </a:lnTo>
                <a:lnTo>
                  <a:pt x="4061" y="8526"/>
                </a:lnTo>
                <a:cubicBezTo>
                  <a:pt x="3810" y="8526"/>
                  <a:pt x="3810" y="8526"/>
                  <a:pt x="3810" y="8526"/>
                </a:cubicBezTo>
                <a:cubicBezTo>
                  <a:pt x="3810" y="8526"/>
                  <a:pt x="3810" y="8775"/>
                  <a:pt x="3558" y="8775"/>
                </a:cubicBezTo>
                <a:cubicBezTo>
                  <a:pt x="3558" y="8526"/>
                  <a:pt x="3558" y="8526"/>
                  <a:pt x="3558" y="8775"/>
                </a:cubicBezTo>
                <a:lnTo>
                  <a:pt x="3558" y="8526"/>
                </a:lnTo>
                <a:cubicBezTo>
                  <a:pt x="3558" y="8775"/>
                  <a:pt x="3558" y="8775"/>
                  <a:pt x="3558" y="8775"/>
                </a:cubicBezTo>
                <a:lnTo>
                  <a:pt x="3306" y="8775"/>
                </a:lnTo>
                <a:lnTo>
                  <a:pt x="3306" y="9024"/>
                </a:lnTo>
                <a:cubicBezTo>
                  <a:pt x="3055" y="9024"/>
                  <a:pt x="3055" y="9024"/>
                  <a:pt x="3055" y="9308"/>
                </a:cubicBezTo>
                <a:lnTo>
                  <a:pt x="3055" y="9024"/>
                </a:lnTo>
                <a:lnTo>
                  <a:pt x="3055" y="9308"/>
                </a:lnTo>
                <a:cubicBezTo>
                  <a:pt x="2803" y="9308"/>
                  <a:pt x="2803" y="9308"/>
                  <a:pt x="2803" y="9308"/>
                </a:cubicBezTo>
                <a:cubicBezTo>
                  <a:pt x="2803" y="9308"/>
                  <a:pt x="2803" y="9308"/>
                  <a:pt x="3055" y="9308"/>
                </a:cubicBezTo>
                <a:lnTo>
                  <a:pt x="2803" y="9308"/>
                </a:lnTo>
                <a:cubicBezTo>
                  <a:pt x="2803" y="9557"/>
                  <a:pt x="2803" y="9557"/>
                  <a:pt x="2803" y="9557"/>
                </a:cubicBezTo>
                <a:cubicBezTo>
                  <a:pt x="2803" y="9308"/>
                  <a:pt x="2803" y="9308"/>
                  <a:pt x="2803" y="9557"/>
                </a:cubicBezTo>
                <a:cubicBezTo>
                  <a:pt x="2803" y="9308"/>
                  <a:pt x="2803" y="9308"/>
                  <a:pt x="2803" y="9308"/>
                </a:cubicBezTo>
                <a:cubicBezTo>
                  <a:pt x="2803" y="9308"/>
                  <a:pt x="2803" y="9308"/>
                  <a:pt x="2803" y="9557"/>
                </a:cubicBezTo>
                <a:lnTo>
                  <a:pt x="2552" y="9557"/>
                </a:lnTo>
                <a:cubicBezTo>
                  <a:pt x="2803" y="9557"/>
                  <a:pt x="2803" y="9557"/>
                  <a:pt x="2803" y="9557"/>
                </a:cubicBezTo>
                <a:lnTo>
                  <a:pt x="2552" y="9557"/>
                </a:lnTo>
                <a:lnTo>
                  <a:pt x="2803" y="9557"/>
                </a:lnTo>
                <a:lnTo>
                  <a:pt x="2552" y="9557"/>
                </a:lnTo>
                <a:lnTo>
                  <a:pt x="2803" y="9557"/>
                </a:lnTo>
                <a:cubicBezTo>
                  <a:pt x="2803" y="9557"/>
                  <a:pt x="2803" y="9557"/>
                  <a:pt x="2552" y="9557"/>
                </a:cubicBezTo>
                <a:cubicBezTo>
                  <a:pt x="2803" y="9557"/>
                  <a:pt x="2803" y="9557"/>
                  <a:pt x="2803" y="9557"/>
                </a:cubicBezTo>
                <a:lnTo>
                  <a:pt x="2552" y="9557"/>
                </a:lnTo>
                <a:lnTo>
                  <a:pt x="2803" y="9557"/>
                </a:lnTo>
                <a:cubicBezTo>
                  <a:pt x="2803" y="9557"/>
                  <a:pt x="2803" y="9557"/>
                  <a:pt x="2803" y="9805"/>
                </a:cubicBezTo>
                <a:lnTo>
                  <a:pt x="2552" y="9805"/>
                </a:lnTo>
                <a:cubicBezTo>
                  <a:pt x="2803" y="9805"/>
                  <a:pt x="2803" y="9805"/>
                  <a:pt x="2803" y="9805"/>
                </a:cubicBezTo>
                <a:cubicBezTo>
                  <a:pt x="2552" y="9805"/>
                  <a:pt x="2552" y="9805"/>
                  <a:pt x="2552" y="9805"/>
                </a:cubicBezTo>
                <a:lnTo>
                  <a:pt x="2803" y="9805"/>
                </a:lnTo>
                <a:cubicBezTo>
                  <a:pt x="2803" y="9805"/>
                  <a:pt x="2803" y="9805"/>
                  <a:pt x="2552" y="9805"/>
                </a:cubicBezTo>
                <a:lnTo>
                  <a:pt x="2803" y="9805"/>
                </a:lnTo>
                <a:cubicBezTo>
                  <a:pt x="2552" y="9805"/>
                  <a:pt x="2552" y="9805"/>
                  <a:pt x="2552" y="9805"/>
                </a:cubicBezTo>
                <a:lnTo>
                  <a:pt x="2552" y="10054"/>
                </a:lnTo>
                <a:cubicBezTo>
                  <a:pt x="2552" y="10054"/>
                  <a:pt x="2552" y="10054"/>
                  <a:pt x="2300" y="10054"/>
                </a:cubicBezTo>
                <a:lnTo>
                  <a:pt x="2300" y="10800"/>
                </a:lnTo>
                <a:cubicBezTo>
                  <a:pt x="2049" y="10800"/>
                  <a:pt x="2300" y="10800"/>
                  <a:pt x="2049" y="10800"/>
                </a:cubicBezTo>
                <a:lnTo>
                  <a:pt x="2049" y="10551"/>
                </a:lnTo>
                <a:cubicBezTo>
                  <a:pt x="2049" y="10551"/>
                  <a:pt x="2049" y="10551"/>
                  <a:pt x="2049" y="10303"/>
                </a:cubicBezTo>
                <a:cubicBezTo>
                  <a:pt x="2049" y="10551"/>
                  <a:pt x="2049" y="10551"/>
                  <a:pt x="2049" y="10800"/>
                </a:cubicBezTo>
                <a:lnTo>
                  <a:pt x="2049" y="11049"/>
                </a:lnTo>
                <a:cubicBezTo>
                  <a:pt x="2300" y="11049"/>
                  <a:pt x="2300" y="11049"/>
                  <a:pt x="2300" y="11049"/>
                </a:cubicBezTo>
                <a:cubicBezTo>
                  <a:pt x="2300" y="11049"/>
                  <a:pt x="2300" y="11049"/>
                  <a:pt x="2300" y="11297"/>
                </a:cubicBezTo>
                <a:cubicBezTo>
                  <a:pt x="2552" y="11297"/>
                  <a:pt x="2552" y="11297"/>
                  <a:pt x="2552" y="11297"/>
                </a:cubicBezTo>
                <a:lnTo>
                  <a:pt x="2803" y="11297"/>
                </a:lnTo>
                <a:lnTo>
                  <a:pt x="2803" y="11546"/>
                </a:lnTo>
                <a:cubicBezTo>
                  <a:pt x="2803" y="11546"/>
                  <a:pt x="2803" y="11546"/>
                  <a:pt x="2803" y="11297"/>
                </a:cubicBezTo>
                <a:cubicBezTo>
                  <a:pt x="2552" y="11297"/>
                  <a:pt x="2552" y="11546"/>
                  <a:pt x="2552" y="11546"/>
                </a:cubicBezTo>
                <a:lnTo>
                  <a:pt x="2552" y="11297"/>
                </a:lnTo>
                <a:lnTo>
                  <a:pt x="2049" y="11297"/>
                </a:lnTo>
                <a:cubicBezTo>
                  <a:pt x="2049" y="11297"/>
                  <a:pt x="2049" y="11297"/>
                  <a:pt x="2049" y="11049"/>
                </a:cubicBezTo>
                <a:cubicBezTo>
                  <a:pt x="2049" y="11049"/>
                  <a:pt x="2049" y="11049"/>
                  <a:pt x="2049" y="11297"/>
                </a:cubicBezTo>
                <a:cubicBezTo>
                  <a:pt x="2049" y="11546"/>
                  <a:pt x="2049" y="12043"/>
                  <a:pt x="2049" y="12576"/>
                </a:cubicBezTo>
                <a:cubicBezTo>
                  <a:pt x="2049" y="12576"/>
                  <a:pt x="2049" y="12576"/>
                  <a:pt x="2300" y="12576"/>
                </a:cubicBezTo>
                <a:cubicBezTo>
                  <a:pt x="2300" y="12576"/>
                  <a:pt x="2300" y="12576"/>
                  <a:pt x="2552" y="12576"/>
                </a:cubicBezTo>
                <a:cubicBezTo>
                  <a:pt x="2552" y="12576"/>
                  <a:pt x="2552" y="12576"/>
                  <a:pt x="2552" y="12825"/>
                </a:cubicBezTo>
                <a:cubicBezTo>
                  <a:pt x="2552" y="12576"/>
                  <a:pt x="2552" y="12576"/>
                  <a:pt x="2552" y="12576"/>
                </a:cubicBezTo>
                <a:cubicBezTo>
                  <a:pt x="2803" y="12576"/>
                  <a:pt x="2803" y="12576"/>
                  <a:pt x="2803" y="12576"/>
                </a:cubicBezTo>
                <a:cubicBezTo>
                  <a:pt x="2552" y="12576"/>
                  <a:pt x="2552" y="12576"/>
                  <a:pt x="2552" y="12825"/>
                </a:cubicBezTo>
                <a:cubicBezTo>
                  <a:pt x="2552" y="12825"/>
                  <a:pt x="2552" y="12825"/>
                  <a:pt x="2552" y="13074"/>
                </a:cubicBezTo>
                <a:cubicBezTo>
                  <a:pt x="2803" y="13074"/>
                  <a:pt x="2803" y="12825"/>
                  <a:pt x="2803" y="12825"/>
                </a:cubicBezTo>
                <a:cubicBezTo>
                  <a:pt x="2803" y="12825"/>
                  <a:pt x="2803" y="12825"/>
                  <a:pt x="2552" y="12825"/>
                </a:cubicBezTo>
                <a:cubicBezTo>
                  <a:pt x="2803" y="12825"/>
                  <a:pt x="2803" y="12825"/>
                  <a:pt x="2803" y="12825"/>
                </a:cubicBezTo>
                <a:lnTo>
                  <a:pt x="2803" y="12576"/>
                </a:lnTo>
                <a:cubicBezTo>
                  <a:pt x="2803" y="12576"/>
                  <a:pt x="2803" y="12576"/>
                  <a:pt x="2803" y="12825"/>
                </a:cubicBezTo>
                <a:lnTo>
                  <a:pt x="3055" y="12825"/>
                </a:lnTo>
                <a:cubicBezTo>
                  <a:pt x="3306" y="12825"/>
                  <a:pt x="3306" y="12825"/>
                  <a:pt x="3306" y="12825"/>
                </a:cubicBezTo>
                <a:cubicBezTo>
                  <a:pt x="3558" y="12825"/>
                  <a:pt x="3558" y="12825"/>
                  <a:pt x="3558" y="12825"/>
                </a:cubicBezTo>
                <a:lnTo>
                  <a:pt x="3810" y="12825"/>
                </a:lnTo>
                <a:cubicBezTo>
                  <a:pt x="3558" y="12825"/>
                  <a:pt x="3810" y="13074"/>
                  <a:pt x="3558" y="13074"/>
                </a:cubicBezTo>
                <a:cubicBezTo>
                  <a:pt x="3558" y="13074"/>
                  <a:pt x="3558" y="13074"/>
                  <a:pt x="3810" y="13074"/>
                </a:cubicBezTo>
                <a:cubicBezTo>
                  <a:pt x="4061" y="13074"/>
                  <a:pt x="4061" y="13074"/>
                  <a:pt x="4061" y="13322"/>
                </a:cubicBezTo>
                <a:lnTo>
                  <a:pt x="4061" y="13074"/>
                </a:lnTo>
                <a:lnTo>
                  <a:pt x="4061" y="13322"/>
                </a:lnTo>
                <a:cubicBezTo>
                  <a:pt x="4061" y="13322"/>
                  <a:pt x="4061" y="13322"/>
                  <a:pt x="4313" y="13322"/>
                </a:cubicBezTo>
                <a:lnTo>
                  <a:pt x="4564" y="13322"/>
                </a:lnTo>
                <a:lnTo>
                  <a:pt x="4564" y="13571"/>
                </a:lnTo>
                <a:lnTo>
                  <a:pt x="4816" y="13571"/>
                </a:lnTo>
                <a:lnTo>
                  <a:pt x="4816" y="13820"/>
                </a:lnTo>
                <a:lnTo>
                  <a:pt x="4564" y="13820"/>
                </a:lnTo>
                <a:lnTo>
                  <a:pt x="4564" y="14068"/>
                </a:lnTo>
                <a:cubicBezTo>
                  <a:pt x="4816" y="14068"/>
                  <a:pt x="4816" y="14068"/>
                  <a:pt x="4816" y="14068"/>
                </a:cubicBezTo>
                <a:cubicBezTo>
                  <a:pt x="5068" y="14068"/>
                  <a:pt x="5068" y="13820"/>
                  <a:pt x="5068" y="13820"/>
                </a:cubicBezTo>
                <a:cubicBezTo>
                  <a:pt x="5068" y="14068"/>
                  <a:pt x="5319" y="14068"/>
                  <a:pt x="5319" y="14068"/>
                </a:cubicBezTo>
                <a:cubicBezTo>
                  <a:pt x="5571" y="14068"/>
                  <a:pt x="5571" y="14068"/>
                  <a:pt x="5571" y="14068"/>
                </a:cubicBezTo>
                <a:lnTo>
                  <a:pt x="5858" y="14068"/>
                </a:lnTo>
                <a:cubicBezTo>
                  <a:pt x="5858" y="14068"/>
                  <a:pt x="5858" y="14317"/>
                  <a:pt x="6110" y="14317"/>
                </a:cubicBezTo>
                <a:cubicBezTo>
                  <a:pt x="6361" y="14317"/>
                  <a:pt x="6361" y="14566"/>
                  <a:pt x="6361" y="14566"/>
                </a:cubicBezTo>
                <a:cubicBezTo>
                  <a:pt x="6361" y="14814"/>
                  <a:pt x="6110" y="14814"/>
                  <a:pt x="6110" y="14814"/>
                </a:cubicBezTo>
                <a:cubicBezTo>
                  <a:pt x="6110" y="14814"/>
                  <a:pt x="6110" y="14814"/>
                  <a:pt x="6110" y="15063"/>
                </a:cubicBezTo>
                <a:cubicBezTo>
                  <a:pt x="6110" y="15063"/>
                  <a:pt x="6110" y="15063"/>
                  <a:pt x="5858" y="15063"/>
                </a:cubicBezTo>
                <a:cubicBezTo>
                  <a:pt x="5858" y="15063"/>
                  <a:pt x="5858" y="15063"/>
                  <a:pt x="5858" y="15312"/>
                </a:cubicBezTo>
                <a:lnTo>
                  <a:pt x="5858" y="15561"/>
                </a:lnTo>
                <a:cubicBezTo>
                  <a:pt x="5858" y="15561"/>
                  <a:pt x="5858" y="15561"/>
                  <a:pt x="5858" y="15809"/>
                </a:cubicBezTo>
                <a:cubicBezTo>
                  <a:pt x="5571" y="15809"/>
                  <a:pt x="5571" y="15809"/>
                  <a:pt x="5571" y="16058"/>
                </a:cubicBezTo>
                <a:cubicBezTo>
                  <a:pt x="5571" y="16058"/>
                  <a:pt x="5571" y="16058"/>
                  <a:pt x="5319" y="16058"/>
                </a:cubicBezTo>
                <a:cubicBezTo>
                  <a:pt x="5319" y="16058"/>
                  <a:pt x="5319" y="16058"/>
                  <a:pt x="5319" y="16342"/>
                </a:cubicBezTo>
                <a:cubicBezTo>
                  <a:pt x="5319" y="16342"/>
                  <a:pt x="5319" y="16058"/>
                  <a:pt x="5068" y="16058"/>
                </a:cubicBezTo>
                <a:cubicBezTo>
                  <a:pt x="5068" y="16342"/>
                  <a:pt x="5068" y="16342"/>
                  <a:pt x="5068" y="16342"/>
                </a:cubicBezTo>
                <a:cubicBezTo>
                  <a:pt x="5068" y="16342"/>
                  <a:pt x="5068" y="16342"/>
                  <a:pt x="4816" y="16342"/>
                </a:cubicBezTo>
                <a:cubicBezTo>
                  <a:pt x="5068" y="16342"/>
                  <a:pt x="4816" y="16591"/>
                  <a:pt x="4816" y="16591"/>
                </a:cubicBezTo>
                <a:cubicBezTo>
                  <a:pt x="5068" y="16839"/>
                  <a:pt x="4816" y="16839"/>
                  <a:pt x="4816" y="16839"/>
                </a:cubicBezTo>
                <a:cubicBezTo>
                  <a:pt x="4816" y="17088"/>
                  <a:pt x="4564" y="17088"/>
                  <a:pt x="4564" y="17088"/>
                </a:cubicBezTo>
                <a:cubicBezTo>
                  <a:pt x="4564" y="17088"/>
                  <a:pt x="4816" y="17088"/>
                  <a:pt x="4816" y="16839"/>
                </a:cubicBezTo>
                <a:lnTo>
                  <a:pt x="4564" y="16839"/>
                </a:lnTo>
                <a:cubicBezTo>
                  <a:pt x="4564" y="16839"/>
                  <a:pt x="4564" y="16839"/>
                  <a:pt x="4564" y="17088"/>
                </a:cubicBezTo>
                <a:cubicBezTo>
                  <a:pt x="6110" y="18580"/>
                  <a:pt x="8374" y="19575"/>
                  <a:pt x="10674" y="19575"/>
                </a:cubicBezTo>
                <a:cubicBezTo>
                  <a:pt x="14987" y="19575"/>
                  <a:pt x="18545" y="16342"/>
                  <a:pt x="19300" y="12328"/>
                </a:cubicBezTo>
                <a:cubicBezTo>
                  <a:pt x="19300" y="12043"/>
                  <a:pt x="19300" y="12043"/>
                  <a:pt x="19300" y="12043"/>
                </a:cubicBezTo>
                <a:cubicBezTo>
                  <a:pt x="19300" y="11795"/>
                  <a:pt x="19048" y="11795"/>
                  <a:pt x="19048" y="11795"/>
                </a:cubicBezTo>
                <a:cubicBezTo>
                  <a:pt x="19048" y="11795"/>
                  <a:pt x="19048" y="11795"/>
                  <a:pt x="19048" y="11546"/>
                </a:cubicBezTo>
                <a:cubicBezTo>
                  <a:pt x="19048" y="11546"/>
                  <a:pt x="19048" y="11546"/>
                  <a:pt x="19048" y="11297"/>
                </a:cubicBezTo>
                <a:lnTo>
                  <a:pt x="19048" y="11049"/>
                </a:lnTo>
                <a:cubicBezTo>
                  <a:pt x="19048" y="11049"/>
                  <a:pt x="19048" y="11049"/>
                  <a:pt x="18797" y="11049"/>
                </a:cubicBezTo>
                <a:cubicBezTo>
                  <a:pt x="18797" y="10800"/>
                  <a:pt x="18797" y="10800"/>
                  <a:pt x="18797" y="10800"/>
                </a:cubicBezTo>
                <a:cubicBezTo>
                  <a:pt x="18545" y="10800"/>
                  <a:pt x="18545" y="10800"/>
                  <a:pt x="18545" y="10800"/>
                </a:cubicBezTo>
                <a:cubicBezTo>
                  <a:pt x="18545" y="10800"/>
                  <a:pt x="18545" y="10800"/>
                  <a:pt x="18797" y="10800"/>
                </a:cubicBezTo>
                <a:lnTo>
                  <a:pt x="18545" y="10800"/>
                </a:lnTo>
                <a:lnTo>
                  <a:pt x="18545" y="10551"/>
                </a:lnTo>
                <a:cubicBezTo>
                  <a:pt x="18545" y="10551"/>
                  <a:pt x="18545" y="10551"/>
                  <a:pt x="18545" y="10303"/>
                </a:cubicBezTo>
                <a:cubicBezTo>
                  <a:pt x="18545" y="10551"/>
                  <a:pt x="18545" y="10551"/>
                  <a:pt x="18294" y="10551"/>
                </a:cubicBezTo>
                <a:cubicBezTo>
                  <a:pt x="18294" y="10303"/>
                  <a:pt x="18294" y="10303"/>
                  <a:pt x="18294" y="10303"/>
                </a:cubicBezTo>
                <a:cubicBezTo>
                  <a:pt x="18294" y="10303"/>
                  <a:pt x="18294" y="10303"/>
                  <a:pt x="18294" y="10551"/>
                </a:cubicBezTo>
                <a:cubicBezTo>
                  <a:pt x="18294" y="10551"/>
                  <a:pt x="18294" y="10551"/>
                  <a:pt x="18042" y="10551"/>
                </a:cubicBezTo>
                <a:lnTo>
                  <a:pt x="18042" y="10800"/>
                </a:lnTo>
                <a:cubicBezTo>
                  <a:pt x="17790" y="10800"/>
                  <a:pt x="17790" y="10800"/>
                  <a:pt x="17790" y="10800"/>
                </a:cubicBezTo>
                <a:lnTo>
                  <a:pt x="17539" y="11049"/>
                </a:lnTo>
                <a:cubicBezTo>
                  <a:pt x="17287" y="11049"/>
                  <a:pt x="17287" y="11049"/>
                  <a:pt x="17287" y="11049"/>
                </a:cubicBezTo>
                <a:cubicBezTo>
                  <a:pt x="17287" y="11049"/>
                  <a:pt x="17287" y="11049"/>
                  <a:pt x="17287" y="11297"/>
                </a:cubicBezTo>
                <a:lnTo>
                  <a:pt x="17287" y="11546"/>
                </a:lnTo>
                <a:cubicBezTo>
                  <a:pt x="17287" y="11546"/>
                  <a:pt x="17287" y="11546"/>
                  <a:pt x="17287" y="11795"/>
                </a:cubicBezTo>
                <a:cubicBezTo>
                  <a:pt x="17287" y="11795"/>
                  <a:pt x="17287" y="11795"/>
                  <a:pt x="17036" y="11795"/>
                </a:cubicBezTo>
                <a:cubicBezTo>
                  <a:pt x="17036" y="11546"/>
                  <a:pt x="17036" y="11546"/>
                  <a:pt x="16748" y="11546"/>
                </a:cubicBezTo>
                <a:cubicBezTo>
                  <a:pt x="16748" y="11546"/>
                  <a:pt x="16748" y="11546"/>
                  <a:pt x="16748" y="11297"/>
                </a:cubicBezTo>
                <a:lnTo>
                  <a:pt x="16748" y="11049"/>
                </a:lnTo>
                <a:cubicBezTo>
                  <a:pt x="16748" y="11049"/>
                  <a:pt x="16748" y="10800"/>
                  <a:pt x="16497" y="10800"/>
                </a:cubicBezTo>
                <a:cubicBezTo>
                  <a:pt x="16497" y="10551"/>
                  <a:pt x="16497" y="10551"/>
                  <a:pt x="16497" y="10551"/>
                </a:cubicBezTo>
                <a:cubicBezTo>
                  <a:pt x="16748" y="10551"/>
                  <a:pt x="16497" y="10551"/>
                  <a:pt x="16497" y="10551"/>
                </a:cubicBezTo>
                <a:cubicBezTo>
                  <a:pt x="16245" y="10551"/>
                  <a:pt x="16245" y="10551"/>
                  <a:pt x="16245" y="10551"/>
                </a:cubicBezTo>
                <a:cubicBezTo>
                  <a:pt x="16245" y="10551"/>
                  <a:pt x="16245" y="10551"/>
                  <a:pt x="16245" y="10303"/>
                </a:cubicBezTo>
                <a:cubicBezTo>
                  <a:pt x="16245" y="10551"/>
                  <a:pt x="16245" y="10303"/>
                  <a:pt x="16245" y="10303"/>
                </a:cubicBezTo>
                <a:cubicBezTo>
                  <a:pt x="15993" y="10303"/>
                  <a:pt x="15993" y="10303"/>
                  <a:pt x="15993" y="10303"/>
                </a:cubicBezTo>
                <a:cubicBezTo>
                  <a:pt x="15993" y="10054"/>
                  <a:pt x="15993" y="10054"/>
                  <a:pt x="15993" y="10054"/>
                </a:cubicBezTo>
                <a:cubicBezTo>
                  <a:pt x="15993" y="10054"/>
                  <a:pt x="15742" y="10303"/>
                  <a:pt x="15742" y="10054"/>
                </a:cubicBezTo>
                <a:lnTo>
                  <a:pt x="15490" y="10054"/>
                </a:lnTo>
                <a:cubicBezTo>
                  <a:pt x="15490" y="10303"/>
                  <a:pt x="15490" y="10303"/>
                  <a:pt x="15490" y="10303"/>
                </a:cubicBezTo>
                <a:lnTo>
                  <a:pt x="15490" y="10054"/>
                </a:lnTo>
                <a:cubicBezTo>
                  <a:pt x="15239" y="10054"/>
                  <a:pt x="15239" y="10054"/>
                  <a:pt x="15239" y="10054"/>
                </a:cubicBezTo>
                <a:cubicBezTo>
                  <a:pt x="14987" y="10054"/>
                  <a:pt x="14987" y="10054"/>
                  <a:pt x="14987" y="10054"/>
                </a:cubicBezTo>
                <a:lnTo>
                  <a:pt x="14735" y="10054"/>
                </a:lnTo>
                <a:cubicBezTo>
                  <a:pt x="14735" y="10054"/>
                  <a:pt x="14484" y="10054"/>
                  <a:pt x="14484" y="9805"/>
                </a:cubicBezTo>
                <a:cubicBezTo>
                  <a:pt x="14484" y="9805"/>
                  <a:pt x="14484" y="9805"/>
                  <a:pt x="14484" y="9557"/>
                </a:cubicBezTo>
                <a:cubicBezTo>
                  <a:pt x="14232" y="9557"/>
                  <a:pt x="14232" y="9557"/>
                  <a:pt x="14232" y="9557"/>
                </a:cubicBezTo>
                <a:cubicBezTo>
                  <a:pt x="14232" y="9557"/>
                  <a:pt x="14232" y="9557"/>
                  <a:pt x="14232" y="9805"/>
                </a:cubicBezTo>
                <a:cubicBezTo>
                  <a:pt x="14232" y="9805"/>
                  <a:pt x="14232" y="9805"/>
                  <a:pt x="14232" y="10054"/>
                </a:cubicBezTo>
                <a:cubicBezTo>
                  <a:pt x="14232" y="10054"/>
                  <a:pt x="14232" y="10054"/>
                  <a:pt x="14484" y="10054"/>
                </a:cubicBezTo>
                <a:cubicBezTo>
                  <a:pt x="14484" y="10054"/>
                  <a:pt x="14484" y="10054"/>
                  <a:pt x="14232" y="10054"/>
                </a:cubicBezTo>
                <a:lnTo>
                  <a:pt x="14484" y="10054"/>
                </a:lnTo>
                <a:cubicBezTo>
                  <a:pt x="14232" y="10054"/>
                  <a:pt x="14232" y="10054"/>
                  <a:pt x="14484" y="10054"/>
                </a:cubicBezTo>
                <a:lnTo>
                  <a:pt x="14484" y="10303"/>
                </a:lnTo>
                <a:cubicBezTo>
                  <a:pt x="14484" y="10054"/>
                  <a:pt x="14484" y="10054"/>
                  <a:pt x="14484" y="10054"/>
                </a:cubicBezTo>
                <a:lnTo>
                  <a:pt x="14484" y="10303"/>
                </a:lnTo>
                <a:cubicBezTo>
                  <a:pt x="14735" y="10303"/>
                  <a:pt x="14735" y="10303"/>
                  <a:pt x="14735" y="10303"/>
                </a:cubicBezTo>
                <a:cubicBezTo>
                  <a:pt x="14987" y="10054"/>
                  <a:pt x="14987" y="10054"/>
                  <a:pt x="14987" y="10054"/>
                </a:cubicBezTo>
                <a:lnTo>
                  <a:pt x="14987" y="10303"/>
                </a:lnTo>
                <a:lnTo>
                  <a:pt x="15239" y="10303"/>
                </a:lnTo>
                <a:cubicBezTo>
                  <a:pt x="15239" y="10303"/>
                  <a:pt x="15239" y="10303"/>
                  <a:pt x="15239" y="10551"/>
                </a:cubicBezTo>
                <a:cubicBezTo>
                  <a:pt x="15239" y="10800"/>
                  <a:pt x="15239" y="10800"/>
                  <a:pt x="15239" y="10800"/>
                </a:cubicBezTo>
                <a:cubicBezTo>
                  <a:pt x="14987" y="10800"/>
                  <a:pt x="14987" y="10800"/>
                  <a:pt x="14987" y="10800"/>
                </a:cubicBezTo>
                <a:lnTo>
                  <a:pt x="14987" y="11049"/>
                </a:lnTo>
                <a:cubicBezTo>
                  <a:pt x="14735" y="11049"/>
                  <a:pt x="14735" y="11049"/>
                  <a:pt x="14735" y="11049"/>
                </a:cubicBezTo>
                <a:lnTo>
                  <a:pt x="14484" y="11049"/>
                </a:lnTo>
                <a:cubicBezTo>
                  <a:pt x="14484" y="11297"/>
                  <a:pt x="14484" y="11297"/>
                  <a:pt x="14232" y="11297"/>
                </a:cubicBezTo>
                <a:lnTo>
                  <a:pt x="13981" y="11297"/>
                </a:lnTo>
                <a:cubicBezTo>
                  <a:pt x="13729" y="11546"/>
                  <a:pt x="13729" y="11546"/>
                  <a:pt x="13729" y="11297"/>
                </a:cubicBezTo>
                <a:cubicBezTo>
                  <a:pt x="13729" y="11297"/>
                  <a:pt x="13729" y="11297"/>
                  <a:pt x="13729" y="11049"/>
                </a:cubicBezTo>
                <a:cubicBezTo>
                  <a:pt x="13729" y="11049"/>
                  <a:pt x="13478" y="11049"/>
                  <a:pt x="13478" y="10800"/>
                </a:cubicBezTo>
                <a:cubicBezTo>
                  <a:pt x="13478" y="10800"/>
                  <a:pt x="13478" y="10800"/>
                  <a:pt x="13226" y="10551"/>
                </a:cubicBezTo>
                <a:cubicBezTo>
                  <a:pt x="13226" y="10551"/>
                  <a:pt x="13226" y="10551"/>
                  <a:pt x="13226" y="10303"/>
                </a:cubicBezTo>
                <a:cubicBezTo>
                  <a:pt x="13226" y="10054"/>
                  <a:pt x="12974" y="10054"/>
                  <a:pt x="12974" y="10054"/>
                </a:cubicBezTo>
                <a:cubicBezTo>
                  <a:pt x="12974" y="9805"/>
                  <a:pt x="12974" y="9805"/>
                  <a:pt x="12974" y="9805"/>
                </a:cubicBezTo>
                <a:cubicBezTo>
                  <a:pt x="12974" y="9557"/>
                  <a:pt x="12687" y="9557"/>
                  <a:pt x="12687" y="9557"/>
                </a:cubicBezTo>
                <a:cubicBezTo>
                  <a:pt x="12687" y="9557"/>
                  <a:pt x="12687" y="9557"/>
                  <a:pt x="12974" y="9308"/>
                </a:cubicBezTo>
                <a:cubicBezTo>
                  <a:pt x="12974" y="9024"/>
                  <a:pt x="12974" y="9024"/>
                  <a:pt x="12974" y="9024"/>
                </a:cubicBezTo>
                <a:cubicBezTo>
                  <a:pt x="12974" y="9024"/>
                  <a:pt x="12974" y="9024"/>
                  <a:pt x="12687" y="9024"/>
                </a:cubicBezTo>
                <a:cubicBezTo>
                  <a:pt x="12687" y="9024"/>
                  <a:pt x="12687" y="9024"/>
                  <a:pt x="12435" y="9024"/>
                </a:cubicBezTo>
                <a:cubicBezTo>
                  <a:pt x="12435" y="9024"/>
                  <a:pt x="12435" y="8775"/>
                  <a:pt x="12435" y="9024"/>
                </a:cubicBezTo>
                <a:cubicBezTo>
                  <a:pt x="12435" y="9024"/>
                  <a:pt x="12435" y="9024"/>
                  <a:pt x="12184" y="9024"/>
                </a:cubicBezTo>
                <a:cubicBezTo>
                  <a:pt x="12184" y="8775"/>
                  <a:pt x="12184" y="8775"/>
                  <a:pt x="12184" y="8775"/>
                </a:cubicBezTo>
                <a:cubicBezTo>
                  <a:pt x="11932" y="8775"/>
                  <a:pt x="11932" y="8775"/>
                  <a:pt x="11932" y="8775"/>
                </a:cubicBezTo>
                <a:cubicBezTo>
                  <a:pt x="12184" y="8775"/>
                  <a:pt x="12184" y="8775"/>
                  <a:pt x="11932" y="8775"/>
                </a:cubicBezTo>
                <a:lnTo>
                  <a:pt x="12184" y="8775"/>
                </a:lnTo>
                <a:lnTo>
                  <a:pt x="11932" y="8775"/>
                </a:lnTo>
                <a:cubicBezTo>
                  <a:pt x="11932" y="8526"/>
                  <a:pt x="11932" y="8526"/>
                  <a:pt x="11932" y="8526"/>
                </a:cubicBezTo>
                <a:cubicBezTo>
                  <a:pt x="11932" y="8526"/>
                  <a:pt x="11932" y="8526"/>
                  <a:pt x="12184" y="8526"/>
                </a:cubicBezTo>
                <a:cubicBezTo>
                  <a:pt x="11932" y="8526"/>
                  <a:pt x="11932" y="8526"/>
                  <a:pt x="11932" y="8526"/>
                </a:cubicBezTo>
                <a:lnTo>
                  <a:pt x="12435" y="8526"/>
                </a:lnTo>
                <a:cubicBezTo>
                  <a:pt x="12435" y="8526"/>
                  <a:pt x="12435" y="8526"/>
                  <a:pt x="12184" y="8526"/>
                </a:cubicBezTo>
                <a:cubicBezTo>
                  <a:pt x="12184" y="8526"/>
                  <a:pt x="12184" y="8526"/>
                  <a:pt x="12184" y="8278"/>
                </a:cubicBezTo>
                <a:lnTo>
                  <a:pt x="12435" y="8526"/>
                </a:lnTo>
                <a:lnTo>
                  <a:pt x="12435" y="8278"/>
                </a:lnTo>
                <a:cubicBezTo>
                  <a:pt x="12435" y="8526"/>
                  <a:pt x="12435" y="8526"/>
                  <a:pt x="12435" y="8526"/>
                </a:cubicBezTo>
                <a:cubicBezTo>
                  <a:pt x="12435" y="8278"/>
                  <a:pt x="12435" y="8278"/>
                  <a:pt x="12435" y="8278"/>
                </a:cubicBezTo>
                <a:lnTo>
                  <a:pt x="12687" y="8278"/>
                </a:lnTo>
                <a:cubicBezTo>
                  <a:pt x="12687" y="8278"/>
                  <a:pt x="12687" y="8278"/>
                  <a:pt x="12974" y="8278"/>
                </a:cubicBezTo>
                <a:cubicBezTo>
                  <a:pt x="12974" y="8278"/>
                  <a:pt x="12974" y="8526"/>
                  <a:pt x="13226" y="8526"/>
                </a:cubicBezTo>
                <a:lnTo>
                  <a:pt x="13478" y="8526"/>
                </a:lnTo>
                <a:lnTo>
                  <a:pt x="13478" y="8278"/>
                </a:lnTo>
                <a:cubicBezTo>
                  <a:pt x="13478" y="8029"/>
                  <a:pt x="13478" y="8029"/>
                  <a:pt x="13478" y="8029"/>
                </a:cubicBezTo>
                <a:lnTo>
                  <a:pt x="12974" y="8029"/>
                </a:lnTo>
                <a:cubicBezTo>
                  <a:pt x="12974" y="8029"/>
                  <a:pt x="13226" y="8029"/>
                  <a:pt x="13226" y="7780"/>
                </a:cubicBezTo>
                <a:cubicBezTo>
                  <a:pt x="13226" y="7780"/>
                  <a:pt x="13226" y="7780"/>
                  <a:pt x="12974" y="7780"/>
                </a:cubicBezTo>
                <a:cubicBezTo>
                  <a:pt x="12687" y="7780"/>
                  <a:pt x="12687" y="7780"/>
                  <a:pt x="12687" y="7780"/>
                </a:cubicBezTo>
                <a:cubicBezTo>
                  <a:pt x="12687" y="7780"/>
                  <a:pt x="12974" y="7780"/>
                  <a:pt x="12974" y="8029"/>
                </a:cubicBezTo>
                <a:cubicBezTo>
                  <a:pt x="12974" y="8029"/>
                  <a:pt x="12974" y="8029"/>
                  <a:pt x="12687" y="8029"/>
                </a:cubicBezTo>
                <a:cubicBezTo>
                  <a:pt x="12687" y="7780"/>
                  <a:pt x="12687" y="7780"/>
                  <a:pt x="12687" y="7780"/>
                </a:cubicBezTo>
                <a:cubicBezTo>
                  <a:pt x="12687" y="7780"/>
                  <a:pt x="12687" y="7780"/>
                  <a:pt x="12435" y="7780"/>
                </a:cubicBezTo>
                <a:cubicBezTo>
                  <a:pt x="12435" y="7780"/>
                  <a:pt x="12435" y="7780"/>
                  <a:pt x="12687" y="7780"/>
                </a:cubicBezTo>
                <a:cubicBezTo>
                  <a:pt x="12435" y="7780"/>
                  <a:pt x="12435" y="7780"/>
                  <a:pt x="12435" y="7780"/>
                </a:cubicBezTo>
                <a:cubicBezTo>
                  <a:pt x="12435" y="7780"/>
                  <a:pt x="12184" y="7780"/>
                  <a:pt x="12435" y="7780"/>
                </a:cubicBezTo>
                <a:cubicBezTo>
                  <a:pt x="12435" y="8029"/>
                  <a:pt x="12435" y="8029"/>
                  <a:pt x="12435" y="8029"/>
                </a:cubicBezTo>
                <a:cubicBezTo>
                  <a:pt x="12435" y="8029"/>
                  <a:pt x="12435" y="8029"/>
                  <a:pt x="12184" y="8029"/>
                </a:cubicBezTo>
                <a:cubicBezTo>
                  <a:pt x="12184" y="8029"/>
                  <a:pt x="12184" y="8029"/>
                  <a:pt x="12184" y="8278"/>
                </a:cubicBezTo>
                <a:cubicBezTo>
                  <a:pt x="12184" y="8526"/>
                  <a:pt x="12184" y="8526"/>
                  <a:pt x="12184" y="8526"/>
                </a:cubicBezTo>
                <a:lnTo>
                  <a:pt x="11932" y="8526"/>
                </a:lnTo>
                <a:cubicBezTo>
                  <a:pt x="11932" y="8526"/>
                  <a:pt x="11932" y="8526"/>
                  <a:pt x="11681" y="8526"/>
                </a:cubicBezTo>
                <a:cubicBezTo>
                  <a:pt x="11681" y="8526"/>
                  <a:pt x="11681" y="8526"/>
                  <a:pt x="11681" y="8775"/>
                </a:cubicBezTo>
                <a:cubicBezTo>
                  <a:pt x="11681" y="8775"/>
                  <a:pt x="11681" y="8775"/>
                  <a:pt x="11681" y="9024"/>
                </a:cubicBezTo>
                <a:lnTo>
                  <a:pt x="11681" y="8775"/>
                </a:lnTo>
                <a:cubicBezTo>
                  <a:pt x="11681" y="8775"/>
                  <a:pt x="11681" y="8775"/>
                  <a:pt x="11429" y="9024"/>
                </a:cubicBezTo>
                <a:cubicBezTo>
                  <a:pt x="11429" y="8775"/>
                  <a:pt x="11429" y="8775"/>
                  <a:pt x="11429" y="8775"/>
                </a:cubicBezTo>
                <a:lnTo>
                  <a:pt x="11681" y="8775"/>
                </a:lnTo>
                <a:lnTo>
                  <a:pt x="11429" y="8775"/>
                </a:lnTo>
                <a:cubicBezTo>
                  <a:pt x="11429" y="8775"/>
                  <a:pt x="11429" y="8775"/>
                  <a:pt x="11429" y="8526"/>
                </a:cubicBezTo>
                <a:cubicBezTo>
                  <a:pt x="11429" y="8775"/>
                  <a:pt x="11429" y="8526"/>
                  <a:pt x="11429" y="8526"/>
                </a:cubicBezTo>
                <a:lnTo>
                  <a:pt x="11429" y="8278"/>
                </a:lnTo>
                <a:cubicBezTo>
                  <a:pt x="11429" y="8278"/>
                  <a:pt x="11429" y="8278"/>
                  <a:pt x="11177" y="8278"/>
                </a:cubicBezTo>
                <a:lnTo>
                  <a:pt x="10926" y="8029"/>
                </a:lnTo>
                <a:cubicBezTo>
                  <a:pt x="10674" y="8029"/>
                  <a:pt x="10674" y="8029"/>
                  <a:pt x="10674" y="8029"/>
                </a:cubicBezTo>
                <a:lnTo>
                  <a:pt x="10674" y="7780"/>
                </a:lnTo>
                <a:lnTo>
                  <a:pt x="10674" y="8029"/>
                </a:lnTo>
                <a:cubicBezTo>
                  <a:pt x="10674" y="8278"/>
                  <a:pt x="10674" y="8278"/>
                  <a:pt x="10674" y="8278"/>
                </a:cubicBezTo>
                <a:lnTo>
                  <a:pt x="10926" y="8278"/>
                </a:lnTo>
                <a:cubicBezTo>
                  <a:pt x="11177" y="8526"/>
                  <a:pt x="11177" y="8526"/>
                  <a:pt x="11177" y="8526"/>
                </a:cubicBezTo>
                <a:lnTo>
                  <a:pt x="10926" y="8526"/>
                </a:lnTo>
                <a:cubicBezTo>
                  <a:pt x="11177" y="8526"/>
                  <a:pt x="11177" y="8526"/>
                  <a:pt x="11177" y="8526"/>
                </a:cubicBezTo>
                <a:cubicBezTo>
                  <a:pt x="11177" y="8526"/>
                  <a:pt x="11177" y="8526"/>
                  <a:pt x="11177" y="8775"/>
                </a:cubicBezTo>
                <a:cubicBezTo>
                  <a:pt x="11177" y="8775"/>
                  <a:pt x="11177" y="8775"/>
                  <a:pt x="10926" y="8775"/>
                </a:cubicBezTo>
                <a:lnTo>
                  <a:pt x="10926" y="8526"/>
                </a:lnTo>
                <a:cubicBezTo>
                  <a:pt x="10926" y="8526"/>
                  <a:pt x="10926" y="8526"/>
                  <a:pt x="10674" y="8526"/>
                </a:cubicBezTo>
                <a:cubicBezTo>
                  <a:pt x="10674" y="8278"/>
                  <a:pt x="10674" y="8526"/>
                  <a:pt x="10674" y="8278"/>
                </a:cubicBezTo>
                <a:cubicBezTo>
                  <a:pt x="10674" y="8278"/>
                  <a:pt x="10674" y="8278"/>
                  <a:pt x="10423" y="8278"/>
                </a:cubicBezTo>
                <a:lnTo>
                  <a:pt x="10423" y="8029"/>
                </a:lnTo>
                <a:lnTo>
                  <a:pt x="10171" y="8029"/>
                </a:lnTo>
                <a:cubicBezTo>
                  <a:pt x="10171" y="8029"/>
                  <a:pt x="10171" y="8278"/>
                  <a:pt x="9919" y="8278"/>
                </a:cubicBezTo>
                <a:cubicBezTo>
                  <a:pt x="9919" y="8029"/>
                  <a:pt x="9919" y="8278"/>
                  <a:pt x="9919" y="8278"/>
                </a:cubicBezTo>
                <a:cubicBezTo>
                  <a:pt x="9919" y="8278"/>
                  <a:pt x="9919" y="8029"/>
                  <a:pt x="9668" y="8278"/>
                </a:cubicBezTo>
                <a:cubicBezTo>
                  <a:pt x="9668" y="8526"/>
                  <a:pt x="9416" y="8278"/>
                  <a:pt x="9416" y="8526"/>
                </a:cubicBezTo>
                <a:cubicBezTo>
                  <a:pt x="9416" y="8526"/>
                  <a:pt x="9416" y="8526"/>
                  <a:pt x="9416" y="8775"/>
                </a:cubicBezTo>
                <a:lnTo>
                  <a:pt x="9165" y="8775"/>
                </a:lnTo>
                <a:cubicBezTo>
                  <a:pt x="9165" y="8775"/>
                  <a:pt x="9165" y="8775"/>
                  <a:pt x="9165" y="9024"/>
                </a:cubicBezTo>
                <a:lnTo>
                  <a:pt x="8913" y="9024"/>
                </a:lnTo>
                <a:cubicBezTo>
                  <a:pt x="8913" y="9024"/>
                  <a:pt x="8913" y="9024"/>
                  <a:pt x="8626" y="9024"/>
                </a:cubicBezTo>
                <a:cubicBezTo>
                  <a:pt x="8626" y="8775"/>
                  <a:pt x="8626" y="8775"/>
                  <a:pt x="8626" y="8775"/>
                </a:cubicBezTo>
                <a:cubicBezTo>
                  <a:pt x="8374" y="8775"/>
                  <a:pt x="8626" y="8775"/>
                  <a:pt x="8626" y="8775"/>
                </a:cubicBezTo>
                <a:lnTo>
                  <a:pt x="8374" y="8775"/>
                </a:lnTo>
                <a:cubicBezTo>
                  <a:pt x="8374" y="8775"/>
                  <a:pt x="8374" y="8775"/>
                  <a:pt x="8626" y="8775"/>
                </a:cubicBezTo>
                <a:cubicBezTo>
                  <a:pt x="8626" y="8775"/>
                  <a:pt x="8626" y="8775"/>
                  <a:pt x="8374" y="8775"/>
                </a:cubicBezTo>
                <a:lnTo>
                  <a:pt x="8374" y="8526"/>
                </a:lnTo>
                <a:cubicBezTo>
                  <a:pt x="8626" y="8526"/>
                  <a:pt x="8626" y="8526"/>
                  <a:pt x="8626" y="8278"/>
                </a:cubicBezTo>
                <a:cubicBezTo>
                  <a:pt x="8626" y="8278"/>
                  <a:pt x="8626" y="8278"/>
                  <a:pt x="8374" y="8278"/>
                </a:cubicBezTo>
                <a:lnTo>
                  <a:pt x="8626" y="8278"/>
                </a:lnTo>
                <a:cubicBezTo>
                  <a:pt x="8626" y="8029"/>
                  <a:pt x="8626" y="8029"/>
                  <a:pt x="8626" y="8029"/>
                </a:cubicBezTo>
                <a:lnTo>
                  <a:pt x="8913" y="8029"/>
                </a:lnTo>
                <a:cubicBezTo>
                  <a:pt x="8913" y="8029"/>
                  <a:pt x="9165" y="8278"/>
                  <a:pt x="9165" y="8029"/>
                </a:cubicBezTo>
                <a:lnTo>
                  <a:pt x="9165" y="8278"/>
                </a:lnTo>
                <a:cubicBezTo>
                  <a:pt x="9165" y="8029"/>
                  <a:pt x="9165" y="8029"/>
                  <a:pt x="9165" y="8029"/>
                </a:cubicBezTo>
                <a:cubicBezTo>
                  <a:pt x="9416" y="8029"/>
                  <a:pt x="9416" y="8029"/>
                  <a:pt x="9416" y="8029"/>
                </a:cubicBezTo>
                <a:lnTo>
                  <a:pt x="9165" y="8029"/>
                </a:lnTo>
                <a:cubicBezTo>
                  <a:pt x="9165" y="8029"/>
                  <a:pt x="9165" y="8029"/>
                  <a:pt x="9416" y="7780"/>
                </a:cubicBezTo>
                <a:cubicBezTo>
                  <a:pt x="9416" y="8029"/>
                  <a:pt x="9416" y="8029"/>
                  <a:pt x="9416" y="8029"/>
                </a:cubicBezTo>
                <a:lnTo>
                  <a:pt x="9416" y="7780"/>
                </a:lnTo>
                <a:cubicBezTo>
                  <a:pt x="9165" y="7780"/>
                  <a:pt x="9416" y="7780"/>
                  <a:pt x="9165" y="7780"/>
                </a:cubicBezTo>
                <a:cubicBezTo>
                  <a:pt x="9165" y="7532"/>
                  <a:pt x="9165" y="7532"/>
                  <a:pt x="9165" y="7532"/>
                </a:cubicBezTo>
                <a:lnTo>
                  <a:pt x="9165" y="7780"/>
                </a:lnTo>
                <a:cubicBezTo>
                  <a:pt x="9165" y="7532"/>
                  <a:pt x="9165" y="7532"/>
                  <a:pt x="8913" y="7532"/>
                </a:cubicBezTo>
                <a:lnTo>
                  <a:pt x="9165" y="7532"/>
                </a:lnTo>
                <a:cubicBezTo>
                  <a:pt x="9165" y="7532"/>
                  <a:pt x="9165" y="7532"/>
                  <a:pt x="9165" y="7283"/>
                </a:cubicBezTo>
                <a:cubicBezTo>
                  <a:pt x="9165" y="7283"/>
                  <a:pt x="9165" y="7283"/>
                  <a:pt x="9416" y="7283"/>
                </a:cubicBezTo>
                <a:lnTo>
                  <a:pt x="9416" y="7532"/>
                </a:lnTo>
                <a:cubicBezTo>
                  <a:pt x="9416" y="7283"/>
                  <a:pt x="9416" y="7532"/>
                  <a:pt x="9416" y="7532"/>
                </a:cubicBezTo>
                <a:cubicBezTo>
                  <a:pt x="9416" y="7283"/>
                  <a:pt x="9416" y="7283"/>
                  <a:pt x="9416" y="7283"/>
                </a:cubicBezTo>
                <a:cubicBezTo>
                  <a:pt x="9416" y="7283"/>
                  <a:pt x="9416" y="7283"/>
                  <a:pt x="9668" y="7283"/>
                </a:cubicBezTo>
                <a:cubicBezTo>
                  <a:pt x="9668" y="7034"/>
                  <a:pt x="9668" y="7034"/>
                  <a:pt x="9668" y="7034"/>
                </a:cubicBezTo>
                <a:lnTo>
                  <a:pt x="9919" y="7034"/>
                </a:lnTo>
                <a:cubicBezTo>
                  <a:pt x="9919" y="7034"/>
                  <a:pt x="9919" y="6786"/>
                  <a:pt x="10171" y="7034"/>
                </a:cubicBezTo>
                <a:cubicBezTo>
                  <a:pt x="10171" y="7034"/>
                  <a:pt x="10171" y="7034"/>
                  <a:pt x="10171" y="6786"/>
                </a:cubicBezTo>
                <a:cubicBezTo>
                  <a:pt x="10171" y="6786"/>
                  <a:pt x="10171" y="6786"/>
                  <a:pt x="10171" y="7034"/>
                </a:cubicBezTo>
                <a:cubicBezTo>
                  <a:pt x="10171" y="7034"/>
                  <a:pt x="10171" y="7034"/>
                  <a:pt x="10171" y="6786"/>
                </a:cubicBezTo>
                <a:cubicBezTo>
                  <a:pt x="10171" y="6786"/>
                  <a:pt x="10171" y="6786"/>
                  <a:pt x="10423" y="6786"/>
                </a:cubicBezTo>
                <a:lnTo>
                  <a:pt x="10171" y="6786"/>
                </a:lnTo>
                <a:cubicBezTo>
                  <a:pt x="10171" y="6786"/>
                  <a:pt x="10171" y="6786"/>
                  <a:pt x="10171" y="6537"/>
                </a:cubicBezTo>
                <a:cubicBezTo>
                  <a:pt x="10171" y="6537"/>
                  <a:pt x="10171" y="6537"/>
                  <a:pt x="10423" y="6537"/>
                </a:cubicBezTo>
                <a:lnTo>
                  <a:pt x="10423" y="6786"/>
                </a:lnTo>
                <a:lnTo>
                  <a:pt x="10926" y="6786"/>
                </a:lnTo>
                <a:cubicBezTo>
                  <a:pt x="10926" y="6786"/>
                  <a:pt x="10926" y="6786"/>
                  <a:pt x="11177" y="6786"/>
                </a:cubicBezTo>
                <a:lnTo>
                  <a:pt x="11429" y="6786"/>
                </a:lnTo>
                <a:cubicBezTo>
                  <a:pt x="11429" y="6537"/>
                  <a:pt x="11429" y="6786"/>
                  <a:pt x="11429" y="6537"/>
                </a:cubicBezTo>
                <a:lnTo>
                  <a:pt x="11429" y="6288"/>
                </a:lnTo>
                <a:cubicBezTo>
                  <a:pt x="11681" y="6288"/>
                  <a:pt x="11681" y="6288"/>
                  <a:pt x="11681" y="6288"/>
                </a:cubicBezTo>
                <a:cubicBezTo>
                  <a:pt x="11681" y="6288"/>
                  <a:pt x="11681" y="6288"/>
                  <a:pt x="11681" y="6537"/>
                </a:cubicBezTo>
                <a:cubicBezTo>
                  <a:pt x="11681" y="6537"/>
                  <a:pt x="11681" y="6537"/>
                  <a:pt x="11681" y="6288"/>
                </a:cubicBezTo>
                <a:cubicBezTo>
                  <a:pt x="11681" y="6288"/>
                  <a:pt x="11681" y="6288"/>
                  <a:pt x="11932" y="6288"/>
                </a:cubicBezTo>
                <a:lnTo>
                  <a:pt x="11681" y="6288"/>
                </a:lnTo>
                <a:cubicBezTo>
                  <a:pt x="11681" y="6288"/>
                  <a:pt x="11681" y="6288"/>
                  <a:pt x="11681" y="6039"/>
                </a:cubicBezTo>
                <a:cubicBezTo>
                  <a:pt x="11932" y="6039"/>
                  <a:pt x="11932" y="6039"/>
                  <a:pt x="11932" y="6039"/>
                </a:cubicBezTo>
                <a:lnTo>
                  <a:pt x="12184" y="6039"/>
                </a:lnTo>
                <a:lnTo>
                  <a:pt x="12184" y="5791"/>
                </a:lnTo>
                <a:lnTo>
                  <a:pt x="12184" y="6039"/>
                </a:lnTo>
                <a:cubicBezTo>
                  <a:pt x="12184" y="6039"/>
                  <a:pt x="12184" y="6039"/>
                  <a:pt x="11932" y="6039"/>
                </a:cubicBezTo>
                <a:cubicBezTo>
                  <a:pt x="11681" y="6039"/>
                  <a:pt x="11681" y="6039"/>
                  <a:pt x="11681" y="6039"/>
                </a:cubicBezTo>
                <a:cubicBezTo>
                  <a:pt x="11429" y="6039"/>
                  <a:pt x="11429" y="5791"/>
                  <a:pt x="11429" y="5791"/>
                </a:cubicBezTo>
                <a:cubicBezTo>
                  <a:pt x="11429" y="5791"/>
                  <a:pt x="11429" y="5791"/>
                  <a:pt x="11429" y="5542"/>
                </a:cubicBezTo>
                <a:lnTo>
                  <a:pt x="11681" y="5542"/>
                </a:lnTo>
                <a:lnTo>
                  <a:pt x="11932" y="5293"/>
                </a:lnTo>
                <a:cubicBezTo>
                  <a:pt x="11932" y="5009"/>
                  <a:pt x="11932" y="5009"/>
                  <a:pt x="11932" y="5009"/>
                </a:cubicBezTo>
                <a:cubicBezTo>
                  <a:pt x="11932" y="5009"/>
                  <a:pt x="11932" y="5009"/>
                  <a:pt x="11681" y="5009"/>
                </a:cubicBezTo>
                <a:cubicBezTo>
                  <a:pt x="11681" y="5009"/>
                  <a:pt x="11681" y="5009"/>
                  <a:pt x="11681" y="5293"/>
                </a:cubicBezTo>
                <a:cubicBezTo>
                  <a:pt x="11429" y="5293"/>
                  <a:pt x="11429" y="5293"/>
                  <a:pt x="11429" y="5293"/>
                </a:cubicBezTo>
                <a:cubicBezTo>
                  <a:pt x="11429" y="5293"/>
                  <a:pt x="11429" y="5293"/>
                  <a:pt x="11429" y="5542"/>
                </a:cubicBezTo>
                <a:cubicBezTo>
                  <a:pt x="11177" y="5542"/>
                  <a:pt x="11177" y="5542"/>
                  <a:pt x="11177" y="5542"/>
                </a:cubicBezTo>
                <a:cubicBezTo>
                  <a:pt x="11177" y="5791"/>
                  <a:pt x="11177" y="5791"/>
                  <a:pt x="11177" y="5791"/>
                </a:cubicBezTo>
                <a:cubicBezTo>
                  <a:pt x="11177" y="6039"/>
                  <a:pt x="11177" y="6039"/>
                  <a:pt x="11177" y="6039"/>
                </a:cubicBezTo>
                <a:lnTo>
                  <a:pt x="10926" y="6039"/>
                </a:lnTo>
                <a:cubicBezTo>
                  <a:pt x="11177" y="6039"/>
                  <a:pt x="11177" y="6039"/>
                  <a:pt x="11177" y="6039"/>
                </a:cubicBezTo>
                <a:lnTo>
                  <a:pt x="11177" y="6288"/>
                </a:lnTo>
                <a:lnTo>
                  <a:pt x="10926" y="6288"/>
                </a:lnTo>
                <a:lnTo>
                  <a:pt x="11177" y="6288"/>
                </a:lnTo>
                <a:cubicBezTo>
                  <a:pt x="10926" y="6288"/>
                  <a:pt x="10926" y="6288"/>
                  <a:pt x="10926" y="6288"/>
                </a:cubicBezTo>
                <a:cubicBezTo>
                  <a:pt x="10926" y="6537"/>
                  <a:pt x="10926" y="6537"/>
                  <a:pt x="10926" y="6537"/>
                </a:cubicBezTo>
                <a:cubicBezTo>
                  <a:pt x="10926" y="6537"/>
                  <a:pt x="10926" y="6537"/>
                  <a:pt x="10674" y="6537"/>
                </a:cubicBezTo>
                <a:cubicBezTo>
                  <a:pt x="10674" y="6537"/>
                  <a:pt x="10674" y="6537"/>
                  <a:pt x="10674" y="6288"/>
                </a:cubicBezTo>
                <a:cubicBezTo>
                  <a:pt x="10674" y="6288"/>
                  <a:pt x="10674" y="6288"/>
                  <a:pt x="10423" y="6288"/>
                </a:cubicBezTo>
                <a:cubicBezTo>
                  <a:pt x="10423" y="6288"/>
                  <a:pt x="10423" y="6288"/>
                  <a:pt x="10423" y="6039"/>
                </a:cubicBezTo>
                <a:lnTo>
                  <a:pt x="10423" y="6288"/>
                </a:lnTo>
                <a:cubicBezTo>
                  <a:pt x="10171" y="6288"/>
                  <a:pt x="10171" y="6288"/>
                  <a:pt x="10171" y="6288"/>
                </a:cubicBezTo>
                <a:cubicBezTo>
                  <a:pt x="9919" y="6288"/>
                  <a:pt x="9919" y="6288"/>
                  <a:pt x="9919" y="6288"/>
                </a:cubicBezTo>
                <a:lnTo>
                  <a:pt x="9919" y="6039"/>
                </a:lnTo>
                <a:cubicBezTo>
                  <a:pt x="9919" y="6039"/>
                  <a:pt x="9919" y="6039"/>
                  <a:pt x="9919" y="6288"/>
                </a:cubicBezTo>
                <a:cubicBezTo>
                  <a:pt x="9919" y="6039"/>
                  <a:pt x="9919" y="6039"/>
                  <a:pt x="9919" y="6039"/>
                </a:cubicBezTo>
                <a:lnTo>
                  <a:pt x="9919" y="5791"/>
                </a:lnTo>
                <a:cubicBezTo>
                  <a:pt x="9919" y="6039"/>
                  <a:pt x="9919" y="5791"/>
                  <a:pt x="9919" y="5791"/>
                </a:cubicBezTo>
                <a:lnTo>
                  <a:pt x="9919" y="5542"/>
                </a:lnTo>
                <a:cubicBezTo>
                  <a:pt x="10171" y="5542"/>
                  <a:pt x="10171" y="5542"/>
                  <a:pt x="10171" y="5542"/>
                </a:cubicBezTo>
                <a:cubicBezTo>
                  <a:pt x="10171" y="5542"/>
                  <a:pt x="10171" y="5542"/>
                  <a:pt x="10423" y="5542"/>
                </a:cubicBezTo>
                <a:cubicBezTo>
                  <a:pt x="10423" y="5542"/>
                  <a:pt x="10423" y="5542"/>
                  <a:pt x="10423" y="5293"/>
                </a:cubicBezTo>
                <a:cubicBezTo>
                  <a:pt x="10674" y="5293"/>
                  <a:pt x="10674" y="5293"/>
                  <a:pt x="10674" y="5293"/>
                </a:cubicBezTo>
                <a:cubicBezTo>
                  <a:pt x="10674" y="5009"/>
                  <a:pt x="10674" y="5009"/>
                  <a:pt x="10674" y="5009"/>
                </a:cubicBezTo>
                <a:cubicBezTo>
                  <a:pt x="10674" y="4761"/>
                  <a:pt x="10926" y="4761"/>
                  <a:pt x="10926" y="4761"/>
                </a:cubicBezTo>
                <a:cubicBezTo>
                  <a:pt x="11177" y="4761"/>
                  <a:pt x="11177" y="4761"/>
                  <a:pt x="11177" y="4761"/>
                </a:cubicBezTo>
                <a:cubicBezTo>
                  <a:pt x="11177" y="4761"/>
                  <a:pt x="11177" y="4761"/>
                  <a:pt x="11177" y="4512"/>
                </a:cubicBezTo>
                <a:cubicBezTo>
                  <a:pt x="11177" y="4512"/>
                  <a:pt x="11177" y="4512"/>
                  <a:pt x="11429" y="4512"/>
                </a:cubicBezTo>
                <a:cubicBezTo>
                  <a:pt x="11429" y="4512"/>
                  <a:pt x="11429" y="4512"/>
                  <a:pt x="11429" y="4263"/>
                </a:cubicBezTo>
                <a:cubicBezTo>
                  <a:pt x="11429" y="4512"/>
                  <a:pt x="11429" y="4512"/>
                  <a:pt x="11681" y="4512"/>
                </a:cubicBezTo>
                <a:cubicBezTo>
                  <a:pt x="11681" y="4263"/>
                  <a:pt x="11681" y="4263"/>
                  <a:pt x="11681" y="4263"/>
                </a:cubicBezTo>
                <a:cubicBezTo>
                  <a:pt x="11932" y="4263"/>
                  <a:pt x="11932" y="4263"/>
                  <a:pt x="11932" y="4263"/>
                </a:cubicBezTo>
                <a:cubicBezTo>
                  <a:pt x="12184" y="4263"/>
                  <a:pt x="12184" y="4263"/>
                  <a:pt x="12184" y="4263"/>
                </a:cubicBezTo>
                <a:cubicBezTo>
                  <a:pt x="12184" y="4263"/>
                  <a:pt x="12184" y="4263"/>
                  <a:pt x="12435" y="4263"/>
                </a:cubicBezTo>
                <a:cubicBezTo>
                  <a:pt x="12435" y="4263"/>
                  <a:pt x="12435" y="4263"/>
                  <a:pt x="12184" y="4263"/>
                </a:cubicBezTo>
                <a:cubicBezTo>
                  <a:pt x="12184" y="4512"/>
                  <a:pt x="12184" y="4512"/>
                  <a:pt x="12435" y="4512"/>
                </a:cubicBezTo>
                <a:cubicBezTo>
                  <a:pt x="12435" y="4512"/>
                  <a:pt x="12435" y="4512"/>
                  <a:pt x="12687" y="4512"/>
                </a:cubicBezTo>
                <a:lnTo>
                  <a:pt x="12974" y="4512"/>
                </a:lnTo>
                <a:cubicBezTo>
                  <a:pt x="12974" y="4512"/>
                  <a:pt x="12974" y="4512"/>
                  <a:pt x="13226" y="4512"/>
                </a:cubicBezTo>
                <a:lnTo>
                  <a:pt x="13226" y="4761"/>
                </a:lnTo>
                <a:cubicBezTo>
                  <a:pt x="13226" y="4761"/>
                  <a:pt x="13226" y="4761"/>
                  <a:pt x="13478" y="4761"/>
                </a:cubicBezTo>
                <a:cubicBezTo>
                  <a:pt x="13478" y="5009"/>
                  <a:pt x="13478" y="5009"/>
                  <a:pt x="13478" y="5009"/>
                </a:cubicBezTo>
                <a:cubicBezTo>
                  <a:pt x="13226" y="5009"/>
                  <a:pt x="12974" y="5009"/>
                  <a:pt x="12687" y="5009"/>
                </a:cubicBezTo>
                <a:lnTo>
                  <a:pt x="12687" y="4761"/>
                </a:lnTo>
                <a:cubicBezTo>
                  <a:pt x="12687" y="5009"/>
                  <a:pt x="12687" y="5009"/>
                  <a:pt x="12687" y="5009"/>
                </a:cubicBezTo>
                <a:cubicBezTo>
                  <a:pt x="12974" y="5009"/>
                  <a:pt x="12974" y="5009"/>
                  <a:pt x="12687" y="5009"/>
                </a:cubicBezTo>
                <a:cubicBezTo>
                  <a:pt x="12687" y="5293"/>
                  <a:pt x="12974" y="5293"/>
                  <a:pt x="12974" y="5293"/>
                </a:cubicBezTo>
                <a:cubicBezTo>
                  <a:pt x="13226" y="5542"/>
                  <a:pt x="13226" y="5542"/>
                  <a:pt x="13226" y="5293"/>
                </a:cubicBezTo>
                <a:cubicBezTo>
                  <a:pt x="12974" y="5293"/>
                  <a:pt x="12974" y="5293"/>
                  <a:pt x="12974" y="5293"/>
                </a:cubicBezTo>
                <a:cubicBezTo>
                  <a:pt x="13226" y="5293"/>
                  <a:pt x="13226" y="5293"/>
                  <a:pt x="13226" y="5293"/>
                </a:cubicBezTo>
                <a:cubicBezTo>
                  <a:pt x="13226" y="5293"/>
                  <a:pt x="13226" y="5293"/>
                  <a:pt x="13478" y="5293"/>
                </a:cubicBezTo>
                <a:cubicBezTo>
                  <a:pt x="13478" y="5293"/>
                  <a:pt x="13478" y="5293"/>
                  <a:pt x="13478" y="5009"/>
                </a:cubicBezTo>
                <a:cubicBezTo>
                  <a:pt x="13729" y="5009"/>
                  <a:pt x="13729" y="5009"/>
                  <a:pt x="13729" y="5009"/>
                </a:cubicBezTo>
                <a:cubicBezTo>
                  <a:pt x="13729" y="5009"/>
                  <a:pt x="13729" y="5009"/>
                  <a:pt x="13729" y="4761"/>
                </a:cubicBezTo>
                <a:cubicBezTo>
                  <a:pt x="13729" y="4761"/>
                  <a:pt x="13729" y="4761"/>
                  <a:pt x="13729" y="4512"/>
                </a:cubicBezTo>
                <a:lnTo>
                  <a:pt x="13729" y="4761"/>
                </a:lnTo>
                <a:cubicBezTo>
                  <a:pt x="13729" y="4761"/>
                  <a:pt x="13981" y="4761"/>
                  <a:pt x="13981" y="4512"/>
                </a:cubicBezTo>
                <a:cubicBezTo>
                  <a:pt x="13981" y="4761"/>
                  <a:pt x="13981" y="4761"/>
                  <a:pt x="13981" y="4761"/>
                </a:cubicBezTo>
                <a:cubicBezTo>
                  <a:pt x="13981" y="4761"/>
                  <a:pt x="13981" y="4761"/>
                  <a:pt x="13729" y="4761"/>
                </a:cubicBezTo>
                <a:cubicBezTo>
                  <a:pt x="13981" y="4761"/>
                  <a:pt x="13981" y="5009"/>
                  <a:pt x="13981" y="5009"/>
                </a:cubicBezTo>
                <a:cubicBezTo>
                  <a:pt x="13981" y="5009"/>
                  <a:pt x="13981" y="5009"/>
                  <a:pt x="14232" y="5009"/>
                </a:cubicBezTo>
                <a:cubicBezTo>
                  <a:pt x="14232" y="4761"/>
                  <a:pt x="14232" y="4761"/>
                  <a:pt x="14232" y="4761"/>
                </a:cubicBezTo>
                <a:lnTo>
                  <a:pt x="14484" y="4761"/>
                </a:lnTo>
                <a:cubicBezTo>
                  <a:pt x="14484" y="4761"/>
                  <a:pt x="14484" y="4761"/>
                  <a:pt x="14484" y="4512"/>
                </a:cubicBezTo>
                <a:lnTo>
                  <a:pt x="14484" y="4761"/>
                </a:lnTo>
                <a:cubicBezTo>
                  <a:pt x="14735" y="4761"/>
                  <a:pt x="14484" y="4512"/>
                  <a:pt x="14735" y="4512"/>
                </a:cubicBezTo>
                <a:cubicBezTo>
                  <a:pt x="14735" y="4512"/>
                  <a:pt x="14735" y="4512"/>
                  <a:pt x="14735" y="4761"/>
                </a:cubicBezTo>
                <a:cubicBezTo>
                  <a:pt x="14735" y="4761"/>
                  <a:pt x="14735" y="4761"/>
                  <a:pt x="14987" y="4512"/>
                </a:cubicBezTo>
                <a:cubicBezTo>
                  <a:pt x="14987" y="4512"/>
                  <a:pt x="14987" y="4761"/>
                  <a:pt x="14987" y="4512"/>
                </a:cubicBezTo>
                <a:cubicBezTo>
                  <a:pt x="14987" y="4512"/>
                  <a:pt x="14987" y="4512"/>
                  <a:pt x="15239" y="4512"/>
                </a:cubicBezTo>
                <a:cubicBezTo>
                  <a:pt x="15239" y="4761"/>
                  <a:pt x="15239" y="4761"/>
                  <a:pt x="15239" y="4761"/>
                </a:cubicBezTo>
                <a:lnTo>
                  <a:pt x="15239" y="4512"/>
                </a:lnTo>
                <a:cubicBezTo>
                  <a:pt x="15490" y="4512"/>
                  <a:pt x="15490" y="4512"/>
                  <a:pt x="15490" y="4512"/>
                </a:cubicBezTo>
                <a:cubicBezTo>
                  <a:pt x="15490" y="4512"/>
                  <a:pt x="15490" y="4512"/>
                  <a:pt x="15742" y="4512"/>
                </a:cubicBezTo>
                <a:cubicBezTo>
                  <a:pt x="15742" y="4512"/>
                  <a:pt x="15993" y="4512"/>
                  <a:pt x="16245" y="4761"/>
                </a:cubicBezTo>
                <a:lnTo>
                  <a:pt x="16245" y="4512"/>
                </a:lnTo>
                <a:cubicBezTo>
                  <a:pt x="15993" y="4512"/>
                  <a:pt x="16245" y="4512"/>
                  <a:pt x="15993" y="4512"/>
                </a:cubicBezTo>
                <a:cubicBezTo>
                  <a:pt x="15993" y="4263"/>
                  <a:pt x="15993" y="4263"/>
                  <a:pt x="15993" y="4263"/>
                </a:cubicBezTo>
                <a:cubicBezTo>
                  <a:pt x="15993" y="4263"/>
                  <a:pt x="15993" y="4014"/>
                  <a:pt x="16245" y="4014"/>
                </a:cubicBezTo>
                <a:cubicBezTo>
                  <a:pt x="15993" y="3766"/>
                  <a:pt x="15742" y="3517"/>
                  <a:pt x="15490" y="3517"/>
                </a:cubicBezTo>
                <a:cubicBezTo>
                  <a:pt x="15239" y="3517"/>
                  <a:pt x="15239" y="3517"/>
                  <a:pt x="15239" y="3517"/>
                </a:cubicBezTo>
                <a:cubicBezTo>
                  <a:pt x="15239" y="3517"/>
                  <a:pt x="15239" y="3517"/>
                  <a:pt x="14987" y="3517"/>
                </a:cubicBezTo>
                <a:cubicBezTo>
                  <a:pt x="14987" y="3517"/>
                  <a:pt x="14987" y="3517"/>
                  <a:pt x="14987" y="3766"/>
                </a:cubicBezTo>
                <a:cubicBezTo>
                  <a:pt x="14987" y="3766"/>
                  <a:pt x="14987" y="3766"/>
                  <a:pt x="15239" y="3766"/>
                </a:cubicBezTo>
                <a:cubicBezTo>
                  <a:pt x="14987" y="3766"/>
                  <a:pt x="14987" y="3766"/>
                  <a:pt x="14987" y="3766"/>
                </a:cubicBezTo>
                <a:cubicBezTo>
                  <a:pt x="14735" y="3766"/>
                  <a:pt x="14735" y="3766"/>
                  <a:pt x="14735" y="3766"/>
                </a:cubicBezTo>
                <a:cubicBezTo>
                  <a:pt x="14735" y="3766"/>
                  <a:pt x="14735" y="3517"/>
                  <a:pt x="14987" y="3517"/>
                </a:cubicBezTo>
                <a:cubicBezTo>
                  <a:pt x="14987" y="3517"/>
                  <a:pt x="14987" y="3517"/>
                  <a:pt x="14987" y="3268"/>
                </a:cubicBezTo>
                <a:lnTo>
                  <a:pt x="14987" y="3517"/>
                </a:lnTo>
                <a:cubicBezTo>
                  <a:pt x="15239" y="3268"/>
                  <a:pt x="15239" y="3268"/>
                  <a:pt x="15239" y="3268"/>
                </a:cubicBezTo>
                <a:cubicBezTo>
                  <a:pt x="13981" y="2522"/>
                  <a:pt x="12435" y="2025"/>
                  <a:pt x="10674" y="2025"/>
                </a:cubicBezTo>
                <a:cubicBezTo>
                  <a:pt x="9416" y="2025"/>
                  <a:pt x="8122" y="2522"/>
                  <a:pt x="6865" y="3020"/>
                </a:cubicBezTo>
                <a:close/>
                <a:moveTo>
                  <a:pt x="7116" y="3268"/>
                </a:moveTo>
                <a:close/>
                <a:moveTo>
                  <a:pt x="14735" y="8278"/>
                </a:moveTo>
                <a:cubicBezTo>
                  <a:pt x="14735" y="8278"/>
                  <a:pt x="14735" y="8278"/>
                  <a:pt x="14484" y="8278"/>
                </a:cubicBezTo>
                <a:cubicBezTo>
                  <a:pt x="14735" y="8278"/>
                  <a:pt x="14735" y="8278"/>
                  <a:pt x="14735" y="8278"/>
                </a:cubicBezTo>
                <a:lnTo>
                  <a:pt x="14484" y="8278"/>
                </a:lnTo>
                <a:cubicBezTo>
                  <a:pt x="14484" y="8029"/>
                  <a:pt x="14484" y="8029"/>
                  <a:pt x="14484" y="8029"/>
                </a:cubicBezTo>
                <a:lnTo>
                  <a:pt x="14484" y="7780"/>
                </a:lnTo>
                <a:lnTo>
                  <a:pt x="14735" y="8029"/>
                </a:lnTo>
                <a:cubicBezTo>
                  <a:pt x="14735" y="7780"/>
                  <a:pt x="14735" y="7780"/>
                  <a:pt x="14735" y="7780"/>
                </a:cubicBezTo>
                <a:cubicBezTo>
                  <a:pt x="14735" y="7780"/>
                  <a:pt x="14735" y="7780"/>
                  <a:pt x="14484" y="7780"/>
                </a:cubicBezTo>
                <a:cubicBezTo>
                  <a:pt x="14484" y="7780"/>
                  <a:pt x="14484" y="7780"/>
                  <a:pt x="14232" y="7780"/>
                </a:cubicBezTo>
                <a:lnTo>
                  <a:pt x="13981" y="8029"/>
                </a:lnTo>
                <a:lnTo>
                  <a:pt x="14232" y="8029"/>
                </a:lnTo>
                <a:cubicBezTo>
                  <a:pt x="14232" y="8029"/>
                  <a:pt x="13981" y="8278"/>
                  <a:pt x="14232" y="8278"/>
                </a:cubicBezTo>
                <a:cubicBezTo>
                  <a:pt x="14232" y="8278"/>
                  <a:pt x="14232" y="8278"/>
                  <a:pt x="14232" y="8526"/>
                </a:cubicBezTo>
                <a:lnTo>
                  <a:pt x="14484" y="8526"/>
                </a:lnTo>
                <a:cubicBezTo>
                  <a:pt x="14232" y="8526"/>
                  <a:pt x="14232" y="8526"/>
                  <a:pt x="14232" y="8526"/>
                </a:cubicBezTo>
                <a:cubicBezTo>
                  <a:pt x="14232" y="8775"/>
                  <a:pt x="14232" y="8775"/>
                  <a:pt x="14232" y="8775"/>
                </a:cubicBezTo>
                <a:cubicBezTo>
                  <a:pt x="14232" y="8775"/>
                  <a:pt x="14232" y="8775"/>
                  <a:pt x="14484" y="8775"/>
                </a:cubicBezTo>
                <a:cubicBezTo>
                  <a:pt x="14484" y="9024"/>
                  <a:pt x="14484" y="9024"/>
                  <a:pt x="14735" y="9024"/>
                </a:cubicBezTo>
                <a:cubicBezTo>
                  <a:pt x="14735" y="8775"/>
                  <a:pt x="14735" y="8775"/>
                  <a:pt x="14735" y="8775"/>
                </a:cubicBezTo>
                <a:cubicBezTo>
                  <a:pt x="14735" y="8526"/>
                  <a:pt x="14735" y="8526"/>
                  <a:pt x="14735" y="8526"/>
                </a:cubicBezTo>
                <a:cubicBezTo>
                  <a:pt x="14735" y="8278"/>
                  <a:pt x="14735" y="8278"/>
                  <a:pt x="14735" y="8278"/>
                </a:cubicBezTo>
                <a:cubicBezTo>
                  <a:pt x="14735" y="8278"/>
                  <a:pt x="14735" y="8278"/>
                  <a:pt x="14735" y="8526"/>
                </a:cubicBezTo>
                <a:cubicBezTo>
                  <a:pt x="14735" y="8278"/>
                  <a:pt x="14735" y="8278"/>
                  <a:pt x="14735" y="8278"/>
                </a:cubicBezTo>
                <a:close/>
                <a:moveTo>
                  <a:pt x="11932" y="8278"/>
                </a:moveTo>
                <a:close/>
                <a:moveTo>
                  <a:pt x="14987" y="3766"/>
                </a:moveTo>
                <a:cubicBezTo>
                  <a:pt x="14987" y="4014"/>
                  <a:pt x="14987" y="3766"/>
                  <a:pt x="14987" y="4014"/>
                </a:cubicBezTo>
                <a:lnTo>
                  <a:pt x="14987" y="4263"/>
                </a:lnTo>
                <a:cubicBezTo>
                  <a:pt x="14987" y="4263"/>
                  <a:pt x="14987" y="4263"/>
                  <a:pt x="14735" y="4263"/>
                </a:cubicBezTo>
                <a:lnTo>
                  <a:pt x="14735" y="4014"/>
                </a:lnTo>
                <a:cubicBezTo>
                  <a:pt x="14484" y="4014"/>
                  <a:pt x="14484" y="4014"/>
                  <a:pt x="14484" y="4014"/>
                </a:cubicBezTo>
                <a:cubicBezTo>
                  <a:pt x="14735" y="4014"/>
                  <a:pt x="14735" y="4014"/>
                  <a:pt x="14735" y="4014"/>
                </a:cubicBezTo>
                <a:cubicBezTo>
                  <a:pt x="14735" y="4014"/>
                  <a:pt x="14735" y="4014"/>
                  <a:pt x="14484" y="3766"/>
                </a:cubicBezTo>
                <a:lnTo>
                  <a:pt x="14987" y="3766"/>
                </a:lnTo>
                <a:close/>
                <a:moveTo>
                  <a:pt x="11932" y="2522"/>
                </a:moveTo>
                <a:cubicBezTo>
                  <a:pt x="11681" y="2522"/>
                  <a:pt x="11681" y="2522"/>
                  <a:pt x="11681" y="2522"/>
                </a:cubicBezTo>
                <a:cubicBezTo>
                  <a:pt x="11681" y="2522"/>
                  <a:pt x="11681" y="2522"/>
                  <a:pt x="11429" y="2522"/>
                </a:cubicBezTo>
                <a:cubicBezTo>
                  <a:pt x="11429" y="2522"/>
                  <a:pt x="11429" y="2522"/>
                  <a:pt x="11681" y="2522"/>
                </a:cubicBezTo>
                <a:cubicBezTo>
                  <a:pt x="11429" y="2522"/>
                  <a:pt x="11177" y="2522"/>
                  <a:pt x="11177" y="2522"/>
                </a:cubicBezTo>
                <a:cubicBezTo>
                  <a:pt x="11177" y="2522"/>
                  <a:pt x="11177" y="2522"/>
                  <a:pt x="11177" y="2274"/>
                </a:cubicBezTo>
                <a:cubicBezTo>
                  <a:pt x="11429" y="2274"/>
                  <a:pt x="11429" y="2274"/>
                  <a:pt x="11429" y="2274"/>
                </a:cubicBezTo>
                <a:cubicBezTo>
                  <a:pt x="11429" y="2522"/>
                  <a:pt x="11429" y="2274"/>
                  <a:pt x="11681" y="2522"/>
                </a:cubicBezTo>
                <a:lnTo>
                  <a:pt x="11681" y="2274"/>
                </a:lnTo>
                <a:cubicBezTo>
                  <a:pt x="11681" y="2274"/>
                  <a:pt x="11681" y="2274"/>
                  <a:pt x="11681" y="2522"/>
                </a:cubicBezTo>
                <a:cubicBezTo>
                  <a:pt x="11681" y="2274"/>
                  <a:pt x="11681" y="2274"/>
                  <a:pt x="11932" y="2274"/>
                </a:cubicBezTo>
                <a:cubicBezTo>
                  <a:pt x="11932" y="2274"/>
                  <a:pt x="11932" y="2522"/>
                  <a:pt x="12184" y="2522"/>
                </a:cubicBezTo>
                <a:cubicBezTo>
                  <a:pt x="11932" y="2522"/>
                  <a:pt x="11932" y="2522"/>
                  <a:pt x="11932" y="2522"/>
                </a:cubicBezTo>
                <a:close/>
                <a:moveTo>
                  <a:pt x="11177" y="2522"/>
                </a:moveTo>
                <a:cubicBezTo>
                  <a:pt x="11429" y="2522"/>
                  <a:pt x="11429" y="2522"/>
                  <a:pt x="11429" y="2522"/>
                </a:cubicBezTo>
                <a:lnTo>
                  <a:pt x="11429" y="2771"/>
                </a:lnTo>
                <a:cubicBezTo>
                  <a:pt x="11177" y="2771"/>
                  <a:pt x="11177" y="2771"/>
                  <a:pt x="11177" y="2771"/>
                </a:cubicBezTo>
                <a:cubicBezTo>
                  <a:pt x="11177" y="3020"/>
                  <a:pt x="11177" y="3020"/>
                  <a:pt x="11177" y="3020"/>
                </a:cubicBezTo>
                <a:cubicBezTo>
                  <a:pt x="10926" y="3020"/>
                  <a:pt x="10926" y="3020"/>
                  <a:pt x="10926" y="3020"/>
                </a:cubicBezTo>
                <a:cubicBezTo>
                  <a:pt x="10926" y="3020"/>
                  <a:pt x="10926" y="3020"/>
                  <a:pt x="11177" y="3020"/>
                </a:cubicBezTo>
                <a:cubicBezTo>
                  <a:pt x="10926" y="3020"/>
                  <a:pt x="10926" y="2771"/>
                  <a:pt x="10926" y="2771"/>
                </a:cubicBezTo>
                <a:lnTo>
                  <a:pt x="10926" y="3020"/>
                </a:lnTo>
                <a:cubicBezTo>
                  <a:pt x="10674" y="3020"/>
                  <a:pt x="10674" y="2771"/>
                  <a:pt x="10674" y="2771"/>
                </a:cubicBezTo>
                <a:cubicBezTo>
                  <a:pt x="10926" y="2771"/>
                  <a:pt x="10926" y="2771"/>
                  <a:pt x="10926" y="2771"/>
                </a:cubicBezTo>
                <a:cubicBezTo>
                  <a:pt x="10926" y="2771"/>
                  <a:pt x="10926" y="2771"/>
                  <a:pt x="10674" y="2771"/>
                </a:cubicBezTo>
                <a:cubicBezTo>
                  <a:pt x="10674" y="2771"/>
                  <a:pt x="10674" y="2771"/>
                  <a:pt x="10674" y="2522"/>
                </a:cubicBezTo>
                <a:cubicBezTo>
                  <a:pt x="10674" y="2522"/>
                  <a:pt x="10674" y="2522"/>
                  <a:pt x="10423" y="2522"/>
                </a:cubicBezTo>
                <a:cubicBezTo>
                  <a:pt x="10423" y="2522"/>
                  <a:pt x="10423" y="2522"/>
                  <a:pt x="10674" y="2522"/>
                </a:cubicBezTo>
                <a:cubicBezTo>
                  <a:pt x="10674" y="2522"/>
                  <a:pt x="10674" y="2522"/>
                  <a:pt x="10926" y="2522"/>
                </a:cubicBezTo>
                <a:lnTo>
                  <a:pt x="11177" y="2522"/>
                </a:lnTo>
                <a:close/>
                <a:moveTo>
                  <a:pt x="9416" y="7283"/>
                </a:moveTo>
                <a:lnTo>
                  <a:pt x="9668" y="7283"/>
                </a:lnTo>
                <a:cubicBezTo>
                  <a:pt x="9416" y="7283"/>
                  <a:pt x="9416" y="7283"/>
                  <a:pt x="9416" y="7283"/>
                </a:cubicBezTo>
                <a:cubicBezTo>
                  <a:pt x="9165" y="7283"/>
                  <a:pt x="9165" y="7283"/>
                  <a:pt x="9165" y="7283"/>
                </a:cubicBezTo>
                <a:cubicBezTo>
                  <a:pt x="9165" y="7283"/>
                  <a:pt x="9165" y="7283"/>
                  <a:pt x="8913" y="7283"/>
                </a:cubicBezTo>
                <a:cubicBezTo>
                  <a:pt x="9165" y="7283"/>
                  <a:pt x="9165" y="7283"/>
                  <a:pt x="9165" y="7283"/>
                </a:cubicBezTo>
                <a:lnTo>
                  <a:pt x="9165" y="7034"/>
                </a:lnTo>
                <a:lnTo>
                  <a:pt x="9165" y="7283"/>
                </a:lnTo>
                <a:cubicBezTo>
                  <a:pt x="9165" y="7034"/>
                  <a:pt x="8913" y="7034"/>
                  <a:pt x="8913" y="7034"/>
                </a:cubicBezTo>
                <a:lnTo>
                  <a:pt x="9165" y="7034"/>
                </a:lnTo>
                <a:cubicBezTo>
                  <a:pt x="9165" y="6786"/>
                  <a:pt x="9165" y="6786"/>
                  <a:pt x="9165" y="6786"/>
                </a:cubicBezTo>
                <a:cubicBezTo>
                  <a:pt x="9165" y="6786"/>
                  <a:pt x="9165" y="6786"/>
                  <a:pt x="8913" y="6786"/>
                </a:cubicBezTo>
                <a:lnTo>
                  <a:pt x="8913" y="6537"/>
                </a:lnTo>
                <a:cubicBezTo>
                  <a:pt x="8913" y="6288"/>
                  <a:pt x="8913" y="6288"/>
                  <a:pt x="8913" y="6288"/>
                </a:cubicBezTo>
                <a:lnTo>
                  <a:pt x="9165" y="6288"/>
                </a:lnTo>
                <a:lnTo>
                  <a:pt x="8913" y="6288"/>
                </a:lnTo>
                <a:cubicBezTo>
                  <a:pt x="9165" y="6288"/>
                  <a:pt x="9165" y="6288"/>
                  <a:pt x="9165" y="6288"/>
                </a:cubicBezTo>
                <a:cubicBezTo>
                  <a:pt x="9165" y="6537"/>
                  <a:pt x="9165" y="6537"/>
                  <a:pt x="9165" y="6537"/>
                </a:cubicBezTo>
                <a:cubicBezTo>
                  <a:pt x="9165" y="6786"/>
                  <a:pt x="9165" y="6786"/>
                  <a:pt x="9165" y="6786"/>
                </a:cubicBezTo>
                <a:cubicBezTo>
                  <a:pt x="9416" y="6786"/>
                  <a:pt x="9416" y="6786"/>
                  <a:pt x="9416" y="6786"/>
                </a:cubicBezTo>
                <a:cubicBezTo>
                  <a:pt x="9416" y="7034"/>
                  <a:pt x="9416" y="7034"/>
                  <a:pt x="9416" y="7034"/>
                </a:cubicBezTo>
                <a:lnTo>
                  <a:pt x="9668" y="7034"/>
                </a:lnTo>
                <a:cubicBezTo>
                  <a:pt x="9668" y="7034"/>
                  <a:pt x="9416" y="7034"/>
                  <a:pt x="9416" y="7283"/>
                </a:cubicBezTo>
                <a:close/>
                <a:moveTo>
                  <a:pt x="8913" y="6537"/>
                </a:moveTo>
                <a:close/>
                <a:moveTo>
                  <a:pt x="8913" y="6786"/>
                </a:moveTo>
                <a:cubicBezTo>
                  <a:pt x="8913" y="6786"/>
                  <a:pt x="8913" y="6786"/>
                  <a:pt x="8626" y="6786"/>
                </a:cubicBezTo>
                <a:cubicBezTo>
                  <a:pt x="8913" y="6786"/>
                  <a:pt x="8913" y="7034"/>
                  <a:pt x="8913" y="7034"/>
                </a:cubicBezTo>
                <a:cubicBezTo>
                  <a:pt x="8626" y="7034"/>
                  <a:pt x="8626" y="7034"/>
                  <a:pt x="8626" y="7034"/>
                </a:cubicBezTo>
                <a:cubicBezTo>
                  <a:pt x="8374" y="7034"/>
                  <a:pt x="8374" y="7283"/>
                  <a:pt x="8374" y="7283"/>
                </a:cubicBezTo>
                <a:cubicBezTo>
                  <a:pt x="8374" y="7034"/>
                  <a:pt x="8374" y="7034"/>
                  <a:pt x="8374" y="7034"/>
                </a:cubicBezTo>
                <a:cubicBezTo>
                  <a:pt x="8374" y="7034"/>
                  <a:pt x="8374" y="7034"/>
                  <a:pt x="8626" y="7034"/>
                </a:cubicBezTo>
                <a:cubicBezTo>
                  <a:pt x="8374" y="7034"/>
                  <a:pt x="8374" y="7034"/>
                  <a:pt x="8374" y="6786"/>
                </a:cubicBezTo>
                <a:cubicBezTo>
                  <a:pt x="8374" y="6786"/>
                  <a:pt x="8374" y="6786"/>
                  <a:pt x="8626" y="6786"/>
                </a:cubicBezTo>
                <a:cubicBezTo>
                  <a:pt x="8626" y="6786"/>
                  <a:pt x="8626" y="6786"/>
                  <a:pt x="8626" y="6537"/>
                </a:cubicBezTo>
                <a:cubicBezTo>
                  <a:pt x="8626" y="6786"/>
                  <a:pt x="8626" y="6786"/>
                  <a:pt x="8626" y="6786"/>
                </a:cubicBezTo>
                <a:cubicBezTo>
                  <a:pt x="8626" y="6786"/>
                  <a:pt x="8913" y="6537"/>
                  <a:pt x="8913" y="6786"/>
                </a:cubicBezTo>
                <a:close/>
                <a:moveTo>
                  <a:pt x="8374" y="9557"/>
                </a:moveTo>
                <a:lnTo>
                  <a:pt x="8374" y="9308"/>
                </a:lnTo>
                <a:lnTo>
                  <a:pt x="8626" y="9308"/>
                </a:lnTo>
                <a:lnTo>
                  <a:pt x="8913" y="9024"/>
                </a:lnTo>
                <a:lnTo>
                  <a:pt x="9165" y="9024"/>
                </a:lnTo>
                <a:cubicBezTo>
                  <a:pt x="9165" y="9024"/>
                  <a:pt x="9165" y="9024"/>
                  <a:pt x="9416" y="9024"/>
                </a:cubicBezTo>
                <a:lnTo>
                  <a:pt x="9668" y="9024"/>
                </a:lnTo>
                <a:cubicBezTo>
                  <a:pt x="9668" y="9024"/>
                  <a:pt x="9668" y="9024"/>
                  <a:pt x="9668" y="8775"/>
                </a:cubicBezTo>
                <a:cubicBezTo>
                  <a:pt x="9919" y="8775"/>
                  <a:pt x="9919" y="9024"/>
                  <a:pt x="9919" y="9024"/>
                </a:cubicBezTo>
                <a:lnTo>
                  <a:pt x="9919" y="8775"/>
                </a:lnTo>
                <a:cubicBezTo>
                  <a:pt x="10171" y="8775"/>
                  <a:pt x="10171" y="8775"/>
                  <a:pt x="10171" y="8775"/>
                </a:cubicBezTo>
                <a:lnTo>
                  <a:pt x="10171" y="9024"/>
                </a:lnTo>
                <a:lnTo>
                  <a:pt x="10423" y="8775"/>
                </a:lnTo>
                <a:cubicBezTo>
                  <a:pt x="10423" y="8775"/>
                  <a:pt x="10423" y="8775"/>
                  <a:pt x="10423" y="9024"/>
                </a:cubicBezTo>
                <a:cubicBezTo>
                  <a:pt x="10423" y="8775"/>
                  <a:pt x="10423" y="8775"/>
                  <a:pt x="10423" y="8775"/>
                </a:cubicBezTo>
                <a:cubicBezTo>
                  <a:pt x="10423" y="9024"/>
                  <a:pt x="10423" y="9024"/>
                  <a:pt x="10423" y="9024"/>
                </a:cubicBezTo>
                <a:lnTo>
                  <a:pt x="10423" y="9308"/>
                </a:lnTo>
                <a:cubicBezTo>
                  <a:pt x="10674" y="9308"/>
                  <a:pt x="10674" y="9308"/>
                  <a:pt x="10674" y="9308"/>
                </a:cubicBezTo>
                <a:cubicBezTo>
                  <a:pt x="10674" y="9308"/>
                  <a:pt x="10674" y="9308"/>
                  <a:pt x="10926" y="9308"/>
                </a:cubicBezTo>
                <a:cubicBezTo>
                  <a:pt x="10926" y="9557"/>
                  <a:pt x="10926" y="9557"/>
                  <a:pt x="10926" y="9557"/>
                </a:cubicBezTo>
                <a:lnTo>
                  <a:pt x="11429" y="9557"/>
                </a:lnTo>
                <a:cubicBezTo>
                  <a:pt x="11429" y="9308"/>
                  <a:pt x="11429" y="9308"/>
                  <a:pt x="11681" y="9308"/>
                </a:cubicBezTo>
                <a:lnTo>
                  <a:pt x="11681" y="9557"/>
                </a:lnTo>
                <a:cubicBezTo>
                  <a:pt x="11932" y="9557"/>
                  <a:pt x="11932" y="9557"/>
                  <a:pt x="11932" y="9557"/>
                </a:cubicBezTo>
                <a:lnTo>
                  <a:pt x="12184" y="9557"/>
                </a:lnTo>
                <a:cubicBezTo>
                  <a:pt x="12184" y="9557"/>
                  <a:pt x="12184" y="9557"/>
                  <a:pt x="12435" y="9557"/>
                </a:cubicBezTo>
                <a:cubicBezTo>
                  <a:pt x="12687" y="9557"/>
                  <a:pt x="12687" y="9557"/>
                  <a:pt x="12687" y="9557"/>
                </a:cubicBezTo>
                <a:cubicBezTo>
                  <a:pt x="12687" y="9557"/>
                  <a:pt x="12687" y="9557"/>
                  <a:pt x="12974" y="9805"/>
                </a:cubicBezTo>
                <a:cubicBezTo>
                  <a:pt x="12687" y="9805"/>
                  <a:pt x="12687" y="9805"/>
                  <a:pt x="12687" y="9805"/>
                </a:cubicBezTo>
                <a:cubicBezTo>
                  <a:pt x="12687" y="10054"/>
                  <a:pt x="12687" y="10054"/>
                  <a:pt x="12687" y="10054"/>
                </a:cubicBezTo>
                <a:lnTo>
                  <a:pt x="12974" y="10303"/>
                </a:lnTo>
                <a:lnTo>
                  <a:pt x="12974" y="10551"/>
                </a:lnTo>
                <a:cubicBezTo>
                  <a:pt x="13226" y="10551"/>
                  <a:pt x="12974" y="10800"/>
                  <a:pt x="13226" y="10800"/>
                </a:cubicBezTo>
                <a:cubicBezTo>
                  <a:pt x="13226" y="11049"/>
                  <a:pt x="13226" y="11049"/>
                  <a:pt x="13478" y="11297"/>
                </a:cubicBezTo>
                <a:lnTo>
                  <a:pt x="13478" y="11049"/>
                </a:lnTo>
                <a:lnTo>
                  <a:pt x="13478" y="11297"/>
                </a:lnTo>
                <a:cubicBezTo>
                  <a:pt x="13478" y="11297"/>
                  <a:pt x="13478" y="11297"/>
                  <a:pt x="13729" y="11297"/>
                </a:cubicBezTo>
                <a:lnTo>
                  <a:pt x="13729" y="11546"/>
                </a:lnTo>
                <a:cubicBezTo>
                  <a:pt x="13981" y="11546"/>
                  <a:pt x="13981" y="11546"/>
                  <a:pt x="13981" y="11546"/>
                </a:cubicBezTo>
                <a:cubicBezTo>
                  <a:pt x="14232" y="11546"/>
                  <a:pt x="14232" y="11546"/>
                  <a:pt x="14232" y="11546"/>
                </a:cubicBezTo>
                <a:lnTo>
                  <a:pt x="14484" y="11546"/>
                </a:lnTo>
                <a:cubicBezTo>
                  <a:pt x="14484" y="11546"/>
                  <a:pt x="14484" y="11546"/>
                  <a:pt x="14484" y="11795"/>
                </a:cubicBezTo>
                <a:lnTo>
                  <a:pt x="14232" y="11795"/>
                </a:lnTo>
                <a:cubicBezTo>
                  <a:pt x="14232" y="11795"/>
                  <a:pt x="14232" y="11795"/>
                  <a:pt x="14232" y="12043"/>
                </a:cubicBezTo>
                <a:cubicBezTo>
                  <a:pt x="14232" y="12328"/>
                  <a:pt x="14232" y="12328"/>
                  <a:pt x="13981" y="12328"/>
                </a:cubicBezTo>
                <a:cubicBezTo>
                  <a:pt x="13981" y="12328"/>
                  <a:pt x="13981" y="12328"/>
                  <a:pt x="13981" y="12576"/>
                </a:cubicBezTo>
                <a:lnTo>
                  <a:pt x="13729" y="12576"/>
                </a:lnTo>
                <a:cubicBezTo>
                  <a:pt x="13729" y="12825"/>
                  <a:pt x="13478" y="12825"/>
                  <a:pt x="13478" y="12825"/>
                </a:cubicBezTo>
                <a:cubicBezTo>
                  <a:pt x="13478" y="13074"/>
                  <a:pt x="13478" y="13074"/>
                  <a:pt x="13478" y="13074"/>
                </a:cubicBezTo>
                <a:lnTo>
                  <a:pt x="13226" y="13074"/>
                </a:lnTo>
                <a:lnTo>
                  <a:pt x="13226" y="13322"/>
                </a:lnTo>
                <a:cubicBezTo>
                  <a:pt x="13226" y="13322"/>
                  <a:pt x="13226" y="13322"/>
                  <a:pt x="13226" y="13571"/>
                </a:cubicBezTo>
                <a:cubicBezTo>
                  <a:pt x="13478" y="13820"/>
                  <a:pt x="13478" y="13820"/>
                  <a:pt x="13478" y="13820"/>
                </a:cubicBezTo>
                <a:cubicBezTo>
                  <a:pt x="13478" y="14068"/>
                  <a:pt x="13478" y="14068"/>
                  <a:pt x="13478" y="14068"/>
                </a:cubicBezTo>
                <a:lnTo>
                  <a:pt x="13478" y="14317"/>
                </a:lnTo>
                <a:cubicBezTo>
                  <a:pt x="13478" y="14317"/>
                  <a:pt x="13478" y="14317"/>
                  <a:pt x="13226" y="14317"/>
                </a:cubicBezTo>
                <a:cubicBezTo>
                  <a:pt x="12974" y="14566"/>
                  <a:pt x="12974" y="14566"/>
                  <a:pt x="12974" y="14566"/>
                </a:cubicBezTo>
                <a:lnTo>
                  <a:pt x="12974" y="15063"/>
                </a:lnTo>
                <a:cubicBezTo>
                  <a:pt x="12974" y="15063"/>
                  <a:pt x="12687" y="15063"/>
                  <a:pt x="12687" y="15312"/>
                </a:cubicBezTo>
                <a:lnTo>
                  <a:pt x="12687" y="15561"/>
                </a:lnTo>
                <a:lnTo>
                  <a:pt x="12435" y="15561"/>
                </a:lnTo>
                <a:cubicBezTo>
                  <a:pt x="12435" y="15809"/>
                  <a:pt x="12184" y="15809"/>
                  <a:pt x="12184" y="16058"/>
                </a:cubicBezTo>
                <a:cubicBezTo>
                  <a:pt x="11932" y="16058"/>
                  <a:pt x="11932" y="16058"/>
                  <a:pt x="11932" y="16058"/>
                </a:cubicBezTo>
                <a:cubicBezTo>
                  <a:pt x="11681" y="16058"/>
                  <a:pt x="11681" y="16058"/>
                  <a:pt x="11681" y="16058"/>
                </a:cubicBezTo>
                <a:lnTo>
                  <a:pt x="11429" y="16058"/>
                </a:lnTo>
                <a:cubicBezTo>
                  <a:pt x="11429" y="16342"/>
                  <a:pt x="11429" y="16058"/>
                  <a:pt x="11429" y="16058"/>
                </a:cubicBezTo>
                <a:cubicBezTo>
                  <a:pt x="11429" y="16342"/>
                  <a:pt x="11429" y="16342"/>
                  <a:pt x="11429" y="16342"/>
                </a:cubicBezTo>
                <a:cubicBezTo>
                  <a:pt x="11177" y="16342"/>
                  <a:pt x="11177" y="16058"/>
                  <a:pt x="11177" y="16058"/>
                </a:cubicBezTo>
                <a:cubicBezTo>
                  <a:pt x="11177" y="15809"/>
                  <a:pt x="11177" y="15809"/>
                  <a:pt x="11177" y="15809"/>
                </a:cubicBezTo>
                <a:cubicBezTo>
                  <a:pt x="11177" y="15809"/>
                  <a:pt x="11177" y="15561"/>
                  <a:pt x="10926" y="15561"/>
                </a:cubicBezTo>
                <a:cubicBezTo>
                  <a:pt x="10926" y="15312"/>
                  <a:pt x="10926" y="15312"/>
                  <a:pt x="10926" y="15312"/>
                </a:cubicBezTo>
                <a:cubicBezTo>
                  <a:pt x="10926" y="15312"/>
                  <a:pt x="10926" y="15312"/>
                  <a:pt x="10926" y="15063"/>
                </a:cubicBezTo>
                <a:cubicBezTo>
                  <a:pt x="10926" y="14814"/>
                  <a:pt x="10674" y="14814"/>
                  <a:pt x="10674" y="14814"/>
                </a:cubicBezTo>
                <a:lnTo>
                  <a:pt x="10674" y="14566"/>
                </a:lnTo>
                <a:cubicBezTo>
                  <a:pt x="10674" y="14317"/>
                  <a:pt x="10674" y="14317"/>
                  <a:pt x="10674" y="14317"/>
                </a:cubicBezTo>
                <a:lnTo>
                  <a:pt x="10674" y="14068"/>
                </a:lnTo>
                <a:cubicBezTo>
                  <a:pt x="10674" y="13820"/>
                  <a:pt x="10674" y="13820"/>
                  <a:pt x="10674" y="13820"/>
                </a:cubicBezTo>
                <a:cubicBezTo>
                  <a:pt x="10674" y="13571"/>
                  <a:pt x="10674" y="13571"/>
                  <a:pt x="10674" y="13571"/>
                </a:cubicBezTo>
                <a:cubicBezTo>
                  <a:pt x="10674" y="13571"/>
                  <a:pt x="10674" y="13571"/>
                  <a:pt x="10674" y="13322"/>
                </a:cubicBezTo>
                <a:lnTo>
                  <a:pt x="10674" y="13074"/>
                </a:lnTo>
                <a:cubicBezTo>
                  <a:pt x="10423" y="13074"/>
                  <a:pt x="10423" y="13074"/>
                  <a:pt x="10423" y="13074"/>
                </a:cubicBezTo>
                <a:cubicBezTo>
                  <a:pt x="10423" y="12825"/>
                  <a:pt x="10423" y="12825"/>
                  <a:pt x="10423" y="12825"/>
                </a:cubicBezTo>
                <a:cubicBezTo>
                  <a:pt x="10171" y="12825"/>
                  <a:pt x="10171" y="12825"/>
                  <a:pt x="10171" y="12825"/>
                </a:cubicBezTo>
                <a:cubicBezTo>
                  <a:pt x="10423" y="12825"/>
                  <a:pt x="10423" y="12825"/>
                  <a:pt x="10423" y="12576"/>
                </a:cubicBezTo>
                <a:lnTo>
                  <a:pt x="10423" y="12328"/>
                </a:lnTo>
                <a:cubicBezTo>
                  <a:pt x="10171" y="12328"/>
                  <a:pt x="10423" y="12328"/>
                  <a:pt x="10171" y="12328"/>
                </a:cubicBezTo>
                <a:cubicBezTo>
                  <a:pt x="10171" y="12328"/>
                  <a:pt x="9919" y="12328"/>
                  <a:pt x="9919" y="12043"/>
                </a:cubicBezTo>
                <a:cubicBezTo>
                  <a:pt x="9919" y="12043"/>
                  <a:pt x="9919" y="12043"/>
                  <a:pt x="9668" y="12043"/>
                </a:cubicBezTo>
                <a:cubicBezTo>
                  <a:pt x="9416" y="12043"/>
                  <a:pt x="9416" y="12043"/>
                  <a:pt x="9416" y="12043"/>
                </a:cubicBezTo>
                <a:lnTo>
                  <a:pt x="9165" y="12328"/>
                </a:lnTo>
                <a:lnTo>
                  <a:pt x="9165" y="12043"/>
                </a:lnTo>
                <a:cubicBezTo>
                  <a:pt x="9165" y="12043"/>
                  <a:pt x="9165" y="12043"/>
                  <a:pt x="9165" y="12328"/>
                </a:cubicBezTo>
                <a:cubicBezTo>
                  <a:pt x="9165" y="12328"/>
                  <a:pt x="9165" y="12043"/>
                  <a:pt x="8913" y="12043"/>
                </a:cubicBezTo>
                <a:cubicBezTo>
                  <a:pt x="8913" y="12328"/>
                  <a:pt x="8913" y="12328"/>
                  <a:pt x="8913" y="12328"/>
                </a:cubicBezTo>
                <a:cubicBezTo>
                  <a:pt x="8626" y="12328"/>
                  <a:pt x="8626" y="12328"/>
                  <a:pt x="8626" y="12328"/>
                </a:cubicBezTo>
                <a:cubicBezTo>
                  <a:pt x="8374" y="12043"/>
                  <a:pt x="8374" y="12043"/>
                  <a:pt x="8374" y="12043"/>
                </a:cubicBezTo>
                <a:cubicBezTo>
                  <a:pt x="8122" y="12043"/>
                  <a:pt x="8122" y="12043"/>
                  <a:pt x="8122" y="12043"/>
                </a:cubicBezTo>
                <a:cubicBezTo>
                  <a:pt x="8122" y="11795"/>
                  <a:pt x="8122" y="11795"/>
                  <a:pt x="8122" y="11795"/>
                </a:cubicBezTo>
                <a:cubicBezTo>
                  <a:pt x="8122" y="11795"/>
                  <a:pt x="7871" y="11795"/>
                  <a:pt x="7871" y="11546"/>
                </a:cubicBezTo>
                <a:cubicBezTo>
                  <a:pt x="7871" y="11546"/>
                  <a:pt x="7871" y="11546"/>
                  <a:pt x="7619" y="11546"/>
                </a:cubicBezTo>
                <a:cubicBezTo>
                  <a:pt x="7619" y="11297"/>
                  <a:pt x="7619" y="11297"/>
                  <a:pt x="7619" y="11297"/>
                </a:cubicBezTo>
                <a:cubicBezTo>
                  <a:pt x="7871" y="11297"/>
                  <a:pt x="7871" y="11297"/>
                  <a:pt x="7871" y="11297"/>
                </a:cubicBezTo>
                <a:cubicBezTo>
                  <a:pt x="7619" y="11297"/>
                  <a:pt x="7619" y="11297"/>
                  <a:pt x="7619" y="11297"/>
                </a:cubicBezTo>
                <a:lnTo>
                  <a:pt x="7871" y="11049"/>
                </a:lnTo>
                <a:lnTo>
                  <a:pt x="7871" y="10800"/>
                </a:lnTo>
                <a:cubicBezTo>
                  <a:pt x="7871" y="10800"/>
                  <a:pt x="7871" y="10551"/>
                  <a:pt x="7619" y="10551"/>
                </a:cubicBezTo>
                <a:cubicBezTo>
                  <a:pt x="7871" y="10551"/>
                  <a:pt x="7871" y="10551"/>
                  <a:pt x="7871" y="10551"/>
                </a:cubicBezTo>
                <a:cubicBezTo>
                  <a:pt x="7871" y="10303"/>
                  <a:pt x="7871" y="10303"/>
                  <a:pt x="7871" y="10303"/>
                </a:cubicBezTo>
                <a:cubicBezTo>
                  <a:pt x="7871" y="10054"/>
                  <a:pt x="7871" y="10054"/>
                  <a:pt x="7871" y="10054"/>
                </a:cubicBezTo>
                <a:lnTo>
                  <a:pt x="8122" y="10054"/>
                </a:lnTo>
                <a:lnTo>
                  <a:pt x="8122" y="9805"/>
                </a:lnTo>
                <a:cubicBezTo>
                  <a:pt x="8374" y="9805"/>
                  <a:pt x="8374" y="9805"/>
                  <a:pt x="8374" y="9805"/>
                </a:cubicBezTo>
                <a:cubicBezTo>
                  <a:pt x="8374" y="9557"/>
                  <a:pt x="8374" y="9557"/>
                  <a:pt x="8374" y="9557"/>
                </a:cubicBezTo>
                <a:close/>
                <a:moveTo>
                  <a:pt x="7871" y="5293"/>
                </a:moveTo>
                <a:cubicBezTo>
                  <a:pt x="7871" y="5293"/>
                  <a:pt x="7871" y="5293"/>
                  <a:pt x="7871" y="5542"/>
                </a:cubicBezTo>
                <a:cubicBezTo>
                  <a:pt x="7619" y="5542"/>
                  <a:pt x="7619" y="5542"/>
                  <a:pt x="7619" y="5542"/>
                </a:cubicBezTo>
                <a:lnTo>
                  <a:pt x="7116" y="5542"/>
                </a:lnTo>
                <a:cubicBezTo>
                  <a:pt x="7116" y="5293"/>
                  <a:pt x="7368" y="5293"/>
                  <a:pt x="7368" y="5293"/>
                </a:cubicBezTo>
                <a:cubicBezTo>
                  <a:pt x="7116" y="5293"/>
                  <a:pt x="7116" y="5293"/>
                  <a:pt x="7116" y="5293"/>
                </a:cubicBezTo>
                <a:cubicBezTo>
                  <a:pt x="7116" y="5293"/>
                  <a:pt x="7116" y="5293"/>
                  <a:pt x="7368" y="5293"/>
                </a:cubicBezTo>
                <a:cubicBezTo>
                  <a:pt x="7116" y="5293"/>
                  <a:pt x="7116" y="5293"/>
                  <a:pt x="7116" y="5009"/>
                </a:cubicBezTo>
                <a:cubicBezTo>
                  <a:pt x="7116" y="5009"/>
                  <a:pt x="7116" y="5293"/>
                  <a:pt x="7116" y="5009"/>
                </a:cubicBezTo>
                <a:lnTo>
                  <a:pt x="7368" y="5009"/>
                </a:lnTo>
                <a:cubicBezTo>
                  <a:pt x="7368" y="5293"/>
                  <a:pt x="7368" y="5293"/>
                  <a:pt x="7368" y="5293"/>
                </a:cubicBezTo>
                <a:cubicBezTo>
                  <a:pt x="7368" y="5009"/>
                  <a:pt x="7368" y="5009"/>
                  <a:pt x="7368" y="5009"/>
                </a:cubicBezTo>
                <a:lnTo>
                  <a:pt x="7619" y="5009"/>
                </a:lnTo>
                <a:cubicBezTo>
                  <a:pt x="7619" y="5009"/>
                  <a:pt x="7619" y="5009"/>
                  <a:pt x="7871" y="5009"/>
                </a:cubicBezTo>
                <a:lnTo>
                  <a:pt x="8122" y="5009"/>
                </a:lnTo>
                <a:cubicBezTo>
                  <a:pt x="8122" y="5293"/>
                  <a:pt x="8122" y="5293"/>
                  <a:pt x="8122" y="5293"/>
                </a:cubicBezTo>
                <a:cubicBezTo>
                  <a:pt x="8122" y="5293"/>
                  <a:pt x="8122" y="5293"/>
                  <a:pt x="7871" y="5293"/>
                </a:cubicBezTo>
                <a:close/>
                <a:moveTo>
                  <a:pt x="10171" y="12328"/>
                </a:moveTo>
                <a:close/>
                <a:moveTo>
                  <a:pt x="13729" y="14814"/>
                </a:moveTo>
                <a:lnTo>
                  <a:pt x="13729" y="14566"/>
                </a:lnTo>
                <a:cubicBezTo>
                  <a:pt x="13729" y="14566"/>
                  <a:pt x="13729" y="14566"/>
                  <a:pt x="13729" y="14317"/>
                </a:cubicBezTo>
                <a:cubicBezTo>
                  <a:pt x="13981" y="14317"/>
                  <a:pt x="13981" y="14317"/>
                  <a:pt x="13981" y="14317"/>
                </a:cubicBezTo>
                <a:cubicBezTo>
                  <a:pt x="13981" y="14068"/>
                  <a:pt x="13981" y="14068"/>
                  <a:pt x="13981" y="14068"/>
                </a:cubicBezTo>
                <a:cubicBezTo>
                  <a:pt x="13981" y="14068"/>
                  <a:pt x="13981" y="14068"/>
                  <a:pt x="14232" y="14068"/>
                </a:cubicBezTo>
                <a:cubicBezTo>
                  <a:pt x="14232" y="14068"/>
                  <a:pt x="14232" y="14068"/>
                  <a:pt x="14232" y="13820"/>
                </a:cubicBezTo>
                <a:cubicBezTo>
                  <a:pt x="14232" y="13820"/>
                  <a:pt x="14232" y="13820"/>
                  <a:pt x="14232" y="14068"/>
                </a:cubicBezTo>
                <a:cubicBezTo>
                  <a:pt x="14484" y="14068"/>
                  <a:pt x="14232" y="14068"/>
                  <a:pt x="14484" y="14068"/>
                </a:cubicBezTo>
                <a:cubicBezTo>
                  <a:pt x="14484" y="14068"/>
                  <a:pt x="14484" y="14068"/>
                  <a:pt x="14484" y="14317"/>
                </a:cubicBezTo>
                <a:cubicBezTo>
                  <a:pt x="14232" y="14317"/>
                  <a:pt x="14232" y="14317"/>
                  <a:pt x="14232" y="14317"/>
                </a:cubicBezTo>
                <a:lnTo>
                  <a:pt x="14232" y="14566"/>
                </a:lnTo>
                <a:cubicBezTo>
                  <a:pt x="14232" y="14566"/>
                  <a:pt x="14232" y="14814"/>
                  <a:pt x="14232" y="15063"/>
                </a:cubicBezTo>
                <a:cubicBezTo>
                  <a:pt x="14232" y="15063"/>
                  <a:pt x="13981" y="15063"/>
                  <a:pt x="13981" y="15312"/>
                </a:cubicBezTo>
                <a:cubicBezTo>
                  <a:pt x="13729" y="15312"/>
                  <a:pt x="13729" y="15312"/>
                  <a:pt x="13729" y="15063"/>
                </a:cubicBezTo>
                <a:cubicBezTo>
                  <a:pt x="13729" y="15063"/>
                  <a:pt x="13729" y="15063"/>
                  <a:pt x="13729" y="14814"/>
                </a:cubicBezTo>
                <a:close/>
                <a:moveTo>
                  <a:pt x="12687" y="9024"/>
                </a:moveTo>
                <a:close/>
                <a:moveTo>
                  <a:pt x="11932" y="9024"/>
                </a:moveTo>
                <a:cubicBezTo>
                  <a:pt x="11681" y="9024"/>
                  <a:pt x="11681" y="9024"/>
                  <a:pt x="11681" y="9024"/>
                </a:cubicBezTo>
                <a:cubicBezTo>
                  <a:pt x="11932" y="9024"/>
                  <a:pt x="11932" y="9024"/>
                  <a:pt x="11932" y="9024"/>
                </a:cubicBezTo>
                <a:close/>
                <a:moveTo>
                  <a:pt x="10926" y="8775"/>
                </a:moveTo>
                <a:lnTo>
                  <a:pt x="10926" y="9024"/>
                </a:lnTo>
                <a:cubicBezTo>
                  <a:pt x="10926" y="8775"/>
                  <a:pt x="10674" y="8775"/>
                  <a:pt x="10674" y="8775"/>
                </a:cubicBezTo>
                <a:lnTo>
                  <a:pt x="10926" y="8775"/>
                </a:lnTo>
                <a:close/>
                <a:moveTo>
                  <a:pt x="10423" y="8526"/>
                </a:moveTo>
                <a:cubicBezTo>
                  <a:pt x="10171" y="8526"/>
                  <a:pt x="10171" y="8775"/>
                  <a:pt x="10171" y="8775"/>
                </a:cubicBezTo>
                <a:cubicBezTo>
                  <a:pt x="10171" y="8526"/>
                  <a:pt x="10171" y="8526"/>
                  <a:pt x="10171" y="8526"/>
                </a:cubicBezTo>
                <a:cubicBezTo>
                  <a:pt x="10171" y="8526"/>
                  <a:pt x="10171" y="8526"/>
                  <a:pt x="10423" y="8526"/>
                </a:cubicBezTo>
                <a:close/>
                <a:moveTo>
                  <a:pt x="10423" y="8278"/>
                </a:moveTo>
                <a:cubicBezTo>
                  <a:pt x="10171" y="8278"/>
                  <a:pt x="10171" y="8278"/>
                  <a:pt x="10171" y="8278"/>
                </a:cubicBezTo>
                <a:lnTo>
                  <a:pt x="10423" y="8278"/>
                </a:lnTo>
                <a:close/>
                <a:moveTo>
                  <a:pt x="7368" y="3766"/>
                </a:moveTo>
                <a:lnTo>
                  <a:pt x="7116" y="3766"/>
                </a:lnTo>
                <a:cubicBezTo>
                  <a:pt x="7116" y="3766"/>
                  <a:pt x="7116" y="3766"/>
                  <a:pt x="7116" y="3517"/>
                </a:cubicBezTo>
                <a:cubicBezTo>
                  <a:pt x="7116" y="3517"/>
                  <a:pt x="7116" y="3517"/>
                  <a:pt x="7368" y="3517"/>
                </a:cubicBezTo>
                <a:cubicBezTo>
                  <a:pt x="7368" y="3517"/>
                  <a:pt x="7116" y="3517"/>
                  <a:pt x="7116" y="3766"/>
                </a:cubicBezTo>
                <a:cubicBezTo>
                  <a:pt x="7368" y="3766"/>
                  <a:pt x="7368" y="3766"/>
                  <a:pt x="7368" y="3766"/>
                </a:cubicBezTo>
                <a:close/>
                <a:moveTo>
                  <a:pt x="7116" y="3517"/>
                </a:moveTo>
                <a:close/>
                <a:moveTo>
                  <a:pt x="6865" y="3517"/>
                </a:moveTo>
                <a:lnTo>
                  <a:pt x="7116" y="3517"/>
                </a:lnTo>
                <a:lnTo>
                  <a:pt x="6865" y="3517"/>
                </a:lnTo>
                <a:close/>
                <a:moveTo>
                  <a:pt x="7116" y="3268"/>
                </a:moveTo>
                <a:lnTo>
                  <a:pt x="7116" y="3020"/>
                </a:lnTo>
                <a:lnTo>
                  <a:pt x="7116" y="3268"/>
                </a:lnTo>
                <a:close/>
                <a:moveTo>
                  <a:pt x="7116" y="3268"/>
                </a:moveTo>
                <a:close/>
                <a:moveTo>
                  <a:pt x="7116" y="3268"/>
                </a:moveTo>
                <a:close/>
                <a:moveTo>
                  <a:pt x="7116" y="3268"/>
                </a:moveTo>
                <a:close/>
                <a:moveTo>
                  <a:pt x="7116" y="4014"/>
                </a:moveTo>
                <a:close/>
                <a:moveTo>
                  <a:pt x="5571" y="6288"/>
                </a:moveTo>
                <a:close/>
                <a:moveTo>
                  <a:pt x="4816" y="8526"/>
                </a:moveTo>
                <a:cubicBezTo>
                  <a:pt x="4816" y="8278"/>
                  <a:pt x="4816" y="8278"/>
                  <a:pt x="4816" y="8278"/>
                </a:cubicBezTo>
                <a:lnTo>
                  <a:pt x="4816" y="8526"/>
                </a:lnTo>
                <a:lnTo>
                  <a:pt x="4816" y="8278"/>
                </a:lnTo>
                <a:cubicBezTo>
                  <a:pt x="4564" y="8278"/>
                  <a:pt x="4564" y="8278"/>
                  <a:pt x="4564" y="8278"/>
                </a:cubicBezTo>
                <a:lnTo>
                  <a:pt x="4313" y="8278"/>
                </a:lnTo>
                <a:lnTo>
                  <a:pt x="4564" y="8278"/>
                </a:lnTo>
                <a:cubicBezTo>
                  <a:pt x="4564" y="8029"/>
                  <a:pt x="4564" y="8029"/>
                  <a:pt x="4564" y="8029"/>
                </a:cubicBezTo>
                <a:cubicBezTo>
                  <a:pt x="4564" y="8029"/>
                  <a:pt x="4564" y="8029"/>
                  <a:pt x="4564" y="7780"/>
                </a:cubicBezTo>
                <a:lnTo>
                  <a:pt x="4816" y="7780"/>
                </a:lnTo>
                <a:cubicBezTo>
                  <a:pt x="4816" y="8029"/>
                  <a:pt x="4564" y="8029"/>
                  <a:pt x="4564" y="8029"/>
                </a:cubicBezTo>
                <a:cubicBezTo>
                  <a:pt x="4564" y="8029"/>
                  <a:pt x="4564" y="8029"/>
                  <a:pt x="4816" y="8029"/>
                </a:cubicBezTo>
                <a:cubicBezTo>
                  <a:pt x="4816" y="8029"/>
                  <a:pt x="4816" y="8278"/>
                  <a:pt x="4816" y="8029"/>
                </a:cubicBezTo>
                <a:cubicBezTo>
                  <a:pt x="4816" y="8029"/>
                  <a:pt x="4816" y="8029"/>
                  <a:pt x="5068" y="8029"/>
                </a:cubicBezTo>
                <a:cubicBezTo>
                  <a:pt x="4816" y="8278"/>
                  <a:pt x="4816" y="8278"/>
                  <a:pt x="4816" y="8278"/>
                </a:cubicBezTo>
                <a:lnTo>
                  <a:pt x="5068" y="8278"/>
                </a:lnTo>
                <a:cubicBezTo>
                  <a:pt x="5068" y="8278"/>
                  <a:pt x="5068" y="8278"/>
                  <a:pt x="4816" y="8278"/>
                </a:cubicBezTo>
                <a:cubicBezTo>
                  <a:pt x="5068" y="8278"/>
                  <a:pt x="5068" y="8278"/>
                  <a:pt x="5068" y="8278"/>
                </a:cubicBezTo>
                <a:lnTo>
                  <a:pt x="5068" y="8526"/>
                </a:lnTo>
                <a:cubicBezTo>
                  <a:pt x="5068" y="8526"/>
                  <a:pt x="5068" y="8526"/>
                  <a:pt x="4816" y="8526"/>
                </a:cubicBezTo>
                <a:close/>
                <a:moveTo>
                  <a:pt x="4816" y="14068"/>
                </a:moveTo>
                <a:lnTo>
                  <a:pt x="4816" y="13820"/>
                </a:lnTo>
                <a:lnTo>
                  <a:pt x="4816" y="14068"/>
                </a:lnTo>
                <a:close/>
                <a:moveTo>
                  <a:pt x="4816" y="4512"/>
                </a:moveTo>
                <a:cubicBezTo>
                  <a:pt x="4816" y="4761"/>
                  <a:pt x="4816" y="4761"/>
                  <a:pt x="4816" y="4761"/>
                </a:cubicBezTo>
                <a:cubicBezTo>
                  <a:pt x="4816" y="4761"/>
                  <a:pt x="4816" y="4761"/>
                  <a:pt x="4816" y="4512"/>
                </a:cubicBezTo>
                <a:close/>
                <a:moveTo>
                  <a:pt x="4061" y="8526"/>
                </a:moveTo>
                <a:lnTo>
                  <a:pt x="4313" y="8526"/>
                </a:lnTo>
                <a:cubicBezTo>
                  <a:pt x="4313" y="8526"/>
                  <a:pt x="4313" y="8526"/>
                  <a:pt x="4061" y="8526"/>
                </a:cubicBezTo>
                <a:close/>
                <a:moveTo>
                  <a:pt x="3558" y="11546"/>
                </a:moveTo>
                <a:lnTo>
                  <a:pt x="3810" y="11546"/>
                </a:lnTo>
                <a:cubicBezTo>
                  <a:pt x="3810" y="11546"/>
                  <a:pt x="3810" y="11546"/>
                  <a:pt x="3558" y="11546"/>
                </a:cubicBezTo>
                <a:close/>
                <a:moveTo>
                  <a:pt x="3558" y="12825"/>
                </a:moveTo>
                <a:lnTo>
                  <a:pt x="3810" y="12825"/>
                </a:lnTo>
                <a:cubicBezTo>
                  <a:pt x="3558" y="12825"/>
                  <a:pt x="3810" y="12825"/>
                  <a:pt x="3558" y="12825"/>
                </a:cubicBezTo>
                <a:close/>
                <a:moveTo>
                  <a:pt x="3306" y="11546"/>
                </a:moveTo>
                <a:cubicBezTo>
                  <a:pt x="3306" y="11546"/>
                  <a:pt x="3306" y="11546"/>
                  <a:pt x="3055" y="11546"/>
                </a:cubicBezTo>
                <a:cubicBezTo>
                  <a:pt x="3055" y="11546"/>
                  <a:pt x="3055" y="11546"/>
                  <a:pt x="2803" y="11546"/>
                </a:cubicBezTo>
                <a:cubicBezTo>
                  <a:pt x="3055" y="11546"/>
                  <a:pt x="3055" y="11546"/>
                  <a:pt x="3055" y="11546"/>
                </a:cubicBezTo>
                <a:lnTo>
                  <a:pt x="3558" y="11546"/>
                </a:lnTo>
                <a:cubicBezTo>
                  <a:pt x="3306" y="11546"/>
                  <a:pt x="3306" y="11546"/>
                  <a:pt x="3306" y="11546"/>
                </a:cubicBezTo>
                <a:close/>
                <a:moveTo>
                  <a:pt x="2803" y="9805"/>
                </a:moveTo>
                <a:close/>
                <a:moveTo>
                  <a:pt x="2803" y="9805"/>
                </a:moveTo>
                <a:close/>
                <a:moveTo>
                  <a:pt x="2803" y="9805"/>
                </a:moveTo>
                <a:close/>
                <a:moveTo>
                  <a:pt x="2552" y="11546"/>
                </a:moveTo>
                <a:cubicBezTo>
                  <a:pt x="2552" y="11546"/>
                  <a:pt x="2552" y="11546"/>
                  <a:pt x="2803" y="11546"/>
                </a:cubicBezTo>
                <a:cubicBezTo>
                  <a:pt x="2552" y="11546"/>
                  <a:pt x="2552" y="11546"/>
                  <a:pt x="2552" y="11546"/>
                </a:cubicBezTo>
                <a:close/>
                <a:moveTo>
                  <a:pt x="17287" y="11795"/>
                </a:moveTo>
                <a:lnTo>
                  <a:pt x="17539" y="11795"/>
                </a:lnTo>
                <a:lnTo>
                  <a:pt x="17539" y="12043"/>
                </a:lnTo>
                <a:cubicBezTo>
                  <a:pt x="17539" y="12043"/>
                  <a:pt x="17539" y="12043"/>
                  <a:pt x="17287" y="12043"/>
                </a:cubicBezTo>
                <a:lnTo>
                  <a:pt x="17287" y="11795"/>
                </a:lnTo>
                <a:close/>
                <a:moveTo>
                  <a:pt x="10423" y="6288"/>
                </a:moveTo>
                <a:cubicBezTo>
                  <a:pt x="10423" y="6288"/>
                  <a:pt x="10423" y="6288"/>
                  <a:pt x="10423" y="6537"/>
                </a:cubicBezTo>
                <a:cubicBezTo>
                  <a:pt x="10423" y="6537"/>
                  <a:pt x="10423" y="6537"/>
                  <a:pt x="10171" y="6537"/>
                </a:cubicBezTo>
                <a:cubicBezTo>
                  <a:pt x="10171" y="6537"/>
                  <a:pt x="10171" y="6537"/>
                  <a:pt x="10171" y="6288"/>
                </a:cubicBezTo>
                <a:lnTo>
                  <a:pt x="10423" y="6288"/>
                </a:lnTo>
                <a:close/>
                <a:moveTo>
                  <a:pt x="10674" y="6537"/>
                </a:moveTo>
                <a:cubicBezTo>
                  <a:pt x="10674" y="6786"/>
                  <a:pt x="10674" y="6537"/>
                  <a:pt x="10674" y="6786"/>
                </a:cubicBezTo>
                <a:lnTo>
                  <a:pt x="10423" y="6786"/>
                </a:lnTo>
                <a:cubicBezTo>
                  <a:pt x="10423" y="6537"/>
                  <a:pt x="10423" y="6537"/>
                  <a:pt x="10674" y="6537"/>
                </a:cubicBezTo>
                <a:close/>
                <a:moveTo>
                  <a:pt x="3306" y="9024"/>
                </a:moveTo>
                <a:close/>
                <a:moveTo>
                  <a:pt x="3306" y="9024"/>
                </a:moveTo>
                <a:close/>
                <a:moveTo>
                  <a:pt x="2803" y="9557"/>
                </a:moveTo>
                <a:close/>
                <a:moveTo>
                  <a:pt x="2803" y="9805"/>
                </a:moveTo>
                <a:cubicBezTo>
                  <a:pt x="2803" y="9557"/>
                  <a:pt x="2803" y="9557"/>
                  <a:pt x="2803" y="9557"/>
                </a:cubicBezTo>
                <a:cubicBezTo>
                  <a:pt x="2803" y="9557"/>
                  <a:pt x="2803" y="9557"/>
                  <a:pt x="2803" y="9805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ctr">
            <a:noAutofit/>
          </a:bodyPr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Shape"/>
          <p:cNvSpPr/>
          <p:nvPr/>
        </p:nvSpPr>
        <p:spPr>
          <a:xfrm>
            <a:off x="4508892" y="5898530"/>
            <a:ext cx="43841" cy="39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5900" y="21600"/>
                  <a:pt x="21600" y="16354"/>
                  <a:pt x="21600" y="10800"/>
                </a:cubicBezTo>
                <a:cubicBezTo>
                  <a:pt x="21600" y="2777"/>
                  <a:pt x="15900" y="0"/>
                  <a:pt x="10800" y="0"/>
                </a:cubicBezTo>
                <a:cubicBezTo>
                  <a:pt x="2700" y="0"/>
                  <a:pt x="0" y="2777"/>
                  <a:pt x="0" y="10800"/>
                </a:cubicBezTo>
                <a:cubicBezTo>
                  <a:pt x="0" y="16354"/>
                  <a:pt x="2700" y="21600"/>
                  <a:pt x="10800" y="216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Shape"/>
          <p:cNvSpPr/>
          <p:nvPr/>
        </p:nvSpPr>
        <p:spPr>
          <a:xfrm>
            <a:off x="4494075" y="5945096"/>
            <a:ext cx="71387" cy="13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0" y="0"/>
                </a:moveTo>
                <a:cubicBezTo>
                  <a:pt x="1580" y="0"/>
                  <a:pt x="1580" y="0"/>
                  <a:pt x="1580" y="0"/>
                </a:cubicBezTo>
                <a:cubicBezTo>
                  <a:pt x="1580" y="0"/>
                  <a:pt x="1580" y="0"/>
                  <a:pt x="0" y="0"/>
                </a:cubicBezTo>
                <a:cubicBezTo>
                  <a:pt x="0" y="842"/>
                  <a:pt x="0" y="842"/>
                  <a:pt x="0" y="1683"/>
                </a:cubicBezTo>
                <a:cubicBezTo>
                  <a:pt x="0" y="10753"/>
                  <a:pt x="0" y="10753"/>
                  <a:pt x="0" y="10753"/>
                </a:cubicBezTo>
                <a:cubicBezTo>
                  <a:pt x="4566" y="10753"/>
                  <a:pt x="4566" y="10753"/>
                  <a:pt x="4566" y="10753"/>
                </a:cubicBezTo>
                <a:cubicBezTo>
                  <a:pt x="4566" y="21600"/>
                  <a:pt x="4566" y="21600"/>
                  <a:pt x="4566" y="21600"/>
                </a:cubicBezTo>
                <a:cubicBezTo>
                  <a:pt x="17210" y="21600"/>
                  <a:pt x="17210" y="21600"/>
                  <a:pt x="17210" y="21600"/>
                </a:cubicBezTo>
                <a:cubicBezTo>
                  <a:pt x="17210" y="10753"/>
                  <a:pt x="17210" y="10753"/>
                  <a:pt x="17210" y="10753"/>
                </a:cubicBezTo>
                <a:cubicBezTo>
                  <a:pt x="21600" y="10753"/>
                  <a:pt x="21600" y="10753"/>
                  <a:pt x="21600" y="10753"/>
                </a:cubicBezTo>
                <a:cubicBezTo>
                  <a:pt x="21600" y="1683"/>
                  <a:pt x="21600" y="1683"/>
                  <a:pt x="21600" y="1683"/>
                </a:cubicBezTo>
                <a:cubicBezTo>
                  <a:pt x="21600" y="842"/>
                  <a:pt x="21600" y="842"/>
                  <a:pt x="21600" y="0"/>
                </a:cubicBezTo>
                <a:cubicBezTo>
                  <a:pt x="20195" y="0"/>
                  <a:pt x="20195" y="0"/>
                  <a:pt x="18790" y="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Shape"/>
          <p:cNvSpPr/>
          <p:nvPr/>
        </p:nvSpPr>
        <p:spPr>
          <a:xfrm>
            <a:off x="4619268" y="5898530"/>
            <a:ext cx="43841" cy="39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5900" y="21600"/>
                  <a:pt x="21600" y="16354"/>
                  <a:pt x="21600" y="10800"/>
                </a:cubicBezTo>
                <a:cubicBezTo>
                  <a:pt x="21600" y="2777"/>
                  <a:pt x="15900" y="0"/>
                  <a:pt x="10800" y="0"/>
                </a:cubicBezTo>
                <a:cubicBezTo>
                  <a:pt x="2700" y="0"/>
                  <a:pt x="0" y="2777"/>
                  <a:pt x="0" y="10800"/>
                </a:cubicBezTo>
                <a:cubicBezTo>
                  <a:pt x="0" y="16354"/>
                  <a:pt x="2700" y="21600"/>
                  <a:pt x="10800" y="216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0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0" name="Shape"/>
          <p:cNvSpPr/>
          <p:nvPr/>
        </p:nvSpPr>
        <p:spPr>
          <a:xfrm>
            <a:off x="4604451" y="5945096"/>
            <a:ext cx="71387" cy="13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0" y="0"/>
                </a:moveTo>
                <a:cubicBezTo>
                  <a:pt x="1580" y="0"/>
                  <a:pt x="1580" y="0"/>
                  <a:pt x="1580" y="0"/>
                </a:cubicBezTo>
                <a:cubicBezTo>
                  <a:pt x="1580" y="0"/>
                  <a:pt x="1580" y="0"/>
                  <a:pt x="0" y="0"/>
                </a:cubicBezTo>
                <a:cubicBezTo>
                  <a:pt x="0" y="842"/>
                  <a:pt x="0" y="842"/>
                  <a:pt x="0" y="1683"/>
                </a:cubicBezTo>
                <a:cubicBezTo>
                  <a:pt x="0" y="10753"/>
                  <a:pt x="0" y="10753"/>
                  <a:pt x="0" y="10753"/>
                </a:cubicBezTo>
                <a:cubicBezTo>
                  <a:pt x="4566" y="10753"/>
                  <a:pt x="4566" y="10753"/>
                  <a:pt x="4566" y="10753"/>
                </a:cubicBezTo>
                <a:cubicBezTo>
                  <a:pt x="4566" y="21600"/>
                  <a:pt x="4566" y="21600"/>
                  <a:pt x="4566" y="21600"/>
                </a:cubicBezTo>
                <a:cubicBezTo>
                  <a:pt x="17210" y="21600"/>
                  <a:pt x="17210" y="21600"/>
                  <a:pt x="17210" y="21600"/>
                </a:cubicBezTo>
                <a:cubicBezTo>
                  <a:pt x="17210" y="10753"/>
                  <a:pt x="17210" y="10753"/>
                  <a:pt x="17210" y="10753"/>
                </a:cubicBezTo>
                <a:cubicBezTo>
                  <a:pt x="21600" y="10753"/>
                  <a:pt x="21600" y="10753"/>
                  <a:pt x="21600" y="10753"/>
                </a:cubicBezTo>
                <a:cubicBezTo>
                  <a:pt x="21600" y="1683"/>
                  <a:pt x="21600" y="1683"/>
                  <a:pt x="21600" y="1683"/>
                </a:cubicBezTo>
                <a:cubicBezTo>
                  <a:pt x="21600" y="842"/>
                  <a:pt x="21600" y="842"/>
                  <a:pt x="21600" y="0"/>
                </a:cubicBezTo>
                <a:cubicBezTo>
                  <a:pt x="20195" y="0"/>
                  <a:pt x="20195" y="0"/>
                  <a:pt x="18790" y="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0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937299" y="4204734"/>
            <a:ext cx="7098736" cy="596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000">
                <a:solidFill>
                  <a:schemeClr val="bg1"/>
                </a:solidFill>
                <a:latin typeface="Calibri"/>
                <a:cs typeface="Calibri"/>
              </a:rPr>
              <a:t>Valoriza os esforços de gestores e trabalhadores e induzir processos de melhoria da qualidade;</a:t>
            </a:r>
          </a:p>
        </p:txBody>
      </p:sp>
      <p:sp>
        <p:nvSpPr>
          <p:cNvPr id="32" name="Oval 74">
            <a:extLst>
              <a:ext uri="{FF2B5EF4-FFF2-40B4-BE49-F238E27FC236}">
                <a16:creationId xmlns:a16="http://schemas.microsoft.com/office/drawing/2014/main" id="{D88B413B-23B8-DD4F-802C-8FF076BC6DDD}"/>
              </a:ext>
            </a:extLst>
          </p:cNvPr>
          <p:cNvSpPr/>
          <p:nvPr/>
        </p:nvSpPr>
        <p:spPr>
          <a:xfrm>
            <a:off x="4364812" y="4317060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Shape"/>
          <p:cNvSpPr/>
          <p:nvPr/>
        </p:nvSpPr>
        <p:spPr>
          <a:xfrm>
            <a:off x="4460976" y="2837598"/>
            <a:ext cx="191630" cy="165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7" y="15200"/>
                </a:moveTo>
                <a:cubicBezTo>
                  <a:pt x="1013" y="15200"/>
                  <a:pt x="1013" y="15200"/>
                  <a:pt x="1013" y="15200"/>
                </a:cubicBezTo>
                <a:cubicBezTo>
                  <a:pt x="422" y="15200"/>
                  <a:pt x="0" y="14700"/>
                  <a:pt x="0" y="14000"/>
                </a:cubicBezTo>
                <a:cubicBezTo>
                  <a:pt x="0" y="13300"/>
                  <a:pt x="422" y="12800"/>
                  <a:pt x="1013" y="12800"/>
                </a:cubicBezTo>
                <a:cubicBezTo>
                  <a:pt x="20587" y="12800"/>
                  <a:pt x="20587" y="12800"/>
                  <a:pt x="20587" y="12800"/>
                </a:cubicBezTo>
                <a:cubicBezTo>
                  <a:pt x="21178" y="12800"/>
                  <a:pt x="21600" y="13300"/>
                  <a:pt x="21600" y="14000"/>
                </a:cubicBezTo>
                <a:cubicBezTo>
                  <a:pt x="21600" y="14700"/>
                  <a:pt x="21178" y="15200"/>
                  <a:pt x="20587" y="15200"/>
                </a:cubicBezTo>
                <a:moveTo>
                  <a:pt x="20587" y="8800"/>
                </a:moveTo>
                <a:cubicBezTo>
                  <a:pt x="1013" y="8800"/>
                  <a:pt x="1013" y="8800"/>
                  <a:pt x="1013" y="8800"/>
                </a:cubicBezTo>
                <a:cubicBezTo>
                  <a:pt x="422" y="8800"/>
                  <a:pt x="0" y="8300"/>
                  <a:pt x="0" y="7600"/>
                </a:cubicBezTo>
                <a:cubicBezTo>
                  <a:pt x="0" y="6900"/>
                  <a:pt x="422" y="6400"/>
                  <a:pt x="1013" y="6400"/>
                </a:cubicBezTo>
                <a:cubicBezTo>
                  <a:pt x="20587" y="6400"/>
                  <a:pt x="20587" y="6400"/>
                  <a:pt x="20587" y="6400"/>
                </a:cubicBezTo>
                <a:cubicBezTo>
                  <a:pt x="21178" y="6400"/>
                  <a:pt x="21600" y="6900"/>
                  <a:pt x="21600" y="7600"/>
                </a:cubicBezTo>
                <a:cubicBezTo>
                  <a:pt x="21600" y="8300"/>
                  <a:pt x="21178" y="8800"/>
                  <a:pt x="20587" y="8800"/>
                </a:cubicBezTo>
                <a:moveTo>
                  <a:pt x="20587" y="2400"/>
                </a:moveTo>
                <a:cubicBezTo>
                  <a:pt x="1013" y="2400"/>
                  <a:pt x="1013" y="2400"/>
                  <a:pt x="1013" y="2400"/>
                </a:cubicBezTo>
                <a:cubicBezTo>
                  <a:pt x="422" y="2400"/>
                  <a:pt x="0" y="1900"/>
                  <a:pt x="0" y="1200"/>
                </a:cubicBezTo>
                <a:cubicBezTo>
                  <a:pt x="0" y="500"/>
                  <a:pt x="422" y="0"/>
                  <a:pt x="1013" y="0"/>
                </a:cubicBezTo>
                <a:cubicBezTo>
                  <a:pt x="20587" y="0"/>
                  <a:pt x="20587" y="0"/>
                  <a:pt x="20587" y="0"/>
                </a:cubicBezTo>
                <a:cubicBezTo>
                  <a:pt x="21178" y="0"/>
                  <a:pt x="21600" y="500"/>
                  <a:pt x="21600" y="1200"/>
                </a:cubicBezTo>
                <a:cubicBezTo>
                  <a:pt x="21600" y="1900"/>
                  <a:pt x="21178" y="2400"/>
                  <a:pt x="20587" y="2400"/>
                </a:cubicBezTo>
                <a:moveTo>
                  <a:pt x="1013" y="19200"/>
                </a:moveTo>
                <a:cubicBezTo>
                  <a:pt x="20587" y="19200"/>
                  <a:pt x="20587" y="19200"/>
                  <a:pt x="20587" y="19200"/>
                </a:cubicBezTo>
                <a:cubicBezTo>
                  <a:pt x="21178" y="19200"/>
                  <a:pt x="21600" y="19700"/>
                  <a:pt x="21600" y="20400"/>
                </a:cubicBezTo>
                <a:cubicBezTo>
                  <a:pt x="21600" y="21100"/>
                  <a:pt x="21178" y="21600"/>
                  <a:pt x="20587" y="21600"/>
                </a:cubicBezTo>
                <a:cubicBezTo>
                  <a:pt x="1013" y="21600"/>
                  <a:pt x="1013" y="21600"/>
                  <a:pt x="1013" y="21600"/>
                </a:cubicBezTo>
                <a:cubicBezTo>
                  <a:pt x="422" y="21600"/>
                  <a:pt x="0" y="21100"/>
                  <a:pt x="0" y="20400"/>
                </a:cubicBezTo>
                <a:cubicBezTo>
                  <a:pt x="0" y="19700"/>
                  <a:pt x="422" y="19200"/>
                  <a:pt x="1013" y="192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4" name="Group"/>
          <p:cNvGrpSpPr/>
          <p:nvPr/>
        </p:nvGrpSpPr>
        <p:grpSpPr>
          <a:xfrm>
            <a:off x="4431481" y="4389776"/>
            <a:ext cx="226043" cy="220658"/>
            <a:chOff x="0" y="0"/>
            <a:chExt cx="778933" cy="778933"/>
          </a:xfrm>
          <a:solidFill>
            <a:schemeClr val="tx1"/>
          </a:solidFill>
        </p:grpSpPr>
        <p:sp>
          <p:nvSpPr>
            <p:cNvPr id="35" name="Shape"/>
            <p:cNvSpPr/>
            <p:nvPr/>
          </p:nvSpPr>
          <p:spPr>
            <a:xfrm>
              <a:off x="0" y="0"/>
              <a:ext cx="778934" cy="77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3" y="12290"/>
                  </a:moveTo>
                  <a:cubicBezTo>
                    <a:pt x="15641" y="12290"/>
                    <a:pt x="15641" y="12290"/>
                    <a:pt x="15641" y="12290"/>
                  </a:cubicBezTo>
                  <a:cubicBezTo>
                    <a:pt x="16759" y="10986"/>
                    <a:pt x="17503" y="9310"/>
                    <a:pt x="17503" y="7448"/>
                  </a:cubicBezTo>
                  <a:cubicBezTo>
                    <a:pt x="17503" y="2421"/>
                    <a:pt x="14152" y="0"/>
                    <a:pt x="10800" y="0"/>
                  </a:cubicBezTo>
                  <a:cubicBezTo>
                    <a:pt x="8193" y="0"/>
                    <a:pt x="5772" y="1490"/>
                    <a:pt x="4655" y="4283"/>
                  </a:cubicBezTo>
                  <a:cubicBezTo>
                    <a:pt x="4283" y="5028"/>
                    <a:pt x="4097" y="6703"/>
                    <a:pt x="4097" y="6703"/>
                  </a:cubicBezTo>
                  <a:cubicBezTo>
                    <a:pt x="4097" y="7076"/>
                    <a:pt x="4097" y="7262"/>
                    <a:pt x="4097" y="7448"/>
                  </a:cubicBezTo>
                  <a:cubicBezTo>
                    <a:pt x="4097" y="9310"/>
                    <a:pt x="4841" y="10986"/>
                    <a:pt x="5959" y="12290"/>
                  </a:cubicBezTo>
                  <a:cubicBezTo>
                    <a:pt x="3910" y="12290"/>
                    <a:pt x="3910" y="12290"/>
                    <a:pt x="3910" y="12290"/>
                  </a:cubicBezTo>
                  <a:cubicBezTo>
                    <a:pt x="1676" y="12290"/>
                    <a:pt x="0" y="13966"/>
                    <a:pt x="0" y="162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3966"/>
                    <a:pt x="19738" y="12290"/>
                    <a:pt x="17503" y="12290"/>
                  </a:cubicBezTo>
                  <a:close/>
                  <a:moveTo>
                    <a:pt x="5400" y="7448"/>
                  </a:moveTo>
                  <a:cubicBezTo>
                    <a:pt x="5400" y="7076"/>
                    <a:pt x="5586" y="6703"/>
                    <a:pt x="5586" y="6331"/>
                  </a:cubicBezTo>
                  <a:cubicBezTo>
                    <a:pt x="6703" y="5772"/>
                    <a:pt x="7448" y="4841"/>
                    <a:pt x="8007" y="3538"/>
                  </a:cubicBezTo>
                  <a:cubicBezTo>
                    <a:pt x="9124" y="4841"/>
                    <a:pt x="11731" y="5772"/>
                    <a:pt x="14524" y="5772"/>
                  </a:cubicBezTo>
                  <a:cubicBezTo>
                    <a:pt x="15083" y="5772"/>
                    <a:pt x="15455" y="5586"/>
                    <a:pt x="15828" y="5586"/>
                  </a:cubicBezTo>
                  <a:cubicBezTo>
                    <a:pt x="16014" y="6145"/>
                    <a:pt x="16200" y="6703"/>
                    <a:pt x="16200" y="7448"/>
                  </a:cubicBezTo>
                  <a:cubicBezTo>
                    <a:pt x="16200" y="10800"/>
                    <a:pt x="12848" y="13593"/>
                    <a:pt x="10800" y="13593"/>
                  </a:cubicBezTo>
                  <a:cubicBezTo>
                    <a:pt x="8752" y="13593"/>
                    <a:pt x="5400" y="10800"/>
                    <a:pt x="5400" y="7448"/>
                  </a:cubicBezTo>
                  <a:close/>
                  <a:moveTo>
                    <a:pt x="1303" y="20297"/>
                  </a:moveTo>
                  <a:cubicBezTo>
                    <a:pt x="1303" y="16200"/>
                    <a:pt x="1303" y="16200"/>
                    <a:pt x="1303" y="16200"/>
                  </a:cubicBezTo>
                  <a:cubicBezTo>
                    <a:pt x="1303" y="14710"/>
                    <a:pt x="2421" y="13593"/>
                    <a:pt x="3910" y="13593"/>
                  </a:cubicBezTo>
                  <a:cubicBezTo>
                    <a:pt x="7262" y="13593"/>
                    <a:pt x="7262" y="13593"/>
                    <a:pt x="7262" y="13593"/>
                  </a:cubicBezTo>
                  <a:cubicBezTo>
                    <a:pt x="8379" y="14338"/>
                    <a:pt x="9683" y="14897"/>
                    <a:pt x="10800" y="14897"/>
                  </a:cubicBezTo>
                  <a:cubicBezTo>
                    <a:pt x="10800" y="20297"/>
                    <a:pt x="10800" y="20297"/>
                    <a:pt x="10800" y="20297"/>
                  </a:cubicBezTo>
                  <a:lnTo>
                    <a:pt x="1303" y="20297"/>
                  </a:lnTo>
                  <a:close/>
                  <a:moveTo>
                    <a:pt x="20110" y="20297"/>
                  </a:moveTo>
                  <a:cubicBezTo>
                    <a:pt x="12103" y="20297"/>
                    <a:pt x="12103" y="20297"/>
                    <a:pt x="12103" y="20297"/>
                  </a:cubicBezTo>
                  <a:cubicBezTo>
                    <a:pt x="12103" y="14710"/>
                    <a:pt x="12103" y="14710"/>
                    <a:pt x="12103" y="14710"/>
                  </a:cubicBezTo>
                  <a:cubicBezTo>
                    <a:pt x="12848" y="14524"/>
                    <a:pt x="13593" y="14152"/>
                    <a:pt x="14338" y="13593"/>
                  </a:cubicBezTo>
                  <a:cubicBezTo>
                    <a:pt x="17503" y="13593"/>
                    <a:pt x="17503" y="13593"/>
                    <a:pt x="17503" y="13593"/>
                  </a:cubicBezTo>
                  <a:cubicBezTo>
                    <a:pt x="18993" y="13593"/>
                    <a:pt x="20110" y="14710"/>
                    <a:pt x="20110" y="16200"/>
                  </a:cubicBezTo>
                  <a:lnTo>
                    <a:pt x="20110" y="20297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6" name="Circle"/>
            <p:cNvSpPr/>
            <p:nvPr/>
          </p:nvSpPr>
          <p:spPr>
            <a:xfrm>
              <a:off x="287866" y="249768"/>
              <a:ext cx="50801" cy="46571"/>
            </a:xfrm>
            <a:prstGeom prst="ellipse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7" name="Circle"/>
            <p:cNvSpPr/>
            <p:nvPr/>
          </p:nvSpPr>
          <p:spPr>
            <a:xfrm>
              <a:off x="436034" y="249768"/>
              <a:ext cx="46572" cy="46571"/>
            </a:xfrm>
            <a:prstGeom prst="ellipse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8" name="Shape"/>
            <p:cNvSpPr/>
            <p:nvPr/>
          </p:nvSpPr>
          <p:spPr>
            <a:xfrm>
              <a:off x="139701" y="537634"/>
              <a:ext cx="148169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11" y="0"/>
                  </a:moveTo>
                  <a:lnTo>
                    <a:pt x="8023" y="0"/>
                  </a:lnTo>
                  <a:lnTo>
                    <a:pt x="8023" y="6789"/>
                  </a:lnTo>
                  <a:lnTo>
                    <a:pt x="0" y="6789"/>
                  </a:lnTo>
                  <a:lnTo>
                    <a:pt x="0" y="14811"/>
                  </a:lnTo>
                  <a:lnTo>
                    <a:pt x="8023" y="14811"/>
                  </a:lnTo>
                  <a:lnTo>
                    <a:pt x="8023" y="21600"/>
                  </a:lnTo>
                  <a:lnTo>
                    <a:pt x="14811" y="21600"/>
                  </a:lnTo>
                  <a:lnTo>
                    <a:pt x="14811" y="14811"/>
                  </a:lnTo>
                  <a:lnTo>
                    <a:pt x="21600" y="14811"/>
                  </a:lnTo>
                  <a:lnTo>
                    <a:pt x="21600" y="6789"/>
                  </a:lnTo>
                  <a:lnTo>
                    <a:pt x="14811" y="6789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9" name="Google Shape;198;p32"/>
          <p:cNvSpPr/>
          <p:nvPr/>
        </p:nvSpPr>
        <p:spPr>
          <a:xfrm>
            <a:off x="266708" y="1291088"/>
            <a:ext cx="3192483" cy="49702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 adotar estratégia de Pagamento por Desempenho na APS?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87010" y="203424"/>
            <a:ext cx="596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</p:txBody>
      </p:sp>
    </p:spTree>
    <p:extLst>
      <p:ext uri="{BB962C8B-B14F-4D97-AF65-F5344CB8AC3E}">
        <p14:creationId xmlns:p14="http://schemas.microsoft.com/office/powerpoint/2010/main" val="9007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AAE88D-EA85-4CB6-8C44-3DE26659131E}"/>
              </a:ext>
            </a:extLst>
          </p:cNvPr>
          <p:cNvSpPr txBox="1"/>
          <p:nvPr/>
        </p:nvSpPr>
        <p:spPr>
          <a:xfrm>
            <a:off x="1038949" y="298173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DBE1AE0-E7DD-46CC-9B9A-E0CEB8D0D860}"/>
              </a:ext>
            </a:extLst>
          </p:cNvPr>
          <p:cNvSpPr txBox="1"/>
          <p:nvPr/>
        </p:nvSpPr>
        <p:spPr>
          <a:xfrm>
            <a:off x="457520" y="3068399"/>
            <a:ext cx="1142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método de cálculo dos indicadores existem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duas opções de uso de denominadores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o denominador informado e o denominador estimado - o cálculo do indicador é realizado com a variável de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maior valor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79DC2F-8B93-4FFF-9686-2D259543D057}"/>
              </a:ext>
            </a:extLst>
          </p:cNvPr>
          <p:cNvSpPr txBox="1"/>
          <p:nvPr/>
        </p:nvSpPr>
        <p:spPr>
          <a:xfrm>
            <a:off x="857592" y="4475831"/>
            <a:ext cx="109526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8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Informado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dados extraídos do  SISAB (Ficha atendimento individual, ficha de cadastro individual);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2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Estimativa municipal utilizando outras bases de dados SINASC, PNS, projeção população de mulheres  IBGE;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9D0C5F1-2BDF-4460-BE8F-A951D183B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F3A1B9-F5A8-4800-A379-FC13937F9AF3}"/>
              </a:ext>
            </a:extLst>
          </p:cNvPr>
          <p:cNvSpPr txBox="1"/>
          <p:nvPr/>
        </p:nvSpPr>
        <p:spPr>
          <a:xfrm>
            <a:off x="1234480" y="1541372"/>
            <a:ext cx="9933851" cy="1200329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 fontAlgn="base">
              <a:buClr>
                <a:schemeClr val="bg1">
                  <a:lumMod val="95000"/>
                </a:schemeClr>
              </a:buClr>
            </a:pPr>
            <a:r>
              <a:rPr lang="pt-BR" sz="2400">
                <a:solidFill>
                  <a:schemeClr val="tx1"/>
                </a:solidFill>
                <a:latin typeface="Calibri Light"/>
                <a:cs typeface="Calibri Light"/>
              </a:rPr>
              <a:t>A utilização do denominador estimado é uma estratégia para obtenção de um </a:t>
            </a:r>
            <a:r>
              <a:rPr lang="pt-BR" sz="2400" b="1">
                <a:solidFill>
                  <a:schemeClr val="tx1"/>
                </a:solidFill>
                <a:latin typeface="Calibri Light"/>
                <a:cs typeface="Calibri Light"/>
              </a:rPr>
              <a:t>valor controle do quantitativo esperado de pessoas que devem estar sob os cuidados da APS</a:t>
            </a:r>
            <a:r>
              <a:rPr lang="pt-BR" sz="2400">
                <a:solidFill>
                  <a:schemeClr val="tx1"/>
                </a:solidFill>
                <a:latin typeface="Calibri Light"/>
                <a:cs typeface="Calibri Light"/>
              </a:rPr>
              <a:t> para as condições de saúde específicas.</a:t>
            </a:r>
          </a:p>
        </p:txBody>
      </p:sp>
    </p:spTree>
    <p:extLst>
      <p:ext uri="{BB962C8B-B14F-4D97-AF65-F5344CB8AC3E}">
        <p14:creationId xmlns:p14="http://schemas.microsoft.com/office/powerpoint/2010/main" val="2233632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AAE88D-EA85-4CB6-8C44-3DE26659131E}"/>
              </a:ext>
            </a:extLst>
          </p:cNvPr>
          <p:cNvSpPr txBox="1"/>
          <p:nvPr/>
        </p:nvSpPr>
        <p:spPr>
          <a:xfrm>
            <a:off x="-970137" y="255911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Revisão: Denominador estimado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50AF77A-70DE-414D-B6DC-CB2BA4A83425}"/>
              </a:ext>
            </a:extLst>
          </p:cNvPr>
          <p:cNvSpPr txBox="1"/>
          <p:nvPr/>
        </p:nvSpPr>
        <p:spPr>
          <a:xfrm>
            <a:off x="765478" y="3460866"/>
            <a:ext cx="430734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Em discussão: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utilizado somente para municípios com </a:t>
            </a: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cadastro populacional abaixo de 85% do esperado.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Line 67">
            <a:extLst>
              <a:ext uri="{FF2B5EF4-FFF2-40B4-BE49-F238E27FC236}">
                <a16:creationId xmlns:a16="http://schemas.microsoft.com/office/drawing/2014/main" id="{71A0B407-0938-4F9D-946E-5BFAA0800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3715" y="1734171"/>
            <a:ext cx="0" cy="0"/>
          </a:xfrm>
          <a:prstGeom prst="line">
            <a:avLst/>
          </a:prstGeom>
          <a:noFill/>
          <a:ln w="127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AutoShape 100">
            <a:extLst>
              <a:ext uri="{FF2B5EF4-FFF2-40B4-BE49-F238E27FC236}">
                <a16:creationId xmlns:a16="http://schemas.microsoft.com/office/drawing/2014/main" id="{4B48F33B-A8D9-4D2F-93C0-31000A88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118" y="2159130"/>
            <a:ext cx="2202258" cy="14221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="1" kern="120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Resultado maior do que o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SISAB?</a:t>
            </a:r>
          </a:p>
        </p:txBody>
      </p:sp>
      <p:cxnSp>
        <p:nvCxnSpPr>
          <p:cNvPr id="10" name="AutoShape 124">
            <a:extLst>
              <a:ext uri="{FF2B5EF4-FFF2-40B4-BE49-F238E27FC236}">
                <a16:creationId xmlns:a16="http://schemas.microsoft.com/office/drawing/2014/main" id="{F9022412-E7C2-45F5-BB91-6A8E355476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52247" y="1313185"/>
            <a:ext cx="1" cy="79165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AutoShape 126">
            <a:extLst>
              <a:ext uri="{FF2B5EF4-FFF2-40B4-BE49-F238E27FC236}">
                <a16:creationId xmlns:a16="http://schemas.microsoft.com/office/drawing/2014/main" id="{41F78B2A-65A4-468D-9B9E-EB5E9904F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5" y="967408"/>
            <a:ext cx="6664325" cy="345777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Cadastro municipal &gt; 85% do parâmetro de cadastro?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4D3532-60F9-49BD-8AA3-55E909D6B3C0}"/>
              </a:ext>
            </a:extLst>
          </p:cNvPr>
          <p:cNvSpPr txBox="1"/>
          <p:nvPr/>
        </p:nvSpPr>
        <p:spPr>
          <a:xfrm>
            <a:off x="9415947" y="1618424"/>
            <a:ext cx="481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36D546-3D3F-4661-84B4-448C9A48F5CE}"/>
              </a:ext>
            </a:extLst>
          </p:cNvPr>
          <p:cNvSpPr txBox="1"/>
          <p:nvPr/>
        </p:nvSpPr>
        <p:spPr>
          <a:xfrm>
            <a:off x="5842845" y="2726704"/>
            <a:ext cx="4507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</a:t>
            </a:r>
          </a:p>
        </p:txBody>
      </p:sp>
      <p:cxnSp>
        <p:nvCxnSpPr>
          <p:cNvPr id="17" name="AutoShape 124">
            <a:extLst>
              <a:ext uri="{FF2B5EF4-FFF2-40B4-BE49-F238E27FC236}">
                <a16:creationId xmlns:a16="http://schemas.microsoft.com/office/drawing/2014/main" id="{34238B8D-41BF-420A-BECC-551C59A4A1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4045" y="1313185"/>
            <a:ext cx="0" cy="3481735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utoShape 100">
            <a:extLst>
              <a:ext uri="{FF2B5EF4-FFF2-40B4-BE49-F238E27FC236}">
                <a16:creationId xmlns:a16="http://schemas.microsoft.com/office/drawing/2014/main" id="{73AEA42E-A8DD-4334-852B-4CF95241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16" y="4940300"/>
            <a:ext cx="2202258" cy="6643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B461EE0-6745-4FF3-8193-478ED3EDEA66}"/>
              </a:ext>
            </a:extLst>
          </p:cNvPr>
          <p:cNvSpPr txBox="1"/>
          <p:nvPr/>
        </p:nvSpPr>
        <p:spPr>
          <a:xfrm>
            <a:off x="9055907" y="3998298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081D6A8-0BF6-4E37-A87F-C48CC0CD2BE6}"/>
              </a:ext>
            </a:extLst>
          </p:cNvPr>
          <p:cNvSpPr txBox="1"/>
          <p:nvPr/>
        </p:nvSpPr>
        <p:spPr>
          <a:xfrm>
            <a:off x="10347071" y="4045641"/>
            <a:ext cx="4507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</a:t>
            </a:r>
          </a:p>
        </p:txBody>
      </p:sp>
      <p:sp>
        <p:nvSpPr>
          <p:cNvPr id="22" name="AutoShape 100">
            <a:extLst>
              <a:ext uri="{FF2B5EF4-FFF2-40B4-BE49-F238E27FC236}">
                <a16:creationId xmlns:a16="http://schemas.microsoft.com/office/drawing/2014/main" id="{B34EE32F-059C-4DB2-A935-5FAC4A992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914" y="4940300"/>
            <a:ext cx="2202258" cy="6643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estimado</a:t>
            </a:r>
          </a:p>
        </p:txBody>
      </p:sp>
      <p:cxnSp>
        <p:nvCxnSpPr>
          <p:cNvPr id="23" name="AutoShape 124">
            <a:extLst>
              <a:ext uri="{FF2B5EF4-FFF2-40B4-BE49-F238E27FC236}">
                <a16:creationId xmlns:a16="http://schemas.microsoft.com/office/drawing/2014/main" id="{FFAD9A99-F786-49D0-AD76-B4149A94DA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218481" y="3581322"/>
            <a:ext cx="10577" cy="1291103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24">
            <a:extLst>
              <a:ext uri="{FF2B5EF4-FFF2-40B4-BE49-F238E27FC236}">
                <a16:creationId xmlns:a16="http://schemas.microsoft.com/office/drawing/2014/main" id="{7C1F23A2-3F07-4535-85AC-C54D1B00BE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64763" y="5226968"/>
            <a:ext cx="1008111" cy="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FC0DE5B1-B4A7-4035-B04E-7DCC9AC84595}"/>
              </a:ext>
            </a:extLst>
          </p:cNvPr>
          <p:cNvCxnSpPr>
            <a:cxnSpLocks/>
          </p:cNvCxnSpPr>
          <p:nvPr/>
        </p:nvCxnSpPr>
        <p:spPr>
          <a:xfrm>
            <a:off x="9693297" y="3573295"/>
            <a:ext cx="0" cy="1019712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522808A-1D97-4258-B770-879C94DAE07F}"/>
              </a:ext>
            </a:extLst>
          </p:cNvPr>
          <p:cNvCxnSpPr>
            <a:cxnSpLocks/>
          </p:cNvCxnSpPr>
          <p:nvPr/>
        </p:nvCxnSpPr>
        <p:spPr>
          <a:xfrm>
            <a:off x="8572874" y="4593007"/>
            <a:ext cx="1120423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AFDC88B-8FCF-4BFA-8CDA-C43A1B7DF4AD}"/>
              </a:ext>
            </a:extLst>
          </p:cNvPr>
          <p:cNvCxnSpPr>
            <a:cxnSpLocks/>
          </p:cNvCxnSpPr>
          <p:nvPr/>
        </p:nvCxnSpPr>
        <p:spPr>
          <a:xfrm>
            <a:off x="8572874" y="4593007"/>
            <a:ext cx="0" cy="63396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AutoShape 100">
            <a:extLst>
              <a:ext uri="{FF2B5EF4-FFF2-40B4-BE49-F238E27FC236}">
                <a16:creationId xmlns:a16="http://schemas.microsoft.com/office/drawing/2014/main" id="{17199C0C-92D2-47FF-9214-C6D64C649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888" y="2283945"/>
            <a:ext cx="2014718" cy="55183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BBE0E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AutoShape 100">
            <a:extLst>
              <a:ext uri="{FF2B5EF4-FFF2-40B4-BE49-F238E27FC236}">
                <a16:creationId xmlns:a16="http://schemas.microsoft.com/office/drawing/2014/main" id="{0D662E50-749E-44FF-9FAE-842899C1D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541" y="6294360"/>
            <a:ext cx="5472605" cy="39891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 utilizado</a:t>
            </a:r>
          </a:p>
        </p:txBody>
      </p:sp>
      <p:cxnSp>
        <p:nvCxnSpPr>
          <p:cNvPr id="30" name="AutoShape 124">
            <a:extLst>
              <a:ext uri="{FF2B5EF4-FFF2-40B4-BE49-F238E27FC236}">
                <a16:creationId xmlns:a16="http://schemas.microsoft.com/office/drawing/2014/main" id="{EDB2B04D-E525-4282-9DDA-FB79A12367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85042" y="5604692"/>
            <a:ext cx="0" cy="55838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124">
            <a:extLst>
              <a:ext uri="{FF2B5EF4-FFF2-40B4-BE49-F238E27FC236}">
                <a16:creationId xmlns:a16="http://schemas.microsoft.com/office/drawing/2014/main" id="{D686C68A-22E4-4F2F-A2BE-FDFCA4D561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2410" y="5604692"/>
            <a:ext cx="0" cy="55838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616CA1-5084-4E97-9ACA-1C64CE3A320B}"/>
              </a:ext>
            </a:extLst>
          </p:cNvPr>
          <p:cNvSpPr txBox="1"/>
          <p:nvPr/>
        </p:nvSpPr>
        <p:spPr>
          <a:xfrm>
            <a:off x="8892501" y="2308962"/>
            <a:ext cx="21194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Calcula-se o 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estimado</a:t>
            </a:r>
          </a:p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A13612-70A0-4370-9BCB-C41C144A22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CCF0D69-0B27-4788-B7EB-2C7170D4377B}"/>
              </a:ext>
            </a:extLst>
          </p:cNvPr>
          <p:cNvSpPr txBox="1"/>
          <p:nvPr/>
        </p:nvSpPr>
        <p:spPr>
          <a:xfrm>
            <a:off x="294122" y="1436476"/>
            <a:ext cx="47818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Melhoria do cadastro: o denominador estimado irá considerar a % de pessoas cadastradas em relação ao parâmetro de cadastro (Ajuste em discussão GTAPS);</a:t>
            </a:r>
          </a:p>
          <a:p>
            <a:pPr algn="just">
              <a:buClr>
                <a:schemeClr val="bg1">
                  <a:lumMod val="95000"/>
                </a:schemeClr>
              </a:buClr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93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2127542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Ações para melhoria dos indicadores</a:t>
            </a:r>
            <a:endParaRPr sz="3600" b="1" i="0" u="none" strike="noStrike" cap="none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D5E676A-7FDB-42A9-9B79-EA027FFFF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875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43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555191-6452-4F2C-ACFA-8CB8C38E3ADB}"/>
              </a:ext>
            </a:extLst>
          </p:cNvPr>
          <p:cNvSpPr txBox="1"/>
          <p:nvPr/>
        </p:nvSpPr>
        <p:spPr>
          <a:xfrm>
            <a:off x="368500" y="1067502"/>
            <a:ext cx="11428874" cy="55015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Instituir consultas de acompanhamento também pelo 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enfermeiro da equipe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;</a:t>
            </a: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Fortalecer o acesso aos serviços de APS, com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ampliação do horário de funcionamento das UBS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Oferecer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insumos e equipamentos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 necessários para que qualquer equipe de saúde da família possa realizar as ações e procedimentos característicos da APS, em especial aqueles relacionados aos indicadores de desempenho;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Realizar 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intervenção educativa, sistematizada e permanente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 com os profissionais de Saúde</a:t>
            </a:r>
            <a:r>
              <a:rPr lang="pt-BR" sz="1850" dirty="0">
                <a:latin typeface="Calibri Light"/>
                <a:cs typeface="Calibri Light"/>
              </a:rPr>
              <a:t> 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sobre os indicadores do Previne Brasil,  envolvendo gestores e trabalhadores da APS e da SMS, em especial acerca do registro e manejo das informações nos sistemas de informação em saúde para a APS;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en-US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Manter o cadastro individual completo atualizado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: auxilia no mapeamento de necessidades de cuidado, o aumento do cadastro propicia maior confiança nos dados informados no SISAB;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Manter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acompanhamento nominal 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das pessoas de acordo com os protocolos de cuidado para cada condição de saúde;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b="1" dirty="0">
                <a:solidFill>
                  <a:srgbClr val="FFFFFF"/>
                </a:solidFill>
                <a:latin typeface="Calibri Light"/>
                <a:cs typeface="Calibri Light"/>
              </a:rPr>
              <a:t>Enviar os dados regularmente dentro da competência de </a:t>
            </a:r>
            <a:r>
              <a:rPr lang="pt-BR" sz="1850" dirty="0">
                <a:solidFill>
                  <a:srgbClr val="FFFFFF"/>
                </a:solidFill>
                <a:latin typeface="Calibri Light"/>
                <a:cs typeface="Calibri Light"/>
              </a:rPr>
              <a:t>envio padrão: até o 10º dia útil da competência posterior ao atendimento (calendário SISAB) e término dos quadrimestres;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8500" y="260982"/>
            <a:ext cx="10412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Ações para a melhoria dos resultados dos indicadores</a:t>
            </a:r>
          </a:p>
          <a:p>
            <a:pPr algn="ctr"/>
            <a:endParaRPr 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9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833942" y="3881493"/>
            <a:ext cx="35433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chemeClr val="bg1"/>
                </a:solidFill>
                <a:latin typeface="Open Sans"/>
                <a:cs typeface="Calibri Light" panose="020F0302020204030204" pitchFamily="34" charset="0"/>
              </a:rPr>
              <a:t> </a:t>
            </a:r>
            <a:endParaRPr lang="pt-PT" altLang="pt-BR" sz="1600">
              <a:solidFill>
                <a:schemeClr val="bg1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1999251" y="4011450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NOTA TÉCNICA Nº 5/2020-DESF/SAPS/MS </a:t>
            </a: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200" b="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954693" y="3596012"/>
            <a:ext cx="59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Nota Técnica Nº 05</a:t>
            </a:r>
          </a:p>
        </p:txBody>
      </p:sp>
      <p:pic>
        <p:nvPicPr>
          <p:cNvPr id="28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09" y="3752877"/>
            <a:ext cx="304800" cy="304800"/>
          </a:xfrm>
          <a:prstGeom prst="rect">
            <a:avLst/>
          </a:prstGeom>
        </p:spPr>
      </p:pic>
      <p:sp>
        <p:nvSpPr>
          <p:cNvPr id="30" name="Rectangle 30"/>
          <p:cNvSpPr/>
          <p:nvPr/>
        </p:nvSpPr>
        <p:spPr>
          <a:xfrm>
            <a:off x="6268509" y="5066918"/>
            <a:ext cx="4923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SISAB e </a:t>
            </a:r>
            <a:r>
              <a:rPr lang="en-US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68510" y="4625824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Relatórios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</a:t>
            </a:r>
            <a:endParaRPr lang="en-US" sz="2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 33"/>
          <p:cNvSpPr/>
          <p:nvPr/>
        </p:nvSpPr>
        <p:spPr>
          <a:xfrm>
            <a:off x="6213342" y="4035965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CAPÍTULO: INDICADORES PAGAMENTO POR DESEMPENHO</a:t>
            </a:r>
            <a:endParaRPr lang="en-US" sz="120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213343" y="3567389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Manual do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Previne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Brasil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63" y="4707166"/>
            <a:ext cx="189346" cy="30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43" y="4769911"/>
            <a:ext cx="304800" cy="30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76" y="3728948"/>
            <a:ext cx="304800" cy="304800"/>
          </a:xfrm>
          <a:prstGeom prst="rect">
            <a:avLst/>
          </a:prstGeom>
        </p:spPr>
      </p:pic>
      <p:sp>
        <p:nvSpPr>
          <p:cNvPr id="39" name="TextBox 24">
            <a:extLst>
              <a:ext uri="{FF2B5EF4-FFF2-40B4-BE49-F238E27FC236}">
                <a16:creationId xmlns:a16="http://schemas.microsoft.com/office/drawing/2014/main" id="{58175AFB-3173-466A-8C94-BC230E5F396A}"/>
              </a:ext>
            </a:extLst>
          </p:cNvPr>
          <p:cNvSpPr txBox="1"/>
          <p:nvPr/>
        </p:nvSpPr>
        <p:spPr>
          <a:xfrm>
            <a:off x="1943147" y="4526169"/>
            <a:ext cx="372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Guias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qualificação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 APS</a:t>
            </a: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61B6C8CE-3B8C-424E-90F8-78FBF05EBC56}"/>
              </a:ext>
            </a:extLst>
          </p:cNvPr>
          <p:cNvSpPr/>
          <p:nvPr/>
        </p:nvSpPr>
        <p:spPr>
          <a:xfrm>
            <a:off x="1999251" y="5352142"/>
            <a:ext cx="3180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PEC – CDS - Thrift</a:t>
            </a: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200" b="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0A75158-0726-45A4-B1FE-8E4A7FB69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dirty="0" smtClean="0"/>
              <a:pPr/>
              <a:t>44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145FDE-D4FC-46CA-8C36-666D50491FD1}"/>
              </a:ext>
            </a:extLst>
          </p:cNvPr>
          <p:cNvSpPr txBox="1"/>
          <p:nvPr/>
        </p:nvSpPr>
        <p:spPr>
          <a:xfrm>
            <a:off x="399802" y="271772"/>
            <a:ext cx="10412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Ações para a melhoria dos resultados dos indicadores</a:t>
            </a:r>
          </a:p>
          <a:p>
            <a:pPr algn="ctr"/>
            <a:endParaRPr lang="pt-BR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D138F2-2951-4518-8872-405CB6E64DF6}"/>
              </a:ext>
            </a:extLst>
          </p:cNvPr>
          <p:cNvSpPr txBox="1"/>
          <p:nvPr/>
        </p:nvSpPr>
        <p:spPr>
          <a:xfrm>
            <a:off x="535283" y="1100079"/>
            <a:ext cx="9835601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/>
                <a:cs typeface="Calibri Light"/>
              </a:rPr>
              <a:t>Monitorar e avaliar as ações e serviços</a:t>
            </a:r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 realizados na APS, especialmente as relacionadas aos indicadores de desempenho;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lvl="1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Materiais e ferramentas para o monitoramento e avaliação: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CED891F-705E-4CC7-A401-5CE71F9465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CD2DF1-447E-4D40-BE35-DC0800E55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940" y="1498080"/>
            <a:ext cx="4533278" cy="2052638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000" b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 b="0">
                <a:latin typeface="Calibri Light"/>
                <a:cs typeface="Calibri Light"/>
              </a:rPr>
              <a:t>Realizar o manejo dos </a:t>
            </a:r>
            <a:r>
              <a:rPr lang="pt-BR" sz="2000">
                <a:latin typeface="Calibri Light"/>
                <a:cs typeface="Calibri Light"/>
              </a:rPr>
              <a:t>relatórios do SISAB</a:t>
            </a:r>
            <a:r>
              <a:rPr lang="pt-BR" sz="2000" b="0">
                <a:latin typeface="Calibri Light"/>
                <a:cs typeface="Calibri Light"/>
              </a:rPr>
              <a:t>, para tratar eventuais inconsistências sejam regularizadas em tempo oportuno;</a:t>
            </a:r>
            <a:endParaRPr lang="en-US" sz="2000" b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551B3B-FE11-498D-BCE2-92AC81979D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520" y="414572"/>
            <a:ext cx="9646639" cy="549951"/>
          </a:xfrm>
        </p:spPr>
        <p:txBody>
          <a:bodyPr/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Ações para a melhoria dos resultados dos indicadores</a:t>
            </a:r>
            <a:endParaRPr lang="pt-BR" sz="3200">
              <a:solidFill>
                <a:schemeClr val="bg1"/>
              </a:solidFill>
              <a:latin typeface="Calibri Light"/>
              <a:cs typeface="Calibri Light"/>
            </a:endParaRPr>
          </a:p>
          <a:p>
            <a:endParaRPr lang="pt-BR"/>
          </a:p>
        </p:txBody>
      </p: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id="{4B28AC51-FBB6-4D92-8C03-8517351F71DF}"/>
              </a:ext>
            </a:extLst>
          </p:cNvPr>
          <p:cNvSpPr txBox="1">
            <a:spLocks/>
          </p:cNvSpPr>
          <p:nvPr/>
        </p:nvSpPr>
        <p:spPr>
          <a:xfrm>
            <a:off x="4357687" y="2844927"/>
            <a:ext cx="8597105" cy="5222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pt-BR" sz="18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id="{5CBBF24A-24FB-4470-B085-2B68FE048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" t="1092" r="1051" b="1276"/>
          <a:stretch/>
        </p:blipFill>
        <p:spPr>
          <a:xfrm>
            <a:off x="5584826" y="1285208"/>
            <a:ext cx="6428581" cy="46885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99ED357-78C6-4133-A776-7AFECC16B9ED}"/>
              </a:ext>
            </a:extLst>
          </p:cNvPr>
          <p:cNvSpPr/>
          <p:nvPr/>
        </p:nvSpPr>
        <p:spPr>
          <a:xfrm>
            <a:off x="10960893" y="2114547"/>
            <a:ext cx="1023938" cy="369095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D3F914D-6B11-40A9-95F9-BDCA55695646}"/>
              </a:ext>
            </a:extLst>
          </p:cNvPr>
          <p:cNvSpPr/>
          <p:nvPr/>
        </p:nvSpPr>
        <p:spPr>
          <a:xfrm>
            <a:off x="9555956" y="2114547"/>
            <a:ext cx="1404937" cy="369094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7DD961A-F194-4382-A037-55F9E3430394}"/>
              </a:ext>
            </a:extLst>
          </p:cNvPr>
          <p:cNvSpPr/>
          <p:nvPr/>
        </p:nvSpPr>
        <p:spPr>
          <a:xfrm>
            <a:off x="8591549" y="2114548"/>
            <a:ext cx="916782" cy="369094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89709E3-74CA-4570-A7DC-322BADD0928D}"/>
              </a:ext>
            </a:extLst>
          </p:cNvPr>
          <p:cNvSpPr/>
          <p:nvPr/>
        </p:nvSpPr>
        <p:spPr>
          <a:xfrm>
            <a:off x="7627143" y="2114546"/>
            <a:ext cx="904876" cy="333376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BA3F3D9-CE20-46B6-A774-9E05454A6EAC}"/>
              </a:ext>
            </a:extLst>
          </p:cNvPr>
          <p:cNvSpPr/>
          <p:nvPr/>
        </p:nvSpPr>
        <p:spPr>
          <a:xfrm>
            <a:off x="5579269" y="2114547"/>
            <a:ext cx="2047874" cy="333376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5A21374B-CE7E-4387-95A0-249057317EEA}"/>
              </a:ext>
            </a:extLst>
          </p:cNvPr>
          <p:cNvSpPr txBox="1">
            <a:spLocks/>
          </p:cNvSpPr>
          <p:nvPr/>
        </p:nvSpPr>
        <p:spPr>
          <a:xfrm>
            <a:off x="686285" y="2975320"/>
            <a:ext cx="4518125" cy="93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>
                <a:latin typeface="Calibri Light"/>
                <a:cs typeface="Calibri Light"/>
              </a:rPr>
              <a:t>Relatório de Validação:</a:t>
            </a:r>
            <a:r>
              <a:rPr lang="pt-BR" sz="2000" b="0">
                <a:latin typeface="Calibri Light"/>
                <a:cs typeface="Calibri Light"/>
              </a:rPr>
              <a:t> </a:t>
            </a:r>
            <a:endParaRPr lang="pt-BR" sz="1600" b="0"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Detalhamento das fichas validadas  e invalidadas, os motivos de invalidação e quantidades processadas com sucesso por tipo de ficha e aplicação;</a:t>
            </a:r>
            <a:endParaRPr lang="en-US" sz="1600" b="0"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Avaliação: Data, CNES, INE, CNS/CBO Profissional</a:t>
            </a:r>
            <a:endParaRPr lang="en-US" sz="1600" b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88C49D30-72BE-4146-903E-B24821900C27}"/>
              </a:ext>
            </a:extLst>
          </p:cNvPr>
          <p:cNvSpPr txBox="1">
            <a:spLocks/>
          </p:cNvSpPr>
          <p:nvPr/>
        </p:nvSpPr>
        <p:spPr>
          <a:xfrm>
            <a:off x="626971" y="5042816"/>
            <a:ext cx="4033216" cy="93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>
                <a:latin typeface="Calibri Light"/>
                <a:cs typeface="Calibri Light"/>
              </a:rPr>
              <a:t>Relatório de Cadastro não validado:</a:t>
            </a:r>
            <a:r>
              <a:rPr lang="pt-BR" sz="2000" b="0">
                <a:latin typeface="Calibri Light"/>
                <a:cs typeface="Calibri Light"/>
              </a:rPr>
              <a:t> </a:t>
            </a:r>
            <a:endParaRPr lang="en-US" sz="1600" b="0">
              <a:solidFill>
                <a:srgbClr val="FFFFFF"/>
              </a:solidFill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Avaliação: CPF/CNS e data de nascimento de cada cidadão;</a:t>
            </a:r>
            <a:endParaRPr lang="pt-BR" sz="1600" b="0">
              <a:solidFill>
                <a:srgbClr val="E7E6E6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5820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3299070" y="423998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pic>
        <p:nvPicPr>
          <p:cNvPr id="32" name="Espaço Reservado para Conteúdo 7">
            <a:extLst>
              <a:ext uri="{FF2B5EF4-FFF2-40B4-BE49-F238E27FC236}">
                <a16:creationId xmlns:a16="http://schemas.microsoft.com/office/drawing/2014/main" id="{77C5356C-72EF-4490-8BBD-1CC8AAC6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35" y="1766650"/>
            <a:ext cx="11358530" cy="453029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588566" y="6351582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12" y="899702"/>
            <a:ext cx="12046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“o cérebro humano processa estímulos visuais 60 mil vezes mais rapidamente do que textos”</a:t>
            </a:r>
            <a:endParaRPr lang="pt-BR" sz="24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Gangwer</a:t>
            </a:r>
            <a:r>
              <a:rPr lang="en-US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2009.</a:t>
            </a:r>
            <a:endParaRPr lang="en-US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pt-BR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2CC1B3-774C-46E2-8A26-4054DCE3F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dirty="0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975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833244" y="298174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24816" y="903852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4" y="1862510"/>
            <a:ext cx="5980284" cy="30648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58" y="1862510"/>
            <a:ext cx="5770733" cy="30648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73" y="4927345"/>
            <a:ext cx="5349313" cy="180708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086" y="4927345"/>
            <a:ext cx="6401705" cy="180708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9373" y="1482834"/>
            <a:ext cx="11504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Indicador: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pelo menos 6 (seis) consultas pré-natal realizadas, sendo a 1ª até a 20ª semana de gestação</a:t>
            </a:r>
            <a:endParaRPr lang="pt-B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C80733-A022-4CF5-8968-D28AA4256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614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C9918-006E-4A8F-92FB-D71BD15E5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4" y="367323"/>
            <a:ext cx="10914321" cy="1425878"/>
          </a:xfrm>
        </p:spPr>
        <p:txBody>
          <a:bodyPr>
            <a:normAutofit fontScale="90000"/>
          </a:bodyPr>
          <a:lstStyle/>
          <a:p>
            <a:r>
              <a:rPr lang="pt-BR" sz="3600" b="0" dirty="0">
                <a:latin typeface="Calibri Light"/>
                <a:cs typeface="Calibri Light"/>
              </a:rPr>
              <a:t>Resultados Q2 21: Número de municípios com alcance de meta - RN</a:t>
            </a:r>
            <a:br>
              <a:rPr lang="pt-BR" sz="3600" b="0" dirty="0">
                <a:latin typeface="Calibri Light"/>
                <a:cs typeface="Calibri Light"/>
              </a:rPr>
            </a:br>
            <a:r>
              <a:rPr lang="pt-BR" sz="3600" dirty="0">
                <a:latin typeface="Calibri Light"/>
                <a:cs typeface="Calibri Light"/>
              </a:rPr>
              <a:t> 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A70E4E8-FB51-498E-A5A8-C50AE72B4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C309CDC-35C2-4E7E-AFD9-61964CFAE93A}"/>
              </a:ext>
            </a:extLst>
          </p:cNvPr>
          <p:cNvSpPr txBox="1"/>
          <p:nvPr/>
        </p:nvSpPr>
        <p:spPr>
          <a:xfrm>
            <a:off x="380801" y="6400462"/>
            <a:ext cx="95223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solidFill>
                  <a:srgbClr val="FFFFFF"/>
                </a:solidFill>
              </a:rPr>
              <a:t>Fonte:  Painéis da APS: https://sisaps.saude.gov.br/painelsaps/isf (Acesso restrito)</a:t>
            </a:r>
            <a:endParaRPr lang="pt-BR" sz="1000" dirty="0"/>
          </a:p>
          <a:p>
            <a:endParaRPr lang="pt-BR" sz="1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4848A91-AA89-4854-A3E6-7A10B071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1" y="1342761"/>
            <a:ext cx="11430398" cy="284222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3CEC510-927B-4286-B398-53C9C9265EBE}"/>
              </a:ext>
            </a:extLst>
          </p:cNvPr>
          <p:cNvSpPr txBox="1"/>
          <p:nvPr/>
        </p:nvSpPr>
        <p:spPr>
          <a:xfrm>
            <a:off x="493851" y="4490695"/>
            <a:ext cx="4764147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58 municípios (34,7%) alcançaram a meta no indicador Proporção de gestantes com realização de exames para sífilis e HIV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48 (28,7%) Municípios têm desempenho igual ou superior a 7,0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A2ED056-432E-4965-B0A5-6F4EC4762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77" y="3566160"/>
            <a:ext cx="5769972" cy="32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3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833244" y="196574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09675" y="630471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4" name="Retângulo 3"/>
          <p:cNvSpPr/>
          <p:nvPr/>
        </p:nvSpPr>
        <p:spPr>
          <a:xfrm>
            <a:off x="58406" y="1422147"/>
            <a:ext cx="12075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Todos os municípios terão seu ISF do Q2 2021 recalculado considerando 100% de alcance do indicador de cobertura vacinal até a revisão deste indicador.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6C6C15D-7707-4C15-A241-9CA30FAC92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40528" y="66525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3FED78D-E127-428D-86A6-2D041FCCDF3E}"/>
              </a:ext>
            </a:extLst>
          </p:cNvPr>
          <p:cNvSpPr txBox="1"/>
          <p:nvPr/>
        </p:nvSpPr>
        <p:spPr>
          <a:xfrm>
            <a:off x="290555" y="895894"/>
            <a:ext cx="623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ISF - RN</a:t>
            </a:r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91BD20-5F60-4395-A2FB-E69AAA145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0" y="1936802"/>
            <a:ext cx="11965778" cy="40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8">
            <a:extLst>
              <a:ext uri="{FF2B5EF4-FFF2-40B4-BE49-F238E27FC236}">
                <a16:creationId xmlns:a16="http://schemas.microsoft.com/office/drawing/2014/main" id="{57C8354D-B19C-4B8A-ACA3-982724D1ACA4}"/>
              </a:ext>
            </a:extLst>
          </p:cNvPr>
          <p:cNvCxnSpPr>
            <a:cxnSpLocks/>
          </p:cNvCxnSpPr>
          <p:nvPr/>
        </p:nvCxnSpPr>
        <p:spPr>
          <a:xfrm>
            <a:off x="2915061" y="4342075"/>
            <a:ext cx="1149" cy="200558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9">
            <a:extLst>
              <a:ext uri="{FF2B5EF4-FFF2-40B4-BE49-F238E27FC236}">
                <a16:creationId xmlns:a16="http://schemas.microsoft.com/office/drawing/2014/main" id="{A2961740-5A5A-483C-998E-A76271C97705}"/>
              </a:ext>
            </a:extLst>
          </p:cNvPr>
          <p:cNvCxnSpPr>
            <a:cxnSpLocks/>
            <a:endCxn id="15" idx="8"/>
          </p:cNvCxnSpPr>
          <p:nvPr/>
        </p:nvCxnSpPr>
        <p:spPr>
          <a:xfrm>
            <a:off x="5128163" y="3809893"/>
            <a:ext cx="1" cy="453843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0">
            <a:extLst>
              <a:ext uri="{FF2B5EF4-FFF2-40B4-BE49-F238E27FC236}">
                <a16:creationId xmlns:a16="http://schemas.microsoft.com/office/drawing/2014/main" id="{CB78D265-D225-4DBC-94BF-17FEBAC1EFEB}"/>
              </a:ext>
            </a:extLst>
          </p:cNvPr>
          <p:cNvCxnSpPr>
            <a:cxnSpLocks/>
          </p:cNvCxnSpPr>
          <p:nvPr/>
        </p:nvCxnSpPr>
        <p:spPr>
          <a:xfrm>
            <a:off x="7143941" y="2924345"/>
            <a:ext cx="0" cy="716157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1">
            <a:extLst>
              <a:ext uri="{FF2B5EF4-FFF2-40B4-BE49-F238E27FC236}">
                <a16:creationId xmlns:a16="http://schemas.microsoft.com/office/drawing/2014/main" id="{62AD2F78-9656-40FF-8DF1-6047E4B95915}"/>
              </a:ext>
            </a:extLst>
          </p:cNvPr>
          <p:cNvCxnSpPr>
            <a:cxnSpLocks/>
            <a:endCxn id="17" idx="8"/>
          </p:cNvCxnSpPr>
          <p:nvPr/>
        </p:nvCxnSpPr>
        <p:spPr>
          <a:xfrm flipH="1">
            <a:off x="9289633" y="1910232"/>
            <a:ext cx="10504" cy="850493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>
            <a:extLst>
              <a:ext uri="{FF2B5EF4-FFF2-40B4-BE49-F238E27FC236}">
                <a16:creationId xmlns:a16="http://schemas.microsoft.com/office/drawing/2014/main" id="{8F7BF03E-2B5A-4724-97D3-B0C5C4F9F2CD}"/>
              </a:ext>
            </a:extLst>
          </p:cNvPr>
          <p:cNvSpPr/>
          <p:nvPr/>
        </p:nvSpPr>
        <p:spPr>
          <a:xfrm>
            <a:off x="10965125" y="387124"/>
            <a:ext cx="1197051" cy="3405267"/>
          </a:xfrm>
          <a:custGeom>
            <a:avLst/>
            <a:gdLst>
              <a:gd name="connsiteX0" fmla="*/ 598476 w 1197051"/>
              <a:gd name="connsiteY0" fmla="*/ 0 h 3405267"/>
              <a:gd name="connsiteX1" fmla="*/ 314867 w 1197051"/>
              <a:gd name="connsiteY1" fmla="*/ 0 h 3405267"/>
              <a:gd name="connsiteX2" fmla="*/ 314867 w 1197051"/>
              <a:gd name="connsiteY2" fmla="*/ 203018 h 3405267"/>
              <a:gd name="connsiteX3" fmla="*/ 0 w 1197051"/>
              <a:gd name="connsiteY3" fmla="*/ 1702534 h 3405267"/>
              <a:gd name="connsiteX4" fmla="*/ 314867 w 1197051"/>
              <a:gd name="connsiteY4" fmla="*/ 3202150 h 3405267"/>
              <a:gd name="connsiteX5" fmla="*/ 314867 w 1197051"/>
              <a:gd name="connsiteY5" fmla="*/ 3405267 h 3405267"/>
              <a:gd name="connsiteX6" fmla="*/ 598476 w 1197051"/>
              <a:gd name="connsiteY6" fmla="*/ 3405267 h 3405267"/>
              <a:gd name="connsiteX7" fmla="*/ 1197051 w 1197051"/>
              <a:gd name="connsiteY7" fmla="*/ 1702634 h 3405267"/>
              <a:gd name="connsiteX8" fmla="*/ 598476 w 1197051"/>
              <a:gd name="connsiteY8" fmla="*/ 0 h 34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051" h="3405267">
                <a:moveTo>
                  <a:pt x="598476" y="0"/>
                </a:moveTo>
                <a:lnTo>
                  <a:pt x="314867" y="0"/>
                </a:lnTo>
                <a:lnTo>
                  <a:pt x="314867" y="203018"/>
                </a:lnTo>
                <a:cubicBezTo>
                  <a:pt x="127425" y="490518"/>
                  <a:pt x="0" y="1054235"/>
                  <a:pt x="0" y="1702534"/>
                </a:cubicBezTo>
                <a:cubicBezTo>
                  <a:pt x="0" y="2350833"/>
                  <a:pt x="127425" y="2914649"/>
                  <a:pt x="314867" y="3202150"/>
                </a:cubicBezTo>
                <a:lnTo>
                  <a:pt x="314867" y="3405267"/>
                </a:lnTo>
                <a:lnTo>
                  <a:pt x="598476" y="3405267"/>
                </a:lnTo>
                <a:cubicBezTo>
                  <a:pt x="929021" y="3405267"/>
                  <a:pt x="1197051" y="2643027"/>
                  <a:pt x="1197051" y="1702634"/>
                </a:cubicBezTo>
                <a:cubicBezTo>
                  <a:pt x="1197051" y="762241"/>
                  <a:pt x="929021" y="0"/>
                  <a:pt x="5984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D2ABC00-441A-4F71-A0A3-AB6306392CEC}"/>
              </a:ext>
            </a:extLst>
          </p:cNvPr>
          <p:cNvSpPr/>
          <p:nvPr/>
        </p:nvSpPr>
        <p:spPr>
          <a:xfrm>
            <a:off x="10681516" y="387124"/>
            <a:ext cx="1196951" cy="3405067"/>
          </a:xfrm>
          <a:custGeom>
            <a:avLst/>
            <a:gdLst>
              <a:gd name="connsiteX0" fmla="*/ 1196952 w 1196951"/>
              <a:gd name="connsiteY0" fmla="*/ 1702534 h 3405067"/>
              <a:gd name="connsiteX1" fmla="*/ 598476 w 1196951"/>
              <a:gd name="connsiteY1" fmla="*/ 3405068 h 3405067"/>
              <a:gd name="connsiteX2" fmla="*/ 0 w 1196951"/>
              <a:gd name="connsiteY2" fmla="*/ 1702534 h 3405067"/>
              <a:gd name="connsiteX3" fmla="*/ 598476 w 1196951"/>
              <a:gd name="connsiteY3" fmla="*/ 0 h 3405067"/>
              <a:gd name="connsiteX4" fmla="*/ 1196952 w 1196951"/>
              <a:gd name="connsiteY4" fmla="*/ 1702534 h 34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951" h="3405067">
                <a:moveTo>
                  <a:pt x="1196952" y="1702534"/>
                </a:moveTo>
                <a:cubicBezTo>
                  <a:pt x="1196952" y="2642817"/>
                  <a:pt x="929005" y="3405068"/>
                  <a:pt x="598476" y="3405068"/>
                </a:cubicBezTo>
                <a:cubicBezTo>
                  <a:pt x="267947" y="3405068"/>
                  <a:pt x="0" y="2642818"/>
                  <a:pt x="0" y="1702534"/>
                </a:cubicBezTo>
                <a:cubicBezTo>
                  <a:pt x="0" y="762250"/>
                  <a:pt x="267947" y="0"/>
                  <a:pt x="598476" y="0"/>
                </a:cubicBezTo>
                <a:cubicBezTo>
                  <a:pt x="929005" y="0"/>
                  <a:pt x="1196952" y="762250"/>
                  <a:pt x="1196952" y="1702534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822E07C0-3059-4BBE-8AD1-BC14C86A1751}"/>
              </a:ext>
            </a:extLst>
          </p:cNvPr>
          <p:cNvSpPr/>
          <p:nvPr/>
        </p:nvSpPr>
        <p:spPr>
          <a:xfrm>
            <a:off x="10754415" y="730546"/>
            <a:ext cx="955484" cy="2718222"/>
          </a:xfrm>
          <a:custGeom>
            <a:avLst/>
            <a:gdLst>
              <a:gd name="connsiteX0" fmla="*/ 955484 w 955484"/>
              <a:gd name="connsiteY0" fmla="*/ 1359111 h 2718222"/>
              <a:gd name="connsiteX1" fmla="*/ 477742 w 955484"/>
              <a:gd name="connsiteY1" fmla="*/ 2718222 h 2718222"/>
              <a:gd name="connsiteX2" fmla="*/ -1 w 955484"/>
              <a:gd name="connsiteY2" fmla="*/ 1359111 h 2718222"/>
              <a:gd name="connsiteX3" fmla="*/ 477742 w 955484"/>
              <a:gd name="connsiteY3" fmla="*/ 0 h 2718222"/>
              <a:gd name="connsiteX4" fmla="*/ 955484 w 955484"/>
              <a:gd name="connsiteY4" fmla="*/ 1359111 h 271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84" h="2718222">
                <a:moveTo>
                  <a:pt x="955484" y="1359111"/>
                </a:moveTo>
                <a:cubicBezTo>
                  <a:pt x="955484" y="2109728"/>
                  <a:pt x="741592" y="2718222"/>
                  <a:pt x="477742" y="2718222"/>
                </a:cubicBezTo>
                <a:cubicBezTo>
                  <a:pt x="213892" y="2718222"/>
                  <a:pt x="-1" y="2109727"/>
                  <a:pt x="-1" y="1359111"/>
                </a:cubicBezTo>
                <a:cubicBezTo>
                  <a:pt x="-1" y="608495"/>
                  <a:pt x="213892" y="0"/>
                  <a:pt x="477742" y="0"/>
                </a:cubicBezTo>
                <a:cubicBezTo>
                  <a:pt x="741592" y="0"/>
                  <a:pt x="955484" y="608495"/>
                  <a:pt x="955484" y="1359111"/>
                </a:cubicBezTo>
                <a:close/>
              </a:path>
            </a:pathLst>
          </a:custGeom>
          <a:solidFill>
            <a:schemeClr val="accent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E2D3B30-2CE2-4230-8B0B-9989B24A3FBD}"/>
              </a:ext>
            </a:extLst>
          </p:cNvPr>
          <p:cNvSpPr/>
          <p:nvPr/>
        </p:nvSpPr>
        <p:spPr>
          <a:xfrm>
            <a:off x="10839298" y="1122302"/>
            <a:ext cx="680163" cy="1934810"/>
          </a:xfrm>
          <a:custGeom>
            <a:avLst/>
            <a:gdLst>
              <a:gd name="connsiteX0" fmla="*/ 680163 w 680163"/>
              <a:gd name="connsiteY0" fmla="*/ 967356 h 1934810"/>
              <a:gd name="connsiteX1" fmla="*/ 340631 w 680163"/>
              <a:gd name="connsiteY1" fmla="*/ 1934811 h 1934810"/>
              <a:gd name="connsiteX2" fmla="*/ 0 w 680163"/>
              <a:gd name="connsiteY2" fmla="*/ 967356 h 1934810"/>
              <a:gd name="connsiteX3" fmla="*/ 340132 w 680163"/>
              <a:gd name="connsiteY3" fmla="*/ 0 h 1934810"/>
              <a:gd name="connsiteX4" fmla="*/ 680163 w 680163"/>
              <a:gd name="connsiteY4" fmla="*/ 967356 h 19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163" h="1934810">
                <a:moveTo>
                  <a:pt x="680163" y="967356"/>
                </a:moveTo>
                <a:cubicBezTo>
                  <a:pt x="680163" y="1501713"/>
                  <a:pt x="527973" y="1934811"/>
                  <a:pt x="340631" y="1934811"/>
                </a:cubicBezTo>
                <a:cubicBezTo>
                  <a:pt x="153289" y="1934811"/>
                  <a:pt x="0" y="1501713"/>
                  <a:pt x="0" y="967356"/>
                </a:cubicBezTo>
                <a:cubicBezTo>
                  <a:pt x="0" y="432998"/>
                  <a:pt x="152190" y="0"/>
                  <a:pt x="340132" y="0"/>
                </a:cubicBezTo>
                <a:cubicBezTo>
                  <a:pt x="528073" y="0"/>
                  <a:pt x="680163" y="433198"/>
                  <a:pt x="680163" y="967356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1EAD4F7-BE4D-436D-A8E1-C9C5FE2BC0E2}"/>
              </a:ext>
            </a:extLst>
          </p:cNvPr>
          <p:cNvSpPr/>
          <p:nvPr/>
        </p:nvSpPr>
        <p:spPr>
          <a:xfrm>
            <a:off x="10923083" y="1450546"/>
            <a:ext cx="449081" cy="1278223"/>
          </a:xfrm>
          <a:custGeom>
            <a:avLst/>
            <a:gdLst>
              <a:gd name="connsiteX0" fmla="*/ 449081 w 449081"/>
              <a:gd name="connsiteY0" fmla="*/ 639112 h 1278223"/>
              <a:gd name="connsiteX1" fmla="*/ 224491 w 449081"/>
              <a:gd name="connsiteY1" fmla="*/ 1278224 h 1278223"/>
              <a:gd name="connsiteX2" fmla="*/ 0 w 449081"/>
              <a:gd name="connsiteY2" fmla="*/ 639112 h 1278223"/>
              <a:gd name="connsiteX3" fmla="*/ 224491 w 449081"/>
              <a:gd name="connsiteY3" fmla="*/ 0 h 1278223"/>
              <a:gd name="connsiteX4" fmla="*/ 449081 w 449081"/>
              <a:gd name="connsiteY4" fmla="*/ 639112 h 12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081" h="1278223">
                <a:moveTo>
                  <a:pt x="449081" y="639112"/>
                </a:moveTo>
                <a:cubicBezTo>
                  <a:pt x="449081" y="991922"/>
                  <a:pt x="348520" y="1278224"/>
                  <a:pt x="224491" y="1278224"/>
                </a:cubicBezTo>
                <a:cubicBezTo>
                  <a:pt x="100462" y="1278224"/>
                  <a:pt x="0" y="992221"/>
                  <a:pt x="0" y="639112"/>
                </a:cubicBezTo>
                <a:cubicBezTo>
                  <a:pt x="0" y="286003"/>
                  <a:pt x="100561" y="0"/>
                  <a:pt x="224491" y="0"/>
                </a:cubicBezTo>
                <a:cubicBezTo>
                  <a:pt x="348420" y="0"/>
                  <a:pt x="449081" y="286402"/>
                  <a:pt x="449081" y="639112"/>
                </a:cubicBezTo>
                <a:close/>
              </a:path>
            </a:pathLst>
          </a:custGeom>
          <a:solidFill>
            <a:schemeClr val="accent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8CADDA1-9898-4292-B7B3-D2CCEC1D564B}"/>
              </a:ext>
            </a:extLst>
          </p:cNvPr>
          <p:cNvSpPr/>
          <p:nvPr/>
        </p:nvSpPr>
        <p:spPr>
          <a:xfrm>
            <a:off x="11016055" y="1803655"/>
            <a:ext cx="201222" cy="572104"/>
          </a:xfrm>
          <a:custGeom>
            <a:avLst/>
            <a:gdLst>
              <a:gd name="connsiteX0" fmla="*/ 201223 w 201222"/>
              <a:gd name="connsiteY0" fmla="*/ 286003 h 572104"/>
              <a:gd name="connsiteX1" fmla="*/ 100661 w 201222"/>
              <a:gd name="connsiteY1" fmla="*/ 572105 h 572104"/>
              <a:gd name="connsiteX2" fmla="*/ 0 w 201222"/>
              <a:gd name="connsiteY2" fmla="*/ 286003 h 572104"/>
              <a:gd name="connsiteX3" fmla="*/ 100661 w 201222"/>
              <a:gd name="connsiteY3" fmla="*/ 0 h 572104"/>
              <a:gd name="connsiteX4" fmla="*/ 201223 w 201222"/>
              <a:gd name="connsiteY4" fmla="*/ 286003 h 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22" h="572104">
                <a:moveTo>
                  <a:pt x="201223" y="286003"/>
                </a:moveTo>
                <a:cubicBezTo>
                  <a:pt x="201223" y="444083"/>
                  <a:pt x="156184" y="572105"/>
                  <a:pt x="100661" y="572105"/>
                </a:cubicBezTo>
                <a:cubicBezTo>
                  <a:pt x="45137" y="572105"/>
                  <a:pt x="0" y="444083"/>
                  <a:pt x="0" y="286003"/>
                </a:cubicBezTo>
                <a:cubicBezTo>
                  <a:pt x="0" y="127922"/>
                  <a:pt x="45037" y="0"/>
                  <a:pt x="100661" y="0"/>
                </a:cubicBezTo>
                <a:cubicBezTo>
                  <a:pt x="156284" y="0"/>
                  <a:pt x="201223" y="128022"/>
                  <a:pt x="201223" y="286003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2A024FB8-5BD5-44AE-BC3C-733353598F5E}"/>
              </a:ext>
            </a:extLst>
          </p:cNvPr>
          <p:cNvSpPr/>
          <p:nvPr/>
        </p:nvSpPr>
        <p:spPr>
          <a:xfrm>
            <a:off x="2433874" y="4521378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430 h 964859"/>
              <a:gd name="connsiteX5" fmla="*/ 482535 w 964871"/>
              <a:gd name="connsiteY5" fmla="*/ 0 h 964859"/>
              <a:gd name="connsiteX6" fmla="*/ 482535 w 964871"/>
              <a:gd name="connsiteY6" fmla="*/ 914828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430 h 964859"/>
              <a:gd name="connsiteX11" fmla="*/ 482535 w 964871"/>
              <a:gd name="connsiteY11" fmla="*/ 915028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3" y="-60"/>
                  <a:pt x="55" y="215890"/>
                  <a:pt x="0" y="482330"/>
                </a:cubicBezTo>
                <a:cubicBezTo>
                  <a:pt x="-55" y="748769"/>
                  <a:pt x="215894" y="964799"/>
                  <a:pt x="482336" y="964859"/>
                </a:cubicBezTo>
                <a:cubicBezTo>
                  <a:pt x="748779" y="964919"/>
                  <a:pt x="964811" y="748969"/>
                  <a:pt x="964871" y="482529"/>
                </a:cubicBezTo>
                <a:cubicBezTo>
                  <a:pt x="964871" y="482499"/>
                  <a:pt x="964871" y="482459"/>
                  <a:pt x="964871" y="482430"/>
                </a:cubicBezTo>
                <a:cubicBezTo>
                  <a:pt x="964871" y="216030"/>
                  <a:pt x="748939" y="60"/>
                  <a:pt x="482535" y="0"/>
                </a:cubicBezTo>
                <a:close/>
                <a:moveTo>
                  <a:pt x="482535" y="914828"/>
                </a:moveTo>
                <a:cubicBezTo>
                  <a:pt x="243669" y="914889"/>
                  <a:pt x="49986" y="721288"/>
                  <a:pt x="49931" y="482430"/>
                </a:cubicBezTo>
                <a:cubicBezTo>
                  <a:pt x="49876" y="243571"/>
                  <a:pt x="243470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300"/>
                  <a:pt x="914940" y="482360"/>
                  <a:pt x="914940" y="482430"/>
                </a:cubicBezTo>
                <a:cubicBezTo>
                  <a:pt x="914770" y="721198"/>
                  <a:pt x="721307" y="914749"/>
                  <a:pt x="482535" y="91502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982" cap="flat">
            <a:solidFill>
              <a:schemeClr val="accent4">
                <a:lumMod val="20000"/>
                <a:lumOff val="80000"/>
              </a:schemeClr>
            </a:solidFill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C75587EA-F6BD-4EB0-B7BB-D6C515B12F58}"/>
              </a:ext>
            </a:extLst>
          </p:cNvPr>
          <p:cNvSpPr/>
          <p:nvPr/>
        </p:nvSpPr>
        <p:spPr>
          <a:xfrm>
            <a:off x="4645728" y="4213905"/>
            <a:ext cx="964871" cy="964858"/>
          </a:xfrm>
          <a:custGeom>
            <a:avLst/>
            <a:gdLst>
              <a:gd name="connsiteX0" fmla="*/ 482436 w 964871"/>
              <a:gd name="connsiteY0" fmla="*/ 0 h 964858"/>
              <a:gd name="connsiteX1" fmla="*/ 0 w 964871"/>
              <a:gd name="connsiteY1" fmla="*/ 482430 h 964858"/>
              <a:gd name="connsiteX2" fmla="*/ 482436 w 964871"/>
              <a:gd name="connsiteY2" fmla="*/ 964859 h 964858"/>
              <a:gd name="connsiteX3" fmla="*/ 964871 w 964871"/>
              <a:gd name="connsiteY3" fmla="*/ 482430 h 964858"/>
              <a:gd name="connsiteX4" fmla="*/ 482635 w 964871"/>
              <a:gd name="connsiteY4" fmla="*/ 0 h 964858"/>
              <a:gd name="connsiteX5" fmla="*/ 482436 w 964871"/>
              <a:gd name="connsiteY5" fmla="*/ 0 h 964858"/>
              <a:gd name="connsiteX6" fmla="*/ 482436 w 964871"/>
              <a:gd name="connsiteY6" fmla="*/ 914829 h 964858"/>
              <a:gd name="connsiteX7" fmla="*/ 49931 w 964871"/>
              <a:gd name="connsiteY7" fmla="*/ 482330 h 964858"/>
              <a:gd name="connsiteX8" fmla="*/ 482436 w 964871"/>
              <a:gd name="connsiteY8" fmla="*/ 49831 h 964858"/>
              <a:gd name="connsiteX9" fmla="*/ 914940 w 964871"/>
              <a:gd name="connsiteY9" fmla="*/ 482330 h 964858"/>
              <a:gd name="connsiteX10" fmla="*/ 914940 w 964871"/>
              <a:gd name="connsiteY10" fmla="*/ 482430 h 964858"/>
              <a:gd name="connsiteX11" fmla="*/ 482436 w 964871"/>
              <a:gd name="connsiteY11" fmla="*/ 914829 h 9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8">
                <a:moveTo>
                  <a:pt x="482436" y="0"/>
                </a:moveTo>
                <a:cubicBezTo>
                  <a:pt x="215993" y="0"/>
                  <a:pt x="0" y="215990"/>
                  <a:pt x="0" y="482430"/>
                </a:cubicBezTo>
                <a:cubicBezTo>
                  <a:pt x="0" y="748869"/>
                  <a:pt x="215993" y="964859"/>
                  <a:pt x="482436" y="964859"/>
                </a:cubicBezTo>
                <a:cubicBezTo>
                  <a:pt x="748879" y="964859"/>
                  <a:pt x="964871" y="748869"/>
                  <a:pt x="964871" y="482430"/>
                </a:cubicBezTo>
                <a:cubicBezTo>
                  <a:pt x="964931" y="216050"/>
                  <a:pt x="749019" y="60"/>
                  <a:pt x="482635" y="0"/>
                </a:cubicBezTo>
                <a:cubicBezTo>
                  <a:pt x="482565" y="0"/>
                  <a:pt x="482506" y="0"/>
                  <a:pt x="482436" y="0"/>
                </a:cubicBezTo>
                <a:close/>
                <a:moveTo>
                  <a:pt x="482436" y="914829"/>
                </a:moveTo>
                <a:cubicBezTo>
                  <a:pt x="243575" y="914829"/>
                  <a:pt x="49931" y="721188"/>
                  <a:pt x="49931" y="482330"/>
                </a:cubicBezTo>
                <a:cubicBezTo>
                  <a:pt x="49931" y="243472"/>
                  <a:pt x="243575" y="49831"/>
                  <a:pt x="482436" y="49831"/>
                </a:cubicBezTo>
                <a:cubicBezTo>
                  <a:pt x="721297" y="49831"/>
                  <a:pt x="914940" y="243472"/>
                  <a:pt x="914940" y="482330"/>
                </a:cubicBezTo>
                <a:cubicBezTo>
                  <a:pt x="914940" y="482360"/>
                  <a:pt x="914940" y="482400"/>
                  <a:pt x="914940" y="482430"/>
                </a:cubicBezTo>
                <a:cubicBezTo>
                  <a:pt x="914720" y="721188"/>
                  <a:pt x="721197" y="914659"/>
                  <a:pt x="482436" y="91482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63B6D6-CB29-4617-BB3D-D549DEDE25AD}"/>
              </a:ext>
            </a:extLst>
          </p:cNvPr>
          <p:cNvSpPr/>
          <p:nvPr/>
        </p:nvSpPr>
        <p:spPr>
          <a:xfrm>
            <a:off x="6702595" y="3640502"/>
            <a:ext cx="964871" cy="964858"/>
          </a:xfrm>
          <a:custGeom>
            <a:avLst/>
            <a:gdLst>
              <a:gd name="connsiteX0" fmla="*/ 482436 w 964871"/>
              <a:gd name="connsiteY0" fmla="*/ 0 h 964858"/>
              <a:gd name="connsiteX1" fmla="*/ 0 w 964871"/>
              <a:gd name="connsiteY1" fmla="*/ 482430 h 964858"/>
              <a:gd name="connsiteX2" fmla="*/ 482436 w 964871"/>
              <a:gd name="connsiteY2" fmla="*/ 964859 h 964858"/>
              <a:gd name="connsiteX3" fmla="*/ 964871 w 964871"/>
              <a:gd name="connsiteY3" fmla="*/ 482430 h 964858"/>
              <a:gd name="connsiteX4" fmla="*/ 964871 w 964871"/>
              <a:gd name="connsiteY4" fmla="*/ 482330 h 964858"/>
              <a:gd name="connsiteX5" fmla="*/ 482536 w 964871"/>
              <a:gd name="connsiteY5" fmla="*/ 0 h 964858"/>
              <a:gd name="connsiteX6" fmla="*/ 482436 w 964871"/>
              <a:gd name="connsiteY6" fmla="*/ 0 h 964858"/>
              <a:gd name="connsiteX7" fmla="*/ 482436 w 964871"/>
              <a:gd name="connsiteY7" fmla="*/ 914828 h 964858"/>
              <a:gd name="connsiteX8" fmla="*/ 49931 w 964871"/>
              <a:gd name="connsiteY8" fmla="*/ 482330 h 964858"/>
              <a:gd name="connsiteX9" fmla="*/ 482436 w 964871"/>
              <a:gd name="connsiteY9" fmla="*/ 49831 h 964858"/>
              <a:gd name="connsiteX10" fmla="*/ 914940 w 964871"/>
              <a:gd name="connsiteY10" fmla="*/ 482330 h 964858"/>
              <a:gd name="connsiteX11" fmla="*/ 482436 w 964871"/>
              <a:gd name="connsiteY11" fmla="*/ 914828 h 9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8">
                <a:moveTo>
                  <a:pt x="482436" y="0"/>
                </a:moveTo>
                <a:cubicBezTo>
                  <a:pt x="215993" y="0"/>
                  <a:pt x="0" y="215990"/>
                  <a:pt x="0" y="482430"/>
                </a:cubicBezTo>
                <a:cubicBezTo>
                  <a:pt x="0" y="748869"/>
                  <a:pt x="215993" y="964859"/>
                  <a:pt x="482436" y="964859"/>
                </a:cubicBezTo>
                <a:cubicBezTo>
                  <a:pt x="748879" y="964859"/>
                  <a:pt x="964871" y="748869"/>
                  <a:pt x="964871" y="482430"/>
                </a:cubicBezTo>
                <a:cubicBezTo>
                  <a:pt x="964871" y="482399"/>
                  <a:pt x="964871" y="482359"/>
                  <a:pt x="964871" y="482330"/>
                </a:cubicBezTo>
                <a:cubicBezTo>
                  <a:pt x="964871" y="215950"/>
                  <a:pt x="748919" y="0"/>
                  <a:pt x="482536" y="0"/>
                </a:cubicBezTo>
                <a:cubicBezTo>
                  <a:pt x="482505" y="0"/>
                  <a:pt x="482466" y="0"/>
                  <a:pt x="482436" y="0"/>
                </a:cubicBezTo>
                <a:close/>
                <a:moveTo>
                  <a:pt x="482436" y="914828"/>
                </a:moveTo>
                <a:cubicBezTo>
                  <a:pt x="243575" y="914828"/>
                  <a:pt x="49931" y="721188"/>
                  <a:pt x="49931" y="482330"/>
                </a:cubicBezTo>
                <a:cubicBezTo>
                  <a:pt x="49931" y="243471"/>
                  <a:pt x="243575" y="49831"/>
                  <a:pt x="482436" y="49831"/>
                </a:cubicBezTo>
                <a:cubicBezTo>
                  <a:pt x="721297" y="49831"/>
                  <a:pt x="914940" y="243471"/>
                  <a:pt x="914940" y="482330"/>
                </a:cubicBezTo>
                <a:cubicBezTo>
                  <a:pt x="914720" y="721098"/>
                  <a:pt x="721207" y="914609"/>
                  <a:pt x="482436" y="914828"/>
                </a:cubicBezTo>
                <a:close/>
              </a:path>
            </a:pathLst>
          </a:custGeom>
          <a:solidFill>
            <a:schemeClr val="accent2"/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45440E2B-539E-45EC-B4AF-703C401D749C}"/>
              </a:ext>
            </a:extLst>
          </p:cNvPr>
          <p:cNvSpPr/>
          <p:nvPr/>
        </p:nvSpPr>
        <p:spPr>
          <a:xfrm>
            <a:off x="8807297" y="2710894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330 h 964859"/>
              <a:gd name="connsiteX5" fmla="*/ 482535 w 964871"/>
              <a:gd name="connsiteY5" fmla="*/ 0 h 964859"/>
              <a:gd name="connsiteX6" fmla="*/ 482535 w 964871"/>
              <a:gd name="connsiteY6" fmla="*/ 914829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330 h 964859"/>
              <a:gd name="connsiteX11" fmla="*/ 482535 w 964871"/>
              <a:gd name="connsiteY11" fmla="*/ 914829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2" y="-60"/>
                  <a:pt x="60" y="215890"/>
                  <a:pt x="0" y="482330"/>
                </a:cubicBezTo>
                <a:cubicBezTo>
                  <a:pt x="-60" y="748769"/>
                  <a:pt x="215892" y="964799"/>
                  <a:pt x="482336" y="964859"/>
                </a:cubicBezTo>
                <a:cubicBezTo>
                  <a:pt x="748778" y="964919"/>
                  <a:pt x="964811" y="748969"/>
                  <a:pt x="964871" y="482529"/>
                </a:cubicBezTo>
                <a:cubicBezTo>
                  <a:pt x="964871" y="482460"/>
                  <a:pt x="964871" y="482400"/>
                  <a:pt x="964871" y="482330"/>
                </a:cubicBezTo>
                <a:cubicBezTo>
                  <a:pt x="964811" y="215970"/>
                  <a:pt x="748898" y="60"/>
                  <a:pt x="482535" y="0"/>
                </a:cubicBezTo>
                <a:close/>
                <a:moveTo>
                  <a:pt x="482535" y="914829"/>
                </a:moveTo>
                <a:cubicBezTo>
                  <a:pt x="243674" y="914889"/>
                  <a:pt x="49991" y="721287"/>
                  <a:pt x="49931" y="482430"/>
                </a:cubicBezTo>
                <a:cubicBezTo>
                  <a:pt x="49871" y="243572"/>
                  <a:pt x="243475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260"/>
                  <a:pt x="914940" y="482300"/>
                  <a:pt x="914940" y="482330"/>
                </a:cubicBezTo>
                <a:cubicBezTo>
                  <a:pt x="914660" y="721038"/>
                  <a:pt x="721247" y="914499"/>
                  <a:pt x="482535" y="914829"/>
                </a:cubicBezTo>
                <a:close/>
              </a:path>
            </a:pathLst>
          </a:custGeom>
          <a:solidFill>
            <a:schemeClr val="accent5"/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Freeform 35">
            <a:extLst>
              <a:ext uri="{FF2B5EF4-FFF2-40B4-BE49-F238E27FC236}">
                <a16:creationId xmlns:a16="http://schemas.microsoft.com/office/drawing/2014/main" id="{69A9205B-E2E9-4C63-A566-FBCA3D3798D4}"/>
              </a:ext>
            </a:extLst>
          </p:cNvPr>
          <p:cNvSpPr/>
          <p:nvPr/>
        </p:nvSpPr>
        <p:spPr>
          <a:xfrm>
            <a:off x="10684012" y="2067189"/>
            <a:ext cx="420819" cy="398246"/>
          </a:xfrm>
          <a:custGeom>
            <a:avLst/>
            <a:gdLst>
              <a:gd name="connsiteX0" fmla="*/ 0 w 420819"/>
              <a:gd name="connsiteY0" fmla="*/ 24466 h 398246"/>
              <a:gd name="connsiteX1" fmla="*/ 420820 w 420819"/>
              <a:gd name="connsiteY1" fmla="*/ 0 h 398246"/>
              <a:gd name="connsiteX2" fmla="*/ 293795 w 420819"/>
              <a:gd name="connsiteY2" fmla="*/ 398246 h 398246"/>
              <a:gd name="connsiteX3" fmla="*/ 0 w 420819"/>
              <a:gd name="connsiteY3" fmla="*/ 24466 h 3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19" h="398246">
                <a:moveTo>
                  <a:pt x="0" y="24466"/>
                </a:moveTo>
                <a:lnTo>
                  <a:pt x="420820" y="0"/>
                </a:lnTo>
                <a:lnTo>
                  <a:pt x="293795" y="398246"/>
                </a:lnTo>
                <a:lnTo>
                  <a:pt x="0" y="244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id="{F450900D-885E-499A-893B-1484B591E037}"/>
              </a:ext>
            </a:extLst>
          </p:cNvPr>
          <p:cNvSpPr/>
          <p:nvPr/>
        </p:nvSpPr>
        <p:spPr>
          <a:xfrm>
            <a:off x="5572452" y="4190937"/>
            <a:ext cx="1213528" cy="530862"/>
          </a:xfrm>
          <a:custGeom>
            <a:avLst/>
            <a:gdLst>
              <a:gd name="connsiteX0" fmla="*/ 1213529 w 1213528"/>
              <a:gd name="connsiteY0" fmla="*/ 202918 h 530862"/>
              <a:gd name="connsiteX1" fmla="*/ 1134937 w 1213528"/>
              <a:gd name="connsiteY1" fmla="*/ 0 h 530862"/>
              <a:gd name="connsiteX2" fmla="*/ 0 w 1213528"/>
              <a:gd name="connsiteY2" fmla="*/ 317459 h 530862"/>
              <a:gd name="connsiteX3" fmla="*/ 38048 w 1213528"/>
              <a:gd name="connsiteY3" fmla="*/ 505397 h 530862"/>
              <a:gd name="connsiteX4" fmla="*/ 37348 w 1213528"/>
              <a:gd name="connsiteY4" fmla="*/ 530862 h 530862"/>
              <a:gd name="connsiteX5" fmla="*/ 1213529 w 1213528"/>
              <a:gd name="connsiteY5" fmla="*/ 202918 h 53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528" h="530862">
                <a:moveTo>
                  <a:pt x="1213529" y="202918"/>
                </a:moveTo>
                <a:cubicBezTo>
                  <a:pt x="1172146" y="142182"/>
                  <a:pt x="1145263" y="72759"/>
                  <a:pt x="1134937" y="0"/>
                </a:cubicBezTo>
                <a:cubicBezTo>
                  <a:pt x="762120" y="119833"/>
                  <a:pt x="383801" y="225656"/>
                  <a:pt x="0" y="317459"/>
                </a:cubicBezTo>
                <a:cubicBezTo>
                  <a:pt x="25185" y="376916"/>
                  <a:pt x="38127" y="440827"/>
                  <a:pt x="38048" y="505397"/>
                </a:cubicBezTo>
                <a:cubicBezTo>
                  <a:pt x="38048" y="513886"/>
                  <a:pt x="38048" y="522374"/>
                  <a:pt x="37348" y="530862"/>
                </a:cubicBezTo>
                <a:cubicBezTo>
                  <a:pt x="433004" y="437192"/>
                  <a:pt x="825064" y="327874"/>
                  <a:pt x="1213529" y="20291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D207D1EA-C3A0-4FF5-B897-A82A0C2E531E}"/>
              </a:ext>
            </a:extLst>
          </p:cNvPr>
          <p:cNvSpPr/>
          <p:nvPr/>
        </p:nvSpPr>
        <p:spPr>
          <a:xfrm>
            <a:off x="3377575" y="4699031"/>
            <a:ext cx="1317485" cy="377974"/>
          </a:xfrm>
          <a:custGeom>
            <a:avLst/>
            <a:gdLst>
              <a:gd name="connsiteX0" fmla="*/ 21171 w 1317485"/>
              <a:gd name="connsiteY0" fmla="*/ 304976 h 377974"/>
              <a:gd name="connsiteX1" fmla="*/ 15678 w 1317485"/>
              <a:gd name="connsiteY1" fmla="*/ 377975 h 377974"/>
              <a:gd name="connsiteX2" fmla="*/ 1317486 w 1317485"/>
              <a:gd name="connsiteY2" fmla="*/ 209709 h 377974"/>
              <a:gd name="connsiteX3" fmla="*/ 1268253 w 1317485"/>
              <a:gd name="connsiteY3" fmla="*/ 0 h 377974"/>
              <a:gd name="connsiteX4" fmla="*/ 0 w 1317485"/>
              <a:gd name="connsiteY4" fmla="*/ 164371 h 377974"/>
              <a:gd name="connsiteX5" fmla="*/ 21171 w 1317485"/>
              <a:gd name="connsiteY5" fmla="*/ 304976 h 37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485" h="377974">
                <a:moveTo>
                  <a:pt x="21171" y="304976"/>
                </a:moveTo>
                <a:cubicBezTo>
                  <a:pt x="21171" y="329412"/>
                  <a:pt x="19333" y="353808"/>
                  <a:pt x="15678" y="377975"/>
                </a:cubicBezTo>
                <a:cubicBezTo>
                  <a:pt x="452477" y="340227"/>
                  <a:pt x="886409" y="284135"/>
                  <a:pt x="1317486" y="209709"/>
                </a:cubicBezTo>
                <a:cubicBezTo>
                  <a:pt x="1285440" y="144419"/>
                  <a:pt x="1268613" y="72729"/>
                  <a:pt x="1268253" y="0"/>
                </a:cubicBezTo>
                <a:cubicBezTo>
                  <a:pt x="850828" y="72100"/>
                  <a:pt x="428080" y="126894"/>
                  <a:pt x="0" y="164371"/>
                </a:cubicBezTo>
                <a:cubicBezTo>
                  <a:pt x="13941" y="209938"/>
                  <a:pt x="21081" y="257322"/>
                  <a:pt x="21171" y="3049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25A5B6B1-3DC5-4D32-B2E1-397B4B27F1DA}"/>
              </a:ext>
            </a:extLst>
          </p:cNvPr>
          <p:cNvSpPr/>
          <p:nvPr/>
        </p:nvSpPr>
        <p:spPr>
          <a:xfrm>
            <a:off x="9658325" y="2133696"/>
            <a:ext cx="1314689" cy="944886"/>
          </a:xfrm>
          <a:custGeom>
            <a:avLst/>
            <a:gdLst>
              <a:gd name="connsiteX0" fmla="*/ 1175681 w 1314689"/>
              <a:gd name="connsiteY0" fmla="*/ 0 h 944886"/>
              <a:gd name="connsiteX1" fmla="*/ 0 w 1314689"/>
              <a:gd name="connsiteY1" fmla="*/ 748460 h 944886"/>
              <a:gd name="connsiteX2" fmla="*/ 99862 w 1314689"/>
              <a:gd name="connsiteY2" fmla="*/ 944887 h 944886"/>
              <a:gd name="connsiteX3" fmla="*/ 1298811 w 1314689"/>
              <a:gd name="connsiteY3" fmla="*/ 183944 h 944886"/>
              <a:gd name="connsiteX4" fmla="*/ 1314690 w 1314689"/>
              <a:gd name="connsiteY4" fmla="*/ 172660 h 94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689" h="944886">
                <a:moveTo>
                  <a:pt x="1175681" y="0"/>
                </a:moveTo>
                <a:cubicBezTo>
                  <a:pt x="795335" y="266959"/>
                  <a:pt x="403445" y="516452"/>
                  <a:pt x="0" y="748460"/>
                </a:cubicBezTo>
                <a:cubicBezTo>
                  <a:pt x="48094" y="805291"/>
                  <a:pt x="82277" y="872547"/>
                  <a:pt x="99862" y="944887"/>
                </a:cubicBezTo>
                <a:cubicBezTo>
                  <a:pt x="510098" y="709544"/>
                  <a:pt x="909747" y="455896"/>
                  <a:pt x="1298811" y="183944"/>
                </a:cubicBezTo>
                <a:lnTo>
                  <a:pt x="1314690" y="172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Freeform 39">
            <a:extLst>
              <a:ext uri="{FF2B5EF4-FFF2-40B4-BE49-F238E27FC236}">
                <a16:creationId xmlns:a16="http://schemas.microsoft.com/office/drawing/2014/main" id="{6574EA1F-3EE0-4FCA-AFCE-BFA23C08EC99}"/>
              </a:ext>
            </a:extLst>
          </p:cNvPr>
          <p:cNvSpPr/>
          <p:nvPr/>
        </p:nvSpPr>
        <p:spPr>
          <a:xfrm>
            <a:off x="7598262" y="3327936"/>
            <a:ext cx="1336558" cy="753153"/>
          </a:xfrm>
          <a:custGeom>
            <a:avLst/>
            <a:gdLst>
              <a:gd name="connsiteX0" fmla="*/ 1228308 w 1336558"/>
              <a:gd name="connsiteY0" fmla="*/ 0 h 753153"/>
              <a:gd name="connsiteX1" fmla="*/ 0 w 1336558"/>
              <a:gd name="connsiteY1" fmla="*/ 545242 h 753153"/>
              <a:gd name="connsiteX2" fmla="*/ 67606 w 1336558"/>
              <a:gd name="connsiteY2" fmla="*/ 753153 h 753153"/>
              <a:gd name="connsiteX3" fmla="*/ 654199 w 1336558"/>
              <a:gd name="connsiteY3" fmla="*/ 510590 h 753153"/>
              <a:gd name="connsiteX4" fmla="*/ 1336559 w 1336558"/>
              <a:gd name="connsiteY4" fmla="*/ 191035 h 753153"/>
              <a:gd name="connsiteX5" fmla="*/ 1228308 w 1336558"/>
              <a:gd name="connsiteY5" fmla="*/ 0 h 75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558" h="753153">
                <a:moveTo>
                  <a:pt x="1228308" y="0"/>
                </a:moveTo>
                <a:cubicBezTo>
                  <a:pt x="827790" y="199123"/>
                  <a:pt x="418354" y="380871"/>
                  <a:pt x="0" y="545242"/>
                </a:cubicBezTo>
                <a:cubicBezTo>
                  <a:pt x="38247" y="608414"/>
                  <a:pt x="61385" y="679566"/>
                  <a:pt x="67606" y="753153"/>
                </a:cubicBezTo>
                <a:cubicBezTo>
                  <a:pt x="264865" y="676260"/>
                  <a:pt x="460396" y="595403"/>
                  <a:pt x="654199" y="510590"/>
                </a:cubicBezTo>
                <a:cubicBezTo>
                  <a:pt x="883813" y="409930"/>
                  <a:pt x="1111269" y="303408"/>
                  <a:pt x="1336559" y="191035"/>
                </a:cubicBezTo>
                <a:cubicBezTo>
                  <a:pt x="1286249" y="136540"/>
                  <a:pt x="1249209" y="71161"/>
                  <a:pt x="12283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E0B04299-866C-4E6E-B0BD-A312CD938024}"/>
              </a:ext>
            </a:extLst>
          </p:cNvPr>
          <p:cNvSpPr/>
          <p:nvPr/>
        </p:nvSpPr>
        <p:spPr>
          <a:xfrm>
            <a:off x="1684498" y="4915431"/>
            <a:ext cx="766552" cy="194061"/>
          </a:xfrm>
          <a:custGeom>
            <a:avLst/>
            <a:gdLst>
              <a:gd name="connsiteX0" fmla="*/ 679364 w 696440"/>
              <a:gd name="connsiteY0" fmla="*/ 88577 h 219495"/>
              <a:gd name="connsiteX1" fmla="*/ 687653 w 696440"/>
              <a:gd name="connsiteY1" fmla="*/ 0 h 219495"/>
              <a:gd name="connsiteX2" fmla="*/ 298189 w 696440"/>
              <a:gd name="connsiteY2" fmla="*/ 5093 h 219495"/>
              <a:gd name="connsiteX3" fmla="*/ 0 w 696440"/>
              <a:gd name="connsiteY3" fmla="*/ 2097 h 219495"/>
              <a:gd name="connsiteX4" fmla="*/ 0 w 696440"/>
              <a:gd name="connsiteY4" fmla="*/ 216499 h 219495"/>
              <a:gd name="connsiteX5" fmla="*/ 298189 w 696440"/>
              <a:gd name="connsiteY5" fmla="*/ 219495 h 219495"/>
              <a:gd name="connsiteX6" fmla="*/ 696441 w 696440"/>
              <a:gd name="connsiteY6" fmla="*/ 214402 h 219495"/>
              <a:gd name="connsiteX7" fmla="*/ 679364 w 696440"/>
              <a:gd name="connsiteY7" fmla="*/ 88577 h 2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440" h="219495">
                <a:moveTo>
                  <a:pt x="679364" y="88577"/>
                </a:moveTo>
                <a:cubicBezTo>
                  <a:pt x="679375" y="58858"/>
                  <a:pt x="682151" y="29210"/>
                  <a:pt x="687653" y="0"/>
                </a:cubicBezTo>
                <a:cubicBezTo>
                  <a:pt x="558031" y="3325"/>
                  <a:pt x="428210" y="5023"/>
                  <a:pt x="298189" y="5093"/>
                </a:cubicBezTo>
                <a:cubicBezTo>
                  <a:pt x="198327" y="5093"/>
                  <a:pt x="98930" y="4094"/>
                  <a:pt x="0" y="2097"/>
                </a:cubicBezTo>
                <a:lnTo>
                  <a:pt x="0" y="216499"/>
                </a:lnTo>
                <a:cubicBezTo>
                  <a:pt x="99396" y="218367"/>
                  <a:pt x="198793" y="219365"/>
                  <a:pt x="298189" y="219495"/>
                </a:cubicBezTo>
                <a:cubicBezTo>
                  <a:pt x="431006" y="219495"/>
                  <a:pt x="563757" y="217797"/>
                  <a:pt x="696441" y="214402"/>
                </a:cubicBezTo>
                <a:cubicBezTo>
                  <a:pt x="685249" y="173389"/>
                  <a:pt x="679507" y="131088"/>
                  <a:pt x="679364" y="885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93">
            <a:extLst>
              <a:ext uri="{FF2B5EF4-FFF2-40B4-BE49-F238E27FC236}">
                <a16:creationId xmlns:a16="http://schemas.microsoft.com/office/drawing/2014/main" id="{FD021608-4518-4352-8FFC-34E3AB32B49B}"/>
              </a:ext>
            </a:extLst>
          </p:cNvPr>
          <p:cNvGrpSpPr/>
          <p:nvPr/>
        </p:nvGrpSpPr>
        <p:grpSpPr>
          <a:xfrm>
            <a:off x="6986148" y="3953009"/>
            <a:ext cx="397763" cy="302794"/>
            <a:chOff x="17083598" y="2386671"/>
            <a:chExt cx="1081851" cy="823555"/>
          </a:xfrm>
          <a:solidFill>
            <a:schemeClr val="tx1"/>
          </a:solidFill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C3CBB20C-7F81-49DC-87AE-CD4256125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5376" y="2667430"/>
              <a:ext cx="262040" cy="265783"/>
            </a:xfrm>
            <a:custGeom>
              <a:avLst/>
              <a:gdLst>
                <a:gd name="T0" fmla="*/ 83434 w 309"/>
                <a:gd name="T1" fmla="*/ 32306 h 314"/>
                <a:gd name="T2" fmla="*/ 83434 w 309"/>
                <a:gd name="T3" fmla="*/ 79329 h 314"/>
                <a:gd name="T4" fmla="*/ 83434 w 309"/>
                <a:gd name="T5" fmla="*/ 79329 h 314"/>
                <a:gd name="T6" fmla="*/ 77680 w 309"/>
                <a:gd name="T7" fmla="*/ 85790 h 314"/>
                <a:gd name="T8" fmla="*/ 32367 w 309"/>
                <a:gd name="T9" fmla="*/ 85790 h 314"/>
                <a:gd name="T10" fmla="*/ 32367 w 309"/>
                <a:gd name="T11" fmla="*/ 85790 h 314"/>
                <a:gd name="T12" fmla="*/ 26612 w 309"/>
                <a:gd name="T13" fmla="*/ 79329 h 314"/>
                <a:gd name="T14" fmla="*/ 26612 w 309"/>
                <a:gd name="T15" fmla="*/ 32306 h 314"/>
                <a:gd name="T16" fmla="*/ 26612 w 309"/>
                <a:gd name="T17" fmla="*/ 32306 h 314"/>
                <a:gd name="T18" fmla="*/ 32367 w 309"/>
                <a:gd name="T19" fmla="*/ 26204 h 314"/>
                <a:gd name="T20" fmla="*/ 77680 w 309"/>
                <a:gd name="T21" fmla="*/ 26204 h 314"/>
                <a:gd name="T22" fmla="*/ 77680 w 309"/>
                <a:gd name="T23" fmla="*/ 26204 h 314"/>
                <a:gd name="T24" fmla="*/ 83434 w 309"/>
                <a:gd name="T25" fmla="*/ 32306 h 314"/>
                <a:gd name="T26" fmla="*/ 32367 w 309"/>
                <a:gd name="T27" fmla="*/ 0 h 314"/>
                <a:gd name="T28" fmla="*/ 32367 w 309"/>
                <a:gd name="T29" fmla="*/ 0 h 314"/>
                <a:gd name="T30" fmla="*/ 0 w 309"/>
                <a:gd name="T31" fmla="*/ 32306 h 314"/>
                <a:gd name="T32" fmla="*/ 0 w 309"/>
                <a:gd name="T33" fmla="*/ 79329 h 314"/>
                <a:gd name="T34" fmla="*/ 0 w 309"/>
                <a:gd name="T35" fmla="*/ 79329 h 314"/>
                <a:gd name="T36" fmla="*/ 32367 w 309"/>
                <a:gd name="T37" fmla="*/ 112353 h 314"/>
                <a:gd name="T38" fmla="*/ 77680 w 309"/>
                <a:gd name="T39" fmla="*/ 112353 h 314"/>
                <a:gd name="T40" fmla="*/ 77680 w 309"/>
                <a:gd name="T41" fmla="*/ 112353 h 314"/>
                <a:gd name="T42" fmla="*/ 110765 w 309"/>
                <a:gd name="T43" fmla="*/ 79329 h 314"/>
                <a:gd name="T44" fmla="*/ 110765 w 309"/>
                <a:gd name="T45" fmla="*/ 32306 h 314"/>
                <a:gd name="T46" fmla="*/ 110765 w 309"/>
                <a:gd name="T47" fmla="*/ 32306 h 314"/>
                <a:gd name="T48" fmla="*/ 77680 w 309"/>
                <a:gd name="T49" fmla="*/ 0 h 314"/>
                <a:gd name="T50" fmla="*/ 32367 w 309"/>
                <a:gd name="T51" fmla="*/ 0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9" h="314">
                  <a:moveTo>
                    <a:pt x="232" y="90"/>
                  </a:moveTo>
                  <a:lnTo>
                    <a:pt x="232" y="221"/>
                  </a:lnTo>
                  <a:cubicBezTo>
                    <a:pt x="232" y="232"/>
                    <a:pt x="225" y="239"/>
                    <a:pt x="216" y="239"/>
                  </a:cubicBezTo>
                  <a:lnTo>
                    <a:pt x="90" y="239"/>
                  </a:lnTo>
                  <a:cubicBezTo>
                    <a:pt x="81" y="239"/>
                    <a:pt x="74" y="232"/>
                    <a:pt x="74" y="221"/>
                  </a:cubicBezTo>
                  <a:lnTo>
                    <a:pt x="74" y="90"/>
                  </a:lnTo>
                  <a:cubicBezTo>
                    <a:pt x="74" y="81"/>
                    <a:pt x="81" y="73"/>
                    <a:pt x="90" y="73"/>
                  </a:cubicBezTo>
                  <a:lnTo>
                    <a:pt x="216" y="73"/>
                  </a:lnTo>
                  <a:cubicBezTo>
                    <a:pt x="225" y="73"/>
                    <a:pt x="232" y="81"/>
                    <a:pt x="232" y="90"/>
                  </a:cubicBezTo>
                  <a:close/>
                  <a:moveTo>
                    <a:pt x="90" y="0"/>
                  </a:moveTo>
                  <a:lnTo>
                    <a:pt x="90" y="0"/>
                  </a:lnTo>
                  <a:cubicBezTo>
                    <a:pt x="40" y="0"/>
                    <a:pt x="0" y="39"/>
                    <a:pt x="0" y="90"/>
                  </a:cubicBezTo>
                  <a:lnTo>
                    <a:pt x="0" y="221"/>
                  </a:lnTo>
                  <a:cubicBezTo>
                    <a:pt x="0" y="272"/>
                    <a:pt x="40" y="313"/>
                    <a:pt x="90" y="313"/>
                  </a:cubicBezTo>
                  <a:lnTo>
                    <a:pt x="216" y="313"/>
                  </a:lnTo>
                  <a:cubicBezTo>
                    <a:pt x="266" y="313"/>
                    <a:pt x="308" y="272"/>
                    <a:pt x="308" y="221"/>
                  </a:cubicBezTo>
                  <a:lnTo>
                    <a:pt x="308" y="90"/>
                  </a:lnTo>
                  <a:cubicBezTo>
                    <a:pt x="308" y="39"/>
                    <a:pt x="266" y="0"/>
                    <a:pt x="216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820D5372-FA80-4D26-8502-1E2BEA82F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3020" y="2955673"/>
              <a:ext cx="426751" cy="254553"/>
            </a:xfrm>
            <a:custGeom>
              <a:avLst/>
              <a:gdLst>
                <a:gd name="T0" fmla="*/ 150993 w 501"/>
                <a:gd name="T1" fmla="*/ 78970 h 298"/>
                <a:gd name="T2" fmla="*/ 150993 w 501"/>
                <a:gd name="T3" fmla="*/ 78970 h 298"/>
                <a:gd name="T4" fmla="*/ 146658 w 501"/>
                <a:gd name="T5" fmla="*/ 80781 h 298"/>
                <a:gd name="T6" fmla="*/ 33955 w 501"/>
                <a:gd name="T7" fmla="*/ 80781 h 298"/>
                <a:gd name="T8" fmla="*/ 33955 w 501"/>
                <a:gd name="T9" fmla="*/ 80781 h 298"/>
                <a:gd name="T10" fmla="*/ 29621 w 501"/>
                <a:gd name="T11" fmla="*/ 78970 h 298"/>
                <a:gd name="T12" fmla="*/ 29621 w 501"/>
                <a:gd name="T13" fmla="*/ 78970 h 298"/>
                <a:gd name="T14" fmla="*/ 28537 w 501"/>
                <a:gd name="T15" fmla="*/ 73899 h 298"/>
                <a:gd name="T16" fmla="*/ 40096 w 501"/>
                <a:gd name="T17" fmla="*/ 30791 h 298"/>
                <a:gd name="T18" fmla="*/ 40096 w 501"/>
                <a:gd name="T19" fmla="*/ 30791 h 298"/>
                <a:gd name="T20" fmla="*/ 45515 w 501"/>
                <a:gd name="T21" fmla="*/ 26806 h 298"/>
                <a:gd name="T22" fmla="*/ 135099 w 501"/>
                <a:gd name="T23" fmla="*/ 26806 h 298"/>
                <a:gd name="T24" fmla="*/ 135099 w 501"/>
                <a:gd name="T25" fmla="*/ 26806 h 298"/>
                <a:gd name="T26" fmla="*/ 140518 w 501"/>
                <a:gd name="T27" fmla="*/ 30791 h 298"/>
                <a:gd name="T28" fmla="*/ 152077 w 501"/>
                <a:gd name="T29" fmla="*/ 73899 h 298"/>
                <a:gd name="T30" fmla="*/ 152077 w 501"/>
                <a:gd name="T31" fmla="*/ 73899 h 298"/>
                <a:gd name="T32" fmla="*/ 150993 w 501"/>
                <a:gd name="T33" fmla="*/ 78970 h 298"/>
                <a:gd name="T34" fmla="*/ 166526 w 501"/>
                <a:gd name="T35" fmla="*/ 24271 h 298"/>
                <a:gd name="T36" fmla="*/ 166526 w 501"/>
                <a:gd name="T37" fmla="*/ 24271 h 298"/>
                <a:gd name="T38" fmla="*/ 135099 w 501"/>
                <a:gd name="T39" fmla="*/ 0 h 298"/>
                <a:gd name="T40" fmla="*/ 45515 w 501"/>
                <a:gd name="T41" fmla="*/ 0 h 298"/>
                <a:gd name="T42" fmla="*/ 45515 w 501"/>
                <a:gd name="T43" fmla="*/ 0 h 298"/>
                <a:gd name="T44" fmla="*/ 14449 w 501"/>
                <a:gd name="T45" fmla="*/ 24271 h 298"/>
                <a:gd name="T46" fmla="*/ 2890 w 501"/>
                <a:gd name="T47" fmla="*/ 67016 h 298"/>
                <a:gd name="T48" fmla="*/ 2890 w 501"/>
                <a:gd name="T49" fmla="*/ 67016 h 298"/>
                <a:gd name="T50" fmla="*/ 8308 w 501"/>
                <a:gd name="T51" fmla="*/ 95271 h 298"/>
                <a:gd name="T52" fmla="*/ 8308 w 501"/>
                <a:gd name="T53" fmla="*/ 95271 h 298"/>
                <a:gd name="T54" fmla="*/ 33955 w 501"/>
                <a:gd name="T55" fmla="*/ 107588 h 298"/>
                <a:gd name="T56" fmla="*/ 146658 w 501"/>
                <a:gd name="T57" fmla="*/ 107588 h 298"/>
                <a:gd name="T58" fmla="*/ 146658 w 501"/>
                <a:gd name="T59" fmla="*/ 107588 h 298"/>
                <a:gd name="T60" fmla="*/ 172306 w 501"/>
                <a:gd name="T61" fmla="*/ 95271 h 298"/>
                <a:gd name="T62" fmla="*/ 172306 w 501"/>
                <a:gd name="T63" fmla="*/ 95271 h 298"/>
                <a:gd name="T64" fmla="*/ 177724 w 501"/>
                <a:gd name="T65" fmla="*/ 67016 h 298"/>
                <a:gd name="T66" fmla="*/ 166526 w 501"/>
                <a:gd name="T67" fmla="*/ 24271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1" h="298">
                  <a:moveTo>
                    <a:pt x="418" y="218"/>
                  </a:moveTo>
                  <a:lnTo>
                    <a:pt x="418" y="218"/>
                  </a:lnTo>
                  <a:cubicBezTo>
                    <a:pt x="416" y="220"/>
                    <a:pt x="412" y="223"/>
                    <a:pt x="406" y="223"/>
                  </a:cubicBezTo>
                  <a:lnTo>
                    <a:pt x="94" y="223"/>
                  </a:lnTo>
                  <a:cubicBezTo>
                    <a:pt x="88" y="223"/>
                    <a:pt x="83" y="220"/>
                    <a:pt x="82" y="218"/>
                  </a:cubicBezTo>
                  <a:cubicBezTo>
                    <a:pt x="81" y="216"/>
                    <a:pt x="77" y="210"/>
                    <a:pt x="79" y="204"/>
                  </a:cubicBezTo>
                  <a:lnTo>
                    <a:pt x="111" y="85"/>
                  </a:lnTo>
                  <a:cubicBezTo>
                    <a:pt x="113" y="78"/>
                    <a:pt x="119" y="74"/>
                    <a:pt x="126" y="74"/>
                  </a:cubicBezTo>
                  <a:lnTo>
                    <a:pt x="374" y="74"/>
                  </a:lnTo>
                  <a:cubicBezTo>
                    <a:pt x="381" y="74"/>
                    <a:pt x="387" y="78"/>
                    <a:pt x="389" y="85"/>
                  </a:cubicBezTo>
                  <a:lnTo>
                    <a:pt x="421" y="204"/>
                  </a:lnTo>
                  <a:cubicBezTo>
                    <a:pt x="423" y="210"/>
                    <a:pt x="419" y="216"/>
                    <a:pt x="418" y="218"/>
                  </a:cubicBezTo>
                  <a:close/>
                  <a:moveTo>
                    <a:pt x="461" y="67"/>
                  </a:moveTo>
                  <a:lnTo>
                    <a:pt x="461" y="67"/>
                  </a:lnTo>
                  <a:cubicBezTo>
                    <a:pt x="449" y="27"/>
                    <a:pt x="414" y="0"/>
                    <a:pt x="374" y="0"/>
                  </a:cubicBezTo>
                  <a:lnTo>
                    <a:pt x="126" y="0"/>
                  </a:lnTo>
                  <a:cubicBezTo>
                    <a:pt x="86" y="0"/>
                    <a:pt x="51" y="27"/>
                    <a:pt x="40" y="67"/>
                  </a:cubicBezTo>
                  <a:lnTo>
                    <a:pt x="8" y="185"/>
                  </a:lnTo>
                  <a:cubicBezTo>
                    <a:pt x="0" y="211"/>
                    <a:pt x="6" y="240"/>
                    <a:pt x="23" y="263"/>
                  </a:cubicBezTo>
                  <a:cubicBezTo>
                    <a:pt x="40" y="285"/>
                    <a:pt x="65" y="297"/>
                    <a:pt x="94" y="297"/>
                  </a:cubicBezTo>
                  <a:lnTo>
                    <a:pt x="406" y="297"/>
                  </a:lnTo>
                  <a:cubicBezTo>
                    <a:pt x="434" y="297"/>
                    <a:pt x="459" y="285"/>
                    <a:pt x="477" y="263"/>
                  </a:cubicBezTo>
                  <a:cubicBezTo>
                    <a:pt x="495" y="240"/>
                    <a:pt x="500" y="211"/>
                    <a:pt x="492" y="185"/>
                  </a:cubicBezTo>
                  <a:lnTo>
                    <a:pt x="461" y="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31CE111-CB97-4078-975C-7C85BC862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7236" y="2704864"/>
              <a:ext cx="205890" cy="209632"/>
            </a:xfrm>
            <a:custGeom>
              <a:avLst/>
              <a:gdLst>
                <a:gd name="T0" fmla="*/ 26480 w 244"/>
                <a:gd name="T1" fmla="*/ 29276 h 249"/>
                <a:gd name="T2" fmla="*/ 26480 w 244"/>
                <a:gd name="T3" fmla="*/ 29276 h 249"/>
                <a:gd name="T4" fmla="*/ 29343 w 244"/>
                <a:gd name="T5" fmla="*/ 26777 h 249"/>
                <a:gd name="T6" fmla="*/ 57612 w 244"/>
                <a:gd name="T7" fmla="*/ 26777 h 249"/>
                <a:gd name="T8" fmla="*/ 57612 w 244"/>
                <a:gd name="T9" fmla="*/ 26777 h 249"/>
                <a:gd name="T10" fmla="*/ 60475 w 244"/>
                <a:gd name="T11" fmla="*/ 29276 h 249"/>
                <a:gd name="T12" fmla="*/ 60475 w 244"/>
                <a:gd name="T13" fmla="*/ 58910 h 249"/>
                <a:gd name="T14" fmla="*/ 60475 w 244"/>
                <a:gd name="T15" fmla="*/ 58910 h 249"/>
                <a:gd name="T16" fmla="*/ 57612 w 244"/>
                <a:gd name="T17" fmla="*/ 62123 h 249"/>
                <a:gd name="T18" fmla="*/ 29343 w 244"/>
                <a:gd name="T19" fmla="*/ 62123 h 249"/>
                <a:gd name="T20" fmla="*/ 29343 w 244"/>
                <a:gd name="T21" fmla="*/ 62123 h 249"/>
                <a:gd name="T22" fmla="*/ 26480 w 244"/>
                <a:gd name="T23" fmla="*/ 58910 h 249"/>
                <a:gd name="T24" fmla="*/ 26480 w 244"/>
                <a:gd name="T25" fmla="*/ 29276 h 249"/>
                <a:gd name="T26" fmla="*/ 29343 w 244"/>
                <a:gd name="T27" fmla="*/ 88543 h 249"/>
                <a:gd name="T28" fmla="*/ 57612 w 244"/>
                <a:gd name="T29" fmla="*/ 88543 h 249"/>
                <a:gd name="T30" fmla="*/ 57612 w 244"/>
                <a:gd name="T31" fmla="*/ 88543 h 249"/>
                <a:gd name="T32" fmla="*/ 86955 w 244"/>
                <a:gd name="T33" fmla="*/ 58910 h 249"/>
                <a:gd name="T34" fmla="*/ 86955 w 244"/>
                <a:gd name="T35" fmla="*/ 29276 h 249"/>
                <a:gd name="T36" fmla="*/ 86955 w 244"/>
                <a:gd name="T37" fmla="*/ 29276 h 249"/>
                <a:gd name="T38" fmla="*/ 57612 w 244"/>
                <a:gd name="T39" fmla="*/ 0 h 249"/>
                <a:gd name="T40" fmla="*/ 29343 w 244"/>
                <a:gd name="T41" fmla="*/ 0 h 249"/>
                <a:gd name="T42" fmla="*/ 29343 w 244"/>
                <a:gd name="T43" fmla="*/ 0 h 249"/>
                <a:gd name="T44" fmla="*/ 0 w 244"/>
                <a:gd name="T45" fmla="*/ 29276 h 249"/>
                <a:gd name="T46" fmla="*/ 0 w 244"/>
                <a:gd name="T47" fmla="*/ 58910 h 249"/>
                <a:gd name="T48" fmla="*/ 0 w 244"/>
                <a:gd name="T49" fmla="*/ 58910 h 249"/>
                <a:gd name="T50" fmla="*/ 29343 w 244"/>
                <a:gd name="T51" fmla="*/ 88543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4" h="249">
                  <a:moveTo>
                    <a:pt x="74" y="82"/>
                  </a:moveTo>
                  <a:lnTo>
                    <a:pt x="74" y="82"/>
                  </a:lnTo>
                  <a:cubicBezTo>
                    <a:pt x="74" y="77"/>
                    <a:pt x="77" y="75"/>
                    <a:pt x="82" y="75"/>
                  </a:cubicBezTo>
                  <a:lnTo>
                    <a:pt x="161" y="75"/>
                  </a:lnTo>
                  <a:cubicBezTo>
                    <a:pt x="165" y="75"/>
                    <a:pt x="169" y="77"/>
                    <a:pt x="169" y="82"/>
                  </a:cubicBezTo>
                  <a:lnTo>
                    <a:pt x="169" y="165"/>
                  </a:lnTo>
                  <a:cubicBezTo>
                    <a:pt x="169" y="170"/>
                    <a:pt x="165" y="174"/>
                    <a:pt x="161" y="174"/>
                  </a:cubicBezTo>
                  <a:lnTo>
                    <a:pt x="82" y="174"/>
                  </a:lnTo>
                  <a:cubicBezTo>
                    <a:pt x="77" y="174"/>
                    <a:pt x="74" y="170"/>
                    <a:pt x="74" y="165"/>
                  </a:cubicBezTo>
                  <a:lnTo>
                    <a:pt x="74" y="82"/>
                  </a:lnTo>
                  <a:close/>
                  <a:moveTo>
                    <a:pt x="82" y="248"/>
                  </a:moveTo>
                  <a:lnTo>
                    <a:pt x="161" y="248"/>
                  </a:lnTo>
                  <a:cubicBezTo>
                    <a:pt x="206" y="248"/>
                    <a:pt x="243" y="211"/>
                    <a:pt x="243" y="165"/>
                  </a:cubicBezTo>
                  <a:lnTo>
                    <a:pt x="243" y="82"/>
                  </a:lnTo>
                  <a:cubicBezTo>
                    <a:pt x="243" y="37"/>
                    <a:pt x="206" y="0"/>
                    <a:pt x="161" y="0"/>
                  </a:cubicBezTo>
                  <a:lnTo>
                    <a:pt x="82" y="0"/>
                  </a:lnTo>
                  <a:cubicBezTo>
                    <a:pt x="37" y="0"/>
                    <a:pt x="0" y="37"/>
                    <a:pt x="0" y="82"/>
                  </a:cubicBezTo>
                  <a:lnTo>
                    <a:pt x="0" y="165"/>
                  </a:lnTo>
                  <a:cubicBezTo>
                    <a:pt x="0" y="211"/>
                    <a:pt x="37" y="248"/>
                    <a:pt x="82" y="2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1A00A03-DDBC-4829-8A96-58C43094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3598" y="2936957"/>
              <a:ext cx="325677" cy="202145"/>
            </a:xfrm>
            <a:custGeom>
              <a:avLst/>
              <a:gdLst>
                <a:gd name="T0" fmla="*/ 109698 w 384"/>
                <a:gd name="T1" fmla="*/ 58711 h 238"/>
                <a:gd name="T2" fmla="*/ 28054 w 384"/>
                <a:gd name="T3" fmla="*/ 58711 h 238"/>
                <a:gd name="T4" fmla="*/ 28054 w 384"/>
                <a:gd name="T5" fmla="*/ 58711 h 238"/>
                <a:gd name="T6" fmla="*/ 28054 w 384"/>
                <a:gd name="T7" fmla="*/ 57990 h 238"/>
                <a:gd name="T8" fmla="*/ 36686 w 384"/>
                <a:gd name="T9" fmla="*/ 27014 h 238"/>
                <a:gd name="T10" fmla="*/ 36686 w 384"/>
                <a:gd name="T11" fmla="*/ 27014 h 238"/>
                <a:gd name="T12" fmla="*/ 36686 w 384"/>
                <a:gd name="T13" fmla="*/ 27014 h 238"/>
                <a:gd name="T14" fmla="*/ 101786 w 384"/>
                <a:gd name="T15" fmla="*/ 27014 h 238"/>
                <a:gd name="T16" fmla="*/ 101786 w 384"/>
                <a:gd name="T17" fmla="*/ 27014 h 238"/>
                <a:gd name="T18" fmla="*/ 101786 w 384"/>
                <a:gd name="T19" fmla="*/ 27014 h 238"/>
                <a:gd name="T20" fmla="*/ 110058 w 384"/>
                <a:gd name="T21" fmla="*/ 57990 h 238"/>
                <a:gd name="T22" fmla="*/ 110058 w 384"/>
                <a:gd name="T23" fmla="*/ 57990 h 238"/>
                <a:gd name="T24" fmla="*/ 109698 w 384"/>
                <a:gd name="T25" fmla="*/ 58711 h 238"/>
                <a:gd name="T26" fmla="*/ 127322 w 384"/>
                <a:gd name="T27" fmla="*/ 20171 h 238"/>
                <a:gd name="T28" fmla="*/ 127322 w 384"/>
                <a:gd name="T29" fmla="*/ 20171 h 238"/>
                <a:gd name="T30" fmla="*/ 101786 w 384"/>
                <a:gd name="T31" fmla="*/ 0 h 238"/>
                <a:gd name="T32" fmla="*/ 36686 w 384"/>
                <a:gd name="T33" fmla="*/ 0 h 238"/>
                <a:gd name="T34" fmla="*/ 36686 w 384"/>
                <a:gd name="T35" fmla="*/ 0 h 238"/>
                <a:gd name="T36" fmla="*/ 10430 w 384"/>
                <a:gd name="T37" fmla="*/ 20171 h 238"/>
                <a:gd name="T38" fmla="*/ 2518 w 384"/>
                <a:gd name="T39" fmla="*/ 51147 h 238"/>
                <a:gd name="T40" fmla="*/ 2518 w 384"/>
                <a:gd name="T41" fmla="*/ 51147 h 238"/>
                <a:gd name="T42" fmla="*/ 6834 w 384"/>
                <a:gd name="T43" fmla="*/ 74559 h 238"/>
                <a:gd name="T44" fmla="*/ 6834 w 384"/>
                <a:gd name="T45" fmla="*/ 74559 h 238"/>
                <a:gd name="T46" fmla="*/ 28773 w 384"/>
                <a:gd name="T47" fmla="*/ 85365 h 238"/>
                <a:gd name="T48" fmla="*/ 109698 w 384"/>
                <a:gd name="T49" fmla="*/ 85365 h 238"/>
                <a:gd name="T50" fmla="*/ 109698 w 384"/>
                <a:gd name="T51" fmla="*/ 85365 h 238"/>
                <a:gd name="T52" fmla="*/ 131638 w 384"/>
                <a:gd name="T53" fmla="*/ 74559 h 238"/>
                <a:gd name="T54" fmla="*/ 131638 w 384"/>
                <a:gd name="T55" fmla="*/ 74559 h 238"/>
                <a:gd name="T56" fmla="*/ 135954 w 384"/>
                <a:gd name="T57" fmla="*/ 51147 h 238"/>
                <a:gd name="T58" fmla="*/ 127322 w 384"/>
                <a:gd name="T59" fmla="*/ 20171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" h="238">
                  <a:moveTo>
                    <a:pt x="305" y="163"/>
                  </a:moveTo>
                  <a:lnTo>
                    <a:pt x="78" y="163"/>
                  </a:lnTo>
                  <a:cubicBezTo>
                    <a:pt x="78" y="163"/>
                    <a:pt x="78" y="163"/>
                    <a:pt x="78" y="161"/>
                  </a:cubicBezTo>
                  <a:lnTo>
                    <a:pt x="102" y="75"/>
                  </a:lnTo>
                  <a:lnTo>
                    <a:pt x="283" y="75"/>
                  </a:lnTo>
                  <a:lnTo>
                    <a:pt x="306" y="161"/>
                  </a:lnTo>
                  <a:cubicBezTo>
                    <a:pt x="306" y="163"/>
                    <a:pt x="305" y="163"/>
                    <a:pt x="305" y="163"/>
                  </a:cubicBezTo>
                  <a:close/>
                  <a:moveTo>
                    <a:pt x="354" y="56"/>
                  </a:moveTo>
                  <a:lnTo>
                    <a:pt x="354" y="56"/>
                  </a:lnTo>
                  <a:cubicBezTo>
                    <a:pt x="345" y="23"/>
                    <a:pt x="316" y="0"/>
                    <a:pt x="283" y="0"/>
                  </a:cubicBezTo>
                  <a:lnTo>
                    <a:pt x="102" y="0"/>
                  </a:lnTo>
                  <a:cubicBezTo>
                    <a:pt x="69" y="0"/>
                    <a:pt x="38" y="23"/>
                    <a:pt x="29" y="56"/>
                  </a:cubicBezTo>
                  <a:lnTo>
                    <a:pt x="7" y="142"/>
                  </a:lnTo>
                  <a:cubicBezTo>
                    <a:pt x="0" y="164"/>
                    <a:pt x="6" y="189"/>
                    <a:pt x="19" y="207"/>
                  </a:cubicBezTo>
                  <a:cubicBezTo>
                    <a:pt x="34" y="226"/>
                    <a:pt x="56" y="237"/>
                    <a:pt x="80" y="237"/>
                  </a:cubicBezTo>
                  <a:lnTo>
                    <a:pt x="305" y="237"/>
                  </a:lnTo>
                  <a:cubicBezTo>
                    <a:pt x="329" y="237"/>
                    <a:pt x="351" y="226"/>
                    <a:pt x="366" y="207"/>
                  </a:cubicBezTo>
                  <a:cubicBezTo>
                    <a:pt x="379" y="189"/>
                    <a:pt x="383" y="164"/>
                    <a:pt x="378" y="142"/>
                  </a:cubicBezTo>
                  <a:lnTo>
                    <a:pt x="354" y="5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5D83D6A-0ECA-481F-A707-4D5EB3DC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9667" y="2704864"/>
              <a:ext cx="209632" cy="209632"/>
            </a:xfrm>
            <a:custGeom>
              <a:avLst/>
              <a:gdLst>
                <a:gd name="T0" fmla="*/ 61686 w 245"/>
                <a:gd name="T1" fmla="*/ 29276 h 249"/>
                <a:gd name="T2" fmla="*/ 61686 w 245"/>
                <a:gd name="T3" fmla="*/ 58910 h 249"/>
                <a:gd name="T4" fmla="*/ 61686 w 245"/>
                <a:gd name="T5" fmla="*/ 58910 h 249"/>
                <a:gd name="T6" fmla="*/ 58420 w 245"/>
                <a:gd name="T7" fmla="*/ 62123 h 249"/>
                <a:gd name="T8" fmla="*/ 30117 w 245"/>
                <a:gd name="T9" fmla="*/ 62123 h 249"/>
                <a:gd name="T10" fmla="*/ 30117 w 245"/>
                <a:gd name="T11" fmla="*/ 62123 h 249"/>
                <a:gd name="T12" fmla="*/ 27214 w 245"/>
                <a:gd name="T13" fmla="*/ 58910 h 249"/>
                <a:gd name="T14" fmla="*/ 27214 w 245"/>
                <a:gd name="T15" fmla="*/ 29276 h 249"/>
                <a:gd name="T16" fmla="*/ 27214 w 245"/>
                <a:gd name="T17" fmla="*/ 29276 h 249"/>
                <a:gd name="T18" fmla="*/ 30117 w 245"/>
                <a:gd name="T19" fmla="*/ 26777 h 249"/>
                <a:gd name="T20" fmla="*/ 58420 w 245"/>
                <a:gd name="T21" fmla="*/ 26777 h 249"/>
                <a:gd name="T22" fmla="*/ 58420 w 245"/>
                <a:gd name="T23" fmla="*/ 26777 h 249"/>
                <a:gd name="T24" fmla="*/ 61686 w 245"/>
                <a:gd name="T25" fmla="*/ 29276 h 249"/>
                <a:gd name="T26" fmla="*/ 0 w 245"/>
                <a:gd name="T27" fmla="*/ 29276 h 249"/>
                <a:gd name="T28" fmla="*/ 0 w 245"/>
                <a:gd name="T29" fmla="*/ 58910 h 249"/>
                <a:gd name="T30" fmla="*/ 0 w 245"/>
                <a:gd name="T31" fmla="*/ 58910 h 249"/>
                <a:gd name="T32" fmla="*/ 30117 w 245"/>
                <a:gd name="T33" fmla="*/ 88543 h 249"/>
                <a:gd name="T34" fmla="*/ 58420 w 245"/>
                <a:gd name="T35" fmla="*/ 88543 h 249"/>
                <a:gd name="T36" fmla="*/ 58420 w 245"/>
                <a:gd name="T37" fmla="*/ 88543 h 249"/>
                <a:gd name="T38" fmla="*/ 88537 w 245"/>
                <a:gd name="T39" fmla="*/ 58910 h 249"/>
                <a:gd name="T40" fmla="*/ 88537 w 245"/>
                <a:gd name="T41" fmla="*/ 29276 h 249"/>
                <a:gd name="T42" fmla="*/ 88537 w 245"/>
                <a:gd name="T43" fmla="*/ 29276 h 249"/>
                <a:gd name="T44" fmla="*/ 58420 w 245"/>
                <a:gd name="T45" fmla="*/ 0 h 249"/>
                <a:gd name="T46" fmla="*/ 30117 w 245"/>
                <a:gd name="T47" fmla="*/ 0 h 249"/>
                <a:gd name="T48" fmla="*/ 30117 w 245"/>
                <a:gd name="T49" fmla="*/ 0 h 249"/>
                <a:gd name="T50" fmla="*/ 0 w 245"/>
                <a:gd name="T51" fmla="*/ 29276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49">
                  <a:moveTo>
                    <a:pt x="170" y="82"/>
                  </a:moveTo>
                  <a:lnTo>
                    <a:pt x="170" y="165"/>
                  </a:lnTo>
                  <a:cubicBezTo>
                    <a:pt x="170" y="170"/>
                    <a:pt x="166" y="174"/>
                    <a:pt x="161" y="174"/>
                  </a:cubicBezTo>
                  <a:lnTo>
                    <a:pt x="83" y="174"/>
                  </a:lnTo>
                  <a:cubicBezTo>
                    <a:pt x="79" y="174"/>
                    <a:pt x="75" y="170"/>
                    <a:pt x="75" y="165"/>
                  </a:cubicBezTo>
                  <a:lnTo>
                    <a:pt x="75" y="82"/>
                  </a:lnTo>
                  <a:cubicBezTo>
                    <a:pt x="75" y="77"/>
                    <a:pt x="79" y="75"/>
                    <a:pt x="83" y="75"/>
                  </a:cubicBezTo>
                  <a:lnTo>
                    <a:pt x="161" y="75"/>
                  </a:lnTo>
                  <a:cubicBezTo>
                    <a:pt x="166" y="75"/>
                    <a:pt x="170" y="77"/>
                    <a:pt x="170" y="82"/>
                  </a:cubicBezTo>
                  <a:close/>
                  <a:moveTo>
                    <a:pt x="0" y="82"/>
                  </a:moveTo>
                  <a:lnTo>
                    <a:pt x="0" y="165"/>
                  </a:lnTo>
                  <a:cubicBezTo>
                    <a:pt x="0" y="211"/>
                    <a:pt x="37" y="248"/>
                    <a:pt x="83" y="248"/>
                  </a:cubicBezTo>
                  <a:lnTo>
                    <a:pt x="161" y="248"/>
                  </a:lnTo>
                  <a:cubicBezTo>
                    <a:pt x="207" y="248"/>
                    <a:pt x="244" y="211"/>
                    <a:pt x="244" y="165"/>
                  </a:cubicBezTo>
                  <a:lnTo>
                    <a:pt x="244" y="82"/>
                  </a:lnTo>
                  <a:cubicBezTo>
                    <a:pt x="244" y="37"/>
                    <a:pt x="207" y="0"/>
                    <a:pt x="161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D860FDF-EE66-4978-9D43-47CD7C2B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772" y="2936957"/>
              <a:ext cx="325677" cy="202145"/>
            </a:xfrm>
            <a:custGeom>
              <a:avLst/>
              <a:gdLst>
                <a:gd name="T0" fmla="*/ 109413 w 385"/>
                <a:gd name="T1" fmla="*/ 58711 h 238"/>
                <a:gd name="T2" fmla="*/ 28340 w 385"/>
                <a:gd name="T3" fmla="*/ 58711 h 238"/>
                <a:gd name="T4" fmla="*/ 28340 w 385"/>
                <a:gd name="T5" fmla="*/ 58711 h 238"/>
                <a:gd name="T6" fmla="*/ 28340 w 385"/>
                <a:gd name="T7" fmla="*/ 57990 h 238"/>
                <a:gd name="T8" fmla="*/ 36232 w 385"/>
                <a:gd name="T9" fmla="*/ 27014 h 238"/>
                <a:gd name="T10" fmla="*/ 36232 w 385"/>
                <a:gd name="T11" fmla="*/ 27014 h 238"/>
                <a:gd name="T12" fmla="*/ 36591 w 385"/>
                <a:gd name="T13" fmla="*/ 27014 h 238"/>
                <a:gd name="T14" fmla="*/ 101163 w 385"/>
                <a:gd name="T15" fmla="*/ 27014 h 238"/>
                <a:gd name="T16" fmla="*/ 101163 w 385"/>
                <a:gd name="T17" fmla="*/ 27014 h 238"/>
                <a:gd name="T18" fmla="*/ 101521 w 385"/>
                <a:gd name="T19" fmla="*/ 27014 h 238"/>
                <a:gd name="T20" fmla="*/ 109413 w 385"/>
                <a:gd name="T21" fmla="*/ 57990 h 238"/>
                <a:gd name="T22" fmla="*/ 109413 w 385"/>
                <a:gd name="T23" fmla="*/ 57990 h 238"/>
                <a:gd name="T24" fmla="*/ 109413 w 385"/>
                <a:gd name="T25" fmla="*/ 58711 h 238"/>
                <a:gd name="T26" fmla="*/ 135601 w 385"/>
                <a:gd name="T27" fmla="*/ 51147 h 238"/>
                <a:gd name="T28" fmla="*/ 126991 w 385"/>
                <a:gd name="T29" fmla="*/ 20171 h 238"/>
                <a:gd name="T30" fmla="*/ 126991 w 385"/>
                <a:gd name="T31" fmla="*/ 20171 h 238"/>
                <a:gd name="T32" fmla="*/ 101163 w 385"/>
                <a:gd name="T33" fmla="*/ 0 h 238"/>
                <a:gd name="T34" fmla="*/ 36591 w 385"/>
                <a:gd name="T35" fmla="*/ 0 h 238"/>
                <a:gd name="T36" fmla="*/ 36591 w 385"/>
                <a:gd name="T37" fmla="*/ 0 h 238"/>
                <a:gd name="T38" fmla="*/ 10762 w 385"/>
                <a:gd name="T39" fmla="*/ 20171 h 238"/>
                <a:gd name="T40" fmla="*/ 2511 w 385"/>
                <a:gd name="T41" fmla="*/ 51147 h 238"/>
                <a:gd name="T42" fmla="*/ 2511 w 385"/>
                <a:gd name="T43" fmla="*/ 51147 h 238"/>
                <a:gd name="T44" fmla="*/ 7175 w 385"/>
                <a:gd name="T45" fmla="*/ 74559 h 238"/>
                <a:gd name="T46" fmla="*/ 7175 w 385"/>
                <a:gd name="T47" fmla="*/ 74559 h 238"/>
                <a:gd name="T48" fmla="*/ 28340 w 385"/>
                <a:gd name="T49" fmla="*/ 85365 h 238"/>
                <a:gd name="T50" fmla="*/ 109413 w 385"/>
                <a:gd name="T51" fmla="*/ 85365 h 238"/>
                <a:gd name="T52" fmla="*/ 109413 w 385"/>
                <a:gd name="T53" fmla="*/ 85365 h 238"/>
                <a:gd name="T54" fmla="*/ 130937 w 385"/>
                <a:gd name="T55" fmla="*/ 74559 h 238"/>
                <a:gd name="T56" fmla="*/ 130937 w 385"/>
                <a:gd name="T57" fmla="*/ 74559 h 238"/>
                <a:gd name="T58" fmla="*/ 135601 w 385"/>
                <a:gd name="T59" fmla="*/ 51147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5" h="238">
                  <a:moveTo>
                    <a:pt x="305" y="163"/>
                  </a:moveTo>
                  <a:lnTo>
                    <a:pt x="79" y="163"/>
                  </a:lnTo>
                  <a:cubicBezTo>
                    <a:pt x="79" y="163"/>
                    <a:pt x="77" y="163"/>
                    <a:pt x="79" y="161"/>
                  </a:cubicBezTo>
                  <a:lnTo>
                    <a:pt x="101" y="75"/>
                  </a:lnTo>
                  <a:cubicBezTo>
                    <a:pt x="102" y="75"/>
                    <a:pt x="102" y="75"/>
                    <a:pt x="102" y="75"/>
                  </a:cubicBezTo>
                  <a:lnTo>
                    <a:pt x="282" y="75"/>
                  </a:lnTo>
                  <a:lnTo>
                    <a:pt x="283" y="75"/>
                  </a:lnTo>
                  <a:lnTo>
                    <a:pt x="305" y="161"/>
                  </a:lnTo>
                  <a:cubicBezTo>
                    <a:pt x="307" y="163"/>
                    <a:pt x="305" y="163"/>
                    <a:pt x="305" y="163"/>
                  </a:cubicBezTo>
                  <a:close/>
                  <a:moveTo>
                    <a:pt x="378" y="142"/>
                  </a:moveTo>
                  <a:lnTo>
                    <a:pt x="354" y="56"/>
                  </a:lnTo>
                  <a:cubicBezTo>
                    <a:pt x="345" y="23"/>
                    <a:pt x="316" y="0"/>
                    <a:pt x="282" y="0"/>
                  </a:cubicBezTo>
                  <a:lnTo>
                    <a:pt x="102" y="0"/>
                  </a:lnTo>
                  <a:cubicBezTo>
                    <a:pt x="68" y="0"/>
                    <a:pt x="39" y="23"/>
                    <a:pt x="30" y="56"/>
                  </a:cubicBezTo>
                  <a:lnTo>
                    <a:pt x="7" y="142"/>
                  </a:lnTo>
                  <a:cubicBezTo>
                    <a:pt x="0" y="164"/>
                    <a:pt x="5" y="189"/>
                    <a:pt x="20" y="207"/>
                  </a:cubicBezTo>
                  <a:cubicBezTo>
                    <a:pt x="35" y="226"/>
                    <a:pt x="55" y="237"/>
                    <a:pt x="79" y="237"/>
                  </a:cubicBezTo>
                  <a:lnTo>
                    <a:pt x="305" y="237"/>
                  </a:lnTo>
                  <a:cubicBezTo>
                    <a:pt x="329" y="237"/>
                    <a:pt x="350" y="226"/>
                    <a:pt x="365" y="207"/>
                  </a:cubicBezTo>
                  <a:cubicBezTo>
                    <a:pt x="380" y="189"/>
                    <a:pt x="384" y="164"/>
                    <a:pt x="378" y="1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3A96EF5-4754-4476-8DCA-9870EC0F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4565" y="2386671"/>
              <a:ext cx="763660" cy="288246"/>
            </a:xfrm>
            <a:custGeom>
              <a:avLst/>
              <a:gdLst>
                <a:gd name="T0" fmla="*/ 9366 w 899"/>
                <a:gd name="T1" fmla="*/ 118653 h 341"/>
                <a:gd name="T2" fmla="*/ 9366 w 899"/>
                <a:gd name="T3" fmla="*/ 118653 h 341"/>
                <a:gd name="T4" fmla="*/ 27018 w 899"/>
                <a:gd name="T5" fmla="*/ 112201 h 341"/>
                <a:gd name="T6" fmla="*/ 27018 w 899"/>
                <a:gd name="T7" fmla="*/ 112201 h 341"/>
                <a:gd name="T8" fmla="*/ 80692 w 899"/>
                <a:gd name="T9" fmla="*/ 50186 h 341"/>
                <a:gd name="T10" fmla="*/ 80692 w 899"/>
                <a:gd name="T11" fmla="*/ 50186 h 341"/>
                <a:gd name="T12" fmla="*/ 162105 w 899"/>
                <a:gd name="T13" fmla="*/ 26527 h 341"/>
                <a:gd name="T14" fmla="*/ 162105 w 899"/>
                <a:gd name="T15" fmla="*/ 26527 h 341"/>
                <a:gd name="T16" fmla="*/ 242797 w 899"/>
                <a:gd name="T17" fmla="*/ 50186 h 341"/>
                <a:gd name="T18" fmla="*/ 242797 w 899"/>
                <a:gd name="T19" fmla="*/ 50186 h 341"/>
                <a:gd name="T20" fmla="*/ 295752 w 899"/>
                <a:gd name="T21" fmla="*/ 111125 h 341"/>
                <a:gd name="T22" fmla="*/ 295752 w 899"/>
                <a:gd name="T23" fmla="*/ 111125 h 341"/>
                <a:gd name="T24" fmla="*/ 314124 w 899"/>
                <a:gd name="T25" fmla="*/ 117936 h 341"/>
                <a:gd name="T26" fmla="*/ 314124 w 899"/>
                <a:gd name="T27" fmla="*/ 117936 h 341"/>
                <a:gd name="T28" fmla="*/ 320608 w 899"/>
                <a:gd name="T29" fmla="*/ 99654 h 341"/>
                <a:gd name="T30" fmla="*/ 320608 w 899"/>
                <a:gd name="T31" fmla="*/ 99654 h 341"/>
                <a:gd name="T32" fmla="*/ 256847 w 899"/>
                <a:gd name="T33" fmla="*/ 27961 h 341"/>
                <a:gd name="T34" fmla="*/ 256847 w 899"/>
                <a:gd name="T35" fmla="*/ 27961 h 341"/>
                <a:gd name="T36" fmla="*/ 162105 w 899"/>
                <a:gd name="T37" fmla="*/ 0 h 341"/>
                <a:gd name="T38" fmla="*/ 162105 w 899"/>
                <a:gd name="T39" fmla="*/ 0 h 341"/>
                <a:gd name="T40" fmla="*/ 65923 w 899"/>
                <a:gd name="T41" fmla="*/ 27961 h 341"/>
                <a:gd name="T42" fmla="*/ 65923 w 899"/>
                <a:gd name="T43" fmla="*/ 27961 h 341"/>
                <a:gd name="T44" fmla="*/ 2522 w 899"/>
                <a:gd name="T45" fmla="*/ 101088 h 341"/>
                <a:gd name="T46" fmla="*/ 2522 w 899"/>
                <a:gd name="T47" fmla="*/ 101088 h 341"/>
                <a:gd name="T48" fmla="*/ 9366 w 899"/>
                <a:gd name="T49" fmla="*/ 118653 h 3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9" h="341">
                  <a:moveTo>
                    <a:pt x="26" y="331"/>
                  </a:moveTo>
                  <a:lnTo>
                    <a:pt x="26" y="331"/>
                  </a:lnTo>
                  <a:cubicBezTo>
                    <a:pt x="45" y="340"/>
                    <a:pt x="69" y="326"/>
                    <a:pt x="75" y="313"/>
                  </a:cubicBezTo>
                  <a:cubicBezTo>
                    <a:pt x="108" y="242"/>
                    <a:pt x="159" y="183"/>
                    <a:pt x="224" y="140"/>
                  </a:cubicBezTo>
                  <a:cubicBezTo>
                    <a:pt x="292" y="97"/>
                    <a:pt x="369" y="74"/>
                    <a:pt x="450" y="74"/>
                  </a:cubicBezTo>
                  <a:cubicBezTo>
                    <a:pt x="528" y="74"/>
                    <a:pt x="606" y="97"/>
                    <a:pt x="674" y="140"/>
                  </a:cubicBezTo>
                  <a:cubicBezTo>
                    <a:pt x="737" y="182"/>
                    <a:pt x="789" y="241"/>
                    <a:pt x="821" y="310"/>
                  </a:cubicBezTo>
                  <a:cubicBezTo>
                    <a:pt x="830" y="329"/>
                    <a:pt x="853" y="337"/>
                    <a:pt x="872" y="329"/>
                  </a:cubicBezTo>
                  <a:cubicBezTo>
                    <a:pt x="890" y="319"/>
                    <a:pt x="898" y="297"/>
                    <a:pt x="890" y="278"/>
                  </a:cubicBezTo>
                  <a:cubicBezTo>
                    <a:pt x="851" y="196"/>
                    <a:pt x="789" y="127"/>
                    <a:pt x="713" y="78"/>
                  </a:cubicBezTo>
                  <a:cubicBezTo>
                    <a:pt x="635" y="26"/>
                    <a:pt x="543" y="0"/>
                    <a:pt x="450" y="0"/>
                  </a:cubicBezTo>
                  <a:cubicBezTo>
                    <a:pt x="355" y="0"/>
                    <a:pt x="263" y="28"/>
                    <a:pt x="183" y="78"/>
                  </a:cubicBezTo>
                  <a:cubicBezTo>
                    <a:pt x="106" y="128"/>
                    <a:pt x="45" y="199"/>
                    <a:pt x="7" y="282"/>
                  </a:cubicBezTo>
                  <a:cubicBezTo>
                    <a:pt x="0" y="300"/>
                    <a:pt x="7" y="322"/>
                    <a:pt x="26" y="3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101">
            <a:extLst>
              <a:ext uri="{FF2B5EF4-FFF2-40B4-BE49-F238E27FC236}">
                <a16:creationId xmlns:a16="http://schemas.microsoft.com/office/drawing/2014/main" id="{B5D2CB26-EEC4-4CAC-9419-9ABCF8E7F154}"/>
              </a:ext>
            </a:extLst>
          </p:cNvPr>
          <p:cNvGrpSpPr/>
          <p:nvPr/>
        </p:nvGrpSpPr>
        <p:grpSpPr>
          <a:xfrm>
            <a:off x="4935562" y="4505692"/>
            <a:ext cx="396388" cy="370235"/>
            <a:chOff x="8657130" y="2323034"/>
            <a:chExt cx="1078109" cy="1006982"/>
          </a:xfrm>
          <a:solidFill>
            <a:schemeClr val="tx1"/>
          </a:solidFill>
        </p:grpSpPr>
        <p:sp>
          <p:nvSpPr>
            <p:cNvPr id="33" name="Freeform 102">
              <a:extLst>
                <a:ext uri="{FF2B5EF4-FFF2-40B4-BE49-F238E27FC236}">
                  <a16:creationId xmlns:a16="http://schemas.microsoft.com/office/drawing/2014/main" id="{73CC0E5D-AD20-459D-A0D7-8F252F3CF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30" y="2323034"/>
              <a:ext cx="1078109" cy="1006982"/>
            </a:xfrm>
            <a:custGeom>
              <a:avLst/>
              <a:gdLst>
                <a:gd name="T0" fmla="*/ 228239 w 1268"/>
                <a:gd name="T1" fmla="*/ 347237 h 1188"/>
                <a:gd name="T2" fmla="*/ 228239 w 1268"/>
                <a:gd name="T3" fmla="*/ 347237 h 1188"/>
                <a:gd name="T4" fmla="*/ 198673 w 1268"/>
                <a:gd name="T5" fmla="*/ 345440 h 1188"/>
                <a:gd name="T6" fmla="*/ 198673 w 1268"/>
                <a:gd name="T7" fmla="*/ 345440 h 1188"/>
                <a:gd name="T8" fmla="*/ 183890 w 1268"/>
                <a:gd name="T9" fmla="*/ 350832 h 1188"/>
                <a:gd name="T10" fmla="*/ 183890 w 1268"/>
                <a:gd name="T11" fmla="*/ 350832 h 1188"/>
                <a:gd name="T12" fmla="*/ 119709 w 1268"/>
                <a:gd name="T13" fmla="*/ 389294 h 1188"/>
                <a:gd name="T14" fmla="*/ 119709 w 1268"/>
                <a:gd name="T15" fmla="*/ 389294 h 1188"/>
                <a:gd name="T16" fmla="*/ 72835 w 1268"/>
                <a:gd name="T17" fmla="*/ 398280 h 1188"/>
                <a:gd name="T18" fmla="*/ 72835 w 1268"/>
                <a:gd name="T19" fmla="*/ 398280 h 1188"/>
                <a:gd name="T20" fmla="*/ 90503 w 1268"/>
                <a:gd name="T21" fmla="*/ 380307 h 1188"/>
                <a:gd name="T22" fmla="*/ 90503 w 1268"/>
                <a:gd name="T23" fmla="*/ 380307 h 1188"/>
                <a:gd name="T24" fmla="*/ 107449 w 1268"/>
                <a:gd name="T25" fmla="*/ 333937 h 1188"/>
                <a:gd name="T26" fmla="*/ 107449 w 1268"/>
                <a:gd name="T27" fmla="*/ 333937 h 1188"/>
                <a:gd name="T28" fmla="*/ 106368 w 1268"/>
                <a:gd name="T29" fmla="*/ 322435 h 1188"/>
                <a:gd name="T30" fmla="*/ 106368 w 1268"/>
                <a:gd name="T31" fmla="*/ 322435 h 1188"/>
                <a:gd name="T32" fmla="*/ 98796 w 1268"/>
                <a:gd name="T33" fmla="*/ 309494 h 1188"/>
                <a:gd name="T34" fmla="*/ 98796 w 1268"/>
                <a:gd name="T35" fmla="*/ 309494 h 1188"/>
                <a:gd name="T36" fmla="*/ 26682 w 1268"/>
                <a:gd name="T37" fmla="*/ 186559 h 1188"/>
                <a:gd name="T38" fmla="*/ 26682 w 1268"/>
                <a:gd name="T39" fmla="*/ 186559 h 1188"/>
                <a:gd name="T40" fmla="*/ 228239 w 1268"/>
                <a:gd name="T41" fmla="*/ 26600 h 1188"/>
                <a:gd name="T42" fmla="*/ 228239 w 1268"/>
                <a:gd name="T43" fmla="*/ 26600 h 1188"/>
                <a:gd name="T44" fmla="*/ 429797 w 1268"/>
                <a:gd name="T45" fmla="*/ 186559 h 1188"/>
                <a:gd name="T46" fmla="*/ 429797 w 1268"/>
                <a:gd name="T47" fmla="*/ 186559 h 1188"/>
                <a:gd name="T48" fmla="*/ 228239 w 1268"/>
                <a:gd name="T49" fmla="*/ 347237 h 1188"/>
                <a:gd name="T50" fmla="*/ 388692 w 1268"/>
                <a:gd name="T51" fmla="*/ 53559 h 1188"/>
                <a:gd name="T52" fmla="*/ 388692 w 1268"/>
                <a:gd name="T53" fmla="*/ 53559 h 1188"/>
                <a:gd name="T54" fmla="*/ 228239 w 1268"/>
                <a:gd name="T55" fmla="*/ 0 h 1188"/>
                <a:gd name="T56" fmla="*/ 228239 w 1268"/>
                <a:gd name="T57" fmla="*/ 0 h 1188"/>
                <a:gd name="T58" fmla="*/ 67787 w 1268"/>
                <a:gd name="T59" fmla="*/ 53559 h 1188"/>
                <a:gd name="T60" fmla="*/ 67787 w 1268"/>
                <a:gd name="T61" fmla="*/ 53559 h 1188"/>
                <a:gd name="T62" fmla="*/ 0 w 1268"/>
                <a:gd name="T63" fmla="*/ 186559 h 1188"/>
                <a:gd name="T64" fmla="*/ 0 w 1268"/>
                <a:gd name="T65" fmla="*/ 186559 h 1188"/>
                <a:gd name="T66" fmla="*/ 80046 w 1268"/>
                <a:gd name="T67" fmla="*/ 329264 h 1188"/>
                <a:gd name="T68" fmla="*/ 80046 w 1268"/>
                <a:gd name="T69" fmla="*/ 329264 h 1188"/>
                <a:gd name="T70" fmla="*/ 80407 w 1268"/>
                <a:gd name="T71" fmla="*/ 333937 h 1188"/>
                <a:gd name="T72" fmla="*/ 80407 w 1268"/>
                <a:gd name="T73" fmla="*/ 333937 h 1188"/>
                <a:gd name="T74" fmla="*/ 38941 w 1268"/>
                <a:gd name="T75" fmla="*/ 388934 h 1188"/>
                <a:gd name="T76" fmla="*/ 38941 w 1268"/>
                <a:gd name="T77" fmla="*/ 388934 h 1188"/>
                <a:gd name="T78" fmla="*/ 28485 w 1268"/>
                <a:gd name="T79" fmla="*/ 406548 h 1188"/>
                <a:gd name="T80" fmla="*/ 28485 w 1268"/>
                <a:gd name="T81" fmla="*/ 406548 h 1188"/>
                <a:gd name="T82" fmla="*/ 34615 w 1268"/>
                <a:gd name="T83" fmla="*/ 421286 h 1188"/>
                <a:gd name="T84" fmla="*/ 34615 w 1268"/>
                <a:gd name="T85" fmla="*/ 421286 h 1188"/>
                <a:gd name="T86" fmla="*/ 48677 w 1268"/>
                <a:gd name="T87" fmla="*/ 426678 h 1188"/>
                <a:gd name="T88" fmla="*/ 48677 w 1268"/>
                <a:gd name="T89" fmla="*/ 426678 h 1188"/>
                <a:gd name="T90" fmla="*/ 49758 w 1268"/>
                <a:gd name="T91" fmla="*/ 426678 h 1188"/>
                <a:gd name="T92" fmla="*/ 49758 w 1268"/>
                <a:gd name="T93" fmla="*/ 426678 h 1188"/>
                <a:gd name="T94" fmla="*/ 199755 w 1268"/>
                <a:gd name="T95" fmla="*/ 372399 h 1188"/>
                <a:gd name="T96" fmla="*/ 199755 w 1268"/>
                <a:gd name="T97" fmla="*/ 372399 h 1188"/>
                <a:gd name="T98" fmla="*/ 228239 w 1268"/>
                <a:gd name="T99" fmla="*/ 374197 h 1188"/>
                <a:gd name="T100" fmla="*/ 228239 w 1268"/>
                <a:gd name="T101" fmla="*/ 374197 h 1188"/>
                <a:gd name="T102" fmla="*/ 388692 w 1268"/>
                <a:gd name="T103" fmla="*/ 320278 h 1188"/>
                <a:gd name="T104" fmla="*/ 388692 w 1268"/>
                <a:gd name="T105" fmla="*/ 320278 h 1188"/>
                <a:gd name="T106" fmla="*/ 456839 w 1268"/>
                <a:gd name="T107" fmla="*/ 186559 h 1188"/>
                <a:gd name="T108" fmla="*/ 456839 w 1268"/>
                <a:gd name="T109" fmla="*/ 186559 h 1188"/>
                <a:gd name="T110" fmla="*/ 388692 w 1268"/>
                <a:gd name="T111" fmla="*/ 53559 h 11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8" h="1188">
                  <a:moveTo>
                    <a:pt x="633" y="966"/>
                  </a:moveTo>
                  <a:lnTo>
                    <a:pt x="633" y="966"/>
                  </a:lnTo>
                  <a:cubicBezTo>
                    <a:pt x="606" y="966"/>
                    <a:pt x="577" y="965"/>
                    <a:pt x="551" y="961"/>
                  </a:cubicBezTo>
                  <a:cubicBezTo>
                    <a:pt x="535" y="959"/>
                    <a:pt x="522" y="965"/>
                    <a:pt x="510" y="976"/>
                  </a:cubicBezTo>
                  <a:cubicBezTo>
                    <a:pt x="458" y="1026"/>
                    <a:pt x="400" y="1062"/>
                    <a:pt x="332" y="1083"/>
                  </a:cubicBezTo>
                  <a:cubicBezTo>
                    <a:pt x="293" y="1095"/>
                    <a:pt x="251" y="1104"/>
                    <a:pt x="202" y="1108"/>
                  </a:cubicBezTo>
                  <a:cubicBezTo>
                    <a:pt x="221" y="1094"/>
                    <a:pt x="237" y="1076"/>
                    <a:pt x="251" y="1058"/>
                  </a:cubicBezTo>
                  <a:cubicBezTo>
                    <a:pt x="282" y="1018"/>
                    <a:pt x="298" y="974"/>
                    <a:pt x="298" y="929"/>
                  </a:cubicBezTo>
                  <a:cubicBezTo>
                    <a:pt x="298" y="917"/>
                    <a:pt x="296" y="907"/>
                    <a:pt x="295" y="897"/>
                  </a:cubicBezTo>
                  <a:cubicBezTo>
                    <a:pt x="293" y="882"/>
                    <a:pt x="286" y="870"/>
                    <a:pt x="274" y="861"/>
                  </a:cubicBezTo>
                  <a:cubicBezTo>
                    <a:pt x="146" y="777"/>
                    <a:pt x="74" y="651"/>
                    <a:pt x="74" y="519"/>
                  </a:cubicBezTo>
                  <a:cubicBezTo>
                    <a:pt x="74" y="273"/>
                    <a:pt x="324" y="74"/>
                    <a:pt x="633" y="74"/>
                  </a:cubicBezTo>
                  <a:cubicBezTo>
                    <a:pt x="942" y="74"/>
                    <a:pt x="1192" y="273"/>
                    <a:pt x="1192" y="519"/>
                  </a:cubicBezTo>
                  <a:cubicBezTo>
                    <a:pt x="1192" y="766"/>
                    <a:pt x="942" y="966"/>
                    <a:pt x="633" y="966"/>
                  </a:cubicBezTo>
                  <a:close/>
                  <a:moveTo>
                    <a:pt x="1078" y="149"/>
                  </a:moveTo>
                  <a:lnTo>
                    <a:pt x="1078" y="149"/>
                  </a:lnTo>
                  <a:cubicBezTo>
                    <a:pt x="958" y="53"/>
                    <a:pt x="801" y="0"/>
                    <a:pt x="633" y="0"/>
                  </a:cubicBezTo>
                  <a:cubicBezTo>
                    <a:pt x="465" y="0"/>
                    <a:pt x="307" y="53"/>
                    <a:pt x="188" y="149"/>
                  </a:cubicBezTo>
                  <a:cubicBezTo>
                    <a:pt x="67" y="248"/>
                    <a:pt x="0" y="380"/>
                    <a:pt x="0" y="519"/>
                  </a:cubicBezTo>
                  <a:cubicBezTo>
                    <a:pt x="0" y="673"/>
                    <a:pt x="80" y="817"/>
                    <a:pt x="222" y="916"/>
                  </a:cubicBezTo>
                  <a:cubicBezTo>
                    <a:pt x="223" y="920"/>
                    <a:pt x="223" y="925"/>
                    <a:pt x="223" y="929"/>
                  </a:cubicBezTo>
                  <a:cubicBezTo>
                    <a:pt x="223" y="974"/>
                    <a:pt x="193" y="1038"/>
                    <a:pt x="108" y="1082"/>
                  </a:cubicBezTo>
                  <a:cubicBezTo>
                    <a:pt x="91" y="1092"/>
                    <a:pt x="79" y="1110"/>
                    <a:pt x="79" y="1131"/>
                  </a:cubicBezTo>
                  <a:cubicBezTo>
                    <a:pt x="79" y="1147"/>
                    <a:pt x="85" y="1162"/>
                    <a:pt x="96" y="1172"/>
                  </a:cubicBezTo>
                  <a:cubicBezTo>
                    <a:pt x="107" y="1183"/>
                    <a:pt x="120" y="1187"/>
                    <a:pt x="135" y="1187"/>
                  </a:cubicBezTo>
                  <a:cubicBezTo>
                    <a:pt x="137" y="1187"/>
                    <a:pt x="137" y="1187"/>
                    <a:pt x="138" y="1187"/>
                  </a:cubicBezTo>
                  <a:cubicBezTo>
                    <a:pt x="268" y="1183"/>
                    <a:pt x="419" y="1160"/>
                    <a:pt x="554" y="1036"/>
                  </a:cubicBezTo>
                  <a:cubicBezTo>
                    <a:pt x="579" y="1039"/>
                    <a:pt x="606" y="1041"/>
                    <a:pt x="633" y="1041"/>
                  </a:cubicBezTo>
                  <a:cubicBezTo>
                    <a:pt x="801" y="1041"/>
                    <a:pt x="959" y="987"/>
                    <a:pt x="1078" y="891"/>
                  </a:cubicBezTo>
                  <a:cubicBezTo>
                    <a:pt x="1199" y="792"/>
                    <a:pt x="1267" y="660"/>
                    <a:pt x="1267" y="519"/>
                  </a:cubicBezTo>
                  <a:cubicBezTo>
                    <a:pt x="1267" y="380"/>
                    <a:pt x="1199" y="248"/>
                    <a:pt x="1078" y="14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58A82883-234F-4A73-8D90-B1563D0B8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993" y="2629995"/>
              <a:ext cx="640126" cy="325677"/>
            </a:xfrm>
            <a:custGeom>
              <a:avLst/>
              <a:gdLst>
                <a:gd name="T0" fmla="*/ 228144 w 752"/>
                <a:gd name="T1" fmla="*/ 111067 h 383"/>
                <a:gd name="T2" fmla="*/ 244388 w 752"/>
                <a:gd name="T3" fmla="*/ 95200 h 383"/>
                <a:gd name="T4" fmla="*/ 109740 w 752"/>
                <a:gd name="T5" fmla="*/ 111067 h 383"/>
                <a:gd name="T6" fmla="*/ 93857 w 752"/>
                <a:gd name="T7" fmla="*/ 95200 h 383"/>
                <a:gd name="T8" fmla="*/ 109740 w 752"/>
                <a:gd name="T9" fmla="*/ 111067 h 383"/>
                <a:gd name="T10" fmla="*/ 42596 w 752"/>
                <a:gd name="T11" fmla="*/ 27406 h 383"/>
                <a:gd name="T12" fmla="*/ 26352 w 752"/>
                <a:gd name="T13" fmla="*/ 42912 h 383"/>
                <a:gd name="T14" fmla="*/ 162083 w 752"/>
                <a:gd name="T15" fmla="*/ 27406 h 383"/>
                <a:gd name="T16" fmla="*/ 177244 w 752"/>
                <a:gd name="T17" fmla="*/ 42912 h 383"/>
                <a:gd name="T18" fmla="*/ 162083 w 752"/>
                <a:gd name="T19" fmla="*/ 27406 h 383"/>
                <a:gd name="T20" fmla="*/ 225617 w 752"/>
                <a:gd name="T21" fmla="*/ 68515 h 383"/>
                <a:gd name="T22" fmla="*/ 221285 w 752"/>
                <a:gd name="T23" fmla="*/ 68515 h 383"/>
                <a:gd name="T24" fmla="*/ 203597 w 752"/>
                <a:gd name="T25" fmla="*/ 50845 h 383"/>
                <a:gd name="T26" fmla="*/ 204679 w 752"/>
                <a:gd name="T27" fmla="*/ 24882 h 383"/>
                <a:gd name="T28" fmla="*/ 180132 w 752"/>
                <a:gd name="T29" fmla="*/ 0 h 383"/>
                <a:gd name="T30" fmla="*/ 159195 w 752"/>
                <a:gd name="T31" fmla="*/ 0 h 383"/>
                <a:gd name="T32" fmla="*/ 135009 w 752"/>
                <a:gd name="T33" fmla="*/ 45436 h 383"/>
                <a:gd name="T34" fmla="*/ 135731 w 752"/>
                <a:gd name="T35" fmla="*/ 51206 h 383"/>
                <a:gd name="T36" fmla="*/ 118043 w 752"/>
                <a:gd name="T37" fmla="*/ 68876 h 383"/>
                <a:gd name="T38" fmla="*/ 91330 w 752"/>
                <a:gd name="T39" fmla="*/ 68515 h 383"/>
                <a:gd name="T40" fmla="*/ 86637 w 752"/>
                <a:gd name="T41" fmla="*/ 68876 h 383"/>
                <a:gd name="T42" fmla="*/ 68948 w 752"/>
                <a:gd name="T43" fmla="*/ 51206 h 383"/>
                <a:gd name="T44" fmla="*/ 69309 w 752"/>
                <a:gd name="T45" fmla="*/ 24882 h 383"/>
                <a:gd name="T46" fmla="*/ 44762 w 752"/>
                <a:gd name="T47" fmla="*/ 0 h 383"/>
                <a:gd name="T48" fmla="*/ 23825 w 752"/>
                <a:gd name="T49" fmla="*/ 0 h 383"/>
                <a:gd name="T50" fmla="*/ 0 w 752"/>
                <a:gd name="T51" fmla="*/ 45436 h 383"/>
                <a:gd name="T52" fmla="*/ 23825 w 752"/>
                <a:gd name="T53" fmla="*/ 69597 h 383"/>
                <a:gd name="T54" fmla="*/ 44762 w 752"/>
                <a:gd name="T55" fmla="*/ 69597 h 383"/>
                <a:gd name="T56" fmla="*/ 67866 w 752"/>
                <a:gd name="T57" fmla="*/ 87988 h 383"/>
                <a:gd name="T58" fmla="*/ 67144 w 752"/>
                <a:gd name="T59" fmla="*/ 92315 h 383"/>
                <a:gd name="T60" fmla="*/ 67144 w 752"/>
                <a:gd name="T61" fmla="*/ 113230 h 383"/>
                <a:gd name="T62" fmla="*/ 112267 w 752"/>
                <a:gd name="T63" fmla="*/ 137751 h 383"/>
                <a:gd name="T64" fmla="*/ 136814 w 752"/>
                <a:gd name="T65" fmla="*/ 113230 h 383"/>
                <a:gd name="T66" fmla="*/ 136814 w 752"/>
                <a:gd name="T67" fmla="*/ 92315 h 383"/>
                <a:gd name="T68" fmla="*/ 155585 w 752"/>
                <a:gd name="T69" fmla="*/ 69597 h 383"/>
                <a:gd name="T70" fmla="*/ 159195 w 752"/>
                <a:gd name="T71" fmla="*/ 69597 h 383"/>
                <a:gd name="T72" fmla="*/ 180132 w 752"/>
                <a:gd name="T73" fmla="*/ 69597 h 383"/>
                <a:gd name="T74" fmla="*/ 202153 w 752"/>
                <a:gd name="T75" fmla="*/ 87267 h 383"/>
                <a:gd name="T76" fmla="*/ 201431 w 752"/>
                <a:gd name="T77" fmla="*/ 92315 h 383"/>
                <a:gd name="T78" fmla="*/ 201431 w 752"/>
                <a:gd name="T79" fmla="*/ 113230 h 383"/>
                <a:gd name="T80" fmla="*/ 246193 w 752"/>
                <a:gd name="T81" fmla="*/ 137751 h 383"/>
                <a:gd name="T82" fmla="*/ 271101 w 752"/>
                <a:gd name="T83" fmla="*/ 113230 h 383"/>
                <a:gd name="T84" fmla="*/ 271101 w 752"/>
                <a:gd name="T85" fmla="*/ 92315 h 3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2" h="383">
                  <a:moveTo>
                    <a:pt x="677" y="308"/>
                  </a:moveTo>
                  <a:lnTo>
                    <a:pt x="632" y="308"/>
                  </a:lnTo>
                  <a:lnTo>
                    <a:pt x="632" y="264"/>
                  </a:lnTo>
                  <a:lnTo>
                    <a:pt x="677" y="264"/>
                  </a:lnTo>
                  <a:lnTo>
                    <a:pt x="677" y="308"/>
                  </a:lnTo>
                  <a:close/>
                  <a:moveTo>
                    <a:pt x="304" y="308"/>
                  </a:moveTo>
                  <a:lnTo>
                    <a:pt x="260" y="308"/>
                  </a:lnTo>
                  <a:lnTo>
                    <a:pt x="260" y="264"/>
                  </a:lnTo>
                  <a:lnTo>
                    <a:pt x="304" y="264"/>
                  </a:lnTo>
                  <a:lnTo>
                    <a:pt x="304" y="308"/>
                  </a:lnTo>
                  <a:close/>
                  <a:moveTo>
                    <a:pt x="73" y="76"/>
                  </a:moveTo>
                  <a:lnTo>
                    <a:pt x="118" y="76"/>
                  </a:lnTo>
                  <a:lnTo>
                    <a:pt x="118" y="119"/>
                  </a:lnTo>
                  <a:lnTo>
                    <a:pt x="73" y="119"/>
                  </a:lnTo>
                  <a:lnTo>
                    <a:pt x="73" y="76"/>
                  </a:lnTo>
                  <a:close/>
                  <a:moveTo>
                    <a:pt x="449" y="76"/>
                  </a:moveTo>
                  <a:lnTo>
                    <a:pt x="491" y="76"/>
                  </a:lnTo>
                  <a:lnTo>
                    <a:pt x="491" y="119"/>
                  </a:lnTo>
                  <a:lnTo>
                    <a:pt x="449" y="119"/>
                  </a:lnTo>
                  <a:lnTo>
                    <a:pt x="449" y="76"/>
                  </a:lnTo>
                  <a:close/>
                  <a:moveTo>
                    <a:pt x="682" y="190"/>
                  </a:moveTo>
                  <a:lnTo>
                    <a:pt x="625" y="190"/>
                  </a:lnTo>
                  <a:cubicBezTo>
                    <a:pt x="622" y="190"/>
                    <a:pt x="617" y="190"/>
                    <a:pt x="613" y="190"/>
                  </a:cubicBezTo>
                  <a:lnTo>
                    <a:pt x="564" y="141"/>
                  </a:lnTo>
                  <a:cubicBezTo>
                    <a:pt x="565" y="137"/>
                    <a:pt x="567" y="132"/>
                    <a:pt x="567" y="126"/>
                  </a:cubicBezTo>
                  <a:lnTo>
                    <a:pt x="567" y="69"/>
                  </a:lnTo>
                  <a:cubicBezTo>
                    <a:pt x="567" y="32"/>
                    <a:pt x="536" y="0"/>
                    <a:pt x="499" y="0"/>
                  </a:cubicBezTo>
                  <a:lnTo>
                    <a:pt x="441" y="0"/>
                  </a:lnTo>
                  <a:cubicBezTo>
                    <a:pt x="404" y="0"/>
                    <a:pt x="374" y="32"/>
                    <a:pt x="374" y="69"/>
                  </a:cubicBezTo>
                  <a:lnTo>
                    <a:pt x="374" y="126"/>
                  </a:lnTo>
                  <a:cubicBezTo>
                    <a:pt x="374" y="132"/>
                    <a:pt x="374" y="137"/>
                    <a:pt x="376" y="142"/>
                  </a:cubicBezTo>
                  <a:lnTo>
                    <a:pt x="327" y="191"/>
                  </a:lnTo>
                  <a:cubicBezTo>
                    <a:pt x="323" y="190"/>
                    <a:pt x="317" y="190"/>
                    <a:pt x="311" y="190"/>
                  </a:cubicBezTo>
                  <a:lnTo>
                    <a:pt x="253" y="190"/>
                  </a:lnTo>
                  <a:cubicBezTo>
                    <a:pt x="248" y="190"/>
                    <a:pt x="244" y="190"/>
                    <a:pt x="240" y="191"/>
                  </a:cubicBezTo>
                  <a:lnTo>
                    <a:pt x="191" y="142"/>
                  </a:lnTo>
                  <a:cubicBezTo>
                    <a:pt x="191" y="137"/>
                    <a:pt x="192" y="132"/>
                    <a:pt x="192" y="126"/>
                  </a:cubicBezTo>
                  <a:lnTo>
                    <a:pt x="192" y="69"/>
                  </a:lnTo>
                  <a:cubicBezTo>
                    <a:pt x="192" y="32"/>
                    <a:pt x="161" y="0"/>
                    <a:pt x="124" y="0"/>
                  </a:cubicBezTo>
                  <a:lnTo>
                    <a:pt x="66" y="0"/>
                  </a:lnTo>
                  <a:cubicBezTo>
                    <a:pt x="29" y="0"/>
                    <a:pt x="0" y="32"/>
                    <a:pt x="0" y="69"/>
                  </a:cubicBezTo>
                  <a:lnTo>
                    <a:pt x="0" y="126"/>
                  </a:lnTo>
                  <a:cubicBezTo>
                    <a:pt x="0" y="163"/>
                    <a:pt x="29" y="193"/>
                    <a:pt x="66" y="193"/>
                  </a:cubicBezTo>
                  <a:lnTo>
                    <a:pt x="124" y="193"/>
                  </a:lnTo>
                  <a:cubicBezTo>
                    <a:pt x="129" y="193"/>
                    <a:pt x="132" y="193"/>
                    <a:pt x="136" y="193"/>
                  </a:cubicBezTo>
                  <a:lnTo>
                    <a:pt x="188" y="244"/>
                  </a:lnTo>
                  <a:cubicBezTo>
                    <a:pt x="186" y="248"/>
                    <a:pt x="186" y="252"/>
                    <a:pt x="186" y="256"/>
                  </a:cubicBezTo>
                  <a:lnTo>
                    <a:pt x="186" y="314"/>
                  </a:lnTo>
                  <a:cubicBezTo>
                    <a:pt x="186" y="351"/>
                    <a:pt x="216" y="382"/>
                    <a:pt x="253" y="382"/>
                  </a:cubicBezTo>
                  <a:lnTo>
                    <a:pt x="311" y="382"/>
                  </a:lnTo>
                  <a:cubicBezTo>
                    <a:pt x="348" y="382"/>
                    <a:pt x="379" y="351"/>
                    <a:pt x="379" y="314"/>
                  </a:cubicBezTo>
                  <a:lnTo>
                    <a:pt x="379" y="256"/>
                  </a:lnTo>
                  <a:cubicBezTo>
                    <a:pt x="379" y="253"/>
                    <a:pt x="377" y="249"/>
                    <a:pt x="377" y="246"/>
                  </a:cubicBezTo>
                  <a:lnTo>
                    <a:pt x="431" y="193"/>
                  </a:lnTo>
                  <a:cubicBezTo>
                    <a:pt x="434" y="193"/>
                    <a:pt x="438" y="193"/>
                    <a:pt x="441" y="193"/>
                  </a:cubicBezTo>
                  <a:lnTo>
                    <a:pt x="499" y="193"/>
                  </a:lnTo>
                  <a:cubicBezTo>
                    <a:pt x="503" y="193"/>
                    <a:pt x="506" y="193"/>
                    <a:pt x="511" y="193"/>
                  </a:cubicBezTo>
                  <a:lnTo>
                    <a:pt x="560" y="242"/>
                  </a:lnTo>
                  <a:cubicBezTo>
                    <a:pt x="558" y="246"/>
                    <a:pt x="558" y="252"/>
                    <a:pt x="558" y="256"/>
                  </a:cubicBezTo>
                  <a:lnTo>
                    <a:pt x="558" y="314"/>
                  </a:lnTo>
                  <a:cubicBezTo>
                    <a:pt x="558" y="351"/>
                    <a:pt x="588" y="382"/>
                    <a:pt x="625" y="382"/>
                  </a:cubicBezTo>
                  <a:lnTo>
                    <a:pt x="682" y="382"/>
                  </a:lnTo>
                  <a:cubicBezTo>
                    <a:pt x="721" y="382"/>
                    <a:pt x="751" y="351"/>
                    <a:pt x="751" y="314"/>
                  </a:cubicBezTo>
                  <a:lnTo>
                    <a:pt x="751" y="256"/>
                  </a:lnTo>
                  <a:cubicBezTo>
                    <a:pt x="751" y="219"/>
                    <a:pt x="721" y="190"/>
                    <a:pt x="682" y="1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104">
            <a:extLst>
              <a:ext uri="{FF2B5EF4-FFF2-40B4-BE49-F238E27FC236}">
                <a16:creationId xmlns:a16="http://schemas.microsoft.com/office/drawing/2014/main" id="{78D25E65-5D31-4A09-B82C-54310DE66A5E}"/>
              </a:ext>
            </a:extLst>
          </p:cNvPr>
          <p:cNvGrpSpPr/>
          <p:nvPr/>
        </p:nvGrpSpPr>
        <p:grpSpPr>
          <a:xfrm>
            <a:off x="2718115" y="4786051"/>
            <a:ext cx="396388" cy="396387"/>
            <a:chOff x="1946912" y="3046958"/>
            <a:chExt cx="702984" cy="702983"/>
          </a:xfrm>
          <a:solidFill>
            <a:schemeClr val="tx1"/>
          </a:solidFill>
        </p:grpSpPr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BA8ECC6D-E242-44CA-B2F4-59DC14A6F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DF8C59A8-6993-40DB-93B3-C9876A91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F63633DF-CC7E-4D6A-AAD2-A511446BA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108">
            <a:extLst>
              <a:ext uri="{FF2B5EF4-FFF2-40B4-BE49-F238E27FC236}">
                <a16:creationId xmlns:a16="http://schemas.microsoft.com/office/drawing/2014/main" id="{5AD9826D-2C57-42EB-A39A-BD7EB0954B6E}"/>
              </a:ext>
            </a:extLst>
          </p:cNvPr>
          <p:cNvGrpSpPr/>
          <p:nvPr/>
        </p:nvGrpSpPr>
        <p:grpSpPr>
          <a:xfrm>
            <a:off x="9145530" y="3016803"/>
            <a:ext cx="350606" cy="353040"/>
            <a:chOff x="5231890" y="4370690"/>
            <a:chExt cx="1078109" cy="1085596"/>
          </a:xfrm>
          <a:solidFill>
            <a:schemeClr val="tx1"/>
          </a:solidFill>
        </p:grpSpPr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438B350A-5B3F-436A-ABFC-25F05D284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890" y="4378177"/>
              <a:ext cx="1078109" cy="1078109"/>
            </a:xfrm>
            <a:custGeom>
              <a:avLst/>
              <a:gdLst>
                <a:gd name="T0" fmla="*/ 443509 w 1269"/>
                <a:gd name="T1" fmla="*/ 430157 h 1268"/>
                <a:gd name="T2" fmla="*/ 46477 w 1269"/>
                <a:gd name="T3" fmla="*/ 430157 h 1268"/>
                <a:gd name="T4" fmla="*/ 46477 w 1269"/>
                <a:gd name="T5" fmla="*/ 430157 h 1268"/>
                <a:gd name="T6" fmla="*/ 26661 w 1269"/>
                <a:gd name="T7" fmla="*/ 410326 h 1268"/>
                <a:gd name="T8" fmla="*/ 26661 w 1269"/>
                <a:gd name="T9" fmla="*/ 12980 h 1268"/>
                <a:gd name="T10" fmla="*/ 26661 w 1269"/>
                <a:gd name="T11" fmla="*/ 12980 h 1268"/>
                <a:gd name="T12" fmla="*/ 13330 w 1269"/>
                <a:gd name="T13" fmla="*/ 0 h 1268"/>
                <a:gd name="T14" fmla="*/ 13330 w 1269"/>
                <a:gd name="T15" fmla="*/ 0 h 1268"/>
                <a:gd name="T16" fmla="*/ 0 w 1269"/>
                <a:gd name="T17" fmla="*/ 12980 h 1268"/>
                <a:gd name="T18" fmla="*/ 0 w 1269"/>
                <a:gd name="T19" fmla="*/ 410326 h 1268"/>
                <a:gd name="T20" fmla="*/ 0 w 1269"/>
                <a:gd name="T21" fmla="*/ 410326 h 1268"/>
                <a:gd name="T22" fmla="*/ 46477 w 1269"/>
                <a:gd name="T23" fmla="*/ 456839 h 1268"/>
                <a:gd name="T24" fmla="*/ 443509 w 1269"/>
                <a:gd name="T25" fmla="*/ 456839 h 1268"/>
                <a:gd name="T26" fmla="*/ 443509 w 1269"/>
                <a:gd name="T27" fmla="*/ 456839 h 1268"/>
                <a:gd name="T28" fmla="*/ 456840 w 1269"/>
                <a:gd name="T29" fmla="*/ 443498 h 1268"/>
                <a:gd name="T30" fmla="*/ 456840 w 1269"/>
                <a:gd name="T31" fmla="*/ 443498 h 1268"/>
                <a:gd name="T32" fmla="*/ 443509 w 1269"/>
                <a:gd name="T33" fmla="*/ 430157 h 1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9" h="1268">
                  <a:moveTo>
                    <a:pt x="1231" y="1193"/>
                  </a:moveTo>
                  <a:lnTo>
                    <a:pt x="129" y="1193"/>
                  </a:lnTo>
                  <a:cubicBezTo>
                    <a:pt x="99" y="1193"/>
                    <a:pt x="74" y="1168"/>
                    <a:pt x="74" y="1138"/>
                  </a:cubicBezTo>
                  <a:lnTo>
                    <a:pt x="74" y="36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lnTo>
                    <a:pt x="0" y="1138"/>
                  </a:lnTo>
                  <a:cubicBezTo>
                    <a:pt x="0" y="1209"/>
                    <a:pt x="58" y="1267"/>
                    <a:pt x="129" y="1267"/>
                  </a:cubicBezTo>
                  <a:lnTo>
                    <a:pt x="1231" y="1267"/>
                  </a:lnTo>
                  <a:cubicBezTo>
                    <a:pt x="1250" y="1267"/>
                    <a:pt x="1268" y="1251"/>
                    <a:pt x="1268" y="1230"/>
                  </a:cubicBezTo>
                  <a:cubicBezTo>
                    <a:pt x="1268" y="1209"/>
                    <a:pt x="1250" y="1193"/>
                    <a:pt x="1231" y="1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3F0E9C8E-7D48-49C9-AE86-FABE9474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748" y="4748778"/>
              <a:ext cx="63637" cy="576489"/>
            </a:xfrm>
            <a:custGeom>
              <a:avLst/>
              <a:gdLst>
                <a:gd name="T0" fmla="*/ 13314 w 75"/>
                <a:gd name="T1" fmla="*/ 244115 h 679"/>
                <a:gd name="T2" fmla="*/ 13314 w 75"/>
                <a:gd name="T3" fmla="*/ 244115 h 679"/>
                <a:gd name="T4" fmla="*/ 26627 w 75"/>
                <a:gd name="T5" fmla="*/ 230433 h 679"/>
                <a:gd name="T6" fmla="*/ 26627 w 75"/>
                <a:gd name="T7" fmla="*/ 13322 h 679"/>
                <a:gd name="T8" fmla="*/ 26627 w 75"/>
                <a:gd name="T9" fmla="*/ 13322 h 679"/>
                <a:gd name="T10" fmla="*/ 13314 w 75"/>
                <a:gd name="T11" fmla="*/ 0 h 679"/>
                <a:gd name="T12" fmla="*/ 13314 w 75"/>
                <a:gd name="T13" fmla="*/ 0 h 679"/>
                <a:gd name="T14" fmla="*/ 0 w 75"/>
                <a:gd name="T15" fmla="*/ 13322 h 679"/>
                <a:gd name="T16" fmla="*/ 0 w 75"/>
                <a:gd name="T17" fmla="*/ 230433 h 679"/>
                <a:gd name="T18" fmla="*/ 0 w 75"/>
                <a:gd name="T19" fmla="*/ 230433 h 679"/>
                <a:gd name="T20" fmla="*/ 13314 w 75"/>
                <a:gd name="T21" fmla="*/ 244115 h 6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679">
                  <a:moveTo>
                    <a:pt x="37" y="678"/>
                  </a:moveTo>
                  <a:lnTo>
                    <a:pt x="37" y="678"/>
                  </a:lnTo>
                  <a:cubicBezTo>
                    <a:pt x="58" y="678"/>
                    <a:pt x="74" y="661"/>
                    <a:pt x="74" y="640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640"/>
                  </a:lnTo>
                  <a:cubicBezTo>
                    <a:pt x="0" y="661"/>
                    <a:pt x="16" y="678"/>
                    <a:pt x="37" y="6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6207D617-70E5-4F09-B3C7-74D55F61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700" y="4861081"/>
              <a:ext cx="63640" cy="464186"/>
            </a:xfrm>
            <a:custGeom>
              <a:avLst/>
              <a:gdLst>
                <a:gd name="T0" fmla="*/ 0 w 76"/>
                <a:gd name="T1" fmla="*/ 13340 h 546"/>
                <a:gd name="T2" fmla="*/ 0 w 76"/>
                <a:gd name="T3" fmla="*/ 183150 h 546"/>
                <a:gd name="T4" fmla="*/ 0 w 76"/>
                <a:gd name="T5" fmla="*/ 183150 h 546"/>
                <a:gd name="T6" fmla="*/ 13494 w 76"/>
                <a:gd name="T7" fmla="*/ 196489 h 546"/>
                <a:gd name="T8" fmla="*/ 13494 w 76"/>
                <a:gd name="T9" fmla="*/ 196489 h 546"/>
                <a:gd name="T10" fmla="*/ 26633 w 76"/>
                <a:gd name="T11" fmla="*/ 183150 h 546"/>
                <a:gd name="T12" fmla="*/ 26633 w 76"/>
                <a:gd name="T13" fmla="*/ 13340 h 546"/>
                <a:gd name="T14" fmla="*/ 26633 w 76"/>
                <a:gd name="T15" fmla="*/ 13340 h 546"/>
                <a:gd name="T16" fmla="*/ 13494 w 76"/>
                <a:gd name="T17" fmla="*/ 0 h 546"/>
                <a:gd name="T18" fmla="*/ 13494 w 76"/>
                <a:gd name="T19" fmla="*/ 0 h 546"/>
                <a:gd name="T20" fmla="*/ 0 w 76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9" y="545"/>
                    <a:pt x="38" y="545"/>
                  </a:cubicBezTo>
                  <a:cubicBezTo>
                    <a:pt x="59" y="545"/>
                    <a:pt x="75" y="528"/>
                    <a:pt x="75" y="508"/>
                  </a:cubicBezTo>
                  <a:lnTo>
                    <a:pt x="75" y="37"/>
                  </a:lnTo>
                  <a:cubicBezTo>
                    <a:pt x="75" y="17"/>
                    <a:pt x="59" y="0"/>
                    <a:pt x="38" y="0"/>
                  </a:cubicBezTo>
                  <a:cubicBezTo>
                    <a:pt x="19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EC7FEB20-7F25-4E25-97F7-73B822A6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397" y="5029534"/>
              <a:ext cx="63640" cy="295732"/>
            </a:xfrm>
            <a:custGeom>
              <a:avLst/>
              <a:gdLst>
                <a:gd name="T0" fmla="*/ 0 w 76"/>
                <a:gd name="T1" fmla="*/ 13373 h 347"/>
                <a:gd name="T2" fmla="*/ 0 w 76"/>
                <a:gd name="T3" fmla="*/ 111679 h 347"/>
                <a:gd name="T4" fmla="*/ 0 w 76"/>
                <a:gd name="T5" fmla="*/ 111679 h 347"/>
                <a:gd name="T6" fmla="*/ 13139 w 76"/>
                <a:gd name="T7" fmla="*/ 125052 h 347"/>
                <a:gd name="T8" fmla="*/ 13139 w 76"/>
                <a:gd name="T9" fmla="*/ 125052 h 347"/>
                <a:gd name="T10" fmla="*/ 26633 w 76"/>
                <a:gd name="T11" fmla="*/ 111679 h 347"/>
                <a:gd name="T12" fmla="*/ 26633 w 76"/>
                <a:gd name="T13" fmla="*/ 13373 h 347"/>
                <a:gd name="T14" fmla="*/ 26633 w 76"/>
                <a:gd name="T15" fmla="*/ 13373 h 347"/>
                <a:gd name="T16" fmla="*/ 13139 w 76"/>
                <a:gd name="T17" fmla="*/ 0 h 347"/>
                <a:gd name="T18" fmla="*/ 13139 w 76"/>
                <a:gd name="T19" fmla="*/ 0 h 347"/>
                <a:gd name="T20" fmla="*/ 0 w 76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7" y="346"/>
                    <a:pt x="37" y="346"/>
                  </a:cubicBezTo>
                  <a:cubicBezTo>
                    <a:pt x="57" y="346"/>
                    <a:pt x="75" y="329"/>
                    <a:pt x="75" y="309"/>
                  </a:cubicBezTo>
                  <a:lnTo>
                    <a:pt x="75" y="37"/>
                  </a:lnTo>
                  <a:cubicBezTo>
                    <a:pt x="75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0BD3AA87-0F5A-4F9F-A2D8-1924CBF1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352" y="5029534"/>
              <a:ext cx="63637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7 w 75"/>
                <a:gd name="T11" fmla="*/ 111679 h 347"/>
                <a:gd name="T12" fmla="*/ 26627 w 75"/>
                <a:gd name="T13" fmla="*/ 13373 h 347"/>
                <a:gd name="T14" fmla="*/ 26627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8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47E8EE9C-AE0C-4179-BB54-6458EF9CC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305" y="4861081"/>
              <a:ext cx="63640" cy="464186"/>
            </a:xfrm>
            <a:custGeom>
              <a:avLst/>
              <a:gdLst>
                <a:gd name="T0" fmla="*/ 0 w 75"/>
                <a:gd name="T1" fmla="*/ 13340 h 546"/>
                <a:gd name="T2" fmla="*/ 0 w 75"/>
                <a:gd name="T3" fmla="*/ 183150 h 546"/>
                <a:gd name="T4" fmla="*/ 0 w 75"/>
                <a:gd name="T5" fmla="*/ 183150 h 546"/>
                <a:gd name="T6" fmla="*/ 13314 w 75"/>
                <a:gd name="T7" fmla="*/ 196489 h 546"/>
                <a:gd name="T8" fmla="*/ 13314 w 75"/>
                <a:gd name="T9" fmla="*/ 196489 h 546"/>
                <a:gd name="T10" fmla="*/ 26628 w 75"/>
                <a:gd name="T11" fmla="*/ 183150 h 546"/>
                <a:gd name="T12" fmla="*/ 26628 w 75"/>
                <a:gd name="T13" fmla="*/ 13340 h 546"/>
                <a:gd name="T14" fmla="*/ 26628 w 75"/>
                <a:gd name="T15" fmla="*/ 13340 h 546"/>
                <a:gd name="T16" fmla="*/ 13314 w 75"/>
                <a:gd name="T17" fmla="*/ 0 h 546"/>
                <a:gd name="T18" fmla="*/ 13314 w 75"/>
                <a:gd name="T19" fmla="*/ 0 h 546"/>
                <a:gd name="T20" fmla="*/ 0 w 75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7" y="545"/>
                    <a:pt x="37" y="545"/>
                  </a:cubicBezTo>
                  <a:cubicBezTo>
                    <a:pt x="58" y="545"/>
                    <a:pt x="74" y="528"/>
                    <a:pt x="74" y="508"/>
                  </a:cubicBezTo>
                  <a:lnTo>
                    <a:pt x="74" y="37"/>
                  </a:ln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6A404AAD-1973-401A-9F52-FC5CC66F4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259" y="4947179"/>
              <a:ext cx="63637" cy="378088"/>
            </a:xfrm>
            <a:custGeom>
              <a:avLst/>
              <a:gdLst>
                <a:gd name="T0" fmla="*/ 0 w 75"/>
                <a:gd name="T1" fmla="*/ 13272 h 447"/>
                <a:gd name="T2" fmla="*/ 0 w 75"/>
                <a:gd name="T3" fmla="*/ 146707 h 447"/>
                <a:gd name="T4" fmla="*/ 0 w 75"/>
                <a:gd name="T5" fmla="*/ 146707 h 447"/>
                <a:gd name="T6" fmla="*/ 13314 w 75"/>
                <a:gd name="T7" fmla="*/ 159979 h 447"/>
                <a:gd name="T8" fmla="*/ 13314 w 75"/>
                <a:gd name="T9" fmla="*/ 159979 h 447"/>
                <a:gd name="T10" fmla="*/ 26627 w 75"/>
                <a:gd name="T11" fmla="*/ 146707 h 447"/>
                <a:gd name="T12" fmla="*/ 26627 w 75"/>
                <a:gd name="T13" fmla="*/ 13272 h 447"/>
                <a:gd name="T14" fmla="*/ 26627 w 75"/>
                <a:gd name="T15" fmla="*/ 13272 h 447"/>
                <a:gd name="T16" fmla="*/ 13314 w 75"/>
                <a:gd name="T17" fmla="*/ 0 h 447"/>
                <a:gd name="T18" fmla="*/ 13314 w 75"/>
                <a:gd name="T19" fmla="*/ 0 h 447"/>
                <a:gd name="T20" fmla="*/ 0 w 75"/>
                <a:gd name="T21" fmla="*/ 1327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447">
                  <a:moveTo>
                    <a:pt x="0" y="37"/>
                  </a:moveTo>
                  <a:lnTo>
                    <a:pt x="0" y="409"/>
                  </a:lnTo>
                  <a:cubicBezTo>
                    <a:pt x="0" y="429"/>
                    <a:pt x="16" y="446"/>
                    <a:pt x="37" y="446"/>
                  </a:cubicBezTo>
                  <a:cubicBezTo>
                    <a:pt x="57" y="446"/>
                    <a:pt x="74" y="429"/>
                    <a:pt x="74" y="409"/>
                  </a:cubicBezTo>
                  <a:lnTo>
                    <a:pt x="74" y="37"/>
                  </a:lnTo>
                  <a:cubicBezTo>
                    <a:pt x="74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455ACB19-E5F5-44A0-9033-56F482EFD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12" y="5029534"/>
              <a:ext cx="63640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8 w 75"/>
                <a:gd name="T11" fmla="*/ 111679 h 347"/>
                <a:gd name="T12" fmla="*/ 26628 w 75"/>
                <a:gd name="T13" fmla="*/ 13373 h 347"/>
                <a:gd name="T14" fmla="*/ 26628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7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7A983B60-2A8E-4B14-BBDE-2C215235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166" y="5029534"/>
              <a:ext cx="63637" cy="295732"/>
            </a:xfrm>
            <a:custGeom>
              <a:avLst/>
              <a:gdLst>
                <a:gd name="T0" fmla="*/ 13138 w 76"/>
                <a:gd name="T1" fmla="*/ 125052 h 347"/>
                <a:gd name="T2" fmla="*/ 13138 w 76"/>
                <a:gd name="T3" fmla="*/ 125052 h 347"/>
                <a:gd name="T4" fmla="*/ 26632 w 76"/>
                <a:gd name="T5" fmla="*/ 111318 h 347"/>
                <a:gd name="T6" fmla="*/ 26632 w 76"/>
                <a:gd name="T7" fmla="*/ 13373 h 347"/>
                <a:gd name="T8" fmla="*/ 26632 w 76"/>
                <a:gd name="T9" fmla="*/ 13373 h 347"/>
                <a:gd name="T10" fmla="*/ 13138 w 76"/>
                <a:gd name="T11" fmla="*/ 0 h 347"/>
                <a:gd name="T12" fmla="*/ 13138 w 76"/>
                <a:gd name="T13" fmla="*/ 0 h 347"/>
                <a:gd name="T14" fmla="*/ 0 w 76"/>
                <a:gd name="T15" fmla="*/ 13373 h 347"/>
                <a:gd name="T16" fmla="*/ 0 w 76"/>
                <a:gd name="T17" fmla="*/ 111318 h 347"/>
                <a:gd name="T18" fmla="*/ 0 w 76"/>
                <a:gd name="T19" fmla="*/ 111318 h 347"/>
                <a:gd name="T20" fmla="*/ 13138 w 76"/>
                <a:gd name="T21" fmla="*/ 125052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37" y="346"/>
                  </a:moveTo>
                  <a:lnTo>
                    <a:pt x="37" y="346"/>
                  </a:lnTo>
                  <a:cubicBezTo>
                    <a:pt x="58" y="346"/>
                    <a:pt x="75" y="329"/>
                    <a:pt x="75" y="308"/>
                  </a:cubicBezTo>
                  <a:lnTo>
                    <a:pt x="75" y="37"/>
                  </a:lnTo>
                  <a:cubicBezTo>
                    <a:pt x="75" y="16"/>
                    <a:pt x="58" y="0"/>
                    <a:pt x="37" y="0"/>
                  </a:cubicBezTo>
                  <a:cubicBezTo>
                    <a:pt x="18" y="0"/>
                    <a:pt x="0" y="16"/>
                    <a:pt x="0" y="37"/>
                  </a:cubicBezTo>
                  <a:lnTo>
                    <a:pt x="0" y="308"/>
                  </a:lnTo>
                  <a:cubicBezTo>
                    <a:pt x="0" y="329"/>
                    <a:pt x="18" y="346"/>
                    <a:pt x="3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E40DF4CD-1E40-4120-8ECC-990B03350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522" y="4370690"/>
              <a:ext cx="658844" cy="479159"/>
            </a:xfrm>
            <a:custGeom>
              <a:avLst/>
              <a:gdLst>
                <a:gd name="T0" fmla="*/ 229353 w 776"/>
                <a:gd name="T1" fmla="*/ 117396 h 566"/>
                <a:gd name="T2" fmla="*/ 222872 w 776"/>
                <a:gd name="T3" fmla="*/ 120628 h 566"/>
                <a:gd name="T4" fmla="*/ 220352 w 776"/>
                <a:gd name="T5" fmla="*/ 118114 h 566"/>
                <a:gd name="T6" fmla="*/ 219631 w 776"/>
                <a:gd name="T7" fmla="*/ 114165 h 566"/>
                <a:gd name="T8" fmla="*/ 213871 w 776"/>
                <a:gd name="T9" fmla="*/ 91907 h 566"/>
                <a:gd name="T10" fmla="*/ 190467 w 776"/>
                <a:gd name="T11" fmla="*/ 89753 h 566"/>
                <a:gd name="T12" fmla="*/ 38526 w 776"/>
                <a:gd name="T13" fmla="*/ 175197 h 566"/>
                <a:gd name="T14" fmla="*/ 28804 w 776"/>
                <a:gd name="T15" fmla="*/ 172684 h 566"/>
                <a:gd name="T16" fmla="*/ 27724 w 776"/>
                <a:gd name="T17" fmla="*/ 167658 h 566"/>
                <a:gd name="T18" fmla="*/ 183626 w 776"/>
                <a:gd name="T19" fmla="*/ 77187 h 566"/>
                <a:gd name="T20" fmla="*/ 193708 w 776"/>
                <a:gd name="T21" fmla="*/ 56365 h 566"/>
                <a:gd name="T22" fmla="*/ 177505 w 776"/>
                <a:gd name="T23" fmla="*/ 39491 h 566"/>
                <a:gd name="T24" fmla="*/ 173905 w 776"/>
                <a:gd name="T25" fmla="*/ 36978 h 566"/>
                <a:gd name="T26" fmla="*/ 173185 w 776"/>
                <a:gd name="T27" fmla="*/ 33388 h 566"/>
                <a:gd name="T28" fmla="*/ 173185 w 776"/>
                <a:gd name="T29" fmla="*/ 33388 h 566"/>
                <a:gd name="T30" fmla="*/ 244115 w 776"/>
                <a:gd name="T31" fmla="*/ 44158 h 566"/>
                <a:gd name="T32" fmla="*/ 249516 w 776"/>
                <a:gd name="T33" fmla="*/ 47748 h 566"/>
                <a:gd name="T34" fmla="*/ 249876 w 776"/>
                <a:gd name="T35" fmla="*/ 54211 h 566"/>
                <a:gd name="T36" fmla="*/ 272919 w 776"/>
                <a:gd name="T37" fmla="*/ 35183 h 566"/>
                <a:gd name="T38" fmla="*/ 185066 w 776"/>
                <a:gd name="T39" fmla="*/ 3590 h 566"/>
                <a:gd name="T40" fmla="*/ 147261 w 776"/>
                <a:gd name="T41" fmla="*/ 27644 h 566"/>
                <a:gd name="T42" fmla="*/ 151582 w 776"/>
                <a:gd name="T43" fmla="*/ 51339 h 566"/>
                <a:gd name="T44" fmla="*/ 159503 w 776"/>
                <a:gd name="T45" fmla="*/ 59955 h 566"/>
                <a:gd name="T46" fmla="*/ 18363 w 776"/>
                <a:gd name="T47" fmla="*/ 140014 h 566"/>
                <a:gd name="T48" fmla="*/ 2160 w 776"/>
                <a:gd name="T49" fmla="*/ 160478 h 566"/>
                <a:gd name="T50" fmla="*/ 5401 w 776"/>
                <a:gd name="T51" fmla="*/ 185967 h 566"/>
                <a:gd name="T52" fmla="*/ 25564 w 776"/>
                <a:gd name="T53" fmla="*/ 201764 h 566"/>
                <a:gd name="T54" fmla="*/ 34565 w 776"/>
                <a:gd name="T55" fmla="*/ 202841 h 566"/>
                <a:gd name="T56" fmla="*/ 192988 w 776"/>
                <a:gd name="T57" fmla="*/ 118833 h 566"/>
                <a:gd name="T58" fmla="*/ 196228 w 776"/>
                <a:gd name="T59" fmla="*/ 130321 h 566"/>
                <a:gd name="T60" fmla="*/ 214951 w 776"/>
                <a:gd name="T61" fmla="*/ 146117 h 566"/>
                <a:gd name="T62" fmla="*/ 254916 w 776"/>
                <a:gd name="T63" fmla="*/ 126013 h 566"/>
                <a:gd name="T64" fmla="*/ 275799 w 776"/>
                <a:gd name="T65" fmla="*/ 62827 h 5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6" h="566">
                  <a:moveTo>
                    <a:pt x="694" y="151"/>
                  </a:moveTo>
                  <a:lnTo>
                    <a:pt x="637" y="327"/>
                  </a:lnTo>
                  <a:cubicBezTo>
                    <a:pt x="634" y="334"/>
                    <a:pt x="627" y="339"/>
                    <a:pt x="619" y="336"/>
                  </a:cubicBezTo>
                  <a:cubicBezTo>
                    <a:pt x="615" y="334"/>
                    <a:pt x="612" y="331"/>
                    <a:pt x="612" y="329"/>
                  </a:cubicBezTo>
                  <a:cubicBezTo>
                    <a:pt x="610" y="327"/>
                    <a:pt x="608" y="322"/>
                    <a:pt x="610" y="318"/>
                  </a:cubicBezTo>
                  <a:cubicBezTo>
                    <a:pt x="619" y="294"/>
                    <a:pt x="612" y="271"/>
                    <a:pt x="594" y="256"/>
                  </a:cubicBezTo>
                  <a:cubicBezTo>
                    <a:pt x="575" y="240"/>
                    <a:pt x="550" y="238"/>
                    <a:pt x="529" y="250"/>
                  </a:cubicBezTo>
                  <a:lnTo>
                    <a:pt x="107" y="488"/>
                  </a:lnTo>
                  <a:cubicBezTo>
                    <a:pt x="98" y="495"/>
                    <a:pt x="84" y="492"/>
                    <a:pt x="80" y="481"/>
                  </a:cubicBezTo>
                  <a:cubicBezTo>
                    <a:pt x="77" y="476"/>
                    <a:pt x="76" y="472"/>
                    <a:pt x="77" y="467"/>
                  </a:cubicBezTo>
                  <a:cubicBezTo>
                    <a:pt x="79" y="462"/>
                    <a:pt x="83" y="457"/>
                    <a:pt x="87" y="455"/>
                  </a:cubicBezTo>
                  <a:lnTo>
                    <a:pt x="510" y="215"/>
                  </a:lnTo>
                  <a:cubicBezTo>
                    <a:pt x="530" y="203"/>
                    <a:pt x="542" y="180"/>
                    <a:pt x="538" y="157"/>
                  </a:cubicBezTo>
                  <a:cubicBezTo>
                    <a:pt x="534" y="133"/>
                    <a:pt x="517" y="114"/>
                    <a:pt x="493" y="110"/>
                  </a:cubicBezTo>
                  <a:cubicBezTo>
                    <a:pt x="487" y="110"/>
                    <a:pt x="485" y="105"/>
                    <a:pt x="483" y="103"/>
                  </a:cubicBezTo>
                  <a:cubicBezTo>
                    <a:pt x="483" y="102"/>
                    <a:pt x="480" y="98"/>
                    <a:pt x="481" y="93"/>
                  </a:cubicBezTo>
                  <a:cubicBezTo>
                    <a:pt x="483" y="87"/>
                    <a:pt x="489" y="82"/>
                    <a:pt x="495" y="82"/>
                  </a:cubicBezTo>
                  <a:lnTo>
                    <a:pt x="678" y="123"/>
                  </a:lnTo>
                  <a:cubicBezTo>
                    <a:pt x="687" y="124"/>
                    <a:pt x="692" y="130"/>
                    <a:pt x="693" y="133"/>
                  </a:cubicBezTo>
                  <a:cubicBezTo>
                    <a:pt x="694" y="136"/>
                    <a:pt x="697" y="143"/>
                    <a:pt x="694" y="151"/>
                  </a:cubicBezTo>
                  <a:close/>
                  <a:moveTo>
                    <a:pt x="758" y="98"/>
                  </a:moveTo>
                  <a:lnTo>
                    <a:pt x="758" y="98"/>
                  </a:lnTo>
                  <a:cubicBezTo>
                    <a:pt x="745" y="73"/>
                    <a:pt x="721" y="56"/>
                    <a:pt x="694" y="50"/>
                  </a:cubicBezTo>
                  <a:lnTo>
                    <a:pt x="514" y="10"/>
                  </a:lnTo>
                  <a:cubicBezTo>
                    <a:pt x="466" y="0"/>
                    <a:pt x="421" y="29"/>
                    <a:pt x="409" y="77"/>
                  </a:cubicBezTo>
                  <a:cubicBezTo>
                    <a:pt x="404" y="99"/>
                    <a:pt x="408" y="124"/>
                    <a:pt x="421" y="143"/>
                  </a:cubicBezTo>
                  <a:cubicBezTo>
                    <a:pt x="426" y="152"/>
                    <a:pt x="434" y="161"/>
                    <a:pt x="443" y="167"/>
                  </a:cubicBezTo>
                  <a:lnTo>
                    <a:pt x="51" y="390"/>
                  </a:lnTo>
                  <a:cubicBezTo>
                    <a:pt x="28" y="403"/>
                    <a:pt x="14" y="422"/>
                    <a:pt x="6" y="447"/>
                  </a:cubicBezTo>
                  <a:cubicBezTo>
                    <a:pt x="0" y="471"/>
                    <a:pt x="3" y="496"/>
                    <a:pt x="15" y="518"/>
                  </a:cubicBezTo>
                  <a:cubicBezTo>
                    <a:pt x="27" y="541"/>
                    <a:pt x="47" y="555"/>
                    <a:pt x="71" y="562"/>
                  </a:cubicBezTo>
                  <a:cubicBezTo>
                    <a:pt x="80" y="565"/>
                    <a:pt x="89" y="565"/>
                    <a:pt x="96" y="565"/>
                  </a:cubicBezTo>
                  <a:cubicBezTo>
                    <a:pt x="112" y="565"/>
                    <a:pt x="129" y="562"/>
                    <a:pt x="144" y="554"/>
                  </a:cubicBezTo>
                  <a:lnTo>
                    <a:pt x="536" y="331"/>
                  </a:lnTo>
                  <a:cubicBezTo>
                    <a:pt x="536" y="342"/>
                    <a:pt x="539" y="352"/>
                    <a:pt x="545" y="363"/>
                  </a:cubicBezTo>
                  <a:cubicBezTo>
                    <a:pt x="555" y="383"/>
                    <a:pt x="573" y="399"/>
                    <a:pt x="597" y="407"/>
                  </a:cubicBezTo>
                  <a:cubicBezTo>
                    <a:pt x="643" y="422"/>
                    <a:pt x="692" y="397"/>
                    <a:pt x="708" y="351"/>
                  </a:cubicBezTo>
                  <a:lnTo>
                    <a:pt x="766" y="175"/>
                  </a:lnTo>
                  <a:cubicBezTo>
                    <a:pt x="775" y="150"/>
                    <a:pt x="771" y="121"/>
                    <a:pt x="758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0" name="CuadroTexto 4">
            <a:extLst>
              <a:ext uri="{FF2B5EF4-FFF2-40B4-BE49-F238E27FC236}">
                <a16:creationId xmlns:a16="http://schemas.microsoft.com/office/drawing/2014/main" id="{180F8B9C-AF63-460C-A322-1E92B29BF545}"/>
              </a:ext>
            </a:extLst>
          </p:cNvPr>
          <p:cNvSpPr txBox="1"/>
          <p:nvPr/>
        </p:nvSpPr>
        <p:spPr>
          <a:xfrm>
            <a:off x="2016446" y="3060102"/>
            <a:ext cx="2088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Subsidiar a definição de prioridades e o planejamento de ações para melhoria da qualidade da APS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1" name="CuadroTexto 238">
            <a:extLst>
              <a:ext uri="{FF2B5EF4-FFF2-40B4-BE49-F238E27FC236}">
                <a16:creationId xmlns:a16="http://schemas.microsoft.com/office/drawing/2014/main" id="{63FBA510-F012-454C-9E81-3CD2FB3B729A}"/>
              </a:ext>
            </a:extLst>
          </p:cNvPr>
          <p:cNvSpPr txBox="1"/>
          <p:nvPr/>
        </p:nvSpPr>
        <p:spPr>
          <a:xfrm>
            <a:off x="2183949" y="2601877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Planejamento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uadroTexto 4">
            <a:extLst>
              <a:ext uri="{FF2B5EF4-FFF2-40B4-BE49-F238E27FC236}">
                <a16:creationId xmlns:a16="http://schemas.microsoft.com/office/drawing/2014/main" id="{6C70A009-A133-4192-BA8E-45198CA709BE}"/>
              </a:ext>
            </a:extLst>
          </p:cNvPr>
          <p:cNvSpPr txBox="1"/>
          <p:nvPr/>
        </p:nvSpPr>
        <p:spPr>
          <a:xfrm>
            <a:off x="4062445" y="2327188"/>
            <a:ext cx="210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o reconhecimento dos resultados alcançados e o aperfeiçoamento das estratégias de intervenção ​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3" name="CuadroTexto 238">
            <a:extLst>
              <a:ext uri="{FF2B5EF4-FFF2-40B4-BE49-F238E27FC236}">
                <a16:creationId xmlns:a16="http://schemas.microsoft.com/office/drawing/2014/main" id="{53CAF0EE-C5AA-4CFC-95BF-BC1BDD77971A}"/>
              </a:ext>
            </a:extLst>
          </p:cNvPr>
          <p:cNvSpPr txBox="1"/>
          <p:nvPr/>
        </p:nvSpPr>
        <p:spPr>
          <a:xfrm>
            <a:off x="4240059" y="1872086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Reconhecimento</a:t>
            </a:r>
            <a:r>
              <a:rPr lang="en-US" b="1" kern="1200" cap="all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dos </a:t>
            </a: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esforços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id="{2735DC8C-610B-4409-870F-AC03130E6496}"/>
              </a:ext>
            </a:extLst>
          </p:cNvPr>
          <p:cNvSpPr txBox="1"/>
          <p:nvPr/>
        </p:nvSpPr>
        <p:spPr>
          <a:xfrm>
            <a:off x="5989959" y="1907194"/>
            <a:ext cx="240363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Orientar o processo de Pagamento por Desempenho no âmbito da gestão municipal ​</a:t>
            </a:r>
          </a:p>
          <a:p>
            <a:pPr algn="ctr">
              <a:buClrTx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5" name="CuadroTexto 238">
            <a:extLst>
              <a:ext uri="{FF2B5EF4-FFF2-40B4-BE49-F238E27FC236}">
                <a16:creationId xmlns:a16="http://schemas.microsoft.com/office/drawing/2014/main" id="{5976F066-A218-4BEB-8FC7-91AA156EB4F0}"/>
              </a:ext>
            </a:extLst>
          </p:cNvPr>
          <p:cNvSpPr txBox="1"/>
          <p:nvPr/>
        </p:nvSpPr>
        <p:spPr>
          <a:xfrm>
            <a:off x="6319419" y="1496193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Estratégias</a:t>
            </a:r>
            <a:r>
              <a:rPr lang="en-US" b="1" kern="1200" cap="all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de </a:t>
            </a: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gestão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uadroTexto 4">
            <a:extLst>
              <a:ext uri="{FF2B5EF4-FFF2-40B4-BE49-F238E27FC236}">
                <a16:creationId xmlns:a16="http://schemas.microsoft.com/office/drawing/2014/main" id="{1C2EC1D2-87EF-4A68-9B21-A9AF2B80420F}"/>
              </a:ext>
            </a:extLst>
          </p:cNvPr>
          <p:cNvSpPr txBox="1"/>
          <p:nvPr/>
        </p:nvSpPr>
        <p:spPr>
          <a:xfrm>
            <a:off x="8060580" y="793799"/>
            <a:ext cx="240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a democratização e a transparência da gestão da APS e o fortalecimento da participação das pessoas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7" name="CuadroTexto 238">
            <a:extLst>
              <a:ext uri="{FF2B5EF4-FFF2-40B4-BE49-F238E27FC236}">
                <a16:creationId xmlns:a16="http://schemas.microsoft.com/office/drawing/2014/main" id="{675E2D3D-7B72-453B-B562-ECA97BA484C0}"/>
              </a:ext>
            </a:extLst>
          </p:cNvPr>
          <p:cNvSpPr txBox="1"/>
          <p:nvPr/>
        </p:nvSpPr>
        <p:spPr>
          <a:xfrm>
            <a:off x="8375550" y="263664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Participação</a:t>
            </a: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 </a:t>
            </a: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transparência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Connector 128">
            <a:extLst>
              <a:ext uri="{FF2B5EF4-FFF2-40B4-BE49-F238E27FC236}">
                <a16:creationId xmlns:a16="http://schemas.microsoft.com/office/drawing/2014/main" id="{4AF2E018-C2F2-47E9-9813-CF262E00ACE3}"/>
              </a:ext>
            </a:extLst>
          </p:cNvPr>
          <p:cNvCxnSpPr>
            <a:cxnSpLocks/>
          </p:cNvCxnSpPr>
          <p:nvPr/>
        </p:nvCxnSpPr>
        <p:spPr>
          <a:xfrm>
            <a:off x="1204790" y="4370296"/>
            <a:ext cx="1149" cy="200558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12">
            <a:extLst>
              <a:ext uri="{FF2B5EF4-FFF2-40B4-BE49-F238E27FC236}">
                <a16:creationId xmlns:a16="http://schemas.microsoft.com/office/drawing/2014/main" id="{656B10F1-38C6-4CD4-AAC5-D9751315AE14}"/>
              </a:ext>
            </a:extLst>
          </p:cNvPr>
          <p:cNvSpPr/>
          <p:nvPr/>
        </p:nvSpPr>
        <p:spPr>
          <a:xfrm>
            <a:off x="723603" y="4549599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430 h 964859"/>
              <a:gd name="connsiteX5" fmla="*/ 482535 w 964871"/>
              <a:gd name="connsiteY5" fmla="*/ 0 h 964859"/>
              <a:gd name="connsiteX6" fmla="*/ 482535 w 964871"/>
              <a:gd name="connsiteY6" fmla="*/ 914828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430 h 964859"/>
              <a:gd name="connsiteX11" fmla="*/ 482535 w 964871"/>
              <a:gd name="connsiteY11" fmla="*/ 915028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3" y="-60"/>
                  <a:pt x="55" y="215890"/>
                  <a:pt x="0" y="482330"/>
                </a:cubicBezTo>
                <a:cubicBezTo>
                  <a:pt x="-55" y="748769"/>
                  <a:pt x="215894" y="964799"/>
                  <a:pt x="482336" y="964859"/>
                </a:cubicBezTo>
                <a:cubicBezTo>
                  <a:pt x="748779" y="964919"/>
                  <a:pt x="964811" y="748969"/>
                  <a:pt x="964871" y="482529"/>
                </a:cubicBezTo>
                <a:cubicBezTo>
                  <a:pt x="964871" y="482499"/>
                  <a:pt x="964871" y="482459"/>
                  <a:pt x="964871" y="482430"/>
                </a:cubicBezTo>
                <a:cubicBezTo>
                  <a:pt x="964871" y="216030"/>
                  <a:pt x="748939" y="60"/>
                  <a:pt x="482535" y="0"/>
                </a:cubicBezTo>
                <a:close/>
                <a:moveTo>
                  <a:pt x="482535" y="914828"/>
                </a:moveTo>
                <a:cubicBezTo>
                  <a:pt x="243669" y="914889"/>
                  <a:pt x="49986" y="721288"/>
                  <a:pt x="49931" y="482430"/>
                </a:cubicBezTo>
                <a:cubicBezTo>
                  <a:pt x="49876" y="243571"/>
                  <a:pt x="243470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300"/>
                  <a:pt x="914940" y="482360"/>
                  <a:pt x="914940" y="482430"/>
                </a:cubicBezTo>
                <a:cubicBezTo>
                  <a:pt x="914770" y="721198"/>
                  <a:pt x="721307" y="914749"/>
                  <a:pt x="482535" y="915028"/>
                </a:cubicBezTo>
                <a:close/>
              </a:path>
            </a:pathLst>
          </a:custGeom>
          <a:solidFill>
            <a:schemeClr val="accent1"/>
          </a:solidFill>
          <a:ln w="9982" cap="flat">
            <a:solidFill>
              <a:schemeClr val="accent6"/>
            </a:solidFill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Freeform 40">
            <a:extLst>
              <a:ext uri="{FF2B5EF4-FFF2-40B4-BE49-F238E27FC236}">
                <a16:creationId xmlns:a16="http://schemas.microsoft.com/office/drawing/2014/main" id="{4EABB6BF-3CA0-4163-AE72-1F292D15942D}"/>
              </a:ext>
            </a:extLst>
          </p:cNvPr>
          <p:cNvSpPr/>
          <p:nvPr/>
        </p:nvSpPr>
        <p:spPr>
          <a:xfrm>
            <a:off x="236252" y="4943652"/>
            <a:ext cx="504527" cy="212636"/>
          </a:xfrm>
          <a:custGeom>
            <a:avLst/>
            <a:gdLst>
              <a:gd name="connsiteX0" fmla="*/ 679364 w 696440"/>
              <a:gd name="connsiteY0" fmla="*/ 88577 h 219495"/>
              <a:gd name="connsiteX1" fmla="*/ 687653 w 696440"/>
              <a:gd name="connsiteY1" fmla="*/ 0 h 219495"/>
              <a:gd name="connsiteX2" fmla="*/ 298189 w 696440"/>
              <a:gd name="connsiteY2" fmla="*/ 5093 h 219495"/>
              <a:gd name="connsiteX3" fmla="*/ 0 w 696440"/>
              <a:gd name="connsiteY3" fmla="*/ 2097 h 219495"/>
              <a:gd name="connsiteX4" fmla="*/ 0 w 696440"/>
              <a:gd name="connsiteY4" fmla="*/ 216499 h 219495"/>
              <a:gd name="connsiteX5" fmla="*/ 298189 w 696440"/>
              <a:gd name="connsiteY5" fmla="*/ 219495 h 219495"/>
              <a:gd name="connsiteX6" fmla="*/ 696441 w 696440"/>
              <a:gd name="connsiteY6" fmla="*/ 214402 h 219495"/>
              <a:gd name="connsiteX7" fmla="*/ 679364 w 696440"/>
              <a:gd name="connsiteY7" fmla="*/ 88577 h 2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440" h="219495">
                <a:moveTo>
                  <a:pt x="679364" y="88577"/>
                </a:moveTo>
                <a:cubicBezTo>
                  <a:pt x="679375" y="58858"/>
                  <a:pt x="682151" y="29210"/>
                  <a:pt x="687653" y="0"/>
                </a:cubicBezTo>
                <a:cubicBezTo>
                  <a:pt x="558031" y="3325"/>
                  <a:pt x="428210" y="5023"/>
                  <a:pt x="298189" y="5093"/>
                </a:cubicBezTo>
                <a:cubicBezTo>
                  <a:pt x="198327" y="5093"/>
                  <a:pt x="98930" y="4094"/>
                  <a:pt x="0" y="2097"/>
                </a:cubicBezTo>
                <a:lnTo>
                  <a:pt x="0" y="216499"/>
                </a:lnTo>
                <a:cubicBezTo>
                  <a:pt x="99396" y="218367"/>
                  <a:pt x="198793" y="219365"/>
                  <a:pt x="298189" y="219495"/>
                </a:cubicBezTo>
                <a:cubicBezTo>
                  <a:pt x="431006" y="219495"/>
                  <a:pt x="563757" y="217797"/>
                  <a:pt x="696441" y="214402"/>
                </a:cubicBezTo>
                <a:cubicBezTo>
                  <a:pt x="685249" y="173389"/>
                  <a:pt x="679507" y="131088"/>
                  <a:pt x="679364" y="885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2" name="Group 104">
            <a:extLst>
              <a:ext uri="{FF2B5EF4-FFF2-40B4-BE49-F238E27FC236}">
                <a16:creationId xmlns:a16="http://schemas.microsoft.com/office/drawing/2014/main" id="{6AB26FEB-02AF-42BB-947A-0B8E941367DA}"/>
              </a:ext>
            </a:extLst>
          </p:cNvPr>
          <p:cNvGrpSpPr/>
          <p:nvPr/>
        </p:nvGrpSpPr>
        <p:grpSpPr>
          <a:xfrm>
            <a:off x="1007844" y="4814272"/>
            <a:ext cx="396388" cy="396387"/>
            <a:chOff x="1946912" y="3046958"/>
            <a:chExt cx="702984" cy="702983"/>
          </a:xfrm>
          <a:solidFill>
            <a:schemeClr val="tx1"/>
          </a:solidFill>
        </p:grpSpPr>
        <p:sp>
          <p:nvSpPr>
            <p:cNvPr id="63" name="Freeform 105">
              <a:extLst>
                <a:ext uri="{FF2B5EF4-FFF2-40B4-BE49-F238E27FC236}">
                  <a16:creationId xmlns:a16="http://schemas.microsoft.com/office/drawing/2014/main" id="{AE5A7338-9CA5-4DD7-8F6E-33B9FC355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29FA43BB-2964-48F9-8063-1D6FC7F5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5" name="Freeform 107">
              <a:extLst>
                <a:ext uri="{FF2B5EF4-FFF2-40B4-BE49-F238E27FC236}">
                  <a16:creationId xmlns:a16="http://schemas.microsoft.com/office/drawing/2014/main" id="{1044D0F7-A1EB-4E0B-A489-05EF342E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6" name="CuadroTexto 4">
            <a:extLst>
              <a:ext uri="{FF2B5EF4-FFF2-40B4-BE49-F238E27FC236}">
                <a16:creationId xmlns:a16="http://schemas.microsoft.com/office/drawing/2014/main" id="{900FFD6A-D3AF-4986-A11F-FD37EA9B3177}"/>
              </a:ext>
            </a:extLst>
          </p:cNvPr>
          <p:cNvSpPr txBox="1"/>
          <p:nvPr/>
        </p:nvSpPr>
        <p:spPr>
          <a:xfrm>
            <a:off x="212090" y="3290205"/>
            <a:ext cx="208882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</a:pP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Definir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o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incentivo</a:t>
            </a:r>
            <a:endParaRPr lang="en-US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Tx/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financeiro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do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Pagamento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por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Desempenho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lvl="0" algn="ctr">
              <a:buClrTx/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por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município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Lato Light" charset="0"/>
              <a:cs typeface="Calibri"/>
            </a:endParaRPr>
          </a:p>
        </p:txBody>
      </p:sp>
      <p:sp>
        <p:nvSpPr>
          <p:cNvPr id="67" name="CuadroTexto 238">
            <a:extLst>
              <a:ext uri="{FF2B5EF4-FFF2-40B4-BE49-F238E27FC236}">
                <a16:creationId xmlns:a16="http://schemas.microsoft.com/office/drawing/2014/main" id="{7CFFB54A-D4B6-489D-A729-7294FB97DE40}"/>
              </a:ext>
            </a:extLst>
          </p:cNvPr>
          <p:cNvSpPr txBox="1"/>
          <p:nvPr/>
        </p:nvSpPr>
        <p:spPr>
          <a:xfrm>
            <a:off x="341358" y="2903223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Financeiro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61AD058C-57C8-45F6-8658-5B62618BE3E1}"/>
              </a:ext>
            </a:extLst>
          </p:cNvPr>
          <p:cNvSpPr txBox="1"/>
          <p:nvPr/>
        </p:nvSpPr>
        <p:spPr>
          <a:xfrm>
            <a:off x="7105889" y="4864368"/>
            <a:ext cx="47595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os atributos da APS </a:t>
            </a:r>
            <a:r>
              <a:rPr lang="pt-B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meio do aprimoramento dos processos de trabalho e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qualificação dos resultados em saúde</a:t>
            </a:r>
            <a:r>
              <a:rPr lang="pt-B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A7C5AA3-CA68-4A79-9D6A-170978612D4B}"/>
              </a:ext>
            </a:extLst>
          </p:cNvPr>
          <p:cNvSpPr txBox="1"/>
          <p:nvPr/>
        </p:nvSpPr>
        <p:spPr>
          <a:xfrm>
            <a:off x="73476" y="392425"/>
            <a:ext cx="617270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/>
                <a:cs typeface="Calibri"/>
              </a:rPr>
              <a:t>Pagamento por desempenho Previne Brasil: Objetivos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D376F903-B7A8-4EEA-8945-904FA77B81BD}"/>
              </a:ext>
            </a:extLst>
          </p:cNvPr>
          <p:cNvSpPr txBox="1"/>
          <p:nvPr/>
        </p:nvSpPr>
        <p:spPr>
          <a:xfrm>
            <a:off x="236252" y="649529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Manual Instrutivo do Financiamento da Atenção Primária à Saúde, 2021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5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0" grpId="0" animBg="1"/>
      <p:bldP spid="61" grpId="0" animBg="1"/>
      <p:bldP spid="66" grpId="0"/>
      <p:bldP spid="6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833244" y="196574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09675" y="630471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4" name="Retângulo 3"/>
          <p:cNvSpPr/>
          <p:nvPr/>
        </p:nvSpPr>
        <p:spPr>
          <a:xfrm>
            <a:off x="58406" y="1422147"/>
            <a:ext cx="12075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Todos os municípios terão seu ISF do Q2 2021 recalculado considerando 100% de alcance do indicador de cobertura vacinal até a revisão deste indicador.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6C6C15D-7707-4C15-A241-9CA30FAC92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40528" y="66525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3FED78D-E127-428D-86A6-2D041FCCDF3E}"/>
              </a:ext>
            </a:extLst>
          </p:cNvPr>
          <p:cNvSpPr txBox="1"/>
          <p:nvPr/>
        </p:nvSpPr>
        <p:spPr>
          <a:xfrm>
            <a:off x="290555" y="895894"/>
            <a:ext cx="623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ISF - RN </a:t>
            </a:r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DF855D2-FB8A-406F-90DF-740ABE7A5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6" y="1729924"/>
            <a:ext cx="12192000" cy="55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0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F94355EE-7EEB-48A0-A043-8787B9B0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75" y="538764"/>
            <a:ext cx="8004070" cy="4721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741105" y="1286664"/>
            <a:ext cx="2462694" cy="12677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3FC9C1-08E9-4AB2-96BD-90B35FC564FC}"/>
              </a:ext>
            </a:extLst>
          </p:cNvPr>
          <p:cNvSpPr/>
          <p:nvPr/>
        </p:nvSpPr>
        <p:spPr>
          <a:xfrm>
            <a:off x="741105" y="1407231"/>
            <a:ext cx="2462694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350" marR="0" lvl="0" indent="-6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600" b="1">
                <a:ea typeface="+mn-ea"/>
                <a:cs typeface="+mn-cs"/>
              </a:rPr>
              <a:t>Visão detalhada</a:t>
            </a:r>
            <a:endParaRPr kumimoji="0" lang="pt-BR" sz="1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6350" marR="0" lvl="0" indent="-6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Resultado de um indicadores por vez com as etapas do cálculo</a:t>
            </a:r>
            <a:endParaRPr lang="pt-BR" sz="160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D7709B6-6E99-482B-8BA8-615A4826DEB3}"/>
              </a:ext>
            </a:extLst>
          </p:cNvPr>
          <p:cNvSpPr/>
          <p:nvPr/>
        </p:nvSpPr>
        <p:spPr>
          <a:xfrm>
            <a:off x="832156" y="5437851"/>
            <a:ext cx="2259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Apresenta o numerador, denominadores e resultado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Roboto"/>
              <a:cs typeface="+mn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34830" y="5395824"/>
            <a:ext cx="2464105" cy="11459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738277" y="3824200"/>
            <a:ext cx="2460424" cy="14793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No nível CNES + INE ou INE também é possível acessar a versão </a:t>
            </a: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detalhada no Perfil 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de Gestor Municipal</a:t>
            </a:r>
            <a:endParaRPr kumimoji="0" lang="pt-BR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674CECF-5424-4978-AAF9-8D5854139A5E}"/>
              </a:ext>
            </a:extLst>
          </p:cNvPr>
          <p:cNvSpPr/>
          <p:nvPr/>
        </p:nvSpPr>
        <p:spPr>
          <a:xfrm>
            <a:off x="739930" y="2715415"/>
            <a:ext cx="2462216" cy="95410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>
              <a:solidFill>
                <a:srgbClr val="5B9BD5">
                  <a:lumMod val="50000"/>
                </a:srgbClr>
              </a:solidFill>
              <a:latin typeface="Corbel"/>
              <a:ea typeface="Roboto"/>
              <a:cs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Apenas consultado um indicador</a:t>
            </a:r>
            <a:endParaRPr lang="pt-BR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Roboto"/>
              <a:cs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 por vez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EC70A3-125E-4CBF-A6E8-60A9BCDF90BE}"/>
              </a:ext>
            </a:extLst>
          </p:cNvPr>
          <p:cNvSpPr txBox="1"/>
          <p:nvPr/>
        </p:nvSpPr>
        <p:spPr>
          <a:xfrm>
            <a:off x="-1048194" y="534726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latin typeface="Calibri Light" panose="020F0302020204030204" pitchFamily="34" charset="0"/>
                <a:cs typeface="Calibri Light" panose="020F0302020204030204" pitchFamily="34" charset="0"/>
              </a:rPr>
              <a:t>Relatórios SISAB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3F9465B-B874-4CD7-B9D2-C9A39D6B7C98}"/>
              </a:ext>
            </a:extLst>
          </p:cNvPr>
          <p:cNvSpPr/>
          <p:nvPr/>
        </p:nvSpPr>
        <p:spPr>
          <a:xfrm>
            <a:off x="4329937" y="6538740"/>
            <a:ext cx="91821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>
                <a:latin typeface="Calibri Light" panose="020F0302020204030204" pitchFamily="34" charset="0"/>
                <a:cs typeface="Calibri Light" panose="020F0302020204030204" pitchFamily="34" charset="0"/>
              </a:rPr>
              <a:t>https://sisab.saude.gov.br/paginas/acessoRestrito/relatorio/federal/indicadores/indicadorPainel.xhtml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95B9A11-C5C5-402F-B115-BE05FD82CE0F}"/>
              </a:ext>
            </a:extLst>
          </p:cNvPr>
          <p:cNvSpPr/>
          <p:nvPr/>
        </p:nvSpPr>
        <p:spPr>
          <a:xfrm>
            <a:off x="3854750" y="5399788"/>
            <a:ext cx="2340907" cy="11500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Visão detalhada disponível a nível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 Equipe ou </a:t>
            </a:r>
            <a:r>
              <a:rPr lang="pt-BR" sz="1600" err="1">
                <a:solidFill>
                  <a:schemeClr val="tx1"/>
                </a:solidFill>
                <a:ea typeface="+mj-ea"/>
                <a:cs typeface="+mj-cs"/>
              </a:rPr>
              <a:t>CNES+Equipe</a:t>
            </a: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 </a:t>
            </a:r>
            <a:endParaRPr lang="pt-BR" sz="1600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78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2450" y="926914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6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“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AutoShape 2" descr="data:image/jpg;base64,%20/9j/4AAQSkZJRgABAQEAYABgAAD/2wBDAAUDBAQEAwUEBAQFBQUGBwwIBwcHBw8LCwkMEQ8SEhEPERETFhwXExQaFRERGCEYGh0dHx8fExciJCIeJBweHx7/2wBDAQUFBQcGBw4ICA4eFBEUHh4eHh4eHh4eHh4eHh4eHh4eHh4eHh4eHh4eHh4eHh4eHh4eHh4eHh4eHh4eHh4eHh7/wAARCAHcA7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vaSNXSNpEV3zsUsAWx1wO9PrlPGlrfyeINDu7G3mkNtDfkyRrny2a3wnPYluB71gRw+OLHSVks77Wb+9utAE0q3e1vJvA0eRGCAFfaXwp4JAzV31/rz/AMiLHoUt9ZRSvDLeW8ckYQuryAFQ5ITOemSCB6kVYryiC01U3erXmmxeJ54phpaRzarAfPYLcsZgAwB2hTk5HGTjjFa0N54gt59bnvIfFNzq8YuTBawIFsWiBPkmJtpXdtwe7bs5FO4WPQaiguIJzKIZo5TFIY5NjA7HHVT6Hkce9eU6TdeOv7Nv47z/AISH+zvt9s3nxwub1bVkbzfK8wbzhwoPy7gCcDpU2nQ65Z2MhZfFcGkXGtXUt3LDF/xMmjMaeSxAG7aSDkqN3Az3o6/15Aeq0V57pEHjK+vNMS/vNXtoksbqXkrGZZFnH2ZbgqOGMf3gMZ5z3rH8Onx/Jp2qvqup6xBcfZAJUTTpGeKfeuTCWO0gDcMR54ORyKLhY9aqJLiB7iS2SaNp4lVpIwwLIGztJHbODj6Vxttc+JpPhldSWNtqiashZYDdHfcSRhxl1DhTu2btocZyBnNc3JD4mij8QXvhoeI2E4sEW41WFvtTQqZPO8sYDEjI4xu5OO1DdgPWJZI4omlmkSONBuZ3YKqj1JPAFR2V5Z3sRmsry2uowcF4JVkXPplSa4NrXXrz4N67a6g93qV5PbTrbJJayJMyEfKhWT52Oc4J5Oapz2+qTXN3rHgXw9PpEsWivAzXFl9l+13BZCgERwWKAOQxAGWAzQB6fRXk1qfGI8MzyXOreImX7WhRYrC4W4wFbchZgZApbbyqkAjHQ1LqM3xBuPEWnFJNR0u1eG1MEf2d7gBiB5wnMeE3ZznfgY5FPqB6pRXnUem+Krq/tJpdb8RWyXGuXVvcRxsoSKyHmGNgCvy8hMP15wKzJ77XodQ0zStW1DxaIxaahu/s6PdczeXcqkDvhc/cI+YAA554qU7pP+trjsesUd68l1Jvic13pMdxdXVmxsoMPb2rzKbjJ8zzhF8ucbchsL1wa3Y4PFC6zJqbahrJCeJBAlpx9nNidoZtuOV5JDZ4xVdf69CW9DuLS5t7u3W4tZ454WztkjYMpwcHBHuCPwqWvL/DGl+K9I0rSG0+bUjPOmoJNZXWPs0LfvGgJXHyZfbyTzu5rX8CSa42tIJZPEcll9hJ1A6zEE23eVwIeB8uN+duUxtwaFvYb0O5orPvrq+huT9ntGlhVME+rnpx1IHHT1qEX1+XCpbiTKEg+RIgbg/Nz90ZwNp55oA1qKyZrzUrdT50cHLbVdIZGA5P8IOTkDOBSQ3+pzXLwCx8n5Ew8kbbVY4z356npjpQBr0VkS3mrRwPMLRZMqMRhTuU4GT7jrx1461I97fCG1YWvzyLl18tjk5+7x93jnLfSgDTorNt7q8mshK1uVmEjrt2MoIAOODzjOKimutTEscJiAO/DOkLEOM84PRePXOe1AGvRWNdajqEMEjJZtJIrALGIXJx6luhz7dO9H2/UfMkYwFEAA2m3dvLOT1xy/GPu8c0AbNFZEt9qqPAfsKlJGAYBWJTgZz+Z5xxig31+dNMv2cpN5jJnyHIAxwQvU5OBnpQBr0Vk2d7qLm5SazKGGIGMlT87Y9uufQdKjt9U1JpP3unMkYjDFvLbJ6ZIHPv8vXigDaorPkuL97WOW2gRXbczLMjdAcAY6gkc80z7deq/ktaFpecMqNsOA3Oe3IXjOeaANOisuS61CNTviXIbazrE7JjJ5Cj5vQdaYbu+Wc26xs/BZso24Z3c7vujGBx15oA16KzUvbvZeNJbhRChZcowwQTgEn72Rzlaijv9QLxj7KGBPB8l18wZ68/cx/tde1AGvRWZdXl5bi13xod+3zCInIyWA2jH3cA5yfSoZ9UvliVotOld96qymJuuPmx9PXpQBs0Vk291qUzy/uwoyAAYWXZw2QM/ePA56c1IZ9UVwwgheLj5drbzyB1zjPOenagDSorBGp6u9un+g+VIxcf6l224HHGfr9e1WJb3UkuLcLapJDK+C4jYEDjr6ZyTz0xigDWooooAKKKKACiiigAooooAKKKKACiiigAooooAKKKKACiiigAooooAKKKKACiiigAooooAKKKKACiiigAooooAKKKKACiiigAooooAKKKKACiiigAooooAKKKKACiiigAooooAKKKKACiiigAooooAKKKKACiiigAooooAKKKKACiiigAooooAKKKKACiiigAooooA8q+PHxE1fwdJp+m6JHClzdxtM9xKm8IoOAFB4znua52+8ceNE0nULiHxBLHcWnmmMS6fEyTrEMucqvyf7OeuDXrPjLwjoHi6zjttdsvPERLRSI5SSMnrhh29ulZN18NPD11HJHcXWrSCSLyXY3C7mTGNu7ZnGPevYw+KwkKMYyh7y3dk7nhYrB46deU4z917K7VjhL3U/jPDBazW2t6Vdi5UMuyCNdoKxnnI4OZFXHr7c1XvNb+NMG8x6rpc6RRwvM4iiRYzIFwCWAHG4ZIrtk+EHhFGDLca8pGcEam4xkAH9AB9AKdH8JPCscQijvPEKRqAAi6o4AA6DFbfXcIvsr/AMAX+ZhLAY17Sa/7ff8AkcHpPin4p30up2b+JdPt9S0+aKFrRtPDGRpCAm1gu3knHP1pt34q+LI1MW1lremyxSGXyJZIoB5ixKGkb5cgBc+ua7k/Bvwb5kknma3vkYNI39otlyDkEnHJBp//AAqHwnhh9q1/52LN/wATN/mJGCT68cVX13BXvyr/AMAX+fcn6hj7W53/AOBvv6djhdS8R/GSyW2EmpWayTSCEo9rCP3xd1Ea4BLZ2E5wK1Ph98QvGUfxEHg7xlDbTyyoWWSBFDRkR+YDleGUgV04+EfhUOX+1+INx6n+1Hyec/zJNbHhTwH4b8NalJqen29xNfyLsN1d3DTSBfQE9Kyq4zBypyjyK9tLRtr01v0NaOBx0asZe0dk1e8m9Oulup4/Z/Fzxdrut3/2OZLG0iA+z20MCM5zKqDczg/3sk47VsDxN8QbzX1sdN8VwCBrZpw9xpQLqVlWIrtVST8zAhgMY5rvZPhn4U/te61W0gu9PuLpSs4tZ9qOCcn5SCOSO1QTfCvwzLNHN9q1qN4ozGhhvvK2oTkqNijgmreMwOnLC2nZMhYHMLPmqXd/5mjzq78S/Gq1gluJr/TVt4VeSWby4dqIufmPGcHHFPg1/wCN07KFvdNUOoZWdIQGB2Ywcd/MT867qP4P+EYxGI7jXkEWRGF1Nxsz1xxxnvTj8I/CmFH2vxBhBhR/aj/KOuB6dB+VV9ewf8i/8AX+Yv7Px388v/A3/kcE3iL42K8KvqGlIZ2xDu8geYNgYsoxkgAjNTvrXxqCQrHqulvPI7q0IhiBTayKMnGDuMi4x684rtf+FQeEsbftOv4znH9pv1xjP5cfSlX4ReFFJK3XiAE5zjVH7jB/QAfhSeOwf8i/8AX+Yf2fjv55f+Bv/I4XR/Enxc1XQYdStNe04zTZMds1koJUSiI5k27A28/dznHNRXOr/FjNnrEOpaPPM0Zt1uTFbry0hUxRt/GCUB7dPau8h+Dvg+G3FvDNrscIcSCNNScKHHRsAYz70qfB7whGmyOfXUXj5V1JwOufT1JP40/ruDvdRW/8i2+8Sy/H2V5vb+d7/ccX/bXxo8lf+JxpJne4WFIVhjO4FGbfuC4CjaevpTl1n4z/ANmyTy6pYRXSTiM27W8XCYkzIzYwADGRjkmu0T4R+FEbcl34gU8cjVHB4zj+Z/M0o+EfhUbcXniH5XLr/wATR+GOcke/J59zU/XcJ/Kv/AF/mP8As/Hae+//AAN/5HCWPxF+Ifh3xPpdl4vOn3UN/KI2towgmjXfs3fJ05zjOc4Ndhr/AI01g+NJNFsZEtLaCVomfyg7sVBJPzcduK1dB+F/hDR9Xh1WG1u7q7t/9Q95dNMIz1yAeM5JNbOp+FdG1DVU1WSGWG9Ug+dBJsJI7nsTU/XMD7TmdPo+ml+mlzHFZbm08OoUq1nzJ7u/L1XNa+r/AOHOPfXvFVwLFLHVQtxcyJG8VxbIAhcEqQwXB4HI654pTqPxBN0Ejvonty4Hmm1VDg7edjAH+MdetdNc+CdGuU2zSXxG8SfLMFJYdDkKOeTTG8C6KzMzXOrEuQWJvmyxHTPrVrG4JfZX/gK/4BwPJ83e9WX/AIMkv0fz/C3XmRqnxAGp2VnPf20CXjSCGVoEI+QZOQBkcY/OkfVvHjF3tdY0u5t13YmXy1VlXALcjgAsB9a6VvAWhMyM02qMUztJvGO3PXHpTYvh94eiC+W2pJtBC7bsjAPXHHeq+vYL+Vf+AL/P0IeTZxqlUla//P2V9lp8Nt7vvtqc2mp/EhjtW6sd+xXKfuiwyMgY9SOlOg1Xx7JBck6lai4tpFWWAQoSAULk5xjIA6V0g8BaEAAJtUAUYA+2twKP+ED0PAHnapgDGPtrdMYxQ8dgv5F/4Av8xLJc4TX72X/g1/8AyP8AXY527v8A4jQtKY7u0lRC235Ig7AZ/h7fdPftTE1L4jNJIhvrACNwkhHlNtPGeg7Z5rpW8A6EwO6bVDnrm8bn/OTQ3gLQ2zum1Q7uub1uaFjsHb4F/wCAL/MbyXN739rL/wAGv/5E5a51r4gQTRq19aNHJdC2WRYkxkuyBsYzglW/KtCO+8YSPbLH4msN04d1jNoPM2KG+baBz9w9PUVsv4C0JypebVG2v5i7rxjhvX6+9K3gPQ2uvtRm1Pz+cSC7IYZ64IHHU0pY3BNfCl/24hwyfOIt3qSa0/5ey+eyObbWvGUcUTPrUAeWKSWNPsPBVQxGWK4BOw8ZyKj1T4lahafDk60tnE2om7FmrEHywxXdvx9B09a6pPA+jIrKtxqm1t25TeEg7hhu3U9z1q/N4Y0Gbw8dAk06JtOPWIk53f3t3Xd71x47EYarRcaUbS6OyVvuOvCZXnFOUm61lytayctdLPXbrqvuPLNA8b+KtQsYJ7rW5YfNhaRpI7GN1jPmFFG3bluRk88CnWuvfFG608XNvrFnLI9w8MUa2QwdsnllmfbtT5ugJzXdWvw78P2tpFaQTaktvCxaKMzqwQk5JG5Tiqw+F3hkCRVuNaVZJPNdV1BgGfOdxAGM5714Xs6nf8TRZbmfKlKo27fztf1/XochFrHxcmhh8m8tWuJNxMRt4gAoVGB3epDjggVHaeJPiPd6LYX8HiTSfPvgzx2ksCRuEUuGbJGMDYSfTiu1/wCFY+HN5k+2a7vPVv7SfJ6f4D8qgHwl8IqUKnVgUUqhF83yg9QOOAcn86l06vf8Rf2ZmSek3/4Mflrt6nGv4h+LSK7tqWkhY4lldt0GFVvu592zx61JPrvxYtJo/t2oafbwPMkJmEUTDczlNoAGSQVbj2rsl+FnhdVCrNrQATywBqDcL/d+ntS/8Ku8M5J+063kjB/4mL8jOf580/Z1L7/iS8qzOztUl/4Mf+Rys2p/FbdNHDq1hKyTbUYwRLG8fZ8noSeMY/Gqja78XlcK17po3SJHGT5AEjN0C+vWu1/4Vd4Z/wCfjW//AAYvQPhb4YGcXGtjJBP/ABMX7dPyo9nU7/iVLLMxe1SS/wC4j/yOObWfix5CN/ammNI8hHl+VHwoRX35xjGGHvTdK8SfEm8gmkuNctLRoJp45kNgsrKIdocgICWO51AAHqa7NPhd4ZQhkudcUgggjUXHIGB+nFLB8L/DMEaxwT6zEqymZdl+ykORgsCBnJHBo9nU7/iCyzMuZPnlb/r4/wDI5m11L4lXENjMvifTkS6IHz6eV2ZDleqck7DwOnGcVUtvH/i7RfEWl2uuXFvqNtezNBLGLYRSRMspjbGPcA89a7EfDDw2piIu9dBhJMWNSf5Ceu30/CruleAPDen6ja36w3V1PaDFubqcyCLknIHTOSTk55p+zqX3/E0hl2ZXjao09NedtdL6P5/1txnin4h64vjq60PTnSztLN5I2ZYVeWQopJPzcDJHHFE/iPxtNPp0Gna3Gs13KIZI7mzT92xQvkMF+YbQeAM54ru9X8GaDqWtJrUkM1vqK/8ALe3l2FjjGSOQTjjpVK7+Hfh+6REmk1EhJPNXZcBMP/e+VRz71u0+h9XdWOSTU/ig19HGNRtzau4XzzZKjYJQZ8twD1deuKpHxH8To7m1huNQs4RdQTTwsbdDuWNN5BAGQcY/Ou2b4beH2Zma81wl2DMTqT/MR0J9+B+VMf4Y+GXKF5tZYoCqE6g52gjBA9Bikk+oXRykuq/FqPG6803qQcCI7cbs54/2G/KnXerfFKC2jl/tKw3YPnB44kCNvZVUMeGJ25Fdfa/DvQrWcTwXmtpKAQG/tBj1BB6/U/nUQ+GfhsAgXGtAHOR/aL85OT+vNOzC6scnJqnxajcKbvTTyQzDysJgMSWOOB8jflRBrHxSeHzpNU0yKLyXlV9kbhtqlgPlB6gHFdb/AMKz8N7g32jWtwOQf7RfIPPP6n8zSL8M/DalStxrQK/dxqD8cY4/ClZhdHIya18U7e7ghvr2zt1mkjjVhBGxYvkgKoGScKeDjpUeu+IfidpS3Ez3tu1tDKI97QRBjkhQ20Z4ywHWu7h8AaJDDcxJd6zi5CLKzXzFiFO5cMRkc+lVZvhh4YmRkml1iRWbcyvfuQW9Tnv707MLnPQ6x41knMI8X2AdbuW0KnTeRJHGXbnGMYHXNMsdS+J0l4LW91jTrR2wVAiikODII9xA5C5PXnNdPP8ADXw3PO08s2rtKzbmb7cwy2ME8DrjjPem/wDCsvDW/wAzz9Z34xu/tB84znGfrz9aSUuo7o4/W/FnjfRFnuH1zT75bcQSGP7IoDxy7tuSOhyvIHr1r1Pwxqn9teHrDVvJMP2uBZDHnO0nqPzrn0+G3hkQC3k/tKe33q5hlvGZGK5xnvjk8Z7muvgiighSCCNY4o1CoijAUDoBTSfUTH0UUVQgooooAKKKKACiiigAooooAKKKKACiiigAooooAKKKKACiiigAooooAKKKKACiiigAooooAKKKKACiiigAooooAKKKKACiiigAooooAKKKKACiiigAooooAKKKKACiiigAooooAKKKKACiiigAooooAKKKKACiiigDy340+K9e0DV9PtdIvjaxy27SPiNWLNux3Brgf+Fj+Nf+g5J/35j/APia6P8AaI/5GPS/+vNv/QzXLQtoX2fTYt8EchsZHuXMKt++/ebQWJ6n5BjHcV9HhKVL6vGTgm/Q+Txtat9anGM2l6+hN/wsfxr/ANByT/vzH/8AE0f8LH8a/wDQck/78x//ABNWNdt/CMzzT28scSxiZgLeYDzG3J5ahSDgbSx49CKrNo/hjz2RdYO3D7GM6YIBG1yccZG75ACRgVso0LXdP8Dnc8Sm0qv/AJMxf+Fj+Nf+g5J/35j/APiaP+Fj+Nf+g5J/35j/APiagtdF0g6JY3d3f/Z5rpCwLzKFyJtmNu0kDbk7u2KnudH8LRyRxw6wZmkcbszqqxjy9xydpyd3yjpT5MPe3IvuEqmJav7R/wDgQf8ACx/Gv/Qck/78x/8AxNH/AAsfxr/0HJP+/Mf/AMTVN9N0JbzUo4tT8+OCZVtj5qx+ZGQSZMkYYg4G0YJzV1tJ8JIzF9YlYeYEVUmU7kMgXzCdvHyktt6jHWm4UP5PwEqmJf8Ay8f/AIEJ/wALH8a/9ByT/vzH/wDE0f8ACx/Gv/Qck/78x/8AxNRro3h11jA1pUcrzvmTkh0BPAwBtLEAnORV26s/Cs1kltBc2vmoIlE5nEZKh5dxPBySPL/Mdqlxof8APv8AApTxOv7x/wDgRW/4WP41/wCg5J/35j/+Jo/4WP41/wCg5J/35j/+JrK8R2el2cwXS7v7VHu+/wCarHGxTjAHGCWGehx7VkVrGhRkr8i+5GU8RiIOzm/vZ1n/AAsfxr/0HJP+/Mf/AMTR/wALH8a/9ByT/vzH/wDE1ydFV9Wo/wAi+5E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dX8MfG3ibVNduLXUtQ+1RC2Miq8SjDBlGeAOxNeUV2nwe/5Ge4/wCvJv8A0NKwxOHpKlJqK+46cJiqzrRTm/vZ3vxW8G614t8RWn9jrbt9msx5nmy7PvO2Mcexrkv+FN+Nf+eenf8AgT/9avddJ/5GO6/69Iv/AEN6lfxJo8VzNb3N4tvJFOYcS8bmAUkj2+defevEjmVajFU42sj6CplVCvN1J3u2eC/8Kb8a/wDPPTv/AAJ/+tR/wpvxr/zz07/wJ/8ArV7m3irSv7Y/s2GZZXXAeQOAikuVxk9SCD09KtR+INFcQMuoQ7Z38uJjkBm9Aen09e1NZviPIn+w8N5/f/wDwL/hTfjb/nnp/wD4E/8A1qP+FN+Nf+eenf8AgT/9avcYPGGgyz3K/bo0igKKJiflkLKW+XuQAMk9Mc1pW+saXcXf2SC9hlm3lNqnPzAZIz0yBzR/bGI8vuD+xMN5/f8A8A+fP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P+FN+Nf+eenf8AgT/9avpGij+18R5B/YeG8/v/AOAfN3/Cm/Gv/PPTv/An/wCtR/wpvxr/AM89O/8AAn/61fSNFH9r4jyD+w8N5/f/AMA+bv8AhTfjX/nnp3/gT/8AWo/4U341/wCeenf+BP8A9avpGij+18R5B/YeG8/v/wCAfN3/AApvxr/zz07/AMCf/rUf8Kb8a/8APPTv/An/AOtX0jRR/a+I8g/sPDef3/8AAPm7/hTfjX/nnp3/AIE//Wo/4U341/556d/4E/8A1q+kaKP7XxHkH9h4bz+//gHzd/wpvxr/AM89O/8AAn/61H/Cm/Gv/PPTv/An/wCtX0jRR/a+I8g/sPDef3/8A+bv+FN+Nf8Annp3/gT/APWo/wCFN+Nf+eenf+BP/wBavpGij+18R5B/YeG8/v8A+AfN3/Cm/Gv/ADz07/wJ/wDrUf8ACm/Gv/PPTv8AwJ/+tX0jRR/a+I8g/sPDef3/APAPm7/hTfjX/nnp3/gT/wDWo/4U341/556d/wCBP/1q+kaKP7XxHkH9h4bz+/8A4B83f8Kb8a/889O/8Cf/AK1H/Cm/Gv8Azz07/wACf/rV9I0Uf2viPIP7Dw3n9/8AwD5u/wCFN+Nf+eenf+BP/wBaj/hTfjX/AJ56d/4E/wD1q+kaKP7XxHkH9h4bz+//AIB83f8ACm/Gv/PPTv8AwJ/+tR/wpvxr/wA89O/8Cf8A61fSNFH9r4jyD+w8N5/f/wAA+bv+FN+Nf+eenf8AgT/9aj/hTfjX/nnp3/gT/wDWr6Roo/tfEeQf2HhvP7/+AfN3/Cm/Gv8Azz07/wACf/rUf8Kb8a/889O/8Cf/AK1fSNFH9r4jyD+w8N5/f/wD5u/4U341/wCeenf+BP8A9aj/AIU341/556d/4E//AFq+kaKP7XxHkH9h4bz+/wD4B83f8Kb8a/8APPTv/An/AOtR/wAKb8a/889O/wDAn/61fSNFH9r4jyD+w8N5/f8A8A+bv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P+FN+Nf+eenf8AgT/9avpGij+18R5B/YeG8/v/AOAfN3/Cm/Gv/PPTv/An/wCtR/wpvxr/AM89O/8AAn/61fSNFH9r4jyD+w8N5/f/AMA+bv8AhTfjX/nnp3/gT/8AWo/4U341/wCeenf+BP8A9avpGij+18R5B/YeG8/v/wCAfN3/AApvxr/zz07/AMCf/rUf8Kb8a/8APPTv/An/AOtX0jRR/a+I8g/sPDef3/8AAPm7/hTfjX/nnp3/AIE//Wo/4U341/556d/4E/8A1q+kaKP7XxHkH9h4bz+//gHzd/wpvxr/AM89O/8AAn/61H/Cm/Gv/PPTv/An/wCtX0jRR/a+I8g/sPDef3/8A+bv+FN+Nf8Annp3/gT/APWo/wCFN+Nf+eenf+BP/wBavpGij+18R5B/YeG8/v8A+AfN3/Cm/Gv/ADz07/wJ/wDrUf8ACm/Gv/PPTv8AwJ/+tX0jRR/a+I8g/sPDef3/APAPm7/hTfjX/nnp3/gT/wDWo/4U341/556d/wCBP/1q+kaKP7XxHkH9h4bz+/8A4B83f8Kb8a/889O/8Cf/AK1H/Cm/Gv8Azz07/wACf/rV9I0Uf2viPIP7Dw3n9/8AwD5u/wCFN+Nf+eenf+BP/wBaj/hTfjX/AJ56d/4E/wD1q+kaKP7XxHkH9h4bz+//AIB83f8ACm/Gv/PPTv8AwJ/+tR/wpvxr/wA89O/8Cf8A61fSNFH9r4jyD+w8N5/f/wAA+bv+FN+Nf+eenf8AgT/9aj/hTfjX/nnp3/gT/wDWr6Roo/tfEeQf2HhvP7/+AfN3/Cm/Gv8Azz07/wACf/rUf8Kb8a/889O/8Cf/AK1fSNFH9r4jyD+w8N5/f/wD5u/4U341/wCeenf+BP8A9aj/AIU341/556d/4E//AFq+kaKP7XxHkH9h4bz+/wD4B83f8Kb8a/8APPTv/An/AOtR/wAKb8a/889O/wDAn/61fSNFH9r4jyD+w8N5/f8A8A+bv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1/B/gbXvCetNeawtqIprZ408qXed25D6e1e9VzHjzpZ/8AA/8A2WmsyrVfclazE8poUf3kb3Rb0n/kY7r/AK9Iv/Q3p1xouhy3FxNLGDJPvEp81ud2wN34/wBWv5U3Sf8AkY7r/r0i/wDQ3rXtf9T/AMDb/wBCNedU3PVp7fMwR4Z8OecZGjLjduVHnYonzFsBc4AySce9JJ4X8PTfZBcma5W0I8hZrl3VcHIGCe3/ANaptS8RfYdTexktgWUqxO//AJZMQobp/fO3HtVKTxtYC7tERD5M3mCQsfnjKgnlRnrg9cVnoaako8K+HAm3M+cBQ/2p9wQKV2A5+7tOMVpWWn6VYmP7IxhVJHkCJKwUswwcjOCPQdqq3HivTodMjvmiuCrz/ZxGoUtv64znB/AmoofGOlyozpDeBF8wlmi2jamMtkkcZYCgVje+0Qf89V/Oj7RB/wA9V/Os3w5rtvrnnSWsbLCixspbhjuB6jtggitemMi+0Qf89V/Oj7RB/wA9V/OpaKQ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UNd1SHR9Pa/uIbiWBGAlMMZcxqerkDnaOpxk4oAtfaIP+eqfnXO+POln/wP/wBlrR0zVoda0iW9tbe6jtySsTzxGPzl/vqDztPYkDNZ3jzpZ/8AA/8A2WtqPxoxxH8NlvSf+Rjuv+vSL/0N61YjJGpUwsfmY5BHck+tZWk/8jHdf9ekX/ob1HN4s06K/u7F450mtZTGd4CqwEZkLg5+6MEE9j2qKrSZdJafM2W+ZtzWpJxjJ29PzpiwwqVK6eilc7SFQYz1rPTxPo6WMVxd30ETMvzIhL4YEAgcZPJx05otPEumzWl3dvII7eC6Fusn3vOJVSpUDk53jAHNQWT6hpdjf28Vvc6cTFE25FVgoGevQ9D6VZWGFVZV09QrZ3AKnOeuazPD/irSdYjtRHMIrm5jMi27feAyevbJAJx1x2p8/ijRomhP26ExPG0rPuxtQKTnHU9Dx1pgacYEf+rtNnAHy7Rx+dP8yT/ng/5r/jVJNb0p1VlvF+YgAFSGyULgYxnO0E4qjH4r02e9ggtGE8cygrKG2jPmFCuDzuBB460uoG35kn/PB/zX/GjzJP8Ang/5r/jWVD4p0GXytuoKolkeJDIjIC6Z3KSwABGD19DUM/imwW4sVjKtbXbFBNIxiCnr0YcgjkcjPbNAG35kn/PB/wA1/wAaPMk/54P+a/41R07XdK1CRI7O7ErvnC7GB4AOeRwCCCD3HTNaVAEf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EfmSf8APB/zX/GjzJP+eD/mv+NSUUAR+ZJ/zwf81/xo8yT/AJ4P+a/41JWDJ4psYbg/aYbi3s/MliW8kA8pnjBLjruGArckYODRcDa8yT/ng/5r/jR5kn/PB/zX/Gs6LxFpEzpHDd+ZK5ZVjEbBgRj7wxlRyOTgciqeneLtLngD3c0VrIZWjKby+0rjJbgbRlhywA5HrQBu+ZJ/zwf81/xo8yT/AJ4P+a/41k6r4m0vT9SgsJZgZXkKynosA8tpMu3QcL0znkHpUo8R6KdOTUBfIbd5PKUhWLF+u3bjdnAz06c9KANHzJP+eD/mv+NHmSf88H/Nf8aow69o80UckN/FIsgLIVydwCBzj1+Ug/jWfd+MtEjS0a3uPtRuZY4wIwfkDOU3Nx8uCG4OCdppgb3mSf8APB/zX/GjzJP+eD/mv+NYv/CW6GAZHvEEBRGjkwxMgYMeFAzjCE56YBNSjxT4fKo39qQgSSeWuQR82AfTgYZTk8cjnmkBq+ZJ/wA8H/Nf8aPMk/54P+a/41i/8JdoPmoBdsYmilm88RN5SrGQGJbGO/41Yi8SaJLcNbpfoZV2gpsbcCSABjHXLLkdsjOKLgaX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EfmSf8APB/zX/GjzJP+eD/mv+NSUUAR+ZJ/zwf81/xo8yT/AJ4P+a/41IenrXPJ4u01jDuWSFGTfK0pVRD9/Knnlh5bcDsKAN3zJP8Ang/5r/jR5kn/ADwf81/xrEm8U6fHeWiF41tbqJpUuJHMYAUEnhh6Lnrn2q3/AMJBo/2A332weT5oh+42/wAw9F2Y3ZOQcY6c9KANDzJP+eD/AJr/AI0eZJ/zwf8ANf8AGsKx8YaLNplreXVwLI3NqbpY5QeEHXnGCfYc+1S6n4ls7O60u3SKSdtS3GAgqgwNuc7yDn5hx1pvQDY8yT/ng/5r/jR5kn/PB/zX/Gs618R6JdXBt4NQjeQHAGCN33hkEjBHyNyOODUA8VaKCWkvY1jODE65feuxXLYA+UAOuSexzSA2PMk/54P+a/40eZJ/zwf81/xrLbxRoCyyRf2nCXSURFVBJLEkYGB83IPIzjBzWlaXMN3D51u+9NzLnBHKkg9fcGgB3mSf88H/ADX/ABo8yT/ng/5r/jUlFAEf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FecySQtGsDAkY5I/wAawPHnSz/4H/7LXT1zHjzpZ/8AA/8A2WtaHxoxxH8NlvSf+Rjuv+vSL/0N6fe6LoN3OZbm1SSQSSPu3Nnc6eW/Q914x/WmaT/yMd1/16Rf+hvWva/6n/gbf+hGpqJXKp7fMxLnw34auFnElkhMxjLEMwIMYwhBzwQPTr3qY6Lof2SS1WJkR5lnJSR1YSKAA4IOVOFHSoNZ1+4s7m/jhjtCbSHcsUspWSclcgqP7ueCeeh9KqQeLJp9Whs1tooVZ5kfzXwQY9oK9sHLH16VJrZ2L+meH/D2m3kd5Y2ohmjTywwdjkc9cnk8nk80v9g+Hwzulv5bvLJKWSRwQ8i7XIOeMjt0HaoLDxJLLor3z2MlxKlwIXitRv25I5znBAz1BIputeJpdOvp4vsQkhgG6R9xyq+UXzjHY4B9smgQ5PC/hpFVFtpAqpsCieTH3SucZ+9tYjPWnWvhrw1apGlvZ+WIyWUrI+dxbcTnPXcSc1J4Z1ubVry+ikjhiW3cKqq2WPuef6Vu0AmczH4T8LqtqrWrzLarthWaeSQKOezHnqevqaZZ+FdFEVsNSeTUZbZmMTzSSEKu4lV2ljwoOBmupopAY+l6To+myiW0EyOOMtPI2RjAByeQAMAHp2xWn9oh/v8A6VLRQBF9oh/v/pR9oh/v/pUtFAEX2iH+/wDpR9oh/v8A6VLRQBF9oh/v/pR9oh/v/pUtFAEX2iH+/wDpR9oh/v8A6VLRQBF9oh/v/pR9oh/v/pUtFAEX2iH+/wDpR9oh/v8A6VLRQBF9oh/v/pR9oh/v/pUtFAEX2iH+/wDpR9oh/v8A6VLRQBF9oh/v/pR9oh/v/pUtFAEX2iH+/wDpR9oh/v8A6VLRQBF9oh/v/pR9oh/v/pUtFAEX2iH+/wDpR9oh/v8A6VLRQBF9oh/v/pR9oh/v/pUtVdWu2sdOmvEtLi7MS7vJgAMjDvtBIycdqAJTcQgZ8wflUoORkcisbQ9dg16zubiztL2O0UYinuITEJuOSqt82B0yQPbNa0P+pT/dH8qAH1zup+HdDvo7v/WRvcpIu5ZGKxtINrOqk7QxB5IFdFUVn/x6xf7ooA59vDelLd21xbTzwMjsbl/NkL3SsuNjtuyRnB5zjaAMUQeFPC8EYjitGUbiX/fSfvc7ch+fmB2LwcjijVPFP2PULuzSK1lMBQFvtOAhbnEnHy8dOvUdM1Wl8ZqolKWsDhGUH/SB8hKFijccPgYx6kDNNBsaV9oWgX15JdXdv5rSf6xC7+W52GPcUztJ2ErnGcfSmnQdD/sqPTUWSOKJzJEyyuHjcgjIYHPQkdehxUd/4ikt9W+y+XbqilAUlk2SsGXO8DpsXufY+nOl4d1IatpUd8FiCuWAMcm9WAOAwPHB68gUgMey8J+Hre1hhdZpmitxBvM0i5GwIWwDgMVUAkDPFSQ+FvDEIiWK0KLGQ21ZpArEMXBYZwxDMxGemTXSUU27gY39i6Dvjf7Mu6OJYkO5uFVGQDr/AHXYfjUMvhzw3JPHO1ooljcOrh2ByFVcdemEXj2rfopAc+PDnh795mGVvNLmQmeQ794AYHnkfKOPapU0TQ49Qnv4oWhuLhg8rRyOm5gQc8Hqdoz69DmtuigCL7RD/f8A0o+0Q/3/ANKlooAi+0Q/3/0o+0Q/3/0qWigCL7RD/f8A0o+0Q/3/ANKlooAi+0Q/3/0o+0Q/3/0qWigCL7RD/f8A0o+0Q/3/ANKlooAi+0Q/3/0o+0Q/3/0qWigCL7RD/f8A0o+0Q/3/ANKlooAi+0Q/3/0o+0Q/3/0qWigCL7RD/f8A0o+0Q/3/ANKlooAi+0Q/3/0o+0Q/3/0qWigCL7RD/f8A0o+0Q/3/ANKlooAi+0Q/3/0o+0Q/3/0qWigCL7RD/f8A0o+0Q/3/ANKlqjrupDSdOe+e0ubmOMjzFt03uqZ5fb1IHUgZOOgNAFk3EPeQCpayNL1ZNZ0me8hs7u3tySIWuI/LMy4++FPzBT2yAfategAJwCTwBWN/Y+hbpZFtwrS3BumZXcHzSpUsCDxwT045zWtP/qJP90/yog/1Kf7o/lQBzg8J+Fd0Rey8zykZEEksjABgwY4J6kO3PvVoaHoYsvsuyXHnC483zpPN8wDAbzM7sgDHXpxUL+JVhlu3uFgEcMxhWBZAJsg43NuIVVPUEkdueaY/jPTlieY2t4IgoIdlVQ33c9W4xvHXHfFFwFj8LeGY5YpI7VkeGHyYis0mY12lfl54ODjNWRouirHYxxefCLFWW3MVxIhVWwSCQfmBwOuaoT+NLSKSJfs8jDc/mkYyEXfyq9WPydhgZ5NOl8b6bFYNeyWl6saIjNlUz8xbAHzcnCseKAsIvhPQFvpLhWuVjaNUWFZ5AItrM2UIOVHzsMA4welOm8K+H3mtzGssMMMbRmGOV1WRSiIA2DkgLGox0PerFx4liSzgvI7OdreS8NszMVUgANlwM8jK4A6n0qrL4zsysC29vKZJZkQh2UKqllBOQTuOGHC5I74p36A+5O3hnw2Y7mJbUxxXL75UjkdFJyT0B4BJJIHFa9mtpaQCGF32Biw3uznk56tk456dqyNK8YaXqV5BawRzhppHjVmCgZUZ9ecg5GPxxSWfjLS7q+S0iSfc1ybcMQoXdgEEc8g57c9c0Ab32iH+/wDpR9oh/v8A6Vztx410yE3O63vMW8rRsSqqGKglsbmH908Hk8YBqS58YaZFkqsriPcZQAMpt8zjr1/dnrjgil0uFmb32iH+/wDpR9oh/v8A6Vzv/Cbabv2C1vGYRPI20IVAUkY3bsHODyCR71LqHiy0t1sDFC8v2wRyA5HyxscZHOWPXhc++KAN37RD/f8A0o+0Q/3/ANKxR4ps20tr6O1upAJvJ8tNhJOzfwd23G3368daSDxdpkmFkjuIZSQBHIF3HPpg88EHjpmmBt/aIf7/AOlH2iH+/wDpXP8A/CYWYUM1pcxgqDtfaDk7NuTu2gEODkkYpreMrFZZIDBKZU34wVx8u/HfJ/1bcgEDjmkB0X2iH+/+lH2iH+/+lZ+i67a6rcTW8McqPEoY7gMEZx2ORyDwcHHPStWmBF9oh/v/AKUfaIf7/wClS0UgIvtEP9/9KPtEP9/9KlooAi+0Q/3/ANKPtEP9/wDSpaKAIvtEP9/9KPtEP9/9KlooAi+0Q/3/ANKPtEP9/wDSpaKAIvtEP9/9KPtEP9/9KlooAi+0Q/3/ANKPtEP9/wDSpaKAIvtEP9/9KPtEP9/9KlooAi+0Q/3/ANKPtEP9/wDSpaoa9qa6RpzX0lrdXMMbDzRbpvZE7vt6kDqcZOO1AFr7RD/z0ArnfHnSz/4H/wCy1o6Zqq6xpEt7FZ3dtASRCbiPy2lXs4U8gHtkA+1Z3jzpZ/8AA/8A2WtqPxoxxH8NlvSf+Rjuv+vSL/0N61YvMjUr5JPzMchh3JNZWk/8jHdf9ekX/ob1uVNTcqnt95C2WYM1rlgMAkrnFIw3MGa1BKnIJ25BqeiszQhQtGu1LbaPQEAUpZv+fc/mKkVlZQysGB6EHiloAgX5XLra4ZurDbk0/wAyT/ng3/fQqK9d1aNVYqDnOKqyXHluiSXWxpCQiswBYgZIHrwM0AX/ADJP+eDf99CjzJP+eDf99Csv+0rbZ5n9pQ7PLEm7zVxsJwG+meM+tLJqFvFu8zUYk2sUbdKowwG4g+4HOPTmgDT8yT/ng3/fQo8yT/ng3/fQrLh1K2mjjkh1KKRJd3lssqkPgZOPXA5NTpM8iLIk7MjAFWBBBHrQBd8yT/ng3/fQo8yT/ng3/fQqrDJJ58amRmDHBB+lXqAI/Mk/54N/30KPMk/54N/30KkooAj8yT/ng3/fQo8yT/ng3/fQqSigCPzJP+eDf99CjzJP+eDf99CpKKAI/Mk/54N/30KPMk/54N/30KkooAj8yT/ng3/fQo8yT/ng3/fQqSigCPzJP+eDf99CjzJP+eDf99CpKKAI/Mk/54N/30KPMk/54N/30KkooAj8yT/ng3/fQo8yT/ng3/fQqSigCPzJP+eDf99CjzJP+eDf99CpKKAI/Mk/54N/30KPMk/54N/30KkooAj8yT/ng3/fQo8yT/ng3/fQqSigCPzJP+eDf99CjzJP+eDf99CpKKAIZWlaNlELZII+8KkjBWNVPUACnUUAFQQGWOFIzCSVGOGFT0UAVyqlmY2akt94/Lz9aNq5J+xrljkn5eTViigCnc20FzNFNcWCSSQkmN22krnrg1NHmNdsdrsX0UqBU1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E/myQvGISCwxywqeiigBsqlo2UdSCBUcbSrGqmFsgAfeFTUUAQMoYsWtASww2dvI96G+YYa13D0O01PRQBD/EG+y/MBgH5c0gUBAgsxtH8Py4qeigCEliMG2JGc4yOtIFxtxaAbTlfu8H2qeigCBVCkFbQAjOCNvGaAoBDC0AIJIPy8H1qeigCpc28NzBLDcWKyRyjEinb8w96JreGa3kt5bFWikG11OMMPerdFAFfy12qv2NcKNoGF4HpTucqfsvK/d+7x9KmooAhXKrtW1wOuAVxQeSGNrkjofl4qaigCFvmUq1rkEYIO3mokt4VuXulsVEzoEZ+MlRnA/U/nVuigCFSyklbYgnkkEc07zJP+eDf99CpKKAI/Mk/54N/30KPMk/54N/30KkooAj8yT/ng3/fQo8yT/ng3/fQqSigCPzJP+eDf99CjzJP+eDf99CpKKAI/Mk/54N/30KPMk/54N/30KkooAj8yT/ng3/fQo8yT/ng3/fQqSigCPzJP+eDf99CjzJP+eDf99CpKKAI/Mk/54N/30KPMk/54N/30KkooAj8yT/ng3/fQo8yT/ng3/fQqSigCPzJP+eDf99CjzJP+eDf99CpKKAIJ/NkhZBCQSMZLCuf8edLP/gf/ALLXT1zHjzpZ/wDA/wD2WtaHxoxxH8NlvSf+Rjuv+vSL/wBDesm60LxA+uTXEV2RZPqMd15ZnbOFCrgDoEIySvcqOOa1tJ/5GO6/69Iv/Q3rcqaq95FU/hfzONWPx1dKVklWyAVV3K0TMzCKTcw4IAaTy/fGelC2nixXlVkQRy+cwEBjAMhAwZN3Vf8Ad5z1rsqKg0PP7K38X3C3VmIFjtoP3KxyJGkBAWIjywBn72/k8Y6Vr6TH4sW8/wCJg7tD5679rRY6tkrxny9uzg/PnvXU0UAVL7/WRfRv6Viaxoo1K9t7truaJ7XBgVOituBLEd8gYx9a6OWOOTG9QcdKZ9lg/ufqaAOJTwPYqnlfbLoxNEIpVGAWQHIUEdF3EnHPU0s3gu3mEjS387zSB8uUGNzRmMvj+9g9c9q7X7LB/c/U0fZYP7n6mgDiofBqpHHv1ScyRMWiKqQqM2AxIJJbIGOSf6VoR+Hbdb7Trz+0NVVrGBYVgju2S3l2jAZ4xwT/AJ5rpfssH9z9TR9lg/ufqaLgVYv+PiL/AHv6GtCo0giRgypgjoc1J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x486Wf/A//AGWunrmPHnSz/wCB/wDsta0PjRjiP4bLek/8jHdf9ekX/ob1rm5txdC1NxELgrvEW8byvrjrisjSf+Rjuv8Ar0i/9DeuYvPA2sLr/iDUNOvtMik1XfJDqMtuWvrNzEqCNH6CMbc9iNx+tKp8XyLp7P1PQ6K82/4QjxfI6M/i6aONTuSGOeXEY+0I+3dnLjyw6Zbn5/QVY0vwh4wtrzTpLjxc88VtIpf5nyI1mkYpg8PujZEJbkbMisy2d5JdW8d1FayTxJPMGaKMsAzhcbiB1OMjP1qWvNNc8B+KL/xJdatD4nWCXbdrZzEMXgSYRBUC/dUL5bDI5O7PUVJceDfGTJEtp4umtWWzlgZ5JWm2uxYqyDC8gsBuOflGMZ5o6DPRPNi88weYnmhdxTcN23pnHpT68sh8JeMv7UvIU1Bgv9nRQC8uJmYF/Pd2VCuH4QgAtxnjmtu88K+KJ9K8P26+KpUubWFbbVZgWH2qP5SzLg/LJlMBj2ZqBM7WGWKeMSQyJIhzhkYEHHuKfXl58A+MI9OFnZ+LPspFlPBvRn2rI7u6OijG1huUFsnIHQdavS+FPG0l3aTf8JNDGseovdy7WlJ8syq3kDJwU2Bl5HcfSgb0O6sr6zvUD2d3BcKVDZikDcHODx24P5VYryux+HfiWw0eTT7PW7aMOLWLfE8kLrHFJIz7WXkM4cDuBz7VfbwZ4uuNRu3uPFJgsri5hc29rNMhWNJHLhWJ3AsjKpweq5+iEegQXFvO0iwTxStG21wjglT6HHQ1LWB4Z8PrpOr6zqLCEy6hOhRkLZEKIAqtk4yDvPHXdnrW/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Y8edLP/gf/ALLXT1zHjzpZ/wDA/wD2WtaHxoxxH8NlvSf+Rjuv+vSL/wBDete8Zlt2ZSQeOR9ayNJ/5GO6/wCvSL/0N61b7/j1b6j+YpVNyqezKuX/AOesn/fRoy//AD0k/wC+jRWd4meSPw5qckLOki2kpRlOCDtOCPesm7I0RpYm/vS/maTMn/PST/vo14MLcfa1j/tG+2/aoY8f2lN91o8kf8fHr/8ArHSvXvAbyP4P0xppJJH8kgtIxZiAxAySSTxjufrVWFc28v8A89ZP++jUxkf+zw+47sgZ7/exUNSH/kGj/eH/AKFSGR7n/wCesn/fRo3P/wA9ZP8Avo0VV1W+t9L0u61K7Li3tYmmlKruO1Rk4HegC1l/+esn/fRo3P8A89ZP++jXgkPjy2l+Jv8AwlEevxtphg+zeQLF/P8ALzu2+XnGf+mmfwzXuWmXsGpadb6ha7/IuI1kj3Lg7SMjI7UdLh1LOX/56yf99GrEbv8A2cZNxLBCcmq9TJ/yCz/uNQBDuf8A56yf99Gjc/8Az1k/76NFFABuf/nrJ/30aNz/APPWT/vo15L440/xRB8SdF0vTvGmr2un608hK7t32coNzKp75HQHp716raw/Z7aKDzZZfLUL5krbnbHdj3NC2uD3sS7n/wCesn/fRqzYszI4Zi2GwM/QVWqxYfdk/wB/+goAs0UUUAFFFFABRRRQAUUUUAFFFFABRRRQAUUUUAFFFFABRRRQAUUUUAFFFFABRRRQAUUUUAFFFFABRRRQAUUUUAFFFFABRRRQAUUUUAFFFFABRRRQAUUUUAFFFFABRRRQAUUUUAFFFFABRRRQAUUUUAFFFFABRRRQAUUUUAFFFFABRRRQAUUUUAFFFFABRRRQAUUUUAFFFFABRRRQAUUUUAFFFFABRRRQAUUUUAFFFFABRRRQAUUUUAFFFFABRRRQAUUUUAFcx486Wf8AwP8A9lrp65jx50s/+B/+y1rQ+NGOI/hst6T/AMjHdf8AXpF/6G9at9/x6t9R/MVlaT/yMd1/16Rf+hvWxcxmSFkUgE4xn60qm5VPZmPq129ja/aFt2nAYKyrnIzwCAPfA+hzVLT9dW8mlhGnXqND5nmlo+BsxnHc5J4Hetz7PP6J/wB9H/Cl+zz/AOx/30f8KzNDl7XXrO4jikj0K8Eb4yzQINmTjkZz27U678SfZ7mWyXTLnzkkdEIXMZC45JHTIOcV03kXH+x/30f8KPIuP9n/AL6P+FAGZo2pw6pFNLDDPEsUzRHzU27sdx6itI/8g0f7w/8AQqUwTnrsP/Aj/hUnkN9jEORuHPt1zQBm6pctZ6fPdKgcxrkKSQOvfGTismLxJGyss2m3m5U3N5ablIzgEZwSDkYOP5V0Yt5/9j/vo/4UvkXH+x/30f8ACgDmZNciKgw6Nc7SU+Z4ABgsAeBznGTR/wAJXZqY1/s+/G9WYARDChfU5wB79sGum8i4/wBj/vo/4UeTceq/99n/AAoAo6Vcveadb3UkflNKgYp/dz2q+n/ILP8AuNTfs8+f4P8Avo/4VMkLCz8kkbipGe1AGDqGsR2c80LQvI8ewhUBLOrdSB7VVk8TQxNGk+m30Ukj7FUhct16YPP3Tx16V0YguMfwf99H/CkNvNkHEeR0O7p+lAHPW+uw6hBNPBpdy7WqSSoZowPmXIAU9cn1Hao38QXcN1HDc6VIudokKk/ITj14OM/nXTGC4PXYf+BH/CjyLj/Y/wC+j/hQBzg8TQCRY5NOv42LIvzION2MZwff+fpXTWHSX/f/AKCmeRcf7P8A32f8KmtYmiVt2Ms2ePpQBNRRRQAUUUUAFFFFABRRRQAUUUUAFFFFABRRRQAUUUUAFFFFABRRRQAUUUUAFFFFABRRRQAUUUUAFFFFABRRRQAUUUUAFFFFABRRRQAUUUUAFFFFABRRRQAUUUUAFFFFABRRRQAUUUUAFFFFABRRRQAUUUUAFFFFABRRRQAUUUUAFFFFABRRRQAUUUUAFFFFABRRRQAUUUUAFFFFABRRRQAUUUUAFFFFABRRRQAUUUUAFFFFABRRRQAUUUUAFFFFABRRRQAVzHjzpZ/8D/8AZa6euY8edLP/AIH/AOy1rQ+NGOI/hst6T/yMd1/16Rf+hvW5XOpJcWeqyXcdo9yksCR4R1UqVZjzuI/vVa/tm6/6A1z/AN/ov/iqJxbd0OErJpmxRWP/AGzdf9Aa5/7/AEX/AMVR/bN1/wBAa5/7/Rf/ABVT7Nl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VzHjzpZ/8AA/8A2Wr/APbN1/0Brn/v9F/8VWbrQu9YeFfsbWixBiWlkU5JxwNpPpWlKLjJNmdV80GkWL3UNPsdv26+tbXf93zpVTd9Mmq39v6D/wBBzTP/AAKT/GvI/wBokA+I9LyM/wCht/6Ga8vwmcYXNeth8sjVpKblueLis4lQrSpqOx9Wf2/oP/Qc0z/wKT/Gj+39B/6Dmmf+BSf418q7B/dH5Um1f7o/Ktv7Hh/MYf29P+RfefVf9v6D/wBBzTP/AAKT/Gj+39B/6Dmmf+BSf418syWs0cEU8ltIkM2fKkZCFfHXB74qLav90flR/Y8P5w/t2p/Ij6r/ALf0H/oOaZ/4FJ/jR/b+g/8AQc0z/wACk/xr5U2r/dH5UbV/uj8qP7Hh/MH9vT/kX3n1X/b+g/8AQc0z/wACk/xo/t/Qf+g5pn/gUn+NfKoQE4Cgn2FJtX+6Pyo/seH8wf29P+RfefVf9v6D/wBBzTP/AAKT/Gj+39B/6Dmmf+BSf418qbV/uj8qNq/3R+VH9jw/mD+3p/yL7z6r/t/Qf+g5pn/gUn+NH9v6D/0HNM/8Ck/xr5U2r/dH5UoQHooP4Uf2PD+YP7en/IvvPqr+39B/6Dmmf+BSf40f2/oP/Qc0z/wKT/GvlUIP7oP4Um1f7o/Kj+x4fzB/b0/5F959V/2/oP8A0HNM/wDApP8AGj+39B/6Dmmf+BSf418qbV/uj8qXYMZ2cfSj+x4fzB/b0/5F959Vf2/oP/Qc0z/wKT/Gj+39B/6Dmmf+BSf418qbV/uj8qXYMZ2jH0o/seH8wf29P+RfefVX9v6D/wBBzTP/AAKT/Gj+39B/6Dmmf+BSf418qbV/uj8qNq/3R+VH9jw/mD+3p/yL7z6r/t/Qf+g5pn/gUn+NH9v6D/0HNM/8Ck/xr5U2r/dH5UbV/uj8qP7Hh/MH9vT/AJF959V/2/oP/Qc0z/wKT/Gj+39B/wCg5pn/AIFJ/jXyptX+6Pyo2r/dH5Uf2PD+YP7en/IvvPqv+39B/wCg5pn/AIFJ/jR/b+g/9BzTP/ApP8a+VNq/3R+VG1f7o/Kj+x4fzB/b0/5F959V/wBv6D/0HNM/8Ck/xo/t/Qf+g5pn/gUn+NfKm1f7o/Kjav8AdH5Uf2PD+YP7en/IvvPqv+39B/6Dmmf+BSf40f2/oP8A0HNM/wDApP8AGvlTav8AdH5UbV/uj8qP7Hh/MH9vT/kX3n1X/b+g/wDQc0z/AMCk/wAaP7f0H/oOaZ/4FJ/jXyptX+6Pyo2r/dH5Uf2PD+YP7en/ACL7z6r/ALf0H/oOaZ/4FJ/jR/b+g/8AQc0z/wACk/xr5U2r/dH5UbV/uj8qP7Hh/MH9vT/kX3n1X/b+g/8AQc0z/wACk/xo/t/Qf+g5pn/gUn+NfKm1f7o/Kjav90flR/Y8P5g/t6f8i+8+q/7f0H/oOaZ/4FJ/jR/b+g/9BzTP/ApP8a+VNq/3R+VG1f7o/Kj+x4fzB/b0/wCRfefVf9v6D/0HNM/8Ck/xo/t/Qf8AoOaZ/wCBSf418qbV/uj8qNq/3R+VH9jw/mD+3p/yL7z6r/t/Qf8AoOaZ/wCBSf40f2/oP/Qc0z/wKT/GvlTav90flRtX+6Pyo/seH8wf29P+RfefVf8Ab+g/9BzTP/ApP8aP7f0H/oOaZ/4FJ/jXyptX+6Pyo2r/AHR+VH9jw/mD+3p/yL7z6r/t/Qf+g5pn/gUn+NH9v6D/ANBzTP8AwKT/ABr5U2r/AHR+VG1f7o/Kj+x4fzB/b0/5F959V/2/oP8A0HNM/wDApP8AGj+39B/6Dmmf+BSf418qbV/uj8qNq/3R+VH9jw/mD+3p/wAi+8+q/wC39B/6Dmmf+BSf40f2/oP/AEHNM/8AApP8a+VNq/3R+VG1f7o/Kj+x4fzB/b0/5F959V/2/oP/AEHNM/8AApP8aP7f0H/oOaZ/4FJ/jXyptX+6Pyo2r/dH5Uf2PD+YP7en/IvvPqv+39B/6Dmmf+BSf40f2/oP/Qc0z/wKT/GvlTav90flRtX+6Pyo/seH8wf29P8AkX3n1X/b+g/9BzTP/ApP8aP7f0H/AKDmmf8AgUn+NfKm1f7o/Kjav90flR/Y8P5g/t6f8i+8+q/7f0H/AKDmmf8AgUn+NH9v6D/0HNM/8Ck/xr5U2r/dH5UbV/uj8qP7Hh/MH9vT/kX3n1X/AG/oP/Qc0z/wKT/Gj+39B/6Dmmf+BSf418qbV/uj8qNq/wB0flR/Y8P5g/t6f8i+8+q/7f0H/oOaZ/4FJ/jR/b+g/wDQc0z/AMCk/wAa+VNq/wB0flRtX+6Pyo/seH8wf29P+RfefVf9v6D/ANBzTP8AwKT/ABo/t/Qf+g5pn/gUn+NfKm1f7o/Kjav90flR/Y8P5g/t6f8AIvvPqv8At/Qf+g5pn/gUn+NH9v6D/wBBzTP/AAKT/GvlTav90flRtX+6Pyo/seH8wf29P+RfefVf9v6D/wBBzTP/AAKT/Gj+39B/6Dmmf+BSf418qbV/uj8qNq/3R+VH9jw/mD+3p/yL7z6r/t/Qf+g5pn/gUn+NH9v6D/0HNM/8Ck/xr5U2r/dH5UbV/uj8qP7Hh/MH9vT/AJF959V/2/oP/Qc0z/wKT/Gj+39B/wCg5pn/AIFJ/jXyptX+6Pyo2r/dH5Uf2PD+YP7en/IvvPqv+39B/wCg5pn/AIFJ/jR/b+g/9BzTP/ApP8a+VNq/3R+VG1f7o/Kj+x4fzB/b0/5F959V/wBv6D/0HNM/8Ck/xo/t/Qf+g5pn/gUn+NfKm1f7o/Kjav8AdH5Uf2PD+YP7en/IvvPqv+39B/6Dmmf+BSf40f2/oP8A0HNM/wDApP8AGvlTav8AdH5UbV/uj8qP7Hh/MH9vT/kX3n1X/b+g/wDQc0z/AMCk/wAaP7f0H/oOaZ/4FJ/jXyptX+6Pyo2r/dH5Uf2PD+YP7en/ACL7z6r/ALf0H/oOaZ/4FJ/jR/b+g/8AQc0z/wACk/xr5U2r/dH5UbV/uj8qP7Hh/MH9vT/kX3n1X/b+g/8AQc0z/wACk/xo/t/Qf+g5pn/gUn+NfKm1f7o/Kjav90flR/Y8P5g/t6f8i+8+q/7f0H/oOaZ/4FJ/jR/b+g/9BzTP/ApP8a+VNq/3R+VG1f7o/Kj+x4fzB/b0/wCRfefVf9v6D/0HNM/8Ck/xo/t/Qf8AoOaZ/wCBSf418qbV/uj8qNq/3R+VH9jw/mD+3p/yL7z6r/t/Qf8AoOaZ/wCBSf40f2/oP/Qc0z/wKT/GvlTav90flRtX+6Pyo/seH8wf29P+RfefVf8Ab+g/9BzTP/ApP8aP7f0H/oOaZ/4FJ/jXyptX+6Pyo2r/AHR+VH9jw/mD+3p/yL7z6r/t/Qf+g5pn/gUn+NH9v6D/ANBzTP8AwKT/ABr5U2r/AHR+VG1f7o/Kj+x4fzB/b0/5F959V/2/oP8A0HNM/wDApP8AGj+39B/6Dmmf+BSf418qbV/uj8qNq/3R+VH9jw/mD+3p/wAi+8+q/wC39B/6Dmmf+BSf40f2/oP/AEHNM/8AApP8a+VNq/3R+VG1f7o/Kj+x4fzB/b0/5F959V/2/oP/AEHNM/8AApP8aP7f0H/oOaZ/4FJ/jXyptX+6Pyo2r/dH5Uf2PD+YP7en/IvvPqv+39B/6Dmmf+BSf40f2/oP/Qc0z/wKT/GvlTav90flRtX+6Pyo/seH8wf29P8AkX3n1X/b+g/9BzTP/ApP8aP7f0H/AKDmmf8AgUn+NfKm1f7o/Kjav90flR/Y8P5g/t6f8i+8+q/7f0H/AKDmmf8AgUn+NH9v6D/0HNM/8Ck/xr5U2r/dH5UbV/uj8qP7Hh/MH9vT/kX3n1X/AG/oP/Qc0z/wKT/Gj+39B/6Dmmf+BSf418qbV/uj8qNq/wB0flR/Y8P5g/t6f8i+8+q/7f0H/oOaZ/4FJ/jR/b+g/wDQc0z/AMCk/wAa+VNq/wB0flRtX+6Pyo/seH8wf29P+RfefVf9v6D/ANBzTP8AwKT/ABo/t/Qf+g5pn/gUn+NfKm1f7o/Kjav90flR/Y8P5g/t6f8AIvvPqv8At/Qf+g5pn/gUn+NH9v6D/wBBzTP/AAKT/GvlTav90flRtX+6Pyo/seH8wf29P+RfefVf9v6D/wBBzTP/AAKT/Gj+39B/6Dmmf+BSf418qbV/uj8qNq/3R+VH9jw/mD+3p/yL7z6r/t/Qf+g5pn/gUn+NT2WpabeuyWWo2dyyjLLFMrkD1ODXybtX+6Pyrtfg6APE9zgY/wBCbp/vpWdbKowg5KWxrQzqdSooOG5t/tEf8jHpf/Xm3/oZqtp/iPwuPAtto11n7ULBo5cw5TeZsnoufM2fdbOAeDVn9oj/AJGPS/8Arzb/ANDNeYV2YWkqmGhfp/wTz8ZXlRxdRx66fkelXOpfD63i1C00eSS1hvrHyXdklfJEqMAQeQ20NyDj6VJPqXw4tBe2+lxwlLvTzE7yQzFRIJARjJypK55HcDtmvMaK2+qr+Z/eYfXX/JH7vyPRdQ1D4fOYsLLdxwW8628LtPsA2jyUfJ4fduyVwtLFqfgK/ks5NWUl47K3jdGWYxxgFvMRNpzuGV2k5WvOaKf1VW+J/eL65K9+Vfcd34AtvBN801pqaoLl7iUxG7d1HkCNigVlIUPuxnd17U+I/Dhra1d38uVzbeahimPl7UPnZwcHc2Oh+npXAkZ6iim8PeTfO/vJjiUklyLr07nqej6l8NdK8Tf2lYMYxFJE8TSxzMqLsYOEHXdux97Ixmsm31bwfAtzbwxCKO40tVnlUS75bguC6nnAXAzwMZrgqKlYWPWT+8p42XLyqKXXY9Cv7r4ZyR3Edvp/lZFwIpIzNuGMeSRk4yfmznjgVYaT4VHUbcxQsLXyWEhkM5Ib5cEqOrD5uhxXmtFH1Vfzy+8bxmvwR+49C1XV/BVzZRSixs5ZbbSvJt4DFNGTcB+N5BwV25I5z1yelW4NR+Hun26yaZcGK8msbi2ncQy7MvFhchs/xcceteZUU3hU1bmf3iWMknflX3HeeEdT8I6b4TuUuGKanc2U1vc5SRpGLMNoQj5Au0HrzmnXt74Es/FugXmgiaGzguA94+ZCQgxjIIzu652muBopvDrmcuZ6+f8AXyJWKfIocq08v6+Z3aXPw9ks0W7tpTOVSSaaMy+Yz+ed6jJ248vB6dfetjVPEPgl9FXSopmFqlu0QjtI5VypuVfAL8k7M9eM/hXllFJ4WLabk9HfcpYySTtFaq2x6LYH4a/2hfNqElv9lYbbVbeG5BUfNgksfv8A3c8Yqa11X4fQ+HYtLbzPs09xbS3KKkvnMURg5djxjcR9zHHvXmlFJ4VPeT6dewLGOO0I9enc7nULn4fw2s7WtilxdE264XzhGOvnNFk56Yxu71oPJ8K/7WUxxEWf2dgd5nPzbhtO0fxYznnFebUU3hl/M/vF9b1+CP3DpNvmNs+7uO36dqbRRXSctwooooAKKKKACiiigAooooAKKKKACiiigAooooAKKKKACiiigAooooAKKKKACiiigAooooAKKKKACiiigAooooAKKKKACiiigAooooAKKKKACiiigAooooAKKKKACiiigAooooAKKKKACiiigAooooAKKKKACiiigAooooAKKKKACiiigAooooAKKKKACiiigAooooAKKKKACiiigAooooAKKKKACiiigAooooAKKKKACiiigAooooAKKKKACu0+D3/Iz3H/AF5N/wChpXF12nwe/wCRnuf+vJv/AENKwxX8GR04P+PH1PoPTI45PEV15kavi0ixuGf43rZ+zW//AD7xf98CsjSf+Rjuv+vSL/0N63K+PqPU+5prRkX2a3/594v++BR9mt/+feL/AL4FeSfEnwJ4r1rU7+4sEgurebUPOjhe9aLCfY/KB6cESfNj2z1py+CvGyatNJP9gvZZ7Rov7Re+l3wIbTy/JRD0/ejdv5yGJIzWd3Y0sj1n7Pb/APPCL/vgUfZrf/n3i/74FcF4M8L6lY+AbTR7/Sks7qG6hklW2uw/mlCpLksMHJXkHr9a9CpvR7iS02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oXNmrlfsysR1xGKt1Qb/Wyf75ouwsh26z/wCfT/yEKN1n/wA+n/kIVy+p+N9E03xM2g332mCRIw8l0yD7PHlGcBmzkfKrHOMD1q4vizwy0fmLr2nlNivkTDo2MfnuXjr8w9aVwsjc3Wf/AD6f+QhRus/+fT/yEKxG8VeGljMja9pwQQ+eWM4wI/7xP0/Gq1/4y8PWth9tTUIbqESJGzQyLtQsMjczEKPzzyKd2FkdJus/+fT/AMhCjdZ/8+n/AJCFZaa7ori7ZdWsyLIFro+aMQgEglvbIIz6giqWieMPDusPFFa6lElxPNLFDBKwSWQxuysVXrjKtj1Aoux2Oh3Wf/Pp/wCQhRus/wDn0/8AIQrCHi3wuxwPEGnf64Qf64DMh6L9ah/4TPwz9u+yrqsL/wCjyXBmXJiVEcI2W6ZBP86VxWR0e6z/AOfT/wAhCjdZ/wDPp/5CFc3qPjbwtZWM942tWk6w2/2kpA4d2jwGBUDrkMD9DmrJ8VeGxM0J1yw81XSNo/NG4M33Vx1yfSndhZG3us/+fT/yEKN1n/z6f+QhWVe6/ollNNDd6raQyQFRKrPyhbkA+5HOOuOahHirw0btbRde08zsyoEEwJLMQAPxLKP+BD1FF2Fkbe6z/wCfT/yEKN1n/wA+n/kIViXHinw1bXctpca9p0VxFKIZI3nAZJD0Ujsapaj458N2bBVvlujmVX+zlSI2jCllfJG04dcZ60JthZHUbrP/AJ9P/IQo3Wf/AD6f+QhWKPE/h3zvJ/tqyEn2k2m0yY/fDH7vn+Lkce9QTeL9BjurKFb6GRLwuI5xKqxfKMn5mIzxk/LnpSuFkdDus/8An0/8hCjdZ/8APp/5CFYd94p0Cz0KTWn1OCSyTcA0bbi7KpYoo6lsA8U6w8TaBewzSQ6tZ5t4FuLhGlAaBCM5cfw9efQ07sLI2t1n/wA+n/kIUbrP/n0/8hCsKLxZ4YlXdHr1hJ+6M3yy5OwZy2B2GDz7YpreMPCqhCfEWm4eNZEPnggoRkN9COfpRdhZG/us/wDn0/8AIQo3Wf8Az6f+QhWMPE3h03TWq65YNOJhAY1mBbzDnC4Hfg/kaW58S+H7We6guNZsopbQE3CNJzEBjOfpuXPpkUrhZGxus/8An0/8hCjdZ/8APp/5CFYL+LvCyymNvEOmhh5eR5448wApk9BuBGPXNO1vxPo+ktNDNdRyXMLRrJbxuvmLvPy5yQBkZOM5OOKd2Fkbm6z/AOfT/wAhCjdZ/wDPp/5CFcVD8SfDskEEwW8Czrvj3Ig+XYsgJ+b5cqw64rek8R+H49Nk1KTWbJLKOUwvcNKAgkBwVz3P09KG2gVma+6z/wCfT/yEKN1n/wA+n/kIVy2s+OvDek61b6PeXh+2XK27W6IN3nCZyiFTnkZBJ9Bg0aF430XWry2s7Nbzz7ggokkWCEMXmCQ88Lg4z68UahZHU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lVrNmC/ZlXJwCYxio6P4k/wB4fzouwsi39mt/+feL/vgVzXjmKOP7GY40Q/P91QP7tdVXMePOln/wP/2WtaD99GNdfu2W9J/5GO6/69Iv/Q3rcrD0n/kY7r/r0i/9Detypqbl09meUeLvGnjfT/E2q6dpmkrPZRX1okF19mZliiPl+eGOfmY+YNpHT5vSr9t8Tb26kjgg8K3QmeSKIh5CFjd5J1IY7P4fJBP++Px2b/4gaVZ+IJdLksr9re3u47K51BUX7PDcSKGWM/NuPBXkKQCRzV7/AITbwr9hkvhrELWsSRySyqjFY0kXcjMQOAV5yeKzWxp9pnK6X8RdQudRiEujzQW94LQxtcgxxWpkgaRg7hSScrtHHU9qq6V8RLm31N9O/snUbu4ubppNs84Mqo11Jbjy0CD5FEe/nHyk8k9env8A4heHLTWzp8l2ht44Jpbi8BPlRGN40KZx8xzIOmcdDUcXjbwat5calc3EFncKTbfaJY/nkjTYxJwCVQGVeGxjd0oumx9LdQ+HXiu+18RW1/YSW8y2EVy8ky7GmZyc7UxjC4wTnqcYrsqwE8Z+FnmghGtWvmzu0aISQ24PsIYEfL8w284yeKoj4ieF2vbeGO9kkt5rKe9F4sTeQsURUMS2P9rqOOOvSgSR1tFc0vjvwrIreRqgnkWFpvKiidpGUDcQFAyW287RzjnGKt6z4it9KuIVurW48iWNmWZdvVULkbc7ug64wOKANqiucHiuFRC1xpt3ArTi3lLMhMTkAqMBstkEH5c4Gc9KktvFFtNp0t0bO6jdWiVIGC75PNx5ZGDjnPcjHOelAG/RXPJ4pi8+CGXTbuJ3uxZyglD5UpAIGA2WBBByucDk966GgAooooAKKKKACiiigAooooAKKKKACiiigAooooAKKKKACiiigAooooAKKKKACiiigAooooAKKKKACiiigAooooAKKKKACiiigAqg3+tk/wB81fqg3+tk/wB80AZt5oWj3jX7XWnwytqMIhu2YHMsYGApPYYJ6YrN1vwVoGqmWR7Zre4lkjkaeFiGyrIcjspYRoCwAJAHPFYfxv8AEmseGtBsLjRroW0090Y3fy1Y7QpOOQR1ryX/AIWl47/6Dn/ktF/8TXBXzClQnySTufQZfw5isfQVanKKTvu30+TPeX8E+FGRkOiW+xo/LK5bBGMZxn72ON33sd6iufBOh3l7fy38H2m1u5VmFoSyxRy7SryAA8s4PP0qn4M8S31z8PNK1rULa51C7uNyyG3iHGHYbmx0GAMkD8Kk1DxjJaWl9Mmm/a2tZkjJt5C6DIy247cjaOOmCTj1rpVeDipdzzZZfXVSVNK7Ta36p2NRPCvh1Ir2JdJg8u+Qx3C8kMpYsVHPygsS3y45OetGmeF9A0y9S9sdOWC5Xd+9EjlmLMzEsSfmO5mOTnkmoLfxFL/ay2N5p0trumMSN97ceNv04OT+HvXQVrGSlsctSlOnZSW5ymh+AtF0w5d7m9ZJjLAZX2+SxGG27cfe43djgccVbbwX4YZXVtLU7yxc+dJlyzKxyd3PKKee4qaXWpYo7hmtocRSbVJlx5nOAAOoP14ofW5vtNzHHpszJAycngsrZGQMeo49a5Pr9Dv+D8/8jX6pVfT8V/XUgXwT4UWLyl0W3CeWY9oZvu+X5eOv9wAVJJ4P8OSRyxPpoMc0omlTznw8gOdx55OeSe55NWP7aiWxS4eCZmaXyiiL0bGepOP/AK9TXupG3laMWN1JhNwZU4Y4+6MdT6+lafW6Vubm7fjqR9XqXtYr33hnQr6eee5sA0lxIs0pWV03SKu0SYUjD7fl3DnHHSoYvB/hmJg0WjW8e1gyhdwAIZGGBnA5ijP/AAEU6DXJpoojHZo0kluZvLEvzJggYOR9cfSrulaiL4yK0LxSIA21h0Ujjn1pUsZRqNKD3HPDVYJuS2K8/hrQpp/tEmmxed9qe78wMwbzXADtkHuFAI6HHSqS+BfCSxNEuiQBGZmYb35LAA859FUY9hWxrV29jpVxeRqjPEm5VbOCfTjmue/4S+f7VY276T9nFzDJJJPLNmCIqCQN6gg8Ak+mQOtdF0jhq4inTfLN7/52Li+CvC4aJm0lJPKna4QSTSPiRmDs3Ld2AP1FVrLwH4ejhjjv7RdR8hpBb+cW2wxMSVhVc42KCQB6VEvjC5+y290+jultND5vnK+8ABsNxx2xjODyM1sDXrZtat9LjtrpnmgWcSbAEVWBIzk5J45wDjjNF0KOKpS2fb8SKTwn4dk0waa+mI1sJWmx5j7i5XYWL53ElTtPPTjpT7fwv4ft7W8tIdLgW2vU2XMPJSQYwflzgE4GSOTWdd+LzDcwwto97AJJShNwpVgAQPujOSc8AE8ZNQw+ML2aLzItBldN4RmWTO0lchTx94fxDtilzIn67Rva+voy/N4L8MzSCWbSxJL5PkeY08hby852Z3Z255x6gHrQngnwrHD5KaLAsezy9oZvu7CmOv8AdJH41q6NfxalpsN7Du2yA9VxyDg/hkVn+JdauNJurCOGzjuhcuyurSiMqBj5gzfL36Hr2rSMHN8qNnVioc99BP8AhEfDuNo0xFT7QLny1kcIJc7t20HHUk+marv4I8Pz3mo3d9ateyX1wZ281ziMkJkJgjAzGpJ6nHJxWV/wsBjFvGiy7vNZDGzEMAOi9MGQ9l/OtPSvFE1xrCabqGlzWEju8SZ+cM456+gHX39q1lhakdWiI4qlLRMlk8E+FZLZbZtFgMKusgTcwG5UWMd+yqo/AVZv/DOhX+pnUrzT0nuzs/eO7cbDlcDOBg1sUVgbnPy+CvCsqBZNGgYAKo+ZuioIwOv91VH4Cpz4V8PmzktG05DFJdfa2zIxbzsY8wNnIOOODWzRQBm3eg6PdT+fcWEcshEI3EnOIWLRd/4WJP40zTfDmh6bfRX1jpsMFzDaCyjlXOVgByE5PTP41q0UAFFFFABRRRQAUUUUAFFFFABRRRQAUUUUAFFFFABRRRQAUUUUAFFFFABRRRQAUUUUAFFFFABRRRQAUUUUAFFFFABRRRQAUUUUAFH8Sf7w/nRR/En+8P50AaFcx486Wf8AwP8A9lrp65jx50s/+B/+y1rQ+NGOI/hst6T/AMjHdf8AXpF/6G9blYek/wDIx3X/AF6Rf+hvW5SqblU9mcFr/hfwjrHj+2vItWgtdftnWe4s0mR/tKhcBpIGyCwU4D43AHrVjVfAvw/sNFmOpabBBpyBPNaa5kCBQhiUElugVioHvVHVPh1dX3ji51/+1rWK3e6W9iQWeZlmW3MKgybuY8HJUAE9M1l3Pwr1q60p7G88WvcRyM7eVJE3lRFjE25FDDkGNsA5AEhx75xNOp2LeA/CbPI50hT5m7K+dJtG50dsDdgZaNCcdSPrVbW9D8Af2q1pqy6dHf6kZG8ma7KSTmTYHwu4E58pOn9361j6h8PNZuDqOzxZdj7UzFcs4yTL5is4DYbYMIFAAK8EVp6n4AtdW8RWuqateG4igsILZoViCeZJFL5ocnkgbscDHTqaF0B9TTj8F+GIL8ajDpaQ3SvJIZkkcMS772yc8jcScdAemKzNJ8L+ANUhdtNhtbtZoZDK0V07GSOcANuIbJDeWOv93I6VmWfw3v7Z9Kf/AISi/la2Ltd5mkHnuZAwkBLHBCjZjoRnpzVay+Ft/b20Nt/wk0ogjSKMpGjoGWOOdBnD9zMrfVPyLKw+u51t74Z8KtqUpuLWGO71KIwuonZGuFVNp4DDJCYGRyB3q/deH9KutRW/ngkecW5tv9e+0xHqpXO0g9+OePQVwk3wx1lreSJPGN2hMTqjfOWR3tUhZwd+cl1Mn1P41cm+H+sfarZrXxRJBbwai14i+WxdVLo3lBi33SFcEf7f4U+ouh1EfhXRY7m2uUgnE1tu8tvtUp+9jdu+b5sgAc54GOlTQ+HtIi0+awS1/cTFWcGRi2VxtwxOV24GMEYwMYrj7X4c6hayaXKnie/ka1Z3uVaeQCaQyBhIDuJBCgJjoVz0rS8I+Db3Rby0uLrVIr37O9wymSJmlVZQmFEhbJ5UklgScgdslAaWmeEdLsriC5Mt7cXNu7vFNJcvv+cjduwQHJwBlsnAxnFdDRRQAUUUUAFFFFABRRRQAUUUUAFFFFABRRRQAUUUUAFFFFABRRRQAUUUUAFFFFABRRRQAUUUUAFFFFABRRRQAUUUUAFFFFABRRRQAVQb/Wyf75q/Vd7bc7MsmMnOMZoA5rxp4V0vxbYQ2eqm4VIJfNRoX2kHGPQ9q5T/AIUv4R/576r/AOBC/wDxNen/AGVv+ev/AI7R9lb/AJ6/+O1hPDUqj5pRTZ34fNMZh4ezpVGl2RkeHNIs9A0W20nT/M+zWylU8xtzckkkn6k1oADsAPwqf7K3/PX/AMdo+yt/z1/8drZJRVkcU5ynJyk7t7kFFT/ZW/56/wDjtH2Vv+ev/jtMkgwv90flRU/2Vv8Anr/47R9lb/nr/wCO0AQUVP8AZW/56/8AjtH2Vv8Anr/47QBBgegoqf7K3/PX/wAdo+yt/wA9f/HaAIDyMEAigAYxtGPTFT/ZW/56/wDjtH2Vv+ev/jtAEGBjoMfSg9uBx0qf7K3/AD1/8do+yt/z1/8AHaAIKKn+yt/z1/8AHaPsrf8APX/x2gCCkKq33lB+ozVj7K3/AD1/8do+yt/z1/8AHaAIP8c/j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/En+8P51P9lb/nr/47Sra/MC0mQDnGMUAWK5jx50s/+B/+y109cx486Wf/AAP/ANlrWh8aMcR/DZb0n/kY7r/r0i/9DetysPSf+Rjuv+vSL/0N63KVTcqnswori9V8Q69ba1eWkNmJLdb2BIpRAxCxYj80E5xuJcbfqf7tEfjp2t1mbStqmaNGPnk7A4PykbcmRccoAcZHNZmh2lNlfy4y+CcdhXEWPjTUF0xpb7TbfzYoy0zLMwQMZmjVPuZDcDOeBmtXw94gn16GWQ6XJZQpHAxMr/OXdVfbtx0GcZz1HSmkD00N/wAyX/ng3/fQo8yX/ng3/fQpmpG4Gn3BtAxuPLbytoGd2OOvHX1qhoh1pr2ZtRUpAY02KdvDYGcbfxznvjHFIDS8yX/ng3/fQo8yX/ng3/fQqWs3xCutfYlk0J7T7VG4Yw3IISZe6bhyh9GwenSgC40zoAWhYDIGdw7mpqzNPj1OPSUGsXFvPeNIGcwRlI1ywwq5JJA6ZPJrD1Pxjc2V4If7DleNrx7ZJPOCg7MZPIwCd3yjPODyKYHX0Vwtt45uLyaZodOCpA8gCfaAC+1HOH3KNgyo+YEgk9TUlj4y1C5u1SPTIZEuGgW3QTMrDeH3s2U5UFMZHXikB21FcTF48d7dZm0nYpljVj5+dgfPykbcmRccoAcZHNWtX8ZGw1q709NNa6NsOVilzK37rzN2zH3OxOepHBoA6yiuZ0PxNc6pqFvaR6YoR1leS4WctFhCozGdo35L+33WrJk+Ie3T7i7XShIY/uJHOW3Hc42MQmFf5CQOc5HNAHeUVxP/AAm01zqM9nDp7RLC8QLeZmU7nQEbCuMYY5IJxjnBpt148uLXSBfXGhyLK4ikjgWUszo6FsA7PvjB+X9aAO4opEbcob1GaWgAooooAKKKKACiiigAooooAKKKKACiiigAooooAKKKKACiiigAooooAKKKKACiiigAooooAKKKKACiiigAooooAKKKKACiiigAooooAKKKKACiiigAooooAKKKKACiiigAooooAKKKKACiiigAooooAKKKKACiiigAooooAKKKKACiiigAooooAKKKKACiiigAooooAKKKKACiiigAooooAKK4Tw94d8TaZaWjLqRSeeRReqDuCIBId2XLbnLFASMcDpU9p/wnGIvte8xeavn+UYfOzg7tmfl8rdjr8+M0AdpRXJR/8JpPcJFJstoVkVZJR5ZLrvk3Mo5x8vljkZ68VDpaeOZbj/TnFvbee74UxNKE8v5UzjH3++OlAHYTSeWm7aWyQAB703zJf+eDf99Cq8Pn/wBmWn2nf5+I/M37d27jOdvGc+nFXaYEXmS/88G/76FHmS/88G/76FS0UgIvMl/54N/30KPMl/54N/30KlooAi8yX/ng3/fQo8yX/ng3/fQqWigCLzJf+eDf99CjzJf+eDf99CpaKAIvMl/54N/30KfE/mRhtpHJGD7GnVFa/wCp/wCBN/M0AS1zHjzpZ/8AA/8A2WunrmPHnSz/AOB/+y1rQ+NGOI/hst6T/wAjHdf9ekX/AKG9blYek/8AIx3X/XpF/wChvW5SqblU9mFJgeg65qlBd3c6u8NpEUEjIC05BO0kZxt9qk8y/wD+fSD/AMCD/wDE1maFrAx0FNlQSIUOQD6VX8y//wCfSD/wIP8A8TR5l/8A8+kH/gQf/iaAJfKb/nvL+n+FHlN/z3l/T/CovMv/APn0g/8AAg//ABNRWt1e3FtHOlnCFkUMAbg55/4DQFi15Tf895f0/wAKPKb/AJ7y/p/hUXmX/wDz6Qf+BB/+Jo8y/wD+fSD/AMCD/wDE0ASNBuwGlkYZBxkf4VMQCMEAj3qr5l//AM+kH/gQf/iaPMv/APn0g/8AAg//ABNADdO0rTdOaVrGygtzKcuUXG7/AOtyeKuAD0qr5l//AM+kH/gQf/iaPMv/APn0g/8AAg//ABNAFnA9B1zTI4IY5pZo4kWSUgyMBguQMDPrxUPmX/8Az6Qf+BB/+Jo8y/8A+fSD/wACD/8AE0AWhwMDio7a3gtoVht4UiiXoirgDnPSofMv/wDn0g/8CD/8TR5l/wD8+kH/AIEH/wCJoAbb6Xp1vfS30FlDHcy53yqvzHPX8+/rVw1V8y//AOfSD/wIP/xNHmX/APz6Qf8AgQf/AImgC1RVXzL/AP59IP8AwIP/AMTR5l//AM+kH/gQf/iaALVFVfMv/wDn0g/8CD/8TR5l/wD8+kH/AIEH/wCJoAtUVV8y/wD+fSD/AMCD/wDE0eZf/wDPpB/4EH/4mgC1RVXzL/8A59IP/Ag//E0eZf8A/PpB/wCBB/8AiaALVFVfMv8A/n0g/wDAg/8AxNHmX/8Az6Qf+BB/+JoAtUVV8y//AOfSD/wIP/xNHmX/APz6Qf8AgQf/AImgC1RVCa8vYp4Yms4SZmKri4PGBn+77VL5l/8A8+kH/gQf/iaALVFVfMv/APn0g/8AAg//ABNHmX//AD6Qf+BB/wDiaALVFVfMv/8An0g/8CD/APE0eZf/APPpB/4EH/4mgC1RVD7Ze/bPsv2OHd5fmZ+0HGM4/u1L5l//AM+kH/gQf/iaALVFVfMv/wDn0g/8CD/8TR5l/wD8+kH/AIEH/wCJoAtUVV8y/wD+fSD/AMCD/wDE0eZf/wDPpB/4EH/4mgC1RVXzL/8A59IP/Ag//E0eZf8A/PpB/wCBB/8AiaALVFVfMv8A/n0g/wDAg/8AxNHmX/8Az6Qf+BB/+JoAtUVV8y//AOfSD/wIP/xNHmX/APz6Qf8AgQf/AImgC1RVB7u9S5igNnDukDEH7QcDGP8AZ96l8y//AOfSD/wIP/xNAFqiqvmX/wDz6Qf+BB/+Jo8y/wD+fSD/AMCD/wDE0AWqKq+Zf/8APpB/4EH/AOJo8y//AOfSD/wIP/xNAFqiqvmX/wDz6Qf+BB/+Jo8y/wD+fSD/AMCD/wDE0AWqKq+Zf/8APpB/4EH/AOJo8y//AOfSD/wIP/xNAFqiqvmX/wDz6Qf+BB/+Jo8y/wD+fSD/AMCD/wDE0AWqKoT3l7C8KNZwkyvsGLg8HBP932qXzL//AJ9IP/Ag/wDxNAFqiqvmX/8Az6Qf+BB/+Jo8y/8A+fSD/wACD/8AE0AWqKq+Zf8A/PpB/wCBB/8AiaPMv/8An0g/8CD/APE0AWqKq+Zf/wDPpB/4EH/4mjzL/wD59IP/AAIP/wATQBaoqr5l/wD8+kH/AIEH/wCJo8y//wCfSD/wIP8A8TQBaoqr5l//AM+kH/gQf/iaPMv/APn0g/8AAg//ABNAFqiqF3d3ttbvM9nCVXGQLg56/wC7UvmX/wDz6Qf+BB/+JoAtUVV8y/8A+fSD/wACD/8AE0eZf/8APpB/4EH/AOJoAtUVV8y//wCfSD/wIP8A8TR5l/8A8+kH/gQf/iaALVFVfMv/APn0g/8AAg//ABNHmX//AD6Qf+BB/wDiaALVFVfMv/8An0g/8CD/APE0eZf/APPpB/4EH/4mgC1RVXzL/wD59IP/AAIP/wATR5l//wA+kH/gQf8A4mgC1RVXzL//AJ9IP/Ag/wDxNHmX/wDz6Qf+BB/+JoAtUVQtru9uEdls4QFkZDm4PVTg/wAPtUvmX/8Az6Qf+BB/+JoAtUVV8y//AOfSD/wIP/xNHmX/APz6Qf8AgQf/AImgC1RVXzL/AP59IP8AwIP/AMTR5l//AM+kH/gQf/iaALVFVfMv/wDn0g/8CD/8TR5l/wD8+kH/AIEH/wCJoAtUVV8y/wD+fSD/AMCD/wDE0eZf/wDPpB/4EH/4mgC1RVXzL/8A59IP/Ag//E0eZf8A/PpB/wCBB/8AiaALVFVfMv8A/n0g/wDAg/8AxNRW15ez+Zts4R5cjRnNweo/4DQBfoqr5l//AM+kH/gQf/iaPMv/APn0g/8AAg//ABNAFqiqvmX/APz6Qf8AgQf/AImjzL//AJ9IP/Ag/wDxNAFiWMSJtJI5BBHqKZ5Tf895f0/wqLzL/wD59IP/AAIP/wATR5l//wA+kH/gQf8A4mgCXym/57y/p/hR5Tf895f0/wAKi8y//wCfSD/wIP8A8TR5l/8A8+kH/gQf/iaAJfKb/nvL+n+FHlN/z3l/T/CovMv/APn0g/8AAg//ABNHmX//AD6Qf+BB/wDiaAJfKb/nvL+n+FHlN/z3l/T/AAqLzL//AJ9IP/Ag/wDxNHmX/wDz6Qf+BB/+JoAl8pv+e8v6f4UeU3/PeX9P8Ki8y/8A+fSD/wACD/8AE0eZf/8APpB/4EH/AOJoAl8pv+e8v6f4U+JBGgUEnryar+Zf/wDPpB/4EH/4mmSXV1DJCJrWIJJII8rMSQT7bRQBdrmPHnSz/wCB/wDstdPXMePOln/wP/2WtaHxoxxH8NlvSf8AkY7r/r0i/wDQ3rcrD0n/AJGO6/69Iv8A0N63KVTcqnszBvZNUh8JanLocMc+poLg2sb/AHWk3NtB5Hf3FcONW+Iqz6a2nw6pe2DiCO6a+0+OC4VmuQHfaOMKgII9CG7c9ja6y9qJoRaBwtxLhvNxn5z2xU3/AAkT/wDPiP8Av/8A/WrNLW5ozz2PWfiSujW83k63LfDVitzbnTUXdDk7VjcptCdCWOf94V6X4oe4XT4DbxXDv9qhLCEZIUOC2cdsZqt/wkT/APPiP+//AP8AWo/4SJ/+fEf9/wD/AOtQtgJ/Dcl6ZtRgvIJY0S5ZoGcH5kJzwSB/Wrmif8gi0/64r/Ksz/hIn/58R/3/AP8A61V9N16SHT7eFrEZSMKcze30oA6eisD/AISJ/wDnxH/f/wD+tR/wkT/8+I/7/wD/ANagDforA/4SJ/8AnxH/AH//APrUf8JE/wDz4j/v/wD/AFqAN+isD/hIn/58R/3/AP8A61H/AAkT/wDPiP8Av/8A/WoA36KwP+Eif/nxH/f/AP8ArUf8JE//AD4j/v8A/wD1qAN89DjrXleg+IPida28x1jw/JeusUPlssQRSWMrMSq5bcAI0IHAJDdM12v/AAkT/wDPiP8Av/8A/Wo/4SJ/+fEf9/8A/wCtRYLmHF4n8bNfhX8FlLfzQpHnEuF8wKTnG3o27PTCmnP4g8XP4Wt9Xm8Pz21xFqEf2qytkM0xtv4wFYDLAn+HOcZBra/4SJ/+fEf9/wD/AOtR/wAJE/8Az4j/AL//AP1qLaAeeQ6v8VBrUcU1vfJG2lhm/wCJcjxJMYHO4kYJZZNg2BueRjvXoHw5utavPCFnN4gt7qHUfmWX7Qio74YgOVUDbkYOCAR3FP8A+Eif/nxH/f8A/wDrUf8ACRP/AM+I/wC//wD9amD1N+isD/hIn/58R/3/AP8A61H/AAkT/wDPiP8Av/8A/WpAb9FYH/CRP/z4j/v/AP8A1qP+Eif/AJ8R/wB//wD61AG/RWB/wkT/APPiP+//AP8AWo/4SJ/+fEf9/wD/AOtQBv0Vgf8ACRP/AM+I/wC//wD9aj/hIn/58R/3/wD/AK1AG/Wddecz3QUTrzHtIyM884qj/wAJE/8Az4j/AL//AP1qP+Eif/nxH/f/AP8ArUAaN9/yEdP/AOuj/wDoBq9XL3WuSSXdpILEYjdif33qpHpVn/hIn/58R/3/AP8A61AHG+KNU+Jtvqd62j2Mk9pHNcLGn2dctH+4ETKT1ILSnB6gN6Cug+HV54iur/XU8Qf2ipjvXW2Se1WOIQ72CeWwUb8qFzkt26Vpf8JE/wDz4j/v/wD/AFqP+Eif/nxH/f8A/wDrUIG7m/WbF5zSRZ89R9ofOcjK84/CqX/CRP8A8+I/7/8A/wBageIpD0sR/wB/v/rUAaP/ADHv+3X/ANmriI7v4kW2s6perBHe2L35tbSznQIEQyKFmDIu7YE3E5yTxjFbp1yQausv2EfNAVA870YH096tf8JBL/z4D/v9/wDWoswuYNjqfjafRPEF1NpElte4l+xQ7wxhKxsF2goA+WAPBIO7t0qho3iL4jW4jg1Tw293O98kDyKmyNYRHEGlUjsWZ2wfRhngV1v/AAkEv/PgP+/3/wBaj/hIJf8AnwH/AH+/+tRZiucW/iT4kDQ1s18OTPqJ06V5LxYCoS5XcVVVPDA7QPqRjIrT8Taz4utdVuV0mzmuVX7P+6EWSIjHIWZRjlmkAQ54UYJx1rof+Egl/wCfAf8Af7/61H/CQS/9A8f9/v8A61OzC6KGt+IPEtne3MNn4ceaKKKExPhm80uQJG+UEAR91+83as0+K/G22Vj4JdMQFo1MjMfMEcbAHaDwSzLx3XnHbof+Egl/58B/3+/+tR/wkEv/AD4D/v8Af/WpWY7o5vUfEvja4iNvZeGLq0kV4nMzR7vk3wbhg8ZKvMCASRspmmeJvHkMVlbXvhd7qYwTtdXHlvGqSAyeWowDkHagOB/ECM10/wDwkEv/AD4D/v8Af/Wo/wCEgl/58B/3+/8ArU7CTKngnVNZ1LUL5tTtZrVPs9tJ5EibfIlZW3oPUYCH/gX4Vryec0kwHnqPtCYIyMrxn8Kp/wDCQS/9A8f9/v8A61H/AAkEv/PgP+/3/wBahhc0rn/kL2f/AFzl/wDZa4rWrr4hWvijWdQ02H7ZpNoqra6fIiqLkmNeUYLvyHJySSMAjFbVxrsn9oWkv2EcB0x53cgH0/2as/8ACQS/8+A/7/f/AFqVmO5m6JqPi6fxHqK6hpAht4Y0ihRZj5bt1aVSU5ByeN2RtwQOtcto3iT4o2OmTyap4bl1K7SC38lFiEays3mM5O3lWACIRjAOD0Nd3/wkEv8Az4D/AL/f/Wo/4SCX/nwH/f7/AOtTFc5Y+I/H0Ia1PhuS5mlvblBKsRRYId37kgnhiAQfQgHnPFM8Q6p40XQrb7I11b6o2hRTFUsvMLXO9BMNmD8wXOBg43E4OMV1n/CQS/8APgP+/wB/9aj/AISCX/oHj/v9/wDWpWY7nC3erfEuZEnt9L1G2C24aSF0jZ3YW6sACFwCZGKnr90YAq9Z+IPH1pcy/atBurxPO2AeVgBDcyrlQo5IiEZ5YDB9evWf8JBL/wA+A/7/AH/1qP8AhIJf+fAf9/v/AK1V1uJ6qxVm1fxJJrOs2MeieRaW1qzWd1uLNPJsBUgbduMkjBOfl6YNcda3/wAW5kMd3bxW83kh0aCANGWFqH2ksAQTKNp9CcA13f8AwkEv/PgP+/3/ANaj/hIJf+fAf9/v/rVNmO6MnwNqPiS81jdrMc8C3Nj9qa1kjC/Yy0zCKMkfxeX973WujvfOZ7oIJgPLTaVyOcnOKpf8JBL/ANA8f9/v/rUf8JBL/wA+A/7/AH/1qdhXNDUuLjTx1/0j/wBkauZ8Y6h4os/GGkx2FrqUukOF3/YbeOTfKZMMJmf/AFcYTnIwTzzwAbl/rkrSWkn2EARzg487rkEenvVr/hIJf+fAf9/v/rUW1HdHOP4m8dTWCbPCYt7meSWMDLuYMJ8jNlQp+bgkMR6Z7MsvFXjnEVu/hGWdhaQFrl1aIGZmiEmVx0Ad2/7Zn2NdN/wkEv8Az4D/AL/f/Wo/4SCX/nwH/f7/AOtQkF0ctH4m+ICSTTv4V3rMlt5MDBwICQ/mlmUEt8yqMAZG4Hpmret634wufCuvPZ6XPp2o2s6pZNFbNOZY8jLKrAEnGRnaQD2at7/hIJf+fAf9/v8A61H/AAkEv/PgP+/3/wBak02JM5iDxT428pYJPCF8FFjC73D4MqysYw4wo2sQHc8d0IxVRfEvxCR7Hy/C15JHb28jTRygb7lvL+Us+0Bfm/hAySOnIrsv+Egl/wCfAf8Af7/61H/CQS/8+A/7/f8A1qbQHI+N9Y+IC23hu40exuYZZzIb+G0tfOUMGTYreYoKqV38nbj14rVi8UeK5LkQt4Smt4xOsUk7h3WNd0oLBVGXGEj5Xj95zwK2f+Egl/58B/3+/wDrUf8ACQS/8+A/7/f/AFqLMLmHomveMdS8TWcd5oE+m6YtxPHK7JnzE8vMbHPKncCOCQeOa7C68z7XCFWTbsfJXoOOKy/+Egl/58B/3+/+tR/wkEv/AD4D/v8Af/WosFy1dhx4ePmFi2xc7uucisv4j3WvWulWr6Gt4Fa6VbyWztlnuIodrcxxtwx3bQeDgEnFGra7JJp8q/YQMgc+d7j2q0fEEuf+PAf9/v8A61Kw7nMaz4j8dbnh0/w7cRrBcw/6Q8W8yRbl3FlHXcpY/JkrtIPOKnXxR47dZMeCUhk2W4RJLhjlpCgdiyoRtXc2edw2dOa6D/hIJf8AnwH/AH+/+tR/wkEv/PgP+/3/ANanYVznbHxF44tX+y6h4ce9le9lj82GNlRI/PRV5xgjymZ93fbjrmrPh/xJ4yutZ0y11TwkLW2u4mkuJkdiLXIYqpJAyflAI4wWGM1s/wDCQS/8+A/7/f8A1qP+Egl/58B/3+/+tQkFziV1b4jfZbnZaai+pebchopLONLaEiKUxCNhzIpYR8k9SM9xVy98b+KtOtDJeeGCiBoIVnkDqGeR403bcZOd7EKORsweorqv+Egl/wCfAf8Af7/61IdfkYfNp6n6zD/CiwNnKX/in4hTxPDa+EZLJ1hhlMzKZMN5kXmIFH3vkZyMcjaRjOKlvfE3j2SWGa28JXEaQ3L+bCCMzJ5c21MsOPmWI7xx84HUGun/AOEgl/58B/3+/wDrUf8ACQS/8+A/7/f/AFqLDujh5/G/iex8jRZdOP2+eCZ1lnJEsjEyeVsQJ8pYqMBhx36c7DeKPGkNiG/4RGaWdZPLMZ3biAmQxYDad7cDHCfxYreOuMXEh01C44DeaMj9Kd/wkEv/AD4D/v8Af/WosI1b1pW06RljcSFPuryQfTiktRJ9smZjJtKptDdOnNZf/CQS/wDPgP8Av9/9aj/hIJf+fAf9/v8A61FguWoWnTR79rUEziS4MQAyS25scfWvNB4o+Jmjac+qeIdJjkit7eKV1hXbHj7M7NvYrkHzAoIHQnAJFdvpuuyRwyj7CDmeU/671c+1Wjr8jAhtPBHoZh/hRZjujnx4q8bckeDNyrazyq3mOPOZS+xVG07S21Dh8H5+OlQx+IPiFa3Nyt14cguTJcwCIReYIoImiDOdwUs/z5XpweSMYrpv+Egl/wCgeP8Av9/9aj/hIJf+fAf9/v8A61FhXMEeKvGYZvM8GyKPtEartLMfLMkiMemNwCI3JAw/tzT07xL45hSfzfCl9c7r1ljMpC5jwCoAVflycjcSVGOTzXVf8JBL/wA+A/7/AH/1qP8AhIJf+fAf9/v/AK1JJg2cv4quPHV5r8+n+HbuW0IvAu8wo0ccP2bcjMWU8NLuBxzxgYpNM13x+LTxJJfaHdPM0Zl0VBCgAO4xhDg+oWT5sHDH0rqf+Egl/wCgeP8Av9/9aj/hIJf+fAf9/v8A61Fh3OL07XfiZbxiS80OS6ktraO3dHjCLLOZnV5yUDZXYqHanTf3xWheeIvHq3IuU8Kn7PHLPGIYpCxkVVXbI+VzgkkgLycHvxXSf8JBL/z4D/v9/wDWo/4SCX/nwH/f7/61PUV0cavibxzHpL2+oaLdRE2d1K+orDsMUgMhhCpgg5CoMHB+YeteiB7h9GV5o2W5aAF0UchyvIH41m/8JBL/ANA8f9/v/rUf8JBL/wA+A/7/AH/1qLMLmlaCQ3bM3mhfJThumec/jTdI6Xf/AF9SfzrP/wCEgl/58B/3+/8ArVV07XJIxc/6CDm4c/673+lFh3OUh1b4ir4j1RBZ6jPYJf7UD2kcapF9pVU8lsZkUwlyxI4wMEZqxH4p+IU19ZzjwnNDB5s0Utuyn96uYfLfdj92cNL1yuUPPSut/wCEgl/58B/3+/8ArUf8JBL/AM+A/wC/3/1qFoDe5zEniT4gNcQXY8K+XAn2oSWalmeRlQGIFyoC5IPzDKn1rV0vX/FVxdwW914dWFZLGSZpU8zaswJ2od6rjIx6nr9Tpf8ACQS/8+A/7/f/AFqP+Egl/wCfAf8Af7/61KzC5xVjrHxIN1Yz21kL/Sj9naUumyeQm1dpFGRtC+aApJ5B4xitRPFHjuSK0x4PiDyoGlJkkxGS5XGCoOQME/oa6H/hIJf+geP+/wB/9aj/AISCX/nwH/f7/wCtRZ3C6OX1Dx14qsbCe8vfB7WiJFEV82U4EjmMYJxg5LuMDkeWc4yKi0bxd40uJPtSaB/aNldyQvbyQgrGqGOLcqkgE/O0h3OABsweorrH11pEKPpqsp6gzAg/pSjX5AABp4AH/Tb/AOtTsI4yy8R/EaPT4XufDdzdT27TF9qCPz/3cpRGBBxyIxuXg7h6EVu6Z4l8WTa5p9jd+E5IbeWWWO7uQTsjCs4R1PcHavBwfmHWtb/hIJf+fAf9/v8A61H/AAkEv/PgP+/3/wBagOhxA1n4iCS+RrDVjcpervX7HELZId0gCwsMs+VEZLHOM9ulab+KfG1vobyDwnPcX8awqkDK2ZSYwzuzqNo+bK4AyCOQBXSf8JBL/wA+A/7/AH/1qP8AhIJf+fAf9/v/AK1CVkDepyt/4o8exanfz2/hWd7eGEpb2pQkPJ5gAcyDsVyflzjvzmuo8FX2pX8epSahHLGq3YEKyDBQGJGZM9wrl1z7U7/hIJf+fAf9/v8A61H/AAkEv/QPH/f7/wCtSSaAvX3nGW5CCYDyBtK9M5PT3pdT4SyHJ/0mPr+NUP8AhIJf+fAf9/v/AK1RyatJeXVlC1oIwblTu8zPY9sU7DudFXMePOln/wAD/wDZa6euY8edLP8A4H/7LWlD40Y4j+Gy3pP/ACMd1/16Rf8Aob1uVh6T/wAjHdf9ekX/AKG9blKpuVT2Zw03+tn/AOvmX/0M1HWraaTcXbXEm6NENxLtySSfnP5VP/wj83/PaP8AWoLMOitz/hH5v+e0f60f8I/N/wA9o/1pDMOitz/hH5v+e0f602Lw9ciNRJcRM+PmIBAJoAxaK3P+Efm/57R/rR/wj83/AD2j/WgDDorc/wCEfm/57R/rR/wj83/PaP8AWgDDorc/4R+b/ntH+tH/AAj83/PaP9aAMOitz/hH5v8AntH+tH/CPzf89o/1oAw6K3P+Efm/57R/rR/wj83/AD2j/WgDDorc/wCEfm/57R/rR/wj83/PaP8AWgDDorc/4R+b/ntH+tH/AAj83/PaP9aAMOitz/hH5v8AntH+tH/CPzf89o/1oAw6K3P+Efm/57R/rR/wj83/AD2j/WgDDorc/wCEfm/57R/rR/wj83/PaP8AWgDDorc/4R+b/ntH+tH/AAj83/PaP9aAMOitz/hH5v8AntH+tH/CPzf89o/1oAw6K2m8PXG9NtxEFBO4YPPH+NO/4R+b/ntH+tAGHRW5/wAI/N/z2j/Wj/hH5v8AntH+tAGHVfUZrqGBXs0Mk3mooTYW3AsAQf7oxk57YrpP+Efm/wCe0f60yXQ7uMBoTFI2eQWK4H5U0Ix5f+QjD/1zf+a1lalf6tHd3sVrAWjjSJoG+zOdxOd65GQTwMHoM10Eul6kNTgTyYdxifH733X2qz/ZOqf88YP+/wB/9alJc2zsaUpqDu43/wCHOZ1G61uJopLezDwtCGdMZkRuCR3Ge3eteB2khSRo2jZlDFG6qT2NX/7J1T/njB/3+/8ArUf2Tqn/ADxg/wC/3/1qErN6hOalFJRSsUqKu/2Tqn/PGD/v9/8AWo/snVP+eMH/AH+/+tV3MrMpUVd/snVP+eMH/f7/AOtR/ZOqf88YP+/3/wBai4WZSoq7/ZOqf88YP+/3/wBaj+ydU/54wf8Af7/61FwsylRV3+ydU/54wf8Af7/61H9k6p/zxg/7/f8A1qLhZmXc/wDHxa/9dG/9Aas/VbzUotQeC0izEbUssht3cLLuGASucjGeMdq27rStSFzaAwwZMjAfvf8AYb2qz/ZOqf8APGD/AL/f/WqJK60ZpSkoSu1c5i5utcNlaTW1mA0kbedHIvzo2Dg+nbp+FalhNJcWcU0sLwOw5R+orT/snVP+eMH/AH+/+tR/ZOqf88YP+/3/ANaiKs9yqlRSjZRSKVFXf7J1T/njB/3+/wDrUf2Tqn/PGD/v9/8AWq7mNmUqKu/2Tqn/ADxg/wC/3/1qP7J1T/njB/3+/wDrUXCzKVFXf7J1T/njB/3+/wDrUf2Tqn/PGD/v9/8AWouFmUqKu/2Tqn/PGD/v9/8AWo/snVP+eMH/AH+/+tRcLMy737kX/XdP51U1W6vYL+2jt0dopN3mkW7OEAB53DvnGF+ta2oaXqSJDuhh5njA/e98/SrP9k6p/wA8YP8Av9/9aplqty6cuV3aucul1rz6ZDPHaxmfz2WRJEKFkzhTjtxya0NInuLixSS6t5IJQSrBxgnHfHvWx/ZOqf8APGD/AL/f/Wo/snVP+eMH/f7/AOtSjG3U0qVVNNKCWv8ASKVFXf7J1T/njB/3+/8ArUf2Tqn/ADxg/wC/3/1qu5hZlKirv9k6p/zxg/7/AH/1qP7J1T/njB/3+/8ArUXCzKVFXf7J1T/njB/3+/8ArUf2Tqn/ADxg/wC/3/1qLhZlKirv9k6p/wA8YP8Av9/9aj+ydU/54wf9/v8A61FwszL1H/jyk+g/mKq6/c39usJ0+NpZGlUMnklwV3AEkjpgZrV1PS9SSwlZoYQMD/lt7j2qydJ1TP8AqYP+/wB/9akyJwcotJ2OVW81yTTruWCBTNFcbYhNA0bSRgcnae5Oce1XtEub24hlW/tHt5Y5CuT91x/s+w6Vuf2Tqn/PGD/v9/8AWo/snVP+eMH/AH+/+tSXqZxoyi0+ZlKirv8AZOqf88YP+/3/ANaj+ydU/wCeMH/f7/61Vc3sylRV3+ydU/54wf8Af7/61H9k6p/zxg/7/f8A1qLhZlKirv8AZOqf88YP+/3/ANaj+ydU/wCeMH/f7/61FwsylRV3+ydU/wCeMH/f7/61H9k6p/zxg/7/AH/1qLhZlKirv9k6p/zxg/7/AH/1qP7J1T/njB/3+/8ArUXCzMiFmSyuGT74klK/KW53HHA5NZOl6jrtxf2Udzp5jgktQ07mJl2S4ORz0GQB+P410mn6XqTRSbYYeJ5B/ru+4+1Wf7J1T/njB/3+/wDrVnKN2nc2p1FCLi4p3/A5nTLvWftyQahZ/I25fMiHyAg9T/L/ABrZq7/ZOqf88YP+/wB/9aj+ydU/54wf9/v/AK1VFWVr3JqzU3dRS9ClRV3+ydU/54wf9/v/AK1H9k6p/wA8YP8Av9/9aquZ2ZSoq7/ZOqf88YP+/wB/9aj+ydU/54wf9/v/AK1FwsylRV3+ydU/54wf9/v/AK1H9k6p/wA8YP8Av9/9ai4WZSoq7/ZOqf8APGD/AL/f/Wo/snVP+eMH/f7/AOtRcLMpVSZ547K+ktYxLOryGND/ABN2FbX9k6p/zxg/7/f/AFqrWGl6k4uNsMPFw4P73vn6Unqhx0d7GALrXm06GaO1iMvnMrq6FCyZwrY/h960dJnuLixSS6t5IJfusrjBOO+Petf+ydU/54wf9/v/AK1H9k6p/wA8YP8Av9/9apirPc2qVVONlBLX+kUqKu/2Tqn/ADxg/wC/3/1qP7J1T/njB/3+/wDrVdzCzKVFXf7J1T/njB/3+/8ArUf2Tqn/ADxg/wC/3/1qLhZlKirv9k6p/wA8YP8Av9/9aj+ydU/54wf9/v8A61FwsylRV3+ydU/54wf9/v8A61H9k6p/zxg/7/f/AFqLhZlKirv9k6p/zxg/7/f/AFqP7J1T/njB/wB/v/rUXCzKVFXf7J1T/njB/wB/v/rUf2Tqn/PGD/v9/wDWouFmUqfa/wDISsv+vhf5GrX9k6p/zxg/7/f/AFqRNPvre+spJ44lT7QuSsmT0PbFJsEjqa5jx50s/wDgf/stdPXMePOln/wP/wBlq6HxozxH8NlvSf8AkY7r/r0i/wDQ3rcrD0n/AJGO6/69Iv8A0N63KVTcqnsylov/AB6P/wBd5f8A0Nqu1zdrrf2MTQfY5JNtxL8wdRn5zUv/AAkg/wCgfL/38WszQ36KwP8AhJB/0D5f+/i0f8JIP+gfL/38WgDforA/4SQf9A+X/v4tQ2PiBobOGGSxlZ0QKx8xTk0AdLRWB/wkg/6B8v8A38Wj/hJB/wBA+X/v4tAG/RWB/wAJIP8AoHy/9/Fo/wCEkH/QPl/7+LQBv0Vgf8JIP+gfL/38Wj/hJB/0D5f+/i0Ab9FYH/CSD/oHy/8AfxaP+EkH/QPl/wC/i0Ab9FYH/CSD/oHy/wDfxaP+EkH/AED5f+/i0Ab9FYH/AAkg/wCgfL/38Wj/AISQf9A+X/v4tAG/RWB/wkg/6B8v/fxaP+EkH/QPl/7+LQBv0Vgf8JIP+gfL/wB/Fo/4SQf9A+X/AL+LQBv0Vgf8JIP+gfL/AN/Fo/4SQf8AQPl/7+LQBv0Vgf8ACSD/AKB8v/fxaP8AhJB/0D5f+/i0Ab9FYH/CSD/oHy/9/Fo/4SQf9A+X/v4tAG/RWB/wkg/6B8v/AH8Wj/hJB/0D5f8Av4tAG/RXM3GvtJc20i2UoWNmLDzV5BUip/8AhJB/0D5f+/i0Ab9FYH/CSD/oHy/9/Fo/4SQf9A+X/v4tAG/WT4lvNSs1sv7NtjcPLdJHImzI2H7xJ/hwOc+2O9Vv+EkH/QPl/wC/i0q+I9x40+X/AL+LTQGjP/yG7b/rhJ/NaoapqOpwS3i2tuZljiDRHyGOX3AbeOvGaqS66TqtvJ9hk4ikGPMX1Wrf/CQH/oHyf9/FrGtSlUjaMrGlKpGDu1cl1S71WGZWtbZZbcxhiVB3g9+P/rVqQOZIUkaNoyyglW6r7Gsb/hID/wBA+T/v4tH/AAkB/wCgfJ/38WnCnKMm73v+ApVIuKVrG5RWH/wkB/6B8n/fxaP+EgP/AED5P+/i1rYi5uUVh/8ACQH/AKB8n/fxaP8AhID/ANA+T/v4tFgublFYf/CQH/oHyf8AfxaP+EgP/QPk/wC/i0WC5uUVh/8ACQH/AKB8n/fxaP8AhID/ANA+T/v4tFguaF9/x+6f/wBdm/8ARb1ga5rWvWniCa1i0+QaeluHS4jtmnJbaSeAR3AUL1JI7dJbvXi11Zt9hkG2Vj/rF5+RhVr/AISA/wDQPk/7+LVQkovVXInFyWjsZdxqvi5tF0u8ttMt2lngb7VFsYPHJgkYB6Yx0Pfj3ro9DvJr7SoLqe1mtZHX5opRhhg4z+PXoOtUP+EgP/QPk/7+LR/wkB/6B8n/AH8WqnNSVlGxMIOLu5XNyisP/hID/wBA+T/v4tH/AAkB/wCgfJ/38Ws7GtzcorD/AOEgP/QPk/7+LR/wkB/6B8n/AH8WiwXNyisP/hID/wBA+T/v4tH/AAkB/wCgfJ/38WiwXNyisP8A4SA/9A+T/v4tH/CQH/oHyf8AfxaLBcvax9y1/wCvqP8AnTNRurqG+to7eMvG5/e/umO0YPOR7gcVk6lrhkSD/QZBtuIz/rF9at/8JAf+gfJ/38Ws6kJSVk7FQmou7VxY77WZNItLmO0jNwxxPEyspHOBgHpWhpM81xZLJcQyRSAlWDjBJHfFZ3/CQH/oHyf9/Fo/4SA/9A+T/v4tRTozg03JvT+mXOrGSsopam5RWH/wkB/6B8n/AH8Wj/hID/0D5P8Av4tb2Mrm5RWH/wAJAf8AoHyf9/Fo/wCEgP8A0D5P+/i0WC5uUVh/8JAf+gfJ/wB/Fo/4SA/9A+T/AL+LRYLm5RWH/wAJAf8AoHyf9/Fo/wCEgP8A0D5P+/i0WC5f1v8A5Bc30H8xVPxRfajYpanTYTPI8yq8fkM4KFgGOR93AJNUtW14yafKv2GQZA58xfUVaPiA5/5B8n/fxaVmRUXNFpOxTj1bxFNol7cQWURu7e9kjRJIXQSQA/Kyg8kkY/WtLw1fahewTrqVjLazwylSWGFf/d9QOme9Q/8ACQH/AKB8n/fxaP8AhID/ANA+T/v4tCTRnGnJNNyNyisP/hID/wBA+T/v4tH/AAkB/wCgfJ/38WnY3ublFYf/AAkB/wCgfJ/38Wj/AISA/wDQPk/7+LRYLm5RWH/wkB/6B8n/AH8Wj/hID/0D5P8Av4tFgublFYf/AAkB/wCgfJ/38Wj/AISA/wDQPk/7+LRYLm5RWH/wkB/6B8n/AH8Wj/hID/0D5P8Av4tFguWrSR49NvJI/vrNOV+UtzvbHA5NZeh6zrN3eaZFd2RiW405pbjNtInl3AIwuTwARu4PPHWjTddMcMo+wyHM8p/1i93NWv8AhID/ANA+T/v4tQ4tu9zWFWMYtONyvo2pa+2qR2uq6dtR96+ZCvyAg/eJP4Ac+9dJWH/wkB/6B8n/AH8Wj/hID/0D5P8Av4tOMWlYVWpGbulb0NyisP8A4SA/9A+T/v4tH/CQH/oHyf8Afxaqxnc3KKw/+EgP/QPk/wC/i0f8JAf+gfJ/38WiwXNyisP/AISA/wDQPk/7+LR/wkB/6B8n/fxaLBc3KKw/+EgP/QPk/wC/i0f8JAf+gfJ/38WiwXNys7TmKW98y8EXEpHyk/oOTVT/AISA/wDQPk/7+LVTTdcMYuf9BkObhz/rF9aTTBNCQ6p4kn8PadfQ6fEbuRtt1DJG0ZBzgYB5A785rY8P3dze6ZHNd2s1vMCVZZVwSR3x6H/PrVP/AISA/wDQPk/7+LR/wkB/6B8n/fxamMGuptUrQmmlFLX+kblFYf8AwkB/6B8n/fxaP+EgP/QPk/7+LV2Mbm5RWH/wkB/6B8n/AH8Wj/hID/0D5P8Av4tFgublFYf/AAkB/wCgfJ/38Wj/AISA/wDQPk/7+LRYLm5RWH/wkB/6B8n/AH8Wj/hID/0D5P8Av4tFgublFYf/AAkB/wCgfJ/38Wj/AISA/wDQPk/7+LRYLm5RWH/wkB/6B8n/AH8Wj/hID/0D5P8Av4tFgublUtW/5c/+vpP61Q/4SA/9A+T/AL+LUUurG8urKH7I8eblTuLg9j6UrBc6GuY8edLP/gf/ALLXT1zHjzpZ/wDA/wD2WtaHxoxxH8NlvSf+Rjuv+vSL/wBDetysPSf+Rjuv+vSL/wBDetylU3Kp7M4Wb/Xz/wDXxL/6GaZWpbaVdXTXEqrCFNzLt3Ockbz6A1L/AGFd/wDTv/32f/iagsxqK2f7Cu/+nf8A77P/AMTR/YV3/wBO/wD32f8A4miwXMaitn+wrv8A6d/++z/8TTINAvlgRZGtmcKAzbzyf++aLBcyaK2f7Cu/+nf/AL7P/wATR/YV3/07/wDfZ/8AiaLBcxqK2f7Cu/8Ap3/77P8A8TR/YV3/ANO//fZ/+JosFzGorZ/sK7/6d/8Avs//ABNH9hXf/Tv/AN9n/wCJosFzGorZ/sK7/wCnf/vs/wDxNH9hXf8A07/99n/4miwXMaitn+wrv/p3/wC+z/8AE0f2Fd/9O/8A32f/AImiwXMaitn+wrv/AKd/++z/APE0f2Fd/wDTv/32f/iaLBcxqK2f7Cu/+nf/AL7P/wATR/YV3/07/wDfZ/8AiaLBcxqK2f7Cu/8Ap3/77P8A8TR/YV3/ANO//fZ/+JosFzGorZ/sK7/6d/8Avs//ABNH9hXf/Tv/AN9n/wCJosFzGorZ/sK7/wCnf/vs/wDxNH9hXf8A07/99n/4miwXMaitn+wrv/p3/wC+z/8AE0f2Fd/9O/8A32f/AImiwXMaitn+wrv/AKd/++z/APE0f2Fd/wDTv/32f/iaLBcxqK1n0C+MkZVrcKpO4bzyMcfw+tP/ALCu/wDp3/77P/xNFguY1FbP9hXf/Tv/AN9n/wCJo/sK7/6d/wDvs/8AxNFguY1U9Vurq1WBrRBI7zKhj8pn3gnkZH3eMnceOK6X+wrv/p3/AO+z/wDE0yXR9Qix5cMUmeu2XGPzAoW4Mypf+QjD/wBc3/mtYWr6vr9tqs8Fto5e0VFMcxUtk7gGbg9ME4HXjNdNJp2pf2lAv2RdxifA80eq1Y/szVP+fNf+/wAtD16mNalKpG0ZW9Dl7/UdbiS3lg08PDJAruNv7yNurAjP4Y5/Stu2kM1vHM0bxF1DFH+8uex96u/2Zqn/AD5r/wB/lo/szVP+fNf+/wAtMIUpRd3K5Voq1/Zmqf8APmv/AH+Wj+zNU/581/7/AC07mtmVaKtf2Zqn/Pmv/f5aP7M1T/nzX/v8tFwsyrRVr+zNU/581/7/AC0f2Zqn/Pmv/f5aLhZlWirX9map/wA+a/8Af5aP7M1T/nzX/v8ALRcLMzrn/j4tf+ujf+gNWfql3qkOpmK1QG2SzkuJG+zM53DhUUhgCxOePQVs3Wm6kLm0BtFBMjY/fDn5Gqx/Zmqf8+a/9/lpxkou5MoOSscpd33iWHTdPmjsbaeaaEm5VFIMblcgAE9u+epGOM1saVcveafDcyW8tu7rzHIMMOcdPfr+Naf9map/z5r/AN/lo/szVP8AnzX/AL/LVSqRktiIUpRd73KtFWv7M1T/AJ81/wC/y0f2Zqn/AD5r/wB/lqLmtmVaKtf2Zqn/AD5r/wB/lo/szVP+fNf+/wAtFwsyrRVr+zNU/wCfNf8Av8tH9map/wA+a/8Af5aLhZlWirX9map/z5r/AN/lo/szVP8AnzX/AL/LRcLMzr37kX/XdP5025mmjuYUjXcjH5/kJ2jB5yKt3+n6kqQ7rRRmdAP3o65qx/Zmqf8APmv/AH+Ws6kXJWTsVB8ru1cxlub57GCZLdTIxxIhBGPpmrVnK81uryRsjdCGGM+9X/7M1T/nzX/v8tH9map/z5r/AN/lrOnTlBpuben9Muc4yTSilr/SKtFWv7M1T/nzX/v8tH9map/z5r/3+Wui5lZlWirX9map/wA+a/8Af5aP7M1T/nzX/v8ALRcLMq0Va/szVP8AnzX/AL/LR/Zmqf8APmv/AH+Wi4WZVoq1/Zmqf8+a/wDf5aP7M1T/AJ81/wC/y0XCzM7Uf+PKT6D+YpL6aWKSIRLu3yBWGwnjucjpVrU9N1JbGVmtFAwOfOHqKsnTdUyf9DX/AL/LWdROUbJ2Kg+V3auYy3N49m8iQqZVlZdpUjKg8EZ9eKnspZJY286Jo3ViDkcH6Vo/2Zqn/Pmv/f5aP7M1T/nzX/v8tZ06UotNzb0/pmk5xkmlGxVoq1/Zmqf8+a/9/lo/szVP+fNf+/y10XMbMq0Va/szVP8AnzX/AL/LR/Zmqf8APmv/AH+Wi4WZVoq1/Zmqf8+a/wDf5aP7M1T/AJ81/wC/y0XCzKtFWv7M1T/nzX/v8tH9map/z5r/AN/louFmVaKtf2Zqn/Pmv/f5aP7M1T/nzX/v8tFwszLiZo7K4dcblklIyCedx7Dk1l6bqmsXN3pqS6YY7ee2LXEpQjbLjO3BOVGeORzniug0/TtSaKQraKf38n/LYddxqx/Zmqf8+a/9/lrOSba1NqdSMYtOKd/w0Oc0y/1Vr5bfULHYG3KHiHyZB6k+natmrX9map/z5r/3+Wj+zNU/581/7/LVRVla9yaslN3UbehVoq1/Zmqf8+a/9/lo/szVP+fNf+/y1VzOzKtFWv7M1T/nzX/v8tH9map/z5r/AN/louFmVaKtf2Zqn/Pmv/f5aP7M1T/nzX/v8tFwsyrRVr+zNU/581/7/LR/Zmqf8+a/9/louFmVapNJNDZX0tvD50yPI0cecb2HQVr/ANmap/z5r/3+Wq9hp+pMLjbaKcTuD+9HWk9UOOjvYwlv9afTLe5isUaUylJUdShI6AqCcge5/KtHSbmW6sUmmgkhk5VldcEkd8elan9map/z5r/3+Wj+zNU/581/7/LUxVnubVKkZRsoJa/0irRVr+zNU/581/7/AC0f2Zqn/Pmv/f5au5hZlWirX9map/z5r/3+Wj+zNU/581/7/LRcLMq0Va/szVP+fNf+/wAtH9map/z5r/3+Wi4WZVoq1/Zmqf8APmv/AH+Wj+zNU/581/7/AC0XCzKtFWv7M1T/AJ81/wC/y0f2Zqn/AD5r/wB/louFmVaKtf2Zqn/Pmv8A3+Wj+zNU/wCfNf8Av8tFwsyrT7X/AJCVl/18L/I1P/Zmqf8APmv/AH+WiOyvoL+ykntxGn2hcnzAex7UmwSOrrmPHnSz/wCB/wDstdPXMePOln/wP/2WrofGjPEfw2W9J/5GO6/69Iv/AEN63Kw9J/5GO6/69Iv/AEN63KVTcqnsylov/Ho//XeX/wBDartc7Z6ylqs0LWsjbbiX5twwfnP41P8A8JFF/wA+sn/fQrM0NuisT/hIov8An1k/76FH/CRRf8+sn/fQoA26KxP+Eii/59ZP++hUVpryw2sUUkMkjooDOW+8fWgDoKKxP+Eii/59ZP8AvoUf8JFF/wA+sn/fQoA26KxP+Eii/wCfWT/voUf8JFF/z6yf99CgDborE/4SKL/n1k/76FH/AAkUX/PrJ/30KANuisT/AISKL/n1k/76FH/CRRf8+sn/AH0KANuisT/hIov+fWT/AL6FH/CRRf8APrJ/30KANuisT/hIov8An1k/76FH/CRRf8+sn/fQoA26KxP+Eii/59ZP++hR/wAJFF/z6yf99CgDborE/wCEii/59ZP++hR/wkUX/PrJ/wB9CgDborE/4SKL/n1k/wC+hR/wkUX/AD6yf99CgDborE/4SKL/AJ9ZP++hR/wkUX/PrJ/30KANuisT/hIov+fWT/voUf8ACRRf8+sn/fQoA26KxP8AhIov+fWT/voUf8JFF/z6yf8AfQoA26K56bXVeeCRYpFWNiWXd94EEVN/wkUX/PrJ/wB9CgDborE/4SKL/n1k/wC+hR/wkUX/AD6yf99CgDbrD8UapqWn3emx6faLci4m2SLglsZXoc4AALHPPQcc5C/8JFF/z6yf99Cj/hIo+1pIT6BhQgL0/wDyG7b/AK4SfzWuX1nxRrlnqGrwrprxRWiFrZvsrzedwuOVI+8WIHptJPStCXXVOq28n2GfiGQY3J6r71a/4SBf+fCf/vtP8a0pyUXqrmdSLktHYzda1zxHai2mt9KjmtpbVZZWiy7xvwX47gDgcc5z2xXT2M5urKG5MMkJljV/LkGGXIzgj1rK/wCEgX/nwn/77T/Gj/hIF/58J/8AvtP8aJSTVlGwoRcXdyubdFYn/CQL/wA+E/8A32n+NH/CQL/z4T/99p/jUWNbm3RWJ/wkC/8APhP/AN9p/jR/wkC/8+E//faf40WC5t0Vif8ACQL/AM+E/wD32n+NH/CQL/z4T/8Afaf40WC5t0Vif8JAv/PhP/32n+NH/CQL/wA+E/8A32n+NFguX77/AI/dP/67N/6Leua8SeItfsfEcun2Olxvai1LpcyxuUEmDjcV/hzgcDv2q7d68rXVk32GcbZWP3k5+Rh61Z/4SBf+fCf/AL7T/GrpyUXdq5nUi5KydjLu9d8Sf2Tpt9ZaOX+0RP58ciFZUcA4IXPTgnvngcZrotCvW1HSoLx7ea3aReUlXawwcZx74zVH/hIF/wCfCf8A77T/ABo/4SBf+fCf/vtP8acpqSso2FCDi7uVzborE/4SBf8Anwn/AO+0/wAaP+EgX/nwn/77T/Gs7GtzborE/wCEgX/nwn/77T/Gj/hIF/58J/8AvtP8aLBc26KxP+EgX/nwn/77T/Gj/hIF/wCfCf8A77T/ABosFzborE/4SBf+fCf/AL7T/Gj/AISBf+fCf/vtP8aLBcu6x9y1/wCvqP8AnWR4k1vVtP16zsrWwLWk0ZZ7nymkCtnGMAjAA+Y98dKNS1xZEt/9BnG24jP3k9frVr/hIF/58J/++0/xqoNRd2rkTTlGydjKg1/xHceHrXUrXS4p5GunjkjZWjYx7iEba3Kk8Eg5x/Lc8L6hcanpKXF1azW8ysUdZU2biOpA9P8ACoP+EgX/AJ8J/wDvtP8AGj/hIF/58J/++0/xqpzUk0o2IhCUWm5XNuisT/hIF/58J/8AvtP8aP8AhIF/58J/++0/xrOxtc26KxP+EgX/AJ8J/wDvtP8AGj/hIF/58J/++0/xosFzborE/wCEgX/nwn/77T/Gj/hIF/58J/8AvtP8aLBc26KxP+EgX/nwn/77T/Gj/hIF/wCfCf8A77T/ABosFy9rf/ILm+g/mKpeKtSvtOS1NhEs0kkyo0RiZsqWAJyvTAOe/wDOqmra6smnSr9hnGQOdyeo96tHxAuf+PCf/vtP8aVmRUTlFpOxnxa5rk2j311a2UM8ttdeWm6N4zLEAMsEbnrkDnkc+1avhrUrvUIJxfWU1rPDKUYOuFP+6e+Omai/4SBf+fCf/vtP8aP+EgX/AJ8J/wDvtP8AGhJmcKcotNzNuisT/hIF/wCfCf8A77T/ABo/4SBf+fCf/vtP8adje5t0Vif8JAv/AD4T/wDfaf40f8JAv/PhP/32n+NFgubdFYn/AAkC/wDPhP8A99p/jR/wkC/8+E//AH2n+NFgubdFYn/CQL/z4T/99p/jR/wkC/8APhP/AN9p/jRYLm3RWJ/wkC/8+E//AH2n+NH/AAkC/wDPhP8A99p/jRYLli3lMGl3kysEKTzEMULgfOew5NYWg+ItevNTtba80kwxSo37xYmwxBfnJPyjCr68sMcVb0zXVSGUfYZzm4lP3k7uferX/CQL/wA+E/8A32n+NKzuY1ISlJNStb8Snouta5Jq0dlq2lNEH3oJIVymV5JJ7Dt79faunrE/4SBf+fCf/vtP8aP+EgX/AJ8J/wDvtP8AGhIdOLgmnK5t0Vif8JAv/PhP/wB9p/jR/wAJAv8Az4T/APfaf407GtzborE/4SBf+fCf/vtP8aP+EgX/AJ8J/wDvtP8AGiwXNuisT/hIF/58J/8AvtP8aP8AhIF/58J/++0/xosFzborE/4SBf8Anwn/AO+0/wAaP+EgX/nwn/77T/GiwXNus7TtwgvijBW+0S4JXOD9O9Vf+EgX/nwn/wC+0/xqrpuuLGLn/QZzm4c/eT1+tJoExE1TxGdCsL5dPhlmncmSEqyMiE/IME8HHX0/Wtbw/fS6hpkdxPbzQS5KusibSSOpA9Kqf8JAv/PhP/32n+NH/CQL/wA+E/8A32n+NSoNPc2qVoSVlFLX+kbdFYn/AAkC/wDPhP8A99p/jR/wkC/8+E//AH2n+NXYxubdFYn/AAkC/wDPhP8A99p/jR/wkC/8+E//AH2n+NFgubdFYn/CQL/z4T/99p/jR/wkC/8APhP/AN9p/jRYLm3RWJ/wkC/8+E//AH2n+NH/AAkC/wDPhP8A99p/jRYLm3RWJ/wkC/8APhP/AN9p/jR/wkC/8+E//faf40WC5t0Vif8ACQL/AM+E/wD32n+NH/CQL/z4T/8Afaf40WC5t1S1b/lz/wCvpP61R/4SBf8Anwn/AO+0/wAaim1Zby5soRayx5uVO5mUjofQ0rBc6CuY8edLP/gf/stdPXMePOln/wAD/wDZa1ofGjHEfw2W9J/5GO6/69Iv/Q3rcrD0n/kY7r/r0i/9DetylU3Kp7M4eb/WXH/XzL/6Gaiq8llfSyXDw2ZkQ3EuG8xRn5z6mnf2bqf/AED2/wC/qf41BZn0Vof2bqf/AED2/wC/qf40f2bqf/QPb/v6n+NFguZ9FaP9m6n/ANA9v+/qf41DZaZqi2cKtp77ggzmRc/zosBUorQ/s3U/+ge3/f1P8aP7N1P/AKB7f9/U/wAaLBcz6K0P7N1P/oHt/wB/U/xo/s3U/wDoHt/39T/GiwXM+itD+zdT/wCge3/f1P8AGj+zdT/6B7f9/U/xosFzPorQ/s3U/wDoHt/39T/Gj+zdT/6B7f8Af1P8aLBcz6K0P7N1P/oHt/39T/Gj+zdT/wCge3/f1P8AGiwXM+itD+zdT/6B7f8Af1P8aP7N1P8A6B7f9/U/xosFzPorQ/s3U/8AoHt/39T/ABo/s3U/+ge3/f1P8aLBcz6K0P7N1P8A6B7f9/U/xo/s3U/+ge3/AH9T/GiwXM+itD+zdT/6B7f9/U/xo/s3U/8AoHt/39T/ABosFzPorQ/s3U/+ge3/AH9T/Gj+zdT/AOge3/f1P8aLBcz6K0P7N1P/AKB7f9/U/wAaP7N1P/oHt/39T/GiwXM+itD+zdT/AOge3/f1P8aP7N1P/oHt/wB/U/xosFzPoq1PpuqfaLcjT3wGbOJF/unrzU39m6n/ANA9v+/qf40WAz6K0P7N1P8A6B7f9/U/xo/s3U/+ge3/AH9T/GiwXM+kaRYsMxwNwXOPU4/rWj/Zup/9A9v+/qf40o07U/8Anwb/AL+p/jQrA7mfJ/yEIf8Ark/81rF1PWtQtb65ghs1ljQrskWN2CKSAS+O+ScAduc10MlhqP8AaUC/YW3GJ8DzF9V96s/2fqn/AD4v/wB/V/xoevUxq05TVouxzF7q2sQx20y6X+7lt1kkAyzxNwWBHt0//VW3bS+fbxzeW8fmKG2OMMuex96uf2fqn/Pi3/f1P8aP7O1T/nwb/v6n+NMIU5xd3K5Woqz/AGdqf/Pg3/f1P8aP7O1P/nwb/v6n+NO5rYrUVZ/s7U/+fBv+/qf40f2dqf8Az4N/39T/ABouFitRVn+ztT/58G/7+p/jR/Z2p/8APg3/AH9T/Gi4WK1FWf7O1P8A58G/7+p/jR/Z2p/8+Df9/U/xouFjPuf+Pi1/66N/6A1c/wCIfEGr6frMlnZ6M13Ctt5gkCty/Pcdh/k5rqLnT9SFzaA2LAmRsfvV5+RverH9n6pj/jxf/v6v+NXTnGLvJXM6kJSVouxydzrGtDTrK7tdL84Tq4lBQq6sM4IXPTjPfPtmtrSrv7dp0N15MsPmD7ki7WGDjp+taX9n6p/z4t/39X/Gg6fqn/Pi3/f1P8aJTi1ZKwoU5J3crlairP8AZ2p/8+Df9/U/xo/s7U/+fBv+/qf41FzWxWoqz/Z2p/8APg3/AH9T/Gj+ztT/AOfBv+/qf40XCxWoqz/Z2p/8+Df9/U/xo/s7U/8Anwb/AL+p/jRcLFairP8AZ2p/8+Df9/U/xo/s7U/+fBv+/qf40XCxn3v3Iv8Arun86qapd3sGp2FvbLEYpy5nZ42IjRVyTuB4J4ABHrWnf2OoqkO6xYZnQD94vXP1qx/Z+qf8+Lf9/U/xpxkkyZRbVjkoNb1i48PWOpQaZHLPJKUuIfmUr8xA2hueeOTWroN9JqGnLPNbywSglHWRNuWHUgen+FbB0/VD1sX/AO/q/wCNB0/VP+fFv+/qf41cqkWnaNiI05pq8rlairP9nan/AM+Df9/U/wAaP7O1P/nwb/v6n+NZ3NbFairP9nan/wA+Df8Af1P8aP7O1P8A58G/7+p/jRcLFairP9nan/z4N/39T/Gj+ztT/wCfBv8Av6n+NFwsVqKs/wBnan/z4N/39T/Gj+ztT/58G/7+p/jRcLGfqP8Ax5SfQfzFVPEF/cWKwtaxrM7yqpjKMSQWAJBHTAOehrS1Kw1JbGVmsWAwOfNX1HvVr+z9UycWLf8Af1f8aTInCUotJ2OUt9X1mbTLq4XS4/NglVQMnbIuMtt9cHjPf07Vo6JfT3sU32m1lt5YpCrBlwD9PXHrWz/Z+qZ/48W/7+r/AI0f2fqn/Pi3/f1P8aF6mcKM4tNzbK1FWf7O1P8A58G/7+p/jR/Z2p/8+Df9/U/xp3N7FairP9nan/z4N/39T/Gj+ztT/wCfBv8Av6n+NFwsVqKs/wBnan/z4N/39T/Gj+ztT/58G/7+p/jRcLFairP9nan/AM+Df9/U/wAaP7O1P/nwb/v6n+NFwsVqKs/2dqf/AD4N/wB/U/xo/s7U/wDnwb/v6n+NFwsZkTmOyuJF25WSVhuzjO49cc1m6XrF3d3FhG8Eam4tjLKvluvlNjpk8cnPHXAzW7p9hqTRSFbJj+/k/wCWq9dx96sf2fqn/Pi//f1f8ahptqzNYTjGLTjd/wBf8Oc7pmp6hJfJa39g0JbcA0YyuQeSTnp2rZqz/Z+qf8+Lf9/V/wAaP7O1P/nwb/v6n+NOKsrN3FVkpu8Y2K1FWf7O1P8A58G/7+p/jR/Z2p/8+Df9/U/xqrmditRVn+ztT/58G/7+p/jR/Z2p/wDPg3/f1P8AGi4WK1FWf7O1P/nwb/v6n+NH9nan/wA+Df8Af1P8aLhYrUVZ/s7U/wDnwb/v6n+NH9nan/z4N/39T/Gi4WK1VY5Git7uRInmZZZGEafec+gzWn/Z2p/8+Df9/U/xqtY2OosLjbYscTuD+9Xr+dJgtzBg1TWpNJt7o6WonaZ45oeQVw2Fxnn8a09IumvLBJ5IZIn5Vg67SSOpA9K1P7P1T/nxb/v6n+NH9n6p/wA+Lf8Af1P8aiKa3dzepUjNNKCWv9IrUVZ/s7U/+fBv+/qf40f2dqf/AD4N/wB/U/xrS5hYrUVZ/s7U/wDnwb/v6n+NH9nan/z4N/39T/Gi4WK1FWf7O1P/AJ8G/wC/qf40f2dqf/Pg3/f1P8aLhYrUVZ/s7U/+fBv+/qf40f2dqf8Az4N/39T/ABouFitRVn+ztT/58G/7+p/jR/Z2p/8APg3/AH9T/Gi4WK1FWf7O1P8A58G/7+p/jR/Z2p/8+Df9/U/xouFitT7X/kJWX/Xwv8jU39nan/z4N/39T/GiKzvob+yee1MafaFyxdT2PoaTYJHWVzHjzpZ/8D/9lrp65jx50s/+B/8AstXQ+NGeI/hst6T/AMjHdf8AXpF/6G9blYek/wDIx3X/AF6Rf+hvW5SqblU9mUtF/wCPR/8ArvL/AOhtV2ufsdZhtVmgkgmJW4l+YYwfnPTmrH/CQWv/ADxm/If41maGxRWP/wAJBa/88ZvyH+NH/CQWv/PGb8h/jQBsUVj/APCQWv8Azxm/If40yDxBCIUE0UhkwNxUDGfbmgDborH/AOEgtf8AnjN+Q/xo/wCEgtf+eM35D/GgDYorH/4SC1/54zfkP8aP+Egtf+eM35D/ABoA2KKx/wDhILX/AJ4zfkP8aP8AhILX/njN+Q/xoA2KKx/+Egtf+eM35D/Gj/hILX/njN+Q/wAaANiisf8A4SC1/wCeM35D/Gj/AISC1/54zfkP8aANiisf/hILX/njN+Q/xo/4SC1/54zfkP8AGgDYorH/AOEgtf8AnjN+Q/xo/wCEgtf+eM35D/GgDYorH/4SC1/54zfkP8aP+Egtf+eM35D/ABoA2KKx/wDhILX/AJ4zfkP8aP8AhILX/njN+Q/xoA2KKx/+Egtf+eM35D/Gj/hILX/njN+Q/wAaANiisf8A4SC1/wCeM35D/Gj/AISC1/54zfkP8aANiisf/hILX/njN+Q/xo/4SC1/54zfkP8AGgDYorDk8QReZH5cUgTJ8wEDJGOMc+tSf8JBa/8APGb8h/jQBsUVj/8ACQWv/PGb8h/jR/wkFr/zxm/If40AbFUdZnvoY7cWEcTyyXCI3mAlVQn5jx3wDj3xVX/hILX/AJ4zfkP8aQ+ILbHy29wx9AF/xoQFyf8A5Ddt/wBcJP5rXPa54m1exu9Ut7PSDfPbxb7YRKxBPGfMPbkngAkgcVal12I6rbyfY7nAhkGPl9V96tf8JDD/AM+V1/47/jSabMqsJTVoysZ2peINatorS4j0gvBPapM7AEvG2AXBXg8A/r14rprKcXVpDcrHJGJUDhJFwy5GcEdjWV/wkMP/AD5XX/jv+NH/AAkMP/Pldf8Ajv8AjTsKnCUXdyubVFYv/CQw/wDPldf+O/40f8JDD/z5XX/jv+NFjY2qKxf+Ehh/58rr/wAd/wAaP+Ehh/58rr/x3/GiwG1RWL/wkMP/AD5XX/jv+NH/AAkMP/Pldf8Ajv8AjRYDaorF/wCEhh/58rr/AMd/xo/4SGH/AJ8rr/x3/GiwF6+/4/dP/wCuzf8Aot6wPFXiXWNK1dbSy0Ga7t/s7uZ8NguACAMdgOufwqxd69C11ZN9juhtlY9F5+Rh61Z/4SGH/nyuv/Hf8aTTMqsJTjaMrGfdeINaXTLG8tdJ89Z0fzcqVZWGcELnOOM98j0zW9o17/aOmQ3gili8wfdkXa3Bx0/CqP8AwkMP/Pldf+O/40f8JDD/AM+V1/47/jTsxQhKLu5XNqisX/hIYf8Anyuv/Hf8aP8AhIYf+fK6/wDHf8aLGxtUVi/8JDD/AM+V1/47/jR/wkMP/Pldf+O/40WA2qKxf+Ehh/58rr/x3/Gj/hIYf+fK6/8AHf8AGiwG1RWL/wAJDD/z5XX/AI7/AI0f8JDD/wA+V1/47/jRYC5rH3LX/r6j/nTNSv5rW/toY0R0lOHyDlBg/NkduKzNS12KRLfFncjbcRnnb6/WrX/CQw/8+V1/47/jUVISkrRdi4SjF6q4keq6hJpFpexWKySSHEsYJBXnHGea0dJumvLJZnjeN8lWDLt5HXHtWf8A8JDD/wA+V1/47/jR/wAJDD/z5XX/AI7/AI1FOlUi05Svp/TKnUhJWUbG1RWL/wAJDD/z5XX/AI7/AI0f8JDD/wA+V1/47/jW1jI2qKxf+Ehh/wCfK6/8d/xo/wCEhh/58rr/AMd/xosBtUVi/wDCQw/8+V1/47/jR/wkMP8Az5XX/jv+NFgNqisX/hIYf+fK6/8AHf8AGj/hIYf+fK6/8d/xosBd1v8A5Bc30H8xWX411zUtFism03SJb8zXKRzOFJWGMsAScc5547cHNM1bXoZNOmT7HcjIHJC+o96tnxBDn/jyuvyX/Grg1GSbVyJpyi1F2Zkw+JdZn0S/vbPToLqS0uzEu3cgljAGWCtz1yB64yPStfwtq8+qwXAurKa0uLeUo6umF9gD3wOp/HvTf+Ehh/58rr/x3/Gj/hIYf+fK6/8AHf8AGrlOLTSiRGEk03I2qKxf+Ehh/wCfK6/8d/xo/wCEhh/58rr/AMd/xrGxsbVFYv8AwkMP/Pldf+O/40f8JDD/AM+V1/47/jRYDaorF/4SGH/nyuv/AB3/ABo/4SGH/nyuv/Hf8aLAbVFYv/CQw/8APldf+O/40f8ACQw/8+V1/wCO/wCNFgNqisX/AISGH/nyuv8Ax3/Gj/hIYf8Anyuv/Hf8aLAWLOQw6fdyhlUrPMcsCQPnPYc1U0zWry6u4YZLExrJHuDbTgnn/vkcD15OKg0zXoY4ZR9juTm4lPG3u596tf8ACQw/8+V1/wCO/wCNYVKVSU1KMrJdO5rCpCMWnG7Hadql7JerbXti0JbcAUGVyOpz6dq2Kxf+Ehh/58rr/wAd/wAaP+Ehh/58rr/x3/GrpQlCNpO5NScZO8VY2qKxf+Ehh/58rr/x3/Gj/hIYf+fK6/8AHf8AGtLEG1RWL/wkMP8Az5XX/jv+NH/CQw/8+V1/47/jRYDaorF/4SGH/nyuv/Hf8aP+Ehh/58rr/wAd/wAaLAbVFYv/AAkMP/Pldf8Ajv8AjR/wkMP/AD5XX/jv+NFgNqs7Tn8u3vpOBtuJTz0qt/wkMP8Az5XX/jv+NVdN12KMXObO5ObhzwF9frRZgmiOHX9Yn8O6bqdvpaSyzttuIQSChzgAA4NbHh/UG1LTI7mSGWJ8lXV025YdSB6VV/4SGH/nyuv/AB3/ABo/4SGH/nyuv/Hf8amMZLdm9SrTkmoxtr/SNqisX/hIYf8Anyuv/Hf8aP8AhIYf+fK6/wDHf8aqxgbVFYv/AAkMP/Pldf8Ajv8AjR/wkMP/AD5XX/jv+NFgNqisX/hIYf8Anyuv/Hf8aP8AhIYf+fK6/wDHf8aLAbVFYv8AwkMP/Pldf+O/40f8JDD/AM+V1/47/jRYDaorF/4SGH/nyuv/AB3/ABo/4SGH/nyuv/Hf8aLAbVFYv/CQw/8APldf+O/40f8ACQw/8+V1/wCO/wCNFgNqqWrf8uf/AF9J/WqX/CQw/wDPldf+O/41FNq8d5c2cK208ZNyp3Ptx39DQBv1zHjzpZ/8D/8AZa6euY8edLP/AIH/AOy1rQ+NGOI/hst6T/yMd1/16Rf+hvW5WHpP/Ix3X/XpF/6G9blKpuVT2Zw03+tn/wCvmX/0M1HV6KxvJ5Lh47R3T7RLhtygH5z6mpP7L1D/AJ8W/wC+0/xqCzNorS/svUP+fFv++0/xo/svUP8Anxb/AL7T/GiwXM2itL+y9Q/58W/77T/Go7XSdTS2jSSzYuFAY+Yh5/OiwXKNFaX9l6h/z4t/32n+NH9l6h/z4t/32n+NFguZtFaX9l6h/wA+Lf8Afaf40f2XqH/Pi3/faf40WC5m0Vpf2XqH/Pi3/faf40f2XqH/AD4t/wB9p/jRYLmbRWl/Zeof8+Lf99p/jR/Zeof8+Lf99p/jRYLmbRWl/Zeof8+Lf99p/jR/Zeof8+Lf99p/jRYLmbRWl/Zeof8APi3/AH2n+NH9l6h/z4t/32n+NFguZtFaX9l6h/z4t/32n+NH9l6h/wA+Lf8Afaf40WC5m0Vpf2XqH/Pi3/faf40f2XqH/Pi3/faf40WC5m0Vpf2XqH/Pi3/faf40f2XqH/Pi3/faf40WC5m0Vpf2XqH/AD4t/wB9p/jR/Zeof8+Lf99p/jRYLmbRWl/Zeof8+Lf99p/jR/Zeof8APi3/AH2n+NFguZtFaX9l6h/z4t/32n+NH9l6h/z4t/32n+NFguZtFXpdJ1NpYWWzYKrEt+8TkYPv61J/Zeof8+Lf99p/jRYLmbRWl/Zeof8APi3/AH2n+NH9l6h/z4t/32n+NFguZtVtRu3soopEj3750jIC5OGOMgZGTW3/AGXqH/Pi3/faf40jadqCcixkP+6yf/FUIGZ8n/IRh/65P/NaxdV1++s7i/ht9NN20Ee6ERAtu6Z3kfd6njGSBXQSWd//AGjAv2Gbd5T4GU9V/wBqrP2LUf8Anwn/AO+k/wDiqHr1MatOc1aLsczfa1qEEdtMumFoZrdZWcZLIeCwK8HgH9a27aZbi3jnVXVZFDBXGGAPqKt/YtR/6B8//fSf/FUn2HUf+gfP/wB9J/8AFUxQpzi7uVyCip/sOo/9A+f/AL6T/wCKo+w6j/0D5/8AvpP/AIqnc1syCip/sOo/9A+f/vpP/iqPsOo/9A+f/vpP/iqLhZkFFT/YdR/6B8//AH0n/wAVR9h1H/oHz/8AfSf/ABVFwsyCip/sOo/9A+f/AL6T/wCKo+w6j/0D5/8AvpP/AIqi4WZRuf8Aj4tf+ujf+gNWNq2v3FlrUlh9kWOBIBILmRWZTwSeF5wMY75JA4roLmy1AXNoDYTAmRsfMnPyN/tVYFlqX/PhP/30n/xVVCUYvVXJnCUl7rscnPr2qjStOvoNIWQXUTNKqvkxPgkDHU9Mn8q29KvFv9PhvESRBIM7XXB4OOn4Vo/YtR/6B8//AH0n/wAVSfYdR/6B8/8A30n/AMVVSnFrRWJhTmndyuQUVP8AYdR/6B8//fSf/FUfYdR/6B8//fSf/FVnc0syCip/sOo/9A+f/vpP/iqPsOo/9A+f/vpP/iqLhZkFFT/YdR/6B8//AH0n/wAVR9h1H/oHz/8AfSf/ABVFwsyCip/sOo/9A+f/AL6T/wCKo+w6j/0D5/8AvpP/AIqi4WZRvfuRf9d0/nWT4h1y703UoLSDTjOssRfzCSAWzgLnt6knoO1bl9Z36pDusZhmePHKev8AvVZ+xaj/AM+E/wD30n/xVVCUYu7VyZxlKNouxycOv6tNo0N/Hou9jctDIgfGVHAdM9QScd+laug6gdS05bhopInBKOrpt+YdcD0rX+xaj/0D5/8AvpP/AIqg2Wo/9A+f/vpP/iqqVSDWkbEQpzi1eVyvRU/2HUf+gfP/AN9J/wDFUfYdR/6B8/8A30n/AMVWdzWzIKKn+w6j/wBA+f8A76T/AOKo+w6j/wBA+f8A76T/AOKouFmQUVP9h1H/AKB8/wD30n/xVH2HUf8AoHz/APfSf/FUXCzIKKn+w6j/ANA+f/vpP/iqPsOo/wDQPn/76T/4qi4WZR1H/jyk+g/mKS/uWt3iCqrl327TnJ+nb86n1Kzv1sZS1hMBgclk9R/tVZNlqOT/AMS+f/vpP/iqzqJyjaLsy4NKScldGPFfXElk062vzqwBQ8YGM/ie1WbK4NxGxaNkZWKsCMVe+xaj/wBA+f8A76T/AOKo+w6j/wBA+f8A76T/AOKrOnTnFpynf5Gk5wkmlCxBRU/2HUf+gfP/AN9J/wDFUfYdR/6B8/8A30n/AMVXRcwsyCip/sOo/wDQPn/76T/4qj7DqP8A0D5/++k/+KouFmQUVP8AYdR/6B8//fSf/FUfYdR/6B8//fSf/FUXCzIKKn+w6j/0D5/++k/+Ko+w6j/0D5/++k/+KouFmQUVP9h1H/oHz/8AfSf/ABVH2HUf+gfP/wB9J/8AFUXCzM6BvLtZnyo2yyHLZx94+lRWl9JNNDGY0HmRlyATlcdPz9Ooq9YWd+YpNtjMf38nRk/vH/aqx9i1H/oHz/8AfSf/ABVYVITlJOMrLtb+vQ1hKKi043Zl2l5NJcCGe3MZOcY5GR71dqf7DqP/AED5/wDvpP8A4qj7DqP/AED5/wDvpP8A4qqpRlCNpSuKpJSd4xsQUVP9h1H/AKB8/wD30n/xVH2HUf8AoHz/APfSf/FVrczsyCip/sOo/wDQPn/76T/4qj7DqP8A0D5/++k/+KouFmQUVP8AYdR/6B8//fSf/FUfYdR/6B8//fSf/FUXCzIKKn+w6j/0D5/++k/+Ko+w6j/0D5/++k/+KouFmQVSaZ7exvriOFpnjeV1jXq5HatT7DqP/QPn/wC+k/8Aiqr2Nnft5+2xmOJ3zhk4/wDHqT2Kjo7tGKur6g2nQ3UWmrMWmaNwrEZAOFZc84P9K0NIvPt1ilx5bo33WDLt5HXA9K0/sWo/9A+f/vpP/iqT7FqP/QPn/wC+k/8AiqmKaerNalSEo2jC2v8ASIKKn+w6j/0D5/8AvpP/AIqj7DqP/QPn/wC+k/8Aiqu5hZkFFT/YdR/6B8//AH0n/wAVR9h1H/oHz/8AfSf/ABVFwsyCip/sOo/9A+f/AL6T/wCKo+w6j/0D5/8AvpP/AIqi4WZBRU/2HUf+gfP/AN9J/wDFUfYdR/6B8/8A30n/AMVRcLMgoqf7DqP/AED5/wDvpP8A4qj7DqP/AED5/wDvpP8A4qi4WZBRU/2HUf8AoHz/APfSf/FUfYdR/wCgfP8A99J/8VRcLMgp9r/yErL/AK+F/kak+w6j/wBA+f8A76T/AOKpYbW8iv7J5rSWJPtC/MxXHQ+hpNjSOtrmPHnSz/4H/wCy109cx486Wf8AwP8A9lq6HxozxH8NlvSf+Rjuv+vSL/0N63Kw9J/5GO6/69Iv/Q3rcpVNyqezKWi/8ej/APXeX/0Nqu1g6frFrbJNBIk25biXkKMH5z05qz/b1j/dm/75H+NZmhq0Vlf29Y/3Zv8Avkf40f29Y/3Zv++R/jQBq0Vlf29Y/wB2b/vkf41FZ67braxLcec8oUB2Cjk96ANqisr+3rH+7N/3yP8AGj+3rH+7N/3yP8aANWisr+3rH+7N/wB8j/Gj+3rH+7N/3yP8aANWisr+3rH+7N/3yP8AGj+3rH+7N/3yP8aANWisr+3rH+7N/wB8j/Gj+3rH+7N/3yP8aANWisr+3rH+7N/3yP8AGj+3rH+7N/3yP8aANWisr+3rH+7N/wB8j/Gj+3rH+7N/3yP8aANWisr+3rH+7N/3yP8AGj+3rH+7N/3yP8aANWisr+3rH+7N/wB8j/Gj+3rH+7N/3yP8aANWisr+3rH+7N/3yP8AGj+3rH+7N/3yP8aANWisr+3rH+7N/wB8j/Gj+3rH+7N/3yP8aANWisr+3rH+7N/3yP8AGj+3rH+7N/3yP8aANWisr+3rH+7N/wB8j/Gj+3rH+7N/3yP8aANWisSbXIGngaMyiNWPmDaORg4/XFTf29Y/3Zv++R/jQBq0Vlf29Y/3Zv8Avkf40f29Y/3Zv++R/jQBq1k+JNUl0pLJ4445PPukhZWJ3FW4+UDkkdeh4z9aX+3rH+7N/wB8j/GkbX7PtFcOfZB/jQgLM/8AyG7b/rhJ/Na5bVvGl7aa1q+nppqKljDvhmlYhZmAUlfYndgfQ4z205ddtjq1vJ9nu8CGQY2D1X3q3/wkFr/z63f/AHwP8a0pyjF+9G5nUjKS92VjJ1bxTqlpHaXCaKzWtxaLOZASTGeCwK8HAB745I6V1FjcpeWUN1Grqk0auquuGAIzyOxrN/4SC1/59bv/AL4H+NH/AAkFr/z63f8A3wP8aJyi1pGwoRknrK5sUVj/APCQWv8Az63f/fA/xo/4SC1/59bv/vgf41ma3Niisf8A4SC1/wCfW7/74H+NH/CQWv8Az63f/fA/xoC5sUVj/wDCQWv/AD63f/fA/wAaP+Egtf8An1u/++B/jQFzYorH/wCEgtf+fW7/AO+B/jR/wkFr/wA+t3/3wP8AGgLly+/4/dP/AOuzf+i3rA13xVc6dr9zpq6f+7itDMkshIWVtjNjIB2qNuCcHkgembV5r1s13ZN9nuxtlY/cHPyMPWrP/CQWv/Prd/8AfA/xq4NJ+8rkTTa912Mm88UaoujaTqVno/2mO+tvMl2PkxSFN23HUgc5+ldDoeoR6ppUF9GkiLKvR12nIODx6cVU/wCEgtf+fW7/AO+B/jR/wkFr/wA+t3/3wP8AGqnKLVlGxMIyTu5XNiisf/hILX/n1u/++B/jR/wkFr/z63f/AHwP8ayNbmxRWP8A8JBa/wDPrd/98D/Gj/hILX/n1u/++B/jQFzYorH/AOEgtf8An1u/++B/jR/wkFr/AM+t3/3wP8aAubFFY/8AwkFr/wA+t3/3wP8AGj/hILX/AJ9bv/vgf40Bctax9y1/6+o/51DrGpTWNxDHDDHMZAcqX2sOCQfYcYqhqeuW0iW+La7GLiM8oPX61b/4SC1/59bv/vgf41nVhOcbRdmXTlGLvJXI01i+fTorpNNZ8ytG4DYyAcAr65rS0m7+22SzbWVslWBXHI649qo/8JBa/wDPrd/98D/Gj/hILX/n1u/++B/jUU6VSLvKV9P6ZU6kJKyjb5mxRWP/AMJBa/8APrd/98D/ABo/4SC1/wCfW7/74H+NbmVzYorH/wCEgtf+fW7/AO+B/jR/wkFr/wA+t3/3wP8AGgLmxRWP/wAJBa/8+t3/AN8D/Gj/AISC1/59bv8A74H+NAXNiisf/hILX/n1u/8Avgf40f8ACQWv/Prd/wDfA/xoC5b1v/kFzfQfzFU/FGsTaQtq0MUUxlmWNomYhypYAlcemc1W1fXbaTTpVFvdjIHJQeo96tHxBa5/49bv/vgf40WIqJyi1F2Znp4lvptEvb+102KeW1vZIGjSXIMan74JAzkY/OtLw1q7atDP5ttLbzwSlJEdMAegB74HX/8AVTf+Egtf+fW7/wC+B/jR/wAJBa/8+t3/AN8D/GhJmcYTTTc7mxRWP/wkFr/z63f/AHwP8aP+Egtf+fW7/wC+B/jQb3Niisf/AISC1/59bv8A74H+NH/CQWv/AD63f/fA/wAaAubFFY//AAkFr/z63f8A3wP8aP8AhILX/n1u/wDvgf40Bc2KKx/+Egtf+fW7/wC+B/jR/wAJBa/8+t3/AN8D/GgLmxRWP/wkFr/z63f/AHwP8aP+Egtf+fW7/wC+B/jQFya0lMGm3kw2ZjmnYbmwOHbqe1YuheLLnUr2wt201ohc2qylhlhvKsSoPYDbgkjqQOKtaZrtskMoNtdHNxKeEHdz71a/4SC1/wCfW7/74H+NS4yb0ZtTqU4xalG7fW+xT0bxDeXGqR2OoaZJaSPvVdvzKWU88+mOPrXSVj/8JBa/8+t3/wB8D/Gj/hILX/n1u/8Avgf404ppak1Zwm7xVjYorH/4SC1/59bv/vgf40f8JBa/8+t3/wB8D/GmZ3Niisf/AISC1/59bv8A74H+NH/CQWv/AD63f/fA/wAaAubFFY//AAkFr/z63f8A3wP8aP8AhILX/n1u/wDvgf40Bc2KKx/+Egtf+fW7/wC+B/jR/wAJBa/8+t3/AN8D/GgLmxWdpzMtvfMhUMLiUgt0z74qD/hILX/n1u/++B/jVTTNctoxc5t7o5uXPCD1+tDQJojTXtYOhWGprpKzG5c7o0cgqhOEODzk8HHatfw/qI1TTI7ry3RslXDJt+Ydce1V/wDhILX/AJ9bv/vgf40f8JBa/wDPrd/98D/GpjFp7m1SrTkrKNnfv+BsUVj/APCQWv8Az63f/fA/xo/4SC1/59bv/vgf41Rjc2KKx/8AhILX/n1u/wDvgf40f8JBa/8APrd/98D/ABoC5sUVj/8ACQWv/Prd/wDfA/xo/wCEgtf+fW7/AO+B/jQFzYorH/4SC1/59bv/AL4H+NH/AAkFr/z63f8A3wP8aAubFFY//CQWv/Prd/8AfA/xo/4SC1/59bv/AL4H+NAXNiisf/hILX/n1u/++B/jR/wkFr/z63f/AHwP8aAubFUtW/5c/wDr6T+tVP8AhILX/n1u/wDvgf41DcatBeXFnDHDcIxuVOXUAd/egDermPHnSz/4H/7LXT1zHjzpZ/8AA/8A2WtaHxoxxH8NlvSf+Rjuv+vSL/0N63Kw9J/5GO6/69Iv/Q3rcpVNyqezOFm/18//AF8S/wDoZplTsoM9xkf8vEv/AKGaNi+lRYu5BRU+xfSjYvpRYLkFFT7F9Khsv3lnDI/LMgJPqaLBcSip9i+lGxfSiwXIKKn2L6UbF9KLBcgoqfYvpRsX0osFyCip9i+lGxfSiwXIKKn2L6UbF9KLBcgoqfYvpRsX0osFyCip9i+lGxfSiwXIKKn2L6UbF9KLBcgoqfYvpRsX0osFyCip9i+lGxfSiwXIKKn2L6UbF9KLBcgoqfYvpRsX0osFyCilm+We3UcBmYN7/KTU2xfSiwXIKKn2L6UbF9KLBcgqjq+pNpptSsSyCedYjk8gHuB3PtWrsX0oCgdBTSE2Qy/8hGH/AK5v/NaxtW8RTWM9/DHpz3T28e+FYSW39M78Z2AEnqM4FbMn/IQh/wCuT/zWrFDTezMqsJyVoyszAvteureO2mGmu0E9us3mA52E4LAjg8A+3UVt20yXFvHcRhgkihlDDBwfUVJSUxQhOL96VwooooNQooooAKKKKACiiigCC5/4+LX/AK6N/wCgNWfquq3VpqZtY4YGiSzkupZHLZRV46Acknt7VoXP/Hxa/wDXRv8A0BqsVUWk9VcmSbWjsc5d67qlvpun3baOHN1CXkEchbymK7lGMZPHJ+hrZ0q8j1DT4byEOEkGRuXB4ODx9RVqkqpSi1pGxEIST1lcKKKKzNQooooAKKKKACiiigCC9+5F/wBd0/nWZ4i1yXSbq1hj024ulmLb3RThcAkAYHLHHStO9+5F/wBd0/nVik03sRUjKUbRdmc/Fr91JpEF/FprTbpjHKiN93pjH97k49K09Fv11KwW4VWVslXBXGGHXHtV2ihGcKdSLXNK/wAhKKKKZuFFFFABRRRQAUUUUAQaj/x5SfQfzFZ3irWptGjtnh06a8M1wsblQdkSlgCxIB55GB3rR1H/AI8pPoP5irB6mqg0pJyV0RNScWouzOcXxFcyaXe3lvYxXRtLryT5M2VdQPmcZGeDkdOcZ6VoaBqo1SGYtBJBNBIUkR1xtPYZ7nHX/wDVWlS1cpwaaUSYwmmm5CUUUVkahRRRQAUUUUAFFFFABRRRQBWt22W0z5UYlk5Y4H3jUFpqT3E0cf2fbvB7/Xn6cY+pqzY/6qT/AK7Sf+hGp6wqU6kppxnZdVbc1hOCi1KN367FK0vnknEM1u0THOO4JHvV2iirpQlCNpSuKpKMneKsFFFFaGYUUUUAFFFFABRRRQAVXt22x3LfKMTOfmOB+JqxUFn/AMt/+u70AjLj1y5l0ax1GHT/ADftBxIiSZ8s5wAPXmtHSb1dQsUuVVlJ+VgVx8w649qt0VEYyT1ZvUqU5JqMLa9+nYSiiirMAooooAKKKKACiiigAooooAKKKKACn2v/ACErL/r4X+RplPtf+QlZf9fC/wAjQwW52Vcx486Wf/A//Za6euY8edLP/gf/ALLVUPjRGI/hs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2759B9A-5021-4AD5-9EDB-CBB1C6E5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102690"/>
            <a:ext cx="9349690" cy="3390708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E1DB0D9B-78A0-48C7-9505-B3951761399A}"/>
              </a:ext>
            </a:extLst>
          </p:cNvPr>
          <p:cNvSpPr txBox="1">
            <a:spLocks/>
          </p:cNvSpPr>
          <p:nvPr/>
        </p:nvSpPr>
        <p:spPr>
          <a:xfrm>
            <a:off x="652875" y="4994676"/>
            <a:ext cx="2022230" cy="13022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Indicadores de Desempenho - Detalhado</a:t>
            </a:r>
          </a:p>
        </p:txBody>
      </p:sp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id="{12B778B1-9E3E-4724-8B0E-80A50BFDC822}"/>
              </a:ext>
            </a:extLst>
          </p:cNvPr>
          <p:cNvSpPr txBox="1">
            <a:spLocks/>
          </p:cNvSpPr>
          <p:nvPr/>
        </p:nvSpPr>
        <p:spPr>
          <a:xfrm>
            <a:off x="3021481" y="4970722"/>
            <a:ext cx="2065276" cy="1424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Disponível quando consultado um indicador por vez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E3B2D80-F45B-4D88-8F43-108FAC8EBDA5}"/>
              </a:ext>
            </a:extLst>
          </p:cNvPr>
          <p:cNvSpPr/>
          <p:nvPr/>
        </p:nvSpPr>
        <p:spPr>
          <a:xfrm>
            <a:off x="5414469" y="5304538"/>
            <a:ext cx="2043251" cy="7571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Disponível a nível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 Equipe ou </a:t>
            </a:r>
            <a:r>
              <a:rPr lang="pt-BR" sz="1600" err="1">
                <a:solidFill>
                  <a:schemeClr val="tx1"/>
                </a:solidFill>
                <a:ea typeface="+mj-ea"/>
                <a:cs typeface="+mj-cs"/>
              </a:rPr>
              <a:t>CNES+Equipe</a:t>
            </a: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53B6A77F-26B3-46C2-AD69-5941185BD821}"/>
              </a:ext>
            </a:extLst>
          </p:cNvPr>
          <p:cNvSpPr txBox="1">
            <a:spLocks/>
          </p:cNvSpPr>
          <p:nvPr/>
        </p:nvSpPr>
        <p:spPr>
          <a:xfrm>
            <a:off x="8038416" y="5469415"/>
            <a:ext cx="1723000" cy="1010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1600">
                <a:solidFill>
                  <a:schemeClr val="bg2"/>
                </a:solidFill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Selecionado o ícone na coluna Detalhar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Gráfico 10" descr="Lupa">
            <a:extLst>
              <a:ext uri="{FF2B5EF4-FFF2-40B4-BE49-F238E27FC236}">
                <a16:creationId xmlns:a16="http://schemas.microsoft.com/office/drawing/2014/main" id="{4E4E3E34-ED05-49AF-8C9D-CFEE3875E8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787" y="5049430"/>
            <a:ext cx="419985" cy="41998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52450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40867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323136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704821" y="48374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104351" y="3429000"/>
            <a:ext cx="189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Detalhamento disponível  apenas gestor Municipal.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</p:txBody>
      </p:sp>
      <p:sp>
        <p:nvSpPr>
          <p:cNvPr id="22" name="Retângulo Arredondado 21"/>
          <p:cNvSpPr/>
          <p:nvPr/>
        </p:nvSpPr>
        <p:spPr>
          <a:xfrm>
            <a:off x="10006616" y="3100104"/>
            <a:ext cx="2090539" cy="1145045"/>
          </a:xfrm>
          <a:prstGeom prst="roundRect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F36A021-51A4-410D-BFA2-1A00D53788DE}"/>
              </a:ext>
            </a:extLst>
          </p:cNvPr>
          <p:cNvSpPr txBox="1"/>
          <p:nvPr/>
        </p:nvSpPr>
        <p:spPr>
          <a:xfrm>
            <a:off x="2833244" y="427569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Visão detalhada de cada indicador</a:t>
            </a:r>
          </a:p>
        </p:txBody>
      </p:sp>
    </p:spTree>
    <p:extLst>
      <p:ext uri="{BB962C8B-B14F-4D97-AF65-F5344CB8AC3E}">
        <p14:creationId xmlns:p14="http://schemas.microsoft.com/office/powerpoint/2010/main" val="14540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90F03F-53DF-4064-BF86-C476BC4FF78D}"/>
              </a:ext>
            </a:extLst>
          </p:cNvPr>
          <p:cNvSpPr txBox="1"/>
          <p:nvPr/>
        </p:nvSpPr>
        <p:spPr>
          <a:xfrm>
            <a:off x="1128347" y="4572003"/>
            <a:ext cx="931351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Contatos:</a:t>
            </a:r>
          </a:p>
          <a:p>
            <a:pPr algn="ctr"/>
            <a:endParaRPr lang="pt-BR" sz="20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 e-SUS APS:  http://esusaps.bridge.ufsc.br/</a:t>
            </a:r>
            <a:endParaRPr lang="pt-BR" sz="2000" b="1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0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Correio eletrônico: previne@saude.gov.br</a:t>
            </a:r>
          </a:p>
          <a:p>
            <a:pPr algn="ctr"/>
            <a:endParaRPr lang="pt-BR" sz="2400" b="1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dos indicadores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Arrow 116">
            <a:extLst>
              <a:ext uri="{FF2B5EF4-FFF2-40B4-BE49-F238E27FC236}">
                <a16:creationId xmlns:a16="http://schemas.microsoft.com/office/drawing/2014/main" id="{9C853B84-EB36-EC4A-8C77-6254ECBEF96C}"/>
              </a:ext>
            </a:extLst>
          </p:cNvPr>
          <p:cNvSpPr/>
          <p:nvPr/>
        </p:nvSpPr>
        <p:spPr>
          <a:xfrm>
            <a:off x="1660063" y="3384386"/>
            <a:ext cx="8983395" cy="48191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0AEC7EF7-08AE-A642-B234-EFE13ADE4100}"/>
              </a:ext>
            </a:extLst>
          </p:cNvPr>
          <p:cNvSpPr/>
          <p:nvPr/>
        </p:nvSpPr>
        <p:spPr>
          <a:xfrm>
            <a:off x="1932793" y="3140191"/>
            <a:ext cx="1587716" cy="1283693"/>
          </a:xfrm>
          <a:custGeom>
            <a:avLst/>
            <a:gdLst>
              <a:gd name="connsiteX0" fmla="*/ 785734 w 1759474"/>
              <a:gd name="connsiteY0" fmla="*/ 1646471 h 1677060"/>
              <a:gd name="connsiteX1" fmla="*/ 65841 w 1759474"/>
              <a:gd name="connsiteY1" fmla="*/ 1127174 h 1677060"/>
              <a:gd name="connsiteX2" fmla="*/ 7866 w 1759474"/>
              <a:gd name="connsiteY2" fmla="*/ 949849 h 1677060"/>
              <a:gd name="connsiteX3" fmla="*/ 282783 w 1759474"/>
              <a:gd name="connsiteY3" fmla="*/ 109598 h 1677060"/>
              <a:gd name="connsiteX4" fmla="*/ 434862 w 1759474"/>
              <a:gd name="connsiteY4" fmla="*/ 0 h 1677060"/>
              <a:gd name="connsiteX5" fmla="*/ 1325486 w 1759474"/>
              <a:gd name="connsiteY5" fmla="*/ 0 h 1677060"/>
              <a:gd name="connsiteX6" fmla="*/ 1476724 w 1759474"/>
              <a:gd name="connsiteY6" fmla="*/ 109598 h 1677060"/>
              <a:gd name="connsiteX7" fmla="*/ 1751641 w 1759474"/>
              <a:gd name="connsiteY7" fmla="*/ 949849 h 1677060"/>
              <a:gd name="connsiteX8" fmla="*/ 1693498 w 1759474"/>
              <a:gd name="connsiteY8" fmla="*/ 1127174 h 1677060"/>
              <a:gd name="connsiteX9" fmla="*/ 974613 w 1759474"/>
              <a:gd name="connsiteY9" fmla="*/ 1646471 h 1677060"/>
              <a:gd name="connsiteX10" fmla="*/ 785734 w 1759474"/>
              <a:gd name="connsiteY10" fmla="*/ 1646471 h 167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4" h="1677060">
                <a:moveTo>
                  <a:pt x="785734" y="1646471"/>
                </a:moveTo>
                <a:lnTo>
                  <a:pt x="65841" y="1127174"/>
                </a:lnTo>
                <a:cubicBezTo>
                  <a:pt x="9832" y="1086788"/>
                  <a:pt x="-13580" y="1015184"/>
                  <a:pt x="7866" y="949849"/>
                </a:cubicBezTo>
                <a:lnTo>
                  <a:pt x="282783" y="109598"/>
                </a:lnTo>
                <a:cubicBezTo>
                  <a:pt x="304195" y="44210"/>
                  <a:pt x="365600" y="-42"/>
                  <a:pt x="434862" y="0"/>
                </a:cubicBezTo>
                <a:lnTo>
                  <a:pt x="1325486" y="0"/>
                </a:lnTo>
                <a:cubicBezTo>
                  <a:pt x="1394420" y="370"/>
                  <a:pt x="1455364" y="44533"/>
                  <a:pt x="1476724" y="109598"/>
                </a:cubicBezTo>
                <a:lnTo>
                  <a:pt x="1751641" y="949849"/>
                </a:lnTo>
                <a:cubicBezTo>
                  <a:pt x="1773049" y="1015219"/>
                  <a:pt x="1749574" y="1086838"/>
                  <a:pt x="1693498" y="1127174"/>
                </a:cubicBezTo>
                <a:lnTo>
                  <a:pt x="974613" y="1646471"/>
                </a:lnTo>
                <a:cubicBezTo>
                  <a:pt x="918354" y="1687257"/>
                  <a:pt x="841993" y="1687257"/>
                  <a:pt x="785734" y="1646471"/>
                </a:cubicBezTo>
                <a:close/>
              </a:path>
            </a:pathLst>
          </a:custGeom>
          <a:solidFill>
            <a:schemeClr val="accent1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id="{79C60F1B-2DFE-E84C-9C64-BB23A61E3814}"/>
              </a:ext>
            </a:extLst>
          </p:cNvPr>
          <p:cNvSpPr/>
          <p:nvPr/>
        </p:nvSpPr>
        <p:spPr>
          <a:xfrm>
            <a:off x="3298421" y="2704146"/>
            <a:ext cx="1320114" cy="1257530"/>
          </a:xfrm>
          <a:custGeom>
            <a:avLst/>
            <a:gdLst>
              <a:gd name="connsiteX0" fmla="*/ 786194 w 1760152"/>
              <a:gd name="connsiteY0" fmla="*/ 30400 h 1676706"/>
              <a:gd name="connsiteX1" fmla="*/ 65797 w 1760152"/>
              <a:gd name="connsiteY1" fmla="*/ 549530 h 1676706"/>
              <a:gd name="connsiteX2" fmla="*/ 7822 w 1760152"/>
              <a:gd name="connsiteY2" fmla="*/ 727022 h 1676706"/>
              <a:gd name="connsiteX3" fmla="*/ 282739 w 1760152"/>
              <a:gd name="connsiteY3" fmla="*/ 1567106 h 1676706"/>
              <a:gd name="connsiteX4" fmla="*/ 433977 w 1760152"/>
              <a:gd name="connsiteY4" fmla="*/ 1676704 h 1676706"/>
              <a:gd name="connsiteX5" fmla="*/ 1324601 w 1760152"/>
              <a:gd name="connsiteY5" fmla="*/ 1676704 h 1676706"/>
              <a:gd name="connsiteX6" fmla="*/ 1477352 w 1760152"/>
              <a:gd name="connsiteY6" fmla="*/ 1567106 h 1676706"/>
              <a:gd name="connsiteX7" fmla="*/ 1752269 w 1760152"/>
              <a:gd name="connsiteY7" fmla="*/ 727022 h 1676706"/>
              <a:gd name="connsiteX8" fmla="*/ 1694294 w 1760152"/>
              <a:gd name="connsiteY8" fmla="*/ 549530 h 1676706"/>
              <a:gd name="connsiteX9" fmla="*/ 974233 w 1760152"/>
              <a:gd name="connsiteY9" fmla="*/ 30400 h 1676706"/>
              <a:gd name="connsiteX10" fmla="*/ 786194 w 1760152"/>
              <a:gd name="connsiteY10" fmla="*/ 30400 h 16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0152" h="1676706">
                <a:moveTo>
                  <a:pt x="786194" y="30400"/>
                </a:moveTo>
                <a:lnTo>
                  <a:pt x="65797" y="549530"/>
                </a:lnTo>
                <a:cubicBezTo>
                  <a:pt x="9850" y="590032"/>
                  <a:pt x="-13540" y="661637"/>
                  <a:pt x="7822" y="727022"/>
                </a:cubicBezTo>
                <a:lnTo>
                  <a:pt x="282739" y="1567106"/>
                </a:lnTo>
                <a:cubicBezTo>
                  <a:pt x="304097" y="1632171"/>
                  <a:pt x="365046" y="1676337"/>
                  <a:pt x="433977" y="1676704"/>
                </a:cubicBezTo>
                <a:lnTo>
                  <a:pt x="1324601" y="1676704"/>
                </a:lnTo>
                <a:cubicBezTo>
                  <a:pt x="1394104" y="1677038"/>
                  <a:pt x="1455859" y="1632728"/>
                  <a:pt x="1477352" y="1567106"/>
                </a:cubicBezTo>
                <a:lnTo>
                  <a:pt x="1752269" y="727022"/>
                </a:lnTo>
                <a:cubicBezTo>
                  <a:pt x="1773745" y="661639"/>
                  <a:pt x="1750336" y="589967"/>
                  <a:pt x="1694294" y="549530"/>
                </a:cubicBezTo>
                <a:lnTo>
                  <a:pt x="974233" y="30400"/>
                </a:lnTo>
                <a:cubicBezTo>
                  <a:pt x="918208" y="-10133"/>
                  <a:pt x="842219" y="-10133"/>
                  <a:pt x="786194" y="304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Freeform 8">
            <a:extLst>
              <a:ext uri="{FF2B5EF4-FFF2-40B4-BE49-F238E27FC236}">
                <a16:creationId xmlns:a16="http://schemas.microsoft.com/office/drawing/2014/main" id="{31E23962-0446-064F-A53E-FBBDF1B1B865}"/>
              </a:ext>
            </a:extLst>
          </p:cNvPr>
          <p:cNvSpPr/>
          <p:nvPr/>
        </p:nvSpPr>
        <p:spPr>
          <a:xfrm>
            <a:off x="4396777" y="3166088"/>
            <a:ext cx="1319615" cy="1257458"/>
          </a:xfrm>
          <a:custGeom>
            <a:avLst/>
            <a:gdLst>
              <a:gd name="connsiteX0" fmla="*/ 785870 w 1759486"/>
              <a:gd name="connsiteY0" fmla="*/ 1646471 h 1676610"/>
              <a:gd name="connsiteX1" fmla="*/ 65977 w 1759486"/>
              <a:gd name="connsiteY1" fmla="*/ 1127174 h 1676610"/>
              <a:gd name="connsiteX2" fmla="*/ 7834 w 1759486"/>
              <a:gd name="connsiteY2" fmla="*/ 949849 h 1676610"/>
              <a:gd name="connsiteX3" fmla="*/ 282751 w 1759486"/>
              <a:gd name="connsiteY3" fmla="*/ 109598 h 1676610"/>
              <a:gd name="connsiteX4" fmla="*/ 433989 w 1759486"/>
              <a:gd name="connsiteY4" fmla="*/ 0 h 1676610"/>
              <a:gd name="connsiteX5" fmla="*/ 1324613 w 1759486"/>
              <a:gd name="connsiteY5" fmla="*/ 0 h 1676610"/>
              <a:gd name="connsiteX6" fmla="*/ 1476691 w 1759486"/>
              <a:gd name="connsiteY6" fmla="*/ 109598 h 1676610"/>
              <a:gd name="connsiteX7" fmla="*/ 1751777 w 1759486"/>
              <a:gd name="connsiteY7" fmla="*/ 949849 h 1676610"/>
              <a:gd name="connsiteX8" fmla="*/ 1693298 w 1759486"/>
              <a:gd name="connsiteY8" fmla="*/ 1127174 h 1676610"/>
              <a:gd name="connsiteX9" fmla="*/ 973405 w 1759486"/>
              <a:gd name="connsiteY9" fmla="*/ 1646471 h 1676610"/>
              <a:gd name="connsiteX10" fmla="*/ 785870 w 1759486"/>
              <a:gd name="connsiteY10" fmla="*/ 1646471 h 16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86" h="1676610">
                <a:moveTo>
                  <a:pt x="785870" y="1646471"/>
                </a:moveTo>
                <a:lnTo>
                  <a:pt x="65977" y="1127174"/>
                </a:lnTo>
                <a:cubicBezTo>
                  <a:pt x="9901" y="1086838"/>
                  <a:pt x="-13575" y="1015219"/>
                  <a:pt x="7834" y="949849"/>
                </a:cubicBezTo>
                <a:lnTo>
                  <a:pt x="282751" y="109598"/>
                </a:lnTo>
                <a:cubicBezTo>
                  <a:pt x="304109" y="44533"/>
                  <a:pt x="365058" y="371"/>
                  <a:pt x="433989" y="0"/>
                </a:cubicBezTo>
                <a:lnTo>
                  <a:pt x="1324613" y="0"/>
                </a:lnTo>
                <a:cubicBezTo>
                  <a:pt x="1393897" y="-95"/>
                  <a:pt x="1455317" y="44178"/>
                  <a:pt x="1476691" y="109598"/>
                </a:cubicBezTo>
                <a:lnTo>
                  <a:pt x="1751777" y="949849"/>
                </a:lnTo>
                <a:cubicBezTo>
                  <a:pt x="1773001" y="1015292"/>
                  <a:pt x="1749407" y="1086871"/>
                  <a:pt x="1693298" y="1127174"/>
                </a:cubicBezTo>
                <a:lnTo>
                  <a:pt x="973405" y="1646471"/>
                </a:lnTo>
                <a:cubicBezTo>
                  <a:pt x="917447" y="1686657"/>
                  <a:pt x="841828" y="1686657"/>
                  <a:pt x="785870" y="1646471"/>
                </a:cubicBezTo>
                <a:close/>
              </a:path>
            </a:pathLst>
          </a:custGeom>
          <a:solidFill>
            <a:schemeClr val="accent3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DADDC62D-757C-F24C-9745-6FD8EC58A389}"/>
              </a:ext>
            </a:extLst>
          </p:cNvPr>
          <p:cNvSpPr/>
          <p:nvPr/>
        </p:nvSpPr>
        <p:spPr>
          <a:xfrm>
            <a:off x="5494548" y="2704132"/>
            <a:ext cx="1319662" cy="1257542"/>
          </a:xfrm>
          <a:custGeom>
            <a:avLst/>
            <a:gdLst>
              <a:gd name="connsiteX0" fmla="*/ 785825 w 1759549"/>
              <a:gd name="connsiteY0" fmla="*/ 30419 h 1676722"/>
              <a:gd name="connsiteX1" fmla="*/ 65932 w 1759549"/>
              <a:gd name="connsiteY1" fmla="*/ 549549 h 1676722"/>
              <a:gd name="connsiteX2" fmla="*/ 7789 w 1759549"/>
              <a:gd name="connsiteY2" fmla="*/ 727041 h 1676722"/>
              <a:gd name="connsiteX3" fmla="*/ 282875 w 1759549"/>
              <a:gd name="connsiteY3" fmla="*/ 1567125 h 1676722"/>
              <a:gd name="connsiteX4" fmla="*/ 434113 w 1759549"/>
              <a:gd name="connsiteY4" fmla="*/ 1676723 h 1676722"/>
              <a:gd name="connsiteX5" fmla="*/ 1324737 w 1759549"/>
              <a:gd name="connsiteY5" fmla="*/ 1676723 h 1676722"/>
              <a:gd name="connsiteX6" fmla="*/ 1476815 w 1759549"/>
              <a:gd name="connsiteY6" fmla="*/ 1567125 h 1676722"/>
              <a:gd name="connsiteX7" fmla="*/ 1751732 w 1759549"/>
              <a:gd name="connsiteY7" fmla="*/ 727041 h 1676722"/>
              <a:gd name="connsiteX8" fmla="*/ 1693590 w 1759549"/>
              <a:gd name="connsiteY8" fmla="*/ 549549 h 1676722"/>
              <a:gd name="connsiteX9" fmla="*/ 973696 w 1759549"/>
              <a:gd name="connsiteY9" fmla="*/ 30419 h 1676722"/>
              <a:gd name="connsiteX10" fmla="*/ 785825 w 1759549"/>
              <a:gd name="connsiteY10" fmla="*/ 30419 h 167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549" h="1676722">
                <a:moveTo>
                  <a:pt x="785825" y="30419"/>
                </a:moveTo>
                <a:lnTo>
                  <a:pt x="65932" y="549549"/>
                </a:lnTo>
                <a:cubicBezTo>
                  <a:pt x="9924" y="590005"/>
                  <a:pt x="-13535" y="661621"/>
                  <a:pt x="7789" y="727041"/>
                </a:cubicBezTo>
                <a:lnTo>
                  <a:pt x="282875" y="1567125"/>
                </a:lnTo>
                <a:cubicBezTo>
                  <a:pt x="304149" y="1632253"/>
                  <a:pt x="365148" y="1676456"/>
                  <a:pt x="434113" y="1676723"/>
                </a:cubicBezTo>
                <a:lnTo>
                  <a:pt x="1324737" y="1676723"/>
                </a:lnTo>
                <a:cubicBezTo>
                  <a:pt x="1393987" y="1676706"/>
                  <a:pt x="1455356" y="1632480"/>
                  <a:pt x="1476815" y="1567125"/>
                </a:cubicBezTo>
                <a:lnTo>
                  <a:pt x="1751732" y="727041"/>
                </a:lnTo>
                <a:cubicBezTo>
                  <a:pt x="1773107" y="661621"/>
                  <a:pt x="1749648" y="589973"/>
                  <a:pt x="1693590" y="549549"/>
                </a:cubicBezTo>
                <a:lnTo>
                  <a:pt x="973696" y="30419"/>
                </a:lnTo>
                <a:cubicBezTo>
                  <a:pt x="917739" y="-10140"/>
                  <a:pt x="841783" y="-10140"/>
                  <a:pt x="785825" y="304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10">
            <a:extLst>
              <a:ext uri="{FF2B5EF4-FFF2-40B4-BE49-F238E27FC236}">
                <a16:creationId xmlns:a16="http://schemas.microsoft.com/office/drawing/2014/main" id="{5DDBB210-000E-F34A-B4FE-17132D70FD23}"/>
              </a:ext>
            </a:extLst>
          </p:cNvPr>
          <p:cNvSpPr/>
          <p:nvPr/>
        </p:nvSpPr>
        <p:spPr>
          <a:xfrm>
            <a:off x="6592479" y="3166089"/>
            <a:ext cx="1319604" cy="1257560"/>
          </a:xfrm>
          <a:custGeom>
            <a:avLst/>
            <a:gdLst>
              <a:gd name="connsiteX0" fmla="*/ 785732 w 1759472"/>
              <a:gd name="connsiteY0" fmla="*/ 1646471 h 1676747"/>
              <a:gd name="connsiteX1" fmla="*/ 65839 w 1759472"/>
              <a:gd name="connsiteY1" fmla="*/ 1127174 h 1676747"/>
              <a:gd name="connsiteX2" fmla="*/ 7865 w 1759472"/>
              <a:gd name="connsiteY2" fmla="*/ 949849 h 1676747"/>
              <a:gd name="connsiteX3" fmla="*/ 282781 w 1759472"/>
              <a:gd name="connsiteY3" fmla="*/ 109598 h 1676747"/>
              <a:gd name="connsiteX4" fmla="*/ 434860 w 1759472"/>
              <a:gd name="connsiteY4" fmla="*/ 0 h 1676747"/>
              <a:gd name="connsiteX5" fmla="*/ 1324644 w 1759472"/>
              <a:gd name="connsiteY5" fmla="*/ 0 h 1676747"/>
              <a:gd name="connsiteX6" fmla="*/ 1476722 w 1759472"/>
              <a:gd name="connsiteY6" fmla="*/ 109598 h 1676747"/>
              <a:gd name="connsiteX7" fmla="*/ 1751639 w 1759472"/>
              <a:gd name="connsiteY7" fmla="*/ 949849 h 1676747"/>
              <a:gd name="connsiteX8" fmla="*/ 1693497 w 1759472"/>
              <a:gd name="connsiteY8" fmla="*/ 1127174 h 1676747"/>
              <a:gd name="connsiteX9" fmla="*/ 973771 w 1759472"/>
              <a:gd name="connsiteY9" fmla="*/ 1646471 h 1676747"/>
              <a:gd name="connsiteX10" fmla="*/ 785732 w 1759472"/>
              <a:gd name="connsiteY10" fmla="*/ 1646471 h 167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2" h="1676747">
                <a:moveTo>
                  <a:pt x="785732" y="1646471"/>
                </a:moveTo>
                <a:lnTo>
                  <a:pt x="65839" y="1127174"/>
                </a:lnTo>
                <a:cubicBezTo>
                  <a:pt x="9830" y="1086788"/>
                  <a:pt x="-13578" y="1015184"/>
                  <a:pt x="7865" y="949849"/>
                </a:cubicBezTo>
                <a:lnTo>
                  <a:pt x="282781" y="109598"/>
                </a:lnTo>
                <a:cubicBezTo>
                  <a:pt x="304190" y="44210"/>
                  <a:pt x="365593" y="-42"/>
                  <a:pt x="434860" y="0"/>
                </a:cubicBezTo>
                <a:lnTo>
                  <a:pt x="1324644" y="0"/>
                </a:lnTo>
                <a:cubicBezTo>
                  <a:pt x="1393894" y="10"/>
                  <a:pt x="1455263" y="44243"/>
                  <a:pt x="1476722" y="109598"/>
                </a:cubicBezTo>
                <a:lnTo>
                  <a:pt x="1751639" y="949849"/>
                </a:lnTo>
                <a:cubicBezTo>
                  <a:pt x="1773047" y="1015219"/>
                  <a:pt x="1749572" y="1086838"/>
                  <a:pt x="1693497" y="1127174"/>
                </a:cubicBezTo>
                <a:lnTo>
                  <a:pt x="973771" y="1646471"/>
                </a:lnTo>
                <a:cubicBezTo>
                  <a:pt x="917695" y="1686840"/>
                  <a:pt x="841808" y="1686840"/>
                  <a:pt x="785732" y="164647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114BA7A0-3038-4448-ABD8-9636DD6907F1}"/>
              </a:ext>
            </a:extLst>
          </p:cNvPr>
          <p:cNvSpPr/>
          <p:nvPr/>
        </p:nvSpPr>
        <p:spPr>
          <a:xfrm>
            <a:off x="7690025" y="2704146"/>
            <a:ext cx="1319958" cy="1257528"/>
          </a:xfrm>
          <a:custGeom>
            <a:avLst/>
            <a:gdLst>
              <a:gd name="connsiteX0" fmla="*/ 786154 w 1759944"/>
              <a:gd name="connsiteY0" fmla="*/ 30400 h 1676704"/>
              <a:gd name="connsiteX1" fmla="*/ 66261 w 1759944"/>
              <a:gd name="connsiteY1" fmla="*/ 549530 h 1676704"/>
              <a:gd name="connsiteX2" fmla="*/ 7782 w 1759944"/>
              <a:gd name="connsiteY2" fmla="*/ 727022 h 1676704"/>
              <a:gd name="connsiteX3" fmla="*/ 282699 w 1759944"/>
              <a:gd name="connsiteY3" fmla="*/ 1567106 h 1676704"/>
              <a:gd name="connsiteX4" fmla="*/ 434778 w 1759944"/>
              <a:gd name="connsiteY4" fmla="*/ 1676704 h 1676704"/>
              <a:gd name="connsiteX5" fmla="*/ 1324561 w 1759944"/>
              <a:gd name="connsiteY5" fmla="*/ 1676704 h 1676704"/>
              <a:gd name="connsiteX6" fmla="*/ 1476639 w 1759944"/>
              <a:gd name="connsiteY6" fmla="*/ 1567106 h 1676704"/>
              <a:gd name="connsiteX7" fmla="*/ 1752061 w 1759944"/>
              <a:gd name="connsiteY7" fmla="*/ 727022 h 1676704"/>
              <a:gd name="connsiteX8" fmla="*/ 1694086 w 1759944"/>
              <a:gd name="connsiteY8" fmla="*/ 549530 h 1676704"/>
              <a:gd name="connsiteX9" fmla="*/ 974194 w 1759944"/>
              <a:gd name="connsiteY9" fmla="*/ 30400 h 1676704"/>
              <a:gd name="connsiteX10" fmla="*/ 786154 w 1759944"/>
              <a:gd name="connsiteY10" fmla="*/ 30400 h 167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944" h="1676704">
                <a:moveTo>
                  <a:pt x="786154" y="30400"/>
                </a:moveTo>
                <a:lnTo>
                  <a:pt x="66261" y="549530"/>
                </a:lnTo>
                <a:cubicBezTo>
                  <a:pt x="10034" y="589831"/>
                  <a:pt x="-13576" y="661529"/>
                  <a:pt x="7782" y="727022"/>
                </a:cubicBezTo>
                <a:lnTo>
                  <a:pt x="282699" y="1567106"/>
                </a:lnTo>
                <a:cubicBezTo>
                  <a:pt x="304158" y="1632461"/>
                  <a:pt x="365528" y="1676688"/>
                  <a:pt x="434778" y="1676704"/>
                </a:cubicBezTo>
                <a:lnTo>
                  <a:pt x="1324561" y="1676704"/>
                </a:lnTo>
                <a:cubicBezTo>
                  <a:pt x="1393829" y="1676754"/>
                  <a:pt x="1455231" y="1632495"/>
                  <a:pt x="1476639" y="1567106"/>
                </a:cubicBezTo>
                <a:lnTo>
                  <a:pt x="1752061" y="727022"/>
                </a:lnTo>
                <a:cubicBezTo>
                  <a:pt x="1773537" y="661639"/>
                  <a:pt x="1750129" y="589967"/>
                  <a:pt x="1694086" y="549530"/>
                </a:cubicBezTo>
                <a:lnTo>
                  <a:pt x="974194" y="30400"/>
                </a:lnTo>
                <a:cubicBezTo>
                  <a:pt x="918168" y="-10133"/>
                  <a:pt x="842179" y="-10133"/>
                  <a:pt x="786154" y="304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679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Freeform 12">
            <a:extLst>
              <a:ext uri="{FF2B5EF4-FFF2-40B4-BE49-F238E27FC236}">
                <a16:creationId xmlns:a16="http://schemas.microsoft.com/office/drawing/2014/main" id="{C244250C-5AC6-D741-A406-019F73295FB4}"/>
              </a:ext>
            </a:extLst>
          </p:cNvPr>
          <p:cNvSpPr/>
          <p:nvPr/>
        </p:nvSpPr>
        <p:spPr>
          <a:xfrm>
            <a:off x="2296486" y="3246611"/>
            <a:ext cx="868610" cy="862270"/>
          </a:xfrm>
          <a:custGeom>
            <a:avLst/>
            <a:gdLst>
              <a:gd name="connsiteX0" fmla="*/ 1158147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7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7" y="574847"/>
                </a:moveTo>
                <a:cubicBezTo>
                  <a:pt x="1158147" y="892326"/>
                  <a:pt x="898887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7" y="0"/>
                  <a:pt x="1158147" y="257368"/>
                  <a:pt x="1158147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id="{CE760A9E-4260-7544-84EE-49FF0750C501}"/>
              </a:ext>
            </a:extLst>
          </p:cNvPr>
          <p:cNvSpPr/>
          <p:nvPr/>
        </p:nvSpPr>
        <p:spPr>
          <a:xfrm rot="20204400">
            <a:off x="3524285" y="2946602"/>
            <a:ext cx="868610" cy="862270"/>
          </a:xfrm>
          <a:custGeom>
            <a:avLst/>
            <a:gdLst>
              <a:gd name="connsiteX0" fmla="*/ 1158147 w 1158146"/>
              <a:gd name="connsiteY0" fmla="*/ 574847 h 1149693"/>
              <a:gd name="connsiteX1" fmla="*/ 579073 w 1158146"/>
              <a:gd name="connsiteY1" fmla="*/ 1149693 h 1149693"/>
              <a:gd name="connsiteX2" fmla="*/ 0 w 1158146"/>
              <a:gd name="connsiteY2" fmla="*/ 574847 h 1149693"/>
              <a:gd name="connsiteX3" fmla="*/ 579073 w 1158146"/>
              <a:gd name="connsiteY3" fmla="*/ 0 h 1149693"/>
              <a:gd name="connsiteX4" fmla="*/ 1158147 w 1158146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6" h="1149693">
                <a:moveTo>
                  <a:pt x="1158147" y="574847"/>
                </a:moveTo>
                <a:cubicBezTo>
                  <a:pt x="1158147" y="892326"/>
                  <a:pt x="898887" y="1149693"/>
                  <a:pt x="579073" y="1149693"/>
                </a:cubicBezTo>
                <a:cubicBezTo>
                  <a:pt x="259260" y="1149693"/>
                  <a:pt x="0" y="892326"/>
                  <a:pt x="0" y="574847"/>
                </a:cubicBezTo>
                <a:cubicBezTo>
                  <a:pt x="0" y="257368"/>
                  <a:pt x="259260" y="0"/>
                  <a:pt x="579073" y="0"/>
                </a:cubicBezTo>
                <a:cubicBezTo>
                  <a:pt x="898887" y="0"/>
                  <a:pt x="1158147" y="257368"/>
                  <a:pt x="1158147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4DD71482-571F-7D44-A33F-E723E9E30863}"/>
              </a:ext>
            </a:extLst>
          </p:cNvPr>
          <p:cNvSpPr/>
          <p:nvPr/>
        </p:nvSpPr>
        <p:spPr>
          <a:xfrm>
            <a:off x="4622201" y="33351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7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7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87925C54-24CA-BA44-8B27-F75BF4741646}"/>
              </a:ext>
            </a:extLst>
          </p:cNvPr>
          <p:cNvSpPr/>
          <p:nvPr/>
        </p:nvSpPr>
        <p:spPr>
          <a:xfrm rot="20298293">
            <a:off x="5727896" y="2966847"/>
            <a:ext cx="869392" cy="863046"/>
          </a:xfrm>
          <a:custGeom>
            <a:avLst/>
            <a:gdLst>
              <a:gd name="connsiteX0" fmla="*/ 1159190 w 1159189"/>
              <a:gd name="connsiteY0" fmla="*/ 575366 h 1150728"/>
              <a:gd name="connsiteX1" fmla="*/ 579595 w 1159189"/>
              <a:gd name="connsiteY1" fmla="*/ 1150730 h 1150728"/>
              <a:gd name="connsiteX2" fmla="*/ 1 w 1159189"/>
              <a:gd name="connsiteY2" fmla="*/ 575366 h 1150728"/>
              <a:gd name="connsiteX3" fmla="*/ 579595 w 1159189"/>
              <a:gd name="connsiteY3" fmla="*/ 2 h 1150728"/>
              <a:gd name="connsiteX4" fmla="*/ 1159190 w 1159189"/>
              <a:gd name="connsiteY4" fmla="*/ 575366 h 11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189" h="1150728">
                <a:moveTo>
                  <a:pt x="1159190" y="575366"/>
                </a:moveTo>
                <a:cubicBezTo>
                  <a:pt x="1159190" y="893130"/>
                  <a:pt x="899697" y="1150730"/>
                  <a:pt x="579595" y="1150730"/>
                </a:cubicBezTo>
                <a:cubicBezTo>
                  <a:pt x="259494" y="1150730"/>
                  <a:pt x="1" y="893130"/>
                  <a:pt x="1" y="575366"/>
                </a:cubicBezTo>
                <a:cubicBezTo>
                  <a:pt x="1" y="257601"/>
                  <a:pt x="259494" y="2"/>
                  <a:pt x="579595" y="2"/>
                </a:cubicBezTo>
                <a:cubicBezTo>
                  <a:pt x="899697" y="2"/>
                  <a:pt x="1159190" y="257601"/>
                  <a:pt x="1159190" y="575366"/>
                </a:cubicBezTo>
                <a:close/>
              </a:path>
            </a:pathLst>
          </a:custGeom>
          <a:solidFill>
            <a:srgbClr val="FFFFFF"/>
          </a:solidFill>
          <a:ln w="16807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Freeform 28">
            <a:extLst>
              <a:ext uri="{FF2B5EF4-FFF2-40B4-BE49-F238E27FC236}">
                <a16:creationId xmlns:a16="http://schemas.microsoft.com/office/drawing/2014/main" id="{535917EA-300F-2443-AAFD-79610D305076}"/>
              </a:ext>
            </a:extLst>
          </p:cNvPr>
          <p:cNvSpPr/>
          <p:nvPr/>
        </p:nvSpPr>
        <p:spPr>
          <a:xfrm>
            <a:off x="6817925" y="33351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30">
            <a:extLst>
              <a:ext uri="{FF2B5EF4-FFF2-40B4-BE49-F238E27FC236}">
                <a16:creationId xmlns:a16="http://schemas.microsoft.com/office/drawing/2014/main" id="{ECCA8574-353E-9944-B869-0BD6F0054A71}"/>
              </a:ext>
            </a:extLst>
          </p:cNvPr>
          <p:cNvSpPr/>
          <p:nvPr/>
        </p:nvSpPr>
        <p:spPr>
          <a:xfrm rot="18900000">
            <a:off x="7915942" y="2946629"/>
            <a:ext cx="868610" cy="862271"/>
          </a:xfrm>
          <a:custGeom>
            <a:avLst/>
            <a:gdLst>
              <a:gd name="connsiteX0" fmla="*/ 1158148 w 1158147"/>
              <a:gd name="connsiteY0" fmla="*/ 574847 h 1149694"/>
              <a:gd name="connsiteX1" fmla="*/ 579074 w 1158147"/>
              <a:gd name="connsiteY1" fmla="*/ 1149694 h 1149694"/>
              <a:gd name="connsiteX2" fmla="*/ 0 w 1158147"/>
              <a:gd name="connsiteY2" fmla="*/ 574847 h 1149694"/>
              <a:gd name="connsiteX3" fmla="*/ 579074 w 1158147"/>
              <a:gd name="connsiteY3" fmla="*/ 0 h 1149694"/>
              <a:gd name="connsiteX4" fmla="*/ 1158148 w 1158147"/>
              <a:gd name="connsiteY4" fmla="*/ 574847 h 114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4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31">
            <a:extLst>
              <a:ext uri="{FF2B5EF4-FFF2-40B4-BE49-F238E27FC236}">
                <a16:creationId xmlns:a16="http://schemas.microsoft.com/office/drawing/2014/main" id="{374F49CA-D9D8-F94E-AE9E-F9A18CAB1137}"/>
              </a:ext>
            </a:extLst>
          </p:cNvPr>
          <p:cNvSpPr/>
          <p:nvPr/>
        </p:nvSpPr>
        <p:spPr>
          <a:xfrm>
            <a:off x="3865506" y="3958171"/>
            <a:ext cx="186149" cy="256729"/>
          </a:xfrm>
          <a:custGeom>
            <a:avLst/>
            <a:gdLst>
              <a:gd name="connsiteX0" fmla="*/ 185351 w 248198"/>
              <a:gd name="connsiteY0" fmla="*/ 180995 h 342305"/>
              <a:gd name="connsiteX1" fmla="*/ 185351 w 248198"/>
              <a:gd name="connsiteY1" fmla="*/ 0 h 342305"/>
              <a:gd name="connsiteX2" fmla="*/ 62848 w 248198"/>
              <a:gd name="connsiteY2" fmla="*/ 0 h 342305"/>
              <a:gd name="connsiteX3" fmla="*/ 62848 w 248198"/>
              <a:gd name="connsiteY3" fmla="*/ 180995 h 342305"/>
              <a:gd name="connsiteX4" fmla="*/ 0 w 248198"/>
              <a:gd name="connsiteY4" fmla="*/ 180995 h 342305"/>
              <a:gd name="connsiteX5" fmla="*/ 124183 w 248198"/>
              <a:gd name="connsiteY5" fmla="*/ 342306 h 342305"/>
              <a:gd name="connsiteX6" fmla="*/ 248199 w 248198"/>
              <a:gd name="connsiteY6" fmla="*/ 180995 h 342305"/>
              <a:gd name="connsiteX7" fmla="*/ 185351 w 248198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183" y="342306"/>
                </a:lnTo>
                <a:lnTo>
                  <a:pt x="248199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2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Freeform 53">
            <a:extLst>
              <a:ext uri="{FF2B5EF4-FFF2-40B4-BE49-F238E27FC236}">
                <a16:creationId xmlns:a16="http://schemas.microsoft.com/office/drawing/2014/main" id="{C7D7B49B-4045-D04F-B679-208E1F1C233A}"/>
              </a:ext>
            </a:extLst>
          </p:cNvPr>
          <p:cNvSpPr/>
          <p:nvPr/>
        </p:nvSpPr>
        <p:spPr>
          <a:xfrm>
            <a:off x="2622175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183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183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1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Freeform 54">
            <a:extLst>
              <a:ext uri="{FF2B5EF4-FFF2-40B4-BE49-F238E27FC236}">
                <a16:creationId xmlns:a16="http://schemas.microsoft.com/office/drawing/2014/main" id="{9CB64C2A-9C85-6A4C-BDAF-D35C818E4E4A}"/>
              </a:ext>
            </a:extLst>
          </p:cNvPr>
          <p:cNvSpPr/>
          <p:nvPr/>
        </p:nvSpPr>
        <p:spPr>
          <a:xfrm>
            <a:off x="4963368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9 w 248198"/>
              <a:gd name="connsiteY4" fmla="*/ 161478 h 342305"/>
              <a:gd name="connsiteX5" fmla="*/ 124183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9" y="161478"/>
                </a:lnTo>
                <a:lnTo>
                  <a:pt x="124183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3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191BB8BF-B603-634C-B464-47D314D7A356}"/>
              </a:ext>
            </a:extLst>
          </p:cNvPr>
          <p:cNvSpPr/>
          <p:nvPr/>
        </p:nvSpPr>
        <p:spPr>
          <a:xfrm>
            <a:off x="7159219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015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015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5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57686BC6-0DEA-D54C-B194-FE6A770B0A48}"/>
              </a:ext>
            </a:extLst>
          </p:cNvPr>
          <p:cNvSpPr/>
          <p:nvPr/>
        </p:nvSpPr>
        <p:spPr>
          <a:xfrm>
            <a:off x="6061356" y="3958171"/>
            <a:ext cx="186023" cy="256729"/>
          </a:xfrm>
          <a:custGeom>
            <a:avLst/>
            <a:gdLst>
              <a:gd name="connsiteX0" fmla="*/ 185351 w 248030"/>
              <a:gd name="connsiteY0" fmla="*/ 180995 h 342305"/>
              <a:gd name="connsiteX1" fmla="*/ 185351 w 248030"/>
              <a:gd name="connsiteY1" fmla="*/ 0 h 342305"/>
              <a:gd name="connsiteX2" fmla="*/ 62848 w 248030"/>
              <a:gd name="connsiteY2" fmla="*/ 0 h 342305"/>
              <a:gd name="connsiteX3" fmla="*/ 62848 w 248030"/>
              <a:gd name="connsiteY3" fmla="*/ 180995 h 342305"/>
              <a:gd name="connsiteX4" fmla="*/ 0 w 248030"/>
              <a:gd name="connsiteY4" fmla="*/ 180995 h 342305"/>
              <a:gd name="connsiteX5" fmla="*/ 124015 w 248030"/>
              <a:gd name="connsiteY5" fmla="*/ 342306 h 342305"/>
              <a:gd name="connsiteX6" fmla="*/ 248031 w 248030"/>
              <a:gd name="connsiteY6" fmla="*/ 180995 h 342305"/>
              <a:gd name="connsiteX7" fmla="*/ 185351 w 248030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030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015" y="342306"/>
                </a:lnTo>
                <a:lnTo>
                  <a:pt x="248031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4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EB54D37E-386A-334C-9EB8-87DF0B7207E6}"/>
              </a:ext>
            </a:extLst>
          </p:cNvPr>
          <p:cNvSpPr/>
          <p:nvPr/>
        </p:nvSpPr>
        <p:spPr>
          <a:xfrm>
            <a:off x="8257081" y="3958171"/>
            <a:ext cx="186149" cy="256729"/>
          </a:xfrm>
          <a:custGeom>
            <a:avLst/>
            <a:gdLst>
              <a:gd name="connsiteX0" fmla="*/ 185351 w 248198"/>
              <a:gd name="connsiteY0" fmla="*/ 180995 h 342305"/>
              <a:gd name="connsiteX1" fmla="*/ 185351 w 248198"/>
              <a:gd name="connsiteY1" fmla="*/ 0 h 342305"/>
              <a:gd name="connsiteX2" fmla="*/ 62848 w 248198"/>
              <a:gd name="connsiteY2" fmla="*/ 0 h 342305"/>
              <a:gd name="connsiteX3" fmla="*/ 62848 w 248198"/>
              <a:gd name="connsiteY3" fmla="*/ 180995 h 342305"/>
              <a:gd name="connsiteX4" fmla="*/ 0 w 248198"/>
              <a:gd name="connsiteY4" fmla="*/ 180995 h 342305"/>
              <a:gd name="connsiteX5" fmla="*/ 124183 w 248198"/>
              <a:gd name="connsiteY5" fmla="*/ 342306 h 342305"/>
              <a:gd name="connsiteX6" fmla="*/ 248198 w 248198"/>
              <a:gd name="connsiteY6" fmla="*/ 180995 h 342305"/>
              <a:gd name="connsiteX7" fmla="*/ 185351 w 248198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183" y="342306"/>
                </a:lnTo>
                <a:lnTo>
                  <a:pt x="248198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6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1037703" y="1986897"/>
            <a:ext cx="339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selecionados com base na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relevância clínica e epidemiológica</a:t>
            </a:r>
          </a:p>
        </p:txBody>
      </p:sp>
      <p:sp>
        <p:nvSpPr>
          <p:cNvPr id="68" name="CuadroTexto 4">
            <a:extLst>
              <a:ext uri="{FF2B5EF4-FFF2-40B4-BE49-F238E27FC236}">
                <a16:creationId xmlns:a16="http://schemas.microsoft.com/office/drawing/2014/main" id="{5AF081C2-8708-FC42-B182-479A7C51C4F1}"/>
              </a:ext>
            </a:extLst>
          </p:cNvPr>
          <p:cNvSpPr txBox="1"/>
          <p:nvPr/>
        </p:nvSpPr>
        <p:spPr>
          <a:xfrm>
            <a:off x="2676386" y="4427142"/>
            <a:ext cx="260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de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e resultados </a:t>
            </a:r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intermediários das ESF</a:t>
            </a:r>
            <a:endParaRPr 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oup">
            <a:extLst>
              <a:ext uri="{FF2B5EF4-FFF2-40B4-BE49-F238E27FC236}">
                <a16:creationId xmlns:a16="http://schemas.microsoft.com/office/drawing/2014/main" id="{637EA670-A55F-EB4C-B363-C77027283DFD}"/>
              </a:ext>
            </a:extLst>
          </p:cNvPr>
          <p:cNvGrpSpPr/>
          <p:nvPr/>
        </p:nvGrpSpPr>
        <p:grpSpPr>
          <a:xfrm>
            <a:off x="2562858" y="3511322"/>
            <a:ext cx="267275" cy="267275"/>
            <a:chOff x="0" y="0"/>
            <a:chExt cx="791634" cy="791634"/>
          </a:xfrm>
          <a:solidFill>
            <a:schemeClr val="accent1"/>
          </a:solidFill>
        </p:grpSpPr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AF59525B-EE80-7E42-815C-E809500BC494}"/>
                </a:ext>
              </a:extLst>
            </p:cNvPr>
            <p:cNvSpPr/>
            <p:nvPr/>
          </p:nvSpPr>
          <p:spPr>
            <a:xfrm>
              <a:off x="198968" y="245533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6" y="0"/>
                  </a:moveTo>
                  <a:cubicBezTo>
                    <a:pt x="16138" y="0"/>
                    <a:pt x="16138" y="0"/>
                    <a:pt x="16138" y="0"/>
                  </a:cubicBezTo>
                  <a:cubicBezTo>
                    <a:pt x="16138" y="1890"/>
                    <a:pt x="16138" y="1890"/>
                    <a:pt x="16138" y="1890"/>
                  </a:cubicBezTo>
                  <a:cubicBezTo>
                    <a:pt x="16138" y="5130"/>
                    <a:pt x="13407" y="7830"/>
                    <a:pt x="10676" y="7830"/>
                  </a:cubicBezTo>
                  <a:cubicBezTo>
                    <a:pt x="2483" y="7830"/>
                    <a:pt x="2483" y="7830"/>
                    <a:pt x="2483" y="7830"/>
                  </a:cubicBezTo>
                  <a:cubicBezTo>
                    <a:pt x="0" y="10530"/>
                    <a:pt x="0" y="10530"/>
                    <a:pt x="0" y="10530"/>
                  </a:cubicBezTo>
                  <a:cubicBezTo>
                    <a:pt x="0" y="11880"/>
                    <a:pt x="0" y="11880"/>
                    <a:pt x="0" y="1188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12414" y="15660"/>
                    <a:pt x="12414" y="15660"/>
                    <a:pt x="12414" y="15660"/>
                  </a:cubicBezTo>
                  <a:cubicBezTo>
                    <a:pt x="17876" y="21600"/>
                    <a:pt x="17876" y="21600"/>
                    <a:pt x="17876" y="21600"/>
                  </a:cubicBez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880"/>
                  </a:cubicBezTo>
                  <a:cubicBezTo>
                    <a:pt x="21600" y="4050"/>
                    <a:pt x="21600" y="4050"/>
                    <a:pt x="21600" y="4050"/>
                  </a:cubicBezTo>
                  <a:cubicBezTo>
                    <a:pt x="21600" y="1890"/>
                    <a:pt x="19614" y="0"/>
                    <a:pt x="1787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1A33FBE6-DD77-644C-9B42-2E1478FF5E4E}"/>
                </a:ext>
              </a:extLst>
            </p:cNvPr>
            <p:cNvSpPr/>
            <p:nvPr/>
          </p:nvSpPr>
          <p:spPr>
            <a:xfrm>
              <a:off x="0" y="0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38" y="15660"/>
                  </a:move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610"/>
                  </a:cubicBezTo>
                  <a:cubicBezTo>
                    <a:pt x="21600" y="3780"/>
                    <a:pt x="21600" y="3780"/>
                    <a:pt x="21600" y="3780"/>
                  </a:cubicBezTo>
                  <a:cubicBezTo>
                    <a:pt x="21600" y="1890"/>
                    <a:pt x="19614" y="0"/>
                    <a:pt x="17876" y="0"/>
                  </a:cubicBezTo>
                  <a:cubicBezTo>
                    <a:pt x="3476" y="0"/>
                    <a:pt x="3476" y="0"/>
                    <a:pt x="3476" y="0"/>
                  </a:cubicBezTo>
                  <a:cubicBezTo>
                    <a:pt x="1738" y="0"/>
                    <a:pt x="0" y="1890"/>
                    <a:pt x="0" y="3780"/>
                  </a:cubicBezTo>
                  <a:cubicBezTo>
                    <a:pt x="0" y="11610"/>
                    <a:pt x="0" y="11610"/>
                    <a:pt x="0" y="1161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3476" y="21600"/>
                    <a:pt x="3476" y="21600"/>
                    <a:pt x="3476" y="21600"/>
                  </a:cubicBezTo>
                  <a:lnTo>
                    <a:pt x="8938" y="156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72" name="Group">
            <a:extLst>
              <a:ext uri="{FF2B5EF4-FFF2-40B4-BE49-F238E27FC236}">
                <a16:creationId xmlns:a16="http://schemas.microsoft.com/office/drawing/2014/main" id="{4F1E3342-2EBC-AC48-A2E5-DEB03AB7BB40}"/>
              </a:ext>
            </a:extLst>
          </p:cNvPr>
          <p:cNvGrpSpPr/>
          <p:nvPr/>
        </p:nvGrpSpPr>
        <p:grpSpPr>
          <a:xfrm>
            <a:off x="6000562" y="3246611"/>
            <a:ext cx="286790" cy="262251"/>
            <a:chOff x="0" y="0"/>
            <a:chExt cx="791634" cy="723901"/>
          </a:xfrm>
          <a:solidFill>
            <a:schemeClr val="accent4"/>
          </a:solidFill>
        </p:grpSpPr>
        <p:sp>
          <p:nvSpPr>
            <p:cNvPr id="73" name="Square">
              <a:extLst>
                <a:ext uri="{FF2B5EF4-FFF2-40B4-BE49-F238E27FC236}">
                  <a16:creationId xmlns:a16="http://schemas.microsoft.com/office/drawing/2014/main" id="{260F3343-68CD-F447-AB02-0A345ED219A9}"/>
                </a:ext>
              </a:extLst>
            </p:cNvPr>
            <p:cNvSpPr/>
            <p:nvPr/>
          </p:nvSpPr>
          <p:spPr>
            <a:xfrm>
              <a:off x="50800" y="571501"/>
              <a:ext cx="148169" cy="152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4" name="Rectangle">
              <a:extLst>
                <a:ext uri="{FF2B5EF4-FFF2-40B4-BE49-F238E27FC236}">
                  <a16:creationId xmlns:a16="http://schemas.microsoft.com/office/drawing/2014/main" id="{E0CED3F1-D58A-EB4C-B80A-065F0118C939}"/>
                </a:ext>
              </a:extLst>
            </p:cNvPr>
            <p:cNvSpPr/>
            <p:nvPr/>
          </p:nvSpPr>
          <p:spPr>
            <a:xfrm>
              <a:off x="249765" y="469901"/>
              <a:ext cx="148169" cy="254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5" name="Rectangle">
              <a:extLst>
                <a:ext uri="{FF2B5EF4-FFF2-40B4-BE49-F238E27FC236}">
                  <a16:creationId xmlns:a16="http://schemas.microsoft.com/office/drawing/2014/main" id="{E8A175C9-9E93-014F-8C3F-18A98A17D9F4}"/>
                </a:ext>
              </a:extLst>
            </p:cNvPr>
            <p:cNvSpPr/>
            <p:nvPr/>
          </p:nvSpPr>
          <p:spPr>
            <a:xfrm>
              <a:off x="444498" y="372533"/>
              <a:ext cx="152401" cy="351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6" name="Rectangle">
              <a:extLst>
                <a:ext uri="{FF2B5EF4-FFF2-40B4-BE49-F238E27FC236}">
                  <a16:creationId xmlns:a16="http://schemas.microsoft.com/office/drawing/2014/main" id="{4339D3CB-32BC-5142-BFCC-B207838A67AE}"/>
                </a:ext>
              </a:extLst>
            </p:cNvPr>
            <p:cNvSpPr/>
            <p:nvPr/>
          </p:nvSpPr>
          <p:spPr>
            <a:xfrm>
              <a:off x="643466" y="270933"/>
              <a:ext cx="148169" cy="4529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D6E653B8-9364-5240-A864-C6BF206B1B7E}"/>
                </a:ext>
              </a:extLst>
            </p:cNvPr>
            <p:cNvSpPr/>
            <p:nvPr/>
          </p:nvSpPr>
          <p:spPr>
            <a:xfrm>
              <a:off x="-1" y="0"/>
              <a:ext cx="791636" cy="4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2" y="4865"/>
                  </a:moveTo>
                  <a:lnTo>
                    <a:pt x="14554" y="4865"/>
                  </a:lnTo>
                  <a:lnTo>
                    <a:pt x="9356" y="11481"/>
                  </a:lnTo>
                  <a:lnTo>
                    <a:pt x="6815" y="9341"/>
                  </a:lnTo>
                  <a:lnTo>
                    <a:pt x="0" y="18681"/>
                  </a:lnTo>
                  <a:lnTo>
                    <a:pt x="0" y="21600"/>
                  </a:lnTo>
                  <a:lnTo>
                    <a:pt x="6930" y="12065"/>
                  </a:lnTo>
                  <a:lnTo>
                    <a:pt x="9587" y="14400"/>
                  </a:lnTo>
                  <a:lnTo>
                    <a:pt x="15132" y="7200"/>
                  </a:lnTo>
                  <a:lnTo>
                    <a:pt x="19174" y="7200"/>
                  </a:lnTo>
                  <a:lnTo>
                    <a:pt x="21600" y="3114"/>
                  </a:lnTo>
                  <a:lnTo>
                    <a:pt x="21600" y="0"/>
                  </a:lnTo>
                  <a:lnTo>
                    <a:pt x="18712" y="486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78" name="Shape">
            <a:extLst>
              <a:ext uri="{FF2B5EF4-FFF2-40B4-BE49-F238E27FC236}">
                <a16:creationId xmlns:a16="http://schemas.microsoft.com/office/drawing/2014/main" id="{E719BCB4-874F-C042-8390-C29258A59BB9}"/>
              </a:ext>
            </a:extLst>
          </p:cNvPr>
          <p:cNvSpPr/>
          <p:nvPr/>
        </p:nvSpPr>
        <p:spPr>
          <a:xfrm>
            <a:off x="3849995" y="3203999"/>
            <a:ext cx="262613" cy="291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8" y="5486"/>
                </a:moveTo>
                <a:lnTo>
                  <a:pt x="10858" y="0"/>
                </a:lnTo>
                <a:lnTo>
                  <a:pt x="1386" y="0"/>
                </a:lnTo>
                <a:lnTo>
                  <a:pt x="1386" y="20114"/>
                </a:lnTo>
                <a:lnTo>
                  <a:pt x="0" y="2011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486"/>
                </a:lnTo>
                <a:lnTo>
                  <a:pt x="10858" y="5486"/>
                </a:lnTo>
                <a:close/>
                <a:moveTo>
                  <a:pt x="8201" y="20114"/>
                </a:moveTo>
                <a:lnTo>
                  <a:pt x="4158" y="20114"/>
                </a:lnTo>
                <a:lnTo>
                  <a:pt x="4158" y="17486"/>
                </a:lnTo>
                <a:lnTo>
                  <a:pt x="8201" y="17486"/>
                </a:lnTo>
                <a:lnTo>
                  <a:pt x="8201" y="20114"/>
                </a:lnTo>
                <a:close/>
                <a:moveTo>
                  <a:pt x="9587" y="14743"/>
                </a:moveTo>
                <a:lnTo>
                  <a:pt x="2888" y="14743"/>
                </a:lnTo>
                <a:lnTo>
                  <a:pt x="2888" y="13486"/>
                </a:lnTo>
                <a:lnTo>
                  <a:pt x="9587" y="13486"/>
                </a:lnTo>
                <a:lnTo>
                  <a:pt x="9587" y="14743"/>
                </a:lnTo>
                <a:close/>
                <a:moveTo>
                  <a:pt x="9587" y="12114"/>
                </a:moveTo>
                <a:lnTo>
                  <a:pt x="2888" y="12114"/>
                </a:lnTo>
                <a:lnTo>
                  <a:pt x="2888" y="10857"/>
                </a:lnTo>
                <a:lnTo>
                  <a:pt x="9587" y="10857"/>
                </a:lnTo>
                <a:lnTo>
                  <a:pt x="9587" y="12114"/>
                </a:lnTo>
                <a:close/>
                <a:moveTo>
                  <a:pt x="9587" y="9371"/>
                </a:moveTo>
                <a:lnTo>
                  <a:pt x="2888" y="9371"/>
                </a:lnTo>
                <a:lnTo>
                  <a:pt x="2888" y="8114"/>
                </a:lnTo>
                <a:lnTo>
                  <a:pt x="9587" y="8114"/>
                </a:lnTo>
                <a:lnTo>
                  <a:pt x="9587" y="9371"/>
                </a:lnTo>
                <a:close/>
                <a:moveTo>
                  <a:pt x="9587" y="6743"/>
                </a:moveTo>
                <a:lnTo>
                  <a:pt x="2888" y="6743"/>
                </a:lnTo>
                <a:lnTo>
                  <a:pt x="2888" y="5486"/>
                </a:lnTo>
                <a:lnTo>
                  <a:pt x="9587" y="5486"/>
                </a:lnTo>
                <a:lnTo>
                  <a:pt x="9587" y="6743"/>
                </a:lnTo>
                <a:close/>
                <a:moveTo>
                  <a:pt x="9587" y="4000"/>
                </a:moveTo>
                <a:lnTo>
                  <a:pt x="2888" y="4000"/>
                </a:lnTo>
                <a:lnTo>
                  <a:pt x="2888" y="2743"/>
                </a:lnTo>
                <a:lnTo>
                  <a:pt x="9587" y="2743"/>
                </a:lnTo>
                <a:lnTo>
                  <a:pt x="9587" y="4000"/>
                </a:lnTo>
                <a:close/>
                <a:moveTo>
                  <a:pt x="16287" y="18743"/>
                </a:moveTo>
                <a:lnTo>
                  <a:pt x="13630" y="18743"/>
                </a:lnTo>
                <a:lnTo>
                  <a:pt x="13630" y="16229"/>
                </a:lnTo>
                <a:lnTo>
                  <a:pt x="16287" y="16229"/>
                </a:lnTo>
                <a:lnTo>
                  <a:pt x="16287" y="18743"/>
                </a:lnTo>
                <a:close/>
                <a:moveTo>
                  <a:pt x="16287" y="14743"/>
                </a:moveTo>
                <a:lnTo>
                  <a:pt x="13630" y="14743"/>
                </a:lnTo>
                <a:lnTo>
                  <a:pt x="13630" y="12114"/>
                </a:lnTo>
                <a:lnTo>
                  <a:pt x="16287" y="12114"/>
                </a:lnTo>
                <a:lnTo>
                  <a:pt x="16287" y="14743"/>
                </a:lnTo>
                <a:close/>
                <a:moveTo>
                  <a:pt x="16287" y="10857"/>
                </a:moveTo>
                <a:lnTo>
                  <a:pt x="13630" y="10857"/>
                </a:lnTo>
                <a:lnTo>
                  <a:pt x="13630" y="8114"/>
                </a:lnTo>
                <a:lnTo>
                  <a:pt x="16287" y="8114"/>
                </a:lnTo>
                <a:lnTo>
                  <a:pt x="16287" y="10857"/>
                </a:lnTo>
                <a:close/>
                <a:moveTo>
                  <a:pt x="20329" y="18743"/>
                </a:moveTo>
                <a:lnTo>
                  <a:pt x="17557" y="18743"/>
                </a:lnTo>
                <a:lnTo>
                  <a:pt x="17557" y="16229"/>
                </a:lnTo>
                <a:lnTo>
                  <a:pt x="20329" y="16229"/>
                </a:lnTo>
                <a:lnTo>
                  <a:pt x="20329" y="18743"/>
                </a:lnTo>
                <a:close/>
                <a:moveTo>
                  <a:pt x="20329" y="14743"/>
                </a:moveTo>
                <a:lnTo>
                  <a:pt x="17557" y="14743"/>
                </a:lnTo>
                <a:lnTo>
                  <a:pt x="17557" y="12114"/>
                </a:lnTo>
                <a:lnTo>
                  <a:pt x="20329" y="12114"/>
                </a:lnTo>
                <a:lnTo>
                  <a:pt x="20329" y="14743"/>
                </a:lnTo>
                <a:close/>
                <a:moveTo>
                  <a:pt x="20329" y="10857"/>
                </a:moveTo>
                <a:lnTo>
                  <a:pt x="17557" y="10857"/>
                </a:lnTo>
                <a:lnTo>
                  <a:pt x="17557" y="8114"/>
                </a:lnTo>
                <a:lnTo>
                  <a:pt x="20329" y="8114"/>
                </a:lnTo>
                <a:lnTo>
                  <a:pt x="20329" y="10857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Shape">
            <a:extLst>
              <a:ext uri="{FF2B5EF4-FFF2-40B4-BE49-F238E27FC236}">
                <a16:creationId xmlns:a16="http://schemas.microsoft.com/office/drawing/2014/main" id="{67326FB3-1358-3F49-9B1E-7FD1812D7C15}"/>
              </a:ext>
            </a:extLst>
          </p:cNvPr>
          <p:cNvSpPr/>
          <p:nvPr/>
        </p:nvSpPr>
        <p:spPr>
          <a:xfrm>
            <a:off x="4935489" y="3649982"/>
            <a:ext cx="225544" cy="21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">
            <a:extLst>
              <a:ext uri="{FF2B5EF4-FFF2-40B4-BE49-F238E27FC236}">
                <a16:creationId xmlns:a16="http://schemas.microsoft.com/office/drawing/2014/main" id="{A39478F1-677B-1D4C-93DA-D1D3DF9A506F}"/>
              </a:ext>
            </a:extLst>
          </p:cNvPr>
          <p:cNvSpPr/>
          <p:nvPr/>
        </p:nvSpPr>
        <p:spPr>
          <a:xfrm>
            <a:off x="8198381" y="3263338"/>
            <a:ext cx="268288" cy="24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1865"/>
                </a:moveTo>
                <a:cubicBezTo>
                  <a:pt x="14400" y="12169"/>
                  <a:pt x="14123" y="12169"/>
                  <a:pt x="14123" y="12169"/>
                </a:cubicBezTo>
                <a:cubicBezTo>
                  <a:pt x="12462" y="12473"/>
                  <a:pt x="12462" y="12473"/>
                  <a:pt x="12462" y="12473"/>
                </a:cubicBezTo>
                <a:cubicBezTo>
                  <a:pt x="12185" y="12777"/>
                  <a:pt x="12185" y="13082"/>
                  <a:pt x="11908" y="13386"/>
                </a:cubicBezTo>
                <a:cubicBezTo>
                  <a:pt x="12462" y="13994"/>
                  <a:pt x="12738" y="14299"/>
                  <a:pt x="13015" y="14907"/>
                </a:cubicBezTo>
                <a:cubicBezTo>
                  <a:pt x="13015" y="14907"/>
                  <a:pt x="13015" y="14907"/>
                  <a:pt x="13015" y="15211"/>
                </a:cubicBezTo>
                <a:cubicBezTo>
                  <a:pt x="13015" y="15211"/>
                  <a:pt x="13015" y="15211"/>
                  <a:pt x="13015" y="15211"/>
                </a:cubicBezTo>
                <a:cubicBezTo>
                  <a:pt x="12738" y="15820"/>
                  <a:pt x="11631" y="17037"/>
                  <a:pt x="11354" y="17037"/>
                </a:cubicBezTo>
                <a:cubicBezTo>
                  <a:pt x="11077" y="17037"/>
                  <a:pt x="11077" y="17037"/>
                  <a:pt x="11077" y="17037"/>
                </a:cubicBezTo>
                <a:cubicBezTo>
                  <a:pt x="9692" y="16124"/>
                  <a:pt x="9692" y="16124"/>
                  <a:pt x="9692" y="16124"/>
                </a:cubicBezTo>
                <a:cubicBezTo>
                  <a:pt x="9415" y="16124"/>
                  <a:pt x="9138" y="16124"/>
                  <a:pt x="8862" y="16428"/>
                </a:cubicBezTo>
                <a:cubicBezTo>
                  <a:pt x="8862" y="17037"/>
                  <a:pt x="8862" y="17645"/>
                  <a:pt x="8585" y="18254"/>
                </a:cubicBezTo>
                <a:cubicBezTo>
                  <a:pt x="8585" y="18558"/>
                  <a:pt x="8308" y="18558"/>
                  <a:pt x="8308" y="18558"/>
                </a:cubicBezTo>
                <a:cubicBezTo>
                  <a:pt x="6092" y="18558"/>
                  <a:pt x="6092" y="18558"/>
                  <a:pt x="6092" y="18558"/>
                </a:cubicBezTo>
                <a:cubicBezTo>
                  <a:pt x="6092" y="18558"/>
                  <a:pt x="5815" y="18558"/>
                  <a:pt x="5815" y="18254"/>
                </a:cubicBezTo>
                <a:cubicBezTo>
                  <a:pt x="5538" y="16428"/>
                  <a:pt x="5538" y="16428"/>
                  <a:pt x="5538" y="16428"/>
                </a:cubicBezTo>
                <a:cubicBezTo>
                  <a:pt x="5262" y="16428"/>
                  <a:pt x="4985" y="16124"/>
                  <a:pt x="4708" y="16124"/>
                </a:cubicBezTo>
                <a:cubicBezTo>
                  <a:pt x="3600" y="17037"/>
                  <a:pt x="3600" y="17037"/>
                  <a:pt x="3600" y="17037"/>
                </a:cubicBezTo>
                <a:cubicBezTo>
                  <a:pt x="3323" y="17037"/>
                  <a:pt x="3323" y="17037"/>
                  <a:pt x="3323" y="17037"/>
                </a:cubicBezTo>
                <a:cubicBezTo>
                  <a:pt x="3046" y="17037"/>
                  <a:pt x="3046" y="17037"/>
                  <a:pt x="3046" y="17037"/>
                </a:cubicBezTo>
                <a:cubicBezTo>
                  <a:pt x="2769" y="16732"/>
                  <a:pt x="1385" y="15515"/>
                  <a:pt x="1385" y="15211"/>
                </a:cubicBezTo>
                <a:cubicBezTo>
                  <a:pt x="1385" y="14907"/>
                  <a:pt x="1385" y="14907"/>
                  <a:pt x="1385" y="14907"/>
                </a:cubicBezTo>
                <a:cubicBezTo>
                  <a:pt x="1938" y="14299"/>
                  <a:pt x="2215" y="13994"/>
                  <a:pt x="2492" y="13386"/>
                </a:cubicBezTo>
                <a:cubicBezTo>
                  <a:pt x="2215" y="13082"/>
                  <a:pt x="2215" y="12777"/>
                  <a:pt x="2215" y="12473"/>
                </a:cubicBezTo>
                <a:cubicBezTo>
                  <a:pt x="277" y="12169"/>
                  <a:pt x="277" y="12169"/>
                  <a:pt x="277" y="12169"/>
                </a:cubicBezTo>
                <a:cubicBezTo>
                  <a:pt x="277" y="12169"/>
                  <a:pt x="0" y="12169"/>
                  <a:pt x="0" y="11865"/>
                </a:cubicBezTo>
                <a:cubicBezTo>
                  <a:pt x="0" y="9735"/>
                  <a:pt x="0" y="9735"/>
                  <a:pt x="0" y="9735"/>
                </a:cubicBezTo>
                <a:cubicBezTo>
                  <a:pt x="0" y="9431"/>
                  <a:pt x="277" y="9127"/>
                  <a:pt x="277" y="9127"/>
                </a:cubicBezTo>
                <a:cubicBezTo>
                  <a:pt x="2215" y="8823"/>
                  <a:pt x="2215" y="8823"/>
                  <a:pt x="2215" y="8823"/>
                </a:cubicBezTo>
                <a:cubicBezTo>
                  <a:pt x="2215" y="8518"/>
                  <a:pt x="2215" y="8214"/>
                  <a:pt x="2492" y="7910"/>
                </a:cubicBezTo>
                <a:cubicBezTo>
                  <a:pt x="2215" y="7606"/>
                  <a:pt x="1938" y="6997"/>
                  <a:pt x="1385" y="6693"/>
                </a:cubicBezTo>
                <a:cubicBezTo>
                  <a:pt x="1385" y="6389"/>
                  <a:pt x="1385" y="6389"/>
                  <a:pt x="1385" y="6389"/>
                </a:cubicBezTo>
                <a:cubicBezTo>
                  <a:pt x="1385" y="6389"/>
                  <a:pt x="1385" y="6085"/>
                  <a:pt x="1385" y="6085"/>
                </a:cubicBezTo>
                <a:cubicBezTo>
                  <a:pt x="1662" y="5780"/>
                  <a:pt x="3046" y="4259"/>
                  <a:pt x="3323" y="4259"/>
                </a:cubicBezTo>
                <a:cubicBezTo>
                  <a:pt x="3323" y="4259"/>
                  <a:pt x="3323" y="4259"/>
                  <a:pt x="3600" y="4259"/>
                </a:cubicBezTo>
                <a:cubicBezTo>
                  <a:pt x="4708" y="5476"/>
                  <a:pt x="4708" y="5476"/>
                  <a:pt x="4708" y="5476"/>
                </a:cubicBezTo>
                <a:cubicBezTo>
                  <a:pt x="4985" y="5476"/>
                  <a:pt x="5262" y="5172"/>
                  <a:pt x="5538" y="5172"/>
                </a:cubicBezTo>
                <a:cubicBezTo>
                  <a:pt x="5815" y="4563"/>
                  <a:pt x="5815" y="3955"/>
                  <a:pt x="5815" y="3346"/>
                </a:cubicBezTo>
                <a:cubicBezTo>
                  <a:pt x="5815" y="3042"/>
                  <a:pt x="6092" y="3042"/>
                  <a:pt x="6092" y="3042"/>
                </a:cubicBezTo>
                <a:cubicBezTo>
                  <a:pt x="8308" y="3042"/>
                  <a:pt x="8308" y="3042"/>
                  <a:pt x="8308" y="3042"/>
                </a:cubicBezTo>
                <a:cubicBezTo>
                  <a:pt x="8308" y="3042"/>
                  <a:pt x="8585" y="3042"/>
                  <a:pt x="8585" y="3346"/>
                </a:cubicBezTo>
                <a:cubicBezTo>
                  <a:pt x="8862" y="5172"/>
                  <a:pt x="8862" y="5172"/>
                  <a:pt x="8862" y="5172"/>
                </a:cubicBezTo>
                <a:cubicBezTo>
                  <a:pt x="9138" y="5172"/>
                  <a:pt x="9415" y="5476"/>
                  <a:pt x="9692" y="5476"/>
                </a:cubicBezTo>
                <a:cubicBezTo>
                  <a:pt x="11077" y="4259"/>
                  <a:pt x="11077" y="4259"/>
                  <a:pt x="11077" y="4259"/>
                </a:cubicBezTo>
                <a:cubicBezTo>
                  <a:pt x="11077" y="4259"/>
                  <a:pt x="11077" y="4259"/>
                  <a:pt x="11354" y="4259"/>
                </a:cubicBezTo>
                <a:cubicBezTo>
                  <a:pt x="11354" y="4259"/>
                  <a:pt x="11354" y="4259"/>
                  <a:pt x="11354" y="4259"/>
                </a:cubicBezTo>
                <a:cubicBezTo>
                  <a:pt x="11631" y="4563"/>
                  <a:pt x="13015" y="6085"/>
                  <a:pt x="13015" y="6389"/>
                </a:cubicBezTo>
                <a:cubicBezTo>
                  <a:pt x="13015" y="6389"/>
                  <a:pt x="13015" y="6389"/>
                  <a:pt x="13015" y="6693"/>
                </a:cubicBezTo>
                <a:cubicBezTo>
                  <a:pt x="12738" y="6997"/>
                  <a:pt x="12462" y="7606"/>
                  <a:pt x="11908" y="7910"/>
                </a:cubicBezTo>
                <a:cubicBezTo>
                  <a:pt x="12185" y="8214"/>
                  <a:pt x="12185" y="8518"/>
                  <a:pt x="12462" y="9127"/>
                </a:cubicBezTo>
                <a:cubicBezTo>
                  <a:pt x="14123" y="9127"/>
                  <a:pt x="14123" y="9127"/>
                  <a:pt x="14123" y="9127"/>
                </a:cubicBezTo>
                <a:cubicBezTo>
                  <a:pt x="14123" y="9431"/>
                  <a:pt x="14400" y="9431"/>
                  <a:pt x="14400" y="9735"/>
                </a:cubicBezTo>
                <a:lnTo>
                  <a:pt x="14400" y="11865"/>
                </a:lnTo>
                <a:close/>
                <a:moveTo>
                  <a:pt x="7200" y="7606"/>
                </a:moveTo>
                <a:cubicBezTo>
                  <a:pt x="5815" y="7606"/>
                  <a:pt x="4431" y="9127"/>
                  <a:pt x="4431" y="10648"/>
                </a:cubicBezTo>
                <a:cubicBezTo>
                  <a:pt x="4431" y="12473"/>
                  <a:pt x="5815" y="13994"/>
                  <a:pt x="7200" y="13994"/>
                </a:cubicBezTo>
                <a:cubicBezTo>
                  <a:pt x="8862" y="13994"/>
                  <a:pt x="9969" y="12473"/>
                  <a:pt x="9969" y="10648"/>
                </a:cubicBezTo>
                <a:cubicBezTo>
                  <a:pt x="9969" y="9127"/>
                  <a:pt x="8862" y="7606"/>
                  <a:pt x="7200" y="7606"/>
                </a:cubicBezTo>
                <a:close/>
                <a:moveTo>
                  <a:pt x="21600" y="5476"/>
                </a:moveTo>
                <a:cubicBezTo>
                  <a:pt x="21600" y="5476"/>
                  <a:pt x="19938" y="5780"/>
                  <a:pt x="19938" y="5780"/>
                </a:cubicBezTo>
                <a:cubicBezTo>
                  <a:pt x="19662" y="6085"/>
                  <a:pt x="19662" y="6085"/>
                  <a:pt x="19385" y="6389"/>
                </a:cubicBezTo>
                <a:cubicBezTo>
                  <a:pt x="19662" y="6693"/>
                  <a:pt x="19938" y="7910"/>
                  <a:pt x="19938" y="7910"/>
                </a:cubicBezTo>
                <a:cubicBezTo>
                  <a:pt x="19938" y="8214"/>
                  <a:pt x="19938" y="8214"/>
                  <a:pt x="19938" y="8214"/>
                </a:cubicBezTo>
                <a:cubicBezTo>
                  <a:pt x="19938" y="8214"/>
                  <a:pt x="18831" y="9127"/>
                  <a:pt x="18554" y="9127"/>
                </a:cubicBezTo>
                <a:cubicBezTo>
                  <a:pt x="18554" y="9127"/>
                  <a:pt x="17723" y="7910"/>
                  <a:pt x="17446" y="7606"/>
                </a:cubicBezTo>
                <a:cubicBezTo>
                  <a:pt x="17446" y="7606"/>
                  <a:pt x="17446" y="7606"/>
                  <a:pt x="17169" y="7606"/>
                </a:cubicBezTo>
                <a:cubicBezTo>
                  <a:pt x="17169" y="7606"/>
                  <a:pt x="16892" y="7606"/>
                  <a:pt x="16892" y="7606"/>
                </a:cubicBezTo>
                <a:cubicBezTo>
                  <a:pt x="16892" y="7910"/>
                  <a:pt x="16062" y="9127"/>
                  <a:pt x="15785" y="9127"/>
                </a:cubicBezTo>
                <a:cubicBezTo>
                  <a:pt x="15785" y="9127"/>
                  <a:pt x="14677" y="8214"/>
                  <a:pt x="14400" y="8214"/>
                </a:cubicBezTo>
                <a:cubicBezTo>
                  <a:pt x="14400" y="8214"/>
                  <a:pt x="14400" y="8214"/>
                  <a:pt x="14400" y="7910"/>
                </a:cubicBezTo>
                <a:cubicBezTo>
                  <a:pt x="14400" y="7910"/>
                  <a:pt x="14954" y="6693"/>
                  <a:pt x="14954" y="6389"/>
                </a:cubicBezTo>
                <a:cubicBezTo>
                  <a:pt x="14677" y="6085"/>
                  <a:pt x="14677" y="6085"/>
                  <a:pt x="14677" y="5780"/>
                </a:cubicBezTo>
                <a:cubicBezTo>
                  <a:pt x="14400" y="5780"/>
                  <a:pt x="13015" y="5476"/>
                  <a:pt x="13015" y="5476"/>
                </a:cubicBezTo>
                <a:cubicBezTo>
                  <a:pt x="13015" y="3651"/>
                  <a:pt x="13015" y="3651"/>
                  <a:pt x="13015" y="3651"/>
                </a:cubicBezTo>
                <a:cubicBezTo>
                  <a:pt x="13015" y="3346"/>
                  <a:pt x="14400" y="3346"/>
                  <a:pt x="14677" y="3346"/>
                </a:cubicBezTo>
                <a:cubicBezTo>
                  <a:pt x="14677" y="3042"/>
                  <a:pt x="14677" y="2738"/>
                  <a:pt x="14954" y="2738"/>
                </a:cubicBezTo>
                <a:cubicBezTo>
                  <a:pt x="14954" y="2434"/>
                  <a:pt x="14400" y="1217"/>
                  <a:pt x="14400" y="913"/>
                </a:cubicBezTo>
                <a:cubicBezTo>
                  <a:pt x="14400" y="913"/>
                  <a:pt x="14400" y="913"/>
                  <a:pt x="14400" y="913"/>
                </a:cubicBezTo>
                <a:cubicBezTo>
                  <a:pt x="14677" y="913"/>
                  <a:pt x="15785" y="0"/>
                  <a:pt x="15785" y="0"/>
                </a:cubicBezTo>
                <a:cubicBezTo>
                  <a:pt x="16062" y="0"/>
                  <a:pt x="16892" y="1217"/>
                  <a:pt x="16892" y="1521"/>
                </a:cubicBezTo>
                <a:cubicBezTo>
                  <a:pt x="16892" y="1217"/>
                  <a:pt x="17169" y="1217"/>
                  <a:pt x="17169" y="1217"/>
                </a:cubicBezTo>
                <a:cubicBezTo>
                  <a:pt x="17446" y="1217"/>
                  <a:pt x="17446" y="1217"/>
                  <a:pt x="17446" y="1521"/>
                </a:cubicBezTo>
                <a:cubicBezTo>
                  <a:pt x="17723" y="913"/>
                  <a:pt x="18277" y="304"/>
                  <a:pt x="18554" y="0"/>
                </a:cubicBezTo>
                <a:cubicBezTo>
                  <a:pt x="18554" y="0"/>
                  <a:pt x="18554" y="0"/>
                  <a:pt x="18554" y="0"/>
                </a:cubicBezTo>
                <a:cubicBezTo>
                  <a:pt x="18831" y="0"/>
                  <a:pt x="19938" y="608"/>
                  <a:pt x="19938" y="913"/>
                </a:cubicBezTo>
                <a:cubicBezTo>
                  <a:pt x="19938" y="913"/>
                  <a:pt x="19938" y="913"/>
                  <a:pt x="19938" y="913"/>
                </a:cubicBezTo>
                <a:cubicBezTo>
                  <a:pt x="19938" y="1217"/>
                  <a:pt x="19662" y="2434"/>
                  <a:pt x="19385" y="2738"/>
                </a:cubicBezTo>
                <a:cubicBezTo>
                  <a:pt x="19662" y="2738"/>
                  <a:pt x="19662" y="3042"/>
                  <a:pt x="19938" y="3346"/>
                </a:cubicBezTo>
                <a:cubicBezTo>
                  <a:pt x="19938" y="3346"/>
                  <a:pt x="21600" y="3346"/>
                  <a:pt x="21600" y="3651"/>
                </a:cubicBezTo>
                <a:lnTo>
                  <a:pt x="21600" y="5476"/>
                </a:lnTo>
                <a:close/>
                <a:moveTo>
                  <a:pt x="21600" y="17949"/>
                </a:moveTo>
                <a:cubicBezTo>
                  <a:pt x="21600" y="17949"/>
                  <a:pt x="19938" y="18254"/>
                  <a:pt x="19938" y="18254"/>
                </a:cubicBezTo>
                <a:cubicBezTo>
                  <a:pt x="19662" y="18558"/>
                  <a:pt x="19662" y="18558"/>
                  <a:pt x="19385" y="18862"/>
                </a:cubicBezTo>
                <a:cubicBezTo>
                  <a:pt x="19662" y="19166"/>
                  <a:pt x="19938" y="20383"/>
                  <a:pt x="19938" y="20687"/>
                </a:cubicBezTo>
                <a:cubicBezTo>
                  <a:pt x="19938" y="20687"/>
                  <a:pt x="19938" y="20687"/>
                  <a:pt x="19938" y="20687"/>
                </a:cubicBezTo>
                <a:cubicBezTo>
                  <a:pt x="19938" y="20687"/>
                  <a:pt x="18831" y="21600"/>
                  <a:pt x="18554" y="21600"/>
                </a:cubicBezTo>
                <a:cubicBezTo>
                  <a:pt x="18554" y="21600"/>
                  <a:pt x="17723" y="20383"/>
                  <a:pt x="17446" y="20079"/>
                </a:cubicBezTo>
                <a:cubicBezTo>
                  <a:pt x="17446" y="20079"/>
                  <a:pt x="17446" y="20079"/>
                  <a:pt x="17169" y="20079"/>
                </a:cubicBezTo>
                <a:cubicBezTo>
                  <a:pt x="17169" y="20079"/>
                  <a:pt x="16892" y="20079"/>
                  <a:pt x="16892" y="20079"/>
                </a:cubicBezTo>
                <a:cubicBezTo>
                  <a:pt x="16892" y="20383"/>
                  <a:pt x="16062" y="21600"/>
                  <a:pt x="15785" y="21600"/>
                </a:cubicBezTo>
                <a:cubicBezTo>
                  <a:pt x="15785" y="21600"/>
                  <a:pt x="14677" y="20687"/>
                  <a:pt x="14400" y="20687"/>
                </a:cubicBezTo>
                <a:cubicBezTo>
                  <a:pt x="14400" y="20687"/>
                  <a:pt x="14400" y="20687"/>
                  <a:pt x="14400" y="20687"/>
                </a:cubicBezTo>
                <a:cubicBezTo>
                  <a:pt x="14400" y="20383"/>
                  <a:pt x="14954" y="19166"/>
                  <a:pt x="14954" y="18862"/>
                </a:cubicBezTo>
                <a:cubicBezTo>
                  <a:pt x="14677" y="18558"/>
                  <a:pt x="14677" y="18558"/>
                  <a:pt x="14677" y="18254"/>
                </a:cubicBezTo>
                <a:cubicBezTo>
                  <a:pt x="14400" y="18254"/>
                  <a:pt x="13015" y="17949"/>
                  <a:pt x="13015" y="17949"/>
                </a:cubicBezTo>
                <a:cubicBezTo>
                  <a:pt x="13015" y="16124"/>
                  <a:pt x="13015" y="16124"/>
                  <a:pt x="13015" y="16124"/>
                </a:cubicBezTo>
                <a:cubicBezTo>
                  <a:pt x="13015" y="15820"/>
                  <a:pt x="14400" y="15820"/>
                  <a:pt x="14677" y="15820"/>
                </a:cubicBezTo>
                <a:cubicBezTo>
                  <a:pt x="14677" y="15515"/>
                  <a:pt x="14677" y="15211"/>
                  <a:pt x="14954" y="15211"/>
                </a:cubicBezTo>
                <a:cubicBezTo>
                  <a:pt x="14954" y="14907"/>
                  <a:pt x="14400" y="13690"/>
                  <a:pt x="14400" y="13386"/>
                </a:cubicBezTo>
                <a:cubicBezTo>
                  <a:pt x="14400" y="13386"/>
                  <a:pt x="14400" y="13386"/>
                  <a:pt x="14400" y="13386"/>
                </a:cubicBezTo>
                <a:cubicBezTo>
                  <a:pt x="14677" y="13386"/>
                  <a:pt x="15785" y="12473"/>
                  <a:pt x="15785" y="12473"/>
                </a:cubicBezTo>
                <a:cubicBezTo>
                  <a:pt x="16062" y="12473"/>
                  <a:pt x="16892" y="13690"/>
                  <a:pt x="16892" y="13994"/>
                </a:cubicBezTo>
                <a:cubicBezTo>
                  <a:pt x="16892" y="13994"/>
                  <a:pt x="17169" y="13994"/>
                  <a:pt x="17169" y="13994"/>
                </a:cubicBezTo>
                <a:cubicBezTo>
                  <a:pt x="17446" y="13994"/>
                  <a:pt x="17446" y="13994"/>
                  <a:pt x="17446" y="13994"/>
                </a:cubicBezTo>
                <a:cubicBezTo>
                  <a:pt x="17723" y="13386"/>
                  <a:pt x="18277" y="13082"/>
                  <a:pt x="18554" y="12473"/>
                </a:cubicBezTo>
                <a:cubicBezTo>
                  <a:pt x="18554" y="12473"/>
                  <a:pt x="18554" y="12473"/>
                  <a:pt x="18554" y="12473"/>
                </a:cubicBezTo>
                <a:cubicBezTo>
                  <a:pt x="18831" y="12473"/>
                  <a:pt x="19938" y="13386"/>
                  <a:pt x="19938" y="13386"/>
                </a:cubicBezTo>
                <a:cubicBezTo>
                  <a:pt x="19938" y="13386"/>
                  <a:pt x="19938" y="13386"/>
                  <a:pt x="19938" y="13386"/>
                </a:cubicBezTo>
                <a:cubicBezTo>
                  <a:pt x="19938" y="13690"/>
                  <a:pt x="19662" y="14907"/>
                  <a:pt x="19385" y="15211"/>
                </a:cubicBezTo>
                <a:cubicBezTo>
                  <a:pt x="19662" y="15211"/>
                  <a:pt x="19662" y="15515"/>
                  <a:pt x="19938" y="15820"/>
                </a:cubicBezTo>
                <a:cubicBezTo>
                  <a:pt x="19938" y="15820"/>
                  <a:pt x="21600" y="15820"/>
                  <a:pt x="21600" y="16124"/>
                </a:cubicBezTo>
                <a:lnTo>
                  <a:pt x="21600" y="17949"/>
                </a:lnTo>
                <a:close/>
                <a:moveTo>
                  <a:pt x="17169" y="3042"/>
                </a:moveTo>
                <a:cubicBezTo>
                  <a:pt x="16338" y="3042"/>
                  <a:pt x="15785" y="3651"/>
                  <a:pt x="15785" y="4563"/>
                </a:cubicBezTo>
                <a:cubicBezTo>
                  <a:pt x="15785" y="5476"/>
                  <a:pt x="16338" y="6085"/>
                  <a:pt x="17169" y="6085"/>
                </a:cubicBezTo>
                <a:cubicBezTo>
                  <a:pt x="18000" y="6085"/>
                  <a:pt x="18554" y="5476"/>
                  <a:pt x="18554" y="4563"/>
                </a:cubicBezTo>
                <a:cubicBezTo>
                  <a:pt x="18554" y="3651"/>
                  <a:pt x="18000" y="3042"/>
                  <a:pt x="17169" y="3042"/>
                </a:cubicBezTo>
                <a:close/>
                <a:moveTo>
                  <a:pt x="17169" y="15515"/>
                </a:moveTo>
                <a:cubicBezTo>
                  <a:pt x="16338" y="15515"/>
                  <a:pt x="15785" y="16124"/>
                  <a:pt x="15785" y="17037"/>
                </a:cubicBezTo>
                <a:cubicBezTo>
                  <a:pt x="15785" y="17949"/>
                  <a:pt x="16338" y="18558"/>
                  <a:pt x="17169" y="18558"/>
                </a:cubicBezTo>
                <a:cubicBezTo>
                  <a:pt x="18000" y="18558"/>
                  <a:pt x="18554" y="17949"/>
                  <a:pt x="18554" y="17037"/>
                </a:cubicBezTo>
                <a:cubicBezTo>
                  <a:pt x="18554" y="16124"/>
                  <a:pt x="18000" y="15515"/>
                  <a:pt x="17169" y="1551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">
            <a:extLst>
              <a:ext uri="{FF2B5EF4-FFF2-40B4-BE49-F238E27FC236}">
                <a16:creationId xmlns:a16="http://schemas.microsoft.com/office/drawing/2014/main" id="{97E6DF16-4796-A744-958A-CCFEAF6F6C03}"/>
              </a:ext>
            </a:extLst>
          </p:cNvPr>
          <p:cNvSpPr/>
          <p:nvPr/>
        </p:nvSpPr>
        <p:spPr>
          <a:xfrm>
            <a:off x="7167665" y="36311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Freeform 10">
            <a:extLst>
              <a:ext uri="{FF2B5EF4-FFF2-40B4-BE49-F238E27FC236}">
                <a16:creationId xmlns:a16="http://schemas.microsoft.com/office/drawing/2014/main" id="{5DDBB210-000E-F34A-B4FE-17132D70FD23}"/>
              </a:ext>
            </a:extLst>
          </p:cNvPr>
          <p:cNvSpPr/>
          <p:nvPr/>
        </p:nvSpPr>
        <p:spPr>
          <a:xfrm>
            <a:off x="8802279" y="3153389"/>
            <a:ext cx="1319604" cy="1257560"/>
          </a:xfrm>
          <a:custGeom>
            <a:avLst/>
            <a:gdLst>
              <a:gd name="connsiteX0" fmla="*/ 785732 w 1759472"/>
              <a:gd name="connsiteY0" fmla="*/ 1646471 h 1676747"/>
              <a:gd name="connsiteX1" fmla="*/ 65839 w 1759472"/>
              <a:gd name="connsiteY1" fmla="*/ 1127174 h 1676747"/>
              <a:gd name="connsiteX2" fmla="*/ 7865 w 1759472"/>
              <a:gd name="connsiteY2" fmla="*/ 949849 h 1676747"/>
              <a:gd name="connsiteX3" fmla="*/ 282781 w 1759472"/>
              <a:gd name="connsiteY3" fmla="*/ 109598 h 1676747"/>
              <a:gd name="connsiteX4" fmla="*/ 434860 w 1759472"/>
              <a:gd name="connsiteY4" fmla="*/ 0 h 1676747"/>
              <a:gd name="connsiteX5" fmla="*/ 1324644 w 1759472"/>
              <a:gd name="connsiteY5" fmla="*/ 0 h 1676747"/>
              <a:gd name="connsiteX6" fmla="*/ 1476722 w 1759472"/>
              <a:gd name="connsiteY6" fmla="*/ 109598 h 1676747"/>
              <a:gd name="connsiteX7" fmla="*/ 1751639 w 1759472"/>
              <a:gd name="connsiteY7" fmla="*/ 949849 h 1676747"/>
              <a:gd name="connsiteX8" fmla="*/ 1693497 w 1759472"/>
              <a:gd name="connsiteY8" fmla="*/ 1127174 h 1676747"/>
              <a:gd name="connsiteX9" fmla="*/ 973771 w 1759472"/>
              <a:gd name="connsiteY9" fmla="*/ 1646471 h 1676747"/>
              <a:gd name="connsiteX10" fmla="*/ 785732 w 1759472"/>
              <a:gd name="connsiteY10" fmla="*/ 1646471 h 167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2" h="1676747">
                <a:moveTo>
                  <a:pt x="785732" y="1646471"/>
                </a:moveTo>
                <a:lnTo>
                  <a:pt x="65839" y="1127174"/>
                </a:lnTo>
                <a:cubicBezTo>
                  <a:pt x="9830" y="1086788"/>
                  <a:pt x="-13578" y="1015184"/>
                  <a:pt x="7865" y="949849"/>
                </a:cubicBezTo>
                <a:lnTo>
                  <a:pt x="282781" y="109598"/>
                </a:lnTo>
                <a:cubicBezTo>
                  <a:pt x="304190" y="44210"/>
                  <a:pt x="365593" y="-42"/>
                  <a:pt x="434860" y="0"/>
                </a:cubicBezTo>
                <a:lnTo>
                  <a:pt x="1324644" y="0"/>
                </a:lnTo>
                <a:cubicBezTo>
                  <a:pt x="1393894" y="10"/>
                  <a:pt x="1455263" y="44243"/>
                  <a:pt x="1476722" y="109598"/>
                </a:cubicBezTo>
                <a:lnTo>
                  <a:pt x="1751639" y="949849"/>
                </a:lnTo>
                <a:cubicBezTo>
                  <a:pt x="1773047" y="1015219"/>
                  <a:pt x="1749572" y="1086838"/>
                  <a:pt x="1693497" y="1127174"/>
                </a:cubicBezTo>
                <a:lnTo>
                  <a:pt x="973771" y="1646471"/>
                </a:lnTo>
                <a:cubicBezTo>
                  <a:pt x="917695" y="1686840"/>
                  <a:pt x="841808" y="1686840"/>
                  <a:pt x="785732" y="16464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28">
            <a:extLst>
              <a:ext uri="{FF2B5EF4-FFF2-40B4-BE49-F238E27FC236}">
                <a16:creationId xmlns:a16="http://schemas.microsoft.com/office/drawing/2014/main" id="{535917EA-300F-2443-AAFD-79610D305076}"/>
              </a:ext>
            </a:extLst>
          </p:cNvPr>
          <p:cNvSpPr/>
          <p:nvPr/>
        </p:nvSpPr>
        <p:spPr>
          <a:xfrm>
            <a:off x="9027725" y="33224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64">
            <a:extLst>
              <a:ext uri="{FF2B5EF4-FFF2-40B4-BE49-F238E27FC236}">
                <a16:creationId xmlns:a16="http://schemas.microsoft.com/office/drawing/2014/main" id="{191BB8BF-B603-634C-B464-47D314D7A356}"/>
              </a:ext>
            </a:extLst>
          </p:cNvPr>
          <p:cNvSpPr/>
          <p:nvPr/>
        </p:nvSpPr>
        <p:spPr>
          <a:xfrm>
            <a:off x="9369019" y="28966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015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015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5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97E6DF16-4796-A744-958A-CCFEAF6F6C03}"/>
              </a:ext>
            </a:extLst>
          </p:cNvPr>
          <p:cNvSpPr/>
          <p:nvPr/>
        </p:nvSpPr>
        <p:spPr>
          <a:xfrm>
            <a:off x="9377465" y="36184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5318039" y="4279615"/>
            <a:ext cx="25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Globais da APS</a:t>
            </a:r>
          </a:p>
        </p:txBody>
      </p:sp>
      <p:sp>
        <p:nvSpPr>
          <p:cNvPr id="87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6287353" y="2287346"/>
            <a:ext cx="25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Monitoramento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quadrimestral</a:t>
            </a:r>
          </a:p>
        </p:txBody>
      </p:sp>
      <p:sp>
        <p:nvSpPr>
          <p:cNvPr id="88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4129612" y="2150395"/>
            <a:ext cx="293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</a:p>
        </p:txBody>
      </p:sp>
      <p:sp>
        <p:nvSpPr>
          <p:cNvPr id="89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7453037" y="4240572"/>
            <a:ext cx="260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calculados também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equipe</a:t>
            </a:r>
          </a:p>
        </p:txBody>
      </p:sp>
      <p:sp>
        <p:nvSpPr>
          <p:cNvPr id="90" name="CuadroTexto 4">
            <a:extLst>
              <a:ext uri="{FF2B5EF4-FFF2-40B4-BE49-F238E27FC236}">
                <a16:creationId xmlns:a16="http://schemas.microsoft.com/office/drawing/2014/main" id="{57F41821-7EE3-A647-ADC8-809E751D898F}"/>
              </a:ext>
            </a:extLst>
          </p:cNvPr>
          <p:cNvSpPr txBox="1"/>
          <p:nvPr/>
        </p:nvSpPr>
        <p:spPr>
          <a:xfrm>
            <a:off x="8094579" y="1816843"/>
            <a:ext cx="2548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 algn="ctr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Valores ponderados </a:t>
            </a:r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correspondentes à dificuldade de alcance do indicador</a:t>
            </a: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97E6DF16-4796-A744-958A-CCFEAF6F6C03}"/>
              </a:ext>
            </a:extLst>
          </p:cNvPr>
          <p:cNvSpPr/>
          <p:nvPr/>
        </p:nvSpPr>
        <p:spPr>
          <a:xfrm>
            <a:off x="7320065" y="37835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1DD48AF-A1FB-45C3-AED1-31D64CEB3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11"/>
          <p:cNvGrpSpPr/>
          <p:nvPr/>
        </p:nvGrpSpPr>
        <p:grpSpPr>
          <a:xfrm>
            <a:off x="3816451" y="1707139"/>
            <a:ext cx="4559097" cy="4559097"/>
            <a:chOff x="3268721" y="2455285"/>
            <a:chExt cx="1608138" cy="1608138"/>
          </a:xfrm>
        </p:grpSpPr>
        <p:sp>
          <p:nvSpPr>
            <p:cNvPr id="92" name="Freeform 3684"/>
            <p:cNvSpPr>
              <a:spLocks/>
            </p:cNvSpPr>
            <p:nvPr/>
          </p:nvSpPr>
          <p:spPr bwMode="auto">
            <a:xfrm>
              <a:off x="4106921" y="2455285"/>
              <a:ext cx="768350" cy="768350"/>
            </a:xfrm>
            <a:custGeom>
              <a:avLst/>
              <a:gdLst>
                <a:gd name="T0" fmla="*/ 242 w 484"/>
                <a:gd name="T1" fmla="*/ 0 h 484"/>
                <a:gd name="T2" fmla="*/ 286 w 484"/>
                <a:gd name="T3" fmla="*/ 4 h 484"/>
                <a:gd name="T4" fmla="*/ 327 w 484"/>
                <a:gd name="T5" fmla="*/ 16 h 484"/>
                <a:gd name="T6" fmla="*/ 365 w 484"/>
                <a:gd name="T7" fmla="*/ 33 h 484"/>
                <a:gd name="T8" fmla="*/ 399 w 484"/>
                <a:gd name="T9" fmla="*/ 57 h 484"/>
                <a:gd name="T10" fmla="*/ 428 w 484"/>
                <a:gd name="T11" fmla="*/ 86 h 484"/>
                <a:gd name="T12" fmla="*/ 451 w 484"/>
                <a:gd name="T13" fmla="*/ 120 h 484"/>
                <a:gd name="T14" fmla="*/ 470 w 484"/>
                <a:gd name="T15" fmla="*/ 158 h 484"/>
                <a:gd name="T16" fmla="*/ 480 w 484"/>
                <a:gd name="T17" fmla="*/ 199 h 484"/>
                <a:gd name="T18" fmla="*/ 484 w 484"/>
                <a:gd name="T19" fmla="*/ 242 h 484"/>
                <a:gd name="T20" fmla="*/ 480 w 484"/>
                <a:gd name="T21" fmla="*/ 285 h 484"/>
                <a:gd name="T22" fmla="*/ 470 w 484"/>
                <a:gd name="T23" fmla="*/ 327 h 484"/>
                <a:gd name="T24" fmla="*/ 451 w 484"/>
                <a:gd name="T25" fmla="*/ 365 h 484"/>
                <a:gd name="T26" fmla="*/ 428 w 484"/>
                <a:gd name="T27" fmla="*/ 398 h 484"/>
                <a:gd name="T28" fmla="*/ 399 w 484"/>
                <a:gd name="T29" fmla="*/ 428 h 484"/>
                <a:gd name="T30" fmla="*/ 365 w 484"/>
                <a:gd name="T31" fmla="*/ 451 h 484"/>
                <a:gd name="T32" fmla="*/ 327 w 484"/>
                <a:gd name="T33" fmla="*/ 470 h 484"/>
                <a:gd name="T34" fmla="*/ 286 w 484"/>
                <a:gd name="T35" fmla="*/ 480 h 484"/>
                <a:gd name="T36" fmla="*/ 242 w 484"/>
                <a:gd name="T37" fmla="*/ 484 h 484"/>
                <a:gd name="T38" fmla="*/ 0 w 484"/>
                <a:gd name="T39" fmla="*/ 484 h 484"/>
                <a:gd name="T40" fmla="*/ 0 w 484"/>
                <a:gd name="T41" fmla="*/ 242 h 484"/>
                <a:gd name="T42" fmla="*/ 4 w 484"/>
                <a:gd name="T43" fmla="*/ 199 h 484"/>
                <a:gd name="T44" fmla="*/ 16 w 484"/>
                <a:gd name="T45" fmla="*/ 158 h 484"/>
                <a:gd name="T46" fmla="*/ 34 w 484"/>
                <a:gd name="T47" fmla="*/ 120 h 484"/>
                <a:gd name="T48" fmla="*/ 57 w 484"/>
                <a:gd name="T49" fmla="*/ 86 h 484"/>
                <a:gd name="T50" fmla="*/ 86 w 484"/>
                <a:gd name="T51" fmla="*/ 57 h 484"/>
                <a:gd name="T52" fmla="*/ 120 w 484"/>
                <a:gd name="T53" fmla="*/ 33 h 484"/>
                <a:gd name="T54" fmla="*/ 158 w 484"/>
                <a:gd name="T55" fmla="*/ 16 h 484"/>
                <a:gd name="T56" fmla="*/ 199 w 484"/>
                <a:gd name="T57" fmla="*/ 4 h 484"/>
                <a:gd name="T58" fmla="*/ 242 w 484"/>
                <a:gd name="T5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4" h="484">
                  <a:moveTo>
                    <a:pt x="242" y="0"/>
                  </a:moveTo>
                  <a:lnTo>
                    <a:pt x="286" y="4"/>
                  </a:lnTo>
                  <a:lnTo>
                    <a:pt x="327" y="16"/>
                  </a:lnTo>
                  <a:lnTo>
                    <a:pt x="365" y="33"/>
                  </a:lnTo>
                  <a:lnTo>
                    <a:pt x="399" y="57"/>
                  </a:lnTo>
                  <a:lnTo>
                    <a:pt x="428" y="86"/>
                  </a:lnTo>
                  <a:lnTo>
                    <a:pt x="451" y="120"/>
                  </a:lnTo>
                  <a:lnTo>
                    <a:pt x="470" y="158"/>
                  </a:lnTo>
                  <a:lnTo>
                    <a:pt x="480" y="199"/>
                  </a:lnTo>
                  <a:lnTo>
                    <a:pt x="484" y="242"/>
                  </a:lnTo>
                  <a:lnTo>
                    <a:pt x="480" y="285"/>
                  </a:lnTo>
                  <a:lnTo>
                    <a:pt x="470" y="327"/>
                  </a:lnTo>
                  <a:lnTo>
                    <a:pt x="451" y="365"/>
                  </a:lnTo>
                  <a:lnTo>
                    <a:pt x="428" y="398"/>
                  </a:lnTo>
                  <a:lnTo>
                    <a:pt x="399" y="428"/>
                  </a:lnTo>
                  <a:lnTo>
                    <a:pt x="365" y="451"/>
                  </a:lnTo>
                  <a:lnTo>
                    <a:pt x="327" y="470"/>
                  </a:lnTo>
                  <a:lnTo>
                    <a:pt x="286" y="480"/>
                  </a:lnTo>
                  <a:lnTo>
                    <a:pt x="242" y="484"/>
                  </a:lnTo>
                  <a:lnTo>
                    <a:pt x="0" y="484"/>
                  </a:lnTo>
                  <a:lnTo>
                    <a:pt x="0" y="242"/>
                  </a:lnTo>
                  <a:lnTo>
                    <a:pt x="4" y="199"/>
                  </a:lnTo>
                  <a:lnTo>
                    <a:pt x="16" y="158"/>
                  </a:lnTo>
                  <a:lnTo>
                    <a:pt x="34" y="120"/>
                  </a:lnTo>
                  <a:lnTo>
                    <a:pt x="57" y="86"/>
                  </a:lnTo>
                  <a:lnTo>
                    <a:pt x="86" y="57"/>
                  </a:lnTo>
                  <a:lnTo>
                    <a:pt x="120" y="33"/>
                  </a:lnTo>
                  <a:lnTo>
                    <a:pt x="158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3685"/>
            <p:cNvSpPr>
              <a:spLocks/>
            </p:cNvSpPr>
            <p:nvPr/>
          </p:nvSpPr>
          <p:spPr bwMode="auto">
            <a:xfrm>
              <a:off x="3268721" y="2455285"/>
              <a:ext cx="769938" cy="768350"/>
            </a:xfrm>
            <a:custGeom>
              <a:avLst/>
              <a:gdLst>
                <a:gd name="T0" fmla="*/ 242 w 485"/>
                <a:gd name="T1" fmla="*/ 0 h 484"/>
                <a:gd name="T2" fmla="*/ 286 w 485"/>
                <a:gd name="T3" fmla="*/ 4 h 484"/>
                <a:gd name="T4" fmla="*/ 328 w 485"/>
                <a:gd name="T5" fmla="*/ 16 h 484"/>
                <a:gd name="T6" fmla="*/ 365 w 485"/>
                <a:gd name="T7" fmla="*/ 34 h 484"/>
                <a:gd name="T8" fmla="*/ 398 w 485"/>
                <a:gd name="T9" fmla="*/ 57 h 484"/>
                <a:gd name="T10" fmla="*/ 428 w 485"/>
                <a:gd name="T11" fmla="*/ 86 h 484"/>
                <a:gd name="T12" fmla="*/ 452 w 485"/>
                <a:gd name="T13" fmla="*/ 120 h 484"/>
                <a:gd name="T14" fmla="*/ 470 w 485"/>
                <a:gd name="T15" fmla="*/ 158 h 484"/>
                <a:gd name="T16" fmla="*/ 481 w 485"/>
                <a:gd name="T17" fmla="*/ 199 h 484"/>
                <a:gd name="T18" fmla="*/ 485 w 485"/>
                <a:gd name="T19" fmla="*/ 242 h 484"/>
                <a:gd name="T20" fmla="*/ 485 w 485"/>
                <a:gd name="T21" fmla="*/ 484 h 484"/>
                <a:gd name="T22" fmla="*/ 242 w 485"/>
                <a:gd name="T23" fmla="*/ 484 h 484"/>
                <a:gd name="T24" fmla="*/ 199 w 485"/>
                <a:gd name="T25" fmla="*/ 480 h 484"/>
                <a:gd name="T26" fmla="*/ 159 w 485"/>
                <a:gd name="T27" fmla="*/ 470 h 484"/>
                <a:gd name="T28" fmla="*/ 121 w 485"/>
                <a:gd name="T29" fmla="*/ 451 h 484"/>
                <a:gd name="T30" fmla="*/ 87 w 485"/>
                <a:gd name="T31" fmla="*/ 428 h 484"/>
                <a:gd name="T32" fmla="*/ 58 w 485"/>
                <a:gd name="T33" fmla="*/ 399 h 484"/>
                <a:gd name="T34" fmla="*/ 33 w 485"/>
                <a:gd name="T35" fmla="*/ 365 h 484"/>
                <a:gd name="T36" fmla="*/ 16 w 485"/>
                <a:gd name="T37" fmla="*/ 327 h 484"/>
                <a:gd name="T38" fmla="*/ 4 w 485"/>
                <a:gd name="T39" fmla="*/ 287 h 484"/>
                <a:gd name="T40" fmla="*/ 0 w 485"/>
                <a:gd name="T41" fmla="*/ 242 h 484"/>
                <a:gd name="T42" fmla="*/ 4 w 485"/>
                <a:gd name="T43" fmla="*/ 199 h 484"/>
                <a:gd name="T44" fmla="*/ 16 w 485"/>
                <a:gd name="T45" fmla="*/ 158 h 484"/>
                <a:gd name="T46" fmla="*/ 33 w 485"/>
                <a:gd name="T47" fmla="*/ 120 h 484"/>
                <a:gd name="T48" fmla="*/ 58 w 485"/>
                <a:gd name="T49" fmla="*/ 86 h 484"/>
                <a:gd name="T50" fmla="*/ 87 w 485"/>
                <a:gd name="T51" fmla="*/ 57 h 484"/>
                <a:gd name="T52" fmla="*/ 121 w 485"/>
                <a:gd name="T53" fmla="*/ 34 h 484"/>
                <a:gd name="T54" fmla="*/ 159 w 485"/>
                <a:gd name="T55" fmla="*/ 16 h 484"/>
                <a:gd name="T56" fmla="*/ 199 w 485"/>
                <a:gd name="T57" fmla="*/ 4 h 484"/>
                <a:gd name="T58" fmla="*/ 242 w 485"/>
                <a:gd name="T5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4">
                  <a:moveTo>
                    <a:pt x="242" y="0"/>
                  </a:moveTo>
                  <a:lnTo>
                    <a:pt x="286" y="4"/>
                  </a:lnTo>
                  <a:lnTo>
                    <a:pt x="328" y="16"/>
                  </a:lnTo>
                  <a:lnTo>
                    <a:pt x="365" y="34"/>
                  </a:lnTo>
                  <a:lnTo>
                    <a:pt x="398" y="57"/>
                  </a:lnTo>
                  <a:lnTo>
                    <a:pt x="428" y="86"/>
                  </a:lnTo>
                  <a:lnTo>
                    <a:pt x="452" y="120"/>
                  </a:lnTo>
                  <a:lnTo>
                    <a:pt x="470" y="158"/>
                  </a:lnTo>
                  <a:lnTo>
                    <a:pt x="481" y="199"/>
                  </a:lnTo>
                  <a:lnTo>
                    <a:pt x="485" y="242"/>
                  </a:lnTo>
                  <a:lnTo>
                    <a:pt x="485" y="484"/>
                  </a:lnTo>
                  <a:lnTo>
                    <a:pt x="242" y="484"/>
                  </a:lnTo>
                  <a:lnTo>
                    <a:pt x="199" y="480"/>
                  </a:lnTo>
                  <a:lnTo>
                    <a:pt x="159" y="470"/>
                  </a:lnTo>
                  <a:lnTo>
                    <a:pt x="121" y="451"/>
                  </a:lnTo>
                  <a:lnTo>
                    <a:pt x="87" y="428"/>
                  </a:lnTo>
                  <a:lnTo>
                    <a:pt x="58" y="399"/>
                  </a:lnTo>
                  <a:lnTo>
                    <a:pt x="33" y="365"/>
                  </a:lnTo>
                  <a:lnTo>
                    <a:pt x="16" y="327"/>
                  </a:lnTo>
                  <a:lnTo>
                    <a:pt x="4" y="287"/>
                  </a:lnTo>
                  <a:lnTo>
                    <a:pt x="0" y="242"/>
                  </a:lnTo>
                  <a:lnTo>
                    <a:pt x="4" y="199"/>
                  </a:lnTo>
                  <a:lnTo>
                    <a:pt x="16" y="158"/>
                  </a:lnTo>
                  <a:lnTo>
                    <a:pt x="33" y="120"/>
                  </a:lnTo>
                  <a:lnTo>
                    <a:pt x="58" y="86"/>
                  </a:lnTo>
                  <a:lnTo>
                    <a:pt x="87" y="57"/>
                  </a:lnTo>
                  <a:lnTo>
                    <a:pt x="121" y="34"/>
                  </a:lnTo>
                  <a:lnTo>
                    <a:pt x="159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 3686"/>
            <p:cNvSpPr>
              <a:spLocks/>
            </p:cNvSpPr>
            <p:nvPr/>
          </p:nvSpPr>
          <p:spPr bwMode="auto">
            <a:xfrm>
              <a:off x="3268721" y="3291898"/>
              <a:ext cx="769938" cy="771525"/>
            </a:xfrm>
            <a:custGeom>
              <a:avLst/>
              <a:gdLst>
                <a:gd name="T0" fmla="*/ 242 w 485"/>
                <a:gd name="T1" fmla="*/ 0 h 486"/>
                <a:gd name="T2" fmla="*/ 485 w 485"/>
                <a:gd name="T3" fmla="*/ 0 h 486"/>
                <a:gd name="T4" fmla="*/ 485 w 485"/>
                <a:gd name="T5" fmla="*/ 243 h 486"/>
                <a:gd name="T6" fmla="*/ 481 w 485"/>
                <a:gd name="T7" fmla="*/ 287 h 486"/>
                <a:gd name="T8" fmla="*/ 470 w 485"/>
                <a:gd name="T9" fmla="*/ 328 h 486"/>
                <a:gd name="T10" fmla="*/ 452 w 485"/>
                <a:gd name="T11" fmla="*/ 366 h 486"/>
                <a:gd name="T12" fmla="*/ 428 w 485"/>
                <a:gd name="T13" fmla="*/ 400 h 486"/>
                <a:gd name="T14" fmla="*/ 400 w 485"/>
                <a:gd name="T15" fmla="*/ 428 h 486"/>
                <a:gd name="T16" fmla="*/ 365 w 485"/>
                <a:gd name="T17" fmla="*/ 452 h 486"/>
                <a:gd name="T18" fmla="*/ 328 w 485"/>
                <a:gd name="T19" fmla="*/ 470 h 486"/>
                <a:gd name="T20" fmla="*/ 287 w 485"/>
                <a:gd name="T21" fmla="*/ 482 h 486"/>
                <a:gd name="T22" fmla="*/ 242 w 485"/>
                <a:gd name="T23" fmla="*/ 486 h 486"/>
                <a:gd name="T24" fmla="*/ 199 w 485"/>
                <a:gd name="T25" fmla="*/ 482 h 486"/>
                <a:gd name="T26" fmla="*/ 159 w 485"/>
                <a:gd name="T27" fmla="*/ 470 h 486"/>
                <a:gd name="T28" fmla="*/ 121 w 485"/>
                <a:gd name="T29" fmla="*/ 452 h 486"/>
                <a:gd name="T30" fmla="*/ 87 w 485"/>
                <a:gd name="T31" fmla="*/ 428 h 486"/>
                <a:gd name="T32" fmla="*/ 58 w 485"/>
                <a:gd name="T33" fmla="*/ 400 h 486"/>
                <a:gd name="T34" fmla="*/ 34 w 485"/>
                <a:gd name="T35" fmla="*/ 366 h 486"/>
                <a:gd name="T36" fmla="*/ 16 w 485"/>
                <a:gd name="T37" fmla="*/ 328 h 486"/>
                <a:gd name="T38" fmla="*/ 4 w 485"/>
                <a:gd name="T39" fmla="*/ 287 h 486"/>
                <a:gd name="T40" fmla="*/ 0 w 485"/>
                <a:gd name="T41" fmla="*/ 243 h 486"/>
                <a:gd name="T42" fmla="*/ 4 w 485"/>
                <a:gd name="T43" fmla="*/ 199 h 486"/>
                <a:gd name="T44" fmla="*/ 16 w 485"/>
                <a:gd name="T45" fmla="*/ 159 h 486"/>
                <a:gd name="T46" fmla="*/ 34 w 485"/>
                <a:gd name="T47" fmla="*/ 121 h 486"/>
                <a:gd name="T48" fmla="*/ 58 w 485"/>
                <a:gd name="T49" fmla="*/ 87 h 486"/>
                <a:gd name="T50" fmla="*/ 87 w 485"/>
                <a:gd name="T51" fmla="*/ 58 h 486"/>
                <a:gd name="T52" fmla="*/ 121 w 485"/>
                <a:gd name="T53" fmla="*/ 34 h 486"/>
                <a:gd name="T54" fmla="*/ 159 w 485"/>
                <a:gd name="T55" fmla="*/ 16 h 486"/>
                <a:gd name="T56" fmla="*/ 199 w 485"/>
                <a:gd name="T57" fmla="*/ 4 h 486"/>
                <a:gd name="T58" fmla="*/ 242 w 485"/>
                <a:gd name="T5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6">
                  <a:moveTo>
                    <a:pt x="242" y="0"/>
                  </a:moveTo>
                  <a:lnTo>
                    <a:pt x="485" y="0"/>
                  </a:lnTo>
                  <a:lnTo>
                    <a:pt x="485" y="243"/>
                  </a:lnTo>
                  <a:lnTo>
                    <a:pt x="481" y="287"/>
                  </a:lnTo>
                  <a:lnTo>
                    <a:pt x="470" y="328"/>
                  </a:lnTo>
                  <a:lnTo>
                    <a:pt x="452" y="366"/>
                  </a:lnTo>
                  <a:lnTo>
                    <a:pt x="428" y="400"/>
                  </a:lnTo>
                  <a:lnTo>
                    <a:pt x="400" y="428"/>
                  </a:lnTo>
                  <a:lnTo>
                    <a:pt x="365" y="452"/>
                  </a:lnTo>
                  <a:lnTo>
                    <a:pt x="328" y="470"/>
                  </a:lnTo>
                  <a:lnTo>
                    <a:pt x="287" y="482"/>
                  </a:lnTo>
                  <a:lnTo>
                    <a:pt x="242" y="486"/>
                  </a:lnTo>
                  <a:lnTo>
                    <a:pt x="199" y="482"/>
                  </a:lnTo>
                  <a:lnTo>
                    <a:pt x="159" y="470"/>
                  </a:lnTo>
                  <a:lnTo>
                    <a:pt x="121" y="452"/>
                  </a:lnTo>
                  <a:lnTo>
                    <a:pt x="87" y="428"/>
                  </a:lnTo>
                  <a:lnTo>
                    <a:pt x="58" y="400"/>
                  </a:lnTo>
                  <a:lnTo>
                    <a:pt x="34" y="366"/>
                  </a:lnTo>
                  <a:lnTo>
                    <a:pt x="16" y="328"/>
                  </a:lnTo>
                  <a:lnTo>
                    <a:pt x="4" y="287"/>
                  </a:lnTo>
                  <a:lnTo>
                    <a:pt x="0" y="243"/>
                  </a:lnTo>
                  <a:lnTo>
                    <a:pt x="4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8" y="87"/>
                  </a:lnTo>
                  <a:lnTo>
                    <a:pt x="87" y="58"/>
                  </a:lnTo>
                  <a:lnTo>
                    <a:pt x="121" y="34"/>
                  </a:lnTo>
                  <a:lnTo>
                    <a:pt x="159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 3687"/>
            <p:cNvSpPr>
              <a:spLocks/>
            </p:cNvSpPr>
            <p:nvPr/>
          </p:nvSpPr>
          <p:spPr bwMode="auto">
            <a:xfrm>
              <a:off x="4106921" y="3291898"/>
              <a:ext cx="769938" cy="769938"/>
            </a:xfrm>
            <a:custGeom>
              <a:avLst/>
              <a:gdLst>
                <a:gd name="T0" fmla="*/ 0 w 485"/>
                <a:gd name="T1" fmla="*/ 0 h 485"/>
                <a:gd name="T2" fmla="*/ 242 w 485"/>
                <a:gd name="T3" fmla="*/ 0 h 485"/>
                <a:gd name="T4" fmla="*/ 286 w 485"/>
                <a:gd name="T5" fmla="*/ 4 h 485"/>
                <a:gd name="T6" fmla="*/ 327 w 485"/>
                <a:gd name="T7" fmla="*/ 16 h 485"/>
                <a:gd name="T8" fmla="*/ 365 w 485"/>
                <a:gd name="T9" fmla="*/ 34 h 485"/>
                <a:gd name="T10" fmla="*/ 399 w 485"/>
                <a:gd name="T11" fmla="*/ 58 h 485"/>
                <a:gd name="T12" fmla="*/ 428 w 485"/>
                <a:gd name="T13" fmla="*/ 87 h 485"/>
                <a:gd name="T14" fmla="*/ 451 w 485"/>
                <a:gd name="T15" fmla="*/ 121 h 485"/>
                <a:gd name="T16" fmla="*/ 470 w 485"/>
                <a:gd name="T17" fmla="*/ 159 h 485"/>
                <a:gd name="T18" fmla="*/ 482 w 485"/>
                <a:gd name="T19" fmla="*/ 199 h 485"/>
                <a:gd name="T20" fmla="*/ 485 w 485"/>
                <a:gd name="T21" fmla="*/ 243 h 485"/>
                <a:gd name="T22" fmla="*/ 482 w 485"/>
                <a:gd name="T23" fmla="*/ 287 h 485"/>
                <a:gd name="T24" fmla="*/ 470 w 485"/>
                <a:gd name="T25" fmla="*/ 328 h 485"/>
                <a:gd name="T26" fmla="*/ 451 w 485"/>
                <a:gd name="T27" fmla="*/ 366 h 485"/>
                <a:gd name="T28" fmla="*/ 428 w 485"/>
                <a:gd name="T29" fmla="*/ 400 h 485"/>
                <a:gd name="T30" fmla="*/ 399 w 485"/>
                <a:gd name="T31" fmla="*/ 428 h 485"/>
                <a:gd name="T32" fmla="*/ 365 w 485"/>
                <a:gd name="T33" fmla="*/ 452 h 485"/>
                <a:gd name="T34" fmla="*/ 327 w 485"/>
                <a:gd name="T35" fmla="*/ 470 h 485"/>
                <a:gd name="T36" fmla="*/ 286 w 485"/>
                <a:gd name="T37" fmla="*/ 481 h 485"/>
                <a:gd name="T38" fmla="*/ 242 w 485"/>
                <a:gd name="T39" fmla="*/ 485 h 485"/>
                <a:gd name="T40" fmla="*/ 199 w 485"/>
                <a:gd name="T41" fmla="*/ 481 h 485"/>
                <a:gd name="T42" fmla="*/ 158 w 485"/>
                <a:gd name="T43" fmla="*/ 470 h 485"/>
                <a:gd name="T44" fmla="*/ 120 w 485"/>
                <a:gd name="T45" fmla="*/ 452 h 485"/>
                <a:gd name="T46" fmla="*/ 86 w 485"/>
                <a:gd name="T47" fmla="*/ 428 h 485"/>
                <a:gd name="T48" fmla="*/ 57 w 485"/>
                <a:gd name="T49" fmla="*/ 400 h 485"/>
                <a:gd name="T50" fmla="*/ 34 w 485"/>
                <a:gd name="T51" fmla="*/ 366 h 485"/>
                <a:gd name="T52" fmla="*/ 16 w 485"/>
                <a:gd name="T53" fmla="*/ 328 h 485"/>
                <a:gd name="T54" fmla="*/ 4 w 485"/>
                <a:gd name="T55" fmla="*/ 287 h 485"/>
                <a:gd name="T56" fmla="*/ 0 w 485"/>
                <a:gd name="T57" fmla="*/ 243 h 485"/>
                <a:gd name="T58" fmla="*/ 0 w 485"/>
                <a:gd name="T5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5">
                  <a:moveTo>
                    <a:pt x="0" y="0"/>
                  </a:moveTo>
                  <a:lnTo>
                    <a:pt x="242" y="0"/>
                  </a:lnTo>
                  <a:lnTo>
                    <a:pt x="286" y="4"/>
                  </a:lnTo>
                  <a:lnTo>
                    <a:pt x="327" y="16"/>
                  </a:lnTo>
                  <a:lnTo>
                    <a:pt x="365" y="34"/>
                  </a:lnTo>
                  <a:lnTo>
                    <a:pt x="399" y="58"/>
                  </a:lnTo>
                  <a:lnTo>
                    <a:pt x="428" y="87"/>
                  </a:lnTo>
                  <a:lnTo>
                    <a:pt x="451" y="121"/>
                  </a:lnTo>
                  <a:lnTo>
                    <a:pt x="470" y="159"/>
                  </a:lnTo>
                  <a:lnTo>
                    <a:pt x="482" y="199"/>
                  </a:lnTo>
                  <a:lnTo>
                    <a:pt x="485" y="243"/>
                  </a:lnTo>
                  <a:lnTo>
                    <a:pt x="482" y="287"/>
                  </a:lnTo>
                  <a:lnTo>
                    <a:pt x="470" y="328"/>
                  </a:lnTo>
                  <a:lnTo>
                    <a:pt x="451" y="366"/>
                  </a:lnTo>
                  <a:lnTo>
                    <a:pt x="428" y="400"/>
                  </a:lnTo>
                  <a:lnTo>
                    <a:pt x="399" y="428"/>
                  </a:lnTo>
                  <a:lnTo>
                    <a:pt x="365" y="452"/>
                  </a:lnTo>
                  <a:lnTo>
                    <a:pt x="327" y="470"/>
                  </a:lnTo>
                  <a:lnTo>
                    <a:pt x="286" y="481"/>
                  </a:lnTo>
                  <a:lnTo>
                    <a:pt x="242" y="485"/>
                  </a:lnTo>
                  <a:lnTo>
                    <a:pt x="199" y="481"/>
                  </a:lnTo>
                  <a:lnTo>
                    <a:pt x="158" y="470"/>
                  </a:lnTo>
                  <a:lnTo>
                    <a:pt x="120" y="452"/>
                  </a:lnTo>
                  <a:lnTo>
                    <a:pt x="86" y="428"/>
                  </a:lnTo>
                  <a:lnTo>
                    <a:pt x="57" y="400"/>
                  </a:lnTo>
                  <a:lnTo>
                    <a:pt x="34" y="366"/>
                  </a:lnTo>
                  <a:lnTo>
                    <a:pt x="16" y="328"/>
                  </a:lnTo>
                  <a:lnTo>
                    <a:pt x="4" y="287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6" name="Rectangle 20"/>
          <p:cNvSpPr/>
          <p:nvPr/>
        </p:nvSpPr>
        <p:spPr>
          <a:xfrm>
            <a:off x="8702203" y="4730034"/>
            <a:ext cx="2933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Percentual de pessoas hipertensas com pressão arterial aferida em cada semestre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21"/>
          <p:cNvSpPr txBox="1"/>
          <p:nvPr/>
        </p:nvSpPr>
        <p:spPr>
          <a:xfrm>
            <a:off x="8738241" y="4341289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Doenças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crônicas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22"/>
          <p:cNvSpPr/>
          <p:nvPr/>
        </p:nvSpPr>
        <p:spPr>
          <a:xfrm>
            <a:off x="177384" y="2946521"/>
            <a:ext cx="3542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realização de exames para sífilis e HIV </a:t>
            </a:r>
            <a:b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 24"/>
          <p:cNvSpPr/>
          <p:nvPr/>
        </p:nvSpPr>
        <p:spPr>
          <a:xfrm>
            <a:off x="8522080" y="2470453"/>
            <a:ext cx="3208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de exame </a:t>
            </a:r>
            <a:r>
              <a:rPr lang="pt-BR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citopatológico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0" name="TextBox 25"/>
          <p:cNvSpPr txBox="1"/>
          <p:nvPr/>
        </p:nvSpPr>
        <p:spPr>
          <a:xfrm>
            <a:off x="8522081" y="2136690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Mulher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tangle 26"/>
          <p:cNvSpPr/>
          <p:nvPr/>
        </p:nvSpPr>
        <p:spPr>
          <a:xfrm>
            <a:off x="311355" y="2039566"/>
            <a:ext cx="3428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pelo menos 6 (seis) consultas pré-natal realizadas, sendo a 1ª até a 20ª semana de gestação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27"/>
          <p:cNvSpPr txBox="1"/>
          <p:nvPr/>
        </p:nvSpPr>
        <p:spPr>
          <a:xfrm>
            <a:off x="689868" y="1675471"/>
            <a:ext cx="306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-natal</a:t>
            </a:r>
          </a:p>
        </p:txBody>
      </p:sp>
      <p:sp>
        <p:nvSpPr>
          <p:cNvPr id="103" name="Rectangle 28"/>
          <p:cNvSpPr/>
          <p:nvPr/>
        </p:nvSpPr>
        <p:spPr>
          <a:xfrm>
            <a:off x="8720222" y="5427086"/>
            <a:ext cx="2933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Percentual de diabéticos com solicitação de hemoglobina glicada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 30"/>
          <p:cNvSpPr/>
          <p:nvPr/>
        </p:nvSpPr>
        <p:spPr>
          <a:xfrm>
            <a:off x="689868" y="5130781"/>
            <a:ext cx="2933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vacinal de poliomielite inativada e de </a:t>
            </a:r>
            <a:r>
              <a:rPr lang="pt-BR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pentavalente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31"/>
          <p:cNvSpPr txBox="1"/>
          <p:nvPr/>
        </p:nvSpPr>
        <p:spPr>
          <a:xfrm>
            <a:off x="786630" y="4708678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Criança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22">
            <a:extLst>
              <a:ext uri="{FF2B5EF4-FFF2-40B4-BE49-F238E27FC236}">
                <a16:creationId xmlns:a16="http://schemas.microsoft.com/office/drawing/2014/main" id="{67A873FD-3243-4652-B8F9-C41EB9C6ADF4}"/>
              </a:ext>
            </a:extLst>
          </p:cNvPr>
          <p:cNvSpPr/>
          <p:nvPr/>
        </p:nvSpPr>
        <p:spPr>
          <a:xfrm>
            <a:off x="678549" y="3429000"/>
            <a:ext cx="3060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atendimento odontológico realizado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7" name="Picture 22">
            <a:extLst>
              <a:ext uri="{FF2B5EF4-FFF2-40B4-BE49-F238E27FC236}">
                <a16:creationId xmlns:a16="http://schemas.microsoft.com/office/drawing/2014/main" id="{8FA77DD0-8080-4546-8E73-34CBE4A34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64" y="2166559"/>
            <a:ext cx="932277" cy="932277"/>
          </a:xfrm>
          <a:prstGeom prst="rect">
            <a:avLst/>
          </a:prstGeom>
        </p:spPr>
      </p:pic>
      <p:sp>
        <p:nvSpPr>
          <p:cNvPr id="108" name="Google Shape;122;p13">
            <a:extLst>
              <a:ext uri="{FF2B5EF4-FFF2-40B4-BE49-F238E27FC236}">
                <a16:creationId xmlns:a16="http://schemas.microsoft.com/office/drawing/2014/main" id="{90335455-E02F-4C7A-98F0-C3BCE88B56F1}"/>
              </a:ext>
            </a:extLst>
          </p:cNvPr>
          <p:cNvSpPr/>
          <p:nvPr/>
        </p:nvSpPr>
        <p:spPr>
          <a:xfrm>
            <a:off x="6815764" y="4826000"/>
            <a:ext cx="829636" cy="601086"/>
          </a:xfrm>
          <a:custGeom>
            <a:avLst/>
            <a:gdLst/>
            <a:ahLst/>
            <a:cxnLst/>
            <a:rect l="l" t="t" r="r" b="b"/>
            <a:pathLst>
              <a:path w="174" h="141" extrusionOk="0">
                <a:moveTo>
                  <a:pt x="145" y="7"/>
                </a:moveTo>
                <a:cubicBezTo>
                  <a:pt x="126" y="0"/>
                  <a:pt x="109" y="6"/>
                  <a:pt x="92" y="15"/>
                </a:cubicBezTo>
                <a:cubicBezTo>
                  <a:pt x="89" y="17"/>
                  <a:pt x="86" y="18"/>
                  <a:pt x="83" y="15"/>
                </a:cubicBezTo>
                <a:cubicBezTo>
                  <a:pt x="73" y="8"/>
                  <a:pt x="61" y="4"/>
                  <a:pt x="48" y="4"/>
                </a:cubicBezTo>
                <a:cubicBezTo>
                  <a:pt x="21" y="5"/>
                  <a:pt x="0" y="22"/>
                  <a:pt x="4" y="52"/>
                </a:cubicBezTo>
                <a:cubicBezTo>
                  <a:pt x="5" y="65"/>
                  <a:pt x="9" y="77"/>
                  <a:pt x="17" y="88"/>
                </a:cubicBezTo>
                <a:cubicBezTo>
                  <a:pt x="33" y="112"/>
                  <a:pt x="57" y="128"/>
                  <a:pt x="83" y="140"/>
                </a:cubicBezTo>
                <a:cubicBezTo>
                  <a:pt x="86" y="141"/>
                  <a:pt x="91" y="140"/>
                  <a:pt x="94" y="139"/>
                </a:cubicBezTo>
                <a:cubicBezTo>
                  <a:pt x="111" y="131"/>
                  <a:pt x="127" y="121"/>
                  <a:pt x="141" y="108"/>
                </a:cubicBezTo>
                <a:cubicBezTo>
                  <a:pt x="158" y="93"/>
                  <a:pt x="169" y="75"/>
                  <a:pt x="172" y="52"/>
                </a:cubicBezTo>
                <a:cubicBezTo>
                  <a:pt x="174" y="31"/>
                  <a:pt x="165" y="14"/>
                  <a:pt x="145" y="7"/>
                </a:cubicBezTo>
                <a:close/>
                <a:moveTo>
                  <a:pt x="155" y="81"/>
                </a:moveTo>
                <a:cubicBezTo>
                  <a:pt x="143" y="81"/>
                  <a:pt x="143" y="81"/>
                  <a:pt x="143" y="81"/>
                </a:cubicBezTo>
                <a:cubicBezTo>
                  <a:pt x="142" y="81"/>
                  <a:pt x="140" y="80"/>
                  <a:pt x="140" y="7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1" y="123"/>
                  <a:pt x="90" y="124"/>
                  <a:pt x="89" y="124"/>
                </a:cubicBezTo>
                <a:cubicBezTo>
                  <a:pt x="89" y="124"/>
                  <a:pt x="88" y="124"/>
                  <a:pt x="88" y="124"/>
                </a:cubicBezTo>
                <a:cubicBezTo>
                  <a:pt x="87" y="123"/>
                  <a:pt x="86" y="122"/>
                  <a:pt x="85" y="121"/>
                </a:cubicBezTo>
                <a:cubicBezTo>
                  <a:pt x="68" y="37"/>
                  <a:pt x="68" y="37"/>
                  <a:pt x="68" y="37"/>
                </a:cubicBezTo>
                <a:cubicBezTo>
                  <a:pt x="51" y="88"/>
                  <a:pt x="51" y="88"/>
                  <a:pt x="51" y="88"/>
                </a:cubicBezTo>
                <a:cubicBezTo>
                  <a:pt x="50" y="89"/>
                  <a:pt x="49" y="90"/>
                  <a:pt x="47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90"/>
                  <a:pt x="25" y="88"/>
                  <a:pt x="25" y="86"/>
                </a:cubicBezTo>
                <a:cubicBezTo>
                  <a:pt x="25" y="85"/>
                  <a:pt x="26" y="83"/>
                  <a:pt x="28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65" y="22"/>
                  <a:pt x="65" y="22"/>
                  <a:pt x="65" y="22"/>
                </a:cubicBezTo>
                <a:cubicBezTo>
                  <a:pt x="66" y="21"/>
                  <a:pt x="67" y="20"/>
                  <a:pt x="69" y="20"/>
                </a:cubicBezTo>
                <a:cubicBezTo>
                  <a:pt x="70" y="20"/>
                  <a:pt x="71" y="21"/>
                  <a:pt x="72" y="23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30" y="51"/>
                  <a:pt x="131" y="50"/>
                  <a:pt x="132" y="50"/>
                </a:cubicBezTo>
                <a:cubicBezTo>
                  <a:pt x="133" y="50"/>
                  <a:pt x="134" y="51"/>
                  <a:pt x="135" y="52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55" y="74"/>
                  <a:pt x="155" y="74"/>
                  <a:pt x="155" y="74"/>
                </a:cubicBezTo>
                <a:cubicBezTo>
                  <a:pt x="157" y="74"/>
                  <a:pt x="158" y="75"/>
                  <a:pt x="158" y="77"/>
                </a:cubicBezTo>
                <a:cubicBezTo>
                  <a:pt x="158" y="79"/>
                  <a:pt x="157" y="81"/>
                  <a:pt x="155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Picture 39">
            <a:extLst>
              <a:ext uri="{FF2B5EF4-FFF2-40B4-BE49-F238E27FC236}">
                <a16:creationId xmlns:a16="http://schemas.microsoft.com/office/drawing/2014/main" id="{F565E088-B8AD-4B04-BCCA-0334CE47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1" y="2752579"/>
            <a:ext cx="229871" cy="229871"/>
          </a:xfrm>
          <a:prstGeom prst="rect">
            <a:avLst/>
          </a:prstGeom>
        </p:spPr>
      </p:pic>
      <p:pic>
        <p:nvPicPr>
          <p:cNvPr id="110" name="Imagem 109">
            <a:extLst>
              <a:ext uri="{FF2B5EF4-FFF2-40B4-BE49-F238E27FC236}">
                <a16:creationId xmlns:a16="http://schemas.microsoft.com/office/drawing/2014/main" id="{1E3C42FB-287F-4C1C-B59C-628423FA5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692" y="4629274"/>
            <a:ext cx="921189" cy="1003014"/>
          </a:xfrm>
          <a:prstGeom prst="rect">
            <a:avLst/>
          </a:prstGeom>
        </p:spPr>
      </p:pic>
      <p:pic>
        <p:nvPicPr>
          <p:cNvPr id="111" name="Picture 22">
            <a:extLst>
              <a:ext uri="{FF2B5EF4-FFF2-40B4-BE49-F238E27FC236}">
                <a16:creationId xmlns:a16="http://schemas.microsoft.com/office/drawing/2014/main" id="{0BAAFBFA-17CB-4CF5-9D96-511142AA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69" y="2263322"/>
            <a:ext cx="932277" cy="932277"/>
          </a:xfrm>
          <a:prstGeom prst="rect">
            <a:avLst/>
          </a:prstGeom>
        </p:spPr>
      </p:pic>
      <p:pic>
        <p:nvPicPr>
          <p:cNvPr id="112" name="Picture 22">
            <a:extLst>
              <a:ext uri="{FF2B5EF4-FFF2-40B4-BE49-F238E27FC236}">
                <a16:creationId xmlns:a16="http://schemas.microsoft.com/office/drawing/2014/main" id="{5CAE06EE-5235-4C02-B701-23BE2D49C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44" y="2263322"/>
            <a:ext cx="932277" cy="93227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93D19A5-4E61-4ABB-89C6-77B90A411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2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931813" y="2302896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Avaliação de desempenho</a:t>
            </a:r>
            <a:endParaRPr sz="3600" b="1" i="0" u="none" strike="noStrike" cap="none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A19A02E-7B23-4FBC-A663-E5104EE65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Pagamento por desempenho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Normativas sobre avaliação de desempenho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25AF7B-AA5B-48CD-8410-B30E5CBE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540510"/>
            <a:ext cx="11239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3075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ECF21B11828B45B81CA33BBC8F563C" ma:contentTypeVersion="4" ma:contentTypeDescription="Crie um novo documento." ma:contentTypeScope="" ma:versionID="3e2c65cb1f4126e1e44761fbe81b47cb">
  <xsd:schema xmlns:xsd="http://www.w3.org/2001/XMLSchema" xmlns:xs="http://www.w3.org/2001/XMLSchema" xmlns:p="http://schemas.microsoft.com/office/2006/metadata/properties" xmlns:ns2="003a0755-db16-4200-ad3e-19faf0ce9224" xmlns:ns3="f4bfb21e-cdaf-489f-a915-cd05f4b5a1e0" targetNamespace="http://schemas.microsoft.com/office/2006/metadata/properties" ma:root="true" ma:fieldsID="65d92849852b6baad30e6ae7a91bf480" ns2:_="" ns3:_="">
    <xsd:import namespace="003a0755-db16-4200-ad3e-19faf0ce9224"/>
    <xsd:import namespace="f4bfb21e-cdaf-489f-a915-cd05f4b5a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a0755-db16-4200-ad3e-19faf0ce9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fb21e-cdaf-489f-a915-cd05f4b5a1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bfb21e-cdaf-489f-a915-cd05f4b5a1e0">
      <UserInfo>
        <DisplayName>Adriene dos Santos Sá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7FBEF1-5040-42A5-A6A0-CAC16A7A8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a0755-db16-4200-ad3e-19faf0ce9224"/>
    <ds:schemaRef ds:uri="f4bfb21e-cdaf-489f-a915-cd05f4b5a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771D07-0236-47A3-AB02-8B1FE0C8E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8DD25F-6714-42C1-B679-FA793E4A66A2}">
  <ds:schemaRefs>
    <ds:schemaRef ds:uri="http://schemas.microsoft.com/office/2006/documentManagement/types"/>
    <ds:schemaRef ds:uri="f4bfb21e-cdaf-489f-a915-cd05f4b5a1e0"/>
    <ds:schemaRef ds:uri="http://purl.org/dc/elements/1.1/"/>
    <ds:schemaRef ds:uri="http://schemas.microsoft.com/office/2006/metadata/properties"/>
    <ds:schemaRef ds:uri="003a0755-db16-4200-ad3e-19faf0ce922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4938</Words>
  <Application>Microsoft Office PowerPoint</Application>
  <PresentationFormat>Widescreen</PresentationFormat>
  <Paragraphs>577</Paragraphs>
  <Slides>53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53</vt:i4>
      </vt:variant>
    </vt:vector>
  </HeadingPairs>
  <TitlesOfParts>
    <vt:vector size="68" baseType="lpstr">
      <vt:lpstr>Arial</vt:lpstr>
      <vt:lpstr>Arial,Sans-Serif</vt:lpstr>
      <vt:lpstr>Calibri</vt:lpstr>
      <vt:lpstr>Calibri Light</vt:lpstr>
      <vt:lpstr>Corbel</vt:lpstr>
      <vt:lpstr>Montserrat</vt:lpstr>
      <vt:lpstr>Open Sans</vt:lpstr>
      <vt:lpstr>Roboto</vt:lpstr>
      <vt:lpstr>Segoe UI</vt:lpstr>
      <vt:lpstr>Tw Cen MT</vt:lpstr>
      <vt:lpstr>Wingdings</vt:lpstr>
      <vt:lpstr>Wingdings,Sans-Serif</vt:lpstr>
      <vt:lpstr>Lâmina de Abertura</vt:lpstr>
      <vt:lpstr>Lâminas com backgrounds ESCUROS</vt:lpstr>
      <vt:lpstr>Lâmina de Abertura e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Q2 21: Número de municípios com alcance de meta - RN 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aliadne soares</cp:lastModifiedBy>
  <cp:revision>338</cp:revision>
  <dcterms:created xsi:type="dcterms:W3CDTF">2021-05-25T14:48:35Z</dcterms:created>
  <dcterms:modified xsi:type="dcterms:W3CDTF">2021-11-22T20:33:21Z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0x010100DDECF21B11828B45B81CA33BBC8F563C</vt:lpwstr>
  </property>
</Properties>
</file>