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477" r:id="rId12"/>
    <p:sldId id="472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478" r:id="rId31"/>
    <p:sldId id="479" r:id="rId32"/>
    <p:sldId id="480" r:id="rId33"/>
    <p:sldId id="481" r:id="rId34"/>
    <p:sldId id="482" r:id="rId35"/>
    <p:sldId id="288" r:id="rId36"/>
    <p:sldId id="289" r:id="rId37"/>
    <p:sldId id="290" r:id="rId38"/>
    <p:sldId id="285" r:id="rId39"/>
    <p:sldId id="286" r:id="rId40"/>
    <p:sldId id="287" r:id="rId41"/>
  </p:sldIdLst>
  <p:sldSz cx="12192000" cy="6858000"/>
  <p:notesSz cx="9982200" cy="6794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ory\Downloads\AN&#193;LISE%20-%20financeira%20outubro%20-%20bases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ory\Downloads\AN&#193;LISE%20-%20financeira%20outubro%20-%20bases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ory\Downloads\Execu&#231;&#227;o%20do%20PAB%202010a2020_Enviar_30.04.2021_SIOP_C.%20AN&#193;LI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ory\Downloads\AN&#193;LISE%20-%20financeira%20outubro%20-%20bases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Evolução do número de pessoas cadastradas no Brasil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síntese.evolução!$A$2</c:f>
              <c:strCache>
                <c:ptCount val="1"/>
                <c:pt idx="0">
                  <c:v>cadastro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síntese.evolução!$B$1:$M$1</c:f>
              <c:strCache>
                <c:ptCount val="12"/>
                <c:pt idx="0">
                  <c:v>abr/18</c:v>
                </c:pt>
                <c:pt idx="1">
                  <c:v>ago/18</c:v>
                </c:pt>
                <c:pt idx="2">
                  <c:v>dez/18</c:v>
                </c:pt>
                <c:pt idx="3">
                  <c:v>abr/19</c:v>
                </c:pt>
                <c:pt idx="4">
                  <c:v>ago/19</c:v>
                </c:pt>
                <c:pt idx="5">
                  <c:v>dez/19</c:v>
                </c:pt>
                <c:pt idx="6">
                  <c:v>abr/20</c:v>
                </c:pt>
                <c:pt idx="7">
                  <c:v>ago/20</c:v>
                </c:pt>
                <c:pt idx="8">
                  <c:v>dez/20</c:v>
                </c:pt>
                <c:pt idx="9">
                  <c:v>abr/21</c:v>
                </c:pt>
                <c:pt idx="10">
                  <c:v>ago/21</c:v>
                </c:pt>
                <c:pt idx="11">
                  <c:v>*set/21</c:v>
                </c:pt>
              </c:strCache>
            </c:strRef>
          </c:cat>
          <c:val>
            <c:numRef>
              <c:f>síntese.evolução!$B$2:$M$2</c:f>
              <c:numCache>
                <c:formatCode>#,##0</c:formatCode>
                <c:ptCount val="12"/>
                <c:pt idx="0">
                  <c:v>70855788</c:v>
                </c:pt>
                <c:pt idx="1">
                  <c:v>77020081</c:v>
                </c:pt>
                <c:pt idx="2">
                  <c:v>82129202</c:v>
                </c:pt>
                <c:pt idx="3">
                  <c:v>87645273</c:v>
                </c:pt>
                <c:pt idx="4">
                  <c:v>93258185</c:v>
                </c:pt>
                <c:pt idx="5">
                  <c:v>98922662</c:v>
                </c:pt>
                <c:pt idx="6">
                  <c:v>105101649</c:v>
                </c:pt>
                <c:pt idx="7">
                  <c:v>115214927</c:v>
                </c:pt>
                <c:pt idx="8">
                  <c:v>122458708</c:v>
                </c:pt>
                <c:pt idx="9">
                  <c:v>137075826</c:v>
                </c:pt>
                <c:pt idx="10">
                  <c:v>147274860</c:v>
                </c:pt>
                <c:pt idx="11">
                  <c:v>149794714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4F-401B-9F81-E97A2E6B1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879919"/>
        <c:axId val="1036886991"/>
      </c:lineChart>
      <c:catAx>
        <c:axId val="10368799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6886991"/>
        <c:crosses val="autoZero"/>
        <c:auto val="1"/>
        <c:lblAlgn val="ctr"/>
        <c:lblOffset val="100"/>
        <c:noMultiLvlLbl val="0"/>
      </c:catAx>
      <c:valAx>
        <c:axId val="103688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8799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1100"/>
              <a:t>Evolução de equipes pagas - D</a:t>
            </a:r>
            <a:r>
              <a:rPr lang="pt-BR" sz="1100" baseline="0"/>
              <a:t>e dez/2018 a out/2021</a:t>
            </a:r>
            <a:endParaRPr lang="pt-BR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333333333333333"/>
          <c:y val="0.14332261521972134"/>
          <c:w val="0.84222222222222221"/>
          <c:h val="0.55200513119139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síntese.evolução!$E$10</c:f>
              <c:strCache>
                <c:ptCount val="1"/>
                <c:pt idx="0">
                  <c:v>eSF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síntese.evolução!$F$9:$I$9</c:f>
              <c:numCache>
                <c:formatCode>mmm\-yy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44470</c:v>
                </c:pt>
              </c:numCache>
            </c:numRef>
          </c:cat>
          <c:val>
            <c:numRef>
              <c:f>síntese.evolução!$F$10:$I$10</c:f>
              <c:numCache>
                <c:formatCode>_-* #,##0_-;\-* #,##0_-;_-* "-"??_-;_-@_-</c:formatCode>
                <c:ptCount val="4"/>
                <c:pt idx="0">
                  <c:v>42975</c:v>
                </c:pt>
                <c:pt idx="1">
                  <c:v>43223</c:v>
                </c:pt>
                <c:pt idx="2">
                  <c:v>45443</c:v>
                </c:pt>
                <c:pt idx="3">
                  <c:v>46941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4-4851-AAA8-7D079990520C}"/>
            </c:ext>
          </c:extLst>
        </c:ser>
        <c:ser>
          <c:idx val="1"/>
          <c:order val="1"/>
          <c:tx>
            <c:strRef>
              <c:f>síntese.evolução!$E$11</c:f>
              <c:strCache>
                <c:ptCount val="1"/>
                <c:pt idx="0">
                  <c:v>eAP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síntese.evolução!$F$9:$I$9</c:f>
              <c:numCache>
                <c:formatCode>mmm\-yy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44470</c:v>
                </c:pt>
              </c:numCache>
            </c:numRef>
          </c:cat>
          <c:val>
            <c:numRef>
              <c:f>síntese.evolução!$F$11:$I$11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1249</c:v>
                </c:pt>
                <c:pt idx="2">
                  <c:v>2842</c:v>
                </c:pt>
                <c:pt idx="3">
                  <c:v>3723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4-4851-AAA8-7D0799905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706224"/>
        <c:axId val="2053709552"/>
      </c:barChart>
      <c:lineChart>
        <c:grouping val="standard"/>
        <c:varyColors val="0"/>
        <c:ser>
          <c:idx val="2"/>
          <c:order val="2"/>
          <c:tx>
            <c:strRef>
              <c:f>síntese.evolução!$E$12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síntese.evolução!$F$9:$I$9</c:f>
              <c:numCache>
                <c:formatCode>mmm\-yy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44470</c:v>
                </c:pt>
              </c:numCache>
            </c:numRef>
          </c:cat>
          <c:val>
            <c:numRef>
              <c:f>síntese.evolução!$F$12:$I$12</c:f>
              <c:numCache>
                <c:formatCode>_-* #,##0_-;\-* #,##0_-;_-* "-"??_-;_-@_-</c:formatCode>
                <c:ptCount val="4"/>
                <c:pt idx="0">
                  <c:v>42975</c:v>
                </c:pt>
                <c:pt idx="1">
                  <c:v>44472</c:v>
                </c:pt>
                <c:pt idx="2">
                  <c:v>48285</c:v>
                </c:pt>
                <c:pt idx="3">
                  <c:v>50664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B4-4851-AAA8-7D0799905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706224"/>
        <c:axId val="2053709552"/>
      </c:lineChart>
      <c:dateAx>
        <c:axId val="2053706224"/>
        <c:scaling>
          <c:orientation val="minMax"/>
          <c:max val="44409"/>
          <c:min val="43435"/>
        </c:scaling>
        <c:delete val="1"/>
        <c:axPos val="b"/>
        <c:numFmt formatCode="mmm\-yy" sourceLinked="1"/>
        <c:majorTickMark val="none"/>
        <c:minorTickMark val="none"/>
        <c:tickLblPos val="nextTo"/>
        <c:crossAx val="2053709552"/>
        <c:crosses val="autoZero"/>
        <c:auto val="0"/>
        <c:lblOffset val="100"/>
        <c:baseTimeUnit val="years"/>
        <c:majorUnit val="1"/>
        <c:majorTimeUnit val="years"/>
        <c:minorUnit val="3"/>
        <c:minorTimeUnit val="years"/>
      </c:dateAx>
      <c:valAx>
        <c:axId val="2053709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053706224"/>
        <c:crossesAt val="43435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 RESUMO'!$K$8:$O$8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2021*</c:v>
                </c:pt>
                <c:pt idx="4">
                  <c:v>2022*</c:v>
                </c:pt>
              </c:strCache>
            </c:strRef>
          </c:cat>
          <c:val>
            <c:numRef>
              <c:f>'TABELA RESUMO'!$K$11:$O$11</c:f>
              <c:numCache>
                <c:formatCode>_-[$R$-416]\ * #,##0.00_-;\-[$R$-416]\ * #,##0.00_-;_-[$R$-416]\ * "-"??_-;_-@_-</c:formatCode>
                <c:ptCount val="5"/>
                <c:pt idx="0">
                  <c:v>16943274719.130001</c:v>
                </c:pt>
                <c:pt idx="1">
                  <c:v>17992070527.639999</c:v>
                </c:pt>
                <c:pt idx="2">
                  <c:v>20556503651.52</c:v>
                </c:pt>
                <c:pt idx="3">
                  <c:v>20065440000</c:v>
                </c:pt>
                <c:pt idx="4">
                  <c:v>21260000000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6-4655-B702-998DE99D1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5810360"/>
        <c:axId val="572836808"/>
      </c:barChart>
      <c:catAx>
        <c:axId val="57581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2836808"/>
        <c:crosses val="autoZero"/>
        <c:auto val="1"/>
        <c:lblAlgn val="ctr"/>
        <c:lblOffset val="100"/>
        <c:noMultiLvlLbl val="0"/>
      </c:catAx>
      <c:valAx>
        <c:axId val="572836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[$R$-416]\ * #,##0.00_-;\-[$R$-416]\ * #,##0.00_-;_-[$R$-416]\ * &quot;-&quot;??_-;_-@_-" sourceLinked="1"/>
        <c:majorTickMark val="none"/>
        <c:minorTickMark val="none"/>
        <c:tickLblPos val="nextTo"/>
        <c:crossAx val="57581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300"/>
              <a:t>% DE MUNICÍPIOS, POR UF, QUE ALCANÇARAM 75% OU MAIS DO POTENCIAL DE CADASTRO OU POP IBGE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13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C63-4C7A-A008-09720D3388B2}"/>
              </c:ext>
            </c:extLst>
          </c:dPt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síntese.debate!$A$3:$A$29</c:f>
              <c:strCache>
                <c:ptCount val="27"/>
                <c:pt idx="0">
                  <c:v>RJ</c:v>
                </c:pt>
                <c:pt idx="1">
                  <c:v>AP</c:v>
                </c:pt>
                <c:pt idx="2">
                  <c:v>PA</c:v>
                </c:pt>
                <c:pt idx="3">
                  <c:v>RR</c:v>
                </c:pt>
                <c:pt idx="4">
                  <c:v>MA</c:v>
                </c:pt>
                <c:pt idx="5">
                  <c:v>PE</c:v>
                </c:pt>
                <c:pt idx="6">
                  <c:v>AM</c:v>
                </c:pt>
                <c:pt idx="7">
                  <c:v>SP</c:v>
                </c:pt>
                <c:pt idx="8">
                  <c:v>AC</c:v>
                </c:pt>
                <c:pt idx="9">
                  <c:v>BA</c:v>
                </c:pt>
                <c:pt idx="10">
                  <c:v>RS</c:v>
                </c:pt>
                <c:pt idx="11">
                  <c:v>GO</c:v>
                </c:pt>
                <c:pt idx="12">
                  <c:v>ES</c:v>
                </c:pt>
                <c:pt idx="13">
                  <c:v>BR</c:v>
                </c:pt>
                <c:pt idx="14">
                  <c:v>RO</c:v>
                </c:pt>
                <c:pt idx="15">
                  <c:v>CE</c:v>
                </c:pt>
                <c:pt idx="16">
                  <c:v>SE</c:v>
                </c:pt>
                <c:pt idx="17">
                  <c:v>MS</c:v>
                </c:pt>
                <c:pt idx="18">
                  <c:v>RN</c:v>
                </c:pt>
                <c:pt idx="19">
                  <c:v>MT</c:v>
                </c:pt>
                <c:pt idx="20">
                  <c:v>MG</c:v>
                </c:pt>
                <c:pt idx="21">
                  <c:v>PR</c:v>
                </c:pt>
                <c:pt idx="22">
                  <c:v>AL</c:v>
                </c:pt>
                <c:pt idx="23">
                  <c:v>TO</c:v>
                </c:pt>
                <c:pt idx="24">
                  <c:v>PB</c:v>
                </c:pt>
                <c:pt idx="25">
                  <c:v>SC</c:v>
                </c:pt>
                <c:pt idx="26">
                  <c:v>PI</c:v>
                </c:pt>
              </c:strCache>
            </c:strRef>
          </c:cat>
          <c:val>
            <c:numRef>
              <c:f>síntese.debate!$B$3:$B$29</c:f>
              <c:numCache>
                <c:formatCode>_-* #,##0_-;\-* #,##0_-;_-* "-"??_-;_-@_-</c:formatCode>
                <c:ptCount val="27"/>
                <c:pt idx="0">
                  <c:v>69.565217391304344</c:v>
                </c:pt>
                <c:pt idx="1">
                  <c:v>75</c:v>
                </c:pt>
                <c:pt idx="2">
                  <c:v>86.111111111111114</c:v>
                </c:pt>
                <c:pt idx="3">
                  <c:v>86.666666666666671</c:v>
                </c:pt>
                <c:pt idx="4">
                  <c:v>88.47926267281106</c:v>
                </c:pt>
                <c:pt idx="5">
                  <c:v>88.64864864864866</c:v>
                </c:pt>
                <c:pt idx="6">
                  <c:v>88.709677419354833</c:v>
                </c:pt>
                <c:pt idx="7">
                  <c:v>90.697674418604649</c:v>
                </c:pt>
                <c:pt idx="8">
                  <c:v>90.909090909090907</c:v>
                </c:pt>
                <c:pt idx="9">
                  <c:v>91.366906474820141</c:v>
                </c:pt>
                <c:pt idx="10">
                  <c:v>91.549295774647888</c:v>
                </c:pt>
                <c:pt idx="11">
                  <c:v>92.276422764227632</c:v>
                </c:pt>
                <c:pt idx="12">
                  <c:v>92.307692307692307</c:v>
                </c:pt>
                <c:pt idx="13">
                  <c:v>93.357271095152612</c:v>
                </c:pt>
                <c:pt idx="14">
                  <c:v>94.230769230769226</c:v>
                </c:pt>
                <c:pt idx="15">
                  <c:v>94.565217391304344</c:v>
                </c:pt>
                <c:pt idx="16">
                  <c:v>94.666666666666671</c:v>
                </c:pt>
                <c:pt idx="17">
                  <c:v>94.936708860759495</c:v>
                </c:pt>
                <c:pt idx="18">
                  <c:v>95.209580838323348</c:v>
                </c:pt>
                <c:pt idx="19">
                  <c:v>95.744680851063833</c:v>
                </c:pt>
                <c:pt idx="20">
                  <c:v>96.014067995310668</c:v>
                </c:pt>
                <c:pt idx="21">
                  <c:v>96.240601503759393</c:v>
                </c:pt>
                <c:pt idx="22">
                  <c:v>97.058823529411768</c:v>
                </c:pt>
                <c:pt idx="23">
                  <c:v>97.122302158273371</c:v>
                </c:pt>
                <c:pt idx="24">
                  <c:v>98.654708520179369</c:v>
                </c:pt>
                <c:pt idx="25">
                  <c:v>99.322033898305079</c:v>
                </c:pt>
                <c:pt idx="26">
                  <c:v>99.553571428571431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63-4C7A-A008-09720D338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625272840"/>
        <c:axId val="625269888"/>
      </c:barChart>
      <c:catAx>
        <c:axId val="6252728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5269888"/>
        <c:crosses val="autoZero"/>
        <c:auto val="1"/>
        <c:lblAlgn val="ctr"/>
        <c:lblOffset val="100"/>
        <c:noMultiLvlLbl val="0"/>
      </c:catAx>
      <c:valAx>
        <c:axId val="625269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62527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5427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613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137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604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07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Abertura">
  <p:cSld name="Lâmina de Abertur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5725" y="2834869"/>
            <a:ext cx="4400550" cy="118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922" y="214776"/>
            <a:ext cx="2105455" cy="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1495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Lâmina aspa com imag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Título">
  <p:cSld name="Lâmin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3"/>
          <p:cNvSpPr txBox="1"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âmina 1/2 imagem">
  <p:cSld name="1_Lâmina 1/2 image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3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sem imagem">
  <p:cSld name="Lâmina aspa sem image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2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5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5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5810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4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3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09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8" name="Google Shape;18;p38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ACA9EC7-353A-48F4-8C53-478B048B6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194856"/>
              </p:ext>
            </p:extLst>
          </p:nvPr>
        </p:nvGraphicFramePr>
        <p:xfrm>
          <a:off x="559292" y="2085444"/>
          <a:ext cx="11061578" cy="384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10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da APS no Brasil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F3990B0-C3EE-4C9D-BBD9-9253EFF6DE40}"/>
              </a:ext>
            </a:extLst>
          </p:cNvPr>
          <p:cNvCxnSpPr>
            <a:cxnSpLocks/>
          </p:cNvCxnSpPr>
          <p:nvPr/>
        </p:nvCxnSpPr>
        <p:spPr>
          <a:xfrm>
            <a:off x="5027633" y="2549795"/>
            <a:ext cx="0" cy="330693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eta: Curva para Baixo 17">
            <a:extLst>
              <a:ext uri="{FF2B5EF4-FFF2-40B4-BE49-F238E27FC236}">
                <a16:creationId xmlns:a16="http://schemas.microsoft.com/office/drawing/2014/main" id="{0C8DECB8-193B-460A-A322-01AFB8314DF7}"/>
              </a:ext>
            </a:extLst>
          </p:cNvPr>
          <p:cNvSpPr/>
          <p:nvPr/>
        </p:nvSpPr>
        <p:spPr>
          <a:xfrm rot="21076786">
            <a:off x="3798421" y="1834477"/>
            <a:ext cx="2458426" cy="781758"/>
          </a:xfrm>
          <a:prstGeom prst="curvedDownArrow">
            <a:avLst>
              <a:gd name="adj1" fmla="val 13694"/>
              <a:gd name="adj2" fmla="val 48284"/>
              <a:gd name="adj3" fmla="val 23241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569A784-D4A4-4D1B-87F5-81AAE9E9B5F3}"/>
              </a:ext>
            </a:extLst>
          </p:cNvPr>
          <p:cNvSpPr/>
          <p:nvPr/>
        </p:nvSpPr>
        <p:spPr>
          <a:xfrm>
            <a:off x="3544909" y="1257399"/>
            <a:ext cx="3270721" cy="51314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AUMENTO DE 14%</a:t>
            </a:r>
          </a:p>
        </p:txBody>
      </p:sp>
      <p:sp>
        <p:nvSpPr>
          <p:cNvPr id="16" name="Espaço Reservado para Texto 7">
            <a:extLst>
              <a:ext uri="{FF2B5EF4-FFF2-40B4-BE49-F238E27FC236}">
                <a16:creationId xmlns:a16="http://schemas.microsoft.com/office/drawing/2014/main" id="{5AFF9194-7148-4CD2-ABA6-2E25F35D8DAD}"/>
              </a:ext>
            </a:extLst>
          </p:cNvPr>
          <p:cNvSpPr txBox="1">
            <a:spLocks/>
          </p:cNvSpPr>
          <p:nvPr/>
        </p:nvSpPr>
        <p:spPr>
          <a:xfrm>
            <a:off x="458197" y="6176150"/>
            <a:ext cx="7745025" cy="4243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dotação para 2021 não considera os recursos provenientes de créditos extraordinários </a:t>
            </a:r>
            <a:r>
              <a:rPr lang="pt-BR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enfrentamento à covid-19 – </a:t>
            </a:r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R$ 2,66 bilhões. Além disso, as dotações de 2021 e 2022 tratam-se do previsto em LOA. </a:t>
            </a:r>
            <a:r>
              <a:rPr lang="pt-BR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 nos demais anos os valores são referentes a recursos executados.</a:t>
            </a:r>
            <a:endParaRPr lang="pt-BR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8" grpId="0" animBg="1"/>
      <p:bldP spid="19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11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da APS no </a:t>
            </a:r>
            <a:r>
              <a:rPr lang="pt-BR" sz="2200" b="1" dirty="0" smtClean="0">
                <a:solidFill>
                  <a:schemeClr val="bg1"/>
                </a:solidFill>
              </a:rPr>
              <a:t>Rio Grande do Norte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92176" y="1816506"/>
            <a:ext cx="3676428" cy="1569660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O Programa Previne Brasil trouxe considerável redução no volume de recursos repassados para o meu estado?</a:t>
            </a:r>
          </a:p>
        </p:txBody>
      </p:sp>
      <p:sp>
        <p:nvSpPr>
          <p:cNvPr id="13" name="CaixaDeTexto 12"/>
          <p:cNvSpPr txBox="1"/>
          <p:nvPr/>
        </p:nvSpPr>
        <p:spPr>
          <a:xfrm rot="20262029">
            <a:off x="1241927" y="3533445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578572"/>
              </p:ext>
            </p:extLst>
          </p:nvPr>
        </p:nvGraphicFramePr>
        <p:xfrm>
          <a:off x="5209674" y="1859656"/>
          <a:ext cx="6538494" cy="137359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69247">
                  <a:extLst>
                    <a:ext uri="{9D8B030D-6E8A-4147-A177-3AD203B41FA5}">
                      <a16:colId xmlns:a16="http://schemas.microsoft.com/office/drawing/2014/main" val="1176962573"/>
                    </a:ext>
                  </a:extLst>
                </a:gridCol>
                <a:gridCol w="3269247">
                  <a:extLst>
                    <a:ext uri="{9D8B030D-6E8A-4147-A177-3AD203B41FA5}">
                      <a16:colId xmlns:a16="http://schemas.microsoft.com/office/drawing/2014/main" val="3325912982"/>
                    </a:ext>
                  </a:extLst>
                </a:gridCol>
              </a:tblGrid>
              <a:tr h="97979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Valor médio mensal repassado para APS em 2019 (R$)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Valor</a:t>
                      </a:r>
                      <a:r>
                        <a:rPr lang="pt-BR" sz="1800" baseline="0" dirty="0">
                          <a:latin typeface="+mn-lt"/>
                        </a:rPr>
                        <a:t> </a:t>
                      </a:r>
                      <a:r>
                        <a:rPr lang="pt-BR" sz="1800" baseline="0" dirty="0" smtClean="0">
                          <a:latin typeface="+mn-lt"/>
                        </a:rPr>
                        <a:t>para </a:t>
                      </a:r>
                      <a:r>
                        <a:rPr lang="pt-BR" sz="1800" baseline="0" dirty="0">
                          <a:latin typeface="+mn-lt"/>
                        </a:rPr>
                        <a:t>APS na competência financeira setembro/2021 (R</a:t>
                      </a:r>
                      <a:r>
                        <a:rPr lang="pt-BR" sz="1800" baseline="0" dirty="0" smtClean="0">
                          <a:latin typeface="+mn-lt"/>
                        </a:rPr>
                        <a:t>$)*</a:t>
                      </a:r>
                      <a:endParaRPr lang="pt-BR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67590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36.395.189,50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pt-BR" sz="24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39.705.269,05 </a:t>
                      </a:r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93124"/>
                  </a:ext>
                </a:extLst>
              </a:tr>
            </a:tbl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5836129" y="3818037"/>
            <a:ext cx="1816768" cy="161411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892716" y="3798002"/>
            <a:ext cx="3624736" cy="165418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AUMENTO DE </a:t>
            </a:r>
            <a:r>
              <a:rPr lang="pt-BR" sz="3200" b="1" dirty="0" smtClean="0">
                <a:solidFill>
                  <a:schemeClr val="tx1"/>
                </a:solidFill>
              </a:rPr>
              <a:t>9%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4" name="Espaço Reservado para Texto 7">
            <a:extLst>
              <a:ext uri="{FF2B5EF4-FFF2-40B4-BE49-F238E27FC236}">
                <a16:creationId xmlns:a16="http://schemas.microsoft.com/office/drawing/2014/main" id="{5AFF9194-7148-4CD2-ABA6-2E25F35D8DAD}"/>
              </a:ext>
            </a:extLst>
          </p:cNvPr>
          <p:cNvSpPr txBox="1">
            <a:spLocks/>
          </p:cNvSpPr>
          <p:nvPr/>
        </p:nvSpPr>
        <p:spPr>
          <a:xfrm>
            <a:off x="476465" y="6267326"/>
            <a:ext cx="6173422" cy="4243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t-BR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valor acima já considera o repasse referente ao Incentivo Financeiro de Fator de Correção.</a:t>
            </a:r>
            <a:endParaRPr lang="pt-BR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5" grpId="0" animBg="1"/>
      <p:bldP spid="6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 dirty="0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14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887708" y="661092"/>
            <a:ext cx="9674087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200" b="1" dirty="0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4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54538" y="2505405"/>
            <a:ext cx="4270213" cy="193662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Pagamento por pessoa cadastrada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adscrita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/vinculada) por equipe de Saúde da Família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eSF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), equipe de Atenção Primária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eAP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), 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equipe de Saúde da Família Ribeirinha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eSFR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), equipe de Consultório na Rua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eCR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 ou equipe de Atenção Primária Prisional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eAPP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).</a:t>
            </a:r>
            <a:endParaRPr lang="pt-BR" sz="16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ea typeface="Cambria"/>
              <a:cs typeface="Cambria"/>
              <a:sym typeface="Open Sans Ligh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3310597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Homologada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3738774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Sem suspensões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4156495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Com informação no SCNES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972440" y="2468736"/>
            <a:ext cx="3314741" cy="355803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SITUAÇÃO DA EQUIPE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31831" y="6325620"/>
            <a:ext cx="800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http://189.28.128.100/dab/docs/portaldab/documentos/esus/nota_tecnica_relatorio_cadastro.pdf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2883771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Credenciada</a:t>
            </a:r>
          </a:p>
        </p:txBody>
      </p:sp>
    </p:spTree>
    <p:extLst>
      <p:ext uri="{BB962C8B-B14F-4D97-AF65-F5344CB8AC3E}">
        <p14:creationId xmlns:p14="http://schemas.microsoft.com/office/powerpoint/2010/main" val="37228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15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934280" y="395271"/>
            <a:ext cx="9674087" cy="5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buSzPts val="1600"/>
            </a:pPr>
            <a:r>
              <a:rPr lang="pt-BR" sz="3200" b="1" dirty="0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542" y="6435194"/>
            <a:ext cx="10596787" cy="287995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Portaria GM/MS nº 169, de 31 de janeiro de 2020 e Fonte: 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</a:rPr>
              <a:t>Portaria nº 2.979/2019 (atualizada pela Portaria nº 2.254/2021) – versão consolidada (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  <a:hlinkClick r:id="rId4"/>
              </a:rPr>
              <a:t>PRC 6/2017, título II, Do Custeio da Atenção Primária à Saúde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</a:rPr>
              <a:t>)</a:t>
            </a:r>
            <a:endParaRPr lang="pt-BR" sz="9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399633" y="1200860"/>
            <a:ext cx="9431794" cy="338554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Na Capitação Ponderada, o Pagamento por Pessoa cadastrada varia de R$ 50,50 a R$ 131,30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9634" y="1641394"/>
            <a:ext cx="262570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Tipologia IBGE do município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80922" y="1637104"/>
            <a:ext cx="335347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>
                    <a:lumMod val="90000"/>
                  </a:schemeClr>
                </a:solidFill>
              </a:rPr>
              <a:t>Valor: População cadastrada </a:t>
            </a:r>
            <a:r>
              <a:rPr lang="pt-BR" b="1" dirty="0">
                <a:solidFill>
                  <a:schemeClr val="bg1"/>
                </a:solidFill>
              </a:rPr>
              <a:t>SEM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critério socioeconômico e demográfico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481897" y="1639286"/>
            <a:ext cx="335347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>
                    <a:lumMod val="90000"/>
                  </a:schemeClr>
                </a:solidFill>
              </a:rPr>
              <a:t>Valor: População cadastrada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critério socioeconômico e demográfico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99632" y="2313275"/>
            <a:ext cx="2625705" cy="3579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1. Urbano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99632" y="2726449"/>
            <a:ext cx="2625705" cy="357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2. Intermediário adjacente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00947" y="3142876"/>
            <a:ext cx="2625705" cy="357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3. Rural adjacente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99632" y="3554515"/>
            <a:ext cx="2625705" cy="357928"/>
          </a:xfrm>
          <a:prstGeom prst="rect">
            <a:avLst/>
          </a:prstGeom>
          <a:solidFill>
            <a:srgbClr val="6C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4. Intermediário remoto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99632" y="3966154"/>
            <a:ext cx="2625705" cy="357928"/>
          </a:xfrm>
          <a:prstGeom prst="rect">
            <a:avLst/>
          </a:prstGeom>
          <a:solidFill>
            <a:srgbClr val="6C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5. Rural remoto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086600" y="2322260"/>
            <a:ext cx="1672089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1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801856" y="2322260"/>
            <a:ext cx="1620772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R$ 50,50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086600" y="2720526"/>
            <a:ext cx="1672089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92D050"/>
                </a:solidFill>
              </a:rPr>
              <a:t>1,45455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801856" y="2720526"/>
            <a:ext cx="1620772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R$ 73,45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495399" y="2317247"/>
            <a:ext cx="1672089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1 x 1,3 = 1,3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8210655" y="2317247"/>
            <a:ext cx="1620772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R$ 65,65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495399" y="2715513"/>
            <a:ext cx="1672089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92D050"/>
                </a:solidFill>
              </a:rPr>
              <a:t>1,45455 x 1,3 = 1,890915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8210655" y="2715513"/>
            <a:ext cx="1620772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R$ 95,49</a:t>
            </a:r>
            <a:endParaRPr lang="pt-BR" sz="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094424" y="3554515"/>
            <a:ext cx="1672089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2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4809680" y="3554515"/>
            <a:ext cx="1620772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R$ 101,00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503223" y="3549502"/>
            <a:ext cx="1672089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2 x 1,3 = 2,6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8218479" y="3549502"/>
            <a:ext cx="1620772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R$ 131,30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141138" y="3406092"/>
            <a:ext cx="1873652" cy="786572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População com até 5 anos;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População partir de 65 anos de idade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0141137" y="1692081"/>
            <a:ext cx="1873653" cy="1661513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Programa Bolsa Família - PBF;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Benefício de Prestação Continuada – BPC;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Benefício previdenciário no valor máximo de dois salários-mínimos</a:t>
            </a:r>
          </a:p>
        </p:txBody>
      </p:sp>
      <p:sp>
        <p:nvSpPr>
          <p:cNvPr id="39" name="Seta: para a Direita 24">
            <a:extLst>
              <a:ext uri="{FF2B5EF4-FFF2-40B4-BE49-F238E27FC236}">
                <a16:creationId xmlns:a16="http://schemas.microsoft.com/office/drawing/2014/main" id="{3F358C56-FAF7-4D55-A548-6EF3EC1098A9}"/>
              </a:ext>
            </a:extLst>
          </p:cNvPr>
          <p:cNvSpPr/>
          <p:nvPr/>
        </p:nvSpPr>
        <p:spPr>
          <a:xfrm>
            <a:off x="9785971" y="1842708"/>
            <a:ext cx="336606" cy="31483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9632" y="4457662"/>
            <a:ext cx="6844683" cy="1839285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Exemplo: Município </a:t>
            </a:r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Rural adjacente </a:t>
            </a:r>
            <a:r>
              <a:rPr lang="pt-BR" dirty="0">
                <a:solidFill>
                  <a:schemeClr val="bg1"/>
                </a:solidFill>
              </a:rPr>
              <a:t>(José da Penha - RN)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2.690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pessoas cadastradas </a:t>
            </a:r>
            <a:r>
              <a:rPr lang="pt-BR" b="1" dirty="0">
                <a:solidFill>
                  <a:schemeClr val="bg1"/>
                </a:solidFill>
              </a:rPr>
              <a:t>sem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critério socioeconômico e demográfico; e </a:t>
            </a:r>
          </a:p>
          <a:p>
            <a:pPr algn="ctr"/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4.169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pessoas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critério socioeconômico e demográfico.</a:t>
            </a:r>
          </a:p>
          <a:p>
            <a:pPr algn="ctr"/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VALOR DE PAGAMENTO DA CAPITAÇÃO: </a:t>
            </a:r>
          </a:p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t-BR" b="1" dirty="0">
                <a:solidFill>
                  <a:schemeClr val="bg1"/>
                </a:solidFill>
              </a:rPr>
              <a:t>2.690 x R$ 73,45</a:t>
            </a:r>
            <a:r>
              <a:rPr lang="pt-BR" sz="600" b="1" dirty="0">
                <a:solidFill>
                  <a:schemeClr val="bg1"/>
                </a:solidFill>
              </a:rPr>
              <a:t>4775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) + (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4.169 x 95,49</a:t>
            </a:r>
            <a:r>
              <a:rPr lang="pt-BR" sz="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12075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) =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R$ 197.593,34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398.102,84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= </a:t>
            </a:r>
          </a:p>
          <a:p>
            <a:pPr algn="ctr"/>
            <a:r>
              <a:rPr lang="pt-BR" b="1" dirty="0">
                <a:solidFill>
                  <a:srgbClr val="00B0F0"/>
                </a:solidFill>
              </a:rPr>
              <a:t>R$ 595.696,18 (anual) = 49.641,35 (mensal)</a:t>
            </a:r>
          </a:p>
        </p:txBody>
      </p:sp>
      <p:sp>
        <p:nvSpPr>
          <p:cNvPr id="6" name="Retângulo 5"/>
          <p:cNvSpPr/>
          <p:nvPr/>
        </p:nvSpPr>
        <p:spPr>
          <a:xfrm>
            <a:off x="836086" y="3127291"/>
            <a:ext cx="1752796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4877943" y="2925281"/>
            <a:ext cx="1498202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8287144" y="2924768"/>
            <a:ext cx="1498202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7673958" y="4615076"/>
            <a:ext cx="4208016" cy="1537280"/>
          </a:xfrm>
          <a:prstGeom prst="rect">
            <a:avLst/>
          </a:prstGeom>
          <a:solidFill>
            <a:srgbClr val="00B0F0">
              <a:alpha val="68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sz="1400" dirty="0"/>
              <a:t>ATENÇÃO: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400" dirty="0">
                <a:ea typeface="Cambria"/>
                <a:cs typeface="Cambria"/>
              </a:rPr>
              <a:t>Todos os cadastros das equipes de Consultório na Rua (</a:t>
            </a:r>
            <a:r>
              <a:rPr lang="pt-BR" sz="1400" dirty="0" err="1">
                <a:ea typeface="Cambria"/>
                <a:cs typeface="Cambria"/>
              </a:rPr>
              <a:t>eCR</a:t>
            </a:r>
            <a:r>
              <a:rPr lang="pt-BR" sz="1400" dirty="0">
                <a:ea typeface="Cambria"/>
                <a:cs typeface="Cambria"/>
              </a:rPr>
              <a:t>) e equipes de Atenção Primária Prisional (</a:t>
            </a:r>
            <a:r>
              <a:rPr lang="pt-BR" sz="1400" dirty="0" err="1">
                <a:ea typeface="Cambria"/>
                <a:cs typeface="Cambria"/>
              </a:rPr>
              <a:t>eAPP</a:t>
            </a:r>
            <a:r>
              <a:rPr lang="pt-BR" sz="1400" dirty="0">
                <a:ea typeface="Cambria"/>
                <a:cs typeface="Cambria"/>
              </a:rPr>
              <a:t>) recebem automaticamente mesmo peso da população </a:t>
            </a:r>
            <a:r>
              <a:rPr lang="pt-BR" sz="1400" dirty="0">
                <a:solidFill>
                  <a:srgbClr val="FFFF00"/>
                </a:solidFill>
                <a:ea typeface="Cambria"/>
                <a:cs typeface="Cambria"/>
              </a:rPr>
              <a:t>COM</a:t>
            </a:r>
            <a:r>
              <a:rPr lang="pt-BR" sz="1400" dirty="0">
                <a:ea typeface="Cambria"/>
                <a:cs typeface="Cambria"/>
              </a:rPr>
              <a:t> critério socioeconômico</a:t>
            </a:r>
            <a:endParaRPr lang="pt-BR" sz="1400" dirty="0">
              <a:ea typeface="Cambria"/>
              <a:cs typeface="Cambria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82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5" grpId="0" animBg="1"/>
      <p:bldP spid="38" grpId="0" animBg="1"/>
      <p:bldP spid="39" grpId="0" animBg="1"/>
      <p:bldP spid="2" grpId="0" build="p" animBg="1"/>
      <p:bldP spid="6" grpId="0" animBg="1"/>
      <p:bldP spid="33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16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87806" y="320167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ea typeface="Arial"/>
                <a:cs typeface="Arial"/>
              </a:rPr>
              <a:t>Capitação Ponderada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334066" y="1133710"/>
            <a:ext cx="7733398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Quantitativo potencial de pessoas cadastradas: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varia de acordo com o tipo de equipe e a classificação do município definida pelo IBGE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34068" y="2014962"/>
            <a:ext cx="2625704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Tipologia IBGE do município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015356" y="2010672"/>
            <a:ext cx="1685591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eSF</a:t>
            </a:r>
            <a:endParaRPr lang="pt-BR" sz="1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34066" y="3252613"/>
            <a:ext cx="2625705" cy="267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1. Urbano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34066" y="3568130"/>
            <a:ext cx="2625705" cy="267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 Intermediário adjacente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34066" y="3873397"/>
            <a:ext cx="2625705" cy="267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3. Rural adjacente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34066" y="4174258"/>
            <a:ext cx="2625705" cy="267972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4. Intermediário remoto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334066" y="4470210"/>
            <a:ext cx="2625705" cy="267972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5. Rural remoto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021034" y="3261598"/>
            <a:ext cx="1672089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4.000 pessoas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736290" y="3261598"/>
            <a:ext cx="1620772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2.000 pessoas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021034" y="3562207"/>
            <a:ext cx="1672089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2.750 pessoas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736290" y="3562207"/>
            <a:ext cx="1620772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1.375 pessoas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403199" y="3256585"/>
            <a:ext cx="1672089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3.000 pessoas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403199" y="3557194"/>
            <a:ext cx="1672089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2.063 pessoas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028858" y="4174258"/>
            <a:ext cx="1672089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2.000 pessoas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744114" y="4174258"/>
            <a:ext cx="1620772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1.000 pessoas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411023" y="4169245"/>
            <a:ext cx="1672089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1.500 pessoas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4738775" y="2008861"/>
            <a:ext cx="1618287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 – 20h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6403199" y="2008781"/>
            <a:ext cx="1664265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II – 30h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44161" y="4802282"/>
            <a:ext cx="3840593" cy="150418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Exemplo 1: Município </a:t>
            </a:r>
            <a:r>
              <a:rPr lang="pt-BR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Urbano</a:t>
            </a:r>
            <a:r>
              <a:rPr lang="pt-B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</a:t>
            </a:r>
            <a:r>
              <a:rPr lang="pt-BR" sz="1200" b="1" dirty="0" err="1">
                <a:solidFill>
                  <a:schemeClr val="bg1"/>
                </a:solidFill>
              </a:rPr>
              <a:t>eSF</a:t>
            </a:r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lvl="1"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QUANTITATIVO POTENCIAL DO MUNICÍPIO: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equipes x </a:t>
            </a:r>
            <a:r>
              <a:rPr lang="pt-BR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4.000 pessoas</a:t>
            </a: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sz="1200" b="1" dirty="0">
                <a:solidFill>
                  <a:srgbClr val="00B0F0"/>
                </a:solidFill>
              </a:rPr>
              <a:t>16.000 pessoas é o quantitativo potencial do município (limite de pagamento da capitação)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242519" y="4792761"/>
            <a:ext cx="3840593" cy="150418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Exemplo 2: Município </a:t>
            </a:r>
            <a:r>
              <a:rPr lang="pt-BR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Adjacente</a:t>
            </a:r>
            <a:r>
              <a:rPr lang="pt-B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</a:t>
            </a:r>
            <a:r>
              <a:rPr lang="pt-BR" sz="1200" b="1" dirty="0" err="1">
                <a:solidFill>
                  <a:schemeClr val="bg1"/>
                </a:solidFill>
              </a:rPr>
              <a:t>eSF</a:t>
            </a:r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lvl="1"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QUANTITATIVO POTENCIAL DO MUNICÍPIO: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equipes x </a:t>
            </a:r>
            <a:r>
              <a:rPr lang="pt-BR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2.750 pessoas</a:t>
            </a: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sz="1200" b="1" dirty="0">
                <a:solidFill>
                  <a:srgbClr val="92D050"/>
                </a:solidFill>
              </a:rPr>
              <a:t>11.000 pessoas é o quantitativo potencial do município (limite de pagamento da capitação)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8350572" y="2397426"/>
            <a:ext cx="3676428" cy="1996316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srgbClr val="002060"/>
                </a:solidFill>
              </a:rPr>
              <a:t>ATENÇÃO: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Cadastros das equipes de Saúde da Família Ribeirinha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eSFR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), equipes de Consultório na Rua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eCR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 e equipes de Atenção Primária Prisional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eAPP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 não possuem limite de pagamento na capitação</a:t>
            </a:r>
            <a:endParaRPr lang="pt-BR" dirty="0">
              <a:solidFill>
                <a:srgbClr val="002060"/>
              </a:solidFill>
              <a:ea typeface="Cambria"/>
              <a:cs typeface="Cambria"/>
              <a:sym typeface="Open Sans Light"/>
            </a:endParaRPr>
          </a:p>
        </p:txBody>
      </p:sp>
      <p:sp>
        <p:nvSpPr>
          <p:cNvPr id="45" name="Espaço Reservado para Texto 9">
            <a:extLst>
              <a:ext uri="{FF2B5EF4-FFF2-40B4-BE49-F238E27FC236}">
                <a16:creationId xmlns:a16="http://schemas.microsoft.com/office/drawing/2014/main" id="{BA72111B-2507-4C36-BD89-46DD59E11308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build="p" animBg="1"/>
      <p:bldP spid="49" grpId="0" build="p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11044" y="1710571"/>
            <a:ext cx="3142695" cy="2554545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Minha população, segundo o IBGE, é de 8.245 pessoas. </a:t>
            </a:r>
          </a:p>
          <a:p>
            <a:r>
              <a:rPr lang="pt-BR" dirty="0"/>
              <a:t>Meu potencial de cadastro é 11.000. </a:t>
            </a:r>
          </a:p>
          <a:p>
            <a:r>
              <a:rPr lang="pt-BR" dirty="0"/>
              <a:t>E minha população cadastrada é 10.766. </a:t>
            </a:r>
          </a:p>
          <a:p>
            <a:r>
              <a:rPr lang="pt-BR" dirty="0"/>
              <a:t>Eu só recebo até a minha população IBGE (8.245)?</a:t>
            </a:r>
          </a:p>
        </p:txBody>
      </p:sp>
      <p:sp>
        <p:nvSpPr>
          <p:cNvPr id="25" name="CaixaDeTexto 24"/>
          <p:cNvSpPr txBox="1"/>
          <p:nvPr/>
        </p:nvSpPr>
        <p:spPr>
          <a:xfrm rot="20262029">
            <a:off x="1763485" y="4337744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MUDOU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1784905"/>
            <a:ext cx="3789710" cy="132343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Com as últimas mudanças do Previne Brasil, todos os municípios recebem pela população cadastrada independentemente da população IBGE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3283996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Todos os municípios têm como limite para pagamento da capitação o potencial de cadastro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4340112"/>
            <a:ext cx="3789710" cy="107721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Além disso, há uma exceção que permite que os municípios recebam inclusive para além do potencial de cadastro....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0037D8D1-729B-4D2A-A3B0-B0A2FA835AE2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CE4403-A717-4A48-BDC6-E02811CD6A5F}"/>
              </a:ext>
            </a:extLst>
          </p:cNvPr>
          <p:cNvSpPr txBox="1"/>
          <p:nvPr/>
        </p:nvSpPr>
        <p:spPr>
          <a:xfrm>
            <a:off x="2647796" y="1334022"/>
            <a:ext cx="2165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Lagoa Salgada - RN</a:t>
            </a:r>
          </a:p>
        </p:txBody>
      </p:sp>
    </p:spTree>
    <p:extLst>
      <p:ext uri="{BB962C8B-B14F-4D97-AF65-F5344CB8AC3E}">
        <p14:creationId xmlns:p14="http://schemas.microsoft.com/office/powerpoint/2010/main" val="2311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5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18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maior que seu potencial de cadastro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14EEBF-49CF-45C2-BEE0-90E40D9D8983}"/>
              </a:ext>
            </a:extLst>
          </p:cNvPr>
          <p:cNvSpPr txBox="1"/>
          <p:nvPr/>
        </p:nvSpPr>
        <p:spPr>
          <a:xfrm>
            <a:off x="1439419" y="1053837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- ORIGINAL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284005" y="1053837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410A5AF-4356-47DA-BC79-AA3D3A0003C7}"/>
              </a:ext>
            </a:extLst>
          </p:cNvPr>
          <p:cNvCxnSpPr>
            <a:cxnSpLocks/>
          </p:cNvCxnSpPr>
          <p:nvPr/>
        </p:nvCxnSpPr>
        <p:spPr>
          <a:xfrm>
            <a:off x="5808531" y="935013"/>
            <a:ext cx="0" cy="527988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2958337-47F9-47B1-B50F-2C5ED10D60BA}"/>
              </a:ext>
            </a:extLst>
          </p:cNvPr>
          <p:cNvCxnSpPr>
            <a:cxnSpLocks/>
          </p:cNvCxnSpPr>
          <p:nvPr/>
        </p:nvCxnSpPr>
        <p:spPr>
          <a:xfrm>
            <a:off x="1354127" y="3329625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B30F7E2C-8022-403E-90AD-DD609F170F7A}"/>
              </a:ext>
            </a:extLst>
          </p:cNvPr>
          <p:cNvSpPr/>
          <p:nvPr/>
        </p:nvSpPr>
        <p:spPr>
          <a:xfrm>
            <a:off x="2133407" y="3136994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19.250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B1F916-70B8-416A-9EE8-AEF03893AB3F}"/>
              </a:ext>
            </a:extLst>
          </p:cNvPr>
          <p:cNvSpPr txBox="1"/>
          <p:nvPr/>
        </p:nvSpPr>
        <p:spPr>
          <a:xfrm>
            <a:off x="10376235" y="4180235"/>
            <a:ext cx="1702152" cy="1938992"/>
          </a:xfrm>
          <a:prstGeom prst="rect">
            <a:avLst/>
          </a:prstGeom>
          <a:solidFill>
            <a:srgbClr val="92D05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bg1">
                    <a:lumMod val="95000"/>
                  </a:schemeClr>
                </a:solidFill>
              </a:rPr>
              <a:t>Excedente de cadastro (1.641 pessoas), desde que o município tenha o ISF igual ou maior do que 7,0 (desempenho)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D0B360-F1CC-4083-964D-E5D6D0480198}"/>
              </a:ext>
            </a:extLst>
          </p:cNvPr>
          <p:cNvSpPr txBox="1"/>
          <p:nvPr/>
        </p:nvSpPr>
        <p:spPr>
          <a:xfrm>
            <a:off x="1286618" y="4231690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8977A9C-5492-4C5A-8F76-B2BA09053EDC}"/>
              </a:ext>
            </a:extLst>
          </p:cNvPr>
          <p:cNvCxnSpPr>
            <a:cxnSpLocks/>
          </p:cNvCxnSpPr>
          <p:nvPr/>
        </p:nvCxnSpPr>
        <p:spPr>
          <a:xfrm>
            <a:off x="1421431" y="2672992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F7B905A-58EA-4E00-8666-AE4925533254}"/>
              </a:ext>
            </a:extLst>
          </p:cNvPr>
          <p:cNvSpPr/>
          <p:nvPr/>
        </p:nvSpPr>
        <p:spPr>
          <a:xfrm>
            <a:off x="1135337" y="4687305"/>
            <a:ext cx="1545524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E5A3006-B5DD-47DE-BC08-C40541DF179F}"/>
              </a:ext>
            </a:extLst>
          </p:cNvPr>
          <p:cNvSpPr/>
          <p:nvPr/>
        </p:nvSpPr>
        <p:spPr>
          <a:xfrm>
            <a:off x="3244774" y="4687305"/>
            <a:ext cx="1781510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19.250</a:t>
            </a:r>
          </a:p>
          <a:p>
            <a:pPr algn="ctr"/>
            <a:r>
              <a:rPr lang="pt-BR" sz="1600" b="1" dirty="0"/>
              <a:t>PESSOAS</a:t>
            </a:r>
          </a:p>
        </p:txBody>
      </p:sp>
      <p:sp>
        <p:nvSpPr>
          <p:cNvPr id="30" name="Igual a 29">
            <a:extLst>
              <a:ext uri="{FF2B5EF4-FFF2-40B4-BE49-F238E27FC236}">
                <a16:creationId xmlns:a16="http://schemas.microsoft.com/office/drawing/2014/main" id="{4C387062-AADC-46A1-A5C4-8D91946B7862}"/>
              </a:ext>
            </a:extLst>
          </p:cNvPr>
          <p:cNvSpPr/>
          <p:nvPr/>
        </p:nvSpPr>
        <p:spPr>
          <a:xfrm>
            <a:off x="2680861" y="5095548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5A77FC7-DA6B-46FE-9A81-E8408EAC527C}"/>
              </a:ext>
            </a:extLst>
          </p:cNvPr>
          <p:cNvSpPr/>
          <p:nvPr/>
        </p:nvSpPr>
        <p:spPr>
          <a:xfrm>
            <a:off x="6077792" y="4508974"/>
            <a:ext cx="1545524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4E82B32-9920-47F3-8B15-F5BDBFFFBAA7}"/>
              </a:ext>
            </a:extLst>
          </p:cNvPr>
          <p:cNvSpPr/>
          <p:nvPr/>
        </p:nvSpPr>
        <p:spPr>
          <a:xfrm>
            <a:off x="8174071" y="4508974"/>
            <a:ext cx="1781510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19.250</a:t>
            </a:r>
          </a:p>
          <a:p>
            <a:pPr algn="ctr"/>
            <a:r>
              <a:rPr lang="pt-BR" sz="1600" b="1" dirty="0"/>
              <a:t>PESSOAS</a:t>
            </a:r>
          </a:p>
        </p:txBody>
      </p:sp>
      <p:sp>
        <p:nvSpPr>
          <p:cNvPr id="39" name="Igual a 38">
            <a:extLst>
              <a:ext uri="{FF2B5EF4-FFF2-40B4-BE49-F238E27FC236}">
                <a16:creationId xmlns:a16="http://schemas.microsoft.com/office/drawing/2014/main" id="{3B5E65ED-5797-4B71-A54D-202FA330758E}"/>
              </a:ext>
            </a:extLst>
          </p:cNvPr>
          <p:cNvSpPr/>
          <p:nvPr/>
        </p:nvSpPr>
        <p:spPr>
          <a:xfrm>
            <a:off x="7623316" y="4917217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inal de Adição 39">
            <a:extLst>
              <a:ext uri="{FF2B5EF4-FFF2-40B4-BE49-F238E27FC236}">
                <a16:creationId xmlns:a16="http://schemas.microsoft.com/office/drawing/2014/main" id="{11F457D5-F560-4605-81E8-BDF85F8B6BAC}"/>
              </a:ext>
            </a:extLst>
          </p:cNvPr>
          <p:cNvSpPr/>
          <p:nvPr/>
        </p:nvSpPr>
        <p:spPr>
          <a:xfrm>
            <a:off x="9964572" y="5011909"/>
            <a:ext cx="389470" cy="389470"/>
          </a:xfrm>
          <a:prstGeom prst="mathPlus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B523AB2-EA4E-484F-8C05-5FE8EF7F44B8}"/>
              </a:ext>
            </a:extLst>
          </p:cNvPr>
          <p:cNvCxnSpPr>
            <a:cxnSpLocks/>
          </p:cNvCxnSpPr>
          <p:nvPr/>
        </p:nvCxnSpPr>
        <p:spPr>
          <a:xfrm>
            <a:off x="1354127" y="2739406"/>
            <a:ext cx="504935" cy="0"/>
          </a:xfrm>
          <a:prstGeom prst="line">
            <a:avLst/>
          </a:prstGeom>
          <a:ln w="63500">
            <a:solidFill>
              <a:srgbClr val="00B05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AC199C8C-3CE4-4C57-A368-0AC36302EB4E}"/>
              </a:ext>
            </a:extLst>
          </p:cNvPr>
          <p:cNvSpPr/>
          <p:nvPr/>
        </p:nvSpPr>
        <p:spPr>
          <a:xfrm>
            <a:off x="1944007" y="2513115"/>
            <a:ext cx="2817376" cy="452582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20.891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18D3AB7-E432-46D7-87D9-E9C0E26D7C23}"/>
              </a:ext>
            </a:extLst>
          </p:cNvPr>
          <p:cNvCxnSpPr>
            <a:cxnSpLocks/>
          </p:cNvCxnSpPr>
          <p:nvPr/>
        </p:nvCxnSpPr>
        <p:spPr>
          <a:xfrm>
            <a:off x="7106423" y="2916636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9EA43DF-CF1D-4A90-94A6-E2C431D42178}"/>
              </a:ext>
            </a:extLst>
          </p:cNvPr>
          <p:cNvSpPr/>
          <p:nvPr/>
        </p:nvSpPr>
        <p:spPr>
          <a:xfrm>
            <a:off x="7885703" y="2724005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19.250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57CDD1E-8D2F-471E-8885-EC5A5F517029}"/>
              </a:ext>
            </a:extLst>
          </p:cNvPr>
          <p:cNvSpPr txBox="1"/>
          <p:nvPr/>
        </p:nvSpPr>
        <p:spPr>
          <a:xfrm>
            <a:off x="7038914" y="3818701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414E7ACF-43B2-4010-8E68-F0A115CF4213}"/>
              </a:ext>
            </a:extLst>
          </p:cNvPr>
          <p:cNvCxnSpPr>
            <a:cxnSpLocks/>
          </p:cNvCxnSpPr>
          <p:nvPr/>
        </p:nvCxnSpPr>
        <p:spPr>
          <a:xfrm>
            <a:off x="7173727" y="2260003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0BF0BBB6-116A-4BE8-9058-8221B279CD5E}"/>
              </a:ext>
            </a:extLst>
          </p:cNvPr>
          <p:cNvCxnSpPr>
            <a:cxnSpLocks/>
          </p:cNvCxnSpPr>
          <p:nvPr/>
        </p:nvCxnSpPr>
        <p:spPr>
          <a:xfrm>
            <a:off x="7106423" y="2326417"/>
            <a:ext cx="504935" cy="0"/>
          </a:xfrm>
          <a:prstGeom prst="line">
            <a:avLst/>
          </a:prstGeom>
          <a:ln w="63500">
            <a:solidFill>
              <a:srgbClr val="00B05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extLst>
              <a:ext uri="{FF2B5EF4-FFF2-40B4-BE49-F238E27FC236}">
                <a16:creationId xmlns:a16="http://schemas.microsoft.com/office/drawing/2014/main" id="{B711270A-3FAB-4928-8CE4-601CA40BE69E}"/>
              </a:ext>
            </a:extLst>
          </p:cNvPr>
          <p:cNvSpPr/>
          <p:nvPr/>
        </p:nvSpPr>
        <p:spPr>
          <a:xfrm>
            <a:off x="7696303" y="2100126"/>
            <a:ext cx="2817376" cy="452582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20.891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99F444A-3CBE-492E-8860-3926AD9F8A33}"/>
              </a:ext>
            </a:extLst>
          </p:cNvPr>
          <p:cNvSpPr txBox="1"/>
          <p:nvPr/>
        </p:nvSpPr>
        <p:spPr>
          <a:xfrm>
            <a:off x="10840237" y="2457645"/>
            <a:ext cx="1224949" cy="600164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i="1" dirty="0">
                <a:solidFill>
                  <a:schemeClr val="bg1"/>
                </a:solidFill>
              </a:rPr>
              <a:t>Excedente de cadastro: 1.641pessoas</a:t>
            </a:r>
          </a:p>
        </p:txBody>
      </p:sp>
      <p:sp>
        <p:nvSpPr>
          <p:cNvPr id="50" name="Seta: para a Direita 24">
            <a:extLst>
              <a:ext uri="{FF2B5EF4-FFF2-40B4-BE49-F238E27FC236}">
                <a16:creationId xmlns:a16="http://schemas.microsoft.com/office/drawing/2014/main" id="{48239561-0090-4438-8FB8-072108F7AE6D}"/>
              </a:ext>
            </a:extLst>
          </p:cNvPr>
          <p:cNvSpPr/>
          <p:nvPr/>
        </p:nvSpPr>
        <p:spPr>
          <a:xfrm>
            <a:off x="10414266" y="2516497"/>
            <a:ext cx="383307" cy="32788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spaço Reservado para Texto 9">
            <a:extLst>
              <a:ext uri="{FF2B5EF4-FFF2-40B4-BE49-F238E27FC236}">
                <a16:creationId xmlns:a16="http://schemas.microsoft.com/office/drawing/2014/main" id="{FEC85A59-0DB4-444A-99A9-8BCDEC487A93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2682C3-3300-4B34-8C7B-14DDEE64EA59}"/>
              </a:ext>
            </a:extLst>
          </p:cNvPr>
          <p:cNvSpPr txBox="1"/>
          <p:nvPr/>
        </p:nvSpPr>
        <p:spPr>
          <a:xfrm>
            <a:off x="2133407" y="1901061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Guamaré - RN</a:t>
            </a:r>
          </a:p>
        </p:txBody>
      </p:sp>
    </p:spTree>
    <p:extLst>
      <p:ext uri="{BB962C8B-B14F-4D97-AF65-F5344CB8AC3E}">
        <p14:creationId xmlns:p14="http://schemas.microsoft.com/office/powerpoint/2010/main" val="5858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19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272683" y="1458346"/>
            <a:ext cx="3651863" cy="329320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Sou de um município considerado urbano. A população cadastrada no meu município é de 23.444 pessoas.</a:t>
            </a:r>
          </a:p>
          <a:p>
            <a:r>
              <a:rPr lang="pt-BR" dirty="0"/>
              <a:t>Mas o meu potencial é de 32.000</a:t>
            </a:r>
          </a:p>
          <a:p>
            <a:r>
              <a:rPr lang="pt-BR" dirty="0"/>
              <a:t> pessoas (8 </a:t>
            </a:r>
            <a:r>
              <a:rPr lang="pt-BR" dirty="0" err="1"/>
              <a:t>eSF</a:t>
            </a:r>
            <a:r>
              <a:rPr lang="pt-BR" dirty="0"/>
              <a:t> X 4.000). </a:t>
            </a:r>
          </a:p>
          <a:p>
            <a:endParaRPr lang="pt-BR" dirty="0"/>
          </a:p>
          <a:p>
            <a:r>
              <a:rPr lang="pt-BR" dirty="0"/>
              <a:t>Como não consigo cadastrar mais pessoas, é melhor eu reduzir o potencial de cadastro desfazendo as minhas equipes?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1483742"/>
            <a:ext cx="3789710" cy="156966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Com as últimas mudanças do Previne Brasil, os municípios que não tiverem pessoas cadastradas suficientes para alcançar o seu potencial de cadastro, receberão uma complementação financeira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4569067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Isso ajuda financeiramente os municípios que querem manter ou mesmo ampliar equipes....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76274" y="3149515"/>
            <a:ext cx="3789710" cy="132343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Nesses casos, os municípios, além de receberem pelas pessoas cadastradas, também receberão a diferença entre o potencial de cadastro e as pessoas cadastradas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Espaço Reservado para Texto 9">
            <a:extLst>
              <a:ext uri="{FF2B5EF4-FFF2-40B4-BE49-F238E27FC236}">
                <a16:creationId xmlns:a16="http://schemas.microsoft.com/office/drawing/2014/main" id="{25021C41-04CD-4617-9DB1-22F1DC8B2D2F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5AA7CF1-74D7-4616-976C-F08B21189050}"/>
              </a:ext>
            </a:extLst>
          </p:cNvPr>
          <p:cNvSpPr txBox="1"/>
          <p:nvPr/>
        </p:nvSpPr>
        <p:spPr>
          <a:xfrm rot="20262029">
            <a:off x="2571593" y="4809126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23666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 animBg="1"/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1980897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PREVINE BRASIL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7858578" y="5379001"/>
            <a:ext cx="37307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sz="1600" dirty="0">
                <a:solidFill>
                  <a:schemeClr val="lt1"/>
                </a:solidFill>
              </a:rPr>
              <a:t>Novembro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2021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5095702" y="3133898"/>
            <a:ext cx="6493584" cy="41564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l="28222" t="18811" r="33676" b="15343"/>
          <a:stretch/>
        </p:blipFill>
        <p:spPr>
          <a:xfrm>
            <a:off x="0" y="3657601"/>
            <a:ext cx="3566159" cy="3200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20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menor do que o seu potencial de cadastro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14EEBF-49CF-45C2-BEE0-90E40D9D8983}"/>
              </a:ext>
            </a:extLst>
          </p:cNvPr>
          <p:cNvSpPr txBox="1"/>
          <p:nvPr/>
        </p:nvSpPr>
        <p:spPr>
          <a:xfrm>
            <a:off x="1404585" y="101420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- ORIGINAL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249171" y="101420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410A5AF-4356-47DA-BC79-AA3D3A0003C7}"/>
              </a:ext>
            </a:extLst>
          </p:cNvPr>
          <p:cNvCxnSpPr>
            <a:cxnSpLocks/>
          </p:cNvCxnSpPr>
          <p:nvPr/>
        </p:nvCxnSpPr>
        <p:spPr>
          <a:xfrm>
            <a:off x="5843365" y="926914"/>
            <a:ext cx="0" cy="527988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2958337-47F9-47B1-B50F-2C5ED10D60BA}"/>
              </a:ext>
            </a:extLst>
          </p:cNvPr>
          <p:cNvCxnSpPr>
            <a:cxnSpLocks/>
          </p:cNvCxnSpPr>
          <p:nvPr/>
        </p:nvCxnSpPr>
        <p:spPr>
          <a:xfrm>
            <a:off x="1319292" y="2662727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B30F7E2C-8022-403E-90AD-DD609F170F7A}"/>
              </a:ext>
            </a:extLst>
          </p:cNvPr>
          <p:cNvSpPr/>
          <p:nvPr/>
        </p:nvSpPr>
        <p:spPr>
          <a:xfrm>
            <a:off x="2098573" y="2474311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32.000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121D01F-2CCB-432F-8041-0A22647BA277}"/>
              </a:ext>
            </a:extLst>
          </p:cNvPr>
          <p:cNvCxnSpPr>
            <a:cxnSpLocks/>
          </p:cNvCxnSpPr>
          <p:nvPr/>
        </p:nvCxnSpPr>
        <p:spPr>
          <a:xfrm>
            <a:off x="1319292" y="3683876"/>
            <a:ext cx="695250" cy="0"/>
          </a:xfrm>
          <a:prstGeom prst="line">
            <a:avLst/>
          </a:prstGeom>
          <a:ln w="63500">
            <a:solidFill>
              <a:srgbClr val="C0000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7E59B340-7BBA-4B39-B73D-7ABA567C7A4A}"/>
              </a:ext>
            </a:extLst>
          </p:cNvPr>
          <p:cNvSpPr/>
          <p:nvPr/>
        </p:nvSpPr>
        <p:spPr>
          <a:xfrm>
            <a:off x="2098572" y="3449749"/>
            <a:ext cx="3032815" cy="452582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23.444 PESSOAS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45CBC2A-92FB-47D0-9FAA-949771CB0C9C}"/>
              </a:ext>
            </a:extLst>
          </p:cNvPr>
          <p:cNvSpPr txBox="1"/>
          <p:nvPr/>
        </p:nvSpPr>
        <p:spPr>
          <a:xfrm>
            <a:off x="10779175" y="2534734"/>
            <a:ext cx="1258558" cy="584775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</a:rPr>
              <a:t>Diferença de 8.556</a:t>
            </a:r>
          </a:p>
        </p:txBody>
      </p:sp>
      <p:sp>
        <p:nvSpPr>
          <p:cNvPr id="24" name="Seta: para a Direita 24">
            <a:extLst>
              <a:ext uri="{FF2B5EF4-FFF2-40B4-BE49-F238E27FC236}">
                <a16:creationId xmlns:a16="http://schemas.microsoft.com/office/drawing/2014/main" id="{B6348E5C-3259-44A1-AD57-F3162564EC18}"/>
              </a:ext>
            </a:extLst>
          </p:cNvPr>
          <p:cNvSpPr/>
          <p:nvPr/>
        </p:nvSpPr>
        <p:spPr>
          <a:xfrm>
            <a:off x="10300133" y="2705025"/>
            <a:ext cx="383307" cy="32788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B1F916-70B8-416A-9EE8-AEF03893AB3F}"/>
              </a:ext>
            </a:extLst>
          </p:cNvPr>
          <p:cNvSpPr txBox="1"/>
          <p:nvPr/>
        </p:nvSpPr>
        <p:spPr>
          <a:xfrm>
            <a:off x="10478845" y="4599908"/>
            <a:ext cx="1487642" cy="1323439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%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em relação as </a:t>
            </a:r>
            <a:r>
              <a:rPr lang="pt-BR" sz="1600" b="1" u="sng" dirty="0">
                <a:solidFill>
                  <a:schemeClr val="bg1"/>
                </a:solidFill>
              </a:rPr>
              <a:t>8.556 </a:t>
            </a:r>
            <a:r>
              <a:rPr lang="pt-BR" sz="1600" b="1" dirty="0">
                <a:solidFill>
                  <a:schemeClr val="bg1"/>
                </a:solidFill>
              </a:rPr>
              <a:t>pessoas não cadastradas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D0B360-F1CC-4083-964D-E5D6D0480198}"/>
              </a:ext>
            </a:extLst>
          </p:cNvPr>
          <p:cNvSpPr txBox="1"/>
          <p:nvPr/>
        </p:nvSpPr>
        <p:spPr>
          <a:xfrm>
            <a:off x="1251784" y="4164626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8977A9C-5492-4C5A-8F76-B2BA09053EDC}"/>
              </a:ext>
            </a:extLst>
          </p:cNvPr>
          <p:cNvCxnSpPr>
            <a:cxnSpLocks/>
          </p:cNvCxnSpPr>
          <p:nvPr/>
        </p:nvCxnSpPr>
        <p:spPr>
          <a:xfrm>
            <a:off x="1386597" y="2605928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F7B905A-58EA-4E00-8666-AE4925533254}"/>
              </a:ext>
            </a:extLst>
          </p:cNvPr>
          <p:cNvSpPr/>
          <p:nvPr/>
        </p:nvSpPr>
        <p:spPr>
          <a:xfrm>
            <a:off x="957890" y="4620241"/>
            <a:ext cx="1545524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E5A3006-B5DD-47DE-BC08-C40541DF179F}"/>
              </a:ext>
            </a:extLst>
          </p:cNvPr>
          <p:cNvSpPr/>
          <p:nvPr/>
        </p:nvSpPr>
        <p:spPr>
          <a:xfrm>
            <a:off x="3067327" y="4620241"/>
            <a:ext cx="1781510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23.444  PESSOAS CADASTRADAS</a:t>
            </a:r>
          </a:p>
        </p:txBody>
      </p:sp>
      <p:sp>
        <p:nvSpPr>
          <p:cNvPr id="30" name="Igual a 29">
            <a:extLst>
              <a:ext uri="{FF2B5EF4-FFF2-40B4-BE49-F238E27FC236}">
                <a16:creationId xmlns:a16="http://schemas.microsoft.com/office/drawing/2014/main" id="{4C387062-AADC-46A1-A5C4-8D91946B7862}"/>
              </a:ext>
            </a:extLst>
          </p:cNvPr>
          <p:cNvSpPr/>
          <p:nvPr/>
        </p:nvSpPr>
        <p:spPr>
          <a:xfrm>
            <a:off x="2503414" y="5028484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81E099F-72F3-4FAD-ABD4-C35B62A79C3D}"/>
              </a:ext>
            </a:extLst>
          </p:cNvPr>
          <p:cNvCxnSpPr>
            <a:cxnSpLocks/>
          </p:cNvCxnSpPr>
          <p:nvPr/>
        </p:nvCxnSpPr>
        <p:spPr>
          <a:xfrm>
            <a:off x="7249630" y="2395218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728975EA-D41C-47D9-9C2D-5D7FEC49092A}"/>
              </a:ext>
            </a:extLst>
          </p:cNvPr>
          <p:cNvSpPr/>
          <p:nvPr/>
        </p:nvSpPr>
        <p:spPr>
          <a:xfrm>
            <a:off x="8028911" y="2198116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32.000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2801A801-7799-4EF6-AAF6-68128A47213F}"/>
              </a:ext>
            </a:extLst>
          </p:cNvPr>
          <p:cNvCxnSpPr>
            <a:cxnSpLocks/>
          </p:cNvCxnSpPr>
          <p:nvPr/>
        </p:nvCxnSpPr>
        <p:spPr>
          <a:xfrm>
            <a:off x="7249630" y="3407681"/>
            <a:ext cx="695250" cy="0"/>
          </a:xfrm>
          <a:prstGeom prst="line">
            <a:avLst/>
          </a:prstGeom>
          <a:ln w="63500">
            <a:solidFill>
              <a:srgbClr val="C0000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A8F4331A-958B-4E5B-8508-6D1E549ED7BB}"/>
              </a:ext>
            </a:extLst>
          </p:cNvPr>
          <p:cNvSpPr/>
          <p:nvPr/>
        </p:nvSpPr>
        <p:spPr>
          <a:xfrm>
            <a:off x="8028910" y="3173554"/>
            <a:ext cx="2964519" cy="452582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23.444 PESSOAS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7307DB5-7A5E-4951-823C-3AD5653587D4}"/>
              </a:ext>
            </a:extLst>
          </p:cNvPr>
          <p:cNvSpPr txBox="1"/>
          <p:nvPr/>
        </p:nvSpPr>
        <p:spPr>
          <a:xfrm>
            <a:off x="7182122" y="3888431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2AD7960A-8D5A-4138-80A8-DAAAB3C46473}"/>
              </a:ext>
            </a:extLst>
          </p:cNvPr>
          <p:cNvCxnSpPr>
            <a:cxnSpLocks/>
          </p:cNvCxnSpPr>
          <p:nvPr/>
        </p:nvCxnSpPr>
        <p:spPr>
          <a:xfrm>
            <a:off x="7316935" y="2338419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extLst>
              <a:ext uri="{FF2B5EF4-FFF2-40B4-BE49-F238E27FC236}">
                <a16:creationId xmlns:a16="http://schemas.microsoft.com/office/drawing/2014/main" id="{55A77FC7-DA6B-46FE-9A81-E8408EAC527C}"/>
              </a:ext>
            </a:extLst>
          </p:cNvPr>
          <p:cNvSpPr/>
          <p:nvPr/>
        </p:nvSpPr>
        <p:spPr>
          <a:xfrm>
            <a:off x="6193960" y="4466831"/>
            <a:ext cx="1545524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4E82B32-9920-47F3-8B15-F5BDBFFFBAA7}"/>
              </a:ext>
            </a:extLst>
          </p:cNvPr>
          <p:cNvSpPr/>
          <p:nvPr/>
        </p:nvSpPr>
        <p:spPr>
          <a:xfrm>
            <a:off x="8290239" y="4466831"/>
            <a:ext cx="1781510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23.444  PESSOAS CADASTRADAS</a:t>
            </a:r>
          </a:p>
        </p:txBody>
      </p:sp>
      <p:sp>
        <p:nvSpPr>
          <p:cNvPr id="39" name="Igual a 38">
            <a:extLst>
              <a:ext uri="{FF2B5EF4-FFF2-40B4-BE49-F238E27FC236}">
                <a16:creationId xmlns:a16="http://schemas.microsoft.com/office/drawing/2014/main" id="{3B5E65ED-5797-4B71-A54D-202FA330758E}"/>
              </a:ext>
            </a:extLst>
          </p:cNvPr>
          <p:cNvSpPr/>
          <p:nvPr/>
        </p:nvSpPr>
        <p:spPr>
          <a:xfrm>
            <a:off x="7739484" y="4875074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inal de Adição 39">
            <a:extLst>
              <a:ext uri="{FF2B5EF4-FFF2-40B4-BE49-F238E27FC236}">
                <a16:creationId xmlns:a16="http://schemas.microsoft.com/office/drawing/2014/main" id="{11F457D5-F560-4605-81E8-BDF85F8B6BAC}"/>
              </a:ext>
            </a:extLst>
          </p:cNvPr>
          <p:cNvSpPr/>
          <p:nvPr/>
        </p:nvSpPr>
        <p:spPr>
          <a:xfrm>
            <a:off x="10071749" y="4952692"/>
            <a:ext cx="389470" cy="389470"/>
          </a:xfrm>
          <a:prstGeom prst="mathPlus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spaço Reservado para Texto 9">
            <a:extLst>
              <a:ext uri="{FF2B5EF4-FFF2-40B4-BE49-F238E27FC236}">
                <a16:creationId xmlns:a16="http://schemas.microsoft.com/office/drawing/2014/main" id="{1E8AF36F-7E72-4773-BD6D-C260294FA577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6F49129-11D1-4D27-BEF0-ED448C9BC3C3}"/>
              </a:ext>
            </a:extLst>
          </p:cNvPr>
          <p:cNvSpPr txBox="1"/>
          <p:nvPr/>
        </p:nvSpPr>
        <p:spPr>
          <a:xfrm>
            <a:off x="2232803" y="1848803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Parelhas - RN</a:t>
            </a:r>
          </a:p>
        </p:txBody>
      </p:sp>
    </p:spTree>
    <p:extLst>
      <p:ext uri="{BB962C8B-B14F-4D97-AF65-F5344CB8AC3E}">
        <p14:creationId xmlns:p14="http://schemas.microsoft.com/office/powerpoint/2010/main" val="19403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21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menor do que o seu potencial de cadastro</a:t>
            </a:r>
            <a:r>
              <a:rPr lang="pt-BR" sz="11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 (continuação)</a:t>
            </a:r>
            <a:endParaRPr lang="pt-BR" sz="2000" b="1" dirty="0">
              <a:solidFill>
                <a:schemeClr val="bg1"/>
              </a:solidFill>
              <a:ea typeface="Cambria"/>
              <a:cs typeface="Cambria"/>
              <a:sym typeface="Cambria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083972" y="2263004"/>
            <a:ext cx="2571921" cy="132343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altLang="pt-BR" dirty="0"/>
              <a:t>Qual o percentual que será pago pela diferença entre o potencial de cadastro e a população cadastrada?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856117" y="2940893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>
            <a:off x="7864756" y="3339206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>
            <a:off x="7856116" y="3741043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7873395" y="4172017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>
            <a:off x="7856115" y="4577779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081426" y="2861655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1. Urbano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81426" y="3274829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2. Intermediário adjacente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82741" y="3691256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3. Rural adjacente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081426" y="4102895"/>
            <a:ext cx="2625705" cy="357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4. Intermediário remoto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081426" y="4514534"/>
            <a:ext cx="2625705" cy="357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5. Rural remoto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98144" y="2822446"/>
            <a:ext cx="826519" cy="12267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698144" y="4172017"/>
            <a:ext cx="826519" cy="270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698144" y="4563275"/>
            <a:ext cx="826519" cy="270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081427" y="2126865"/>
            <a:ext cx="262570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Tipologia IBGE do município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040244" y="1791229"/>
            <a:ext cx="2012413" cy="9912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Percentual a ser pago para a população não cadastrada*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475077" y="3746782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Varia de 10% a 50%, conforme a situação da capitação em cada tipologia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7873395" y="2305685"/>
            <a:ext cx="996940" cy="38359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90781" y="6228766"/>
            <a:ext cx="10219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* É calculado a cada quadrimestre. Fonte: Portaria GM/MS nº 2.254, de 3 de setembro de 2021.</a:t>
            </a:r>
          </a:p>
        </p:txBody>
      </p:sp>
    </p:spTree>
    <p:extLst>
      <p:ext uri="{BB962C8B-B14F-4D97-AF65-F5344CB8AC3E}">
        <p14:creationId xmlns:p14="http://schemas.microsoft.com/office/powerpoint/2010/main" val="41279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45" grpId="0" animBg="1"/>
      <p:bldP spid="46" grpId="0" animBg="1"/>
      <p:bldP spid="47" grpId="0" animBg="1"/>
      <p:bldP spid="4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22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487667" y="1662532"/>
            <a:ext cx="3651863" cy="2308324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Acho que essa mudança de modelo é prejudicial pro meu município.</a:t>
            </a:r>
          </a:p>
          <a:p>
            <a:endParaRPr lang="pt-BR" dirty="0"/>
          </a:p>
          <a:p>
            <a:r>
              <a:rPr lang="pt-BR" dirty="0"/>
              <a:t>Mesmo que eu cadastre 100% do meu potencial de cadastro eu fico no prejuízo, se comparado ao que recebia em 2019.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631236" y="2264976"/>
            <a:ext cx="3789710" cy="107721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No Previne Brasil é garantido que, em situações com essa, o município receba uma correção enquanto ele estiver nessa condição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30D77CE-B51A-4F85-9D5E-20998AFDC768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7ED63F-0B82-4FE8-AAC7-B54A62A8B7DD}"/>
              </a:ext>
            </a:extLst>
          </p:cNvPr>
          <p:cNvSpPr txBox="1"/>
          <p:nvPr/>
        </p:nvSpPr>
        <p:spPr>
          <a:xfrm rot="20262029">
            <a:off x="2719883" y="4085573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7453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23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B3298ED-DB0C-4887-BB69-2F5E10732999}"/>
              </a:ext>
            </a:extLst>
          </p:cNvPr>
          <p:cNvSpPr>
            <a:spLocks noGrp="1"/>
          </p:cNvSpPr>
          <p:nvPr/>
        </p:nvSpPr>
        <p:spPr>
          <a:xfrm>
            <a:off x="810350" y="2890344"/>
            <a:ext cx="10183090" cy="320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2160"/>
              <a:buFont typeface="Open Sans Light"/>
              <a:buNone/>
            </a:pPr>
            <a:endParaRPr lang="pt-BR" sz="1600" b="1" u="sng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46289" y="1464770"/>
            <a:ext cx="1093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i="1" dirty="0">
              <a:solidFill>
                <a:schemeClr val="bg1"/>
              </a:solidFill>
            </a:endParaRP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Quadrimestral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1191057" y="2430674"/>
            <a:ext cx="9421674" cy="2321641"/>
            <a:chOff x="1599865" y="4428199"/>
            <a:chExt cx="9421674" cy="2321641"/>
          </a:xfrm>
        </p:grpSpPr>
        <p:sp>
          <p:nvSpPr>
            <p:cNvPr id="7" name="Google Shape;519;ge798baba0e_0_8"/>
            <p:cNvSpPr/>
            <p:nvPr/>
          </p:nvSpPr>
          <p:spPr>
            <a:xfrm>
              <a:off x="8905382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20;ge798baba0e_0_8"/>
            <p:cNvSpPr/>
            <p:nvPr/>
          </p:nvSpPr>
          <p:spPr>
            <a:xfrm>
              <a:off x="8297780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DEZ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21;ge798baba0e_0_8"/>
            <p:cNvSpPr/>
            <p:nvPr/>
          </p:nvSpPr>
          <p:spPr>
            <a:xfrm>
              <a:off x="7690178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22;ge798baba0e_0_8"/>
            <p:cNvSpPr/>
            <p:nvPr/>
          </p:nvSpPr>
          <p:spPr>
            <a:xfrm>
              <a:off x="7082576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23;ge798baba0e_0_8"/>
            <p:cNvSpPr/>
            <p:nvPr/>
          </p:nvSpPr>
          <p:spPr>
            <a:xfrm>
              <a:off x="6474974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14BC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SET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24;ge798baba0e_0_8"/>
            <p:cNvSpPr/>
            <p:nvPr/>
          </p:nvSpPr>
          <p:spPr>
            <a:xfrm>
              <a:off x="5867372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AGO</a:t>
              </a:r>
              <a:endParaRPr sz="1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25;ge798baba0e_0_8"/>
            <p:cNvSpPr/>
            <p:nvPr/>
          </p:nvSpPr>
          <p:spPr>
            <a:xfrm>
              <a:off x="5259769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JUL</a:t>
              </a:r>
              <a:endParaRPr sz="1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26;ge798baba0e_0_8"/>
            <p:cNvSpPr/>
            <p:nvPr/>
          </p:nvSpPr>
          <p:spPr>
            <a:xfrm>
              <a:off x="4652167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JUN</a:t>
              </a:r>
              <a:endParaRPr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27;ge798baba0e_0_8"/>
            <p:cNvSpPr/>
            <p:nvPr/>
          </p:nvSpPr>
          <p:spPr>
            <a:xfrm>
              <a:off x="4044565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>
                <a:buSzPts val="1000"/>
              </a:pPr>
              <a:r>
                <a:rPr lang="pt-BR" sz="1000">
                  <a:solidFill>
                    <a:schemeClr val="tx1"/>
                  </a:solidFill>
                </a:rPr>
                <a:t>MAI</a:t>
              </a:r>
              <a:endParaRPr sz="1000">
                <a:solidFill>
                  <a:schemeClr val="tx1"/>
                </a:solidFill>
              </a:endParaRPr>
            </a:p>
          </p:txBody>
        </p:sp>
        <p:sp>
          <p:nvSpPr>
            <p:cNvPr id="18" name="Google Shape;528;ge798baba0e_0_8"/>
            <p:cNvSpPr/>
            <p:nvPr/>
          </p:nvSpPr>
          <p:spPr>
            <a:xfrm>
              <a:off x="3436963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ABR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29;ge798baba0e_0_8"/>
            <p:cNvSpPr/>
            <p:nvPr/>
          </p:nvSpPr>
          <p:spPr>
            <a:xfrm>
              <a:off x="2829361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30;ge798baba0e_0_8"/>
            <p:cNvSpPr/>
            <p:nvPr/>
          </p:nvSpPr>
          <p:spPr>
            <a:xfrm>
              <a:off x="2221759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FEV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31;ge798baba0e_0_8"/>
            <p:cNvSpPr/>
            <p:nvPr/>
          </p:nvSpPr>
          <p:spPr>
            <a:xfrm>
              <a:off x="1599865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" name="Google Shape;532;ge798baba0e_0_8"/>
            <p:cNvCxnSpPr/>
            <p:nvPr/>
          </p:nvCxnSpPr>
          <p:spPr>
            <a:xfrm rot="10800000">
              <a:off x="4317742" y="4982930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3" name="Google Shape;533;ge798baba0e_0_8"/>
            <p:cNvSpPr txBox="1"/>
            <p:nvPr/>
          </p:nvSpPr>
          <p:spPr>
            <a:xfrm>
              <a:off x="4282755" y="4428199"/>
              <a:ext cx="1584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1º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4;ge798baba0e_0_8"/>
            <p:cNvCxnSpPr/>
            <p:nvPr/>
          </p:nvCxnSpPr>
          <p:spPr>
            <a:xfrm rot="10800000">
              <a:off x="6779741" y="5825968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5" name="Google Shape;535;ge798baba0e_0_8"/>
            <p:cNvSpPr txBox="1"/>
            <p:nvPr/>
          </p:nvSpPr>
          <p:spPr>
            <a:xfrm>
              <a:off x="6400093" y="6216440"/>
              <a:ext cx="1479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2º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" name="Google Shape;536;ge798baba0e_0_8"/>
            <p:cNvCxnSpPr/>
            <p:nvPr/>
          </p:nvCxnSpPr>
          <p:spPr>
            <a:xfrm rot="10800000">
              <a:off x="9301757" y="5021076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7" name="Google Shape;537;ge798baba0e_0_8"/>
            <p:cNvSpPr txBox="1"/>
            <p:nvPr/>
          </p:nvSpPr>
          <p:spPr>
            <a:xfrm>
              <a:off x="9541939" y="4532432"/>
              <a:ext cx="1479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3º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538;ge798baba0e_0_8"/>
            <p:cNvGrpSpPr/>
            <p:nvPr/>
          </p:nvGrpSpPr>
          <p:grpSpPr>
            <a:xfrm rot="10800000">
              <a:off x="3586844" y="4968080"/>
              <a:ext cx="363678" cy="528290"/>
              <a:chOff x="11033597" y="1011159"/>
              <a:chExt cx="482075" cy="720133"/>
            </a:xfrm>
          </p:grpSpPr>
          <p:sp>
            <p:nvSpPr>
              <p:cNvPr id="29" name="Google Shape;539;ge798baba0e_0_8"/>
              <p:cNvSpPr/>
              <p:nvPr/>
            </p:nvSpPr>
            <p:spPr>
              <a:xfrm>
                <a:off x="11033597" y="1414369"/>
                <a:ext cx="482075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" extrusionOk="0">
                    <a:moveTo>
                      <a:pt x="0" y="112"/>
                    </a:moveTo>
                    <a:cubicBezTo>
                      <a:pt x="0" y="149"/>
                      <a:pt x="5" y="185"/>
                      <a:pt x="16" y="219"/>
                    </a:cubicBezTo>
                    <a:cubicBezTo>
                      <a:pt x="17" y="224"/>
                      <a:pt x="22" y="227"/>
                      <a:pt x="27" y="227"/>
                    </a:cubicBezTo>
                    <a:cubicBezTo>
                      <a:pt x="697" y="227"/>
                      <a:pt x="697" y="227"/>
                      <a:pt x="697" y="227"/>
                    </a:cubicBezTo>
                    <a:cubicBezTo>
                      <a:pt x="702" y="227"/>
                      <a:pt x="707" y="224"/>
                      <a:pt x="708" y="219"/>
                    </a:cubicBezTo>
                    <a:cubicBezTo>
                      <a:pt x="719" y="185"/>
                      <a:pt x="724" y="149"/>
                      <a:pt x="724" y="112"/>
                    </a:cubicBezTo>
                    <a:cubicBezTo>
                      <a:pt x="724" y="76"/>
                      <a:pt x="719" y="41"/>
                      <a:pt x="709" y="8"/>
                    </a:cubicBezTo>
                    <a:cubicBezTo>
                      <a:pt x="708" y="3"/>
                      <a:pt x="703" y="0"/>
                      <a:pt x="69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0"/>
                      <a:pt x="16" y="3"/>
                      <a:pt x="15" y="8"/>
                    </a:cubicBezTo>
                    <a:cubicBezTo>
                      <a:pt x="5" y="41"/>
                      <a:pt x="0" y="76"/>
                      <a:pt x="0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40;ge798baba0e_0_8"/>
              <p:cNvSpPr/>
              <p:nvPr/>
            </p:nvSpPr>
            <p:spPr>
              <a:xfrm>
                <a:off x="11142821" y="1011159"/>
                <a:ext cx="263627" cy="2290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3" extrusionOk="0">
                    <a:moveTo>
                      <a:pt x="357" y="266"/>
                    </a:moveTo>
                    <a:cubicBezTo>
                      <a:pt x="208" y="7"/>
                      <a:pt x="208" y="7"/>
                      <a:pt x="208" y="7"/>
                    </a:cubicBezTo>
                    <a:cubicBezTo>
                      <a:pt x="203" y="0"/>
                      <a:pt x="193" y="0"/>
                      <a:pt x="188" y="7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4" y="326"/>
                      <a:pt x="4" y="326"/>
                      <a:pt x="4" y="326"/>
                    </a:cubicBezTo>
                    <a:cubicBezTo>
                      <a:pt x="0" y="334"/>
                      <a:pt x="5" y="343"/>
                      <a:pt x="14" y="343"/>
                    </a:cubicBezTo>
                    <a:cubicBezTo>
                      <a:pt x="382" y="343"/>
                      <a:pt x="382" y="343"/>
                      <a:pt x="382" y="343"/>
                    </a:cubicBezTo>
                    <a:cubicBezTo>
                      <a:pt x="391" y="343"/>
                      <a:pt x="396" y="334"/>
                      <a:pt x="392" y="326"/>
                    </a:cubicBezTo>
                    <a:lnTo>
                      <a:pt x="357" y="2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41;ge798baba0e_0_8"/>
              <p:cNvSpPr/>
              <p:nvPr/>
            </p:nvSpPr>
            <p:spPr>
              <a:xfrm>
                <a:off x="11052228" y="1576445"/>
                <a:ext cx="444813" cy="15484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32" extrusionOk="0">
                    <a:moveTo>
                      <a:pt x="334" y="232"/>
                    </a:moveTo>
                    <a:cubicBezTo>
                      <a:pt x="482" y="232"/>
                      <a:pt x="609" y="143"/>
                      <a:pt x="665" y="17"/>
                    </a:cubicBezTo>
                    <a:cubicBezTo>
                      <a:pt x="668" y="9"/>
                      <a:pt x="663" y="0"/>
                      <a:pt x="6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9"/>
                      <a:pt x="3" y="17"/>
                    </a:cubicBezTo>
                    <a:cubicBezTo>
                      <a:pt x="59" y="143"/>
                      <a:pt x="186" y="232"/>
                      <a:pt x="334" y="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42;ge798baba0e_0_8"/>
              <p:cNvSpPr/>
              <p:nvPr/>
            </p:nvSpPr>
            <p:spPr>
              <a:xfrm>
                <a:off x="11051762" y="1251592"/>
                <a:ext cx="446676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27" extrusionOk="0">
                    <a:moveTo>
                      <a:pt x="654" y="183"/>
                    </a:moveTo>
                    <a:cubicBezTo>
                      <a:pt x="653" y="182"/>
                      <a:pt x="653" y="182"/>
                      <a:pt x="653" y="182"/>
                    </a:cubicBezTo>
                    <a:cubicBezTo>
                      <a:pt x="552" y="5"/>
                      <a:pt x="552" y="5"/>
                      <a:pt x="552" y="5"/>
                    </a:cubicBezTo>
                    <a:cubicBezTo>
                      <a:pt x="550" y="2"/>
                      <a:pt x="546" y="0"/>
                      <a:pt x="5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4" y="0"/>
                      <a:pt x="120" y="2"/>
                      <a:pt x="118" y="5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1" y="194"/>
                      <a:pt x="7" y="202"/>
                      <a:pt x="3" y="211"/>
                    </a:cubicBezTo>
                    <a:cubicBezTo>
                      <a:pt x="0" y="219"/>
                      <a:pt x="5" y="227"/>
                      <a:pt x="13" y="227"/>
                    </a:cubicBezTo>
                    <a:cubicBezTo>
                      <a:pt x="657" y="227"/>
                      <a:pt x="657" y="227"/>
                      <a:pt x="657" y="227"/>
                    </a:cubicBezTo>
                    <a:cubicBezTo>
                      <a:pt x="665" y="227"/>
                      <a:pt x="671" y="219"/>
                      <a:pt x="667" y="211"/>
                    </a:cubicBezTo>
                    <a:cubicBezTo>
                      <a:pt x="663" y="202"/>
                      <a:pt x="659" y="193"/>
                      <a:pt x="654" y="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543;ge798baba0e_0_8"/>
            <p:cNvGrpSpPr/>
            <p:nvPr/>
          </p:nvGrpSpPr>
          <p:grpSpPr>
            <a:xfrm>
              <a:off x="6030570" y="5781853"/>
              <a:ext cx="412754" cy="542764"/>
              <a:chOff x="8822149" y="1011159"/>
              <a:chExt cx="482076" cy="720133"/>
            </a:xfrm>
          </p:grpSpPr>
          <p:sp>
            <p:nvSpPr>
              <p:cNvPr id="34" name="Google Shape;544;ge798baba0e_0_8"/>
              <p:cNvSpPr/>
              <p:nvPr/>
            </p:nvSpPr>
            <p:spPr>
              <a:xfrm>
                <a:off x="8822149" y="1414369"/>
                <a:ext cx="482076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" extrusionOk="0">
                    <a:moveTo>
                      <a:pt x="0" y="112"/>
                    </a:moveTo>
                    <a:cubicBezTo>
                      <a:pt x="0" y="149"/>
                      <a:pt x="5" y="185"/>
                      <a:pt x="16" y="219"/>
                    </a:cubicBezTo>
                    <a:cubicBezTo>
                      <a:pt x="17" y="224"/>
                      <a:pt x="22" y="227"/>
                      <a:pt x="27" y="227"/>
                    </a:cubicBezTo>
                    <a:cubicBezTo>
                      <a:pt x="697" y="227"/>
                      <a:pt x="697" y="227"/>
                      <a:pt x="697" y="227"/>
                    </a:cubicBezTo>
                    <a:cubicBezTo>
                      <a:pt x="702" y="227"/>
                      <a:pt x="707" y="224"/>
                      <a:pt x="708" y="219"/>
                    </a:cubicBezTo>
                    <a:cubicBezTo>
                      <a:pt x="719" y="185"/>
                      <a:pt x="724" y="149"/>
                      <a:pt x="724" y="112"/>
                    </a:cubicBezTo>
                    <a:cubicBezTo>
                      <a:pt x="724" y="76"/>
                      <a:pt x="719" y="41"/>
                      <a:pt x="709" y="8"/>
                    </a:cubicBezTo>
                    <a:cubicBezTo>
                      <a:pt x="708" y="3"/>
                      <a:pt x="703" y="0"/>
                      <a:pt x="69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0"/>
                      <a:pt x="16" y="3"/>
                      <a:pt x="15" y="8"/>
                    </a:cubicBezTo>
                    <a:cubicBezTo>
                      <a:pt x="5" y="41"/>
                      <a:pt x="0" y="76"/>
                      <a:pt x="0" y="112"/>
                    </a:cubicBezTo>
                    <a:close/>
                  </a:path>
                </a:pathLst>
              </a:custGeom>
              <a:solidFill>
                <a:srgbClr val="72201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45;ge798baba0e_0_8"/>
              <p:cNvSpPr/>
              <p:nvPr/>
            </p:nvSpPr>
            <p:spPr>
              <a:xfrm>
                <a:off x="8931372" y="1011159"/>
                <a:ext cx="263627" cy="2290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3" extrusionOk="0">
                    <a:moveTo>
                      <a:pt x="357" y="266"/>
                    </a:moveTo>
                    <a:cubicBezTo>
                      <a:pt x="208" y="7"/>
                      <a:pt x="208" y="7"/>
                      <a:pt x="208" y="7"/>
                    </a:cubicBezTo>
                    <a:cubicBezTo>
                      <a:pt x="203" y="0"/>
                      <a:pt x="193" y="0"/>
                      <a:pt x="188" y="7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4" y="326"/>
                      <a:pt x="4" y="326"/>
                      <a:pt x="4" y="326"/>
                    </a:cubicBezTo>
                    <a:cubicBezTo>
                      <a:pt x="0" y="334"/>
                      <a:pt x="5" y="343"/>
                      <a:pt x="14" y="343"/>
                    </a:cubicBezTo>
                    <a:cubicBezTo>
                      <a:pt x="382" y="343"/>
                      <a:pt x="382" y="343"/>
                      <a:pt x="382" y="343"/>
                    </a:cubicBezTo>
                    <a:cubicBezTo>
                      <a:pt x="391" y="343"/>
                      <a:pt x="396" y="334"/>
                      <a:pt x="392" y="326"/>
                    </a:cubicBezTo>
                    <a:lnTo>
                      <a:pt x="357" y="266"/>
                    </a:lnTo>
                    <a:close/>
                  </a:path>
                </a:pathLst>
              </a:custGeom>
              <a:solidFill>
                <a:srgbClr val="F55D4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46;ge798baba0e_0_8"/>
              <p:cNvSpPr/>
              <p:nvPr/>
            </p:nvSpPr>
            <p:spPr>
              <a:xfrm>
                <a:off x="8840779" y="1576445"/>
                <a:ext cx="444811" cy="15484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32" extrusionOk="0">
                    <a:moveTo>
                      <a:pt x="334" y="232"/>
                    </a:moveTo>
                    <a:cubicBezTo>
                      <a:pt x="482" y="232"/>
                      <a:pt x="609" y="143"/>
                      <a:pt x="665" y="17"/>
                    </a:cubicBezTo>
                    <a:cubicBezTo>
                      <a:pt x="668" y="9"/>
                      <a:pt x="663" y="0"/>
                      <a:pt x="6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9"/>
                      <a:pt x="3" y="17"/>
                    </a:cubicBezTo>
                    <a:cubicBezTo>
                      <a:pt x="59" y="143"/>
                      <a:pt x="186" y="232"/>
                      <a:pt x="334" y="232"/>
                    </a:cubicBezTo>
                    <a:close/>
                  </a:path>
                </a:pathLst>
              </a:custGeom>
              <a:solidFill>
                <a:srgbClr val="BDD1D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47;ge798baba0e_0_8"/>
              <p:cNvSpPr/>
              <p:nvPr/>
            </p:nvSpPr>
            <p:spPr>
              <a:xfrm>
                <a:off x="8840316" y="1251592"/>
                <a:ext cx="446677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27" extrusionOk="0">
                    <a:moveTo>
                      <a:pt x="654" y="183"/>
                    </a:moveTo>
                    <a:cubicBezTo>
                      <a:pt x="653" y="182"/>
                      <a:pt x="653" y="182"/>
                      <a:pt x="653" y="182"/>
                    </a:cubicBezTo>
                    <a:cubicBezTo>
                      <a:pt x="552" y="5"/>
                      <a:pt x="552" y="5"/>
                      <a:pt x="552" y="5"/>
                    </a:cubicBezTo>
                    <a:cubicBezTo>
                      <a:pt x="550" y="2"/>
                      <a:pt x="546" y="0"/>
                      <a:pt x="5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4" y="0"/>
                      <a:pt x="120" y="2"/>
                      <a:pt x="118" y="5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1" y="194"/>
                      <a:pt x="7" y="202"/>
                      <a:pt x="3" y="211"/>
                    </a:cubicBezTo>
                    <a:cubicBezTo>
                      <a:pt x="0" y="219"/>
                      <a:pt x="5" y="227"/>
                      <a:pt x="13" y="227"/>
                    </a:cubicBezTo>
                    <a:cubicBezTo>
                      <a:pt x="657" y="227"/>
                      <a:pt x="657" y="227"/>
                      <a:pt x="657" y="227"/>
                    </a:cubicBezTo>
                    <a:cubicBezTo>
                      <a:pt x="665" y="227"/>
                      <a:pt x="671" y="219"/>
                      <a:pt x="667" y="211"/>
                    </a:cubicBezTo>
                    <a:cubicBezTo>
                      <a:pt x="663" y="202"/>
                      <a:pt x="659" y="193"/>
                      <a:pt x="654" y="183"/>
                    </a:cubicBezTo>
                    <a:close/>
                  </a:path>
                </a:pathLst>
              </a:custGeom>
              <a:solidFill>
                <a:srgbClr val="992C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Periodicidade de avaliação da capitação e desempenho</a:t>
            </a:r>
          </a:p>
        </p:txBody>
      </p:sp>
      <p:sp>
        <p:nvSpPr>
          <p:cNvPr id="38" name="Espaço Reservado para Texto 9"/>
          <p:cNvSpPr txBox="1">
            <a:spLocks/>
          </p:cNvSpPr>
          <p:nvPr/>
        </p:nvSpPr>
        <p:spPr>
          <a:xfrm>
            <a:off x="619167" y="6330616"/>
            <a:ext cx="10549164" cy="356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chemeClr val="bg1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/>
              </a:rPr>
              <a:t>PRC 6/2017, título II, Do Custeio da Atenção Primária à Saúde</a:t>
            </a:r>
            <a:r>
              <a:rPr lang="pt-BR" sz="1100" i="1" dirty="0">
                <a:solidFill>
                  <a:schemeClr val="bg1"/>
                </a:solidFill>
                <a:sym typeface="Open Sans Light"/>
              </a:rPr>
              <a:t>)</a:t>
            </a:r>
            <a:endParaRPr lang="pt-BR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2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342125" y="6429467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103A484-6A2F-4D98-9DF7-F5D09E35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77" y="806891"/>
            <a:ext cx="5938019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80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25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531831" y="2653364"/>
            <a:ext cx="3499148" cy="214828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Pagamento pelos resultados de indicadores alcançados pelos municípios por meio de suas equipes.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O conjunto de indicadores é relacionado a áreas estratégicas e publicado em portaria.	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2146435"/>
            <a:ext cx="6891398" cy="58477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Proporção de gestantes com pelo menos 6 (seis) consultas pré-natal realizadas, sendo a 1ª até a 20ª semana de gestação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4532285" y="1646187"/>
            <a:ext cx="6891398" cy="421654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Indicadores para o ano de 2021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6" y="2825127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Proporção de gestantes com realização de exames para sífilis e HIV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3245277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Proporção de gestantes com atendimento odontológico realizado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3663929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Cobertura de exame </a:t>
            </a:r>
            <a:r>
              <a:rPr lang="pt-BR" dirty="0" err="1"/>
              <a:t>citopatológico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531831" y="6325620"/>
            <a:ext cx="4687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Portaria GM/MS nº 3.222, de 10 de dezembro de 2019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4097158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Cobertura vacinal de poliomielite inativada e de </a:t>
            </a:r>
            <a:r>
              <a:rPr lang="pt-BR" dirty="0" err="1"/>
              <a:t>pentavalente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4546701"/>
            <a:ext cx="6891398" cy="58477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Percentual de pessoas hipertensas com pressão arterial aferida em cada semestre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5238443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Percentual de diabéticos com solicitação de hemoglobina </a:t>
            </a:r>
            <a:r>
              <a:rPr lang="pt-BR" dirty="0" err="1"/>
              <a:t>glicada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130389" y="395271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Pagamento por desempenho</a:t>
            </a:r>
          </a:p>
        </p:txBody>
      </p:sp>
    </p:spTree>
    <p:extLst>
      <p:ext uri="{BB962C8B-B14F-4D97-AF65-F5344CB8AC3E}">
        <p14:creationId xmlns:p14="http://schemas.microsoft.com/office/powerpoint/2010/main" val="36733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26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130389" y="395271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Pagamento por desempenho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2053667" y="2305562"/>
            <a:ext cx="7833914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O valor por tipo de equipe do incentivo financeiro federal de custeio mensal do pagamento por desempenho, referente a 100% do Indicador Sintético Final, será o equivalente a: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86371" y="3156910"/>
            <a:ext cx="2628658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Saúde da Família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eSF</a:t>
            </a:r>
            <a:endParaRPr lang="pt-BR" sz="1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86371" y="3888970"/>
            <a:ext cx="2613081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R$ 3.225,00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41755" y="3893904"/>
            <a:ext cx="2532885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R$ 1.612,50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292180" y="3888970"/>
            <a:ext cx="2613081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sym typeface="Cambria"/>
              </a:rPr>
              <a:t>R$ 2.418,75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741755" y="3161183"/>
            <a:ext cx="2523699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Atenção Primária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 – 20h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292180" y="3156910"/>
            <a:ext cx="2595401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Atenção Primária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II – 30h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31831" y="6215189"/>
            <a:ext cx="10287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Portaria GM/MS nº 2.713, de 6 de outubro de 2020. Dispõe sobre o método de cálculo e estabelece o valor do incentivo financeiro federal de custeio do pagamento por desempenho, no âmbito do Programa Previne Brasil.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 dirty="0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  <a:endParaRPr lang="en-US" sz="32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cap="all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69592" y="2403905"/>
            <a:ext cx="3241695" cy="1903983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Pagamento por equipes, serviços ou programas da APS.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Cada equipe, serviço ou programa tem seu regramento específico.</a:t>
            </a:r>
          </a:p>
        </p:txBody>
      </p:sp>
      <p:sp>
        <p:nvSpPr>
          <p:cNvPr id="22" name="Google Shape;448;p15">
            <a:extLst>
              <a:ext uri="{FF2B5EF4-FFF2-40B4-BE49-F238E27FC236}">
                <a16:creationId xmlns:a16="http://schemas.microsoft.com/office/drawing/2014/main" id="{C216178F-508B-4604-8D34-102139B6BDE9}"/>
              </a:ext>
            </a:extLst>
          </p:cNvPr>
          <p:cNvSpPr/>
          <p:nvPr/>
        </p:nvSpPr>
        <p:spPr>
          <a:xfrm>
            <a:off x="2290440" y="299961"/>
            <a:ext cx="74501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Incentivos para Ações Estratégicas</a:t>
            </a:r>
            <a:endParaRPr sz="3200" b="1" dirty="0">
              <a:solidFill>
                <a:schemeClr val="bg1"/>
              </a:solidFill>
              <a:latin typeface="+mj-lt"/>
              <a:sym typeface="Cambria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1283211"/>
            <a:ext cx="6029554" cy="48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72278" y="2753598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SISAB</a:t>
            </a:r>
            <a:r>
              <a:rPr lang="pt-BR" sz="2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 VALIDAÇÃO E CADASTRO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Montserrat"/>
              <a:cs typeface="Montserrat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DE77983-91AD-413B-BCF2-D5AE1E01ADD6}"/>
              </a:ext>
            </a:extLst>
          </p:cNvPr>
          <p:cNvCxnSpPr>
            <a:cxnSpLocks/>
          </p:cNvCxnSpPr>
          <p:nvPr/>
        </p:nvCxnSpPr>
        <p:spPr>
          <a:xfrm>
            <a:off x="2521527" y="4302006"/>
            <a:ext cx="7321223" cy="0"/>
          </a:xfrm>
          <a:prstGeom prst="line">
            <a:avLst/>
          </a:prstGeom>
          <a:ln cap="rnd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5A4777B-7BBA-45EE-A074-649F891A860D}"/>
              </a:ext>
            </a:extLst>
          </p:cNvPr>
          <p:cNvCxnSpPr/>
          <p:nvPr/>
        </p:nvCxnSpPr>
        <p:spPr>
          <a:xfrm>
            <a:off x="2693805" y="2330533"/>
            <a:ext cx="7148945" cy="4157"/>
          </a:xfrm>
          <a:prstGeom prst="line">
            <a:avLst/>
          </a:prstGeom>
          <a:ln cap="rnd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685800"/>
            <a:ext cx="9134476" cy="400050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n-lt"/>
              </a:rPr>
              <a:t>Programa Previne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7170809" y="3493996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AUMENTO DO ACESSO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9A3642-407C-4C00-AD68-B34AFA10A46A}"/>
              </a:ext>
            </a:extLst>
          </p:cNvPr>
          <p:cNvSpPr txBox="1"/>
          <p:nvPr/>
        </p:nvSpPr>
        <p:spPr>
          <a:xfrm>
            <a:off x="7170809" y="3961659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VÍNCULO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B9E62E-040D-40DD-871B-243473F7D736}"/>
              </a:ext>
            </a:extLst>
          </p:cNvPr>
          <p:cNvSpPr txBox="1"/>
          <p:nvPr/>
        </p:nvSpPr>
        <p:spPr>
          <a:xfrm>
            <a:off x="7170809" y="4397340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RESPONSABILIZAÇÃO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180408" y="1680611"/>
            <a:ext cx="9829996" cy="92333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800" i="1" dirty="0">
                <a:solidFill>
                  <a:schemeClr val="bg1"/>
                </a:solidFill>
              </a:rPr>
              <a:t>Estabelece novo modelo de financiamento de custeio da Atenção Primária à Saúde no âmbito do Sistema Único de Saúde</a:t>
            </a:r>
            <a:endParaRPr lang="pt-BR" sz="2400" dirty="0">
              <a:solidFill>
                <a:schemeClr val="bg1"/>
              </a:solidFill>
              <a:sym typeface="Open Sans Ligh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 b="7962"/>
          <a:stretch/>
        </p:blipFill>
        <p:spPr>
          <a:xfrm>
            <a:off x="201052" y="2942628"/>
            <a:ext cx="5593504" cy="2979014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>
            <a:off x="8381515" y="2763827"/>
            <a:ext cx="673331" cy="648393"/>
          </a:xfrm>
          <a:prstGeom prst="downArrow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C41F115C-6C20-4007-8745-242E1B506938}"/>
              </a:ext>
            </a:extLst>
          </p:cNvPr>
          <p:cNvSpPr txBox="1">
            <a:spLocks/>
          </p:cNvSpPr>
          <p:nvPr/>
        </p:nvSpPr>
        <p:spPr>
          <a:xfrm>
            <a:off x="614657" y="6246242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7EC248-0A36-4820-859C-4A472959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6F6199-E510-4A06-B789-DD904CAF06F2}"/>
              </a:ext>
            </a:extLst>
          </p:cNvPr>
          <p:cNvSpPr txBox="1"/>
          <p:nvPr/>
        </p:nvSpPr>
        <p:spPr>
          <a:xfrm>
            <a:off x="1082401" y="254833"/>
            <a:ext cx="9543011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Regras de vinculação</a:t>
            </a:r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6694E16D-918F-4D4D-BD26-04E0861A26A7}"/>
              </a:ext>
            </a:extLst>
          </p:cNvPr>
          <p:cNvSpPr/>
          <p:nvPr/>
        </p:nvSpPr>
        <p:spPr>
          <a:xfrm>
            <a:off x="5657891" y="2156094"/>
            <a:ext cx="666406" cy="4073345"/>
          </a:xfrm>
          <a:prstGeom prst="rightBrace">
            <a:avLst>
              <a:gd name="adj1" fmla="val 3185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 Light" panose="020F0302020204030204" pitchFamily="34" charset="0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66B61DD-6A18-4AB2-AF0F-527297249937}"/>
              </a:ext>
            </a:extLst>
          </p:cNvPr>
          <p:cNvGrpSpPr/>
          <p:nvPr/>
        </p:nvGrpSpPr>
        <p:grpSpPr>
          <a:xfrm>
            <a:off x="6434235" y="1286940"/>
            <a:ext cx="3941918" cy="5093914"/>
            <a:chOff x="754459" y="1200676"/>
            <a:chExt cx="3884409" cy="490701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EACC3BB-F760-4AE7-B6C7-B73CE19C0F26}"/>
                </a:ext>
              </a:extLst>
            </p:cNvPr>
            <p:cNvGrpSpPr/>
            <p:nvPr/>
          </p:nvGrpSpPr>
          <p:grpSpPr>
            <a:xfrm>
              <a:off x="754459" y="1717364"/>
              <a:ext cx="3884409" cy="4390322"/>
              <a:chOff x="1113893" y="2234949"/>
              <a:chExt cx="3884409" cy="4390322"/>
            </a:xfrm>
          </p:grpSpPr>
          <p:sp>
            <p:nvSpPr>
              <p:cNvPr id="19" name="AutoShape 100">
                <a:extLst>
                  <a:ext uri="{FF2B5EF4-FFF2-40B4-BE49-F238E27FC236}">
                    <a16:creationId xmlns:a16="http://schemas.microsoft.com/office/drawing/2014/main" id="{FC09AA30-325B-4021-A622-E30913AE7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4" y="2234949"/>
                <a:ext cx="3870031" cy="795983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maior quantidade de atendimentos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válidos nos últimos 24 meses (médico e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enfermeiro)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17" name="AutoShape 100">
                <a:extLst>
                  <a:ext uri="{FF2B5EF4-FFF2-40B4-BE49-F238E27FC236}">
                    <a16:creationId xmlns:a16="http://schemas.microsoft.com/office/drawing/2014/main" id="{01777B28-C596-4D08-B53F-F846F9D2E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3" y="3126345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Homologada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18" name="AutoShape 100">
                <a:extLst>
                  <a:ext uri="{FF2B5EF4-FFF2-40B4-BE49-F238E27FC236}">
                    <a16:creationId xmlns:a16="http://schemas.microsoft.com/office/drawing/2014/main" id="{3C5889C8-7F35-4853-BEB1-92F6B9DA1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4" y="4032119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cadastro individual completo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20" name="AutoShape 100">
                <a:extLst>
                  <a:ext uri="{FF2B5EF4-FFF2-40B4-BE49-F238E27FC236}">
                    <a16:creationId xmlns:a16="http://schemas.microsoft.com/office/drawing/2014/main" id="{C6D1CC80-D866-49AE-B2FC-EA5F7C10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271" y="4937892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o atendimento individual mais</a:t>
                </a:r>
                <a:endParaRPr lang="pt-BR" sz="1600">
                  <a:solidFill>
                    <a:schemeClr val="bg1"/>
                  </a:solidFill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recente (médico e enfermeiro)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21" name="AutoShape 100">
                <a:extLst>
                  <a:ext uri="{FF2B5EF4-FFF2-40B4-BE49-F238E27FC236}">
                    <a16:creationId xmlns:a16="http://schemas.microsoft.com/office/drawing/2014/main" id="{12C38B67-9728-494A-9ED4-B1E656CA3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270" y="5829288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registro de Visita Domiciliar ou</a:t>
                </a:r>
                <a:endParaRPr lang="pt-BR" sz="1600">
                  <a:solidFill>
                    <a:schemeClr val="bg1"/>
                  </a:solidFill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Procedimento mais recente.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EE70867-9FDC-4374-AB30-790E2605D4E6}"/>
                </a:ext>
              </a:extLst>
            </p:cNvPr>
            <p:cNvSpPr txBox="1"/>
            <p:nvPr/>
          </p:nvSpPr>
          <p:spPr>
            <a:xfrm>
              <a:off x="840321" y="1200676"/>
              <a:ext cx="3636048" cy="5665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3200" b="1">
                  <a:solidFill>
                    <a:schemeClr val="accent4"/>
                  </a:solidFill>
                  <a:latin typeface="Calibri Light"/>
                  <a:cs typeface="Calibri Light"/>
                </a:rPr>
                <a:t>Regras de Desempate</a:t>
              </a:r>
              <a:endParaRPr lang="pt-BR" sz="1600">
                <a:solidFill>
                  <a:schemeClr val="accent4"/>
                </a:solidFill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8FDC36A4-EB94-46A7-82DB-564FCDE1FAE8}"/>
              </a:ext>
            </a:extLst>
          </p:cNvPr>
          <p:cNvGrpSpPr/>
          <p:nvPr/>
        </p:nvGrpSpPr>
        <p:grpSpPr>
          <a:xfrm>
            <a:off x="1603076" y="1056902"/>
            <a:ext cx="3947368" cy="5429718"/>
            <a:chOff x="394659" y="999393"/>
            <a:chExt cx="4493707" cy="5515981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22F29936-D005-472F-94B0-69DCF1FB13F9}"/>
                </a:ext>
              </a:extLst>
            </p:cNvPr>
            <p:cNvSpPr txBox="1"/>
            <p:nvPr/>
          </p:nvSpPr>
          <p:spPr>
            <a:xfrm>
              <a:off x="825944" y="999393"/>
              <a:ext cx="3636048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2800" b="1">
                  <a:solidFill>
                    <a:schemeClr val="accent4"/>
                  </a:solidFill>
                  <a:latin typeface="Calibri Light"/>
                  <a:cs typeface="Calibri Light"/>
                </a:rPr>
                <a:t>Modalidade de Identificação </a:t>
              </a:r>
              <a:endParaRPr lang="pt-BR">
                <a:solidFill>
                  <a:schemeClr val="accent4"/>
                </a:solidFill>
              </a:endParaRPr>
            </a:p>
          </p:txBody>
        </p:sp>
        <p:sp>
          <p:nvSpPr>
            <p:cNvPr id="24" name="AutoShape 100">
              <a:extLst>
                <a:ext uri="{FF2B5EF4-FFF2-40B4-BE49-F238E27FC236}">
                  <a16:creationId xmlns:a16="http://schemas.microsoft.com/office/drawing/2014/main" id="{BCB5FD96-A90D-4987-832B-0FA3A9DA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08" y="1941528"/>
              <a:ext cx="4488258" cy="1097907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BBE0E3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Cadastro Individual Completo (FCI),</a:t>
              </a:r>
              <a:endParaRPr lang="pt-BR" sz="16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a partir de 2013</a:t>
              </a:r>
              <a:endParaRPr lang="pt-BR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25" name="AutoShape 100">
              <a:extLst>
                <a:ext uri="{FF2B5EF4-FFF2-40B4-BE49-F238E27FC236}">
                  <a16:creationId xmlns:a16="http://schemas.microsoft.com/office/drawing/2014/main" id="{BE0A9865-B241-4A2F-8684-17C98D49A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08" y="3098460"/>
              <a:ext cx="4488258" cy="1097907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4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Atendimento Individual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por enfermeiro e médico (FAI), 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 partir de abril de 2016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AutoShape 100">
              <a:extLst>
                <a:ext uri="{FF2B5EF4-FFF2-40B4-BE49-F238E27FC236}">
                  <a16:creationId xmlns:a16="http://schemas.microsoft.com/office/drawing/2014/main" id="{78F83FA8-59B7-4572-B03D-DE39D7ED8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60" y="4279655"/>
              <a:ext cx="4473881" cy="1040398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6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Cadastro Módulo Cidadão (PEC – e-SUS APS), 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 partir de Set/2019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utoShape 100">
              <a:extLst>
                <a:ext uri="{FF2B5EF4-FFF2-40B4-BE49-F238E27FC236}">
                  <a16:creationId xmlns:a16="http://schemas.microsoft.com/office/drawing/2014/main" id="{009AF8FE-DC81-4A4A-8FD2-6910F49C3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59" y="5431844"/>
              <a:ext cx="4473881" cy="1083530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BBE0E3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pt-BR" sz="1600" b="1" kern="1200">
                <a:solidFill>
                  <a:schemeClr val="bg1"/>
                </a:solidFill>
                <a:latin typeface="Calibri"/>
                <a:ea typeface="+mn-ea"/>
                <a:cs typeface="Calibri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Visita Domiciliar (FVD) por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ACS ou Procedimento (FP),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nos últimos 12 meses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AEEA68-922F-4B4D-8157-E38ABCBCCB12}"/>
              </a:ext>
            </a:extLst>
          </p:cNvPr>
          <p:cNvSpPr txBox="1"/>
          <p:nvPr/>
        </p:nvSpPr>
        <p:spPr>
          <a:xfrm>
            <a:off x="1698947" y="6373100"/>
            <a:ext cx="10299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Nota Técnica </a:t>
            </a:r>
            <a:r>
              <a:rPr lang="en-US" sz="1000" err="1">
                <a:solidFill>
                  <a:srgbClr val="FFFFFF"/>
                </a:solidFill>
                <a:latin typeface="Calibri"/>
                <a:cs typeface="Calibri"/>
              </a:rPr>
              <a:t>Relatório</a:t>
            </a:r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lang="en-US" sz="1000" err="1">
                <a:solidFill>
                  <a:srgbClr val="FFFFFF"/>
                </a:solidFill>
                <a:latin typeface="Calibri"/>
                <a:cs typeface="Calibri"/>
              </a:rPr>
              <a:t>Cadastro</a:t>
            </a:r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: https://sisab.saude.gov.br/paginas/acessoRestrito/relatorio/federal/indicadores/indicadorCadastro.xhtml#</a:t>
            </a:r>
          </a:p>
        </p:txBody>
      </p:sp>
    </p:spTree>
    <p:extLst>
      <p:ext uri="{BB962C8B-B14F-4D97-AF65-F5344CB8AC3E}">
        <p14:creationId xmlns:p14="http://schemas.microsoft.com/office/powerpoint/2010/main" val="2113362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54016" y="514351"/>
            <a:ext cx="9333310" cy="628649"/>
          </a:xfr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dirty="0">
                <a:solidFill>
                  <a:schemeClr val="bg1"/>
                </a:solidFill>
                <a:latin typeface="+mj-lt"/>
              </a:rPr>
              <a:t>Relatório de Cadastros Não validados </a:t>
            </a:r>
          </a:p>
        </p:txBody>
      </p:sp>
      <p:pic>
        <p:nvPicPr>
          <p:cNvPr id="11" name="Gráfico 19" descr="Gráfico de barras com tendência ascendente">
            <a:extLst>
              <a:ext uri="{FF2B5EF4-FFF2-40B4-BE49-F238E27FC236}">
                <a16:creationId xmlns:a16="http://schemas.microsoft.com/office/drawing/2014/main" id="{F5594AA9-71BD-4A13-9C1C-45E4AC11892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89" y="4273575"/>
            <a:ext cx="914400" cy="914400"/>
          </a:xfrm>
          <a:prstGeom prst="rect">
            <a:avLst/>
          </a:prstGeom>
        </p:spPr>
      </p:pic>
      <p:pic>
        <p:nvPicPr>
          <p:cNvPr id="12" name="Gráfico 23" descr="Olho">
            <a:extLst>
              <a:ext uri="{FF2B5EF4-FFF2-40B4-BE49-F238E27FC236}">
                <a16:creationId xmlns:a16="http://schemas.microsoft.com/office/drawing/2014/main" id="{C497057A-3B8F-4E4E-A0C4-1E83B547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5410318"/>
            <a:ext cx="914400" cy="914400"/>
          </a:xfrm>
          <a:prstGeom prst="rect">
            <a:avLst/>
          </a:prstGeom>
        </p:spPr>
      </p:pic>
      <p:pic>
        <p:nvPicPr>
          <p:cNvPr id="13" name="Gráfico 29" descr="Diagrama de Venn">
            <a:extLst>
              <a:ext uri="{FF2B5EF4-FFF2-40B4-BE49-F238E27FC236}">
                <a16:creationId xmlns:a16="http://schemas.microsoft.com/office/drawing/2014/main" id="{1BF4845E-DBD7-419C-9B12-BC845E9404F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2735" y="1449284"/>
            <a:ext cx="1129489" cy="1129489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1732085" y="1143000"/>
            <a:ext cx="8645396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411478" y="1199815"/>
            <a:ext cx="560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>
                <a:solidFill>
                  <a:schemeClr val="bg1"/>
                </a:solidFill>
              </a:rPr>
              <a:t>(Apenas ficha de cadastro individual)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97990" y="2167019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Cadastros invalidados, não convergentes ao CADSUS ou vinculados a outra equipe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028763" y="4426885"/>
            <a:ext cx="553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>
                <a:solidFill>
                  <a:schemeClr val="bg1"/>
                </a:solidFill>
              </a:rPr>
              <a:t>Relatório não cumulativo com informações do período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028763" y="5556179"/>
            <a:ext cx="578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Gestor Municipal pode detalhar os registros inválidos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625255" y="2785974"/>
            <a:ext cx="356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1600">
                <a:solidFill>
                  <a:schemeClr val="bg1"/>
                </a:solidFill>
              </a:rPr>
              <a:t>Não é passível de revisão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1600">
                <a:solidFill>
                  <a:schemeClr val="bg1"/>
                </a:solidFill>
              </a:rPr>
              <a:t>Refere-se as regras de vinculação 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8421565" y="3825715"/>
            <a:ext cx="0" cy="2376795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Gráfico 28" descr="Fechar">
            <a:extLst>
              <a:ext uri="{FF2B5EF4-FFF2-40B4-BE49-F238E27FC236}">
                <a16:creationId xmlns:a16="http://schemas.microsoft.com/office/drawing/2014/main" id="{ECFA3442-59AE-4803-B2B9-673D7AB3162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2014766"/>
            <a:ext cx="914400" cy="914400"/>
          </a:xfrm>
          <a:prstGeom prst="rect">
            <a:avLst/>
          </a:prstGeom>
        </p:spPr>
      </p:pic>
      <p:pic>
        <p:nvPicPr>
          <p:cNvPr id="23" name="Gráfico 25" descr="Sincronização com a nuvem">
            <a:extLst>
              <a:ext uri="{FF2B5EF4-FFF2-40B4-BE49-F238E27FC236}">
                <a16:creationId xmlns:a16="http://schemas.microsoft.com/office/drawing/2014/main" id="{74B1C01C-D37A-4282-B9E1-AD6036064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3166952"/>
            <a:ext cx="914400" cy="9144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997990" y="3435021"/>
            <a:ext cx="553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Atualizado quadrimestralmente 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19953" y="2438701"/>
            <a:ext cx="367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Atenção: Vinculo em outra equipe</a:t>
            </a:r>
          </a:p>
          <a:p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28" name="Agrupar 27"/>
          <p:cNvGrpSpPr/>
          <p:nvPr/>
        </p:nvGrpSpPr>
        <p:grpSpPr>
          <a:xfrm>
            <a:off x="8793946" y="4028164"/>
            <a:ext cx="829338" cy="797442"/>
            <a:chOff x="10277916" y="1214491"/>
            <a:chExt cx="829338" cy="797442"/>
          </a:xfrm>
        </p:grpSpPr>
        <p:pic>
          <p:nvPicPr>
            <p:cNvPr id="29" name="Gráfico 11" descr="Crachá de funcionário">
              <a:extLst>
                <a:ext uri="{FF2B5EF4-FFF2-40B4-BE49-F238E27FC236}">
                  <a16:creationId xmlns:a16="http://schemas.microsoft.com/office/drawing/2014/main" id="{2832DE01-081E-4585-975C-99E690D2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77916" y="1240677"/>
              <a:ext cx="717181" cy="672879"/>
            </a:xfrm>
            <a:prstGeom prst="rect">
              <a:avLst/>
            </a:prstGeom>
          </p:spPr>
        </p:pic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36D42601-EB9C-4316-85FC-2438E358E110}"/>
                </a:ext>
              </a:extLst>
            </p:cNvPr>
            <p:cNvGrpSpPr/>
            <p:nvPr/>
          </p:nvGrpSpPr>
          <p:grpSpPr>
            <a:xfrm>
              <a:off x="10277916" y="1214491"/>
              <a:ext cx="829338" cy="797442"/>
              <a:chOff x="9941443" y="978195"/>
              <a:chExt cx="935665" cy="871869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D4A3DB81-0067-49A9-8035-CB47A2F70C20}"/>
                  </a:ext>
                </a:extLst>
              </p:cNvPr>
              <p:cNvSpPr/>
              <p:nvPr/>
            </p:nvSpPr>
            <p:spPr>
              <a:xfrm>
                <a:off x="9941443" y="978195"/>
                <a:ext cx="935665" cy="871869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8A90E1D8-FA3D-4167-92A3-51318F48FDBB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10078468" y="1105877"/>
                <a:ext cx="661615" cy="61650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4" name="Forma Livre: Forma 16">
            <a:extLst>
              <a:ext uri="{FF2B5EF4-FFF2-40B4-BE49-F238E27FC236}">
                <a16:creationId xmlns:a16="http://schemas.microsoft.com/office/drawing/2014/main" id="{B14E2CE8-BCBA-4EAC-85BB-8A5DB82847DD}"/>
              </a:ext>
            </a:extLst>
          </p:cNvPr>
          <p:cNvSpPr/>
          <p:nvPr/>
        </p:nvSpPr>
        <p:spPr>
          <a:xfrm>
            <a:off x="9691557" y="4165319"/>
            <a:ext cx="2317508" cy="445686"/>
          </a:xfrm>
          <a:custGeom>
            <a:avLst/>
            <a:gdLst>
              <a:gd name="connsiteX0" fmla="*/ 0 w 2443748"/>
              <a:gd name="connsiteY0" fmla="*/ 0 h 2881198"/>
              <a:gd name="connsiteX1" fmla="*/ 2443748 w 2443748"/>
              <a:gd name="connsiteY1" fmla="*/ 0 h 2881198"/>
              <a:gd name="connsiteX2" fmla="*/ 2443748 w 2443748"/>
              <a:gd name="connsiteY2" fmla="*/ 2881198 h 2881198"/>
              <a:gd name="connsiteX3" fmla="*/ 0 w 2443748"/>
              <a:gd name="connsiteY3" fmla="*/ 2881198 h 2881198"/>
              <a:gd name="connsiteX4" fmla="*/ 0 w 2443748"/>
              <a:gd name="connsiteY4" fmla="*/ 0 h 288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748" h="2881198">
                <a:moveTo>
                  <a:pt x="0" y="0"/>
                </a:moveTo>
                <a:lnTo>
                  <a:pt x="2443748" y="0"/>
                </a:lnTo>
                <a:lnTo>
                  <a:pt x="2443748" y="2881198"/>
                </a:lnTo>
                <a:lnTo>
                  <a:pt x="0" y="28811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CPF/CNS inválidos ou diferentes do CADSUS</a:t>
            </a:r>
          </a:p>
        </p:txBody>
      </p:sp>
      <p:grpSp>
        <p:nvGrpSpPr>
          <p:cNvPr id="36" name="Agrupar 35"/>
          <p:cNvGrpSpPr/>
          <p:nvPr/>
        </p:nvGrpSpPr>
        <p:grpSpPr>
          <a:xfrm>
            <a:off x="8793946" y="5153664"/>
            <a:ext cx="829338" cy="805030"/>
            <a:chOff x="10258479" y="2813540"/>
            <a:chExt cx="829338" cy="805030"/>
          </a:xfrm>
        </p:grpSpPr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D0DF5CAA-8E0F-4CE3-9EFA-DBF4E053BF53}"/>
                </a:ext>
              </a:extLst>
            </p:cNvPr>
            <p:cNvGrpSpPr/>
            <p:nvPr/>
          </p:nvGrpSpPr>
          <p:grpSpPr>
            <a:xfrm>
              <a:off x="10258479" y="2813540"/>
              <a:ext cx="829338" cy="797442"/>
              <a:chOff x="9941443" y="978195"/>
              <a:chExt cx="935665" cy="871869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03859B04-AB3F-4B21-A326-F293D1DA6B1C}"/>
                  </a:ext>
                </a:extLst>
              </p:cNvPr>
              <p:cNvSpPr/>
              <p:nvPr/>
            </p:nvSpPr>
            <p:spPr>
              <a:xfrm>
                <a:off x="9941443" y="978195"/>
                <a:ext cx="935665" cy="871869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48A6F483-09A0-46C7-A821-C6C32CA87CAB}"/>
                  </a:ext>
                </a:extLst>
              </p:cNvPr>
              <p:cNvCxnSpPr>
                <a:stCxn id="39" idx="1"/>
                <a:endCxn id="39" idx="5"/>
              </p:cNvCxnSpPr>
              <p:nvPr/>
            </p:nvCxnSpPr>
            <p:spPr>
              <a:xfrm>
                <a:off x="10078468" y="1105877"/>
                <a:ext cx="661615" cy="61650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38" name="Gráfico 20" descr="Calendário diário">
              <a:extLst>
                <a:ext uri="{FF2B5EF4-FFF2-40B4-BE49-F238E27FC236}">
                  <a16:creationId xmlns:a16="http://schemas.microsoft.com/office/drawing/2014/main" id="{DC2A0239-A0D1-44C7-A93A-E442973E6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7352" y="2828105"/>
              <a:ext cx="790465" cy="790465"/>
            </a:xfrm>
            <a:prstGeom prst="rect">
              <a:avLst/>
            </a:prstGeom>
          </p:spPr>
        </p:pic>
      </p:grpSp>
      <p:sp>
        <p:nvSpPr>
          <p:cNvPr id="41" name="Forma Livre: Forma 16">
            <a:extLst>
              <a:ext uri="{FF2B5EF4-FFF2-40B4-BE49-F238E27FC236}">
                <a16:creationId xmlns:a16="http://schemas.microsoft.com/office/drawing/2014/main" id="{B14E2CE8-BCBA-4EAC-85BB-8A5DB82847DD}"/>
              </a:ext>
            </a:extLst>
          </p:cNvPr>
          <p:cNvSpPr/>
          <p:nvPr/>
        </p:nvSpPr>
        <p:spPr>
          <a:xfrm>
            <a:off x="9691557" y="5340618"/>
            <a:ext cx="2317508" cy="445686"/>
          </a:xfrm>
          <a:custGeom>
            <a:avLst/>
            <a:gdLst>
              <a:gd name="connsiteX0" fmla="*/ 0 w 2443748"/>
              <a:gd name="connsiteY0" fmla="*/ 0 h 2881198"/>
              <a:gd name="connsiteX1" fmla="*/ 2443748 w 2443748"/>
              <a:gd name="connsiteY1" fmla="*/ 0 h 2881198"/>
              <a:gd name="connsiteX2" fmla="*/ 2443748 w 2443748"/>
              <a:gd name="connsiteY2" fmla="*/ 2881198 h 2881198"/>
              <a:gd name="connsiteX3" fmla="*/ 0 w 2443748"/>
              <a:gd name="connsiteY3" fmla="*/ 2881198 h 2881198"/>
              <a:gd name="connsiteX4" fmla="*/ 0 w 2443748"/>
              <a:gd name="connsiteY4" fmla="*/ 0 h 288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748" h="2881198">
                <a:moveTo>
                  <a:pt x="0" y="0"/>
                </a:moveTo>
                <a:lnTo>
                  <a:pt x="2443748" y="0"/>
                </a:lnTo>
                <a:lnTo>
                  <a:pt x="2443748" y="2881198"/>
                </a:lnTo>
                <a:lnTo>
                  <a:pt x="0" y="28811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kern="0">
                <a:solidFill>
                  <a:schemeClr val="bg1"/>
                </a:solidFill>
              </a:rPr>
              <a:t>Data de Nascimento diferente do CADSUS</a:t>
            </a:r>
          </a:p>
        </p:txBody>
      </p:sp>
    </p:spTree>
    <p:extLst>
      <p:ext uri="{BB962C8B-B14F-4D97-AF65-F5344CB8AC3E}">
        <p14:creationId xmlns:p14="http://schemas.microsoft.com/office/powerpoint/2010/main" val="14854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95446" y="2174019"/>
            <a:ext cx="8086909" cy="3733800"/>
            <a:chOff x="1027447" y="505327"/>
            <a:chExt cx="8982075" cy="37338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B3C4DC4-DBC1-44DF-A84A-93C206110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447" y="505327"/>
              <a:ext cx="8982075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etângulo Arredondado 8"/>
            <p:cNvSpPr/>
            <p:nvPr/>
          </p:nvSpPr>
          <p:spPr>
            <a:xfrm>
              <a:off x="9258300" y="3238500"/>
              <a:ext cx="571500" cy="55626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8523618" y="2174019"/>
            <a:ext cx="3363581" cy="167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Granularidade Brasil até equipe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Atualizado quadrimestralmente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Não cumulativo – informação do quadrimestre selecionado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E181C88-5065-4B27-8342-D0A88B9E3B39}"/>
              </a:ext>
            </a:extLst>
          </p:cNvPr>
          <p:cNvSpPr/>
          <p:nvPr/>
        </p:nvSpPr>
        <p:spPr>
          <a:xfrm>
            <a:off x="8664269" y="3964370"/>
            <a:ext cx="3332285" cy="2332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600" b="1" dirty="0">
                <a:solidFill>
                  <a:schemeClr val="bg1"/>
                </a:solidFill>
              </a:rPr>
              <a:t>Detalhamento por tipo de invalidação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CNS inválido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CNS não consta no CADSUS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Data de Nascimento Divergente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Possui vínculo com outra equipe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4325815" y="6074749"/>
            <a:ext cx="4197803" cy="58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600" b="1" i="0" u="none" strike="noStrike" cap="none" spc="0" normalizeH="0" baseline="0">
                <a:ln>
                  <a:noFill/>
                </a:ln>
                <a:gradFill>
                  <a:gsLst>
                    <a:gs pos="34000">
                      <a:sysClr val="window" lastClr="FFFFFF">
                        <a:lumMod val="93000"/>
                      </a:sysClr>
                    </a:gs>
                    <a:gs pos="0">
                      <a:sysClr val="windowText" lastClr="000000">
                        <a:lumMod val="25000"/>
                        <a:lumOff val="75000"/>
                      </a:sysClr>
                    </a:gs>
                    <a:gs pos="100000">
                      <a:sysClr val="window" lastClr="FFFFFF"/>
                    </a:gs>
                  </a:gsLst>
                  <a:lin ang="4800000" scaled="0"/>
                </a:gradFill>
                <a:effectLst/>
                <a:uLnTx/>
                <a:uFillTx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OBS.: Selecione ícone para detalhar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422031" y="380160"/>
            <a:ext cx="10638692" cy="657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+mn-lt"/>
              </a:rPr>
              <a:t>Painel de Cadastros Não Validados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479537" y="928521"/>
            <a:ext cx="8523679" cy="21660"/>
          </a:xfrm>
          <a:prstGeom prst="line">
            <a:avLst/>
          </a:prstGeom>
          <a:ln cap="rnd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033347" y="1012629"/>
            <a:ext cx="524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Quantidade de Cadastros Individuais Invalidados</a:t>
            </a:r>
          </a:p>
        </p:txBody>
      </p:sp>
      <p:pic>
        <p:nvPicPr>
          <p:cNvPr id="14" name="Gráfico 6" descr="Lupa">
            <a:extLst>
              <a:ext uri="{FF2B5EF4-FFF2-40B4-BE49-F238E27FC236}">
                <a16:creationId xmlns:a16="http://schemas.microsoft.com/office/drawing/2014/main" id="{8A5E0C39-00EB-44D7-B551-2758D6C6147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370" y="6059524"/>
            <a:ext cx="602548" cy="6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A10B105-B3D8-4419-A605-0B62C442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75" y="2029543"/>
            <a:ext cx="8304028" cy="385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8E673B7-A3D4-4C06-8249-9AB897A194F0}"/>
              </a:ext>
            </a:extLst>
          </p:cNvPr>
          <p:cNvSpPr txBox="1">
            <a:spLocks/>
          </p:cNvSpPr>
          <p:nvPr/>
        </p:nvSpPr>
        <p:spPr>
          <a:xfrm>
            <a:off x="8940960" y="3241720"/>
            <a:ext cx="3080423" cy="1138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ea typeface="+mn-lt"/>
                <a:cs typeface="+mn-lt"/>
              </a:rPr>
              <a:t>Apresenta o detalhamento de cada registro não válido da equipe e o motivo da invalidação</a:t>
            </a:r>
            <a:endParaRPr lang="en-US" sz="1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EFA775A-AEBC-41CF-90A9-549C325F4B55}"/>
              </a:ext>
            </a:extLst>
          </p:cNvPr>
          <p:cNvSpPr/>
          <p:nvPr/>
        </p:nvSpPr>
        <p:spPr>
          <a:xfrm>
            <a:off x="9207580" y="4786356"/>
            <a:ext cx="2547182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ea typeface="+mn-lt"/>
                <a:cs typeface="+mn-lt"/>
              </a:rPr>
              <a:t>Disponível a nível Equipe ou CNES + Equipe </a:t>
            </a:r>
          </a:p>
        </p:txBody>
      </p:sp>
      <p:pic>
        <p:nvPicPr>
          <p:cNvPr id="21" name="Gráfico 6" descr="Lupa">
            <a:extLst>
              <a:ext uri="{FF2B5EF4-FFF2-40B4-BE49-F238E27FC236}">
                <a16:creationId xmlns:a16="http://schemas.microsoft.com/office/drawing/2014/main" id="{8A5E0C39-00EB-44D7-B551-2758D6C6147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794" y="1869121"/>
            <a:ext cx="419985" cy="419985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9619671" y="1893603"/>
            <a:ext cx="1723000" cy="1010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lt"/>
              </a:rPr>
              <a:t>Selecionado o ícone na coluna </a:t>
            </a: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lt"/>
              </a:rPr>
              <a:t>Detalhar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lt"/>
              <a:cs typeface="+mn-lt"/>
            </a:endParaRPr>
          </a:p>
        </p:txBody>
      </p:sp>
      <p:sp>
        <p:nvSpPr>
          <p:cNvPr id="10" name="Espaço Reservado para Texto 2"/>
          <p:cNvSpPr txBox="1">
            <a:spLocks/>
          </p:cNvSpPr>
          <p:nvPr/>
        </p:nvSpPr>
        <p:spPr>
          <a:xfrm>
            <a:off x="422031" y="340404"/>
            <a:ext cx="10638692" cy="657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+mn-lt"/>
              </a:rPr>
              <a:t>Cadastros Não Validados: detalhamento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1516649" y="931985"/>
            <a:ext cx="8523679" cy="2166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50115" y="1047193"/>
            <a:ext cx="58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0" indent="-11113" algn="ctr" defTabSz="457200">
              <a:defRPr/>
            </a:pPr>
            <a:r>
              <a:rPr lang="pt-BR" sz="1800" kern="0" dirty="0">
                <a:solidFill>
                  <a:schemeClr val="bg1"/>
                </a:solidFill>
                <a:latin typeface="Corbel"/>
                <a:ea typeface="+mn-lt"/>
                <a:cs typeface="+mn-lt"/>
              </a:rPr>
              <a:t>Detalhamento disponível apenas para Gestor Municipal</a:t>
            </a:r>
            <a:endParaRPr lang="pt-BR" sz="1800" kern="0" dirty="0">
              <a:solidFill>
                <a:schemeClr val="bg1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953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7F7A123-44E9-4D68-99D8-D0D9EC53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34</a:t>
            </a:fld>
            <a:endParaRPr lang="pt-BR"/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08B568F3-9136-41B4-9CC2-E847AAB81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5175" y="395271"/>
            <a:ext cx="8121649" cy="124777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+mn-lt"/>
              </a:rPr>
              <a:t>Processo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Validação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A75B74FC-3892-4BDE-A21C-4FC25E4ACA81}"/>
              </a:ext>
            </a:extLst>
          </p:cNvPr>
          <p:cNvSpPr txBox="1">
            <a:spLocks/>
          </p:cNvSpPr>
          <p:nvPr/>
        </p:nvSpPr>
        <p:spPr>
          <a:xfrm>
            <a:off x="238126" y="1352697"/>
            <a:ext cx="5489574" cy="5222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Ocorre a partir do 10º dia útil após o fechamento da competência e necessita em torno de 10 dias para finalizar o processamento​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Ocorre no cabeçalho do registro/ficha e considera inválido quando verificado :​</a:t>
            </a:r>
            <a:endParaRPr lang="pt-BR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pt-BR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Ficha duplicada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ficha já enviada em outro momento​;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inválida 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data futura (posterior ao envio) ou fora do período  de envio;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Inconsistência no SCNES:​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CNES</a:t>
            </a:r>
            <a:r>
              <a:rPr lang="pt-BR" sz="1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número informado não refere-se a um tipo de unidade da APS,  não existe ou não está ativo na competência;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INE </a:t>
            </a:r>
            <a:r>
              <a:rPr lang="pt-B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número informado não existe ou não está ativo na competência​;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CNS/CBO Profissional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CNS e/ou CBO do profissional informado  diverge dos dados cadastrados em unidade da APS ;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CBO Incompatível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CBO informado não está apto a preencher a ficha.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D22B3AE-EB3E-45B6-A3F8-B810E74CC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" t="1092" r="1051" b="1276"/>
          <a:stretch/>
        </p:blipFill>
        <p:spPr>
          <a:xfrm>
            <a:off x="5727700" y="1439989"/>
            <a:ext cx="6464300" cy="47123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858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35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262062" y="377302"/>
            <a:ext cx="9685736" cy="780328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O resultado das validações pode ser acompanhado através do Relatório de Validação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2620643" y="1915423"/>
            <a:ext cx="7445088" cy="79712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Relatório gerencial dos dados enviados pelos municípios.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Identifica os dados recebidos e detalha a validação executada. ​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133475" y="1466850"/>
            <a:ext cx="9685736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1924050" y="3067021"/>
            <a:ext cx="5212715" cy="52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964020" y="1562794"/>
            <a:ext cx="1656623" cy="16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0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6" name="Agrupar 15"/>
          <p:cNvGrpSpPr/>
          <p:nvPr/>
        </p:nvGrpSpPr>
        <p:grpSpPr>
          <a:xfrm>
            <a:off x="590656" y="3065180"/>
            <a:ext cx="11028548" cy="2886469"/>
            <a:chOff x="593725" y="3380478"/>
            <a:chExt cx="11028548" cy="288646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725" y="3380478"/>
              <a:ext cx="11028548" cy="2886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tângulo 13"/>
            <p:cNvSpPr/>
            <p:nvPr/>
          </p:nvSpPr>
          <p:spPr>
            <a:xfrm>
              <a:off x="2109788" y="3829050"/>
              <a:ext cx="4681537" cy="561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00075" y="4114800"/>
              <a:ext cx="1323975" cy="2762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099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36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08050" y="661092"/>
            <a:ext cx="9639301" cy="657411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  <a:latin typeface="+mn-lt"/>
              </a:rPr>
              <a:t>Importante: Relatório de Validação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908050" y="1800225"/>
            <a:ext cx="10085390" cy="4496722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Apresenta as validações em Nível Ficha – portanto ainda poderá apresentar divergência quando comparada com relatórios locais, pois estão apresentando nível registro (Uma ficha pode conter mais de um atendimento/registro)​;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Validação Preliminar, em competência corrente. Apresentará uma validação com referência à ultima competência SCNES fechada;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Não apresenta invalidações por inconsistência de CNS, Data de Nascimento e Sexo do Cidadão. (Este é apresentado em Relatório de Cadastro não validado)​;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Limitações: Apenas uma competência por consulta.</a:t>
            </a:r>
            <a:r>
              <a:rPr lang="pt-BR" sz="1800" dirty="0">
                <a:solidFill>
                  <a:schemeClr val="bg1"/>
                </a:solidFill>
                <a:latin typeface="+mn-lt"/>
              </a:rPr>
              <a:t>. </a:t>
            </a:r>
            <a:r>
              <a:rPr lang="pt-BR" sz="2000" dirty="0">
                <a:solidFill>
                  <a:schemeClr val="bg1"/>
                </a:solidFill>
                <a:latin typeface="+mn-lt"/>
              </a:rPr>
              <a:t>​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359429" y="1318503"/>
            <a:ext cx="6603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0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Google Shape;449;p15">
            <a:extLst>
              <a:ext uri="{FF2B5EF4-FFF2-40B4-BE49-F238E27FC236}">
                <a16:creationId xmlns:a16="http://schemas.microsoft.com/office/drawing/2014/main" id="{9A8E772F-C7D5-4D53-AF33-4E3711BCDFCD}"/>
              </a:ext>
            </a:extLst>
          </p:cNvPr>
          <p:cNvSpPr/>
          <p:nvPr/>
        </p:nvSpPr>
        <p:spPr>
          <a:xfrm>
            <a:off x="614869" y="2282563"/>
            <a:ext cx="25234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1800"/>
            </a:pPr>
            <a:r>
              <a:rPr lang="pt-BR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# SIGA NOSSO INSTAGRAM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@</a:t>
            </a:r>
            <a:r>
              <a:rPr lang="pt-BR" sz="2400" b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previnebrasil</a:t>
            </a:r>
            <a:endParaRPr lang="pt-BR"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</p:txBody>
      </p:sp>
      <p:sp>
        <p:nvSpPr>
          <p:cNvPr id="7" name="Google Shape;449;p15">
            <a:extLst>
              <a:ext uri="{FF2B5EF4-FFF2-40B4-BE49-F238E27FC236}">
                <a16:creationId xmlns:a16="http://schemas.microsoft.com/office/drawing/2014/main" id="{9A8E772F-C7D5-4D53-AF33-4E3711BCDFCD}"/>
              </a:ext>
            </a:extLst>
          </p:cNvPr>
          <p:cNvSpPr/>
          <p:nvPr/>
        </p:nvSpPr>
        <p:spPr>
          <a:xfrm>
            <a:off x="6482862" y="2282563"/>
            <a:ext cx="521677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Outros canais: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1800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website: aps.saude.gov.br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1800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e-mail: previnebrasil@saude.gov.br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643831-A191-4486-BCFF-BF5E9219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155" y="365603"/>
            <a:ext cx="3283357" cy="60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F271912-7605-469D-8C67-89757AACD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249807"/>
              </p:ext>
            </p:extLst>
          </p:nvPr>
        </p:nvGraphicFramePr>
        <p:xfrm>
          <a:off x="352196" y="1765774"/>
          <a:ext cx="11305741" cy="440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B3298ED-DB0C-4887-BB69-2F5E10732999}"/>
              </a:ext>
            </a:extLst>
          </p:cNvPr>
          <p:cNvSpPr>
            <a:spLocks noGrp="1"/>
          </p:cNvSpPr>
          <p:nvPr/>
        </p:nvSpPr>
        <p:spPr>
          <a:xfrm>
            <a:off x="810350" y="2890344"/>
            <a:ext cx="10183090" cy="320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2160"/>
              <a:buFont typeface="Open Sans Light"/>
              <a:buNone/>
            </a:pPr>
            <a:endParaRPr lang="pt-BR" sz="1600" b="1" u="sng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76200" y="1057888"/>
            <a:ext cx="954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Situação da capitação em setembro/2021, por UF</a:t>
            </a:r>
          </a:p>
          <a:p>
            <a:pPr algn="ctr"/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98847" y="358100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Debate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33617" y="5814546"/>
            <a:ext cx="342900" cy="3165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7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9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39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98847" y="358100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Debate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4909" y="1403300"/>
            <a:ext cx="10582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Quais os principais desafios e estratégias para a implantação/homologação de novas equipes? 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Quais estratégias estão sendo desenvolvidas para ampliação do cadastro?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Como fortalecer a Atenção Primária como porta de entrada do SUS?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Quais estratégias têm sido desenvolvidas para o fortalecimento do vínculo e ampliação do acesso da população à APS?</a:t>
            </a:r>
          </a:p>
        </p:txBody>
      </p:sp>
    </p:spTree>
    <p:extLst>
      <p:ext uri="{BB962C8B-B14F-4D97-AF65-F5344CB8AC3E}">
        <p14:creationId xmlns:p14="http://schemas.microsoft.com/office/powerpoint/2010/main" val="246149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"/>
          <p:cNvCxnSpPr>
            <a:cxnSpLocks/>
            <a:stCxn id="247" idx="3"/>
            <a:endCxn id="247" idx="3"/>
          </p:cNvCxnSpPr>
          <p:nvPr/>
        </p:nvCxnSpPr>
        <p:spPr>
          <a:xfrm>
            <a:off x="11517452" y="6479510"/>
            <a:ext cx="0" cy="0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877768" y="3668751"/>
            <a:ext cx="10376935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129073" y="2072928"/>
            <a:ext cx="2364377" cy="1935886"/>
            <a:chOff x="1628077" y="2072928"/>
            <a:chExt cx="2364377" cy="1935886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223825" y="2781671"/>
              <a:ext cx="1438504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2072928"/>
              <a:ext cx="2026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Criação da SAPS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Programa Saúde na Hora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675214" y="3474132"/>
              <a:ext cx="5357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279358" y="3375099"/>
            <a:ext cx="1895070" cy="1454723"/>
            <a:chOff x="2138278" y="3375099"/>
            <a:chExt cx="1895070" cy="1454723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1321808"/>
              <a:chOff x="2138278" y="3375099"/>
              <a:chExt cx="630000" cy="1321808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960705" y="4188006"/>
                <a:ext cx="972083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3" y="3470417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Desburocratização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 Credenciamento</a:t>
              </a: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506907" y="2366687"/>
            <a:ext cx="2692088" cy="1643294"/>
            <a:chOff x="3182945" y="2366687"/>
            <a:chExt cx="2692088" cy="1643294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4930" y="2366687"/>
              <a:ext cx="2620103" cy="1524110"/>
              <a:chOff x="3254930" y="2366687"/>
              <a:chExt cx="2620103" cy="1524110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3049610" y="3147931"/>
                <a:ext cx="850952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4930" y="3475299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NOV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529519" y="2366687"/>
                <a:ext cx="23455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chemeClr val="bg1"/>
                    </a:solidFill>
                  </a:rPr>
                  <a:t>- Seminário Internacional sobre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Financiamento da APS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- Programa Informatiza APS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- Instituição do Programa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Previne Brasil</a:t>
                </a:r>
              </a:p>
              <a:p>
                <a:pPr marL="171450" indent="-171450">
                  <a:buFontTx/>
                  <a:buChar char="-"/>
                </a:pPr>
                <a:endParaRPr lang="pt-B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4783595" y="3366056"/>
            <a:ext cx="2582454" cy="2751720"/>
            <a:chOff x="4248018" y="3366056"/>
            <a:chExt cx="2582454" cy="2751720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286779"/>
              <a:ext cx="22557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Carteira de Serviços da APS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Definição dos Indicadores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2673129"/>
              <a:chOff x="4248018" y="3366056"/>
              <a:chExt cx="630000" cy="2673129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525470" y="4941352"/>
                <a:ext cx="2124229" cy="71437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17597" y="3461374"/>
                <a:ext cx="49084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DEZ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109494" y="1433954"/>
            <a:ext cx="2532274" cy="2576027"/>
            <a:chOff x="5667971" y="1433954"/>
            <a:chExt cx="2532274" cy="257602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915198" y="2528493"/>
              <a:ext cx="2089830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JAN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433954"/>
              <a:ext cx="2217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Primeira competência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Financeira de pagamento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Programa Previne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Decretado ESPII pela OMS</a:t>
              </a:r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0008032" y="3325916"/>
            <a:ext cx="2191346" cy="2695663"/>
            <a:chOff x="4248018" y="3366056"/>
            <a:chExt cx="2191346" cy="2695663"/>
          </a:xfrm>
        </p:grpSpPr>
        <p:sp>
          <p:nvSpPr>
            <p:cNvPr id="51" name="CaixaDeTexto 50"/>
            <p:cNvSpPr txBox="1"/>
            <p:nvPr/>
          </p:nvSpPr>
          <p:spPr>
            <a:xfrm>
              <a:off x="4560323" y="4307393"/>
              <a:ext cx="187904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Prorrogação do prazo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de Capitação Ponderada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até Junho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Institui Incentivo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Formação Profissional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Instruções para 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Programa Academia da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Saúde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Agrupar 51"/>
            <p:cNvGrpSpPr/>
            <p:nvPr/>
          </p:nvGrpSpPr>
          <p:grpSpPr>
            <a:xfrm>
              <a:off x="4248018" y="3366056"/>
              <a:ext cx="630000" cy="2408677"/>
              <a:chOff x="4248018" y="3366056"/>
              <a:chExt cx="630000" cy="2408677"/>
            </a:xfrm>
          </p:grpSpPr>
          <p:sp>
            <p:nvSpPr>
              <p:cNvPr id="53" name="Elipse 52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4" name="Seta para a Direita 53"/>
              <p:cNvSpPr/>
              <p:nvPr/>
            </p:nvSpPr>
            <p:spPr>
              <a:xfrm rot="16200000" flipV="1">
                <a:off x="3646306" y="4820516"/>
                <a:ext cx="1859777" cy="4865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CaixaDeTexto 54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ABR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grpSp>
        <p:nvGrpSpPr>
          <p:cNvPr id="4" name="Agrupar 3"/>
          <p:cNvGrpSpPr/>
          <p:nvPr/>
        </p:nvGrpSpPr>
        <p:grpSpPr>
          <a:xfrm>
            <a:off x="8736974" y="1526423"/>
            <a:ext cx="2519450" cy="2469633"/>
            <a:chOff x="10106455" y="1589805"/>
            <a:chExt cx="2519450" cy="2469633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423013" y="2621155"/>
              <a:ext cx="2003421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MAR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589805"/>
              <a:ext cx="220445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Declarado Pandemia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Pela OMS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Saúde na Hora Emergencial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7418061" y="3375099"/>
            <a:ext cx="2398298" cy="1691140"/>
            <a:chOff x="4248018" y="3366056"/>
            <a:chExt cx="2398298" cy="1691140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20681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Declarada ESPIN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no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Redefinição do registro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Equipes no CNES</a:t>
              </a: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1631688"/>
              <a:chOff x="4248018" y="3366056"/>
              <a:chExt cx="630000" cy="1631688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4033331" y="4433490"/>
                <a:ext cx="1082788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FEV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06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305630"/>
            <a:ext cx="6982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ta para a Direita 9"/>
          <p:cNvSpPr/>
          <p:nvPr/>
        </p:nvSpPr>
        <p:spPr>
          <a:xfrm>
            <a:off x="841192" y="3677434"/>
            <a:ext cx="10376936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092497" y="1585217"/>
            <a:ext cx="2875734" cy="2432280"/>
            <a:chOff x="1628077" y="1576534"/>
            <a:chExt cx="2875734" cy="2432280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031132" y="2588977"/>
              <a:ext cx="1823892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1576534"/>
              <a:ext cx="2537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675214" y="3474132"/>
              <a:ext cx="5357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582416" y="3383782"/>
            <a:ext cx="2876108" cy="2378053"/>
            <a:chOff x="2138278" y="3375099"/>
            <a:chExt cx="2876108" cy="2378053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1911679"/>
              <a:chOff x="2138278" y="3375099"/>
              <a:chExt cx="630000" cy="1911679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679993" y="4468716"/>
                <a:ext cx="1561956" cy="74167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3" y="3470417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JUN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253787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Expansão do Informatiza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APS para todo o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Manutenção do custeio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953662" y="2686124"/>
            <a:ext cx="2630058" cy="1332540"/>
            <a:chOff x="3182945" y="2677441"/>
            <a:chExt cx="2630057" cy="1332540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4929" y="2677441"/>
              <a:ext cx="2558073" cy="1213356"/>
              <a:chOff x="3254929" y="2677441"/>
              <a:chExt cx="2558073" cy="1213356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3049610" y="3147931"/>
                <a:ext cx="850952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4929" y="3475299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497945" y="2677441"/>
                <a:ext cx="2315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rgbClr val="FFFF00"/>
                    </a:solidFill>
                  </a:rPr>
                  <a:t>- Prorrogação do Pagamento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por Desempenho até Dez/2020</a:t>
                </a: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5332241" y="3374739"/>
            <a:ext cx="3710968" cy="3305718"/>
            <a:chOff x="4248018" y="3366056"/>
            <a:chExt cx="3710968" cy="3305718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286779"/>
              <a:ext cx="338426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Ampliação dos recursos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equipes de Saúde Bucal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apoio às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Escolas na contenção da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Incentivo para rastreamento e monitoramento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Dos casos de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Incentivo para Populações Específicas</a:t>
              </a: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3151424"/>
              <a:chOff x="4248018" y="3366056"/>
              <a:chExt cx="630000" cy="3151424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273461" y="5193357"/>
                <a:ext cx="2602526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20001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SET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778320" y="1181377"/>
            <a:ext cx="3022794" cy="2837287"/>
            <a:chOff x="5667971" y="1172694"/>
            <a:chExt cx="3022793" cy="283728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775936" y="2389230"/>
              <a:ext cx="23683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OUT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172694"/>
              <a:ext cx="270779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Fixa o valor do Pagamento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por Desempenho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Informatização do processo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Credenciamento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Credenciamento de primeiras </a:t>
              </a:r>
              <a:r>
                <a:rPr lang="pt-BR" sz="1200" dirty="0" err="1">
                  <a:solidFill>
                    <a:schemeClr val="bg1"/>
                  </a:solidFill>
                </a:rPr>
                <a:t>eSB</a:t>
              </a:r>
              <a:endParaRPr lang="pt-BR" sz="1200" dirty="0">
                <a:solidFill>
                  <a:schemeClr val="bg1"/>
                </a:solidFill>
              </a:endParaRPr>
            </a:p>
            <a:p>
              <a:r>
                <a:rPr lang="pt-BR" sz="1200" dirty="0">
                  <a:solidFill>
                    <a:schemeClr val="bg1"/>
                  </a:solidFill>
                </a:rPr>
                <a:t>com CH diferenciada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Prorrogação do prazo da Capitação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ponderada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9849930" y="1835555"/>
            <a:ext cx="2090536" cy="2169184"/>
            <a:chOff x="10106455" y="1890254"/>
            <a:chExt cx="2090536" cy="2169184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600195" y="2798337"/>
              <a:ext cx="16490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DEZ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890254"/>
              <a:ext cx="17755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Recursos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Implementação do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Prontuário Eletrônico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Recurso extra para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Municípios com bons resultados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dos indicadores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de desempenho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8374263" y="3383782"/>
            <a:ext cx="2867978" cy="2799135"/>
            <a:chOff x="4248018" y="3366056"/>
            <a:chExt cx="2867977" cy="2799135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253787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Incentivo para cuidado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Às DCNT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reorganização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</a:t>
              </a:r>
              <a:r>
                <a:rPr lang="pt-BR" sz="1200" dirty="0" err="1">
                  <a:solidFill>
                    <a:schemeClr val="bg1"/>
                  </a:solidFill>
                </a:rPr>
                <a:t>eSB</a:t>
              </a:r>
              <a:r>
                <a:rPr lang="pt-BR" sz="1200" dirty="0">
                  <a:solidFill>
                    <a:schemeClr val="bg1"/>
                  </a:solidFill>
                </a:rPr>
                <a:t> e CEO frente à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Dez/2020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2385621"/>
              <a:chOff x="4248018" y="3366056"/>
              <a:chExt cx="630000" cy="2385621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3656365" y="4810457"/>
                <a:ext cx="1836720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NOV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sp>
        <p:nvSpPr>
          <p:cNvPr id="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6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"/>
          <p:cNvCxnSpPr/>
          <p:nvPr/>
        </p:nvCxnSpPr>
        <p:spPr>
          <a:xfrm>
            <a:off x="11592487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Seta para a Direita 9"/>
          <p:cNvSpPr/>
          <p:nvPr/>
        </p:nvSpPr>
        <p:spPr>
          <a:xfrm>
            <a:off x="841192" y="3668751"/>
            <a:ext cx="10376935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092497" y="1576534"/>
            <a:ext cx="2356361" cy="2432280"/>
            <a:chOff x="1628077" y="1576534"/>
            <a:chExt cx="2356361" cy="2432280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031132" y="2588977"/>
              <a:ext cx="1823892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1576534"/>
              <a:ext cx="2018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Qualificação do Painel de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Indicadores na APS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700061" y="3474132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JAN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582416" y="3375099"/>
            <a:ext cx="2457725" cy="2511721"/>
            <a:chOff x="2138278" y="3375099"/>
            <a:chExt cx="2457725" cy="2511721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2511721"/>
              <a:chOff x="2138278" y="3375099"/>
              <a:chExt cx="630000" cy="2511721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365748" y="4782961"/>
                <a:ext cx="2161999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2" y="3470417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FEV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21194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Novas </a:t>
              </a:r>
              <a:r>
                <a:rPr lang="pt-BR" sz="1200" dirty="0" err="1">
                  <a:solidFill>
                    <a:srgbClr val="FFFF00"/>
                  </a:solidFill>
                </a:rPr>
                <a:t>pactuações</a:t>
              </a:r>
              <a:r>
                <a:rPr lang="pt-BR" sz="1200" dirty="0">
                  <a:solidFill>
                    <a:srgbClr val="FFFF00"/>
                  </a:solidFill>
                </a:rPr>
                <a:t> do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 para Q1-2021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Adesão ao Saúde na Hora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953662" y="1867540"/>
            <a:ext cx="2921804" cy="2142441"/>
            <a:chOff x="3182945" y="1867540"/>
            <a:chExt cx="2921804" cy="2142441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1723" y="1867540"/>
              <a:ext cx="2853026" cy="2023257"/>
              <a:chOff x="3251723" y="1867540"/>
              <a:chExt cx="2853026" cy="2023257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2643597" y="2741918"/>
                <a:ext cx="1662979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1723" y="3475299"/>
                <a:ext cx="49244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MAR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497945" y="1867540"/>
                <a:ext cx="26068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chemeClr val="bg1"/>
                    </a:solidFill>
                  </a:rPr>
                  <a:t>- Prorrogação dos recursos dos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Centros de Atendimento e 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de Referência para Enfrentamento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da Covid-19 até 03/2021</a:t>
                </a:r>
              </a:p>
              <a:p>
                <a:r>
                  <a:rPr lang="pt-BR" sz="1200">
                    <a:solidFill>
                      <a:schemeClr val="bg1"/>
                    </a:solidFill>
                  </a:rPr>
                  <a:t>- Liberação </a:t>
                </a:r>
                <a:r>
                  <a:rPr lang="pt-BR" sz="1200" dirty="0">
                    <a:solidFill>
                      <a:schemeClr val="bg1"/>
                    </a:solidFill>
                  </a:rPr>
                  <a:t>de 1,7 bi para 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enfrentamento na Covid-19 na APS</a:t>
                </a: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5332241" y="3366056"/>
            <a:ext cx="2976792" cy="2898981"/>
            <a:chOff x="4248018" y="3366056"/>
            <a:chExt cx="2976792" cy="2898981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064708"/>
              <a:ext cx="2650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06/2021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apoio à Gestação 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Puerpério Saudáveis</a:t>
              </a: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2792314"/>
              <a:chOff x="4248018" y="3366056"/>
              <a:chExt cx="630000" cy="2792314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453016" y="5013802"/>
                <a:ext cx="2243416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20001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ABR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778320" y="1172694"/>
            <a:ext cx="2835242" cy="2837287"/>
            <a:chOff x="5667971" y="1172694"/>
            <a:chExt cx="2835242" cy="283728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775936" y="2389230"/>
              <a:ext cx="23683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172694"/>
              <a:ext cx="252024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Flexibilização dos parâmetros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CEO e LRPD em 2021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Prorrogação dos prazos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 até </a:t>
              </a:r>
              <a:r>
                <a:rPr lang="pt-BR" sz="1200" dirty="0" err="1">
                  <a:solidFill>
                    <a:srgbClr val="FFFF00"/>
                  </a:solidFill>
                </a:rPr>
                <a:t>Ago</a:t>
              </a:r>
              <a:r>
                <a:rPr lang="pt-BR" sz="1200" dirty="0">
                  <a:solidFill>
                    <a:srgbClr val="FFFF00"/>
                  </a:solidFill>
                </a:rPr>
                <a:t>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Qualificação dos Critérios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Credenciamento da APS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9849930" y="1121482"/>
            <a:ext cx="2359149" cy="2874574"/>
            <a:chOff x="10106455" y="1184864"/>
            <a:chExt cx="2359149" cy="2874574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247509" y="2445650"/>
              <a:ext cx="2354430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AGO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184864"/>
              <a:ext cx="2044149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Dos Centros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Atendimento e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Referência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08/2021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- 1 mi para saúde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Caminhoneiros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Novas </a:t>
              </a:r>
              <a:r>
                <a:rPr lang="pt-BR" sz="1200" dirty="0" err="1">
                  <a:solidFill>
                    <a:srgbClr val="FFFF00"/>
                  </a:solidFill>
                </a:rPr>
                <a:t>pactuações</a:t>
              </a:r>
              <a:r>
                <a:rPr lang="pt-BR" sz="1200" dirty="0">
                  <a:solidFill>
                    <a:srgbClr val="FFFF00"/>
                  </a:solidFill>
                </a:rPr>
                <a:t> no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8374263" y="3375099"/>
            <a:ext cx="2254028" cy="2385621"/>
            <a:chOff x="4248018" y="3366056"/>
            <a:chExt cx="2254028" cy="2385621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19239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Novos credenciamentos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na APS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2385621"/>
              <a:chOff x="4248018" y="3366056"/>
              <a:chExt cx="630000" cy="2385621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3656365" y="4810457"/>
                <a:ext cx="1836720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20002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</p:grpSp>
      <p:sp>
        <p:nvSpPr>
          <p:cNvPr id="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0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313350" y="1073031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ANTES DO PREVINE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517836" y="103873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51F8B57-F657-412D-9952-94E149F01BE8}"/>
              </a:ext>
            </a:extLst>
          </p:cNvPr>
          <p:cNvCxnSpPr>
            <a:cxnSpLocks/>
          </p:cNvCxnSpPr>
          <p:nvPr/>
        </p:nvCxnSpPr>
        <p:spPr>
          <a:xfrm flipH="1">
            <a:off x="5853140" y="1228556"/>
            <a:ext cx="15000" cy="4920734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8AB821AA-1247-453E-A2F9-E36FA1412C6E}"/>
              </a:ext>
            </a:extLst>
          </p:cNvPr>
          <p:cNvSpPr/>
          <p:nvPr/>
        </p:nvSpPr>
        <p:spPr>
          <a:xfrm>
            <a:off x="1067614" y="2588206"/>
            <a:ext cx="3888485" cy="788104"/>
          </a:xfrm>
          <a:prstGeom prst="rect">
            <a:avLst/>
          </a:prstGeom>
          <a:solidFill>
            <a:schemeClr val="accent4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PAB FIXO: per capita (pop IBGE), com valor variando de R$ 23,00 a R$ 28,00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8B8927-BC4A-4D31-A606-31AB362DAD8A}"/>
              </a:ext>
            </a:extLst>
          </p:cNvPr>
          <p:cNvSpPr/>
          <p:nvPr/>
        </p:nvSpPr>
        <p:spPr>
          <a:xfrm>
            <a:off x="6229225" y="2075058"/>
            <a:ext cx="5710844" cy="85583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PER CAPITA POP IBGE: Incentivo financeiro com base em critério populacional, com valor definido anualmente. Ex.: R$ 5,95 em 2021</a:t>
            </a:r>
          </a:p>
        </p:txBody>
      </p:sp>
      <p:sp>
        <p:nvSpPr>
          <p:cNvPr id="16" name="Google Shape;250;p3"/>
          <p:cNvSpPr/>
          <p:nvPr/>
        </p:nvSpPr>
        <p:spPr>
          <a:xfrm>
            <a:off x="653124" y="269177"/>
            <a:ext cx="9795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Financiamento da Atenção Primária à Saúde no Brasil</a:t>
            </a:r>
            <a:endParaRPr sz="1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2814887" y="3508698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AB821AA-1247-453E-A2F9-E36FA1412C6E}"/>
              </a:ext>
            </a:extLst>
          </p:cNvPr>
          <p:cNvSpPr/>
          <p:nvPr/>
        </p:nvSpPr>
        <p:spPr>
          <a:xfrm>
            <a:off x="1012144" y="4067070"/>
            <a:ext cx="3888485" cy="788104"/>
          </a:xfrm>
          <a:prstGeom prst="rect">
            <a:avLst/>
          </a:prstGeom>
          <a:solidFill>
            <a:schemeClr val="accent4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PAB VARIÁVEL: incentivos financeiros</a:t>
            </a:r>
          </a:p>
        </p:txBody>
      </p:sp>
      <p:sp>
        <p:nvSpPr>
          <p:cNvPr id="24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3943702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5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5147857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4330368"/>
            <a:ext cx="5710844" cy="80428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POR DESEMPENHO: considera o resultado dos indicadores de desempenho da APS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5536074"/>
            <a:ext cx="5710844" cy="60303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AÇÕES ESTRATÉGICAS: incentivos financeiros</a:t>
            </a:r>
          </a:p>
        </p:txBody>
      </p:sp>
      <p:sp>
        <p:nvSpPr>
          <p:cNvPr id="28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2947519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3333269"/>
            <a:ext cx="5710844" cy="60303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CAPITAÇÃO PONDERADA: pagamento por Pessoa cadastrada, com valor de R$ 50,50 a R$ 131,30</a:t>
            </a:r>
          </a:p>
        </p:txBody>
      </p:sp>
      <p:sp>
        <p:nvSpPr>
          <p:cNvPr id="21" name="Espaço Reservado para Texto 9"/>
          <p:cNvSpPr txBox="1">
            <a:spLocks/>
          </p:cNvSpPr>
          <p:nvPr/>
        </p:nvSpPr>
        <p:spPr>
          <a:xfrm>
            <a:off x="614657" y="6246242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20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28FBCFF-8291-47DF-B5F3-3535D9C4A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817947"/>
              </p:ext>
            </p:extLst>
          </p:nvPr>
        </p:nvGraphicFramePr>
        <p:xfrm>
          <a:off x="529701" y="1477314"/>
          <a:ext cx="11132597" cy="457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8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2977621" y="300076"/>
            <a:ext cx="5676900" cy="1285875"/>
          </a:xfrm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latin typeface="Arial"/>
              </a:rPr>
              <a:t>Evolução dos Cadastros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39716" y="1113908"/>
            <a:ext cx="9768254" cy="576113"/>
          </a:xfrm>
        </p:spPr>
        <p:txBody>
          <a:bodyPr/>
          <a:lstStyle/>
          <a:p>
            <a:r>
              <a:rPr lang="pt-BR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todas as equipes homologadas, aumento de mais de 50 milhões de pessoas cadastradas entre dez/2019 e set/2021</a:t>
            </a:r>
          </a:p>
        </p:txBody>
      </p:sp>
      <p:sp>
        <p:nvSpPr>
          <p:cNvPr id="23" name="Espaço Reservado para Texto 9"/>
          <p:cNvSpPr txBox="1">
            <a:spLocks/>
          </p:cNvSpPr>
          <p:nvPr/>
        </p:nvSpPr>
        <p:spPr>
          <a:xfrm>
            <a:off x="885931" y="6224305"/>
            <a:ext cx="6857999" cy="356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e-</a:t>
            </a:r>
            <a:r>
              <a:rPr lang="pt-BR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GestorAB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/Painéis de Indicadores da APS. https://sisaps.saude.gov.br/painelsaps/cadastropop_pub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6563470" y="1997476"/>
            <a:ext cx="0" cy="355849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4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9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e evolução das equipes pagas nos últimos anos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03930" y="2037376"/>
            <a:ext cx="3676428" cy="132343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Com o Programa Previne Brasil não há mais recursos para implantação de novas equipes?</a:t>
            </a:r>
          </a:p>
        </p:txBody>
      </p:sp>
      <p:sp>
        <p:nvSpPr>
          <p:cNvPr id="13" name="CaixaDeTexto 12"/>
          <p:cNvSpPr txBox="1"/>
          <p:nvPr/>
        </p:nvSpPr>
        <p:spPr>
          <a:xfrm rot="20262029">
            <a:off x="1241927" y="3533445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9F4B31C-D5E2-4ECF-9BDD-56EA51CEA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625756"/>
              </p:ext>
            </p:extLst>
          </p:nvPr>
        </p:nvGraphicFramePr>
        <p:xfrm>
          <a:off x="5033639" y="1597981"/>
          <a:ext cx="6640497" cy="358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1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11304</TotalTime>
  <Words>3437</Words>
  <Application>Microsoft Office PowerPoint</Application>
  <PresentationFormat>Widescreen</PresentationFormat>
  <Paragraphs>587</Paragraphs>
  <Slides>39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Corbel</vt:lpstr>
      <vt:lpstr>Lato Light</vt:lpstr>
      <vt:lpstr>Montserrat</vt:lpstr>
      <vt:lpstr>Open Sans</vt:lpstr>
      <vt:lpstr>Open Sans Light</vt:lpstr>
      <vt:lpstr>Roboto</vt:lpstr>
      <vt:lpstr>Segoe UI</vt:lpstr>
      <vt:lpstr>Times New Roman</vt:lpstr>
      <vt:lpstr>Tw Cen MT</vt:lpstr>
      <vt:lpstr>Wingdings</vt:lpstr>
      <vt:lpstr>Lâmina de Abertura</vt:lpstr>
      <vt:lpstr>Lâminas com backgrounds ESCUROS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Aliadne</dc:creator>
  <cp:lastModifiedBy>Gregory dos Passos Carvalho</cp:lastModifiedBy>
  <cp:revision>43</cp:revision>
  <dcterms:modified xsi:type="dcterms:W3CDTF">2021-11-12T18:24:27Z</dcterms:modified>
</cp:coreProperties>
</file>