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1" r:id="rId2"/>
    <p:sldId id="258" r:id="rId3"/>
    <p:sldId id="259" r:id="rId4"/>
    <p:sldId id="261" r:id="rId5"/>
    <p:sldId id="260" r:id="rId6"/>
    <p:sldId id="262" r:id="rId7"/>
    <p:sldId id="266" r:id="rId8"/>
    <p:sldId id="267" r:id="rId9"/>
    <p:sldId id="263" r:id="rId10"/>
    <p:sldId id="265" r:id="rId11"/>
    <p:sldId id="268" r:id="rId12"/>
    <p:sldId id="269" r:id="rId13"/>
    <p:sldId id="272" r:id="rId1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Meu%20Drive\Conasems\Economia%20da%20Saude\Gastos%20municipais\C&#243;pia%20de%20siops%20gastos%20municipais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879663307419093E-2"/>
          <c:y val="5.1223970986559002E-2"/>
          <c:w val="0.93511211512422532"/>
          <c:h val="0.87277000238770952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Planilha1!$D$29</c:f>
              <c:strCache>
                <c:ptCount val="1"/>
                <c:pt idx="0">
                  <c:v>% crescimento Rec. Imp. Transf.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1"/>
              <c:layout>
                <c:manualLayout>
                  <c:x val="-2.8974148194783014E-2"/>
                  <c:y val="5.70158752751020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25-4B0B-A327-14F29C82B6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Planilha1!$A$30:$A$48</c:f>
              <c:numCache>
                <c:formatCode>General</c:formatCode>
                <c:ptCount val="1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cat>
          <c:val>
            <c:numRef>
              <c:f>Planilha1!$D$30:$D$48</c:f>
              <c:numCache>
                <c:formatCode>0.00%</c:formatCode>
                <c:ptCount val="19"/>
                <c:pt idx="1">
                  <c:v>-4.7846767491567244E-3</c:v>
                </c:pt>
                <c:pt idx="2">
                  <c:v>5.7749335215464104E-2</c:v>
                </c:pt>
                <c:pt idx="3">
                  <c:v>0.10291679121999864</c:v>
                </c:pt>
                <c:pt idx="4">
                  <c:v>8.9895171562931697E-2</c:v>
                </c:pt>
                <c:pt idx="5">
                  <c:v>9.3719052161327365E-2</c:v>
                </c:pt>
                <c:pt idx="6">
                  <c:v>0.12373440764538746</c:v>
                </c:pt>
                <c:pt idx="7">
                  <c:v>-1.4844603181044413E-2</c:v>
                </c:pt>
                <c:pt idx="8">
                  <c:v>8.879316463056397E-2</c:v>
                </c:pt>
                <c:pt idx="9">
                  <c:v>9.2329147383295895E-2</c:v>
                </c:pt>
                <c:pt idx="10">
                  <c:v>2.6062262520312851E-2</c:v>
                </c:pt>
                <c:pt idx="11">
                  <c:v>5.3415088666352251E-2</c:v>
                </c:pt>
                <c:pt idx="12">
                  <c:v>1.6894209526607362E-2</c:v>
                </c:pt>
                <c:pt idx="13">
                  <c:v>-4.3624345132953102E-2</c:v>
                </c:pt>
                <c:pt idx="14">
                  <c:v>-1.195513839457818E-2</c:v>
                </c:pt>
                <c:pt idx="15">
                  <c:v>1.1874583733954003E-2</c:v>
                </c:pt>
                <c:pt idx="16">
                  <c:v>3.9245799894576328E-2</c:v>
                </c:pt>
                <c:pt idx="17">
                  <c:v>5.7270868100982586E-2</c:v>
                </c:pt>
                <c:pt idx="18">
                  <c:v>-1.9978684123393098E-2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25-4B0B-A327-14F29C82B6A9}"/>
            </c:ext>
          </c:extLst>
        </c:ser>
        <c:ser>
          <c:idx val="2"/>
          <c:order val="2"/>
          <c:tx>
            <c:strRef>
              <c:f>Planilha1!$J$29</c:f>
              <c:strCache>
                <c:ptCount val="1"/>
                <c:pt idx="0">
                  <c:v>% crescimento Desp. Prop.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13"/>
              <c:layout>
                <c:manualLayout>
                  <c:x val="3.1608161667036019E-2"/>
                  <c:y val="-1.6893543407427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B25-4B0B-A327-14F29C82B6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Planilha1!$A$30:$A$48</c:f>
              <c:numCache>
                <c:formatCode>General</c:formatCode>
                <c:ptCount val="1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cat>
          <c:val>
            <c:numRef>
              <c:f>Planilha1!$J$30:$J$48</c:f>
              <c:numCache>
                <c:formatCode>0.00%</c:formatCode>
                <c:ptCount val="19"/>
                <c:pt idx="1">
                  <c:v>3.0722561421751005E-2</c:v>
                </c:pt>
                <c:pt idx="2">
                  <c:v>0.11163831922826617</c:v>
                </c:pt>
                <c:pt idx="3">
                  <c:v>0.16394270192257698</c:v>
                </c:pt>
                <c:pt idx="4">
                  <c:v>0.12770134374766107</c:v>
                </c:pt>
                <c:pt idx="5">
                  <c:v>7.6193594854112368E-2</c:v>
                </c:pt>
                <c:pt idx="6">
                  <c:v>0.15495883198530747</c:v>
                </c:pt>
                <c:pt idx="7">
                  <c:v>2.0735125041975389E-2</c:v>
                </c:pt>
                <c:pt idx="8">
                  <c:v>7.6766205060782022E-2</c:v>
                </c:pt>
                <c:pt idx="9">
                  <c:v>9.7993285828675836E-2</c:v>
                </c:pt>
                <c:pt idx="10">
                  <c:v>7.1729360245132101E-2</c:v>
                </c:pt>
                <c:pt idx="11">
                  <c:v>8.8778940153527941E-2</c:v>
                </c:pt>
                <c:pt idx="12">
                  <c:v>5.528933264968372E-2</c:v>
                </c:pt>
                <c:pt idx="13">
                  <c:v>-2.9824798274078468E-2</c:v>
                </c:pt>
                <c:pt idx="14">
                  <c:v>1.5968681838775645E-2</c:v>
                </c:pt>
                <c:pt idx="15">
                  <c:v>2.3677141242771649E-2</c:v>
                </c:pt>
                <c:pt idx="16">
                  <c:v>-1.53726816046722E-2</c:v>
                </c:pt>
                <c:pt idx="17">
                  <c:v>4.8086125922121026E-2</c:v>
                </c:pt>
                <c:pt idx="18">
                  <c:v>2.4294258035583827E-2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B25-4B0B-A327-14F29C82B6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30731183"/>
        <c:axId val="430750319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Planilha1!$A$29</c15:sqref>
                        </c15:formulaRef>
                      </c:ext>
                    </c:extLst>
                    <c:strCache>
                      <c:ptCount val="1"/>
                      <c:pt idx="0">
                        <c:v>Ano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invertIfNegative val="0"/>
                <c:cat>
                  <c:numRef>
                    <c:extLst>
                      <c:ext uri="{02D57815-91ED-43cb-92C2-25804820EDAC}">
                        <c15:formulaRef>
                          <c15:sqref>Planilha1!$A$30:$A$48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  <c:pt idx="16">
                        <c:v>2018</c:v>
                      </c:pt>
                      <c:pt idx="17">
                        <c:v>2019</c:v>
                      </c:pt>
                      <c:pt idx="18">
                        <c:v>2020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Planilha1!$A$30:$A$48</c15:sqref>
                        </c15:formulaRef>
                      </c:ext>
                    </c:extLst>
                    <c:numCache>
                      <c:formatCode>General</c:formatCode>
                      <c:ptCount val="19"/>
                      <c:pt idx="0">
                        <c:v>2002</c:v>
                      </c:pt>
                      <c:pt idx="1">
                        <c:v>2003</c:v>
                      </c:pt>
                      <c:pt idx="2">
                        <c:v>2004</c:v>
                      </c:pt>
                      <c:pt idx="3">
                        <c:v>2005</c:v>
                      </c:pt>
                      <c:pt idx="4">
                        <c:v>2006</c:v>
                      </c:pt>
                      <c:pt idx="5">
                        <c:v>2007</c:v>
                      </c:pt>
                      <c:pt idx="6">
                        <c:v>2008</c:v>
                      </c:pt>
                      <c:pt idx="7">
                        <c:v>2009</c:v>
                      </c:pt>
                      <c:pt idx="8">
                        <c:v>2010</c:v>
                      </c:pt>
                      <c:pt idx="9">
                        <c:v>2011</c:v>
                      </c:pt>
                      <c:pt idx="10">
                        <c:v>2012</c:v>
                      </c:pt>
                      <c:pt idx="11">
                        <c:v>2013</c:v>
                      </c:pt>
                      <c:pt idx="12">
                        <c:v>2014</c:v>
                      </c:pt>
                      <c:pt idx="13">
                        <c:v>2015</c:v>
                      </c:pt>
                      <c:pt idx="14">
                        <c:v>2016</c:v>
                      </c:pt>
                      <c:pt idx="15">
                        <c:v>2017</c:v>
                      </c:pt>
                      <c:pt idx="16">
                        <c:v>2018</c:v>
                      </c:pt>
                      <c:pt idx="17">
                        <c:v>2019</c:v>
                      </c:pt>
                      <c:pt idx="18">
                        <c:v>2020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5-9B25-4B0B-A327-14F29C82B6A9}"/>
                  </c:ext>
                </c:extLst>
              </c15:ser>
            </c15:filteredBarSeries>
          </c:ext>
        </c:extLst>
      </c:barChart>
      <c:lineChart>
        <c:grouping val="standard"/>
        <c:varyColors val="0"/>
        <c:ser>
          <c:idx val="3"/>
          <c:order val="3"/>
          <c:tx>
            <c:strRef>
              <c:f>Planilha1!$N$29</c:f>
              <c:strCache>
                <c:ptCount val="1"/>
                <c:pt idx="0">
                  <c:v>% crescimento do DR. PROPRIOS X arrecadação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4"/>
                </a:solidFill>
              </a:ln>
              <a:effectLst/>
            </c:spPr>
            <c:trendlineType val="linear"/>
            <c:forward val="2"/>
            <c:dispRSqr val="0"/>
            <c:dispEq val="0"/>
          </c:trendline>
          <c:cat>
            <c:numRef>
              <c:f>Planilha1!$A$30:$A$48</c:f>
              <c:numCache>
                <c:formatCode>General</c:formatCode>
                <c:ptCount val="19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  <c:pt idx="16">
                  <c:v>2018</c:v>
                </c:pt>
                <c:pt idx="17">
                  <c:v>2019</c:v>
                </c:pt>
                <c:pt idx="18">
                  <c:v>2020</c:v>
                </c:pt>
              </c:numCache>
            </c:numRef>
          </c:cat>
          <c:val>
            <c:numRef>
              <c:f>Planilha1!$N$30:$N$48</c:f>
              <c:numCache>
                <c:formatCode>0.00%</c:formatCode>
                <c:ptCount val="19"/>
                <c:pt idx="0">
                  <c:v>0.16536725163268629</c:v>
                </c:pt>
                <c:pt idx="1">
                  <c:v>0.17126721544173454</c:v>
                </c:pt>
                <c:pt idx="2">
                  <c:v>0.17999273851944628</c:v>
                </c:pt>
                <c:pt idx="3">
                  <c:v>0.18995198555915266</c:v>
                </c:pt>
                <c:pt idx="4">
                  <c:v>0.19654102059688233</c:v>
                </c:pt>
                <c:pt idx="5">
                  <c:v>0.19339170061495425</c:v>
                </c:pt>
                <c:pt idx="6">
                  <c:v>0.19876534093666776</c:v>
                </c:pt>
                <c:pt idx="7">
                  <c:v>0.20594392091858518</c:v>
                </c:pt>
                <c:pt idx="8">
                  <c:v>0.20366903594410926</c:v>
                </c:pt>
                <c:pt idx="9">
                  <c:v>0.20472513668021794</c:v>
                </c:pt>
                <c:pt idx="10">
                  <c:v>0.21383686719113065</c:v>
                </c:pt>
                <c:pt idx="11">
                  <c:v>0.2210155143314558</c:v>
                </c:pt>
                <c:pt idx="12">
                  <c:v>0.22936045110596723</c:v>
                </c:pt>
                <c:pt idx="13">
                  <c:v>0.23266989366287694</c:v>
                </c:pt>
                <c:pt idx="14">
                  <c:v>0.23924553869360871</c:v>
                </c:pt>
                <c:pt idx="15">
                  <c:v>0.24203611103780132</c:v>
                </c:pt>
                <c:pt idx="16">
                  <c:v>0.22931568931061297</c:v>
                </c:pt>
                <c:pt idx="17">
                  <c:v>0.22732357399992731</c:v>
                </c:pt>
                <c:pt idx="18">
                  <c:v>0.23759302761285042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25-4B0B-A327-14F29C82B6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0731183"/>
        <c:axId val="430750319"/>
      </c:lineChart>
      <c:catAx>
        <c:axId val="430731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30750319"/>
        <c:crosses val="autoZero"/>
        <c:auto val="1"/>
        <c:lblAlgn val="ctr"/>
        <c:lblOffset val="100"/>
        <c:noMultiLvlLbl val="0"/>
      </c:catAx>
      <c:valAx>
        <c:axId val="43075031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3073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663017279024663"/>
          <c:y val="0.30625167522096292"/>
          <c:w val="0.30678479352912075"/>
          <c:h val="0.142540270150372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0.73633</cdr:x>
      <cdr:y>0.02356</cdr:y>
    </cdr:from>
    <cdr:to>
      <cdr:x>0.94776</cdr:x>
      <cdr:y>0.09948</cdr:y>
    </cdr:to>
    <cdr:sp macro="" textlink="">
      <cdr:nvSpPr>
        <cdr:cNvPr id="3" name="Texto Explicativo em Seta para Baixo 2"/>
        <cdr:cNvSpPr/>
      </cdr:nvSpPr>
      <cdr:spPr>
        <a:xfrm xmlns:a="http://schemas.openxmlformats.org/drawingml/2006/main">
          <a:off x="7100455" y="141694"/>
          <a:ext cx="2038823" cy="456570"/>
        </a:xfrm>
        <a:prstGeom xmlns:a="http://schemas.openxmlformats.org/drawingml/2006/main" prst="downArrowCallout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pt-BR" sz="110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Aplicação</a:t>
          </a:r>
          <a:r>
            <a:rPr lang="pt-BR" sz="1100" baseline="0">
              <a:solidFill>
                <a:schemeClr val="lt1"/>
              </a:solidFill>
              <a:effectLst/>
              <a:latin typeface="+mn-lt"/>
              <a:ea typeface="+mn-ea"/>
              <a:cs typeface="+mn-cs"/>
            </a:rPr>
            <a:t> EC 29 Municipal</a:t>
          </a:r>
          <a:endParaRPr lang="pt-BR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10F29-B5F3-42D3-9D79-ECAE352A01FD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4EC0F-9484-4E85-85FB-0F0E32B6A67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85746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4006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9263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227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22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98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96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609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821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82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94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9966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195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40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ACA18-5709-4297-B65B-10C8B24F0783}" type="datetimeFigureOut">
              <a:rPr lang="pt-BR" smtClean="0"/>
              <a:t>16/02/2022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541AF-8EDC-446D-83E9-8EC0F314174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589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40873" y="1704254"/>
            <a:ext cx="9144000" cy="2387600"/>
          </a:xfrm>
        </p:spPr>
        <p:txBody>
          <a:bodyPr>
            <a:noAutofit/>
          </a:bodyPr>
          <a:lstStyle/>
          <a:p>
            <a:r>
              <a:rPr lang="pt-BR" sz="3600" dirty="0">
                <a:latin typeface="+mn-lt"/>
              </a:rPr>
              <a:t/>
            </a:r>
            <a:br>
              <a:rPr lang="pt-BR" sz="3600" dirty="0">
                <a:latin typeface="+mn-lt"/>
              </a:rPr>
            </a:br>
            <a:r>
              <a:rPr lang="pt-BR" sz="3600" dirty="0">
                <a:latin typeface="+mn-lt"/>
              </a:rPr>
              <a:t> </a:t>
            </a:r>
            <a:r>
              <a:rPr lang="pt-BR" sz="3600" b="1" dirty="0">
                <a:latin typeface="+mn-lt"/>
              </a:rPr>
              <a:t>GESTOR: SUA RESPONSABILIDADE NA GESTÃO E NO FINANCIAMENTO DAS AÇÕES E SERVIÇOS DE SAÚDE.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255473"/>
            <a:ext cx="9144000" cy="86975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Mauro Guimarães </a:t>
            </a:r>
          </a:p>
          <a:p>
            <a:r>
              <a:rPr lang="pt-BR" dirty="0" smtClean="0"/>
              <a:t>Secretário Executivo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24" y="663744"/>
            <a:ext cx="4158845" cy="62643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653" y="473825"/>
            <a:ext cx="1578581" cy="112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44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00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02;p5"/>
          <p:cNvSpPr txBox="1"/>
          <p:nvPr/>
        </p:nvSpPr>
        <p:spPr>
          <a:xfrm>
            <a:off x="1023565" y="2258542"/>
            <a:ext cx="8604011" cy="1908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</a:pPr>
            <a:endParaRPr lang="pt-BR" sz="1800" b="1" dirty="0" smtClean="0">
              <a:solidFill>
                <a:srgbClr val="2F5496"/>
              </a:solidFill>
              <a:latin typeface="Texta" panose="02000000000000000000" pitchFamily="50" charset="0"/>
              <a:ea typeface="Roboto"/>
              <a:cs typeface="Roboto"/>
              <a:sym typeface="Roboto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</a:pPr>
            <a:endParaRPr lang="pt-BR" sz="1800" b="1" dirty="0" smtClean="0">
              <a:solidFill>
                <a:srgbClr val="2F5496"/>
              </a:solidFill>
              <a:latin typeface="Texta" panose="02000000000000000000" pitchFamily="50" charset="0"/>
              <a:ea typeface="Roboto"/>
              <a:cs typeface="Roboto"/>
              <a:sym typeface="Roboto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</a:pPr>
            <a:endParaRPr sz="1800" b="1" dirty="0">
              <a:solidFill>
                <a:srgbClr val="2F5496"/>
              </a:solidFill>
              <a:latin typeface="Texta" panose="02000000000000000000" pitchFamily="50" charset="0"/>
              <a:ea typeface="Roboto"/>
              <a:cs typeface="Roboto"/>
              <a:sym typeface="Roboto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24646" y="1031142"/>
            <a:ext cx="93275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latin typeface="Texta" panose="02000000000000000000"/>
                <a:cs typeface="Trasandina Black" pitchFamily="50" charset="0"/>
              </a:rPr>
              <a:t>Taxa de crescimento arrecadação própria X desp. própria em saúde </a:t>
            </a:r>
          </a:p>
          <a:p>
            <a:r>
              <a:rPr lang="pt-BR" sz="1800" b="1" dirty="0" smtClean="0">
                <a:latin typeface="Texta" panose="02000000000000000000"/>
                <a:cs typeface="Trasandina Regular" pitchFamily="50" charset="0"/>
              </a:rPr>
              <a:t>Atualizado IPCA 2020</a:t>
            </a:r>
            <a:endParaRPr lang="pt-BR" sz="1800" b="1" dirty="0">
              <a:latin typeface="Texta" panose="02000000000000000000"/>
              <a:cs typeface="Trasandina Regular" pitchFamily="50" charset="0"/>
            </a:endParaRPr>
          </a:p>
          <a:p>
            <a:endParaRPr lang="pt-BR" sz="1800" dirty="0">
              <a:latin typeface="Trasandina Regular" pitchFamily="50" charset="0"/>
              <a:cs typeface="Trasandina Regular" pitchFamily="50" charset="0"/>
            </a:endParaRPr>
          </a:p>
        </p:txBody>
      </p:sp>
      <p:graphicFrame>
        <p:nvGraphicFramePr>
          <p:cNvPr id="11" name="Gráfico 10"/>
          <p:cNvGraphicFramePr>
            <a:graphicFrameLocks noGrp="1"/>
          </p:cNvGraphicFramePr>
          <p:nvPr>
            <p:extLst/>
          </p:nvPr>
        </p:nvGraphicFramePr>
        <p:xfrm>
          <a:off x="1127359" y="1826426"/>
          <a:ext cx="8500217" cy="37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Retângulo 11"/>
          <p:cNvSpPr/>
          <p:nvPr/>
        </p:nvSpPr>
        <p:spPr>
          <a:xfrm>
            <a:off x="1127359" y="5551596"/>
            <a:ext cx="93275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 smtClean="0">
                <a:latin typeface="Texta" panose="02000000000000000000"/>
                <a:cs typeface="Trasandina Regular" pitchFamily="50" charset="0"/>
              </a:rPr>
              <a:t>Fonte: </a:t>
            </a:r>
            <a:r>
              <a:rPr lang="pt-BR" sz="1600" dirty="0" smtClean="0">
                <a:latin typeface="Texta" panose="02000000000000000000"/>
                <a:cs typeface="Trasandina Regular" pitchFamily="50" charset="0"/>
              </a:rPr>
              <a:t>SIOPS/SE/MS. Elaboração </a:t>
            </a:r>
            <a:r>
              <a:rPr lang="pt-BR" sz="1600" dirty="0">
                <a:latin typeface="Texta" panose="02000000000000000000"/>
                <a:cs typeface="Trasandina Regular" pitchFamily="50" charset="0"/>
              </a:rPr>
              <a:t>CONASEMS</a:t>
            </a:r>
          </a:p>
        </p:txBody>
      </p:sp>
    </p:spTree>
    <p:extLst>
      <p:ext uri="{BB962C8B-B14F-4D97-AF65-F5344CB8AC3E}">
        <p14:creationId xmlns:p14="http://schemas.microsoft.com/office/powerpoint/2010/main" val="386065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00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02;p5"/>
          <p:cNvSpPr txBox="1"/>
          <p:nvPr/>
        </p:nvSpPr>
        <p:spPr>
          <a:xfrm>
            <a:off x="1023565" y="2258542"/>
            <a:ext cx="8604011" cy="1908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</a:pPr>
            <a:endParaRPr lang="pt-BR" sz="1800" b="1" dirty="0" smtClean="0">
              <a:solidFill>
                <a:srgbClr val="2F5496"/>
              </a:solidFill>
              <a:latin typeface="Texta" panose="02000000000000000000" pitchFamily="50" charset="0"/>
              <a:ea typeface="Roboto"/>
              <a:cs typeface="Roboto"/>
              <a:sym typeface="Roboto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</a:pPr>
            <a:endParaRPr lang="pt-BR" sz="1800" b="1" dirty="0" smtClean="0">
              <a:solidFill>
                <a:srgbClr val="2F5496"/>
              </a:solidFill>
              <a:latin typeface="Texta" panose="02000000000000000000" pitchFamily="50" charset="0"/>
              <a:ea typeface="Roboto"/>
              <a:cs typeface="Roboto"/>
              <a:sym typeface="Roboto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</a:pPr>
            <a:endParaRPr sz="1800" b="1" dirty="0">
              <a:solidFill>
                <a:srgbClr val="2F5496"/>
              </a:solidFill>
              <a:latin typeface="Texta" panose="02000000000000000000" pitchFamily="50" charset="0"/>
              <a:ea typeface="Roboto"/>
              <a:cs typeface="Roboto"/>
              <a:sym typeface="Roboto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24646" y="1031142"/>
            <a:ext cx="932753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 smtClean="0">
                <a:latin typeface="Texta" panose="02000000000000000000"/>
                <a:cs typeface="Trasandina Black" pitchFamily="50" charset="0"/>
              </a:rPr>
              <a:t>Impacto orçamentário</a:t>
            </a:r>
            <a:endParaRPr lang="pt-BR" sz="2800" b="1" dirty="0">
              <a:latin typeface="Texta" panose="02000000000000000000"/>
              <a:cs typeface="Trasandina Black" pitchFamily="50" charset="0"/>
            </a:endParaRPr>
          </a:p>
          <a:p>
            <a:endParaRPr lang="pt-BR" sz="1800" dirty="0">
              <a:latin typeface="Trasandina Regular" pitchFamily="50" charset="0"/>
              <a:cs typeface="Trasandina Regular" pitchFamily="50" charset="0"/>
            </a:endParaRP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just"/>
            <a:endParaRPr lang="pt-BR" sz="2000" dirty="0" smtClean="0">
              <a:latin typeface="Texta" panose="02000000000000000000"/>
              <a:cs typeface="Trasandina Regular" pitchFamily="50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Texta" panose="02000000000000000000"/>
                <a:cs typeface="Trasandina Regular" pitchFamily="50" charset="0"/>
              </a:rPr>
              <a:t>Média de aplicação gasto em ASPS Estadual em 2020 : 13%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Texta" panose="02000000000000000000"/>
                <a:cs typeface="Trasandina Regular" pitchFamily="50" charset="0"/>
              </a:rPr>
              <a:t>Média de aplicação gasto em ASPS MUNICIPAL em 2020: 23%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Texta" panose="02000000000000000000"/>
                <a:cs typeface="Trasandina Regular" pitchFamily="50" charset="0"/>
              </a:rPr>
              <a:t>Gastos acima do mínimo constitucional municipal: 35,7 bilhões _ 80% de todo IPTU arrecadado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Texta" panose="02000000000000000000"/>
                <a:cs typeface="Trasandina Regular" pitchFamily="50" charset="0"/>
              </a:rPr>
              <a:t>IPTU arrecadado em 2020: 43 bilhões 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t-BR" sz="2000" dirty="0">
              <a:latin typeface="Trasandina Regular" pitchFamily="50" charset="0"/>
              <a:cs typeface="Trasandina Regular" pitchFamily="50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Trasandina Regular" pitchFamily="50" charset="0"/>
              <a:cs typeface="Trasandina Regular" pitchFamily="50" charset="0"/>
            </a:endParaRPr>
          </a:p>
          <a:p>
            <a:pPr marL="50800" indent="0" algn="just"/>
            <a:r>
              <a:rPr lang="pt-BR" sz="1600" dirty="0" smtClean="0">
                <a:latin typeface="Texta" panose="02000000000000000000"/>
                <a:cs typeface="Trasandina Regular" pitchFamily="50" charset="0"/>
              </a:rPr>
              <a:t>Fonte: SIOPS/SE/MS</a:t>
            </a:r>
          </a:p>
          <a:p>
            <a:pPr algn="just"/>
            <a:endParaRPr lang="pt-BR" dirty="0" smtClean="0">
              <a:latin typeface="Lato"/>
            </a:endParaRPr>
          </a:p>
          <a:p>
            <a:pPr algn="just"/>
            <a:endParaRPr lang="pt-BR" dirty="0">
              <a:latin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105818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6003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02;p5"/>
          <p:cNvSpPr txBox="1"/>
          <p:nvPr/>
        </p:nvSpPr>
        <p:spPr>
          <a:xfrm>
            <a:off x="1023565" y="2258542"/>
            <a:ext cx="8604011" cy="440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just"/>
            <a:endParaRPr lang="pt-BR" sz="1800" dirty="0">
              <a:latin typeface="Lato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exta" panose="02000000000000000000"/>
                <a:cs typeface="Trasandina Regular" pitchFamily="50" charset="0"/>
              </a:rPr>
              <a:t>• Crise </a:t>
            </a:r>
            <a:r>
              <a:rPr lang="pt-BR" sz="1800" dirty="0">
                <a:latin typeface="Texta" panose="02000000000000000000"/>
                <a:cs typeface="Trasandina Regular" pitchFamily="50" charset="0"/>
              </a:rPr>
              <a:t>econômica e queda da arrecadação em contrapartida ampliação das necessidades de saúde e da demanda por serviços </a:t>
            </a:r>
            <a:r>
              <a:rPr lang="pt-BR" sz="1800" dirty="0" smtClean="0">
                <a:latin typeface="Texta" panose="02000000000000000000"/>
                <a:cs typeface="Trasandina Regular" pitchFamily="50" charset="0"/>
              </a:rPr>
              <a:t>assistenciais</a:t>
            </a:r>
          </a:p>
          <a:p>
            <a:pPr marL="0" indent="0" algn="just">
              <a:buNone/>
            </a:pPr>
            <a:endParaRPr lang="pt-BR" sz="1800" dirty="0">
              <a:latin typeface="Texta" panose="02000000000000000000"/>
              <a:cs typeface="Trasandina Regular" pitchFamily="50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exta" panose="02000000000000000000"/>
                <a:cs typeface="Trasandina Regular" pitchFamily="50" charset="0"/>
              </a:rPr>
              <a:t>• Manutenção </a:t>
            </a:r>
            <a:r>
              <a:rPr lang="pt-BR" sz="1800" dirty="0">
                <a:latin typeface="Texta" panose="02000000000000000000"/>
                <a:cs typeface="Trasandina Regular" pitchFamily="50" charset="0"/>
              </a:rPr>
              <a:t>e ampliação dos padrões atuais de serviços do MAC, considerando o efeito </a:t>
            </a:r>
            <a:r>
              <a:rPr lang="pt-BR" sz="1800" dirty="0" err="1" smtClean="0">
                <a:latin typeface="Texta" panose="02000000000000000000"/>
                <a:cs typeface="Trasandina Regular" pitchFamily="50" charset="0"/>
              </a:rPr>
              <a:t>Covid</a:t>
            </a:r>
            <a:r>
              <a:rPr lang="pt-BR" sz="1800" dirty="0" smtClean="0">
                <a:latin typeface="Texta" panose="02000000000000000000"/>
                <a:cs typeface="Trasandina Regular" pitchFamily="50" charset="0"/>
              </a:rPr>
              <a:t> </a:t>
            </a:r>
            <a:r>
              <a:rPr lang="pt-BR" sz="1800" dirty="0">
                <a:latin typeface="Texta" panose="02000000000000000000"/>
                <a:cs typeface="Trasandina Regular" pitchFamily="50" charset="0"/>
              </a:rPr>
              <a:t>e o </a:t>
            </a:r>
            <a:r>
              <a:rPr lang="pt-BR" sz="1800" dirty="0" err="1">
                <a:latin typeface="Texta" panose="02000000000000000000"/>
                <a:cs typeface="Trasandina Regular" pitchFamily="50" charset="0"/>
              </a:rPr>
              <a:t>desfinanciamento</a:t>
            </a:r>
            <a:r>
              <a:rPr lang="pt-BR" sz="1800" dirty="0">
                <a:latin typeface="Texta" panose="02000000000000000000"/>
                <a:cs typeface="Trasandina Regular" pitchFamily="50" charset="0"/>
              </a:rPr>
              <a:t> </a:t>
            </a:r>
            <a:r>
              <a:rPr lang="pt-BR" sz="1800" dirty="0" smtClean="0">
                <a:latin typeface="Texta" panose="02000000000000000000"/>
                <a:cs typeface="Trasandina Regular" pitchFamily="50" charset="0"/>
              </a:rPr>
              <a:t>federal</a:t>
            </a:r>
          </a:p>
          <a:p>
            <a:pPr marL="0" indent="0" algn="just">
              <a:buNone/>
            </a:pPr>
            <a:endParaRPr lang="pt-BR" sz="1800" dirty="0">
              <a:latin typeface="Texta" panose="02000000000000000000"/>
              <a:cs typeface="Trasandina Regular" pitchFamily="50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Texta" panose="02000000000000000000"/>
                <a:cs typeface="Trasandina Regular" pitchFamily="50" charset="0"/>
              </a:rPr>
              <a:t>• Ampliação </a:t>
            </a:r>
            <a:r>
              <a:rPr lang="pt-BR" sz="1800" dirty="0">
                <a:latin typeface="Texta" panose="02000000000000000000"/>
                <a:cs typeface="Trasandina Regular" pitchFamily="50" charset="0"/>
              </a:rPr>
              <a:t>da atenção básica considerando manutenção dos valores alocados pela União no programa </a:t>
            </a:r>
            <a:r>
              <a:rPr lang="pt-BR" sz="1800" dirty="0" smtClean="0">
                <a:latin typeface="Texta" panose="02000000000000000000"/>
                <a:cs typeface="Trasandina Regular" pitchFamily="50" charset="0"/>
              </a:rPr>
              <a:t>Previne Brasil</a:t>
            </a:r>
            <a:r>
              <a:rPr lang="pt-BR" sz="1800" dirty="0">
                <a:latin typeface="Texta" panose="02000000000000000000"/>
                <a:cs typeface="Trasandina Regular" pitchFamily="50" charset="0"/>
              </a:rPr>
              <a:t>.</a:t>
            </a:r>
          </a:p>
          <a:p>
            <a:pPr marL="285750" marR="0" lvl="0" indent="-285750" algn="just" rtl="0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  <a:buFont typeface="Arial" panose="020B0604020202020204" pitchFamily="34" charset="0"/>
              <a:buChar char="•"/>
            </a:pPr>
            <a:endParaRPr lang="pt-BR" sz="1800" b="1" dirty="0" smtClean="0">
              <a:solidFill>
                <a:srgbClr val="2F5496"/>
              </a:solidFill>
              <a:latin typeface="Texta" panose="02000000000000000000" pitchFamily="50" charset="0"/>
              <a:ea typeface="Roboto"/>
              <a:cs typeface="Roboto"/>
              <a:sym typeface="Roboto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</a:pPr>
            <a:endParaRPr lang="pt-BR" sz="1800" b="1" dirty="0" smtClean="0">
              <a:solidFill>
                <a:srgbClr val="2F5496"/>
              </a:solidFill>
              <a:latin typeface="Texta" panose="02000000000000000000" pitchFamily="50" charset="0"/>
              <a:ea typeface="Roboto"/>
              <a:cs typeface="Roboto"/>
              <a:sym typeface="Roboto"/>
            </a:endParaRPr>
          </a:p>
          <a:p>
            <a:pPr marR="0" lvl="0" algn="just" rtl="0">
              <a:spcBef>
                <a:spcPts val="0"/>
              </a:spcBef>
              <a:spcAft>
                <a:spcPts val="0"/>
              </a:spcAft>
              <a:buClr>
                <a:srgbClr val="2F5496"/>
              </a:buClr>
              <a:buSzPts val="1800"/>
            </a:pPr>
            <a:endParaRPr sz="1800" b="1" dirty="0">
              <a:solidFill>
                <a:srgbClr val="2F5496"/>
              </a:solidFill>
              <a:latin typeface="Texta" panose="02000000000000000000" pitchFamily="50" charset="0"/>
              <a:ea typeface="Roboto"/>
              <a:cs typeface="Roboto"/>
              <a:sym typeface="Roboto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1400" b="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333355" y="996388"/>
            <a:ext cx="93275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dirty="0" smtClean="0">
                <a:latin typeface="Texta" panose="02000000000000000000"/>
                <a:cs typeface="Trasandina Black" pitchFamily="50" charset="0"/>
              </a:rPr>
              <a:t>Desafios</a:t>
            </a:r>
          </a:p>
        </p:txBody>
      </p:sp>
    </p:spTree>
    <p:extLst>
      <p:ext uri="{BB962C8B-B14F-4D97-AF65-F5344CB8AC3E}">
        <p14:creationId xmlns:p14="http://schemas.microsoft.com/office/powerpoint/2010/main" val="180805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40873" y="1704254"/>
            <a:ext cx="9144000" cy="2387600"/>
          </a:xfrm>
        </p:spPr>
        <p:txBody>
          <a:bodyPr>
            <a:noAutofit/>
          </a:bodyPr>
          <a:lstStyle/>
          <a:p>
            <a:r>
              <a:rPr lang="pt-BR" sz="3600" dirty="0">
                <a:latin typeface="+mn-lt"/>
              </a:rPr>
              <a:t/>
            </a:r>
            <a:br>
              <a:rPr lang="pt-BR" sz="3600" dirty="0">
                <a:latin typeface="+mn-lt"/>
              </a:rPr>
            </a:br>
            <a:r>
              <a:rPr lang="pt-BR" sz="3600" dirty="0">
                <a:latin typeface="+mn-lt"/>
              </a:rPr>
              <a:t> </a:t>
            </a:r>
            <a:r>
              <a:rPr lang="pt-BR" sz="3600" b="1" dirty="0">
                <a:latin typeface="+mn-lt"/>
              </a:rPr>
              <a:t>GESTOR: SUA RESPONSABILIDADE NA GESTÃO E NO FINANCIAMENTO DAS AÇÕES E SERVIÇOS DE SAÚDE.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5255473"/>
            <a:ext cx="9144000" cy="869754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Mauro Guimarães </a:t>
            </a:r>
          </a:p>
          <a:p>
            <a:r>
              <a:rPr lang="pt-BR" dirty="0" smtClean="0"/>
              <a:t>Secretário Executivo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24" y="663744"/>
            <a:ext cx="4158845" cy="626437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653" y="473825"/>
            <a:ext cx="1578581" cy="1126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8747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9C861-F7BC-674D-BE5F-60B2EE3E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78666" cy="1325563"/>
          </a:xfrm>
        </p:spPr>
        <p:txBody>
          <a:bodyPr/>
          <a:lstStyle/>
          <a:p>
            <a:r>
              <a:rPr lang="pt-BR" b="1" dirty="0">
                <a:latin typeface="+mn-lt"/>
              </a:rPr>
              <a:t>Atributos do sistema único de saúde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003F1A7-21F1-DA44-B05E-5C5F1A8B1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8800"/>
            <a:ext cx="10719485" cy="4085968"/>
          </a:xfrm>
        </p:spPr>
        <p:txBody>
          <a:bodyPr>
            <a:normAutofit/>
          </a:bodyPr>
          <a:lstStyle/>
          <a:p>
            <a:r>
              <a:rPr lang="pt-BR" sz="3600" dirty="0"/>
              <a:t>CONSTITUIÇÃO FEDERAL – </a:t>
            </a:r>
          </a:p>
          <a:p>
            <a:pPr lvl="1"/>
            <a:r>
              <a:rPr lang="pt-BR" sz="3600" dirty="0"/>
              <a:t>Capítulo da Seguridade Social </a:t>
            </a:r>
          </a:p>
          <a:p>
            <a:r>
              <a:rPr lang="pt-BR" sz="3600" dirty="0"/>
              <a:t>Caráter federativo e intergovernamental</a:t>
            </a:r>
          </a:p>
          <a:p>
            <a:r>
              <a:rPr lang="pt-BR" sz="3600" dirty="0"/>
              <a:t>Competências governamentais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924" y="205283"/>
            <a:ext cx="3460368" cy="52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03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A3078C-C660-1642-BD26-E85E718EC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latin typeface="+mn-lt"/>
              </a:rPr>
              <a:t>Princípios e diretrizes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8FB0154-25C6-424D-9457-FDF8A633D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9812" y="1890585"/>
            <a:ext cx="10131425" cy="419717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t-BR" sz="2800" dirty="0"/>
              <a:t>Principais pontos</a:t>
            </a:r>
          </a:p>
          <a:p>
            <a:r>
              <a:rPr lang="pt-BR" sz="2800" dirty="0"/>
              <a:t>Universalidade de acesso; </a:t>
            </a:r>
          </a:p>
          <a:p>
            <a:r>
              <a:rPr lang="pt-BR" sz="2800" dirty="0"/>
              <a:t>Integralidade da assistência; </a:t>
            </a:r>
          </a:p>
          <a:p>
            <a:r>
              <a:rPr lang="pt-BR" sz="2800" dirty="0"/>
              <a:t>Igualdade da assistência à saúde; </a:t>
            </a:r>
          </a:p>
          <a:p>
            <a:r>
              <a:rPr lang="pt-BR" sz="2800" dirty="0"/>
              <a:t>Gratuidade do atendimento </a:t>
            </a:r>
          </a:p>
          <a:p>
            <a:r>
              <a:rPr lang="pt-BR" sz="2800" dirty="0"/>
              <a:t>Descentralização político-administrativa, com direção única em cada esfera de governo: integração em nível executivo das ações de saúde;</a:t>
            </a:r>
          </a:p>
          <a:p>
            <a:r>
              <a:rPr lang="pt-BR" sz="2800" dirty="0"/>
              <a:t>Conjugação dos recursos financeiros, tecnológicos, materiais e humanos da União, dos Estados, do Distrito Federal e dos Municípios.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924" y="205283"/>
            <a:ext cx="3460368" cy="52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418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>
            <a:extLst>
              <a:ext uri="{FF2B5EF4-FFF2-40B4-BE49-F238E27FC236}">
                <a16:creationId xmlns:a16="http://schemas.microsoft.com/office/drawing/2014/main" id="{D4EAEE9C-5F2E-7A4F-A499-06B47362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829" y="318665"/>
            <a:ext cx="3771899" cy="1651000"/>
          </a:xfrm>
        </p:spPr>
        <p:txBody>
          <a:bodyPr anchor="b">
            <a:normAutofit fontScale="90000"/>
          </a:bodyPr>
          <a:lstStyle/>
          <a:p>
            <a:r>
              <a:rPr lang="pt-BR" b="1" dirty="0"/>
              <a:t>Lei complementar </a:t>
            </a:r>
            <a:r>
              <a:rPr lang="pt-BR" b="1" dirty="0" err="1"/>
              <a:t>n</a:t>
            </a:r>
            <a:r>
              <a:rPr lang="pt-BR" b="1" dirty="0"/>
              <a:t>. 141/2012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86C2DED-B56C-9F40-90D4-5B47C625FE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7018" y="147133"/>
            <a:ext cx="6040582" cy="67108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FDFD4435-011D-3544-AC5E-8707C7859E0A}"/>
              </a:ext>
            </a:extLst>
          </p:cNvPr>
          <p:cNvSpPr txBox="1"/>
          <p:nvPr/>
        </p:nvSpPr>
        <p:spPr>
          <a:xfrm>
            <a:off x="567829" y="2323751"/>
            <a:ext cx="348143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Regulamenta o art. 198 – Constituição Federal.  Dispõe sobre os valores mínimos a serem aplicados anualmente pela União, Estados, Distrito Federal e Municípios em ações e serviços públicos de saúde; estabelece os critérios de rateio dos recursos de transferências para a saúde e as normas de fiscalização, avaliação e controle das despesas com saúde nas 3 (três) esferas de </a:t>
            </a:r>
            <a:r>
              <a:rPr lang="pt-BR" dirty="0" smtClean="0"/>
              <a:t>governo</a:t>
            </a:r>
          </a:p>
          <a:p>
            <a:r>
              <a:rPr lang="pt-BR" b="1" dirty="0" smtClean="0"/>
              <a:t>DEFINIÇÃO DE GASTOS EM SAÚDE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62229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93125" y="395416"/>
            <a:ext cx="932753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FINANCIAMENTO </a:t>
            </a:r>
          </a:p>
          <a:p>
            <a:r>
              <a:rPr lang="pt-BR" sz="2800" dirty="0"/>
              <a:t>Base legal do mínimo a ser aplicado em </a:t>
            </a:r>
          </a:p>
          <a:p>
            <a:r>
              <a:rPr lang="pt-BR" sz="2800" dirty="0"/>
              <a:t>ASPS - Ações e Serviços Públicos de Saúde </a:t>
            </a:r>
          </a:p>
        </p:txBody>
      </p:sp>
      <p:grpSp>
        <p:nvGrpSpPr>
          <p:cNvPr id="7" name="Agrupar 6"/>
          <p:cNvGrpSpPr/>
          <p:nvPr/>
        </p:nvGrpSpPr>
        <p:grpSpPr>
          <a:xfrm>
            <a:off x="876364" y="2273643"/>
            <a:ext cx="9327530" cy="3999032"/>
            <a:chOff x="710862" y="1746248"/>
            <a:chExt cx="7589556" cy="3699606"/>
          </a:xfrm>
        </p:grpSpPr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3581" y="1746248"/>
              <a:ext cx="7456837" cy="3699606"/>
            </a:xfrm>
            <a:prstGeom prst="rect">
              <a:avLst/>
            </a:prstGeom>
          </p:spPr>
        </p:pic>
        <p:sp>
          <p:nvSpPr>
            <p:cNvPr id="5" name="Seta para Baixo 4"/>
            <p:cNvSpPr/>
            <p:nvPr/>
          </p:nvSpPr>
          <p:spPr>
            <a:xfrm rot="14195932">
              <a:off x="789993" y="2756915"/>
              <a:ext cx="237392" cy="395654"/>
            </a:xfrm>
            <a:prstGeom prst="downArrow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Seta para Baixo 5"/>
            <p:cNvSpPr/>
            <p:nvPr/>
          </p:nvSpPr>
          <p:spPr>
            <a:xfrm rot="14195932">
              <a:off x="2051538" y="2765970"/>
              <a:ext cx="237392" cy="395654"/>
            </a:xfrm>
            <a:prstGeom prst="downArrow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924" y="205283"/>
            <a:ext cx="3460368" cy="52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760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550" y="225425"/>
            <a:ext cx="8026374" cy="1325563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Normas de aplicação da União para financiamento ASPS ao longo dos anos</a:t>
            </a:r>
            <a:endParaRPr lang="pt-BR" sz="3200" b="1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95179"/>
              </p:ext>
            </p:extLst>
          </p:nvPr>
        </p:nvGraphicFramePr>
        <p:xfrm>
          <a:off x="1466850" y="1690688"/>
          <a:ext cx="9258300" cy="4950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1234">
                  <a:extLst>
                    <a:ext uri="{9D8B030D-6E8A-4147-A177-3AD203B41FA5}">
                      <a16:colId xmlns:a16="http://schemas.microsoft.com/office/drawing/2014/main" val="4007755883"/>
                    </a:ext>
                  </a:extLst>
                </a:gridCol>
                <a:gridCol w="1482699">
                  <a:extLst>
                    <a:ext uri="{9D8B030D-6E8A-4147-A177-3AD203B41FA5}">
                      <a16:colId xmlns:a16="http://schemas.microsoft.com/office/drawing/2014/main" val="3285830449"/>
                    </a:ext>
                  </a:extLst>
                </a:gridCol>
                <a:gridCol w="5954367">
                  <a:extLst>
                    <a:ext uri="{9D8B030D-6E8A-4147-A177-3AD203B41FA5}">
                      <a16:colId xmlns:a16="http://schemas.microsoft.com/office/drawing/2014/main" val="2327859415"/>
                    </a:ext>
                  </a:extLst>
                </a:gridCol>
              </a:tblGrid>
              <a:tr h="24189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Norma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Método de cálculo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0169195"/>
                  </a:ext>
                </a:extLst>
              </a:tr>
              <a:tr h="10511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1988 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ADCT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Determinação de que 30% do Orçamento da Seguridade Social (OSS), excluído o seguro-desemprego, fossem alocados ao SUS até que a lei de diretrizes orçamentárias fosse aprovada. (regra não cumprida)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0466513"/>
                  </a:ext>
                </a:extLst>
              </a:tr>
              <a:tr h="5116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2000-2015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EC 29/2000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valor empenhado no ano anterior, acrescido da variação nominal do PIB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4997491"/>
                  </a:ext>
                </a:extLst>
              </a:tr>
              <a:tr h="5116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2015-2016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EC 86/2015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Aplicar em ASPS percentuais escalonados de sua Receita Corrente Líquida (RCL), partindo de 13,2% em 2016 para 15% em 2020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2505552"/>
                  </a:ext>
                </a:extLst>
              </a:tr>
              <a:tr h="10511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2016-2021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EC 95/2016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Em 2017 _ 15% RCL</a:t>
                      </a:r>
                      <a:endParaRPr lang="pt-BR" sz="180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Exercício pós 2017_ 15% RCL de 2017 acrescido IPCA (acumulado _ índice medido entre julho do ano anterior e junho do ano da elaboração da peça orçamentária )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2986551"/>
                  </a:ext>
                </a:extLst>
              </a:tr>
              <a:tr h="105119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2021 – em diante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EC 113/21</a:t>
                      </a:r>
                      <a:endParaRPr lang="pt-B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Em 2017 _ 15% RCL</a:t>
                      </a:r>
                      <a:endParaRPr lang="pt-BR" sz="1800" dirty="0">
                        <a:effectLst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Exercício pós 2017_ 15% RCL de 2017 acrescido IPCA (acumulado _ índice medido/estimado entre janeiro-dezembro do ano da elaboração da peça orçamentária )</a:t>
                      </a:r>
                      <a:endParaRPr lang="pt-B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3938967"/>
                  </a:ext>
                </a:extLst>
              </a:tr>
            </a:tbl>
          </a:graphicData>
        </a:graphic>
      </p:graphicFrame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924" y="205283"/>
            <a:ext cx="3460368" cy="52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831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 smtClean="0">
                <a:latin typeface="+mn-lt"/>
              </a:rPr>
              <a:t>LOA 2022 – União Demonstrativo impacto da EC 113/21 </a:t>
            </a:r>
            <a:br>
              <a:rPr lang="pt-BR" sz="2800" b="1" dirty="0" smtClean="0">
                <a:latin typeface="+mn-lt"/>
              </a:rPr>
            </a:br>
            <a:r>
              <a:rPr lang="pt-BR" sz="2800" b="1" dirty="0" smtClean="0">
                <a:latin typeface="+mn-lt"/>
              </a:rPr>
              <a:t>Estimativa Piso da União para financiamento ASPS</a:t>
            </a:r>
            <a:endParaRPr lang="pt-BR" sz="2800" b="1" dirty="0">
              <a:latin typeface="+mn-lt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291" y="1606399"/>
            <a:ext cx="5308209" cy="230058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707" y="3906983"/>
            <a:ext cx="7718999" cy="2071156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1302" y="166861"/>
            <a:ext cx="2632498" cy="39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19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7416338" cy="1325563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+mn-lt"/>
              </a:rPr>
              <a:t>LOA 2022 União - Repasse Fundo a Fundo a Municípios por </a:t>
            </a:r>
            <a:r>
              <a:rPr lang="pt-BR" sz="3200" b="1" dirty="0" err="1" smtClean="0">
                <a:latin typeface="+mn-lt"/>
              </a:rPr>
              <a:t>Subfunção</a:t>
            </a:r>
            <a:endParaRPr lang="pt-BR" sz="3200" b="1" dirty="0">
              <a:latin typeface="+mn-lt"/>
            </a:endParaRP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2046764"/>
          <a:ext cx="2009140" cy="28117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9800">
                  <a:extLst>
                    <a:ext uri="{9D8B030D-6E8A-4147-A177-3AD203B41FA5}">
                      <a16:colId xmlns:a16="http://schemas.microsoft.com/office/drawing/2014/main" val="1631397193"/>
                    </a:ext>
                  </a:extLst>
                </a:gridCol>
                <a:gridCol w="1069340">
                  <a:extLst>
                    <a:ext uri="{9D8B030D-6E8A-4147-A177-3AD203B41FA5}">
                      <a16:colId xmlns:a16="http://schemas.microsoft.com/office/drawing/2014/main" val="297287292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Ano SIAFI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%FAF Municípios/LOA-MS 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89997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2011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37%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79781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2012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36%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332689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2013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35%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471045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2014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37%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561404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2015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42%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754575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2016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40%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495274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2017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39%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754514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2018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42%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988165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2019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41%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85303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2020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47%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846253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2021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44%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94578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</a:rPr>
                        <a:t>2022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</a:rPr>
                        <a:t>44%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34224266"/>
                  </a:ext>
                </a:extLst>
              </a:tr>
            </a:tbl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9801" y="2441362"/>
            <a:ext cx="7395063" cy="3194667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708" y="433116"/>
            <a:ext cx="2632498" cy="396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5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/>
              <a:t>Evolução do Gasto Público – 2002 - 2020</a:t>
            </a:r>
            <a:endParaRPr lang="pt-BR" sz="4000" b="1" dirty="0"/>
          </a:p>
        </p:txBody>
      </p:sp>
      <p:pic>
        <p:nvPicPr>
          <p:cNvPr id="4" name="Imagem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015" y="1737994"/>
            <a:ext cx="7966552" cy="4938379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5924" y="205283"/>
            <a:ext cx="3460368" cy="52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1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502</Words>
  <Application>Microsoft Office PowerPoint</Application>
  <PresentationFormat>Widescreen</PresentationFormat>
  <Paragraphs>107</Paragraphs>
  <Slides>13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Lato</vt:lpstr>
      <vt:lpstr>Roboto</vt:lpstr>
      <vt:lpstr>Texta</vt:lpstr>
      <vt:lpstr>Times New Roman</vt:lpstr>
      <vt:lpstr>Trasandina Black</vt:lpstr>
      <vt:lpstr>Trasandina Regular</vt:lpstr>
      <vt:lpstr>Tema do Office</vt:lpstr>
      <vt:lpstr>  GESTOR: SUA RESPONSABILIDADE NA GESTÃO E NO FINANCIAMENTO DAS AÇÕES E SERVIÇOS DE SAÚDE. </vt:lpstr>
      <vt:lpstr>Atributos do sistema único de saúde</vt:lpstr>
      <vt:lpstr>Princípios e diretrizes </vt:lpstr>
      <vt:lpstr>Lei complementar n. 141/2012 </vt:lpstr>
      <vt:lpstr>Apresentação do PowerPoint</vt:lpstr>
      <vt:lpstr>Normas de aplicação da União para financiamento ASPS ao longo dos anos</vt:lpstr>
      <vt:lpstr>LOA 2022 – União Demonstrativo impacto da EC 113/21  Estimativa Piso da União para financiamento ASPS</vt:lpstr>
      <vt:lpstr>LOA 2022 União - Repasse Fundo a Fundo a Municípios por Subfunção</vt:lpstr>
      <vt:lpstr>Evolução do Gasto Público – 2002 - 2020</vt:lpstr>
      <vt:lpstr>Apresentação do PowerPoint</vt:lpstr>
      <vt:lpstr>Apresentação do PowerPoint</vt:lpstr>
      <vt:lpstr>Apresentação do PowerPoint</vt:lpstr>
      <vt:lpstr>  GESTOR: SUA RESPONSABILIDADE NA GESTÃO E NO FINANCIAMENTO DAS AÇÕES E SERVIÇOS DE SAÚDE.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Financiamento do SUS e Legislação Estruturante vigente.</dc:title>
  <dc:creator>blenda</dc:creator>
  <cp:lastModifiedBy>Shirlei Aparecida</cp:lastModifiedBy>
  <cp:revision>7</cp:revision>
  <dcterms:created xsi:type="dcterms:W3CDTF">2022-02-04T18:22:15Z</dcterms:created>
  <dcterms:modified xsi:type="dcterms:W3CDTF">2022-02-16T12:40:39Z</dcterms:modified>
</cp:coreProperties>
</file>