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1"/>
  </p:notesMasterIdLst>
  <p:handoutMasterIdLst>
    <p:handoutMasterId r:id="rId112"/>
  </p:handoutMasterIdLst>
  <p:sldIdLst>
    <p:sldId id="431" r:id="rId5"/>
    <p:sldId id="257" r:id="rId6"/>
    <p:sldId id="293" r:id="rId7"/>
    <p:sldId id="326" r:id="rId8"/>
    <p:sldId id="322" r:id="rId9"/>
    <p:sldId id="325" r:id="rId10"/>
    <p:sldId id="324" r:id="rId11"/>
    <p:sldId id="328" r:id="rId12"/>
    <p:sldId id="323" r:id="rId13"/>
    <p:sldId id="331" r:id="rId14"/>
    <p:sldId id="330" r:id="rId15"/>
    <p:sldId id="329" r:id="rId16"/>
    <p:sldId id="332" r:id="rId17"/>
    <p:sldId id="333" r:id="rId18"/>
    <p:sldId id="327" r:id="rId19"/>
    <p:sldId id="408" r:id="rId20"/>
    <p:sldId id="334" r:id="rId21"/>
    <p:sldId id="335" r:id="rId22"/>
    <p:sldId id="320" r:id="rId23"/>
    <p:sldId id="336" r:id="rId24"/>
    <p:sldId id="337" r:id="rId25"/>
    <p:sldId id="338" r:id="rId26"/>
    <p:sldId id="339" r:id="rId27"/>
    <p:sldId id="340" r:id="rId28"/>
    <p:sldId id="341" r:id="rId29"/>
    <p:sldId id="344" r:id="rId30"/>
    <p:sldId id="342" r:id="rId31"/>
    <p:sldId id="343" r:id="rId32"/>
    <p:sldId id="345" r:id="rId33"/>
    <p:sldId id="346" r:id="rId34"/>
    <p:sldId id="351" r:id="rId35"/>
    <p:sldId id="347" r:id="rId36"/>
    <p:sldId id="348" r:id="rId37"/>
    <p:sldId id="349" r:id="rId38"/>
    <p:sldId id="350" r:id="rId39"/>
    <p:sldId id="352" r:id="rId40"/>
    <p:sldId id="353" r:id="rId41"/>
    <p:sldId id="354" r:id="rId42"/>
    <p:sldId id="355" r:id="rId43"/>
    <p:sldId id="356" r:id="rId44"/>
    <p:sldId id="357" r:id="rId45"/>
    <p:sldId id="358" r:id="rId46"/>
    <p:sldId id="359" r:id="rId47"/>
    <p:sldId id="360" r:id="rId48"/>
    <p:sldId id="361" r:id="rId49"/>
    <p:sldId id="362" r:id="rId50"/>
    <p:sldId id="368" r:id="rId51"/>
    <p:sldId id="375" r:id="rId52"/>
    <p:sldId id="363" r:id="rId53"/>
    <p:sldId id="364" r:id="rId54"/>
    <p:sldId id="374" r:id="rId55"/>
    <p:sldId id="365" r:id="rId56"/>
    <p:sldId id="366" r:id="rId57"/>
    <p:sldId id="382" r:id="rId58"/>
    <p:sldId id="367" r:id="rId59"/>
    <p:sldId id="369" r:id="rId60"/>
    <p:sldId id="381" r:id="rId61"/>
    <p:sldId id="384" r:id="rId62"/>
    <p:sldId id="370" r:id="rId63"/>
    <p:sldId id="378" r:id="rId64"/>
    <p:sldId id="379" r:id="rId65"/>
    <p:sldId id="380" r:id="rId66"/>
    <p:sldId id="371" r:id="rId67"/>
    <p:sldId id="409" r:id="rId68"/>
    <p:sldId id="387" r:id="rId69"/>
    <p:sldId id="388" r:id="rId70"/>
    <p:sldId id="385" r:id="rId71"/>
    <p:sldId id="386" r:id="rId72"/>
    <p:sldId id="389" r:id="rId73"/>
    <p:sldId id="376" r:id="rId74"/>
    <p:sldId id="377" r:id="rId75"/>
    <p:sldId id="390" r:id="rId76"/>
    <p:sldId id="391" r:id="rId77"/>
    <p:sldId id="392" r:id="rId78"/>
    <p:sldId id="393" r:id="rId79"/>
    <p:sldId id="394" r:id="rId80"/>
    <p:sldId id="397" r:id="rId81"/>
    <p:sldId id="407" r:id="rId82"/>
    <p:sldId id="406" r:id="rId83"/>
    <p:sldId id="403" r:id="rId84"/>
    <p:sldId id="404" r:id="rId85"/>
    <p:sldId id="258" r:id="rId86"/>
    <p:sldId id="401" r:id="rId87"/>
    <p:sldId id="426" r:id="rId88"/>
    <p:sldId id="427" r:id="rId89"/>
    <p:sldId id="428" r:id="rId90"/>
    <p:sldId id="430" r:id="rId91"/>
    <p:sldId id="402" r:id="rId92"/>
    <p:sldId id="425" r:id="rId93"/>
    <p:sldId id="423" r:id="rId94"/>
    <p:sldId id="399" r:id="rId95"/>
    <p:sldId id="434" r:id="rId96"/>
    <p:sldId id="411" r:id="rId97"/>
    <p:sldId id="412" r:id="rId98"/>
    <p:sldId id="413" r:id="rId99"/>
    <p:sldId id="435" r:id="rId100"/>
    <p:sldId id="417" r:id="rId101"/>
    <p:sldId id="418" r:id="rId102"/>
    <p:sldId id="414" r:id="rId103"/>
    <p:sldId id="415" r:id="rId104"/>
    <p:sldId id="420" r:id="rId105"/>
    <p:sldId id="416" r:id="rId106"/>
    <p:sldId id="419" r:id="rId107"/>
    <p:sldId id="383" r:id="rId108"/>
    <p:sldId id="421" r:id="rId109"/>
    <p:sldId id="432" r:id="rId110"/>
  </p:sldIdLst>
  <p:sldSz cx="12188825" cy="6858000"/>
  <p:notesSz cx="6858000" cy="9144000"/>
  <p:custDataLst>
    <p:tags r:id="rId113"/>
  </p:custDataLst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220" autoAdjust="0"/>
  </p:normalViewPr>
  <p:slideViewPr>
    <p:cSldViewPr showGuides="1">
      <p:cViewPr varScale="1">
        <p:scale>
          <a:sx n="73" d="100"/>
          <a:sy n="73" d="100"/>
        </p:scale>
        <p:origin x="1070" y="72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tableStyles" Target="tableStyles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handoutMaster" Target="handoutMasters/handoutMaster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tags" Target="tags/tag1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viewProps" Target="view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notesMaster" Target="notesMasters/notesMaster1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93E36956-3452-45FD-A1D8-3574743558BA}" type="datetime1">
              <a:rPr lang="pt-BR" smtClean="0"/>
              <a:pPr algn="r" rtl="0"/>
              <a:t>13/03/2022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D9F912AB-2776-42F2-A957-313FC7EFEDB9}" type="slidenum">
              <a:rPr lang="pt-BR" smtClean="0"/>
              <a:pPr algn="r"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22C183F4-168E-4576-AC99-60635C2E1F1D}" type="datetime1">
              <a:rPr lang="pt-BR" noProof="0" smtClean="0"/>
              <a:pPr/>
              <a:t>13/03/2022</a:t>
            </a:fld>
            <a:endParaRPr lang="pt-BR" noProof="0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 dirty="0"/>
              <a:t>Clique para editar o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F93199CD-3E1B-4AE6-990F-76F925F5EA9F}" type="slidenum">
              <a:rPr lang="pt-BR" noProof="0" smtClean="0"/>
              <a:pPr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saude/pt-br/assuntos/saude-digital/o-programa-conecte-sus/PortariaGMMSn1.434de28demaiode2020.pdf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n.gov.br/en/web/dou/-/portaria-n-1.434-de-28-de-maio-de-2020-259143327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1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606694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perfil do fundo gerencia os usuário que serão gestor da atenção básicas,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15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021627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16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613812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17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114040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23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273410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Relatório de pagamento e suspensão das equipes e serviços da APS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27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28205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Não deixem de verificar o item “Solicitações Credenciamento” e INE e CNES homologados.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28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388128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Começamos a selecionar os </a:t>
            </a:r>
            <a:r>
              <a:rPr lang="pt-BR" dirty="0" err="1"/>
              <a:t>filtrons</a:t>
            </a:r>
            <a:r>
              <a:rPr lang="pt-BR" dirty="0"/>
              <a:t>.</a:t>
            </a:r>
          </a:p>
          <a:p>
            <a:r>
              <a:rPr lang="pt-BR" dirty="0"/>
              <a:t>Material sobre o financiamento APS.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29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38348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Limitação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30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23720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 fundo Nacional de Saúde o repasse entra os dois valores na ação detalhada </a:t>
            </a:r>
            <a:r>
              <a:rPr lang="pt-BR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INCENTIVO FINANCEIRO DA APS - CAPITAÇÃO PONDERADA.</a:t>
            </a:r>
          </a:p>
          <a:p>
            <a:endParaRPr lang="pt-BR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r>
              <a:rPr lang="pt-BR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Incentivo per capita – repasse a partir da estimativa população do </a:t>
            </a:r>
            <a:r>
              <a:rPr lang="pt-BR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ibge</a:t>
            </a:r>
            <a:r>
              <a:rPr lang="pt-BR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. Componente fixo da CP.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31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327235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Detalhamento por município</a:t>
            </a:r>
          </a:p>
          <a:p>
            <a:endParaRPr lang="pt-BR" dirty="0"/>
          </a:p>
          <a:p>
            <a:r>
              <a:rPr lang="pt-BR" dirty="0"/>
              <a:t>8 Equipes EAP credenciadas: ainda não cadastraram no CNES, ou  o MS não homologou para pagamento.</a:t>
            </a:r>
          </a:p>
          <a:p>
            <a:endParaRPr lang="pt-BR" dirty="0"/>
          </a:p>
          <a:p>
            <a:r>
              <a:rPr lang="pt-BR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eAP</a:t>
            </a:r>
            <a:r>
              <a:rPr lang="pt-BR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é composta minimamente por médico e enfermeiro, preferencialmente especialistas em saúde da família, podendo cumprir cada um carga horária de 20h ou 30h. Já a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eSF</a:t>
            </a:r>
            <a:r>
              <a:rPr lang="pt-BR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é minimamente composta por médico, enfermeiro, agente comunitário de saúde e técnico de enfermagem cumprindo cada um 40 horas.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32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643492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Não tem limite de cadastrar apenas um  gestor ou um técnico, pode liberar vários logins de acordo com a necessidade.</a:t>
            </a:r>
          </a:p>
          <a:p>
            <a:r>
              <a:rPr lang="pt-BR" dirty="0"/>
              <a:t>Exemplo: temos o SISBA que fornece a lista nominal de mulheres, hipertensos e diabéticos, essas listas podem ser gerada pelo um coordenador da UBS.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4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3680520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33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200070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Resultado do indicador do segundo quadrimestre</a:t>
            </a:r>
          </a:p>
          <a:p>
            <a:r>
              <a:rPr lang="pt-BR" dirty="0"/>
              <a:t>Esse ano vai ser atípico, é período de transição e o ISF é diferente do repasse financeiro.</a:t>
            </a:r>
          </a:p>
          <a:p>
            <a:r>
              <a:rPr lang="pt-BR" dirty="0"/>
              <a:t>Nesse 3Q, o ISF foi a nota geral de todos o indicadores, já o percentual de repasse é em relação ao resultado dos dois primeiros indicadores.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35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8223011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Acessar mensalmente se os repasse estão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36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949687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Avaliar se era falta de dentista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37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3559480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Alguns Municípios não tem ACS credenciados, com isso não recebe recursos.  </a:t>
            </a:r>
          </a:p>
          <a:p>
            <a:r>
              <a:rPr lang="pt-BR" dirty="0"/>
              <a:t>804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38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5315007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39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7796670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Verificar cada caso, se são contratos temporários, se for, não recebe recursos da AFC, a responsabilidade é do município, lembrando que a contratação recomendada é por processo seletivo, ai crias cargos públicos. Tem que ver com a equipe jurídica do município e de contatação.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40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857132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Gerado apenas de Dezembro</a:t>
            </a:r>
          </a:p>
          <a:p>
            <a:endParaRPr lang="pt-BR" dirty="0"/>
          </a:p>
          <a:p>
            <a:r>
              <a:rPr lang="pt-BR" dirty="0"/>
              <a:t>Equipes que usam prontuário eletrônico e tem adesão homologada recebe um incentivo para custear a informatização da unidade de saúde.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41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5803753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Erro na competência 12 na hora de calcular e mostrar a quantidade de equipes homologadas e pagas.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42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1640019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Regras</a:t>
            </a:r>
          </a:p>
          <a:p>
            <a:r>
              <a:rPr lang="pt-BR" dirty="0"/>
              <a:t>Suspensão por carga horária, código de serviço inválido, OC</a:t>
            </a:r>
          </a:p>
          <a:p>
            <a:r>
              <a:rPr lang="pt-BR" dirty="0"/>
              <a:t>E produção?? Não tem, todo serviço da atenção primária precisa de homologação, e exige envio de produção</a:t>
            </a:r>
          </a:p>
          <a:p>
            <a:r>
              <a:rPr lang="pt-BR" dirty="0"/>
              <a:t>Consultar relatório de atendimento no PEC.</a:t>
            </a:r>
          </a:p>
          <a:p>
            <a:r>
              <a:rPr lang="pt-BR" dirty="0"/>
              <a:t>Três meses sem envio, tem o repasse suspenso.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44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85033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perfil do fundo gerencia os usuário que serão gestor da atenção básicas,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5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8663294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Pode ser carga horária ou produção</a:t>
            </a:r>
          </a:p>
          <a:p>
            <a:endParaRPr lang="pt-BR" dirty="0"/>
          </a:p>
          <a:p>
            <a:pPr algn="l"/>
            <a:r>
              <a:rPr lang="pt-BR" b="0" dirty="0">
                <a:effectLst/>
              </a:rPr>
              <a:t>87</a:t>
            </a:r>
          </a:p>
          <a:p>
            <a:pPr algn="l"/>
            <a:r>
              <a:rPr lang="pt-BR" b="0" dirty="0">
                <a:effectLst/>
              </a:rPr>
              <a:t>241030</a:t>
            </a:r>
          </a:p>
          <a:p>
            <a:pPr algn="l"/>
            <a:r>
              <a:rPr lang="pt-BR" b="0" dirty="0">
                <a:effectLst/>
              </a:rPr>
              <a:t>RN</a:t>
            </a:r>
          </a:p>
          <a:p>
            <a:pPr algn="l"/>
            <a:r>
              <a:rPr lang="pt-BR" b="0" dirty="0">
                <a:effectLst/>
              </a:rPr>
              <a:t>PRESIDENTE JUSCELINO</a:t>
            </a:r>
          </a:p>
          <a:p>
            <a:pPr algn="l"/>
            <a:r>
              <a:rPr lang="pt-BR" b="0" dirty="0">
                <a:effectLst/>
              </a:rPr>
              <a:t>7827644</a:t>
            </a:r>
          </a:p>
          <a:p>
            <a:pPr algn="l"/>
            <a:r>
              <a:rPr lang="pt-BR" b="0" dirty="0">
                <a:effectLst/>
              </a:rPr>
              <a:t>88</a:t>
            </a:r>
          </a:p>
          <a:p>
            <a:pPr algn="l"/>
            <a:r>
              <a:rPr lang="pt-BR" b="0" dirty="0">
                <a:effectLst/>
              </a:rPr>
              <a:t>240290</a:t>
            </a:r>
          </a:p>
          <a:p>
            <a:pPr algn="l"/>
            <a:r>
              <a:rPr lang="pt-BR" b="0" dirty="0">
                <a:effectLst/>
              </a:rPr>
              <a:t>RN</a:t>
            </a:r>
          </a:p>
          <a:p>
            <a:pPr algn="l"/>
            <a:r>
              <a:rPr lang="pt-BR" b="0" dirty="0">
                <a:effectLst/>
              </a:rPr>
              <a:t>CORONEL JOÃO PESSOA</a:t>
            </a:r>
          </a:p>
          <a:p>
            <a:pPr algn="l"/>
            <a:r>
              <a:rPr lang="pt-BR" b="0" dirty="0">
                <a:effectLst/>
              </a:rPr>
              <a:t>6862608</a:t>
            </a:r>
          </a:p>
          <a:p>
            <a:pPr algn="l"/>
            <a:r>
              <a:rPr lang="pt-BR" b="0" dirty="0">
                <a:effectLst/>
              </a:rPr>
              <a:t>89</a:t>
            </a:r>
          </a:p>
          <a:p>
            <a:pPr algn="l"/>
            <a:r>
              <a:rPr lang="pt-BR" b="0" dirty="0">
                <a:effectLst/>
              </a:rPr>
              <a:t>240960</a:t>
            </a:r>
          </a:p>
          <a:p>
            <a:pPr algn="l"/>
            <a:r>
              <a:rPr lang="pt-BR" b="0" dirty="0">
                <a:effectLst/>
              </a:rPr>
              <a:t>RN</a:t>
            </a:r>
          </a:p>
          <a:p>
            <a:pPr algn="l"/>
            <a:r>
              <a:rPr lang="pt-BR" b="0" dirty="0">
                <a:effectLst/>
              </a:rPr>
              <a:t>PEDRA PRETA</a:t>
            </a:r>
          </a:p>
          <a:p>
            <a:pPr algn="l"/>
            <a:r>
              <a:rPr lang="pt-BR" b="0" dirty="0">
                <a:effectLst/>
              </a:rPr>
              <a:t>9933964</a:t>
            </a:r>
          </a:p>
          <a:p>
            <a:pPr algn="l"/>
            <a:r>
              <a:rPr lang="pt-BR" b="0" dirty="0">
                <a:effectLst/>
              </a:rPr>
              <a:t>90</a:t>
            </a:r>
          </a:p>
          <a:p>
            <a:pPr algn="l"/>
            <a:r>
              <a:rPr lang="pt-BR" b="0" dirty="0">
                <a:effectLst/>
              </a:rPr>
              <a:t>240520</a:t>
            </a:r>
          </a:p>
          <a:p>
            <a:pPr algn="l"/>
            <a:r>
              <a:rPr lang="pt-BR" b="0" dirty="0">
                <a:effectLst/>
              </a:rPr>
              <a:t>RN</a:t>
            </a:r>
          </a:p>
          <a:p>
            <a:pPr algn="l"/>
            <a:r>
              <a:rPr lang="pt-BR" b="0" dirty="0">
                <a:effectLst/>
              </a:rPr>
              <a:t>JANDUÍS</a:t>
            </a:r>
          </a:p>
          <a:p>
            <a:pPr algn="l"/>
            <a:r>
              <a:rPr lang="pt-BR" b="0" dirty="0">
                <a:effectLst/>
              </a:rPr>
              <a:t>9840648</a:t>
            </a:r>
          </a:p>
          <a:p>
            <a:pPr algn="l"/>
            <a:r>
              <a:rPr lang="pt-BR" b="0" dirty="0">
                <a:effectLst/>
              </a:rPr>
              <a:t>91</a:t>
            </a:r>
          </a:p>
          <a:p>
            <a:pPr algn="l"/>
            <a:r>
              <a:rPr lang="pt-BR" b="0" dirty="0">
                <a:effectLst/>
              </a:rPr>
              <a:t>241440</a:t>
            </a:r>
          </a:p>
          <a:p>
            <a:pPr algn="l"/>
            <a:r>
              <a:rPr lang="pt-BR" b="0" dirty="0">
                <a:effectLst/>
              </a:rPr>
              <a:t>RN</a:t>
            </a:r>
          </a:p>
          <a:p>
            <a:pPr algn="l"/>
            <a:r>
              <a:rPr lang="pt-BR" b="0" dirty="0">
                <a:effectLst/>
              </a:rPr>
              <a:t>TOUROS</a:t>
            </a:r>
          </a:p>
          <a:p>
            <a:pPr algn="l"/>
            <a:r>
              <a:rPr lang="pt-BR" b="0" dirty="0">
                <a:effectLst/>
              </a:rPr>
              <a:t>7978170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45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6221232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47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6136659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Todos já acessaram o SISAB?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49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5014693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50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2064993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51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928744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Ordem da fala</a:t>
            </a:r>
          </a:p>
          <a:p>
            <a:r>
              <a:rPr lang="pt-BR" dirty="0"/>
              <a:t>1 nota técnica e classificação por tipologia</a:t>
            </a:r>
          </a:p>
          <a:p>
            <a:r>
              <a:rPr lang="pt-BR" dirty="0"/>
              <a:t>2 campos de filtros (CNES-INE, situação de equipes, competência)</a:t>
            </a:r>
          </a:p>
          <a:p>
            <a:r>
              <a:rPr lang="pt-BR" dirty="0"/>
              <a:t>3 listagem de unidade equipe e sigla da equipe, tipo de equipe que o cadastro está </a:t>
            </a:r>
            <a:r>
              <a:rPr lang="pt-BR" dirty="0" err="1"/>
              <a:t>vinculdo</a:t>
            </a:r>
            <a:r>
              <a:rPr lang="pt-BR" dirty="0"/>
              <a:t>.</a:t>
            </a:r>
          </a:p>
          <a:p>
            <a:r>
              <a:rPr lang="pt-BR" dirty="0"/>
              <a:t>Equipes sem </a:t>
            </a:r>
            <a:r>
              <a:rPr lang="pt-BR" dirty="0" err="1"/>
              <a:t>eSF</a:t>
            </a:r>
            <a:r>
              <a:rPr lang="pt-BR" dirty="0"/>
              <a:t> não estão homologadas para recebimento</a:t>
            </a:r>
          </a:p>
          <a:p>
            <a:r>
              <a:rPr lang="pt-BR" dirty="0"/>
              <a:t>4. Geração de lista de nominal dos cidadãos vinculados  a equipe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52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0999533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Sigla pode ser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53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771196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54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7690843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57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7284171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Todo município precisa ler a nota técnica.</a:t>
            </a:r>
          </a:p>
          <a:p>
            <a:r>
              <a:rPr lang="pt-BR" dirty="0"/>
              <a:t>Pode ser erro no CNES ou no PEC na hora de selecionar a lotação para registro.</a:t>
            </a:r>
            <a:br>
              <a:rPr lang="pt-BR" dirty="0"/>
            </a:br>
            <a:r>
              <a:rPr lang="pt-BR" dirty="0"/>
              <a:t>Aqui encontramos por exemplo atendimento registrados com CBO de recepção.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59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945096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7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7577607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706204503883862 e pesquisei no CNES</a:t>
            </a:r>
          </a:p>
          <a:p>
            <a:r>
              <a:rPr lang="pt-BR" dirty="0"/>
              <a:t>Profissional cadastrado em um estabelecimento </a:t>
            </a:r>
          </a:p>
          <a:p>
            <a:r>
              <a:rPr lang="pt-BR" dirty="0"/>
              <a:t>7572476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60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2459448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0" dirty="0">
                <a:solidFill>
                  <a:srgbClr val="888888"/>
                </a:solidFill>
                <a:effectLst/>
                <a:latin typeface="Source Sans Pro" panose="020B0503030403020204" pitchFamily="34" charset="0"/>
              </a:rPr>
              <a:t>Adaptação do PEC para uso nos Centros de Especialidades Odontológicas (CEO)</a:t>
            </a:r>
          </a:p>
          <a:p>
            <a:r>
              <a:rPr lang="pt-BR" b="0" i="0" dirty="0">
                <a:solidFill>
                  <a:srgbClr val="888888"/>
                </a:solidFill>
                <a:effectLst/>
                <a:latin typeface="Source Sans Pro" panose="020B0503030403020204" pitchFamily="34" charset="0"/>
              </a:rPr>
              <a:t>1608392079600004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61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9751006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704007811147669</a:t>
            </a:r>
          </a:p>
          <a:p>
            <a:r>
              <a:rPr lang="pt-BR" dirty="0"/>
              <a:t>Profissional não está vinculado a equipe.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62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7000052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700209937367630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63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1771569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Municípios que ainda não estão informatizadas.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65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1790463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66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0029355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CNES, Estabelecimento e equipe</a:t>
            </a:r>
          </a:p>
          <a:p>
            <a:r>
              <a:rPr lang="pt-BR" dirty="0"/>
              <a:t>Seleciona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70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9204631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Informações do município: identifico a quantidade de equipes homologadas;</a:t>
            </a:r>
          </a:p>
          <a:p>
            <a:r>
              <a:rPr lang="pt-BR" dirty="0"/>
              <a:t>Lado direito: Posso tirar dúvida sobre a quantidade de consultas mínimas exigidas pelo programa: os parâmetros mínimos para médico e enfermeiro, seja de ESF ou EAP</a:t>
            </a:r>
          </a:p>
          <a:p>
            <a:endParaRPr lang="pt-BR" dirty="0"/>
          </a:p>
          <a:p>
            <a:r>
              <a:rPr lang="pt-BR" dirty="0"/>
              <a:t>A baixo temos  o número de </a:t>
            </a:r>
            <a:r>
              <a:rPr lang="pt-BR" dirty="0" err="1"/>
              <a:t>consulbtas</a:t>
            </a:r>
            <a:r>
              <a:rPr lang="pt-BR" dirty="0"/>
              <a:t> alcançadas por </a:t>
            </a:r>
            <a:r>
              <a:rPr lang="pt-BR" dirty="0" err="1"/>
              <a:t>acada</a:t>
            </a:r>
            <a:r>
              <a:rPr lang="pt-BR" dirty="0"/>
              <a:t> equipe e profissional de saúde de acordo com a competência CNS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71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5882299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Verificar também o atendimento de outras categorias profissionais, nutricionista, psicólogo....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73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7349510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75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909846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Telefone e e-mail é obrigado.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8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0893703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76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915978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Só recebe custeio se tiver credenciamento e homologadas.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81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0610450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captação ponderada envolve o quantidade de equipes credenciadas e homologadas e pagas.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82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7683803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nota contextualiza o porque do indicador, cita a ficha de qualificação, orientações de como melhorar os indicadores...</a:t>
            </a:r>
          </a:p>
          <a:p>
            <a:r>
              <a:rPr lang="pt-BR" dirty="0"/>
              <a:t>O ministério já marcou para maio a oficina para apresentar essas alterações.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95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5797029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104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231910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Usado exclusivamente para a integração do Prontuário Eletrônico e a RNDS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9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368162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pt-BR" b="0" i="0" dirty="0">
                <a:solidFill>
                  <a:schemeClr val="tx1"/>
                </a:solidFill>
                <a:effectLst/>
                <a:latin typeface="rawline"/>
              </a:rPr>
              <a:t>Conecte SUS, institucionalizado pela </a:t>
            </a:r>
            <a:r>
              <a:rPr lang="pt-BR" b="0" i="0" u="none" strike="noStrike" dirty="0">
                <a:solidFill>
                  <a:schemeClr val="tx1"/>
                </a:solidFill>
                <a:effectLst/>
                <a:latin typeface="rawlin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Portaria GM/MS nº 1.434, de 28 de maio de 2020</a:t>
            </a:r>
            <a:r>
              <a:rPr lang="pt-BR" b="0" i="0" dirty="0">
                <a:solidFill>
                  <a:schemeClr val="tx1"/>
                </a:solidFill>
                <a:effectLst/>
                <a:latin typeface="rawline"/>
              </a:rPr>
              <a:t>, é um programa do Governo Federal coordenado pelo DATASUS em parceria com áreas finalísticas do Ministério da Saúde, tem como missão materializar a Estratégia de Saúde Digital para o Brasil.</a:t>
            </a:r>
          </a:p>
          <a:p>
            <a:pPr algn="l" fontAlgn="base"/>
            <a:r>
              <a:rPr lang="pt-BR" b="0" i="0" dirty="0">
                <a:solidFill>
                  <a:schemeClr val="tx1"/>
                </a:solidFill>
                <a:effectLst/>
                <a:latin typeface="rawline"/>
              </a:rPr>
              <a:t>O Programa prevê a integração das informações de saúde do cidadão em uma grande rede de dados que trará ganhos aos cidadãos, como, por exemplo, saber sua trajetória no SUS, quais vacinas tomaram, atendimentos e exames realizados, internações, medicamentos usados, e, também, a profissionais e gestores de saúde que passarão a contar com um conjunto de informações que potencializarão a melhoria na continuidade do cuidado e na tomada de decisões. O resultado será uma oferta de serviços de saúde pública de melhor qualidade para a população.</a:t>
            </a:r>
          </a:p>
          <a:p>
            <a:endParaRPr lang="pt-BR" dirty="0"/>
          </a:p>
          <a:p>
            <a:r>
              <a:rPr lang="pt-BR" dirty="0"/>
              <a:t>Não apenas no escopo da atenção básica, mas especializada, hospitalar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dirty="0">
                <a:solidFill>
                  <a:schemeClr val="tx1"/>
                </a:solidFill>
                <a:effectLst/>
                <a:latin typeface="rawline"/>
              </a:rPr>
              <a:t>A Rede Nacional de Dados em Saúde (RNDS) é a plataforma nacional de interoperabilidade (troca de dados) em saúde, instituída pela </a:t>
            </a:r>
            <a:r>
              <a:rPr lang="pt-BR" sz="1200" b="0" i="0" u="none" strike="noStrike" dirty="0">
                <a:solidFill>
                  <a:schemeClr val="tx1"/>
                </a:solidFill>
                <a:effectLst/>
                <a:latin typeface="rawlin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Portaria GM/MS nº 1.434, de 28 de maio de 2020</a:t>
            </a:r>
            <a:r>
              <a:rPr lang="pt-BR" sz="1200" b="0" i="0" dirty="0">
                <a:solidFill>
                  <a:schemeClr val="tx1"/>
                </a:solidFill>
                <a:effectLst/>
                <a:latin typeface="rawline"/>
              </a:rPr>
              <a:t>. A RNDS, além de ser um projeto estruturante do Conecte SUS, é um programa do Governo Federal voltado para a transformação digital da saúde no Brasil e tem o objetivo de promover a troca de informações entre os pontos da Rede de Atenção à Saúde, permitindo a transição e continuidade do cuidado nos setores públicos e privados.</a:t>
            </a:r>
            <a:endParaRPr lang="pt-BR" sz="1200" dirty="0">
              <a:solidFill>
                <a:schemeClr val="tx1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10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678470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Acesso a vacinas (por enquanto apenas covid)</a:t>
            </a:r>
          </a:p>
          <a:p>
            <a:r>
              <a:rPr lang="pt-BR" dirty="0"/>
              <a:t>Acesso a internações...</a:t>
            </a:r>
          </a:p>
          <a:p>
            <a:r>
              <a:rPr lang="pt-BR" dirty="0"/>
              <a:t>Mas a cada entrega, novas versões,  serão adicionados novas funcionalidades. </a:t>
            </a:r>
          </a:p>
          <a:p>
            <a:endParaRPr lang="pt-BR" dirty="0"/>
          </a:p>
          <a:p>
            <a:r>
              <a:rPr lang="pt-BR" dirty="0" err="1"/>
              <a:t>Especie</a:t>
            </a:r>
            <a:r>
              <a:rPr lang="pt-BR" dirty="0"/>
              <a:t> de Prontuário Nacional</a:t>
            </a:r>
          </a:p>
          <a:p>
            <a:endParaRPr lang="pt-BR" dirty="0"/>
          </a:p>
          <a:p>
            <a:r>
              <a:rPr lang="pt-BR" dirty="0"/>
              <a:t>Hoje temos dificuldade de registrar o mínimo que é uma PA.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13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392329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pt-BR" noProof="0" smtClean="0"/>
              <a:pPr/>
              <a:t>14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800386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t-BR" noProof="0"/>
              <a:t>Clique para editar o estilo do subtítulo Mestre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67FE631-0B6D-4712-BEFD-FF38CEB37A4A}" type="datetime1">
              <a:rPr lang="pt-BR" noProof="0" smtClean="0"/>
              <a:pPr/>
              <a:t>13/03/2022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9DA96DE-A078-4676-8F38-EBC20B81DF35}" type="datetime1">
              <a:rPr lang="pt-BR" noProof="0" smtClean="0"/>
              <a:pPr/>
              <a:t>13/03/2022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211769B-D019-4A86-8334-0A9D6D419A60}" type="datetime1">
              <a:rPr lang="pt-BR" noProof="0" smtClean="0"/>
              <a:pPr/>
              <a:t>13/03/2022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 b="0" cap="none" baseline="0"/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A5EA5BE-0305-48F1-B45B-3F07AA1244A2}" type="datetime1">
              <a:rPr lang="pt-BR" noProof="0" smtClean="0"/>
              <a:pPr/>
              <a:t>13/03/2022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C2D1C76-DED1-4BE0-8F34-1641B8636BA4}" type="datetime1">
              <a:rPr lang="pt-BR" noProof="0" smtClean="0"/>
              <a:pPr/>
              <a:t>13/03/2022</a:t>
            </a:fld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2A013F82-EE5E-44EE-A61D-E31C6657F26F}" type="slidenum">
              <a:rPr lang="pt-BR" noProof="0" smtClean="0"/>
              <a:pPr/>
              <a:t>‹nº›</a:t>
            </a:fld>
            <a:r>
              <a:rPr lang="pt-BR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6C98F49-77D6-4D48-BB68-E4DB33EE5B06}" type="datetime1">
              <a:rPr lang="pt-BR" noProof="0" smtClean="0"/>
              <a:pPr/>
              <a:t>13/03/2022</a:t>
            </a:fld>
            <a:endParaRPr lang="pt-BR" noProof="0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F379B94-F7A6-4BC6-8A31-032F8D94B5BD}" type="datetime1">
              <a:rPr lang="pt-BR" noProof="0" smtClean="0"/>
              <a:pPr/>
              <a:t>13/03/2022</a:t>
            </a:fld>
            <a:endParaRPr lang="pt-BR" noProof="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35DBF44-9F2F-4201-8CE2-C12E521BC56C}" type="datetime1">
              <a:rPr lang="pt-BR" noProof="0" smtClean="0"/>
              <a:pPr/>
              <a:t>13/03/2022</a:t>
            </a:fld>
            <a:endParaRPr lang="pt-BR" noProof="0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Autofit/>
          </a:bodyPr>
          <a:lstStyle>
            <a:lvl1pPr algn="l" rtl="0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BAD7B4B-23CA-4460-862D-E2D3E21E1E07}" type="datetime1">
              <a:rPr lang="pt-BR" noProof="0" smtClean="0"/>
              <a:pPr/>
              <a:t>13/03/2022</a:t>
            </a:fld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rmAutofit/>
          </a:bodyPr>
          <a:lstStyle>
            <a:lvl1pPr algn="l" rtl="0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2F45EDE-4BCD-4C98-AD18-04AAF5D19C9A}" type="datetime1">
              <a:rPr lang="pt-BR" noProof="0" smtClean="0"/>
              <a:pPr/>
              <a:t>13/03/2022</a:t>
            </a:fld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t-BR" noProof="0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 dirty="0"/>
              <a:t>Clique para editar o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951F9-CFF6-4C18-A9A8-D5A0842ABF9A}" type="datetime1">
              <a:rPr lang="pt-BR" noProof="0" smtClean="0"/>
              <a:pPr/>
              <a:t>13/03/2022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pt-BR" noProof="0" smtClean="0"/>
              <a:pPr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saude/pt-br/assuntos/saude-digital/o-programa-conecte-sus/o-programa-conecte-su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gov.br/saude/pt-br/assuntos/rnds" TargetMode="Externa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mailto:rnds@saude.gov.br" TargetMode="External"/><Relationship Id="rId3" Type="http://schemas.openxmlformats.org/officeDocument/2006/relationships/hyperlink" Target="https://youtu.be/A9aN5laMEn8" TargetMode="External"/><Relationship Id="rId7" Type="http://schemas.openxmlformats.org/officeDocument/2006/relationships/hyperlink" Target="https://servicos-datasus.saude.gov.br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v.br/saude/pt-br/assuntos/rnds/perguntas-e-respostas/perguntas-e-respostas-1" TargetMode="External"/><Relationship Id="rId5" Type="http://schemas.openxmlformats.org/officeDocument/2006/relationships/hyperlink" Target="https://www.gov.br/saude/pt-br/assuntos/rnds/perguntas-e-respostas/conecte-sus-infografico.pdf" TargetMode="External"/><Relationship Id="rId4" Type="http://schemas.openxmlformats.org/officeDocument/2006/relationships/hyperlink" Target="https://www.youtube.com/watch?v=dmkW2TC1NM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giap-saps.github.io/Manual-eSUS-APS/docs/PEC/PEC_01_orientacoes_gerais/#134-sou-administrador-da-instala%C3%A7%C3%A3o-e-esqueci-a-minha-senha-o-que-fazer" TargetMode="External"/><Relationship Id="rId2" Type="http://schemas.openxmlformats.org/officeDocument/2006/relationships/hyperlink" Target="https://cgiap-saps.github.io/Manual-eSUS-APS/docs/PEC/PEC_02_instalacao/#263-ativando-o-sistema-e-sus-aps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in.gov.br/en/web/dou/-/portaria-gm/ms-n-26-de-7-de-janeiro-de-2022-372815949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asems.org.br/wp-content/uploads/2021/07/NT-ACS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.gov.br/en/web/dou/-/portaria-gm/ms-n-234-de-21-de-fevereiro-de-2022-382328695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ps.saude.gov.br/ape/academia" TargetMode="External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gestorab.saude.gov.br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ntegracao.esusab.ufsc.br/ledi/documentacao/regras/cbo.html" TargetMode="External"/><Relationship Id="rId4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.gov.br/en/web/dou/-/portaria-n-2.983-de-11-de-novembro-de-2019-227652196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conasems.org.br/wp-content/uploads/2020/07/3-LiveConasemsInformatiza-FINAL.pdf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.gov.br/en/web/dou/-/portaria-n-60-de-26-de-novembro-de-2020-290853767" TargetMode="External"/><Relationship Id="rId7" Type="http://schemas.openxmlformats.org/officeDocument/2006/relationships/hyperlink" Target="https://wiki.saude.gov.br/cnes/index.php/P%C3%A1gina_principal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iki.saude.gov.br/cnes/index.php/D%C3%BAvidas_Frequentes" TargetMode="External"/><Relationship Id="rId5" Type="http://schemas.openxmlformats.org/officeDocument/2006/relationships/hyperlink" Target="https://www.in.gov.br/en/web/dou/-/portaria-de-consolidacao-n-1-de-2-de-junho-de-2021-324136445" TargetMode="External"/><Relationship Id="rId4" Type="http://schemas.openxmlformats.org/officeDocument/2006/relationships/hyperlink" Target="https://www.in.gov.br/en/web/dou/-/portaria-n-32-de-19-de-maio-de-2021-32121613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asems.org.br/ministerio-da-saude-divulga-nota-tecnica-sobre-indicadores-de-pagamento-por-desempenho-do-previne-brasil/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svg"/><Relationship Id="rId3" Type="http://schemas.openxmlformats.org/officeDocument/2006/relationships/image" Target="../media/image90.png"/><Relationship Id="rId7" Type="http://schemas.openxmlformats.org/officeDocument/2006/relationships/image" Target="../media/image94.svg"/><Relationship Id="rId12" Type="http://schemas.openxmlformats.org/officeDocument/2006/relationships/image" Target="../media/image9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svg"/><Relationship Id="rId5" Type="http://schemas.openxmlformats.org/officeDocument/2006/relationships/image" Target="../media/image92.png"/><Relationship Id="rId15" Type="http://schemas.openxmlformats.org/officeDocument/2006/relationships/image" Target="../media/image102.sv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svg"/><Relationship Id="rId14" Type="http://schemas.openxmlformats.org/officeDocument/2006/relationships/image" Target="../media/image101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24675E1-6425-4921-BAF4-9FDC2053C6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70" t="16393" r="39662" b="58401"/>
          <a:stretch/>
        </p:blipFill>
        <p:spPr>
          <a:xfrm>
            <a:off x="4078188" y="136016"/>
            <a:ext cx="4032448" cy="2688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9DCDF3F-1934-470E-835D-22D572C34DE3}"/>
              </a:ext>
            </a:extLst>
          </p:cNvPr>
          <p:cNvSpPr txBox="1"/>
          <p:nvPr/>
        </p:nvSpPr>
        <p:spPr>
          <a:xfrm>
            <a:off x="765820" y="2767280"/>
            <a:ext cx="8928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002060"/>
                </a:solidFill>
                <a:latin typeface="Amasis MT Pro Medium" panose="020B0604020202020204" pitchFamily="18" charset="0"/>
              </a:rPr>
              <a:t>Sistemas em Informações em Saúde </a:t>
            </a:r>
            <a:r>
              <a:rPr lang="pt-B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C13C6E9-DF45-4941-B5FB-208535471522}"/>
              </a:ext>
            </a:extLst>
          </p:cNvPr>
          <p:cNvSpPr txBox="1"/>
          <p:nvPr/>
        </p:nvSpPr>
        <p:spPr>
          <a:xfrm>
            <a:off x="724931" y="3547174"/>
            <a:ext cx="892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7ª Região de Saúde</a:t>
            </a:r>
          </a:p>
          <a:p>
            <a:r>
              <a:rPr lang="pt-BR" dirty="0">
                <a:solidFill>
                  <a:schemeClr val="bg1"/>
                </a:solidFill>
              </a:rPr>
              <a:t>Atenção Primária a Saúde - APS </a:t>
            </a:r>
          </a:p>
          <a:p>
            <a:r>
              <a:rPr lang="pt-BR" dirty="0">
                <a:solidFill>
                  <a:schemeClr val="bg1"/>
                </a:solidFill>
              </a:rPr>
              <a:t>Monitoramento e avaliação regional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1784D46-D4EC-4E07-9CCD-B27FCE26DB6B}"/>
              </a:ext>
            </a:extLst>
          </p:cNvPr>
          <p:cNvSpPr/>
          <p:nvPr/>
        </p:nvSpPr>
        <p:spPr>
          <a:xfrm>
            <a:off x="6094412" y="6165304"/>
            <a:ext cx="6094413" cy="21602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E58336C-7185-486A-9F85-7524309773F2}"/>
              </a:ext>
            </a:extLst>
          </p:cNvPr>
          <p:cNvSpPr/>
          <p:nvPr/>
        </p:nvSpPr>
        <p:spPr>
          <a:xfrm>
            <a:off x="220875" y="0"/>
            <a:ext cx="36004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2BBA61C-F1EC-45B7-8ACC-822A502AF4BE}"/>
              </a:ext>
            </a:extLst>
          </p:cNvPr>
          <p:cNvSpPr/>
          <p:nvPr/>
        </p:nvSpPr>
        <p:spPr>
          <a:xfrm>
            <a:off x="6094412" y="6453336"/>
            <a:ext cx="6094413" cy="21602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7D97D36-2D0D-4F08-8C2F-494AA91CB794}"/>
              </a:ext>
            </a:extLst>
          </p:cNvPr>
          <p:cNvSpPr/>
          <p:nvPr/>
        </p:nvSpPr>
        <p:spPr>
          <a:xfrm>
            <a:off x="11607910" y="0"/>
            <a:ext cx="360040" cy="604645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359E4AF-814A-442B-9D14-0A01023F6E18}"/>
              </a:ext>
            </a:extLst>
          </p:cNvPr>
          <p:cNvSpPr/>
          <p:nvPr/>
        </p:nvSpPr>
        <p:spPr>
          <a:xfrm flipV="1">
            <a:off x="765820" y="3429000"/>
            <a:ext cx="8424936" cy="46166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42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3845AD5F-1C9B-43A0-816B-904FC1958B8D}"/>
              </a:ext>
            </a:extLst>
          </p:cNvPr>
          <p:cNvSpPr txBox="1"/>
          <p:nvPr/>
        </p:nvSpPr>
        <p:spPr>
          <a:xfrm>
            <a:off x="355032" y="2146053"/>
            <a:ext cx="5163317" cy="2862322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endParaRPr lang="pt-BR" b="1" i="0" dirty="0">
              <a:solidFill>
                <a:schemeClr val="tx1"/>
              </a:solidFill>
              <a:effectLst/>
              <a:latin typeface="rawline"/>
            </a:endParaRPr>
          </a:p>
          <a:p>
            <a:pPr algn="just" fontAlgn="base"/>
            <a:r>
              <a:rPr lang="pt-BR" b="1" dirty="0">
                <a:solidFill>
                  <a:schemeClr val="tx1"/>
                </a:solidFill>
                <a:latin typeface="rawline"/>
              </a:rPr>
              <a:t>1. Estratégia de Saúde Digital</a:t>
            </a:r>
          </a:p>
          <a:p>
            <a:pPr algn="just" fontAlgn="base"/>
            <a:r>
              <a:rPr lang="pt-BR" b="1" i="0" dirty="0">
                <a:solidFill>
                  <a:schemeClr val="tx1"/>
                </a:solidFill>
                <a:effectLst/>
                <a:latin typeface="rawline"/>
              </a:rPr>
              <a:t>2. (missão)Integração das informações em saúde em uma </a:t>
            </a:r>
            <a:r>
              <a:rPr lang="pt-BR" b="1" dirty="0">
                <a:solidFill>
                  <a:schemeClr val="tx1"/>
                </a:solidFill>
                <a:latin typeface="rawline"/>
              </a:rPr>
              <a:t>grande rede de dados (independente do nível de atenção);</a:t>
            </a:r>
          </a:p>
          <a:p>
            <a:pPr algn="just" fontAlgn="base"/>
            <a:r>
              <a:rPr lang="pt-BR" b="1" dirty="0">
                <a:solidFill>
                  <a:schemeClr val="tx1"/>
                </a:solidFill>
                <a:latin typeface="rawline"/>
              </a:rPr>
              <a:t>3. Saber sua trajetória no SUS, quais vacinas tomaram, atendimentos e exames realizados, internações, medicamentos usados. </a:t>
            </a:r>
          </a:p>
          <a:p>
            <a:pPr fontAlgn="base"/>
            <a:endParaRPr lang="pt-BR" b="1" i="0" dirty="0">
              <a:solidFill>
                <a:schemeClr val="tx1"/>
              </a:solidFill>
              <a:effectLst/>
              <a:latin typeface="rawline"/>
            </a:endParaRPr>
          </a:p>
          <a:p>
            <a:pPr algn="l" fontAlgn="base"/>
            <a:r>
              <a:rPr lang="pt-BR" b="0" i="0" dirty="0">
                <a:solidFill>
                  <a:schemeClr val="tx1"/>
                </a:solidFill>
                <a:effectLst/>
                <a:latin typeface="rawline"/>
              </a:rPr>
              <a:t> 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1B0C068-B052-4DE2-8DF2-254FEFCFE2B6}"/>
              </a:ext>
            </a:extLst>
          </p:cNvPr>
          <p:cNvSpPr txBox="1"/>
          <p:nvPr/>
        </p:nvSpPr>
        <p:spPr>
          <a:xfrm>
            <a:off x="117748" y="5373216"/>
            <a:ext cx="1087320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Programa Conecte SUS</a:t>
            </a:r>
          </a:p>
          <a:p>
            <a:r>
              <a:rPr lang="pt-BR" sz="1400" dirty="0">
                <a:solidFill>
                  <a:srgbClr val="F8B00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https://www.gov.br/saude/pt-br/assuntos/saude-digital/o-programa-conecte-sus/o-programa-conecte-sus</a:t>
            </a:r>
            <a:endParaRPr lang="pt-BR" sz="1400" dirty="0"/>
          </a:p>
          <a:p>
            <a:r>
              <a:rPr lang="pt-BR" sz="1400" dirty="0"/>
              <a:t>Rede Nacional de Dados em Saúde - RNDS</a:t>
            </a:r>
            <a:endParaRPr lang="pt-BR" sz="1400" b="1" i="0" dirty="0">
              <a:effectLst/>
              <a:latin typeface="rawline"/>
            </a:endParaRPr>
          </a:p>
          <a:p>
            <a:r>
              <a:rPr lang="pt-BR" sz="1400" dirty="0">
                <a:hlinkClick r:id="rId4"/>
              </a:rPr>
              <a:t>https://www.gov.br/saude/pt-br/assuntos/rnds</a:t>
            </a:r>
            <a:endParaRPr lang="pt-BR" sz="1400" dirty="0"/>
          </a:p>
          <a:p>
            <a:endParaRPr lang="pt-B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874FBB-DAD2-4BD1-9F94-3933A7382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32" y="429196"/>
            <a:ext cx="5163317" cy="123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8501E6E-EA4E-42DE-B260-F930B8B1D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52" y="440121"/>
            <a:ext cx="5184848" cy="121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219DAEFE-D0BF-42FE-B9EE-EDCFA2ED80C2}"/>
              </a:ext>
            </a:extLst>
          </p:cNvPr>
          <p:cNvSpPr txBox="1"/>
          <p:nvPr/>
        </p:nvSpPr>
        <p:spPr>
          <a:xfrm>
            <a:off x="6382444" y="2146052"/>
            <a:ext cx="5256856" cy="1754326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endParaRPr lang="pt-BR" b="1" i="0" dirty="0">
              <a:solidFill>
                <a:schemeClr val="tx1"/>
              </a:solidFill>
              <a:effectLst/>
              <a:latin typeface="rawline"/>
            </a:endParaRPr>
          </a:p>
          <a:p>
            <a:pPr algn="just" fontAlgn="base"/>
            <a:r>
              <a:rPr lang="pt-BR" b="1" i="0" dirty="0">
                <a:solidFill>
                  <a:schemeClr val="tx1"/>
                </a:solidFill>
                <a:effectLst/>
                <a:latin typeface="rawline"/>
              </a:rPr>
              <a:t>1. Plataforma de interoperabilidade</a:t>
            </a:r>
            <a:r>
              <a:rPr lang="pt-BR" b="1" dirty="0">
                <a:solidFill>
                  <a:schemeClr val="tx1"/>
                </a:solidFill>
                <a:latin typeface="rawline"/>
              </a:rPr>
              <a:t> (troca de dados) nacional;</a:t>
            </a:r>
          </a:p>
          <a:p>
            <a:pPr algn="just" fontAlgn="base"/>
            <a:r>
              <a:rPr lang="pt-BR" b="1" i="0" dirty="0">
                <a:solidFill>
                  <a:schemeClr val="tx1"/>
                </a:solidFill>
                <a:effectLst/>
                <a:latin typeface="rawline"/>
              </a:rPr>
              <a:t>2. Promover a troca de informações entre os pontos da Rede de Atenção Básica à Saúde</a:t>
            </a:r>
          </a:p>
          <a:p>
            <a:pPr algn="just" fontAlgn="base"/>
            <a:r>
              <a:rPr lang="pt-BR" b="0" i="0" dirty="0">
                <a:solidFill>
                  <a:schemeClr val="tx1"/>
                </a:solidFill>
                <a:effectLst/>
                <a:latin typeface="rawline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1242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5910710-0FE3-410B-AFA5-65EA60072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1" t="16955" r="22130" b="9136"/>
          <a:stretch/>
        </p:blipFill>
        <p:spPr>
          <a:xfrm>
            <a:off x="15229" y="-1"/>
            <a:ext cx="12173595" cy="685800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F70AF43-8627-4DDE-BD0C-D62F1B001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1" t="16955" r="22130" b="9136"/>
          <a:stretch/>
        </p:blipFill>
        <p:spPr>
          <a:xfrm>
            <a:off x="15230" y="-1"/>
            <a:ext cx="12173595" cy="685800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0762D5C-FB26-4A95-978D-3179381BC4FE}"/>
              </a:ext>
            </a:extLst>
          </p:cNvPr>
          <p:cNvSpPr txBox="1"/>
          <p:nvPr/>
        </p:nvSpPr>
        <p:spPr>
          <a:xfrm>
            <a:off x="477788" y="651392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MS</a:t>
            </a:r>
          </a:p>
        </p:txBody>
      </p:sp>
    </p:spTree>
    <p:extLst>
      <p:ext uri="{BB962C8B-B14F-4D97-AF65-F5344CB8AC3E}">
        <p14:creationId xmlns:p14="http://schemas.microsoft.com/office/powerpoint/2010/main" val="148696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3D46C73-8353-432F-A869-26087C75D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9" t="16625" r="22222" b="8642"/>
          <a:stretch/>
        </p:blipFill>
        <p:spPr>
          <a:xfrm>
            <a:off x="0" y="0"/>
            <a:ext cx="1219089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9734049-0BB6-4221-9967-A19C9FFBF435}"/>
              </a:ext>
            </a:extLst>
          </p:cNvPr>
          <p:cNvSpPr txBox="1"/>
          <p:nvPr/>
        </p:nvSpPr>
        <p:spPr>
          <a:xfrm>
            <a:off x="477788" y="651392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MS</a:t>
            </a:r>
          </a:p>
        </p:txBody>
      </p:sp>
    </p:spTree>
    <p:extLst>
      <p:ext uri="{BB962C8B-B14F-4D97-AF65-F5344CB8AC3E}">
        <p14:creationId xmlns:p14="http://schemas.microsoft.com/office/powerpoint/2010/main" val="243327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6C64CA6-2D8D-4671-8E9E-1C127AC6FF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5" t="17284" r="24352" b="12756"/>
          <a:stretch/>
        </p:blipFill>
        <p:spPr>
          <a:xfrm>
            <a:off x="27037" y="1166"/>
            <a:ext cx="12161788" cy="685683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6F2AD52-2226-4AAC-8984-18566057C003}"/>
              </a:ext>
            </a:extLst>
          </p:cNvPr>
          <p:cNvSpPr txBox="1"/>
          <p:nvPr/>
        </p:nvSpPr>
        <p:spPr>
          <a:xfrm>
            <a:off x="477788" y="651392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MS</a:t>
            </a:r>
          </a:p>
        </p:txBody>
      </p:sp>
    </p:spTree>
    <p:extLst>
      <p:ext uri="{BB962C8B-B14F-4D97-AF65-F5344CB8AC3E}">
        <p14:creationId xmlns:p14="http://schemas.microsoft.com/office/powerpoint/2010/main" val="286946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F42FF0D-DB8B-4E89-A84B-9A225453FC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1" t="16955" r="22315" b="10124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E0F1419-8CE0-43B5-AC27-12112761C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BD13C6B-4AD1-489A-82E8-7E26F57D0BD5}"/>
              </a:ext>
            </a:extLst>
          </p:cNvPr>
          <p:cNvSpPr/>
          <p:nvPr/>
        </p:nvSpPr>
        <p:spPr>
          <a:xfrm>
            <a:off x="477788" y="3356992"/>
            <a:ext cx="5616624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598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00A1C29-2F67-4E29-8A19-360A90764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EEA277E-E2CA-41A6-9704-12A9E9334694}"/>
              </a:ext>
            </a:extLst>
          </p:cNvPr>
          <p:cNvSpPr/>
          <p:nvPr/>
        </p:nvSpPr>
        <p:spPr>
          <a:xfrm>
            <a:off x="405780" y="476672"/>
            <a:ext cx="6408712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AA96790-B317-4716-ACE3-74E9F6E971AE}"/>
              </a:ext>
            </a:extLst>
          </p:cNvPr>
          <p:cNvSpPr/>
          <p:nvPr/>
        </p:nvSpPr>
        <p:spPr>
          <a:xfrm>
            <a:off x="414270" y="1268760"/>
            <a:ext cx="1647694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65F5221-6A6A-4CD3-A8FC-CA9D88937971}"/>
              </a:ext>
            </a:extLst>
          </p:cNvPr>
          <p:cNvSpPr/>
          <p:nvPr/>
        </p:nvSpPr>
        <p:spPr>
          <a:xfrm>
            <a:off x="414270" y="1867212"/>
            <a:ext cx="3807934" cy="4816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84D4860-F409-47C9-9FD3-6A1A9F056745}"/>
              </a:ext>
            </a:extLst>
          </p:cNvPr>
          <p:cNvSpPr/>
          <p:nvPr/>
        </p:nvSpPr>
        <p:spPr>
          <a:xfrm>
            <a:off x="4294212" y="1844824"/>
            <a:ext cx="3807934" cy="4816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7EA1BB2-DC8C-45CF-8A99-94C2AFDAA2E2}"/>
              </a:ext>
            </a:extLst>
          </p:cNvPr>
          <p:cNvSpPr/>
          <p:nvPr/>
        </p:nvSpPr>
        <p:spPr>
          <a:xfrm>
            <a:off x="8174154" y="1778151"/>
            <a:ext cx="3752906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AF386DC-363C-4FF8-8D1E-3679E0405438}"/>
              </a:ext>
            </a:extLst>
          </p:cNvPr>
          <p:cNvSpPr txBox="1"/>
          <p:nvPr/>
        </p:nvSpPr>
        <p:spPr>
          <a:xfrm>
            <a:off x="5230316" y="2413337"/>
            <a:ext cx="6174658" cy="2031325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pt-BR" b="1" dirty="0"/>
              <a:t>Opções de filtro</a:t>
            </a:r>
          </a:p>
          <a:p>
            <a:r>
              <a:rPr lang="pt-BR" dirty="0"/>
              <a:t>Indicador: visão geral, indicadores de saúde e ISF</a:t>
            </a:r>
          </a:p>
          <a:p>
            <a:r>
              <a:rPr lang="pt-BR" dirty="0"/>
              <a:t>Nível de visualização: Município, unidade de saúde, Equipe - INE, CNES e INE.</a:t>
            </a:r>
          </a:p>
          <a:p>
            <a:r>
              <a:rPr lang="pt-BR" dirty="0"/>
              <a:t>Opções de quadrimestre: Todos os quadrimestres, 2018 Q! a 2021 Q3.</a:t>
            </a:r>
          </a:p>
          <a:p>
            <a:r>
              <a:rPr lang="pt-BR" dirty="0"/>
              <a:t>Visão das equipes: Todas equipes(</a:t>
            </a:r>
            <a:r>
              <a:rPr lang="pt-BR" dirty="0" err="1"/>
              <a:t>eSF</a:t>
            </a:r>
            <a:r>
              <a:rPr lang="pt-BR" dirty="0"/>
              <a:t>, </a:t>
            </a:r>
            <a:r>
              <a:rPr lang="pt-BR" dirty="0" err="1"/>
              <a:t>eAP</a:t>
            </a:r>
            <a:r>
              <a:rPr lang="pt-BR" dirty="0"/>
              <a:t>, </a:t>
            </a:r>
            <a:r>
              <a:rPr lang="pt-BR" dirty="0" err="1"/>
              <a:t>eCR</a:t>
            </a:r>
            <a:r>
              <a:rPr lang="pt-BR" dirty="0"/>
              <a:t>, </a:t>
            </a:r>
            <a:r>
              <a:rPr lang="pt-BR" dirty="0" err="1"/>
              <a:t>eaPP</a:t>
            </a:r>
            <a:r>
              <a:rPr lang="pt-BR" dirty="0"/>
              <a:t> e </a:t>
            </a:r>
            <a:r>
              <a:rPr lang="pt-BR" dirty="0" err="1"/>
              <a:t>esFR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6670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8;p2">
            <a:extLst>
              <a:ext uri="{FF2B5EF4-FFF2-40B4-BE49-F238E27FC236}">
                <a16:creationId xmlns:a16="http://schemas.microsoft.com/office/drawing/2014/main" id="{EB1DCC49-DE6A-466F-88F4-A062901BDFBF}"/>
              </a:ext>
            </a:extLst>
          </p:cNvPr>
          <p:cNvSpPr txBox="1"/>
          <p:nvPr/>
        </p:nvSpPr>
        <p:spPr>
          <a:xfrm>
            <a:off x="405780" y="958662"/>
            <a:ext cx="7939061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pt-BR" sz="36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Até a próxima!</a:t>
            </a:r>
            <a:endParaRPr sz="3600" b="1" i="0" u="none" strike="noStrike" cap="none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521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EC0DA4-4178-4CF2-8E3A-A01AD07A1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1069A69-BB9C-444A-8CC3-F075B05CF402}"/>
              </a:ext>
            </a:extLst>
          </p:cNvPr>
          <p:cNvSpPr/>
          <p:nvPr/>
        </p:nvSpPr>
        <p:spPr>
          <a:xfrm>
            <a:off x="1773932" y="2996952"/>
            <a:ext cx="4464496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444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ADC3F1A-23DF-49EC-8970-796AAE7998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30" b="6143"/>
          <a:stretch/>
        </p:blipFill>
        <p:spPr>
          <a:xfrm>
            <a:off x="0" y="548680"/>
            <a:ext cx="12188825" cy="5904656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CCC8876-213F-476C-BAC2-DCF77FEFCBD9}"/>
              </a:ext>
            </a:extLst>
          </p:cNvPr>
          <p:cNvSpPr/>
          <p:nvPr/>
        </p:nvSpPr>
        <p:spPr>
          <a:xfrm>
            <a:off x="1917948" y="4077072"/>
            <a:ext cx="6552728" cy="1152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226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17773FC-7756-422E-8AE7-8F435B7D8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00" t="23966" r="18740" b="36378"/>
          <a:stretch/>
        </p:blipFill>
        <p:spPr>
          <a:xfrm>
            <a:off x="3574132" y="989729"/>
            <a:ext cx="7776860" cy="302433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D547951-47CA-43E4-A29F-67B106F2A644}"/>
              </a:ext>
            </a:extLst>
          </p:cNvPr>
          <p:cNvSpPr txBox="1"/>
          <p:nvPr/>
        </p:nvSpPr>
        <p:spPr>
          <a:xfrm>
            <a:off x="405780" y="320283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Acesso a RNDS com o Prontuário Eletrônico do Cidadão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ECEACEA-0592-4917-91D1-B6CD65424A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00" t="30307" r="31095" b="21643"/>
          <a:stretch/>
        </p:blipFill>
        <p:spPr>
          <a:xfrm>
            <a:off x="621804" y="2636912"/>
            <a:ext cx="7442795" cy="3510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798D6A3C-49E4-4E92-9A91-5C372D0CA62B}"/>
              </a:ext>
            </a:extLst>
          </p:cNvPr>
          <p:cNvCxnSpPr/>
          <p:nvPr/>
        </p:nvCxnSpPr>
        <p:spPr>
          <a:xfrm flipV="1">
            <a:off x="621804" y="1412776"/>
            <a:ext cx="9145016" cy="1224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AAA98682-58BA-4571-883F-9C56B70B9FC6}"/>
              </a:ext>
            </a:extLst>
          </p:cNvPr>
          <p:cNvCxnSpPr>
            <a:cxnSpLocks/>
          </p:cNvCxnSpPr>
          <p:nvPr/>
        </p:nvCxnSpPr>
        <p:spPr>
          <a:xfrm flipV="1">
            <a:off x="8064599" y="1412776"/>
            <a:ext cx="1702221" cy="4734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726C2D3-3F95-4FEE-9AED-9AFA743FF3CA}"/>
              </a:ext>
            </a:extLst>
          </p:cNvPr>
          <p:cNvSpPr txBox="1"/>
          <p:nvPr/>
        </p:nvSpPr>
        <p:spPr>
          <a:xfrm>
            <a:off x="6092825" y="3641882"/>
            <a:ext cx="6096000" cy="2862322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chemeClr val="tx1"/>
                </a:solidFill>
                <a:effectLst/>
                <a:latin typeface="rawline"/>
              </a:rPr>
              <a:t>Resultado de exame laboratorial da Covid-19;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chemeClr val="tx1"/>
                </a:solidFill>
                <a:effectLst/>
                <a:latin typeface="rawline"/>
              </a:rPr>
              <a:t>Histórico de vacinas da Covid-19; 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chemeClr val="tx1"/>
                </a:solidFill>
                <a:effectLst/>
                <a:latin typeface="rawline"/>
              </a:rPr>
              <a:t>Vacinas da campanha de multivacinação;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chemeClr val="tx1"/>
                </a:solidFill>
                <a:effectLst/>
                <a:latin typeface="rawline"/>
              </a:rPr>
              <a:t>Internação Hospitalar (a partir de abril de 2018); 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chemeClr val="tx1"/>
                </a:solidFill>
                <a:effectLst/>
                <a:latin typeface="rawline"/>
              </a:rPr>
              <a:t>Emissão em PDF da Carteira Nacional de Vacinação Digital e Certificado Nacional de Vacinação Covid-19 (nos idiomas - Português, Espanhol e Inglês)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chemeClr val="tx1"/>
                </a:solidFill>
                <a:effectLst/>
                <a:latin typeface="rawline"/>
              </a:rPr>
              <a:t>Medicamentos Dispensados (Farmácia Popular e Hórus); 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chemeClr val="tx1"/>
                </a:solidFill>
                <a:effectLst/>
                <a:latin typeface="rawline"/>
              </a:rPr>
              <a:t>Medicamentos autodeclarados pelo cidadão;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chemeClr val="tx1"/>
                </a:solidFill>
                <a:effectLst/>
                <a:latin typeface="rawline"/>
              </a:rPr>
              <a:t>Alergias autodeclaradas pelo cidadão.</a:t>
            </a:r>
          </a:p>
        </p:txBody>
      </p:sp>
    </p:spTree>
    <p:extLst>
      <p:ext uri="{BB962C8B-B14F-4D97-AF65-F5344CB8AC3E}">
        <p14:creationId xmlns:p14="http://schemas.microsoft.com/office/powerpoint/2010/main" val="114690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4CE8D5A-3FE4-4892-B190-769317F0D4DA}"/>
              </a:ext>
            </a:extLst>
          </p:cNvPr>
          <p:cNvSpPr txBox="1"/>
          <p:nvPr/>
        </p:nvSpPr>
        <p:spPr>
          <a:xfrm>
            <a:off x="621804" y="332656"/>
            <a:ext cx="6526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Limitações e configurações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43F7E75-0623-4496-A309-9BCD10731785}"/>
              </a:ext>
            </a:extLst>
          </p:cNvPr>
          <p:cNvSpPr txBox="1"/>
          <p:nvPr/>
        </p:nvSpPr>
        <p:spPr>
          <a:xfrm>
            <a:off x="693812" y="1268760"/>
            <a:ext cx="1116124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Limitações</a:t>
            </a:r>
            <a:r>
              <a:rPr lang="pt-BR" dirty="0"/>
              <a:t> </a:t>
            </a:r>
          </a:p>
          <a:p>
            <a:pPr marL="342900" indent="-342900">
              <a:buAutoNum type="arabicPeriod"/>
            </a:pPr>
            <a:r>
              <a:rPr lang="pt-BR" dirty="0"/>
              <a:t>Acesso apenas por médico de equipes estratégia Saúde da Família;</a:t>
            </a:r>
          </a:p>
          <a:p>
            <a:pPr marL="800100" lvl="1" indent="-342900">
              <a:buAutoNum type="arabicPeriod"/>
            </a:pPr>
            <a:r>
              <a:rPr lang="pt-BR" dirty="0"/>
              <a:t>Novas versões: enfermeiro, dentista.</a:t>
            </a:r>
          </a:p>
          <a:p>
            <a:r>
              <a:rPr lang="pt-BR" dirty="0"/>
              <a:t>2. O cidadão precisa está vinculado a equipe do profissional;</a:t>
            </a:r>
          </a:p>
          <a:p>
            <a:endParaRPr lang="pt-BR" dirty="0"/>
          </a:p>
          <a:p>
            <a:r>
              <a:rPr lang="pt-BR" dirty="0"/>
              <a:t> </a:t>
            </a:r>
          </a:p>
          <a:p>
            <a:r>
              <a:rPr lang="pt-BR" b="1" dirty="0"/>
              <a:t>Orientações sobre ativação da RNDS no PEC e uso do Conecte SUS profissional</a:t>
            </a:r>
          </a:p>
          <a:p>
            <a:endParaRPr lang="pt-BR" sz="1400" dirty="0"/>
          </a:p>
          <a:p>
            <a:r>
              <a:rPr lang="pt-BR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Vídeo lançamento Conecte SUS Profissional</a:t>
            </a:r>
            <a:r>
              <a:rPr lang="pt-BR" sz="1400" b="0" i="0" dirty="0">
                <a:solidFill>
                  <a:srgbClr val="2027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pt-BR" sz="1400" b="0" i="0" u="none" strike="noStrike" dirty="0">
                <a:solidFill>
                  <a:srgbClr val="32627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https://youtu.be/A9aN5laMEn8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Lançamento do programa e configuração :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https://www.youtube.com/watch?v=dmkW2TC1NM8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Infográfico</a:t>
            </a:r>
            <a:r>
              <a:rPr lang="pt-BR" sz="1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https://www.gov.br/saude/pt-br/assuntos/rnds/perguntas-e-respostas/conecte-sus-infografico.pdf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FAQ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https://www.gov.br/saude/pt-br/assuntos/rnds/perguntas-e-respostas/perguntas-e-respostas-1</a:t>
            </a:r>
            <a:endParaRPr lang="pt-BR" sz="1400" b="1" dirty="0">
              <a:solidFill>
                <a:srgbClr val="F8B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Portal de Serviços: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https://servicos-datasus.saude.gov.br/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Canal de Suporte: </a:t>
            </a:r>
            <a:r>
              <a:rPr lang="pt-BR" sz="1400" b="0" i="0" dirty="0">
                <a:solidFill>
                  <a:srgbClr val="2027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rnds@saude.gov.br</a:t>
            </a:r>
            <a:endParaRPr lang="pt-BR" sz="1400" b="0" i="0" dirty="0">
              <a:solidFill>
                <a:srgbClr val="20272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182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94610D-6365-4120-B9E7-DFA8AB6005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00075"/>
          </a:xfrm>
        </p:spPr>
        <p:txBody>
          <a:bodyPr/>
          <a:lstStyle/>
          <a:p>
            <a:r>
              <a:rPr lang="pt-BR" dirty="0"/>
              <a:t>Perfil – Fundo Municipal de Saúde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1235903-848E-43F0-B4B2-CB0F8CA751CD}"/>
              </a:ext>
            </a:extLst>
          </p:cNvPr>
          <p:cNvSpPr txBox="1"/>
          <p:nvPr/>
        </p:nvSpPr>
        <p:spPr>
          <a:xfrm>
            <a:off x="513330" y="512093"/>
            <a:ext cx="10990935" cy="169277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t-BR" sz="3200" dirty="0"/>
              <a:t>Instalação/Atualização PEC E-SUS APS</a:t>
            </a:r>
          </a:p>
          <a:p>
            <a:pPr lvl="2"/>
            <a:endParaRPr lang="pt-BR" dirty="0"/>
          </a:p>
          <a:p>
            <a:r>
              <a:rPr lang="pt-BR" dirty="0"/>
              <a:t>Ferramenta para gerar um código para ativação de instalações novas ou realizar atualizações (troca de administrador, habilitar gestor/técnico; redefinir, alterar ou bloquear senha do administrador)</a:t>
            </a:r>
          </a:p>
          <a:p>
            <a:r>
              <a:rPr lang="pt-BR" dirty="0"/>
              <a:t>	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3F07282-C8AC-4B43-A2F8-5735FC3347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" t="25843" r="9238" b="32146"/>
          <a:stretch/>
        </p:blipFill>
        <p:spPr>
          <a:xfrm>
            <a:off x="375942" y="2492896"/>
            <a:ext cx="11265709" cy="2952328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1D7C1318-E349-409B-8793-EFCB6A9E006B}"/>
              </a:ext>
            </a:extLst>
          </p:cNvPr>
          <p:cNvSpPr/>
          <p:nvPr/>
        </p:nvSpPr>
        <p:spPr>
          <a:xfrm>
            <a:off x="2061964" y="4221088"/>
            <a:ext cx="4392488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474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4CE8D5A-3FE4-4892-B190-769317F0D4DA}"/>
              </a:ext>
            </a:extLst>
          </p:cNvPr>
          <p:cNvSpPr txBox="1"/>
          <p:nvPr/>
        </p:nvSpPr>
        <p:spPr>
          <a:xfrm>
            <a:off x="621804" y="332656"/>
            <a:ext cx="9505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Roteiro para redefinição de senha ou administrador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43F7E75-0623-4496-A309-9BCD10731785}"/>
              </a:ext>
            </a:extLst>
          </p:cNvPr>
          <p:cNvSpPr txBox="1"/>
          <p:nvPr/>
        </p:nvSpPr>
        <p:spPr>
          <a:xfrm>
            <a:off x="693812" y="1268760"/>
            <a:ext cx="111612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b="1" dirty="0"/>
              <a:t>e-Gestor com perfil do FMS</a:t>
            </a:r>
          </a:p>
          <a:p>
            <a:pPr marL="800100" lvl="1" indent="-342900">
              <a:buAutoNum type="arabicPeriod"/>
            </a:pPr>
            <a:r>
              <a:rPr lang="pt-BR" dirty="0"/>
              <a:t> </a:t>
            </a:r>
            <a:r>
              <a:rPr lang="pt-BR" b="1" dirty="0"/>
              <a:t>Gerar código </a:t>
            </a:r>
            <a:r>
              <a:rPr lang="pt-BR" dirty="0"/>
              <a:t>em INSTAÇÃO/ATUALIZAÇÃO PEC  </a:t>
            </a:r>
          </a:p>
          <a:p>
            <a:pPr marL="342900" indent="-342900">
              <a:buAutoNum type="arabicPeriod"/>
            </a:pPr>
            <a:r>
              <a:rPr lang="pt-BR" b="1" dirty="0"/>
              <a:t>PEC </a:t>
            </a:r>
          </a:p>
          <a:p>
            <a:pPr marL="800100" lvl="1" indent="-342900">
              <a:buAutoNum type="arabicPeriod"/>
            </a:pPr>
            <a:r>
              <a:rPr lang="pt-BR" dirty="0"/>
              <a:t>Acessar o link do prontuário adicionando a palavras “...:8080/reset”;</a:t>
            </a:r>
          </a:p>
          <a:p>
            <a:pPr marL="800100" lvl="1" indent="-342900">
              <a:buAutoNum type="arabicPeriod"/>
            </a:pPr>
            <a:r>
              <a:rPr lang="pt-BR" dirty="0"/>
              <a:t>Copiar chave;</a:t>
            </a:r>
          </a:p>
          <a:p>
            <a:pPr marL="342900" indent="-342900">
              <a:buAutoNum type="arabicPeriod"/>
            </a:pPr>
            <a:r>
              <a:rPr lang="pt-BR" b="1" dirty="0"/>
              <a:t>SISAB</a:t>
            </a:r>
            <a:r>
              <a:rPr lang="pt-BR" dirty="0"/>
              <a:t> (gestor/técnico do programa)</a:t>
            </a:r>
          </a:p>
          <a:p>
            <a:pPr marL="800100" lvl="1" indent="-342900">
              <a:buAutoNum type="arabicPeriod"/>
            </a:pPr>
            <a:r>
              <a:rPr lang="pt-BR" dirty="0"/>
              <a:t>Acessar o “Gerador de contra chave”; </a:t>
            </a:r>
          </a:p>
          <a:p>
            <a:pPr marL="800100" lvl="1" indent="-342900">
              <a:buAutoNum type="arabicPeriod"/>
            </a:pPr>
            <a:r>
              <a:rPr lang="pt-BR" dirty="0"/>
              <a:t>Inserir código gerado pelo FMS para gerar contra chave.</a:t>
            </a:r>
          </a:p>
          <a:p>
            <a:pPr marL="342900" indent="-342900">
              <a:buAutoNum type="arabicPeriod"/>
            </a:pPr>
            <a:r>
              <a:rPr lang="pt-BR" b="1" dirty="0"/>
              <a:t>PEC</a:t>
            </a:r>
          </a:p>
          <a:p>
            <a:pPr marL="800100" lvl="1" indent="-342900">
              <a:buAutoNum type="arabicPeriod"/>
            </a:pPr>
            <a:r>
              <a:rPr lang="pt-BR" dirty="0"/>
              <a:t>Inserir contra chave.</a:t>
            </a:r>
          </a:p>
          <a:p>
            <a:pPr marL="342900" indent="-342900">
              <a:buAutoNum type="arabicPeriod"/>
            </a:pPr>
            <a:endParaRPr lang="pt-BR" dirty="0"/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226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3758D0B-AE55-499F-A03A-59E379289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5465845-E50C-487F-884E-85547B3A6C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49" t="52100" r="39366" b="30045"/>
          <a:stretch/>
        </p:blipFill>
        <p:spPr>
          <a:xfrm>
            <a:off x="4150197" y="3573016"/>
            <a:ext cx="3240360" cy="1224136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85ED0468-26B0-4111-9FCC-2756E6A113F4}"/>
              </a:ext>
            </a:extLst>
          </p:cNvPr>
          <p:cNvSpPr/>
          <p:nvPr/>
        </p:nvSpPr>
        <p:spPr>
          <a:xfrm>
            <a:off x="3286100" y="3140968"/>
            <a:ext cx="792088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AD77762-ACEA-467A-BE26-AF23BFA26E76}"/>
              </a:ext>
            </a:extLst>
          </p:cNvPr>
          <p:cNvSpPr/>
          <p:nvPr/>
        </p:nvSpPr>
        <p:spPr>
          <a:xfrm>
            <a:off x="7310165" y="3861048"/>
            <a:ext cx="918219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84BCC50-0782-47B5-820D-21F08748D6E2}"/>
              </a:ext>
            </a:extLst>
          </p:cNvPr>
          <p:cNvSpPr/>
          <p:nvPr/>
        </p:nvSpPr>
        <p:spPr>
          <a:xfrm>
            <a:off x="1773932" y="2060848"/>
            <a:ext cx="792088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7BD1E41-5B0B-40F6-84D3-6C1461DAC8E5}"/>
              </a:ext>
            </a:extLst>
          </p:cNvPr>
          <p:cNvSpPr/>
          <p:nvPr/>
        </p:nvSpPr>
        <p:spPr>
          <a:xfrm>
            <a:off x="10486900" y="1196752"/>
            <a:ext cx="1512168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893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B268793-C1D9-4048-B2A2-079B8579B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1112962-721A-4284-9902-40D072F12E2A}"/>
              </a:ext>
            </a:extLst>
          </p:cNvPr>
          <p:cNvSpPr/>
          <p:nvPr/>
        </p:nvSpPr>
        <p:spPr>
          <a:xfrm>
            <a:off x="3430116" y="3573016"/>
            <a:ext cx="792088" cy="1440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0415817-6DA8-42B9-BABB-DE2CF23CBFBC}"/>
              </a:ext>
            </a:extLst>
          </p:cNvPr>
          <p:cNvSpPr/>
          <p:nvPr/>
        </p:nvSpPr>
        <p:spPr>
          <a:xfrm>
            <a:off x="5302324" y="3570494"/>
            <a:ext cx="792088" cy="1440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F4EF023-75A0-40B8-9147-B7C8E5D71370}"/>
              </a:ext>
            </a:extLst>
          </p:cNvPr>
          <p:cNvSpPr/>
          <p:nvPr/>
        </p:nvSpPr>
        <p:spPr>
          <a:xfrm>
            <a:off x="10630916" y="1196752"/>
            <a:ext cx="1368152" cy="1440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B2404B5-1174-48D9-A730-D76272E72484}"/>
              </a:ext>
            </a:extLst>
          </p:cNvPr>
          <p:cNvSpPr/>
          <p:nvPr/>
        </p:nvSpPr>
        <p:spPr>
          <a:xfrm>
            <a:off x="8758708" y="5013176"/>
            <a:ext cx="3240360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BC51F930-2630-4EBF-8503-561EF97193B0}"/>
              </a:ext>
            </a:extLst>
          </p:cNvPr>
          <p:cNvSpPr/>
          <p:nvPr/>
        </p:nvSpPr>
        <p:spPr>
          <a:xfrm>
            <a:off x="6454452" y="5040669"/>
            <a:ext cx="1728192" cy="53851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6F8A557-B365-4D2F-9A76-6ABF8BDDF1D2}"/>
              </a:ext>
            </a:extLst>
          </p:cNvPr>
          <p:cNvSpPr/>
          <p:nvPr/>
        </p:nvSpPr>
        <p:spPr>
          <a:xfrm>
            <a:off x="2624970" y="2060848"/>
            <a:ext cx="1021169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19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ADD4972-249A-48D0-90A8-57305FAA3B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26" t="17442" r="17508" b="42648"/>
          <a:stretch/>
        </p:blipFill>
        <p:spPr>
          <a:xfrm>
            <a:off x="261764" y="260648"/>
            <a:ext cx="8064897" cy="273630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7E37FA5-21D7-4409-B9D6-CCB704AABF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26" t="16391" r="17508" b="30046"/>
          <a:stretch/>
        </p:blipFill>
        <p:spPr>
          <a:xfrm>
            <a:off x="3430116" y="2708920"/>
            <a:ext cx="8064897" cy="367240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F67C14F-DDCE-4F23-B9D9-A4582984AAFD}"/>
              </a:ext>
            </a:extLst>
          </p:cNvPr>
          <p:cNvSpPr txBox="1"/>
          <p:nvPr/>
        </p:nvSpPr>
        <p:spPr>
          <a:xfrm>
            <a:off x="8830716" y="260648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PEC </a:t>
            </a:r>
          </a:p>
          <a:p>
            <a:r>
              <a:rPr lang="pt-BR" dirty="0"/>
              <a:t>Reset de senha</a:t>
            </a:r>
          </a:p>
          <a:p>
            <a:r>
              <a:rPr lang="pt-BR" dirty="0"/>
              <a:t>http:ip_ou_dominio:8080/reset</a:t>
            </a:r>
          </a:p>
        </p:txBody>
      </p:sp>
    </p:spTree>
    <p:extLst>
      <p:ext uri="{BB962C8B-B14F-4D97-AF65-F5344CB8AC3E}">
        <p14:creationId xmlns:p14="http://schemas.microsoft.com/office/powerpoint/2010/main" val="194444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94610D-6365-4120-B9E7-DFA8AB6005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9144000" cy="600075"/>
          </a:xfrm>
        </p:spPr>
        <p:txBody>
          <a:bodyPr/>
          <a:lstStyle/>
          <a:p>
            <a:r>
              <a:rPr lang="pt-BR" dirty="0"/>
              <a:t>Sumário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1235903-848E-43F0-B4B2-CB0F8CA751CD}"/>
              </a:ext>
            </a:extLst>
          </p:cNvPr>
          <p:cNvSpPr txBox="1"/>
          <p:nvPr/>
        </p:nvSpPr>
        <p:spPr>
          <a:xfrm>
            <a:off x="648093" y="1412776"/>
            <a:ext cx="10990935" cy="341632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b="1" dirty="0"/>
              <a:t>FUNCIONALIDADE DO E-GESTOR</a:t>
            </a:r>
          </a:p>
          <a:p>
            <a:pPr marL="800100" lvl="1" indent="-342900">
              <a:buFont typeface="+mj-lt"/>
              <a:buAutoNum type="arabicPeriod"/>
            </a:pPr>
            <a:r>
              <a:rPr lang="pt-BR" b="1" dirty="0"/>
              <a:t>Perfil – Fundo Municipal de Saúde</a:t>
            </a:r>
          </a:p>
          <a:p>
            <a:pPr marL="1257300" lvl="2" indent="-342900">
              <a:buFont typeface="+mj-lt"/>
              <a:buAutoNum type="arabicPeriod"/>
            </a:pPr>
            <a:r>
              <a:rPr lang="pt-BR" dirty="0"/>
              <a:t>Gestor da Atenção Básica</a:t>
            </a:r>
          </a:p>
          <a:p>
            <a:pPr marL="1257300" lvl="2" indent="-342900">
              <a:buFont typeface="+mj-lt"/>
              <a:buAutoNum type="arabicPeriod"/>
            </a:pPr>
            <a:r>
              <a:rPr lang="pt-BR" dirty="0"/>
              <a:t>Integração Portal de Serviços da Atenção Básica</a:t>
            </a:r>
          </a:p>
          <a:p>
            <a:pPr marL="1257300" lvl="2" indent="-342900">
              <a:buFont typeface="+mj-lt"/>
              <a:buAutoNum type="arabicPeriod"/>
            </a:pPr>
            <a:r>
              <a:rPr lang="pt-BR" dirty="0"/>
              <a:t>Instalação/Atualização PEC E-SUS APS</a:t>
            </a:r>
          </a:p>
          <a:p>
            <a:pPr marL="800100" lvl="1" indent="-342900">
              <a:buFont typeface="+mj-lt"/>
              <a:buAutoNum type="arabicPeriod"/>
            </a:pPr>
            <a:r>
              <a:rPr lang="pt-BR" b="1" dirty="0"/>
              <a:t>Financiamento APS</a:t>
            </a:r>
          </a:p>
          <a:p>
            <a:pPr marL="800100" lvl="1" indent="-342900">
              <a:buFont typeface="+mj-lt"/>
              <a:buAutoNum type="arabicPeriod"/>
            </a:pPr>
            <a:r>
              <a:rPr lang="pt-BR" b="1" dirty="0"/>
              <a:t>SISAB</a:t>
            </a:r>
          </a:p>
          <a:p>
            <a:pPr marL="1257300" lvl="2" indent="-342900">
              <a:buFont typeface="+mj-lt"/>
              <a:buAutoNum type="arabicPeriod"/>
            </a:pPr>
            <a:r>
              <a:rPr lang="pt-BR" dirty="0"/>
              <a:t>Cadastro;</a:t>
            </a:r>
          </a:p>
          <a:p>
            <a:pPr marL="1257300" lvl="2" indent="-342900">
              <a:buFont typeface="+mj-lt"/>
              <a:buAutoNum type="arabicPeriod"/>
            </a:pPr>
            <a:r>
              <a:rPr lang="pt-BR" dirty="0"/>
              <a:t>Cadastro não validados;</a:t>
            </a:r>
          </a:p>
          <a:p>
            <a:pPr marL="1257300" lvl="2" indent="-342900">
              <a:buFont typeface="+mj-lt"/>
              <a:buAutoNum type="arabicPeriod"/>
            </a:pPr>
            <a:r>
              <a:rPr lang="pt-BR" dirty="0"/>
              <a:t>Validação; </a:t>
            </a:r>
          </a:p>
          <a:p>
            <a:pPr marL="1257300" lvl="2" indent="-342900">
              <a:buFont typeface="+mj-lt"/>
              <a:buAutoNum type="arabicPeriod"/>
            </a:pPr>
            <a:r>
              <a:rPr lang="pt-BR" dirty="0"/>
              <a:t>Informatiza APS</a:t>
            </a:r>
          </a:p>
          <a:p>
            <a:pPr marL="800100" lvl="1" indent="-342900">
              <a:buFont typeface="+mj-lt"/>
              <a:buAutoNum type="arabicPeriod"/>
            </a:pPr>
            <a:r>
              <a:rPr lang="pt-BR" b="1" dirty="0"/>
              <a:t>Gerencia APS - Credenciamento</a:t>
            </a:r>
          </a:p>
          <a:p>
            <a:pPr marL="800100" lvl="1" indent="-342900">
              <a:buFont typeface="+mj-lt"/>
              <a:buAutoNum type="arabicPeriod"/>
            </a:pPr>
            <a:r>
              <a:rPr lang="pt-BR" b="1" dirty="0"/>
              <a:t>Nota Técnica</a:t>
            </a:r>
          </a:p>
          <a:p>
            <a:pPr marL="342900" indent="-342900">
              <a:buFont typeface="+mj-lt"/>
              <a:buAutoNum type="arabicPeriod"/>
            </a:pPr>
            <a:r>
              <a:rPr lang="pt-BR" b="1" dirty="0"/>
              <a:t>CNES</a:t>
            </a:r>
          </a:p>
          <a:p>
            <a:pPr marL="342900" indent="-342900">
              <a:buFont typeface="+mj-lt"/>
              <a:buAutoNum type="arabicPeriod"/>
            </a:pPr>
            <a:r>
              <a:rPr lang="pt-BR" b="1" dirty="0"/>
              <a:t>PREVINE</a:t>
            </a:r>
          </a:p>
          <a:p>
            <a:pPr marL="800100" lvl="1" indent="-342900">
              <a:buFont typeface="+mj-lt"/>
              <a:buAutoNum type="arabicPeriod"/>
            </a:pPr>
            <a:r>
              <a:rPr lang="pt-BR" b="1" dirty="0"/>
              <a:t>Atualização de indicadores</a:t>
            </a:r>
          </a:p>
          <a:p>
            <a:pPr lvl="2"/>
            <a:endParaRPr lang="pt-BR" dirty="0"/>
          </a:p>
          <a:p>
            <a:pPr lvl="2"/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4466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E12BD2E-D154-455E-8660-12E13F442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CBB1F17-8218-42DC-AA02-52AA79128AAC}"/>
              </a:ext>
            </a:extLst>
          </p:cNvPr>
          <p:cNvSpPr/>
          <p:nvPr/>
        </p:nvSpPr>
        <p:spPr>
          <a:xfrm>
            <a:off x="405780" y="4509120"/>
            <a:ext cx="11233248" cy="7200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609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AA59554-E376-4971-8DA4-15B264C8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CFE229E-23D5-4DB8-A890-DC1E84A752E1}"/>
              </a:ext>
            </a:extLst>
          </p:cNvPr>
          <p:cNvSpPr txBox="1"/>
          <p:nvPr/>
        </p:nvSpPr>
        <p:spPr>
          <a:xfrm>
            <a:off x="2610966" y="4293096"/>
            <a:ext cx="3492524" cy="369332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/>
            <a:r>
              <a:rPr lang="pt-BR" b="0" i="0" dirty="0">
                <a:solidFill>
                  <a:schemeClr val="tx1"/>
                </a:solidFill>
                <a:effectLst/>
                <a:latin typeface="rawline"/>
              </a:rPr>
              <a:t>Código gerado com o perfil do FMS</a:t>
            </a: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4C4EC333-CB4E-4925-90C8-2626CFDA19F0}"/>
              </a:ext>
            </a:extLst>
          </p:cNvPr>
          <p:cNvCxnSpPr/>
          <p:nvPr/>
        </p:nvCxnSpPr>
        <p:spPr>
          <a:xfrm>
            <a:off x="2349996" y="3068960"/>
            <a:ext cx="1800200" cy="1152128"/>
          </a:xfrm>
          <a:prstGeom prst="straightConnector1">
            <a:avLst/>
          </a:prstGeom>
          <a:ln w="38100">
            <a:solidFill>
              <a:schemeClr val="tx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55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4817225-C681-4AE9-985D-48DE4419A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21086A5-4234-459F-97FC-B44534C83F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17" t="16391" r="17508" b="34247"/>
          <a:stretch/>
        </p:blipFill>
        <p:spPr>
          <a:xfrm>
            <a:off x="5878388" y="3212976"/>
            <a:ext cx="5441966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9128365B-1849-412B-A1C1-6EF1517F6BB4}"/>
              </a:ext>
            </a:extLst>
          </p:cNvPr>
          <p:cNvSpPr/>
          <p:nvPr/>
        </p:nvSpPr>
        <p:spPr>
          <a:xfrm>
            <a:off x="1413892" y="2852936"/>
            <a:ext cx="1800200" cy="144016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7132348-5EFB-4190-85A5-3092787B8E27}"/>
              </a:ext>
            </a:extLst>
          </p:cNvPr>
          <p:cNvSpPr/>
          <p:nvPr/>
        </p:nvSpPr>
        <p:spPr>
          <a:xfrm>
            <a:off x="2926060" y="2420888"/>
            <a:ext cx="1800200" cy="144016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B934B753-6C5A-4E84-865E-7EC341607E4E}"/>
              </a:ext>
            </a:extLst>
          </p:cNvPr>
          <p:cNvCxnSpPr/>
          <p:nvPr/>
        </p:nvCxnSpPr>
        <p:spPr>
          <a:xfrm flipH="1" flipV="1">
            <a:off x="3502124" y="2924944"/>
            <a:ext cx="2592288" cy="20162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686B6C4D-C9F1-4506-AB16-DB7B240846BC}"/>
              </a:ext>
            </a:extLst>
          </p:cNvPr>
          <p:cNvSpPr/>
          <p:nvPr/>
        </p:nvSpPr>
        <p:spPr>
          <a:xfrm>
            <a:off x="405780" y="3068960"/>
            <a:ext cx="720080" cy="504056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F068D7BD-8CCC-4ED7-9BEF-F281C8E14476}"/>
              </a:ext>
            </a:extLst>
          </p:cNvPr>
          <p:cNvCxnSpPr>
            <a:cxnSpLocks/>
          </p:cNvCxnSpPr>
          <p:nvPr/>
        </p:nvCxnSpPr>
        <p:spPr>
          <a:xfrm>
            <a:off x="3502124" y="2564904"/>
            <a:ext cx="4320480" cy="216024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6046D9BE-37E4-492F-9E84-A864685918D3}"/>
              </a:ext>
            </a:extLst>
          </p:cNvPr>
          <p:cNvSpPr/>
          <p:nvPr/>
        </p:nvSpPr>
        <p:spPr>
          <a:xfrm>
            <a:off x="4150196" y="3933056"/>
            <a:ext cx="43204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D0D17D50-E4BC-4620-98FF-911DB6F159CB}"/>
              </a:ext>
            </a:extLst>
          </p:cNvPr>
          <p:cNvSpPr/>
          <p:nvPr/>
        </p:nvSpPr>
        <p:spPr>
          <a:xfrm>
            <a:off x="652447" y="3645024"/>
            <a:ext cx="43204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1F35AEE5-0FF1-4E9E-ACA4-7E9E60B0AABD}"/>
              </a:ext>
            </a:extLst>
          </p:cNvPr>
          <p:cNvSpPr/>
          <p:nvPr/>
        </p:nvSpPr>
        <p:spPr>
          <a:xfrm>
            <a:off x="5302324" y="2996952"/>
            <a:ext cx="43204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2649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B8BBEC29-9E8B-44E1-BF8C-A7712B76E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E3D86621-8809-4951-99C3-0A06D4B0C92D}"/>
              </a:ext>
            </a:extLst>
          </p:cNvPr>
          <p:cNvSpPr/>
          <p:nvPr/>
        </p:nvSpPr>
        <p:spPr>
          <a:xfrm>
            <a:off x="32093" y="764704"/>
            <a:ext cx="2592288" cy="1584176"/>
          </a:xfrm>
          <a:prstGeom prst="roundRect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400" dirty="0"/>
              <a:t>Senha redefinida</a:t>
            </a:r>
          </a:p>
          <a:p>
            <a:pPr algn="just"/>
            <a:r>
              <a:rPr lang="pt-BR" sz="2400" dirty="0"/>
              <a:t>Usuário: CPF</a:t>
            </a:r>
          </a:p>
          <a:p>
            <a:pPr algn="just"/>
            <a:r>
              <a:rPr lang="pt-BR" sz="2400" dirty="0"/>
              <a:t>Senha: </a:t>
            </a:r>
            <a:r>
              <a:rPr lang="pt-BR" sz="2400" dirty="0" err="1"/>
              <a:t>CNSesus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92600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14C495A-FF65-4461-A564-3BBE02577FDF}"/>
              </a:ext>
            </a:extLst>
          </p:cNvPr>
          <p:cNvSpPr txBox="1"/>
          <p:nvPr/>
        </p:nvSpPr>
        <p:spPr>
          <a:xfrm>
            <a:off x="549796" y="1076747"/>
            <a:ext cx="1015312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  <a:p>
            <a:r>
              <a:rPr lang="pt-BR" dirty="0"/>
              <a:t>Manual e-SUS APS</a:t>
            </a:r>
          </a:p>
          <a:p>
            <a:endParaRPr lang="pt-BR" dirty="0"/>
          </a:p>
          <a:p>
            <a:r>
              <a:rPr lang="pt-BR" b="1" i="0" dirty="0">
                <a:effectLst/>
                <a:latin typeface="system-ui"/>
              </a:rPr>
              <a:t>Ativando o Sistema e-SUS APS:</a:t>
            </a:r>
            <a:endParaRPr lang="pt-BR" b="1" dirty="0"/>
          </a:p>
          <a:p>
            <a:r>
              <a:rPr lang="pt-BR" dirty="0">
                <a:hlinkClick r:id="rId2"/>
              </a:rPr>
              <a:t>https://cgiap-saps.github.io/Manual-eSUS-APS/docs/PEC/PEC_02_instalacao/#263-ativando-o-sistema-e-sus-aps</a:t>
            </a:r>
            <a:endParaRPr lang="pt-BR" dirty="0"/>
          </a:p>
          <a:p>
            <a:endParaRPr lang="pt-BR" b="1" dirty="0"/>
          </a:p>
          <a:p>
            <a:r>
              <a:rPr lang="pt-BR" b="1" dirty="0"/>
              <a:t>Redefinir senha Administrador da instalação:</a:t>
            </a:r>
          </a:p>
          <a:p>
            <a:r>
              <a:rPr lang="pt-BR" dirty="0">
                <a:hlinkClick r:id="rId3"/>
              </a:rPr>
              <a:t>https://cgiap-saps.github.io/Manual-eSUS-APS/docs/PEC/PEC_01_orientacoes_gerais/#134-sou-administrador-da-instala%C3%A7%C3%A3o-e-esqueci-a-minha-senha-o-que-fazer</a:t>
            </a:r>
            <a:endParaRPr lang="pt-BR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2ED5D06-9C20-416E-8BE6-46CF155BDF3B}"/>
              </a:ext>
            </a:extLst>
          </p:cNvPr>
          <p:cNvSpPr txBox="1"/>
          <p:nvPr/>
        </p:nvSpPr>
        <p:spPr>
          <a:xfrm>
            <a:off x="261764" y="548680"/>
            <a:ext cx="7896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Mais detalhes sobre configuração e ativação do prontuário</a:t>
            </a:r>
          </a:p>
        </p:txBody>
      </p:sp>
    </p:spTree>
    <p:extLst>
      <p:ext uri="{BB962C8B-B14F-4D97-AF65-F5344CB8AC3E}">
        <p14:creationId xmlns:p14="http://schemas.microsoft.com/office/powerpoint/2010/main" val="217036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49D9DBA-16AD-45CB-B033-6D93784676DF}"/>
              </a:ext>
            </a:extLst>
          </p:cNvPr>
          <p:cNvSpPr txBox="1"/>
          <p:nvPr/>
        </p:nvSpPr>
        <p:spPr>
          <a:xfrm>
            <a:off x="549796" y="260648"/>
            <a:ext cx="45222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/>
              <a:t>Financiamento APS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AD4015E-8A8C-4B65-8B94-A7C074F673AE}"/>
              </a:ext>
            </a:extLst>
          </p:cNvPr>
          <p:cNvSpPr txBox="1"/>
          <p:nvPr/>
        </p:nvSpPr>
        <p:spPr>
          <a:xfrm>
            <a:off x="333772" y="1268760"/>
            <a:ext cx="10945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/>
              <a:t>Ferramenta publica do e-Gestor que possibilita ao gestor/técnico visualizar(monitorar) o pagamento e suspensão das equipes e serviços da APS de forma individualizada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7FD137A-1507-4B18-B9AF-D16BAB82506E}"/>
              </a:ext>
            </a:extLst>
          </p:cNvPr>
          <p:cNvSpPr txBox="1"/>
          <p:nvPr/>
        </p:nvSpPr>
        <p:spPr>
          <a:xfrm>
            <a:off x="333772" y="2204864"/>
            <a:ext cx="112365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Detalhas cada componente da atenção primária identificando os motivos de suspensões</a:t>
            </a:r>
          </a:p>
          <a:p>
            <a:endParaRPr lang="pt-BR" sz="2000" dirty="0"/>
          </a:p>
          <a:p>
            <a:pPr marL="457200" indent="-457200">
              <a:buFont typeface="+mj-lt"/>
              <a:buAutoNum type="arabicPeriod"/>
            </a:pPr>
            <a:r>
              <a:rPr lang="pt-BR" sz="2000" b="1" dirty="0"/>
              <a:t>Captação ponderada</a:t>
            </a:r>
            <a:r>
              <a:rPr lang="pt-BR" sz="2000" dirty="0"/>
              <a:t>: quantidade de equipes homologadas e pagas, INE válidos, CNES válidos, se composição válida.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b="1" dirty="0"/>
              <a:t>Informatiza APS</a:t>
            </a:r>
            <a:r>
              <a:rPr lang="pt-BR" sz="2000" dirty="0"/>
              <a:t>: valor pago por equipe, motivo de suspensão.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b="1" dirty="0"/>
              <a:t>ESB</a:t>
            </a:r>
            <a:r>
              <a:rPr lang="pt-BR" sz="2000" dirty="0"/>
              <a:t>: equipes credenciadas e pagas. Ainda sem detalhamento.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b="1" dirty="0"/>
              <a:t>ACS</a:t>
            </a:r>
            <a:r>
              <a:rPr lang="pt-BR" sz="2000" dirty="0"/>
              <a:t>: quantidade de ACS cadastrados e credenciados.</a:t>
            </a:r>
          </a:p>
          <a:p>
            <a:endParaRPr lang="pt-BR" dirty="0"/>
          </a:p>
          <a:p>
            <a:r>
              <a:rPr lang="pt-BR" dirty="0"/>
              <a:t> </a:t>
            </a:r>
          </a:p>
        </p:txBody>
      </p:sp>
      <p:pic>
        <p:nvPicPr>
          <p:cNvPr id="5" name="Imagem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DE4E5FF4-1D1B-4024-9D15-09D5BA89C5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567" t="33619" r="518" b="52331"/>
          <a:stretch/>
        </p:blipFill>
        <p:spPr bwMode="auto">
          <a:xfrm>
            <a:off x="6454452" y="43081"/>
            <a:ext cx="4644390" cy="1226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2353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5805A51-ABA3-4BE2-864D-A994A6D51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437CF51-0B03-4132-81ED-19CC8CFF2DD0}"/>
              </a:ext>
            </a:extLst>
          </p:cNvPr>
          <p:cNvSpPr/>
          <p:nvPr/>
        </p:nvSpPr>
        <p:spPr>
          <a:xfrm>
            <a:off x="1413892" y="5949280"/>
            <a:ext cx="5256584" cy="9087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eta: para Baixo 2">
            <a:extLst>
              <a:ext uri="{FF2B5EF4-FFF2-40B4-BE49-F238E27FC236}">
                <a16:creationId xmlns:a16="http://schemas.microsoft.com/office/drawing/2014/main" id="{6BFFDFCC-41D8-49E2-9A2D-1638690BDCDE}"/>
              </a:ext>
            </a:extLst>
          </p:cNvPr>
          <p:cNvSpPr/>
          <p:nvPr/>
        </p:nvSpPr>
        <p:spPr>
          <a:xfrm>
            <a:off x="4582244" y="3645024"/>
            <a:ext cx="1080120" cy="2304256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881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E4E5FF4-1D1B-4024-9D15-09D5BA89C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31B5B17-582E-4838-B59A-BCA2E221B1F4}"/>
              </a:ext>
            </a:extLst>
          </p:cNvPr>
          <p:cNvSpPr/>
          <p:nvPr/>
        </p:nvSpPr>
        <p:spPr>
          <a:xfrm>
            <a:off x="8542684" y="2348880"/>
            <a:ext cx="3528392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7104C724-4E83-4937-9BAF-079376E81D68}"/>
              </a:ext>
            </a:extLst>
          </p:cNvPr>
          <p:cNvSpPr/>
          <p:nvPr/>
        </p:nvSpPr>
        <p:spPr>
          <a:xfrm>
            <a:off x="6094412" y="2564904"/>
            <a:ext cx="2232248" cy="576064"/>
          </a:xfrm>
          <a:prstGeom prst="rightArrow">
            <a:avLst/>
          </a:pr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264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341568C-0676-429E-AB9A-20EEDB3D3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7870F29-0070-47B5-A1E6-EE09D7EBF104}"/>
              </a:ext>
            </a:extLst>
          </p:cNvPr>
          <p:cNvSpPr/>
          <p:nvPr/>
        </p:nvSpPr>
        <p:spPr>
          <a:xfrm>
            <a:off x="1485900" y="1844824"/>
            <a:ext cx="5256584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907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74DBDFE-598A-4939-A047-08490CC85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AAE3A8C-2864-4BC1-886E-3C51441D876B}"/>
              </a:ext>
            </a:extLst>
          </p:cNvPr>
          <p:cNvSpPr/>
          <p:nvPr/>
        </p:nvSpPr>
        <p:spPr>
          <a:xfrm>
            <a:off x="1485900" y="1628800"/>
            <a:ext cx="6912768" cy="1800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B3AD179-C701-4C83-8ED0-A0B66BFB8468}"/>
              </a:ext>
            </a:extLst>
          </p:cNvPr>
          <p:cNvSpPr txBox="1"/>
          <p:nvPr/>
        </p:nvSpPr>
        <p:spPr>
          <a:xfrm>
            <a:off x="3646140" y="4581128"/>
            <a:ext cx="5256856" cy="1754326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/>
            <a:r>
              <a:rPr lang="pt-BR" b="1" i="0" dirty="0">
                <a:solidFill>
                  <a:schemeClr val="tx1"/>
                </a:solidFill>
                <a:effectLst/>
                <a:latin typeface="rawline"/>
              </a:rPr>
              <a:t>Filtros:</a:t>
            </a:r>
          </a:p>
          <a:p>
            <a:pPr algn="just" fontAlgn="base"/>
            <a:r>
              <a:rPr lang="pt-BR" b="1" dirty="0">
                <a:solidFill>
                  <a:schemeClr val="tx1"/>
                </a:solidFill>
                <a:latin typeface="rawline"/>
              </a:rPr>
              <a:t>Estado, Município, ano e competência</a:t>
            </a:r>
          </a:p>
          <a:p>
            <a:pPr algn="just" fontAlgn="base"/>
            <a:endParaRPr lang="pt-BR" b="1" i="0" dirty="0">
              <a:solidFill>
                <a:schemeClr val="tx1"/>
              </a:solidFill>
              <a:effectLst/>
              <a:latin typeface="rawline"/>
            </a:endParaRPr>
          </a:p>
          <a:p>
            <a:pPr algn="just" fontAlgn="base"/>
            <a:r>
              <a:rPr lang="pt-BR" b="1" i="0" dirty="0">
                <a:solidFill>
                  <a:schemeClr val="tx1"/>
                </a:solidFill>
                <a:effectLst/>
                <a:latin typeface="rawline"/>
              </a:rPr>
              <a:t>Competência pode ser um serie histórica(mês inicial e final), ou apenas um mês específico.</a:t>
            </a:r>
          </a:p>
          <a:p>
            <a:pPr algn="just" fontAlgn="base"/>
            <a:r>
              <a:rPr lang="pt-BR" b="0" i="0" dirty="0">
                <a:solidFill>
                  <a:schemeClr val="tx1"/>
                </a:solidFill>
                <a:effectLst/>
                <a:latin typeface="rawline"/>
              </a:rPr>
              <a:t> </a:t>
            </a: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7DF2B109-0BB8-45C7-BE6B-9A61E64C8621}"/>
              </a:ext>
            </a:extLst>
          </p:cNvPr>
          <p:cNvCxnSpPr/>
          <p:nvPr/>
        </p:nvCxnSpPr>
        <p:spPr>
          <a:xfrm>
            <a:off x="5302324" y="3573016"/>
            <a:ext cx="648072" cy="864096"/>
          </a:xfrm>
          <a:prstGeom prst="straightConnector1">
            <a:avLst/>
          </a:prstGeom>
          <a:ln w="38100">
            <a:solidFill>
              <a:schemeClr val="tx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>
            <a:extLst>
              <a:ext uri="{FF2B5EF4-FFF2-40B4-BE49-F238E27FC236}">
                <a16:creationId xmlns:a16="http://schemas.microsoft.com/office/drawing/2014/main" id="{DC2F6789-3D4E-4FE0-9C46-0DE540C04C38}"/>
              </a:ext>
            </a:extLst>
          </p:cNvPr>
          <p:cNvSpPr/>
          <p:nvPr/>
        </p:nvSpPr>
        <p:spPr>
          <a:xfrm>
            <a:off x="2133972" y="3717032"/>
            <a:ext cx="648072" cy="4320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841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7C289B-85C7-4F3A-9126-197CD48BC60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122363"/>
            <a:ext cx="10001250" cy="1219200"/>
          </a:xfrm>
        </p:spPr>
        <p:txBody>
          <a:bodyPr/>
          <a:lstStyle/>
          <a:p>
            <a:r>
              <a:rPr lang="pt-BR" b="1" dirty="0"/>
              <a:t>Funcionalidades e-Gestor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D4A6421-F9FF-496F-BF01-DF32F1F82ED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0496" y="2819400"/>
            <a:ext cx="11536524" cy="248180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sz="2399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e-Gestor </a:t>
            </a:r>
            <a:r>
              <a:rPr lang="pt-BR" sz="239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 </a:t>
            </a:r>
            <a:r>
              <a:rPr lang="pt-BR" sz="2399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objetivo centralizar os acessos dos usuário aos sistema da Atenção Primária, permitindo uma organização e agilidade no acesso a relatórios de produção e financeiro, bem como gerenciamento.</a:t>
            </a:r>
          </a:p>
          <a:p>
            <a:r>
              <a:rPr lang="pt-BR" sz="2399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Acesso Público</a:t>
            </a:r>
            <a:r>
              <a:rPr lang="pt-BR" sz="2399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Acesso financeiro, indicadores e produção, nota técnica, cobertura da APS..</a:t>
            </a:r>
          </a:p>
          <a:p>
            <a:r>
              <a:rPr lang="pt-BR" sz="2399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Acesso registro</a:t>
            </a:r>
            <a:r>
              <a:rPr lang="pt-BR" sz="239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Detalhamento de indicadores, monitoramento do informatiza, solicitação de credenciamento, confirmar adesões...</a:t>
            </a:r>
            <a:endParaRPr lang="pt-BR" sz="2399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2685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DBDF8EE-D383-45E0-AF44-4B4976CBD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D4584C7-DCBB-476B-B1F6-0D35EF410E77}"/>
              </a:ext>
            </a:extLst>
          </p:cNvPr>
          <p:cNvSpPr/>
          <p:nvPr/>
        </p:nvSpPr>
        <p:spPr>
          <a:xfrm>
            <a:off x="1418700" y="3501008"/>
            <a:ext cx="7056784" cy="24928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CBAB0FC-34A2-4782-93C6-D5D84320BD6C}"/>
              </a:ext>
            </a:extLst>
          </p:cNvPr>
          <p:cNvSpPr txBox="1"/>
          <p:nvPr/>
        </p:nvSpPr>
        <p:spPr>
          <a:xfrm>
            <a:off x="3366947" y="3050515"/>
            <a:ext cx="316028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Componentes do Previne Brasil</a:t>
            </a:r>
          </a:p>
        </p:txBody>
      </p:sp>
    </p:spTree>
    <p:extLst>
      <p:ext uri="{BB962C8B-B14F-4D97-AF65-F5344CB8AC3E}">
        <p14:creationId xmlns:p14="http://schemas.microsoft.com/office/powerpoint/2010/main" val="417865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6842F49-AB38-4A38-9DCD-58B6BE2D1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6A07665-7ABF-4A61-A154-91CF5E8C750B}"/>
              </a:ext>
            </a:extLst>
          </p:cNvPr>
          <p:cNvSpPr/>
          <p:nvPr/>
        </p:nvSpPr>
        <p:spPr>
          <a:xfrm>
            <a:off x="1485900" y="3429000"/>
            <a:ext cx="6984776" cy="25922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DA791CD-00FE-4CF8-870F-3D436A2847D5}"/>
              </a:ext>
            </a:extLst>
          </p:cNvPr>
          <p:cNvSpPr/>
          <p:nvPr/>
        </p:nvSpPr>
        <p:spPr>
          <a:xfrm>
            <a:off x="7318548" y="3933056"/>
            <a:ext cx="1008112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0D4D520-1FEB-4F9F-B40E-4F226DD250A0}"/>
              </a:ext>
            </a:extLst>
          </p:cNvPr>
          <p:cNvSpPr txBox="1"/>
          <p:nvPr/>
        </p:nvSpPr>
        <p:spPr>
          <a:xfrm>
            <a:off x="8713516" y="3933056"/>
            <a:ext cx="3232469" cy="1754326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pt-BR" b="1" i="0" cap="all" dirty="0">
                <a:effectLst/>
                <a:latin typeface="rawline"/>
              </a:rPr>
              <a:t>PORTARIA GM/MS Nº 26, DE 7 DE JANEIRO DE 2022</a:t>
            </a:r>
          </a:p>
          <a:p>
            <a:r>
              <a:rPr lang="pt-BR" dirty="0">
                <a:hlinkClick r:id="rId4"/>
              </a:rPr>
              <a:t>https://www.in.gov.br/en/web/dou/-/portaria-gm/ms-n-26-de-7-de-janeiro-de-2022-372815949</a:t>
            </a:r>
            <a:endParaRPr lang="pt-BR" b="1" cap="all" dirty="0">
              <a:solidFill>
                <a:srgbClr val="162937"/>
              </a:solidFill>
              <a:latin typeface="rawline"/>
            </a:endParaRPr>
          </a:p>
          <a:p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39194B1-65A7-430C-B3BB-3586D309D030}"/>
              </a:ext>
            </a:extLst>
          </p:cNvPr>
          <p:cNvSpPr txBox="1"/>
          <p:nvPr/>
        </p:nvSpPr>
        <p:spPr>
          <a:xfrm>
            <a:off x="9486954" y="5669501"/>
            <a:ext cx="1720301" cy="1200329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pt-BR" dirty="0"/>
              <a:t>Natal </a:t>
            </a:r>
          </a:p>
          <a:p>
            <a:r>
              <a:rPr lang="pt-BR" dirty="0"/>
              <a:t>896708 -IBGE </a:t>
            </a:r>
          </a:p>
          <a:p>
            <a:r>
              <a:rPr lang="pt-BR" dirty="0"/>
              <a:t>R$ 444.617,72 R$ 5.335.412,64</a:t>
            </a:r>
          </a:p>
        </p:txBody>
      </p:sp>
    </p:spTree>
    <p:extLst>
      <p:ext uri="{BB962C8B-B14F-4D97-AF65-F5344CB8AC3E}">
        <p14:creationId xmlns:p14="http://schemas.microsoft.com/office/powerpoint/2010/main" val="359236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B79E913-1285-4391-A8C6-4702A0DD9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013CA08-FE1D-43B9-A1C3-AC89C8C05C74}"/>
              </a:ext>
            </a:extLst>
          </p:cNvPr>
          <p:cNvSpPr/>
          <p:nvPr/>
        </p:nvSpPr>
        <p:spPr>
          <a:xfrm>
            <a:off x="1485900" y="2636912"/>
            <a:ext cx="6984776" cy="1800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352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1C78898-8008-422D-98ED-2BD5C94D1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12422233-DA73-4A61-9980-7AB8F2A78881}"/>
              </a:ext>
            </a:extLst>
          </p:cNvPr>
          <p:cNvCxnSpPr/>
          <p:nvPr/>
        </p:nvCxnSpPr>
        <p:spPr>
          <a:xfrm>
            <a:off x="4870276" y="2276872"/>
            <a:ext cx="6336704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Retângulo 7">
            <a:extLst>
              <a:ext uri="{FF2B5EF4-FFF2-40B4-BE49-F238E27FC236}">
                <a16:creationId xmlns:a16="http://schemas.microsoft.com/office/drawing/2014/main" id="{53022C25-77A4-4488-9A61-0B45EA9350F8}"/>
              </a:ext>
            </a:extLst>
          </p:cNvPr>
          <p:cNvSpPr/>
          <p:nvPr/>
        </p:nvSpPr>
        <p:spPr>
          <a:xfrm>
            <a:off x="11062964" y="2492896"/>
            <a:ext cx="792088" cy="374441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69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96969840-E77F-49D6-A45A-6B5ED05CE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9E746EE-26DC-4374-9162-FD9CC9DE0B84}"/>
              </a:ext>
            </a:extLst>
          </p:cNvPr>
          <p:cNvSpPr/>
          <p:nvPr/>
        </p:nvSpPr>
        <p:spPr>
          <a:xfrm>
            <a:off x="1485900" y="4221088"/>
            <a:ext cx="6840760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40218E1E-7983-4E3B-A14F-17A5A0F5C744}"/>
              </a:ext>
            </a:extLst>
          </p:cNvPr>
          <p:cNvSpPr/>
          <p:nvPr/>
        </p:nvSpPr>
        <p:spPr>
          <a:xfrm>
            <a:off x="6166420" y="4293096"/>
            <a:ext cx="576064" cy="50405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544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46BEC72-3D0C-423D-8ADE-AD5B01D9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D824305-9CEA-41E3-BF06-B9C35A1897FC}"/>
              </a:ext>
            </a:extLst>
          </p:cNvPr>
          <p:cNvSpPr/>
          <p:nvPr/>
        </p:nvSpPr>
        <p:spPr>
          <a:xfrm>
            <a:off x="1485900" y="2276872"/>
            <a:ext cx="6912768" cy="7920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170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6935840-4D82-411F-9447-C5D0CF504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0946154-C751-4A60-BAFD-26CAE5CC45B0}"/>
              </a:ext>
            </a:extLst>
          </p:cNvPr>
          <p:cNvSpPr/>
          <p:nvPr/>
        </p:nvSpPr>
        <p:spPr>
          <a:xfrm>
            <a:off x="8758708" y="2420888"/>
            <a:ext cx="3168352" cy="79208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dirty="0"/>
              <a:t>O valor que recebe hoje é maior do que recebia em 2019</a:t>
            </a: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E82E7CC3-B09E-4409-B819-30862B3699E9}"/>
              </a:ext>
            </a:extLst>
          </p:cNvPr>
          <p:cNvCxnSpPr>
            <a:cxnSpLocks/>
          </p:cNvCxnSpPr>
          <p:nvPr/>
        </p:nvCxnSpPr>
        <p:spPr>
          <a:xfrm flipH="1" flipV="1">
            <a:off x="5662364" y="2132856"/>
            <a:ext cx="3096344" cy="6840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Retângulo 7">
            <a:extLst>
              <a:ext uri="{FF2B5EF4-FFF2-40B4-BE49-F238E27FC236}">
                <a16:creationId xmlns:a16="http://schemas.microsoft.com/office/drawing/2014/main" id="{A42F58C4-84AF-4189-B814-832DE5D42858}"/>
              </a:ext>
            </a:extLst>
          </p:cNvPr>
          <p:cNvSpPr/>
          <p:nvPr/>
        </p:nvSpPr>
        <p:spPr>
          <a:xfrm>
            <a:off x="8485566" y="152636"/>
            <a:ext cx="3456384" cy="1692188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dirty="0"/>
              <a:t>Ações que podem ser avaliadas:</a:t>
            </a:r>
          </a:p>
          <a:p>
            <a:pPr algn="just"/>
            <a:r>
              <a:rPr lang="pt-BR" dirty="0"/>
              <a:t>-&gt; Fator de correção, Saúde na Hora, ESB(prometeram detalhar em fevereiro), CEO, LRPD, </a:t>
            </a:r>
            <a:r>
              <a:rPr lang="pt-BR" dirty="0" err="1"/>
              <a:t>eAPP</a:t>
            </a:r>
            <a:r>
              <a:rPr lang="pt-BR" dirty="0"/>
              <a:t>(tem), PSE, ACS </a:t>
            </a:r>
          </a:p>
        </p:txBody>
      </p:sp>
    </p:spTree>
    <p:extLst>
      <p:ext uri="{BB962C8B-B14F-4D97-AF65-F5344CB8AC3E}">
        <p14:creationId xmlns:p14="http://schemas.microsoft.com/office/powerpoint/2010/main" val="27567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F56FC025-3582-4A31-9E56-AA731036414C}"/>
              </a:ext>
            </a:extLst>
          </p:cNvPr>
          <p:cNvSpPr txBox="1">
            <a:spLocks/>
          </p:cNvSpPr>
          <p:nvPr/>
        </p:nvSpPr>
        <p:spPr>
          <a:xfrm>
            <a:off x="147879" y="893"/>
            <a:ext cx="10512862" cy="8717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Detalhamento: Equipes de Saúde Bucal 7ªR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DCE53F7-E9FF-40F7-8D2C-52C46E89E6ED}"/>
              </a:ext>
            </a:extLst>
          </p:cNvPr>
          <p:cNvSpPr txBox="1"/>
          <p:nvPr/>
        </p:nvSpPr>
        <p:spPr>
          <a:xfrm>
            <a:off x="144456" y="436781"/>
            <a:ext cx="10882561" cy="375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79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Novembro/</a:t>
            </a:r>
            <a:r>
              <a:rPr lang="pt-BR" sz="1799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cnes</a:t>
            </a:r>
            <a:r>
              <a:rPr lang="pt-BR" sz="179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/2021.</a:t>
            </a:r>
          </a:p>
        </p:txBody>
      </p:sp>
      <p:pic>
        <p:nvPicPr>
          <p:cNvPr id="8" name="Imagem 7" descr="Interface gráfica do usuário, Aplicativo, Tabela&#10;&#10;Descrição gerada automaticamente">
            <a:extLst>
              <a:ext uri="{FF2B5EF4-FFF2-40B4-BE49-F238E27FC236}">
                <a16:creationId xmlns:a16="http://schemas.microsoft.com/office/drawing/2014/main" id="{51CBE65A-D0FC-42D8-9472-999E9466B1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8" t="18429" r="25458" b="59020"/>
          <a:stretch/>
        </p:blipFill>
        <p:spPr bwMode="auto">
          <a:xfrm>
            <a:off x="302192" y="872670"/>
            <a:ext cx="11584439" cy="20197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B375E13-3709-4CA7-9466-590981AD4BB9}"/>
              </a:ext>
            </a:extLst>
          </p:cNvPr>
          <p:cNvSpPr txBox="1"/>
          <p:nvPr/>
        </p:nvSpPr>
        <p:spPr>
          <a:xfrm>
            <a:off x="765820" y="3212976"/>
            <a:ext cx="11233248" cy="1971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Extremoz</a:t>
            </a:r>
            <a:r>
              <a:rPr lang="pt-B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9 equipes pagas, 12 credenciadas e 10 homologadas. Poderia estar recebendo de mais 1.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Macaíba</a:t>
            </a:r>
            <a:r>
              <a:rPr lang="pt-B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19 equipes pagas, 24 credenciadas e 23 homologadas. Poderia estar recebendo de mais 4.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Natal</a:t>
            </a:r>
            <a:r>
              <a:rPr lang="pt-B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55 equipes pagas, 105 credenciadas e 84 homologadas. Poderia estar recebendo de mais 29.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Parnamirim</a:t>
            </a:r>
            <a:r>
              <a:rPr lang="pt-B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27 equipes pagas, 35 credenciadas e homologadas. Poderia estar recebendo de mais 7.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São Gonçalo do Amarante</a:t>
            </a:r>
            <a:r>
              <a:rPr lang="pt-B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31 equipes pagas, 32 credenciada e homologadas. Poderia estar recebendo de mais 1.</a:t>
            </a:r>
          </a:p>
        </p:txBody>
      </p:sp>
    </p:spTree>
    <p:extLst>
      <p:ext uri="{BB962C8B-B14F-4D97-AF65-F5344CB8AC3E}">
        <p14:creationId xmlns:p14="http://schemas.microsoft.com/office/powerpoint/2010/main" val="135230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7B50BB2-7E9F-46B6-9E8C-C8F1EAA8F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F4DD7E0-BF7E-42B1-B4DE-4911CCE72DB0}"/>
              </a:ext>
            </a:extLst>
          </p:cNvPr>
          <p:cNvSpPr/>
          <p:nvPr/>
        </p:nvSpPr>
        <p:spPr>
          <a:xfrm>
            <a:off x="1413892" y="4653136"/>
            <a:ext cx="6984776" cy="122413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0399327-6688-4D6F-8576-66F17391336A}"/>
              </a:ext>
            </a:extLst>
          </p:cNvPr>
          <p:cNvSpPr/>
          <p:nvPr/>
        </p:nvSpPr>
        <p:spPr>
          <a:xfrm>
            <a:off x="7246540" y="5013176"/>
            <a:ext cx="1008112" cy="72008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12B5EBB-2704-4B6C-93E5-F4880880A41E}"/>
              </a:ext>
            </a:extLst>
          </p:cNvPr>
          <p:cNvSpPr txBox="1"/>
          <p:nvPr/>
        </p:nvSpPr>
        <p:spPr>
          <a:xfrm>
            <a:off x="4726260" y="2551837"/>
            <a:ext cx="5172744" cy="1754326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dirty="0"/>
              <a:t>Componente de Provimento do ACS</a:t>
            </a:r>
          </a:p>
          <a:p>
            <a:r>
              <a:rPr lang="pt-BR" dirty="0"/>
              <a:t>Total credenciado: 804</a:t>
            </a:r>
          </a:p>
          <a:p>
            <a:r>
              <a:rPr lang="pt-BR" dirty="0"/>
              <a:t>Total pagos: 658</a:t>
            </a:r>
          </a:p>
          <a:p>
            <a:r>
              <a:rPr lang="pt-BR" dirty="0"/>
              <a:t>Quantos cadastrados: ? 813</a:t>
            </a:r>
          </a:p>
          <a:p>
            <a:r>
              <a:rPr lang="pt-BR" dirty="0"/>
              <a:t>Qual é o teto de ACS para receber recursos? </a:t>
            </a:r>
          </a:p>
          <a:p>
            <a:r>
              <a:rPr lang="pt-BR" dirty="0"/>
              <a:t>Quem são os que não estão sendo pagos  e porquê?</a:t>
            </a:r>
          </a:p>
        </p:txBody>
      </p:sp>
    </p:spTree>
    <p:extLst>
      <p:ext uri="{BB962C8B-B14F-4D97-AF65-F5344CB8AC3E}">
        <p14:creationId xmlns:p14="http://schemas.microsoft.com/office/powerpoint/2010/main" val="403128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8347D9E0-F0EA-405C-8157-1631885C7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4BE3E550-1999-4ACA-A6F7-95064B0432EC}"/>
              </a:ext>
            </a:extLst>
          </p:cNvPr>
          <p:cNvSpPr/>
          <p:nvPr/>
        </p:nvSpPr>
        <p:spPr>
          <a:xfrm>
            <a:off x="1485900" y="6525344"/>
            <a:ext cx="1512168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0869D82-2FBA-4339-8B34-58F9F892D5D9}"/>
              </a:ext>
            </a:extLst>
          </p:cNvPr>
          <p:cNvSpPr/>
          <p:nvPr/>
        </p:nvSpPr>
        <p:spPr>
          <a:xfrm>
            <a:off x="11206980" y="3789040"/>
            <a:ext cx="720080" cy="259228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2560D4FF-2416-405C-9393-915827C5E004}"/>
              </a:ext>
            </a:extLst>
          </p:cNvPr>
          <p:cNvCxnSpPr>
            <a:cxnSpLocks/>
          </p:cNvCxnSpPr>
          <p:nvPr/>
        </p:nvCxnSpPr>
        <p:spPr>
          <a:xfrm>
            <a:off x="4942284" y="3789040"/>
            <a:ext cx="6120680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Retângulo 7">
            <a:extLst>
              <a:ext uri="{FF2B5EF4-FFF2-40B4-BE49-F238E27FC236}">
                <a16:creationId xmlns:a16="http://schemas.microsoft.com/office/drawing/2014/main" id="{6A487548-B8B5-4F88-9E2C-CA187A837C02}"/>
              </a:ext>
            </a:extLst>
          </p:cNvPr>
          <p:cNvSpPr/>
          <p:nvPr/>
        </p:nvSpPr>
        <p:spPr>
          <a:xfrm>
            <a:off x="3070076" y="3861048"/>
            <a:ext cx="1296144" cy="25202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42ACB46-8664-4EDC-9E5D-33D0DBE7A072}"/>
              </a:ext>
            </a:extLst>
          </p:cNvPr>
          <p:cNvSpPr txBox="1"/>
          <p:nvPr/>
        </p:nvSpPr>
        <p:spPr>
          <a:xfrm>
            <a:off x="1701924" y="1903765"/>
            <a:ext cx="5172744" cy="1477328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dirty="0"/>
              <a:t>Municípios podem está deixando de receber: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Mais ACS cadastrados do que teto credenciado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ACS com vínculos precários. (vínculo indireto)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ACS sem vínculo em uma equipe</a:t>
            </a:r>
          </a:p>
          <a:p>
            <a:pPr marL="342900" indent="-342900">
              <a:buFont typeface="+mj-lt"/>
              <a:buAutoNum type="arabicPeriod"/>
            </a:pPr>
            <a:endParaRPr lang="pt-BR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D28317D9-6D57-4A3C-A4A4-702663266D12}"/>
              </a:ext>
            </a:extLst>
          </p:cNvPr>
          <p:cNvSpPr txBox="1"/>
          <p:nvPr/>
        </p:nvSpPr>
        <p:spPr>
          <a:xfrm>
            <a:off x="8576592" y="2714089"/>
            <a:ext cx="2423245" cy="369332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pt-BR" dirty="0"/>
              <a:t>155 ACS não pagos.</a:t>
            </a:r>
          </a:p>
        </p:txBody>
      </p:sp>
    </p:spTree>
    <p:extLst>
      <p:ext uri="{BB962C8B-B14F-4D97-AF65-F5344CB8AC3E}">
        <p14:creationId xmlns:p14="http://schemas.microsoft.com/office/powerpoint/2010/main" val="391988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CB6ABAE-EF09-45EA-B7B2-80D7680544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63" t="26309" r="11390" b="8880"/>
          <a:stretch/>
        </p:blipFill>
        <p:spPr>
          <a:xfrm>
            <a:off x="1269876" y="1196752"/>
            <a:ext cx="8928992" cy="468052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2E88930-6022-45C2-A1BC-7FE97DA564F4}"/>
              </a:ext>
            </a:extLst>
          </p:cNvPr>
          <p:cNvSpPr txBox="1"/>
          <p:nvPr/>
        </p:nvSpPr>
        <p:spPr>
          <a:xfrm>
            <a:off x="1053852" y="395372"/>
            <a:ext cx="4078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Perfis de acesso</a:t>
            </a:r>
          </a:p>
        </p:txBody>
      </p:sp>
    </p:spTree>
    <p:extLst>
      <p:ext uri="{BB962C8B-B14F-4D97-AF65-F5344CB8AC3E}">
        <p14:creationId xmlns:p14="http://schemas.microsoft.com/office/powerpoint/2010/main" val="347102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4A55010-D502-4300-80D2-D021439E0D20}"/>
              </a:ext>
            </a:extLst>
          </p:cNvPr>
          <p:cNvSpPr txBox="1"/>
          <p:nvPr/>
        </p:nvSpPr>
        <p:spPr>
          <a:xfrm>
            <a:off x="405780" y="692696"/>
            <a:ext cx="104411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Nota técnica que especifica a legislação regulamentadora do exercício das atividades dos Agentes Comunitários de Saúde </a:t>
            </a:r>
          </a:p>
          <a:p>
            <a:r>
              <a:rPr lang="pt-BR" dirty="0">
                <a:hlinkClick r:id="rId3"/>
              </a:rPr>
              <a:t>https://www.conasems.org.br/wp-content/uploads/2021/07/NT-ACS.pdf</a:t>
            </a:r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343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EAAD0DE-04E7-4B79-BEBD-1B27F8749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88BB89B-B6AC-4E21-9CA8-3B557483C31B}"/>
              </a:ext>
            </a:extLst>
          </p:cNvPr>
          <p:cNvSpPr/>
          <p:nvPr/>
        </p:nvSpPr>
        <p:spPr>
          <a:xfrm>
            <a:off x="1485900" y="4365104"/>
            <a:ext cx="6912768" cy="1152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57A5BAB-50B6-4A35-9AE7-824F18C222FF}"/>
              </a:ext>
            </a:extLst>
          </p:cNvPr>
          <p:cNvSpPr/>
          <p:nvPr/>
        </p:nvSpPr>
        <p:spPr>
          <a:xfrm>
            <a:off x="6094412" y="4653136"/>
            <a:ext cx="720080" cy="72008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74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C6E5C2EF-EF5B-4365-A5AE-0A0B05ECA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4B5D0571-CDAE-47EC-8E8D-ECEB8085A1FA}"/>
              </a:ext>
            </a:extLst>
          </p:cNvPr>
          <p:cNvSpPr/>
          <p:nvPr/>
        </p:nvSpPr>
        <p:spPr>
          <a:xfrm>
            <a:off x="1557908" y="1268760"/>
            <a:ext cx="6840760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86B384C-8122-4593-B22C-F02F2ACC2F88}"/>
              </a:ext>
            </a:extLst>
          </p:cNvPr>
          <p:cNvSpPr/>
          <p:nvPr/>
        </p:nvSpPr>
        <p:spPr>
          <a:xfrm>
            <a:off x="1485900" y="6597352"/>
            <a:ext cx="1512168" cy="2597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C1D7FDD-A9D5-41CA-AB76-F65E5617B8B0}"/>
              </a:ext>
            </a:extLst>
          </p:cNvPr>
          <p:cNvSpPr/>
          <p:nvPr/>
        </p:nvSpPr>
        <p:spPr>
          <a:xfrm>
            <a:off x="2565303" y="2660501"/>
            <a:ext cx="3672408" cy="1152128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105 equipes homologadas;</a:t>
            </a:r>
          </a:p>
          <a:p>
            <a:pPr algn="ctr"/>
            <a:r>
              <a:rPr lang="pt-BR" dirty="0"/>
              <a:t>27 equipes não pagas</a:t>
            </a:r>
          </a:p>
          <a:p>
            <a:pPr algn="ctr"/>
            <a:r>
              <a:rPr lang="pt-BR" dirty="0"/>
              <a:t>Informatiza APS (Acesso restrito)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61ADCBF-D025-4DA5-ADE6-F88831D32E58}"/>
              </a:ext>
            </a:extLst>
          </p:cNvPr>
          <p:cNvSpPr/>
          <p:nvPr/>
        </p:nvSpPr>
        <p:spPr>
          <a:xfrm>
            <a:off x="11062964" y="3933056"/>
            <a:ext cx="792088" cy="26642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85AC226-AE61-45A0-95E3-5F02B9C7B5A2}"/>
              </a:ext>
            </a:extLst>
          </p:cNvPr>
          <p:cNvSpPr/>
          <p:nvPr/>
        </p:nvSpPr>
        <p:spPr>
          <a:xfrm>
            <a:off x="7606580" y="3933056"/>
            <a:ext cx="2592288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510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4A939DE-7E62-4AE8-8586-8D201F3C7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9C8FEE8-B947-4A01-8F8B-01E4B0312AA9}"/>
              </a:ext>
            </a:extLst>
          </p:cNvPr>
          <p:cNvSpPr/>
          <p:nvPr/>
        </p:nvSpPr>
        <p:spPr>
          <a:xfrm>
            <a:off x="1413892" y="4581128"/>
            <a:ext cx="7056784" cy="12241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7625E21-3496-439D-93DB-0FA14646BA51}"/>
              </a:ext>
            </a:extLst>
          </p:cNvPr>
          <p:cNvSpPr/>
          <p:nvPr/>
        </p:nvSpPr>
        <p:spPr>
          <a:xfrm>
            <a:off x="2566020" y="4941168"/>
            <a:ext cx="1008112" cy="648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EF550AA-57DE-4FF2-B8DA-ADD91B910C6B}"/>
              </a:ext>
            </a:extLst>
          </p:cNvPr>
          <p:cNvSpPr/>
          <p:nvPr/>
        </p:nvSpPr>
        <p:spPr>
          <a:xfrm>
            <a:off x="7246540" y="4970367"/>
            <a:ext cx="1008112" cy="64807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005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CDED0AB-6FC4-4C59-92C0-C5F537655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D807B6A-BCF3-4EA8-9EB0-9453440426D2}"/>
              </a:ext>
            </a:extLst>
          </p:cNvPr>
          <p:cNvSpPr/>
          <p:nvPr/>
        </p:nvSpPr>
        <p:spPr>
          <a:xfrm>
            <a:off x="1557908" y="2924944"/>
            <a:ext cx="6912768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899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42E3E7E-49CD-4EA9-B26C-C3A90F14E113}"/>
              </a:ext>
            </a:extLst>
          </p:cNvPr>
          <p:cNvSpPr txBox="1">
            <a:spLocks/>
          </p:cNvSpPr>
          <p:nvPr/>
        </p:nvSpPr>
        <p:spPr>
          <a:xfrm>
            <a:off x="336089" y="249413"/>
            <a:ext cx="10512862" cy="60290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Academia da Saúde  - dez/2021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63A94F3-105B-4085-8076-737F4F2A271A}"/>
              </a:ext>
            </a:extLst>
          </p:cNvPr>
          <p:cNvSpPr txBox="1"/>
          <p:nvPr/>
        </p:nvSpPr>
        <p:spPr>
          <a:xfrm>
            <a:off x="7488757" y="4077072"/>
            <a:ext cx="453650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/>
              <a:t>Credenciamento de polos 2022(4)</a:t>
            </a:r>
            <a:br>
              <a:rPr lang="pt-BR" sz="1400" dirty="0">
                <a:solidFill>
                  <a:srgbClr val="F8B004"/>
                </a:solidFill>
              </a:rPr>
            </a:br>
            <a:r>
              <a:rPr lang="pt-BR" sz="1400" dirty="0">
                <a:solidFill>
                  <a:srgbClr val="F8B004"/>
                </a:solidFill>
              </a:rPr>
              <a:t>Portaria nº 234 </a:t>
            </a:r>
            <a:r>
              <a:rPr lang="pt-BR" sz="1400" dirty="0" err="1">
                <a:solidFill>
                  <a:srgbClr val="F8B004"/>
                </a:solidFill>
              </a:rPr>
              <a:t>fev</a:t>
            </a:r>
            <a:r>
              <a:rPr lang="pt-BR" sz="1400" dirty="0">
                <a:solidFill>
                  <a:srgbClr val="F8B004"/>
                </a:solidFill>
              </a:rPr>
              <a:t>/2022</a:t>
            </a:r>
          </a:p>
          <a:p>
            <a:r>
              <a:rPr lang="pt-BR" sz="1400" dirty="0">
                <a:solidFill>
                  <a:srgbClr val="F8B00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https://www.in.gov.br/en/web/dou/-/portaria-gm/ms-n-234-de-21-de-fevereiro-de-2022-382328695</a:t>
            </a:r>
            <a:endParaRPr lang="pt-BR" sz="1400" dirty="0"/>
          </a:p>
          <a:p>
            <a:endParaRPr lang="pt-BR" sz="1200" dirty="0">
              <a:solidFill>
                <a:srgbClr val="F8B004"/>
              </a:solidFill>
            </a:endParaRPr>
          </a:p>
        </p:txBody>
      </p:sp>
      <p:pic>
        <p:nvPicPr>
          <p:cNvPr id="7" name="Imagem 6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54884820-142C-47F6-B0BA-A356013C8C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7" t="18353" r="55592" b="66437"/>
          <a:stretch/>
        </p:blipFill>
        <p:spPr bwMode="auto">
          <a:xfrm>
            <a:off x="513797" y="899558"/>
            <a:ext cx="11161230" cy="2232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240C4AD-BE29-4F1C-BE81-B1EBDF182F9B}"/>
              </a:ext>
            </a:extLst>
          </p:cNvPr>
          <p:cNvSpPr txBox="1"/>
          <p:nvPr/>
        </p:nvSpPr>
        <p:spPr>
          <a:xfrm>
            <a:off x="693812" y="3460689"/>
            <a:ext cx="6096000" cy="2757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Extremoz e São Gonçalo do Amarante têm credenciamento de academia. Todas foram pagas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Monitoramento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Registro de produção – Registro mensal, em caso três meses sem produção o repasse é suspenso.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Cadastros de profissionais – Cadastro de profissionais com carga horária adequada: um profissional com 40 horas; ou dois, com 20 horas cada.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4E1FE99-A2D7-4FA1-870B-684716D1B718}"/>
              </a:ext>
            </a:extLst>
          </p:cNvPr>
          <p:cNvSpPr txBox="1"/>
          <p:nvPr/>
        </p:nvSpPr>
        <p:spPr>
          <a:xfrm>
            <a:off x="7606580" y="5295230"/>
            <a:ext cx="49685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Mais informações</a:t>
            </a:r>
          </a:p>
          <a:p>
            <a:r>
              <a:rPr lang="pt-BR" dirty="0">
                <a:hlinkClick r:id="rId5"/>
              </a:rPr>
              <a:t>https://aps.saude.gov.br/ape/academia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951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E4E318F-1FB8-4C3F-80DD-3D3922259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1D116A9-C548-4086-8B0F-EADDBEA35B34}"/>
              </a:ext>
            </a:extLst>
          </p:cNvPr>
          <p:cNvSpPr/>
          <p:nvPr/>
        </p:nvSpPr>
        <p:spPr>
          <a:xfrm>
            <a:off x="1413892" y="3429000"/>
            <a:ext cx="7056784" cy="28083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982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49D9DBA-16AD-45CB-B033-6D93784676DF}"/>
              </a:ext>
            </a:extLst>
          </p:cNvPr>
          <p:cNvSpPr txBox="1"/>
          <p:nvPr/>
        </p:nvSpPr>
        <p:spPr>
          <a:xfrm>
            <a:off x="549796" y="260648"/>
            <a:ext cx="15744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/>
              <a:t>SISAB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0FDBAC5-6B8B-4742-B961-D4D091434591}"/>
              </a:ext>
            </a:extLst>
          </p:cNvPr>
          <p:cNvSpPr txBox="1"/>
          <p:nvPr/>
        </p:nvSpPr>
        <p:spPr>
          <a:xfrm>
            <a:off x="117748" y="1196752"/>
            <a:ext cx="11593288" cy="923330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O </a:t>
            </a:r>
            <a:r>
              <a:rPr lang="pt-BR" b="1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SISAB</a:t>
            </a:r>
            <a:r>
              <a:rPr lang="pt-BR" b="0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 integra a estratégia do Departamento de Saúde da Família (DESF/SAPS/MS) denominada e-SUS Atenção Primária (e-SUS APS), que propõe o incremento da gestão da informação, a automação dos processos, a melhoria das condições de infraestrutura e a melhoria dos processos de trabalho.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30FF667-3B33-4E1A-B64D-F10B52599A1A}"/>
              </a:ext>
            </a:extLst>
          </p:cNvPr>
          <p:cNvSpPr txBox="1"/>
          <p:nvPr/>
        </p:nvSpPr>
        <p:spPr>
          <a:xfrm>
            <a:off x="144796" y="2505670"/>
            <a:ext cx="11593288" cy="646331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Com o SISAB, será possível obter informações da situação sanitária e de saúde da população do território por meio de relatórios de saúde, bem como de relatórios de indicadores de saúde por estado, município, região de saúde e equipe.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195EAE4-998F-404C-94E2-BC5251265D3B}"/>
              </a:ext>
            </a:extLst>
          </p:cNvPr>
          <p:cNvSpPr txBox="1"/>
          <p:nvPr/>
        </p:nvSpPr>
        <p:spPr>
          <a:xfrm>
            <a:off x="117748" y="3181032"/>
            <a:ext cx="113772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Tipo de acesso</a:t>
            </a:r>
          </a:p>
          <a:p>
            <a:r>
              <a:rPr lang="pt-BR" b="1" dirty="0"/>
              <a:t>	Acesso público</a:t>
            </a:r>
          </a:p>
          <a:p>
            <a:r>
              <a:rPr lang="pt-BR" b="1" dirty="0"/>
              <a:t>		Qualquer pessoa;</a:t>
            </a:r>
          </a:p>
          <a:p>
            <a:r>
              <a:rPr lang="pt-BR" dirty="0"/>
              <a:t>		Relatório quantitativo a nível de município.</a:t>
            </a:r>
          </a:p>
          <a:p>
            <a:endParaRPr lang="pt-BR" dirty="0"/>
          </a:p>
          <a:p>
            <a:r>
              <a:rPr lang="pt-BR" b="1" dirty="0"/>
              <a:t>	Acesso restrito</a:t>
            </a:r>
          </a:p>
          <a:p>
            <a:r>
              <a:rPr lang="pt-BR" b="1" dirty="0"/>
              <a:t>		- Gestor do programa e </a:t>
            </a:r>
            <a:r>
              <a:rPr lang="pt-BR" dirty="0"/>
              <a:t>técnico</a:t>
            </a:r>
            <a:r>
              <a:rPr lang="pt-BR" b="1" dirty="0"/>
              <a:t>;</a:t>
            </a:r>
          </a:p>
          <a:p>
            <a:r>
              <a:rPr lang="pt-BR" b="1" dirty="0"/>
              <a:t>		- Granularidade a nível de equipe;</a:t>
            </a:r>
          </a:p>
          <a:p>
            <a:r>
              <a:rPr lang="pt-BR" b="1" dirty="0"/>
              <a:t>		- lista nominal das condições de saúde por indicador (Gestor do programa);</a:t>
            </a:r>
          </a:p>
          <a:p>
            <a:r>
              <a:rPr lang="pt-BR" b="1" dirty="0"/>
              <a:t>		- ISF</a:t>
            </a:r>
          </a:p>
          <a:p>
            <a:endParaRPr lang="pt-BR" dirty="0"/>
          </a:p>
          <a:p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812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4097D1D-DA38-4540-9B6F-6F5ABEE7E0BB}"/>
              </a:ext>
            </a:extLst>
          </p:cNvPr>
          <p:cNvSpPr txBox="1"/>
          <p:nvPr/>
        </p:nvSpPr>
        <p:spPr>
          <a:xfrm>
            <a:off x="405780" y="332656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Tópicos abordados do SISAB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E7FBC29-A53D-458B-ADF8-89CF393B5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07" t="49468" r="5640" b="42130"/>
          <a:stretch/>
        </p:blipFill>
        <p:spPr>
          <a:xfrm>
            <a:off x="1809936" y="2276872"/>
            <a:ext cx="8568952" cy="95397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A42B355-0C90-4364-85DE-66459D89E9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3" t="49360" r="49921" b="41744"/>
          <a:stretch/>
        </p:blipFill>
        <p:spPr>
          <a:xfrm>
            <a:off x="1809936" y="980728"/>
            <a:ext cx="8568952" cy="95876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17A0739-690F-4DC3-AEB3-550EFBE5C1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1" t="38447" r="52446" b="53151"/>
          <a:stretch/>
        </p:blipFill>
        <p:spPr>
          <a:xfrm>
            <a:off x="1809936" y="3602422"/>
            <a:ext cx="8568952" cy="953972"/>
          </a:xfrm>
          <a:prstGeom prst="rect">
            <a:avLst/>
          </a:prstGeom>
        </p:spPr>
      </p:pic>
      <p:sp>
        <p:nvSpPr>
          <p:cNvPr id="11" name="Heptágono 10">
            <a:extLst>
              <a:ext uri="{FF2B5EF4-FFF2-40B4-BE49-F238E27FC236}">
                <a16:creationId xmlns:a16="http://schemas.microsoft.com/office/drawing/2014/main" id="{AE495DCB-4BBF-476C-B724-71679AA2A001}"/>
              </a:ext>
            </a:extLst>
          </p:cNvPr>
          <p:cNvSpPr/>
          <p:nvPr/>
        </p:nvSpPr>
        <p:spPr>
          <a:xfrm>
            <a:off x="765820" y="1121248"/>
            <a:ext cx="720080" cy="670732"/>
          </a:xfrm>
          <a:prstGeom prst="hep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/>
              <a:t>1</a:t>
            </a:r>
          </a:p>
        </p:txBody>
      </p:sp>
      <p:sp>
        <p:nvSpPr>
          <p:cNvPr id="12" name="Heptágono 11">
            <a:extLst>
              <a:ext uri="{FF2B5EF4-FFF2-40B4-BE49-F238E27FC236}">
                <a16:creationId xmlns:a16="http://schemas.microsoft.com/office/drawing/2014/main" id="{C95DD648-C7E7-408F-9736-0125ADF4017C}"/>
              </a:ext>
            </a:extLst>
          </p:cNvPr>
          <p:cNvSpPr/>
          <p:nvPr/>
        </p:nvSpPr>
        <p:spPr>
          <a:xfrm>
            <a:off x="753162" y="2418492"/>
            <a:ext cx="720080" cy="670732"/>
          </a:xfrm>
          <a:prstGeom prst="hep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/>
              <a:t>2</a:t>
            </a:r>
          </a:p>
        </p:txBody>
      </p:sp>
      <p:sp>
        <p:nvSpPr>
          <p:cNvPr id="13" name="Heptágono 12">
            <a:extLst>
              <a:ext uri="{FF2B5EF4-FFF2-40B4-BE49-F238E27FC236}">
                <a16:creationId xmlns:a16="http://schemas.microsoft.com/office/drawing/2014/main" id="{4BB24416-F23F-4E18-9BAD-F7A476383CC1}"/>
              </a:ext>
            </a:extLst>
          </p:cNvPr>
          <p:cNvSpPr/>
          <p:nvPr/>
        </p:nvSpPr>
        <p:spPr>
          <a:xfrm>
            <a:off x="765820" y="3715736"/>
            <a:ext cx="720080" cy="670732"/>
          </a:xfrm>
          <a:prstGeom prst="hep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/>
              <a:t>3</a:t>
            </a:r>
          </a:p>
        </p:txBody>
      </p:sp>
      <p:sp>
        <p:nvSpPr>
          <p:cNvPr id="14" name="Heptágono 13">
            <a:extLst>
              <a:ext uri="{FF2B5EF4-FFF2-40B4-BE49-F238E27FC236}">
                <a16:creationId xmlns:a16="http://schemas.microsoft.com/office/drawing/2014/main" id="{9196478A-D307-4A34-B6D0-AD34902D772F}"/>
              </a:ext>
            </a:extLst>
          </p:cNvPr>
          <p:cNvSpPr/>
          <p:nvPr/>
        </p:nvSpPr>
        <p:spPr>
          <a:xfrm>
            <a:off x="771092" y="5025060"/>
            <a:ext cx="720080" cy="670732"/>
          </a:xfrm>
          <a:prstGeom prst="hep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/>
              <a:t>4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FE083780-9CF1-465F-A046-8C6751C949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4" t="60320" r="50000" b="30784"/>
          <a:stretch/>
        </p:blipFill>
        <p:spPr>
          <a:xfrm>
            <a:off x="1809936" y="4881044"/>
            <a:ext cx="8568952" cy="9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BA5D8D2-2329-40D9-9EFF-B235D09ED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58298F9-BEF3-4C8D-93EB-AE5D7DA862D6}"/>
              </a:ext>
            </a:extLst>
          </p:cNvPr>
          <p:cNvSpPr/>
          <p:nvPr/>
        </p:nvSpPr>
        <p:spPr>
          <a:xfrm>
            <a:off x="1557908" y="3068960"/>
            <a:ext cx="10369152" cy="25202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B6C3199-EE69-4D6A-B11F-1900C7F808AC}"/>
              </a:ext>
            </a:extLst>
          </p:cNvPr>
          <p:cNvSpPr/>
          <p:nvPr/>
        </p:nvSpPr>
        <p:spPr>
          <a:xfrm>
            <a:off x="6094412" y="554008"/>
            <a:ext cx="4536504" cy="1224136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Acesso restrito </a:t>
            </a:r>
          </a:p>
          <a:p>
            <a:pPr algn="ctr"/>
            <a:r>
              <a:rPr lang="pt-BR" sz="2400" dirty="0"/>
              <a:t>Gestor do programa municipal</a:t>
            </a:r>
          </a:p>
        </p:txBody>
      </p:sp>
    </p:spTree>
    <p:extLst>
      <p:ext uri="{BB962C8B-B14F-4D97-AF65-F5344CB8AC3E}">
        <p14:creationId xmlns:p14="http://schemas.microsoft.com/office/powerpoint/2010/main" val="186653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94610D-6365-4120-B9E7-DFA8AB6005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16632"/>
            <a:ext cx="9144000" cy="600075"/>
          </a:xfrm>
        </p:spPr>
        <p:txBody>
          <a:bodyPr/>
          <a:lstStyle/>
          <a:p>
            <a:r>
              <a:rPr lang="pt-BR" b="1" dirty="0"/>
              <a:t>Perfil – Fundo Municipal de Saúde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1235903-848E-43F0-B4B2-CB0F8CA751CD}"/>
              </a:ext>
            </a:extLst>
          </p:cNvPr>
          <p:cNvSpPr txBox="1"/>
          <p:nvPr/>
        </p:nvSpPr>
        <p:spPr>
          <a:xfrm>
            <a:off x="598944" y="716707"/>
            <a:ext cx="10990935" cy="501675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endParaRPr lang="pt-BR" sz="2800" dirty="0">
              <a:sym typeface="Wingdings" panose="05000000000000000000" pitchFamily="2" charset="2"/>
            </a:endParaRPr>
          </a:p>
          <a:p>
            <a:r>
              <a:rPr lang="pt-BR" dirty="0">
                <a:sym typeface="Wingdings" panose="05000000000000000000" pitchFamily="2" charset="2"/>
              </a:rPr>
              <a:t>Acesso com o CNPJ do Fundo Municipal de Saúde e a senha que acessa o portal do FNS.</a:t>
            </a:r>
          </a:p>
          <a:p>
            <a:endParaRPr lang="pt-BR" sz="2800" b="1" dirty="0"/>
          </a:p>
          <a:p>
            <a:r>
              <a:rPr lang="pt-BR" sz="2800" b="1" dirty="0"/>
              <a:t>Gestor da Atenção Básica</a:t>
            </a:r>
          </a:p>
          <a:p>
            <a:r>
              <a:rPr lang="pt-BR" sz="2000" dirty="0"/>
              <a:t>	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pt-BR" sz="1800" dirty="0">
                <a:sym typeface="Wingdings" panose="05000000000000000000" pitchFamily="2" charset="2"/>
              </a:rPr>
              <a:t>Responsável por cadastrar os usuário que acessarão os sistemas da APS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pt-BR" dirty="0">
              <a:sym typeface="Wingdings" panose="05000000000000000000" pitchFamily="2" charset="2"/>
            </a:endParaRPr>
          </a:p>
          <a:p>
            <a:br>
              <a:rPr lang="pt-BR" dirty="0"/>
            </a:br>
            <a:r>
              <a:rPr lang="pt-BR" b="0" i="0" dirty="0">
                <a:effectLst/>
                <a:latin typeface="Source Sans Pro" panose="020B0503030403020204" pitchFamily="34" charset="0"/>
              </a:rPr>
              <a:t>O </a:t>
            </a:r>
            <a:r>
              <a:rPr lang="pt-BR" b="1" i="0" dirty="0">
                <a:effectLst/>
                <a:latin typeface="Source Sans Pro" panose="020B0503030403020204" pitchFamily="34" charset="0"/>
              </a:rPr>
              <a:t>Gestor da Atenção Básica</a:t>
            </a:r>
            <a:r>
              <a:rPr lang="pt-BR" b="0" i="0" dirty="0">
                <a:effectLst/>
                <a:latin typeface="Source Sans Pro" panose="020B0503030403020204" pitchFamily="34" charset="0"/>
              </a:rPr>
              <a:t> Municipal </a:t>
            </a:r>
            <a:r>
              <a:rPr lang="pt-BR" b="1" i="0" dirty="0">
                <a:effectLst/>
                <a:latin typeface="Source Sans Pro" panose="020B0503030403020204" pitchFamily="34" charset="0"/>
              </a:rPr>
              <a:t>não acessa sistemas</a:t>
            </a:r>
            <a:r>
              <a:rPr lang="pt-BR" b="0" i="0" dirty="0">
                <a:effectLst/>
                <a:latin typeface="Source Sans Pro" panose="020B0503030403020204" pitchFamily="34" charset="0"/>
              </a:rPr>
              <a:t>, mas é responsável pelo cadastro daqueles que poderão acessar e/ou realizar a gestão dos programas: os </a:t>
            </a:r>
            <a:r>
              <a:rPr lang="pt-BR" b="1" i="0" dirty="0">
                <a:effectLst/>
                <a:latin typeface="Source Sans Pro" panose="020B0503030403020204" pitchFamily="34" charset="0"/>
              </a:rPr>
              <a:t>Gestor(es) de Programas, Técnicos, responsáveis de Equipe e demais perfis relacionados aos programas da Atenção Básica no seu Município</a:t>
            </a:r>
            <a:r>
              <a:rPr lang="pt-BR" b="0" i="0" dirty="0">
                <a:effectLst/>
                <a:latin typeface="Source Sans Pro" panose="020B0503030403020204" pitchFamily="34" charset="0"/>
              </a:rPr>
              <a:t>.</a:t>
            </a:r>
            <a:r>
              <a:rPr lang="pt-BR" dirty="0">
                <a:sym typeface="Wingdings" panose="05000000000000000000" pitchFamily="2" charset="2"/>
              </a:rPr>
              <a:t>“</a:t>
            </a:r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Link do e-gestor: </a:t>
            </a:r>
            <a:r>
              <a:rPr lang="pt-BR" dirty="0">
                <a:hlinkClick r:id="rId3"/>
              </a:rPr>
              <a:t>https://egestorab.saude.gov.br/</a:t>
            </a:r>
            <a:endParaRPr lang="pt-BR" dirty="0"/>
          </a:p>
          <a:p>
            <a:endParaRPr lang="pt-BR" dirty="0"/>
          </a:p>
          <a:p>
            <a:r>
              <a:rPr lang="pt-BR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3812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E0F1419-8CE0-43B5-AC27-12112761C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BD13C6B-4AD1-489A-82E8-7E26F57D0BD5}"/>
              </a:ext>
            </a:extLst>
          </p:cNvPr>
          <p:cNvSpPr/>
          <p:nvPr/>
        </p:nvSpPr>
        <p:spPr>
          <a:xfrm>
            <a:off x="477788" y="1844824"/>
            <a:ext cx="5616624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BB54932-42F8-44E8-8DE6-68CF992FE684}"/>
              </a:ext>
            </a:extLst>
          </p:cNvPr>
          <p:cNvSpPr/>
          <p:nvPr/>
        </p:nvSpPr>
        <p:spPr>
          <a:xfrm>
            <a:off x="477788" y="2564904"/>
            <a:ext cx="5616624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C59F44C-B077-401D-80E9-80FFE0394783}"/>
              </a:ext>
            </a:extLst>
          </p:cNvPr>
          <p:cNvSpPr/>
          <p:nvPr/>
        </p:nvSpPr>
        <p:spPr>
          <a:xfrm>
            <a:off x="6335311" y="2565793"/>
            <a:ext cx="5616624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52BD945-45E8-4A83-9F45-C1E1B95313B7}"/>
              </a:ext>
            </a:extLst>
          </p:cNvPr>
          <p:cNvSpPr/>
          <p:nvPr/>
        </p:nvSpPr>
        <p:spPr>
          <a:xfrm>
            <a:off x="477788" y="3302569"/>
            <a:ext cx="5616624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183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E0F1419-8CE0-43B5-AC27-12112761C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BB54932-42F8-44E8-8DE6-68CF992FE684}"/>
              </a:ext>
            </a:extLst>
          </p:cNvPr>
          <p:cNvSpPr/>
          <p:nvPr/>
        </p:nvSpPr>
        <p:spPr>
          <a:xfrm>
            <a:off x="477788" y="2564904"/>
            <a:ext cx="5616624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128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A00D86F-7B56-4FDB-A82E-37EE6A1EF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A283BD43-0A65-4F05-BCD2-CCB017B6BFA3}"/>
              </a:ext>
            </a:extLst>
          </p:cNvPr>
          <p:cNvSpPr/>
          <p:nvPr/>
        </p:nvSpPr>
        <p:spPr>
          <a:xfrm>
            <a:off x="477788" y="908720"/>
            <a:ext cx="1944216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25ABBC3-5FF5-4AAF-8673-E7530FEE8C73}"/>
              </a:ext>
            </a:extLst>
          </p:cNvPr>
          <p:cNvSpPr/>
          <p:nvPr/>
        </p:nvSpPr>
        <p:spPr>
          <a:xfrm>
            <a:off x="477788" y="1429544"/>
            <a:ext cx="1944216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E88D6F9-E677-4BAF-892A-0B9FB0C6022A}"/>
              </a:ext>
            </a:extLst>
          </p:cNvPr>
          <p:cNvSpPr/>
          <p:nvPr/>
        </p:nvSpPr>
        <p:spPr>
          <a:xfrm>
            <a:off x="4366220" y="1429544"/>
            <a:ext cx="3024336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D3F7E4C-D24F-4CF9-9FA9-A7D52A06F1DC}"/>
              </a:ext>
            </a:extLst>
          </p:cNvPr>
          <p:cNvSpPr/>
          <p:nvPr/>
        </p:nvSpPr>
        <p:spPr>
          <a:xfrm>
            <a:off x="8064895" y="1149896"/>
            <a:ext cx="936104" cy="5592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3E359CBC-70D9-4704-983E-646B3FF40BD9}"/>
              </a:ext>
            </a:extLst>
          </p:cNvPr>
          <p:cNvSpPr/>
          <p:nvPr/>
        </p:nvSpPr>
        <p:spPr>
          <a:xfrm>
            <a:off x="9298767" y="1149896"/>
            <a:ext cx="2376264" cy="559296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Mês que deseja visualizar o quantitativo de cadastro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E6DCDB4-BD2D-4969-BD46-BEB13BE7048A}"/>
              </a:ext>
            </a:extLst>
          </p:cNvPr>
          <p:cNvSpPr/>
          <p:nvPr/>
        </p:nvSpPr>
        <p:spPr>
          <a:xfrm>
            <a:off x="3142084" y="382508"/>
            <a:ext cx="4464496" cy="559296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600" dirty="0"/>
              <a:t>Tipo de visualização:</a:t>
            </a:r>
          </a:p>
          <a:p>
            <a:pPr algn="ctr"/>
            <a:r>
              <a:rPr lang="pt-BR" sz="1600" dirty="0"/>
              <a:t>CNES+INE – nível de unidade de saúde e equipe </a:t>
            </a:r>
            <a:endParaRPr lang="pt-BR" sz="1200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DE2B9B74-F009-4A0F-93CD-86D7041FAC47}"/>
              </a:ext>
            </a:extLst>
          </p:cNvPr>
          <p:cNvSpPr/>
          <p:nvPr/>
        </p:nvSpPr>
        <p:spPr>
          <a:xfrm>
            <a:off x="3142083" y="1853660"/>
            <a:ext cx="6156683" cy="559296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600" dirty="0"/>
              <a:t>Tipo de visualização:</a:t>
            </a:r>
          </a:p>
          <a:p>
            <a:pPr algn="ctr"/>
            <a:r>
              <a:rPr lang="pt-BR" sz="1600" dirty="0"/>
              <a:t>Visualiza todas as unidade de saúde e equipes homologadas ou não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BDE1E61-80BE-4BB7-9508-C837B4C52219}"/>
              </a:ext>
            </a:extLst>
          </p:cNvPr>
          <p:cNvSpPr/>
          <p:nvPr/>
        </p:nvSpPr>
        <p:spPr>
          <a:xfrm>
            <a:off x="477788" y="44624"/>
            <a:ext cx="2160240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A337A34C-1F18-4F49-8300-114EE18C5FAB}"/>
              </a:ext>
            </a:extLst>
          </p:cNvPr>
          <p:cNvCxnSpPr>
            <a:stCxn id="7" idx="3"/>
          </p:cNvCxnSpPr>
          <p:nvPr/>
        </p:nvCxnSpPr>
        <p:spPr>
          <a:xfrm flipV="1">
            <a:off x="2422004" y="662156"/>
            <a:ext cx="648072" cy="35457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B6FA4F1D-247F-44CF-B4B4-DB3CBEC86F8D}"/>
              </a:ext>
            </a:extLst>
          </p:cNvPr>
          <p:cNvCxnSpPr>
            <a:cxnSpLocks/>
          </p:cNvCxnSpPr>
          <p:nvPr/>
        </p:nvCxnSpPr>
        <p:spPr>
          <a:xfrm>
            <a:off x="2422004" y="1556792"/>
            <a:ext cx="670943" cy="4798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1" name="Heptágono 20">
            <a:extLst>
              <a:ext uri="{FF2B5EF4-FFF2-40B4-BE49-F238E27FC236}">
                <a16:creationId xmlns:a16="http://schemas.microsoft.com/office/drawing/2014/main" id="{D36B8313-8360-460B-B4D4-6065316F00CA}"/>
              </a:ext>
            </a:extLst>
          </p:cNvPr>
          <p:cNvSpPr/>
          <p:nvPr/>
        </p:nvSpPr>
        <p:spPr>
          <a:xfrm>
            <a:off x="11360733" y="44624"/>
            <a:ext cx="720080" cy="670732"/>
          </a:xfrm>
          <a:prstGeom prst="hep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/>
              <a:t>1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7D5F8FF1-FDC0-485F-9D1B-61A03B9562FD}"/>
              </a:ext>
            </a:extLst>
          </p:cNvPr>
          <p:cNvSpPr/>
          <p:nvPr/>
        </p:nvSpPr>
        <p:spPr>
          <a:xfrm>
            <a:off x="549796" y="1988840"/>
            <a:ext cx="670943" cy="47980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953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6C51107-D6CE-4BE9-BEAE-4F7BB8696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4A148EE-C733-4FCC-9BD4-E1CCBFF91260}"/>
              </a:ext>
            </a:extLst>
          </p:cNvPr>
          <p:cNvSpPr/>
          <p:nvPr/>
        </p:nvSpPr>
        <p:spPr>
          <a:xfrm>
            <a:off x="981844" y="1268760"/>
            <a:ext cx="10009112" cy="1224136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Relatório pode ser utilizado</a:t>
            </a:r>
          </a:p>
          <a:p>
            <a:pPr marL="342900" indent="-342900">
              <a:buFontTx/>
              <a:buChar char="-"/>
            </a:pPr>
            <a:r>
              <a:rPr lang="pt-BR" sz="2000" dirty="0"/>
              <a:t>Listar nominalmente os cidadãos vinculados a equipe (perfil gestor do programa)  </a:t>
            </a:r>
          </a:p>
          <a:p>
            <a:pPr marL="342900" indent="-342900">
              <a:buFontTx/>
              <a:buChar char="-"/>
            </a:pPr>
            <a:r>
              <a:rPr lang="pt-BR" sz="2000" dirty="0"/>
              <a:t>Identificar equipe sem solicitação de credenciamento ou aguardando homologação</a:t>
            </a:r>
          </a:p>
          <a:p>
            <a:pPr marL="342900" indent="-342900">
              <a:buFontTx/>
              <a:buChar char="-"/>
            </a:pPr>
            <a:r>
              <a:rPr lang="pt-BR" sz="2000" dirty="0"/>
              <a:t>Quantidade de cadastro vinculado na equipe</a:t>
            </a:r>
          </a:p>
        </p:txBody>
      </p:sp>
    </p:spTree>
    <p:extLst>
      <p:ext uri="{BB962C8B-B14F-4D97-AF65-F5344CB8AC3E}">
        <p14:creationId xmlns:p14="http://schemas.microsoft.com/office/powerpoint/2010/main" val="259379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E0F1419-8CE0-43B5-AC27-12112761C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FC59F44C-B077-401D-80E9-80FFE0394783}"/>
              </a:ext>
            </a:extLst>
          </p:cNvPr>
          <p:cNvSpPr/>
          <p:nvPr/>
        </p:nvSpPr>
        <p:spPr>
          <a:xfrm>
            <a:off x="6335311" y="2565793"/>
            <a:ext cx="5616624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556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69BE021-BCA0-4F25-B570-8C564A172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Heptágono 3">
            <a:extLst>
              <a:ext uri="{FF2B5EF4-FFF2-40B4-BE49-F238E27FC236}">
                <a16:creationId xmlns:a16="http://schemas.microsoft.com/office/drawing/2014/main" id="{BA4F1437-DFD7-4E53-BE61-53D8897AFFEE}"/>
              </a:ext>
            </a:extLst>
          </p:cNvPr>
          <p:cNvSpPr/>
          <p:nvPr/>
        </p:nvSpPr>
        <p:spPr>
          <a:xfrm>
            <a:off x="11206980" y="116632"/>
            <a:ext cx="720080" cy="670732"/>
          </a:xfrm>
          <a:prstGeom prst="hep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/>
              <a:t>2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09F6C2A-7F86-44DD-A9F8-A0A0E4BD4EAF}"/>
              </a:ext>
            </a:extLst>
          </p:cNvPr>
          <p:cNvSpPr/>
          <p:nvPr/>
        </p:nvSpPr>
        <p:spPr>
          <a:xfrm>
            <a:off x="405780" y="404665"/>
            <a:ext cx="2880320" cy="5040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66AA1BC-50CE-4E09-89E7-232270F91E7C}"/>
              </a:ext>
            </a:extLst>
          </p:cNvPr>
          <p:cNvSpPr/>
          <p:nvPr/>
        </p:nvSpPr>
        <p:spPr>
          <a:xfrm>
            <a:off x="405780" y="1217772"/>
            <a:ext cx="2880320" cy="9361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F4025F4-5EBB-448D-BE01-D39D794BE0D1}"/>
              </a:ext>
            </a:extLst>
          </p:cNvPr>
          <p:cNvSpPr/>
          <p:nvPr/>
        </p:nvSpPr>
        <p:spPr>
          <a:xfrm>
            <a:off x="547276" y="2420888"/>
            <a:ext cx="722600" cy="50405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469B0CB-D553-4372-8993-C0D48B729CC5}"/>
              </a:ext>
            </a:extLst>
          </p:cNvPr>
          <p:cNvSpPr/>
          <p:nvPr/>
        </p:nvSpPr>
        <p:spPr>
          <a:xfrm>
            <a:off x="4582244" y="4509120"/>
            <a:ext cx="4392488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BA484BF-35FC-4E92-87EF-679F8F71F7ED}"/>
              </a:ext>
            </a:extLst>
          </p:cNvPr>
          <p:cNvSpPr/>
          <p:nvPr/>
        </p:nvSpPr>
        <p:spPr>
          <a:xfrm>
            <a:off x="4934473" y="404665"/>
            <a:ext cx="4176466" cy="1646155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b="1" dirty="0"/>
              <a:t>Nota técnica </a:t>
            </a:r>
            <a:r>
              <a:rPr lang="pt-BR" sz="1400" dirty="0"/>
              <a:t>– informações com detalhes sobre os erros </a:t>
            </a:r>
          </a:p>
          <a:p>
            <a:pPr algn="just"/>
            <a:endParaRPr lang="pt-BR" sz="1400" dirty="0"/>
          </a:p>
          <a:p>
            <a:pPr algn="just"/>
            <a:r>
              <a:rPr lang="pt-BR" sz="1400" b="1" dirty="0"/>
              <a:t>Filtros</a:t>
            </a:r>
            <a:r>
              <a:rPr lang="pt-BR" sz="1400" dirty="0"/>
              <a:t>: </a:t>
            </a:r>
          </a:p>
          <a:p>
            <a:pPr algn="just"/>
            <a:r>
              <a:rPr lang="pt-BR" sz="1400" dirty="0"/>
              <a:t>CNES+ INE – estabelecimento e equipe</a:t>
            </a:r>
          </a:p>
          <a:p>
            <a:pPr algn="just"/>
            <a:endParaRPr lang="pt-BR" sz="1400" dirty="0"/>
          </a:p>
          <a:p>
            <a:pPr algn="just"/>
            <a:r>
              <a:rPr lang="pt-BR" sz="1400" b="1" dirty="0"/>
              <a:t>Quadrimestre</a:t>
            </a:r>
            <a:r>
              <a:rPr lang="pt-BR" sz="1400" dirty="0"/>
              <a:t>: gerado a cada quadrimestre</a:t>
            </a:r>
          </a:p>
          <a:p>
            <a:pPr algn="just"/>
            <a:endParaRPr lang="pt-BR" sz="1200" dirty="0"/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CD11EB45-5A9E-4442-9CCC-2FF56F8CCEFC}"/>
              </a:ext>
            </a:extLst>
          </p:cNvPr>
          <p:cNvCxnSpPr>
            <a:cxnSpLocks/>
          </p:cNvCxnSpPr>
          <p:nvPr/>
        </p:nvCxnSpPr>
        <p:spPr>
          <a:xfrm flipV="1">
            <a:off x="3307794" y="656692"/>
            <a:ext cx="1626679" cy="119928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09DE58E4-3D6C-459B-AAF0-72B71435D477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3286100" y="1564519"/>
            <a:ext cx="1626679" cy="12130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185C896F-1AD2-4AE7-8B4A-0A1D26614EC0}"/>
              </a:ext>
            </a:extLst>
          </p:cNvPr>
          <p:cNvSpPr/>
          <p:nvPr/>
        </p:nvSpPr>
        <p:spPr>
          <a:xfrm>
            <a:off x="8362663" y="3251732"/>
            <a:ext cx="1800202" cy="749667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200" dirty="0"/>
              <a:t>Não passível de correção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BBD21F9B-9EF1-4278-BA55-3558AA0E4937}"/>
              </a:ext>
            </a:extLst>
          </p:cNvPr>
          <p:cNvSpPr/>
          <p:nvPr/>
        </p:nvSpPr>
        <p:spPr>
          <a:xfrm>
            <a:off x="3502124" y="3251733"/>
            <a:ext cx="4176466" cy="749667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600" dirty="0"/>
              <a:t>Total de cadastros com erros de CNS e data de nascimento 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F2F35A29-02B0-4A34-A033-A1EBB24E2951}"/>
              </a:ext>
            </a:extLst>
          </p:cNvPr>
          <p:cNvSpPr/>
          <p:nvPr/>
        </p:nvSpPr>
        <p:spPr>
          <a:xfrm>
            <a:off x="9487281" y="2131399"/>
            <a:ext cx="2448272" cy="749667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200" dirty="0"/>
              <a:t>Gera Lista com CNS/CPF e erro, possibilita identifica o cidadão e fazer as correções</a:t>
            </a:r>
          </a:p>
        </p:txBody>
      </p: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E011D42F-B956-42A9-9566-BDD8338B7712}"/>
              </a:ext>
            </a:extLst>
          </p:cNvPr>
          <p:cNvCxnSpPr>
            <a:cxnSpLocks/>
          </p:cNvCxnSpPr>
          <p:nvPr/>
        </p:nvCxnSpPr>
        <p:spPr>
          <a:xfrm>
            <a:off x="5878388" y="4037403"/>
            <a:ext cx="360040" cy="39970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FA7322BF-A698-4850-9276-3151C41FE279}"/>
              </a:ext>
            </a:extLst>
          </p:cNvPr>
          <p:cNvCxnSpPr>
            <a:cxnSpLocks/>
          </p:cNvCxnSpPr>
          <p:nvPr/>
        </p:nvCxnSpPr>
        <p:spPr>
          <a:xfrm>
            <a:off x="9456884" y="4037403"/>
            <a:ext cx="351656" cy="43571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Retângulo 24">
            <a:extLst>
              <a:ext uri="{FF2B5EF4-FFF2-40B4-BE49-F238E27FC236}">
                <a16:creationId xmlns:a16="http://schemas.microsoft.com/office/drawing/2014/main" id="{9DD9E8B4-C17B-4E8A-8727-C8D9A47FE362}"/>
              </a:ext>
            </a:extLst>
          </p:cNvPr>
          <p:cNvSpPr/>
          <p:nvPr/>
        </p:nvSpPr>
        <p:spPr>
          <a:xfrm>
            <a:off x="9262764" y="4509120"/>
            <a:ext cx="1520552" cy="432048"/>
          </a:xfrm>
          <a:prstGeom prst="rect">
            <a:avLst/>
          </a:prstGeom>
          <a:noFill/>
          <a:ln w="381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0DFED510-1415-4ADC-864C-FB0BF698A232}"/>
              </a:ext>
            </a:extLst>
          </p:cNvPr>
          <p:cNvSpPr/>
          <p:nvPr/>
        </p:nvSpPr>
        <p:spPr>
          <a:xfrm>
            <a:off x="11071347" y="4574234"/>
            <a:ext cx="711697" cy="1087014"/>
          </a:xfrm>
          <a:prstGeom prst="rect">
            <a:avLst/>
          </a:prstGeom>
          <a:noFill/>
          <a:ln w="381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A108F67D-A6EB-4BC1-BF20-F77AB5A2C83E}"/>
              </a:ext>
            </a:extLst>
          </p:cNvPr>
          <p:cNvCxnSpPr>
            <a:cxnSpLocks/>
          </p:cNvCxnSpPr>
          <p:nvPr/>
        </p:nvCxnSpPr>
        <p:spPr>
          <a:xfrm>
            <a:off x="11180714" y="3029866"/>
            <a:ext cx="246481" cy="147925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17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96E25F0-516D-49CE-98ED-1C59B5690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D3F508E-AECA-4F80-83F4-53F409493A1B}"/>
              </a:ext>
            </a:extLst>
          </p:cNvPr>
          <p:cNvSpPr/>
          <p:nvPr/>
        </p:nvSpPr>
        <p:spPr>
          <a:xfrm>
            <a:off x="8830716" y="2708920"/>
            <a:ext cx="1440160" cy="30243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6BE338A-F11E-4FF0-9A3E-98B5FD4C5A47}"/>
              </a:ext>
            </a:extLst>
          </p:cNvPr>
          <p:cNvSpPr/>
          <p:nvPr/>
        </p:nvSpPr>
        <p:spPr>
          <a:xfrm>
            <a:off x="6228691" y="2704492"/>
            <a:ext cx="1089857" cy="30243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EE1BA86-FFDC-460E-91DF-491F97D2D9E6}"/>
              </a:ext>
            </a:extLst>
          </p:cNvPr>
          <p:cNvSpPr/>
          <p:nvPr/>
        </p:nvSpPr>
        <p:spPr>
          <a:xfrm>
            <a:off x="4934472" y="404665"/>
            <a:ext cx="4976363" cy="1646155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600" dirty="0"/>
              <a:t>Cadastro para correção</a:t>
            </a:r>
          </a:p>
          <a:p>
            <a:pPr marL="285750" indent="-285750" algn="just">
              <a:buFontTx/>
              <a:buChar char="-"/>
            </a:pPr>
            <a:r>
              <a:rPr lang="pt-BR" sz="1600" dirty="0"/>
              <a:t>CNS formato inválido (unificação escolhendo o CNS real)</a:t>
            </a:r>
          </a:p>
          <a:p>
            <a:pPr marL="285750" indent="-285750" algn="just">
              <a:buFontTx/>
              <a:buChar char="-"/>
            </a:pPr>
            <a:r>
              <a:rPr lang="pt-BR" sz="1600" dirty="0"/>
              <a:t>Data de nascimento divergente: imprimir por unidade de saúde para que os ACS façam as correções.</a:t>
            </a:r>
          </a:p>
        </p:txBody>
      </p:sp>
    </p:spTree>
    <p:extLst>
      <p:ext uri="{BB962C8B-B14F-4D97-AF65-F5344CB8AC3E}">
        <p14:creationId xmlns:p14="http://schemas.microsoft.com/office/powerpoint/2010/main" val="324316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E0F1419-8CE0-43B5-AC27-12112761C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BD13C6B-4AD1-489A-82E8-7E26F57D0BD5}"/>
              </a:ext>
            </a:extLst>
          </p:cNvPr>
          <p:cNvSpPr/>
          <p:nvPr/>
        </p:nvSpPr>
        <p:spPr>
          <a:xfrm>
            <a:off x="477788" y="1844824"/>
            <a:ext cx="5616624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807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CEFB923-B4BD-4575-BDFB-9537C8747EFE}"/>
              </a:ext>
            </a:extLst>
          </p:cNvPr>
          <p:cNvSpPr txBox="1"/>
          <p:nvPr/>
        </p:nvSpPr>
        <p:spPr>
          <a:xfrm>
            <a:off x="693812" y="260648"/>
            <a:ext cx="5075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/>
              <a:t>Validação dos registros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5FFC399-7256-4A61-8B0B-66EF979D6980}"/>
              </a:ext>
            </a:extLst>
          </p:cNvPr>
          <p:cNvSpPr txBox="1"/>
          <p:nvPr/>
        </p:nvSpPr>
        <p:spPr>
          <a:xfrm>
            <a:off x="261764" y="1124744"/>
            <a:ext cx="11665296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Acompanhar registro invalidados</a:t>
            </a:r>
          </a:p>
          <a:p>
            <a:endParaRPr lang="pt-BR" sz="2000" b="1" dirty="0"/>
          </a:p>
          <a:p>
            <a:r>
              <a:rPr lang="pt-BR" sz="2000" b="1" dirty="0"/>
              <a:t>Motivos apresentados nas fichas reprovadas: </a:t>
            </a:r>
          </a:p>
          <a:p>
            <a:endParaRPr lang="pt-BR" dirty="0"/>
          </a:p>
          <a:p>
            <a:r>
              <a:rPr lang="pt-BR" b="1" dirty="0"/>
              <a:t>CNES</a:t>
            </a:r>
            <a:r>
              <a:rPr lang="pt-BR" dirty="0"/>
              <a:t>: O número de CNES informado não existe na base do SCNES na competência analisada, diverge do município informado ou não se refere a um tipo de unidade da APS. </a:t>
            </a:r>
          </a:p>
          <a:p>
            <a:endParaRPr lang="pt-BR" dirty="0"/>
          </a:p>
          <a:p>
            <a:r>
              <a:rPr lang="pt-BR" b="1" dirty="0"/>
              <a:t>INE</a:t>
            </a:r>
            <a:r>
              <a:rPr lang="pt-BR" dirty="0"/>
              <a:t>: O número de INE informado não existe ou não está ativo na base do SCNES na competência. </a:t>
            </a:r>
          </a:p>
          <a:p>
            <a:endParaRPr lang="pt-BR" dirty="0"/>
          </a:p>
          <a:p>
            <a:r>
              <a:rPr lang="pt-BR" b="1" dirty="0"/>
              <a:t>PROF</a:t>
            </a:r>
            <a:r>
              <a:rPr lang="pt-BR" dirty="0"/>
              <a:t>: O CNS e/ou CBO do profissional informado não está cadastrado no SCNES, diverge dos dados cadastrados no SCNES ou não é vinculado a tipos de unidades da APS. </a:t>
            </a:r>
          </a:p>
          <a:p>
            <a:endParaRPr lang="pt-BR" dirty="0"/>
          </a:p>
          <a:p>
            <a:r>
              <a:rPr lang="pt-BR" b="1" dirty="0"/>
              <a:t>CBO</a:t>
            </a:r>
            <a:r>
              <a:rPr lang="pt-BR" dirty="0"/>
              <a:t>: O CBO informado não está apto a preencher a ficha, de acordo com suas atribuições. (CBO recepcionista preenchendo  Fichas de atendimento individual)</a:t>
            </a:r>
          </a:p>
        </p:txBody>
      </p:sp>
    </p:spTree>
    <p:extLst>
      <p:ext uri="{BB962C8B-B14F-4D97-AF65-F5344CB8AC3E}">
        <p14:creationId xmlns:p14="http://schemas.microsoft.com/office/powerpoint/2010/main" val="221740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4FAF21C-92FD-4D82-9BFF-FC2E3AADE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2379A15-5116-4C39-B1E6-E35604B7225B}"/>
              </a:ext>
            </a:extLst>
          </p:cNvPr>
          <p:cNvSpPr/>
          <p:nvPr/>
        </p:nvSpPr>
        <p:spPr>
          <a:xfrm>
            <a:off x="405780" y="188640"/>
            <a:ext cx="1800200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169D9C0-F0D9-4991-8EC5-88095BAB97E4}"/>
              </a:ext>
            </a:extLst>
          </p:cNvPr>
          <p:cNvSpPr/>
          <p:nvPr/>
        </p:nvSpPr>
        <p:spPr>
          <a:xfrm>
            <a:off x="558180" y="1113234"/>
            <a:ext cx="1647800" cy="5155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CD1A853-531F-4B13-B055-0535C1230BBC}"/>
              </a:ext>
            </a:extLst>
          </p:cNvPr>
          <p:cNvSpPr/>
          <p:nvPr/>
        </p:nvSpPr>
        <p:spPr>
          <a:xfrm>
            <a:off x="562373" y="2672676"/>
            <a:ext cx="1575792" cy="3401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39D6EC8-B4B8-41BB-87BA-668C1C828079}"/>
              </a:ext>
            </a:extLst>
          </p:cNvPr>
          <p:cNvSpPr/>
          <p:nvPr/>
        </p:nvSpPr>
        <p:spPr>
          <a:xfrm>
            <a:off x="630188" y="3710868"/>
            <a:ext cx="1800200" cy="7262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8EA7E65-98C3-40A7-8EFE-7ADBF2D02FA4}"/>
              </a:ext>
            </a:extLst>
          </p:cNvPr>
          <p:cNvSpPr/>
          <p:nvPr/>
        </p:nvSpPr>
        <p:spPr>
          <a:xfrm>
            <a:off x="3358108" y="3700100"/>
            <a:ext cx="1800200" cy="7262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33ADB8B-C5E3-45C0-8551-7D646CA8108D}"/>
              </a:ext>
            </a:extLst>
          </p:cNvPr>
          <p:cNvSpPr/>
          <p:nvPr/>
        </p:nvSpPr>
        <p:spPr>
          <a:xfrm>
            <a:off x="6310436" y="3738850"/>
            <a:ext cx="1800200" cy="7262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90FE521-1B5C-4F84-8B21-31059B86BF28}"/>
              </a:ext>
            </a:extLst>
          </p:cNvPr>
          <p:cNvSpPr/>
          <p:nvPr/>
        </p:nvSpPr>
        <p:spPr>
          <a:xfrm>
            <a:off x="9118748" y="3710868"/>
            <a:ext cx="1800200" cy="7262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0283533-D171-4D69-9EFA-93B136ACB4F7}"/>
              </a:ext>
            </a:extLst>
          </p:cNvPr>
          <p:cNvSpPr/>
          <p:nvPr/>
        </p:nvSpPr>
        <p:spPr>
          <a:xfrm>
            <a:off x="3502124" y="82435"/>
            <a:ext cx="5184576" cy="996602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b="1" dirty="0"/>
              <a:t>Nota explicativa: </a:t>
            </a:r>
            <a:r>
              <a:rPr lang="pt-BR" sz="1400" dirty="0"/>
              <a:t>Origem dos dados, Regras de validação(duplicidade, data de atendimento), CNES, INE, CNS e CBO (SCNES), CBO compatível com ficha.  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B44E53D-699B-48D7-B065-8174BF0C2B8E}"/>
              </a:ext>
            </a:extLst>
          </p:cNvPr>
          <p:cNvSpPr/>
          <p:nvPr/>
        </p:nvSpPr>
        <p:spPr>
          <a:xfrm>
            <a:off x="3502124" y="1160579"/>
            <a:ext cx="2880320" cy="996602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b="1" dirty="0"/>
              <a:t>Data do atendimento(Produção) </a:t>
            </a:r>
          </a:p>
          <a:p>
            <a:pPr algn="just"/>
            <a:r>
              <a:rPr lang="pt-BR" sz="1400" b="1" dirty="0"/>
              <a:t>Data de envio(Envio)</a:t>
            </a:r>
            <a:endParaRPr lang="pt-BR" sz="1400" dirty="0"/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F2F15FCC-2AAA-44F7-A779-EF4D5B16BE1D}"/>
              </a:ext>
            </a:extLst>
          </p:cNvPr>
          <p:cNvCxnSpPr>
            <a:stCxn id="5" idx="3"/>
          </p:cNvCxnSpPr>
          <p:nvPr/>
        </p:nvCxnSpPr>
        <p:spPr>
          <a:xfrm>
            <a:off x="2205980" y="1371017"/>
            <a:ext cx="1224136" cy="287863"/>
          </a:xfrm>
          <a:prstGeom prst="straightConnector1">
            <a:avLst/>
          </a:prstGeom>
          <a:ln w="38100">
            <a:solidFill>
              <a:schemeClr val="tx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DE863BF6-4A57-4242-B05A-78ED528F60D3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2205980" y="404664"/>
            <a:ext cx="1152128" cy="181664"/>
          </a:xfrm>
          <a:prstGeom prst="straightConnector1">
            <a:avLst/>
          </a:prstGeom>
          <a:ln w="38100">
            <a:solidFill>
              <a:schemeClr val="tx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 19">
            <a:extLst>
              <a:ext uri="{FF2B5EF4-FFF2-40B4-BE49-F238E27FC236}">
                <a16:creationId xmlns:a16="http://schemas.microsoft.com/office/drawing/2014/main" id="{A43E6C10-075F-4C9E-8AF8-3C094B64EC66}"/>
              </a:ext>
            </a:extLst>
          </p:cNvPr>
          <p:cNvSpPr/>
          <p:nvPr/>
        </p:nvSpPr>
        <p:spPr>
          <a:xfrm>
            <a:off x="477787" y="5170921"/>
            <a:ext cx="792089" cy="57384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FB49B34D-54DC-4A75-94FC-1E78EAE2F43A}"/>
              </a:ext>
            </a:extLst>
          </p:cNvPr>
          <p:cNvSpPr/>
          <p:nvPr/>
        </p:nvSpPr>
        <p:spPr>
          <a:xfrm>
            <a:off x="3637756" y="2375960"/>
            <a:ext cx="2880320" cy="996602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b="1" dirty="0"/>
              <a:t>CNES, Tipo Unidade/equipe, INE, CNS, CBO, Ficha, data atendimento, envio no prazo...</a:t>
            </a:r>
            <a:endParaRPr lang="pt-BR" sz="1400" dirty="0"/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369E21D3-C44F-4BBF-8760-C1843BAAC83E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138165" y="2842750"/>
            <a:ext cx="1363959" cy="0"/>
          </a:xfrm>
          <a:prstGeom prst="straightConnector1">
            <a:avLst/>
          </a:prstGeom>
          <a:ln w="38100">
            <a:solidFill>
              <a:schemeClr val="tx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47A33DF4-C3CF-4AE7-8BB0-0CC50B15E7B8}"/>
              </a:ext>
            </a:extLst>
          </p:cNvPr>
          <p:cNvCxnSpPr>
            <a:cxnSpLocks/>
          </p:cNvCxnSpPr>
          <p:nvPr/>
        </p:nvCxnSpPr>
        <p:spPr>
          <a:xfrm>
            <a:off x="1917948" y="4465094"/>
            <a:ext cx="1296144" cy="992749"/>
          </a:xfrm>
          <a:prstGeom prst="straightConnector1">
            <a:avLst/>
          </a:prstGeom>
          <a:ln w="38100">
            <a:solidFill>
              <a:schemeClr val="tx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ângulo 27">
            <a:extLst>
              <a:ext uri="{FF2B5EF4-FFF2-40B4-BE49-F238E27FC236}">
                <a16:creationId xmlns:a16="http://schemas.microsoft.com/office/drawing/2014/main" id="{67854104-0F07-4D1D-995F-4CE0006DDA0E}"/>
              </a:ext>
            </a:extLst>
          </p:cNvPr>
          <p:cNvSpPr/>
          <p:nvPr/>
        </p:nvSpPr>
        <p:spPr>
          <a:xfrm>
            <a:off x="2430388" y="5484771"/>
            <a:ext cx="2880320" cy="996602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dirty="0"/>
              <a:t>Duplicado, Data inválida, </a:t>
            </a:r>
            <a:r>
              <a:rPr lang="pt-BR" sz="1400" b="1" dirty="0"/>
              <a:t>Reprovado</a:t>
            </a:r>
            <a:r>
              <a:rPr lang="pt-BR" sz="1400" dirty="0"/>
              <a:t>, Aprovado, Não aplicado</a:t>
            </a:r>
          </a:p>
        </p:txBody>
      </p: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359C7E34-001C-4916-B664-5D06B8F653FB}"/>
              </a:ext>
            </a:extLst>
          </p:cNvPr>
          <p:cNvCxnSpPr>
            <a:cxnSpLocks/>
          </p:cNvCxnSpPr>
          <p:nvPr/>
        </p:nvCxnSpPr>
        <p:spPr>
          <a:xfrm>
            <a:off x="5037163" y="4465094"/>
            <a:ext cx="1345281" cy="1019677"/>
          </a:xfrm>
          <a:prstGeom prst="straightConnector1">
            <a:avLst/>
          </a:prstGeom>
          <a:ln w="38100">
            <a:solidFill>
              <a:schemeClr val="tx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tângulo 32">
            <a:extLst>
              <a:ext uri="{FF2B5EF4-FFF2-40B4-BE49-F238E27FC236}">
                <a16:creationId xmlns:a16="http://schemas.microsoft.com/office/drawing/2014/main" id="{11C206AF-DD3C-457E-B8AC-D32035142D2E}"/>
              </a:ext>
            </a:extLst>
          </p:cNvPr>
          <p:cNvSpPr/>
          <p:nvPr/>
        </p:nvSpPr>
        <p:spPr>
          <a:xfrm>
            <a:off x="5437958" y="5484771"/>
            <a:ext cx="2880320" cy="996602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/>
              <a:t>CNES, INE, PROF,CBO</a:t>
            </a:r>
          </a:p>
          <a:p>
            <a:pPr algn="just"/>
            <a:r>
              <a:rPr lang="pt-BR" sz="1400" dirty="0"/>
              <a:t>Quando não marca um item específico, lista todas as situações</a:t>
            </a:r>
          </a:p>
        </p:txBody>
      </p:sp>
      <p:cxnSp>
        <p:nvCxnSpPr>
          <p:cNvPr id="34" name="Conector de Seta Reta 33">
            <a:extLst>
              <a:ext uri="{FF2B5EF4-FFF2-40B4-BE49-F238E27FC236}">
                <a16:creationId xmlns:a16="http://schemas.microsoft.com/office/drawing/2014/main" id="{12320A3E-1CC3-4562-9964-55010D3CA4B9}"/>
              </a:ext>
            </a:extLst>
          </p:cNvPr>
          <p:cNvCxnSpPr>
            <a:cxnSpLocks/>
          </p:cNvCxnSpPr>
          <p:nvPr/>
        </p:nvCxnSpPr>
        <p:spPr>
          <a:xfrm>
            <a:off x="7772887" y="4465094"/>
            <a:ext cx="1345281" cy="1019677"/>
          </a:xfrm>
          <a:prstGeom prst="straightConnector1">
            <a:avLst/>
          </a:prstGeom>
          <a:ln w="38100">
            <a:solidFill>
              <a:schemeClr val="tx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ângulo 34">
            <a:extLst>
              <a:ext uri="{FF2B5EF4-FFF2-40B4-BE49-F238E27FC236}">
                <a16:creationId xmlns:a16="http://schemas.microsoft.com/office/drawing/2014/main" id="{075E3350-1534-4F06-96BC-49DC64B66599}"/>
              </a:ext>
            </a:extLst>
          </p:cNvPr>
          <p:cNvSpPr/>
          <p:nvPr/>
        </p:nvSpPr>
        <p:spPr>
          <a:xfrm>
            <a:off x="8714129" y="5512753"/>
            <a:ext cx="2880320" cy="996602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dirty="0"/>
              <a:t>Cadastro individual/Domiciliar, Atendimento individual, Atendimento odontológico, visita domiciliar, procedimento...</a:t>
            </a:r>
          </a:p>
        </p:txBody>
      </p:sp>
      <p:cxnSp>
        <p:nvCxnSpPr>
          <p:cNvPr id="36" name="Conector de Seta Reta 35">
            <a:extLst>
              <a:ext uri="{FF2B5EF4-FFF2-40B4-BE49-F238E27FC236}">
                <a16:creationId xmlns:a16="http://schemas.microsoft.com/office/drawing/2014/main" id="{4CDC56E6-41A5-44CC-A8C1-9ED7B2BEF48F}"/>
              </a:ext>
            </a:extLst>
          </p:cNvPr>
          <p:cNvCxnSpPr>
            <a:cxnSpLocks/>
          </p:cNvCxnSpPr>
          <p:nvPr/>
        </p:nvCxnSpPr>
        <p:spPr>
          <a:xfrm flipV="1">
            <a:off x="9910836" y="3012823"/>
            <a:ext cx="0" cy="670063"/>
          </a:xfrm>
          <a:prstGeom prst="straightConnector1">
            <a:avLst/>
          </a:prstGeom>
          <a:ln w="38100">
            <a:solidFill>
              <a:schemeClr val="tx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tângulo 38">
            <a:extLst>
              <a:ext uri="{FF2B5EF4-FFF2-40B4-BE49-F238E27FC236}">
                <a16:creationId xmlns:a16="http://schemas.microsoft.com/office/drawing/2014/main" id="{C4ADC549-F4DE-47E5-8FC6-E4D8639D9ED7}"/>
              </a:ext>
            </a:extLst>
          </p:cNvPr>
          <p:cNvSpPr/>
          <p:nvPr/>
        </p:nvSpPr>
        <p:spPr>
          <a:xfrm>
            <a:off x="8550325" y="1976702"/>
            <a:ext cx="2880320" cy="996602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dirty="0"/>
              <a:t>CDS-Online/Offline, PEC, Sistema Próprio, Android ACS/AC</a:t>
            </a:r>
          </a:p>
        </p:txBody>
      </p:sp>
    </p:spTree>
    <p:extLst>
      <p:ext uri="{BB962C8B-B14F-4D97-AF65-F5344CB8AC3E}">
        <p14:creationId xmlns:p14="http://schemas.microsoft.com/office/powerpoint/2010/main" val="255635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1635004-700A-4667-B6CE-99AC192A73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6" t="7989" r="1557" b="5889"/>
          <a:stretch/>
        </p:blipFill>
        <p:spPr>
          <a:xfrm>
            <a:off x="153752" y="116632"/>
            <a:ext cx="11881320" cy="5904656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CBF7FD9-81B4-4664-8D22-D49653589E85}"/>
              </a:ext>
            </a:extLst>
          </p:cNvPr>
          <p:cNvSpPr/>
          <p:nvPr/>
        </p:nvSpPr>
        <p:spPr>
          <a:xfrm>
            <a:off x="1989956" y="2204864"/>
            <a:ext cx="3528392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AD1FE9A-BA38-4D1B-B1B4-0E58CB10E0B3}"/>
              </a:ext>
            </a:extLst>
          </p:cNvPr>
          <p:cNvSpPr/>
          <p:nvPr/>
        </p:nvSpPr>
        <p:spPr>
          <a:xfrm>
            <a:off x="10486900" y="764704"/>
            <a:ext cx="144016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Seta: para a Esquerda 6">
            <a:extLst>
              <a:ext uri="{FF2B5EF4-FFF2-40B4-BE49-F238E27FC236}">
                <a16:creationId xmlns:a16="http://schemas.microsoft.com/office/drawing/2014/main" id="{5403CE50-E6AA-4A04-8CD8-B4EB39B945E7}"/>
              </a:ext>
            </a:extLst>
          </p:cNvPr>
          <p:cNvSpPr/>
          <p:nvPr/>
        </p:nvSpPr>
        <p:spPr>
          <a:xfrm>
            <a:off x="6091046" y="2276872"/>
            <a:ext cx="1587542" cy="432048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757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6EBB6F0-5FF8-4951-8341-998235C17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6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121E4BB-07A9-4CED-B25D-CBAF43B8D97A}"/>
              </a:ext>
            </a:extLst>
          </p:cNvPr>
          <p:cNvSpPr/>
          <p:nvPr/>
        </p:nvSpPr>
        <p:spPr>
          <a:xfrm>
            <a:off x="3646140" y="888400"/>
            <a:ext cx="4896544" cy="1224136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Atendimento individual reprovado</a:t>
            </a:r>
          </a:p>
          <a:p>
            <a:pPr algn="just"/>
            <a:r>
              <a:rPr lang="pt-BR" sz="1600" dirty="0"/>
              <a:t>Marcar apenas:</a:t>
            </a:r>
          </a:p>
          <a:p>
            <a:pPr algn="just"/>
            <a:r>
              <a:rPr lang="pt-BR" sz="1600" b="1" dirty="0"/>
              <a:t>Validação</a:t>
            </a:r>
            <a:r>
              <a:rPr lang="pt-BR" sz="1600" dirty="0"/>
              <a:t>: Reprovado</a:t>
            </a:r>
          </a:p>
          <a:p>
            <a:pPr algn="just"/>
            <a:r>
              <a:rPr lang="pt-BR" sz="1600" b="1" dirty="0"/>
              <a:t>Ficha</a:t>
            </a:r>
            <a:r>
              <a:rPr lang="pt-BR" sz="1600" dirty="0"/>
              <a:t>: Atendimento Individual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FB53A14-FCEA-48F5-B455-D2A67A65AEB5}"/>
              </a:ext>
            </a:extLst>
          </p:cNvPr>
          <p:cNvSpPr/>
          <p:nvPr/>
        </p:nvSpPr>
        <p:spPr>
          <a:xfrm>
            <a:off x="909837" y="4552660"/>
            <a:ext cx="4176464" cy="1224136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CNES+PROF</a:t>
            </a:r>
          </a:p>
          <a:p>
            <a:r>
              <a:rPr lang="pt-BR" sz="1400" dirty="0"/>
              <a:t>Verificar lotação do profissional no CNES online:</a:t>
            </a:r>
          </a:p>
          <a:p>
            <a:pPr algn="ctr"/>
            <a:r>
              <a:rPr lang="pt-BR" sz="1400" dirty="0"/>
              <a:t>Se profissional está cadastrado?</a:t>
            </a:r>
          </a:p>
          <a:p>
            <a:pPr algn="ctr"/>
            <a:r>
              <a:rPr lang="pt-BR" sz="1400" dirty="0"/>
              <a:t>Qual estabelecimento de saúde? Da APS?</a:t>
            </a:r>
          </a:p>
        </p:txBody>
      </p:sp>
      <p:pic>
        <p:nvPicPr>
          <p:cNvPr id="7" name="Imagem 6" descr="Interface gráfica do usuário, Aplicativo, Tabela, Excel&#10;&#10;Descrição gerada automaticamente">
            <a:extLst>
              <a:ext uri="{FF2B5EF4-FFF2-40B4-BE49-F238E27FC236}">
                <a16:creationId xmlns:a16="http://schemas.microsoft.com/office/drawing/2014/main" id="{56DBB011-F234-408A-B458-0BAC21329F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25" t="25461" r="54070" b="59188"/>
          <a:stretch/>
        </p:blipFill>
        <p:spPr bwMode="auto">
          <a:xfrm>
            <a:off x="5962790" y="4552660"/>
            <a:ext cx="3960440" cy="1252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7759C339-7B3D-4B95-95C3-887D4D11D63E}"/>
              </a:ext>
            </a:extLst>
          </p:cNvPr>
          <p:cNvSpPr/>
          <p:nvPr/>
        </p:nvSpPr>
        <p:spPr>
          <a:xfrm>
            <a:off x="9766820" y="3789040"/>
            <a:ext cx="1656184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855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E66D032-1DF9-467D-BAD5-23EBE0403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C0D8488-04D7-49E7-9F5B-B73F4A345D92}"/>
              </a:ext>
            </a:extLst>
          </p:cNvPr>
          <p:cNvSpPr/>
          <p:nvPr/>
        </p:nvSpPr>
        <p:spPr>
          <a:xfrm>
            <a:off x="9766820" y="3933056"/>
            <a:ext cx="1656184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091A2D0-AD44-4A2F-9754-F5A73967FE0D}"/>
              </a:ext>
            </a:extLst>
          </p:cNvPr>
          <p:cNvSpPr/>
          <p:nvPr/>
        </p:nvSpPr>
        <p:spPr>
          <a:xfrm>
            <a:off x="6958508" y="4365104"/>
            <a:ext cx="2880320" cy="996602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dirty="0"/>
              <a:t>O CBO informado não está apto a preencher a ficha, de acordo com suas atribuições</a:t>
            </a:r>
          </a:p>
        </p:txBody>
      </p:sp>
      <p:pic>
        <p:nvPicPr>
          <p:cNvPr id="5" name="Imagem 4" descr="Interface gráfica do usuário, Aplicativo, Tabela, Excel&#10;&#10;Descrição gerada automaticamente">
            <a:extLst>
              <a:ext uri="{FF2B5EF4-FFF2-40B4-BE49-F238E27FC236}">
                <a16:creationId xmlns:a16="http://schemas.microsoft.com/office/drawing/2014/main" id="{D248AF75-DF70-4AC6-AB57-B65B1F47BA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21" t="25334" r="58937" b="63127"/>
          <a:stretch/>
        </p:blipFill>
        <p:spPr bwMode="auto">
          <a:xfrm>
            <a:off x="6818391" y="5505722"/>
            <a:ext cx="3160554" cy="88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4CDC34D-D170-477E-82C1-620A68429B1F}"/>
              </a:ext>
            </a:extLst>
          </p:cNvPr>
          <p:cNvSpPr txBox="1"/>
          <p:nvPr/>
        </p:nvSpPr>
        <p:spPr>
          <a:xfrm>
            <a:off x="5950396" y="689360"/>
            <a:ext cx="6172200" cy="923330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pt-BR" b="1" dirty="0" err="1"/>
              <a:t>CBOs</a:t>
            </a:r>
            <a:r>
              <a:rPr lang="pt-BR" b="1" dirty="0"/>
              <a:t> e relação de fichas </a:t>
            </a:r>
            <a:r>
              <a:rPr lang="pt-BR" dirty="0">
                <a:hlinkClick r:id="rId5"/>
              </a:rPr>
              <a:t>https://integracao.esusab.ufsc.br/ledi/documentacao/regras/cbo.html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529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AAC19D5-45BF-4CF7-9B81-5AC9D0545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pic>
        <p:nvPicPr>
          <p:cNvPr id="3" name="Imagem 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A4CE35A6-9A39-4E35-8A4C-F953CD177C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84" t="18562" r="33898" b="63296"/>
          <a:stretch/>
        </p:blipFill>
        <p:spPr bwMode="auto">
          <a:xfrm>
            <a:off x="4921309" y="4527004"/>
            <a:ext cx="2922270" cy="150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DD10C7-63C1-430E-8E00-B3D7C46D49DA}"/>
              </a:ext>
            </a:extLst>
          </p:cNvPr>
          <p:cNvSpPr/>
          <p:nvPr/>
        </p:nvSpPr>
        <p:spPr>
          <a:xfrm>
            <a:off x="4942284" y="3429000"/>
            <a:ext cx="2880320" cy="996602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dirty="0"/>
              <a:t>O número de INE </a:t>
            </a:r>
            <a:r>
              <a:rPr lang="pt-BR" sz="1400" b="1" dirty="0"/>
              <a:t>informado não existe </a:t>
            </a:r>
            <a:r>
              <a:rPr lang="pt-BR" sz="1400" dirty="0"/>
              <a:t>ou não está ativo na base do SCNES na competência.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8676D5D-340A-4933-B349-3AAB36729E45}"/>
              </a:ext>
            </a:extLst>
          </p:cNvPr>
          <p:cNvSpPr/>
          <p:nvPr/>
        </p:nvSpPr>
        <p:spPr>
          <a:xfrm>
            <a:off x="9766820" y="3068960"/>
            <a:ext cx="1440160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213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3615087-7BB1-43D6-BE1A-927D5895B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72133B4-813C-4147-AA8C-B9C6AB995A77}"/>
              </a:ext>
            </a:extLst>
          </p:cNvPr>
          <p:cNvSpPr/>
          <p:nvPr/>
        </p:nvSpPr>
        <p:spPr>
          <a:xfrm>
            <a:off x="4582244" y="3899148"/>
            <a:ext cx="3528392" cy="996602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dirty="0"/>
              <a:t>O CNS e/ou CBO do profissional informado não está cadastrado no SCNES, diverge dos dados cadastrados no SCNES ou não é vinculado a tipos de unidades da APS.</a:t>
            </a:r>
          </a:p>
        </p:txBody>
      </p:sp>
      <p:pic>
        <p:nvPicPr>
          <p:cNvPr id="5" name="Imagem 4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2140D8B2-99B5-481D-B4FE-671FE8C9B5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03" t="40635" r="50047" b="34532"/>
          <a:stretch/>
        </p:blipFill>
        <p:spPr bwMode="auto">
          <a:xfrm>
            <a:off x="4380480" y="4934619"/>
            <a:ext cx="3931920" cy="1729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CFD16A1-37F8-41C0-9ACD-BB7913266530}"/>
              </a:ext>
            </a:extLst>
          </p:cNvPr>
          <p:cNvSpPr/>
          <p:nvPr/>
        </p:nvSpPr>
        <p:spPr>
          <a:xfrm>
            <a:off x="9766820" y="3573016"/>
            <a:ext cx="1440160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327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90D1579-A2E9-4618-B115-79FBD8521FA5}"/>
              </a:ext>
            </a:extLst>
          </p:cNvPr>
          <p:cNvSpPr txBox="1"/>
          <p:nvPr/>
        </p:nvSpPr>
        <p:spPr>
          <a:xfrm>
            <a:off x="549796" y="332656"/>
            <a:ext cx="8136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Como evitar reprovação de informações no SISAB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E220D1A-20F9-472C-9317-6AD33CC134A3}"/>
              </a:ext>
            </a:extLst>
          </p:cNvPr>
          <p:cNvSpPr txBox="1"/>
          <p:nvPr/>
        </p:nvSpPr>
        <p:spPr>
          <a:xfrm>
            <a:off x="573752" y="1196752"/>
            <a:ext cx="1135330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dirty="0"/>
              <a:t>Evitar cadastrar um novo profissional manualmente no e-SUS APS. Preferencialmente, deve-se importar o arquivo .</a:t>
            </a:r>
            <a:r>
              <a:rPr lang="pt-BR" dirty="0" err="1"/>
              <a:t>xml</a:t>
            </a:r>
            <a:r>
              <a:rPr lang="pt-BR" dirty="0"/>
              <a:t> do CNES atualizado sempre que tiver uma alteração na lotação ou a inclusão de novos profissionais;</a:t>
            </a:r>
          </a:p>
          <a:p>
            <a:pPr marL="342900" indent="-342900">
              <a:buFont typeface="+mj-lt"/>
              <a:buAutoNum type="arabicPeriod"/>
            </a:pPr>
            <a:endParaRPr lang="pt-BR" dirty="0"/>
          </a:p>
          <a:p>
            <a:pPr marL="342900" indent="-342900">
              <a:buFont typeface="+mj-lt"/>
              <a:buAutoNum type="arabicPeriod"/>
            </a:pPr>
            <a:endParaRPr lang="pt-BR" dirty="0"/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Verificar se o CBO é compatível para preenchimento da referida ficha de acordo com as regras estabelecidas pela Estratégia e-SUS APS.</a:t>
            </a:r>
          </a:p>
          <a:p>
            <a:pPr marL="342900" indent="-342900">
              <a:buFont typeface="+mj-lt"/>
              <a:buAutoNum type="arabicPeriod"/>
            </a:pPr>
            <a:endParaRPr lang="pt-BR" dirty="0"/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Caso seja necessário fazer o cadastro manual, verificar primeiro as informações de cadastro do profissional no SCNES, pois muitos profissionais possuem o número de CNS cadastrado no SCNES divergente do CNS cadastrado no CADWEB (número do cartão SUS) Mesmo que o CNS cadastrado no CADWEB seja o mais atualizado (iniciado com o número 7), deve-se utilizar a informação de CNS cadastrada no SCNES. Verificar também qual o CBO cadastrado no SCNES;</a:t>
            </a:r>
          </a:p>
          <a:p>
            <a:pPr marL="342900" indent="-342900">
              <a:buFont typeface="+mj-lt"/>
              <a:buAutoNum type="arabicPeriod"/>
            </a:pPr>
            <a:endParaRPr lang="pt-BR" dirty="0"/>
          </a:p>
          <a:p>
            <a:pPr marL="342900" indent="-342900">
              <a:buFont typeface="+mj-lt"/>
              <a:buAutoNum type="arabicPeriod"/>
            </a:pPr>
            <a:endParaRPr lang="pt-BR" dirty="0"/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Orientar profissionais que digitam atendimentos via CDS (Online ou Offline) quanto a lotação correta para registro.</a:t>
            </a:r>
          </a:p>
        </p:txBody>
      </p:sp>
    </p:spTree>
    <p:extLst>
      <p:ext uri="{BB962C8B-B14F-4D97-AF65-F5344CB8AC3E}">
        <p14:creationId xmlns:p14="http://schemas.microsoft.com/office/powerpoint/2010/main" val="28434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49D9DBA-16AD-45CB-B033-6D93784676DF}"/>
              </a:ext>
            </a:extLst>
          </p:cNvPr>
          <p:cNvSpPr txBox="1"/>
          <p:nvPr/>
        </p:nvSpPr>
        <p:spPr>
          <a:xfrm>
            <a:off x="549796" y="260648"/>
            <a:ext cx="37961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/>
              <a:t>Informatiza APS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0FDBAC5-6B8B-4742-B961-D4D091434591}"/>
              </a:ext>
            </a:extLst>
          </p:cNvPr>
          <p:cNvSpPr txBox="1"/>
          <p:nvPr/>
        </p:nvSpPr>
        <p:spPr>
          <a:xfrm>
            <a:off x="117748" y="1215606"/>
            <a:ext cx="11593288" cy="646331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Faz parte do programa Conecte SUS, com objetivo de  apoiar a Informatização e Qualificação dos Dados da Atenção Primária a Saúde.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B1D5113-49F3-406A-901A-733F4899E3C6}"/>
              </a:ext>
            </a:extLst>
          </p:cNvPr>
          <p:cNvSpPr txBox="1"/>
          <p:nvPr/>
        </p:nvSpPr>
        <p:spPr>
          <a:xfrm>
            <a:off x="8225713" y="6472494"/>
            <a:ext cx="3960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cap="all" dirty="0">
                <a:effectLst/>
                <a:latin typeface="rawline"/>
              </a:rPr>
              <a:t>PORTARIA Nº 2.983, DE 11 DE NOVEMBRO DE 2019</a:t>
            </a:r>
            <a:endParaRPr lang="pt-BR" sz="1400" dirty="0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C08D0F5E-698B-4243-BE2F-0E9E73C61242}"/>
              </a:ext>
            </a:extLst>
          </p:cNvPr>
          <p:cNvSpPr txBox="1">
            <a:spLocks/>
          </p:cNvSpPr>
          <p:nvPr/>
        </p:nvSpPr>
        <p:spPr>
          <a:xfrm>
            <a:off x="838200" y="2109009"/>
            <a:ext cx="10515600" cy="449753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pt-BR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Custeia equipes de saúde da família </a:t>
            </a:r>
            <a:r>
              <a:rPr lang="pt-BR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eSF</a:t>
            </a:r>
            <a:r>
              <a:rPr lang="pt-BR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 </a:t>
            </a:r>
            <a:r>
              <a:rPr lang="pt-BR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eAP</a:t>
            </a:r>
            <a:r>
              <a:rPr lang="pt-BR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informatizadas.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pt-BR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Repasse mensal de R$ 1.700 a R$2.300 reais, a depender da tipologia da equipe.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pt-BR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Quem pode aderir?</a:t>
            </a:r>
            <a:endParaRPr lang="pt-BR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pt-BR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Equipe de Saúde da Família (</a:t>
            </a:r>
            <a:r>
              <a:rPr lang="pt-BR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eSF</a:t>
            </a:r>
            <a:r>
              <a:rPr lang="pt-BR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informatizadas e;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pt-BR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Equipes de Atenção Primária (</a:t>
            </a:r>
            <a:r>
              <a:rPr lang="pt-BR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eAP</a:t>
            </a:r>
            <a:r>
              <a:rPr lang="pt-BR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informatizadas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pt-BR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Quem é informatizado?</a:t>
            </a:r>
            <a:endParaRPr lang="pt-BR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Equipes que, em pelo menos uma das três competências anteriores à solicitação de adesão ao Programa Informatiza APS, tiveram enviado informações ao Ministério da Saúde provenientes de sistema de prontuário eletrônico.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Ministério da Saúde só homologa quando tem orçamento.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t-BR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6E116E5-0B70-4980-9EA1-78AB32620F8A}"/>
              </a:ext>
            </a:extLst>
          </p:cNvPr>
          <p:cNvSpPr txBox="1"/>
          <p:nvPr/>
        </p:nvSpPr>
        <p:spPr>
          <a:xfrm>
            <a:off x="7069665" y="2996952"/>
            <a:ext cx="5112568" cy="1663853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>
            <a:sp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Mais informações do programa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pt-BR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Portaria nº2983</a:t>
            </a: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https://www.in.gov.br/en/web/dou/-/portaria-n-2.983-de-11-de-novembro-de-2019-227652196</a:t>
            </a:r>
            <a:endParaRPr lang="pt-BR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Apresentação do programa:</a:t>
            </a:r>
            <a:r>
              <a:rPr lang="pt-BR" sz="1400" u="sng" dirty="0">
                <a:solidFill>
                  <a:srgbClr val="96969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sz="14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https://www.conasems.org.br/wp-content/uploads/2020/07/3-LiveConasemsInformatiza-FINAL.pdf</a:t>
            </a:r>
            <a:endParaRPr lang="pt-BR" sz="1400" u="sng" dirty="0">
              <a:solidFill>
                <a:srgbClr val="0563C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3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49D9DBA-16AD-45CB-B033-6D93784676DF}"/>
              </a:ext>
            </a:extLst>
          </p:cNvPr>
          <p:cNvSpPr txBox="1"/>
          <p:nvPr/>
        </p:nvSpPr>
        <p:spPr>
          <a:xfrm>
            <a:off x="549796" y="260648"/>
            <a:ext cx="81267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/>
              <a:t>Monitoramento Informatiza APS</a:t>
            </a:r>
            <a:endParaRPr lang="pt-BR" sz="4000" b="1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0FDBAC5-6B8B-4742-B961-D4D091434591}"/>
              </a:ext>
            </a:extLst>
          </p:cNvPr>
          <p:cNvSpPr txBox="1"/>
          <p:nvPr/>
        </p:nvSpPr>
        <p:spPr>
          <a:xfrm>
            <a:off x="117748" y="1234459"/>
            <a:ext cx="11593288" cy="2677656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tx1"/>
                </a:solidFill>
              </a:rPr>
              <a:t>Produção mensal</a:t>
            </a:r>
            <a:r>
              <a:rPr lang="pt-BR" sz="2800" dirty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pt-BR" sz="2800" dirty="0">
                <a:solidFill>
                  <a:schemeClr val="tx1"/>
                </a:solidFill>
              </a:rPr>
              <a:t>Informatiza APS (e-gestor com perfil de Gestor do Programa);</a:t>
            </a:r>
          </a:p>
          <a:p>
            <a:pPr marL="342900" indent="-342900">
              <a:buAutoNum type="arabicPeriod"/>
            </a:pPr>
            <a:r>
              <a:rPr lang="pt-BR" sz="2800" dirty="0">
                <a:solidFill>
                  <a:schemeClr val="tx1"/>
                </a:solidFill>
              </a:rPr>
              <a:t>Relatório de atendimento individual no PEC.</a:t>
            </a:r>
          </a:p>
          <a:p>
            <a:pPr marL="342900" indent="-342900">
              <a:buAutoNum type="arabicPeriod"/>
            </a:pPr>
            <a:endParaRPr lang="pt-BR" sz="2800" dirty="0">
              <a:solidFill>
                <a:schemeClr val="tx1"/>
              </a:solidFill>
            </a:endParaRPr>
          </a:p>
          <a:p>
            <a:r>
              <a:rPr lang="pt-BR" sz="2800" b="1" dirty="0">
                <a:solidFill>
                  <a:schemeClr val="tx1"/>
                </a:solidFill>
              </a:rPr>
              <a:t>Suspensão</a:t>
            </a:r>
          </a:p>
          <a:p>
            <a:r>
              <a:rPr lang="pt-BR" sz="2800" dirty="0">
                <a:solidFill>
                  <a:schemeClr val="tx1"/>
                </a:solidFill>
              </a:rPr>
              <a:t>1. Financeiro APS – Componente do relatório público.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B1D5113-49F3-406A-901A-733F4899E3C6}"/>
              </a:ext>
            </a:extLst>
          </p:cNvPr>
          <p:cNvSpPr txBox="1"/>
          <p:nvPr/>
        </p:nvSpPr>
        <p:spPr>
          <a:xfrm>
            <a:off x="8225713" y="6472494"/>
            <a:ext cx="3960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cap="all" dirty="0">
                <a:effectLst/>
                <a:latin typeface="rawline"/>
              </a:rPr>
              <a:t>PORTARIA Nº 2.983, DE 11 DE NOVEMBRO DE 2019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61744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3F427EF-31AF-4319-96D3-84AEA894F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F0E2218-71E0-4D76-AF38-70E5A80B0DCC}"/>
              </a:ext>
            </a:extLst>
          </p:cNvPr>
          <p:cNvSpPr/>
          <p:nvPr/>
        </p:nvSpPr>
        <p:spPr>
          <a:xfrm>
            <a:off x="1485900" y="4725144"/>
            <a:ext cx="3960440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450E6F8-C594-4359-80DB-8533B378AFE8}"/>
              </a:ext>
            </a:extLst>
          </p:cNvPr>
          <p:cNvSpPr txBox="1"/>
          <p:nvPr/>
        </p:nvSpPr>
        <p:spPr>
          <a:xfrm>
            <a:off x="3214092" y="0"/>
            <a:ext cx="6169842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tx1"/>
                </a:solidFill>
              </a:rPr>
              <a:t>Informatiza APS (e-gestor com perfil de Gestor do Programa);</a:t>
            </a:r>
          </a:p>
        </p:txBody>
      </p:sp>
    </p:spTree>
    <p:extLst>
      <p:ext uri="{BB962C8B-B14F-4D97-AF65-F5344CB8AC3E}">
        <p14:creationId xmlns:p14="http://schemas.microsoft.com/office/powerpoint/2010/main" val="308546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D7F53B6-F7C5-4C9F-A3B9-1EDB30508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D9B523D-8405-435D-8B0B-21AA4D1F1E02}"/>
              </a:ext>
            </a:extLst>
          </p:cNvPr>
          <p:cNvSpPr/>
          <p:nvPr/>
        </p:nvSpPr>
        <p:spPr>
          <a:xfrm>
            <a:off x="5950396" y="4869160"/>
            <a:ext cx="4824536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472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03BDF7C-F8A7-458B-8388-33DF47C55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DCDD3C3D-45D2-4533-8286-4D6868C2CC8E}"/>
              </a:ext>
            </a:extLst>
          </p:cNvPr>
          <p:cNvSpPr/>
          <p:nvPr/>
        </p:nvSpPr>
        <p:spPr>
          <a:xfrm>
            <a:off x="837828" y="2420888"/>
            <a:ext cx="720080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E022DAB-AED6-4DEB-B2BB-C7AE8AFFCDC8}"/>
              </a:ext>
            </a:extLst>
          </p:cNvPr>
          <p:cNvSpPr/>
          <p:nvPr/>
        </p:nvSpPr>
        <p:spPr>
          <a:xfrm>
            <a:off x="3142084" y="2399556"/>
            <a:ext cx="1080120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B939287-CBBC-477B-A3BD-D718A582DE6D}"/>
              </a:ext>
            </a:extLst>
          </p:cNvPr>
          <p:cNvSpPr txBox="1"/>
          <p:nvPr/>
        </p:nvSpPr>
        <p:spPr>
          <a:xfrm>
            <a:off x="621804" y="4348060"/>
            <a:ext cx="6984776" cy="1938992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tx1"/>
                </a:solidFill>
              </a:rPr>
              <a:t>Lista equipes que podem fazer adesão ao programa.</a:t>
            </a:r>
            <a:br>
              <a:rPr lang="pt-BR" sz="2400" dirty="0">
                <a:solidFill>
                  <a:schemeClr val="tx1"/>
                </a:solidFill>
              </a:rPr>
            </a:br>
            <a:endParaRPr lang="pt-BR" sz="24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dirty="0">
                <a:solidFill>
                  <a:schemeClr val="tx1"/>
                </a:solidFill>
              </a:rPr>
              <a:t>Deve ser feita caso a equipe tenha enviado produção via prontuário eletrônico do cidadão em pelo menos uma competência das ultimas três avaliadas.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>
                <a:solidFill>
                  <a:schemeClr val="tx1"/>
                </a:solidFill>
              </a:rPr>
              <a:t>Não vale atendimentos registra em fichas (CDS)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A5BC7F5-A3CA-4436-BAE9-D58D4F4B9DE7}"/>
              </a:ext>
            </a:extLst>
          </p:cNvPr>
          <p:cNvSpPr txBox="1"/>
          <p:nvPr/>
        </p:nvSpPr>
        <p:spPr>
          <a:xfrm>
            <a:off x="5950396" y="2233027"/>
            <a:ext cx="5256584" cy="1200329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tx1"/>
                </a:solidFill>
              </a:rPr>
              <a:t>Número de consultas validadas, quantidade de equipes homologadas e suspensas. 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F1D5409E-EA84-424E-B50A-02CFC9244F45}"/>
              </a:ext>
            </a:extLst>
          </p:cNvPr>
          <p:cNvCxnSpPr>
            <a:stCxn id="7" idx="3"/>
          </p:cNvCxnSpPr>
          <p:nvPr/>
        </p:nvCxnSpPr>
        <p:spPr>
          <a:xfrm>
            <a:off x="4222204" y="2759596"/>
            <a:ext cx="1656184" cy="21332"/>
          </a:xfrm>
          <a:prstGeom prst="straightConnector1">
            <a:avLst/>
          </a:prstGeom>
          <a:ln w="38100">
            <a:solidFill>
              <a:schemeClr val="tx2">
                <a:lumMod val="2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982C23D4-E315-4ADC-AA39-3F2643A1EC55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1197868" y="3140968"/>
            <a:ext cx="1197868" cy="1080120"/>
          </a:xfrm>
          <a:prstGeom prst="straightConnector1">
            <a:avLst/>
          </a:prstGeom>
          <a:ln w="38100">
            <a:solidFill>
              <a:schemeClr val="tx2">
                <a:lumMod val="2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65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FB46A70-384C-498F-8215-CE445121E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6" t="10090" r="966" b="4838"/>
          <a:stretch/>
        </p:blipFill>
        <p:spPr>
          <a:xfrm>
            <a:off x="117747" y="188640"/>
            <a:ext cx="11953329" cy="5832648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08488A65-A5FB-4B11-9CD4-3D23526190E9}"/>
              </a:ext>
            </a:extLst>
          </p:cNvPr>
          <p:cNvSpPr/>
          <p:nvPr/>
        </p:nvSpPr>
        <p:spPr>
          <a:xfrm>
            <a:off x="1917948" y="2816932"/>
            <a:ext cx="1800200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Seta: para a Esquerda 6">
            <a:extLst>
              <a:ext uri="{FF2B5EF4-FFF2-40B4-BE49-F238E27FC236}">
                <a16:creationId xmlns:a16="http://schemas.microsoft.com/office/drawing/2014/main" id="{C14C0346-A85E-40C9-8590-B7E2510E4F4C}"/>
              </a:ext>
            </a:extLst>
          </p:cNvPr>
          <p:cNvSpPr/>
          <p:nvPr/>
        </p:nvSpPr>
        <p:spPr>
          <a:xfrm>
            <a:off x="4366220" y="2888940"/>
            <a:ext cx="1587542" cy="432048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312F630-FF95-41F6-95AB-877FDC6603B8}"/>
              </a:ext>
            </a:extLst>
          </p:cNvPr>
          <p:cNvSpPr/>
          <p:nvPr/>
        </p:nvSpPr>
        <p:spPr>
          <a:xfrm>
            <a:off x="6094411" y="908720"/>
            <a:ext cx="1656185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712B306-B9EE-4AC2-90B3-0A12CAB57805}"/>
              </a:ext>
            </a:extLst>
          </p:cNvPr>
          <p:cNvSpPr/>
          <p:nvPr/>
        </p:nvSpPr>
        <p:spPr>
          <a:xfrm>
            <a:off x="10270876" y="260648"/>
            <a:ext cx="1656185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6B0E9F4-5AA1-45C2-912F-46F24942EBAB}"/>
              </a:ext>
            </a:extLst>
          </p:cNvPr>
          <p:cNvSpPr/>
          <p:nvPr/>
        </p:nvSpPr>
        <p:spPr>
          <a:xfrm>
            <a:off x="2205980" y="4797152"/>
            <a:ext cx="1656185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C17D883-1513-4A16-A358-90CD914E3965}"/>
              </a:ext>
            </a:extLst>
          </p:cNvPr>
          <p:cNvSpPr txBox="1"/>
          <p:nvPr/>
        </p:nvSpPr>
        <p:spPr>
          <a:xfrm>
            <a:off x="5122168" y="5229200"/>
            <a:ext cx="5256856" cy="1200329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/>
            <a:r>
              <a:rPr lang="pt-BR" b="1" i="0" dirty="0">
                <a:solidFill>
                  <a:schemeClr val="tx1"/>
                </a:solidFill>
                <a:effectLst/>
                <a:latin typeface="rawline"/>
              </a:rPr>
              <a:t>Lista de gest</a:t>
            </a:r>
            <a:r>
              <a:rPr lang="pt-BR" b="1" dirty="0">
                <a:solidFill>
                  <a:schemeClr val="tx1"/>
                </a:solidFill>
                <a:latin typeface="rawline"/>
              </a:rPr>
              <a:t>ores cadastrados</a:t>
            </a:r>
          </a:p>
          <a:p>
            <a:pPr algn="just" fontAlgn="base"/>
            <a:r>
              <a:rPr lang="pt-BR" b="1" i="0" dirty="0">
                <a:solidFill>
                  <a:schemeClr val="tx1"/>
                </a:solidFill>
                <a:effectLst/>
                <a:latin typeface="rawline"/>
              </a:rPr>
              <a:t>Pode ser o secretário de saúde, assim como qualquer pessoa designada a gerenciar os cadastros de usuários de sistemas.</a:t>
            </a:r>
            <a:r>
              <a:rPr lang="pt-BR" b="0" i="0" dirty="0">
                <a:solidFill>
                  <a:schemeClr val="tx1"/>
                </a:solidFill>
                <a:effectLst/>
                <a:latin typeface="rawline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619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235566A-FD59-45DD-8004-4D331BFE1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6B18A03-9E5C-489E-8D55-C1CF658E2D75}"/>
              </a:ext>
            </a:extLst>
          </p:cNvPr>
          <p:cNvSpPr/>
          <p:nvPr/>
        </p:nvSpPr>
        <p:spPr>
          <a:xfrm>
            <a:off x="10342884" y="2924944"/>
            <a:ext cx="792088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1FB8938-D78C-4823-8B4D-7DA03F64DEC9}"/>
              </a:ext>
            </a:extLst>
          </p:cNvPr>
          <p:cNvSpPr/>
          <p:nvPr/>
        </p:nvSpPr>
        <p:spPr>
          <a:xfrm>
            <a:off x="549796" y="5373216"/>
            <a:ext cx="504056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CB9471D-7CD4-44FE-8ED7-496A12F16D2E}"/>
              </a:ext>
            </a:extLst>
          </p:cNvPr>
          <p:cNvSpPr/>
          <p:nvPr/>
        </p:nvSpPr>
        <p:spPr>
          <a:xfrm>
            <a:off x="10752706" y="5791547"/>
            <a:ext cx="1174354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EE6318C5-AF8D-48C8-B145-63C3A488E9E1}"/>
              </a:ext>
            </a:extLst>
          </p:cNvPr>
          <p:cNvCxnSpPr>
            <a:cxnSpLocks/>
          </p:cNvCxnSpPr>
          <p:nvPr/>
        </p:nvCxnSpPr>
        <p:spPr>
          <a:xfrm flipH="1">
            <a:off x="1125860" y="3284984"/>
            <a:ext cx="9073008" cy="2088232"/>
          </a:xfrm>
          <a:prstGeom prst="straightConnector1">
            <a:avLst/>
          </a:prstGeom>
          <a:ln w="38100">
            <a:solidFill>
              <a:schemeClr val="tx2">
                <a:lumMod val="2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8966A3E2-6A70-49E8-A6E6-FC9A471DED03}"/>
              </a:ext>
            </a:extLst>
          </p:cNvPr>
          <p:cNvCxnSpPr>
            <a:cxnSpLocks/>
          </p:cNvCxnSpPr>
          <p:nvPr/>
        </p:nvCxnSpPr>
        <p:spPr>
          <a:xfrm>
            <a:off x="1125860" y="5733256"/>
            <a:ext cx="9433048" cy="346323"/>
          </a:xfrm>
          <a:prstGeom prst="straightConnector1">
            <a:avLst/>
          </a:prstGeom>
          <a:ln w="38100">
            <a:solidFill>
              <a:schemeClr val="tx2">
                <a:lumMod val="2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78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1BB965D-C552-424A-97FE-ADCDC26E4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A30E1EE-B04E-43AD-AB4D-7F11F6731249}"/>
              </a:ext>
            </a:extLst>
          </p:cNvPr>
          <p:cNvSpPr/>
          <p:nvPr/>
        </p:nvSpPr>
        <p:spPr>
          <a:xfrm>
            <a:off x="477788" y="836712"/>
            <a:ext cx="5760640" cy="19442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BCA249E-1E57-451E-ACFA-5D6849AB535F}"/>
              </a:ext>
            </a:extLst>
          </p:cNvPr>
          <p:cNvSpPr/>
          <p:nvPr/>
        </p:nvSpPr>
        <p:spPr>
          <a:xfrm>
            <a:off x="6238428" y="836712"/>
            <a:ext cx="5760640" cy="25922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D1C873A-B047-4D6E-AB75-98F63E1D65AD}"/>
              </a:ext>
            </a:extLst>
          </p:cNvPr>
          <p:cNvSpPr/>
          <p:nvPr/>
        </p:nvSpPr>
        <p:spPr>
          <a:xfrm>
            <a:off x="468930" y="4437112"/>
            <a:ext cx="11458129" cy="23042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22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2FD9C5DC-2B4E-43AD-86DA-0EC2D5AC4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B4645523-741D-46F8-B440-6ECBC1F9AB9B}"/>
              </a:ext>
            </a:extLst>
          </p:cNvPr>
          <p:cNvSpPr/>
          <p:nvPr/>
        </p:nvSpPr>
        <p:spPr>
          <a:xfrm>
            <a:off x="477788" y="4221088"/>
            <a:ext cx="11521280" cy="15841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348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1DD2F71-EDD3-46E7-A78C-61422461D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5508FFD-22B5-45DD-B7CE-67E47BDE26C5}"/>
              </a:ext>
            </a:extLst>
          </p:cNvPr>
          <p:cNvSpPr txBox="1"/>
          <p:nvPr/>
        </p:nvSpPr>
        <p:spPr>
          <a:xfrm>
            <a:off x="3214092" y="0"/>
            <a:ext cx="6169842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tx1"/>
                </a:solidFill>
              </a:rPr>
              <a:t>Relatório de atendimento individual no PEC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868959B-62AD-4F6E-9D77-16CCB8B50943}"/>
              </a:ext>
            </a:extLst>
          </p:cNvPr>
          <p:cNvSpPr/>
          <p:nvPr/>
        </p:nvSpPr>
        <p:spPr>
          <a:xfrm>
            <a:off x="1413892" y="1916832"/>
            <a:ext cx="4536504" cy="7920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F6B45BD-B913-4528-A091-0AB35EB33A05}"/>
              </a:ext>
            </a:extLst>
          </p:cNvPr>
          <p:cNvSpPr/>
          <p:nvPr/>
        </p:nvSpPr>
        <p:spPr>
          <a:xfrm>
            <a:off x="1413892" y="3671081"/>
            <a:ext cx="4464496" cy="7920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8C71E22-51BA-41EE-A3FA-46AEDC2A1CCC}"/>
              </a:ext>
            </a:extLst>
          </p:cNvPr>
          <p:cNvSpPr txBox="1"/>
          <p:nvPr/>
        </p:nvSpPr>
        <p:spPr>
          <a:xfrm>
            <a:off x="6238430" y="692696"/>
            <a:ext cx="5472606" cy="2246769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t-BR" sz="2000" dirty="0">
                <a:solidFill>
                  <a:schemeClr val="tx1"/>
                </a:solidFill>
              </a:rPr>
              <a:t>Monitorar a quantidade de atendimentos mensal;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>
                <a:solidFill>
                  <a:schemeClr val="tx1"/>
                </a:solidFill>
              </a:rPr>
              <a:t>Identificar profissional e equipe com problemas de registro;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>
                <a:solidFill>
                  <a:schemeClr val="tx1"/>
                </a:solidFill>
              </a:rPr>
              <a:t>Profissionais com registro em duas lotações(médico/enfermeiro), erro quando não cadastradas no SCNES;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4B7791E-F8ED-468B-80AF-0547C38B357B}"/>
              </a:ext>
            </a:extLst>
          </p:cNvPr>
          <p:cNvSpPr txBox="1"/>
          <p:nvPr/>
        </p:nvSpPr>
        <p:spPr>
          <a:xfrm>
            <a:off x="6264348" y="3284984"/>
            <a:ext cx="5472606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tx1"/>
                </a:solidFill>
              </a:rPr>
              <a:t>Gestor Municipal: gera relatório individualizado de profissional e equipe ou de todas as equipes e profissionais.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D3E99A0-AF5E-42DF-B54C-6E9FD5F9F63E}"/>
              </a:ext>
            </a:extLst>
          </p:cNvPr>
          <p:cNvSpPr txBox="1"/>
          <p:nvPr/>
        </p:nvSpPr>
        <p:spPr>
          <a:xfrm>
            <a:off x="6266058" y="4544343"/>
            <a:ext cx="5472606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tx1"/>
                </a:solidFill>
              </a:rPr>
              <a:t>Coordenador de UBS: gera relatório individualizado de profissional  ou da equipe.</a:t>
            </a:r>
          </a:p>
        </p:txBody>
      </p:sp>
    </p:spTree>
    <p:extLst>
      <p:ext uri="{BB962C8B-B14F-4D97-AF65-F5344CB8AC3E}">
        <p14:creationId xmlns:p14="http://schemas.microsoft.com/office/powerpoint/2010/main" val="344874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36A7511-1FE5-4437-AD5C-EC7814B15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4A5C886D-11C9-40B2-804B-B4DDEF045DB9}"/>
              </a:ext>
            </a:extLst>
          </p:cNvPr>
          <p:cNvSpPr/>
          <p:nvPr/>
        </p:nvSpPr>
        <p:spPr>
          <a:xfrm>
            <a:off x="117748" y="2566814"/>
            <a:ext cx="2376264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29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64E1837-6FDA-4989-9B0D-59C1F3CC9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4C8EDFD6-FE04-4CEF-916F-A7B074921690}"/>
              </a:ext>
            </a:extLst>
          </p:cNvPr>
          <p:cNvSpPr/>
          <p:nvPr/>
        </p:nvSpPr>
        <p:spPr>
          <a:xfrm>
            <a:off x="7894612" y="764704"/>
            <a:ext cx="1152128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EAF7530-3F43-40D0-AE0F-00D6A0A32B9E}"/>
              </a:ext>
            </a:extLst>
          </p:cNvPr>
          <p:cNvSpPr/>
          <p:nvPr/>
        </p:nvSpPr>
        <p:spPr>
          <a:xfrm>
            <a:off x="4921781" y="2996952"/>
            <a:ext cx="884599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93D8ECD-2503-4CF3-B402-5B017BAEA978}"/>
              </a:ext>
            </a:extLst>
          </p:cNvPr>
          <p:cNvSpPr/>
          <p:nvPr/>
        </p:nvSpPr>
        <p:spPr>
          <a:xfrm>
            <a:off x="6022404" y="3573016"/>
            <a:ext cx="884599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8B69238-2321-486F-91AD-2BB8FECA0C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314" t="91007" r="14554" b="2691"/>
          <a:stretch/>
        </p:blipFill>
        <p:spPr>
          <a:xfrm>
            <a:off x="8254652" y="6381328"/>
            <a:ext cx="2088233" cy="43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3E0187CF-1202-44B0-84BF-88697AC55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44C48D02-6090-4C37-B835-5BACD48B974B}"/>
              </a:ext>
            </a:extLst>
          </p:cNvPr>
          <p:cNvSpPr/>
          <p:nvPr/>
        </p:nvSpPr>
        <p:spPr>
          <a:xfrm>
            <a:off x="2782044" y="2636912"/>
            <a:ext cx="2376264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889E727-8683-45B4-9D2A-222DDD9B4D5F}"/>
              </a:ext>
            </a:extLst>
          </p:cNvPr>
          <p:cNvSpPr/>
          <p:nvPr/>
        </p:nvSpPr>
        <p:spPr>
          <a:xfrm>
            <a:off x="477788" y="2636912"/>
            <a:ext cx="1152128" cy="288032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7506CA8-E569-440C-8D24-323D814EA935}"/>
              </a:ext>
            </a:extLst>
          </p:cNvPr>
          <p:cNvSpPr/>
          <p:nvPr/>
        </p:nvSpPr>
        <p:spPr>
          <a:xfrm>
            <a:off x="4510236" y="1196752"/>
            <a:ext cx="1584176" cy="432048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CE42356C-89C5-43C2-9B5C-67E8CF8CD6B0}"/>
              </a:ext>
            </a:extLst>
          </p:cNvPr>
          <p:cNvSpPr/>
          <p:nvPr/>
        </p:nvSpPr>
        <p:spPr>
          <a:xfrm>
            <a:off x="477788" y="3717032"/>
            <a:ext cx="1152128" cy="360040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1B19EFB3-111B-44FE-9840-6E9AD9572AE9}"/>
              </a:ext>
            </a:extLst>
          </p:cNvPr>
          <p:cNvSpPr/>
          <p:nvPr/>
        </p:nvSpPr>
        <p:spPr>
          <a:xfrm>
            <a:off x="462558" y="4437112"/>
            <a:ext cx="1152128" cy="144016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C34ADAEE-9744-430F-BD62-965E7E004D2D}"/>
              </a:ext>
            </a:extLst>
          </p:cNvPr>
          <p:cNvSpPr/>
          <p:nvPr/>
        </p:nvSpPr>
        <p:spPr>
          <a:xfrm>
            <a:off x="462558" y="5257812"/>
            <a:ext cx="1152128" cy="288032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813DB6E-51DA-4420-AAC2-62655CDFBEE8}"/>
              </a:ext>
            </a:extLst>
          </p:cNvPr>
          <p:cNvSpPr/>
          <p:nvPr/>
        </p:nvSpPr>
        <p:spPr>
          <a:xfrm>
            <a:off x="2422004" y="5402597"/>
            <a:ext cx="2745804" cy="1432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353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30611B7-9CA1-48B0-B8A3-FFCAE3EF709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GERENCIA APS – CREDENCIAMENTO</a:t>
            </a:r>
            <a:br>
              <a:rPr lang="pt-BR" dirty="0"/>
            </a:br>
            <a:endParaRPr lang="pt-BR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DC8CDAA-5E20-41AA-B940-5B4769DB156A}"/>
              </a:ext>
            </a:extLst>
          </p:cNvPr>
          <p:cNvSpPr txBox="1">
            <a:spLocks/>
          </p:cNvSpPr>
          <p:nvPr/>
        </p:nvSpPr>
        <p:spPr>
          <a:xfrm>
            <a:off x="838200" y="3382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73B2C25-26EE-4D7F-9A52-5353209BD954}"/>
              </a:ext>
            </a:extLst>
          </p:cNvPr>
          <p:cNvSpPr txBox="1"/>
          <p:nvPr/>
        </p:nvSpPr>
        <p:spPr>
          <a:xfrm>
            <a:off x="502024" y="1189744"/>
            <a:ext cx="1143000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Plataforma para solicitar credenciamento de </a:t>
            </a: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ESF,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eAP</a:t>
            </a: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ACS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ossibilita o município conhecer o teto (quantitativo) de ESF, </a:t>
            </a:r>
            <a:r>
              <a:rPr lang="pt-B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eAP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ACS 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credenciadas,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assim como acompanhar solicitações.</a:t>
            </a:r>
          </a:p>
        </p:txBody>
      </p:sp>
      <p:pic>
        <p:nvPicPr>
          <p:cNvPr id="14" name="Imagem 13" descr="Interface gráfica do usuário, Aplicativo, Site&#10;&#10;Descrição gerada automaticamente">
            <a:extLst>
              <a:ext uri="{FF2B5EF4-FFF2-40B4-BE49-F238E27FC236}">
                <a16:creationId xmlns:a16="http://schemas.microsoft.com/office/drawing/2014/main" id="{6674AABB-F7BD-4618-ACEF-3ECB530226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12" t="9145" r="1182" b="57254"/>
          <a:stretch/>
        </p:blipFill>
        <p:spPr bwMode="auto">
          <a:xfrm>
            <a:off x="485017" y="2168860"/>
            <a:ext cx="11334587" cy="26282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01898256-1DF5-4A57-AC05-C9CA75FD5518}"/>
              </a:ext>
            </a:extLst>
          </p:cNvPr>
          <p:cNvSpPr txBox="1">
            <a:spLocks/>
          </p:cNvSpPr>
          <p:nvPr/>
        </p:nvSpPr>
        <p:spPr>
          <a:xfrm>
            <a:off x="836612" y="33823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GERENCIA APS – CREDENCIAMENTO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86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7D9C8A1-4E98-4D4D-B963-B7CBA4C88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91" b="52100"/>
          <a:stretch/>
        </p:blipFill>
        <p:spPr>
          <a:xfrm>
            <a:off x="0" y="1124744"/>
            <a:ext cx="12188825" cy="216024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A97BDCB8-3677-443F-8FD3-D5C9F887812E}"/>
              </a:ext>
            </a:extLst>
          </p:cNvPr>
          <p:cNvSpPr txBox="1">
            <a:spLocks/>
          </p:cNvSpPr>
          <p:nvPr/>
        </p:nvSpPr>
        <p:spPr>
          <a:xfrm>
            <a:off x="836612" y="33823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GERENCIA APS – CREDENCIAMENTO ACS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4156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30611B7-9CA1-48B0-B8A3-FFCAE3EF709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ACESSO</a:t>
            </a:r>
          </a:p>
          <a:p>
            <a:r>
              <a:rPr lang="pt-BR" dirty="0"/>
              <a:t>GERENCIA APS – CREDENCIAMENTO</a:t>
            </a:r>
            <a:br>
              <a:rPr lang="pt-BR" dirty="0"/>
            </a:br>
            <a:endParaRPr lang="pt-BR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DC8CDAA-5E20-41AA-B940-5B4769DB156A}"/>
              </a:ext>
            </a:extLst>
          </p:cNvPr>
          <p:cNvSpPr txBox="1">
            <a:spLocks/>
          </p:cNvSpPr>
          <p:nvPr/>
        </p:nvSpPr>
        <p:spPr>
          <a:xfrm>
            <a:off x="838200" y="3382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35289D2-37FE-4840-A093-44AE74B72A3D}"/>
              </a:ext>
            </a:extLst>
          </p:cNvPr>
          <p:cNvSpPr txBox="1"/>
          <p:nvPr/>
        </p:nvSpPr>
        <p:spPr>
          <a:xfrm>
            <a:off x="358588" y="2354425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e-Gestor -&gt; Acesso Restrito</a:t>
            </a:r>
          </a:p>
        </p:txBody>
      </p:sp>
      <p:pic>
        <p:nvPicPr>
          <p:cNvPr id="8" name="Imagem 7" descr="Tela de celular com publicação numa rede social&#10;&#10;Descrição gerada automaticamente">
            <a:extLst>
              <a:ext uri="{FF2B5EF4-FFF2-40B4-BE49-F238E27FC236}">
                <a16:creationId xmlns:a16="http://schemas.microsoft.com/office/drawing/2014/main" id="{E2E5281A-2430-41C3-88D1-D2EFF2D1A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" t="11846" r="1416" b="43328"/>
          <a:stretch/>
        </p:blipFill>
        <p:spPr bwMode="auto">
          <a:xfrm>
            <a:off x="240478" y="2729977"/>
            <a:ext cx="5694157" cy="16233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E39514D-40D8-4E50-B00C-F766DDB45F6C}"/>
              </a:ext>
            </a:extLst>
          </p:cNvPr>
          <p:cNvSpPr txBox="1"/>
          <p:nvPr/>
        </p:nvSpPr>
        <p:spPr>
          <a:xfrm>
            <a:off x="401843" y="4622495"/>
            <a:ext cx="5694157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Gerencia APS – Credenciamento</a:t>
            </a:r>
          </a:p>
        </p:txBody>
      </p:sp>
      <p:pic>
        <p:nvPicPr>
          <p:cNvPr id="10" name="Imagem 9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3A962FAB-02DB-4A57-A2C4-50CADCC871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62" t="89257" r="41088" b="5691"/>
          <a:stretch/>
        </p:blipFill>
        <p:spPr bwMode="auto">
          <a:xfrm>
            <a:off x="401843" y="5267222"/>
            <a:ext cx="5989636" cy="4010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DEDF6C24-5FE7-4146-B161-D70BDC14171B}"/>
              </a:ext>
            </a:extLst>
          </p:cNvPr>
          <p:cNvSpPr txBox="1"/>
          <p:nvPr/>
        </p:nvSpPr>
        <p:spPr>
          <a:xfrm>
            <a:off x="6750424" y="2354425"/>
            <a:ext cx="494851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Acessar Sistema</a:t>
            </a:r>
          </a:p>
        </p:txBody>
      </p:sp>
      <p:pic>
        <p:nvPicPr>
          <p:cNvPr id="12" name="Imagem 11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FE228268-9739-458D-AD9B-C85DF854C3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19" t="36162" r="11157" b="17700"/>
          <a:stretch/>
        </p:blipFill>
        <p:spPr bwMode="auto">
          <a:xfrm>
            <a:off x="6373912" y="2823787"/>
            <a:ext cx="5577610" cy="19633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3225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595862D-71EB-4B37-BF01-0CDC39D069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323" b="9040"/>
          <a:stretch/>
        </p:blipFill>
        <p:spPr>
          <a:xfrm>
            <a:off x="189756" y="1002593"/>
            <a:ext cx="5133297" cy="352839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6792E81-3378-4A10-8A5F-2D919F82E9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36" t="7989" r="2739" b="9040"/>
          <a:stretch/>
        </p:blipFill>
        <p:spPr>
          <a:xfrm>
            <a:off x="5662364" y="1002593"/>
            <a:ext cx="6163520" cy="3528392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691FA4EB-3FBA-468C-99F6-DDF88894A5C9}"/>
              </a:ext>
            </a:extLst>
          </p:cNvPr>
          <p:cNvSpPr txBox="1">
            <a:spLocks/>
          </p:cNvSpPr>
          <p:nvPr/>
        </p:nvSpPr>
        <p:spPr>
          <a:xfrm>
            <a:off x="0" y="116632"/>
            <a:ext cx="7462564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Formulário de cadastro de gestores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E7627A2-3085-4BC3-A325-46F11B570DEA}"/>
              </a:ext>
            </a:extLst>
          </p:cNvPr>
          <p:cNvSpPr/>
          <p:nvPr/>
        </p:nvSpPr>
        <p:spPr>
          <a:xfrm>
            <a:off x="1341884" y="2780928"/>
            <a:ext cx="936104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967D6CF-8CD2-4573-8E52-4BF3AB183C28}"/>
              </a:ext>
            </a:extLst>
          </p:cNvPr>
          <p:cNvSpPr/>
          <p:nvPr/>
        </p:nvSpPr>
        <p:spPr>
          <a:xfrm>
            <a:off x="5662363" y="976126"/>
            <a:ext cx="1203409" cy="2206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61F3F01-5FF3-4D63-87DB-064CAA4D398B}"/>
              </a:ext>
            </a:extLst>
          </p:cNvPr>
          <p:cNvSpPr/>
          <p:nvPr/>
        </p:nvSpPr>
        <p:spPr>
          <a:xfrm>
            <a:off x="10646345" y="4310359"/>
            <a:ext cx="1203409" cy="2206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835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8DB1BB45-F81A-42FD-8A40-06BA4587DE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" t="9005" r="41473" b="41393"/>
          <a:stretch/>
        </p:blipFill>
        <p:spPr bwMode="auto">
          <a:xfrm>
            <a:off x="333772" y="170075"/>
            <a:ext cx="5069470" cy="24262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m 2" descr="Interface gráfica do usuário, Aplicativo, Site&#10;&#10;Descrição gerada automaticamente">
            <a:extLst>
              <a:ext uri="{FF2B5EF4-FFF2-40B4-BE49-F238E27FC236}">
                <a16:creationId xmlns:a16="http://schemas.microsoft.com/office/drawing/2014/main" id="{D14F9F1E-6E65-43B0-A40F-D73C8C356C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44" r="1182" b="18947"/>
          <a:stretch/>
        </p:blipFill>
        <p:spPr bwMode="auto">
          <a:xfrm>
            <a:off x="2385509" y="2733145"/>
            <a:ext cx="9662160" cy="3954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2BC21CD-C028-4776-BCF4-C561ACFEF773}"/>
              </a:ext>
            </a:extLst>
          </p:cNvPr>
          <p:cNvSpPr/>
          <p:nvPr/>
        </p:nvSpPr>
        <p:spPr>
          <a:xfrm>
            <a:off x="4150196" y="4293096"/>
            <a:ext cx="3528392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ECB6E97-2EA0-4DB3-AD13-C02D6BA4ACCC}"/>
              </a:ext>
            </a:extLst>
          </p:cNvPr>
          <p:cNvSpPr txBox="1"/>
          <p:nvPr/>
        </p:nvSpPr>
        <p:spPr>
          <a:xfrm>
            <a:off x="5590356" y="171995"/>
            <a:ext cx="1195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Acessar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48601EC-3780-483B-B4D2-EB21480578DF}"/>
              </a:ext>
            </a:extLst>
          </p:cNvPr>
          <p:cNvSpPr txBox="1"/>
          <p:nvPr/>
        </p:nvSpPr>
        <p:spPr>
          <a:xfrm>
            <a:off x="5662364" y="2209567"/>
            <a:ext cx="568863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</a:t>
            </a: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Nova solicitação de credenciamento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0CDFA4F-C4EF-453A-AC2E-870710AE26FC}"/>
              </a:ext>
            </a:extLst>
          </p:cNvPr>
          <p:cNvSpPr/>
          <p:nvPr/>
        </p:nvSpPr>
        <p:spPr>
          <a:xfrm>
            <a:off x="4219438" y="5517232"/>
            <a:ext cx="7563606" cy="648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F7F9FF9-96E5-4F4C-9492-2BB68BD565C3}"/>
              </a:ext>
            </a:extLst>
          </p:cNvPr>
          <p:cNvSpPr/>
          <p:nvPr/>
        </p:nvSpPr>
        <p:spPr>
          <a:xfrm>
            <a:off x="1946895" y="2276872"/>
            <a:ext cx="648072" cy="283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323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0F2866D-8DF1-4C5F-BD08-14EC3CB51469}"/>
              </a:ext>
            </a:extLst>
          </p:cNvPr>
          <p:cNvSpPr txBox="1"/>
          <p:nvPr/>
        </p:nvSpPr>
        <p:spPr>
          <a:xfrm>
            <a:off x="448235" y="199935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6. Solicitar: </a:t>
            </a: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Credenciamento ACS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F1009DEA-3C67-4E61-9E62-E71820E489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45" r="1805" b="42778"/>
          <a:stretch/>
        </p:blipFill>
        <p:spPr bwMode="auto">
          <a:xfrm>
            <a:off x="286323" y="575487"/>
            <a:ext cx="7985074" cy="21990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00413C0-FFDE-4166-9A83-A6E54E26842C}"/>
              </a:ext>
            </a:extLst>
          </p:cNvPr>
          <p:cNvSpPr txBox="1"/>
          <p:nvPr/>
        </p:nvSpPr>
        <p:spPr>
          <a:xfrm>
            <a:off x="286323" y="2922186"/>
            <a:ext cx="6096000" cy="1300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Pedir credenciamento: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"/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Quantidade de ACS solicitadas para credenciamento;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"/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Marcar: Li e concordo com as declarações acima.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"/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Clicar em Finalizar.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"/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Aguardar o credenciamento.</a:t>
            </a:r>
          </a:p>
        </p:txBody>
      </p:sp>
      <p:pic>
        <p:nvPicPr>
          <p:cNvPr id="5" name="Imagem 4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1FEF523F-E399-4D0D-8569-3ADBBFCF75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52" r="1338" b="17700"/>
          <a:stretch/>
        </p:blipFill>
        <p:spPr bwMode="auto">
          <a:xfrm>
            <a:off x="4574835" y="2922185"/>
            <a:ext cx="7517259" cy="31648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5DA88AE-CA25-49D7-9A04-2F9AA26561EF}"/>
              </a:ext>
            </a:extLst>
          </p:cNvPr>
          <p:cNvSpPr txBox="1"/>
          <p:nvPr/>
        </p:nvSpPr>
        <p:spPr>
          <a:xfrm>
            <a:off x="8271398" y="208900"/>
            <a:ext cx="3820696" cy="1323439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tx1"/>
                </a:solidFill>
              </a:rPr>
              <a:t>Quando solicitar credenciamento: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>
                <a:solidFill>
                  <a:schemeClr val="tx1"/>
                </a:solidFill>
              </a:rPr>
              <a:t>Implantar novos ACS;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>
                <a:solidFill>
                  <a:schemeClr val="tx1"/>
                </a:solidFill>
              </a:rPr>
              <a:t>Solicitar custeio dos ACS implantados</a:t>
            </a:r>
          </a:p>
        </p:txBody>
      </p:sp>
    </p:spTree>
    <p:extLst>
      <p:ext uri="{BB962C8B-B14F-4D97-AF65-F5344CB8AC3E}">
        <p14:creationId xmlns:p14="http://schemas.microsoft.com/office/powerpoint/2010/main" val="172194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872CBD-736C-4F5F-8D1F-08FC17A1B0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7313"/>
            <a:ext cx="10512425" cy="927100"/>
          </a:xfrm>
        </p:spPr>
        <p:txBody>
          <a:bodyPr>
            <a:normAutofit/>
          </a:bodyPr>
          <a:lstStyle/>
          <a:p>
            <a:r>
              <a:rPr lang="pt-BR" dirty="0"/>
              <a:t>Detalhamento dezembro/2021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01778CB-248F-4426-9771-6D5EC9204B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6" t="18492" r="24597" b="61553"/>
          <a:stretch/>
        </p:blipFill>
        <p:spPr>
          <a:xfrm>
            <a:off x="189757" y="1645411"/>
            <a:ext cx="11724788" cy="178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5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1183D99-C79D-4CD5-B30A-ABAEB76B59ED}"/>
              </a:ext>
            </a:extLst>
          </p:cNvPr>
          <p:cNvSpPr txBox="1"/>
          <p:nvPr/>
        </p:nvSpPr>
        <p:spPr>
          <a:xfrm>
            <a:off x="117748" y="84549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pt-BR" sz="3600" b="1" dirty="0"/>
              <a:t>Nota Técnica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32186EE-0D4D-4A24-8B37-7E627B780E00}"/>
              </a:ext>
            </a:extLst>
          </p:cNvPr>
          <p:cNvSpPr txBox="1"/>
          <p:nvPr/>
        </p:nvSpPr>
        <p:spPr>
          <a:xfrm>
            <a:off x="405780" y="2780928"/>
            <a:ext cx="114492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pt-BR" sz="2400" dirty="0"/>
              <a:t>Permite ao município obter informações qualificadas a respeito de equipe e serviços implantados no município, bem como seus respectivos repasses financeiros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931048C-0CBB-422C-95EC-E76943AFB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39" t="71005" r="30918" b="18142"/>
          <a:stretch/>
        </p:blipFill>
        <p:spPr>
          <a:xfrm>
            <a:off x="4510235" y="420490"/>
            <a:ext cx="6848873" cy="1496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386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1AD87F-2D11-424C-A88B-0A948E87B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BE73FF6-83D3-4C51-A8DA-EBA781080B4E}"/>
              </a:ext>
            </a:extLst>
          </p:cNvPr>
          <p:cNvSpPr/>
          <p:nvPr/>
        </p:nvSpPr>
        <p:spPr>
          <a:xfrm>
            <a:off x="4942284" y="4869160"/>
            <a:ext cx="3528392" cy="7920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429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CBED305-570C-4C36-B4F0-2D9DA73451A0}"/>
              </a:ext>
            </a:extLst>
          </p:cNvPr>
          <p:cNvSpPr/>
          <p:nvPr/>
        </p:nvSpPr>
        <p:spPr>
          <a:xfrm>
            <a:off x="2205980" y="2708920"/>
            <a:ext cx="1944216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6CB3B45-7F5D-487C-AD4B-CA22AE916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FA6E917D-778E-49A4-B0E2-48DEC656D135}"/>
              </a:ext>
            </a:extLst>
          </p:cNvPr>
          <p:cNvSpPr/>
          <p:nvPr/>
        </p:nvSpPr>
        <p:spPr>
          <a:xfrm>
            <a:off x="2782044" y="2060848"/>
            <a:ext cx="1800200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BD1FFE1-AA88-4BF2-A17B-3F285A3D7C4D}"/>
              </a:ext>
            </a:extLst>
          </p:cNvPr>
          <p:cNvSpPr/>
          <p:nvPr/>
        </p:nvSpPr>
        <p:spPr>
          <a:xfrm>
            <a:off x="2793056" y="2888940"/>
            <a:ext cx="3877419" cy="7560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E091436-9A2D-4EC9-8F47-FE7616D7BC78}"/>
              </a:ext>
            </a:extLst>
          </p:cNvPr>
          <p:cNvSpPr/>
          <p:nvPr/>
        </p:nvSpPr>
        <p:spPr>
          <a:xfrm>
            <a:off x="2643535" y="4966896"/>
            <a:ext cx="1794694" cy="11984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9303C7F-14AB-4426-B75F-B06B66824875}"/>
              </a:ext>
            </a:extLst>
          </p:cNvPr>
          <p:cNvSpPr/>
          <p:nvPr/>
        </p:nvSpPr>
        <p:spPr>
          <a:xfrm>
            <a:off x="2643535" y="6237312"/>
            <a:ext cx="1794694" cy="360040"/>
          </a:xfrm>
          <a:prstGeom prst="rect">
            <a:avLst/>
          </a:prstGeom>
          <a:noFill/>
          <a:ln w="381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4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545B68D-C7AF-412A-BB8A-E6EE366A7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8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0D65965-8D7D-4489-8A79-FAAE464037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4" t="11140" r="8055" b="30045"/>
          <a:stretch/>
        </p:blipFill>
        <p:spPr>
          <a:xfrm>
            <a:off x="97174" y="476672"/>
            <a:ext cx="1203562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1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8FAAB6B-804C-46D6-A85B-10AEA903691F}"/>
              </a:ext>
            </a:extLst>
          </p:cNvPr>
          <p:cNvSpPr txBox="1"/>
          <p:nvPr/>
        </p:nvSpPr>
        <p:spPr>
          <a:xfrm>
            <a:off x="261764" y="1124744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/>
              <a:t>CNES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016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2">
            <a:extLst>
              <a:ext uri="{FF2B5EF4-FFF2-40B4-BE49-F238E27FC236}">
                <a16:creationId xmlns:a16="http://schemas.microsoft.com/office/drawing/2014/main" id="{3CAC3185-6254-409F-AF97-A5619EDCE60B}"/>
              </a:ext>
            </a:extLst>
          </p:cNvPr>
          <p:cNvSpPr txBox="1"/>
          <p:nvPr/>
        </p:nvSpPr>
        <p:spPr>
          <a:xfrm>
            <a:off x="405780" y="474571"/>
            <a:ext cx="7939061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pt-BR" sz="3600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CNES</a:t>
            </a:r>
            <a:endParaRPr sz="3600" b="1" i="0" u="none" strike="noStrike" cap="none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7031082-D9C6-429A-8692-8FA7C6695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4" t="8626" r="38821" b="23862"/>
          <a:stretch/>
        </p:blipFill>
        <p:spPr bwMode="auto">
          <a:xfrm>
            <a:off x="9605639" y="85433"/>
            <a:ext cx="2485748" cy="1003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9019E33-5E5A-4F6D-A520-D202066CA214}"/>
              </a:ext>
            </a:extLst>
          </p:cNvPr>
          <p:cNvSpPr txBox="1"/>
          <p:nvPr/>
        </p:nvSpPr>
        <p:spPr>
          <a:xfrm>
            <a:off x="549796" y="908720"/>
            <a:ext cx="1091892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b="1" i="0" cap="all" dirty="0">
              <a:effectLst/>
              <a:latin typeface="rawline"/>
            </a:endParaRPr>
          </a:p>
          <a:p>
            <a:r>
              <a:rPr lang="pt-BR" b="1" i="0" cap="all" dirty="0">
                <a:effectLst/>
                <a:latin typeface="rawline"/>
              </a:rPr>
              <a:t>PORTARIA Nº 60, DE 26 DE NOVEMBRO DE 2020</a:t>
            </a:r>
            <a:endParaRPr lang="pt-BR" dirty="0"/>
          </a:p>
          <a:p>
            <a:r>
              <a:rPr lang="pt-BR" b="0" i="0" dirty="0">
                <a:effectLst/>
                <a:latin typeface="rawline"/>
              </a:rPr>
              <a:t>Define as regras de validação das equipes e serviços da Atenção Primária à Saúde, para fins da transferência dos incentivos financeiros federais de custeio.</a:t>
            </a:r>
          </a:p>
          <a:p>
            <a:r>
              <a:rPr lang="pt-BR" dirty="0">
                <a:hlinkClick r:id="rId3"/>
              </a:rPr>
              <a:t>https://www.in.gov.br/en/web/dou/-/portaria-n-60-de-26-de-novembro-de-2020-290853767</a:t>
            </a:r>
            <a:endParaRPr lang="pt-BR" dirty="0">
              <a:latin typeface="rawline"/>
            </a:endParaRPr>
          </a:p>
          <a:p>
            <a:endParaRPr lang="pt-BR" dirty="0"/>
          </a:p>
          <a:p>
            <a:r>
              <a:rPr lang="pt-BR" b="1" i="0" cap="all" dirty="0">
                <a:effectLst/>
                <a:latin typeface="rawline"/>
              </a:rPr>
              <a:t>PORTARIA Nº 32, DE 19 DE MAIO DE 2021</a:t>
            </a:r>
            <a:endParaRPr lang="pt-BR" b="1" dirty="0"/>
          </a:p>
          <a:p>
            <a:r>
              <a:rPr lang="pt-BR" i="0" dirty="0">
                <a:effectLst/>
                <a:latin typeface="rawline"/>
              </a:rPr>
              <a:t>Altera a Portaria SAPS/MS nº 60, de 26 de novembro de 2020, que define as regras de validação das equipes e serviços da Atenção Primária à Saúde, para fins da transferência dos incentivos financeiros federais de custeio, e o seu Anexo I.</a:t>
            </a:r>
            <a:endParaRPr lang="pt-BR" dirty="0"/>
          </a:p>
          <a:p>
            <a:r>
              <a:rPr lang="pt-BR" dirty="0">
                <a:hlinkClick r:id="rId4"/>
              </a:rPr>
              <a:t>https://www.in.gov.br/en/web/dou/-/portaria-n-32-de-19-de-maio-de-2021-321216135</a:t>
            </a:r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b="1" i="0" cap="all" dirty="0">
                <a:effectLst/>
                <a:latin typeface="rawline"/>
              </a:rPr>
              <a:t>PORTARIA DE CONSOLIDAÇÃO Nº 1, DE 2 DE JUNHO DE 2021</a:t>
            </a:r>
          </a:p>
          <a:p>
            <a:r>
              <a:rPr lang="pt-BR" b="0" i="0" dirty="0">
                <a:effectLst/>
                <a:latin typeface="rawline"/>
              </a:rPr>
              <a:t>Consolidação das normas sobre Atenção Primária à Saúde</a:t>
            </a:r>
            <a:r>
              <a:rPr lang="pt-BR" b="0" i="0" dirty="0">
                <a:solidFill>
                  <a:srgbClr val="162937"/>
                </a:solidFill>
                <a:effectLst/>
                <a:latin typeface="rawline"/>
              </a:rPr>
              <a:t>.</a:t>
            </a:r>
            <a:endParaRPr lang="pt-BR" dirty="0"/>
          </a:p>
          <a:p>
            <a:r>
              <a:rPr lang="pt-BR" dirty="0">
                <a:hlinkClick r:id="rId5"/>
              </a:rPr>
              <a:t>https://www.in.gov.br/en/web/dou/-/portaria-de-consolidacao-n-1-de-2-de-junho-de-2021-324136445</a:t>
            </a:r>
            <a:endParaRPr lang="pt-BR" dirty="0"/>
          </a:p>
          <a:p>
            <a:endParaRPr lang="pt-BR" dirty="0"/>
          </a:p>
          <a:p>
            <a:r>
              <a:rPr lang="pt-BR" b="1" i="0" dirty="0">
                <a:effectLst/>
                <a:latin typeface="Linux Libertine"/>
              </a:rPr>
              <a:t>Dúvidas Frequentes</a:t>
            </a:r>
            <a:endParaRPr lang="pt-BR" b="1" dirty="0"/>
          </a:p>
          <a:p>
            <a:r>
              <a:rPr lang="pt-BR" dirty="0">
                <a:hlinkClick r:id="rId6"/>
              </a:rPr>
              <a:t>https://wiki.saude.gov.br/cnes/index.php/D%C3%BAvidas_Frequentes</a:t>
            </a:r>
            <a:endParaRPr lang="pt-BR" dirty="0"/>
          </a:p>
          <a:p>
            <a:r>
              <a:rPr lang="pt-BR" dirty="0">
                <a:hlinkClick r:id="rId7"/>
              </a:rPr>
              <a:t>https://wiki.saude.gov.br/cnes/index.php/P%C3%A1gina_principal</a:t>
            </a:r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2080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94610D-6365-4120-B9E7-DFA8AB6005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9144000" cy="600075"/>
          </a:xfrm>
        </p:spPr>
        <p:txBody>
          <a:bodyPr/>
          <a:lstStyle/>
          <a:p>
            <a:r>
              <a:rPr lang="pt-BR" dirty="0"/>
              <a:t>Perfil – Fundo Municipal de Saúde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1235903-848E-43F0-B4B2-CB0F8CA751CD}"/>
              </a:ext>
            </a:extLst>
          </p:cNvPr>
          <p:cNvSpPr txBox="1"/>
          <p:nvPr/>
        </p:nvSpPr>
        <p:spPr>
          <a:xfrm>
            <a:off x="648093" y="1412776"/>
            <a:ext cx="10990935" cy="415498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t-BR" sz="3200" b="1" dirty="0"/>
              <a:t>Integração Portal de Serviços DATASUS</a:t>
            </a:r>
          </a:p>
          <a:p>
            <a:endParaRPr lang="pt-BR" sz="3200" dirty="0"/>
          </a:p>
          <a:p>
            <a:r>
              <a:rPr lang="pt-BR" sz="2000" dirty="0"/>
              <a:t>Ferramenta que permite a geração de token para o portal de serviços do Ministério da Saúde (DATASUS).</a:t>
            </a:r>
          </a:p>
          <a:p>
            <a:endParaRPr lang="pt-BR" sz="2000" dirty="0"/>
          </a:p>
          <a:p>
            <a:r>
              <a:rPr lang="pt-BR" sz="2000" dirty="0"/>
              <a:t>Token utilizado na </a:t>
            </a:r>
            <a:r>
              <a:rPr lang="pt-BR" sz="2000" b="1" dirty="0"/>
              <a:t>geração de certificado digital</a:t>
            </a:r>
            <a:r>
              <a:rPr lang="pt-BR" sz="2000" dirty="0"/>
              <a:t> usado na integração da RNDS e o Prontuário Eletrônico do Cidadão – PEC, para liberação do </a:t>
            </a:r>
            <a:r>
              <a:rPr lang="pt-BR" sz="2000" b="1" dirty="0"/>
              <a:t>Conecte SUS Profissional</a:t>
            </a:r>
            <a:r>
              <a:rPr lang="pt-BR" sz="2000" dirty="0"/>
              <a:t>. </a:t>
            </a:r>
            <a:endParaRPr lang="pt-BR" sz="2000" b="1" dirty="0"/>
          </a:p>
          <a:p>
            <a:r>
              <a:rPr lang="pt-BR" sz="3200" dirty="0"/>
              <a:t>	</a:t>
            </a:r>
          </a:p>
          <a:p>
            <a:endParaRPr lang="pt-BR" sz="3200" dirty="0"/>
          </a:p>
          <a:p>
            <a:endParaRPr lang="pt-BR" dirty="0"/>
          </a:p>
          <a:p>
            <a:r>
              <a:rPr lang="pt-BR" dirty="0"/>
              <a:t>	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40AE372-9166-4B61-A649-0729E65A97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02" t="54602" r="28278" b="18091"/>
          <a:stretch/>
        </p:blipFill>
        <p:spPr>
          <a:xfrm>
            <a:off x="493470" y="4477941"/>
            <a:ext cx="2510630" cy="125531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ADAA241-23F5-4961-9F1A-34F7C2BB7F55}"/>
              </a:ext>
            </a:extLst>
          </p:cNvPr>
          <p:cNvSpPr txBox="1"/>
          <p:nvPr/>
        </p:nvSpPr>
        <p:spPr>
          <a:xfrm>
            <a:off x="3286100" y="4625067"/>
            <a:ext cx="7462662" cy="92333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Plataforma de disseminação da informação para profissionais de saúde, disponibilizando histórico clinico do cidadão para garantir a adequada continuidade do cuidado.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1120890-2280-4791-945C-FB68E84550E3}"/>
              </a:ext>
            </a:extLst>
          </p:cNvPr>
          <p:cNvSpPr txBox="1">
            <a:spLocks/>
          </p:cNvSpPr>
          <p:nvPr/>
        </p:nvSpPr>
        <p:spPr>
          <a:xfrm>
            <a:off x="0" y="352425"/>
            <a:ext cx="91440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Perfil – Fundo Municipal de Saúde</a:t>
            </a:r>
            <a:endParaRPr lang="pt-BR" dirty="0"/>
          </a:p>
        </p:txBody>
      </p:sp>
      <p:pic>
        <p:nvPicPr>
          <p:cNvPr id="7" name="Imagem 6" descr="Interface gráfica do usuário, Texto, Aplicativo, Email, Site&#10;&#10;Descrição gerada automaticamente">
            <a:extLst>
              <a:ext uri="{FF2B5EF4-FFF2-40B4-BE49-F238E27FC236}">
                <a16:creationId xmlns:a16="http://schemas.microsoft.com/office/drawing/2014/main" id="{E4EC0DA4-4178-4CF2-8E3A-A01AD07A17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76" t="42902" r="49482" b="48568"/>
          <a:stretch/>
        </p:blipFill>
        <p:spPr bwMode="auto">
          <a:xfrm>
            <a:off x="7768068" y="1441351"/>
            <a:ext cx="3870960" cy="518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5477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1FC21F5-C4BA-45DD-9AD9-98690AD7C6FA}"/>
              </a:ext>
            </a:extLst>
          </p:cNvPr>
          <p:cNvSpPr txBox="1"/>
          <p:nvPr/>
        </p:nvSpPr>
        <p:spPr>
          <a:xfrm>
            <a:off x="549796" y="620688"/>
            <a:ext cx="10225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i="0" dirty="0">
                <a:effectLst/>
                <a:latin typeface="Linux Libertine"/>
              </a:rPr>
              <a:t>CNES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8B7D629-6C17-4E43-B375-640DCEBB87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81" t="18467" r="2147" b="13241"/>
          <a:stretch/>
        </p:blipFill>
        <p:spPr>
          <a:xfrm>
            <a:off x="539848" y="1196752"/>
            <a:ext cx="11027171" cy="497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0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2">
            <a:extLst>
              <a:ext uri="{FF2B5EF4-FFF2-40B4-BE49-F238E27FC236}">
                <a16:creationId xmlns:a16="http://schemas.microsoft.com/office/drawing/2014/main" id="{3CAC3185-6254-409F-AF97-A5619EDCE60B}"/>
              </a:ext>
            </a:extLst>
          </p:cNvPr>
          <p:cNvSpPr txBox="1"/>
          <p:nvPr/>
        </p:nvSpPr>
        <p:spPr>
          <a:xfrm>
            <a:off x="405780" y="404664"/>
            <a:ext cx="7939061" cy="117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pt-BR" sz="3600" b="1" i="0" u="none" strike="noStrike" cap="non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PROGRAMA PREVINE BRASIL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pt-BR" sz="36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Pagamento por desempenho</a:t>
            </a:r>
            <a:endParaRPr sz="3600" b="1" i="0" u="none" strike="noStrike" cap="none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557CE18-57A6-4F48-8FEB-4394B54A8042}"/>
              </a:ext>
            </a:extLst>
          </p:cNvPr>
          <p:cNvSpPr/>
          <p:nvPr/>
        </p:nvSpPr>
        <p:spPr>
          <a:xfrm>
            <a:off x="0" y="2027655"/>
            <a:ext cx="7421700" cy="280269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pt-BR" sz="3600" b="1" i="1" dirty="0">
                <a:solidFill>
                  <a:srgbClr val="FFFFFF"/>
                </a:solidFill>
                <a:latin typeface="Calibri"/>
                <a:cs typeface="Calibri"/>
              </a:rPr>
              <a:t>Atualizações para 2022</a:t>
            </a:r>
          </a:p>
          <a:p>
            <a:pPr algn="r"/>
            <a:endParaRPr lang="pt-BR" sz="3600" b="1" i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pt-BR" sz="2400" i="1" u="sng" dirty="0">
                <a:solidFill>
                  <a:schemeClr val="tx1"/>
                </a:solidFill>
                <a:latin typeface="Calibri"/>
              </a:rPr>
              <a:t>Em acordo com o disposto pela </a:t>
            </a:r>
            <a:endParaRPr lang="pt-BR" dirty="0">
              <a:solidFill>
                <a:schemeClr val="tx1"/>
              </a:solidFill>
              <a:latin typeface="Calibri"/>
            </a:endParaRPr>
          </a:p>
          <a:p>
            <a:pPr algn="r">
              <a:lnSpc>
                <a:spcPct val="150000"/>
              </a:lnSpc>
            </a:pPr>
            <a:r>
              <a:rPr lang="pt-BR" sz="2400" b="1" i="1" u="sng" dirty="0">
                <a:solidFill>
                  <a:schemeClr val="tx1"/>
                </a:solidFill>
                <a:latin typeface="Calibri"/>
              </a:rPr>
              <a:t>Portaria GM/MS nº 102</a:t>
            </a:r>
            <a:r>
              <a:rPr lang="pt-BR" sz="2400" i="1" u="sng" dirty="0">
                <a:solidFill>
                  <a:schemeClr val="tx1"/>
                </a:solidFill>
                <a:latin typeface="Calibri"/>
              </a:rPr>
              <a:t>, de 20 de janeiro de 2022 e </a:t>
            </a:r>
            <a:endParaRPr lang="pt-BR" dirty="0">
              <a:solidFill>
                <a:schemeClr val="tx1"/>
              </a:solidFill>
            </a:endParaRPr>
          </a:p>
          <a:p>
            <a:pPr algn="r">
              <a:lnSpc>
                <a:spcPct val="150000"/>
              </a:lnSpc>
            </a:pPr>
            <a:r>
              <a:rPr lang="pt-BR" sz="2400" b="1" i="1" u="sng" dirty="0">
                <a:solidFill>
                  <a:schemeClr val="tx1"/>
                </a:solidFill>
                <a:latin typeface="Calibri"/>
              </a:rPr>
              <a:t>Nota Técnica nº 03 </a:t>
            </a:r>
            <a:r>
              <a:rPr lang="pt-BR" sz="2400" i="1" u="sng" dirty="0">
                <a:solidFill>
                  <a:schemeClr val="tx1"/>
                </a:solidFill>
                <a:latin typeface="Calibri"/>
              </a:rPr>
              <a:t>de 25 de janeiro de 2022</a:t>
            </a:r>
            <a:r>
              <a:rPr lang="pt-BR" sz="2400" b="1" i="1" u="sng" dirty="0">
                <a:solidFill>
                  <a:schemeClr val="tx1"/>
                </a:solidFill>
              </a:rPr>
              <a:t> 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7031082-D9C6-429A-8692-8FA7C6695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4" t="8626" r="38821" b="23862"/>
          <a:stretch/>
        </p:blipFill>
        <p:spPr bwMode="auto">
          <a:xfrm>
            <a:off x="9605639" y="85433"/>
            <a:ext cx="2485748" cy="1003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9919F30-8D16-4233-ACFB-C6AF23B17FF2}"/>
              </a:ext>
            </a:extLst>
          </p:cNvPr>
          <p:cNvSpPr txBox="1"/>
          <p:nvPr/>
        </p:nvSpPr>
        <p:spPr>
          <a:xfrm>
            <a:off x="1917948" y="5311403"/>
            <a:ext cx="87129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Nota técnicas atualizadas</a:t>
            </a:r>
          </a:p>
          <a:p>
            <a:r>
              <a:rPr lang="pt-BR" dirty="0">
                <a:hlinkClick r:id="rId3"/>
              </a:rPr>
              <a:t>https://www.conasems.org.br/ministerio-da-saude-divulga-nota-tecnica-sobre-indicadores-de-pagamento-por-desempenho-do-previne-brasil/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088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2">
            <a:extLst>
              <a:ext uri="{FF2B5EF4-FFF2-40B4-BE49-F238E27FC236}">
                <a16:creationId xmlns:a16="http://schemas.microsoft.com/office/drawing/2014/main" id="{F3CF06FD-EA3B-454A-B717-AD31F34B3CDF}"/>
              </a:ext>
            </a:extLst>
          </p:cNvPr>
          <p:cNvSpPr txBox="1"/>
          <p:nvPr/>
        </p:nvSpPr>
        <p:spPr>
          <a:xfrm>
            <a:off x="16052" y="267322"/>
            <a:ext cx="12156721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5000" b="1" dirty="0">
                <a:solidFill>
                  <a:schemeClr val="tx1"/>
                </a:solidFill>
                <a:latin typeface="Calibri Light"/>
                <a:cs typeface="Calibri Light"/>
              </a:rPr>
              <a:t>Resultado de indicadores 7ª Região Q3/2022</a:t>
            </a:r>
            <a:endParaRPr lang="pt-BR" sz="50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2D54E83-D3DE-4361-AD9D-9EBFBBD700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3" t="32145" r="15736" b="53151"/>
          <a:stretch/>
        </p:blipFill>
        <p:spPr>
          <a:xfrm>
            <a:off x="105244" y="1734629"/>
            <a:ext cx="11965832" cy="126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4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2">
            <a:extLst>
              <a:ext uri="{FF2B5EF4-FFF2-40B4-BE49-F238E27FC236}">
                <a16:creationId xmlns:a16="http://schemas.microsoft.com/office/drawing/2014/main" id="{D43E18D0-FDAD-4266-9B46-6CD2CD2F6240}"/>
              </a:ext>
            </a:extLst>
          </p:cNvPr>
          <p:cNvSpPr>
            <a:spLocks noGrp="1"/>
          </p:cNvSpPr>
          <p:nvPr/>
        </p:nvSpPr>
        <p:spPr>
          <a:xfrm>
            <a:off x="10838894" y="6225554"/>
            <a:ext cx="698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>
                <a:solidFill>
                  <a:schemeClr val="tx1"/>
                </a:solidFill>
              </a:rPr>
              <a:pPr/>
              <a:t>93</a:t>
            </a:fld>
            <a:endParaRPr lang="pt-BR">
              <a:solidFill>
                <a:schemeClr val="tx1"/>
              </a:solidFill>
            </a:endParaRPr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675DFFD2-CA38-410C-9CE5-940F97DCB4CE}"/>
              </a:ext>
            </a:extLst>
          </p:cNvPr>
          <p:cNvSpPr/>
          <p:nvPr/>
        </p:nvSpPr>
        <p:spPr>
          <a:xfrm>
            <a:off x="1503628" y="4218753"/>
            <a:ext cx="2888589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200" dirty="0">
                <a:solidFill>
                  <a:schemeClr val="tx1"/>
                </a:solidFill>
                <a:latin typeface="Calibri Light"/>
                <a:cs typeface="Calibri Light"/>
              </a:rPr>
              <a:t>NOTA TÉCNICA Nº 11/2022 - /SAPS/MS</a:t>
            </a:r>
            <a:endParaRPr lang="en-US" sz="1200" b="0" i="0" dirty="0">
              <a:solidFill>
                <a:schemeClr val="tx1"/>
              </a:solidFill>
              <a:effectLst/>
              <a:latin typeface="Calibri Light"/>
              <a:cs typeface="Calibri Light"/>
            </a:endParaRPr>
          </a:p>
        </p:txBody>
      </p:sp>
      <p:sp>
        <p:nvSpPr>
          <p:cNvPr id="4" name="TextBox 24">
            <a:extLst>
              <a:ext uri="{FF2B5EF4-FFF2-40B4-BE49-F238E27FC236}">
                <a16:creationId xmlns:a16="http://schemas.microsoft.com/office/drawing/2014/main" id="{ADBF6AB3-78E7-4770-840F-2F9FAC259369}"/>
              </a:ext>
            </a:extLst>
          </p:cNvPr>
          <p:cNvSpPr txBox="1"/>
          <p:nvPr/>
        </p:nvSpPr>
        <p:spPr>
          <a:xfrm>
            <a:off x="1439017" y="3813341"/>
            <a:ext cx="289484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Calibri Light"/>
                <a:cs typeface="Calibri Light"/>
              </a:rPr>
              <a:t>Nota Técnica Nº 11</a:t>
            </a:r>
            <a:endParaRPr lang="en-US" sz="24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26">
            <a:extLst>
              <a:ext uri="{FF2B5EF4-FFF2-40B4-BE49-F238E27FC236}">
                <a16:creationId xmlns:a16="http://schemas.microsoft.com/office/drawing/2014/main" id="{F370AE47-CF69-4930-8A02-DF6063A26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44" y="3809786"/>
            <a:ext cx="495299" cy="505325"/>
          </a:xfrm>
          <a:prstGeom prst="rect">
            <a:avLst/>
          </a:prstGeom>
        </p:spPr>
      </p:pic>
      <p:pic>
        <p:nvPicPr>
          <p:cNvPr id="6" name="Picture 36">
            <a:extLst>
              <a:ext uri="{FF2B5EF4-FFF2-40B4-BE49-F238E27FC236}">
                <a16:creationId xmlns:a16="http://schemas.microsoft.com/office/drawing/2014/main" id="{5A6FF4B9-4319-4DF0-8C6C-2A4460ECA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867" y="2939285"/>
            <a:ext cx="339741" cy="455195"/>
          </a:xfrm>
          <a:prstGeom prst="rect">
            <a:avLst/>
          </a:prstGeom>
        </p:spPr>
      </p:pic>
      <p:pic>
        <p:nvPicPr>
          <p:cNvPr id="7" name="Picture 37">
            <a:extLst>
              <a:ext uri="{FF2B5EF4-FFF2-40B4-BE49-F238E27FC236}">
                <a16:creationId xmlns:a16="http://schemas.microsoft.com/office/drawing/2014/main" id="{913AECEE-8340-42F7-8B99-3FA835059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052" y="4937109"/>
            <a:ext cx="374984" cy="385010"/>
          </a:xfrm>
          <a:prstGeom prst="rect">
            <a:avLst/>
          </a:prstGeom>
        </p:spPr>
      </p:pic>
      <p:pic>
        <p:nvPicPr>
          <p:cNvPr id="8" name="Picture 38">
            <a:extLst>
              <a:ext uri="{FF2B5EF4-FFF2-40B4-BE49-F238E27FC236}">
                <a16:creationId xmlns:a16="http://schemas.microsoft.com/office/drawing/2014/main" id="{4122D4E6-4230-4218-8716-DA536A592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253" y="3976357"/>
            <a:ext cx="304800" cy="304800"/>
          </a:xfrm>
          <a:prstGeom prst="rect">
            <a:avLst/>
          </a:prstGeom>
        </p:spPr>
      </p:pic>
      <p:sp>
        <p:nvSpPr>
          <p:cNvPr id="9" name="TextBox 24">
            <a:extLst>
              <a:ext uri="{FF2B5EF4-FFF2-40B4-BE49-F238E27FC236}">
                <a16:creationId xmlns:a16="http://schemas.microsoft.com/office/drawing/2014/main" id="{58175AFB-3173-466A-8C94-BC230E5F396A}"/>
              </a:ext>
            </a:extLst>
          </p:cNvPr>
          <p:cNvSpPr txBox="1"/>
          <p:nvPr/>
        </p:nvSpPr>
        <p:spPr>
          <a:xfrm>
            <a:off x="1377340" y="4693367"/>
            <a:ext cx="4131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Guias</a:t>
            </a:r>
            <a:r>
              <a:rPr lang="en-US" sz="2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sz="2400" b="1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qualificação</a:t>
            </a:r>
            <a:r>
              <a:rPr lang="en-US" sz="2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dos </a:t>
            </a:r>
            <a:r>
              <a:rPr lang="en-US" sz="2400" b="1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Indicadores</a:t>
            </a:r>
            <a:r>
              <a:rPr lang="en-US" sz="2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da APS</a:t>
            </a: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61B6C8CE-3B8C-424E-90F8-78FBF05EBC56}"/>
              </a:ext>
            </a:extLst>
          </p:cNvPr>
          <p:cNvSpPr/>
          <p:nvPr/>
        </p:nvSpPr>
        <p:spPr>
          <a:xfrm>
            <a:off x="1433444" y="5519340"/>
            <a:ext cx="3180568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b="0" i="0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PEC – CDS - Thrift</a:t>
            </a:r>
            <a:r>
              <a:rPr lang="en-US" sz="12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n-US" sz="1200" b="0" i="0">
              <a:solidFill>
                <a:schemeClr val="tx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CaixaDeTexto 12">
            <a:extLst>
              <a:ext uri="{FF2B5EF4-FFF2-40B4-BE49-F238E27FC236}">
                <a16:creationId xmlns:a16="http://schemas.microsoft.com/office/drawing/2014/main" id="{70145FDE-D4FC-46CA-8C36-666D50491FD1}"/>
              </a:ext>
            </a:extLst>
          </p:cNvPr>
          <p:cNvSpPr txBox="1"/>
          <p:nvPr/>
        </p:nvSpPr>
        <p:spPr>
          <a:xfrm>
            <a:off x="16052" y="267322"/>
            <a:ext cx="12156721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5000" b="1" dirty="0">
                <a:solidFill>
                  <a:schemeClr val="tx1"/>
                </a:solidFill>
                <a:latin typeface="Calibri Light"/>
                <a:cs typeface="Calibri Light"/>
              </a:rPr>
              <a:t>Material de Apoio</a:t>
            </a:r>
            <a:endParaRPr lang="pt-BR" sz="50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aixaDeTexto 13">
            <a:extLst>
              <a:ext uri="{FF2B5EF4-FFF2-40B4-BE49-F238E27FC236}">
                <a16:creationId xmlns:a16="http://schemas.microsoft.com/office/drawing/2014/main" id="{0BD138F2-2951-4518-8872-405CB6E64DF6}"/>
              </a:ext>
            </a:extLst>
          </p:cNvPr>
          <p:cNvSpPr txBox="1"/>
          <p:nvPr/>
        </p:nvSpPr>
        <p:spPr>
          <a:xfrm>
            <a:off x="3528818" y="1527962"/>
            <a:ext cx="5955418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 algn="ctr">
              <a:buClr>
                <a:srgbClr val="F2F2F2"/>
              </a:buClr>
            </a:pPr>
            <a:r>
              <a:rPr lang="pt-BR" sz="2400" b="1">
                <a:solidFill>
                  <a:schemeClr val="tx1"/>
                </a:solidFill>
                <a:latin typeface="Calibri Light"/>
                <a:cs typeface="Calibri Light"/>
              </a:rPr>
              <a:t>Notas Técnicas (SAPS/MS) para cada indicador</a:t>
            </a:r>
            <a:endParaRPr lang="pt-BR">
              <a:solidFill>
                <a:schemeClr val="tx1"/>
              </a:solidFill>
            </a:endParaRPr>
          </a:p>
          <a:p>
            <a:pPr lvl="1" algn="ctr"/>
            <a:r>
              <a:rPr lang="pt-BR" sz="2400" b="1">
                <a:solidFill>
                  <a:schemeClr val="tx1"/>
                </a:solidFill>
                <a:latin typeface="Calibri Light"/>
                <a:cs typeface="Calibri Light"/>
              </a:rPr>
              <a:t>(nº 1, nº 2, nº 3, nº 4, nº 5, nº 6, nº7)</a:t>
            </a:r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CaixaDeTexto 3">
            <a:extLst>
              <a:ext uri="{FF2B5EF4-FFF2-40B4-BE49-F238E27FC236}">
                <a16:creationId xmlns:a16="http://schemas.microsoft.com/office/drawing/2014/main" id="{E799DE8F-1708-4DB8-8C24-28989126550C}"/>
              </a:ext>
            </a:extLst>
          </p:cNvPr>
          <p:cNvSpPr txBox="1"/>
          <p:nvPr/>
        </p:nvSpPr>
        <p:spPr>
          <a:xfrm>
            <a:off x="6318214" y="4853533"/>
            <a:ext cx="4066673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err="1">
                <a:solidFill>
                  <a:schemeClr val="tx1"/>
                </a:solidFill>
                <a:latin typeface="Calibri Light"/>
                <a:cs typeface="Calibri Light"/>
              </a:rPr>
              <a:t>Relatórios</a:t>
            </a:r>
            <a:r>
              <a:rPr lang="en-US" sz="2400" b="1">
                <a:solidFill>
                  <a:schemeClr val="tx1"/>
                </a:solidFill>
                <a:latin typeface="Calibri Light"/>
                <a:cs typeface="Calibri Light"/>
              </a:rPr>
              <a:t> dos </a:t>
            </a:r>
            <a:r>
              <a:rPr lang="en-US" sz="2400" b="1" err="1">
                <a:solidFill>
                  <a:schemeClr val="tx1"/>
                </a:solidFill>
                <a:latin typeface="Calibri Light"/>
                <a:cs typeface="Calibri Light"/>
              </a:rPr>
              <a:t>indicadores</a:t>
            </a:r>
          </a:p>
        </p:txBody>
      </p:sp>
      <p:sp>
        <p:nvSpPr>
          <p:cNvPr id="14" name="CaixaDeTexto 14">
            <a:extLst>
              <a:ext uri="{FF2B5EF4-FFF2-40B4-BE49-F238E27FC236}">
                <a16:creationId xmlns:a16="http://schemas.microsoft.com/office/drawing/2014/main" id="{E98113E3-7614-4F22-8E36-801D0CF02213}"/>
              </a:ext>
            </a:extLst>
          </p:cNvPr>
          <p:cNvSpPr txBox="1"/>
          <p:nvPr/>
        </p:nvSpPr>
        <p:spPr>
          <a:xfrm>
            <a:off x="6358320" y="5314744"/>
            <a:ext cx="3976436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>
                <a:solidFill>
                  <a:schemeClr val="tx1"/>
                </a:solidFill>
                <a:latin typeface="Calibri Light"/>
                <a:cs typeface="Calibri Light"/>
              </a:rPr>
              <a:t>SISAB </a:t>
            </a:r>
            <a:endParaRPr lang="en-US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  <p:sp>
        <p:nvSpPr>
          <p:cNvPr id="15" name="CaixaDeTexto 15">
            <a:extLst>
              <a:ext uri="{FF2B5EF4-FFF2-40B4-BE49-F238E27FC236}">
                <a16:creationId xmlns:a16="http://schemas.microsoft.com/office/drawing/2014/main" id="{B21445F5-EE99-4832-A03E-7FD9B80E3888}"/>
              </a:ext>
            </a:extLst>
          </p:cNvPr>
          <p:cNvSpPr txBox="1"/>
          <p:nvPr/>
        </p:nvSpPr>
        <p:spPr>
          <a:xfrm>
            <a:off x="6358319" y="3840875"/>
            <a:ext cx="4026568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>
                <a:solidFill>
                  <a:schemeClr val="tx1"/>
                </a:solidFill>
                <a:latin typeface="Calibri Light"/>
                <a:cs typeface="Calibri Light"/>
              </a:rPr>
              <a:t>Manual do </a:t>
            </a:r>
            <a:r>
              <a:rPr lang="en-US" sz="2400" b="1" err="1">
                <a:solidFill>
                  <a:schemeClr val="tx1"/>
                </a:solidFill>
                <a:latin typeface="Calibri Light"/>
                <a:cs typeface="Calibri Light"/>
              </a:rPr>
              <a:t>Previne</a:t>
            </a:r>
            <a:r>
              <a:rPr lang="en-US" sz="2400" b="1">
                <a:solidFill>
                  <a:schemeClr val="tx1"/>
                </a:solidFill>
                <a:latin typeface="Calibri Light"/>
                <a:cs typeface="Calibri Light"/>
              </a:rPr>
              <a:t> </a:t>
            </a:r>
            <a:r>
              <a:rPr lang="en-US" sz="2400" b="1" err="1">
                <a:solidFill>
                  <a:schemeClr val="tx1"/>
                </a:solidFill>
                <a:latin typeface="Calibri Light"/>
                <a:cs typeface="Calibri Light"/>
              </a:rPr>
              <a:t>Brasil</a:t>
            </a:r>
            <a:r>
              <a:rPr lang="en-US" sz="2400" b="1">
                <a:solidFill>
                  <a:schemeClr val="tx1"/>
                </a:solidFill>
                <a:latin typeface="Calibri Light"/>
                <a:cs typeface="Calibri Light"/>
              </a:rPr>
              <a:t> </a:t>
            </a:r>
          </a:p>
        </p:txBody>
      </p:sp>
      <p:sp>
        <p:nvSpPr>
          <p:cNvPr id="16" name="CaixaDeTexto 16">
            <a:extLst>
              <a:ext uri="{FF2B5EF4-FFF2-40B4-BE49-F238E27FC236}">
                <a16:creationId xmlns:a16="http://schemas.microsoft.com/office/drawing/2014/main" id="{9D4790B9-7D68-4778-B6F3-83B0BF394516}"/>
              </a:ext>
            </a:extLst>
          </p:cNvPr>
          <p:cNvSpPr txBox="1"/>
          <p:nvPr/>
        </p:nvSpPr>
        <p:spPr>
          <a:xfrm>
            <a:off x="6318214" y="4221875"/>
            <a:ext cx="5169568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>
                <a:solidFill>
                  <a:schemeClr val="tx1"/>
                </a:solidFill>
                <a:latin typeface="Calibri Light"/>
                <a:cs typeface="Calibri Light"/>
              </a:rPr>
              <a:t>CAPÍTULO: INDICADORES PAGAMENTO POR DESEMPENHO</a:t>
            </a:r>
          </a:p>
        </p:txBody>
      </p:sp>
      <p:sp>
        <p:nvSpPr>
          <p:cNvPr id="17" name="CaixaDeTexto 17">
            <a:extLst>
              <a:ext uri="{FF2B5EF4-FFF2-40B4-BE49-F238E27FC236}">
                <a16:creationId xmlns:a16="http://schemas.microsoft.com/office/drawing/2014/main" id="{70C44EB1-8CD9-462F-B9F7-907D99945370}"/>
              </a:ext>
            </a:extLst>
          </p:cNvPr>
          <p:cNvSpPr txBox="1"/>
          <p:nvPr/>
        </p:nvSpPr>
        <p:spPr>
          <a:xfrm>
            <a:off x="1425373" y="2898401"/>
            <a:ext cx="3284621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err="1">
                <a:solidFill>
                  <a:schemeClr val="tx1"/>
                </a:solidFill>
                <a:latin typeface="Calibri Light"/>
                <a:cs typeface="Calibri Light"/>
              </a:rPr>
              <a:t>Programa</a:t>
            </a:r>
            <a:r>
              <a:rPr lang="en-US" sz="2400" b="1">
                <a:solidFill>
                  <a:schemeClr val="tx1"/>
                </a:solidFill>
                <a:latin typeface="Calibri Light"/>
                <a:cs typeface="Calibri Light"/>
              </a:rPr>
              <a:t> </a:t>
            </a:r>
            <a:r>
              <a:rPr lang="en-US" sz="2400" b="1" err="1">
                <a:solidFill>
                  <a:schemeClr val="tx1"/>
                </a:solidFill>
                <a:latin typeface="Calibri Light"/>
                <a:cs typeface="Calibri Light"/>
              </a:rPr>
              <a:t>Previne</a:t>
            </a:r>
            <a:r>
              <a:rPr lang="en-US" sz="2400" b="1">
                <a:solidFill>
                  <a:schemeClr val="tx1"/>
                </a:solidFill>
                <a:latin typeface="Calibri Light"/>
                <a:cs typeface="Calibri Light"/>
              </a:rPr>
              <a:t> </a:t>
            </a:r>
            <a:r>
              <a:rPr lang="en-US" sz="2400" b="1" err="1">
                <a:solidFill>
                  <a:schemeClr val="tx1"/>
                </a:solidFill>
                <a:latin typeface="Calibri Light"/>
                <a:cs typeface="Calibri Light"/>
              </a:rPr>
              <a:t>Brasil</a:t>
            </a:r>
          </a:p>
        </p:txBody>
      </p:sp>
      <p:pic>
        <p:nvPicPr>
          <p:cNvPr id="18" name="Gráfico 19" descr="Catálogo de endereços estrutura de tópicos">
            <a:extLst>
              <a:ext uri="{FF2B5EF4-FFF2-40B4-BE49-F238E27FC236}">
                <a16:creationId xmlns:a16="http://schemas.microsoft.com/office/drawing/2014/main" id="{C2A7159C-F4E2-4CE4-8103-3602737CFA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5718" y="2800144"/>
            <a:ext cx="663743" cy="643690"/>
          </a:xfrm>
          <a:prstGeom prst="rect">
            <a:avLst/>
          </a:prstGeom>
        </p:spPr>
      </p:pic>
      <p:sp>
        <p:nvSpPr>
          <p:cNvPr id="19" name="CaixaDeTexto 19">
            <a:extLst>
              <a:ext uri="{FF2B5EF4-FFF2-40B4-BE49-F238E27FC236}">
                <a16:creationId xmlns:a16="http://schemas.microsoft.com/office/drawing/2014/main" id="{2F87A41B-25BB-4B4F-B12C-D4C90CC97EB2}"/>
              </a:ext>
            </a:extLst>
          </p:cNvPr>
          <p:cNvSpPr txBox="1"/>
          <p:nvPr/>
        </p:nvSpPr>
        <p:spPr>
          <a:xfrm>
            <a:off x="6358320" y="2938507"/>
            <a:ext cx="5299910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err="1">
                <a:solidFill>
                  <a:schemeClr val="tx1"/>
                </a:solidFill>
                <a:latin typeface="Calibri Light"/>
                <a:cs typeface="Calibri Light"/>
              </a:rPr>
              <a:t>Portaria</a:t>
            </a:r>
            <a:r>
              <a:rPr lang="en-US" sz="2400" b="1">
                <a:solidFill>
                  <a:schemeClr val="tx1"/>
                </a:solidFill>
                <a:latin typeface="Calibri Light"/>
                <a:cs typeface="Calibri Light"/>
              </a:rPr>
              <a:t> nº 102, de 20 de </a:t>
            </a:r>
            <a:r>
              <a:rPr lang="en-US" sz="2400" b="1" err="1">
                <a:solidFill>
                  <a:schemeClr val="tx1"/>
                </a:solidFill>
                <a:latin typeface="Calibri Light"/>
                <a:cs typeface="Calibri Light"/>
              </a:rPr>
              <a:t>janeiro</a:t>
            </a:r>
            <a:r>
              <a:rPr lang="en-US" sz="2400" b="1">
                <a:solidFill>
                  <a:schemeClr val="tx1"/>
                </a:solidFill>
                <a:latin typeface="Calibri Light"/>
                <a:cs typeface="Calibri Light"/>
              </a:rPr>
              <a:t> de 2022</a:t>
            </a:r>
          </a:p>
        </p:txBody>
      </p:sp>
      <p:pic>
        <p:nvPicPr>
          <p:cNvPr id="20" name="Gráfico 21" descr="Propaganda estrutura de tópicos">
            <a:extLst>
              <a:ext uri="{FF2B5EF4-FFF2-40B4-BE49-F238E27FC236}">
                <a16:creationId xmlns:a16="http://schemas.microsoft.com/office/drawing/2014/main" id="{6E0E96CD-D038-4C0C-B532-DFB487B21C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08877" y="5787984"/>
            <a:ext cx="423113" cy="493296"/>
          </a:xfrm>
          <a:prstGeom prst="rect">
            <a:avLst/>
          </a:prstGeom>
        </p:spPr>
      </p:pic>
      <p:sp>
        <p:nvSpPr>
          <p:cNvPr id="21" name="CaixaDeTexto 21">
            <a:extLst>
              <a:ext uri="{FF2B5EF4-FFF2-40B4-BE49-F238E27FC236}">
                <a16:creationId xmlns:a16="http://schemas.microsoft.com/office/drawing/2014/main" id="{E90EA976-42F3-482F-BEB6-0D4F31DFC899}"/>
              </a:ext>
            </a:extLst>
          </p:cNvPr>
          <p:cNvSpPr txBox="1"/>
          <p:nvPr/>
        </p:nvSpPr>
        <p:spPr>
          <a:xfrm>
            <a:off x="6177846" y="5685718"/>
            <a:ext cx="5801225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err="1">
                <a:solidFill>
                  <a:schemeClr val="tx1"/>
                </a:solidFill>
                <a:latin typeface="Calibri Light"/>
                <a:cs typeface="Calibri Light"/>
              </a:rPr>
              <a:t>Painel</a:t>
            </a:r>
            <a:r>
              <a:rPr lang="en-US" sz="2400" b="1">
                <a:solidFill>
                  <a:schemeClr val="tx1"/>
                </a:solidFill>
                <a:latin typeface="Calibri Light"/>
                <a:cs typeface="Calibri Light"/>
              </a:rPr>
              <a:t> com </a:t>
            </a:r>
            <a:r>
              <a:rPr lang="en-US" sz="2400" b="1" err="1">
                <a:solidFill>
                  <a:schemeClr val="tx1"/>
                </a:solidFill>
                <a:latin typeface="Calibri Light"/>
                <a:cs typeface="Calibri Light"/>
              </a:rPr>
              <a:t>os</a:t>
            </a:r>
            <a:r>
              <a:rPr lang="en-US" sz="2400" b="1">
                <a:solidFill>
                  <a:schemeClr val="tx1"/>
                </a:solidFill>
                <a:latin typeface="Calibri Light"/>
                <a:cs typeface="Calibri Light"/>
              </a:rPr>
              <a:t> </a:t>
            </a:r>
            <a:r>
              <a:rPr lang="en-US" sz="2400" b="1" err="1">
                <a:solidFill>
                  <a:schemeClr val="tx1"/>
                </a:solidFill>
                <a:latin typeface="Calibri Light"/>
                <a:cs typeface="Calibri Light"/>
              </a:rPr>
              <a:t>Indicadores</a:t>
            </a:r>
            <a:r>
              <a:rPr lang="en-US" sz="2400" b="1">
                <a:solidFill>
                  <a:schemeClr val="tx1"/>
                </a:solidFill>
                <a:latin typeface="Calibri Light"/>
                <a:cs typeface="Calibri Light"/>
              </a:rPr>
              <a:t> </a:t>
            </a:r>
            <a:r>
              <a:rPr lang="en-US" sz="2400" b="1" err="1">
                <a:solidFill>
                  <a:schemeClr val="tx1"/>
                </a:solidFill>
                <a:latin typeface="Calibri Light"/>
                <a:cs typeface="Calibri Light"/>
              </a:rPr>
              <a:t>Pagamento</a:t>
            </a:r>
            <a:r>
              <a:rPr lang="en-US" sz="2400" b="1">
                <a:solidFill>
                  <a:schemeClr val="tx1"/>
                </a:solidFill>
                <a:latin typeface="Calibri Light"/>
                <a:cs typeface="Calibri Light"/>
              </a:rPr>
              <a:t> </a:t>
            </a:r>
            <a:r>
              <a:rPr lang="en-US" sz="2400" b="1" err="1">
                <a:solidFill>
                  <a:schemeClr val="tx1"/>
                </a:solidFill>
                <a:latin typeface="Calibri Light"/>
                <a:cs typeface="Calibri Light"/>
              </a:rPr>
              <a:t>por</a:t>
            </a:r>
            <a:r>
              <a:rPr lang="en-US" sz="2400" b="1">
                <a:solidFill>
                  <a:schemeClr val="tx1"/>
                </a:solidFill>
                <a:latin typeface="Calibri Light"/>
                <a:cs typeface="Calibri Light"/>
              </a:rPr>
              <a:t> </a:t>
            </a:r>
            <a:r>
              <a:rPr lang="en-US" sz="2400" b="1" err="1">
                <a:solidFill>
                  <a:schemeClr val="tx1"/>
                </a:solidFill>
                <a:latin typeface="Calibri Light"/>
                <a:cs typeface="Calibri Light"/>
              </a:rPr>
              <a:t>Desempenho</a:t>
            </a:r>
            <a:endParaRPr lang="en-US" sz="2400" b="1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  <p:pic>
        <p:nvPicPr>
          <p:cNvPr id="22" name="Gráfico 23" descr="@ com preenchimento sólido">
            <a:extLst>
              <a:ext uri="{FF2B5EF4-FFF2-40B4-BE49-F238E27FC236}">
                <a16:creationId xmlns:a16="http://schemas.microsoft.com/office/drawing/2014/main" id="{ED7818EA-E430-4960-A68E-A6AFFD558E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5904" y="4805407"/>
            <a:ext cx="563479" cy="563479"/>
          </a:xfrm>
          <a:prstGeom prst="rect">
            <a:avLst/>
          </a:prstGeom>
        </p:spPr>
      </p:pic>
      <p:sp>
        <p:nvSpPr>
          <p:cNvPr id="23" name="CaixaDeTexto 23">
            <a:extLst>
              <a:ext uri="{FF2B5EF4-FFF2-40B4-BE49-F238E27FC236}">
                <a16:creationId xmlns:a16="http://schemas.microsoft.com/office/drawing/2014/main" id="{866A8999-070E-4882-9CC2-2FF3B6134F80}"/>
              </a:ext>
            </a:extLst>
          </p:cNvPr>
          <p:cNvSpPr txBox="1"/>
          <p:nvPr/>
        </p:nvSpPr>
        <p:spPr>
          <a:xfrm>
            <a:off x="1285004" y="5866190"/>
            <a:ext cx="4397542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Painel</a:t>
            </a:r>
            <a:r>
              <a:rPr lang="en-US" sz="2400" b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do </a:t>
            </a:r>
            <a:r>
              <a:rPr lang="en-US" sz="2400" b="1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Indicador</a:t>
            </a:r>
            <a:r>
              <a:rPr lang="en-US" sz="2400" b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Sintético</a:t>
            </a:r>
            <a:r>
              <a:rPr lang="en-US" sz="2400" b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Final</a:t>
            </a:r>
          </a:p>
        </p:txBody>
      </p:sp>
      <p:pic>
        <p:nvPicPr>
          <p:cNvPr id="24" name="Gráfico 25" descr="Gráfico de barras com tendência ascendente com preenchimento sólido">
            <a:extLst>
              <a:ext uri="{FF2B5EF4-FFF2-40B4-BE49-F238E27FC236}">
                <a16:creationId xmlns:a16="http://schemas.microsoft.com/office/drawing/2014/main" id="{0379718E-D070-47C6-A306-41AFC60BFC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5904" y="5868196"/>
            <a:ext cx="473243" cy="453190"/>
          </a:xfrm>
          <a:prstGeom prst="rect">
            <a:avLst/>
          </a:prstGeom>
        </p:spPr>
      </p:pic>
      <p:pic>
        <p:nvPicPr>
          <p:cNvPr id="25" name="Gráfico 26" descr="Projeto com preenchimento sólido">
            <a:extLst>
              <a:ext uri="{FF2B5EF4-FFF2-40B4-BE49-F238E27FC236}">
                <a16:creationId xmlns:a16="http://schemas.microsoft.com/office/drawing/2014/main" id="{EE3916C8-1139-4463-BD7A-4D0DF2BA08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911272" y="1556881"/>
            <a:ext cx="653716" cy="65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3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B67CA10-8A2B-418F-8D71-92E2963864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0" t="18601" r="25277" b="7819"/>
          <a:stretch/>
        </p:blipFill>
        <p:spPr>
          <a:xfrm>
            <a:off x="1" y="0"/>
            <a:ext cx="1218882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A085F39-20E4-49A3-86D4-8E50A5FE1621}"/>
              </a:ext>
            </a:extLst>
          </p:cNvPr>
          <p:cNvSpPr txBox="1"/>
          <p:nvPr/>
        </p:nvSpPr>
        <p:spPr>
          <a:xfrm>
            <a:off x="477788" y="651392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MS</a:t>
            </a:r>
          </a:p>
        </p:txBody>
      </p:sp>
    </p:spTree>
    <p:extLst>
      <p:ext uri="{BB962C8B-B14F-4D97-AF65-F5344CB8AC3E}">
        <p14:creationId xmlns:p14="http://schemas.microsoft.com/office/powerpoint/2010/main" val="414024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F9B8A75-3494-42C3-8616-AF8A52B946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4" t="16461" r="21759" b="9300"/>
          <a:stretch/>
        </p:blipFill>
        <p:spPr>
          <a:xfrm>
            <a:off x="-1" y="0"/>
            <a:ext cx="1218882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141DB0A-73A5-4666-A07C-F2D46766AE46}"/>
              </a:ext>
            </a:extLst>
          </p:cNvPr>
          <p:cNvSpPr txBox="1"/>
          <p:nvPr/>
        </p:nvSpPr>
        <p:spPr>
          <a:xfrm>
            <a:off x="477788" y="651392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MS</a:t>
            </a:r>
          </a:p>
        </p:txBody>
      </p:sp>
    </p:spTree>
    <p:extLst>
      <p:ext uri="{BB962C8B-B14F-4D97-AF65-F5344CB8AC3E}">
        <p14:creationId xmlns:p14="http://schemas.microsoft.com/office/powerpoint/2010/main" val="77091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B2EFD44-139E-414B-B73B-7E22FAC34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9" t="17120" r="21111" b="8889"/>
          <a:stretch/>
        </p:blipFill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480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D907DE6-216F-4DA4-A65B-B6D5B4B743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1" t="16460" r="21667" b="8642"/>
          <a:stretch/>
        </p:blipFill>
        <p:spPr>
          <a:xfrm>
            <a:off x="-17537" y="0"/>
            <a:ext cx="12166086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E70768D-772F-416F-95E5-7CF147AD49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1" t="16460" r="21667" b="8642"/>
          <a:stretch/>
        </p:blipFill>
        <p:spPr>
          <a:xfrm>
            <a:off x="0" y="0"/>
            <a:ext cx="12166086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C5A6963-9025-4268-87E9-874AD99E44FB}"/>
              </a:ext>
            </a:extLst>
          </p:cNvPr>
          <p:cNvSpPr txBox="1"/>
          <p:nvPr/>
        </p:nvSpPr>
        <p:spPr>
          <a:xfrm>
            <a:off x="477788" y="651392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MS</a:t>
            </a:r>
          </a:p>
        </p:txBody>
      </p:sp>
    </p:spTree>
    <p:extLst>
      <p:ext uri="{BB962C8B-B14F-4D97-AF65-F5344CB8AC3E}">
        <p14:creationId xmlns:p14="http://schemas.microsoft.com/office/powerpoint/2010/main" val="388191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2C17791-747A-49CE-B2C8-04A5647984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1" t="15967" r="21667" b="8971"/>
          <a:stretch/>
        </p:blipFill>
        <p:spPr>
          <a:xfrm>
            <a:off x="-1" y="6870"/>
            <a:ext cx="12188825" cy="685113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6994E1E-D72A-4FD8-95F8-194CEDCAC3E9}"/>
              </a:ext>
            </a:extLst>
          </p:cNvPr>
          <p:cNvSpPr txBox="1"/>
          <p:nvPr/>
        </p:nvSpPr>
        <p:spPr>
          <a:xfrm>
            <a:off x="477788" y="651392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MS</a:t>
            </a:r>
          </a:p>
        </p:txBody>
      </p:sp>
    </p:spTree>
    <p:extLst>
      <p:ext uri="{BB962C8B-B14F-4D97-AF65-F5344CB8AC3E}">
        <p14:creationId xmlns:p14="http://schemas.microsoft.com/office/powerpoint/2010/main" val="291096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8D2E0FF-5581-4F06-9118-9FC86857C0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5" t="16625" r="21945" b="8972"/>
          <a:stretch/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86599D5-D9E5-4ABB-AD97-BB3D9D1096E9}"/>
              </a:ext>
            </a:extLst>
          </p:cNvPr>
          <p:cNvSpPr txBox="1"/>
          <p:nvPr/>
        </p:nvSpPr>
        <p:spPr>
          <a:xfrm>
            <a:off x="477788" y="651392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MS</a:t>
            </a:r>
          </a:p>
        </p:txBody>
      </p:sp>
    </p:spTree>
    <p:extLst>
      <p:ext uri="{BB962C8B-B14F-4D97-AF65-F5344CB8AC3E}">
        <p14:creationId xmlns:p14="http://schemas.microsoft.com/office/powerpoint/2010/main" val="366321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únel Azul Digita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" id="{9D3A0BA5-9BA3-4FF2-8DE9-02F032876D36}" vid="{5A33D4DE-F3FB-447A-BC59-822AF5AB6DE9}"/>
    </a:ext>
  </a:extLst>
</a:theme>
</file>

<file path=ppt/theme/theme2.xml><?xml version="1.0" encoding="utf-8"?>
<a:theme xmlns:a="http://schemas.openxmlformats.org/drawingml/2006/main" name="Tema do Offic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1564227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Take your audience through a digital tunnel where they'll  burst through to the other side and see the information you want to present. Show them lists, charts, tables, SmartArt,  and pictures using a variety of layouts in widescreen (16X9) format. This design works well for subjects on science and technology, computers, communication, and more.   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2012-05-11T02:04:00+00:00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TP102895246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835483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0E41224-0370-4595-877C-23316CD80004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customXml/itemProps2.xml><?xml version="1.0" encoding="utf-8"?>
<ds:datastoreItem xmlns:ds="http://schemas.openxmlformats.org/officeDocument/2006/customXml" ds:itemID="{74228E6B-D70C-44BB-A81F-A245495F61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CCB507-0646-4A50-A4F7-7F385079D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profissional com túnel azul digital (widescreen)</Template>
  <TotalTime>3351</TotalTime>
  <Words>4526</Words>
  <Application>Microsoft Office PowerPoint</Application>
  <PresentationFormat>Personalizar</PresentationFormat>
  <Paragraphs>554</Paragraphs>
  <Slides>106</Slides>
  <Notes>54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106</vt:i4>
      </vt:variant>
    </vt:vector>
  </HeadingPairs>
  <TitlesOfParts>
    <vt:vector size="118" baseType="lpstr">
      <vt:lpstr>Amasis MT Pro Medium</vt:lpstr>
      <vt:lpstr>Arial</vt:lpstr>
      <vt:lpstr>Calibri</vt:lpstr>
      <vt:lpstr>Calibri Light</vt:lpstr>
      <vt:lpstr>Corbel</vt:lpstr>
      <vt:lpstr>Linux Libertine</vt:lpstr>
      <vt:lpstr>rawline</vt:lpstr>
      <vt:lpstr>Source Sans Pro</vt:lpstr>
      <vt:lpstr>system-ui</vt:lpstr>
      <vt:lpstr>Tahoma</vt:lpstr>
      <vt:lpstr>Wingdings</vt:lpstr>
      <vt:lpstr>Túnel Azul Digital 16X9</vt:lpstr>
      <vt:lpstr>Apresentação do PowerPoint</vt:lpstr>
      <vt:lpstr>Sumário</vt:lpstr>
      <vt:lpstr>Funcionalidades e-Gestor</vt:lpstr>
      <vt:lpstr>Apresentação do PowerPoint</vt:lpstr>
      <vt:lpstr>Perfil – Fundo Municipal de Saúde</vt:lpstr>
      <vt:lpstr>Apresentação do PowerPoint</vt:lpstr>
      <vt:lpstr>Apresentação do PowerPoint</vt:lpstr>
      <vt:lpstr>Apresentação do PowerPoint</vt:lpstr>
      <vt:lpstr>Perfil – Fundo Municipal de Saúde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Perfil – Fundo Municipal de Saúde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Detalhamento dezembro/2021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1ª REGIÃO DE SAÚDE Atenção Primária a Saúde - APS</dc:title>
  <dc:creator>Jackson Lira</dc:creator>
  <cp:lastModifiedBy>Jackson Lira</cp:lastModifiedBy>
  <cp:revision>501</cp:revision>
  <dcterms:created xsi:type="dcterms:W3CDTF">2022-03-04T01:00:47Z</dcterms:created>
  <dcterms:modified xsi:type="dcterms:W3CDTF">2022-03-14T01:47:00Z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