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65" r:id="rId12"/>
    <p:sldId id="281" r:id="rId13"/>
    <p:sldId id="257" r:id="rId14"/>
    <p:sldId id="259" r:id="rId15"/>
    <p:sldId id="260" r:id="rId16"/>
    <p:sldId id="261" r:id="rId17"/>
    <p:sldId id="262" r:id="rId18"/>
    <p:sldId id="263" r:id="rId19"/>
    <p:sldId id="264" r:id="rId20"/>
    <p:sldId id="268" r:id="rId21"/>
  </p:sldIdLst>
  <p:sldSz cx="12192000" cy="6858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nton" charset="0"/>
      <p:regular r:id="rId27"/>
    </p:embeddedFont>
    <p:embeddedFont>
      <p:font typeface="Pinyon Script" charset="0"/>
      <p:regular r:id="rId28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1D64793-366A-4224-B8A3-2FC6171B2253}">
  <a:tblStyle styleId="{01D64793-366A-4224-B8A3-2FC6171B22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gomes\Desktop\Cobertura%20Vacinal%2020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gomes\Desktop\Cobertura%20Vacinal%2020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gomes\Desktop\Cobertura%20Vacinal%20202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gomes\Desktop\Cobertura%20Vacinal%20202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gomes\Desktop\Cobertura%20Vacinal%2020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gomes\Desktop\Cobertura%20Vacinal%20202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gomes\Desktop\Cobertura%20Vacinal%20202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gomes\Desktop\Cobertura%20Vacinal%20202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gomes\Desktop\Cobertura%20Vacinal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RN!$A$6</c:f>
              <c:strCache>
                <c:ptCount val="1"/>
                <c:pt idx="0">
                  <c:v>Rio Grande do Norte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RN!$B$5:$J$5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(&lt;30 dias)</c:v>
                </c:pt>
                <c:pt idx="3">
                  <c:v>Meningococo C (&lt;1ano)</c:v>
                </c:pt>
                <c:pt idx="4">
                  <c:v>Pentavalente  (&lt;1ano)</c:v>
                </c:pt>
                <c:pt idx="5">
                  <c:v>Pneumocócica 10  (&lt;1ano)</c:v>
                </c:pt>
                <c:pt idx="6">
                  <c:v>Poliomielite  (&lt;1ano)</c:v>
                </c:pt>
                <c:pt idx="7">
                  <c:v>Hepatite A</c:v>
                </c:pt>
                <c:pt idx="8">
                  <c:v>Tríplice Viral  D1</c:v>
                </c:pt>
              </c:strCache>
            </c:strRef>
          </c:cat>
          <c:val>
            <c:numRef>
              <c:f>RN!$B$6:$J$6</c:f>
              <c:numCache>
                <c:formatCode>#,##0.00</c:formatCode>
                <c:ptCount val="9"/>
                <c:pt idx="0">
                  <c:v>78.658218073629726</c:v>
                </c:pt>
                <c:pt idx="1">
                  <c:v>67.986191546864688</c:v>
                </c:pt>
                <c:pt idx="2">
                  <c:v>77.599872816878857</c:v>
                </c:pt>
                <c:pt idx="3">
                  <c:v>67.547864004905691</c:v>
                </c:pt>
                <c:pt idx="4">
                  <c:v>66.237423633349309</c:v>
                </c:pt>
                <c:pt idx="5">
                  <c:v>70.5502941109673</c:v>
                </c:pt>
                <c:pt idx="6">
                  <c:v>65.574254502509589</c:v>
                </c:pt>
                <c:pt idx="7">
                  <c:v>60.275714837273746</c:v>
                </c:pt>
                <c:pt idx="8">
                  <c:v>67.220821693806599</c:v>
                </c:pt>
              </c:numCache>
            </c:numRef>
          </c:val>
        </c:ser>
        <c:gapWidth val="219"/>
        <c:overlap val="-27"/>
        <c:axId val="43834368"/>
        <c:axId val="43836160"/>
      </c:barChart>
      <c:catAx>
        <c:axId val="438343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43836160"/>
        <c:crossesAt val="0"/>
        <c:auto val="1"/>
        <c:lblAlgn val="ctr"/>
        <c:lblOffset val="100"/>
      </c:catAx>
      <c:valAx>
        <c:axId val="43836160"/>
        <c:scaling>
          <c:orientation val="minMax"/>
          <c:max val="100"/>
        </c:scaling>
        <c:axPos val="l"/>
        <c:majorGridlines/>
        <c:numFmt formatCode="#,##0.00" sourceLinked="1"/>
        <c:majorTickMark val="none"/>
        <c:tickLblPos val="nextTo"/>
        <c:spPr>
          <a:ln>
            <a:solidFill>
              <a:srgbClr val="4F81BD"/>
            </a:solidFill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43834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'1ª região'!$B$5</c:f>
              <c:strCache>
                <c:ptCount val="1"/>
                <c:pt idx="0">
                  <c:v>1ª Região de Saúde - São José de Mipibu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-1.2069222598564448E-3"/>
                  <c:y val="2.4771341876376085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1.926659923718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/>
                </a:pPr>
                <a:endParaRPr lang="pt-BR"/>
              </a:p>
            </c:txPr>
            <c:showVal val="1"/>
          </c:dLbls>
          <c:cat>
            <c:strRef>
              <c:f>'1ª região'!$C$4:$K$4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(&lt;30 dias)</c:v>
                </c:pt>
                <c:pt idx="3">
                  <c:v>Meningococo C (&lt;1ano)</c:v>
                </c:pt>
                <c:pt idx="4">
                  <c:v>Pentavalente  (&lt;1ano)</c:v>
                </c:pt>
                <c:pt idx="5">
                  <c:v>Pneumocócica 10  (&lt;1ano)</c:v>
                </c:pt>
                <c:pt idx="6">
                  <c:v>Poliomielite  (&lt;1ano)</c:v>
                </c:pt>
                <c:pt idx="7">
                  <c:v>Hepatite A</c:v>
                </c:pt>
                <c:pt idx="8">
                  <c:v>Tríplice Viral  D1</c:v>
                </c:pt>
              </c:strCache>
            </c:strRef>
          </c:cat>
          <c:val>
            <c:numRef>
              <c:f>'1ª região'!$C$5:$K$5</c:f>
              <c:numCache>
                <c:formatCode>#,##0.00</c:formatCode>
                <c:ptCount val="9"/>
                <c:pt idx="0">
                  <c:v>86.686014873934198</c:v>
                </c:pt>
                <c:pt idx="1">
                  <c:v>70.088880827135768</c:v>
                </c:pt>
                <c:pt idx="2">
                  <c:v>87.484128423725707</c:v>
                </c:pt>
                <c:pt idx="3">
                  <c:v>69.87121349537469</c:v>
                </c:pt>
                <c:pt idx="4">
                  <c:v>71.739524759659005</c:v>
                </c:pt>
                <c:pt idx="5">
                  <c:v>73.58969707963</c:v>
                </c:pt>
                <c:pt idx="6">
                  <c:v>69.798657718120779</c:v>
                </c:pt>
                <c:pt idx="7">
                  <c:v>64.030473426446548</c:v>
                </c:pt>
                <c:pt idx="8">
                  <c:v>68.728460003627788</c:v>
                </c:pt>
              </c:numCache>
            </c:numRef>
          </c:val>
        </c:ser>
        <c:axId val="45818240"/>
        <c:axId val="45819776"/>
      </c:barChart>
      <c:catAx>
        <c:axId val="45818240"/>
        <c:scaling>
          <c:orientation val="minMax"/>
        </c:scaling>
        <c:axPos val="b"/>
        <c:tickLblPos val="nextTo"/>
        <c:crossAx val="45819776"/>
        <c:crosses val="autoZero"/>
        <c:auto val="1"/>
        <c:lblAlgn val="ctr"/>
        <c:lblOffset val="100"/>
      </c:catAx>
      <c:valAx>
        <c:axId val="45819776"/>
        <c:scaling>
          <c:orientation val="minMax"/>
        </c:scaling>
        <c:axPos val="l"/>
        <c:majorGridlines/>
        <c:numFmt formatCode="#,##0.00" sourceLinked="1"/>
        <c:tickLblPos val="nextTo"/>
        <c:crossAx val="45818240"/>
        <c:crosses val="autoZero"/>
        <c:crossBetween val="between"/>
        <c:majorUnit val="10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'2ª região '!$B$6</c:f>
              <c:strCache>
                <c:ptCount val="1"/>
                <c:pt idx="0">
                  <c:v>2ª Região de Saúde - Mossoró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'2ª região '!$C$5:$K$5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(&lt;30 dias)</c:v>
                </c:pt>
                <c:pt idx="3">
                  <c:v>Meningococo C (&lt;1ano)</c:v>
                </c:pt>
                <c:pt idx="4">
                  <c:v>Pentavalente  (&lt;1ano)</c:v>
                </c:pt>
                <c:pt idx="5">
                  <c:v>Pneumocócica 10  (&lt;1ano)</c:v>
                </c:pt>
                <c:pt idx="6">
                  <c:v>Poliomielite  (&lt;1ano)</c:v>
                </c:pt>
                <c:pt idx="7">
                  <c:v>Hepatite A</c:v>
                </c:pt>
                <c:pt idx="8">
                  <c:v>Tríplice Viral  D1</c:v>
                </c:pt>
              </c:strCache>
            </c:strRef>
          </c:cat>
          <c:val>
            <c:numRef>
              <c:f>'2ª região '!$C$6:$K$6</c:f>
              <c:numCache>
                <c:formatCode>#,##0.00</c:formatCode>
                <c:ptCount val="9"/>
                <c:pt idx="0">
                  <c:v>73.3010519285356</c:v>
                </c:pt>
                <c:pt idx="1">
                  <c:v>63.466354984137602</c:v>
                </c:pt>
                <c:pt idx="2">
                  <c:v>71.998664217732497</c:v>
                </c:pt>
                <c:pt idx="3">
                  <c:v>62.113875438303594</c:v>
                </c:pt>
                <c:pt idx="4">
                  <c:v>60.995157789280299</c:v>
                </c:pt>
                <c:pt idx="5">
                  <c:v>66.071130405743901</c:v>
                </c:pt>
                <c:pt idx="6">
                  <c:v>60.594423109033194</c:v>
                </c:pt>
                <c:pt idx="7">
                  <c:v>54.0991818333612</c:v>
                </c:pt>
                <c:pt idx="8">
                  <c:v>66.505259642678197</c:v>
                </c:pt>
              </c:numCache>
            </c:numRef>
          </c:val>
        </c:ser>
        <c:axId val="45855104"/>
        <c:axId val="45856640"/>
      </c:barChart>
      <c:catAx>
        <c:axId val="45855104"/>
        <c:scaling>
          <c:orientation val="minMax"/>
        </c:scaling>
        <c:axPos val="b"/>
        <c:tickLblPos val="nextTo"/>
        <c:crossAx val="45856640"/>
        <c:crosses val="autoZero"/>
        <c:auto val="1"/>
        <c:lblAlgn val="ctr"/>
        <c:lblOffset val="100"/>
      </c:catAx>
      <c:valAx>
        <c:axId val="45856640"/>
        <c:scaling>
          <c:orientation val="minMax"/>
          <c:max val="100"/>
        </c:scaling>
        <c:axPos val="l"/>
        <c:majorGridlines/>
        <c:numFmt formatCode="#,##0.00" sourceLinked="1"/>
        <c:tickLblPos val="nextTo"/>
        <c:crossAx val="45855104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'3ª região'!$B$5</c:f>
              <c:strCache>
                <c:ptCount val="1"/>
                <c:pt idx="0">
                  <c:v>3ª Região de Saúde - João Câmara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'3ª região'!$C$4:$K$4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(&lt;30 dias)</c:v>
                </c:pt>
                <c:pt idx="3">
                  <c:v>Meningococo C (&lt;1ano)</c:v>
                </c:pt>
                <c:pt idx="4">
                  <c:v>Pentavalente  (&lt;1ano)</c:v>
                </c:pt>
                <c:pt idx="5">
                  <c:v>Pneumocócica 10  (&lt;1ano)</c:v>
                </c:pt>
                <c:pt idx="6">
                  <c:v>Poliomielite  (&lt;1ano)</c:v>
                </c:pt>
                <c:pt idx="7">
                  <c:v>Hepatite A</c:v>
                </c:pt>
                <c:pt idx="8">
                  <c:v>Tríplice Viral  D1</c:v>
                </c:pt>
              </c:strCache>
            </c:strRef>
          </c:cat>
          <c:val>
            <c:numRef>
              <c:f>'3ª região'!$C$5:$K$5</c:f>
              <c:numCache>
                <c:formatCode>#,##0.00</c:formatCode>
                <c:ptCount val="9"/>
                <c:pt idx="0">
                  <c:v>78.167470407715882</c:v>
                </c:pt>
                <c:pt idx="1">
                  <c:v>50.920648838228836</c:v>
                </c:pt>
                <c:pt idx="2">
                  <c:v>75.361683472161303</c:v>
                </c:pt>
                <c:pt idx="3">
                  <c:v>51.249451994739111</c:v>
                </c:pt>
                <c:pt idx="4">
                  <c:v>51.359053046909303</c:v>
                </c:pt>
                <c:pt idx="5">
                  <c:v>53.222270933801063</c:v>
                </c:pt>
                <c:pt idx="6">
                  <c:v>49.758877685225798</c:v>
                </c:pt>
                <c:pt idx="7">
                  <c:v>43.818500657606229</c:v>
                </c:pt>
                <c:pt idx="8">
                  <c:v>51.775537045155637</c:v>
                </c:pt>
              </c:numCache>
            </c:numRef>
          </c:val>
        </c:ser>
        <c:axId val="45868544"/>
        <c:axId val="45870080"/>
      </c:barChart>
      <c:catAx>
        <c:axId val="45868544"/>
        <c:scaling>
          <c:orientation val="minMax"/>
        </c:scaling>
        <c:axPos val="b"/>
        <c:tickLblPos val="nextTo"/>
        <c:crossAx val="45870080"/>
        <c:crosses val="autoZero"/>
        <c:auto val="1"/>
        <c:lblAlgn val="ctr"/>
        <c:lblOffset val="100"/>
      </c:catAx>
      <c:valAx>
        <c:axId val="45870080"/>
        <c:scaling>
          <c:orientation val="minMax"/>
          <c:max val="100"/>
        </c:scaling>
        <c:axPos val="l"/>
        <c:majorGridlines/>
        <c:numFmt formatCode="#,##0.00" sourceLinked="1"/>
        <c:tickLblPos val="nextTo"/>
        <c:crossAx val="45868544"/>
        <c:crosses val="autoZero"/>
        <c:crossBetween val="between"/>
        <c:majorUnit val="10"/>
      </c:valAx>
    </c:plotArea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'4ª região'!$B$5</c:f>
              <c:strCache>
                <c:ptCount val="1"/>
                <c:pt idx="0">
                  <c:v>4ª Região de Saúde - Caicó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'4ª região'!$C$4:$K$4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(&lt;30 dias)</c:v>
                </c:pt>
                <c:pt idx="3">
                  <c:v>Meningococo C (&lt;1ano)</c:v>
                </c:pt>
                <c:pt idx="4">
                  <c:v>Pentavalente  (&lt;1ano)</c:v>
                </c:pt>
                <c:pt idx="5">
                  <c:v>Pneumocócica 10  (&lt;1ano)</c:v>
                </c:pt>
                <c:pt idx="6">
                  <c:v>Poliomielite  (&lt;1ano)</c:v>
                </c:pt>
                <c:pt idx="7">
                  <c:v>Hepatite A</c:v>
                </c:pt>
                <c:pt idx="8">
                  <c:v>Tríplice Viral  D1</c:v>
                </c:pt>
              </c:strCache>
            </c:strRef>
          </c:cat>
          <c:val>
            <c:numRef>
              <c:f>'4ª região'!$C$5:$K$5</c:f>
              <c:numCache>
                <c:formatCode>#,##0.00</c:formatCode>
                <c:ptCount val="9"/>
                <c:pt idx="0">
                  <c:v>61.561382598331299</c:v>
                </c:pt>
                <c:pt idx="1">
                  <c:v>77.949940405244391</c:v>
                </c:pt>
                <c:pt idx="2">
                  <c:v>61.531585220500602</c:v>
                </c:pt>
                <c:pt idx="3">
                  <c:v>77.681764004767601</c:v>
                </c:pt>
                <c:pt idx="4">
                  <c:v>76.042908224076299</c:v>
                </c:pt>
                <c:pt idx="5">
                  <c:v>78.814064362336097</c:v>
                </c:pt>
                <c:pt idx="6">
                  <c:v>75.446960667461326</c:v>
                </c:pt>
                <c:pt idx="7">
                  <c:v>69.189511323003558</c:v>
                </c:pt>
                <c:pt idx="8">
                  <c:v>77.383790226459979</c:v>
                </c:pt>
              </c:numCache>
            </c:numRef>
          </c:val>
        </c:ser>
        <c:axId val="45968000"/>
        <c:axId val="45982080"/>
      </c:barChart>
      <c:catAx>
        <c:axId val="45968000"/>
        <c:scaling>
          <c:orientation val="minMax"/>
        </c:scaling>
        <c:axPos val="b"/>
        <c:tickLblPos val="nextTo"/>
        <c:crossAx val="45982080"/>
        <c:crosses val="autoZero"/>
        <c:auto val="1"/>
        <c:lblAlgn val="ctr"/>
        <c:lblOffset val="100"/>
      </c:catAx>
      <c:valAx>
        <c:axId val="45982080"/>
        <c:scaling>
          <c:orientation val="minMax"/>
          <c:max val="100"/>
        </c:scaling>
        <c:axPos val="l"/>
        <c:majorGridlines/>
        <c:numFmt formatCode="#,##0.00" sourceLinked="1"/>
        <c:tickLblPos val="nextTo"/>
        <c:crossAx val="45968000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'5ª região'!$B$4</c:f>
              <c:strCache>
                <c:ptCount val="1"/>
                <c:pt idx="0">
                  <c:v>5ª Região de Saúde - Santa Cruz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showVal val="1"/>
          </c:dLbls>
          <c:cat>
            <c:strRef>
              <c:f>'5ª região'!$C$3:$K$3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(&lt;30 dias)</c:v>
                </c:pt>
                <c:pt idx="3">
                  <c:v>Meningococo C (&lt;1ano)</c:v>
                </c:pt>
                <c:pt idx="4">
                  <c:v>Pentavalente  (&lt;1ano)</c:v>
                </c:pt>
                <c:pt idx="5">
                  <c:v>Pneumocócica 10  (&lt;1ano)</c:v>
                </c:pt>
                <c:pt idx="6">
                  <c:v>Poliomielite  (&lt;1ano)</c:v>
                </c:pt>
                <c:pt idx="7">
                  <c:v>Hepatite A</c:v>
                </c:pt>
                <c:pt idx="8">
                  <c:v>Tríplice Viral  D1</c:v>
                </c:pt>
              </c:strCache>
            </c:strRef>
          </c:cat>
          <c:val>
            <c:numRef>
              <c:f>'5ª região'!$C$4:$K$4</c:f>
              <c:numCache>
                <c:formatCode>#,##0.00</c:formatCode>
                <c:ptCount val="9"/>
                <c:pt idx="0">
                  <c:v>106.017631276351</c:v>
                </c:pt>
                <c:pt idx="1">
                  <c:v>56.841701801456438</c:v>
                </c:pt>
                <c:pt idx="2">
                  <c:v>107.12916826370298</c:v>
                </c:pt>
                <c:pt idx="3">
                  <c:v>58.259869681870363</c:v>
                </c:pt>
                <c:pt idx="4">
                  <c:v>57.838252203909512</c:v>
                </c:pt>
                <c:pt idx="5">
                  <c:v>58.566500574932903</c:v>
                </c:pt>
                <c:pt idx="6">
                  <c:v>58.336527405136039</c:v>
                </c:pt>
                <c:pt idx="7">
                  <c:v>57.838252203909512</c:v>
                </c:pt>
                <c:pt idx="8">
                  <c:v>61.786124952088912</c:v>
                </c:pt>
              </c:numCache>
            </c:numRef>
          </c:val>
        </c:ser>
        <c:axId val="45900544"/>
        <c:axId val="45902080"/>
      </c:barChart>
      <c:catAx>
        <c:axId val="45900544"/>
        <c:scaling>
          <c:orientation val="minMax"/>
        </c:scaling>
        <c:axPos val="b"/>
        <c:tickLblPos val="nextTo"/>
        <c:crossAx val="45902080"/>
        <c:crosses val="autoZero"/>
        <c:auto val="1"/>
        <c:lblAlgn val="ctr"/>
        <c:lblOffset val="100"/>
      </c:catAx>
      <c:valAx>
        <c:axId val="45902080"/>
        <c:scaling>
          <c:orientation val="minMax"/>
        </c:scaling>
        <c:axPos val="l"/>
        <c:majorGridlines/>
        <c:numFmt formatCode="#,##0.00" sourceLinked="1"/>
        <c:tickLblPos val="nextTo"/>
        <c:crossAx val="45900544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'6ª região'!$B$5</c:f>
              <c:strCache>
                <c:ptCount val="1"/>
                <c:pt idx="0">
                  <c:v>6ª Região de Saúde - Pau dos Ferros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'6ª região'!$C$4:$K$4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(&lt;30 dias)</c:v>
                </c:pt>
                <c:pt idx="3">
                  <c:v>Meningococo C (&lt;1ano)</c:v>
                </c:pt>
                <c:pt idx="4">
                  <c:v>Pentavalente  (&lt;1ano)</c:v>
                </c:pt>
                <c:pt idx="5">
                  <c:v>Pneumocócica 10  (&lt;1ano)</c:v>
                </c:pt>
                <c:pt idx="6">
                  <c:v>Poliomielite  (&lt;1ano)</c:v>
                </c:pt>
                <c:pt idx="7">
                  <c:v>Hepatite A</c:v>
                </c:pt>
                <c:pt idx="8">
                  <c:v>Tríplice Viral  D1</c:v>
                </c:pt>
              </c:strCache>
            </c:strRef>
          </c:cat>
          <c:val>
            <c:numRef>
              <c:f>'6ª região'!$C$5:$K$5</c:f>
              <c:numCache>
                <c:formatCode>#,##0.00</c:formatCode>
                <c:ptCount val="9"/>
                <c:pt idx="0">
                  <c:v>64.318330071754573</c:v>
                </c:pt>
                <c:pt idx="1">
                  <c:v>73.842139595564149</c:v>
                </c:pt>
                <c:pt idx="2">
                  <c:v>60.208741030658835</c:v>
                </c:pt>
                <c:pt idx="3">
                  <c:v>76.386170906718789</c:v>
                </c:pt>
                <c:pt idx="4">
                  <c:v>76.647097195042406</c:v>
                </c:pt>
                <c:pt idx="5">
                  <c:v>75.766470971950383</c:v>
                </c:pt>
                <c:pt idx="6">
                  <c:v>76.353555120678379</c:v>
                </c:pt>
                <c:pt idx="7">
                  <c:v>76.549249836921078</c:v>
                </c:pt>
                <c:pt idx="8">
                  <c:v>83.202870189171549</c:v>
                </c:pt>
              </c:numCache>
            </c:numRef>
          </c:val>
        </c:ser>
        <c:axId val="45922176"/>
        <c:axId val="45923712"/>
      </c:barChart>
      <c:catAx>
        <c:axId val="45922176"/>
        <c:scaling>
          <c:orientation val="minMax"/>
        </c:scaling>
        <c:axPos val="b"/>
        <c:tickLblPos val="nextTo"/>
        <c:crossAx val="45923712"/>
        <c:crosses val="autoZero"/>
        <c:auto val="1"/>
        <c:lblAlgn val="ctr"/>
        <c:lblOffset val="100"/>
      </c:catAx>
      <c:valAx>
        <c:axId val="45923712"/>
        <c:scaling>
          <c:orientation val="minMax"/>
          <c:max val="100"/>
        </c:scaling>
        <c:axPos val="l"/>
        <c:majorGridlines/>
        <c:numFmt formatCode="#,##0.00" sourceLinked="1"/>
        <c:tickLblPos val="nextTo"/>
        <c:crossAx val="45922176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'7ª região'!$B$5</c:f>
              <c:strCache>
                <c:ptCount val="1"/>
                <c:pt idx="0">
                  <c:v>7ª Região de Saúde - Metropolitana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'7ª região'!$C$4:$K$4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(&lt;30 dias)</c:v>
                </c:pt>
                <c:pt idx="3">
                  <c:v>Meningococo C (&lt;1ano)</c:v>
                </c:pt>
                <c:pt idx="4">
                  <c:v>Pentavalente  (&lt;1ano)</c:v>
                </c:pt>
                <c:pt idx="5">
                  <c:v>Pneumocócica 10  (&lt;1ano)</c:v>
                </c:pt>
                <c:pt idx="6">
                  <c:v>Poliomielite  (&lt;1ano)</c:v>
                </c:pt>
                <c:pt idx="7">
                  <c:v>Hepatite A</c:v>
                </c:pt>
                <c:pt idx="8">
                  <c:v>Tríplice Viral  D1</c:v>
                </c:pt>
              </c:strCache>
            </c:strRef>
          </c:cat>
          <c:val>
            <c:numRef>
              <c:f>'7ª região'!$C$5:$K$5</c:f>
              <c:numCache>
                <c:formatCode>#,##0.00</c:formatCode>
                <c:ptCount val="9"/>
                <c:pt idx="0">
                  <c:v>80.598851517637328</c:v>
                </c:pt>
                <c:pt idx="1">
                  <c:v>72.219617953826301</c:v>
                </c:pt>
                <c:pt idx="2">
                  <c:v>79.632016875659076</c:v>
                </c:pt>
                <c:pt idx="3">
                  <c:v>71.123872026250822</c:v>
                </c:pt>
                <c:pt idx="4">
                  <c:v>68.21750849642558</c:v>
                </c:pt>
                <c:pt idx="5">
                  <c:v>75.137700691433281</c:v>
                </c:pt>
                <c:pt idx="6">
                  <c:v>67.678424938474066</c:v>
                </c:pt>
                <c:pt idx="7">
                  <c:v>61.584436892066094</c:v>
                </c:pt>
                <c:pt idx="8">
                  <c:v>67.572952068440188</c:v>
                </c:pt>
              </c:numCache>
            </c:numRef>
          </c:val>
        </c:ser>
        <c:axId val="46492672"/>
        <c:axId val="46494464"/>
      </c:barChart>
      <c:catAx>
        <c:axId val="46492672"/>
        <c:scaling>
          <c:orientation val="minMax"/>
        </c:scaling>
        <c:axPos val="b"/>
        <c:tickLblPos val="nextTo"/>
        <c:crossAx val="46494464"/>
        <c:crosses val="autoZero"/>
        <c:auto val="1"/>
        <c:lblAlgn val="ctr"/>
        <c:lblOffset val="100"/>
      </c:catAx>
      <c:valAx>
        <c:axId val="46494464"/>
        <c:scaling>
          <c:orientation val="minMax"/>
          <c:max val="100"/>
        </c:scaling>
        <c:axPos val="l"/>
        <c:majorGridlines/>
        <c:numFmt formatCode="#,##0.00" sourceLinked="1"/>
        <c:tickLblPos val="nextTo"/>
        <c:crossAx val="46492672"/>
        <c:crosses val="autoZero"/>
        <c:crossBetween val="between"/>
        <c:majorUnit val="10"/>
      </c:valAx>
    </c:plotArea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'8ª região'!$B$5</c:f>
              <c:strCache>
                <c:ptCount val="1"/>
                <c:pt idx="0">
                  <c:v>8ª Região de Saúde - Açu</c:v>
                </c:pt>
              </c:strCache>
            </c:strRef>
          </c:tx>
          <c:spPr>
            <a:solidFill>
              <a:schemeClr val="accent2"/>
            </a:solidFill>
          </c:spPr>
          <c:dLbls>
            <c:showVal val="1"/>
          </c:dLbls>
          <c:cat>
            <c:strRef>
              <c:f>'8ª região'!$C$4:$K$4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(&lt;30 dias)</c:v>
                </c:pt>
                <c:pt idx="3">
                  <c:v>Meningococo C (&lt;1ano)</c:v>
                </c:pt>
                <c:pt idx="4">
                  <c:v>Pentavalente  (&lt;1ano)</c:v>
                </c:pt>
                <c:pt idx="5">
                  <c:v>Pneumocócica 10  (&lt;1ano)</c:v>
                </c:pt>
                <c:pt idx="6">
                  <c:v>Poliomielite  (&lt;1ano)</c:v>
                </c:pt>
                <c:pt idx="7">
                  <c:v>Hepatite A</c:v>
                </c:pt>
                <c:pt idx="8">
                  <c:v>Tríplice Viral  D1</c:v>
                </c:pt>
              </c:strCache>
            </c:strRef>
          </c:cat>
          <c:val>
            <c:numRef>
              <c:f>'8ª região'!$C$5:$K$5</c:f>
              <c:numCache>
                <c:formatCode>#,##0.00</c:formatCode>
                <c:ptCount val="9"/>
                <c:pt idx="0">
                  <c:v>71.657754010695129</c:v>
                </c:pt>
                <c:pt idx="1">
                  <c:v>67.32620320855618</c:v>
                </c:pt>
                <c:pt idx="2">
                  <c:v>69.46524064171129</c:v>
                </c:pt>
                <c:pt idx="3">
                  <c:v>65.508021390374282</c:v>
                </c:pt>
                <c:pt idx="4">
                  <c:v>62.085561497326154</c:v>
                </c:pt>
                <c:pt idx="5">
                  <c:v>69.679144385026689</c:v>
                </c:pt>
                <c:pt idx="6">
                  <c:v>63.155080213903702</c:v>
                </c:pt>
                <c:pt idx="7">
                  <c:v>57.914438502673796</c:v>
                </c:pt>
                <c:pt idx="8">
                  <c:v>62.673796791443799</c:v>
                </c:pt>
              </c:numCache>
            </c:numRef>
          </c:val>
        </c:ser>
        <c:axId val="46014848"/>
        <c:axId val="46016384"/>
      </c:barChart>
      <c:catAx>
        <c:axId val="46014848"/>
        <c:scaling>
          <c:orientation val="minMax"/>
        </c:scaling>
        <c:axPos val="b"/>
        <c:tickLblPos val="nextTo"/>
        <c:crossAx val="46016384"/>
        <c:crosses val="autoZero"/>
        <c:auto val="1"/>
        <c:lblAlgn val="ctr"/>
        <c:lblOffset val="100"/>
      </c:catAx>
      <c:valAx>
        <c:axId val="46016384"/>
        <c:scaling>
          <c:orientation val="minMax"/>
          <c:max val="100"/>
        </c:scaling>
        <c:axPos val="l"/>
        <c:majorGridlines/>
        <c:numFmt formatCode="#,##0.00" sourceLinked="1"/>
        <c:tickLblPos val="nextTo"/>
        <c:crossAx val="46014848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26627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26628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26629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>
              <a:sym typeface="Arial" pitchFamily="34" charset="0"/>
            </a:endParaRPr>
          </a:p>
        </p:txBody>
      </p:sp>
      <p:sp>
        <p:nvSpPr>
          <p:cNvPr id="26630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26631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FB31B19E-DBF1-4CA1-8D19-802F980FD83D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28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cap="flat"/>
        </p:spPr>
      </p:sp>
      <p:sp>
        <p:nvSpPr>
          <p:cNvPr id="27651" name="Google Shape;129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7652" name="Google Shape;130;p1:notes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SzPts val="1200"/>
              <a:buFont typeface="Calibri" pitchFamily="34" charset="0"/>
              <a:buNone/>
            </a:pPr>
            <a:fld id="{AB688688-BB00-4D88-897B-B2FEEFE1205A}" type="slidenum">
              <a:rPr lang="pt-BR"/>
              <a:pPr>
                <a:buSzPts val="1200"/>
                <a:buFont typeface="Calibri" pitchFamily="34" charset="0"/>
                <a:buNone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78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5843" name="Google Shape;179;p9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207;p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9939" name="Google Shape;208;p1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87;p1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6867" name="Google Shape;188;p1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36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8675" name="Google Shape;137;p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48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0723" name="Google Shape;149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54;p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1747" name="Google Shape;155;p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60;p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2771" name="Google Shape;161;p6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66;p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3795" name="Google Shape;167;p7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72;p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4819" name="Google Shape;173;p8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;p13" descr="Imagem relacionada"/>
          <p:cNvPicPr preferRelativeResize="0">
            <a:picLocks noChangeAspect="1" noChangeArrowheads="1"/>
          </p:cNvPicPr>
          <p:nvPr/>
        </p:nvPicPr>
        <p:blipFill>
          <a:blip r:embed="rId2"/>
          <a:srcRect l="2884" t="1857" r="5690" b="157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oogle Shape;17;p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0" y="3028950"/>
            <a:ext cx="328453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oogle Shape;23;p13"/>
          <p:cNvCxnSpPr>
            <a:cxnSpLocks noChangeShapeType="1"/>
          </p:cNvCxnSpPr>
          <p:nvPr/>
        </p:nvCxnSpPr>
        <p:spPr bwMode="auto">
          <a:xfrm>
            <a:off x="4872038" y="2535238"/>
            <a:ext cx="0" cy="2333625"/>
          </a:xfrm>
          <a:prstGeom prst="straightConnector1">
            <a:avLst/>
          </a:prstGeom>
          <a:noFill/>
          <a:ln w="9525">
            <a:solidFill>
              <a:srgbClr val="FFC000"/>
            </a:solidFill>
            <a:round/>
            <a:headEnd type="none" w="sm" len="sm"/>
            <a:tailEnd type="none" w="sm" len="sm"/>
          </a:ln>
        </p:spPr>
      </p:cxnSp>
      <p:sp>
        <p:nvSpPr>
          <p:cNvPr id="7" name="Google Shape;24;p13"/>
          <p:cNvSpPr txBox="1">
            <a:spLocks noChangeArrowheads="1"/>
          </p:cNvSpPr>
          <p:nvPr/>
        </p:nvSpPr>
        <p:spPr bwMode="auto">
          <a:xfrm>
            <a:off x="1127125" y="5621338"/>
            <a:ext cx="417671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205867"/>
              </a:buClr>
              <a:buSzPts val="1200"/>
              <a:buFont typeface="Noto Sans Symbols"/>
              <a:buNone/>
            </a:pPr>
            <a:endParaRPr lang="pt-BR" sz="1200" b="1">
              <a:solidFill>
                <a:srgbClr val="888888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8" name="Google Shape;25;p1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3" y="5949950"/>
            <a:ext cx="99218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5090864" y="2693987"/>
            <a:ext cx="5757664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4400"/>
              <a:buFont typeface="Arial"/>
              <a:buNone/>
              <a:defRPr b="1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5090863" y="4274517"/>
            <a:ext cx="5757647" cy="98566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20;p1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0" name="Google Shape;21;p13"/>
          <p:cNvSpPr txBox="1">
            <a:spLocks noGrp="1"/>
          </p:cNvSpPr>
          <p:nvPr>
            <p:ph type="ftr" idx="11"/>
          </p:nvPr>
        </p:nvSpPr>
        <p:spPr>
          <a:xfrm>
            <a:off x="4165600" y="6607175"/>
            <a:ext cx="3860800" cy="134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Google Shape;22;p1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09D29C-9BD4-4FE8-962A-6CF5F62E6A7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08;p22"/>
          <p:cNvGrpSpPr>
            <a:grpSpLocks/>
          </p:cNvGrpSpPr>
          <p:nvPr/>
        </p:nvGrpSpPr>
        <p:grpSpPr bwMode="auto">
          <a:xfrm>
            <a:off x="0" y="5257800"/>
            <a:ext cx="12192000" cy="1589088"/>
            <a:chOff x="0" y="5257800"/>
            <a:chExt cx="12192000" cy="1588875"/>
          </a:xfrm>
        </p:grpSpPr>
        <p:pic>
          <p:nvPicPr>
            <p:cNvPr id="5" name="Google Shape;109;p22" descr="Imagem relacionada"/>
            <p:cNvPicPr preferRelativeResize="0">
              <a:picLocks noChangeAspect="1" noChangeArrowheads="1"/>
            </p:cNvPicPr>
            <p:nvPr/>
          </p:nvPicPr>
          <p:blipFill>
            <a:blip r:embed="rId2"/>
            <a:srcRect l="2148" t="46748" r="2148" b="17822"/>
            <a:stretch>
              <a:fillRect/>
            </a:stretch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Google Shape;110;p22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36427" y="6320049"/>
              <a:ext cx="1297069" cy="52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Google Shape;111;p22" descr="Uma imagem contendo desenho&#10;&#10;Descrição gerada automaticamente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265" y="6259845"/>
              <a:ext cx="536574" cy="412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114;p2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Google Shape;115;p2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0" name="Google Shape;116;p2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C7C92A-B428-4817-9719-D2CA607044E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Título e texto verticai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8;p23"/>
          <p:cNvGrpSpPr>
            <a:grpSpLocks/>
          </p:cNvGrpSpPr>
          <p:nvPr/>
        </p:nvGrpSpPr>
        <p:grpSpPr bwMode="auto">
          <a:xfrm>
            <a:off x="0" y="5257800"/>
            <a:ext cx="12192000" cy="1589088"/>
            <a:chOff x="0" y="5257800"/>
            <a:chExt cx="12192000" cy="1588875"/>
          </a:xfrm>
        </p:grpSpPr>
        <p:pic>
          <p:nvPicPr>
            <p:cNvPr id="5" name="Google Shape;119;p23" descr="Imagem relacionada"/>
            <p:cNvPicPr preferRelativeResize="0">
              <a:picLocks noChangeAspect="1" noChangeArrowheads="1"/>
            </p:cNvPicPr>
            <p:nvPr/>
          </p:nvPicPr>
          <p:blipFill>
            <a:blip r:embed="rId2"/>
            <a:srcRect l="2148" t="46748" r="2148" b="17822"/>
            <a:stretch>
              <a:fillRect/>
            </a:stretch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Google Shape;120;p23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36427" y="6320049"/>
              <a:ext cx="1297069" cy="52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Google Shape;121;p23" descr="Uma imagem contendo desenho&#10;&#10;Descrição gerada automaticamente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265" y="6259845"/>
              <a:ext cx="536574" cy="412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124;p2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Google Shape;125;p2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0" name="Google Shape;126;p2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91701E-36F3-4FD3-B954-2D6C2BEF9DC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7;p14"/>
          <p:cNvGrpSpPr>
            <a:grpSpLocks/>
          </p:cNvGrpSpPr>
          <p:nvPr/>
        </p:nvGrpSpPr>
        <p:grpSpPr bwMode="auto">
          <a:xfrm>
            <a:off x="0" y="5257800"/>
            <a:ext cx="12192000" cy="1589088"/>
            <a:chOff x="0" y="5257800"/>
            <a:chExt cx="12192000" cy="1588875"/>
          </a:xfrm>
        </p:grpSpPr>
        <p:pic>
          <p:nvPicPr>
            <p:cNvPr id="5" name="Google Shape;28;p14" descr="Imagem relacionada"/>
            <p:cNvPicPr preferRelativeResize="0">
              <a:picLocks noChangeAspect="1" noChangeArrowheads="1"/>
            </p:cNvPicPr>
            <p:nvPr/>
          </p:nvPicPr>
          <p:blipFill>
            <a:blip r:embed="rId2"/>
            <a:srcRect l="2148" t="46748" r="2148" b="17822"/>
            <a:stretch>
              <a:fillRect/>
            </a:stretch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Google Shape;29;p14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36427" y="6320049"/>
              <a:ext cx="1297069" cy="52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Google Shape;30;p14" descr="Uma imagem contendo desenho&#10;&#10;Descrição gerada automaticamente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265" y="6259845"/>
              <a:ext cx="536574" cy="412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Anton"/>
              <a:buNone/>
              <a:defRPr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>
                <a:latin typeface="Anton"/>
                <a:ea typeface="Anton"/>
                <a:cs typeface="Anton"/>
                <a:sym typeface="Anton"/>
              </a:defRPr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SzPts val="2200"/>
              <a:buChar char="▪"/>
              <a:defRPr>
                <a:latin typeface="Anton"/>
                <a:ea typeface="Anton"/>
                <a:cs typeface="Anton"/>
                <a:sym typeface="Anton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>
                <a:latin typeface="Anton"/>
                <a:ea typeface="Anton"/>
                <a:cs typeface="Anton"/>
                <a:sym typeface="Anton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>
                <a:latin typeface="Anton"/>
                <a:ea typeface="Anton"/>
                <a:cs typeface="Anton"/>
                <a:sym typeface="Anton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Anton"/>
                <a:ea typeface="Anton"/>
                <a:cs typeface="Anton"/>
                <a:sym typeface="Anton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33;p1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Google Shape;34;p1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0" name="Google Shape;35;p1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15D78F-17EF-4203-BAAF-9A69A1DEB4E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>
  <p:cSld name="Cabeçalho da Seçã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7;p15" descr="Imagem relacionada"/>
          <p:cNvPicPr preferRelativeResize="0">
            <a:picLocks noChangeAspect="1" noChangeArrowheads="1"/>
          </p:cNvPicPr>
          <p:nvPr/>
        </p:nvPicPr>
        <p:blipFill>
          <a:blip r:embed="rId2"/>
          <a:srcRect l="2884" t="1857" r="5690" b="157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oogle Shape;42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250" y="6319838"/>
            <a:ext cx="129698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oogle Shape;43;p15" descr="Uma imagem contendo desenho&#10;&#10;Descrição gerada automaticamente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6259513"/>
            <a:ext cx="5365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2279576" y="2996952"/>
            <a:ext cx="864096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Arial"/>
              <a:buNone/>
              <a:defRPr sz="4400" b="1" cap="non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Google Shape;39;p15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Google Shape;40;p15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Google Shape;41;p15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5B8A84-9AB2-41B3-9EE0-B48A0C7C93E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5;p16"/>
          <p:cNvGrpSpPr>
            <a:grpSpLocks/>
          </p:cNvGrpSpPr>
          <p:nvPr/>
        </p:nvGrpSpPr>
        <p:grpSpPr bwMode="auto">
          <a:xfrm>
            <a:off x="0" y="5257800"/>
            <a:ext cx="12192000" cy="1589088"/>
            <a:chOff x="0" y="5257800"/>
            <a:chExt cx="12192000" cy="1588875"/>
          </a:xfrm>
        </p:grpSpPr>
        <p:pic>
          <p:nvPicPr>
            <p:cNvPr id="6" name="Google Shape;46;p16" descr="Imagem relacionada"/>
            <p:cNvPicPr preferRelativeResize="0">
              <a:picLocks noChangeAspect="1" noChangeArrowheads="1"/>
            </p:cNvPicPr>
            <p:nvPr/>
          </p:nvPicPr>
          <p:blipFill>
            <a:blip r:embed="rId2"/>
            <a:srcRect l="2148" t="46748" r="2148" b="17822"/>
            <a:stretch>
              <a:fillRect/>
            </a:stretch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Google Shape;47;p16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36427" y="6320049"/>
              <a:ext cx="1297069" cy="52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Google Shape;48;p16" descr="Uma imagem contendo desenho&#10;&#10;Descrição gerada automaticamente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265" y="6259845"/>
              <a:ext cx="536574" cy="412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" name="Google Shape;52;p16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0" name="Google Shape;53;p16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1" name="Google Shape;54;p16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1ABF5C-BE08-4655-81C9-0DE4136FB71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56;p17"/>
          <p:cNvGrpSpPr>
            <a:grpSpLocks/>
          </p:cNvGrpSpPr>
          <p:nvPr/>
        </p:nvGrpSpPr>
        <p:grpSpPr bwMode="auto">
          <a:xfrm>
            <a:off x="0" y="5257800"/>
            <a:ext cx="12192000" cy="1589088"/>
            <a:chOff x="0" y="5257800"/>
            <a:chExt cx="12192000" cy="1588875"/>
          </a:xfrm>
        </p:grpSpPr>
        <p:pic>
          <p:nvPicPr>
            <p:cNvPr id="8" name="Google Shape;57;p17" descr="Imagem relacionada"/>
            <p:cNvPicPr preferRelativeResize="0">
              <a:picLocks noChangeAspect="1" noChangeArrowheads="1"/>
            </p:cNvPicPr>
            <p:nvPr/>
          </p:nvPicPr>
          <p:blipFill>
            <a:blip r:embed="rId2"/>
            <a:srcRect l="2148" t="46748" r="2148" b="17822"/>
            <a:stretch>
              <a:fillRect/>
            </a:stretch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Google Shape;58;p17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36427" y="6320049"/>
              <a:ext cx="1297069" cy="52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Google Shape;59;p17" descr="Uma imagem contendo desenho&#10;&#10;Descrição gerada automaticamente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265" y="6259845"/>
              <a:ext cx="536574" cy="412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" name="Google Shape;65;p17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2" name="Google Shape;66;p1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3" name="Google Shape;67;p17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DE4DF2-E4E3-4EC9-B1E5-5F39887364A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73;p18"/>
          <p:cNvGrpSpPr>
            <a:grpSpLocks/>
          </p:cNvGrpSpPr>
          <p:nvPr/>
        </p:nvGrpSpPr>
        <p:grpSpPr bwMode="auto">
          <a:xfrm>
            <a:off x="0" y="5729288"/>
            <a:ext cx="12192000" cy="1143000"/>
            <a:chOff x="0" y="5717233"/>
            <a:chExt cx="12192000" cy="1143000"/>
          </a:xfrm>
        </p:grpSpPr>
        <p:pic>
          <p:nvPicPr>
            <p:cNvPr id="4" name="Google Shape;74;p18" descr="Imagem relacionada"/>
            <p:cNvPicPr preferRelativeResize="0">
              <a:picLocks noChangeAspect="1" noChangeArrowheads="1"/>
            </p:cNvPicPr>
            <p:nvPr/>
          </p:nvPicPr>
          <p:blipFill>
            <a:blip r:embed="rId2"/>
            <a:srcRect l="2148" t="46748" r="2148" b="27765"/>
            <a:stretch>
              <a:fillRect/>
            </a:stretch>
          </p:blipFill>
          <p:spPr bwMode="auto">
            <a:xfrm>
              <a:off x="0" y="5717233"/>
              <a:ext cx="12192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Google Shape;75;p18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36427" y="6320049"/>
              <a:ext cx="1297069" cy="52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Google Shape;76;p18" descr="Uma imagem contendo desenho&#10;&#10;Descrição gerada automaticamente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265" y="6259845"/>
              <a:ext cx="536574" cy="412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0;p18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Google Shape;71;p18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Google Shape;72;p18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2EF9D4-B812-4EBA-9B0C-A9C6DB6C8E8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1;p19"/>
          <p:cNvGrpSpPr>
            <a:grpSpLocks/>
          </p:cNvGrpSpPr>
          <p:nvPr/>
        </p:nvGrpSpPr>
        <p:grpSpPr bwMode="auto">
          <a:xfrm>
            <a:off x="0" y="5729288"/>
            <a:ext cx="12192000" cy="1143000"/>
            <a:chOff x="0" y="5717233"/>
            <a:chExt cx="12192000" cy="1143000"/>
          </a:xfrm>
        </p:grpSpPr>
        <p:pic>
          <p:nvPicPr>
            <p:cNvPr id="3" name="Google Shape;82;p19" descr="Imagem relacionada"/>
            <p:cNvPicPr preferRelativeResize="0">
              <a:picLocks noChangeAspect="1" noChangeArrowheads="1"/>
            </p:cNvPicPr>
            <p:nvPr/>
          </p:nvPicPr>
          <p:blipFill>
            <a:blip r:embed="rId2"/>
            <a:srcRect l="2148" t="46748" r="2148" b="27765"/>
            <a:stretch>
              <a:fillRect/>
            </a:stretch>
          </p:blipFill>
          <p:spPr bwMode="auto">
            <a:xfrm>
              <a:off x="0" y="5717233"/>
              <a:ext cx="12192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Google Shape;83;p19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36427" y="6320049"/>
              <a:ext cx="1297069" cy="52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Google Shape;84;p19" descr="Uma imagem contendo desenho&#10;&#10;Descrição gerada automaticamente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265" y="6259845"/>
              <a:ext cx="536574" cy="412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Google Shape;78;p19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Google Shape;79;p19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Google Shape;80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6D5EDD-4AA3-4B53-AEE7-B1B38F2C05A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86;p20"/>
          <p:cNvGrpSpPr>
            <a:grpSpLocks/>
          </p:cNvGrpSpPr>
          <p:nvPr/>
        </p:nvGrpSpPr>
        <p:grpSpPr bwMode="auto">
          <a:xfrm>
            <a:off x="0" y="5257800"/>
            <a:ext cx="12192000" cy="1589088"/>
            <a:chOff x="0" y="5257800"/>
            <a:chExt cx="12192000" cy="1588875"/>
          </a:xfrm>
        </p:grpSpPr>
        <p:pic>
          <p:nvPicPr>
            <p:cNvPr id="6" name="Google Shape;87;p20" descr="Imagem relacionada"/>
            <p:cNvPicPr preferRelativeResize="0">
              <a:picLocks noChangeAspect="1" noChangeArrowheads="1"/>
            </p:cNvPicPr>
            <p:nvPr/>
          </p:nvPicPr>
          <p:blipFill>
            <a:blip r:embed="rId2"/>
            <a:srcRect l="2148" t="46748" r="2148" b="17822"/>
            <a:stretch>
              <a:fillRect/>
            </a:stretch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Google Shape;88;p20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36427" y="6320049"/>
              <a:ext cx="1297069" cy="52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Google Shape;89;p20" descr="Uma imagem contendo desenho&#10;&#10;Descrição gerada automaticamente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265" y="6259845"/>
              <a:ext cx="536574" cy="412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" name="Google Shape;93;p20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0" name="Google Shape;94;p20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1" name="Google Shape;95;p20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4F701A-9562-4DED-9CD9-C61BAFEDE64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7;p21"/>
          <p:cNvGrpSpPr>
            <a:grpSpLocks/>
          </p:cNvGrpSpPr>
          <p:nvPr/>
        </p:nvGrpSpPr>
        <p:grpSpPr bwMode="auto">
          <a:xfrm>
            <a:off x="0" y="5257800"/>
            <a:ext cx="12192000" cy="1589088"/>
            <a:chOff x="0" y="5257800"/>
            <a:chExt cx="12192000" cy="1588875"/>
          </a:xfrm>
        </p:grpSpPr>
        <p:pic>
          <p:nvPicPr>
            <p:cNvPr id="6" name="Google Shape;98;p21" descr="Imagem relacionada"/>
            <p:cNvPicPr preferRelativeResize="0">
              <a:picLocks noChangeAspect="1" noChangeArrowheads="1"/>
            </p:cNvPicPr>
            <p:nvPr/>
          </p:nvPicPr>
          <p:blipFill>
            <a:blip r:embed="rId2"/>
            <a:srcRect l="2148" t="46748" r="2148" b="17822"/>
            <a:stretch>
              <a:fillRect/>
            </a:stretch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Google Shape;99;p21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36427" y="6320049"/>
              <a:ext cx="1297069" cy="52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Google Shape;100;p21" descr="Uma imagem contendo desenho&#10;&#10;Descrição gerada automaticamente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265" y="6259845"/>
              <a:ext cx="536574" cy="412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" name="Google Shape;104;p2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0" name="Google Shape;105;p21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1" name="Google Shape;106;p21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AC934A-DD15-499F-A1B8-504B1E7F584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2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mtClean="0">
              <a:sym typeface="Arial" pitchFamily="34" charset="0"/>
            </a:endParaRPr>
          </a:p>
        </p:txBody>
      </p:sp>
      <p:sp>
        <p:nvSpPr>
          <p:cNvPr id="1027" name="Google Shape;11;p12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>
              <a:sym typeface="Arial" pitchFamily="34" charset="0"/>
            </a:endParaRPr>
          </a:p>
        </p:txBody>
      </p:sp>
      <p:sp>
        <p:nvSpPr>
          <p:cNvPr id="1028" name="Google Shape;12;p12"/>
          <p:cNvSpPr txBox="1">
            <a:spLocks noGrp="1"/>
          </p:cNvSpPr>
          <p:nvPr>
            <p:ph type="dt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1029" name="Google Shape;13;p12"/>
          <p:cNvSpPr txBox="1">
            <a:spLocks noGrp="1"/>
          </p:cNvSpPr>
          <p:nvPr>
            <p:ph type="ft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1030" name="Google Shape;14;p12"/>
          <p:cNvSpPr txBox="1">
            <a:spLocks noGrp="1"/>
          </p:cNvSpPr>
          <p:nvPr>
            <p:ph type="sldNum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88888"/>
              </a:buClr>
              <a:buSzPts val="1200"/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70313D18-A585-4D6D-B3F5-B118955403C2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32;p1"/>
          <p:cNvSpPr txBox="1">
            <a:spLocks noGrp="1"/>
          </p:cNvSpPr>
          <p:nvPr>
            <p:ph type="ctrTitle"/>
          </p:nvPr>
        </p:nvSpPr>
        <p:spPr>
          <a:xfrm>
            <a:off x="4796375" y="2194120"/>
            <a:ext cx="7185025" cy="20605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Coberturas </a:t>
            </a:r>
            <a:r>
              <a:rPr lang="pt-BR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vacinais </a:t>
            </a:r>
            <a:r>
              <a:rPr lang="pt-BR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infantis no RN: </a:t>
            </a:r>
            <a:r>
              <a:rPr lang="pt-BR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resultado de 2021 e plano de ação para elevar os níveis em 2022.</a:t>
            </a:r>
          </a:p>
        </p:txBody>
      </p:sp>
      <p:sp>
        <p:nvSpPr>
          <p:cNvPr id="13315" name="Google Shape;133;p1"/>
          <p:cNvSpPr txBox="1">
            <a:spLocks noGrp="1"/>
          </p:cNvSpPr>
          <p:nvPr>
            <p:ph type="subTitle" idx="1"/>
          </p:nvPr>
        </p:nvSpPr>
        <p:spPr>
          <a:xfrm>
            <a:off x="5692775" y="4968875"/>
            <a:ext cx="5757863" cy="98583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205867"/>
              </a:buClr>
              <a:buSzPts val="1400"/>
              <a:buFont typeface="Noto Sans Symbols"/>
              <a:buNone/>
            </a:pPr>
            <a:r>
              <a:rPr lang="pt-BR" sz="1400" smtClean="0">
                <a:latin typeface="Arial" pitchFamily="34" charset="0"/>
                <a:cs typeface="Arial" pitchFamily="34" charset="0"/>
                <a:sym typeface="Arial" pitchFamily="34" charset="0"/>
              </a:rPr>
              <a:t>Coordenadoria de Vigilância em Saúde</a:t>
            </a:r>
            <a:endParaRPr lang="pt-BR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indent="0" algn="ctr" eaLnBrk="1" hangingPunct="1">
              <a:spcBef>
                <a:spcPts val="275"/>
              </a:spcBef>
              <a:spcAft>
                <a:spcPct val="0"/>
              </a:spcAft>
              <a:buClr>
                <a:srgbClr val="205867"/>
              </a:buClr>
              <a:buSzPts val="1400"/>
              <a:buFont typeface="Noto Sans Symbols"/>
              <a:buNone/>
            </a:pPr>
            <a:r>
              <a:rPr lang="pt-BR" sz="1400" smtClean="0">
                <a:latin typeface="Arial" pitchFamily="34" charset="0"/>
                <a:cs typeface="Arial" pitchFamily="34" charset="0"/>
                <a:sym typeface="Arial" pitchFamily="34" charset="0"/>
              </a:rPr>
              <a:t>Subcoordenadoria de Vigilância Epidemiológica</a:t>
            </a:r>
            <a:endParaRPr lang="pt-BR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indent="0" algn="ctr" eaLnBrk="1" hangingPunct="1">
              <a:spcBef>
                <a:spcPts val="275"/>
              </a:spcBef>
              <a:spcAft>
                <a:spcPct val="0"/>
              </a:spcAft>
              <a:buClr>
                <a:srgbClr val="205867"/>
              </a:buClr>
              <a:buSzPts val="1400"/>
              <a:buFont typeface="Noto Sans Symbols"/>
              <a:buNone/>
            </a:pPr>
            <a:r>
              <a:rPr lang="pt-BR" sz="1400" smtClean="0">
                <a:latin typeface="Arial" pitchFamily="34" charset="0"/>
                <a:cs typeface="Arial" pitchFamily="34" charset="0"/>
                <a:sym typeface="Arial" pitchFamily="34" charset="0"/>
              </a:rPr>
              <a:t>Programa Estadual de Imunização</a:t>
            </a:r>
            <a:endParaRPr lang="pt-BR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indent="0" algn="ctr" eaLnBrk="1" hangingPunct="1">
              <a:spcBef>
                <a:spcPts val="275"/>
              </a:spcBef>
              <a:spcAft>
                <a:spcPct val="0"/>
              </a:spcAft>
              <a:buClr>
                <a:srgbClr val="205867"/>
              </a:buClr>
              <a:buSzPts val="1400"/>
              <a:buFont typeface="Noto Sans Symbols"/>
              <a:buNone/>
            </a:pPr>
            <a:endParaRPr lang="pt-BR" sz="140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3316" name="Google Shape;134;p1"/>
          <p:cNvSpPr txBox="1">
            <a:spLocks noChangeArrowheads="1"/>
          </p:cNvSpPr>
          <p:nvPr/>
        </p:nvSpPr>
        <p:spPr bwMode="auto">
          <a:xfrm>
            <a:off x="4729163" y="6296025"/>
            <a:ext cx="3448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pt-BR">
                <a:solidFill>
                  <a:srgbClr val="595959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Natal, 16 de março de 2022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74" y="31684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latin typeface="+mj-lt"/>
              </a:rPr>
              <a:t>Cobertura das nove vacinas de crianças menores de ano e de 1 ano de </a:t>
            </a:r>
            <a:r>
              <a:rPr lang="pt-BR" sz="3100" dirty="0" smtClean="0">
                <a:latin typeface="+mj-lt"/>
              </a:rPr>
              <a:t>idade, </a:t>
            </a:r>
            <a:r>
              <a:rPr lang="en-US" sz="3100" dirty="0" smtClean="0">
                <a:latin typeface="+mj-lt"/>
              </a:rPr>
              <a:t>8ª </a:t>
            </a:r>
            <a:r>
              <a:rPr lang="en-US" sz="3100" dirty="0" err="1" smtClean="0">
                <a:latin typeface="+mj-lt"/>
              </a:rPr>
              <a:t>Região</a:t>
            </a:r>
            <a:r>
              <a:rPr lang="en-US" sz="3100" dirty="0" smtClean="0">
                <a:latin typeface="+mj-lt"/>
              </a:rPr>
              <a:t> de </a:t>
            </a:r>
            <a:r>
              <a:rPr lang="en-US" sz="3100" dirty="0" err="1" smtClean="0">
                <a:latin typeface="+mj-lt"/>
              </a:rPr>
              <a:t>Saúde</a:t>
            </a:r>
            <a:r>
              <a:rPr lang="en-US" sz="3100" dirty="0" smtClean="0">
                <a:latin typeface="+mj-lt"/>
              </a:rPr>
              <a:t>, </a:t>
            </a:r>
            <a:r>
              <a:rPr lang="en-US" sz="3100" dirty="0" err="1" smtClean="0">
                <a:latin typeface="+mj-lt"/>
              </a:rPr>
              <a:t>Açu</a:t>
            </a:r>
            <a:r>
              <a:rPr lang="en-US" sz="3100" dirty="0" smtClean="0">
                <a:latin typeface="+mj-lt"/>
              </a:rPr>
              <a:t> – 2021*</a:t>
            </a:r>
            <a:r>
              <a:rPr lang="en-US" dirty="0" smtClean="0"/>
              <a:t/>
            </a:r>
            <a:br>
              <a:rPr lang="en-US" dirty="0" smtClean="0"/>
            </a:b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675249" y="1538286"/>
          <a:ext cx="11113477" cy="431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87791" y="5950635"/>
            <a:ext cx="4290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SIPNI/DATASUS/TABNET.</a:t>
            </a:r>
          </a:p>
          <a:p>
            <a:r>
              <a:rPr lang="pt-BR" sz="1050" dirty="0" smtClean="0"/>
              <a:t>Acesso em 04/02/2022. </a:t>
            </a:r>
            <a:r>
              <a:rPr lang="pt-BR" sz="1050" dirty="0" smtClean="0"/>
              <a:t>*Dados </a:t>
            </a:r>
            <a:r>
              <a:rPr lang="pt-BR" sz="1050" dirty="0" smtClean="0"/>
              <a:t>sujeitos a alterações.</a:t>
            </a:r>
            <a:endParaRPr lang="pt-BR" sz="105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1828799" y="2025746"/>
            <a:ext cx="1688123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3742006" y="1842867"/>
            <a:ext cx="7244862" cy="2813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90;p10"/>
          <p:cNvSpPr txBox="1">
            <a:spLocks noGrp="1"/>
          </p:cNvSpPr>
          <p:nvPr>
            <p:ph type="title"/>
          </p:nvPr>
        </p:nvSpPr>
        <p:spPr>
          <a:xfrm>
            <a:off x="609600" y="77788"/>
            <a:ext cx="109728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Anton" charset="0"/>
              <a:buNone/>
            </a:pPr>
            <a:r>
              <a:rPr lang="pt-BR" sz="3000" b="1" dirty="0" smtClean="0">
                <a:solidFill>
                  <a:schemeClr val="tx1"/>
                </a:solidFill>
                <a:latin typeface="+mj-lt"/>
                <a:cs typeface="Arial" pitchFamily="34" charset="0"/>
                <a:sym typeface="Anton" charset="0"/>
              </a:rPr>
              <a:t>Indicador de </a:t>
            </a:r>
            <a:r>
              <a:rPr lang="pt-BR" sz="3000" b="1" dirty="0" err="1" smtClean="0">
                <a:solidFill>
                  <a:schemeClr val="tx1"/>
                </a:solidFill>
                <a:latin typeface="+mj-lt"/>
                <a:cs typeface="Arial" pitchFamily="34" charset="0"/>
                <a:sym typeface="Anton" charset="0"/>
              </a:rPr>
              <a:t>pactuação</a:t>
            </a:r>
            <a:r>
              <a:rPr lang="pt-BR" sz="3000" b="1" dirty="0" smtClean="0">
                <a:solidFill>
                  <a:schemeClr val="tx1"/>
                </a:solidFill>
                <a:latin typeface="+mj-lt"/>
                <a:cs typeface="Arial" pitchFamily="34" charset="0"/>
                <a:sym typeface="Anton" charset="0"/>
              </a:rPr>
              <a:t> </a:t>
            </a:r>
            <a:r>
              <a:rPr lang="pt-BR" sz="3000" b="1" dirty="0" err="1" smtClean="0">
                <a:solidFill>
                  <a:schemeClr val="tx1"/>
                </a:solidFill>
                <a:latin typeface="+mj-lt"/>
                <a:cs typeface="Arial" pitchFamily="34" charset="0"/>
                <a:sym typeface="Anton" charset="0"/>
              </a:rPr>
              <a:t>interfederativa</a:t>
            </a:r>
            <a:r>
              <a:rPr lang="pt-BR" sz="3000" b="1" dirty="0" smtClean="0">
                <a:solidFill>
                  <a:schemeClr val="tx1"/>
                </a:solidFill>
                <a:latin typeface="+mj-lt"/>
                <a:cs typeface="Arial" pitchFamily="34" charset="0"/>
                <a:sym typeface="Anton" charset="0"/>
              </a:rPr>
              <a:t> - SISPACTO</a:t>
            </a:r>
            <a:endParaRPr lang="pt-BR" sz="3000" b="1" dirty="0" smtClean="0">
              <a:solidFill>
                <a:schemeClr val="tx1"/>
              </a:solidFill>
              <a:latin typeface="+mj-lt"/>
              <a:cs typeface="Arial" pitchFamily="34" charset="0"/>
              <a:sym typeface="Anton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25415" y="1390844"/>
          <a:ext cx="10199078" cy="1221740"/>
        </p:xfrm>
        <a:graphic>
          <a:graphicData uri="http://schemas.openxmlformats.org/drawingml/2006/table">
            <a:tbl>
              <a:tblPr/>
              <a:tblGrid>
                <a:gridCol w="513732"/>
                <a:gridCol w="4185398"/>
                <a:gridCol w="1072793"/>
                <a:gridCol w="2281572"/>
                <a:gridCol w="2145583"/>
              </a:tblGrid>
              <a:tr h="31305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Nº</a:t>
                      </a:r>
                      <a:endParaRPr lang="pt-BR" sz="1400" dirty="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Indicador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Tipo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Monitoramento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Meta anual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</a:tr>
              <a:tr h="37274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04</a:t>
                      </a:r>
                      <a:endParaRPr lang="pt-BR" sz="1400" dirty="0"/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Cobertura Vacinal das 4 vacinas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Pactuação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Interfederativa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(Pólio-3ª dose/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Pneumo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2ª dose/ Penta 3ª dose/ Tríplice Viral-D1)</a:t>
                      </a:r>
                      <a:endParaRPr lang="pt-BR" sz="1400" dirty="0"/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  <a:endParaRPr lang="pt-BR" sz="1400" dirty="0"/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Quadrimestral/Anual</a:t>
                      </a:r>
                      <a:endParaRPr lang="pt-BR" sz="1400" dirty="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 mínimo 70% dos municípios com alcance da meta de 3 ou 4 vacinas pactuadas</a:t>
                      </a:r>
                      <a:endParaRPr lang="pt-BR" sz="1400" dirty="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</a:pPr>
            <a:endParaRPr kumimoji="0" lang="pt-BR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139484" y="2639181"/>
          <a:ext cx="10199075" cy="3184525"/>
        </p:xfrm>
        <a:graphic>
          <a:graphicData uri="http://schemas.openxmlformats.org/drawingml/2006/table">
            <a:tbl>
              <a:tblPr/>
              <a:tblGrid>
                <a:gridCol w="3610293"/>
                <a:gridCol w="1353859"/>
                <a:gridCol w="2121046"/>
                <a:gridCol w="3113877"/>
              </a:tblGrid>
              <a:tr h="0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Região de Saúde</a:t>
                      </a:r>
                      <a:endParaRPr lang="pt-BR" sz="1400" dirty="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Nº Municípios/Região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Nº municípios com meta alcançada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Resultado anual do indicador por Região de Saúde e estado</a:t>
                      </a:r>
                      <a:endParaRPr lang="pt-BR" sz="1400" dirty="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1ª Região - São José de Mipibú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pt-BR" sz="1400" dirty="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18,51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2ª Região de Saúde - Mossoró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pt-BR" sz="14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14,28</a:t>
                      </a:r>
                      <a:endParaRPr lang="pt-BR" sz="1400" dirty="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3ª Região- João Câmara 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15,38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4ª Região- Caicó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32,00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5ª Região- Santa Cruz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4,76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6ª Região- Pau dos Ferros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18,91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7ª Região- Metropolitana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8ª Região- Açú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8,33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Estado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167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pt-BR" sz="140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16,76</a:t>
                      </a:r>
                      <a:endParaRPr lang="pt-BR" sz="1400" dirty="0"/>
                    </a:p>
                  </a:txBody>
                  <a:tcPr marL="36830" marR="36830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BC"/>
                    </a:solidFill>
                  </a:tcPr>
                </a:tc>
              </a:tr>
            </a:tbl>
          </a:graphicData>
        </a:graphic>
      </p:graphicFrame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sym typeface="Arial" pitchFamily="34" charset="0"/>
              </a:rPr>
              <a:t>FONTE: SIPNI/DATASUS/TABNET. Acesso em 03/03/2022. Dados sujeitos a alterações.</a:t>
            </a:r>
            <a:endParaRPr kumimoji="0" lang="pt-BR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kumimoji="0" lang="pt-B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kumimoji="0" lang="pt-B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kumimoji="0" lang="pt-B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kumimoji="0" lang="pt-BR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25415" y="5821756"/>
            <a:ext cx="93128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/>
              <a:t>FONTE: SIPNI/DATASUS/TABNET. Acesso em 03/03/2022. Dados sujeitos a alterações.</a:t>
            </a:r>
            <a:endParaRPr lang="pt-BR" sz="1000" b="0" dirty="0" smtClean="0"/>
          </a:p>
          <a:p>
            <a:r>
              <a:rPr lang="pt-BR" sz="1000" b="0" dirty="0" smtClean="0"/>
              <a:t/>
            </a:r>
            <a:br>
              <a:rPr lang="pt-BR" sz="1000" b="0" dirty="0" smtClean="0"/>
            </a:b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2;p1"/>
          <p:cNvSpPr txBox="1">
            <a:spLocks/>
          </p:cNvSpPr>
          <p:nvPr/>
        </p:nvSpPr>
        <p:spPr bwMode="auto">
          <a:xfrm>
            <a:off x="3038046" y="2643678"/>
            <a:ext cx="657426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600"/>
              <a:buFont typeface="Arial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1859B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Plano de Ação para aumento das coberturas vacinais infantis no RN - 2022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rgbClr val="31859B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39;p2"/>
          <p:cNvSpPr txBox="1">
            <a:spLocks noGrp="1"/>
          </p:cNvSpPr>
          <p:nvPr>
            <p:ph type="title"/>
          </p:nvPr>
        </p:nvSpPr>
        <p:spPr>
          <a:xfrm>
            <a:off x="776288" y="192088"/>
            <a:ext cx="10972800" cy="1000125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3600"/>
              <a:buFont typeface="Anton" charset="0"/>
              <a:buNone/>
            </a:pPr>
            <a:r>
              <a:rPr lang="pt-BR" sz="3600" b="1" dirty="0" smtClean="0">
                <a:solidFill>
                  <a:srgbClr val="31859B"/>
                </a:solidFill>
                <a:latin typeface="+mj-lt"/>
                <a:cs typeface="Arial" pitchFamily="34" charset="0"/>
                <a:sym typeface="Anton" charset="0"/>
              </a:rPr>
              <a:t>Plano </a:t>
            </a:r>
            <a:r>
              <a:rPr lang="pt-BR" sz="3600" b="1" dirty="0" smtClean="0">
                <a:solidFill>
                  <a:srgbClr val="31859B"/>
                </a:solidFill>
                <a:latin typeface="+mj-lt"/>
                <a:cs typeface="Arial" pitchFamily="34" charset="0"/>
                <a:sym typeface="Anton" charset="0"/>
              </a:rPr>
              <a:t>de ação </a:t>
            </a:r>
            <a:r>
              <a:rPr lang="pt-BR" sz="3600" b="1" dirty="0" smtClean="0">
                <a:solidFill>
                  <a:srgbClr val="31859B"/>
                </a:solidFill>
                <a:latin typeface="+mj-lt"/>
                <a:cs typeface="Arial" pitchFamily="34" charset="0"/>
                <a:sym typeface="Anton" charset="0"/>
              </a:rPr>
              <a:t>para elevar as coberturas vacinais infantis</a:t>
            </a:r>
            <a:endParaRPr lang="pt-BR" sz="4400" b="1" dirty="0" smtClean="0">
              <a:solidFill>
                <a:srgbClr val="31859B"/>
              </a:solidFill>
              <a:latin typeface="+mj-lt"/>
              <a:cs typeface="Arial" pitchFamily="34" charset="0"/>
              <a:sym typeface="Anton" charset="0"/>
            </a:endParaRPr>
          </a:p>
        </p:txBody>
      </p:sp>
      <p:sp>
        <p:nvSpPr>
          <p:cNvPr id="140" name="Google Shape;140;p2"/>
          <p:cNvSpPr txBox="1">
            <a:spLocks noGrp="1"/>
          </p:cNvSpPr>
          <p:nvPr>
            <p:ph type="body" idx="1"/>
          </p:nvPr>
        </p:nvSpPr>
        <p:spPr>
          <a:xfrm>
            <a:off x="478302" y="1258128"/>
            <a:ext cx="11408898" cy="5128603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lnSpc>
                <a:spcPct val="170000"/>
              </a:lnSpc>
              <a:spcBef>
                <a:spcPts val="0"/>
              </a:spcBef>
              <a:buClr>
                <a:srgbClr val="205867"/>
              </a:buClr>
              <a:buFont typeface="Noto Sans Symbols"/>
              <a:buNone/>
              <a:defRPr/>
            </a:pPr>
            <a:r>
              <a:rPr lang="pt-BR" sz="2000" b="1" dirty="0">
                <a:solidFill>
                  <a:srgbClr val="205867"/>
                </a:solidFill>
                <a:latin typeface="+mj-lt"/>
              </a:rPr>
              <a:t>OBJETIVO GERAL</a:t>
            </a:r>
            <a:endParaRPr sz="2000">
              <a:solidFill>
                <a:schemeClr val="dk1"/>
              </a:solidFill>
              <a:latin typeface="+mj-lt"/>
            </a:endParaRPr>
          </a:p>
          <a:p>
            <a:pPr marL="342900" indent="-342900" algn="just" eaLnBrk="1" fontAlgn="auto" hangingPunct="1">
              <a:buClr>
                <a:srgbClr val="205867"/>
              </a:buClr>
              <a:buFont typeface="Noto Sans Symbols"/>
              <a:buChar char="▪"/>
              <a:defRPr/>
            </a:pPr>
            <a:r>
              <a:rPr lang="pt-BR" sz="2000" dirty="0">
                <a:solidFill>
                  <a:schemeClr val="dk1"/>
                </a:solidFill>
                <a:latin typeface="+mj-lt"/>
              </a:rPr>
              <a:t>Aumentar a cobertura vacinal para alcance das metas preconizadas </a:t>
            </a:r>
            <a:endParaRPr sz="2000">
              <a:solidFill>
                <a:schemeClr val="dk1"/>
              </a:solidFill>
              <a:latin typeface="+mj-lt"/>
            </a:endParaRPr>
          </a:p>
          <a:p>
            <a:pPr marL="0" indent="0" algn="just" eaLnBrk="1" fontAlgn="auto" hangingPunct="1">
              <a:buClr>
                <a:srgbClr val="205867"/>
              </a:buClr>
              <a:buFont typeface="Noto Sans Symbols"/>
              <a:buNone/>
              <a:defRPr/>
            </a:pPr>
            <a:endParaRPr sz="2000">
              <a:solidFill>
                <a:schemeClr val="dk1"/>
              </a:solidFill>
              <a:latin typeface="+mn-lt"/>
            </a:endParaRPr>
          </a:p>
          <a:p>
            <a:pPr marL="0" indent="0" algn="just" eaLnBrk="1" fontAlgn="auto" hangingPunct="1">
              <a:buClr>
                <a:srgbClr val="205867"/>
              </a:buClr>
              <a:buFont typeface="Noto Sans Symbols"/>
              <a:buNone/>
              <a:defRPr/>
            </a:pPr>
            <a:r>
              <a:rPr lang="pt-BR" sz="2000" b="1" dirty="0">
                <a:solidFill>
                  <a:srgbClr val="205867"/>
                </a:solidFill>
                <a:latin typeface="+mj-lt"/>
              </a:rPr>
              <a:t>OBJETIVOS ESPECÍFICOS:</a:t>
            </a:r>
            <a:endParaRPr sz="2000">
              <a:solidFill>
                <a:schemeClr val="dk1"/>
              </a:solidFill>
              <a:latin typeface="+mj-lt"/>
            </a:endParaRPr>
          </a:p>
          <a:p>
            <a:pPr marL="342900" indent="-342900" algn="just" eaLnBrk="1" fontAlgn="auto" hangingPunct="1">
              <a:buClr>
                <a:srgbClr val="205867"/>
              </a:buClr>
              <a:buFont typeface="Noto Sans Symbols"/>
              <a:buChar char="▪"/>
              <a:defRPr/>
            </a:pPr>
            <a:r>
              <a:rPr lang="pt-BR" sz="2000" dirty="0">
                <a:solidFill>
                  <a:schemeClr val="dk1"/>
                </a:solidFill>
                <a:latin typeface="+mj-lt"/>
              </a:rPr>
              <a:t>Discutir e divulgar amplamente entre técnicos, gestores e população o panorama das coberturas das vacinas de rotina no RN;</a:t>
            </a:r>
            <a:endParaRPr sz="2000">
              <a:solidFill>
                <a:schemeClr val="dk1"/>
              </a:solidFill>
              <a:latin typeface="+mj-lt"/>
            </a:endParaRPr>
          </a:p>
          <a:p>
            <a:pPr marL="342900" indent="-342900" algn="just" eaLnBrk="1" fontAlgn="auto" hangingPunct="1">
              <a:buClr>
                <a:srgbClr val="205867"/>
              </a:buClr>
              <a:buFont typeface="Noto Sans Symbols"/>
              <a:buChar char="▪"/>
              <a:defRPr/>
            </a:pPr>
            <a:r>
              <a:rPr lang="pt-BR" sz="2000" dirty="0">
                <a:solidFill>
                  <a:schemeClr val="dk1"/>
                </a:solidFill>
                <a:latin typeface="+mj-lt"/>
              </a:rPr>
              <a:t>Fortalecer os municípios por meio de apoio técnico das regionais de saúde e nível central da SESAP</a:t>
            </a:r>
            <a:r>
              <a:rPr lang="pt-BR" sz="2000" dirty="0" smtClean="0">
                <a:solidFill>
                  <a:schemeClr val="dk1"/>
                </a:solidFill>
                <a:latin typeface="+mj-lt"/>
              </a:rPr>
              <a:t>;</a:t>
            </a:r>
          </a:p>
          <a:p>
            <a:pPr marL="342900" indent="-342900" eaLnBrk="1" fontAlgn="auto" hangingPunct="1">
              <a:buClr>
                <a:srgbClr val="205867"/>
              </a:buClr>
              <a:buFont typeface="Noto Sans Symbols"/>
              <a:buChar char="▪"/>
              <a:defRPr/>
            </a:pPr>
            <a:r>
              <a:rPr lang="pt-BR" sz="2000" dirty="0" smtClean="0">
                <a:solidFill>
                  <a:schemeClr val="dk1"/>
                </a:solidFill>
                <a:latin typeface="+mj-lt"/>
              </a:rPr>
              <a:t>Garantir abastecimento e distribuição dos </a:t>
            </a:r>
            <a:r>
              <a:rPr lang="pt-BR" sz="2000" dirty="0" err="1" smtClean="0">
                <a:solidFill>
                  <a:schemeClr val="dk1"/>
                </a:solidFill>
                <a:latin typeface="+mj-lt"/>
              </a:rPr>
              <a:t>imunobiológicos</a:t>
            </a:r>
            <a:r>
              <a:rPr lang="pt-BR" sz="2000" dirty="0" smtClean="0">
                <a:solidFill>
                  <a:schemeClr val="dk1"/>
                </a:solidFill>
                <a:latin typeface="+mj-lt"/>
              </a:rPr>
              <a:t> para o Estado e os Municípios;</a:t>
            </a:r>
          </a:p>
          <a:p>
            <a:pPr marL="342900" indent="-342900" eaLnBrk="1" fontAlgn="auto" hangingPunct="1">
              <a:buClr>
                <a:srgbClr val="205867"/>
              </a:buClr>
              <a:buFont typeface="Noto Sans Symbols"/>
              <a:buChar char="▪"/>
              <a:defRPr/>
            </a:pPr>
            <a:r>
              <a:rPr lang="pt-BR" sz="2000" dirty="0" smtClean="0">
                <a:solidFill>
                  <a:schemeClr val="dk1"/>
                </a:solidFill>
                <a:latin typeface="+mj-lt"/>
              </a:rPr>
              <a:t>Fortalecer a vigilância e a detecção dos eventos adversos pós-vacinação, devendo-se notificar e investigar todos os casos;</a:t>
            </a:r>
          </a:p>
          <a:p>
            <a:pPr marL="342900" indent="-342900" eaLnBrk="1" fontAlgn="auto" hangingPunct="1">
              <a:buClr>
                <a:srgbClr val="205867"/>
              </a:buClr>
              <a:buFont typeface="Noto Sans Symbols"/>
              <a:buChar char="▪"/>
              <a:defRPr/>
            </a:pPr>
            <a:r>
              <a:rPr lang="pt-BR" sz="2000" dirty="0" smtClean="0">
                <a:solidFill>
                  <a:schemeClr val="dk1"/>
                </a:solidFill>
                <a:latin typeface="+mj-lt"/>
              </a:rPr>
              <a:t>Realizar capacitação, comunicação e mobilização social com </a:t>
            </a:r>
            <a:r>
              <a:rPr lang="pt-BR" sz="2000" dirty="0" smtClean="0">
                <a:solidFill>
                  <a:schemeClr val="dk1"/>
                </a:solidFill>
                <a:latin typeface="+mj-lt"/>
              </a:rPr>
              <a:t>ações </a:t>
            </a:r>
            <a:r>
              <a:rPr lang="pt-BR" sz="2000" dirty="0" smtClean="0">
                <a:solidFill>
                  <a:schemeClr val="dk1"/>
                </a:solidFill>
                <a:latin typeface="+mj-lt"/>
              </a:rPr>
              <a:t>específicas e definidas para cada Regional de </a:t>
            </a:r>
            <a:r>
              <a:rPr lang="pt-BR" sz="2000" dirty="0" smtClean="0">
                <a:solidFill>
                  <a:schemeClr val="dk1"/>
                </a:solidFill>
                <a:latin typeface="+mj-lt"/>
              </a:rPr>
              <a:t>Saúde.</a:t>
            </a:r>
            <a:endParaRPr lang="pt-BR" sz="2000" dirty="0" smtClean="0">
              <a:solidFill>
                <a:schemeClr val="dk1"/>
              </a:solidFill>
              <a:latin typeface="+mj-lt"/>
            </a:endParaRPr>
          </a:p>
          <a:p>
            <a:pPr marL="342900" indent="-342900" algn="just" eaLnBrk="1" fontAlgn="auto" hangingPunct="1">
              <a:buClr>
                <a:srgbClr val="205867"/>
              </a:buClr>
              <a:buFont typeface="Noto Sans Symbols"/>
              <a:buChar char="▪"/>
              <a:defRPr/>
            </a:pPr>
            <a:endParaRPr sz="2000">
              <a:solidFill>
                <a:schemeClr val="dk1"/>
              </a:solidFill>
              <a:latin typeface="+mj-lt"/>
            </a:endParaRPr>
          </a:p>
          <a:p>
            <a:pPr marL="0" indent="0" algn="just" eaLnBrk="1" fontAlgn="auto" hangingPunct="1">
              <a:lnSpc>
                <a:spcPct val="170000"/>
              </a:lnSpc>
              <a:buClr>
                <a:srgbClr val="205867"/>
              </a:buClr>
              <a:buFont typeface="Noto Sans Symbols"/>
              <a:buNone/>
              <a:defRPr/>
            </a:pPr>
            <a:r>
              <a:rPr lang="pt-BR" sz="2000" b="1" dirty="0">
                <a:solidFill>
                  <a:schemeClr val="dk1"/>
                </a:solidFill>
                <a:latin typeface="+mj-lt"/>
              </a:rPr>
              <a:t/>
            </a:r>
            <a:br>
              <a:rPr lang="pt-BR" sz="2000" b="1" dirty="0">
                <a:solidFill>
                  <a:schemeClr val="dk1"/>
                </a:solidFill>
                <a:latin typeface="+mj-lt"/>
              </a:rPr>
            </a:br>
            <a:endParaRPr sz="2000" b="1">
              <a:solidFill>
                <a:schemeClr val="dk1"/>
              </a:solidFill>
              <a:latin typeface="+mj-lt"/>
            </a:endParaRPr>
          </a:p>
          <a:p>
            <a:pPr marL="0" indent="0" algn="just" eaLnBrk="1" fontAlgn="auto" hangingPunct="1">
              <a:lnSpc>
                <a:spcPct val="170000"/>
              </a:lnSpc>
              <a:spcBef>
                <a:spcPts val="280"/>
              </a:spcBef>
              <a:buClr>
                <a:srgbClr val="205867"/>
              </a:buClr>
              <a:buSzPts val="1400"/>
              <a:buFont typeface="Noto Sans Symbols"/>
              <a:buNone/>
              <a:defRPr/>
            </a:pPr>
            <a:r>
              <a:rPr lang="pt-BR" sz="2000" b="1" dirty="0">
                <a:solidFill>
                  <a:schemeClr val="dk1"/>
                </a:solidFill>
                <a:latin typeface="+mj-lt"/>
              </a:rPr>
              <a:t> </a:t>
            </a:r>
            <a:endParaRPr sz="2000">
              <a:solidFill>
                <a:schemeClr val="dk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917575"/>
          </a:xfrm>
        </p:spPr>
        <p:txBody>
          <a:bodyPr>
            <a:noAutofit/>
          </a:bodyPr>
          <a:lstStyle/>
          <a:p>
            <a:pPr eaLnBrk="1" fontAlgn="auto" hangingPunct="1">
              <a:buSzPct val="100000"/>
              <a:defRPr/>
            </a:pPr>
            <a:r>
              <a:rPr lang="pt-BR" sz="3200" b="1" dirty="0">
                <a:solidFill>
                  <a:srgbClr val="31859B"/>
                </a:solidFill>
                <a:latin typeface="+mj-lt"/>
              </a:rPr>
              <a:t>Ações propostas para aumento das coberturas vacinais</a:t>
            </a:r>
            <a:endParaRPr sz="3200" b="1">
              <a:solidFill>
                <a:srgbClr val="31859B"/>
              </a:solidFill>
              <a:latin typeface="+mj-lt"/>
            </a:endParaRPr>
          </a:p>
        </p:txBody>
      </p:sp>
      <p:sp>
        <p:nvSpPr>
          <p:cNvPr id="152" name="Google Shape;152;p4"/>
          <p:cNvSpPr txBox="1">
            <a:spLocks noGrp="1"/>
          </p:cNvSpPr>
          <p:nvPr>
            <p:ph type="body" idx="1"/>
          </p:nvPr>
        </p:nvSpPr>
        <p:spPr>
          <a:xfrm>
            <a:off x="492369" y="1427163"/>
            <a:ext cx="11310425" cy="4699000"/>
          </a:xfrm>
        </p:spPr>
        <p:txBody>
          <a:bodyPr>
            <a:noAutofit/>
          </a:bodyPr>
          <a:lstStyle/>
          <a:p>
            <a:pPr marL="342900" lvl="1" indent="-342900" algn="just" eaLnBrk="1" fontAlgn="auto" hangingPunct="1">
              <a:spcBef>
                <a:spcPts val="0"/>
              </a:spcBef>
              <a:buClr>
                <a:srgbClr val="205867"/>
              </a:buClr>
              <a:buSzPts val="2000"/>
              <a:buFont typeface="Noto Sans Symbols"/>
              <a:buChar char="▪"/>
              <a:defRPr/>
            </a:pPr>
            <a:r>
              <a:rPr lang="pt-BR" sz="2200" b="1" dirty="0">
                <a:solidFill>
                  <a:srgbClr val="205867"/>
                </a:solidFill>
                <a:latin typeface="+mn-lt"/>
              </a:rPr>
              <a:t>PROPOSTAS PARA O ESTADO DO RIO GRANDE DO NORTE/SESAP</a:t>
            </a:r>
            <a:endParaRPr sz="2200">
              <a:solidFill>
                <a:schemeClr val="dk1"/>
              </a:solidFill>
              <a:latin typeface="+mn-lt"/>
            </a:endParaRPr>
          </a:p>
          <a:p>
            <a:pPr marL="342900" lvl="1" indent="-215900" algn="just" eaLnBrk="1" fontAlgn="auto" hangingPunct="1">
              <a:spcBef>
                <a:spcPts val="400"/>
              </a:spcBef>
              <a:buClr>
                <a:srgbClr val="205867"/>
              </a:buClr>
              <a:buSzPts val="2000"/>
              <a:buFont typeface="Noto Sans Symbols"/>
              <a:buNone/>
              <a:defRPr/>
            </a:pPr>
            <a:endParaRPr sz="2200">
              <a:solidFill>
                <a:srgbClr val="205867"/>
              </a:solidFill>
              <a:latin typeface="+mn-lt"/>
            </a:endParaRPr>
          </a:p>
          <a:p>
            <a:pPr marL="342900" indent="-342900" algn="just" eaLnBrk="1" fontAlgn="auto" hangingPunct="1">
              <a:spcBef>
                <a:spcPts val="400"/>
              </a:spcBef>
              <a:buClr>
                <a:srgbClr val="205867"/>
              </a:buClr>
              <a:buSzPts val="2000"/>
              <a:buFont typeface="Noto Sans Symbols"/>
              <a:buChar char="▪"/>
              <a:defRPr/>
            </a:pPr>
            <a:r>
              <a:rPr lang="pt-BR" sz="2200" dirty="0">
                <a:solidFill>
                  <a:schemeClr val="dk1"/>
                </a:solidFill>
                <a:latin typeface="+mn-lt"/>
              </a:rPr>
              <a:t>Definir equipes (Nível Central e Regional</a:t>
            </a:r>
            <a:r>
              <a:rPr lang="pt-BR" sz="2200" dirty="0" smtClean="0">
                <a:solidFill>
                  <a:schemeClr val="dk1"/>
                </a:solidFill>
                <a:latin typeface="+mn-lt"/>
              </a:rPr>
              <a:t>) para </a:t>
            </a:r>
            <a:r>
              <a:rPr lang="pt-BR" sz="2200" dirty="0">
                <a:solidFill>
                  <a:schemeClr val="dk1"/>
                </a:solidFill>
                <a:latin typeface="+mn-lt"/>
              </a:rPr>
              <a:t>realizar visitas aos municípios críticos, que não alcançaram meta de nenhuma vacina;</a:t>
            </a:r>
            <a:endParaRPr sz="22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spcBef>
                <a:spcPts val="400"/>
              </a:spcBef>
              <a:buClr>
                <a:srgbClr val="205867"/>
              </a:buClr>
              <a:buSzPts val="2000"/>
              <a:buFont typeface="Noto Sans Symbols"/>
              <a:buChar char="▪"/>
              <a:defRPr/>
            </a:pPr>
            <a:r>
              <a:rPr lang="pt-BR" sz="2200" dirty="0">
                <a:solidFill>
                  <a:schemeClr val="dk1"/>
                </a:solidFill>
                <a:latin typeface="+mn-lt"/>
              </a:rPr>
              <a:t>Manter monitoramento quadrimestral dos indicadores de cobertura vacinal;</a:t>
            </a:r>
            <a:endParaRPr sz="22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spcBef>
                <a:spcPts val="400"/>
              </a:spcBef>
              <a:buClr>
                <a:srgbClr val="205867"/>
              </a:buClr>
              <a:buSzPts val="2000"/>
              <a:buFont typeface="Noto Sans Symbols"/>
              <a:buChar char="▪"/>
              <a:defRPr/>
            </a:pPr>
            <a:r>
              <a:rPr lang="pt-BR" sz="2200" dirty="0">
                <a:solidFill>
                  <a:schemeClr val="dk1"/>
                </a:solidFill>
                <a:latin typeface="+mn-lt"/>
              </a:rPr>
              <a:t>Realizar Capacitação para formação de vacinadores/multiplicadores nas Regionais de Saúde; </a:t>
            </a:r>
            <a:endParaRPr sz="22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spcBef>
                <a:spcPts val="400"/>
              </a:spcBef>
              <a:buClr>
                <a:srgbClr val="205867"/>
              </a:buClr>
              <a:buSzPts val="2000"/>
              <a:buFont typeface="Noto Sans Symbols"/>
              <a:buChar char="▪"/>
              <a:defRPr/>
            </a:pPr>
            <a:r>
              <a:rPr lang="pt-BR" sz="2200" dirty="0">
                <a:solidFill>
                  <a:schemeClr val="dk1"/>
                </a:solidFill>
                <a:latin typeface="+mn-lt"/>
              </a:rPr>
              <a:t>Realizar supervisão das redes de frio e salas de vacina municipais a fim de manter a qualidade dos </a:t>
            </a:r>
            <a:r>
              <a:rPr lang="pt-BR" sz="2200" dirty="0" err="1">
                <a:solidFill>
                  <a:schemeClr val="dk1"/>
                </a:solidFill>
                <a:latin typeface="+mn-lt"/>
              </a:rPr>
              <a:t>imunobiológicos</a:t>
            </a:r>
            <a:r>
              <a:rPr lang="pt-BR" sz="2200" dirty="0">
                <a:solidFill>
                  <a:schemeClr val="dk1"/>
                </a:solidFill>
                <a:latin typeface="+mn-lt"/>
              </a:rPr>
              <a:t> ofertados à população;</a:t>
            </a:r>
            <a:endParaRPr sz="22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spcBef>
                <a:spcPts val="400"/>
              </a:spcBef>
              <a:buClr>
                <a:srgbClr val="205867"/>
              </a:buClr>
              <a:buSzPts val="2000"/>
              <a:buFont typeface="Noto Sans Symbols"/>
              <a:buChar char="▪"/>
              <a:defRPr/>
            </a:pPr>
            <a:r>
              <a:rPr lang="pt-BR" sz="2200" dirty="0">
                <a:solidFill>
                  <a:schemeClr val="dk1"/>
                </a:solidFill>
                <a:latin typeface="+mn-lt"/>
              </a:rPr>
              <a:t>Fortalecer as equipes das regionais por meio da contratação de profissionais para as </a:t>
            </a:r>
            <a:r>
              <a:rPr lang="pt-BR" sz="2200" dirty="0" err="1">
                <a:solidFill>
                  <a:schemeClr val="dk1"/>
                </a:solidFill>
                <a:latin typeface="+mn-lt"/>
              </a:rPr>
              <a:t>URSAPs</a:t>
            </a:r>
            <a:r>
              <a:rPr lang="pt-BR" sz="2200" dirty="0">
                <a:solidFill>
                  <a:schemeClr val="dk1"/>
                </a:solidFill>
                <a:latin typeface="+mn-lt"/>
              </a:rPr>
              <a:t> ainda não contempladas;</a:t>
            </a:r>
            <a:endParaRPr sz="22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spcBef>
                <a:spcPts val="400"/>
              </a:spcBef>
              <a:buClr>
                <a:srgbClr val="205867"/>
              </a:buClr>
              <a:buSzPts val="2000"/>
              <a:buFont typeface="Noto Sans Symbols"/>
              <a:buChar char="▪"/>
              <a:defRPr/>
            </a:pPr>
            <a:r>
              <a:rPr lang="pt-BR" sz="2200" dirty="0">
                <a:solidFill>
                  <a:schemeClr val="dk1"/>
                </a:solidFill>
                <a:latin typeface="+mn-lt"/>
              </a:rPr>
              <a:t>Apoiar os municípios na vacinação das populações de difícil acesso disponibilizando transporte, equipe e materiais necessários; </a:t>
            </a:r>
            <a:endParaRPr sz="2200">
              <a:solidFill>
                <a:schemeClr val="dk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>
            <a:spLocks noGrp="1"/>
          </p:cNvSpPr>
          <p:nvPr>
            <p:ph type="body" idx="1"/>
          </p:nvPr>
        </p:nvSpPr>
        <p:spPr>
          <a:xfrm>
            <a:off x="567396" y="1487658"/>
            <a:ext cx="11125200" cy="4897438"/>
          </a:xfrm>
        </p:spPr>
        <p:txBody>
          <a:bodyPr/>
          <a:lstStyle/>
          <a:p>
            <a:pPr marL="342900" lvl="1" indent="-342900" algn="just" eaLnBrk="1" fontAlgn="auto" hangingPunct="1">
              <a:spcBef>
                <a:spcPts val="0"/>
              </a:spcBef>
              <a:buClr>
                <a:srgbClr val="205867"/>
              </a:buClr>
              <a:buSzPct val="100000"/>
              <a:buFont typeface="Noto Sans Symbols"/>
              <a:buChar char="▪"/>
              <a:defRPr/>
            </a:pPr>
            <a:r>
              <a:rPr lang="pt-BR" sz="2400" b="1" dirty="0">
                <a:solidFill>
                  <a:srgbClr val="205867"/>
                </a:solidFill>
                <a:latin typeface="+mn-lt"/>
              </a:rPr>
              <a:t>PROPOSTAS PARA O ESTADO DO RIO GRANDE DO NORTE/SESAP</a:t>
            </a:r>
            <a:endParaRPr sz="2200">
              <a:solidFill>
                <a:schemeClr val="dk1"/>
              </a:solidFill>
              <a:latin typeface="+mn-lt"/>
            </a:endParaRPr>
          </a:p>
          <a:p>
            <a:pPr marL="0" lvl="1" indent="0" algn="just" eaLnBrk="1" fontAlgn="auto" hangingPunct="1">
              <a:spcBef>
                <a:spcPts val="444"/>
              </a:spcBef>
              <a:buClr>
                <a:srgbClr val="205867"/>
              </a:buClr>
              <a:buSzPct val="100000"/>
              <a:buFont typeface="Noto Sans Symbols"/>
              <a:buNone/>
              <a:defRPr/>
            </a:pPr>
            <a:endParaRPr sz="2400">
              <a:solidFill>
                <a:srgbClr val="205867"/>
              </a:solidFill>
              <a:latin typeface="+mn-lt"/>
            </a:endParaRPr>
          </a:p>
          <a:p>
            <a:pPr marL="342900" indent="-342900" algn="just" eaLnBrk="1" fontAlgn="auto" hangingPunct="1">
              <a:spcBef>
                <a:spcPts val="444"/>
              </a:spcBef>
              <a:buClr>
                <a:srgbClr val="205867"/>
              </a:buClr>
              <a:buSzPct val="100000"/>
              <a:buFont typeface="Noto Sans Symbols"/>
              <a:buChar char="▪"/>
              <a:defRPr/>
            </a:pPr>
            <a:r>
              <a:rPr lang="pt-BR" sz="2400" dirty="0">
                <a:solidFill>
                  <a:schemeClr val="dk1"/>
                </a:solidFill>
                <a:latin typeface="+mn-lt"/>
              </a:rPr>
              <a:t>Fortalecer o fluxo de distribuição mensal dos </a:t>
            </a:r>
            <a:r>
              <a:rPr lang="pt-BR" sz="2400" dirty="0" err="1">
                <a:solidFill>
                  <a:schemeClr val="dk1"/>
                </a:solidFill>
                <a:latin typeface="+mn-lt"/>
              </a:rPr>
              <a:t>imunobiológicos</a:t>
            </a:r>
            <a:r>
              <a:rPr lang="pt-BR" sz="2400" dirty="0">
                <a:solidFill>
                  <a:schemeClr val="dk1"/>
                </a:solidFill>
                <a:latin typeface="+mn-lt"/>
              </a:rPr>
              <a:t> das Bases Regionais para os municípios, onde necessário; </a:t>
            </a:r>
            <a:endParaRPr sz="24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spcBef>
                <a:spcPts val="444"/>
              </a:spcBef>
              <a:buClr>
                <a:srgbClr val="205867"/>
              </a:buClr>
              <a:buSzPct val="100000"/>
              <a:buFont typeface="Noto Sans Symbols"/>
              <a:buChar char="▪"/>
              <a:defRPr/>
            </a:pPr>
            <a:r>
              <a:rPr lang="pt-BR" sz="2400" dirty="0">
                <a:solidFill>
                  <a:schemeClr val="dk1"/>
                </a:solidFill>
                <a:latin typeface="+mn-lt"/>
              </a:rPr>
              <a:t>Resposta rápida quanto à avaliação dos </a:t>
            </a:r>
            <a:r>
              <a:rPr lang="pt-BR" sz="2400" dirty="0" err="1">
                <a:solidFill>
                  <a:schemeClr val="dk1"/>
                </a:solidFill>
                <a:latin typeface="+mn-lt"/>
              </a:rPr>
              <a:t>imunobiológicos</a:t>
            </a:r>
            <a:r>
              <a:rPr lang="pt-BR" sz="2400" dirty="0">
                <a:solidFill>
                  <a:schemeClr val="dk1"/>
                </a:solidFill>
                <a:latin typeface="+mn-lt"/>
              </a:rPr>
              <a:t> sob suspeita; </a:t>
            </a:r>
            <a:endParaRPr sz="24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spcBef>
                <a:spcPts val="444"/>
              </a:spcBef>
              <a:buClr>
                <a:srgbClr val="205867"/>
              </a:buClr>
              <a:buSzPct val="100000"/>
              <a:buFont typeface="Noto Sans Symbols"/>
              <a:buChar char="▪"/>
              <a:defRPr/>
            </a:pPr>
            <a:r>
              <a:rPr lang="pt-BR" sz="2400" dirty="0">
                <a:solidFill>
                  <a:schemeClr val="dk1"/>
                </a:solidFill>
                <a:latin typeface="+mn-lt"/>
              </a:rPr>
              <a:t>Fortalecer parceria firmada com o Conselho Regional de Enfermagem do RN no sentido de efetivar as supervisões conjuntas aos municípios/sala de vacinas; </a:t>
            </a:r>
            <a:endParaRPr sz="24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spcBef>
                <a:spcPts val="444"/>
              </a:spcBef>
              <a:buClr>
                <a:srgbClr val="205867"/>
              </a:buClr>
              <a:buSzPct val="100000"/>
              <a:buFont typeface="Noto Sans Symbols"/>
              <a:buChar char="▪"/>
              <a:defRPr/>
            </a:pPr>
            <a:r>
              <a:rPr lang="pt-BR" sz="2400" dirty="0">
                <a:solidFill>
                  <a:schemeClr val="dk1"/>
                </a:solidFill>
                <a:latin typeface="+mn-lt"/>
              </a:rPr>
              <a:t>Incluir os membros do Conselho Estadual de Saúde nas discussões do risco da reintrodução das doenças e estratégias para melhoria das coberturas vacinais; </a:t>
            </a:r>
            <a:endParaRPr sz="24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spcBef>
                <a:spcPts val="444"/>
              </a:spcBef>
              <a:buClr>
                <a:srgbClr val="205867"/>
              </a:buClr>
              <a:buSzPct val="100000"/>
              <a:buFont typeface="Noto Sans Symbols"/>
              <a:buChar char="▪"/>
              <a:defRPr/>
            </a:pPr>
            <a:r>
              <a:rPr lang="pt-BR" sz="2400" dirty="0">
                <a:solidFill>
                  <a:schemeClr val="dk1"/>
                </a:solidFill>
                <a:latin typeface="+mn-lt"/>
              </a:rPr>
              <a:t>Realizar divulgação e mobilização social sobre importância da vacinação. </a:t>
            </a:r>
            <a:endParaRPr sz="2400">
              <a:solidFill>
                <a:schemeClr val="dk1"/>
              </a:solidFill>
              <a:latin typeface="+mn-lt"/>
            </a:endParaRPr>
          </a:p>
          <a:p>
            <a:pPr marL="342900" indent="-201930" algn="just" eaLnBrk="1" fontAlgn="auto" hangingPunct="1">
              <a:spcBef>
                <a:spcPts val="444"/>
              </a:spcBef>
              <a:buClr>
                <a:srgbClr val="205867"/>
              </a:buClr>
              <a:buSzPct val="100000"/>
              <a:buFont typeface="Noto Sans Symbols"/>
              <a:buNone/>
              <a:defRPr/>
            </a:pPr>
            <a:endParaRPr sz="240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09600" y="274638"/>
            <a:ext cx="10972800" cy="9175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>
            <a:normAutofit fontScale="7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nton"/>
              <a:buNone/>
              <a:defRPr/>
            </a:pPr>
            <a:r>
              <a:rPr lang="pt-BR" sz="4400" b="1" kern="0" dirty="0">
                <a:solidFill>
                  <a:srgbClr val="31859B"/>
                </a:solidFill>
                <a:latin typeface="+mj-lt"/>
                <a:ea typeface="Anton"/>
                <a:cs typeface="Anton"/>
                <a:sym typeface="Anton"/>
              </a:rPr>
              <a:t>Ações propostas para aumento das coberturas vacinais</a:t>
            </a:r>
            <a:endParaRPr kern="0"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>
            <a:spLocks noGrp="1"/>
          </p:cNvSpPr>
          <p:nvPr>
            <p:ph type="body" idx="1"/>
          </p:nvPr>
        </p:nvSpPr>
        <p:spPr>
          <a:xfrm>
            <a:off x="651802" y="1262575"/>
            <a:ext cx="11179127" cy="4800600"/>
          </a:xfrm>
        </p:spPr>
        <p:txBody>
          <a:bodyPr>
            <a:noAutofit/>
          </a:bodyPr>
          <a:lstStyle/>
          <a:p>
            <a:pPr marL="342900" lvl="1" indent="-342900" algn="just" eaLnBrk="1" fontAlgn="auto" hangingPunct="1">
              <a:lnSpc>
                <a:spcPct val="150000"/>
              </a:lnSpc>
              <a:spcBef>
                <a:spcPts val="0"/>
              </a:spcBef>
              <a:buClr>
                <a:srgbClr val="205867"/>
              </a:buClr>
              <a:buSzPct val="100000"/>
              <a:buFont typeface="Noto Sans Symbols"/>
              <a:buChar char="▪"/>
              <a:defRPr/>
            </a:pPr>
            <a:r>
              <a:rPr lang="pt-BR" sz="2000" b="1" dirty="0">
                <a:solidFill>
                  <a:srgbClr val="205867"/>
                </a:solidFill>
                <a:latin typeface="+mn-lt"/>
              </a:rPr>
              <a:t>AÇÕES PROPOSTAS PARA OS MUNICÍPIOS</a:t>
            </a:r>
            <a:endParaRPr sz="2000" b="1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444"/>
              </a:spcBef>
              <a:buClr>
                <a:srgbClr val="205867"/>
              </a:buClr>
              <a:buSzPct val="120000"/>
              <a:buFont typeface="Noto Sans Symbols"/>
              <a:buChar char="▪"/>
              <a:defRPr/>
            </a:pPr>
            <a:r>
              <a:rPr lang="pt-BR" sz="2000" dirty="0">
                <a:solidFill>
                  <a:schemeClr val="dk1"/>
                </a:solidFill>
                <a:latin typeface="+mn-lt"/>
              </a:rPr>
              <a:t>Garantir uma rede de frio </a:t>
            </a:r>
            <a:r>
              <a:rPr lang="pt-BR" sz="2000" dirty="0" smtClean="0">
                <a:solidFill>
                  <a:schemeClr val="dk1"/>
                </a:solidFill>
                <a:latin typeface="+mn-lt"/>
              </a:rPr>
              <a:t>equipada </a:t>
            </a:r>
            <a:r>
              <a:rPr lang="pt-BR" sz="2000" dirty="0">
                <a:solidFill>
                  <a:schemeClr val="dk1"/>
                </a:solidFill>
                <a:latin typeface="+mn-lt"/>
              </a:rPr>
              <a:t>com o sistema de registro informatizado, equipamentos, recursos humanos, insumos e materiais necessários;</a:t>
            </a:r>
            <a:endParaRPr sz="20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444"/>
              </a:spcBef>
              <a:buClr>
                <a:srgbClr val="205867"/>
              </a:buClr>
              <a:buSzPct val="120000"/>
              <a:buFont typeface="Noto Sans Symbols"/>
              <a:buChar char="▪"/>
              <a:defRPr/>
            </a:pPr>
            <a:r>
              <a:rPr lang="pt-BR" sz="2000" dirty="0">
                <a:solidFill>
                  <a:schemeClr val="dk1"/>
                </a:solidFill>
                <a:latin typeface="+mn-lt"/>
              </a:rPr>
              <a:t>Realizar Monitoramento Mensal das Coberturas Vacinais, a fim de alcançar as metas preconizadas; </a:t>
            </a:r>
            <a:endParaRPr sz="20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444"/>
              </a:spcBef>
              <a:buClr>
                <a:srgbClr val="205867"/>
              </a:buClr>
              <a:buSzPct val="120000"/>
              <a:buFont typeface="Noto Sans Symbols"/>
              <a:buChar char="▪"/>
              <a:defRPr/>
            </a:pPr>
            <a:r>
              <a:rPr lang="pt-BR" sz="2000" dirty="0" smtClean="0">
                <a:solidFill>
                  <a:schemeClr val="dk1"/>
                </a:solidFill>
                <a:latin typeface="+mn-lt"/>
              </a:rPr>
              <a:t>Realizar </a:t>
            </a:r>
            <a:r>
              <a:rPr lang="pt-BR" sz="2000" dirty="0">
                <a:solidFill>
                  <a:schemeClr val="dk1"/>
                </a:solidFill>
                <a:latin typeface="+mn-lt"/>
              </a:rPr>
              <a:t>busca ativa mensal das crianças </a:t>
            </a:r>
            <a:r>
              <a:rPr lang="pt-BR" sz="2000" dirty="0" smtClean="0">
                <a:solidFill>
                  <a:schemeClr val="dk1"/>
                </a:solidFill>
                <a:latin typeface="+mn-lt"/>
              </a:rPr>
              <a:t>faltosas;</a:t>
            </a:r>
            <a:endParaRPr sz="20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444"/>
              </a:spcBef>
              <a:buClr>
                <a:srgbClr val="205867"/>
              </a:buClr>
              <a:buSzPct val="120000"/>
              <a:buFont typeface="Noto Sans Symbols"/>
              <a:buChar char="▪"/>
              <a:defRPr/>
            </a:pPr>
            <a:r>
              <a:rPr lang="pt-BR" sz="2000" dirty="0">
                <a:solidFill>
                  <a:schemeClr val="dk1"/>
                </a:solidFill>
                <a:latin typeface="+mn-lt"/>
              </a:rPr>
              <a:t>Alimentar o sistema de informação com as doses aplicadas a fim de garantir o registro correto das informações</a:t>
            </a:r>
            <a:r>
              <a:rPr lang="pt-BR" sz="2000" dirty="0" smtClean="0">
                <a:solidFill>
                  <a:schemeClr val="dk1"/>
                </a:solidFill>
                <a:latin typeface="+mn-lt"/>
              </a:rPr>
              <a:t>;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320"/>
              </a:spcBef>
              <a:buClr>
                <a:srgbClr val="205867"/>
              </a:buClr>
              <a:buSzPts val="1600"/>
              <a:buFont typeface="Noto Sans Symbols"/>
              <a:buChar char="▪"/>
              <a:defRPr/>
            </a:pPr>
            <a:r>
              <a:rPr lang="pt-BR" sz="2000" dirty="0" smtClean="0">
                <a:solidFill>
                  <a:schemeClr val="dk1"/>
                </a:solidFill>
                <a:latin typeface="+mn-lt"/>
              </a:rPr>
              <a:t>Realizar Educação Permanente com os profissionais das equipes de Atenção básica sobre imunização, a fim de os mesmos entenderem a importância da vacinação (esquema completo) para que recomendem, prescrevam e orientem à população;</a:t>
            </a:r>
          </a:p>
          <a:p>
            <a:pPr marL="0" lvl="1" indent="0" algn="just" eaLnBrk="1" fontAlgn="auto" hangingPunct="1">
              <a:spcBef>
                <a:spcPts val="370"/>
              </a:spcBef>
              <a:buClr>
                <a:srgbClr val="205867"/>
              </a:buClr>
              <a:buSzPct val="100000"/>
              <a:buFont typeface="Noto Sans Symbols"/>
              <a:buNone/>
              <a:defRPr/>
            </a:pPr>
            <a:endParaRPr sz="2200">
              <a:solidFill>
                <a:srgbClr val="205867"/>
              </a:solidFill>
              <a:latin typeface="+mn-lt"/>
            </a:endParaRPr>
          </a:p>
          <a:p>
            <a:pPr marL="342900" indent="-201930" algn="just" eaLnBrk="1" fontAlgn="auto" hangingPunct="1">
              <a:spcBef>
                <a:spcPts val="444"/>
              </a:spcBef>
              <a:buClr>
                <a:srgbClr val="205867"/>
              </a:buClr>
              <a:buSzPct val="100000"/>
              <a:buFont typeface="Noto Sans Symbols"/>
              <a:buNone/>
              <a:defRPr/>
            </a:pPr>
            <a:endParaRPr sz="220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572088" y="204299"/>
            <a:ext cx="11619912" cy="9175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>
            <a:normAutofit fontScale="7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nton"/>
              <a:buNone/>
              <a:defRPr/>
            </a:pPr>
            <a:r>
              <a:rPr lang="pt-BR" sz="4400" b="1" kern="0" dirty="0">
                <a:solidFill>
                  <a:srgbClr val="31859B"/>
                </a:solidFill>
                <a:latin typeface="+mj-lt"/>
                <a:ea typeface="Anton"/>
                <a:cs typeface="Anton"/>
                <a:sym typeface="Anton"/>
              </a:rPr>
              <a:t>Ações propostas para aumento das coberturas vacinais</a:t>
            </a:r>
            <a:endParaRPr b="1" kern="0"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11222038" cy="4754563"/>
          </a:xfrm>
        </p:spPr>
        <p:txBody>
          <a:bodyPr>
            <a:noAutofit/>
          </a:bodyPr>
          <a:lstStyle/>
          <a:p>
            <a:pPr marL="342900" lvl="1" indent="-342900" algn="just" eaLnBrk="1" fontAlgn="auto" hangingPunct="1">
              <a:lnSpc>
                <a:spcPct val="150000"/>
              </a:lnSpc>
              <a:spcBef>
                <a:spcPts val="0"/>
              </a:spcBef>
              <a:buClr>
                <a:srgbClr val="205867"/>
              </a:buClr>
              <a:buSzPts val="1600"/>
              <a:buFont typeface="Noto Sans Symbols"/>
              <a:buChar char="▪"/>
              <a:defRPr/>
            </a:pPr>
            <a:r>
              <a:rPr lang="pt-BR" sz="2000" b="1" dirty="0">
                <a:solidFill>
                  <a:srgbClr val="205867"/>
                </a:solidFill>
                <a:latin typeface="+mn-lt"/>
              </a:rPr>
              <a:t>AÇÕES PROPOSTAS PARA OS MUNICÍPIOS</a:t>
            </a:r>
            <a:endParaRPr sz="20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320"/>
              </a:spcBef>
              <a:buClr>
                <a:srgbClr val="205867"/>
              </a:buClr>
              <a:buSzPts val="1600"/>
              <a:buFont typeface="Noto Sans Symbols"/>
              <a:buChar char="▪"/>
              <a:defRPr/>
            </a:pPr>
            <a:r>
              <a:rPr lang="pt-BR" sz="2000" dirty="0" smtClean="0">
                <a:solidFill>
                  <a:schemeClr val="dk1"/>
                </a:solidFill>
                <a:latin typeface="+mn-lt"/>
              </a:rPr>
              <a:t>Garantir </a:t>
            </a:r>
            <a:r>
              <a:rPr lang="pt-BR" sz="2000" dirty="0">
                <a:solidFill>
                  <a:schemeClr val="dk1"/>
                </a:solidFill>
                <a:latin typeface="+mn-lt"/>
              </a:rPr>
              <a:t>a vacinação das populações de difícil acesso disponibilizando transporte, equipe e materiais necessários; </a:t>
            </a:r>
            <a:endParaRPr sz="20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320"/>
              </a:spcBef>
              <a:buClr>
                <a:srgbClr val="205867"/>
              </a:buClr>
              <a:buSzPts val="1600"/>
              <a:buFont typeface="Noto Sans Symbols"/>
              <a:buChar char="▪"/>
              <a:defRPr/>
            </a:pPr>
            <a:r>
              <a:rPr lang="pt-BR" sz="2000" dirty="0">
                <a:solidFill>
                  <a:schemeClr val="dk1"/>
                </a:solidFill>
                <a:latin typeface="+mn-lt"/>
              </a:rPr>
              <a:t>Garantir salas de vacina equipadas com o sistema de registro informatizado, equipamentos, recursos humanos, insumos e materiais necessários; </a:t>
            </a:r>
            <a:endParaRPr sz="20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320"/>
              </a:spcBef>
              <a:buClr>
                <a:srgbClr val="205867"/>
              </a:buClr>
              <a:buSzPts val="1600"/>
              <a:buFont typeface="Noto Sans Symbols"/>
              <a:buChar char="▪"/>
              <a:defRPr/>
            </a:pPr>
            <a:r>
              <a:rPr lang="pt-BR" sz="2000" dirty="0">
                <a:solidFill>
                  <a:schemeClr val="dk1"/>
                </a:solidFill>
                <a:latin typeface="+mn-lt"/>
              </a:rPr>
              <a:t>Articular parcerias com ONG/outras instituições, escolas, creches etc. para atividades de mobilização e possibilidades de vacinação; </a:t>
            </a:r>
            <a:endParaRPr sz="20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320"/>
              </a:spcBef>
              <a:buClr>
                <a:srgbClr val="205867"/>
              </a:buClr>
              <a:buSzPts val="1600"/>
              <a:buFont typeface="Noto Sans Symbols"/>
              <a:buChar char="▪"/>
              <a:defRPr/>
            </a:pPr>
            <a:r>
              <a:rPr lang="pt-BR" sz="2000" dirty="0">
                <a:solidFill>
                  <a:schemeClr val="dk1"/>
                </a:solidFill>
                <a:latin typeface="+mn-lt"/>
              </a:rPr>
              <a:t>Criar espaços de diálogos para integração entre a Atenção Básica, Vigilância em Saúde e a Rede de atenção à Saúde no município para identificar as dificuldades e potencialidades no território para desenvolvimento de estratégias locais de vacinação;</a:t>
            </a:r>
            <a:endParaRPr sz="2000">
              <a:solidFill>
                <a:schemeClr val="dk1"/>
              </a:solidFill>
              <a:latin typeface="+mn-lt"/>
            </a:endParaRPr>
          </a:p>
          <a:p>
            <a:pPr marL="342900" indent="-241300" algn="just" eaLnBrk="1" fontAlgn="auto" hangingPunct="1">
              <a:lnSpc>
                <a:spcPct val="150000"/>
              </a:lnSpc>
              <a:spcBef>
                <a:spcPts val="320"/>
              </a:spcBef>
              <a:buClr>
                <a:srgbClr val="205867"/>
              </a:buClr>
              <a:buSzPts val="1600"/>
              <a:buFont typeface="Noto Sans Symbols"/>
              <a:buNone/>
              <a:defRPr/>
            </a:pPr>
            <a:endParaRPr sz="200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497058" y="204299"/>
            <a:ext cx="11277600" cy="9175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nton"/>
              <a:buNone/>
              <a:defRPr/>
            </a:pPr>
            <a:r>
              <a:rPr lang="pt-BR" sz="3200" b="1" kern="0" dirty="0">
                <a:solidFill>
                  <a:srgbClr val="31859B"/>
                </a:solidFill>
                <a:latin typeface="+mj-lt"/>
                <a:ea typeface="Anton"/>
                <a:cs typeface="Anton"/>
                <a:sym typeface="Anton"/>
              </a:rPr>
              <a:t>Ações propostas para aumento das coberturas vacinais</a:t>
            </a:r>
            <a:endParaRPr sz="3200" kern="0"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581464" y="1532768"/>
            <a:ext cx="11108788" cy="4768850"/>
          </a:xfrm>
        </p:spPr>
        <p:txBody>
          <a:bodyPr>
            <a:normAutofit fontScale="92500" lnSpcReduction="10000"/>
          </a:bodyPr>
          <a:lstStyle/>
          <a:p>
            <a:pPr marL="342900" lvl="1" indent="-342900" algn="just" eaLnBrk="1" fontAlgn="auto" hangingPunct="1">
              <a:spcBef>
                <a:spcPts val="0"/>
              </a:spcBef>
              <a:buClr>
                <a:srgbClr val="205867"/>
              </a:buClr>
              <a:buSzPct val="100000"/>
              <a:buFont typeface="Noto Sans Symbols"/>
              <a:buChar char="▪"/>
              <a:defRPr/>
            </a:pPr>
            <a:r>
              <a:rPr lang="pt-BR" sz="2400" b="1" dirty="0">
                <a:solidFill>
                  <a:srgbClr val="205867"/>
                </a:solidFill>
                <a:latin typeface="+mn-lt"/>
              </a:rPr>
              <a:t>AÇÕES PROPOSTAS PARA OS MUNICÍPIOS</a:t>
            </a:r>
            <a:endParaRPr sz="2200">
              <a:solidFill>
                <a:schemeClr val="dk1"/>
              </a:solidFill>
              <a:latin typeface="+mn-lt"/>
            </a:endParaRPr>
          </a:p>
          <a:p>
            <a:pPr marL="342900" lvl="1" indent="-201930" algn="just" eaLnBrk="1" fontAlgn="auto" hangingPunct="1">
              <a:spcBef>
                <a:spcPts val="444"/>
              </a:spcBef>
              <a:buClr>
                <a:srgbClr val="205867"/>
              </a:buClr>
              <a:buSzPct val="100000"/>
              <a:buFont typeface="Noto Sans Symbols"/>
              <a:buNone/>
              <a:defRPr/>
            </a:pPr>
            <a:endParaRPr sz="2400" b="1">
              <a:solidFill>
                <a:srgbClr val="205867"/>
              </a:solidFill>
              <a:latin typeface="+mn-lt"/>
            </a:endParaRPr>
          </a:p>
          <a:p>
            <a:pPr marL="342900" indent="-342900" algn="just" eaLnBrk="1" fontAlgn="auto" hangingPunct="1">
              <a:spcBef>
                <a:spcPts val="444"/>
              </a:spcBef>
              <a:buClr>
                <a:srgbClr val="205867"/>
              </a:buClr>
              <a:buSzPct val="100000"/>
              <a:buFont typeface="Noto Sans Symbols"/>
              <a:buChar char="▪"/>
              <a:defRPr/>
            </a:pPr>
            <a:r>
              <a:rPr lang="pt-BR" sz="2400" dirty="0">
                <a:solidFill>
                  <a:schemeClr val="dk1"/>
                </a:solidFill>
                <a:latin typeface="+mn-lt"/>
              </a:rPr>
              <a:t>Reorganizar o processo de trabalho dos ACS e ACE para serem qualificados em vigilantes da imunização, colaborando com orientações e busca ativa do público alvo;</a:t>
            </a:r>
            <a:endParaRPr sz="2400">
              <a:solidFill>
                <a:schemeClr val="dk1"/>
              </a:solidFill>
              <a:latin typeface="+mn-lt"/>
            </a:endParaRPr>
          </a:p>
          <a:p>
            <a:pPr marL="342900" indent="0" algn="just" eaLnBrk="1" fontAlgn="auto" hangingPunct="1">
              <a:spcBef>
                <a:spcPts val="444"/>
              </a:spcBef>
              <a:buClr>
                <a:srgbClr val="205867"/>
              </a:buClr>
              <a:buFont typeface="Noto Sans Symbols"/>
              <a:buNone/>
              <a:defRPr/>
            </a:pPr>
            <a:endParaRPr sz="24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spcBef>
                <a:spcPts val="444"/>
              </a:spcBef>
              <a:buClr>
                <a:srgbClr val="205867"/>
              </a:buClr>
              <a:buSzPct val="100000"/>
              <a:buFont typeface="Noto Sans Symbols"/>
              <a:buChar char="▪"/>
              <a:defRPr/>
            </a:pPr>
            <a:r>
              <a:rPr lang="pt-BR" sz="2400" dirty="0">
                <a:solidFill>
                  <a:schemeClr val="dk1"/>
                </a:solidFill>
                <a:latin typeface="+mn-lt"/>
              </a:rPr>
              <a:t>Incluir os membros do Conselho Municipal de Saúde nas discussões do risco da reintrodução das doenças com a participação da população em espaços como igrejas, escolas, associações de moradores ou de </a:t>
            </a:r>
            <a:r>
              <a:rPr lang="pt-BR" sz="2400" dirty="0" err="1">
                <a:solidFill>
                  <a:schemeClr val="dk1"/>
                </a:solidFill>
                <a:latin typeface="+mn-lt"/>
              </a:rPr>
              <a:t>bairrose</a:t>
            </a:r>
            <a:r>
              <a:rPr lang="pt-BR" sz="2400" dirty="0">
                <a:solidFill>
                  <a:schemeClr val="dk1"/>
                </a:solidFill>
                <a:latin typeface="+mn-lt"/>
              </a:rPr>
              <a:t> </a:t>
            </a:r>
            <a:r>
              <a:rPr lang="pt-BR" sz="2400" dirty="0" err="1">
                <a:solidFill>
                  <a:schemeClr val="dk1"/>
                </a:solidFill>
                <a:latin typeface="+mn-lt"/>
              </a:rPr>
              <a:t>etc</a:t>
            </a:r>
            <a:endParaRPr sz="2400">
              <a:solidFill>
                <a:schemeClr val="dk1"/>
              </a:solidFill>
              <a:latin typeface="+mn-lt"/>
            </a:endParaRPr>
          </a:p>
          <a:p>
            <a:pPr marL="342900" indent="0" algn="just" eaLnBrk="1" fontAlgn="auto" hangingPunct="1">
              <a:spcBef>
                <a:spcPts val="444"/>
              </a:spcBef>
              <a:buClr>
                <a:srgbClr val="205867"/>
              </a:buClr>
              <a:buFont typeface="Noto Sans Symbols"/>
              <a:buNone/>
              <a:defRPr/>
            </a:pPr>
            <a:endParaRPr sz="24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spcBef>
                <a:spcPts val="444"/>
              </a:spcBef>
              <a:buClr>
                <a:srgbClr val="205867"/>
              </a:buClr>
              <a:buSzPct val="100000"/>
              <a:buFont typeface="Noto Sans Symbols"/>
              <a:buChar char="▪"/>
              <a:defRPr/>
            </a:pPr>
            <a:r>
              <a:rPr lang="pt-BR" sz="2400" dirty="0">
                <a:solidFill>
                  <a:schemeClr val="dk1"/>
                </a:solidFill>
                <a:latin typeface="+mn-lt"/>
              </a:rPr>
              <a:t>Incluir na lei municipal o alcance das metas para coberturas vacinais adequadas de acordo com cada </a:t>
            </a:r>
            <a:r>
              <a:rPr lang="pt-BR" sz="2400" dirty="0" err="1">
                <a:solidFill>
                  <a:schemeClr val="dk1"/>
                </a:solidFill>
                <a:latin typeface="+mn-lt"/>
              </a:rPr>
              <a:t>imunobiológico</a:t>
            </a:r>
            <a:r>
              <a:rPr lang="pt-BR" sz="2400" dirty="0">
                <a:solidFill>
                  <a:schemeClr val="dk1"/>
                </a:solidFill>
                <a:latin typeface="+mn-lt"/>
              </a:rPr>
              <a:t>;</a:t>
            </a:r>
            <a:endParaRPr sz="2400">
              <a:solidFill>
                <a:schemeClr val="dk1"/>
              </a:solidFill>
              <a:latin typeface="+mn-lt"/>
            </a:endParaRPr>
          </a:p>
          <a:p>
            <a:pPr marL="342900" indent="0" algn="just" eaLnBrk="1" fontAlgn="auto" hangingPunct="1">
              <a:spcBef>
                <a:spcPts val="444"/>
              </a:spcBef>
              <a:buClr>
                <a:srgbClr val="205867"/>
              </a:buClr>
              <a:buFont typeface="Noto Sans Symbols"/>
              <a:buNone/>
              <a:defRPr/>
            </a:pPr>
            <a:endParaRPr sz="2400">
              <a:solidFill>
                <a:schemeClr val="dk1"/>
              </a:solidFill>
              <a:latin typeface="+mn-lt"/>
            </a:endParaRPr>
          </a:p>
          <a:p>
            <a:pPr marL="342900" indent="-342900" algn="just" eaLnBrk="1" fontAlgn="auto" hangingPunct="1">
              <a:spcBef>
                <a:spcPts val="444"/>
              </a:spcBef>
              <a:buClr>
                <a:srgbClr val="205867"/>
              </a:buClr>
              <a:buSzPct val="120000"/>
              <a:buFont typeface="Noto Sans Symbols"/>
              <a:buChar char="▪"/>
              <a:defRPr/>
            </a:pPr>
            <a:r>
              <a:rPr lang="pt-BR" sz="2400" dirty="0">
                <a:solidFill>
                  <a:schemeClr val="dk1"/>
                </a:solidFill>
                <a:latin typeface="+mn-lt"/>
              </a:rPr>
              <a:t>Realizar divulgação e mobilização social sobre importância da vacinação.</a:t>
            </a:r>
            <a:endParaRPr sz="2000">
              <a:solidFill>
                <a:schemeClr val="dk1"/>
              </a:solidFill>
              <a:latin typeface="+mn-lt"/>
            </a:endParaRPr>
          </a:p>
          <a:p>
            <a:pPr marL="342900" lvl="1" indent="-201930" algn="just" eaLnBrk="1" fontAlgn="auto" hangingPunct="1">
              <a:spcBef>
                <a:spcPts val="444"/>
              </a:spcBef>
              <a:buClr>
                <a:srgbClr val="205867"/>
              </a:buClr>
              <a:buSzPct val="100000"/>
              <a:buFont typeface="Noto Sans Symbols"/>
              <a:buNone/>
              <a:defRPr/>
            </a:pPr>
            <a:endParaRPr sz="2400" b="1">
              <a:solidFill>
                <a:srgbClr val="205867"/>
              </a:solidFill>
              <a:latin typeface="+mn-lt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539261" y="330909"/>
            <a:ext cx="11136923" cy="9175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nton"/>
              <a:buNone/>
              <a:defRPr/>
            </a:pPr>
            <a:r>
              <a:rPr lang="pt-BR" sz="3200" b="1" kern="0" dirty="0">
                <a:solidFill>
                  <a:srgbClr val="31859B"/>
                </a:solidFill>
                <a:latin typeface="+mj-lt"/>
                <a:ea typeface="Anton"/>
                <a:cs typeface="Anton"/>
                <a:sym typeface="Anton"/>
              </a:rPr>
              <a:t>Ações propostas para aumento das coberturas vacinais</a:t>
            </a:r>
            <a:endParaRPr sz="3200" b="1" kern="0"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81;p9"/>
          <p:cNvSpPr txBox="1">
            <a:spLocks noGrp="1"/>
          </p:cNvSpPr>
          <p:nvPr>
            <p:ph type="title"/>
          </p:nvPr>
        </p:nvSpPr>
        <p:spPr>
          <a:xfrm>
            <a:off x="633046" y="0"/>
            <a:ext cx="11272911" cy="11430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 typeface="Anton" charset="0"/>
              <a:buNone/>
            </a:pPr>
            <a:r>
              <a:rPr lang="pt-BR" sz="4400" b="1" dirty="0" smtClean="0">
                <a:solidFill>
                  <a:srgbClr val="31859B"/>
                </a:solidFill>
                <a:latin typeface="+mj-lt"/>
                <a:cs typeface="Arial" pitchFamily="34" charset="0"/>
                <a:sym typeface="Anton" charset="0"/>
              </a:rPr>
              <a:t>Onde, como e quando atuar prioritariamente?</a:t>
            </a:r>
          </a:p>
        </p:txBody>
      </p:sp>
      <p:sp>
        <p:nvSpPr>
          <p:cNvPr id="21507" name="Google Shape;182;p9"/>
          <p:cNvSpPr>
            <a:spLocks noChangeArrowheads="1"/>
          </p:cNvSpPr>
          <p:nvPr/>
        </p:nvSpPr>
        <p:spPr bwMode="auto">
          <a:xfrm>
            <a:off x="1096963" y="1528763"/>
            <a:ext cx="3240087" cy="2944812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pt-BR" sz="2000" b="1" dirty="0" smtClean="0">
                <a:latin typeface="Calibri" pitchFamily="34" charset="0"/>
                <a:cs typeface="Calibri" pitchFamily="34" charset="0"/>
                <a:sym typeface="Calibri" pitchFamily="34" charset="0"/>
              </a:rPr>
              <a:t>10 </a:t>
            </a:r>
            <a:r>
              <a:rPr lang="pt-BR" sz="20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municípios distribuídos na 1ª, 3ª, 5ª e 6ª Regiões de Saúde </a:t>
            </a:r>
            <a:r>
              <a:rPr lang="pt-BR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encontram-se com a meta de 8 vacinas infantis  abaixo de 50</a:t>
            </a:r>
            <a:r>
              <a:rPr lang="pt-BR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%!</a:t>
            </a:r>
            <a:endParaRPr lang="pt-BR" dirty="0"/>
          </a:p>
        </p:txBody>
      </p:sp>
      <p:sp>
        <p:nvSpPr>
          <p:cNvPr id="21508" name="Google Shape;183;p9"/>
          <p:cNvSpPr>
            <a:spLocks noChangeArrowheads="1"/>
          </p:cNvSpPr>
          <p:nvPr/>
        </p:nvSpPr>
        <p:spPr bwMode="auto">
          <a:xfrm>
            <a:off x="7897813" y="1528763"/>
            <a:ext cx="3378200" cy="2944812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95E89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pt-BR" sz="2000" b="1">
                <a:latin typeface="Calibri" pitchFamily="34" charset="0"/>
                <a:cs typeface="Calibri" pitchFamily="34" charset="0"/>
                <a:sym typeface="Calibri" pitchFamily="34" charset="0"/>
              </a:rPr>
              <a:t>9 municípios distribuídos na 1ª, 2ª, 3ª 5ª e 8ª Regiões de Saúde </a:t>
            </a:r>
            <a:r>
              <a:rPr lang="pt-BR" sz="20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encontram-se com a meta de 7 vacinas infantis  abaixo de 50%!</a:t>
            </a:r>
            <a:endParaRPr lang="pt-BR"/>
          </a:p>
        </p:txBody>
      </p:sp>
      <p:sp>
        <p:nvSpPr>
          <p:cNvPr id="184" name="Google Shape;184;p9"/>
          <p:cNvSpPr/>
          <p:nvPr/>
        </p:nvSpPr>
        <p:spPr>
          <a:xfrm>
            <a:off x="4953000" y="4821238"/>
            <a:ext cx="2286000" cy="13160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kern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 </a:t>
            </a:r>
            <a:r>
              <a:rPr lang="pt-BR" sz="2400" b="1" kern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municípios</a:t>
            </a:r>
            <a:endParaRPr kern="0">
              <a:latin typeface="Arial"/>
              <a:ea typeface="Arial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2400" b="1" kern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prioritários</a:t>
            </a: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10" name="Google Shape;185;p9"/>
          <p:cNvCxnSpPr>
            <a:cxnSpLocks noChangeShapeType="1"/>
          </p:cNvCxnSpPr>
          <p:nvPr/>
        </p:nvCxnSpPr>
        <p:spPr bwMode="auto">
          <a:xfrm flipH="1">
            <a:off x="6107113" y="1528763"/>
            <a:ext cx="19050" cy="3113087"/>
          </a:xfrm>
          <a:prstGeom prst="straightConnector1">
            <a:avLst/>
          </a:prstGeom>
          <a:noFill/>
          <a:ln w="41275">
            <a:solidFill>
              <a:srgbClr val="FF0000"/>
            </a:solidFill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>
                <a:latin typeface="+mj-lt"/>
              </a:rPr>
              <a:t>Cobertura das nove vacinas de crianças menores de ano e de 1 ano de </a:t>
            </a:r>
            <a:r>
              <a:rPr lang="pt-BR" sz="3100" dirty="0" smtClean="0">
                <a:latin typeface="+mj-lt"/>
              </a:rPr>
              <a:t>idade, </a:t>
            </a:r>
            <a:r>
              <a:rPr lang="pt-BR" sz="3100" dirty="0" smtClean="0">
                <a:latin typeface="+mj-lt"/>
              </a:rPr>
              <a:t>Rio Grande do </a:t>
            </a:r>
            <a:r>
              <a:rPr lang="pt-BR" sz="3100" dirty="0" smtClean="0">
                <a:latin typeface="+mj-lt"/>
              </a:rPr>
              <a:t>Norte – 2021*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548640" y="1335477"/>
          <a:ext cx="11155680" cy="467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72196" y="6119446"/>
            <a:ext cx="4290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SIPNI/DATASUS/TABNET.</a:t>
            </a:r>
          </a:p>
          <a:p>
            <a:r>
              <a:rPr lang="pt-BR" sz="1050" dirty="0" smtClean="0"/>
              <a:t>Acesso em 04/02/2022. </a:t>
            </a:r>
            <a:r>
              <a:rPr lang="pt-BR" sz="1050" dirty="0" smtClean="0"/>
              <a:t>*Dados </a:t>
            </a:r>
            <a:r>
              <a:rPr lang="pt-BR" sz="1050" dirty="0" smtClean="0"/>
              <a:t>sujeitos a alterações.</a:t>
            </a:r>
            <a:endParaRPr lang="pt-BR" sz="105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1842869" y="1871003"/>
            <a:ext cx="1688123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3852204" y="1671710"/>
            <a:ext cx="7261274" cy="234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Google Shape;210;p11" descr="Imagem relacionada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8975" y="3679825"/>
            <a:ext cx="388302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Google Shape;211;p11"/>
          <p:cNvSpPr txBox="1">
            <a:spLocks noChangeArrowheads="1"/>
          </p:cNvSpPr>
          <p:nvPr/>
        </p:nvSpPr>
        <p:spPr bwMode="auto">
          <a:xfrm>
            <a:off x="2654300" y="1908175"/>
            <a:ext cx="7143750" cy="2016125"/>
          </a:xfrm>
          <a:prstGeom prst="rect">
            <a:avLst/>
          </a:prstGeom>
          <a:solidFill>
            <a:schemeClr val="bg1"/>
          </a:solidFill>
          <a:ln w="9525">
            <a:solidFill>
              <a:srgbClr val="366092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pt-BR" sz="12000" b="1">
                <a:solidFill>
                  <a:srgbClr val="205867"/>
                </a:solidFill>
                <a:latin typeface="Pinyon Script" charset="0"/>
                <a:sym typeface="Pinyon Script" charset="0"/>
              </a:rPr>
              <a:t>Obrigada!</a:t>
            </a:r>
            <a:endParaRPr lang="pt-BR"/>
          </a:p>
        </p:txBody>
      </p:sp>
      <p:sp>
        <p:nvSpPr>
          <p:cNvPr id="25604" name="Google Shape;212;p11"/>
          <p:cNvSpPr txBox="1">
            <a:spLocks noChangeArrowheads="1"/>
          </p:cNvSpPr>
          <p:nvPr/>
        </p:nvSpPr>
        <p:spPr bwMode="auto">
          <a:xfrm>
            <a:off x="2654300" y="5268913"/>
            <a:ext cx="425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pt-BR" sz="1200" b="1"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r>
              <a:rPr lang="pt-BR" sz="1200" b="1">
                <a:latin typeface="Calibri" pitchFamily="34" charset="0"/>
                <a:cs typeface="Calibri" pitchFamily="34" charset="0"/>
                <a:sym typeface="Calibri" pitchFamily="34" charset="0"/>
              </a:rPr>
              <a:t>Contato: tel. (84) 3232-2821, email: imunizacao24@gmail.com</a:t>
            </a:r>
            <a:endParaRPr lang="pt-BR"/>
          </a:p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pt-BR" sz="1200" b="1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9938" y="28135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latin typeface="+mj-lt"/>
              </a:rPr>
              <a:t>Cobertura das nove vacinas de crianças menores de ano e de 1 ano de </a:t>
            </a:r>
            <a:r>
              <a:rPr lang="pt-BR" sz="3100" dirty="0" smtClean="0">
                <a:latin typeface="+mj-lt"/>
              </a:rPr>
              <a:t>idade, </a:t>
            </a:r>
            <a:r>
              <a:rPr lang="pt-BR" sz="3100" dirty="0" smtClean="0">
                <a:latin typeface="+mj-lt"/>
              </a:rPr>
              <a:t>1ª Região de </a:t>
            </a:r>
            <a:r>
              <a:rPr lang="pt-BR" sz="3100" dirty="0" smtClean="0">
                <a:latin typeface="+mj-lt"/>
              </a:rPr>
              <a:t>Saúde, </a:t>
            </a:r>
            <a:r>
              <a:rPr lang="pt-BR" sz="3100" dirty="0" smtClean="0">
                <a:latin typeface="+mj-lt"/>
              </a:rPr>
              <a:t>São José de </a:t>
            </a:r>
            <a:r>
              <a:rPr lang="pt-BR" sz="3100" dirty="0" err="1" smtClean="0">
                <a:latin typeface="+mj-lt"/>
              </a:rPr>
              <a:t>Mipibú</a:t>
            </a:r>
            <a:r>
              <a:rPr lang="pt-BR" sz="3100" dirty="0" smtClean="0">
                <a:latin typeface="+mj-lt"/>
              </a:rPr>
              <a:t> – 2021*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745589" y="1322363"/>
          <a:ext cx="10522633" cy="461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72196" y="6119446"/>
            <a:ext cx="4290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SIPNI/DATASUS/TABNET.</a:t>
            </a:r>
          </a:p>
          <a:p>
            <a:r>
              <a:rPr lang="pt-BR" sz="1050" dirty="0" smtClean="0"/>
              <a:t>Acesso em 04/02/2022. </a:t>
            </a:r>
            <a:r>
              <a:rPr lang="pt-BR" sz="1050" dirty="0" smtClean="0"/>
              <a:t>*Dados </a:t>
            </a:r>
            <a:r>
              <a:rPr lang="pt-BR" sz="1050" dirty="0" smtClean="0"/>
              <a:t>sujeitos a alterações.</a:t>
            </a:r>
            <a:endParaRPr lang="pt-BR" sz="105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575583" y="1856935"/>
            <a:ext cx="1688123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3852204" y="1671710"/>
            <a:ext cx="7261274" cy="234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970672" y="1615146"/>
          <a:ext cx="9931790" cy="401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525193" y="42203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kumimoji="0" lang="pt-BR" sz="5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Cobertura das nove vacinas de crianças menores de ano e de 1 ano de idade- 2ª Região de </a:t>
            </a:r>
            <a:r>
              <a:rPr kumimoji="0" lang="pt-BR" sz="5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Saúde -</a:t>
            </a:r>
            <a:r>
              <a:rPr kumimoji="0" lang="pt-BR" sz="53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 Mossoró - </a:t>
            </a:r>
            <a:r>
              <a:rPr kumimoji="0" lang="pt-BR" sz="53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2021</a:t>
            </a: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nton" panose="00000800000000000000" pitchFamily="50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nton" panose="00000800000000000000" pitchFamily="50" charset="0"/>
                <a:ea typeface="+mj-ea"/>
                <a:cs typeface="Arial" panose="020B0604020202020204" pitchFamily="34" charset="0"/>
              </a:rPr>
            </a:b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nton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2196" y="6119446"/>
            <a:ext cx="4290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SIPNI/DATASUS/TABNET.</a:t>
            </a:r>
          </a:p>
          <a:p>
            <a:r>
              <a:rPr lang="pt-BR" sz="1050" dirty="0" smtClean="0"/>
              <a:t>Acesso em 04/02/2022. Dados sujeitos a alterações.</a:t>
            </a:r>
            <a:endParaRPr lang="pt-BR" sz="1050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3711528" y="1896792"/>
            <a:ext cx="7261274" cy="234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1674057" y="2082018"/>
            <a:ext cx="1688123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735" y="52785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latin typeface="+mj-lt"/>
              </a:rPr>
              <a:t>Cobertura das nove vacinas de crianças menores de ano e de 1 ano de idade- </a:t>
            </a:r>
            <a:r>
              <a:rPr lang="en-US" sz="3100" dirty="0" smtClean="0">
                <a:latin typeface="+mj-lt"/>
              </a:rPr>
              <a:t>3ª </a:t>
            </a:r>
            <a:r>
              <a:rPr lang="en-US" sz="3100" dirty="0" err="1" smtClean="0">
                <a:latin typeface="+mj-lt"/>
              </a:rPr>
              <a:t>Região</a:t>
            </a:r>
            <a:r>
              <a:rPr lang="en-US" sz="3100" dirty="0" smtClean="0">
                <a:latin typeface="+mj-lt"/>
              </a:rPr>
              <a:t> de </a:t>
            </a:r>
            <a:r>
              <a:rPr lang="en-US" sz="3100" dirty="0" err="1" smtClean="0">
                <a:latin typeface="+mj-lt"/>
              </a:rPr>
              <a:t>Saúde</a:t>
            </a:r>
            <a:r>
              <a:rPr lang="en-US" sz="3100" dirty="0" smtClean="0">
                <a:latin typeface="+mj-lt"/>
              </a:rPr>
              <a:t> - </a:t>
            </a:r>
            <a:r>
              <a:rPr lang="en-US" sz="3100" dirty="0" err="1" smtClean="0">
                <a:latin typeface="+mj-lt"/>
              </a:rPr>
              <a:t>João</a:t>
            </a:r>
            <a:r>
              <a:rPr lang="en-US" sz="3100" dirty="0" smtClean="0">
                <a:latin typeface="+mj-lt"/>
              </a:rPr>
              <a:t> </a:t>
            </a:r>
            <a:r>
              <a:rPr lang="en-US" sz="3100" dirty="0" err="1" smtClean="0">
                <a:latin typeface="+mj-lt"/>
              </a:rPr>
              <a:t>Câmara</a:t>
            </a:r>
            <a:r>
              <a:rPr lang="en-US" sz="3100" dirty="0" smtClean="0">
                <a:latin typeface="+mj-lt"/>
              </a:rPr>
              <a:t> – 2021*</a:t>
            </a:r>
            <a:r>
              <a:rPr lang="en-US" dirty="0" smtClean="0"/>
              <a:t/>
            </a:r>
            <a:br>
              <a:rPr lang="en-US" dirty="0" smtClean="0"/>
            </a:b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633047" y="1594925"/>
          <a:ext cx="10902462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72196" y="6119446"/>
            <a:ext cx="4290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SIPNI/DATASUS/TABNET.</a:t>
            </a:r>
          </a:p>
          <a:p>
            <a:r>
              <a:rPr lang="pt-BR" sz="1050" dirty="0" smtClean="0"/>
              <a:t>Acesso em 04/02/2022. </a:t>
            </a:r>
            <a:r>
              <a:rPr lang="pt-BR" sz="1050" dirty="0" smtClean="0"/>
              <a:t>*Dados </a:t>
            </a:r>
            <a:r>
              <a:rPr lang="pt-BR" sz="1050" dirty="0" smtClean="0"/>
              <a:t>sujeitos a alterações.</a:t>
            </a:r>
            <a:endParaRPr lang="pt-BR" sz="1050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1800665" y="2096086"/>
            <a:ext cx="1688123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3810000" y="1910861"/>
            <a:ext cx="7261274" cy="234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942535" y="1433512"/>
          <a:ext cx="10438228" cy="4207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750276" y="31684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Cobertura das nove vacinas de crianças menores de ano e de 1 ano de </a:t>
            </a:r>
            <a:r>
              <a:rPr kumimoji="0" lang="pt-BR" sz="3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idade, </a:t>
            </a:r>
            <a:r>
              <a:rPr kumimoji="0" lang="en-US" sz="3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4ª </a:t>
            </a:r>
            <a:r>
              <a:rPr kumimoji="0" lang="en-US" sz="37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Região</a:t>
            </a:r>
            <a:r>
              <a:rPr kumimoji="0" lang="en-US" sz="3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 de </a:t>
            </a:r>
            <a:r>
              <a:rPr kumimoji="0" lang="en-US" sz="37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Saúde</a:t>
            </a:r>
            <a:r>
              <a:rPr kumimoji="0" lang="en-US" sz="3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37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Caicó</a:t>
            </a:r>
            <a:r>
              <a:rPr kumimoji="0" lang="en-US" sz="3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 – 2021*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nton" panose="00000800000000000000" pitchFamily="50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nton" panose="00000800000000000000" pitchFamily="50" charset="0"/>
                <a:ea typeface="+mj-ea"/>
                <a:cs typeface="Arial" panose="020B0604020202020204" pitchFamily="34" charset="0"/>
              </a:rPr>
            </a:b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nton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45587" y="5950634"/>
            <a:ext cx="4290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SIPNI/DATASUS/TABNET.</a:t>
            </a:r>
          </a:p>
          <a:p>
            <a:r>
              <a:rPr lang="pt-BR" sz="1050" dirty="0" smtClean="0"/>
              <a:t>Acesso em 04/02/2022. </a:t>
            </a:r>
            <a:r>
              <a:rPr lang="pt-BR" sz="1050" dirty="0" smtClean="0"/>
              <a:t>*Dados </a:t>
            </a:r>
            <a:r>
              <a:rPr lang="pt-BR" sz="1050" dirty="0" smtClean="0"/>
              <a:t>sujeitos a alterações.</a:t>
            </a:r>
            <a:endParaRPr lang="pt-BR" sz="1050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1786597" y="1927273"/>
            <a:ext cx="1688123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3910818" y="1716258"/>
            <a:ext cx="7244862" cy="2813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667" y="47158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latin typeface="+mj-lt"/>
              </a:rPr>
              <a:t>Cobertura das nove vacinas de crianças menores de ano e de 1 ano de </a:t>
            </a:r>
            <a:r>
              <a:rPr lang="pt-BR" sz="3100" dirty="0" smtClean="0">
                <a:latin typeface="+mj-lt"/>
              </a:rPr>
              <a:t>idade, </a:t>
            </a:r>
            <a:r>
              <a:rPr lang="en-US" sz="3100" dirty="0" smtClean="0">
                <a:latin typeface="+mj-lt"/>
              </a:rPr>
              <a:t>5ª </a:t>
            </a:r>
            <a:r>
              <a:rPr lang="en-US" sz="3100" dirty="0" err="1" smtClean="0">
                <a:latin typeface="+mj-lt"/>
              </a:rPr>
              <a:t>Região</a:t>
            </a:r>
            <a:r>
              <a:rPr lang="en-US" sz="3100" dirty="0" smtClean="0">
                <a:latin typeface="+mj-lt"/>
              </a:rPr>
              <a:t> de </a:t>
            </a:r>
            <a:r>
              <a:rPr lang="en-US" sz="3100" dirty="0" err="1" smtClean="0">
                <a:latin typeface="+mj-lt"/>
              </a:rPr>
              <a:t>Saúde</a:t>
            </a:r>
            <a:r>
              <a:rPr lang="en-US" sz="3100" dirty="0" smtClean="0">
                <a:latin typeface="+mj-lt"/>
              </a:rPr>
              <a:t>, </a:t>
            </a:r>
            <a:r>
              <a:rPr lang="en-US" sz="3100" dirty="0" smtClean="0">
                <a:latin typeface="+mj-lt"/>
              </a:rPr>
              <a:t>Santa Cruz- </a:t>
            </a:r>
            <a:r>
              <a:rPr lang="en-US" sz="3100" dirty="0" smtClean="0">
                <a:latin typeface="+mj-lt"/>
              </a:rPr>
              <a:t>2021*</a:t>
            </a:r>
            <a:r>
              <a:rPr lang="en-US" dirty="0" smtClean="0"/>
              <a:t/>
            </a:r>
            <a:br>
              <a:rPr lang="en-US" dirty="0" smtClean="0"/>
            </a:b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759655" y="1643061"/>
          <a:ext cx="10649243" cy="415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17452" y="5852161"/>
            <a:ext cx="4290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SIPNI/DATASUS/TABNET.</a:t>
            </a:r>
          </a:p>
          <a:p>
            <a:r>
              <a:rPr lang="pt-BR" sz="1050" dirty="0" smtClean="0"/>
              <a:t>Acesso em 04/02/2022. </a:t>
            </a:r>
            <a:r>
              <a:rPr lang="pt-BR" sz="1050" dirty="0" smtClean="0"/>
              <a:t>*Dados </a:t>
            </a:r>
            <a:r>
              <a:rPr lang="pt-BR" sz="1050" dirty="0" smtClean="0"/>
              <a:t>sujeitos a alterações.</a:t>
            </a:r>
            <a:endParaRPr lang="pt-BR" sz="105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1730326" y="2574387"/>
            <a:ext cx="1688123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3713871" y="2433710"/>
            <a:ext cx="7244862" cy="2813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+mj-lt"/>
              </a:rPr>
              <a:t>Cobertura das nove vacinas de crianças menores de ano e de 1 ano de </a:t>
            </a:r>
            <a:r>
              <a:rPr lang="pt-BR" sz="2800" dirty="0" smtClean="0">
                <a:latin typeface="+mj-lt"/>
              </a:rPr>
              <a:t>idade, </a:t>
            </a:r>
            <a:r>
              <a:rPr lang="pt-BR" sz="2800" dirty="0" smtClean="0">
                <a:latin typeface="+mj-lt"/>
              </a:rPr>
              <a:t>6ª Região de </a:t>
            </a:r>
            <a:r>
              <a:rPr lang="pt-BR" sz="2800" dirty="0" smtClean="0">
                <a:latin typeface="+mj-lt"/>
              </a:rPr>
              <a:t>Saúde, </a:t>
            </a:r>
            <a:r>
              <a:rPr lang="pt-BR" sz="2800" dirty="0" smtClean="0">
                <a:latin typeface="+mj-lt"/>
              </a:rPr>
              <a:t>Pau dos </a:t>
            </a:r>
            <a:r>
              <a:rPr lang="pt-BR" sz="2800" dirty="0" smtClean="0">
                <a:latin typeface="+mj-lt"/>
              </a:rPr>
              <a:t>Ferros – 2021*</a:t>
            </a:r>
            <a:endParaRPr lang="pt-BR" sz="2800" dirty="0">
              <a:latin typeface="+mj-lt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928468" y="1428750"/>
          <a:ext cx="10438227" cy="425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00332" y="5866229"/>
            <a:ext cx="4290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SIPNI/DATASUS/TABNET.</a:t>
            </a:r>
          </a:p>
          <a:p>
            <a:r>
              <a:rPr lang="pt-BR" sz="1050" dirty="0" smtClean="0"/>
              <a:t>Acesso em 04/02/2022. </a:t>
            </a:r>
            <a:r>
              <a:rPr lang="pt-BR" sz="1050" dirty="0" smtClean="0"/>
              <a:t>*Dados </a:t>
            </a:r>
            <a:r>
              <a:rPr lang="pt-BR" sz="1050" dirty="0" smtClean="0"/>
              <a:t>sujeitos a alterações.</a:t>
            </a:r>
            <a:endParaRPr lang="pt-BR" sz="105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1702190" y="1913205"/>
            <a:ext cx="1688123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3756074" y="1716258"/>
            <a:ext cx="7244862" cy="2813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latin typeface="+mj-lt"/>
              </a:rPr>
              <a:t>Cobertura das nove vacinas de crianças menores de ano e de 1 ano de </a:t>
            </a:r>
            <a:r>
              <a:rPr lang="pt-BR" sz="2800" dirty="0" smtClean="0">
                <a:latin typeface="+mj-lt"/>
              </a:rPr>
              <a:t>idade, </a:t>
            </a:r>
            <a:r>
              <a:rPr lang="en-US" sz="2800" dirty="0" smtClean="0">
                <a:latin typeface="+mj-lt"/>
              </a:rPr>
              <a:t>7ª </a:t>
            </a:r>
            <a:r>
              <a:rPr lang="en-US" sz="2800" dirty="0" err="1" smtClean="0">
                <a:latin typeface="+mj-lt"/>
              </a:rPr>
              <a:t>Região</a:t>
            </a:r>
            <a:r>
              <a:rPr lang="en-US" sz="2800" dirty="0" smtClean="0">
                <a:latin typeface="+mj-lt"/>
              </a:rPr>
              <a:t> de </a:t>
            </a:r>
            <a:r>
              <a:rPr lang="en-US" sz="2800" dirty="0" err="1" smtClean="0">
                <a:latin typeface="+mj-lt"/>
              </a:rPr>
              <a:t>Saúde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Metropolitana</a:t>
            </a:r>
            <a:r>
              <a:rPr lang="en-US" sz="2800" dirty="0" smtClean="0">
                <a:latin typeface="+mj-lt"/>
              </a:rPr>
              <a:t> – 2021*</a:t>
            </a:r>
            <a:endParaRPr lang="pt-BR" sz="2800" dirty="0">
              <a:latin typeface="+mj-lt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012874" y="1448972"/>
          <a:ext cx="10607039" cy="4178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00332" y="5866229"/>
            <a:ext cx="4290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SIPNI/DATASUS/TABNET.</a:t>
            </a:r>
          </a:p>
          <a:p>
            <a:r>
              <a:rPr lang="pt-BR" sz="1050" dirty="0" smtClean="0"/>
              <a:t>Acesso em 04/02/2022. </a:t>
            </a:r>
            <a:r>
              <a:rPr lang="pt-BR" sz="1050" dirty="0" smtClean="0"/>
              <a:t>*Dados </a:t>
            </a:r>
            <a:r>
              <a:rPr lang="pt-BR" sz="1050" dirty="0" smtClean="0"/>
              <a:t>sujeitos a alterações.</a:t>
            </a:r>
            <a:endParaRPr lang="pt-BR" sz="105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1800664" y="2152356"/>
            <a:ext cx="1688123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3643532" y="1955409"/>
            <a:ext cx="7244862" cy="2813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1270</Words>
  <PresentationFormat>Personalizar</PresentationFormat>
  <Paragraphs>152</Paragraphs>
  <Slides>20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Noto Sans Symbols</vt:lpstr>
      <vt:lpstr>Calibri</vt:lpstr>
      <vt:lpstr>Anton</vt:lpstr>
      <vt:lpstr>Panton</vt:lpstr>
      <vt:lpstr>Pinyon Script</vt:lpstr>
      <vt:lpstr>1_Tema do Office</vt:lpstr>
      <vt:lpstr>  Coberturas vacinais infantis no RN: resultado de 2021 e plano de ação para elevar os níveis em 2022.</vt:lpstr>
      <vt:lpstr>Cobertura das nove vacinas de crianças menores de ano e de 1 ano de idade, Rio Grande do Norte – 2021* </vt:lpstr>
      <vt:lpstr>Cobertura das nove vacinas de crianças menores de ano e de 1 ano de idade, 1ª Região de Saúde, São José de Mipibú – 2021*  </vt:lpstr>
      <vt:lpstr>Slide 4</vt:lpstr>
      <vt:lpstr>Cobertura das nove vacinas de crianças menores de ano e de 1 ano de idade- 3ª Região de Saúde - João Câmara – 2021* </vt:lpstr>
      <vt:lpstr>Slide 6</vt:lpstr>
      <vt:lpstr>Cobertura das nove vacinas de crianças menores de ano e de 1 ano de idade, 5ª Região de Saúde, Santa Cruz- 2021* </vt:lpstr>
      <vt:lpstr>Cobertura das nove vacinas de crianças menores de ano e de 1 ano de idade, 6ª Região de Saúde, Pau dos Ferros – 2021*</vt:lpstr>
      <vt:lpstr>Cobertura das nove vacinas de crianças menores de ano e de 1 ano de idade, 7ª Região de Saúde, Metropolitana – 2021*</vt:lpstr>
      <vt:lpstr>Cobertura das nove vacinas de crianças menores de ano e de 1 ano de idade, 8ª Região de Saúde, Açu – 2021* </vt:lpstr>
      <vt:lpstr>Indicador de pactuação interfederativa - SISPACTO</vt:lpstr>
      <vt:lpstr>Slide 12</vt:lpstr>
      <vt:lpstr>Plano de ação para elevar as coberturas vacinais infantis</vt:lpstr>
      <vt:lpstr>Ações propostas para aumento das coberturas vacinais</vt:lpstr>
      <vt:lpstr>Slide 15</vt:lpstr>
      <vt:lpstr>Slide 16</vt:lpstr>
      <vt:lpstr>Slide 17</vt:lpstr>
      <vt:lpstr>Slide 18</vt:lpstr>
      <vt:lpstr>Onde, como e quando atuar prioritariamente?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Ação para aumento das coberturas vacinais infantis no RN - 2022</dc:title>
  <dc:creator>IRACI NESTOR DE SOUZA ALMEIDA</dc:creator>
  <cp:lastModifiedBy>iraci</cp:lastModifiedBy>
  <cp:revision>17</cp:revision>
  <dcterms:created xsi:type="dcterms:W3CDTF">2020-09-11T13:56:15Z</dcterms:created>
  <dcterms:modified xsi:type="dcterms:W3CDTF">2022-03-16T01:47:15Z</dcterms:modified>
</cp:coreProperties>
</file>