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8"/>
  </p:notesMasterIdLst>
  <p:sldIdLst>
    <p:sldId id="275" r:id="rId2"/>
    <p:sldId id="276" r:id="rId3"/>
    <p:sldId id="259" r:id="rId4"/>
    <p:sldId id="269" r:id="rId5"/>
    <p:sldId id="282" r:id="rId6"/>
    <p:sldId id="260" r:id="rId7"/>
    <p:sldId id="274" r:id="rId8"/>
    <p:sldId id="280" r:id="rId9"/>
    <p:sldId id="285" r:id="rId10"/>
    <p:sldId id="287" r:id="rId11"/>
    <p:sldId id="284" r:id="rId12"/>
    <p:sldId id="283" r:id="rId13"/>
    <p:sldId id="281" r:id="rId14"/>
    <p:sldId id="289" r:id="rId15"/>
    <p:sldId id="295" r:id="rId16"/>
    <p:sldId id="29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9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Estilo com Tema 2 - Ênfas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660"/>
  </p:normalViewPr>
  <p:slideViewPr>
    <p:cSldViewPr>
      <p:cViewPr varScale="1">
        <p:scale>
          <a:sx n="81" d="100"/>
          <a:sy n="81" d="100"/>
        </p:scale>
        <p:origin x="1469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'TODAS AS SÍFILIS'!$A$4</c:f>
              <c:strCache>
                <c:ptCount val="1"/>
                <c:pt idx="0">
                  <c:v>Sífilis em Gestante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2.2049136090541838E-2"/>
                  <c:y val="6.1394638318780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C0-48C1-9694-18154863A5C6}"/>
                </c:ext>
              </c:extLst>
            </c:dLbl>
            <c:dLbl>
              <c:idx val="1"/>
              <c:layout>
                <c:manualLayout>
                  <c:x val="-3.1498765843631198E-3"/>
                  <c:y val="6.1394638318780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C0-48C1-9694-18154863A5C6}"/>
                </c:ext>
              </c:extLst>
            </c:dLbl>
            <c:dLbl>
              <c:idx val="2"/>
              <c:layout>
                <c:manualLayout>
                  <c:x val="-1.5749382921815599E-3"/>
                  <c:y val="4.1859980671895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C0-48C1-9694-18154863A5C6}"/>
                </c:ext>
              </c:extLst>
            </c:dLbl>
            <c:dLbl>
              <c:idx val="3"/>
              <c:layout>
                <c:manualLayout>
                  <c:x val="-1.5749382921815599E-3"/>
                  <c:y val="6.6975969075032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C0-48C1-9694-18154863A5C6}"/>
                </c:ext>
              </c:extLst>
            </c:dLbl>
            <c:dLbl>
              <c:idx val="4"/>
              <c:layout>
                <c:manualLayout>
                  <c:x val="0"/>
                  <c:y val="5.3022642184400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1C0-48C1-9694-18154863A5C6}"/>
                </c:ext>
              </c:extLst>
            </c:dLbl>
            <c:dLbl>
              <c:idx val="5"/>
              <c:layout>
                <c:manualLayout>
                  <c:x val="-1.5749382921815599E-3"/>
                  <c:y val="6.6975969075032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1C0-48C1-9694-18154863A5C6}"/>
                </c:ext>
              </c:extLst>
            </c:dLbl>
            <c:dLbl>
              <c:idx val="6"/>
              <c:layout>
                <c:manualLayout>
                  <c:x val="-3.1498765843631198E-3"/>
                  <c:y val="8.651062672191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1C0-48C1-9694-18154863A5C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'TODAS AS SÍFILIS'!$B$2:$L$2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'TODAS AS SÍFILIS'!$B$4:$L$4</c:f>
              <c:numCache>
                <c:formatCode>General</c:formatCode>
                <c:ptCount val="11"/>
                <c:pt idx="0">
                  <c:v>3.9</c:v>
                </c:pt>
                <c:pt idx="1">
                  <c:v>5.3</c:v>
                </c:pt>
                <c:pt idx="2">
                  <c:v>3.6</c:v>
                </c:pt>
                <c:pt idx="3">
                  <c:v>4.4000000000000004</c:v>
                </c:pt>
                <c:pt idx="4">
                  <c:v>4.7</c:v>
                </c:pt>
                <c:pt idx="5">
                  <c:v>5.8</c:v>
                </c:pt>
                <c:pt idx="6" formatCode="0.0">
                  <c:v>8.9</c:v>
                </c:pt>
                <c:pt idx="7">
                  <c:v>16.8</c:v>
                </c:pt>
                <c:pt idx="8">
                  <c:v>20.5</c:v>
                </c:pt>
                <c:pt idx="9">
                  <c:v>20.9</c:v>
                </c:pt>
                <c:pt idx="10">
                  <c:v>26.6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1C0-48C1-9694-18154863A5C6}"/>
            </c:ext>
          </c:extLst>
        </c:ser>
        <c:ser>
          <c:idx val="2"/>
          <c:order val="2"/>
          <c:tx>
            <c:strRef>
              <c:f>'TODAS AS SÍFILIS'!$A$5</c:f>
              <c:strCache>
                <c:ptCount val="1"/>
                <c:pt idx="0">
                  <c:v>Sífilis Adquirida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599506337452479E-2"/>
                  <c:y val="-2.79066537812636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1C0-48C1-9694-18154863A5C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'TODAS AS SÍFILIS'!$B$2:$L$2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'TODAS AS SÍFILIS'!$B$5:$L$5</c:f>
              <c:numCache>
                <c:formatCode>General</c:formatCode>
                <c:ptCount val="11"/>
                <c:pt idx="0">
                  <c:v>5.0999999999999996</c:v>
                </c:pt>
                <c:pt idx="1">
                  <c:v>8.1999999999999993</c:v>
                </c:pt>
                <c:pt idx="2">
                  <c:v>10.3</c:v>
                </c:pt>
                <c:pt idx="3">
                  <c:v>12.5</c:v>
                </c:pt>
                <c:pt idx="4">
                  <c:v>18.5</c:v>
                </c:pt>
                <c:pt idx="5">
                  <c:v>24.4</c:v>
                </c:pt>
                <c:pt idx="6">
                  <c:v>43.3</c:v>
                </c:pt>
                <c:pt idx="7">
                  <c:v>47.7</c:v>
                </c:pt>
                <c:pt idx="8" formatCode="0.0">
                  <c:v>49</c:v>
                </c:pt>
                <c:pt idx="9">
                  <c:v>42.7</c:v>
                </c:pt>
                <c:pt idx="10" formatCode="0.0">
                  <c:v>61.1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1C0-48C1-9694-18154863A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axId val="102959360"/>
        <c:axId val="103015168"/>
      </c:barChart>
      <c:lineChart>
        <c:grouping val="standard"/>
        <c:varyColors val="0"/>
        <c:ser>
          <c:idx val="0"/>
          <c:order val="0"/>
          <c:tx>
            <c:strRef>
              <c:f>'TODAS AS SÍFILIS'!$A$3</c:f>
              <c:strCache>
                <c:ptCount val="1"/>
                <c:pt idx="0">
                  <c:v>Sífilis congênita</c:v>
                </c:pt>
              </c:strCache>
            </c:strRef>
          </c:tx>
          <c:spPr>
            <a:ln w="31750">
              <a:solidFill>
                <a:schemeClr val="accent4"/>
              </a:solidFill>
            </a:ln>
          </c:spPr>
          <c:marker>
            <c:symbol val="circle"/>
            <c:size val="11"/>
            <c:spPr>
              <a:solidFill>
                <a:schemeClr val="accent4"/>
              </a:solidFill>
              <a:ln w="238125">
                <a:solidFill>
                  <a:schemeClr val="accent4"/>
                </a:solidFill>
              </a:ln>
            </c:spPr>
          </c:marker>
          <c:dLbls>
            <c:dLbl>
              <c:idx val="0"/>
              <c:layout>
                <c:manualLayout>
                  <c:x val="-3.3073704135812766E-2"/>
                  <c:y val="5.58133075625273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1C0-48C1-9694-18154863A5C6}"/>
                </c:ext>
              </c:extLst>
            </c:dLbl>
            <c:dLbl>
              <c:idx val="1"/>
              <c:layout>
                <c:manualLayout>
                  <c:x val="-3.1498765843631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1C0-48C1-9694-18154863A5C6}"/>
                </c:ext>
              </c:extLst>
            </c:dLbl>
            <c:dLbl>
              <c:idx val="2"/>
              <c:layout>
                <c:manualLayout>
                  <c:x val="-2.992382755144963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1C0-48C1-9694-18154863A5C6}"/>
                </c:ext>
              </c:extLst>
            </c:dLbl>
            <c:dLbl>
              <c:idx val="3"/>
              <c:layout>
                <c:manualLayout>
                  <c:x val="-3.307370413581275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1C0-48C1-9694-18154863A5C6}"/>
                </c:ext>
              </c:extLst>
            </c:dLbl>
            <c:dLbl>
              <c:idx val="4"/>
              <c:layout>
                <c:manualLayout>
                  <c:x val="-4.0948395596720553E-2"/>
                  <c:y val="-1.0232321515145387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1C0-48C1-9694-18154863A5C6}"/>
                </c:ext>
              </c:extLst>
            </c:dLbl>
            <c:dLbl>
              <c:idx val="5"/>
              <c:layout>
                <c:manualLayout>
                  <c:x val="-3.4648642427994258E-2"/>
                  <c:y val="-2.79066537812636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1C0-48C1-9694-18154863A5C6}"/>
                </c:ext>
              </c:extLst>
            </c:dLbl>
            <c:dLbl>
              <c:idx val="6"/>
              <c:layout>
                <c:manualLayout>
                  <c:x val="-4.7248148765446793E-2"/>
                  <c:y val="8.3719961343791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1C0-48C1-9694-18154863A5C6}"/>
                </c:ext>
              </c:extLst>
            </c:dLbl>
            <c:dLbl>
              <c:idx val="7"/>
              <c:layout>
                <c:manualLayout>
                  <c:x val="-4.2523333888902233E-2"/>
                  <c:y val="2.79066537812636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1C0-48C1-9694-18154863A5C6}"/>
                </c:ext>
              </c:extLst>
            </c:dLbl>
            <c:dLbl>
              <c:idx val="8"/>
              <c:layout>
                <c:manualLayout>
                  <c:x val="-4.2523333888902115E-2"/>
                  <c:y val="-2.79066537812636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1C0-48C1-9694-18154863A5C6}"/>
                </c:ext>
              </c:extLst>
            </c:dLbl>
            <c:dLbl>
              <c:idx val="9"/>
              <c:layout>
                <c:manualLayout>
                  <c:x val="-3.93734573045389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1C0-48C1-9694-18154863A5C6}"/>
                </c:ext>
              </c:extLst>
            </c:dLbl>
            <c:dLbl>
              <c:idx val="10"/>
              <c:layout>
                <c:manualLayout>
                  <c:x val="-3.6223580720175994E-2"/>
                  <c:y val="-2.79066537812636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1C0-48C1-9694-18154863A5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'TODAS AS SÍFILIS'!$B$2:$L$2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'TODAS AS SÍFILIS'!$B$3:$L$3</c:f>
              <c:numCache>
                <c:formatCode>General</c:formatCode>
                <c:ptCount val="11"/>
                <c:pt idx="0">
                  <c:v>5.2</c:v>
                </c:pt>
                <c:pt idx="1">
                  <c:v>6.1</c:v>
                </c:pt>
                <c:pt idx="2" formatCode="0.0">
                  <c:v>6</c:v>
                </c:pt>
                <c:pt idx="3" formatCode="0.0">
                  <c:v>6</c:v>
                </c:pt>
                <c:pt idx="4" formatCode="0.0">
                  <c:v>8.9</c:v>
                </c:pt>
                <c:pt idx="5">
                  <c:v>8.5</c:v>
                </c:pt>
                <c:pt idx="6">
                  <c:v>10.3</c:v>
                </c:pt>
                <c:pt idx="7">
                  <c:v>12.1</c:v>
                </c:pt>
                <c:pt idx="8">
                  <c:v>13.2</c:v>
                </c:pt>
                <c:pt idx="9">
                  <c:v>11.6</c:v>
                </c:pt>
                <c:pt idx="10">
                  <c:v>13.6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21C0-48C1-9694-18154863A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959360"/>
        <c:axId val="103015168"/>
      </c:lineChart>
      <c:catAx>
        <c:axId val="102959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3015168"/>
        <c:crosses val="autoZero"/>
        <c:auto val="1"/>
        <c:lblAlgn val="ctr"/>
        <c:lblOffset val="100"/>
        <c:noMultiLvlLbl val="0"/>
      </c:catAx>
      <c:valAx>
        <c:axId val="1030151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295936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'TODAS AS SÍFILIS'!$B$11</c:f>
              <c:strCache>
                <c:ptCount val="1"/>
                <c:pt idx="0">
                  <c:v>Sífilis congênita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dLbl>
              <c:idx val="0"/>
              <c:layout>
                <c:manualLayout>
                  <c:x val="-1.3026148711436959E-2"/>
                  <c:y val="9.62014321641029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00-47E8-9DCD-537888378C3A}"/>
                </c:ext>
              </c:extLst>
            </c:dLbl>
            <c:dLbl>
              <c:idx val="1"/>
              <c:layout>
                <c:manualLayout>
                  <c:x val="-1.6282685889296197E-2"/>
                  <c:y val="1.2826857621880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00-47E8-9DCD-537888378C3A}"/>
                </c:ext>
              </c:extLst>
            </c:dLbl>
            <c:dLbl>
              <c:idx val="2"/>
              <c:layout>
                <c:manualLayout>
                  <c:x val="-6.5130743557184796E-3"/>
                  <c:y val="1.2826857621880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00-47E8-9DCD-537888378C3A}"/>
                </c:ext>
              </c:extLst>
            </c:dLbl>
            <c:dLbl>
              <c:idx val="3"/>
              <c:layout>
                <c:manualLayout>
                  <c:x val="-1.3026148711436959E-2"/>
                  <c:y val="2.5653715243760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00-47E8-9DCD-537888378C3A}"/>
                </c:ext>
              </c:extLst>
            </c:dLbl>
            <c:dLbl>
              <c:idx val="4"/>
              <c:layout>
                <c:manualLayout>
                  <c:x val="-1.7910954478225757E-2"/>
                  <c:y val="1.2826857621880397E-2"/>
                </c:manualLayout>
              </c:layout>
              <c:spPr>
                <a:solidFill>
                  <a:schemeClr val="accent5">
                    <a:lumMod val="60000"/>
                    <a:lumOff val="40000"/>
                  </a:schemeClr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00-47E8-9DCD-537888378C3A}"/>
                </c:ext>
              </c:extLst>
            </c:dLbl>
            <c:dLbl>
              <c:idx val="6"/>
              <c:layout>
                <c:manualLayout>
                  <c:x val="-1.7910954478225816E-2"/>
                  <c:y val="1.2826857621880397E-2"/>
                </c:manualLayout>
              </c:layout>
              <c:spPr>
                <a:solidFill>
                  <a:schemeClr val="accent5">
                    <a:lumMod val="60000"/>
                    <a:lumOff val="40000"/>
                  </a:schemeClr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00-47E8-9DCD-537888378C3A}"/>
                </c:ext>
              </c:extLst>
            </c:dLbl>
            <c:dLbl>
              <c:idx val="7"/>
              <c:layout>
                <c:manualLayout>
                  <c:x val="-1.9539223067155317E-2"/>
                  <c:y val="6.4134288109401983E-3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D00-47E8-9DCD-537888378C3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'TODAS AS SÍFILIS'!$A$12:$A$19</c:f>
              <c:strCache>
                <c:ptCount val="8"/>
                <c:pt idx="0">
                  <c:v>1º Região</c:v>
                </c:pt>
                <c:pt idx="1">
                  <c:v>2º Região</c:v>
                </c:pt>
                <c:pt idx="2">
                  <c:v>3º Região</c:v>
                </c:pt>
                <c:pt idx="3">
                  <c:v>4º Região</c:v>
                </c:pt>
                <c:pt idx="4">
                  <c:v>5º Região</c:v>
                </c:pt>
                <c:pt idx="5">
                  <c:v>6º Região</c:v>
                </c:pt>
                <c:pt idx="6">
                  <c:v>7º Região</c:v>
                </c:pt>
                <c:pt idx="7">
                  <c:v>8º Região</c:v>
                </c:pt>
              </c:strCache>
            </c:strRef>
          </c:cat>
          <c:val>
            <c:numRef>
              <c:f>'TODAS AS SÍFILIS'!$B$12:$B$19</c:f>
              <c:numCache>
                <c:formatCode>0.0</c:formatCode>
                <c:ptCount val="8"/>
                <c:pt idx="0">
                  <c:v>8.9</c:v>
                </c:pt>
                <c:pt idx="1">
                  <c:v>11.6</c:v>
                </c:pt>
                <c:pt idx="2">
                  <c:v>11.7</c:v>
                </c:pt>
                <c:pt idx="3">
                  <c:v>3.7</c:v>
                </c:pt>
                <c:pt idx="4">
                  <c:v>15.5</c:v>
                </c:pt>
                <c:pt idx="5">
                  <c:v>2.1</c:v>
                </c:pt>
                <c:pt idx="6">
                  <c:v>20.2</c:v>
                </c:pt>
                <c:pt idx="7">
                  <c:v>12.7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D00-47E8-9DCD-537888378C3A}"/>
            </c:ext>
          </c:extLst>
        </c:ser>
        <c:ser>
          <c:idx val="1"/>
          <c:order val="1"/>
          <c:tx>
            <c:strRef>
              <c:f>'TODAS AS SÍFILIS'!$C$11</c:f>
              <c:strCache>
                <c:ptCount val="1"/>
                <c:pt idx="0">
                  <c:v>Sífilis em gestante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dLbl>
              <c:idx val="0"/>
              <c:layout>
                <c:manualLayout>
                  <c:x val="-1.4654417300366578E-2"/>
                  <c:y val="-3.2067144054700992E-3"/>
                </c:manualLayout>
              </c:layout>
              <c:spPr>
                <a:solidFill>
                  <a:schemeClr val="accent4">
                    <a:lumMod val="60000"/>
                    <a:lumOff val="40000"/>
                  </a:schemeClr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D00-47E8-9DCD-537888378C3A}"/>
                </c:ext>
              </c:extLst>
            </c:dLbl>
            <c:dLbl>
              <c:idx val="1"/>
              <c:layout>
                <c:manualLayout>
                  <c:x val="-2.442402883394429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D00-47E8-9DCD-537888378C3A}"/>
                </c:ext>
              </c:extLst>
            </c:dLbl>
            <c:dLbl>
              <c:idx val="2"/>
              <c:layout>
                <c:manualLayout>
                  <c:x val="-1.3026148711436959E-2"/>
                  <c:y val="9.62014321641029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D00-47E8-9DCD-537888378C3A}"/>
                </c:ext>
              </c:extLst>
            </c:dLbl>
            <c:dLbl>
              <c:idx val="3"/>
              <c:layout>
                <c:manualLayout>
                  <c:x val="-1.6282685889296197E-2"/>
                  <c:y val="1.6033572027350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D00-47E8-9DCD-537888378C3A}"/>
                </c:ext>
              </c:extLst>
            </c:dLbl>
            <c:dLbl>
              <c:idx val="4"/>
              <c:layout>
                <c:manualLayout>
                  <c:x val="-6.5130743557184796E-3"/>
                  <c:y val="2.2447000838290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D00-47E8-9DCD-537888378C3A}"/>
                </c:ext>
              </c:extLst>
            </c:dLbl>
            <c:dLbl>
              <c:idx val="6"/>
              <c:layout>
                <c:manualLayout>
                  <c:x val="-1.7910954478225816E-2"/>
                  <c:y val="5.8789084963758985E-17"/>
                </c:manualLayout>
              </c:layout>
              <c:spPr>
                <a:solidFill>
                  <a:schemeClr val="accent4">
                    <a:lumMod val="60000"/>
                    <a:lumOff val="40000"/>
                  </a:schemeClr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D00-47E8-9DCD-537888378C3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'TODAS AS SÍFILIS'!$A$12:$A$19</c:f>
              <c:strCache>
                <c:ptCount val="8"/>
                <c:pt idx="0">
                  <c:v>1º Região</c:v>
                </c:pt>
                <c:pt idx="1">
                  <c:v>2º Região</c:v>
                </c:pt>
                <c:pt idx="2">
                  <c:v>3º Região</c:v>
                </c:pt>
                <c:pt idx="3">
                  <c:v>4º Região</c:v>
                </c:pt>
                <c:pt idx="4">
                  <c:v>5º Região</c:v>
                </c:pt>
                <c:pt idx="5">
                  <c:v>6º Região</c:v>
                </c:pt>
                <c:pt idx="6">
                  <c:v>7º Região</c:v>
                </c:pt>
                <c:pt idx="7">
                  <c:v>8º Região</c:v>
                </c:pt>
              </c:strCache>
            </c:strRef>
          </c:cat>
          <c:val>
            <c:numRef>
              <c:f>'TODAS AS SÍFILIS'!$C$12:$C$19</c:f>
              <c:numCache>
                <c:formatCode>0.0</c:formatCode>
                <c:ptCount val="8"/>
                <c:pt idx="0">
                  <c:v>27.5</c:v>
                </c:pt>
                <c:pt idx="1">
                  <c:v>21.8</c:v>
                </c:pt>
                <c:pt idx="2">
                  <c:v>23.1</c:v>
                </c:pt>
                <c:pt idx="3">
                  <c:v>10.9</c:v>
                </c:pt>
                <c:pt idx="4">
                  <c:v>27</c:v>
                </c:pt>
                <c:pt idx="5">
                  <c:v>8.1999999999999993</c:v>
                </c:pt>
                <c:pt idx="6">
                  <c:v>35.4</c:v>
                </c:pt>
                <c:pt idx="7">
                  <c:v>23.7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D00-47E8-9DCD-537888378C3A}"/>
            </c:ext>
          </c:extLst>
        </c:ser>
        <c:ser>
          <c:idx val="2"/>
          <c:order val="2"/>
          <c:tx>
            <c:strRef>
              <c:f>'TODAS AS SÍFILIS'!$D$11</c:f>
              <c:strCache>
                <c:ptCount val="1"/>
                <c:pt idx="0">
                  <c:v>Sífilis Adquirida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spPr>
                <a:solidFill>
                  <a:schemeClr val="accent6">
                    <a:lumMod val="40000"/>
                    <a:lumOff val="60000"/>
                  </a:schemeClr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5D00-47E8-9DCD-537888378C3A}"/>
                </c:ext>
              </c:extLst>
            </c:dLbl>
            <c:dLbl>
              <c:idx val="3"/>
              <c:layout>
                <c:manualLayout>
                  <c:x val="-1.4654417300366578E-2"/>
                  <c:y val="2.5653715243760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D00-47E8-9DCD-537888378C3A}"/>
                </c:ext>
              </c:extLst>
            </c:dLbl>
            <c:dLbl>
              <c:idx val="4"/>
              <c:layout>
                <c:manualLayout>
                  <c:x val="1.4654417300366578E-2"/>
                  <c:y val="-3.20671440547009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D00-47E8-9DCD-537888378C3A}"/>
                </c:ext>
              </c:extLst>
            </c:dLbl>
            <c:dLbl>
              <c:idx val="5"/>
              <c:layout>
                <c:manualLayout>
                  <c:x val="1.9539223067155439E-2"/>
                  <c:y val="1.9240286432820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D00-47E8-9DCD-537888378C3A}"/>
                </c:ext>
              </c:extLst>
            </c:dLbl>
            <c:dLbl>
              <c:idx val="6"/>
              <c:spPr>
                <a:solidFill>
                  <a:schemeClr val="accent6">
                    <a:lumMod val="40000"/>
                    <a:lumOff val="60000"/>
                  </a:schemeClr>
                </a:solidFill>
              </c:spPr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5D00-47E8-9DCD-537888378C3A}"/>
                </c:ext>
              </c:extLst>
            </c:dLbl>
            <c:dLbl>
              <c:idx val="7"/>
              <c:layout>
                <c:manualLayout>
                  <c:x val="2.6052297422873918E-2"/>
                  <c:y val="3.20671440547009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D00-47E8-9DCD-537888378C3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'TODAS AS SÍFILIS'!$A$12:$A$19</c:f>
              <c:strCache>
                <c:ptCount val="8"/>
                <c:pt idx="0">
                  <c:v>1º Região</c:v>
                </c:pt>
                <c:pt idx="1">
                  <c:v>2º Região</c:v>
                </c:pt>
                <c:pt idx="2">
                  <c:v>3º Região</c:v>
                </c:pt>
                <c:pt idx="3">
                  <c:v>4º Região</c:v>
                </c:pt>
                <c:pt idx="4">
                  <c:v>5º Região</c:v>
                </c:pt>
                <c:pt idx="5">
                  <c:v>6º Região</c:v>
                </c:pt>
                <c:pt idx="6">
                  <c:v>7º Região</c:v>
                </c:pt>
                <c:pt idx="7">
                  <c:v>8º Região</c:v>
                </c:pt>
              </c:strCache>
            </c:strRef>
          </c:cat>
          <c:val>
            <c:numRef>
              <c:f>'TODAS AS SÍFILIS'!$D$12:$D$19</c:f>
              <c:numCache>
                <c:formatCode>0.0</c:formatCode>
                <c:ptCount val="8"/>
                <c:pt idx="0">
                  <c:v>76.5</c:v>
                </c:pt>
                <c:pt idx="1">
                  <c:v>59.6</c:v>
                </c:pt>
                <c:pt idx="2">
                  <c:v>54.3</c:v>
                </c:pt>
                <c:pt idx="3">
                  <c:v>19.8</c:v>
                </c:pt>
                <c:pt idx="4">
                  <c:v>28</c:v>
                </c:pt>
                <c:pt idx="5">
                  <c:v>12.3</c:v>
                </c:pt>
                <c:pt idx="6">
                  <c:v>87.8</c:v>
                </c:pt>
                <c:pt idx="7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D00-47E8-9DCD-537888378C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007104"/>
        <c:axId val="35870976"/>
      </c:barChart>
      <c:catAx>
        <c:axId val="35007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5870976"/>
        <c:crosses val="autoZero"/>
        <c:auto val="1"/>
        <c:lblAlgn val="ctr"/>
        <c:lblOffset val="100"/>
        <c:noMultiLvlLbl val="0"/>
      </c:catAx>
      <c:valAx>
        <c:axId val="3587097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3500710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DADOS!$A$100</c:f>
              <c:strCache>
                <c:ptCount val="1"/>
                <c:pt idx="0">
                  <c:v>Rio Grande do Norte</c:v>
                </c:pt>
              </c:strCache>
            </c:strRef>
          </c:tx>
          <c:spPr>
            <a:ln w="44450"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DADOS!$B$99:$L$99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DADOS!$B$100:$L$100</c:f>
              <c:numCache>
                <c:formatCode>0.0</c:formatCode>
                <c:ptCount val="11"/>
                <c:pt idx="0">
                  <c:v>5.0999999999999996</c:v>
                </c:pt>
                <c:pt idx="1">
                  <c:v>8.1999999999999993</c:v>
                </c:pt>
                <c:pt idx="2">
                  <c:v>10.3</c:v>
                </c:pt>
                <c:pt idx="3">
                  <c:v>12.5</c:v>
                </c:pt>
                <c:pt idx="4">
                  <c:v>18.5</c:v>
                </c:pt>
                <c:pt idx="5">
                  <c:v>24.4</c:v>
                </c:pt>
                <c:pt idx="6">
                  <c:v>43.3</c:v>
                </c:pt>
                <c:pt idx="7">
                  <c:v>47.7</c:v>
                </c:pt>
                <c:pt idx="8">
                  <c:v>49</c:v>
                </c:pt>
                <c:pt idx="9">
                  <c:v>42.7</c:v>
                </c:pt>
                <c:pt idx="10" formatCode="General">
                  <c:v>61.1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49-4F31-9CBD-B1E6A1E40CFE}"/>
            </c:ext>
          </c:extLst>
        </c:ser>
        <c:ser>
          <c:idx val="1"/>
          <c:order val="1"/>
          <c:tx>
            <c:strRef>
              <c:f>DADOS!$A$101</c:f>
              <c:strCache>
                <c:ptCount val="1"/>
                <c:pt idx="0">
                  <c:v>Nordeste</c:v>
                </c:pt>
              </c:strCache>
            </c:strRef>
          </c:tx>
          <c:spPr>
            <a:ln w="38100">
              <a:solidFill>
                <a:schemeClr val="accent5"/>
              </a:solidFill>
            </a:ln>
          </c:spPr>
          <c:marker>
            <c:symbol val="none"/>
          </c:marker>
          <c:cat>
            <c:numRef>
              <c:f>DADOS!$B$99:$L$99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DADOS!$B$101:$L$101</c:f>
              <c:numCache>
                <c:formatCode>0.0</c:formatCode>
                <c:ptCount val="11"/>
                <c:pt idx="0">
                  <c:v>3.8</c:v>
                </c:pt>
                <c:pt idx="1">
                  <c:v>4.7</c:v>
                </c:pt>
                <c:pt idx="2">
                  <c:v>6</c:v>
                </c:pt>
                <c:pt idx="3">
                  <c:v>7.7</c:v>
                </c:pt>
                <c:pt idx="4">
                  <c:v>12</c:v>
                </c:pt>
                <c:pt idx="5">
                  <c:v>18.2</c:v>
                </c:pt>
                <c:pt idx="6">
                  <c:v>27.1</c:v>
                </c:pt>
                <c:pt idx="7">
                  <c:v>46.9</c:v>
                </c:pt>
                <c:pt idx="8">
                  <c:v>43.1</c:v>
                </c:pt>
                <c:pt idx="9">
                  <c:v>27.2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49-4F31-9CBD-B1E6A1E40CFE}"/>
            </c:ext>
          </c:extLst>
        </c:ser>
        <c:ser>
          <c:idx val="2"/>
          <c:order val="2"/>
          <c:tx>
            <c:strRef>
              <c:f>DADOS!$A$102</c:f>
              <c:strCache>
                <c:ptCount val="1"/>
                <c:pt idx="0">
                  <c:v>Brasil</c:v>
                </c:pt>
              </c:strCache>
            </c:strRef>
          </c:tx>
          <c:spPr>
            <a:ln w="38100"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DADOS!$B$99:$L$99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DADOS!$B$102:$L$102</c:f>
              <c:numCache>
                <c:formatCode>0.0</c:formatCode>
                <c:ptCount val="11"/>
                <c:pt idx="0">
                  <c:v>9.5</c:v>
                </c:pt>
                <c:pt idx="1">
                  <c:v>14.4</c:v>
                </c:pt>
                <c:pt idx="2">
                  <c:v>19.600000000000001</c:v>
                </c:pt>
                <c:pt idx="3">
                  <c:v>24.9</c:v>
                </c:pt>
                <c:pt idx="4">
                  <c:v>33.9</c:v>
                </c:pt>
                <c:pt idx="5">
                  <c:v>44.2</c:v>
                </c:pt>
                <c:pt idx="6">
                  <c:v>58.8</c:v>
                </c:pt>
                <c:pt idx="7">
                  <c:v>76.400000000000006</c:v>
                </c:pt>
                <c:pt idx="8">
                  <c:v>74.2</c:v>
                </c:pt>
                <c:pt idx="9">
                  <c:v>54.5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49-4F31-9CBD-B1E6A1E40C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958720"/>
        <c:axId val="32966528"/>
      </c:lineChart>
      <c:catAx>
        <c:axId val="32958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966528"/>
        <c:crosses val="autoZero"/>
        <c:auto val="1"/>
        <c:lblAlgn val="ctr"/>
        <c:lblOffset val="100"/>
        <c:noMultiLvlLbl val="0"/>
      </c:catAx>
      <c:valAx>
        <c:axId val="32966528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crossAx val="3295872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DADOS!$A$84</c:f>
              <c:strCache>
                <c:ptCount val="1"/>
                <c:pt idx="0">
                  <c:v>Rio Grande do Norte</c:v>
                </c:pt>
              </c:strCache>
            </c:strRef>
          </c:tx>
          <c:spPr>
            <a:ln w="44450"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DADOS!$B$83:$L$83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DADOS!$B$84:$L$84</c:f>
              <c:numCache>
                <c:formatCode>0.0</c:formatCode>
                <c:ptCount val="11"/>
                <c:pt idx="0">
                  <c:v>3.9</c:v>
                </c:pt>
                <c:pt idx="1">
                  <c:v>5.3</c:v>
                </c:pt>
                <c:pt idx="2">
                  <c:v>3.6</c:v>
                </c:pt>
                <c:pt idx="3">
                  <c:v>4.4000000000000004</c:v>
                </c:pt>
                <c:pt idx="4">
                  <c:v>4.7</c:v>
                </c:pt>
                <c:pt idx="5">
                  <c:v>5.8</c:v>
                </c:pt>
                <c:pt idx="6">
                  <c:v>8.9</c:v>
                </c:pt>
                <c:pt idx="7">
                  <c:v>16.8</c:v>
                </c:pt>
                <c:pt idx="8">
                  <c:v>20.5</c:v>
                </c:pt>
                <c:pt idx="9">
                  <c:v>20.9</c:v>
                </c:pt>
                <c:pt idx="10">
                  <c:v>26.6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CC-46BA-8CA3-306CAF8FBBF1}"/>
            </c:ext>
          </c:extLst>
        </c:ser>
        <c:ser>
          <c:idx val="1"/>
          <c:order val="1"/>
          <c:tx>
            <c:strRef>
              <c:f>DADOS!$A$85</c:f>
              <c:strCache>
                <c:ptCount val="1"/>
                <c:pt idx="0">
                  <c:v>Nordeste</c:v>
                </c:pt>
              </c:strCache>
            </c:strRef>
          </c:tx>
          <c:spPr>
            <a:ln w="3810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DADOS!$B$83:$L$83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DADOS!$B$85:$L$85</c:f>
              <c:numCache>
                <c:formatCode>0.0</c:formatCode>
                <c:ptCount val="11"/>
                <c:pt idx="0">
                  <c:v>3.8</c:v>
                </c:pt>
                <c:pt idx="1">
                  <c:v>4.3</c:v>
                </c:pt>
                <c:pt idx="2">
                  <c:v>5.2</c:v>
                </c:pt>
                <c:pt idx="3">
                  <c:v>6.2</c:v>
                </c:pt>
                <c:pt idx="4">
                  <c:v>7.1</c:v>
                </c:pt>
                <c:pt idx="5">
                  <c:v>8.3000000000000007</c:v>
                </c:pt>
                <c:pt idx="6">
                  <c:v>11.3</c:v>
                </c:pt>
                <c:pt idx="7">
                  <c:v>17.7</c:v>
                </c:pt>
                <c:pt idx="8">
                  <c:v>16.399999999999999</c:v>
                </c:pt>
                <c:pt idx="9">
                  <c:v>15.6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2CC-46BA-8CA3-306CAF8FBBF1}"/>
            </c:ext>
          </c:extLst>
        </c:ser>
        <c:ser>
          <c:idx val="2"/>
          <c:order val="2"/>
          <c:tx>
            <c:strRef>
              <c:f>DADOS!$A$86</c:f>
              <c:strCache>
                <c:ptCount val="1"/>
                <c:pt idx="0">
                  <c:v>Brasil</c:v>
                </c:pt>
              </c:strCache>
            </c:strRef>
          </c:tx>
          <c:spPr>
            <a:ln w="38100"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DADOS!$B$83:$L$83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DADOS!$B$86:$L$86</c:f>
              <c:numCache>
                <c:formatCode>0.0</c:formatCode>
                <c:ptCount val="11"/>
                <c:pt idx="0">
                  <c:v>4.7</c:v>
                </c:pt>
                <c:pt idx="1">
                  <c:v>5.7</c:v>
                </c:pt>
                <c:pt idx="2">
                  <c:v>7.2</c:v>
                </c:pt>
                <c:pt idx="3">
                  <c:v>8.9</c:v>
                </c:pt>
                <c:pt idx="4">
                  <c:v>10.9</c:v>
                </c:pt>
                <c:pt idx="5">
                  <c:v>13.4</c:v>
                </c:pt>
                <c:pt idx="6">
                  <c:v>17</c:v>
                </c:pt>
                <c:pt idx="7">
                  <c:v>21.5</c:v>
                </c:pt>
                <c:pt idx="8">
                  <c:v>21.8</c:v>
                </c:pt>
                <c:pt idx="9">
                  <c:v>21.6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2CC-46BA-8CA3-306CAF8FBB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912896"/>
        <c:axId val="32914432"/>
      </c:lineChart>
      <c:catAx>
        <c:axId val="32912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914432"/>
        <c:crosses val="autoZero"/>
        <c:auto val="1"/>
        <c:lblAlgn val="ctr"/>
        <c:lblOffset val="100"/>
        <c:noMultiLvlLbl val="0"/>
      </c:catAx>
      <c:valAx>
        <c:axId val="32914432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crossAx val="3291289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dados!$A$46</c:f>
              <c:strCache>
                <c:ptCount val="1"/>
                <c:pt idx="0">
                  <c:v>Rio Grande do Norte</c:v>
                </c:pt>
              </c:strCache>
            </c:strRef>
          </c:tx>
          <c:spPr>
            <a:ln w="44450"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dados!$B$45:$L$45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dados!$B$46:$L$46</c:f>
              <c:numCache>
                <c:formatCode>0.0</c:formatCode>
                <c:ptCount val="11"/>
                <c:pt idx="0">
                  <c:v>5.2</c:v>
                </c:pt>
                <c:pt idx="1">
                  <c:v>6.1</c:v>
                </c:pt>
                <c:pt idx="2">
                  <c:v>6</c:v>
                </c:pt>
                <c:pt idx="3">
                  <c:v>6</c:v>
                </c:pt>
                <c:pt idx="4">
                  <c:v>8.9</c:v>
                </c:pt>
                <c:pt idx="5">
                  <c:v>8.5</c:v>
                </c:pt>
                <c:pt idx="6">
                  <c:v>10.3</c:v>
                </c:pt>
                <c:pt idx="7">
                  <c:v>12.1</c:v>
                </c:pt>
                <c:pt idx="8">
                  <c:v>13.2</c:v>
                </c:pt>
                <c:pt idx="9">
                  <c:v>11.6</c:v>
                </c:pt>
                <c:pt idx="10">
                  <c:v>13.6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B3-46BA-9A83-E1FF7021ABC8}"/>
            </c:ext>
          </c:extLst>
        </c:ser>
        <c:ser>
          <c:idx val="1"/>
          <c:order val="1"/>
          <c:tx>
            <c:strRef>
              <c:f>dados!$A$47</c:f>
              <c:strCache>
                <c:ptCount val="1"/>
                <c:pt idx="0">
                  <c:v>Nordeste</c:v>
                </c:pt>
              </c:strCache>
            </c:strRef>
          </c:tx>
          <c:spPr>
            <a:ln w="38100">
              <a:solidFill>
                <a:schemeClr val="accent5"/>
              </a:solidFill>
            </a:ln>
          </c:spPr>
          <c:marker>
            <c:symbol val="none"/>
          </c:marker>
          <c:cat>
            <c:numRef>
              <c:f>dados!$B$45:$L$45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dados!$B$47:$L$47</c:f>
              <c:numCache>
                <c:formatCode>0.0</c:formatCode>
                <c:ptCount val="11"/>
                <c:pt idx="0">
                  <c:v>3.8</c:v>
                </c:pt>
                <c:pt idx="1">
                  <c:v>4.5</c:v>
                </c:pt>
                <c:pt idx="2">
                  <c:v>5.5</c:v>
                </c:pt>
                <c:pt idx="3">
                  <c:v>6.1</c:v>
                </c:pt>
                <c:pt idx="4">
                  <c:v>7.1</c:v>
                </c:pt>
                <c:pt idx="5">
                  <c:v>7.5</c:v>
                </c:pt>
                <c:pt idx="6">
                  <c:v>8.5</c:v>
                </c:pt>
                <c:pt idx="7">
                  <c:v>9.4</c:v>
                </c:pt>
                <c:pt idx="8">
                  <c:v>8.1</c:v>
                </c:pt>
                <c:pt idx="9">
                  <c:v>7.7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FB3-46BA-9A83-E1FF7021ABC8}"/>
            </c:ext>
          </c:extLst>
        </c:ser>
        <c:ser>
          <c:idx val="2"/>
          <c:order val="2"/>
          <c:tx>
            <c:strRef>
              <c:f>dados!$A$48</c:f>
              <c:strCache>
                <c:ptCount val="1"/>
                <c:pt idx="0">
                  <c:v>Brasil</c:v>
                </c:pt>
              </c:strCache>
            </c:strRef>
          </c:tx>
          <c:spPr>
            <a:ln w="38100"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dados!$B$45:$L$45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dados!$B$48:$L$48</c:f>
              <c:numCache>
                <c:formatCode>0.0</c:formatCode>
                <c:ptCount val="11"/>
                <c:pt idx="0">
                  <c:v>3.3</c:v>
                </c:pt>
                <c:pt idx="1">
                  <c:v>4</c:v>
                </c:pt>
                <c:pt idx="2">
                  <c:v>4.8</c:v>
                </c:pt>
                <c:pt idx="3">
                  <c:v>5.5</c:v>
                </c:pt>
                <c:pt idx="4">
                  <c:v>6.5</c:v>
                </c:pt>
                <c:pt idx="5">
                  <c:v>7.4</c:v>
                </c:pt>
                <c:pt idx="6">
                  <c:v>8.5</c:v>
                </c:pt>
                <c:pt idx="7">
                  <c:v>9</c:v>
                </c:pt>
                <c:pt idx="8">
                  <c:v>8.5</c:v>
                </c:pt>
                <c:pt idx="9">
                  <c:v>7.7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FB3-46BA-9A83-E1FF7021AB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45152"/>
        <c:axId val="6147072"/>
      </c:lineChart>
      <c:catAx>
        <c:axId val="6145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147072"/>
        <c:crosses val="autoZero"/>
        <c:auto val="1"/>
        <c:lblAlgn val="ctr"/>
        <c:lblOffset val="100"/>
        <c:noMultiLvlLbl val="0"/>
      </c:catAx>
      <c:valAx>
        <c:axId val="6147072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crossAx val="614515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600" b="0"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302473729334058E-2"/>
          <c:y val="3.1041395489598576E-2"/>
          <c:w val="0.96339505254133184"/>
          <c:h val="0.6929312720839421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'DADOS DA MÃE'!$A$146</c:f>
              <c:strCache>
                <c:ptCount val="1"/>
                <c:pt idx="0">
                  <c:v>Realizaram pré-natal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'DADOS DA MÃE'!$B$145:$L$145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'DADOS DA MÃE'!$B$146:$L$146</c:f>
              <c:numCache>
                <c:formatCode>0%</c:formatCode>
                <c:ptCount val="11"/>
                <c:pt idx="0">
                  <c:v>0.78</c:v>
                </c:pt>
                <c:pt idx="1">
                  <c:v>0.84</c:v>
                </c:pt>
                <c:pt idx="2">
                  <c:v>0.82</c:v>
                </c:pt>
                <c:pt idx="3">
                  <c:v>0.81</c:v>
                </c:pt>
                <c:pt idx="4">
                  <c:v>0.8</c:v>
                </c:pt>
                <c:pt idx="5">
                  <c:v>0.85</c:v>
                </c:pt>
                <c:pt idx="6">
                  <c:v>0.86</c:v>
                </c:pt>
                <c:pt idx="7">
                  <c:v>0.85</c:v>
                </c:pt>
                <c:pt idx="8">
                  <c:v>0.89</c:v>
                </c:pt>
                <c:pt idx="9">
                  <c:v>0.89</c:v>
                </c:pt>
                <c:pt idx="10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06-4221-9F06-F8D7D35E47A0}"/>
            </c:ext>
          </c:extLst>
        </c:ser>
        <c:ser>
          <c:idx val="1"/>
          <c:order val="1"/>
          <c:tx>
            <c:strRef>
              <c:f>'DADOS DA MÃE'!$A$147</c:f>
              <c:strCache>
                <c:ptCount val="1"/>
                <c:pt idx="0">
                  <c:v>Diagnóstico durante o pré-natal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'DADOS DA MÃE'!$B$145:$L$145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'DADOS DA MÃE'!$B$147:$L$147</c:f>
              <c:numCache>
                <c:formatCode>0%</c:formatCode>
                <c:ptCount val="11"/>
                <c:pt idx="0">
                  <c:v>0.4</c:v>
                </c:pt>
                <c:pt idx="1">
                  <c:v>0.4</c:v>
                </c:pt>
                <c:pt idx="2">
                  <c:v>0.41</c:v>
                </c:pt>
                <c:pt idx="3">
                  <c:v>0.47</c:v>
                </c:pt>
                <c:pt idx="4">
                  <c:v>0.43</c:v>
                </c:pt>
                <c:pt idx="5">
                  <c:v>0.46</c:v>
                </c:pt>
                <c:pt idx="6">
                  <c:v>0.55000000000000004</c:v>
                </c:pt>
                <c:pt idx="7">
                  <c:v>0.56999999999999995</c:v>
                </c:pt>
                <c:pt idx="8">
                  <c:v>0.63</c:v>
                </c:pt>
                <c:pt idx="9">
                  <c:v>0.56000000000000005</c:v>
                </c:pt>
                <c:pt idx="10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06-4221-9F06-F8D7D35E47A0}"/>
            </c:ext>
          </c:extLst>
        </c:ser>
        <c:ser>
          <c:idx val="2"/>
          <c:order val="2"/>
          <c:tx>
            <c:strRef>
              <c:f>'DADOS DA MÃE'!$A$148</c:f>
              <c:strCache>
                <c:ptCount val="1"/>
                <c:pt idx="0">
                  <c:v>Tratamento concomitante ao parceiro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'DADOS DA MÃE'!$B$145:$L$145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'DADOS DA MÃE'!$B$148:$L$148</c:f>
              <c:numCache>
                <c:formatCode>0%</c:formatCode>
                <c:ptCount val="11"/>
                <c:pt idx="0">
                  <c:v>0.13</c:v>
                </c:pt>
                <c:pt idx="1">
                  <c:v>0.09</c:v>
                </c:pt>
                <c:pt idx="2">
                  <c:v>0.11</c:v>
                </c:pt>
                <c:pt idx="3">
                  <c:v>0.14000000000000001</c:v>
                </c:pt>
                <c:pt idx="4">
                  <c:v>0.15</c:v>
                </c:pt>
                <c:pt idx="5">
                  <c:v>0.28999999999999998</c:v>
                </c:pt>
                <c:pt idx="6">
                  <c:v>0.17</c:v>
                </c:pt>
                <c:pt idx="7">
                  <c:v>0.22</c:v>
                </c:pt>
                <c:pt idx="8">
                  <c:v>0.28000000000000003</c:v>
                </c:pt>
                <c:pt idx="9">
                  <c:v>0.18</c:v>
                </c:pt>
                <c:pt idx="10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06-4221-9F06-F8D7D35E4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7161344"/>
        <c:axId val="117171328"/>
      </c:barChart>
      <c:catAx>
        <c:axId val="117161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7171328"/>
        <c:crosses val="autoZero"/>
        <c:auto val="1"/>
        <c:lblAlgn val="ctr"/>
        <c:lblOffset val="100"/>
        <c:noMultiLvlLbl val="0"/>
      </c:catAx>
      <c:valAx>
        <c:axId val="11717132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1716134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525073063286151E-2"/>
          <c:y val="0"/>
          <c:w val="0.95294985387342768"/>
          <c:h val="0.782631503731356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dados!$A$105</c:f>
              <c:strCache>
                <c:ptCount val="1"/>
                <c:pt idx="0">
                  <c:v>Óbito por sífilis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11"/>
              <c:pt idx="0">
                <c:v>2011</c:v>
              </c:pt>
              <c:pt idx="1">
                <c:v>2012</c:v>
              </c:pt>
              <c:pt idx="2">
                <c:v>2013</c:v>
              </c:pt>
              <c:pt idx="3">
                <c:v>2014</c:v>
              </c:pt>
              <c:pt idx="4">
                <c:v>2015</c:v>
              </c:pt>
              <c:pt idx="5">
                <c:v>2016</c:v>
              </c:pt>
              <c:pt idx="6">
                <c:v>2017</c:v>
              </c:pt>
              <c:pt idx="7">
                <c:v>2018</c:v>
              </c:pt>
              <c:pt idx="8">
                <c:v>2019</c:v>
              </c:pt>
              <c:pt idx="9">
                <c:v>2020</c:v>
              </c:pt>
              <c:pt idx="10">
                <c:v>2021</c:v>
              </c:pt>
            </c:numLit>
          </c:cat>
          <c:val>
            <c:numRef>
              <c:f>dados!$B$105:$L$105</c:f>
              <c:numCache>
                <c:formatCode>0.0%</c:formatCode>
                <c:ptCount val="11"/>
                <c:pt idx="0">
                  <c:v>1.984126984126984E-2</c:v>
                </c:pt>
                <c:pt idx="1">
                  <c:v>1.0416666666666666E-2</c:v>
                </c:pt>
                <c:pt idx="2">
                  <c:v>1.0752688172043012E-2</c:v>
                </c:pt>
                <c:pt idx="3">
                  <c:v>2.0477815699658702E-2</c:v>
                </c:pt>
                <c:pt idx="4">
                  <c:v>1.3636363636363636E-2</c:v>
                </c:pt>
                <c:pt idx="5">
                  <c:v>1.2886597938144329E-2</c:v>
                </c:pt>
                <c:pt idx="6">
                  <c:v>1.4705882352941176E-2</c:v>
                </c:pt>
                <c:pt idx="7">
                  <c:v>1.0291595197255575E-2</c:v>
                </c:pt>
                <c:pt idx="8">
                  <c:v>1.0101010101010102E-2</c:v>
                </c:pt>
                <c:pt idx="9">
                  <c:v>1.5122873345935728E-2</c:v>
                </c:pt>
                <c:pt idx="10">
                  <c:v>2.6548672566371681E-2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1F-4B8D-9060-4C7B0D2548A8}"/>
            </c:ext>
          </c:extLst>
        </c:ser>
        <c:ser>
          <c:idx val="1"/>
          <c:order val="1"/>
          <c:tx>
            <c:strRef>
              <c:f>dados!$A$106</c:f>
              <c:strCache>
                <c:ptCount val="1"/>
                <c:pt idx="0">
                  <c:v>Óbito por outras causas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1F-4B8D-9060-4C7B0D2548A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1F-4B8D-9060-4C7B0D2548A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11"/>
              <c:pt idx="0">
                <c:v>2011</c:v>
              </c:pt>
              <c:pt idx="1">
                <c:v>2012</c:v>
              </c:pt>
              <c:pt idx="2">
                <c:v>2013</c:v>
              </c:pt>
              <c:pt idx="3">
                <c:v>2014</c:v>
              </c:pt>
              <c:pt idx="4">
                <c:v>2015</c:v>
              </c:pt>
              <c:pt idx="5">
                <c:v>2016</c:v>
              </c:pt>
              <c:pt idx="6">
                <c:v>2017</c:v>
              </c:pt>
              <c:pt idx="7">
                <c:v>2018</c:v>
              </c:pt>
              <c:pt idx="8">
                <c:v>2019</c:v>
              </c:pt>
              <c:pt idx="9">
                <c:v>2020</c:v>
              </c:pt>
              <c:pt idx="10">
                <c:v>2021</c:v>
              </c:pt>
            </c:numLit>
          </c:cat>
          <c:val>
            <c:numRef>
              <c:f>dados!$B$106:$L$106</c:f>
              <c:numCache>
                <c:formatCode>0.0%</c:formatCode>
                <c:ptCount val="11"/>
                <c:pt idx="0">
                  <c:v>7.9365079365079361E-3</c:v>
                </c:pt>
                <c:pt idx="1">
                  <c:v>1.0416666666666666E-2</c:v>
                </c:pt>
                <c:pt idx="2">
                  <c:v>3.5842293906810036E-3</c:v>
                </c:pt>
                <c:pt idx="3">
                  <c:v>3.4129692832764505E-3</c:v>
                </c:pt>
                <c:pt idx="4">
                  <c:v>0</c:v>
                </c:pt>
                <c:pt idx="5">
                  <c:v>2.5773195876288659E-3</c:v>
                </c:pt>
                <c:pt idx="6">
                  <c:v>0</c:v>
                </c:pt>
                <c:pt idx="7">
                  <c:v>3.4305317324185248E-3</c:v>
                </c:pt>
                <c:pt idx="8">
                  <c:v>1.6835016835016834E-3</c:v>
                </c:pt>
                <c:pt idx="9">
                  <c:v>5.6710775047258983E-3</c:v>
                </c:pt>
                <c:pt idx="10">
                  <c:v>1.0619469026548672E-2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11F-4B8D-9060-4C7B0D2548A8}"/>
            </c:ext>
          </c:extLst>
        </c:ser>
        <c:ser>
          <c:idx val="2"/>
          <c:order val="2"/>
          <c:tx>
            <c:strRef>
              <c:f>dados!$A$107</c:f>
              <c:strCache>
                <c:ptCount val="1"/>
                <c:pt idx="0">
                  <c:v>Aborto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11F-4B8D-9060-4C7B0D2548A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11F-4B8D-9060-4C7B0D2548A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11F-4B8D-9060-4C7B0D2548A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1F-4B8D-9060-4C7B0D2548A8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11F-4B8D-9060-4C7B0D2548A8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11F-4B8D-9060-4C7B0D2548A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11"/>
              <c:pt idx="0">
                <c:v>2011</c:v>
              </c:pt>
              <c:pt idx="1">
                <c:v>2012</c:v>
              </c:pt>
              <c:pt idx="2">
                <c:v>2013</c:v>
              </c:pt>
              <c:pt idx="3">
                <c:v>2014</c:v>
              </c:pt>
              <c:pt idx="4">
                <c:v>2015</c:v>
              </c:pt>
              <c:pt idx="5">
                <c:v>2016</c:v>
              </c:pt>
              <c:pt idx="6">
                <c:v>2017</c:v>
              </c:pt>
              <c:pt idx="7">
                <c:v>2018</c:v>
              </c:pt>
              <c:pt idx="8">
                <c:v>2019</c:v>
              </c:pt>
              <c:pt idx="9">
                <c:v>2020</c:v>
              </c:pt>
              <c:pt idx="10">
                <c:v>2021</c:v>
              </c:pt>
            </c:numLit>
          </c:cat>
          <c:val>
            <c:numRef>
              <c:f>dados!$B$107:$L$107</c:f>
              <c:numCache>
                <c:formatCode>0.0%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7.1684587813620072E-3</c:v>
                </c:pt>
                <c:pt idx="3">
                  <c:v>0</c:v>
                </c:pt>
                <c:pt idx="4">
                  <c:v>4.5454545454545452E-3</c:v>
                </c:pt>
                <c:pt idx="5">
                  <c:v>2.5773195876288659E-3</c:v>
                </c:pt>
                <c:pt idx="6">
                  <c:v>0</c:v>
                </c:pt>
                <c:pt idx="7">
                  <c:v>6.8610634648370496E-3</c:v>
                </c:pt>
                <c:pt idx="8">
                  <c:v>3.3670033670033669E-3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11F-4B8D-9060-4C7B0D2548A8}"/>
            </c:ext>
          </c:extLst>
        </c:ser>
        <c:ser>
          <c:idx val="3"/>
          <c:order val="3"/>
          <c:tx>
            <c:strRef>
              <c:f>dados!$A$108</c:f>
              <c:strCache>
                <c:ptCount val="1"/>
                <c:pt idx="0">
                  <c:v>Natimorto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11"/>
              <c:pt idx="0">
                <c:v>2011</c:v>
              </c:pt>
              <c:pt idx="1">
                <c:v>2012</c:v>
              </c:pt>
              <c:pt idx="2">
                <c:v>2013</c:v>
              </c:pt>
              <c:pt idx="3">
                <c:v>2014</c:v>
              </c:pt>
              <c:pt idx="4">
                <c:v>2015</c:v>
              </c:pt>
              <c:pt idx="5">
                <c:v>2016</c:v>
              </c:pt>
              <c:pt idx="6">
                <c:v>2017</c:v>
              </c:pt>
              <c:pt idx="7">
                <c:v>2018</c:v>
              </c:pt>
              <c:pt idx="8">
                <c:v>2019</c:v>
              </c:pt>
              <c:pt idx="9">
                <c:v>2020</c:v>
              </c:pt>
              <c:pt idx="10">
                <c:v>2021</c:v>
              </c:pt>
            </c:numLit>
          </c:cat>
          <c:val>
            <c:numRef>
              <c:f>dados!$B$108:$L$108</c:f>
              <c:numCache>
                <c:formatCode>0.0%</c:formatCode>
                <c:ptCount val="11"/>
                <c:pt idx="0">
                  <c:v>1.1904761904761904E-2</c:v>
                </c:pt>
                <c:pt idx="1">
                  <c:v>2.0833333333333332E-2</c:v>
                </c:pt>
                <c:pt idx="2">
                  <c:v>3.5842293906810036E-3</c:v>
                </c:pt>
                <c:pt idx="3">
                  <c:v>1.0238907849829351E-2</c:v>
                </c:pt>
                <c:pt idx="4">
                  <c:v>1.1363636363636364E-2</c:v>
                </c:pt>
                <c:pt idx="5">
                  <c:v>1.0309278350515464E-2</c:v>
                </c:pt>
                <c:pt idx="6">
                  <c:v>8.4033613445378148E-3</c:v>
                </c:pt>
                <c:pt idx="7">
                  <c:v>1.8867924528301886E-2</c:v>
                </c:pt>
                <c:pt idx="8">
                  <c:v>1.6835016835016835E-2</c:v>
                </c:pt>
                <c:pt idx="9">
                  <c:v>1.7013232514177693E-2</c:v>
                </c:pt>
                <c:pt idx="10">
                  <c:v>1.9469026548672566E-2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11F-4B8D-9060-4C7B0D2548A8}"/>
            </c:ext>
          </c:extLst>
        </c:ser>
        <c:ser>
          <c:idx val="4"/>
          <c:order val="4"/>
          <c:tx>
            <c:strRef>
              <c:f>dados!$A$109</c:f>
              <c:strCache>
                <c:ptCount val="1"/>
                <c:pt idx="0">
                  <c:v>Ignorado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11"/>
              <c:pt idx="0">
                <c:v>2011</c:v>
              </c:pt>
              <c:pt idx="1">
                <c:v>2012</c:v>
              </c:pt>
              <c:pt idx="2">
                <c:v>2013</c:v>
              </c:pt>
              <c:pt idx="3">
                <c:v>2014</c:v>
              </c:pt>
              <c:pt idx="4">
                <c:v>2015</c:v>
              </c:pt>
              <c:pt idx="5">
                <c:v>2016</c:v>
              </c:pt>
              <c:pt idx="6">
                <c:v>2017</c:v>
              </c:pt>
              <c:pt idx="7">
                <c:v>2018</c:v>
              </c:pt>
              <c:pt idx="8">
                <c:v>2019</c:v>
              </c:pt>
              <c:pt idx="9">
                <c:v>2020</c:v>
              </c:pt>
              <c:pt idx="10">
                <c:v>2021</c:v>
              </c:pt>
            </c:numLit>
          </c:cat>
          <c:val>
            <c:numRef>
              <c:f>dados!$B$109:$L$109</c:f>
              <c:numCache>
                <c:formatCode>0.0%</c:formatCode>
                <c:ptCount val="11"/>
                <c:pt idx="0">
                  <c:v>1.5873015873015872E-2</c:v>
                </c:pt>
                <c:pt idx="1">
                  <c:v>2.0833333333333332E-2</c:v>
                </c:pt>
                <c:pt idx="2">
                  <c:v>3.2258064516129031E-2</c:v>
                </c:pt>
                <c:pt idx="3">
                  <c:v>3.0716723549488054E-2</c:v>
                </c:pt>
                <c:pt idx="4">
                  <c:v>1.8181818181818181E-2</c:v>
                </c:pt>
                <c:pt idx="5">
                  <c:v>3.8659793814432991E-2</c:v>
                </c:pt>
                <c:pt idx="6">
                  <c:v>2.100840336134454E-2</c:v>
                </c:pt>
                <c:pt idx="7">
                  <c:v>1.3722126929674099E-2</c:v>
                </c:pt>
                <c:pt idx="8">
                  <c:v>6.7340067340067337E-3</c:v>
                </c:pt>
                <c:pt idx="9">
                  <c:v>2.2684310018903593E-2</c:v>
                </c:pt>
                <c:pt idx="10">
                  <c:v>1.2389380530973451E-2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11F-4B8D-9060-4C7B0D2548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4177792"/>
        <c:axId val="131425408"/>
      </c:barChart>
      <c:catAx>
        <c:axId val="124177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1425408"/>
        <c:crosses val="autoZero"/>
        <c:auto val="1"/>
        <c:lblAlgn val="ctr"/>
        <c:lblOffset val="100"/>
        <c:noMultiLvlLbl val="0"/>
      </c:catAx>
      <c:valAx>
        <c:axId val="131425408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2417779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888241554619893E-2"/>
          <c:y val="5.1400554097404488E-2"/>
          <c:w val="0.88264756889233753"/>
          <c:h val="0.72112459900845727"/>
        </c:manualLayout>
      </c:layout>
      <c:lineChart>
        <c:grouping val="standard"/>
        <c:varyColors val="0"/>
        <c:ser>
          <c:idx val="0"/>
          <c:order val="0"/>
          <c:tx>
            <c:strRef>
              <c:f>óbitos!$A$11</c:f>
              <c:strCache>
                <c:ptCount val="1"/>
                <c:pt idx="0">
                  <c:v>Rio Grande do Norte</c:v>
                </c:pt>
              </c:strCache>
            </c:strRef>
          </c:tx>
          <c:spPr>
            <a:ln w="38100"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óbitos!$B$10:$L$10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óbitos!$B$11:$L$11</c:f>
              <c:numCache>
                <c:formatCode>0.0</c:formatCode>
                <c:ptCount val="11"/>
                <c:pt idx="0">
                  <c:v>6.2098944317946589</c:v>
                </c:pt>
                <c:pt idx="1">
                  <c:v>14.837424223154859</c:v>
                </c:pt>
                <c:pt idx="2">
                  <c:v>2.133970679242867</c:v>
                </c:pt>
                <c:pt idx="3">
                  <c:v>4.1513585320796231</c:v>
                </c:pt>
                <c:pt idx="4">
                  <c:v>4.0618209143158879</c:v>
                </c:pt>
                <c:pt idx="5">
                  <c:v>10.989735586961777</c:v>
                </c:pt>
                <c:pt idx="6">
                  <c:v>10.848575582026081</c:v>
                </c:pt>
                <c:pt idx="7">
                  <c:v>10.390258094011054</c:v>
                </c:pt>
                <c:pt idx="8">
                  <c:v>4.4316419233325943</c:v>
                </c:pt>
                <c:pt idx="9">
                  <c:v>4.3940592319184457</c:v>
                </c:pt>
                <c:pt idx="10">
                  <c:v>14.477017734346724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83-488C-A613-F789F1C07CB6}"/>
            </c:ext>
          </c:extLst>
        </c:ser>
        <c:ser>
          <c:idx val="1"/>
          <c:order val="1"/>
          <c:tx>
            <c:strRef>
              <c:f>óbitos!$A$12</c:f>
              <c:strCache>
                <c:ptCount val="1"/>
                <c:pt idx="0">
                  <c:v>Nordeste</c:v>
                </c:pt>
              </c:strCache>
            </c:strRef>
          </c:tx>
          <c:spPr>
            <a:ln w="3810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óbitos!$B$10:$L$10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óbitos!$B$12:$L$12</c:f>
              <c:numCache>
                <c:formatCode>0.0</c:formatCode>
                <c:ptCount val="11"/>
                <c:pt idx="0" formatCode="General">
                  <c:v>4.3</c:v>
                </c:pt>
                <c:pt idx="1">
                  <c:v>5</c:v>
                </c:pt>
                <c:pt idx="2" formatCode="General">
                  <c:v>6.8</c:v>
                </c:pt>
                <c:pt idx="3" formatCode="General">
                  <c:v>5.8</c:v>
                </c:pt>
                <c:pt idx="4" formatCode="General">
                  <c:v>6.4</c:v>
                </c:pt>
                <c:pt idx="5" formatCode="General">
                  <c:v>8.3000000000000007</c:v>
                </c:pt>
                <c:pt idx="6">
                  <c:v>7</c:v>
                </c:pt>
                <c:pt idx="7" formatCode="General">
                  <c:v>9.8000000000000007</c:v>
                </c:pt>
                <c:pt idx="8" formatCode="General">
                  <c:v>6</c:v>
                </c:pt>
                <c:pt idx="9" formatCode="General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83-488C-A613-F789F1C07CB6}"/>
            </c:ext>
          </c:extLst>
        </c:ser>
        <c:ser>
          <c:idx val="2"/>
          <c:order val="2"/>
          <c:tx>
            <c:strRef>
              <c:f>óbitos!$A$13</c:f>
              <c:strCache>
                <c:ptCount val="1"/>
                <c:pt idx="0">
                  <c:v>Brasil</c:v>
                </c:pt>
              </c:strCache>
            </c:strRef>
          </c:tx>
          <c:spPr>
            <a:ln w="381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óbitos!$B$10:$L$10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óbitos!$B$13:$L$13</c:f>
              <c:numCache>
                <c:formatCode>General</c:formatCode>
                <c:ptCount val="11"/>
                <c:pt idx="0">
                  <c:v>3.8</c:v>
                </c:pt>
                <c:pt idx="1">
                  <c:v>5.0999999999999996</c:v>
                </c:pt>
                <c:pt idx="2">
                  <c:v>5.5</c:v>
                </c:pt>
                <c:pt idx="3">
                  <c:v>5.9</c:v>
                </c:pt>
                <c:pt idx="4">
                  <c:v>7.8</c:v>
                </c:pt>
                <c:pt idx="5">
                  <c:v>6.8</c:v>
                </c:pt>
                <c:pt idx="6">
                  <c:v>7.6</c:v>
                </c:pt>
                <c:pt idx="7">
                  <c:v>8.9</c:v>
                </c:pt>
                <c:pt idx="8">
                  <c:v>6.2</c:v>
                </c:pt>
                <c:pt idx="9">
                  <c:v>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A83-488C-A613-F789F1C07C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4136448"/>
        <c:axId val="131646208"/>
      </c:lineChart>
      <c:catAx>
        <c:axId val="124136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1646208"/>
        <c:crosses val="autoZero"/>
        <c:auto val="1"/>
        <c:lblAlgn val="ctr"/>
        <c:lblOffset val="100"/>
        <c:noMultiLvlLbl val="0"/>
      </c:catAx>
      <c:valAx>
        <c:axId val="131646208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crossAx val="124136448"/>
        <c:crosses val="autoZero"/>
        <c:crossBetween val="between"/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0.19634328885203484"/>
          <c:y val="0.88151255727915701"/>
          <c:w val="0.58164360362313317"/>
          <c:h val="6.9271072400165695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TRANSMISSIBILIDADE!$A$19</c:f>
              <c:strCache>
                <c:ptCount val="1"/>
                <c:pt idx="0">
                  <c:v>Sífilis em gestante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numRef>
              <c:f>TRANSMISSIBILIDADE!$B$18:$E$18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TRANSMISSIBILIDADE!$B$19:$E$19</c:f>
              <c:numCache>
                <c:formatCode>General</c:formatCode>
                <c:ptCount val="4"/>
                <c:pt idx="0">
                  <c:v>810</c:v>
                </c:pt>
                <c:pt idx="1">
                  <c:v>923</c:v>
                </c:pt>
                <c:pt idx="2">
                  <c:v>951</c:v>
                </c:pt>
                <c:pt idx="3">
                  <c:v>1102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08-48D1-8157-1220B614B940}"/>
            </c:ext>
          </c:extLst>
        </c:ser>
        <c:ser>
          <c:idx val="1"/>
          <c:order val="1"/>
          <c:tx>
            <c:strRef>
              <c:f>TRANSMISSIBILIDADE!$A$20</c:f>
              <c:strCache>
                <c:ptCount val="1"/>
                <c:pt idx="0">
                  <c:v>Sífilis congênita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numRef>
              <c:f>TRANSMISSIBILIDADE!$B$18:$E$18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TRANSMISSIBILIDADE!$B$20:$E$20</c:f>
              <c:numCache>
                <c:formatCode>General</c:formatCode>
                <c:ptCount val="4"/>
                <c:pt idx="0">
                  <c:v>583</c:v>
                </c:pt>
                <c:pt idx="1">
                  <c:v>594</c:v>
                </c:pt>
                <c:pt idx="2">
                  <c:v>529</c:v>
                </c:pt>
                <c:pt idx="3">
                  <c:v>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08-48D1-8157-1220B614B9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2529536"/>
        <c:axId val="152535424"/>
      </c:barChart>
      <c:lineChart>
        <c:grouping val="standard"/>
        <c:varyColors val="0"/>
        <c:ser>
          <c:idx val="2"/>
          <c:order val="2"/>
          <c:tx>
            <c:strRef>
              <c:f>TRANSMISSIBILIDADE!$A$21</c:f>
              <c:strCache>
                <c:ptCount val="1"/>
                <c:pt idx="0">
                  <c:v>Transmissibilidade</c:v>
                </c:pt>
              </c:strCache>
            </c:strRef>
          </c:tx>
          <c:spPr>
            <a:ln w="63500">
              <a:solidFill>
                <a:schemeClr val="accent4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7096960362380204E-2"/>
                  <c:y val="-3.8938260081735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008-48D1-8157-1220B614B940}"/>
                </c:ext>
              </c:extLst>
            </c:dLbl>
            <c:dLbl>
              <c:idx val="1"/>
              <c:layout>
                <c:manualLayout>
                  <c:x val="-2.0516352434856205E-2"/>
                  <c:y val="-3.61569557901827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08-48D1-8157-1220B614B940}"/>
                </c:ext>
              </c:extLst>
            </c:dLbl>
            <c:dLbl>
              <c:idx val="2"/>
              <c:layout>
                <c:manualLayout>
                  <c:x val="-3.4193920724760341E-3"/>
                  <c:y val="-2.2250434332420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008-48D1-8157-1220B614B940}"/>
                </c:ext>
              </c:extLst>
            </c:dLbl>
            <c:dLbl>
              <c:idx val="3"/>
              <c:layout>
                <c:manualLayout>
                  <c:x val="-3.4193920724760341E-3"/>
                  <c:y val="-5.5626085831050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08-48D1-8157-1220B614B9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TRANSMISSIBILIDADE!$B$18:$E$18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TRANSMISSIBILIDADE!$B$21:$E$21</c:f>
              <c:numCache>
                <c:formatCode>0.0%</c:formatCode>
                <c:ptCount val="4"/>
                <c:pt idx="0">
                  <c:v>0.71975308641975311</c:v>
                </c:pt>
                <c:pt idx="1">
                  <c:v>0.64355362946912242</c:v>
                </c:pt>
                <c:pt idx="2">
                  <c:v>0.55625657202944268</c:v>
                </c:pt>
                <c:pt idx="3">
                  <c:v>0.51270417422867509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008-48D1-8157-1220B614B9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2685328"/>
        <c:axId val="1572704048"/>
      </c:lineChart>
      <c:catAx>
        <c:axId val="152529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2535424"/>
        <c:crosses val="autoZero"/>
        <c:auto val="1"/>
        <c:lblAlgn val="ctr"/>
        <c:lblOffset val="100"/>
        <c:noMultiLvlLbl val="0"/>
      </c:catAx>
      <c:valAx>
        <c:axId val="1525354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Nº de casos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2529536"/>
        <c:crosses val="autoZero"/>
        <c:crossBetween val="between"/>
      </c:valAx>
      <c:valAx>
        <c:axId val="1572704048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crossAx val="1572685328"/>
        <c:crosses val="max"/>
        <c:crossBetween val="between"/>
      </c:valAx>
      <c:catAx>
        <c:axId val="1572685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72704048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4FC5CC-7D77-4266-94CA-98B63732A346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A27EE61-937B-4568-BFEC-55FA65C3D163}">
      <dgm:prSet custT="1"/>
      <dgm:spPr/>
      <dgm:t>
        <a:bodyPr/>
        <a:lstStyle/>
        <a:p>
          <a:pPr>
            <a:defRPr cap="all"/>
          </a:pPr>
          <a:r>
            <a:rPr lang="pt-BR" sz="1600" dirty="0"/>
            <a:t>Tel. 3232 2784∕6963</a:t>
          </a:r>
          <a:endParaRPr lang="en-US" sz="1600" dirty="0"/>
        </a:p>
      </dgm:t>
    </dgm:pt>
    <dgm:pt modelId="{F9036B7B-665B-44B0-AC36-94DF81B97985}" type="parTrans" cxnId="{B754F808-8544-447A-A21B-9D61B4AFF4B3}">
      <dgm:prSet/>
      <dgm:spPr/>
      <dgm:t>
        <a:bodyPr/>
        <a:lstStyle/>
        <a:p>
          <a:endParaRPr lang="en-US" sz="1600"/>
        </a:p>
      </dgm:t>
    </dgm:pt>
    <dgm:pt modelId="{4E3CDA41-0D68-4D05-8DEE-5A92ED62B3FD}" type="sibTrans" cxnId="{B754F808-8544-447A-A21B-9D61B4AFF4B3}">
      <dgm:prSet/>
      <dgm:spPr/>
      <dgm:t>
        <a:bodyPr/>
        <a:lstStyle/>
        <a:p>
          <a:endParaRPr lang="en-US" sz="1600"/>
        </a:p>
      </dgm:t>
    </dgm:pt>
    <dgm:pt modelId="{28E7A734-01C1-447B-80E4-4C6E76444BC8}">
      <dgm:prSet custT="1"/>
      <dgm:spPr/>
      <dgm:t>
        <a:bodyPr/>
        <a:lstStyle/>
        <a:p>
          <a:pPr>
            <a:defRPr cap="all"/>
          </a:pPr>
          <a:r>
            <a:rPr lang="pt-BR" sz="1600" dirty="0"/>
            <a:t>E-mail: </a:t>
          </a:r>
          <a:r>
            <a:rPr lang="pt-BR" sz="1600" cap="none" dirty="0"/>
            <a:t>hepaidscoordenacaorn@gmail.com</a:t>
          </a:r>
          <a:endParaRPr lang="en-US" sz="1600" dirty="0"/>
        </a:p>
      </dgm:t>
    </dgm:pt>
    <dgm:pt modelId="{71F835D2-3390-4C74-913D-DEE0DD59B2D8}" type="parTrans" cxnId="{AADE1283-3864-4820-BE63-C6B44955DA0B}">
      <dgm:prSet/>
      <dgm:spPr/>
      <dgm:t>
        <a:bodyPr/>
        <a:lstStyle/>
        <a:p>
          <a:endParaRPr lang="en-US" sz="1600"/>
        </a:p>
      </dgm:t>
    </dgm:pt>
    <dgm:pt modelId="{4272C6F3-7FCB-42E8-B27A-6FD161002D88}" type="sibTrans" cxnId="{AADE1283-3864-4820-BE63-C6B44955DA0B}">
      <dgm:prSet/>
      <dgm:spPr/>
      <dgm:t>
        <a:bodyPr/>
        <a:lstStyle/>
        <a:p>
          <a:endParaRPr lang="en-US" sz="1600"/>
        </a:p>
      </dgm:t>
    </dgm:pt>
    <dgm:pt modelId="{8C02FC70-0DD9-4A3F-AB0A-FD0080FA2ED2}">
      <dgm:prSet custT="1"/>
      <dgm:spPr/>
      <dgm:t>
        <a:bodyPr/>
        <a:lstStyle/>
        <a:p>
          <a:pPr>
            <a:defRPr cap="all"/>
          </a:pPr>
          <a:r>
            <a:rPr lang="pt-BR" sz="1600" dirty="0"/>
            <a:t>E-mail: </a:t>
          </a:r>
          <a:r>
            <a:rPr lang="pt-BR" sz="1600" cap="none" dirty="0"/>
            <a:t>vigistaidshvrn@gmail.com</a:t>
          </a:r>
          <a:endParaRPr lang="en-US" sz="1600" dirty="0"/>
        </a:p>
      </dgm:t>
    </dgm:pt>
    <dgm:pt modelId="{9BB98903-2E17-4F2F-996F-6AECE1DAD6BA}" type="parTrans" cxnId="{ABB6D37B-BC4A-4F06-B05C-3BA6567C4016}">
      <dgm:prSet/>
      <dgm:spPr/>
      <dgm:t>
        <a:bodyPr/>
        <a:lstStyle/>
        <a:p>
          <a:endParaRPr lang="en-US" sz="1600"/>
        </a:p>
      </dgm:t>
    </dgm:pt>
    <dgm:pt modelId="{5611B5C5-E5E9-466B-986D-773C3CABB249}" type="sibTrans" cxnId="{ABB6D37B-BC4A-4F06-B05C-3BA6567C4016}">
      <dgm:prSet/>
      <dgm:spPr/>
      <dgm:t>
        <a:bodyPr/>
        <a:lstStyle/>
        <a:p>
          <a:endParaRPr lang="en-US" sz="1600"/>
        </a:p>
      </dgm:t>
    </dgm:pt>
    <dgm:pt modelId="{D7C95788-C9F5-4216-8214-8B9693352484}">
      <dgm:prSet custT="1"/>
      <dgm:spPr/>
      <dgm:t>
        <a:bodyPr/>
        <a:lstStyle/>
        <a:p>
          <a:pPr>
            <a:defRPr cap="all"/>
          </a:pPr>
          <a:r>
            <a:rPr lang="pt-BR" sz="1600" b="1"/>
            <a:t>OBRIGADA!</a:t>
          </a:r>
          <a:endParaRPr lang="en-US" sz="1600"/>
        </a:p>
      </dgm:t>
    </dgm:pt>
    <dgm:pt modelId="{F51B4147-CED4-4107-84DC-9E0C3481FD79}" type="parTrans" cxnId="{B724C015-0D13-4D2A-9E48-50D0D47E77A5}">
      <dgm:prSet/>
      <dgm:spPr/>
      <dgm:t>
        <a:bodyPr/>
        <a:lstStyle/>
        <a:p>
          <a:endParaRPr lang="en-US" sz="1600"/>
        </a:p>
      </dgm:t>
    </dgm:pt>
    <dgm:pt modelId="{F38213C1-6ACB-473D-B6BC-43065C90FA82}" type="sibTrans" cxnId="{B724C015-0D13-4D2A-9E48-50D0D47E77A5}">
      <dgm:prSet/>
      <dgm:spPr/>
      <dgm:t>
        <a:bodyPr/>
        <a:lstStyle/>
        <a:p>
          <a:endParaRPr lang="en-US" sz="1600"/>
        </a:p>
      </dgm:t>
    </dgm:pt>
    <dgm:pt modelId="{96C87BF2-F2AF-4310-90E7-CFB56BD646BD}" type="pres">
      <dgm:prSet presAssocID="{AD4FC5CC-7D77-4266-94CA-98B63732A346}" presName="root" presStyleCnt="0">
        <dgm:presLayoutVars>
          <dgm:dir/>
          <dgm:resizeHandles val="exact"/>
        </dgm:presLayoutVars>
      </dgm:prSet>
      <dgm:spPr/>
    </dgm:pt>
    <dgm:pt modelId="{1D5B8A89-4A6A-459F-A56C-0F4826EA157F}" type="pres">
      <dgm:prSet presAssocID="{0A27EE61-937B-4568-BFEC-55FA65C3D163}" presName="compNode" presStyleCnt="0"/>
      <dgm:spPr/>
    </dgm:pt>
    <dgm:pt modelId="{3538EE93-7D8B-42AE-8DCA-D8AF61663DA2}" type="pres">
      <dgm:prSet presAssocID="{0A27EE61-937B-4568-BFEC-55FA65C3D163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77B29C5F-8051-46E3-B752-3D9F46F25576}" type="pres">
      <dgm:prSet presAssocID="{0A27EE61-937B-4568-BFEC-55FA65C3D16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A2168D13-CD08-44A9-9B1D-485CAB163C28}" type="pres">
      <dgm:prSet presAssocID="{0A27EE61-937B-4568-BFEC-55FA65C3D163}" presName="spaceRect" presStyleCnt="0"/>
      <dgm:spPr/>
    </dgm:pt>
    <dgm:pt modelId="{2730B97E-4C65-490B-A6ED-43089C4D0100}" type="pres">
      <dgm:prSet presAssocID="{0A27EE61-937B-4568-BFEC-55FA65C3D163}" presName="textRect" presStyleLbl="revTx" presStyleIdx="0" presStyleCnt="4">
        <dgm:presLayoutVars>
          <dgm:chMax val="1"/>
          <dgm:chPref val="1"/>
        </dgm:presLayoutVars>
      </dgm:prSet>
      <dgm:spPr/>
    </dgm:pt>
    <dgm:pt modelId="{769D83D4-05DB-4725-A6EC-EE4A1663F575}" type="pres">
      <dgm:prSet presAssocID="{4E3CDA41-0D68-4D05-8DEE-5A92ED62B3FD}" presName="sibTrans" presStyleCnt="0"/>
      <dgm:spPr/>
    </dgm:pt>
    <dgm:pt modelId="{FAB48EEF-E2DA-45F8-AEFF-34884CDA12DC}" type="pres">
      <dgm:prSet presAssocID="{28E7A734-01C1-447B-80E4-4C6E76444BC8}" presName="compNode" presStyleCnt="0"/>
      <dgm:spPr/>
    </dgm:pt>
    <dgm:pt modelId="{E2095661-FAA3-47CC-A834-AD1DA3EA6144}" type="pres">
      <dgm:prSet presAssocID="{28E7A734-01C1-447B-80E4-4C6E76444BC8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C1149937-E238-4508-A210-ADF54A56EA52}" type="pres">
      <dgm:prSet presAssocID="{28E7A734-01C1-447B-80E4-4C6E76444BC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74CFE7A9-214E-4317-A63B-6AA8E1DB0E71}" type="pres">
      <dgm:prSet presAssocID="{28E7A734-01C1-447B-80E4-4C6E76444BC8}" presName="spaceRect" presStyleCnt="0"/>
      <dgm:spPr/>
    </dgm:pt>
    <dgm:pt modelId="{1484365C-E82C-4E0B-869E-34ED111798A0}" type="pres">
      <dgm:prSet presAssocID="{28E7A734-01C1-447B-80E4-4C6E76444BC8}" presName="textRect" presStyleLbl="revTx" presStyleIdx="1" presStyleCnt="4">
        <dgm:presLayoutVars>
          <dgm:chMax val="1"/>
          <dgm:chPref val="1"/>
        </dgm:presLayoutVars>
      </dgm:prSet>
      <dgm:spPr/>
    </dgm:pt>
    <dgm:pt modelId="{865D2671-6FF0-4DE4-87ED-E2105BEF6123}" type="pres">
      <dgm:prSet presAssocID="{4272C6F3-7FCB-42E8-B27A-6FD161002D88}" presName="sibTrans" presStyleCnt="0"/>
      <dgm:spPr/>
    </dgm:pt>
    <dgm:pt modelId="{EA00900E-2F17-4B3E-BD18-1343F79D0473}" type="pres">
      <dgm:prSet presAssocID="{8C02FC70-0DD9-4A3F-AB0A-FD0080FA2ED2}" presName="compNode" presStyleCnt="0"/>
      <dgm:spPr/>
    </dgm:pt>
    <dgm:pt modelId="{955CD1D2-A845-42A1-9683-1D36FDC1030E}" type="pres">
      <dgm:prSet presAssocID="{8C02FC70-0DD9-4A3F-AB0A-FD0080FA2ED2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ABE9144E-84FB-48EC-88C9-593283EB7041}" type="pres">
      <dgm:prSet presAssocID="{8C02FC70-0DD9-4A3F-AB0A-FD0080FA2ED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-mail"/>
        </a:ext>
      </dgm:extLst>
    </dgm:pt>
    <dgm:pt modelId="{30B76733-9153-4E46-81AD-AB80B6304C0A}" type="pres">
      <dgm:prSet presAssocID="{8C02FC70-0DD9-4A3F-AB0A-FD0080FA2ED2}" presName="spaceRect" presStyleCnt="0"/>
      <dgm:spPr/>
    </dgm:pt>
    <dgm:pt modelId="{71EF2893-9DF6-4409-8302-8A384D664920}" type="pres">
      <dgm:prSet presAssocID="{8C02FC70-0DD9-4A3F-AB0A-FD0080FA2ED2}" presName="textRect" presStyleLbl="revTx" presStyleIdx="2" presStyleCnt="4">
        <dgm:presLayoutVars>
          <dgm:chMax val="1"/>
          <dgm:chPref val="1"/>
        </dgm:presLayoutVars>
      </dgm:prSet>
      <dgm:spPr/>
    </dgm:pt>
    <dgm:pt modelId="{77B0DDEE-9E0C-4111-97E8-2116634C17CB}" type="pres">
      <dgm:prSet presAssocID="{5611B5C5-E5E9-466B-986D-773C3CABB249}" presName="sibTrans" presStyleCnt="0"/>
      <dgm:spPr/>
    </dgm:pt>
    <dgm:pt modelId="{942B761C-E28C-4A43-9902-3E12770AFA1D}" type="pres">
      <dgm:prSet presAssocID="{D7C95788-C9F5-4216-8214-8B9693352484}" presName="compNode" presStyleCnt="0"/>
      <dgm:spPr/>
    </dgm:pt>
    <dgm:pt modelId="{40AB8061-ABA5-4B16-BE5C-89EE3841063B}" type="pres">
      <dgm:prSet presAssocID="{D7C95788-C9F5-4216-8214-8B9693352484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DD280F42-C2DA-462D-A23A-52B82676061E}" type="pres">
      <dgm:prSet presAssocID="{D7C95788-C9F5-4216-8214-8B969335248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7822C063-D826-4073-8FE8-E7A942B44E38}" type="pres">
      <dgm:prSet presAssocID="{D7C95788-C9F5-4216-8214-8B9693352484}" presName="spaceRect" presStyleCnt="0"/>
      <dgm:spPr/>
    </dgm:pt>
    <dgm:pt modelId="{6A9DBF9B-D57A-4A94-9776-E1F03CDD6CD7}" type="pres">
      <dgm:prSet presAssocID="{D7C95788-C9F5-4216-8214-8B969335248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754F808-8544-447A-A21B-9D61B4AFF4B3}" srcId="{AD4FC5CC-7D77-4266-94CA-98B63732A346}" destId="{0A27EE61-937B-4568-BFEC-55FA65C3D163}" srcOrd="0" destOrd="0" parTransId="{F9036B7B-665B-44B0-AC36-94DF81B97985}" sibTransId="{4E3CDA41-0D68-4D05-8DEE-5A92ED62B3FD}"/>
    <dgm:cxn modelId="{245F490E-6F7E-4A28-88C7-F22A339EB6D0}" type="presOf" srcId="{AD4FC5CC-7D77-4266-94CA-98B63732A346}" destId="{96C87BF2-F2AF-4310-90E7-CFB56BD646BD}" srcOrd="0" destOrd="0" presId="urn:microsoft.com/office/officeart/2018/5/layout/IconLeafLabelList"/>
    <dgm:cxn modelId="{B724C015-0D13-4D2A-9E48-50D0D47E77A5}" srcId="{AD4FC5CC-7D77-4266-94CA-98B63732A346}" destId="{D7C95788-C9F5-4216-8214-8B9693352484}" srcOrd="3" destOrd="0" parTransId="{F51B4147-CED4-4107-84DC-9E0C3481FD79}" sibTransId="{F38213C1-6ACB-473D-B6BC-43065C90FA82}"/>
    <dgm:cxn modelId="{ABB6D37B-BC4A-4F06-B05C-3BA6567C4016}" srcId="{AD4FC5CC-7D77-4266-94CA-98B63732A346}" destId="{8C02FC70-0DD9-4A3F-AB0A-FD0080FA2ED2}" srcOrd="2" destOrd="0" parTransId="{9BB98903-2E17-4F2F-996F-6AECE1DAD6BA}" sibTransId="{5611B5C5-E5E9-466B-986D-773C3CABB249}"/>
    <dgm:cxn modelId="{AADE1283-3864-4820-BE63-C6B44955DA0B}" srcId="{AD4FC5CC-7D77-4266-94CA-98B63732A346}" destId="{28E7A734-01C1-447B-80E4-4C6E76444BC8}" srcOrd="1" destOrd="0" parTransId="{71F835D2-3390-4C74-913D-DEE0DD59B2D8}" sibTransId="{4272C6F3-7FCB-42E8-B27A-6FD161002D88}"/>
    <dgm:cxn modelId="{226B7EB7-2AF6-4C73-9661-6A33D960CD93}" type="presOf" srcId="{D7C95788-C9F5-4216-8214-8B9693352484}" destId="{6A9DBF9B-D57A-4A94-9776-E1F03CDD6CD7}" srcOrd="0" destOrd="0" presId="urn:microsoft.com/office/officeart/2018/5/layout/IconLeafLabelList"/>
    <dgm:cxn modelId="{00D94BB8-2AD1-46A0-8A0F-DC2C92EBB445}" type="presOf" srcId="{28E7A734-01C1-447B-80E4-4C6E76444BC8}" destId="{1484365C-E82C-4E0B-869E-34ED111798A0}" srcOrd="0" destOrd="0" presId="urn:microsoft.com/office/officeart/2018/5/layout/IconLeafLabelList"/>
    <dgm:cxn modelId="{D0115DC2-8A01-4668-B746-171367755063}" type="presOf" srcId="{0A27EE61-937B-4568-BFEC-55FA65C3D163}" destId="{2730B97E-4C65-490B-A6ED-43089C4D0100}" srcOrd="0" destOrd="0" presId="urn:microsoft.com/office/officeart/2018/5/layout/IconLeafLabelList"/>
    <dgm:cxn modelId="{3D2B77D1-B227-4AF0-A69A-C3454A5EBBDF}" type="presOf" srcId="{8C02FC70-0DD9-4A3F-AB0A-FD0080FA2ED2}" destId="{71EF2893-9DF6-4409-8302-8A384D664920}" srcOrd="0" destOrd="0" presId="urn:microsoft.com/office/officeart/2018/5/layout/IconLeafLabelList"/>
    <dgm:cxn modelId="{BB110EA5-F9C8-4B9D-83C0-14D8FBFAA421}" type="presParOf" srcId="{96C87BF2-F2AF-4310-90E7-CFB56BD646BD}" destId="{1D5B8A89-4A6A-459F-A56C-0F4826EA157F}" srcOrd="0" destOrd="0" presId="urn:microsoft.com/office/officeart/2018/5/layout/IconLeafLabelList"/>
    <dgm:cxn modelId="{4BE6618A-F2C0-43A2-8C45-75B82C27393B}" type="presParOf" srcId="{1D5B8A89-4A6A-459F-A56C-0F4826EA157F}" destId="{3538EE93-7D8B-42AE-8DCA-D8AF61663DA2}" srcOrd="0" destOrd="0" presId="urn:microsoft.com/office/officeart/2018/5/layout/IconLeafLabelList"/>
    <dgm:cxn modelId="{2611EC56-F925-42E6-A29A-6355CD265134}" type="presParOf" srcId="{1D5B8A89-4A6A-459F-A56C-0F4826EA157F}" destId="{77B29C5F-8051-46E3-B752-3D9F46F25576}" srcOrd="1" destOrd="0" presId="urn:microsoft.com/office/officeart/2018/5/layout/IconLeafLabelList"/>
    <dgm:cxn modelId="{888B40B0-A94B-40EE-81EE-CD0852AD2C61}" type="presParOf" srcId="{1D5B8A89-4A6A-459F-A56C-0F4826EA157F}" destId="{A2168D13-CD08-44A9-9B1D-485CAB163C28}" srcOrd="2" destOrd="0" presId="urn:microsoft.com/office/officeart/2018/5/layout/IconLeafLabelList"/>
    <dgm:cxn modelId="{46E66FC4-6A8F-49E4-ACD9-ACAEAC7FF023}" type="presParOf" srcId="{1D5B8A89-4A6A-459F-A56C-0F4826EA157F}" destId="{2730B97E-4C65-490B-A6ED-43089C4D0100}" srcOrd="3" destOrd="0" presId="urn:microsoft.com/office/officeart/2018/5/layout/IconLeafLabelList"/>
    <dgm:cxn modelId="{76BA5531-06AB-4F47-918E-394E722410BE}" type="presParOf" srcId="{96C87BF2-F2AF-4310-90E7-CFB56BD646BD}" destId="{769D83D4-05DB-4725-A6EC-EE4A1663F575}" srcOrd="1" destOrd="0" presId="urn:microsoft.com/office/officeart/2018/5/layout/IconLeafLabelList"/>
    <dgm:cxn modelId="{437DD5BB-2FCC-40DA-8999-E052CCEBA495}" type="presParOf" srcId="{96C87BF2-F2AF-4310-90E7-CFB56BD646BD}" destId="{FAB48EEF-E2DA-45F8-AEFF-34884CDA12DC}" srcOrd="2" destOrd="0" presId="urn:microsoft.com/office/officeart/2018/5/layout/IconLeafLabelList"/>
    <dgm:cxn modelId="{399F4B19-4E18-432E-9E81-F4352D90DBF0}" type="presParOf" srcId="{FAB48EEF-E2DA-45F8-AEFF-34884CDA12DC}" destId="{E2095661-FAA3-47CC-A834-AD1DA3EA6144}" srcOrd="0" destOrd="0" presId="urn:microsoft.com/office/officeart/2018/5/layout/IconLeafLabelList"/>
    <dgm:cxn modelId="{7C034D1F-0DAD-4787-B41A-F61731C94E15}" type="presParOf" srcId="{FAB48EEF-E2DA-45F8-AEFF-34884CDA12DC}" destId="{C1149937-E238-4508-A210-ADF54A56EA52}" srcOrd="1" destOrd="0" presId="urn:microsoft.com/office/officeart/2018/5/layout/IconLeafLabelList"/>
    <dgm:cxn modelId="{370A7AB3-BCC9-4962-BE2D-2E4711187561}" type="presParOf" srcId="{FAB48EEF-E2DA-45F8-AEFF-34884CDA12DC}" destId="{74CFE7A9-214E-4317-A63B-6AA8E1DB0E71}" srcOrd="2" destOrd="0" presId="urn:microsoft.com/office/officeart/2018/5/layout/IconLeafLabelList"/>
    <dgm:cxn modelId="{00815CC2-30D0-4DE4-B195-7E0BDB22AD45}" type="presParOf" srcId="{FAB48EEF-E2DA-45F8-AEFF-34884CDA12DC}" destId="{1484365C-E82C-4E0B-869E-34ED111798A0}" srcOrd="3" destOrd="0" presId="urn:microsoft.com/office/officeart/2018/5/layout/IconLeafLabelList"/>
    <dgm:cxn modelId="{B745C2B5-8C04-43D3-8D71-E4301DD43CCA}" type="presParOf" srcId="{96C87BF2-F2AF-4310-90E7-CFB56BD646BD}" destId="{865D2671-6FF0-4DE4-87ED-E2105BEF6123}" srcOrd="3" destOrd="0" presId="urn:microsoft.com/office/officeart/2018/5/layout/IconLeafLabelList"/>
    <dgm:cxn modelId="{77A90F46-8B6B-4BB7-9BC9-9E9CFAE0D0D9}" type="presParOf" srcId="{96C87BF2-F2AF-4310-90E7-CFB56BD646BD}" destId="{EA00900E-2F17-4B3E-BD18-1343F79D0473}" srcOrd="4" destOrd="0" presId="urn:microsoft.com/office/officeart/2018/5/layout/IconLeafLabelList"/>
    <dgm:cxn modelId="{E1CB3047-1786-4928-8127-ABEFC1A1918A}" type="presParOf" srcId="{EA00900E-2F17-4B3E-BD18-1343F79D0473}" destId="{955CD1D2-A845-42A1-9683-1D36FDC1030E}" srcOrd="0" destOrd="0" presId="urn:microsoft.com/office/officeart/2018/5/layout/IconLeafLabelList"/>
    <dgm:cxn modelId="{CDAF46AE-6B6A-475A-82E1-2DA91F9BE1E4}" type="presParOf" srcId="{EA00900E-2F17-4B3E-BD18-1343F79D0473}" destId="{ABE9144E-84FB-48EC-88C9-593283EB7041}" srcOrd="1" destOrd="0" presId="urn:microsoft.com/office/officeart/2018/5/layout/IconLeafLabelList"/>
    <dgm:cxn modelId="{00B5B494-5936-450C-B3C8-7A5FBD0F7AC5}" type="presParOf" srcId="{EA00900E-2F17-4B3E-BD18-1343F79D0473}" destId="{30B76733-9153-4E46-81AD-AB80B6304C0A}" srcOrd="2" destOrd="0" presId="urn:microsoft.com/office/officeart/2018/5/layout/IconLeafLabelList"/>
    <dgm:cxn modelId="{996007AD-ED93-44D3-8488-77C8DD6B3C13}" type="presParOf" srcId="{EA00900E-2F17-4B3E-BD18-1343F79D0473}" destId="{71EF2893-9DF6-4409-8302-8A384D664920}" srcOrd="3" destOrd="0" presId="urn:microsoft.com/office/officeart/2018/5/layout/IconLeafLabelList"/>
    <dgm:cxn modelId="{397E6E00-1BCF-48EE-956A-AAD4FB305CF2}" type="presParOf" srcId="{96C87BF2-F2AF-4310-90E7-CFB56BD646BD}" destId="{77B0DDEE-9E0C-4111-97E8-2116634C17CB}" srcOrd="5" destOrd="0" presId="urn:microsoft.com/office/officeart/2018/5/layout/IconLeafLabelList"/>
    <dgm:cxn modelId="{E16EAA40-77F9-4D2C-90A4-87127D5982FB}" type="presParOf" srcId="{96C87BF2-F2AF-4310-90E7-CFB56BD646BD}" destId="{942B761C-E28C-4A43-9902-3E12770AFA1D}" srcOrd="6" destOrd="0" presId="urn:microsoft.com/office/officeart/2018/5/layout/IconLeafLabelList"/>
    <dgm:cxn modelId="{130240AC-75E6-40E8-9C4C-B7E59F5FA0F1}" type="presParOf" srcId="{942B761C-E28C-4A43-9902-3E12770AFA1D}" destId="{40AB8061-ABA5-4B16-BE5C-89EE3841063B}" srcOrd="0" destOrd="0" presId="urn:microsoft.com/office/officeart/2018/5/layout/IconLeafLabelList"/>
    <dgm:cxn modelId="{1DBCCB36-0AF3-4B39-9ACC-67D7C29AF9AC}" type="presParOf" srcId="{942B761C-E28C-4A43-9902-3E12770AFA1D}" destId="{DD280F42-C2DA-462D-A23A-52B82676061E}" srcOrd="1" destOrd="0" presId="urn:microsoft.com/office/officeart/2018/5/layout/IconLeafLabelList"/>
    <dgm:cxn modelId="{BCA651C4-2539-49C8-A9CA-46B5169DD227}" type="presParOf" srcId="{942B761C-E28C-4A43-9902-3E12770AFA1D}" destId="{7822C063-D826-4073-8FE8-E7A942B44E38}" srcOrd="2" destOrd="0" presId="urn:microsoft.com/office/officeart/2018/5/layout/IconLeafLabelList"/>
    <dgm:cxn modelId="{55A26E82-E3B1-4384-BA2C-D832D874A39C}" type="presParOf" srcId="{942B761C-E28C-4A43-9902-3E12770AFA1D}" destId="{6A9DBF9B-D57A-4A94-9776-E1F03CDD6CD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8EE93-7D8B-42AE-8DCA-D8AF61663DA2}">
      <dsp:nvSpPr>
        <dsp:cNvPr id="0" name=""/>
        <dsp:cNvSpPr/>
      </dsp:nvSpPr>
      <dsp:spPr>
        <a:xfrm>
          <a:off x="348700" y="1108325"/>
          <a:ext cx="1085132" cy="108513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B29C5F-8051-46E3-B752-3D9F46F25576}">
      <dsp:nvSpPr>
        <dsp:cNvPr id="0" name=""/>
        <dsp:cNvSpPr/>
      </dsp:nvSpPr>
      <dsp:spPr>
        <a:xfrm>
          <a:off x="579958" y="1339583"/>
          <a:ext cx="622617" cy="6226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30B97E-4C65-490B-A6ED-43089C4D0100}">
      <dsp:nvSpPr>
        <dsp:cNvPr id="0" name=""/>
        <dsp:cNvSpPr/>
      </dsp:nvSpPr>
      <dsp:spPr>
        <a:xfrm>
          <a:off x="1813" y="2531450"/>
          <a:ext cx="1778906" cy="711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 dirty="0"/>
            <a:t>Tel. 3232 2784∕6963</a:t>
          </a:r>
          <a:endParaRPr lang="en-US" sz="1600" kern="1200" dirty="0"/>
        </a:p>
      </dsp:txBody>
      <dsp:txXfrm>
        <a:off x="1813" y="2531450"/>
        <a:ext cx="1778906" cy="711562"/>
      </dsp:txXfrm>
    </dsp:sp>
    <dsp:sp modelId="{E2095661-FAA3-47CC-A834-AD1DA3EA6144}">
      <dsp:nvSpPr>
        <dsp:cNvPr id="0" name=""/>
        <dsp:cNvSpPr/>
      </dsp:nvSpPr>
      <dsp:spPr>
        <a:xfrm>
          <a:off x="2438915" y="1108325"/>
          <a:ext cx="1085132" cy="108513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49937-E238-4508-A210-ADF54A56EA52}">
      <dsp:nvSpPr>
        <dsp:cNvPr id="0" name=""/>
        <dsp:cNvSpPr/>
      </dsp:nvSpPr>
      <dsp:spPr>
        <a:xfrm>
          <a:off x="2670172" y="1339583"/>
          <a:ext cx="622617" cy="6226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84365C-E82C-4E0B-869E-34ED111798A0}">
      <dsp:nvSpPr>
        <dsp:cNvPr id="0" name=""/>
        <dsp:cNvSpPr/>
      </dsp:nvSpPr>
      <dsp:spPr>
        <a:xfrm>
          <a:off x="2092028" y="2531450"/>
          <a:ext cx="1778906" cy="711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 dirty="0"/>
            <a:t>E-mail: </a:t>
          </a:r>
          <a:r>
            <a:rPr lang="pt-BR" sz="1600" kern="1200" cap="none" dirty="0"/>
            <a:t>hepaidscoordenacaorn@gmail.com</a:t>
          </a:r>
          <a:endParaRPr lang="en-US" sz="1600" kern="1200" dirty="0"/>
        </a:p>
      </dsp:txBody>
      <dsp:txXfrm>
        <a:off x="2092028" y="2531450"/>
        <a:ext cx="1778906" cy="711562"/>
      </dsp:txXfrm>
    </dsp:sp>
    <dsp:sp modelId="{955CD1D2-A845-42A1-9683-1D36FDC1030E}">
      <dsp:nvSpPr>
        <dsp:cNvPr id="0" name=""/>
        <dsp:cNvSpPr/>
      </dsp:nvSpPr>
      <dsp:spPr>
        <a:xfrm>
          <a:off x="4529130" y="1108325"/>
          <a:ext cx="1085132" cy="108513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9144E-84FB-48EC-88C9-593283EB7041}">
      <dsp:nvSpPr>
        <dsp:cNvPr id="0" name=""/>
        <dsp:cNvSpPr/>
      </dsp:nvSpPr>
      <dsp:spPr>
        <a:xfrm>
          <a:off x="4760387" y="1339583"/>
          <a:ext cx="622617" cy="6226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F2893-9DF6-4409-8302-8A384D664920}">
      <dsp:nvSpPr>
        <dsp:cNvPr id="0" name=""/>
        <dsp:cNvSpPr/>
      </dsp:nvSpPr>
      <dsp:spPr>
        <a:xfrm>
          <a:off x="4182243" y="2531450"/>
          <a:ext cx="1778906" cy="711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kern="1200" dirty="0"/>
            <a:t>E-mail: </a:t>
          </a:r>
          <a:r>
            <a:rPr lang="pt-BR" sz="1600" kern="1200" cap="none" dirty="0"/>
            <a:t>vigistaidshvrn@gmail.com</a:t>
          </a:r>
          <a:endParaRPr lang="en-US" sz="1600" kern="1200" dirty="0"/>
        </a:p>
      </dsp:txBody>
      <dsp:txXfrm>
        <a:off x="4182243" y="2531450"/>
        <a:ext cx="1778906" cy="711562"/>
      </dsp:txXfrm>
    </dsp:sp>
    <dsp:sp modelId="{40AB8061-ABA5-4B16-BE5C-89EE3841063B}">
      <dsp:nvSpPr>
        <dsp:cNvPr id="0" name=""/>
        <dsp:cNvSpPr/>
      </dsp:nvSpPr>
      <dsp:spPr>
        <a:xfrm>
          <a:off x="6619344" y="1108325"/>
          <a:ext cx="1085132" cy="1085132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280F42-C2DA-462D-A23A-52B82676061E}">
      <dsp:nvSpPr>
        <dsp:cNvPr id="0" name=""/>
        <dsp:cNvSpPr/>
      </dsp:nvSpPr>
      <dsp:spPr>
        <a:xfrm>
          <a:off x="6850602" y="1339583"/>
          <a:ext cx="622617" cy="6226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DBF9B-D57A-4A94-9776-E1F03CDD6CD7}">
      <dsp:nvSpPr>
        <dsp:cNvPr id="0" name=""/>
        <dsp:cNvSpPr/>
      </dsp:nvSpPr>
      <dsp:spPr>
        <a:xfrm>
          <a:off x="6272458" y="2531450"/>
          <a:ext cx="1778906" cy="711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600" b="1" kern="1200"/>
            <a:t>OBRIGADA!</a:t>
          </a:r>
          <a:endParaRPr lang="en-US" sz="1600" kern="1200"/>
        </a:p>
      </dsp:txBody>
      <dsp:txXfrm>
        <a:off x="6272458" y="2531450"/>
        <a:ext cx="1778906" cy="711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16AD0-645B-4D09-99D4-593D5A3D9E45}" type="datetimeFigureOut">
              <a:rPr lang="pt-BR" smtClean="0"/>
              <a:t>03/02/2022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0DC24-FB44-4AB9-8C7A-E090A4BAE2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4443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1" name="Google Shape;1821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A86B-8E07-40EE-B7BE-1547D892DBC1}" type="datetimeFigureOut">
              <a:rPr lang="pt-BR" smtClean="0"/>
              <a:t>03/02/2022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AD32-C384-4CFE-A950-00E807DB3F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6866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A86B-8E07-40EE-B7BE-1547D892DBC1}" type="datetimeFigureOut">
              <a:rPr lang="pt-BR" smtClean="0"/>
              <a:t>03/02/2022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AD32-C384-4CFE-A950-00E807DB3F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205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A86B-8E07-40EE-B7BE-1547D892DBC1}" type="datetimeFigureOut">
              <a:rPr lang="pt-BR" smtClean="0"/>
              <a:t>03/02/2022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AD32-C384-4CFE-A950-00E807DB3F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083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A86B-8E07-40EE-B7BE-1547D892DBC1}" type="datetimeFigureOut">
              <a:rPr lang="pt-BR" smtClean="0"/>
              <a:t>03/02/2022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AD32-C384-4CFE-A950-00E807DB3F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0993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A86B-8E07-40EE-B7BE-1547D892DBC1}" type="datetimeFigureOut">
              <a:rPr lang="pt-BR" smtClean="0"/>
              <a:t>03/02/2022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AD32-C384-4CFE-A950-00E807DB3F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1223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A86B-8E07-40EE-B7BE-1547D892DBC1}" type="datetimeFigureOut">
              <a:rPr lang="pt-BR" smtClean="0"/>
              <a:t>03/02/2022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AD32-C384-4CFE-A950-00E807DB3F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336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A86B-8E07-40EE-B7BE-1547D892DBC1}" type="datetimeFigureOut">
              <a:rPr lang="pt-BR" smtClean="0"/>
              <a:t>03/02/2022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AD32-C384-4CFE-A950-00E807DB3F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3006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A86B-8E07-40EE-B7BE-1547D892DBC1}" type="datetimeFigureOut">
              <a:rPr lang="pt-BR" smtClean="0"/>
              <a:t>03/02/2022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AD32-C384-4CFE-A950-00E807DB3F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678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A86B-8E07-40EE-B7BE-1547D892DBC1}" type="datetimeFigureOut">
              <a:rPr lang="pt-BR" smtClean="0"/>
              <a:t>03/02/2022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AD32-C384-4CFE-A950-00E807DB3F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7241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A86B-8E07-40EE-B7BE-1547D892DBC1}" type="datetimeFigureOut">
              <a:rPr lang="pt-BR" smtClean="0"/>
              <a:t>03/02/2022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AD32-C384-4CFE-A950-00E807DB3F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3899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0A86B-8E07-40EE-B7BE-1547D892DBC1}" type="datetimeFigureOut">
              <a:rPr lang="pt-BR" smtClean="0"/>
              <a:t>03/02/2022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FAD32-C384-4CFE-A950-00E807DB3F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208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0A86B-8E07-40EE-B7BE-1547D892DBC1}" type="datetimeFigureOut">
              <a:rPr lang="pt-BR" smtClean="0"/>
              <a:t>03/02/2022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FAD32-C384-4CFE-A950-00E807DB3F1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36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5B9CACDC-93C6-4F27-9489-876DDC4813C8}"/>
              </a:ext>
            </a:extLst>
          </p:cNvPr>
          <p:cNvSpPr/>
          <p:nvPr/>
        </p:nvSpPr>
        <p:spPr>
          <a:xfrm>
            <a:off x="2122846" y="764704"/>
            <a:ext cx="5166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/>
                </a:solidFill>
              </a:rPr>
              <a:t>Secretaria de Estado da Saúde Pública	</a:t>
            </a:r>
            <a:br>
              <a:rPr lang="pt-BR" b="1" dirty="0">
                <a:solidFill>
                  <a:schemeClr val="tx2"/>
                </a:solidFill>
              </a:rPr>
            </a:br>
            <a:r>
              <a:rPr lang="pt-BR" b="1" dirty="0">
                <a:solidFill>
                  <a:schemeClr val="tx2"/>
                </a:solidFill>
              </a:rPr>
              <a:t>Coordenadoria de Vigilância em Saúde	</a:t>
            </a:r>
            <a:br>
              <a:rPr lang="pt-BR" b="1" dirty="0">
                <a:solidFill>
                  <a:schemeClr val="tx2"/>
                </a:solidFill>
              </a:rPr>
            </a:br>
            <a:r>
              <a:rPr lang="pt-BR" b="1" dirty="0">
                <a:solidFill>
                  <a:schemeClr val="tx2"/>
                </a:solidFill>
              </a:rPr>
              <a:t>Subcoordenadoria de Vigilância Epidemiológica</a:t>
            </a:r>
            <a:br>
              <a:rPr lang="pt-BR" b="1" dirty="0">
                <a:solidFill>
                  <a:schemeClr val="tx2"/>
                </a:solidFill>
              </a:rPr>
            </a:br>
            <a:r>
              <a:rPr lang="pt-BR" b="1" dirty="0">
                <a:solidFill>
                  <a:schemeClr val="tx2"/>
                </a:solidFill>
              </a:rPr>
              <a:t>Programa Estadual de IST, AIDS e Hepatites Virais</a:t>
            </a:r>
          </a:p>
        </p:txBody>
      </p:sp>
      <p:pic>
        <p:nvPicPr>
          <p:cNvPr id="28" name="Picture 2" descr="C:\Documents and Settings\Windows\Meus documentos\AMANDA\logo1.JPG">
            <a:extLst>
              <a:ext uri="{FF2B5EF4-FFF2-40B4-BE49-F238E27FC236}">
                <a16:creationId xmlns:a16="http://schemas.microsoft.com/office/drawing/2014/main" id="{4BC6A86A-DE45-485E-90BD-8622CC37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15200" y="792989"/>
            <a:ext cx="594320" cy="907819"/>
          </a:xfrm>
          <a:prstGeom prst="rect">
            <a:avLst/>
          </a:prstGeom>
          <a:noFill/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88C8155C-255F-41C4-9B63-833B23169D3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751891" y="764704"/>
            <a:ext cx="1515853" cy="936104"/>
          </a:xfrm>
          <a:prstGeom prst="rect">
            <a:avLst/>
          </a:prstGeom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id="{16A3E04E-729D-4663-95B5-CA236F22CEED}"/>
              </a:ext>
            </a:extLst>
          </p:cNvPr>
          <p:cNvSpPr txBox="1">
            <a:spLocks/>
          </p:cNvSpPr>
          <p:nvPr/>
        </p:nvSpPr>
        <p:spPr>
          <a:xfrm>
            <a:off x="593812" y="2924944"/>
            <a:ext cx="7956376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CENÁRIO EPIDEMIOLOGICO DA SÍFILIS</a:t>
            </a:r>
            <a:b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 RIO GRANDE DO NORTE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AC8BF1F8-559A-4B59-A0BD-714CE97250B9}"/>
              </a:ext>
            </a:extLst>
          </p:cNvPr>
          <p:cNvSpPr txBox="1"/>
          <p:nvPr/>
        </p:nvSpPr>
        <p:spPr>
          <a:xfrm>
            <a:off x="2913911" y="5807109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2"/>
                </a:solidFill>
              </a:rPr>
              <a:t>Natal, 03 de fevereiro de 2022.</a:t>
            </a:r>
          </a:p>
        </p:txBody>
      </p:sp>
    </p:spTree>
    <p:extLst>
      <p:ext uri="{BB962C8B-B14F-4D97-AF65-F5344CB8AC3E}">
        <p14:creationId xmlns:p14="http://schemas.microsoft.com/office/powerpoint/2010/main" val="2339219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760545" cy="2017580"/>
            <a:chOff x="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14467" y="1"/>
            <a:ext cx="729532" cy="1935307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id="{CCF96174-D074-4649-9B23-F4EF98C268C7}"/>
              </a:ext>
            </a:extLst>
          </p:cNvPr>
          <p:cNvSpPr/>
          <p:nvPr/>
        </p:nvSpPr>
        <p:spPr>
          <a:xfrm>
            <a:off x="963137" y="57439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Fonte: SINAN e SIM (atualizados em 17/01/2022). </a:t>
            </a:r>
          </a:p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Boletim Epidemiológico Sífilis 2021.</a:t>
            </a: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45CF351-B0F3-4020-911D-B2ED4AAC517A}"/>
              </a:ext>
            </a:extLst>
          </p:cNvPr>
          <p:cNvSpPr txBox="1"/>
          <p:nvPr/>
        </p:nvSpPr>
        <p:spPr>
          <a:xfrm>
            <a:off x="1586713" y="299068"/>
            <a:ext cx="60486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200" b="1" kern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Coeficiente de mortalidade de sífilis </a:t>
            </a:r>
            <a:r>
              <a:rPr lang="pt-BR" sz="2200" b="1" kern="14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congênita </a:t>
            </a:r>
          </a:p>
          <a:p>
            <a:pPr algn="ctr"/>
            <a:r>
              <a:rPr lang="pt-BR" sz="2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(por 100.000 nascidos vivos)  </a:t>
            </a:r>
            <a:endParaRPr lang="pt-BR" sz="2200" b="1" dirty="0">
              <a:solidFill>
                <a:schemeClr val="tx2"/>
              </a:solidFill>
            </a:endParaRPr>
          </a:p>
        </p:txBody>
      </p:sp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C12EC956-74EB-4919-A00F-09E0304782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1111092"/>
              </p:ext>
            </p:extLst>
          </p:nvPr>
        </p:nvGraphicFramePr>
        <p:xfrm>
          <a:off x="760545" y="1196752"/>
          <a:ext cx="7915911" cy="4644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3510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B0549EF-E3A5-48D7-9134-A4E08C0E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16DD803-634F-4EF2-A1E7-B1911DE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438860"/>
            <a:ext cx="8375586" cy="5752769"/>
          </a:xfrm>
          <a:prstGeom prst="rect">
            <a:avLst/>
          </a:prstGeom>
          <a:ln w="12700">
            <a:solidFill>
              <a:srgbClr val="D5D5D5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7B63F8-D1F3-4D40-B2D4-779BAE82B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522915" y="-3504490"/>
            <a:ext cx="167069" cy="7886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6C0558C-A7BB-49BF-A57F-8E18DC65CC13}"/>
              </a:ext>
            </a:extLst>
          </p:cNvPr>
          <p:cNvSpPr/>
          <p:nvPr/>
        </p:nvSpPr>
        <p:spPr>
          <a:xfrm>
            <a:off x="392905" y="626525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400" dirty="0">
                <a:cs typeface="Arial" panose="020B0604020202020204" pitchFamily="34" charset="0"/>
              </a:rPr>
              <a:t>Fonte: SINAN e SIM (atualizados em 17/01/2022).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2CAF9D1D-1F4E-4B3A-BE6C-75095C1F87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4886717"/>
              </p:ext>
            </p:extLst>
          </p:nvPr>
        </p:nvGraphicFramePr>
        <p:xfrm>
          <a:off x="663099" y="1568920"/>
          <a:ext cx="7847506" cy="4566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ítulo 1">
            <a:extLst>
              <a:ext uri="{FF2B5EF4-FFF2-40B4-BE49-F238E27FC236}">
                <a16:creationId xmlns:a16="http://schemas.microsoft.com/office/drawing/2014/main" id="{3CC93052-8CB4-4ACB-BB98-5A0FB702B825}"/>
              </a:ext>
            </a:extLst>
          </p:cNvPr>
          <p:cNvSpPr txBox="1"/>
          <p:nvPr/>
        </p:nvSpPr>
        <p:spPr>
          <a:xfrm>
            <a:off x="864447" y="400043"/>
            <a:ext cx="7646158" cy="1145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 dirty="0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algn="just"/>
            <a:r>
              <a:rPr lang="pt-BR" sz="22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Transmissibilidade da sífilis da gestante infectada para criança segundo ano de notificação </a:t>
            </a:r>
            <a:endParaRPr lang="pt-BR" sz="22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0854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B0549EF-E3A5-48D7-9134-A4E08C0E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16DD803-634F-4EF2-A1E7-B1911DE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438860"/>
            <a:ext cx="8375586" cy="5752769"/>
          </a:xfrm>
          <a:prstGeom prst="rect">
            <a:avLst/>
          </a:prstGeom>
          <a:ln w="12700">
            <a:solidFill>
              <a:srgbClr val="D5D5D5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7B63F8-D1F3-4D40-B2D4-779BAE82B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522915" y="-3504490"/>
            <a:ext cx="167069" cy="7886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51E3C760-B420-48F9-B442-6FFEEB36D579}"/>
              </a:ext>
            </a:extLst>
          </p:cNvPr>
          <p:cNvGraphicFramePr>
            <a:graphicFrameLocks noGrp="1"/>
          </p:cNvGraphicFramePr>
          <p:nvPr/>
        </p:nvGraphicFramePr>
        <p:xfrm>
          <a:off x="971598" y="1628805"/>
          <a:ext cx="7421774" cy="4032442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635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76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646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effectLst/>
                        </a:rPr>
                        <a:t>Região de Saúde</a:t>
                      </a:r>
                      <a:endParaRPr lang="pt-B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effectLst/>
                        </a:rPr>
                        <a:t>Gestantes</a:t>
                      </a:r>
                      <a:endParaRPr lang="pt-B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effectLst/>
                        </a:rPr>
                        <a:t>Crianças</a:t>
                      </a:r>
                      <a:endParaRPr lang="pt-B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effectLst/>
                        </a:rPr>
                        <a:t>Transmissibilidade</a:t>
                      </a:r>
                      <a:endParaRPr lang="pt-B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66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</a:rPr>
                        <a:t>1º Região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</a:rPr>
                        <a:t>146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</a:rPr>
                        <a:t>47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</a:rPr>
                        <a:t>32,2%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66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2º Região</a:t>
                      </a:r>
                      <a:endParaRPr lang="pt-B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120</a:t>
                      </a:r>
                      <a:endParaRPr lang="pt-B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</a:rPr>
                        <a:t>64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</a:rPr>
                        <a:t>53,3%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66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3º Região</a:t>
                      </a:r>
                      <a:endParaRPr lang="pt-B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103</a:t>
                      </a:r>
                      <a:endParaRPr lang="pt-B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52</a:t>
                      </a:r>
                      <a:endParaRPr lang="pt-B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</a:rPr>
                        <a:t>50,5%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66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4º Região</a:t>
                      </a:r>
                      <a:endParaRPr lang="pt-B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35</a:t>
                      </a:r>
                      <a:endParaRPr lang="pt-B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12</a:t>
                      </a:r>
                      <a:endParaRPr lang="pt-B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</a:rPr>
                        <a:t>34,3%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66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5º Região</a:t>
                      </a:r>
                      <a:endParaRPr lang="pt-B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63</a:t>
                      </a:r>
                      <a:endParaRPr lang="pt-B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36</a:t>
                      </a:r>
                      <a:endParaRPr lang="pt-B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57,1%</a:t>
                      </a:r>
                      <a:endParaRPr lang="pt-BR" sz="18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66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6º Região</a:t>
                      </a:r>
                      <a:endParaRPr lang="pt-B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23</a:t>
                      </a:r>
                      <a:endParaRPr lang="pt-B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6</a:t>
                      </a:r>
                      <a:endParaRPr lang="pt-B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</a:rPr>
                        <a:t>26,1%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66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7º Região</a:t>
                      </a:r>
                      <a:endParaRPr lang="pt-B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571</a:t>
                      </a:r>
                      <a:endParaRPr lang="pt-B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326</a:t>
                      </a:r>
                      <a:endParaRPr lang="pt-B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57,1%</a:t>
                      </a:r>
                      <a:endParaRPr lang="pt-BR" sz="18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66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8º Região</a:t>
                      </a:r>
                      <a:endParaRPr lang="pt-B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41</a:t>
                      </a:r>
                      <a:endParaRPr lang="pt-B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</a:rPr>
                        <a:t>22</a:t>
                      </a:r>
                      <a:endParaRPr lang="pt-BR" sz="18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</a:rPr>
                        <a:t>53,7%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66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effectLst/>
                        </a:rPr>
                        <a:t>TOTAL</a:t>
                      </a:r>
                      <a:endParaRPr lang="pt-B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effectLst/>
                        </a:rPr>
                        <a:t>1102</a:t>
                      </a:r>
                      <a:endParaRPr lang="pt-B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565</a:t>
                      </a:r>
                      <a:endParaRPr lang="pt-B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effectLst/>
                        </a:rPr>
                        <a:t>51,3%</a:t>
                      </a:r>
                      <a:endParaRPr lang="pt-BR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BB261405-B4D0-4A68-886C-785F06B9A426}"/>
              </a:ext>
            </a:extLst>
          </p:cNvPr>
          <p:cNvSpPr txBox="1"/>
          <p:nvPr/>
        </p:nvSpPr>
        <p:spPr>
          <a:xfrm>
            <a:off x="971598" y="605930"/>
            <a:ext cx="7646158" cy="1145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 dirty="0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algn="just"/>
            <a:r>
              <a:rPr lang="pt-BR" sz="22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Transmissibilidade da sífilis da gestante infectada para criança segundo região de saúde de residência em 2021.</a:t>
            </a:r>
            <a:endParaRPr lang="pt-BR" sz="22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6C0558C-A7BB-49BF-A57F-8E18DC65CC13}"/>
              </a:ext>
            </a:extLst>
          </p:cNvPr>
          <p:cNvSpPr/>
          <p:nvPr/>
        </p:nvSpPr>
        <p:spPr>
          <a:xfrm>
            <a:off x="972403" y="575867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400" dirty="0">
                <a:cs typeface="Arial" panose="020B0604020202020204" pitchFamily="34" charset="0"/>
              </a:rPr>
              <a:t>Fonte: SINAN e SIM (atualizados em 17/01/2022).</a:t>
            </a:r>
          </a:p>
        </p:txBody>
      </p:sp>
    </p:spTree>
    <p:extLst>
      <p:ext uri="{BB962C8B-B14F-4D97-AF65-F5344CB8AC3E}">
        <p14:creationId xmlns:p14="http://schemas.microsoft.com/office/powerpoint/2010/main" val="2369208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B0549EF-E3A5-48D7-9134-A4E08C0E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16DD803-634F-4EF2-A1E7-B1911DE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438860"/>
            <a:ext cx="8375586" cy="5752769"/>
          </a:xfrm>
          <a:prstGeom prst="rect">
            <a:avLst/>
          </a:prstGeom>
          <a:ln w="12700">
            <a:solidFill>
              <a:srgbClr val="D5D5D5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7B63F8-D1F3-4D40-B2D4-779BAE82B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522915" y="-3504490"/>
            <a:ext cx="167069" cy="7886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Espaço Reservado para Conteúdo 4">
            <a:extLst>
              <a:ext uri="{FF2B5EF4-FFF2-40B4-BE49-F238E27FC236}">
                <a16:creationId xmlns:a16="http://schemas.microsoft.com/office/drawing/2014/main" id="{4C164F19-9D7E-4B02-8D34-819836D3E8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6623837"/>
              </p:ext>
            </p:extLst>
          </p:nvPr>
        </p:nvGraphicFramePr>
        <p:xfrm>
          <a:off x="841842" y="1628800"/>
          <a:ext cx="7460316" cy="416331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151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6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1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61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73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cap="all" spc="60" dirty="0">
                          <a:solidFill>
                            <a:schemeClr val="tx1"/>
                          </a:solidFill>
                          <a:effectLst/>
                        </a:rPr>
                        <a:t>Região de Saúde</a:t>
                      </a:r>
                      <a:endParaRPr lang="pt-BR" sz="1600" b="1" cap="all" spc="6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148" marR="90148" marT="90148" marB="901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cap="all" spc="6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pt-BR" sz="1600" b="1" cap="all" spc="6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148" marR="90148" marT="90148" marB="901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cap="all" spc="6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pt-BR" sz="1600" b="1" cap="all" spc="6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148" marR="90148" marT="90148" marB="901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cap="all" spc="6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pt-BR" sz="1600" b="1" cap="all" spc="6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148" marR="90148" marT="90148" marB="9014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5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cap="none" spc="0" dirty="0">
                          <a:solidFill>
                            <a:schemeClr val="tx1"/>
                          </a:solidFill>
                          <a:effectLst/>
                        </a:rPr>
                        <a:t>1º Região</a:t>
                      </a:r>
                      <a:endParaRPr lang="pt-BR" sz="16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cap="none" spc="0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pt-BR" sz="16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cap="none" spc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pt-BR" sz="16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u="none" strike="noStrike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47</a:t>
                      </a:r>
                      <a:endParaRPr lang="pt-BR" sz="1600" b="0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5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cap="none" spc="0" dirty="0">
                          <a:solidFill>
                            <a:schemeClr val="tx1"/>
                          </a:solidFill>
                          <a:effectLst/>
                        </a:rPr>
                        <a:t>2º Região</a:t>
                      </a:r>
                      <a:endParaRPr lang="pt-BR" sz="16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cap="none" spc="0" dirty="0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pt-BR" sz="16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cap="none" spc="0" dirty="0">
                          <a:solidFill>
                            <a:schemeClr val="tx1"/>
                          </a:solidFill>
                          <a:effectLst/>
                        </a:rPr>
                        <a:t>41</a:t>
                      </a:r>
                      <a:endParaRPr lang="pt-BR" sz="16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u="none" strike="noStrike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64</a:t>
                      </a:r>
                      <a:endParaRPr lang="pt-BR" sz="1600" b="0" i="0" u="none" strike="noStrike" cap="none" spc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5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cap="none" spc="0" dirty="0">
                          <a:solidFill>
                            <a:schemeClr val="tx1"/>
                          </a:solidFill>
                          <a:effectLst/>
                        </a:rPr>
                        <a:t>3º Região</a:t>
                      </a:r>
                      <a:endParaRPr lang="pt-BR" sz="16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cap="none" spc="0" dirty="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endParaRPr lang="pt-BR" sz="16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cap="none" spc="0" dirty="0">
                          <a:solidFill>
                            <a:schemeClr val="tx1"/>
                          </a:solidFill>
                          <a:effectLst/>
                        </a:rPr>
                        <a:t>53</a:t>
                      </a:r>
                      <a:endParaRPr lang="pt-BR" sz="16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52</a:t>
                      </a:r>
                      <a:endParaRPr lang="pt-BR" sz="16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5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cap="none" spc="0">
                          <a:solidFill>
                            <a:schemeClr val="tx1"/>
                          </a:solidFill>
                          <a:effectLst/>
                        </a:rPr>
                        <a:t>4º Região</a:t>
                      </a:r>
                      <a:endParaRPr lang="pt-BR" sz="16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cap="none" spc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pt-BR" sz="16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23</a:t>
                      </a:r>
                      <a:endParaRPr lang="pt-BR" sz="16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pt-BR" sz="16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5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cap="none" spc="0">
                          <a:solidFill>
                            <a:schemeClr val="tx1"/>
                          </a:solidFill>
                          <a:effectLst/>
                        </a:rPr>
                        <a:t>5º Região</a:t>
                      </a:r>
                      <a:endParaRPr lang="pt-BR" sz="16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cap="none" spc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pt-BR" sz="16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53</a:t>
                      </a:r>
                      <a:endParaRPr lang="pt-BR" sz="16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pt-BR" sz="16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5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cap="none" spc="0">
                          <a:solidFill>
                            <a:schemeClr val="tx1"/>
                          </a:solidFill>
                          <a:effectLst/>
                        </a:rPr>
                        <a:t>6º Região</a:t>
                      </a:r>
                      <a:endParaRPr lang="pt-BR" sz="16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cap="none" spc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pt-BR" sz="16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cap="none" spc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t-BR" sz="16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u="none" strike="noStrike" cap="none" spc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6</a:t>
                      </a:r>
                      <a:endParaRPr lang="pt-BR" sz="1600" b="0" i="0" u="none" strike="noStrike" cap="none" spc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5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cap="none" spc="0">
                          <a:solidFill>
                            <a:schemeClr val="tx1"/>
                          </a:solidFill>
                          <a:effectLst/>
                        </a:rPr>
                        <a:t>7º Região</a:t>
                      </a:r>
                      <a:endParaRPr lang="pt-BR" sz="16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cap="none" spc="0">
                          <a:solidFill>
                            <a:schemeClr val="tx1"/>
                          </a:solidFill>
                          <a:effectLst/>
                        </a:rPr>
                        <a:t>358</a:t>
                      </a:r>
                      <a:endParaRPr lang="pt-BR" sz="16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cap="none" spc="0" dirty="0">
                          <a:solidFill>
                            <a:schemeClr val="tx1"/>
                          </a:solidFill>
                          <a:effectLst/>
                        </a:rPr>
                        <a:t>314</a:t>
                      </a:r>
                      <a:endParaRPr lang="pt-BR" sz="16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u="none" strike="noStrike" cap="none" spc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326</a:t>
                      </a:r>
                      <a:endParaRPr lang="pt-BR" sz="1600" b="0" i="0" u="none" strike="noStrike" cap="none" spc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5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cap="none" spc="0">
                          <a:solidFill>
                            <a:schemeClr val="tx1"/>
                          </a:solidFill>
                          <a:effectLst/>
                        </a:rPr>
                        <a:t>8º Região</a:t>
                      </a:r>
                      <a:endParaRPr lang="pt-BR" sz="16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cap="none" spc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pt-BR" sz="16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cap="none" spc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pt-BR" sz="16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u="none" strike="noStrike" cap="none" spc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22</a:t>
                      </a:r>
                      <a:endParaRPr lang="pt-BR" sz="1600" b="0" i="0" u="none" strike="noStrike" cap="none" spc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5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cap="none" spc="0">
                          <a:solidFill>
                            <a:schemeClr val="tx1"/>
                          </a:solidFill>
                          <a:effectLst/>
                        </a:rPr>
                        <a:t>Rio Grande do Norte</a:t>
                      </a:r>
                      <a:endParaRPr lang="pt-BR" sz="16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cap="none" spc="0">
                          <a:solidFill>
                            <a:schemeClr val="tx1"/>
                          </a:solidFill>
                          <a:effectLst/>
                        </a:rPr>
                        <a:t>594</a:t>
                      </a:r>
                      <a:endParaRPr lang="pt-BR" sz="16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cap="none" spc="0">
                          <a:solidFill>
                            <a:schemeClr val="tx1"/>
                          </a:solidFill>
                          <a:effectLst/>
                        </a:rPr>
                        <a:t>529</a:t>
                      </a:r>
                      <a:endParaRPr lang="pt-BR" sz="16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u="none" strike="noStrike" cap="none" spc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565</a:t>
                      </a:r>
                      <a:endParaRPr lang="pt-BR" sz="1600" b="0" i="0" u="none" strike="noStrike" cap="none" spc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5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cap="none" spc="0" dirty="0">
                          <a:solidFill>
                            <a:schemeClr val="tx1"/>
                          </a:solidFill>
                          <a:effectLst/>
                        </a:rPr>
                        <a:t>Meta SISPACTO</a:t>
                      </a:r>
                      <a:endParaRPr lang="pt-BR" sz="16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cap="none" spc="0">
                          <a:solidFill>
                            <a:schemeClr val="tx1"/>
                          </a:solidFill>
                          <a:effectLst/>
                        </a:rPr>
                        <a:t>583</a:t>
                      </a:r>
                      <a:endParaRPr lang="pt-BR" sz="16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cap="none" spc="0">
                          <a:solidFill>
                            <a:schemeClr val="tx1"/>
                          </a:solidFill>
                          <a:effectLst/>
                        </a:rPr>
                        <a:t>564</a:t>
                      </a:r>
                      <a:endParaRPr lang="pt-BR" sz="16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1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502</a:t>
                      </a:r>
                      <a:endParaRPr lang="pt-BR" sz="16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8377" marR="48377" marT="48377" marB="60099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B050E160-56AA-4AB9-A746-79C071F5E577}"/>
              </a:ext>
            </a:extLst>
          </p:cNvPr>
          <p:cNvSpPr txBox="1">
            <a:spLocks/>
          </p:cNvSpPr>
          <p:nvPr/>
        </p:nvSpPr>
        <p:spPr>
          <a:xfrm>
            <a:off x="826576" y="110906"/>
            <a:ext cx="7460316" cy="1929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200" b="1" dirty="0" err="1">
                <a:solidFill>
                  <a:schemeClr val="tx2"/>
                </a:solidFill>
              </a:rPr>
              <a:t>Indicador</a:t>
            </a:r>
            <a:r>
              <a:rPr lang="en-US" sz="2200" b="1" dirty="0">
                <a:solidFill>
                  <a:schemeClr val="tx2"/>
                </a:solidFill>
              </a:rPr>
              <a:t>  do SISPACTO – </a:t>
            </a:r>
            <a:r>
              <a:rPr lang="en-US" sz="2200" b="1" dirty="0" err="1">
                <a:solidFill>
                  <a:schemeClr val="tx2"/>
                </a:solidFill>
              </a:rPr>
              <a:t>Redução</a:t>
            </a:r>
            <a:r>
              <a:rPr lang="en-US" sz="2200" b="1" dirty="0">
                <a:solidFill>
                  <a:schemeClr val="tx2"/>
                </a:solidFill>
              </a:rPr>
              <a:t> de </a:t>
            </a:r>
            <a:r>
              <a:rPr lang="en-US" sz="2200" b="1" dirty="0" err="1">
                <a:solidFill>
                  <a:schemeClr val="tx2"/>
                </a:solidFill>
              </a:rPr>
              <a:t>Sífilis</a:t>
            </a:r>
            <a:r>
              <a:rPr lang="en-US" sz="2200" b="1" dirty="0">
                <a:solidFill>
                  <a:schemeClr val="tx2"/>
                </a:solidFill>
              </a:rPr>
              <a:t> </a:t>
            </a:r>
            <a:r>
              <a:rPr lang="en-US" sz="2200" b="1" dirty="0" err="1">
                <a:solidFill>
                  <a:schemeClr val="tx2"/>
                </a:solidFill>
              </a:rPr>
              <a:t>Congênita</a:t>
            </a:r>
            <a:r>
              <a:rPr lang="en-US" sz="2200" b="1" dirty="0">
                <a:solidFill>
                  <a:schemeClr val="tx2"/>
                </a:solidFill>
              </a:rPr>
              <a:t> em </a:t>
            </a:r>
            <a:r>
              <a:rPr lang="en-US" sz="2200" b="1" dirty="0" err="1">
                <a:solidFill>
                  <a:schemeClr val="tx2"/>
                </a:solidFill>
              </a:rPr>
              <a:t>menores</a:t>
            </a:r>
            <a:r>
              <a:rPr lang="en-US" sz="2200" b="1" dirty="0">
                <a:solidFill>
                  <a:schemeClr val="tx2"/>
                </a:solidFill>
              </a:rPr>
              <a:t> de 1 </a:t>
            </a:r>
            <a:r>
              <a:rPr lang="en-US" sz="2200" b="1" dirty="0" err="1">
                <a:solidFill>
                  <a:schemeClr val="tx2"/>
                </a:solidFill>
              </a:rPr>
              <a:t>ano</a:t>
            </a:r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BCA1ECF-C354-434A-973E-B6C388281361}"/>
              </a:ext>
            </a:extLst>
          </p:cNvPr>
          <p:cNvSpPr/>
          <p:nvPr/>
        </p:nvSpPr>
        <p:spPr>
          <a:xfrm>
            <a:off x="683568" y="5792120"/>
            <a:ext cx="6406469" cy="388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Fonte: SINAN e SIM (</a:t>
            </a:r>
            <a:r>
              <a:rPr lang="en-US" sz="1400" dirty="0" err="1"/>
              <a:t>atualizados</a:t>
            </a:r>
            <a:r>
              <a:rPr lang="en-US" sz="1400" dirty="0"/>
              <a:t> em 17/01/2022).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5E13A9B-7BE9-4437-85A9-1ED98291923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098" y="5300679"/>
            <a:ext cx="1427587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66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87F69AB-2350-44E3-9076-00265B93F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" y="1"/>
            <a:ext cx="729530" cy="1935307"/>
            <a:chOff x="10918968" y="713127"/>
            <a:chExt cx="1273032" cy="2532832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70652AA-1C81-481C-856B-903714375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A2FF99B6-37BA-4650-B01D-799F02E31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B107438-C1D4-41D6-AC72-0F23500324F7}"/>
              </a:ext>
            </a:extLst>
          </p:cNvPr>
          <p:cNvSpPr txBox="1"/>
          <p:nvPr/>
        </p:nvSpPr>
        <p:spPr>
          <a:xfrm>
            <a:off x="584929" y="613687"/>
            <a:ext cx="8178799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kern="1200" dirty="0">
                <a:solidFill>
                  <a:schemeClr val="tx2"/>
                </a:solidFill>
                <a:effectLst/>
                <a:ea typeface="+mj-ea"/>
                <a:cs typeface="+mj-cs"/>
              </a:rPr>
              <a:t>Ranking dos </a:t>
            </a:r>
            <a:r>
              <a:rPr lang="en-US" sz="2200" b="1" dirty="0">
                <a:solidFill>
                  <a:schemeClr val="tx2"/>
                </a:solidFill>
                <a:effectLst/>
              </a:rPr>
              <a:t>10 </a:t>
            </a:r>
            <a:r>
              <a:rPr lang="en-US" sz="2200" b="1" dirty="0" err="1">
                <a:solidFill>
                  <a:schemeClr val="tx2"/>
                </a:solidFill>
                <a:effectLst/>
              </a:rPr>
              <a:t>municípios</a:t>
            </a:r>
            <a:r>
              <a:rPr lang="en-US" sz="2200" b="1" dirty="0">
                <a:solidFill>
                  <a:schemeClr val="tx2"/>
                </a:solidFill>
                <a:effectLst/>
              </a:rPr>
              <a:t> com o </a:t>
            </a:r>
            <a:r>
              <a:rPr lang="en-US" sz="2200" b="1" dirty="0" err="1">
                <a:solidFill>
                  <a:schemeClr val="tx2"/>
                </a:solidFill>
                <a:effectLst/>
              </a:rPr>
              <a:t>maior</a:t>
            </a:r>
            <a:r>
              <a:rPr lang="en-US" sz="2200" b="1" dirty="0">
                <a:solidFill>
                  <a:schemeClr val="tx2"/>
                </a:solidFill>
                <a:effectLst/>
              </a:rPr>
              <a:t> </a:t>
            </a:r>
            <a:r>
              <a:rPr lang="en-US" sz="2200" b="1" dirty="0" err="1">
                <a:solidFill>
                  <a:schemeClr val="tx2"/>
                </a:solidFill>
                <a:effectLst/>
              </a:rPr>
              <a:t>número</a:t>
            </a:r>
            <a:r>
              <a:rPr lang="en-US" sz="2200" b="1" dirty="0">
                <a:solidFill>
                  <a:schemeClr val="tx2"/>
                </a:solidFill>
                <a:effectLst/>
              </a:rPr>
              <a:t> de </a:t>
            </a:r>
            <a:r>
              <a:rPr lang="en-US" sz="2200" b="1" dirty="0" err="1">
                <a:solidFill>
                  <a:schemeClr val="tx2"/>
                </a:solidFill>
                <a:effectLst/>
              </a:rPr>
              <a:t>casos</a:t>
            </a:r>
            <a:r>
              <a:rPr lang="en-US" sz="2200" b="1" dirty="0">
                <a:solidFill>
                  <a:schemeClr val="tx2"/>
                </a:solidFill>
                <a:effectLst/>
              </a:rPr>
              <a:t> de </a:t>
            </a:r>
            <a:r>
              <a:rPr lang="en-US" sz="2200" b="1" dirty="0" err="1">
                <a:solidFill>
                  <a:schemeClr val="tx2"/>
                </a:solidFill>
                <a:effectLst/>
              </a:rPr>
              <a:t>sífilis</a:t>
            </a:r>
            <a:r>
              <a:rPr lang="en-US" sz="2200" b="1" dirty="0">
                <a:solidFill>
                  <a:schemeClr val="tx2"/>
                </a:solidFill>
                <a:effectLst/>
              </a:rPr>
              <a:t> (</a:t>
            </a:r>
            <a:r>
              <a:rPr lang="en-US" sz="2200" b="1" dirty="0" err="1">
                <a:solidFill>
                  <a:schemeClr val="tx2"/>
                </a:solidFill>
                <a:effectLst/>
              </a:rPr>
              <a:t>adquirida</a:t>
            </a:r>
            <a:r>
              <a:rPr lang="en-US" sz="2200" b="1" dirty="0">
                <a:solidFill>
                  <a:schemeClr val="tx2"/>
                </a:solidFill>
                <a:effectLst/>
              </a:rPr>
              <a:t>, </a:t>
            </a:r>
            <a:r>
              <a:rPr lang="en-US" sz="2200" b="1" dirty="0" err="1">
                <a:solidFill>
                  <a:schemeClr val="tx2"/>
                </a:solidFill>
                <a:effectLst/>
              </a:rPr>
              <a:t>gestante</a:t>
            </a:r>
            <a:r>
              <a:rPr lang="en-US" sz="2200" b="1" dirty="0">
                <a:solidFill>
                  <a:schemeClr val="tx2"/>
                </a:solidFill>
                <a:effectLst/>
              </a:rPr>
              <a:t> e </a:t>
            </a:r>
            <a:r>
              <a:rPr lang="en-US" sz="2200" b="1" dirty="0" err="1">
                <a:solidFill>
                  <a:schemeClr val="tx2"/>
                </a:solidFill>
                <a:effectLst/>
              </a:rPr>
              <a:t>congênita</a:t>
            </a:r>
            <a:r>
              <a:rPr lang="en-US" sz="2200" b="1" dirty="0">
                <a:solidFill>
                  <a:schemeClr val="tx2"/>
                </a:solidFill>
                <a:effectLst/>
              </a:rPr>
              <a:t>) no Rio Grande do Norte em 2021.</a:t>
            </a:r>
            <a:endParaRPr lang="en-US" sz="2200" dirty="0">
              <a:solidFill>
                <a:schemeClr val="tx2"/>
              </a:solidFill>
              <a:effectLst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kern="1200" dirty="0">
              <a:solidFill>
                <a:schemeClr val="tx2"/>
              </a:solidFill>
              <a:ea typeface="+mj-ea"/>
              <a:cs typeface="+mj-c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EA7D759-6BEF-4CBD-A325-BCFA77832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83455" y="4601497"/>
            <a:ext cx="760545" cy="2017580"/>
            <a:chOff x="11177940" y="4601497"/>
            <a:chExt cx="1014060" cy="2017580"/>
          </a:xfrm>
        </p:grpSpPr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317405EC-53E3-473A-8B42-B9475D057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03F2370-11B5-4E16-8AE5-B4854408B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3470B4CD-9A50-410C-AA06-88D411BBC8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037214"/>
              </p:ext>
            </p:extLst>
          </p:nvPr>
        </p:nvGraphicFramePr>
        <p:xfrm>
          <a:off x="664967" y="1610839"/>
          <a:ext cx="7976004" cy="4154135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847211">
                  <a:extLst>
                    <a:ext uri="{9D8B030D-6E8A-4147-A177-3AD203B41FA5}">
                      <a16:colId xmlns:a16="http://schemas.microsoft.com/office/drawing/2014/main" val="2800878359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420069778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423225939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973249674"/>
                    </a:ext>
                  </a:extLst>
                </a:gridCol>
                <a:gridCol w="1090019">
                  <a:extLst>
                    <a:ext uri="{9D8B030D-6E8A-4147-A177-3AD203B41FA5}">
                      <a16:colId xmlns:a16="http://schemas.microsoft.com/office/drawing/2014/main" val="886324598"/>
                    </a:ext>
                  </a:extLst>
                </a:gridCol>
                <a:gridCol w="782190">
                  <a:extLst>
                    <a:ext uri="{9D8B030D-6E8A-4147-A177-3AD203B41FA5}">
                      <a16:colId xmlns:a16="http://schemas.microsoft.com/office/drawing/2014/main" val="239203001"/>
                    </a:ext>
                  </a:extLst>
                </a:gridCol>
              </a:tblGrid>
              <a:tr h="419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1" cap="none" spc="0" dirty="0">
                          <a:solidFill>
                            <a:srgbClr val="FFFFFF"/>
                          </a:solidFill>
                          <a:effectLst/>
                        </a:rPr>
                        <a:t>Ranking</a:t>
                      </a:r>
                      <a:endParaRPr lang="pt-BR" sz="1600" b="1" cap="none" spc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1" cap="none" spc="0" dirty="0">
                          <a:solidFill>
                            <a:srgbClr val="FFFFFF"/>
                          </a:solidFill>
                          <a:effectLst/>
                        </a:rPr>
                        <a:t>Região</a:t>
                      </a:r>
                      <a:endParaRPr lang="pt-BR" sz="1600" b="1" cap="none" spc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1" cap="none" spc="0" dirty="0">
                          <a:solidFill>
                            <a:srgbClr val="FFFFFF"/>
                          </a:solidFill>
                          <a:effectLst/>
                        </a:rPr>
                        <a:t>Sífilis adquirida</a:t>
                      </a:r>
                      <a:endParaRPr lang="pt-BR" sz="1600" b="1" cap="none" spc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1" cap="none" spc="0" dirty="0">
                          <a:solidFill>
                            <a:srgbClr val="FFFFFF"/>
                          </a:solidFill>
                          <a:effectLst/>
                        </a:rPr>
                        <a:t>Sífilis em gestante</a:t>
                      </a:r>
                      <a:endParaRPr lang="pt-BR" sz="1600" b="1" cap="none" spc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1" cap="none" spc="0" dirty="0">
                          <a:solidFill>
                            <a:srgbClr val="FFFFFF"/>
                          </a:solidFill>
                          <a:effectLst/>
                        </a:rPr>
                        <a:t>Sífilis congênita</a:t>
                      </a:r>
                      <a:endParaRPr lang="pt-BR" sz="1600" b="1" cap="none" spc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1" cap="none" spc="0" dirty="0">
                          <a:solidFill>
                            <a:srgbClr val="FFFFFF"/>
                          </a:solidFill>
                          <a:effectLst/>
                        </a:rPr>
                        <a:t>Total</a:t>
                      </a:r>
                      <a:endParaRPr lang="pt-BR" sz="1600" b="1" cap="none" spc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 anchor="ctr"/>
                </a:tc>
                <a:extLst>
                  <a:ext uri="{0D108BD9-81ED-4DB2-BD59-A6C34878D82A}">
                    <a16:rowId xmlns:a16="http://schemas.microsoft.com/office/drawing/2014/main" val="4092634930"/>
                  </a:ext>
                </a:extLst>
              </a:tr>
              <a:tr h="25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1" cap="none" spc="0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pt-BR" sz="1600" b="1" cap="none" spc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240810 Natal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969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453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269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1691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extLst>
                  <a:ext uri="{0D108BD9-81ED-4DB2-BD59-A6C34878D82A}">
                    <a16:rowId xmlns:a16="http://schemas.microsoft.com/office/drawing/2014/main" val="2446643959"/>
                  </a:ext>
                </a:extLst>
              </a:tr>
              <a:tr h="25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1" cap="none" spc="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pt-BR" sz="1600" b="1" cap="none" spc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240800 Mossoró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266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83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40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389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extLst>
                  <a:ext uri="{0D108BD9-81ED-4DB2-BD59-A6C34878D82A}">
                    <a16:rowId xmlns:a16="http://schemas.microsoft.com/office/drawing/2014/main" val="3086884236"/>
                  </a:ext>
                </a:extLst>
              </a:tr>
              <a:tr h="25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1" cap="none" spc="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pt-BR" sz="1600" b="1" cap="none" spc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240820 Nísia Floresta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191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8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3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202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extLst>
                  <a:ext uri="{0D108BD9-81ED-4DB2-BD59-A6C34878D82A}">
                    <a16:rowId xmlns:a16="http://schemas.microsoft.com/office/drawing/2014/main" val="2819758909"/>
                  </a:ext>
                </a:extLst>
              </a:tr>
              <a:tr h="25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1" cap="none" spc="0" dirty="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pt-BR" sz="1600" b="1" cap="none" spc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240325 Parnamirim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117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50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28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195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extLst>
                  <a:ext uri="{0D108BD9-81ED-4DB2-BD59-A6C34878D82A}">
                    <a16:rowId xmlns:a16="http://schemas.microsoft.com/office/drawing/2014/main" val="3197063127"/>
                  </a:ext>
                </a:extLst>
              </a:tr>
              <a:tr h="25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1" cap="none" spc="0" dirty="0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pt-BR" sz="1600" b="1" cap="none" spc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240260 Ceará-Mirim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92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20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18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130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extLst>
                  <a:ext uri="{0D108BD9-81ED-4DB2-BD59-A6C34878D82A}">
                    <a16:rowId xmlns:a16="http://schemas.microsoft.com/office/drawing/2014/main" val="653587862"/>
                  </a:ext>
                </a:extLst>
              </a:tr>
              <a:tr h="25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1" cap="none" spc="0" dirty="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endParaRPr lang="pt-BR" sz="1600" b="1" cap="none" spc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240360 Extremoz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60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32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11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103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extLst>
                  <a:ext uri="{0D108BD9-81ED-4DB2-BD59-A6C34878D82A}">
                    <a16:rowId xmlns:a16="http://schemas.microsoft.com/office/drawing/2014/main" val="65810971"/>
                  </a:ext>
                </a:extLst>
              </a:tr>
              <a:tr h="4076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1" cap="none" spc="0" dirty="0">
                          <a:solidFill>
                            <a:schemeClr val="tx2"/>
                          </a:solidFill>
                          <a:effectLst/>
                        </a:rPr>
                        <a:t>7</a:t>
                      </a:r>
                      <a:endParaRPr lang="pt-BR" sz="1600" b="1" cap="none" spc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241200 São Gonçalo do Amarante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51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22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11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84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extLst>
                  <a:ext uri="{0D108BD9-81ED-4DB2-BD59-A6C34878D82A}">
                    <a16:rowId xmlns:a16="http://schemas.microsoft.com/office/drawing/2014/main" val="2698147948"/>
                  </a:ext>
                </a:extLst>
              </a:tr>
              <a:tr h="25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1" cap="none" spc="0" dirty="0">
                          <a:solidFill>
                            <a:schemeClr val="tx2"/>
                          </a:solidFill>
                          <a:effectLst/>
                        </a:rPr>
                        <a:t>8</a:t>
                      </a:r>
                      <a:endParaRPr lang="pt-BR" sz="1600" b="1" cap="none" spc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240580 João Câmara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35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16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4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55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extLst>
                  <a:ext uri="{0D108BD9-81ED-4DB2-BD59-A6C34878D82A}">
                    <a16:rowId xmlns:a16="http://schemas.microsoft.com/office/drawing/2014/main" val="2235826241"/>
                  </a:ext>
                </a:extLst>
              </a:tr>
              <a:tr h="25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1" cap="none" spc="0" dirty="0">
                          <a:solidFill>
                            <a:schemeClr val="tx2"/>
                          </a:solidFill>
                          <a:effectLst/>
                        </a:rPr>
                        <a:t>9</a:t>
                      </a:r>
                      <a:endParaRPr lang="pt-BR" sz="1600" b="1" cap="none" spc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241120 Santa Cruz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14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19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9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42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extLst>
                  <a:ext uri="{0D108BD9-81ED-4DB2-BD59-A6C34878D82A}">
                    <a16:rowId xmlns:a16="http://schemas.microsoft.com/office/drawing/2014/main" val="1665688764"/>
                  </a:ext>
                </a:extLst>
              </a:tr>
              <a:tr h="25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1" cap="none" spc="0" dirty="0">
                          <a:solidFill>
                            <a:schemeClr val="tx2"/>
                          </a:solidFill>
                          <a:effectLst/>
                        </a:rPr>
                        <a:t>10</a:t>
                      </a:r>
                      <a:endParaRPr lang="pt-BR" sz="1600" b="1" cap="none" spc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240710 Macaíba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20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14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</a:t>
                      </a:r>
                      <a:endParaRPr lang="pt-BR" sz="1600" cap="none" spc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cap="none" spc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41</a:t>
                      </a:r>
                      <a:endParaRPr lang="pt-BR" sz="1600" cap="none" spc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extLst>
                  <a:ext uri="{0D108BD9-81ED-4DB2-BD59-A6C34878D82A}">
                    <a16:rowId xmlns:a16="http://schemas.microsoft.com/office/drawing/2014/main" val="4198276488"/>
                  </a:ext>
                </a:extLst>
              </a:tr>
            </a:tbl>
          </a:graphicData>
        </a:graphic>
      </p:graphicFrame>
      <p:sp>
        <p:nvSpPr>
          <p:cNvPr id="39" name="CaixaDeTexto 38">
            <a:extLst>
              <a:ext uri="{FF2B5EF4-FFF2-40B4-BE49-F238E27FC236}">
                <a16:creationId xmlns:a16="http://schemas.microsoft.com/office/drawing/2014/main" id="{C07A330C-5DC2-4D75-B04A-67ACD005DDBE}"/>
              </a:ext>
            </a:extLst>
          </p:cNvPr>
          <p:cNvSpPr txBox="1"/>
          <p:nvPr/>
        </p:nvSpPr>
        <p:spPr>
          <a:xfrm>
            <a:off x="584928" y="5760950"/>
            <a:ext cx="6075303" cy="325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SINAN e SIM (atualizados em </a:t>
            </a:r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.01.2022).</a:t>
            </a:r>
          </a:p>
        </p:txBody>
      </p:sp>
    </p:spTree>
    <p:extLst>
      <p:ext uri="{BB962C8B-B14F-4D97-AF65-F5344CB8AC3E}">
        <p14:creationId xmlns:p14="http://schemas.microsoft.com/office/powerpoint/2010/main" val="894634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87F69AB-2350-44E3-9076-00265B93F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" y="1"/>
            <a:ext cx="729530" cy="1935307"/>
            <a:chOff x="10918968" y="713127"/>
            <a:chExt cx="1273032" cy="2532832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70652AA-1C81-481C-856B-903714375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A2FF99B6-37BA-4650-B01D-799F02E31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EA7D759-6BEF-4CBD-A325-BCFA77832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83455" y="4601497"/>
            <a:ext cx="760545" cy="2017580"/>
            <a:chOff x="11177940" y="4601497"/>
            <a:chExt cx="1014060" cy="2017580"/>
          </a:xfrm>
        </p:grpSpPr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317405EC-53E3-473A-8B42-B9475D057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03F2370-11B5-4E16-8AE5-B4854408B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C07A330C-5DC2-4D75-B04A-67ACD005DDBE}"/>
              </a:ext>
            </a:extLst>
          </p:cNvPr>
          <p:cNvSpPr txBox="1"/>
          <p:nvPr/>
        </p:nvSpPr>
        <p:spPr>
          <a:xfrm>
            <a:off x="553797" y="5848618"/>
            <a:ext cx="6075303" cy="325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SINAN e SIM (atualizados em </a:t>
            </a:r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.01.2022).</a:t>
            </a:r>
          </a:p>
        </p:txBody>
      </p:sp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5F3A67AB-D2D9-4B99-AA8D-E9309740C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406236"/>
              </p:ext>
            </p:extLst>
          </p:nvPr>
        </p:nvGraphicFramePr>
        <p:xfrm>
          <a:off x="625247" y="1578795"/>
          <a:ext cx="8178798" cy="4244096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417136">
                  <a:extLst>
                    <a:ext uri="{9D8B030D-6E8A-4147-A177-3AD203B41FA5}">
                      <a16:colId xmlns:a16="http://schemas.microsoft.com/office/drawing/2014/main" val="2800878359"/>
                    </a:ext>
                  </a:extLst>
                </a:gridCol>
                <a:gridCol w="4938380">
                  <a:extLst>
                    <a:ext uri="{9D8B030D-6E8A-4147-A177-3AD203B41FA5}">
                      <a16:colId xmlns:a16="http://schemas.microsoft.com/office/drawing/2014/main" val="4200697781"/>
                    </a:ext>
                  </a:extLst>
                </a:gridCol>
                <a:gridCol w="1823282">
                  <a:extLst>
                    <a:ext uri="{9D8B030D-6E8A-4147-A177-3AD203B41FA5}">
                      <a16:colId xmlns:a16="http://schemas.microsoft.com/office/drawing/2014/main" val="886324598"/>
                    </a:ext>
                  </a:extLst>
                </a:gridCol>
              </a:tblGrid>
              <a:tr h="419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1" cap="none" spc="0" dirty="0">
                          <a:solidFill>
                            <a:srgbClr val="FFFFFF"/>
                          </a:solidFill>
                          <a:effectLst/>
                        </a:rPr>
                        <a:t>Ranking</a:t>
                      </a:r>
                      <a:endParaRPr lang="pt-BR" sz="1600" b="1" cap="none" spc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1" cap="none" spc="0" dirty="0">
                          <a:solidFill>
                            <a:srgbClr val="FFFFFF"/>
                          </a:solidFill>
                          <a:effectLst/>
                        </a:rPr>
                        <a:t>Município</a:t>
                      </a:r>
                      <a:endParaRPr lang="pt-BR" sz="1600" b="1" cap="none" spc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b="1" cap="none" spc="0" dirty="0">
                          <a:solidFill>
                            <a:srgbClr val="FFFFFF"/>
                          </a:solidFill>
                          <a:effectLst/>
                        </a:rPr>
                        <a:t>Total</a:t>
                      </a:r>
                      <a:endParaRPr lang="pt-BR" sz="1600" b="1" cap="none" spc="0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 anchor="ctr"/>
                </a:tc>
                <a:extLst>
                  <a:ext uri="{0D108BD9-81ED-4DB2-BD59-A6C34878D82A}">
                    <a16:rowId xmlns:a16="http://schemas.microsoft.com/office/drawing/2014/main" val="4092634930"/>
                  </a:ext>
                </a:extLst>
              </a:tr>
              <a:tr h="25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cap="none" spc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pt-BR" sz="1800" b="1" cap="none" spc="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240810 Natal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6643959"/>
                  </a:ext>
                </a:extLst>
              </a:tr>
              <a:tr h="25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cap="none" spc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pt-BR" sz="1800" b="1" cap="none" spc="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240800 Mossoró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86884236"/>
                  </a:ext>
                </a:extLst>
              </a:tr>
              <a:tr h="25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cap="none" spc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pt-BR" sz="1800" b="1" cap="none" spc="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240325 Parnamirim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9758909"/>
                  </a:ext>
                </a:extLst>
              </a:tr>
              <a:tr h="25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cap="none" spc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pt-BR" sz="1800" b="1" cap="none" spc="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240260 Ceará-Mirim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97063127"/>
                  </a:ext>
                </a:extLst>
              </a:tr>
              <a:tr h="25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cap="none" spc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pt-BR" sz="1800" b="1" cap="none" spc="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241200 São Gonçalo do Amarante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3587862"/>
                  </a:ext>
                </a:extLst>
              </a:tr>
              <a:tr h="25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cap="none" spc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pt-BR" sz="1800" b="1" cap="none" spc="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240360 Extremoz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810971"/>
                  </a:ext>
                </a:extLst>
              </a:tr>
              <a:tr h="4076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cap="none" spc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7</a:t>
                      </a:r>
                      <a:endParaRPr lang="pt-BR" sz="1800" b="1" cap="none" spc="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240020 Açu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8147948"/>
                  </a:ext>
                </a:extLst>
              </a:tr>
              <a:tr h="25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cap="none" spc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pt-BR" sz="1800" b="1" cap="none" spc="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241120 Santa Cruz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5826241"/>
                  </a:ext>
                </a:extLst>
              </a:tr>
              <a:tr h="25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cap="none" spc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pt-BR" sz="1800" b="1" cap="none" spc="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240710 Macaíba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5688764"/>
                  </a:ext>
                </a:extLst>
              </a:tr>
              <a:tr h="258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cap="none" spc="0" dirty="0">
                          <a:solidFill>
                            <a:schemeClr val="tx2"/>
                          </a:solidFill>
                          <a:effectLst/>
                          <a:latin typeface="+mj-lt"/>
                        </a:rPr>
                        <a:t>10</a:t>
                      </a:r>
                      <a:endParaRPr lang="pt-BR" sz="1800" b="1" cap="none" spc="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921" marR="41352" marT="41352" marB="41352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240145 Baraúna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8276488"/>
                  </a:ext>
                </a:extLst>
              </a:tr>
            </a:tbl>
          </a:graphicData>
        </a:graphic>
      </p:graphicFrame>
      <p:sp>
        <p:nvSpPr>
          <p:cNvPr id="13" name="CaixaDeTexto 12">
            <a:extLst>
              <a:ext uri="{FF2B5EF4-FFF2-40B4-BE49-F238E27FC236}">
                <a16:creationId xmlns:a16="http://schemas.microsoft.com/office/drawing/2014/main" id="{0D912E1D-5329-4EA9-80B5-A5ADDDEA0190}"/>
              </a:ext>
            </a:extLst>
          </p:cNvPr>
          <p:cNvSpPr txBox="1"/>
          <p:nvPr/>
        </p:nvSpPr>
        <p:spPr>
          <a:xfrm>
            <a:off x="663461" y="647741"/>
            <a:ext cx="8178799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dirty="0">
                <a:solidFill>
                  <a:schemeClr val="tx2"/>
                </a:solidFill>
                <a:ea typeface="+mj-ea"/>
                <a:cs typeface="+mj-cs"/>
              </a:rPr>
              <a:t>Ranking dos </a:t>
            </a:r>
            <a:r>
              <a:rPr lang="en-US" sz="2200" b="1" dirty="0">
                <a:solidFill>
                  <a:schemeClr val="tx2"/>
                </a:solidFill>
              </a:rPr>
              <a:t>10 </a:t>
            </a:r>
            <a:r>
              <a:rPr lang="en-US" sz="2200" b="1" dirty="0" err="1">
                <a:solidFill>
                  <a:schemeClr val="tx2"/>
                </a:solidFill>
              </a:rPr>
              <a:t>municípios</a:t>
            </a:r>
            <a:r>
              <a:rPr lang="en-US" sz="2200" b="1" dirty="0">
                <a:solidFill>
                  <a:schemeClr val="tx2"/>
                </a:solidFill>
              </a:rPr>
              <a:t> com o </a:t>
            </a:r>
            <a:r>
              <a:rPr lang="en-US" sz="2200" b="1" dirty="0" err="1">
                <a:solidFill>
                  <a:schemeClr val="tx2"/>
                </a:solidFill>
              </a:rPr>
              <a:t>maior</a:t>
            </a:r>
            <a:r>
              <a:rPr lang="en-US" sz="2200" b="1" dirty="0">
                <a:solidFill>
                  <a:schemeClr val="tx2"/>
                </a:solidFill>
              </a:rPr>
              <a:t> </a:t>
            </a:r>
            <a:r>
              <a:rPr lang="en-US" sz="2200" b="1" dirty="0" err="1">
                <a:solidFill>
                  <a:schemeClr val="tx2"/>
                </a:solidFill>
              </a:rPr>
              <a:t>número</a:t>
            </a:r>
            <a:r>
              <a:rPr lang="en-US" sz="2200" b="1" dirty="0">
                <a:solidFill>
                  <a:schemeClr val="tx2"/>
                </a:solidFill>
              </a:rPr>
              <a:t> de </a:t>
            </a:r>
            <a:r>
              <a:rPr lang="en-US" sz="2200" b="1" dirty="0" err="1">
                <a:solidFill>
                  <a:schemeClr val="tx2"/>
                </a:solidFill>
              </a:rPr>
              <a:t>casos</a:t>
            </a:r>
            <a:r>
              <a:rPr lang="en-US" sz="2200" b="1" dirty="0">
                <a:solidFill>
                  <a:schemeClr val="tx2"/>
                </a:solidFill>
              </a:rPr>
              <a:t> de </a:t>
            </a:r>
            <a:r>
              <a:rPr lang="en-US" sz="2200" b="1" dirty="0" err="1">
                <a:solidFill>
                  <a:schemeClr val="tx2"/>
                </a:solidFill>
              </a:rPr>
              <a:t>sífilis</a:t>
            </a:r>
            <a:r>
              <a:rPr lang="en-US" sz="2200" b="1" dirty="0">
                <a:solidFill>
                  <a:schemeClr val="tx2"/>
                </a:solidFill>
              </a:rPr>
              <a:t> </a:t>
            </a:r>
            <a:r>
              <a:rPr lang="en-US" sz="2200" b="1" dirty="0" err="1">
                <a:solidFill>
                  <a:schemeClr val="tx2"/>
                </a:solidFill>
              </a:rPr>
              <a:t>congênita</a:t>
            </a:r>
            <a:r>
              <a:rPr lang="en-US" sz="2200" b="1" dirty="0">
                <a:solidFill>
                  <a:schemeClr val="tx2"/>
                </a:solidFill>
              </a:rPr>
              <a:t> no Rio Grande do Norte em 2021.</a:t>
            </a:r>
            <a:endParaRPr lang="en-US" sz="2200" dirty="0">
              <a:solidFill>
                <a:schemeClr val="tx2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dirty="0">
              <a:solidFill>
                <a:schemeClr val="tx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5292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6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tângulo 19"/>
          <p:cNvSpPr/>
          <p:nvPr/>
        </p:nvSpPr>
        <p:spPr>
          <a:xfrm>
            <a:off x="503029" y="503720"/>
            <a:ext cx="8178799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PE-IST/AIDS e </a:t>
            </a:r>
            <a:r>
              <a:rPr lang="en-US" sz="3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Hepatites</a:t>
            </a:r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Virais</a:t>
            </a:r>
            <a:endParaRPr lang="en-US" sz="31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08801" y="2200695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00197" y="1502156"/>
            <a:ext cx="2532832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/>
          <p:cNvSpPr txBox="1"/>
          <p:nvPr/>
        </p:nvSpPr>
        <p:spPr>
          <a:xfrm>
            <a:off x="1979712" y="170080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>
              <a:solidFill>
                <a:schemeClr val="bg1"/>
              </a:solidFill>
            </a:endParaRPr>
          </a:p>
        </p:txBody>
      </p:sp>
      <p:graphicFrame>
        <p:nvGraphicFramePr>
          <p:cNvPr id="32" name="Rectangle 3">
            <a:extLst>
              <a:ext uri="{FF2B5EF4-FFF2-40B4-BE49-F238E27FC236}">
                <a16:creationId xmlns:a16="http://schemas.microsoft.com/office/drawing/2014/main" id="{72E4D4D9-4A59-4775-9B0B-14789EDF4E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8186966"/>
              </p:ext>
            </p:extLst>
          </p:nvPr>
        </p:nvGraphicFramePr>
        <p:xfrm>
          <a:off x="628650" y="1569843"/>
          <a:ext cx="805317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96601109-5D88-4CB4-961D-F311FB330FA2}"/>
              </a:ext>
            </a:extLst>
          </p:cNvPr>
          <p:cNvSpPr txBox="1"/>
          <p:nvPr/>
        </p:nvSpPr>
        <p:spPr>
          <a:xfrm>
            <a:off x="4770066" y="5365181"/>
            <a:ext cx="3911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i="1" dirty="0"/>
              <a:t>Amanda Almeida de Medeiros Dantas</a:t>
            </a:r>
          </a:p>
          <a:p>
            <a:pPr algn="r"/>
            <a:r>
              <a:rPr lang="pt-BR" sz="1400" i="1" dirty="0"/>
              <a:t>Enfermeira</a:t>
            </a:r>
          </a:p>
          <a:p>
            <a:pPr algn="r"/>
            <a:r>
              <a:rPr lang="pt-BR" sz="1400" i="1" dirty="0"/>
              <a:t>Especialista em Epidemiologia</a:t>
            </a:r>
          </a:p>
          <a:p>
            <a:pPr algn="r"/>
            <a:r>
              <a:rPr lang="pt-BR" sz="1400" i="1" dirty="0"/>
              <a:t>Especialista em Saúde Pública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4A4475-365F-4381-A542-4698D6377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822960" cy="1097280"/>
            <a:chOff x="11094720" y="0"/>
            <a:chExt cx="1097280" cy="109728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48F8F8B-B172-475E-9119-57F2A1C87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0349D0-97A5-4654-A515-C72EA9E0B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8D6E3B-FFED-480F-941D-FE376375B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83455" y="4601497"/>
            <a:ext cx="760545" cy="2017580"/>
            <a:chOff x="11177940" y="4601497"/>
            <a:chExt cx="1014060" cy="2017580"/>
          </a:xfrm>
        </p:grpSpPr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D3782E52-5874-49FB-841D-E852273EB2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7660455"/>
              </p:ext>
            </p:extLst>
          </p:nvPr>
        </p:nvGraphicFramePr>
        <p:xfrm>
          <a:off x="501590" y="1420611"/>
          <a:ext cx="8063808" cy="4550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Retângulo 17">
            <a:extLst>
              <a:ext uri="{FF2B5EF4-FFF2-40B4-BE49-F238E27FC236}">
                <a16:creationId xmlns:a16="http://schemas.microsoft.com/office/drawing/2014/main" id="{35874F92-CDDC-4B5F-92B0-2F199DC5DB79}"/>
              </a:ext>
            </a:extLst>
          </p:cNvPr>
          <p:cNvSpPr/>
          <p:nvPr/>
        </p:nvSpPr>
        <p:spPr>
          <a:xfrm>
            <a:off x="538191" y="605172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Fonte: SINAN e SIM (atualizados em 17/01/2022).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42E8CF8-CE68-452F-8158-CE5D4E3EEBF5}"/>
              </a:ext>
            </a:extLst>
          </p:cNvPr>
          <p:cNvSpPr txBox="1"/>
          <p:nvPr/>
        </p:nvSpPr>
        <p:spPr>
          <a:xfrm>
            <a:off x="509039" y="611496"/>
            <a:ext cx="8063808" cy="1723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 dirty="0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algn="just"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Taxa de </a:t>
            </a:r>
            <a:r>
              <a:rPr lang="en-US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detecção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sífilis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adquirida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(por 100 mil </a:t>
            </a:r>
            <a:r>
              <a:rPr lang="en-US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habitantes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taxa de </a:t>
            </a:r>
            <a:r>
              <a:rPr lang="en-US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detecção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sífilis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en-US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gestante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 por mil </a:t>
            </a:r>
            <a:r>
              <a:rPr lang="en-US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nascidos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vivos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e taxa de </a:t>
            </a:r>
            <a:r>
              <a:rPr lang="en-US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incidência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sífilis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congênita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(por mil </a:t>
            </a:r>
            <a:r>
              <a:rPr lang="en-US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nascidos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vivos</a:t>
            </a:r>
            <a:r>
              <a:rPr lang="en-US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4169522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14">
            <a:extLst>
              <a:ext uri="{FF2B5EF4-FFF2-40B4-BE49-F238E27FC236}">
                <a16:creationId xmlns:a16="http://schemas.microsoft.com/office/drawing/2014/main" id="{4724F874-E407-41A5-918C-1CF5DF526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822960" cy="1097280"/>
            <a:chOff x="11094720" y="0"/>
            <a:chExt cx="1097280" cy="1097280"/>
          </a:xfrm>
        </p:grpSpPr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EBB12D3E-DD63-469B-A687-14E38AE471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16">
              <a:extLst>
                <a:ext uri="{FF2B5EF4-FFF2-40B4-BE49-F238E27FC236}">
                  <a16:creationId xmlns:a16="http://schemas.microsoft.com/office/drawing/2014/main" id="{2CC10F17-490D-41AE-9B38-7F39AF738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ítulo 1"/>
          <p:cNvSpPr txBox="1"/>
          <p:nvPr/>
        </p:nvSpPr>
        <p:spPr>
          <a:xfrm>
            <a:off x="783636" y="399163"/>
            <a:ext cx="7599819" cy="1646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 dirty="0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algn="just">
              <a:spcAft>
                <a:spcPts val="600"/>
              </a:spcAft>
            </a:pPr>
            <a:r>
              <a:rPr lang="en-US" sz="2000" b="1" dirty="0">
                <a:solidFill>
                  <a:schemeClr val="tx2"/>
                </a:solidFill>
                <a:latin typeface="+mn-lt"/>
                <a:cs typeface="+mn-cs"/>
              </a:rPr>
              <a:t>Taxa de </a:t>
            </a:r>
            <a:r>
              <a:rPr lang="en-US" sz="2000" b="1" dirty="0" err="1">
                <a:solidFill>
                  <a:schemeClr val="tx2"/>
                </a:solidFill>
                <a:latin typeface="+mn-lt"/>
                <a:cs typeface="+mn-cs"/>
              </a:rPr>
              <a:t>detecção</a:t>
            </a:r>
            <a:r>
              <a:rPr lang="en-US" sz="2000" b="1" dirty="0">
                <a:solidFill>
                  <a:schemeClr val="tx2"/>
                </a:solidFill>
                <a:latin typeface="+mn-lt"/>
                <a:cs typeface="+mn-cs"/>
              </a:rPr>
              <a:t> de </a:t>
            </a:r>
            <a:r>
              <a:rPr lang="en-US" sz="2000" b="1" dirty="0" err="1">
                <a:solidFill>
                  <a:schemeClr val="tx2"/>
                </a:solidFill>
                <a:latin typeface="+mn-lt"/>
                <a:cs typeface="+mn-cs"/>
              </a:rPr>
              <a:t>sífilis</a:t>
            </a:r>
            <a:r>
              <a:rPr lang="en-US" sz="2000" b="1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  <a:cs typeface="+mn-cs"/>
              </a:rPr>
              <a:t>adquirida</a:t>
            </a:r>
            <a:r>
              <a:rPr lang="en-US" sz="2000" b="1" dirty="0">
                <a:solidFill>
                  <a:schemeClr val="tx2"/>
                </a:solidFill>
                <a:latin typeface="+mn-lt"/>
                <a:cs typeface="+mn-cs"/>
              </a:rPr>
              <a:t> (por 100 mil </a:t>
            </a:r>
            <a:r>
              <a:rPr lang="en-US" sz="2000" b="1" dirty="0" err="1">
                <a:solidFill>
                  <a:schemeClr val="tx2"/>
                </a:solidFill>
                <a:latin typeface="+mn-lt"/>
                <a:cs typeface="+mn-cs"/>
              </a:rPr>
              <a:t>habitantes</a:t>
            </a:r>
            <a:r>
              <a:rPr lang="en-US" sz="2000" b="1" dirty="0">
                <a:solidFill>
                  <a:schemeClr val="tx2"/>
                </a:solidFill>
                <a:latin typeface="+mn-lt"/>
                <a:cs typeface="+mn-cs"/>
              </a:rPr>
              <a:t>), taxa de </a:t>
            </a:r>
            <a:r>
              <a:rPr lang="en-US" sz="2000" b="1" dirty="0" err="1">
                <a:solidFill>
                  <a:schemeClr val="tx2"/>
                </a:solidFill>
                <a:latin typeface="+mn-lt"/>
                <a:cs typeface="+mn-cs"/>
              </a:rPr>
              <a:t>detecção</a:t>
            </a:r>
            <a:r>
              <a:rPr lang="en-US" sz="2000" b="1" dirty="0">
                <a:solidFill>
                  <a:schemeClr val="tx2"/>
                </a:solidFill>
                <a:latin typeface="+mn-lt"/>
                <a:cs typeface="+mn-cs"/>
              </a:rPr>
              <a:t> de </a:t>
            </a:r>
            <a:r>
              <a:rPr lang="en-US" sz="2000" b="1" dirty="0" err="1">
                <a:solidFill>
                  <a:schemeClr val="tx2"/>
                </a:solidFill>
                <a:latin typeface="+mn-lt"/>
                <a:cs typeface="+mn-cs"/>
              </a:rPr>
              <a:t>sífilis</a:t>
            </a:r>
            <a:r>
              <a:rPr lang="en-US" sz="2000" b="1" dirty="0">
                <a:solidFill>
                  <a:schemeClr val="tx2"/>
                </a:solidFill>
                <a:latin typeface="+mn-lt"/>
                <a:cs typeface="+mn-cs"/>
              </a:rPr>
              <a:t> em </a:t>
            </a:r>
            <a:r>
              <a:rPr lang="en-US" sz="2000" b="1" dirty="0" err="1">
                <a:solidFill>
                  <a:schemeClr val="tx2"/>
                </a:solidFill>
                <a:latin typeface="+mn-lt"/>
                <a:cs typeface="+mn-cs"/>
              </a:rPr>
              <a:t>gestante</a:t>
            </a:r>
            <a:r>
              <a:rPr lang="en-US" sz="2000" b="1" dirty="0">
                <a:solidFill>
                  <a:schemeClr val="tx2"/>
                </a:solidFill>
                <a:latin typeface="+mn-lt"/>
                <a:cs typeface="+mn-cs"/>
              </a:rPr>
              <a:t> ( por mil </a:t>
            </a:r>
            <a:r>
              <a:rPr lang="en-US" sz="2000" b="1" dirty="0" err="1">
                <a:solidFill>
                  <a:schemeClr val="tx2"/>
                </a:solidFill>
                <a:latin typeface="+mn-lt"/>
                <a:cs typeface="+mn-cs"/>
              </a:rPr>
              <a:t>nascidos</a:t>
            </a:r>
            <a:r>
              <a:rPr lang="en-US" sz="2000" b="1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  <a:cs typeface="+mn-cs"/>
              </a:rPr>
              <a:t>vivos</a:t>
            </a:r>
            <a:r>
              <a:rPr lang="en-US" sz="2000" b="1" dirty="0">
                <a:solidFill>
                  <a:schemeClr val="tx2"/>
                </a:solidFill>
                <a:latin typeface="+mn-lt"/>
                <a:cs typeface="+mn-cs"/>
              </a:rPr>
              <a:t>) e taxa de </a:t>
            </a:r>
            <a:r>
              <a:rPr lang="en-US" sz="2000" b="1" dirty="0" err="1">
                <a:solidFill>
                  <a:schemeClr val="tx2"/>
                </a:solidFill>
                <a:latin typeface="+mn-lt"/>
                <a:cs typeface="+mn-cs"/>
              </a:rPr>
              <a:t>incidência</a:t>
            </a:r>
            <a:r>
              <a:rPr lang="en-US" sz="2000" b="1" dirty="0">
                <a:solidFill>
                  <a:schemeClr val="tx2"/>
                </a:solidFill>
                <a:latin typeface="+mn-lt"/>
                <a:cs typeface="+mn-cs"/>
              </a:rPr>
              <a:t> de </a:t>
            </a:r>
            <a:r>
              <a:rPr lang="en-US" sz="2000" b="1" dirty="0" err="1">
                <a:solidFill>
                  <a:schemeClr val="tx2"/>
                </a:solidFill>
                <a:latin typeface="+mn-lt"/>
                <a:cs typeface="+mn-cs"/>
              </a:rPr>
              <a:t>sífilis</a:t>
            </a:r>
            <a:r>
              <a:rPr lang="en-US" sz="2000" b="1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  <a:cs typeface="+mn-cs"/>
              </a:rPr>
              <a:t>congênita</a:t>
            </a:r>
            <a:r>
              <a:rPr lang="en-US" sz="2000" b="1" dirty="0">
                <a:solidFill>
                  <a:schemeClr val="tx2"/>
                </a:solidFill>
                <a:latin typeface="+mn-lt"/>
                <a:cs typeface="+mn-cs"/>
              </a:rPr>
              <a:t> (por mil </a:t>
            </a:r>
            <a:r>
              <a:rPr lang="en-US" sz="2000" b="1" dirty="0" err="1">
                <a:solidFill>
                  <a:schemeClr val="tx2"/>
                </a:solidFill>
                <a:latin typeface="+mn-lt"/>
                <a:cs typeface="+mn-cs"/>
              </a:rPr>
              <a:t>nascidos</a:t>
            </a:r>
            <a:r>
              <a:rPr lang="en-US" sz="2000" b="1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+mn-lt"/>
                <a:cs typeface="+mn-cs"/>
              </a:rPr>
              <a:t>vivos</a:t>
            </a:r>
            <a:r>
              <a:rPr lang="en-US" sz="2000" b="1" dirty="0">
                <a:solidFill>
                  <a:schemeClr val="tx2"/>
                </a:solidFill>
                <a:latin typeface="+mn-lt"/>
                <a:cs typeface="+mn-cs"/>
              </a:rPr>
              <a:t>) por </a:t>
            </a:r>
            <a:r>
              <a:rPr lang="en-US" sz="2000" b="1" dirty="0" err="1">
                <a:solidFill>
                  <a:schemeClr val="tx2"/>
                </a:solidFill>
                <a:latin typeface="+mn-lt"/>
                <a:cs typeface="+mn-cs"/>
              </a:rPr>
              <a:t>região</a:t>
            </a:r>
            <a:r>
              <a:rPr lang="en-US" sz="2000" b="1" dirty="0">
                <a:solidFill>
                  <a:schemeClr val="tx2"/>
                </a:solidFill>
                <a:latin typeface="+mn-lt"/>
                <a:cs typeface="+mn-cs"/>
              </a:rPr>
              <a:t> de saúde de </a:t>
            </a:r>
            <a:r>
              <a:rPr lang="en-US" sz="2000" b="1" dirty="0" err="1">
                <a:solidFill>
                  <a:schemeClr val="tx2"/>
                </a:solidFill>
                <a:latin typeface="+mn-lt"/>
                <a:cs typeface="+mn-cs"/>
              </a:rPr>
              <a:t>residência</a:t>
            </a:r>
            <a:r>
              <a:rPr lang="en-US" sz="2000" b="1" dirty="0">
                <a:solidFill>
                  <a:schemeClr val="tx2"/>
                </a:solidFill>
                <a:latin typeface="+mn-lt"/>
                <a:cs typeface="+mn-cs"/>
              </a:rPr>
              <a:t> em 2021.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C8D6E3B-FFED-480F-941D-FE376375B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83455" y="4601497"/>
            <a:ext cx="760545" cy="2017580"/>
            <a:chOff x="1117794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tângulo 3"/>
          <p:cNvSpPr/>
          <p:nvPr/>
        </p:nvSpPr>
        <p:spPr>
          <a:xfrm>
            <a:off x="558818" y="621535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>
                <a:latin typeface="Arial" panose="020B0604020202020204" pitchFamily="34" charset="0"/>
                <a:cs typeface="Arial" panose="020B0604020202020204" pitchFamily="34" charset="0"/>
              </a:rPr>
              <a:t>Fonte: SINAN e SIM (atualizados em 17/01/2022).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7163769"/>
              </p:ext>
            </p:extLst>
          </p:nvPr>
        </p:nvGraphicFramePr>
        <p:xfrm>
          <a:off x="492349" y="1194976"/>
          <a:ext cx="8049840" cy="5047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84727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ixa de Texto 1"/>
          <p:cNvSpPr txBox="1"/>
          <p:nvPr/>
        </p:nvSpPr>
        <p:spPr>
          <a:xfrm>
            <a:off x="482600" y="321734"/>
            <a:ext cx="8178799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+mn-ea"/>
              </a:rPr>
              <a:t>Taxa de </a:t>
            </a:r>
            <a:r>
              <a:rPr lang="en-US" sz="24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  <a:sym typeface="+mn-ea"/>
              </a:rPr>
              <a:t>detecção</a:t>
            </a:r>
            <a:r>
              <a:rPr lang="en-US" sz="24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+mn-ea"/>
              </a:rPr>
              <a:t> de </a:t>
            </a:r>
            <a:r>
              <a:rPr lang="en-US" sz="24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  <a:sym typeface="+mn-ea"/>
              </a:rPr>
              <a:t>sífilis</a:t>
            </a:r>
            <a:r>
              <a:rPr lang="en-US" sz="24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+mn-ea"/>
              </a:rPr>
              <a:t> </a:t>
            </a:r>
            <a:r>
              <a:rPr lang="en-US" sz="24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  <a:sym typeface="+mn-ea"/>
              </a:rPr>
              <a:t>adquirida</a:t>
            </a:r>
            <a:r>
              <a:rPr lang="en-US" sz="24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+mn-ea"/>
              </a:rPr>
              <a:t> </a:t>
            </a:r>
            <a:br>
              <a:rPr lang="en-US" sz="24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+mn-ea"/>
              </a:rPr>
            </a:br>
            <a:r>
              <a:rPr lang="en-US" sz="24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+mn-ea"/>
              </a:rPr>
              <a:t>(por 100 mil </a:t>
            </a:r>
            <a:r>
              <a:rPr lang="en-US" sz="24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  <a:sym typeface="+mn-ea"/>
              </a:rPr>
              <a:t>habitantes</a:t>
            </a:r>
            <a:r>
              <a:rPr lang="en-US" sz="24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+mn-ea"/>
              </a:rPr>
              <a:t>)</a:t>
            </a:r>
            <a:endParaRPr lang="en-US" altLang="en-US" sz="2400" b="1" kern="1200" dirty="0">
              <a:solidFill>
                <a:schemeClr val="tx2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12954" y="5861950"/>
            <a:ext cx="7560840" cy="610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Fonte: SINAN (</a:t>
            </a:r>
            <a:r>
              <a:rPr lang="en-US" sz="1400" dirty="0" err="1"/>
              <a:t>atualizados</a:t>
            </a:r>
            <a:r>
              <a:rPr lang="en-US" sz="1400" dirty="0"/>
              <a:t> em 17/01/2022).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400" dirty="0" err="1"/>
              <a:t>Boletim</a:t>
            </a:r>
            <a:r>
              <a:rPr lang="en-US" sz="1400" dirty="0"/>
              <a:t> </a:t>
            </a:r>
            <a:r>
              <a:rPr lang="en-US" sz="1400" dirty="0" err="1"/>
              <a:t>Epidemiológico</a:t>
            </a:r>
            <a:r>
              <a:rPr lang="en-US" sz="1400" dirty="0"/>
              <a:t> </a:t>
            </a:r>
            <a:r>
              <a:rPr lang="en-US" sz="1400" dirty="0" err="1"/>
              <a:t>Sífilis</a:t>
            </a:r>
            <a:r>
              <a:rPr lang="en-US" sz="1400" dirty="0"/>
              <a:t> 2021.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760545" cy="2017580"/>
            <a:chOff x="0" y="4601497"/>
            <a:chExt cx="1014060" cy="201758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14467" y="1"/>
            <a:ext cx="729532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0917303"/>
              </p:ext>
            </p:extLst>
          </p:nvPr>
        </p:nvGraphicFramePr>
        <p:xfrm>
          <a:off x="664825" y="1451348"/>
          <a:ext cx="7814347" cy="4361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5650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7250" y="2380868"/>
            <a:ext cx="8986749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646" y="466344"/>
            <a:ext cx="8333796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34F3379-3775-44EA-A2DA-CFD8C207F4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4631" y="928758"/>
            <a:ext cx="8149817" cy="486776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A90D2FF-4FAE-4607-9B13-3734DE445F63}"/>
              </a:ext>
            </a:extLst>
          </p:cNvPr>
          <p:cNvSpPr txBox="1"/>
          <p:nvPr/>
        </p:nvSpPr>
        <p:spPr>
          <a:xfrm>
            <a:off x="2460879" y="264324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Taxa de detecção de sífilis adquirida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595EB66-7492-49D5-B601-40118B0B1900}"/>
              </a:ext>
            </a:extLst>
          </p:cNvPr>
          <p:cNvSpPr txBox="1"/>
          <p:nvPr/>
        </p:nvSpPr>
        <p:spPr>
          <a:xfrm>
            <a:off x="1763688" y="5952315"/>
            <a:ext cx="249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ea typeface="SimSun" panose="02010600030101010101" pitchFamily="2" charset="-122"/>
              </a:rPr>
              <a:t>5</a:t>
            </a:r>
            <a:r>
              <a:rPr lang="pt-BR" sz="1800" b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,1 casos∕100 mil hab.</a:t>
            </a:r>
            <a:endParaRPr lang="pt-BR" b="1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B63B324-F46E-44DD-A6A2-08390D008F3A}"/>
              </a:ext>
            </a:extLst>
          </p:cNvPr>
          <p:cNvSpPr txBox="1"/>
          <p:nvPr/>
        </p:nvSpPr>
        <p:spPr>
          <a:xfrm>
            <a:off x="5784299" y="5952315"/>
            <a:ext cx="249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61,1 casos∕100 mil hab.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979906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ítulo 1"/>
          <p:cNvSpPr>
            <a:spLocks noGrp="1"/>
          </p:cNvSpPr>
          <p:nvPr/>
        </p:nvSpPr>
        <p:spPr>
          <a:xfrm>
            <a:off x="482600" y="529727"/>
            <a:ext cx="8178799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200" kern="1200" dirty="0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400" b="1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Taxa de </a:t>
            </a:r>
            <a:r>
              <a:rPr lang="en-US" sz="2400" b="1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detecção</a:t>
            </a:r>
            <a:r>
              <a:rPr lang="en-US" sz="2400" b="1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de </a:t>
            </a:r>
            <a:r>
              <a:rPr lang="en-US" sz="2400" b="1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gestante</a:t>
            </a:r>
            <a:r>
              <a:rPr lang="en-US" sz="2400" b="1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com </a:t>
            </a:r>
            <a:r>
              <a:rPr lang="en-US" sz="2400" b="1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sífilis</a:t>
            </a:r>
            <a:r>
              <a:rPr lang="en-US" sz="2400" b="1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2400" b="1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( por mil </a:t>
            </a:r>
            <a:r>
              <a:rPr lang="en-US" sz="2400" b="1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nascidos</a:t>
            </a:r>
            <a:r>
              <a:rPr lang="en-US" sz="2400" b="1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vivos</a:t>
            </a:r>
            <a:r>
              <a:rPr lang="en-US" sz="2400" b="1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)</a:t>
            </a:r>
            <a:endParaRPr lang="en-US" sz="24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946767" y="5908860"/>
            <a:ext cx="4878497" cy="600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Fonte: SINAN (</a:t>
            </a:r>
            <a:r>
              <a:rPr lang="en-US" sz="1400" dirty="0" err="1"/>
              <a:t>atualizados</a:t>
            </a:r>
            <a:r>
              <a:rPr lang="en-US" sz="1400" dirty="0"/>
              <a:t> em 17/01/2022).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400" dirty="0" err="1"/>
              <a:t>Boletim</a:t>
            </a:r>
            <a:r>
              <a:rPr lang="en-US" sz="1400" dirty="0"/>
              <a:t> </a:t>
            </a:r>
            <a:r>
              <a:rPr lang="en-US" sz="1400" dirty="0" err="1"/>
              <a:t>Epidemiológico</a:t>
            </a:r>
            <a:r>
              <a:rPr lang="en-US" sz="1400" dirty="0"/>
              <a:t> </a:t>
            </a:r>
            <a:r>
              <a:rPr lang="en-US" sz="1400" dirty="0" err="1"/>
              <a:t>Sífilis</a:t>
            </a:r>
            <a:r>
              <a:rPr lang="en-US" sz="1400" dirty="0"/>
              <a:t> 2021.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4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760545" cy="2017580"/>
            <a:chOff x="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14467" y="1"/>
            <a:ext cx="729532" cy="1935307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4585863"/>
              </p:ext>
            </p:extLst>
          </p:nvPr>
        </p:nvGraphicFramePr>
        <p:xfrm>
          <a:off x="803466" y="1782981"/>
          <a:ext cx="7857933" cy="4057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0932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760545" cy="2017580"/>
            <a:chOff x="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14467" y="1"/>
            <a:ext cx="729532" cy="1935307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37141123-BB48-4CDC-927A-EAE93CBDF4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4134415"/>
              </p:ext>
            </p:extLst>
          </p:nvPr>
        </p:nvGraphicFramePr>
        <p:xfrm>
          <a:off x="827584" y="1412776"/>
          <a:ext cx="7560840" cy="4409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ítulo 1">
            <a:extLst>
              <a:ext uri="{FF2B5EF4-FFF2-40B4-BE49-F238E27FC236}">
                <a16:creationId xmlns:a16="http://schemas.microsoft.com/office/drawing/2014/main" id="{2A481079-280D-4B9C-A9AD-752B2E1E68D8}"/>
              </a:ext>
            </a:extLst>
          </p:cNvPr>
          <p:cNvSpPr txBox="1">
            <a:spLocks/>
          </p:cNvSpPr>
          <p:nvPr/>
        </p:nvSpPr>
        <p:spPr>
          <a:xfrm>
            <a:off x="608178" y="449025"/>
            <a:ext cx="7886700" cy="96375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en-US" sz="24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Taxa de incidência de sífilis congênita </a:t>
            </a:r>
            <a:br>
              <a:rPr lang="pt-BR" altLang="en-US" sz="24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pt-BR" altLang="en-US" sz="24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(por mil nascidos vivos)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CCF96174-D074-4649-9B23-F4EF98C268C7}"/>
              </a:ext>
            </a:extLst>
          </p:cNvPr>
          <p:cNvSpPr/>
          <p:nvPr/>
        </p:nvSpPr>
        <p:spPr>
          <a:xfrm>
            <a:off x="1187624" y="58221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Fonte: SINAN e SIM (atualizados em 17/01/2022). </a:t>
            </a:r>
          </a:p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Boletim Epidemiológico Sífilis 2021.</a:t>
            </a:r>
          </a:p>
          <a:p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956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B0549EF-E3A5-48D7-9134-A4E08C0E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16DD803-634F-4EF2-A1E7-B1911DE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438860"/>
            <a:ext cx="8375586" cy="5752769"/>
          </a:xfrm>
          <a:prstGeom prst="rect">
            <a:avLst/>
          </a:prstGeom>
          <a:ln w="12700">
            <a:solidFill>
              <a:srgbClr val="D5D5D5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7B63F8-D1F3-4D40-B2D4-779BAE82B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522915" y="-3504490"/>
            <a:ext cx="167069" cy="7886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6C0558C-A7BB-49BF-A57F-8E18DC65CC13}"/>
              </a:ext>
            </a:extLst>
          </p:cNvPr>
          <p:cNvSpPr/>
          <p:nvPr/>
        </p:nvSpPr>
        <p:spPr>
          <a:xfrm>
            <a:off x="418656" y="621756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400" dirty="0">
                <a:cs typeface="Arial" panose="020B0604020202020204" pitchFamily="34" charset="0"/>
              </a:rPr>
              <a:t>Fonte: SINAN e SIM (atualizados em 17/01/2022).</a:t>
            </a: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8E0B53B5-B9E0-4B53-A18F-DDA49D4A4C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8017874"/>
              </p:ext>
            </p:extLst>
          </p:nvPr>
        </p:nvGraphicFramePr>
        <p:xfrm>
          <a:off x="628650" y="1340768"/>
          <a:ext cx="7915714" cy="4832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ítulo 1">
            <a:extLst>
              <a:ext uri="{FF2B5EF4-FFF2-40B4-BE49-F238E27FC236}">
                <a16:creationId xmlns:a16="http://schemas.microsoft.com/office/drawing/2014/main" id="{6A9DD6E1-7ED9-45A4-9AEC-9B953BDE6F80}"/>
              </a:ext>
            </a:extLst>
          </p:cNvPr>
          <p:cNvSpPr txBox="1">
            <a:spLocks/>
          </p:cNvSpPr>
          <p:nvPr/>
        </p:nvSpPr>
        <p:spPr>
          <a:xfrm>
            <a:off x="599636" y="684669"/>
            <a:ext cx="8013626" cy="10352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2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Percentual dos casos de sífilis congênita segundo realização do pré-natal, diagnóstico durante o pré-natal e tratamento concomitante ao parceiro.</a:t>
            </a:r>
            <a:endParaRPr lang="pt-BR" sz="22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3116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B0549EF-E3A5-48D7-9134-A4E08C0E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16DD803-634F-4EF2-A1E7-B1911DE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438860"/>
            <a:ext cx="8375586" cy="5752769"/>
          </a:xfrm>
          <a:prstGeom prst="rect">
            <a:avLst/>
          </a:prstGeom>
          <a:ln w="12700">
            <a:solidFill>
              <a:srgbClr val="D5D5D5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7B63F8-D1F3-4D40-B2D4-779BAE82B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522915" y="-3504490"/>
            <a:ext cx="167069" cy="7886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6C0558C-A7BB-49BF-A57F-8E18DC65CC13}"/>
              </a:ext>
            </a:extLst>
          </p:cNvPr>
          <p:cNvSpPr/>
          <p:nvPr/>
        </p:nvSpPr>
        <p:spPr>
          <a:xfrm>
            <a:off x="418656" y="621756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400" dirty="0">
                <a:cs typeface="Arial" panose="020B0604020202020204" pitchFamily="34" charset="0"/>
              </a:rPr>
              <a:t>Fonte: SINAN e SIM (atualizados em 17/01/2022).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C0B109F-ABF1-423F-A469-9535B0A8D297}"/>
              </a:ext>
            </a:extLst>
          </p:cNvPr>
          <p:cNvSpPr txBox="1"/>
          <p:nvPr/>
        </p:nvSpPr>
        <p:spPr>
          <a:xfrm>
            <a:off x="1475656" y="776589"/>
            <a:ext cx="60486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Evolução dos casos de sífilis congênita </a:t>
            </a:r>
            <a:endParaRPr lang="pt-BR" sz="2200" b="1" dirty="0">
              <a:solidFill>
                <a:schemeClr val="tx2"/>
              </a:solidFill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D744CDD8-672F-452E-A790-B3D87B1E23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9102248"/>
              </p:ext>
            </p:extLst>
          </p:nvPr>
        </p:nvGraphicFramePr>
        <p:xfrm>
          <a:off x="418656" y="1233414"/>
          <a:ext cx="8375586" cy="4958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7044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316</TotalTime>
  <Words>760</Words>
  <Application>Microsoft Office PowerPoint</Application>
  <PresentationFormat>Apresentação na tela (4:3)</PresentationFormat>
  <Paragraphs>231</Paragraphs>
  <Slides>16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Amanda Almeida de Medeiros Dantas</dc:creator>
  <cp:lastModifiedBy>ALAN PINHEIRO</cp:lastModifiedBy>
  <cp:revision>54</cp:revision>
  <dcterms:created xsi:type="dcterms:W3CDTF">2022-01-17T12:19:52Z</dcterms:created>
  <dcterms:modified xsi:type="dcterms:W3CDTF">2022-02-03T10:53:42Z</dcterms:modified>
</cp:coreProperties>
</file>