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8" r:id="rId3"/>
    <p:sldId id="259" r:id="rId4"/>
    <p:sldId id="260" r:id="rId5"/>
    <p:sldId id="280" r:id="rId6"/>
    <p:sldId id="261" r:id="rId7"/>
    <p:sldId id="281" r:id="rId8"/>
    <p:sldId id="282" r:id="rId9"/>
    <p:sldId id="262" r:id="rId10"/>
    <p:sldId id="279" r:id="rId11"/>
    <p:sldId id="283" r:id="rId12"/>
    <p:sldId id="277" r:id="rId13"/>
    <p:sldId id="270" r:id="rId14"/>
    <p:sldId id="276" r:id="rId15"/>
  </p:sldIdLst>
  <p:sldSz cx="12192000" cy="6858000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a medeiros regio" initials="Amr" lastIdx="1" clrIdx="0">
    <p:extLst>
      <p:ext uri="{19B8F6BF-5375-455C-9EA6-DF929625EA0E}">
        <p15:presenceInfo xmlns:p15="http://schemas.microsoft.com/office/powerpoint/2012/main" userId="2cea7670e607fdf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2-04T10:10:44.793" idx="1">
    <p:pos x="5422" y="197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4DF003D-58D3-46B0-9261-92CDEACFCCCC}" type="datetimeFigureOut">
              <a:rPr lang="pt-BR" smtClean="0"/>
              <a:pPr/>
              <a:t>16/03/2022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3119C45-E21E-44AD-B954-C52395EF79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F39F7ED-95D8-4DA8-BBE7-CB472E62CEEB}" type="datetimeFigureOut">
              <a:rPr lang="pt-BR" smtClean="0"/>
              <a:pPr/>
              <a:t>16/03/2022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8311A63-67BE-402A-9989-A2E92029E3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EC81-EBC0-40B0-AC2B-E4C1975435BD}" type="datetime1">
              <a:rPr lang="pt-BR" smtClean="0"/>
              <a:pPr/>
              <a:t>16/03/2022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7C35-2DAF-4ECC-A320-D8EC79E372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2FF1-91C3-4536-8E96-AD3DAB8114CA}" type="datetime1">
              <a:rPr lang="pt-BR" smtClean="0"/>
              <a:pPr/>
              <a:t>16/03/2022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7C35-2DAF-4ECC-A320-D8EC79E372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8875-EB9C-4EB7-9436-C8F5B9428BD9}" type="datetime1">
              <a:rPr lang="pt-BR" smtClean="0"/>
              <a:pPr/>
              <a:t>16/03/2022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7C35-2DAF-4ECC-A320-D8EC79E372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386B-D58F-4D90-9F36-0BCEF13C2444}" type="datetime1">
              <a:rPr lang="pt-BR" smtClean="0"/>
              <a:pPr/>
              <a:t>16/03/2022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7C35-2DAF-4ECC-A320-D8EC79E372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3540-3BD3-47F0-B8B2-BE6F1A433C7F}" type="datetime1">
              <a:rPr lang="pt-BR" smtClean="0"/>
              <a:pPr/>
              <a:t>16/03/2022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7C35-2DAF-4ECC-A320-D8EC79E372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2A97-6953-4F81-842C-690B537357A7}" type="datetime1">
              <a:rPr lang="pt-BR" smtClean="0"/>
              <a:pPr/>
              <a:t>16/03/2022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7C35-2DAF-4ECC-A320-D8EC79E372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E2DB-2F97-4B70-9E73-6AEF92C9F7E4}" type="datetime1">
              <a:rPr lang="pt-BR" smtClean="0"/>
              <a:pPr/>
              <a:t>16/03/2022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7C35-2DAF-4ECC-A320-D8EC79E372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724E-9605-4D56-A0FF-0EC6366F7C8A}" type="datetime1">
              <a:rPr lang="pt-BR" smtClean="0"/>
              <a:pPr/>
              <a:t>16/03/2022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7C35-2DAF-4ECC-A320-D8EC79E372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2733-0EC3-44C9-BF46-6FABC244C772}" type="datetime1">
              <a:rPr lang="pt-BR" smtClean="0"/>
              <a:pPr/>
              <a:t>16/03/2022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7C35-2DAF-4ECC-A320-D8EC79E372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F3C-56E5-465F-9A2D-A8DA34675A06}" type="datetime1">
              <a:rPr lang="pt-BR" smtClean="0"/>
              <a:pPr/>
              <a:t>16/03/2022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7C35-2DAF-4ECC-A320-D8EC79E372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2512-5396-4D57-BD8D-1018C9E69D9A}" type="datetime1">
              <a:rPr lang="pt-BR" smtClean="0"/>
              <a:pPr/>
              <a:t>16/03/2022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7C35-2DAF-4ECC-A320-D8EC79E372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BBBCC-BFFC-4989-834C-6BD8B1D2D952}" type="datetime1">
              <a:rPr lang="pt-BR" smtClean="0"/>
              <a:pPr/>
              <a:t>16/03/2022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57C35-2DAF-4ECC-A320-D8EC79E372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jpg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Logo Nova Cosems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9852" y="285728"/>
            <a:ext cx="6502354" cy="451153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881158" y="5143512"/>
            <a:ext cx="8286808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i="1" dirty="0">
                <a:latin typeface="Aharoni" pitchFamily="2" charset="-79"/>
                <a:cs typeface="Aharoni" pitchFamily="2" charset="-79"/>
              </a:rPr>
              <a:t>PRESTAÇÃO DE CONTAS 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inho horizontal 1"/>
          <p:cNvSpPr/>
          <p:nvPr/>
        </p:nvSpPr>
        <p:spPr>
          <a:xfrm>
            <a:off x="2452662" y="357166"/>
            <a:ext cx="7429552" cy="92869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800" b="1" i="1" dirty="0">
                <a:solidFill>
                  <a:prstClr val="white"/>
                </a:solidFill>
                <a:latin typeface="Arial Rounded MT Bold" pitchFamily="34" charset="0"/>
              </a:rPr>
              <a:t>ATIVIDADES TÉCNICAS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881686" y="4857760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prstClr val="black"/>
                </a:solidFill>
                <a:latin typeface="Calibri"/>
              </a:rPr>
              <a:t>.</a:t>
            </a:r>
            <a:endParaRPr lang="pt-BR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ta para a esquerda 4"/>
          <p:cNvSpPr/>
          <p:nvPr/>
        </p:nvSpPr>
        <p:spPr>
          <a:xfrm>
            <a:off x="6081738" y="5420395"/>
            <a:ext cx="714380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5491904" y="2708920"/>
            <a:ext cx="636672" cy="137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6A23CA1-78C5-4FAB-A303-92EC0D618100}"/>
              </a:ext>
            </a:extLst>
          </p:cNvPr>
          <p:cNvSpPr txBox="1"/>
          <p:nvPr/>
        </p:nvSpPr>
        <p:spPr>
          <a:xfrm>
            <a:off x="1918352" y="1586890"/>
            <a:ext cx="34621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1600" dirty="0" err="1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Webnário</a:t>
            </a:r>
            <a:r>
              <a:rPr lang="pt-BR" sz="16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sobre as especificidades da Base Nacional da Assistência Farmacêutica e do Programa de Qualificação da Assistência Farmacêutica no SUS,  realização do MS com apoio do </a:t>
            </a:r>
            <a:r>
              <a:rPr lang="pt-BR" sz="1600" dirty="0" err="1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Conasems</a:t>
            </a:r>
            <a:r>
              <a:rPr lang="pt-BR" sz="16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 </a:t>
            </a:r>
            <a:r>
              <a:rPr lang="pt-BR" sz="1600" dirty="0" err="1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Cosems</a:t>
            </a:r>
            <a:r>
              <a:rPr lang="pt-BR" sz="16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-RN</a:t>
            </a:r>
            <a:endParaRPr lang="pt-BR" sz="1600" i="1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40E636E-DF38-486B-B0B4-6A8E0489ADBD}"/>
              </a:ext>
            </a:extLst>
          </p:cNvPr>
          <p:cNvSpPr txBox="1"/>
          <p:nvPr/>
        </p:nvSpPr>
        <p:spPr>
          <a:xfrm>
            <a:off x="6796119" y="5013176"/>
            <a:ext cx="35147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Oficina do Previne Brasil: Encontro do RN, realiza com a presença de aproximadamente 400 gestores e técnicos (municipais e estaduais) </a:t>
            </a:r>
            <a:endParaRPr lang="pt-BR" sz="1600" i="1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1688EEC-96B8-4B45-89AB-2134D6CA5F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1" y="1228701"/>
            <a:ext cx="3658739" cy="3704103"/>
          </a:xfrm>
          <a:prstGeom prst="rect">
            <a:avLst/>
          </a:prstGeom>
        </p:spPr>
      </p:pic>
      <p:pic>
        <p:nvPicPr>
          <p:cNvPr id="6146" name="Picture 2" descr="OFICINA PREVINE BRASIL: ENCONTRO DO RN">
            <a:extLst>
              <a:ext uri="{FF2B5EF4-FFF2-40B4-BE49-F238E27FC236}">
                <a16:creationId xmlns:a16="http://schemas.microsoft.com/office/drawing/2014/main" id="{A17EE6D5-A3FB-46DD-8029-24197566C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456" y="3393554"/>
            <a:ext cx="4353368" cy="326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423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inho horizontal 1"/>
          <p:cNvSpPr/>
          <p:nvPr/>
        </p:nvSpPr>
        <p:spPr>
          <a:xfrm>
            <a:off x="2452662" y="357166"/>
            <a:ext cx="7429552" cy="92869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800" b="1" i="1" dirty="0">
                <a:solidFill>
                  <a:prstClr val="white"/>
                </a:solidFill>
                <a:latin typeface="Arial Rounded MT Bold" pitchFamily="34" charset="0"/>
              </a:rPr>
              <a:t>ATIVIDADES TÉCNICAS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881686" y="4857760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prstClr val="black"/>
                </a:solidFill>
                <a:latin typeface="Calibri"/>
              </a:rPr>
              <a:t>.</a:t>
            </a:r>
            <a:endParaRPr lang="pt-BR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63EC808-4BC4-4CCD-8376-3A1104B5ED87}"/>
              </a:ext>
            </a:extLst>
          </p:cNvPr>
          <p:cNvSpPr txBox="1"/>
          <p:nvPr/>
        </p:nvSpPr>
        <p:spPr>
          <a:xfrm>
            <a:off x="2853453" y="1617787"/>
            <a:ext cx="6056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b="1" cap="al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248ª REUNIÃO ORDINÁRIA E CONFRATERNIZAÇÃO 2021</a:t>
            </a:r>
          </a:p>
          <a:p>
            <a:pPr algn="ctr">
              <a:defRPr/>
            </a:pPr>
            <a:endParaRPr lang="pt-B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170" name="Picture 2" descr="248ª REUNIÃO ORDINÁRIA E CONFRATERNIZAÇÃO 2021">
            <a:extLst>
              <a:ext uri="{FF2B5EF4-FFF2-40B4-BE49-F238E27FC236}">
                <a16:creationId xmlns:a16="http://schemas.microsoft.com/office/drawing/2014/main" id="{42EB64F9-3EF1-43C8-8124-173C864E9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3779617"/>
            <a:ext cx="4178172" cy="284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248ª REUNIÃO ORDINÁRIA E CONFRATERNIZAÇÃO 2021">
            <a:extLst>
              <a:ext uri="{FF2B5EF4-FFF2-40B4-BE49-F238E27FC236}">
                <a16:creationId xmlns:a16="http://schemas.microsoft.com/office/drawing/2014/main" id="{13315E70-C322-4551-A676-88D97A0A7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79" y="2032269"/>
            <a:ext cx="4353363" cy="249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248ª REUNIÃO ORDINÁRIA E CONFRATERNIZAÇÃO 2021">
            <a:extLst>
              <a:ext uri="{FF2B5EF4-FFF2-40B4-BE49-F238E27FC236}">
                <a16:creationId xmlns:a16="http://schemas.microsoft.com/office/drawing/2014/main" id="{373C8D42-E262-4DE8-8957-642421F81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79" y="4077072"/>
            <a:ext cx="4353363" cy="255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248ª REUNIÃO ORDINÁRIA E CONFRATERNIZAÇÃO 2021">
            <a:extLst>
              <a:ext uri="{FF2B5EF4-FFF2-40B4-BE49-F238E27FC236}">
                <a16:creationId xmlns:a16="http://schemas.microsoft.com/office/drawing/2014/main" id="{3DB7A5FF-D86F-4405-8D33-922DF6D09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116" y="2026441"/>
            <a:ext cx="4197571" cy="264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43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rgaminho horizontal 2">
            <a:extLst>
              <a:ext uri="{FF2B5EF4-FFF2-40B4-BE49-F238E27FC236}">
                <a16:creationId xmlns:a16="http://schemas.microsoft.com/office/drawing/2014/main" id="{8C2DF621-C304-4D5D-8A74-C1B4E4ECF8A2}"/>
              </a:ext>
            </a:extLst>
          </p:cNvPr>
          <p:cNvSpPr/>
          <p:nvPr/>
        </p:nvSpPr>
        <p:spPr>
          <a:xfrm>
            <a:off x="2095472" y="357166"/>
            <a:ext cx="7929618" cy="92869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i="1">
                <a:latin typeface="Arial Rounded MT Bold" pitchFamily="34" charset="0"/>
              </a:rPr>
              <a:t>RECEITAS 2021</a:t>
            </a:r>
            <a:endParaRPr lang="pt-BR" sz="3600" i="1" dirty="0">
              <a:latin typeface="Arial Rounded MT Bold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DBBC3F3-6632-4AA9-B1F6-4B9EE22EB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895503"/>
              </p:ext>
            </p:extLst>
          </p:nvPr>
        </p:nvGraphicFramePr>
        <p:xfrm>
          <a:off x="2095472" y="1772816"/>
          <a:ext cx="7929618" cy="37839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30400">
                  <a:extLst>
                    <a:ext uri="{9D8B030D-6E8A-4147-A177-3AD203B41FA5}">
                      <a16:colId xmlns:a16="http://schemas.microsoft.com/office/drawing/2014/main" val="1316247506"/>
                    </a:ext>
                  </a:extLst>
                </a:gridCol>
                <a:gridCol w="2399218">
                  <a:extLst>
                    <a:ext uri="{9D8B030D-6E8A-4147-A177-3AD203B41FA5}">
                      <a16:colId xmlns:a16="http://schemas.microsoft.com/office/drawing/2014/main" val="2501326707"/>
                    </a:ext>
                  </a:extLst>
                </a:gridCol>
              </a:tblGrid>
              <a:tr h="2341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Tipos de Receitas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TOTAL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1262552"/>
                  </a:ext>
                </a:extLst>
              </a:tr>
              <a:tr h="2341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Receita Corrente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9834094"/>
                  </a:ext>
                </a:extLst>
              </a:tr>
              <a:tr h="38520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Receitas de Contribuições/Portaria 220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R$                  1.289.752,00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8697442"/>
                  </a:ext>
                </a:extLst>
              </a:tr>
              <a:tr h="38520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Receitas Financeiras  (Rendimentos)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R$                        15.488,84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758601"/>
                  </a:ext>
                </a:extLst>
              </a:tr>
              <a:tr h="38520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Devoluções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R$                           3.655,60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7240751"/>
                  </a:ext>
                </a:extLst>
              </a:tr>
              <a:tr h="38520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Convenio-B.P.Cosasems-Cosems-Apoiadores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R$                        39.600,00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2583170"/>
                  </a:ext>
                </a:extLst>
              </a:tr>
              <a:tr h="38520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Doações-Conasems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R$                        19.615,00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969621"/>
                  </a:ext>
                </a:extLst>
              </a:tr>
              <a:tr h="38520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Devoluções-Conv.BP-Cosasems-Cosems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R$                        10.206,39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2960957"/>
                  </a:ext>
                </a:extLst>
              </a:tr>
              <a:tr h="2341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Receita de Capital 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2446272"/>
                  </a:ext>
                </a:extLst>
              </a:tr>
              <a:tr h="38520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Resgates a Compensar 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R$                        37.573,61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3931369"/>
                  </a:ext>
                </a:extLst>
              </a:tr>
              <a:tr h="38520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Total das Receitas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R$                  1.415.891,44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067375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inho horizontal 1"/>
          <p:cNvSpPr/>
          <p:nvPr/>
        </p:nvSpPr>
        <p:spPr>
          <a:xfrm>
            <a:off x="2095472" y="357166"/>
            <a:ext cx="7929618" cy="92869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i="1" dirty="0">
                <a:latin typeface="Arial Rounded MT Bold" pitchFamily="34" charset="0"/>
              </a:rPr>
              <a:t>Despesas  2021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050BDCD9-F4CB-4655-A4F1-3CD178028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276053"/>
              </p:ext>
            </p:extLst>
          </p:nvPr>
        </p:nvGraphicFramePr>
        <p:xfrm>
          <a:off x="2095472" y="1628799"/>
          <a:ext cx="7929618" cy="4495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24233">
                  <a:extLst>
                    <a:ext uri="{9D8B030D-6E8A-4147-A177-3AD203B41FA5}">
                      <a16:colId xmlns:a16="http://schemas.microsoft.com/office/drawing/2014/main" val="382801648"/>
                    </a:ext>
                  </a:extLst>
                </a:gridCol>
                <a:gridCol w="2405385">
                  <a:extLst>
                    <a:ext uri="{9D8B030D-6E8A-4147-A177-3AD203B41FA5}">
                      <a16:colId xmlns:a16="http://schemas.microsoft.com/office/drawing/2014/main" val="1523588001"/>
                    </a:ext>
                  </a:extLst>
                </a:gridCol>
              </a:tblGrid>
              <a:tr h="1913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Tipos de Despesas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0" marR="7410" marT="7410" marB="0" anchor="b"/>
                </a:tc>
                <a:extLst>
                  <a:ext uri="{0D108BD9-81ED-4DB2-BD59-A6C34878D82A}">
                    <a16:rowId xmlns:a16="http://schemas.microsoft.com/office/drawing/2014/main" val="3141375965"/>
                  </a:ext>
                </a:extLst>
              </a:tr>
              <a:tr h="1913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Despesas Correntes: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TOTAL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0" marR="7410" marT="7410" marB="0" anchor="b"/>
                </a:tc>
                <a:extLst>
                  <a:ext uri="{0D108BD9-81ED-4DB2-BD59-A6C34878D82A}">
                    <a16:rowId xmlns:a16="http://schemas.microsoft.com/office/drawing/2014/main" val="4098593813"/>
                  </a:ext>
                </a:extLst>
              </a:tr>
              <a:tr h="1987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Vencimentos e Vantagens Fixas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R$        226.459,00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0" marR="7410" marT="7410" marB="0" anchor="b"/>
                </a:tc>
                <a:extLst>
                  <a:ext uri="{0D108BD9-81ED-4DB2-BD59-A6C34878D82A}">
                    <a16:rowId xmlns:a16="http://schemas.microsoft.com/office/drawing/2014/main" val="2589512168"/>
                  </a:ext>
                </a:extLst>
              </a:tr>
              <a:tr h="1987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Encargos Sociais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R$        129.135,48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0" marR="7410" marT="7410" marB="0" anchor="b"/>
                </a:tc>
                <a:extLst>
                  <a:ext uri="{0D108BD9-81ED-4DB2-BD59-A6C34878D82A}">
                    <a16:rowId xmlns:a16="http://schemas.microsoft.com/office/drawing/2014/main" val="499724272"/>
                  </a:ext>
                </a:extLst>
              </a:tr>
              <a:tr h="1987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Diárias e Ajuda de Custos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R$        162.675,00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0" marR="7410" marT="7410" marB="0" anchor="b"/>
                </a:tc>
                <a:extLst>
                  <a:ext uri="{0D108BD9-81ED-4DB2-BD59-A6C34878D82A}">
                    <a16:rowId xmlns:a16="http://schemas.microsoft.com/office/drawing/2014/main" val="1185693946"/>
                  </a:ext>
                </a:extLst>
              </a:tr>
              <a:tr h="1987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Impostos/Taxas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R$          26.199,95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0" marR="7410" marT="7410" marB="0" anchor="b"/>
                </a:tc>
                <a:extLst>
                  <a:ext uri="{0D108BD9-81ED-4DB2-BD59-A6C34878D82A}">
                    <a16:rowId xmlns:a16="http://schemas.microsoft.com/office/drawing/2014/main" val="2639253952"/>
                  </a:ext>
                </a:extLst>
              </a:tr>
              <a:tr h="1987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Tarifas Bancárias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R$             1.278,56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0" marR="7410" marT="7410" marB="0" anchor="b"/>
                </a:tc>
                <a:extLst>
                  <a:ext uri="{0D108BD9-81ED-4DB2-BD59-A6C34878D82A}">
                    <a16:rowId xmlns:a16="http://schemas.microsoft.com/office/drawing/2014/main" val="1756681762"/>
                  </a:ext>
                </a:extLst>
              </a:tr>
              <a:tr h="1987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Materiais de Consumo (Expedientes)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R$                           -  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0" marR="7410" marT="7410" marB="0" anchor="b"/>
                </a:tc>
                <a:extLst>
                  <a:ext uri="{0D108BD9-81ED-4DB2-BD59-A6C34878D82A}">
                    <a16:rowId xmlns:a16="http://schemas.microsoft.com/office/drawing/2014/main" val="1457995263"/>
                  </a:ext>
                </a:extLst>
              </a:tr>
              <a:tr h="1987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Combustíveis e Lubrificantes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R$                           -  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0" marR="7410" marT="7410" marB="0" anchor="b"/>
                </a:tc>
                <a:extLst>
                  <a:ext uri="{0D108BD9-81ED-4DB2-BD59-A6C34878D82A}">
                    <a16:rowId xmlns:a16="http://schemas.microsoft.com/office/drawing/2014/main" val="1318890858"/>
                  </a:ext>
                </a:extLst>
              </a:tr>
              <a:tr h="33710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Convenio-B.P.Cosasems-Cosems-Apoiadores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R$          42.900,00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0" marR="7410" marT="7410" marB="0" anchor="b"/>
                </a:tc>
                <a:extLst>
                  <a:ext uri="{0D108BD9-81ED-4DB2-BD59-A6C34878D82A}">
                    <a16:rowId xmlns:a16="http://schemas.microsoft.com/office/drawing/2014/main" val="2552387817"/>
                  </a:ext>
                </a:extLst>
              </a:tr>
              <a:tr h="1987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Passagens e Locomoção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R$                           -  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0" marR="7410" marT="7410" marB="0" anchor="b"/>
                </a:tc>
                <a:extLst>
                  <a:ext uri="{0D108BD9-81ED-4DB2-BD59-A6C34878D82A}">
                    <a16:rowId xmlns:a16="http://schemas.microsoft.com/office/drawing/2014/main" val="2357822875"/>
                  </a:ext>
                </a:extLst>
              </a:tr>
              <a:tr h="1987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Serviços de Terceiros Pessoa Física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R$          69.748,04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0" marR="7410" marT="7410" marB="0" anchor="b"/>
                </a:tc>
                <a:extLst>
                  <a:ext uri="{0D108BD9-81ED-4DB2-BD59-A6C34878D82A}">
                    <a16:rowId xmlns:a16="http://schemas.microsoft.com/office/drawing/2014/main" val="2675702234"/>
                  </a:ext>
                </a:extLst>
              </a:tr>
              <a:tr h="1987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Serviços de Terceiros Pessoa Jurídica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R$        281.605,33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0" marR="7410" marT="7410" marB="0" anchor="b"/>
                </a:tc>
                <a:extLst>
                  <a:ext uri="{0D108BD9-81ED-4DB2-BD59-A6C34878D82A}">
                    <a16:rowId xmlns:a16="http://schemas.microsoft.com/office/drawing/2014/main" val="913490662"/>
                  </a:ext>
                </a:extLst>
              </a:tr>
              <a:tr h="1987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Outros (especificar)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R$          80.052,45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0" marR="7410" marT="7410" marB="0" anchor="b"/>
                </a:tc>
                <a:extLst>
                  <a:ext uri="{0D108BD9-81ED-4DB2-BD59-A6C34878D82A}">
                    <a16:rowId xmlns:a16="http://schemas.microsoft.com/office/drawing/2014/main" val="1430448613"/>
                  </a:ext>
                </a:extLst>
              </a:tr>
              <a:tr h="1987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Resgates a Compensar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R$          37.573,61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0" marR="7410" marT="7410" marB="0" anchor="b"/>
                </a:tc>
                <a:extLst>
                  <a:ext uri="{0D108BD9-81ED-4DB2-BD59-A6C34878D82A}">
                    <a16:rowId xmlns:a16="http://schemas.microsoft.com/office/drawing/2014/main" val="1027914404"/>
                  </a:ext>
                </a:extLst>
              </a:tr>
              <a:tr h="1987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R$                156,34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0" marR="7410" marT="7410" marB="0" anchor="b"/>
                </a:tc>
                <a:extLst>
                  <a:ext uri="{0D108BD9-81ED-4DB2-BD59-A6C34878D82A}">
                    <a16:rowId xmlns:a16="http://schemas.microsoft.com/office/drawing/2014/main" val="2806594578"/>
                  </a:ext>
                </a:extLst>
              </a:tr>
              <a:tr h="1987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Despesas de Capital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0" marR="7410" marT="7410" marB="0" anchor="b"/>
                </a:tc>
                <a:extLst>
                  <a:ext uri="{0D108BD9-81ED-4DB2-BD59-A6C34878D82A}">
                    <a16:rowId xmlns:a16="http://schemas.microsoft.com/office/drawing/2014/main" val="2986018179"/>
                  </a:ext>
                </a:extLst>
              </a:tr>
              <a:tr h="1987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Investimentos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R$                           -  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0" marR="7410" marT="7410" marB="0" anchor="b"/>
                </a:tc>
                <a:extLst>
                  <a:ext uri="{0D108BD9-81ED-4DB2-BD59-A6C34878D82A}">
                    <a16:rowId xmlns:a16="http://schemas.microsoft.com/office/drawing/2014/main" val="2368284887"/>
                  </a:ext>
                </a:extLst>
              </a:tr>
              <a:tr h="1987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Móveis e Equipamentos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R$                           -  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0" marR="7410" marT="7410" marB="0" anchor="b"/>
                </a:tc>
                <a:extLst>
                  <a:ext uri="{0D108BD9-81ED-4DB2-BD59-A6C34878D82A}">
                    <a16:rowId xmlns:a16="http://schemas.microsoft.com/office/drawing/2014/main" val="3400549753"/>
                  </a:ext>
                </a:extLst>
              </a:tr>
              <a:tr h="1987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Veículos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R$                           -  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0" marR="7410" marT="7410" marB="0" anchor="b"/>
                </a:tc>
                <a:extLst>
                  <a:ext uri="{0D108BD9-81ED-4DB2-BD59-A6C34878D82A}">
                    <a16:rowId xmlns:a16="http://schemas.microsoft.com/office/drawing/2014/main" val="3975216879"/>
                  </a:ext>
                </a:extLst>
              </a:tr>
              <a:tr h="1987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Total de Despesas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R$    1.057.783,76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0" marR="7410" marT="7410" marB="0" anchor="b"/>
                </a:tc>
                <a:extLst>
                  <a:ext uri="{0D108BD9-81ED-4DB2-BD59-A6C34878D82A}">
                    <a16:rowId xmlns:a16="http://schemas.microsoft.com/office/drawing/2014/main" val="1079083704"/>
                  </a:ext>
                </a:extLst>
              </a:tr>
              <a:tr h="1987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Saldo Final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R$       708.219,82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0" marR="7410" marT="7410" marB="0" anchor="b"/>
                </a:tc>
                <a:extLst>
                  <a:ext uri="{0D108BD9-81ED-4DB2-BD59-A6C34878D82A}">
                    <a16:rowId xmlns:a16="http://schemas.microsoft.com/office/drawing/2014/main" val="114914765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3" descr="logo cer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9853" y="285728"/>
            <a:ext cx="6782849" cy="1571636"/>
          </a:xfrm>
          <a:prstGeom prst="rect">
            <a:avLst/>
          </a:prstGeom>
        </p:spPr>
      </p:pic>
      <p:sp>
        <p:nvSpPr>
          <p:cNvPr id="3" name="Pergaminho vertical 2"/>
          <p:cNvSpPr/>
          <p:nvPr/>
        </p:nvSpPr>
        <p:spPr>
          <a:xfrm>
            <a:off x="2666976" y="2000240"/>
            <a:ext cx="7286676" cy="428628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i="1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MARIA ELIZA GARCIA SOARES</a:t>
            </a:r>
          </a:p>
          <a:p>
            <a:pPr algn="ctr"/>
            <a:r>
              <a:rPr lang="pt-BR" sz="2400" b="1" i="1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PRESIDENTE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sz="2400" b="1" i="1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ANGELA WILMA ROCHA</a:t>
            </a:r>
          </a:p>
          <a:p>
            <a:pPr algn="ctr"/>
            <a:r>
              <a:rPr lang="pt-BR" sz="2400" b="1" i="1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DIRETORA FINANCEIRA</a:t>
            </a:r>
            <a:endParaRPr lang="pt-BR" sz="2400" i="1" dirty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3E0209-AE1C-4E47-8838-26B3B3A85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Arredondar Retângulo no Mesmo Canto Lateral 4">
            <a:extLst>
              <a:ext uri="{FF2B5EF4-FFF2-40B4-BE49-F238E27FC236}">
                <a16:creationId xmlns:a16="http://schemas.microsoft.com/office/drawing/2014/main" id="{FE3B47D7-F28B-4978-A66F-F86F5CF63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  <a:prstGeom prst="round2Same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just"/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O Conselho de Secretarias Municipais de Saúde do Estado do Rio Grande do Norte –COSEMS RN, foi constituído no ano de 1989 como ente de mobilização e representação dos gestores da política de saúde dos municípios potiguares. De direito privado, sem fins lucrativos e se pautando pelos princípios que regem o direito público, o </a:t>
            </a:r>
            <a:r>
              <a:rPr lang="pt-BR" sz="2400" dirty="0" err="1">
                <a:solidFill>
                  <a:schemeClr val="tx2">
                    <a:lumMod val="50000"/>
                  </a:schemeClr>
                </a:solidFill>
              </a:rPr>
              <a:t>Cosems-RN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 reúne os 167 secretários municipais de saúde do Estado do RN. </a:t>
            </a:r>
          </a:p>
          <a:p>
            <a:pPr algn="just"/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É uma associação civil de direito privado, sem fins econômicos, com autonomia administrativa, financeira e patrimonial, de duração indeterminada que recebe recursos de acordo com a </a:t>
            </a:r>
            <a:r>
              <a:rPr lang="pt-BR" sz="2400" b="1" cap="all" dirty="0">
                <a:solidFill>
                  <a:schemeClr val="tx2">
                    <a:lumMod val="75000"/>
                  </a:schemeClr>
                </a:solidFill>
              </a:rPr>
              <a:t>PORTARIA Nº 220, DE 30 DE JANEIRO DE 2007.</a:t>
            </a:r>
          </a:p>
          <a:p>
            <a:pPr algn="just"/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Espaço Reservado para Conteúdo 3" descr="logo certa.jpg">
            <a:extLst>
              <a:ext uri="{FF2B5EF4-FFF2-40B4-BE49-F238E27FC236}">
                <a16:creationId xmlns:a16="http://schemas.microsoft.com/office/drawing/2014/main" id="{6F2D2909-95D8-4346-B70B-D9164B322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5560" y="285728"/>
            <a:ext cx="8075240" cy="1314473"/>
          </a:xfrm>
        </p:spPr>
      </p:pic>
    </p:spTree>
    <p:extLst>
      <p:ext uri="{BB962C8B-B14F-4D97-AF65-F5344CB8AC3E}">
        <p14:creationId xmlns:p14="http://schemas.microsoft.com/office/powerpoint/2010/main" val="211998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inho horizontal 1"/>
          <p:cNvSpPr/>
          <p:nvPr/>
        </p:nvSpPr>
        <p:spPr>
          <a:xfrm>
            <a:off x="2452662" y="357166"/>
            <a:ext cx="7429552" cy="92869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i="1" dirty="0">
                <a:latin typeface="Arial Rounded MT Bold" pitchFamily="34" charset="0"/>
              </a:rPr>
              <a:t>ATIVIDADES TÉCNICAS</a:t>
            </a:r>
          </a:p>
        </p:txBody>
      </p:sp>
      <p:sp>
        <p:nvSpPr>
          <p:cNvPr id="7" name="Seta para baixo 6"/>
          <p:cNvSpPr/>
          <p:nvPr/>
        </p:nvSpPr>
        <p:spPr>
          <a:xfrm>
            <a:off x="3595670" y="3214686"/>
            <a:ext cx="285752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6096000" y="5572141"/>
            <a:ext cx="4143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latin typeface="Arial Rounded MT Bold" pitchFamily="34" charset="0"/>
                <a:cs typeface="Andalus" pitchFamily="18" charset="-78"/>
              </a:rPr>
              <a:t>Encontro com auditores do TCU sobre plano estadual de vacinação </a:t>
            </a:r>
            <a:r>
              <a:rPr lang="pt-BR" sz="2000" i="1" dirty="0" err="1">
                <a:latin typeface="Arial Rounded MT Bold" pitchFamily="34" charset="0"/>
                <a:cs typeface="Andalus" pitchFamily="18" charset="-78"/>
              </a:rPr>
              <a:t>Covid</a:t>
            </a:r>
            <a:r>
              <a:rPr lang="pt-BR" sz="2000" i="1" dirty="0">
                <a:latin typeface="Arial Rounded MT Bold" pitchFamily="34" charset="0"/>
                <a:cs typeface="Andalus" pitchFamily="18" charset="-78"/>
              </a:rPr>
              <a:t> 19</a:t>
            </a:r>
            <a:endParaRPr lang="pt-BR" sz="2000" i="1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ndalus" pitchFamily="18" charset="-78"/>
            </a:endParaRPr>
          </a:p>
        </p:txBody>
      </p:sp>
      <p:sp>
        <p:nvSpPr>
          <p:cNvPr id="9" name="Seta para cima 8"/>
          <p:cNvSpPr/>
          <p:nvPr/>
        </p:nvSpPr>
        <p:spPr>
          <a:xfrm>
            <a:off x="7953388" y="4786322"/>
            <a:ext cx="571504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881158" y="1357298"/>
            <a:ext cx="37862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i="1" dirty="0">
                <a:latin typeface="Arial Rounded MT Bold" pitchFamily="34" charset="0"/>
                <a:cs typeface="Andalus" pitchFamily="18" charset="-78"/>
              </a:rPr>
              <a:t>Debate de estratégias do plano de operacionalização de imunização da população do RN, presença da governadora, assessores técnicos do Governo, profissionais da </a:t>
            </a:r>
            <a:r>
              <a:rPr lang="pt-BR" sz="1400" i="1" dirty="0" err="1">
                <a:latin typeface="Arial Rounded MT Bold" pitchFamily="34" charset="0"/>
                <a:cs typeface="Andalus" pitchFamily="18" charset="-78"/>
              </a:rPr>
              <a:t>Sesap</a:t>
            </a:r>
            <a:r>
              <a:rPr lang="pt-BR" sz="1400" i="1" dirty="0">
                <a:latin typeface="Arial Rounded MT Bold" pitchFamily="34" charset="0"/>
                <a:cs typeface="Andalus" pitchFamily="18" charset="-78"/>
              </a:rPr>
              <a:t>,  membros da sociedade civil organizada, deputados, prefeitos e SMS de cidades </a:t>
            </a:r>
            <a:r>
              <a:rPr lang="pt-BR" sz="1400" i="1" dirty="0" err="1">
                <a:latin typeface="Arial Rounded MT Bold" pitchFamily="34" charset="0"/>
                <a:cs typeface="Andalus" pitchFamily="18" charset="-78"/>
              </a:rPr>
              <a:t>polo</a:t>
            </a:r>
            <a:r>
              <a:rPr lang="pt-BR" sz="1400" i="1" dirty="0">
                <a:latin typeface="Arial Rounded MT Bold" pitchFamily="34" charset="0"/>
                <a:cs typeface="Andalus" pitchFamily="18" charset="-78"/>
              </a:rPr>
              <a:t> do RN</a:t>
            </a:r>
          </a:p>
        </p:txBody>
      </p:sp>
      <p:pic>
        <p:nvPicPr>
          <p:cNvPr id="1027" name="Picture 3" descr="C:\Users\Usuario\Desktop\Cosems_RN (@cosems_rn) • Fotos e vídeos do Instagram_files\135847790_412791980138845_795088878238768591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596" y="3643314"/>
            <a:ext cx="3714776" cy="2857520"/>
          </a:xfrm>
          <a:prstGeom prst="rect">
            <a:avLst/>
          </a:prstGeom>
          <a:noFill/>
        </p:spPr>
      </p:pic>
      <p:pic>
        <p:nvPicPr>
          <p:cNvPr id="1028" name="Picture 4" descr="C:\Users\Usuario\Desktop\Cosems_RN (@cosems_rn) • Fotos e vídeos do Instagram_files\142851626_512767696355297_368859596782095747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6066" y="1357298"/>
            <a:ext cx="3119438" cy="3119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inho horizontal 1"/>
          <p:cNvSpPr/>
          <p:nvPr/>
        </p:nvSpPr>
        <p:spPr>
          <a:xfrm>
            <a:off x="2452662" y="357166"/>
            <a:ext cx="7429552" cy="92869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i="1" dirty="0">
                <a:latin typeface="Arial Rounded MT Bold" pitchFamily="34" charset="0"/>
              </a:rPr>
              <a:t>ATIVIDADES TÉCNICAS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881686" y="5429264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 Rounded MT Bold" pitchFamily="34" charset="0"/>
              </a:rPr>
              <a:t>ACOLHIMENTOS REGIONAIS 2021</a:t>
            </a:r>
            <a:endParaRPr lang="pt-BR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5" name="Seta para a esquerda 4"/>
          <p:cNvSpPr/>
          <p:nvPr/>
        </p:nvSpPr>
        <p:spPr>
          <a:xfrm>
            <a:off x="5167306" y="5715016"/>
            <a:ext cx="642942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7230" y="1193146"/>
            <a:ext cx="5058937" cy="287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1952596" y="1643051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 Rounded MT Bold" pitchFamily="34" charset="0"/>
              </a:rPr>
              <a:t>Acolhimento aos gestores 2021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4524364" y="1857364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1" name="Picture 3" descr="C:\Users\Usuario\Desktop\Cosems_RN (@cosems_rn) • Fotos e vídeos do Instagram_files\148231496_501039617966249_846752465909966067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282" y="3143248"/>
            <a:ext cx="3333752" cy="3333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inho horizontal 1"/>
          <p:cNvSpPr/>
          <p:nvPr/>
        </p:nvSpPr>
        <p:spPr>
          <a:xfrm>
            <a:off x="2452662" y="357166"/>
            <a:ext cx="7429552" cy="92869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800" b="1" i="1" dirty="0">
                <a:solidFill>
                  <a:prstClr val="white"/>
                </a:solidFill>
                <a:latin typeface="Arial Rounded MT Bold" pitchFamily="34" charset="0"/>
              </a:rPr>
              <a:t>ATIVIDADES TÉCNICAS</a:t>
            </a:r>
          </a:p>
        </p:txBody>
      </p:sp>
      <p:sp>
        <p:nvSpPr>
          <p:cNvPr id="7" name="Seta para baixo 6"/>
          <p:cNvSpPr/>
          <p:nvPr/>
        </p:nvSpPr>
        <p:spPr>
          <a:xfrm>
            <a:off x="3595670" y="3214686"/>
            <a:ext cx="285752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096000" y="5572141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Lançamento da Escola de Saúde Pública do RN e da Rede Estadual de Educação Permanente em Saúde</a:t>
            </a:r>
            <a:endParaRPr lang="pt-BR" sz="1600" i="1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eta para cima 8"/>
          <p:cNvSpPr/>
          <p:nvPr/>
        </p:nvSpPr>
        <p:spPr>
          <a:xfrm>
            <a:off x="7953388" y="4786322"/>
            <a:ext cx="571504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881158" y="1357298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Encontro de fortalecimento da política de saúde materno infantil, em tempo de pandemia de Covid-19, visando a redução da mortalidade materna e infantil e a qualificação da rede assistencial neonatal no Estado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61D8FA2-6C74-4D4B-B751-7E4F182C1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5" y="3559096"/>
            <a:ext cx="4320480" cy="317745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124335C-F7FD-4445-9741-A61291AF3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1541219"/>
            <a:ext cx="4066803" cy="35899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inho horizontal 1"/>
          <p:cNvSpPr/>
          <p:nvPr/>
        </p:nvSpPr>
        <p:spPr>
          <a:xfrm>
            <a:off x="2452662" y="357166"/>
            <a:ext cx="7429552" cy="92869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800" b="1" i="1" dirty="0">
                <a:solidFill>
                  <a:prstClr val="white"/>
                </a:solidFill>
                <a:latin typeface="Arial Rounded MT Bold" pitchFamily="34" charset="0"/>
              </a:rPr>
              <a:t>ATIVIDADES TÉCNICAS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952596" y="1571613"/>
            <a:ext cx="42862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de tablets ao Hospital Regional do Seridó </a:t>
            </a:r>
            <a:r>
              <a:rPr lang="pt-BR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Telecila</a:t>
            </a:r>
            <a:r>
              <a:rPr lang="pt-B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Freitas Fontes (Caicó), à UPA Raimundo Benjamin Franco (Mossoró), ao Hospital Regional Dr. </a:t>
            </a:r>
            <a:r>
              <a:rPr lang="pt-BR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Cleodon</a:t>
            </a:r>
            <a:r>
              <a:rPr lang="pt-B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Carlos de Andrade (Pau dos Ferros), ao Hospital Municipal de Campanha de Parnamirim e ao Hospital de Campanha de São Gonçalo 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do Amarante.</a:t>
            </a:r>
            <a:endParaRPr lang="pt-BR" sz="2400" dirty="0">
              <a:solidFill>
                <a:srgbClr val="1F497D">
                  <a:lumMod val="75000"/>
                </a:srgbClr>
              </a:solidFill>
              <a:latin typeface="Arial Rounded MT Bold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55807C7-B518-4824-9748-0A3EE4274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651" y="3819744"/>
            <a:ext cx="4613052" cy="2681090"/>
          </a:xfrm>
          <a:prstGeom prst="rect">
            <a:avLst/>
          </a:prstGeom>
        </p:spPr>
      </p:pic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784B9956-351E-4A9D-9470-189D0E42068C}"/>
              </a:ext>
            </a:extLst>
          </p:cNvPr>
          <p:cNvSpPr/>
          <p:nvPr/>
        </p:nvSpPr>
        <p:spPr>
          <a:xfrm>
            <a:off x="5015880" y="2935122"/>
            <a:ext cx="504056" cy="6277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7BE3489-5560-4015-B734-A2E347AFA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703" y="1542765"/>
            <a:ext cx="3961580" cy="210607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A8AFD1C-F99B-410B-A101-D3B914E7E3E2}"/>
              </a:ext>
            </a:extLst>
          </p:cNvPr>
          <p:cNvSpPr txBox="1"/>
          <p:nvPr/>
        </p:nvSpPr>
        <p:spPr>
          <a:xfrm>
            <a:off x="6816080" y="4869161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Reunião sobre campanha de vacinação</a:t>
            </a:r>
          </a:p>
        </p:txBody>
      </p:sp>
      <p:sp>
        <p:nvSpPr>
          <p:cNvPr id="8" name="Seta: para Cima 7">
            <a:extLst>
              <a:ext uri="{FF2B5EF4-FFF2-40B4-BE49-F238E27FC236}">
                <a16:creationId xmlns:a16="http://schemas.microsoft.com/office/drawing/2014/main" id="{DDCA0249-6CDE-4641-9F37-157380963F3E}"/>
              </a:ext>
            </a:extLst>
          </p:cNvPr>
          <p:cNvSpPr/>
          <p:nvPr/>
        </p:nvSpPr>
        <p:spPr>
          <a:xfrm>
            <a:off x="8328248" y="4077073"/>
            <a:ext cx="792088" cy="5847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inho horizontal 1"/>
          <p:cNvSpPr/>
          <p:nvPr/>
        </p:nvSpPr>
        <p:spPr>
          <a:xfrm>
            <a:off x="2452662" y="357166"/>
            <a:ext cx="7429552" cy="92869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800" b="1" i="1" dirty="0">
                <a:solidFill>
                  <a:prstClr val="white"/>
                </a:solidFill>
                <a:latin typeface="Arial Rounded MT Bold" pitchFamily="34" charset="0"/>
              </a:rPr>
              <a:t>ATIVIDADES TÉCNICAS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881686" y="4857760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prstClr val="black"/>
                </a:solidFill>
                <a:latin typeface="Calibri"/>
              </a:rPr>
              <a:t>.</a:t>
            </a:r>
            <a:endParaRPr lang="pt-BR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ta para a esquerda 4"/>
          <p:cNvSpPr/>
          <p:nvPr/>
        </p:nvSpPr>
        <p:spPr>
          <a:xfrm>
            <a:off x="5884339" y="5353225"/>
            <a:ext cx="714380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4667240" y="2420888"/>
            <a:ext cx="6366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6A23CA1-78C5-4FAB-A303-92EC0D618100}"/>
              </a:ext>
            </a:extLst>
          </p:cNvPr>
          <p:cNvSpPr txBox="1"/>
          <p:nvPr/>
        </p:nvSpPr>
        <p:spPr>
          <a:xfrm>
            <a:off x="1847528" y="1916832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para debater a importância do Hospital da Mulher para a região oeste.</a:t>
            </a:r>
            <a:endParaRPr lang="pt-BR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40E636E-DF38-486B-B0B4-6A8E0489ADBD}"/>
              </a:ext>
            </a:extLst>
          </p:cNvPr>
          <p:cNvSpPr txBox="1"/>
          <p:nvPr/>
        </p:nvSpPr>
        <p:spPr>
          <a:xfrm>
            <a:off x="6796119" y="5013176"/>
            <a:ext cx="35147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 técnica do MS no RN para discutiu o cenário atual da pandemia com apontamento de dados, redução da ocupação dos leitos </a:t>
            </a:r>
            <a:r>
              <a:rPr lang="pt-BR" sz="1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pt-BR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reversão dos leitos, desafio da variante Delta e perspectiva do futuro pós-</a:t>
            </a:r>
            <a:r>
              <a:rPr lang="pt-BR" sz="1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endParaRPr lang="pt-BR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BEFD258-B88E-4238-BA00-018D73EA8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347" y="1285860"/>
            <a:ext cx="4585694" cy="340105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9866C5C-3C07-40CB-B0B6-E70E086EC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539" y="3885177"/>
            <a:ext cx="3870375" cy="291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81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inho horizontal 1"/>
          <p:cNvSpPr/>
          <p:nvPr/>
        </p:nvSpPr>
        <p:spPr>
          <a:xfrm>
            <a:off x="2452662" y="357166"/>
            <a:ext cx="7429552" cy="92869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800" b="1" i="1" dirty="0">
                <a:solidFill>
                  <a:prstClr val="white"/>
                </a:solidFill>
                <a:latin typeface="Arial Rounded MT Bold" pitchFamily="34" charset="0"/>
              </a:rPr>
              <a:t>ATIVIDADES TÉCNICAS</a:t>
            </a:r>
          </a:p>
        </p:txBody>
      </p:sp>
      <p:sp>
        <p:nvSpPr>
          <p:cNvPr id="7" name="Seta para baixo 6"/>
          <p:cNvSpPr/>
          <p:nvPr/>
        </p:nvSpPr>
        <p:spPr>
          <a:xfrm>
            <a:off x="3625519" y="3064665"/>
            <a:ext cx="285752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096000" y="5572141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Reunião da diretoria nacional do CONASEMS</a:t>
            </a:r>
            <a:endParaRPr lang="pt-BR" sz="1600" i="1" dirty="0">
              <a:solidFill>
                <a:srgbClr val="1F497D">
                  <a:lumMod val="75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Seta para cima 8"/>
          <p:cNvSpPr/>
          <p:nvPr/>
        </p:nvSpPr>
        <p:spPr>
          <a:xfrm>
            <a:off x="7953388" y="4786322"/>
            <a:ext cx="571504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03056008-B1D6-4FDE-96FF-05B6ACA2518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695749" y="3429001"/>
          <a:ext cx="4145292" cy="3125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m de Bitmap" r:id="rId3" imgW="5419800" imgH="4086360" progId="Paint.Picture.1">
                  <p:embed/>
                </p:oleObj>
              </mc:Choice>
              <mc:Fallback>
                <p:oleObj name="Imagem de Bitmap" r:id="rId3" imgW="5419800" imgH="4086360" progId="Paint.Picture.1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03056008-B1D6-4FDE-96FF-05B6ACA251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5749" y="3429001"/>
                        <a:ext cx="4145292" cy="3125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2F6F1E45-F221-4973-AC34-8B65A23C5CE4}"/>
              </a:ext>
            </a:extLst>
          </p:cNvPr>
          <p:cNvSpPr txBox="1"/>
          <p:nvPr/>
        </p:nvSpPr>
        <p:spPr>
          <a:xfrm>
            <a:off x="1775520" y="1541219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Vice-presidente  </a:t>
            </a:r>
            <a:r>
              <a:rPr lang="pt-BR" dirty="0" err="1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Dailva</a:t>
            </a:r>
            <a:r>
              <a:rPr lang="pt-BR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Bezerra, cumpriu agenda durante a visita do titular do Ministério da Saúde, Marcelo Queiroga, ao município de Natal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A7A9D70-3C65-4111-9B1B-CAE0B4808F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71" y="1342774"/>
            <a:ext cx="3474034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inho horizontal 1"/>
          <p:cNvSpPr/>
          <p:nvPr/>
        </p:nvSpPr>
        <p:spPr>
          <a:xfrm>
            <a:off x="2452662" y="357166"/>
            <a:ext cx="7429552" cy="92869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800" b="1" i="1" dirty="0">
                <a:solidFill>
                  <a:prstClr val="white"/>
                </a:solidFill>
                <a:latin typeface="Arial Rounded MT Bold" pitchFamily="34" charset="0"/>
              </a:rPr>
              <a:t>ATIVIDADES TÉCNICAS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919536" y="1428737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Oficina de Elaboração do Plano Municipal de Saúde (PMS) região metropolitana</a:t>
            </a:r>
            <a:endParaRPr lang="pt-BR" sz="1600" i="1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134C6C81-5A13-4162-9EB0-F58D1BB59031}"/>
              </a:ext>
            </a:extLst>
          </p:cNvPr>
          <p:cNvSpPr/>
          <p:nvPr/>
        </p:nvSpPr>
        <p:spPr>
          <a:xfrm>
            <a:off x="7643601" y="2663229"/>
            <a:ext cx="79208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A9E4816-AE62-4E06-90EB-99F5B3B9B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583" y="3127846"/>
            <a:ext cx="4184127" cy="337298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2DAAEA7-7C9A-40BD-B55C-4D98E33148D9}"/>
              </a:ext>
            </a:extLst>
          </p:cNvPr>
          <p:cNvSpPr txBox="1"/>
          <p:nvPr/>
        </p:nvSpPr>
        <p:spPr>
          <a:xfrm>
            <a:off x="6096000" y="1428737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Reunião com diretoria para discutir a institucionalização do Apoio no </a:t>
            </a:r>
            <a:r>
              <a:rPr lang="pt-BR" dirty="0" err="1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Cosems</a:t>
            </a:r>
            <a:r>
              <a:rPr lang="pt-BR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-RN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178D24F-0C6A-4FB1-A3B8-48D90E3C7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81" y="3132410"/>
            <a:ext cx="4184127" cy="33729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703</Words>
  <Application>Microsoft Office PowerPoint</Application>
  <PresentationFormat>Widescreen</PresentationFormat>
  <Paragraphs>111</Paragraphs>
  <Slides>14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Aharoni</vt:lpstr>
      <vt:lpstr>Andalus</vt:lpstr>
      <vt:lpstr>Arial</vt:lpstr>
      <vt:lpstr>Arial Rounded MT Bold</vt:lpstr>
      <vt:lpstr>Calibri</vt:lpstr>
      <vt:lpstr>Tema do Office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Suporte</cp:lastModifiedBy>
  <cp:revision>45</cp:revision>
  <dcterms:created xsi:type="dcterms:W3CDTF">2021-04-17T17:28:15Z</dcterms:created>
  <dcterms:modified xsi:type="dcterms:W3CDTF">2022-03-16T11:13:12Z</dcterms:modified>
</cp:coreProperties>
</file>