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3" r:id="rId3"/>
    <p:sldId id="280" r:id="rId4"/>
    <p:sldId id="281" r:id="rId5"/>
    <p:sldId id="290" r:id="rId6"/>
    <p:sldId id="287" r:id="rId7"/>
    <p:sldId id="291" r:id="rId8"/>
    <p:sldId id="274" r:id="rId9"/>
    <p:sldId id="275" r:id="rId10"/>
    <p:sldId id="265" r:id="rId11"/>
    <p:sldId id="292" r:id="rId12"/>
    <p:sldId id="288" r:id="rId13"/>
    <p:sldId id="267" r:id="rId14"/>
    <p:sldId id="277" r:id="rId15"/>
    <p:sldId id="268" r:id="rId16"/>
    <p:sldId id="293" r:id="rId17"/>
    <p:sldId id="289" r:id="rId18"/>
    <p:sldId id="279" r:id="rId19"/>
    <p:sldId id="269" r:id="rId20"/>
    <p:sldId id="294" r:id="rId21"/>
    <p:sldId id="295" r:id="rId22"/>
    <p:sldId id="282" r:id="rId23"/>
    <p:sldId id="296" r:id="rId24"/>
    <p:sldId id="297" r:id="rId25"/>
    <p:sldId id="286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33"/>
    <a:srgbClr val="2AA476"/>
    <a:srgbClr val="CC00FF"/>
    <a:srgbClr val="CC0066"/>
    <a:srgbClr val="993300"/>
    <a:srgbClr val="FF9933"/>
    <a:srgbClr val="FFCC66"/>
    <a:srgbClr val="FF0066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545" autoAdjust="0"/>
  </p:normalViewPr>
  <p:slideViewPr>
    <p:cSldViewPr>
      <p:cViewPr varScale="1">
        <p:scale>
          <a:sx n="114" d="100"/>
          <a:sy n="114" d="100"/>
        </p:scale>
        <p:origin x="43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elyane.melo\Desktop\PLANILHA%20DENGUE%20SE%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elyane.melo\Desktop\PLANILHA%20DENGUE%20SE%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'GRÁFICO DOS PROVÁVEIS'!$A$3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numRef>
              <c:f>'GRÁFICO DOS PROVÁVEIS'!$B$2:$O$2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'GRÁFICO DOS PROVÁVEIS'!$B$3:$O$3</c:f>
              <c:numCache>
                <c:formatCode>General</c:formatCode>
                <c:ptCount val="14"/>
                <c:pt idx="0">
                  <c:v>29</c:v>
                </c:pt>
                <c:pt idx="1">
                  <c:v>32</c:v>
                </c:pt>
                <c:pt idx="2">
                  <c:v>27</c:v>
                </c:pt>
                <c:pt idx="3">
                  <c:v>31</c:v>
                </c:pt>
                <c:pt idx="4">
                  <c:v>46</c:v>
                </c:pt>
                <c:pt idx="5">
                  <c:v>26</c:v>
                </c:pt>
                <c:pt idx="6">
                  <c:v>35</c:v>
                </c:pt>
                <c:pt idx="7">
                  <c:v>36</c:v>
                </c:pt>
                <c:pt idx="8">
                  <c:v>31</c:v>
                </c:pt>
                <c:pt idx="9">
                  <c:v>42</c:v>
                </c:pt>
                <c:pt idx="10">
                  <c:v>36</c:v>
                </c:pt>
                <c:pt idx="11">
                  <c:v>30</c:v>
                </c:pt>
                <c:pt idx="12">
                  <c:v>17</c:v>
                </c:pt>
                <c:pt idx="1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74-460E-B35B-697C89EA0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613440"/>
        <c:axId val="89615360"/>
      </c:barChart>
      <c:lineChart>
        <c:grouping val="standard"/>
        <c:varyColors val="0"/>
        <c:ser>
          <c:idx val="1"/>
          <c:order val="1"/>
          <c:tx>
            <c:strRef>
              <c:f>'GRÁFICO DOS PROVÁVEIS'!$A$4</c:f>
              <c:strCache>
                <c:ptCount val="1"/>
                <c:pt idx="0">
                  <c:v>2022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'GRÁFICO DOS PROVÁVEIS'!$B$2:$O$2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'GRÁFICO DOS PROVÁVEIS'!$B$4:$O$4</c:f>
              <c:numCache>
                <c:formatCode>General</c:formatCode>
                <c:ptCount val="14"/>
                <c:pt idx="0">
                  <c:v>53</c:v>
                </c:pt>
                <c:pt idx="1">
                  <c:v>64</c:v>
                </c:pt>
                <c:pt idx="2">
                  <c:v>67</c:v>
                </c:pt>
                <c:pt idx="3">
                  <c:v>55</c:v>
                </c:pt>
                <c:pt idx="4">
                  <c:v>71</c:v>
                </c:pt>
                <c:pt idx="5">
                  <c:v>132</c:v>
                </c:pt>
                <c:pt idx="6">
                  <c:v>159</c:v>
                </c:pt>
                <c:pt idx="7">
                  <c:v>220</c:v>
                </c:pt>
                <c:pt idx="8">
                  <c:v>333</c:v>
                </c:pt>
                <c:pt idx="9">
                  <c:v>508</c:v>
                </c:pt>
                <c:pt idx="10">
                  <c:v>612</c:v>
                </c:pt>
                <c:pt idx="11">
                  <c:v>662</c:v>
                </c:pt>
                <c:pt idx="12">
                  <c:v>686</c:v>
                </c:pt>
                <c:pt idx="13">
                  <c:v>373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74-460E-B35B-697C89EA0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613440"/>
        <c:axId val="89615360"/>
      </c:lineChart>
      <c:catAx>
        <c:axId val="89613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Semana epidemiológica de</a:t>
                </a:r>
                <a:r>
                  <a:rPr lang="en-US" sz="12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início de sintomas</a:t>
                </a: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c:rich>
          </c:tx>
          <c:layout>
            <c:manualLayout>
              <c:xMode val="edge"/>
              <c:yMode val="edge"/>
              <c:x val="0.319025374418134"/>
              <c:y val="0.931083985393844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9615360"/>
        <c:crosses val="autoZero"/>
        <c:auto val="1"/>
        <c:lblAlgn val="ctr"/>
        <c:lblOffset val="100"/>
        <c:noMultiLvlLbl val="0"/>
      </c:catAx>
      <c:valAx>
        <c:axId val="896153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Casos prováveis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t-BR"/>
          </a:p>
        </c:txPr>
        <c:crossAx val="896134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t-BR"/>
          </a:p>
        </c:txPr>
      </c:dTable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'GRÁFICO  SEXO'!$B$1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'GRÁFICO  SEXO'!$A$2:$A$3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'GRÁFICO  SEXO'!$B$2:$B$3</c:f>
              <c:numCache>
                <c:formatCode>General</c:formatCode>
                <c:ptCount val="2"/>
                <c:pt idx="0">
                  <c:v>193</c:v>
                </c:pt>
                <c:pt idx="1">
                  <c:v>1749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94-4B2B-81E3-AB6C0C7557B0}"/>
            </c:ext>
          </c:extLst>
        </c:ser>
        <c:ser>
          <c:idx val="1"/>
          <c:order val="1"/>
          <c:tx>
            <c:strRef>
              <c:f>'GRÁFICO  SEXO'!$C$1</c:f>
              <c:strCache>
                <c:ptCount val="1"/>
                <c:pt idx="0">
                  <c:v>Feminino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numRef>
              <c:f>'GRÁFICO  SEXO'!$A$2:$A$3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'GRÁFICO  SEXO'!$C$2:$C$3</c:f>
              <c:numCache>
                <c:formatCode>General</c:formatCode>
                <c:ptCount val="2"/>
                <c:pt idx="0">
                  <c:v>240</c:v>
                </c:pt>
                <c:pt idx="1">
                  <c:v>2240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94-4B2B-81E3-AB6C0C755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965888"/>
        <c:axId val="88967424"/>
      </c:barChart>
      <c:catAx>
        <c:axId val="88965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967424"/>
        <c:crosses val="autoZero"/>
        <c:auto val="1"/>
        <c:lblAlgn val="ctr"/>
        <c:lblOffset val="100"/>
        <c:noMultiLvlLbl val="0"/>
      </c:catAx>
      <c:valAx>
        <c:axId val="889674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Casos prováveis</a:t>
                </a:r>
              </a:p>
            </c:rich>
          </c:tx>
          <c:layout>
            <c:manualLayout>
              <c:xMode val="edge"/>
              <c:yMode val="edge"/>
              <c:x val="6.4928425357873212E-3"/>
              <c:y val="0.203227653448501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t-BR"/>
          </a:p>
        </c:txPr>
        <c:crossAx val="8896588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t-BR"/>
          </a:p>
        </c:txPr>
      </c:dTable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07F29-2B35-4703-929D-264B41DB4D48}" type="datetimeFigureOut">
              <a:rPr lang="pt-BR" smtClean="0"/>
              <a:pPr/>
              <a:t>20/04/2022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EF728-1B34-436F-B320-C727398CE9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433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m relacionada">
            <a:extLst>
              <a:ext uri="{FF2B5EF4-FFF2-40B4-BE49-F238E27FC236}">
                <a16:creationId xmlns:a16="http://schemas.microsoft.com/office/drawing/2014/main" id="{9E8FA081-A07E-4940-AE8A-EB39F539DB6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" t="1857" r="5690" b="15750"/>
          <a:stretch/>
        </p:blipFill>
        <p:spPr bwMode="auto">
          <a:xfrm>
            <a:off x="-62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5BCADDF-A8BB-4F36-ABDF-9ED6BFA415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176" y="3028474"/>
            <a:ext cx="3284271" cy="13474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90864" y="2693987"/>
            <a:ext cx="5757664" cy="1470025"/>
          </a:xfrm>
        </p:spPr>
        <p:txBody>
          <a:bodyPr/>
          <a:lstStyle>
            <a:lvl1pPr algn="l">
              <a:defRPr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90863" y="4274517"/>
            <a:ext cx="5757647" cy="985664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F790-BA26-4C18-980F-1A3919853980}" type="datetimeFigureOut">
              <a:rPr lang="pt-BR" smtClean="0"/>
              <a:pPr/>
              <a:t>20/04/2022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4980" y="6607448"/>
            <a:ext cx="3860800" cy="1339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b="1" dirty="0"/>
              <a:t>SUBCOORDENADORIA DE VIGILÂNCIA EPIDEMIOLÓGICA</a:t>
            </a:r>
          </a:p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417-9185-4FD7-A91E-3D7BA9760462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F49CD4CA-3CE8-4B63-BCC3-D2465D289842}"/>
              </a:ext>
            </a:extLst>
          </p:cNvPr>
          <p:cNvCxnSpPr/>
          <p:nvPr userDrawn="1"/>
        </p:nvCxnSpPr>
        <p:spPr>
          <a:xfrm>
            <a:off x="4871864" y="2535188"/>
            <a:ext cx="0" cy="23339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ítulo 2"/>
          <p:cNvSpPr txBox="1">
            <a:spLocks/>
          </p:cNvSpPr>
          <p:nvPr userDrawn="1"/>
        </p:nvSpPr>
        <p:spPr>
          <a:xfrm>
            <a:off x="1127448" y="5621784"/>
            <a:ext cx="4176463" cy="985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None/>
              <a:defRPr sz="24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b="1" dirty="0">
              <a:latin typeface="+mn-lt"/>
            </a:endParaRPr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1" y="5949280"/>
            <a:ext cx="993282" cy="7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68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6356239-1A84-4A86-81EF-FFBB6C39D770}"/>
              </a:ext>
            </a:extLst>
          </p:cNvPr>
          <p:cNvGrpSpPr/>
          <p:nvPr userDrawn="1"/>
        </p:nvGrpSpPr>
        <p:grpSpPr>
          <a:xfrm>
            <a:off x="0" y="5257800"/>
            <a:ext cx="12192000" cy="1588875"/>
            <a:chOff x="0" y="5257800"/>
            <a:chExt cx="12192000" cy="1588875"/>
          </a:xfrm>
        </p:grpSpPr>
        <p:pic>
          <p:nvPicPr>
            <p:cNvPr id="8" name="Picture 2" descr="Imagem relacionada">
              <a:extLst>
                <a:ext uri="{FF2B5EF4-FFF2-40B4-BE49-F238E27FC236}">
                  <a16:creationId xmlns:a16="http://schemas.microsoft.com/office/drawing/2014/main" id="{AB70976F-C78B-43C7-ADA6-A144D11320E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9" t="46748" r="2149" b="17824"/>
            <a:stretch/>
          </p:blipFill>
          <p:spPr bwMode="auto">
            <a:xfrm>
              <a:off x="0" y="5257800"/>
              <a:ext cx="12192000" cy="1588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FEB73A6F-970C-4B23-91D2-EC71E02629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6427" y="6320049"/>
              <a:ext cx="1297069" cy="526626"/>
            </a:xfrm>
            <a:prstGeom prst="rect">
              <a:avLst/>
            </a:prstGeom>
          </p:spPr>
        </p:pic>
        <p:pic>
          <p:nvPicPr>
            <p:cNvPr id="10" name="Imagem 9" descr="Uma imagem contendo desenho&#10;&#10;Descrição gerada automaticamente">
              <a:extLst>
                <a:ext uri="{FF2B5EF4-FFF2-40B4-BE49-F238E27FC236}">
                  <a16:creationId xmlns:a16="http://schemas.microsoft.com/office/drawing/2014/main" id="{7185B7A3-5E62-4208-96AB-98B72CB529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65" y="6259845"/>
              <a:ext cx="536574" cy="412749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F790-BA26-4C18-980F-1A3919853980}" type="datetimeFigureOut">
              <a:rPr lang="pt-BR" smtClean="0"/>
              <a:pPr/>
              <a:t>20/04/2022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417-9185-4FD7-A91E-3D7BA97604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94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91862ACA-3561-431D-97F0-FCA10A982A87}"/>
              </a:ext>
            </a:extLst>
          </p:cNvPr>
          <p:cNvGrpSpPr/>
          <p:nvPr userDrawn="1"/>
        </p:nvGrpSpPr>
        <p:grpSpPr>
          <a:xfrm>
            <a:off x="0" y="5257800"/>
            <a:ext cx="12192000" cy="1588875"/>
            <a:chOff x="0" y="5257800"/>
            <a:chExt cx="12192000" cy="1588875"/>
          </a:xfrm>
        </p:grpSpPr>
        <p:pic>
          <p:nvPicPr>
            <p:cNvPr id="8" name="Picture 2" descr="Imagem relacionada">
              <a:extLst>
                <a:ext uri="{FF2B5EF4-FFF2-40B4-BE49-F238E27FC236}">
                  <a16:creationId xmlns:a16="http://schemas.microsoft.com/office/drawing/2014/main" id="{9B8638A0-82CC-4718-9484-CE7D641D63A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9" t="46748" r="2149" b="17824"/>
            <a:stretch/>
          </p:blipFill>
          <p:spPr bwMode="auto">
            <a:xfrm>
              <a:off x="0" y="5257800"/>
              <a:ext cx="12192000" cy="1588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C1485913-034F-4AB2-9659-EBE6B57D90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6427" y="6320049"/>
              <a:ext cx="1297069" cy="526626"/>
            </a:xfrm>
            <a:prstGeom prst="rect">
              <a:avLst/>
            </a:prstGeom>
          </p:spPr>
        </p:pic>
        <p:pic>
          <p:nvPicPr>
            <p:cNvPr id="10" name="Imagem 9" descr="Uma imagem contendo desenho&#10;&#10;Descrição gerada automaticamente">
              <a:extLst>
                <a:ext uri="{FF2B5EF4-FFF2-40B4-BE49-F238E27FC236}">
                  <a16:creationId xmlns:a16="http://schemas.microsoft.com/office/drawing/2014/main" id="{D0894E83-5956-4F11-B4B5-64FA2AB17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65" y="6259845"/>
              <a:ext cx="536574" cy="412749"/>
            </a:xfrm>
            <a:prstGeom prst="rect">
              <a:avLst/>
            </a:prstGeom>
          </p:spPr>
        </p:pic>
      </p:grp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F790-BA26-4C18-980F-1A3919853980}" type="datetimeFigureOut">
              <a:rPr lang="pt-BR" smtClean="0"/>
              <a:pPr/>
              <a:t>20/04/2022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417-9185-4FD7-A91E-3D7BA97604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481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9F4C4C5-ABAB-4AA1-9448-C76CBE3A4417}"/>
              </a:ext>
            </a:extLst>
          </p:cNvPr>
          <p:cNvGrpSpPr/>
          <p:nvPr userDrawn="1"/>
        </p:nvGrpSpPr>
        <p:grpSpPr>
          <a:xfrm>
            <a:off x="0" y="5257800"/>
            <a:ext cx="12192000" cy="1588875"/>
            <a:chOff x="0" y="5257800"/>
            <a:chExt cx="12192000" cy="1588875"/>
          </a:xfrm>
        </p:grpSpPr>
        <p:pic>
          <p:nvPicPr>
            <p:cNvPr id="7" name="Picture 2" descr="Imagem relacionada">
              <a:extLst>
                <a:ext uri="{FF2B5EF4-FFF2-40B4-BE49-F238E27FC236}">
                  <a16:creationId xmlns:a16="http://schemas.microsoft.com/office/drawing/2014/main" id="{9203AC0B-E9DA-402B-9899-3B3B3E45EF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9" t="46748" r="2149" b="17824"/>
            <a:stretch/>
          </p:blipFill>
          <p:spPr bwMode="auto">
            <a:xfrm>
              <a:off x="0" y="5257800"/>
              <a:ext cx="12192000" cy="1588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F1B5141F-2F9E-4520-8D8C-E9A380E26B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6427" y="6320049"/>
              <a:ext cx="1297069" cy="526626"/>
            </a:xfrm>
            <a:prstGeom prst="rect">
              <a:avLst/>
            </a:prstGeom>
          </p:spPr>
        </p:pic>
        <p:pic>
          <p:nvPicPr>
            <p:cNvPr id="10" name="Imagem 9" descr="Uma imagem contendo desenho&#10;&#10;Descrição gerada automaticamente">
              <a:extLst>
                <a:ext uri="{FF2B5EF4-FFF2-40B4-BE49-F238E27FC236}">
                  <a16:creationId xmlns:a16="http://schemas.microsoft.com/office/drawing/2014/main" id="{0CF569FE-5D7C-40C5-8B4B-367F9ECBD8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65" y="6259845"/>
              <a:ext cx="536574" cy="412749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anton" panose="00000800000000000000" pitchFamily="50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anton Light" panose="00000400000000000000" pitchFamily="50" charset="0"/>
              </a:defRPr>
            </a:lvl1pPr>
            <a:lvl2pPr>
              <a:defRPr>
                <a:latin typeface="Panton Light" panose="00000400000000000000" pitchFamily="50" charset="0"/>
              </a:defRPr>
            </a:lvl2pPr>
            <a:lvl3pPr>
              <a:defRPr>
                <a:latin typeface="Panton Light" panose="00000400000000000000" pitchFamily="50" charset="0"/>
              </a:defRPr>
            </a:lvl3pPr>
            <a:lvl4pPr>
              <a:defRPr>
                <a:latin typeface="Panton Light" panose="00000400000000000000" pitchFamily="50" charset="0"/>
              </a:defRPr>
            </a:lvl4pPr>
            <a:lvl5pPr>
              <a:defRPr>
                <a:latin typeface="Panton Light" panose="00000400000000000000" pitchFamily="50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F790-BA26-4C18-980F-1A3919853980}" type="datetimeFigureOut">
              <a:rPr lang="pt-BR" smtClean="0"/>
              <a:pPr/>
              <a:t>20/04/2022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417-9185-4FD7-A91E-3D7BA97604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5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m relacionada">
            <a:extLst>
              <a:ext uri="{FF2B5EF4-FFF2-40B4-BE49-F238E27FC236}">
                <a16:creationId xmlns:a16="http://schemas.microsoft.com/office/drawing/2014/main" id="{8409C48F-BB8E-4AF1-BC10-A1ADB91E8A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" t="1857" r="5690" b="15750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9576" y="2996952"/>
            <a:ext cx="8640960" cy="1362075"/>
          </a:xfrm>
        </p:spPr>
        <p:txBody>
          <a:bodyPr anchor="t">
            <a:noAutofit/>
          </a:bodyPr>
          <a:lstStyle>
            <a:lvl1pPr algn="ctr">
              <a:defRPr sz="4400" b="1" cap="all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F790-BA26-4C18-980F-1A3919853980}" type="datetimeFigureOut">
              <a:rPr lang="pt-BR" smtClean="0"/>
              <a:pPr/>
              <a:t>20/04/2022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417-9185-4FD7-A91E-3D7BA9760462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FD34F8-8A66-44B4-B802-F9A1A8E388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427" y="6320049"/>
            <a:ext cx="1297069" cy="526626"/>
          </a:xfrm>
          <a:prstGeom prst="rect">
            <a:avLst/>
          </a:prstGeom>
        </p:spPr>
      </p:pic>
      <p:pic>
        <p:nvPicPr>
          <p:cNvPr id="9" name="Imagem 8" descr="Uma imagem contendo desenho&#10;&#10;Descrição gerada automaticamente">
            <a:extLst>
              <a:ext uri="{FF2B5EF4-FFF2-40B4-BE49-F238E27FC236}">
                <a16:creationId xmlns:a16="http://schemas.microsoft.com/office/drawing/2014/main" id="{50B4A09C-842C-4866-BD39-D3D45151FD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5" y="6259845"/>
            <a:ext cx="536574" cy="41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6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326B1557-FB52-46C2-B089-E4FE526C7888}"/>
              </a:ext>
            </a:extLst>
          </p:cNvPr>
          <p:cNvGrpSpPr/>
          <p:nvPr userDrawn="1"/>
        </p:nvGrpSpPr>
        <p:grpSpPr>
          <a:xfrm>
            <a:off x="0" y="5257800"/>
            <a:ext cx="12192000" cy="1588875"/>
            <a:chOff x="0" y="5257800"/>
            <a:chExt cx="12192000" cy="1588875"/>
          </a:xfrm>
        </p:grpSpPr>
        <p:pic>
          <p:nvPicPr>
            <p:cNvPr id="9" name="Picture 2" descr="Imagem relacionada">
              <a:extLst>
                <a:ext uri="{FF2B5EF4-FFF2-40B4-BE49-F238E27FC236}">
                  <a16:creationId xmlns:a16="http://schemas.microsoft.com/office/drawing/2014/main" id="{C02B141E-495F-48BB-B416-088DEB0CF9A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9" t="46748" r="2149" b="17824"/>
            <a:stretch/>
          </p:blipFill>
          <p:spPr bwMode="auto">
            <a:xfrm>
              <a:off x="0" y="5257800"/>
              <a:ext cx="12192000" cy="1588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CEC9A5B1-3D03-41D8-B009-522D56413D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6427" y="6320049"/>
              <a:ext cx="1297069" cy="526626"/>
            </a:xfrm>
            <a:prstGeom prst="rect">
              <a:avLst/>
            </a:prstGeom>
          </p:spPr>
        </p:pic>
        <p:pic>
          <p:nvPicPr>
            <p:cNvPr id="11" name="Imagem 10" descr="Uma imagem contendo desenho&#10;&#10;Descrição gerada automaticamente">
              <a:extLst>
                <a:ext uri="{FF2B5EF4-FFF2-40B4-BE49-F238E27FC236}">
                  <a16:creationId xmlns:a16="http://schemas.microsoft.com/office/drawing/2014/main" id="{8936A228-F581-4CD7-9CDB-8051ED3FFE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65" y="6259845"/>
              <a:ext cx="536574" cy="412749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F790-BA26-4C18-980F-1A3919853980}" type="datetimeFigureOut">
              <a:rPr lang="pt-BR" smtClean="0"/>
              <a:pPr/>
              <a:t>20/04/2022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417-9185-4FD7-A91E-3D7BA97604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35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E17979FD-2154-487F-A292-301F110044BC}"/>
              </a:ext>
            </a:extLst>
          </p:cNvPr>
          <p:cNvGrpSpPr/>
          <p:nvPr userDrawn="1"/>
        </p:nvGrpSpPr>
        <p:grpSpPr>
          <a:xfrm>
            <a:off x="0" y="5257800"/>
            <a:ext cx="12192000" cy="1588875"/>
            <a:chOff x="0" y="5257800"/>
            <a:chExt cx="12192000" cy="1588875"/>
          </a:xfrm>
        </p:grpSpPr>
        <p:pic>
          <p:nvPicPr>
            <p:cNvPr id="11" name="Picture 2" descr="Imagem relacionada">
              <a:extLst>
                <a:ext uri="{FF2B5EF4-FFF2-40B4-BE49-F238E27FC236}">
                  <a16:creationId xmlns:a16="http://schemas.microsoft.com/office/drawing/2014/main" id="{D07B66E4-E32B-4DA3-87F1-99BE22C2519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9" t="46748" r="2149" b="17824"/>
            <a:stretch/>
          </p:blipFill>
          <p:spPr bwMode="auto">
            <a:xfrm>
              <a:off x="0" y="5257800"/>
              <a:ext cx="12192000" cy="1588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23E49792-0FA0-47BC-B7DA-913D238E40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6427" y="6320049"/>
              <a:ext cx="1297069" cy="526626"/>
            </a:xfrm>
            <a:prstGeom prst="rect">
              <a:avLst/>
            </a:prstGeom>
          </p:spPr>
        </p:pic>
        <p:pic>
          <p:nvPicPr>
            <p:cNvPr id="13" name="Imagem 12" descr="Uma imagem contendo desenho&#10;&#10;Descrição gerada automaticamente">
              <a:extLst>
                <a:ext uri="{FF2B5EF4-FFF2-40B4-BE49-F238E27FC236}">
                  <a16:creationId xmlns:a16="http://schemas.microsoft.com/office/drawing/2014/main" id="{D7AA20C3-C5B8-4F98-818B-8CCFB7BC43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65" y="6259845"/>
              <a:ext cx="536574" cy="412749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F790-BA26-4C18-980F-1A3919853980}" type="datetimeFigureOut">
              <a:rPr lang="pt-BR" smtClean="0"/>
              <a:pPr/>
              <a:t>20/04/2022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417-9185-4FD7-A91E-3D7BA97604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94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F790-BA26-4C18-980F-1A3919853980}" type="datetimeFigureOut">
              <a:rPr lang="pt-BR" smtClean="0"/>
              <a:pPr/>
              <a:t>20/04/2022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417-9185-4FD7-A91E-3D7BA9760462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D5652827-E6FF-470E-BD8F-7D6C2B0729C2}"/>
              </a:ext>
            </a:extLst>
          </p:cNvPr>
          <p:cNvGrpSpPr/>
          <p:nvPr userDrawn="1"/>
        </p:nvGrpSpPr>
        <p:grpSpPr>
          <a:xfrm>
            <a:off x="0" y="5728558"/>
            <a:ext cx="12192000" cy="1143000"/>
            <a:chOff x="0" y="5717233"/>
            <a:chExt cx="12192000" cy="1143000"/>
          </a:xfrm>
        </p:grpSpPr>
        <p:pic>
          <p:nvPicPr>
            <p:cNvPr id="8" name="Picture 2" descr="Imagem relacionada">
              <a:extLst>
                <a:ext uri="{FF2B5EF4-FFF2-40B4-BE49-F238E27FC236}">
                  <a16:creationId xmlns:a16="http://schemas.microsoft.com/office/drawing/2014/main" id="{A8E7DB74-EA15-4D10-A6A5-A53E3DD940B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9" t="46748" r="2149" b="27766"/>
            <a:stretch/>
          </p:blipFill>
          <p:spPr bwMode="auto">
            <a:xfrm>
              <a:off x="0" y="5717233"/>
              <a:ext cx="121920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C68B6EF3-B41A-48A5-959F-885D7C913F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6427" y="6320049"/>
              <a:ext cx="1297069" cy="526626"/>
            </a:xfrm>
            <a:prstGeom prst="rect">
              <a:avLst/>
            </a:prstGeom>
          </p:spPr>
        </p:pic>
        <p:pic>
          <p:nvPicPr>
            <p:cNvPr id="10" name="Imagem 9" descr="Uma imagem contendo desenho&#10;&#10;Descrição gerada automaticamente">
              <a:extLst>
                <a:ext uri="{FF2B5EF4-FFF2-40B4-BE49-F238E27FC236}">
                  <a16:creationId xmlns:a16="http://schemas.microsoft.com/office/drawing/2014/main" id="{D416CB8B-1DC0-42B5-ADD7-917C2CC1F6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65" y="6259845"/>
              <a:ext cx="536574" cy="4127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987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F790-BA26-4C18-980F-1A3919853980}" type="datetimeFigureOut">
              <a:rPr lang="pt-BR" smtClean="0"/>
              <a:pPr/>
              <a:t>20/04/2022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417-9185-4FD7-A91E-3D7BA9760462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EAE461AC-0124-4532-A3A0-B8270FEAA774}"/>
              </a:ext>
            </a:extLst>
          </p:cNvPr>
          <p:cNvGrpSpPr/>
          <p:nvPr userDrawn="1"/>
        </p:nvGrpSpPr>
        <p:grpSpPr>
          <a:xfrm>
            <a:off x="0" y="5728558"/>
            <a:ext cx="12192000" cy="1143000"/>
            <a:chOff x="0" y="5717233"/>
            <a:chExt cx="12192000" cy="1143000"/>
          </a:xfrm>
        </p:grpSpPr>
        <p:pic>
          <p:nvPicPr>
            <p:cNvPr id="7" name="Picture 2" descr="Imagem relacionada">
              <a:extLst>
                <a:ext uri="{FF2B5EF4-FFF2-40B4-BE49-F238E27FC236}">
                  <a16:creationId xmlns:a16="http://schemas.microsoft.com/office/drawing/2014/main" id="{5482B4D4-BF58-4511-8E50-DD9C0E06A0C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9" t="46748" r="2149" b="27766"/>
            <a:stretch/>
          </p:blipFill>
          <p:spPr bwMode="auto">
            <a:xfrm>
              <a:off x="0" y="5717233"/>
              <a:ext cx="121920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507FA59A-BC8B-4740-B01C-5CD006148B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6427" y="6320049"/>
              <a:ext cx="1297069" cy="526626"/>
            </a:xfrm>
            <a:prstGeom prst="rect">
              <a:avLst/>
            </a:prstGeom>
          </p:spPr>
        </p:pic>
        <p:pic>
          <p:nvPicPr>
            <p:cNvPr id="9" name="Imagem 8" descr="Uma imagem contendo desenho&#10;&#10;Descrição gerada automaticamente">
              <a:extLst>
                <a:ext uri="{FF2B5EF4-FFF2-40B4-BE49-F238E27FC236}">
                  <a16:creationId xmlns:a16="http://schemas.microsoft.com/office/drawing/2014/main" id="{A7EAF7F7-C604-4A39-8610-BAC1B2E31B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65" y="6259845"/>
              <a:ext cx="536574" cy="4127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6175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726A7C89-4F4F-4B7E-902F-DDC3DD399E32}"/>
              </a:ext>
            </a:extLst>
          </p:cNvPr>
          <p:cNvGrpSpPr/>
          <p:nvPr userDrawn="1"/>
        </p:nvGrpSpPr>
        <p:grpSpPr>
          <a:xfrm>
            <a:off x="0" y="5257800"/>
            <a:ext cx="12192000" cy="1588875"/>
            <a:chOff x="0" y="5257800"/>
            <a:chExt cx="12192000" cy="1588875"/>
          </a:xfrm>
        </p:grpSpPr>
        <p:pic>
          <p:nvPicPr>
            <p:cNvPr id="9" name="Picture 2" descr="Imagem relacionada">
              <a:extLst>
                <a:ext uri="{FF2B5EF4-FFF2-40B4-BE49-F238E27FC236}">
                  <a16:creationId xmlns:a16="http://schemas.microsoft.com/office/drawing/2014/main" id="{387D2CAD-76E7-4A9A-AA2B-F35034513BC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9" t="46748" r="2149" b="17824"/>
            <a:stretch/>
          </p:blipFill>
          <p:spPr bwMode="auto">
            <a:xfrm>
              <a:off x="0" y="5257800"/>
              <a:ext cx="12192000" cy="1588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F2B281D2-4280-4AF8-AB36-5EF1D59BF8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6427" y="6320049"/>
              <a:ext cx="1297069" cy="526626"/>
            </a:xfrm>
            <a:prstGeom prst="rect">
              <a:avLst/>
            </a:prstGeom>
          </p:spPr>
        </p:pic>
        <p:pic>
          <p:nvPicPr>
            <p:cNvPr id="11" name="Imagem 10" descr="Uma imagem contendo desenho&#10;&#10;Descrição gerada automaticamente">
              <a:extLst>
                <a:ext uri="{FF2B5EF4-FFF2-40B4-BE49-F238E27FC236}">
                  <a16:creationId xmlns:a16="http://schemas.microsoft.com/office/drawing/2014/main" id="{7EC32747-0147-4CE7-9618-52CBA647AC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65" y="6259845"/>
              <a:ext cx="536574" cy="412749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F790-BA26-4C18-980F-1A3919853980}" type="datetimeFigureOut">
              <a:rPr lang="pt-BR" smtClean="0"/>
              <a:pPr/>
              <a:t>20/04/2022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417-9185-4FD7-A91E-3D7BA97604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135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9EE9D104-E4B6-4AF4-A794-8CC584F338A5}"/>
              </a:ext>
            </a:extLst>
          </p:cNvPr>
          <p:cNvGrpSpPr/>
          <p:nvPr userDrawn="1"/>
        </p:nvGrpSpPr>
        <p:grpSpPr>
          <a:xfrm>
            <a:off x="0" y="5257800"/>
            <a:ext cx="12192000" cy="1588875"/>
            <a:chOff x="0" y="5257800"/>
            <a:chExt cx="12192000" cy="1588875"/>
          </a:xfrm>
        </p:grpSpPr>
        <p:pic>
          <p:nvPicPr>
            <p:cNvPr id="9" name="Picture 2" descr="Imagem relacionada">
              <a:extLst>
                <a:ext uri="{FF2B5EF4-FFF2-40B4-BE49-F238E27FC236}">
                  <a16:creationId xmlns:a16="http://schemas.microsoft.com/office/drawing/2014/main" id="{14C48F02-91B5-4953-830C-BFD8B290A8D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9" t="46748" r="2149" b="17824"/>
            <a:stretch/>
          </p:blipFill>
          <p:spPr bwMode="auto">
            <a:xfrm>
              <a:off x="0" y="5257800"/>
              <a:ext cx="12192000" cy="1588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C21FB292-B53C-4062-B976-9DA6027B3F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6427" y="6320049"/>
              <a:ext cx="1297069" cy="526626"/>
            </a:xfrm>
            <a:prstGeom prst="rect">
              <a:avLst/>
            </a:prstGeom>
          </p:spPr>
        </p:pic>
        <p:pic>
          <p:nvPicPr>
            <p:cNvPr id="11" name="Imagem 10" descr="Uma imagem contendo desenho&#10;&#10;Descrição gerada automaticamente">
              <a:extLst>
                <a:ext uri="{FF2B5EF4-FFF2-40B4-BE49-F238E27FC236}">
                  <a16:creationId xmlns:a16="http://schemas.microsoft.com/office/drawing/2014/main" id="{C8738908-A7F1-4049-8536-2F8AAA1C17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65" y="6259845"/>
              <a:ext cx="536574" cy="412749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F790-BA26-4C18-980F-1A3919853980}" type="datetimeFigureOut">
              <a:rPr lang="pt-BR" smtClean="0"/>
              <a:pPr/>
              <a:t>20/04/2022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417-9185-4FD7-A91E-3D7BA97604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30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3F790-BA26-4C18-980F-1A3919853980}" type="datetimeFigureOut">
              <a:rPr lang="pt-BR" smtClean="0"/>
              <a:pPr/>
              <a:t>20/04/2022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BA417-9185-4FD7-A91E-3D7BA97604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0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5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19936" y="2420888"/>
            <a:ext cx="5760000" cy="2880000"/>
          </a:xfrm>
        </p:spPr>
        <p:txBody>
          <a:bodyPr>
            <a:noAutofit/>
          </a:bodyPr>
          <a:lstStyle/>
          <a:p>
            <a:pPr algn="ctr"/>
            <a:r>
              <a:rPr lang="pt-BR" sz="4000" dirty="0">
                <a:solidFill>
                  <a:srgbClr val="002060"/>
                </a:solidFill>
                <a:latin typeface="+mn-lt"/>
              </a:rPr>
              <a:t>CENÁRIO EPIDEMIOLÓGICO DAS ARBOVIROSES – DENGUE, CHIKUNGUNYA E ZIKA SEMANA 01 – 14</a:t>
            </a:r>
            <a:br>
              <a:rPr lang="pt-BR" sz="4000" dirty="0">
                <a:solidFill>
                  <a:srgbClr val="002060"/>
                </a:solidFill>
                <a:latin typeface="+mn-lt"/>
              </a:rPr>
            </a:br>
            <a:r>
              <a:rPr lang="pt-BR" sz="2000" dirty="0">
                <a:solidFill>
                  <a:srgbClr val="002060"/>
                </a:solidFill>
                <a:latin typeface="+mn-lt"/>
              </a:rPr>
              <a:t>(TÉRMINO: 09/04/2022)</a:t>
            </a:r>
          </a:p>
        </p:txBody>
      </p:sp>
    </p:spTree>
    <p:extLst>
      <p:ext uri="{BB962C8B-B14F-4D97-AF65-F5344CB8AC3E}">
        <p14:creationId xmlns:p14="http://schemas.microsoft.com/office/powerpoint/2010/main" val="4140858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aixa de Texto 17"/>
          <p:cNvSpPr txBox="1">
            <a:spLocks noChangeArrowheads="1"/>
          </p:cNvSpPr>
          <p:nvPr/>
        </p:nvSpPr>
        <p:spPr bwMode="auto">
          <a:xfrm>
            <a:off x="1956000" y="1214422"/>
            <a:ext cx="8280000" cy="1080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169863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Distribuição dos casos prováveis de Chikungunya de acordo com a faixa etária. Rio Grande do Norte, 2022.</a:t>
            </a:r>
          </a:p>
        </p:txBody>
      </p:sp>
      <p:sp>
        <p:nvSpPr>
          <p:cNvPr id="10" name="Título 8"/>
          <p:cNvSpPr txBox="1">
            <a:spLocks/>
          </p:cNvSpPr>
          <p:nvPr/>
        </p:nvSpPr>
        <p:spPr>
          <a:xfrm>
            <a:off x="609600" y="166770"/>
            <a:ext cx="10972800" cy="868322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br>
              <a:rPr lang="pt-BR" sz="2800" dirty="0">
                <a:solidFill>
                  <a:schemeClr val="bg1"/>
                </a:solidFill>
                <a:latin typeface="Times New Roman" pitchFamily="18" charset="0"/>
              </a:rPr>
            </a:br>
            <a:endParaRPr lang="pt-BR" sz="280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+mn-lt"/>
              </a:rPr>
              <a:t>CHIKUNGUNYA – 2022</a:t>
            </a:r>
          </a:p>
          <a:p>
            <a:r>
              <a:rPr lang="pt-BR" sz="2800" dirty="0">
                <a:solidFill>
                  <a:schemeClr val="bg1"/>
                </a:solidFill>
                <a:latin typeface="+mn-lt"/>
              </a:rPr>
              <a:t>INDICADORES EPIDEMIOLÓGICO</a:t>
            </a:r>
          </a:p>
          <a:p>
            <a:br>
              <a:rPr lang="pt-BR" sz="2800" b="0" dirty="0">
                <a:solidFill>
                  <a:schemeClr val="bg1"/>
                </a:solidFill>
                <a:latin typeface="+mn-lt"/>
              </a:rPr>
            </a:br>
            <a:endParaRPr lang="pt-BR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16264" y="6039635"/>
            <a:ext cx="43395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6085">
              <a:spcAft>
                <a:spcPts val="0"/>
              </a:spcAft>
            </a:pP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SINAN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ONLINE: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SE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0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1 –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14 (Término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em</a:t>
            </a:r>
            <a:r>
              <a:rPr lang="pt-PT" sz="1100" b="1" spc="-5" dirty="0">
                <a:latin typeface="Arial Rounded MT Bold" panose="020F0704030504030204" pitchFamily="34" charset="0"/>
                <a:ea typeface="Arial MT"/>
                <a:cs typeface="Arial MT"/>
              </a:rPr>
              <a:t>  09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/04/2022)</a:t>
            </a:r>
            <a:endParaRPr lang="pt-BR" sz="1100" b="1" dirty="0">
              <a:latin typeface="Arial Rounded MT Bold" panose="020F0704030504030204" pitchFamily="34" charset="0"/>
              <a:ea typeface="Arial MT"/>
              <a:cs typeface="Arial MT"/>
            </a:endParaRPr>
          </a:p>
          <a:p>
            <a:pPr marL="426085">
              <a:lnSpc>
                <a:spcPts val="925"/>
              </a:lnSpc>
              <a:spcBef>
                <a:spcPts val="5"/>
              </a:spcBef>
              <a:spcAft>
                <a:spcPts val="0"/>
              </a:spcAft>
            </a:pP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Banco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atualizado</a:t>
            </a:r>
            <a:r>
              <a:rPr lang="pt-PT" sz="1100" b="1" spc="-3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em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13/04/2022.</a:t>
            </a:r>
            <a:endParaRPr lang="pt-BR" sz="1100" b="1" dirty="0">
              <a:latin typeface="Arial Rounded MT Bold" panose="020F0704030504030204" pitchFamily="34" charset="0"/>
              <a:ea typeface="Arial MT"/>
              <a:cs typeface="Arial MT"/>
            </a:endParaRPr>
          </a:p>
          <a:p>
            <a:pPr marL="456565">
              <a:lnSpc>
                <a:spcPts val="925"/>
              </a:lnSpc>
              <a:spcAft>
                <a:spcPts val="0"/>
              </a:spcAft>
            </a:pP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*Dados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sujeitos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a</a:t>
            </a:r>
            <a:r>
              <a:rPr lang="pt-PT" sz="1100" b="1" spc="-2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alterações.</a:t>
            </a:r>
            <a:endParaRPr lang="pt-BR" sz="1100" b="1" dirty="0">
              <a:effectLst/>
              <a:latin typeface="Arial Rounded MT Bold" panose="020F0704030504030204" pitchFamily="34" charset="0"/>
              <a:ea typeface="Arial MT"/>
              <a:cs typeface="Arial M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7153510-B660-4FF3-8820-DA86428EF1E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2394028"/>
            <a:ext cx="10800000" cy="354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aixa de Texto 10"/>
          <p:cNvSpPr txBox="1">
            <a:spLocks noChangeArrowheads="1"/>
          </p:cNvSpPr>
          <p:nvPr/>
        </p:nvSpPr>
        <p:spPr bwMode="auto">
          <a:xfrm>
            <a:off x="1956000" y="1214422"/>
            <a:ext cx="8280000" cy="1080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marR="169863" lvl="0" indent="-285750" algn="ctr" fontAlgn="base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Distribuição dos casos prováveis de </a:t>
            </a:r>
            <a:r>
              <a:rPr lang="pt-B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Chikungunya</a:t>
            </a:r>
            <a:r>
              <a:rPr lang="pt-B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acordo com o sexo. Rio Grande do Norte, 2022.</a:t>
            </a:r>
          </a:p>
        </p:txBody>
      </p:sp>
      <p:sp>
        <p:nvSpPr>
          <p:cNvPr id="10" name="Título 8"/>
          <p:cNvSpPr txBox="1">
            <a:spLocks/>
          </p:cNvSpPr>
          <p:nvPr/>
        </p:nvSpPr>
        <p:spPr>
          <a:xfrm>
            <a:off x="609600" y="166770"/>
            <a:ext cx="10972800" cy="868322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br>
              <a:rPr lang="pt-BR" sz="2800" dirty="0">
                <a:solidFill>
                  <a:schemeClr val="bg1"/>
                </a:solidFill>
                <a:latin typeface="Times New Roman" pitchFamily="18" charset="0"/>
              </a:rPr>
            </a:br>
            <a:endParaRPr lang="pt-BR" sz="280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+mn-lt"/>
              </a:rPr>
              <a:t>CHIKUNGUNYA – 2022</a:t>
            </a:r>
          </a:p>
          <a:p>
            <a:r>
              <a:rPr lang="pt-BR" sz="2800" dirty="0">
                <a:solidFill>
                  <a:schemeClr val="bg1"/>
                </a:solidFill>
                <a:latin typeface="+mn-lt"/>
              </a:rPr>
              <a:t>INDICADORES EPIDEMIOLÓGICO</a:t>
            </a:r>
          </a:p>
          <a:p>
            <a:br>
              <a:rPr lang="pt-BR" sz="2800" b="0" dirty="0">
                <a:solidFill>
                  <a:schemeClr val="bg1"/>
                </a:solidFill>
                <a:latin typeface="+mn-lt"/>
              </a:rPr>
            </a:br>
            <a:endParaRPr lang="pt-BR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16264" y="6039635"/>
            <a:ext cx="43395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6085">
              <a:spcAft>
                <a:spcPts val="0"/>
              </a:spcAft>
            </a:pP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SINAN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ONLINE: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SE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0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1 –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14 (Término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em</a:t>
            </a:r>
            <a:r>
              <a:rPr lang="pt-PT" sz="1100" b="1" spc="-5" dirty="0">
                <a:latin typeface="Arial Rounded MT Bold" panose="020F0704030504030204" pitchFamily="34" charset="0"/>
                <a:ea typeface="Arial MT"/>
                <a:cs typeface="Arial MT"/>
              </a:rPr>
              <a:t>  09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/04/2022)</a:t>
            </a:r>
            <a:endParaRPr lang="pt-BR" sz="1100" b="1" dirty="0">
              <a:latin typeface="Arial Rounded MT Bold" panose="020F0704030504030204" pitchFamily="34" charset="0"/>
              <a:ea typeface="Arial MT"/>
              <a:cs typeface="Arial MT"/>
            </a:endParaRPr>
          </a:p>
          <a:p>
            <a:pPr marL="426085">
              <a:lnSpc>
                <a:spcPts val="925"/>
              </a:lnSpc>
              <a:spcBef>
                <a:spcPts val="5"/>
              </a:spcBef>
              <a:spcAft>
                <a:spcPts val="0"/>
              </a:spcAft>
            </a:pP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Banco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atualizado</a:t>
            </a:r>
            <a:r>
              <a:rPr lang="pt-PT" sz="1100" b="1" spc="-3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em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13/04/2022.</a:t>
            </a:r>
            <a:endParaRPr lang="pt-BR" sz="1100" b="1" dirty="0">
              <a:latin typeface="Arial Rounded MT Bold" panose="020F0704030504030204" pitchFamily="34" charset="0"/>
              <a:ea typeface="Arial MT"/>
              <a:cs typeface="Arial MT"/>
            </a:endParaRPr>
          </a:p>
          <a:p>
            <a:pPr marL="456565">
              <a:lnSpc>
                <a:spcPts val="925"/>
              </a:lnSpc>
              <a:spcAft>
                <a:spcPts val="0"/>
              </a:spcAft>
            </a:pP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*Dados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sujeitos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a</a:t>
            </a:r>
            <a:r>
              <a:rPr lang="pt-PT" sz="1100" b="1" spc="-2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alterações.</a:t>
            </a:r>
            <a:endParaRPr lang="pt-BR" sz="1100" b="1" dirty="0">
              <a:effectLst/>
              <a:latin typeface="Arial Rounded MT Bold" panose="020F0704030504030204" pitchFamily="34" charset="0"/>
              <a:ea typeface="Arial MT"/>
              <a:cs typeface="Arial M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314E213-3067-4025-82F1-82042E6105F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2473752"/>
            <a:ext cx="10800000" cy="35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86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aixa de Texto 17"/>
          <p:cNvSpPr txBox="1">
            <a:spLocks noChangeArrowheads="1"/>
          </p:cNvSpPr>
          <p:nvPr/>
        </p:nvSpPr>
        <p:spPr bwMode="auto">
          <a:xfrm>
            <a:off x="3095604" y="1214422"/>
            <a:ext cx="6000792" cy="7143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169863" indent="-285750" algn="ctr" fontAlgn="base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Incidência dos casos prováveis de </a:t>
            </a:r>
            <a:r>
              <a:rPr lang="pt-B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Chikungunya</a:t>
            </a:r>
            <a:r>
              <a:rPr lang="pt-B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por região e município de residência. Rio Grande do Norte, 2022.</a:t>
            </a:r>
            <a:endParaRPr lang="pt-BR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ítulo 8"/>
          <p:cNvSpPr txBox="1">
            <a:spLocks/>
          </p:cNvSpPr>
          <p:nvPr/>
        </p:nvSpPr>
        <p:spPr>
          <a:xfrm>
            <a:off x="609600" y="166770"/>
            <a:ext cx="10972800" cy="868322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br>
              <a:rPr lang="pt-BR" sz="2800" dirty="0">
                <a:solidFill>
                  <a:schemeClr val="bg1"/>
                </a:solidFill>
                <a:latin typeface="Times New Roman" pitchFamily="18" charset="0"/>
              </a:rPr>
            </a:br>
            <a:endParaRPr lang="pt-BR" sz="280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+mn-lt"/>
              </a:rPr>
              <a:t>CHIKUNGUNYA – 2022</a:t>
            </a:r>
          </a:p>
          <a:p>
            <a:r>
              <a:rPr lang="pt-BR" sz="2800" dirty="0">
                <a:solidFill>
                  <a:schemeClr val="bg1"/>
                </a:solidFill>
                <a:latin typeface="+mn-lt"/>
              </a:rPr>
              <a:t>INDICADORES EPIDEMIOLÓGICO</a:t>
            </a:r>
          </a:p>
          <a:p>
            <a:br>
              <a:rPr lang="pt-BR" sz="2800" b="0" dirty="0">
                <a:solidFill>
                  <a:schemeClr val="bg1"/>
                </a:solidFill>
                <a:latin typeface="+mn-lt"/>
              </a:rPr>
            </a:br>
            <a:endParaRPr lang="pt-BR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16264" y="6039635"/>
            <a:ext cx="43395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6085">
              <a:spcAft>
                <a:spcPts val="0"/>
              </a:spcAft>
            </a:pP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SINAN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ONLINE: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SE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0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1 –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14 (Término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em</a:t>
            </a:r>
            <a:r>
              <a:rPr lang="pt-PT" sz="1100" b="1" spc="-5" dirty="0">
                <a:latin typeface="Arial Rounded MT Bold" panose="020F0704030504030204" pitchFamily="34" charset="0"/>
                <a:ea typeface="Arial MT"/>
                <a:cs typeface="Arial MT"/>
              </a:rPr>
              <a:t>  09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/04/2022)</a:t>
            </a:r>
            <a:endParaRPr lang="pt-BR" sz="1100" b="1" dirty="0">
              <a:latin typeface="Arial Rounded MT Bold" panose="020F0704030504030204" pitchFamily="34" charset="0"/>
              <a:ea typeface="Arial MT"/>
              <a:cs typeface="Arial MT"/>
            </a:endParaRPr>
          </a:p>
          <a:p>
            <a:pPr marL="426085">
              <a:lnSpc>
                <a:spcPts val="925"/>
              </a:lnSpc>
              <a:spcBef>
                <a:spcPts val="5"/>
              </a:spcBef>
              <a:spcAft>
                <a:spcPts val="0"/>
              </a:spcAft>
            </a:pP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Banco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atualizado</a:t>
            </a:r>
            <a:r>
              <a:rPr lang="pt-PT" sz="1100" b="1" spc="-3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em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13/04/2022.</a:t>
            </a:r>
            <a:endParaRPr lang="pt-BR" sz="1100" b="1" dirty="0">
              <a:latin typeface="Arial Rounded MT Bold" panose="020F0704030504030204" pitchFamily="34" charset="0"/>
              <a:ea typeface="Arial MT"/>
              <a:cs typeface="Arial MT"/>
            </a:endParaRPr>
          </a:p>
          <a:p>
            <a:pPr marL="456565">
              <a:lnSpc>
                <a:spcPts val="925"/>
              </a:lnSpc>
              <a:spcAft>
                <a:spcPts val="0"/>
              </a:spcAft>
            </a:pP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*Dados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sujeitos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a</a:t>
            </a:r>
            <a:r>
              <a:rPr lang="pt-PT" sz="1100" b="1" spc="-2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alterações.</a:t>
            </a:r>
            <a:endParaRPr lang="pt-BR" sz="1100" b="1" dirty="0">
              <a:effectLst/>
              <a:latin typeface="Arial Rounded MT Bold" panose="020F0704030504030204" pitchFamily="34" charset="0"/>
              <a:ea typeface="Arial MT"/>
              <a:cs typeface="Arial M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30E310D-EF2B-4821-9B4C-163B2684DAD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96000" y="2108132"/>
            <a:ext cx="72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24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ítulo 8"/>
          <p:cNvSpPr txBox="1">
            <a:spLocks/>
          </p:cNvSpPr>
          <p:nvPr/>
        </p:nvSpPr>
        <p:spPr>
          <a:xfrm>
            <a:off x="609600" y="166770"/>
            <a:ext cx="10972800" cy="868322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br>
              <a:rPr lang="pt-BR" sz="28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pt-BR" sz="2800" dirty="0">
                <a:solidFill>
                  <a:schemeClr val="bg1"/>
                </a:solidFill>
                <a:latin typeface="+mn-lt"/>
              </a:rPr>
              <a:t>PANAORAMA EPIDEMIOLÓGICO: ZIKA</a:t>
            </a:r>
            <a:br>
              <a:rPr lang="pt-BR" sz="2800" dirty="0">
                <a:solidFill>
                  <a:schemeClr val="bg1"/>
                </a:solidFill>
                <a:latin typeface="+mn-lt"/>
              </a:rPr>
            </a:br>
            <a:endParaRPr lang="pt-BR" sz="28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2141530" y="1341168"/>
            <a:ext cx="7908940" cy="4657420"/>
            <a:chOff x="2429562" y="1341168"/>
            <a:chExt cx="7908940" cy="4657420"/>
          </a:xfrm>
        </p:grpSpPr>
        <p:grpSp>
          <p:nvGrpSpPr>
            <p:cNvPr id="2" name="Grupo 1"/>
            <p:cNvGrpSpPr/>
            <p:nvPr/>
          </p:nvGrpSpPr>
          <p:grpSpPr>
            <a:xfrm>
              <a:off x="2429562" y="1341168"/>
              <a:ext cx="7908940" cy="2065532"/>
              <a:chOff x="2429562" y="1341168"/>
              <a:chExt cx="7908940" cy="2065532"/>
            </a:xfrm>
          </p:grpSpPr>
          <p:sp>
            <p:nvSpPr>
              <p:cNvPr id="11" name="AutoShape 3"/>
              <p:cNvSpPr>
                <a:spLocks/>
              </p:cNvSpPr>
              <p:nvPr/>
            </p:nvSpPr>
            <p:spPr bwMode="auto">
              <a:xfrm>
                <a:off x="2429562" y="1341168"/>
                <a:ext cx="2082262" cy="2065532"/>
              </a:xfrm>
              <a:prstGeom prst="roundRect">
                <a:avLst>
                  <a:gd name="adj" fmla="val 16667"/>
                </a:avLst>
              </a:prstGeom>
              <a:solidFill>
                <a:srgbClr val="1F3763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756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pt-BR" sz="2000" b="1" dirty="0">
                    <a:solidFill>
                      <a:srgbClr val="FFFFFF"/>
                    </a:solidFill>
                    <a:cs typeface="Arial" pitchFamily="34" charset="0"/>
                  </a:rPr>
                  <a:t>NOTIFICADOS</a:t>
                </a:r>
                <a:endParaRPr kumimoji="0" lang="pt-BR" sz="20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20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cs typeface="Arial" pitchFamily="34" charset="0"/>
                  </a:rPr>
                  <a:t>368</a:t>
                </a:r>
                <a:endParaRPr kumimoji="0" lang="pt-B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2" name="AutoShape 3"/>
              <p:cNvSpPr>
                <a:spLocks/>
              </p:cNvSpPr>
              <p:nvPr/>
            </p:nvSpPr>
            <p:spPr bwMode="auto">
              <a:xfrm>
                <a:off x="5309882" y="1341168"/>
                <a:ext cx="2082262" cy="2065532"/>
              </a:xfrm>
              <a:prstGeom prst="roundRect">
                <a:avLst>
                  <a:gd name="adj" fmla="val 16667"/>
                </a:avLst>
              </a:prstGeom>
              <a:solidFill>
                <a:srgbClr val="1F3763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756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pt-BR" sz="2000" b="1" dirty="0">
                    <a:solidFill>
                      <a:srgbClr val="FFFFFF"/>
                    </a:solidFill>
                    <a:cs typeface="Arial" pitchFamily="34" charset="0"/>
                  </a:rPr>
                  <a:t>CONFIRMADOS</a:t>
                </a:r>
                <a:endParaRPr kumimoji="0" lang="pt-BR" sz="20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20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cs typeface="Arial" pitchFamily="34" charset="0"/>
                  </a:rPr>
                  <a:t>27</a:t>
                </a:r>
                <a:endParaRPr kumimoji="0" lang="pt-B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4" name="AutoShape 3"/>
              <p:cNvSpPr>
                <a:spLocks/>
              </p:cNvSpPr>
              <p:nvPr/>
            </p:nvSpPr>
            <p:spPr bwMode="auto">
              <a:xfrm>
                <a:off x="8256240" y="1341168"/>
                <a:ext cx="2082262" cy="2065532"/>
              </a:xfrm>
              <a:prstGeom prst="roundRect">
                <a:avLst>
                  <a:gd name="adj" fmla="val 16667"/>
                </a:avLst>
              </a:prstGeom>
              <a:solidFill>
                <a:srgbClr val="1F3763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756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pt-BR" sz="2000" b="1" dirty="0">
                    <a:solidFill>
                      <a:srgbClr val="FFFFFF"/>
                    </a:solidFill>
                    <a:cs typeface="Arial" pitchFamily="34" charset="0"/>
                  </a:rPr>
                  <a:t>DESCARTADOS</a:t>
                </a:r>
                <a:endParaRPr kumimoji="0" lang="pt-BR" sz="20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20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cs typeface="Arial" pitchFamily="34" charset="0"/>
                  </a:rPr>
                  <a:t>47</a:t>
                </a:r>
                <a:endParaRPr kumimoji="0" lang="pt-B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</p:grpSp>
        <p:grpSp>
          <p:nvGrpSpPr>
            <p:cNvPr id="4" name="Grupo 3"/>
            <p:cNvGrpSpPr/>
            <p:nvPr/>
          </p:nvGrpSpPr>
          <p:grpSpPr>
            <a:xfrm>
              <a:off x="3797714" y="3933056"/>
              <a:ext cx="5316652" cy="2065532"/>
              <a:chOff x="3797714" y="3933056"/>
              <a:chExt cx="5316652" cy="2065532"/>
            </a:xfrm>
          </p:grpSpPr>
          <p:sp>
            <p:nvSpPr>
              <p:cNvPr id="13" name="AutoShape 3"/>
              <p:cNvSpPr>
                <a:spLocks/>
              </p:cNvSpPr>
              <p:nvPr/>
            </p:nvSpPr>
            <p:spPr bwMode="auto">
              <a:xfrm>
                <a:off x="3797714" y="3933056"/>
                <a:ext cx="2082262" cy="2065532"/>
              </a:xfrm>
              <a:prstGeom prst="roundRect">
                <a:avLst>
                  <a:gd name="adj" fmla="val 16667"/>
                </a:avLst>
              </a:prstGeom>
              <a:solidFill>
                <a:srgbClr val="1F3763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756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pt-BR" sz="2000" b="1" dirty="0">
                    <a:solidFill>
                      <a:srgbClr val="FFFFFF"/>
                    </a:solidFill>
                    <a:cs typeface="Arial" pitchFamily="34" charset="0"/>
                  </a:rPr>
                  <a:t>PROVÁVEIS</a:t>
                </a:r>
                <a:endParaRPr kumimoji="0" lang="pt-BR" sz="20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20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cs typeface="Arial" pitchFamily="34" charset="0"/>
                  </a:rPr>
                  <a:t>321</a:t>
                </a:r>
                <a:endParaRPr kumimoji="0" lang="pt-B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5" name="AutoShape 3"/>
              <p:cNvSpPr>
                <a:spLocks/>
              </p:cNvSpPr>
              <p:nvPr/>
            </p:nvSpPr>
            <p:spPr bwMode="auto">
              <a:xfrm>
                <a:off x="7032104" y="3933056"/>
                <a:ext cx="2082262" cy="2065532"/>
              </a:xfrm>
              <a:prstGeom prst="roundRect">
                <a:avLst>
                  <a:gd name="adj" fmla="val 16667"/>
                </a:avLst>
              </a:prstGeom>
              <a:solidFill>
                <a:srgbClr val="1F3763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756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pt-BR" sz="2000" b="1" dirty="0">
                    <a:solidFill>
                      <a:srgbClr val="FFFFFF"/>
                    </a:solidFill>
                    <a:cs typeface="Arial" pitchFamily="34" charset="0"/>
                  </a:rPr>
                  <a:t>ÓBITOS</a:t>
                </a:r>
                <a:endParaRPr kumimoji="0" lang="pt-BR" sz="20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pt-BR" sz="2000" b="1" dirty="0">
                    <a:solidFill>
                      <a:srgbClr val="FFFFFF"/>
                    </a:solidFill>
                    <a:cs typeface="Arial" pitchFamily="34" charset="0"/>
                  </a:rPr>
                  <a:t>0</a:t>
                </a:r>
                <a:endParaRPr kumimoji="0" lang="pt-B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8"/>
          <p:cNvSpPr txBox="1">
            <a:spLocks/>
          </p:cNvSpPr>
          <p:nvPr/>
        </p:nvSpPr>
        <p:spPr>
          <a:xfrm>
            <a:off x="609600" y="166770"/>
            <a:ext cx="10972800" cy="868322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br>
              <a:rPr lang="pt-BR" sz="28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pt-BR" sz="2800" dirty="0">
                <a:solidFill>
                  <a:schemeClr val="bg1"/>
                </a:solidFill>
                <a:latin typeface="+mn-lt"/>
              </a:rPr>
              <a:t>ZIKA - 2022</a:t>
            </a:r>
            <a:br>
              <a:rPr lang="pt-BR" sz="2800" dirty="0">
                <a:solidFill>
                  <a:schemeClr val="bg1"/>
                </a:solidFill>
                <a:latin typeface="+mn-lt"/>
              </a:rPr>
            </a:br>
            <a:endParaRPr lang="pt-BR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07368" y="5949280"/>
            <a:ext cx="424847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6085">
              <a:lnSpc>
                <a:spcPts val="1045"/>
              </a:lnSpc>
              <a:spcAft>
                <a:spcPts val="0"/>
              </a:spcAft>
            </a:pP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SINAN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NET: SE</a:t>
            </a:r>
            <a:r>
              <a:rPr lang="pt-PT" sz="1100" b="1" spc="-5" dirty="0">
                <a:latin typeface="Arial Rounded MT Bold" panose="020F0704030504030204" pitchFamily="34" charset="0"/>
                <a:ea typeface="Arial MT"/>
                <a:cs typeface="Arial MT"/>
              </a:rPr>
              <a:t> 0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1 -  14 (Término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em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 09/04/2022)</a:t>
            </a:r>
            <a:endParaRPr lang="pt-BR" sz="1100" b="1" dirty="0">
              <a:latin typeface="Arial Rounded MT Bold" panose="020F0704030504030204" pitchFamily="34" charset="0"/>
              <a:ea typeface="Arial MT"/>
              <a:cs typeface="Arial MT"/>
            </a:endParaRPr>
          </a:p>
          <a:p>
            <a:pPr marL="426085">
              <a:lnSpc>
                <a:spcPts val="1040"/>
              </a:lnSpc>
              <a:spcAft>
                <a:spcPts val="0"/>
              </a:spcAft>
            </a:pP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Banco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atualizado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em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19/04/2022.</a:t>
            </a:r>
            <a:endParaRPr lang="pt-BR" sz="1100" b="1" dirty="0">
              <a:latin typeface="Arial Rounded MT Bold" panose="020F0704030504030204" pitchFamily="34" charset="0"/>
              <a:ea typeface="Arial MT"/>
              <a:cs typeface="Arial MT"/>
            </a:endParaRPr>
          </a:p>
          <a:p>
            <a:pPr marL="461010">
              <a:lnSpc>
                <a:spcPts val="1040"/>
              </a:lnSpc>
              <a:spcAft>
                <a:spcPts val="0"/>
              </a:spcAft>
            </a:pP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*Dados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sujeitos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a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alterações.</a:t>
            </a:r>
            <a:endParaRPr lang="pt-BR" sz="1100" b="1" dirty="0">
              <a:latin typeface="Arial Rounded MT Bold" panose="020F0704030504030204" pitchFamily="34" charset="0"/>
              <a:ea typeface="Arial MT"/>
              <a:cs typeface="Arial MT"/>
            </a:endParaRPr>
          </a:p>
        </p:txBody>
      </p:sp>
      <p:sp>
        <p:nvSpPr>
          <p:cNvPr id="7" name="Caixa de Texto 7">
            <a:extLst>
              <a:ext uri="{FF2B5EF4-FFF2-40B4-BE49-F238E27FC236}">
                <a16:creationId xmlns:a16="http://schemas.microsoft.com/office/drawing/2014/main" id="{12B2E4B4-649D-4B02-8CE6-47963AB84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6000" y="1128969"/>
            <a:ext cx="8280000" cy="1080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884238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Distribuição dos casos prováveis de Zika por semana epidemiológica de início de sintomas, no período de 2021 a 2022.</a:t>
            </a:r>
            <a:endParaRPr kumimoji="0" lang="pt-B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D66F637-3F1B-4CC7-A416-E9D60DB1563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2302846"/>
            <a:ext cx="10800000" cy="3546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 de Texto 17"/>
          <p:cNvSpPr txBox="1">
            <a:spLocks noChangeArrowheads="1"/>
          </p:cNvSpPr>
          <p:nvPr/>
        </p:nvSpPr>
        <p:spPr bwMode="auto">
          <a:xfrm>
            <a:off x="1956000" y="1196752"/>
            <a:ext cx="8280000" cy="1080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169863" lvl="0" indent="-285750" algn="ctr" fontAlgn="base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Distribuição dos casos prováveis de </a:t>
            </a:r>
            <a:r>
              <a:rPr lang="pt-B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Zika</a:t>
            </a:r>
            <a:r>
              <a:rPr lang="pt-B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acordo com a faixa etária. Rio Grande do Norte, 2022.</a:t>
            </a:r>
          </a:p>
        </p:txBody>
      </p:sp>
      <p:sp>
        <p:nvSpPr>
          <p:cNvPr id="8" name="Título 8"/>
          <p:cNvSpPr txBox="1">
            <a:spLocks/>
          </p:cNvSpPr>
          <p:nvPr/>
        </p:nvSpPr>
        <p:spPr>
          <a:xfrm>
            <a:off x="609600" y="166770"/>
            <a:ext cx="10972800" cy="868322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br>
              <a:rPr lang="pt-BR" sz="28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pt-BR" sz="2800" dirty="0">
                <a:solidFill>
                  <a:schemeClr val="bg1"/>
                </a:solidFill>
                <a:latin typeface="+mn-lt"/>
              </a:rPr>
              <a:t>ZIKA – 2022</a:t>
            </a:r>
          </a:p>
          <a:p>
            <a:r>
              <a:rPr lang="pt-BR" sz="2800" dirty="0">
                <a:solidFill>
                  <a:schemeClr val="bg1"/>
                </a:solidFill>
                <a:latin typeface="+mn-lt"/>
              </a:rPr>
              <a:t>INDICADORES EPIDEMIOLÓGICOS</a:t>
            </a:r>
            <a:br>
              <a:rPr lang="pt-BR" sz="2400" b="0" dirty="0">
                <a:solidFill>
                  <a:schemeClr val="bg1"/>
                </a:solidFill>
              </a:rPr>
            </a:b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63352" y="5904274"/>
            <a:ext cx="41764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6085">
              <a:lnSpc>
                <a:spcPts val="1045"/>
              </a:lnSpc>
              <a:spcAft>
                <a:spcPts val="0"/>
              </a:spcAft>
            </a:pP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SINAN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NET: SE</a:t>
            </a:r>
            <a:r>
              <a:rPr lang="pt-PT" sz="1100" b="1" spc="-5" dirty="0">
                <a:latin typeface="Arial Rounded MT Bold" panose="020F0704030504030204" pitchFamily="34" charset="0"/>
                <a:ea typeface="Arial MT"/>
                <a:cs typeface="Arial MT"/>
              </a:rPr>
              <a:t> 0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1 – 14 (Término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em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 09/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04/2022)</a:t>
            </a:r>
            <a:endParaRPr lang="pt-BR" sz="1100" b="1" dirty="0">
              <a:latin typeface="Arial Rounded MT Bold" panose="020F0704030504030204" pitchFamily="34" charset="0"/>
              <a:ea typeface="Arial MT"/>
              <a:cs typeface="Arial MT"/>
            </a:endParaRPr>
          </a:p>
          <a:p>
            <a:pPr marL="426085">
              <a:lnSpc>
                <a:spcPts val="1040"/>
              </a:lnSpc>
              <a:spcAft>
                <a:spcPts val="0"/>
              </a:spcAft>
            </a:pP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Banco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atualizado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em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 19/04/2022.</a:t>
            </a:r>
            <a:endParaRPr lang="pt-BR" sz="1100" b="1" dirty="0">
              <a:latin typeface="Arial Rounded MT Bold" panose="020F0704030504030204" pitchFamily="34" charset="0"/>
              <a:ea typeface="Arial MT"/>
              <a:cs typeface="Arial MT"/>
            </a:endParaRPr>
          </a:p>
          <a:p>
            <a:pPr marL="461010">
              <a:lnSpc>
                <a:spcPts val="1040"/>
              </a:lnSpc>
              <a:spcAft>
                <a:spcPts val="0"/>
              </a:spcAft>
            </a:pP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*Dados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sujeitos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a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alterações.</a:t>
            </a:r>
            <a:endParaRPr lang="pt-BR" sz="1100" b="1" dirty="0">
              <a:latin typeface="Arial Rounded MT Bold" panose="020F0704030504030204" pitchFamily="34" charset="0"/>
              <a:ea typeface="Arial MT"/>
              <a:cs typeface="Arial M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8BC996B-155C-4F53-B93D-24BE1BFA67E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2111191"/>
            <a:ext cx="10800000" cy="3546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956000" y="1214421"/>
            <a:ext cx="8280000" cy="1080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marR="169863" lvl="0" indent="-285750" algn="ctr" fontAlgn="base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Distribuição dos casos prováveis de </a:t>
            </a:r>
            <a:r>
              <a:rPr lang="pt-B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Zika</a:t>
            </a:r>
            <a:r>
              <a:rPr lang="pt-B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acordo com o sexo. Rio Grande do Norte, 2022</a:t>
            </a:r>
          </a:p>
        </p:txBody>
      </p:sp>
      <p:sp>
        <p:nvSpPr>
          <p:cNvPr id="8" name="Título 8"/>
          <p:cNvSpPr txBox="1">
            <a:spLocks/>
          </p:cNvSpPr>
          <p:nvPr/>
        </p:nvSpPr>
        <p:spPr>
          <a:xfrm>
            <a:off x="609600" y="166770"/>
            <a:ext cx="10972800" cy="868322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br>
              <a:rPr lang="pt-BR" sz="28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pt-BR" sz="2800" dirty="0">
                <a:solidFill>
                  <a:schemeClr val="bg1"/>
                </a:solidFill>
                <a:latin typeface="+mn-lt"/>
              </a:rPr>
              <a:t>ZIKA – 2022</a:t>
            </a:r>
          </a:p>
          <a:p>
            <a:r>
              <a:rPr lang="pt-BR" sz="2800" dirty="0">
                <a:solidFill>
                  <a:schemeClr val="bg1"/>
                </a:solidFill>
                <a:latin typeface="+mn-lt"/>
              </a:rPr>
              <a:t>INDICADORES EPIDEMIOLÓGICOS</a:t>
            </a:r>
            <a:br>
              <a:rPr lang="pt-BR" sz="2400" b="0" dirty="0">
                <a:solidFill>
                  <a:schemeClr val="bg1"/>
                </a:solidFill>
              </a:rPr>
            </a:b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63352" y="5904274"/>
            <a:ext cx="41764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6085">
              <a:lnSpc>
                <a:spcPts val="1045"/>
              </a:lnSpc>
              <a:spcAft>
                <a:spcPts val="0"/>
              </a:spcAft>
            </a:pP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SINAN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NET: SE</a:t>
            </a:r>
            <a:r>
              <a:rPr lang="pt-PT" sz="1100" b="1" spc="-5" dirty="0">
                <a:latin typeface="Arial Rounded MT Bold" panose="020F0704030504030204" pitchFamily="34" charset="0"/>
                <a:ea typeface="Arial MT"/>
                <a:cs typeface="Arial MT"/>
              </a:rPr>
              <a:t> 0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1 – 14 (Término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em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 09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/04/2022)</a:t>
            </a:r>
            <a:endParaRPr lang="pt-BR" sz="1100" b="1" dirty="0">
              <a:latin typeface="Arial Rounded MT Bold" panose="020F0704030504030204" pitchFamily="34" charset="0"/>
              <a:ea typeface="Arial MT"/>
              <a:cs typeface="Arial MT"/>
            </a:endParaRPr>
          </a:p>
          <a:p>
            <a:pPr marL="426085">
              <a:lnSpc>
                <a:spcPts val="1040"/>
              </a:lnSpc>
              <a:spcAft>
                <a:spcPts val="0"/>
              </a:spcAft>
            </a:pP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Banco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atualizado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em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 19/04/2022.</a:t>
            </a:r>
            <a:endParaRPr lang="pt-BR" sz="1100" b="1" dirty="0">
              <a:latin typeface="Arial Rounded MT Bold" panose="020F0704030504030204" pitchFamily="34" charset="0"/>
              <a:ea typeface="Arial MT"/>
              <a:cs typeface="Arial MT"/>
            </a:endParaRPr>
          </a:p>
          <a:p>
            <a:pPr marL="461010">
              <a:lnSpc>
                <a:spcPts val="1040"/>
              </a:lnSpc>
              <a:spcAft>
                <a:spcPts val="0"/>
              </a:spcAft>
            </a:pP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*Dados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sujeitos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a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alterações.</a:t>
            </a:r>
            <a:endParaRPr lang="pt-BR" sz="1100" b="1" dirty="0">
              <a:latin typeface="Arial Rounded MT Bold" panose="020F0704030504030204" pitchFamily="34" charset="0"/>
              <a:ea typeface="Arial MT"/>
              <a:cs typeface="Arial M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E5640A4-91E9-4012-BF14-2FA00813EF6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2043240"/>
            <a:ext cx="10800000" cy="35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58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 de Texto 17"/>
          <p:cNvSpPr txBox="1">
            <a:spLocks noChangeArrowheads="1"/>
          </p:cNvSpPr>
          <p:nvPr/>
        </p:nvSpPr>
        <p:spPr bwMode="auto">
          <a:xfrm>
            <a:off x="1956000" y="1196752"/>
            <a:ext cx="8280000" cy="1080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169863" indent="-285750" algn="ctr" fontAlgn="base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Incidência dos casos prováveis de </a:t>
            </a:r>
            <a:r>
              <a:rPr lang="pt-B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Zika</a:t>
            </a:r>
            <a:r>
              <a:rPr lang="pt-B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por região e município de residência. Rio Grande do Norte, 2022.</a:t>
            </a:r>
            <a:endParaRPr lang="pt-BR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ítulo 8"/>
          <p:cNvSpPr txBox="1">
            <a:spLocks/>
          </p:cNvSpPr>
          <p:nvPr/>
        </p:nvSpPr>
        <p:spPr>
          <a:xfrm>
            <a:off x="609600" y="166770"/>
            <a:ext cx="10972800" cy="868322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br>
              <a:rPr lang="pt-BR" sz="28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pt-BR" sz="2800" dirty="0">
                <a:solidFill>
                  <a:schemeClr val="bg1"/>
                </a:solidFill>
                <a:latin typeface="+mn-lt"/>
              </a:rPr>
              <a:t>ZIKA – 2022</a:t>
            </a:r>
          </a:p>
          <a:p>
            <a:r>
              <a:rPr lang="pt-BR" sz="2800" dirty="0">
                <a:solidFill>
                  <a:schemeClr val="bg1"/>
                </a:solidFill>
                <a:latin typeface="+mn-lt"/>
              </a:rPr>
              <a:t>INDICADORES EPIDEMIOLÓGICOS</a:t>
            </a:r>
            <a:br>
              <a:rPr lang="pt-BR" sz="2400" b="0" dirty="0">
                <a:solidFill>
                  <a:schemeClr val="bg1"/>
                </a:solidFill>
              </a:rPr>
            </a:b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63352" y="5904274"/>
            <a:ext cx="41764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6085">
              <a:lnSpc>
                <a:spcPts val="1045"/>
              </a:lnSpc>
              <a:spcAft>
                <a:spcPts val="0"/>
              </a:spcAft>
            </a:pP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SINAN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NET: SE</a:t>
            </a:r>
            <a:r>
              <a:rPr lang="pt-PT" sz="1100" b="1" spc="-5" dirty="0">
                <a:latin typeface="Arial Rounded MT Bold" panose="020F0704030504030204" pitchFamily="34" charset="0"/>
                <a:ea typeface="Arial MT"/>
                <a:cs typeface="Arial MT"/>
              </a:rPr>
              <a:t> 0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1 – 14 (Término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em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 09/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04/2022)</a:t>
            </a:r>
            <a:endParaRPr lang="pt-BR" sz="1100" b="1" dirty="0">
              <a:latin typeface="Arial Rounded MT Bold" panose="020F0704030504030204" pitchFamily="34" charset="0"/>
              <a:ea typeface="Arial MT"/>
              <a:cs typeface="Arial MT"/>
            </a:endParaRPr>
          </a:p>
          <a:p>
            <a:pPr marL="426085">
              <a:lnSpc>
                <a:spcPts val="1040"/>
              </a:lnSpc>
              <a:spcAft>
                <a:spcPts val="0"/>
              </a:spcAft>
            </a:pP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Banco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atualizado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em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 19/04/2022.</a:t>
            </a:r>
            <a:endParaRPr lang="pt-BR" sz="1100" b="1" dirty="0">
              <a:latin typeface="Arial Rounded MT Bold" panose="020F0704030504030204" pitchFamily="34" charset="0"/>
              <a:ea typeface="Arial MT"/>
              <a:cs typeface="Arial MT"/>
            </a:endParaRPr>
          </a:p>
          <a:p>
            <a:pPr marL="461010">
              <a:lnSpc>
                <a:spcPts val="1040"/>
              </a:lnSpc>
              <a:spcAft>
                <a:spcPts val="0"/>
              </a:spcAft>
            </a:pP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*Dados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sujeitos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a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alterações.</a:t>
            </a:r>
            <a:endParaRPr lang="pt-BR" sz="1100" b="1" dirty="0">
              <a:latin typeface="Arial Rounded MT Bold" panose="020F0704030504030204" pitchFamily="34" charset="0"/>
              <a:ea typeface="Arial MT"/>
              <a:cs typeface="Arial M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1CCA8AA-91D4-4149-B5F5-0FDD126FC1F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96000" y="2061248"/>
            <a:ext cx="72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54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809588" y="5661248"/>
            <a:ext cx="3571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Fonte: SINAN / NET</a:t>
            </a:r>
          </a:p>
          <a:p>
            <a:endParaRPr lang="pt-BR" sz="11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ítulo 8"/>
          <p:cNvSpPr txBox="1">
            <a:spLocks/>
          </p:cNvSpPr>
          <p:nvPr/>
        </p:nvSpPr>
        <p:spPr>
          <a:xfrm>
            <a:off x="609600" y="166770"/>
            <a:ext cx="10972800" cy="1173998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+mn-lt"/>
              </a:rPr>
              <a:t>CASOS DE ZIKA EM GESTANTES, DE ACORDO COM A IDADE GESTACIONAL </a:t>
            </a:r>
          </a:p>
          <a:p>
            <a:r>
              <a:rPr lang="pt-BR" sz="2800" dirty="0">
                <a:solidFill>
                  <a:schemeClr val="bg1"/>
                </a:solidFill>
                <a:latin typeface="+mn-lt"/>
              </a:rPr>
              <a:t>DE MUNICÍPIO DE RESIDÊNCIA. RIO GRANDE DO NORTE, 2022.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165317C-13A8-4A17-8FBE-F7C0DA3E8B9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96000" y="1772816"/>
            <a:ext cx="9000000" cy="3546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541188"/>
              </p:ext>
            </p:extLst>
          </p:nvPr>
        </p:nvGraphicFramePr>
        <p:xfrm>
          <a:off x="1023901" y="1268760"/>
          <a:ext cx="10144197" cy="3614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7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5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71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46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Classificação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Dengue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Chikungunya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Zika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103">
                <a:tc rowSpan="2"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02060"/>
                          </a:solidFill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b="1" dirty="0">
                          <a:solidFill>
                            <a:srgbClr val="002060"/>
                          </a:solidFill>
                        </a:rPr>
                        <a:t>Confirmados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103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b="1" dirty="0">
                          <a:solidFill>
                            <a:srgbClr val="002060"/>
                          </a:solidFill>
                        </a:rPr>
                        <a:t>Em investigação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103">
                <a:tc rowSpan="2"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02060"/>
                          </a:solidFill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b="1" dirty="0">
                          <a:solidFill>
                            <a:srgbClr val="002060"/>
                          </a:solidFill>
                        </a:rPr>
                        <a:t>Confirmados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3103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b="1" dirty="0">
                          <a:solidFill>
                            <a:srgbClr val="002060"/>
                          </a:solidFill>
                        </a:rPr>
                        <a:t>Em investigação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ítulo 8"/>
          <p:cNvSpPr txBox="1">
            <a:spLocks/>
          </p:cNvSpPr>
          <p:nvPr/>
        </p:nvSpPr>
        <p:spPr>
          <a:xfrm>
            <a:off x="609600" y="166770"/>
            <a:ext cx="10972800" cy="868322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br>
              <a:rPr lang="pt-BR" sz="28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pt-BR" sz="2800" dirty="0">
                <a:solidFill>
                  <a:schemeClr val="bg1"/>
                </a:solidFill>
                <a:latin typeface="+mn-lt"/>
              </a:rPr>
              <a:t>ÓBITOS POR ARBOVIROSES</a:t>
            </a:r>
            <a:br>
              <a:rPr lang="pt-BR" sz="2800" dirty="0">
                <a:solidFill>
                  <a:schemeClr val="bg1"/>
                </a:solidFill>
                <a:latin typeface="+mn-lt"/>
              </a:rPr>
            </a:br>
            <a:endParaRPr lang="pt-BR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09600" y="5116786"/>
            <a:ext cx="476632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6085">
              <a:lnSpc>
                <a:spcPts val="1045"/>
              </a:lnSpc>
              <a:spcAft>
                <a:spcPts val="0"/>
              </a:spcAft>
            </a:pP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SINAN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ONLINE/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NET: SE</a:t>
            </a:r>
            <a:r>
              <a:rPr lang="pt-PT" sz="1100" b="1" spc="-5" dirty="0">
                <a:latin typeface="Arial Rounded MT Bold" panose="020F0704030504030204" pitchFamily="34" charset="0"/>
                <a:ea typeface="Arial MT"/>
                <a:cs typeface="Arial MT"/>
              </a:rPr>
              <a:t> 0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1 -  14 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(Término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em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 09/04/2022)</a:t>
            </a:r>
            <a:endParaRPr lang="pt-BR" sz="1100" dirty="0">
              <a:latin typeface="Arial Rounded MT Bold" panose="020F0704030504030204" pitchFamily="34" charset="0"/>
              <a:ea typeface="Arial MT"/>
              <a:cs typeface="Arial MT"/>
            </a:endParaRPr>
          </a:p>
          <a:p>
            <a:pPr marL="426085">
              <a:lnSpc>
                <a:spcPts val="1040"/>
              </a:lnSpc>
              <a:spcAft>
                <a:spcPts val="0"/>
              </a:spcAft>
            </a:pP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Banco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atualizado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em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13/04/2022.</a:t>
            </a:r>
            <a:endParaRPr lang="pt-BR" sz="1100" dirty="0">
              <a:latin typeface="Arial Rounded MT Bold" panose="020F0704030504030204" pitchFamily="34" charset="0"/>
              <a:ea typeface="Arial MT"/>
              <a:cs typeface="Arial MT"/>
            </a:endParaRPr>
          </a:p>
          <a:p>
            <a:pPr marL="461010">
              <a:lnSpc>
                <a:spcPts val="1040"/>
              </a:lnSpc>
              <a:spcAft>
                <a:spcPts val="0"/>
              </a:spcAft>
            </a:pP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*Dados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sujeitos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a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alterações.</a:t>
            </a:r>
            <a:endParaRPr lang="pt-BR" sz="1100" dirty="0">
              <a:latin typeface="Arial Rounded MT Bold" panose="020F0704030504030204" pitchFamily="34" charset="0"/>
              <a:ea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876000" y="1303647"/>
            <a:ext cx="10440000" cy="5040000"/>
            <a:chOff x="686600" y="1303647"/>
            <a:chExt cx="10771200" cy="5329529"/>
          </a:xfrm>
        </p:grpSpPr>
        <p:grpSp>
          <p:nvGrpSpPr>
            <p:cNvPr id="8" name="Grupo 7"/>
            <p:cNvGrpSpPr/>
            <p:nvPr/>
          </p:nvGrpSpPr>
          <p:grpSpPr>
            <a:xfrm>
              <a:off x="686600" y="3258000"/>
              <a:ext cx="10771200" cy="1620000"/>
              <a:chOff x="710400" y="5058000"/>
              <a:chExt cx="10771200" cy="1620000"/>
            </a:xfrm>
          </p:grpSpPr>
          <p:sp>
            <p:nvSpPr>
              <p:cNvPr id="20" name="AutoShape 3"/>
              <p:cNvSpPr>
                <a:spLocks/>
              </p:cNvSpPr>
              <p:nvPr/>
            </p:nvSpPr>
            <p:spPr bwMode="auto">
              <a:xfrm>
                <a:off x="710400" y="5058000"/>
                <a:ext cx="2160000" cy="1620000"/>
              </a:xfrm>
              <a:prstGeom prst="roundRect">
                <a:avLst>
                  <a:gd name="adj" fmla="val 16667"/>
                </a:avLst>
              </a:prstGeom>
              <a:solidFill>
                <a:srgbClr val="1F3763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756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20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CONFIRMADOS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20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725</a:t>
                </a:r>
                <a:endParaRPr kumimoji="0" lang="pt-B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AutoShape 3"/>
              <p:cNvSpPr>
                <a:spLocks/>
              </p:cNvSpPr>
              <p:nvPr/>
            </p:nvSpPr>
            <p:spPr bwMode="auto">
              <a:xfrm>
                <a:off x="6451200" y="5058000"/>
                <a:ext cx="2160000" cy="1620000"/>
              </a:xfrm>
              <a:prstGeom prst="roundRect">
                <a:avLst>
                  <a:gd name="adj" fmla="val 16667"/>
                </a:avLst>
              </a:prstGeom>
              <a:solidFill>
                <a:srgbClr val="1F3763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756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pt-BR" sz="2000" b="1" dirty="0">
                    <a:solidFill>
                      <a:srgbClr val="FFFFFF"/>
                    </a:solidFill>
                    <a:latin typeface="Trebuchet MS" pitchFamily="34" charset="0"/>
                    <a:cs typeface="Arial" pitchFamily="34" charset="0"/>
                  </a:rPr>
                  <a:t>DENGUE COM SINAIS DE ALARME</a:t>
                </a:r>
                <a:endParaRPr kumimoji="0" lang="pt-BR" sz="20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rebuchet MS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20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20</a:t>
                </a:r>
                <a:endParaRPr kumimoji="0" lang="pt-B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AutoShape 3"/>
              <p:cNvSpPr>
                <a:spLocks/>
              </p:cNvSpPr>
              <p:nvPr/>
            </p:nvSpPr>
            <p:spPr bwMode="auto">
              <a:xfrm>
                <a:off x="3580800" y="5058000"/>
                <a:ext cx="2160000" cy="1620000"/>
              </a:xfrm>
              <a:prstGeom prst="roundRect">
                <a:avLst>
                  <a:gd name="adj" fmla="val 16667"/>
                </a:avLst>
              </a:prstGeom>
              <a:solidFill>
                <a:srgbClr val="1F3763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756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pt-BR" sz="2000" b="1" dirty="0">
                    <a:solidFill>
                      <a:srgbClr val="FFFFFF"/>
                    </a:solidFill>
                    <a:latin typeface="Trebuchet MS" pitchFamily="34" charset="0"/>
                    <a:cs typeface="Arial" pitchFamily="34" charset="0"/>
                  </a:rPr>
                  <a:t>DENGUE</a:t>
                </a:r>
                <a:endParaRPr kumimoji="0" lang="pt-BR" sz="20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rebuchet MS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pt-BR" sz="2000" dirty="0">
                    <a:solidFill>
                      <a:srgbClr val="FFFFFF"/>
                    </a:solidFill>
                    <a:latin typeface="Trebuchet MS" pitchFamily="34" charset="0"/>
                    <a:cs typeface="Arial" pitchFamily="34" charset="0"/>
                  </a:rPr>
                  <a:t>705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pt-BR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AutoShape 3"/>
              <p:cNvSpPr>
                <a:spLocks/>
              </p:cNvSpPr>
              <p:nvPr/>
            </p:nvSpPr>
            <p:spPr bwMode="auto">
              <a:xfrm>
                <a:off x="9321600" y="5058000"/>
                <a:ext cx="2160000" cy="1620000"/>
              </a:xfrm>
              <a:prstGeom prst="roundRect">
                <a:avLst>
                  <a:gd name="adj" fmla="val 16667"/>
                </a:avLst>
              </a:prstGeom>
              <a:solidFill>
                <a:srgbClr val="1F3763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756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pt-BR" sz="2000" b="1" dirty="0">
                    <a:solidFill>
                      <a:srgbClr val="FFFFFF"/>
                    </a:solidFill>
                    <a:latin typeface="Trebuchet MS" pitchFamily="34" charset="0"/>
                    <a:cs typeface="Arial" pitchFamily="34" charset="0"/>
                  </a:rPr>
                  <a:t>DENGUE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20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GRAVE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pt-BR" sz="2000" b="1" dirty="0">
                    <a:solidFill>
                      <a:srgbClr val="FFFFFF"/>
                    </a:solidFill>
                    <a:latin typeface="Trebuchet MS" pitchFamily="34" charset="0"/>
                    <a:cs typeface="Arial" pitchFamily="34" charset="0"/>
                  </a:rPr>
                  <a:t>0</a:t>
                </a:r>
                <a:endParaRPr lang="pt-BR" sz="2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" name="Grupo 4"/>
            <p:cNvGrpSpPr/>
            <p:nvPr/>
          </p:nvGrpSpPr>
          <p:grpSpPr>
            <a:xfrm>
              <a:off x="1438643" y="1303647"/>
              <a:ext cx="9336000" cy="1620000"/>
              <a:chOff x="1428000" y="1304864"/>
              <a:chExt cx="9336000" cy="1620000"/>
            </a:xfrm>
          </p:grpSpPr>
          <p:sp>
            <p:nvSpPr>
              <p:cNvPr id="3075" name="AutoShape 3"/>
              <p:cNvSpPr>
                <a:spLocks/>
              </p:cNvSpPr>
              <p:nvPr/>
            </p:nvSpPr>
            <p:spPr bwMode="auto">
              <a:xfrm>
                <a:off x="5016000" y="1304864"/>
                <a:ext cx="2160000" cy="1620000"/>
              </a:xfrm>
              <a:prstGeom prst="roundRect">
                <a:avLst>
                  <a:gd name="adj" fmla="val 16667"/>
                </a:avLst>
              </a:prstGeom>
              <a:solidFill>
                <a:srgbClr val="1F3763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756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pt-BR" sz="2000" b="1" dirty="0">
                    <a:solidFill>
                      <a:srgbClr val="FFFFFF"/>
                    </a:solidFill>
                    <a:latin typeface="Trebuchet MS" pitchFamily="34" charset="0"/>
                    <a:cs typeface="Arial" pitchFamily="34" charset="0"/>
                  </a:rPr>
                  <a:t>DESCARTADOS</a:t>
                </a:r>
                <a:endParaRPr kumimoji="0" lang="pt-BR" sz="20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rebuchet MS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20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789</a:t>
                </a:r>
                <a:endParaRPr kumimoji="0" lang="pt-B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AutoShape 3"/>
              <p:cNvSpPr>
                <a:spLocks/>
              </p:cNvSpPr>
              <p:nvPr/>
            </p:nvSpPr>
            <p:spPr bwMode="auto">
              <a:xfrm>
                <a:off x="8604000" y="1304864"/>
                <a:ext cx="2160000" cy="1620000"/>
              </a:xfrm>
              <a:prstGeom prst="roundRect">
                <a:avLst>
                  <a:gd name="adj" fmla="val 16667"/>
                </a:avLst>
              </a:prstGeom>
              <a:solidFill>
                <a:srgbClr val="1F3763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756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pt-BR" sz="2000" b="1" dirty="0">
                    <a:solidFill>
                      <a:srgbClr val="FFFFFF"/>
                    </a:solidFill>
                    <a:latin typeface="Trebuchet MS" pitchFamily="34" charset="0"/>
                    <a:cs typeface="Arial" pitchFamily="34" charset="0"/>
                  </a:rPr>
                  <a:t>PROVÁVEIS</a:t>
                </a:r>
                <a:endParaRPr kumimoji="0" lang="pt-BR" sz="20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rebuchet MS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20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3.995</a:t>
                </a:r>
                <a:endParaRPr kumimoji="0" lang="pt-B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" name="AutoShape 3"/>
              <p:cNvSpPr>
                <a:spLocks/>
              </p:cNvSpPr>
              <p:nvPr/>
            </p:nvSpPr>
            <p:spPr bwMode="auto">
              <a:xfrm>
                <a:off x="1428000" y="1304864"/>
                <a:ext cx="2160000" cy="1620000"/>
              </a:xfrm>
              <a:prstGeom prst="roundRect">
                <a:avLst>
                  <a:gd name="adj" fmla="val 16667"/>
                </a:avLst>
              </a:prstGeom>
              <a:solidFill>
                <a:srgbClr val="1F3763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756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pt-BR" sz="2000" b="1" dirty="0">
                    <a:solidFill>
                      <a:srgbClr val="FFFFFF"/>
                    </a:solidFill>
                    <a:latin typeface="Trebuchet MS" pitchFamily="34" charset="0"/>
                    <a:cs typeface="Arial" pitchFamily="34" charset="0"/>
                  </a:rPr>
                  <a:t>NOTIFICADOS</a:t>
                </a:r>
                <a:endParaRPr kumimoji="0" lang="pt-BR" sz="20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rebuchet MS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20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4.784</a:t>
                </a:r>
                <a:endParaRPr kumimoji="0" lang="pt-B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0" name="AutoShape 3"/>
            <p:cNvSpPr>
              <a:spLocks/>
            </p:cNvSpPr>
            <p:nvPr/>
          </p:nvSpPr>
          <p:spPr bwMode="auto">
            <a:xfrm>
              <a:off x="5026643" y="5013176"/>
              <a:ext cx="2160000" cy="1620000"/>
            </a:xfrm>
            <a:prstGeom prst="roundRect">
              <a:avLst>
                <a:gd name="adj" fmla="val 16667"/>
              </a:avLst>
            </a:prstGeom>
            <a:solidFill>
              <a:srgbClr val="1F3763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756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sz="2200" b="1" dirty="0">
                  <a:solidFill>
                    <a:srgbClr val="FFFFFF"/>
                  </a:solidFill>
                  <a:latin typeface="Trebuchet MS" pitchFamily="34" charset="0"/>
                  <a:cs typeface="Arial" pitchFamily="34" charset="0"/>
                </a:rPr>
                <a:t>ÓBITO</a:t>
              </a:r>
              <a:endParaRPr kumimoji="0" lang="pt-BR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rebuchet MS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sz="2200" b="1" dirty="0">
                  <a:solidFill>
                    <a:schemeClr val="bg1"/>
                  </a:solidFill>
                  <a:latin typeface="Trebuchet MS" pitchFamily="34" charset="0"/>
                  <a:cs typeface="Arial" pitchFamily="34" charset="0"/>
                </a:rPr>
                <a:t>0</a:t>
              </a:r>
              <a:endParaRPr kumimoji="0" lang="pt-BR" sz="2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Título 8"/>
          <p:cNvSpPr txBox="1">
            <a:spLocks/>
          </p:cNvSpPr>
          <p:nvPr/>
        </p:nvSpPr>
        <p:spPr>
          <a:xfrm>
            <a:off x="609600" y="166770"/>
            <a:ext cx="10972800" cy="868322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br>
              <a:rPr lang="pt-BR" sz="2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pt-BR" sz="2800" dirty="0">
                <a:solidFill>
                  <a:schemeClr val="bg1"/>
                </a:solidFill>
                <a:latin typeface="+mn-lt"/>
              </a:rPr>
              <a:t>PANORAMA EPIDEMIOLÓGICO: DENGUE</a:t>
            </a:r>
            <a:br>
              <a:rPr lang="pt-BR" sz="2800" b="0" dirty="0">
                <a:solidFill>
                  <a:schemeClr val="bg1"/>
                </a:solidFill>
                <a:latin typeface="+mn-lt"/>
              </a:rPr>
            </a:br>
            <a:endParaRPr lang="pt-BR" sz="28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E699F6D-1CE4-41DE-A630-94D551C76E83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6"/>
          <a:stretch/>
        </p:blipFill>
        <p:spPr>
          <a:xfrm>
            <a:off x="1596000" y="2438412"/>
            <a:ext cx="9000000" cy="3960000"/>
          </a:xfrm>
          <a:prstGeom prst="rect">
            <a:avLst/>
          </a:prstGeom>
          <a:ln>
            <a:noFill/>
          </a:ln>
        </p:spPr>
      </p:pic>
      <p:sp>
        <p:nvSpPr>
          <p:cNvPr id="7" name="Título 8">
            <a:extLst>
              <a:ext uri="{FF2B5EF4-FFF2-40B4-BE49-F238E27FC236}">
                <a16:creationId xmlns:a16="http://schemas.microsoft.com/office/drawing/2014/main" id="{F450494F-6D7A-4A36-BEA1-88B3B65CC7E3}"/>
              </a:ext>
            </a:extLst>
          </p:cNvPr>
          <p:cNvSpPr txBox="1">
            <a:spLocks/>
          </p:cNvSpPr>
          <p:nvPr/>
        </p:nvSpPr>
        <p:spPr>
          <a:xfrm>
            <a:off x="609600" y="166770"/>
            <a:ext cx="10972800" cy="868322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br>
              <a:rPr lang="pt-BR" sz="28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pt-BR" sz="2800" dirty="0">
                <a:solidFill>
                  <a:schemeClr val="bg1"/>
                </a:solidFill>
                <a:latin typeface="+mn-lt"/>
              </a:rPr>
              <a:t>COBERTURA DE IMÓVEIS VISITADOS </a:t>
            </a:r>
            <a:br>
              <a:rPr lang="pt-BR" sz="2800" dirty="0">
                <a:solidFill>
                  <a:schemeClr val="bg1"/>
                </a:solidFill>
                <a:latin typeface="+mn-lt"/>
              </a:rPr>
            </a:br>
            <a:endParaRPr lang="pt-BR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Caixa de Texto 17">
            <a:extLst>
              <a:ext uri="{FF2B5EF4-FFF2-40B4-BE49-F238E27FC236}">
                <a16:creationId xmlns:a16="http://schemas.microsoft.com/office/drawing/2014/main" id="{6C33D7E5-7D2D-4457-8094-4FB09BDEA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6000" y="1196752"/>
            <a:ext cx="8280000" cy="1080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169863" indent="-285750" algn="ctr" fontAlgn="base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Classificação dos municípios quanto cobertura de imóveis visitados pelo ACE para verificar a presença de criadouros de Aedes </a:t>
            </a:r>
            <a:r>
              <a:rPr lang="pt-B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aegipty</a:t>
            </a:r>
            <a:r>
              <a:rPr lang="pt-B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eliminar, tratar focos e orientar os residentes sobre medidas preventivas das Arboviroses. Rio Grande do Norte,  1º ciclo 2022.</a:t>
            </a:r>
            <a:endParaRPr lang="pt-BR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01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8">
            <a:extLst>
              <a:ext uri="{FF2B5EF4-FFF2-40B4-BE49-F238E27FC236}">
                <a16:creationId xmlns:a16="http://schemas.microsoft.com/office/drawing/2014/main" id="{9B9D0EF4-545A-4A24-A998-68E7AC1871D9}"/>
              </a:ext>
            </a:extLst>
          </p:cNvPr>
          <p:cNvSpPr txBox="1">
            <a:spLocks/>
          </p:cNvSpPr>
          <p:nvPr/>
        </p:nvSpPr>
        <p:spPr>
          <a:xfrm>
            <a:off x="609600" y="166770"/>
            <a:ext cx="10972800" cy="868322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pt-BR" sz="280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+mn-lt"/>
              </a:rPr>
              <a:t> 1 º LEVANTAMENTO DE ÍNDICES – </a:t>
            </a:r>
            <a:r>
              <a:rPr lang="pt-BR" sz="2800" dirty="0" err="1">
                <a:solidFill>
                  <a:schemeClr val="bg1"/>
                </a:solidFill>
                <a:latin typeface="+mn-lt"/>
              </a:rPr>
              <a:t>LIRAa</a:t>
            </a:r>
            <a:r>
              <a:rPr lang="pt-BR" sz="2800" dirty="0">
                <a:solidFill>
                  <a:schemeClr val="bg1"/>
                </a:solidFill>
                <a:latin typeface="+mn-lt"/>
              </a:rPr>
              <a:t> LIA DO AEDES AEGYPTI DO MUNICÍPIO DO RN.</a:t>
            </a:r>
            <a:br>
              <a:rPr lang="pt-BR" sz="2800" dirty="0">
                <a:solidFill>
                  <a:schemeClr val="bg1"/>
                </a:solidFill>
                <a:latin typeface="+mn-lt"/>
              </a:rPr>
            </a:br>
            <a:endParaRPr lang="pt-BR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83DB520-1712-4B50-A8EC-D6FB20BF8A4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09000"/>
            <a:ext cx="5040000" cy="3240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B9F2BA7-5304-489D-838D-4C8FD7BA063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542402" y="1809000"/>
            <a:ext cx="50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22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br>
              <a:rPr lang="pt-BR" sz="28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pt-BR" sz="2800" dirty="0">
                <a:solidFill>
                  <a:schemeClr val="bg1"/>
                </a:solidFill>
                <a:latin typeface="+mn-lt"/>
              </a:rPr>
              <a:t>AÇÕES REALIZADAS  EM 2022</a:t>
            </a:r>
            <a:br>
              <a:rPr lang="pt-BR" sz="2400" b="0" dirty="0">
                <a:solidFill>
                  <a:schemeClr val="bg1"/>
                </a:solidFill>
                <a:latin typeface="+mn-lt"/>
              </a:rPr>
            </a:br>
            <a:endParaRPr lang="pt-BR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2C3DB7F-AFBE-4909-8DB5-FF5730E7A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pt-PT" sz="2100" b="1" dirty="0">
                <a:latin typeface="+mn-lt"/>
              </a:rPr>
              <a:t>Reunião técnica sobre o controle e prevenção das Aboviroses com o município de Parnamirim;</a:t>
            </a:r>
            <a:endParaRPr lang="pt-BR" sz="2100" b="1" dirty="0">
              <a:latin typeface="+mn-lt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t-PT" sz="2100" b="1" dirty="0">
                <a:latin typeface="+mn-lt"/>
              </a:rPr>
              <a:t>Visita técnica ao município de Parelhas, Santo Antônio, Várzea, Passa e Fica, Guamaré, Montanhas, Serrinha, Lagoa D´anta, Macaíba e Brejinho para análise e liberação das operações de UBV pesado;</a:t>
            </a:r>
            <a:endParaRPr lang="pt-BR" sz="2100" b="1" dirty="0">
              <a:latin typeface="+mn-lt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t-PT" sz="2100" b="1" dirty="0">
                <a:latin typeface="+mn-lt"/>
              </a:rPr>
              <a:t>Realização de capacitação para identificação de larvas e pupas do Aedes Aegypti para os técnicos dos município da 6ª Regional de Saúde;</a:t>
            </a:r>
            <a:endParaRPr lang="pt-BR" sz="2100" b="1" dirty="0">
              <a:latin typeface="+mn-lt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t-PT" sz="2100" b="1" dirty="0">
                <a:latin typeface="+mn-lt"/>
              </a:rPr>
              <a:t>Operação de UBV pesado no município de Parelhas, Santo Antônio, Várzea, Passa e Fica,Guamaré, Jardim do Seridó, Montanhas, Serrinha, Natal (alguns bairros), Brejinho, Lagoa D”anta, Macaíba</a:t>
            </a:r>
            <a:endParaRPr lang="pt-BR" sz="2100" b="1" dirty="0">
              <a:latin typeface="+mn-lt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t-PT" sz="2100" b="1" dirty="0">
                <a:latin typeface="+mn-lt"/>
              </a:rPr>
              <a:t>Reunião presencial no auditório da 6ª Região de Saúde com os Coordenadores das Endemias dos municípios, sobre Programação das Operações de Campo (PPO´s), Tratamentos de Pontos Estratégicos (PE), Plano de Contigência das Arboviroses;</a:t>
            </a:r>
            <a:endParaRPr lang="pt-BR" sz="2100" b="1" dirty="0">
              <a:latin typeface="+mn-lt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t-PT" sz="2100" b="1" dirty="0">
                <a:latin typeface="+mn-lt"/>
              </a:rPr>
              <a:t>Distribuição de larvicidas para todos os municípios do RN;</a:t>
            </a:r>
            <a:endParaRPr lang="pt-BR" sz="2100" b="1" dirty="0">
              <a:latin typeface="+mn-lt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t-PT" sz="2100" b="1" dirty="0">
                <a:latin typeface="+mn-lt"/>
              </a:rPr>
              <a:t>Visita aos municípios de Rodolfo Fernandes, Tabuleiro Grande, Antônio Martins e Água Nova para capacitação e suporte no Sistema do Programa Nacional de Controle da Dengue (SisPNCD).</a:t>
            </a:r>
            <a:endParaRPr lang="pt-BR" sz="2100" b="1" dirty="0">
              <a:latin typeface="+mn-lt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8536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br>
              <a:rPr lang="pt-BR" sz="28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pt-BR" sz="2800" dirty="0">
                <a:solidFill>
                  <a:schemeClr val="bg1"/>
                </a:solidFill>
                <a:latin typeface="+mn-lt"/>
              </a:rPr>
              <a:t>AÇÕES REALIZADAS EM 2022</a:t>
            </a:r>
            <a:br>
              <a:rPr lang="pt-BR" sz="2400" b="0" dirty="0">
                <a:solidFill>
                  <a:schemeClr val="bg1"/>
                </a:solidFill>
                <a:latin typeface="+mn-lt"/>
              </a:rPr>
            </a:br>
            <a:endParaRPr lang="pt-BR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2C3DB7F-AFBE-4909-8DB5-FF5730E7A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pt-PT" sz="2100" b="1" dirty="0">
                <a:latin typeface="+mn-lt"/>
              </a:rPr>
              <a:t>Reunião com a Euipe do Controle Vetorial com os Municípios da &amp;ª Região de saúde;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t-PT" sz="2100" b="1" dirty="0">
                <a:latin typeface="+mn-lt"/>
              </a:rPr>
              <a:t>Supervisão do serviço de campo em Nova Cruz;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t-PT" sz="2100" b="1" dirty="0">
                <a:latin typeface="+mn-lt"/>
              </a:rPr>
              <a:t>Capacitação do SIES para o município de Caíco,</a:t>
            </a:r>
          </a:p>
          <a:p>
            <a:pPr marL="0" lvl="0" indent="0" algn="just">
              <a:buNone/>
            </a:pPr>
            <a:endParaRPr lang="pt-BR" sz="2100" b="1" dirty="0">
              <a:latin typeface="+mn-lt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1163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br>
              <a:rPr lang="pt-BR" sz="28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pt-BR" sz="2800" dirty="0">
                <a:solidFill>
                  <a:schemeClr val="bg1"/>
                </a:solidFill>
                <a:latin typeface="+mn-lt"/>
              </a:rPr>
              <a:t>RECOMENDAÇÕES REALIZADAS DURANTE AS REUNIÕES TÉCNICAS</a:t>
            </a:r>
            <a:br>
              <a:rPr lang="pt-BR" sz="2400" b="0" dirty="0">
                <a:solidFill>
                  <a:schemeClr val="bg1"/>
                </a:solidFill>
                <a:latin typeface="+mn-lt"/>
              </a:rPr>
            </a:br>
            <a:endParaRPr lang="pt-BR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2C3DB7F-AFBE-4909-8DB5-FF5730E7A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pt-PT" sz="2100" b="1" dirty="0">
                <a:latin typeface="+mn-lt"/>
              </a:rPr>
              <a:t>Elaboração do Plano de Contingência Municipal das Arboviroses;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t-PT" sz="2100" b="1" dirty="0">
                <a:latin typeface="+mn-lt"/>
              </a:rPr>
              <a:t>Supervisão do serviço de campo com elaboração de relatório para conhecimento da gestão;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t-PT" sz="2100" b="1" dirty="0">
                <a:latin typeface="+mn-lt"/>
              </a:rPr>
              <a:t>Divulgação dos dados das arboviroses no município;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t-PT" sz="2100" b="1" dirty="0">
                <a:latin typeface="+mn-lt"/>
              </a:rPr>
              <a:t>Estimular a coleta RTPCR de dengue para a realização da sorotipagem e monitoramento viral;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t-PT" sz="2100" b="1" dirty="0">
                <a:latin typeface="+mn-lt"/>
              </a:rPr>
              <a:t>Regularizar o fluxo das notificações;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t-PT" sz="2100" b="1" dirty="0">
                <a:latin typeface="+mn-lt"/>
              </a:rPr>
              <a:t>Ressaltar aos profissionais de saude sobre as notificações e solicitações de exames;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t-PT" sz="2100" b="1" dirty="0">
                <a:latin typeface="+mn-lt"/>
              </a:rPr>
              <a:t>Encerramento dos casos notificados  no sinan;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t-PT" sz="2100" b="1" dirty="0">
                <a:latin typeface="+mn-lt"/>
              </a:rPr>
              <a:t>Melhor a articulação entre as equipes da assistência, vigilância epidemiológica e controle vetorial;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pt-PT" sz="2100" b="1" dirty="0">
              <a:latin typeface="+mn-lt"/>
            </a:endParaRPr>
          </a:p>
          <a:p>
            <a:pPr marL="0" lvl="0" indent="0" algn="just">
              <a:buNone/>
            </a:pPr>
            <a:endParaRPr lang="pt-BR" sz="2100" b="1" dirty="0">
              <a:latin typeface="+mn-lt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6046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5520" y="2996952"/>
            <a:ext cx="8640960" cy="1362075"/>
          </a:xfrm>
        </p:spPr>
        <p:txBody>
          <a:bodyPr/>
          <a:lstStyle/>
          <a:p>
            <a:r>
              <a:rPr lang="pt-BR" dirty="0">
                <a:solidFill>
                  <a:schemeClr val="tx2"/>
                </a:solidFill>
                <a:latin typeface="+mn-lt"/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127290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8"/>
          <p:cNvSpPr txBox="1">
            <a:spLocks/>
          </p:cNvSpPr>
          <p:nvPr/>
        </p:nvSpPr>
        <p:spPr>
          <a:xfrm>
            <a:off x="609600" y="166770"/>
            <a:ext cx="10972800" cy="868322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br>
              <a:rPr lang="pt-BR" sz="28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pt-BR" sz="2800" dirty="0">
                <a:solidFill>
                  <a:schemeClr val="bg1"/>
                </a:solidFill>
                <a:latin typeface="+mn-lt"/>
              </a:rPr>
              <a:t>DENGUE - 2022</a:t>
            </a:r>
            <a:br>
              <a:rPr lang="pt-BR" sz="2400" b="0" dirty="0">
                <a:solidFill>
                  <a:schemeClr val="bg1"/>
                </a:solidFill>
                <a:latin typeface="+mn-lt"/>
              </a:rPr>
            </a:br>
            <a:endParaRPr lang="pt-BR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79376" y="6066359"/>
            <a:ext cx="41764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6085">
              <a:spcAft>
                <a:spcPts val="0"/>
              </a:spcAft>
            </a:pP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SINAN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ONLINE: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SE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0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1 -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 14 (Término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em</a:t>
            </a:r>
            <a:r>
              <a:rPr lang="pt-PT" sz="1100" b="1" spc="-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(09/04/2022)</a:t>
            </a:r>
            <a:endParaRPr lang="pt-BR" sz="1100" b="1" dirty="0">
              <a:latin typeface="Arial Rounded MT Bold" panose="020F0704030504030204" pitchFamily="34" charset="0"/>
              <a:ea typeface="Arial MT"/>
              <a:cs typeface="Arial MT"/>
            </a:endParaRPr>
          </a:p>
          <a:p>
            <a:pPr marL="426085">
              <a:lnSpc>
                <a:spcPts val="925"/>
              </a:lnSpc>
              <a:spcBef>
                <a:spcPts val="5"/>
              </a:spcBef>
              <a:spcAft>
                <a:spcPts val="0"/>
              </a:spcAft>
            </a:pP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Banco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atualizado </a:t>
            </a:r>
            <a:r>
              <a:rPr lang="pt-PT" sz="1100" b="1" spc="-3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em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 13/04/2022.</a:t>
            </a:r>
            <a:endParaRPr lang="pt-BR" sz="1100" b="1" dirty="0">
              <a:latin typeface="Arial Rounded MT Bold" panose="020F0704030504030204" pitchFamily="34" charset="0"/>
              <a:ea typeface="Arial MT"/>
              <a:cs typeface="Arial MT"/>
            </a:endParaRPr>
          </a:p>
          <a:p>
            <a:pPr marL="456565">
              <a:lnSpc>
                <a:spcPts val="925"/>
              </a:lnSpc>
              <a:spcAft>
                <a:spcPts val="0"/>
              </a:spcAft>
            </a:pP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*Dados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sujeitos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a</a:t>
            </a:r>
            <a:r>
              <a:rPr lang="pt-PT" sz="1100" b="1" spc="-2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alterações.</a:t>
            </a:r>
            <a:endParaRPr lang="pt-BR" sz="1100" dirty="0">
              <a:effectLst/>
              <a:latin typeface="Arial Rounded MT Bold" panose="020F0704030504030204" pitchFamily="34" charset="0"/>
              <a:ea typeface="Arial MT"/>
              <a:cs typeface="Arial MT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9740076"/>
              </p:ext>
            </p:extLst>
          </p:nvPr>
        </p:nvGraphicFramePr>
        <p:xfrm>
          <a:off x="696000" y="2019787"/>
          <a:ext cx="1080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aixa de Texto 7">
            <a:extLst>
              <a:ext uri="{FF2B5EF4-FFF2-40B4-BE49-F238E27FC236}">
                <a16:creationId xmlns:a16="http://schemas.microsoft.com/office/drawing/2014/main" id="{A6957149-9A8D-4572-8ACF-D113E6E20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6000" y="1128969"/>
            <a:ext cx="8280000" cy="1080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884238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Distribuição dos casos prováveis de Dengue por semana epidemiológica de início de sintomas, no período de 2021 a 2022.</a:t>
            </a:r>
            <a:endParaRPr kumimoji="0" lang="pt-B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206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607674"/>
          </a:xfrm>
        </p:spPr>
        <p:txBody>
          <a:bodyPr>
            <a:normAutofit fontScale="90000"/>
          </a:bodyPr>
          <a:lstStyle/>
          <a:p>
            <a:r>
              <a:rPr lang="pt-BR" sz="3600" dirty="0">
                <a:solidFill>
                  <a:schemeClr val="bg1"/>
                </a:solidFill>
                <a:latin typeface="Times New Roman" pitchFamily="18" charset="0"/>
              </a:rPr>
              <a:t>DENGUE – 2021</a:t>
            </a:r>
            <a:br>
              <a:rPr lang="pt-BR" sz="36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pt-BR" sz="3600" dirty="0">
                <a:solidFill>
                  <a:schemeClr val="bg1"/>
                </a:solidFill>
                <a:latin typeface="Times New Roman" pitchFamily="18" charset="0"/>
              </a:rPr>
              <a:t>INDICADORES EPIDEMIOLÓGICOS</a:t>
            </a:r>
            <a:endParaRPr lang="pt-BR" dirty="0"/>
          </a:p>
        </p:txBody>
      </p:sp>
      <p:sp>
        <p:nvSpPr>
          <p:cNvPr id="8" name="Título 8"/>
          <p:cNvSpPr txBox="1">
            <a:spLocks/>
          </p:cNvSpPr>
          <p:nvPr/>
        </p:nvSpPr>
        <p:spPr>
          <a:xfrm>
            <a:off x="609600" y="166770"/>
            <a:ext cx="10972800" cy="868322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br>
              <a:rPr lang="pt-BR" sz="28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pt-BR" sz="2800" dirty="0">
                <a:solidFill>
                  <a:schemeClr val="bg1"/>
                </a:solidFill>
                <a:latin typeface="+mn-lt"/>
              </a:rPr>
              <a:t>DENGUE – 2022</a:t>
            </a:r>
            <a:br>
              <a:rPr lang="pt-BR" sz="2800" dirty="0">
                <a:solidFill>
                  <a:schemeClr val="bg1"/>
                </a:solidFill>
                <a:latin typeface="+mn-lt"/>
              </a:rPr>
            </a:br>
            <a:r>
              <a:rPr lang="pt-BR" sz="2800" dirty="0">
                <a:solidFill>
                  <a:schemeClr val="bg1"/>
                </a:solidFill>
                <a:latin typeface="+mn-lt"/>
              </a:rPr>
              <a:t>INDICADORES EPIDEMIOLÓGICOS</a:t>
            </a:r>
            <a:br>
              <a:rPr lang="pt-BR" sz="2400" b="0" dirty="0">
                <a:solidFill>
                  <a:schemeClr val="bg1"/>
                </a:solidFill>
              </a:rPr>
            </a:b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0" name="Caixa de Texto 7"/>
          <p:cNvSpPr txBox="1">
            <a:spLocks noChangeArrowheads="1"/>
          </p:cNvSpPr>
          <p:nvPr/>
        </p:nvSpPr>
        <p:spPr bwMode="auto">
          <a:xfrm>
            <a:off x="1956000" y="1128969"/>
            <a:ext cx="8280000" cy="1080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884238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Distribuição dos casos prováveis de Dengue de acordo com </a:t>
            </a:r>
            <a:r>
              <a:rPr lang="pt-B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faixa etária. Rio Grande do Norte, 2022.</a:t>
            </a:r>
            <a:endParaRPr kumimoji="0" lang="pt-B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81580" y="5882168"/>
            <a:ext cx="45902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6085">
              <a:spcAft>
                <a:spcPts val="0"/>
              </a:spcAft>
            </a:pP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SINAN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ONLINE: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SE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0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1 -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14  (Término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em</a:t>
            </a:r>
            <a:r>
              <a:rPr lang="pt-PT" sz="1100" b="1" spc="-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(09/04/2022)</a:t>
            </a:r>
            <a:endParaRPr lang="pt-BR" sz="1100" b="1" dirty="0">
              <a:latin typeface="Arial Rounded MT Bold" panose="020F0704030504030204" pitchFamily="34" charset="0"/>
              <a:ea typeface="Arial MT"/>
              <a:cs typeface="Arial MT"/>
            </a:endParaRPr>
          </a:p>
          <a:p>
            <a:pPr marL="426085">
              <a:lnSpc>
                <a:spcPts val="925"/>
              </a:lnSpc>
              <a:spcBef>
                <a:spcPts val="5"/>
              </a:spcBef>
              <a:spcAft>
                <a:spcPts val="0"/>
              </a:spcAft>
            </a:pP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Banco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atualizado</a:t>
            </a:r>
            <a:r>
              <a:rPr lang="pt-PT" sz="1100" b="1" spc="-30" dirty="0">
                <a:latin typeface="Arial Rounded MT Bold" panose="020F0704030504030204" pitchFamily="34" charset="0"/>
                <a:ea typeface="Arial MT"/>
                <a:cs typeface="Arial MT"/>
              </a:rPr>
              <a:t> 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em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 13/04/2022..</a:t>
            </a:r>
            <a:endParaRPr lang="pt-BR" sz="1100" b="1" dirty="0">
              <a:latin typeface="Arial Rounded MT Bold" panose="020F0704030504030204" pitchFamily="34" charset="0"/>
              <a:ea typeface="Arial MT"/>
              <a:cs typeface="Arial MT"/>
            </a:endParaRPr>
          </a:p>
          <a:p>
            <a:pPr marL="456565">
              <a:lnSpc>
                <a:spcPts val="925"/>
              </a:lnSpc>
              <a:spcAft>
                <a:spcPts val="0"/>
              </a:spcAft>
            </a:pP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*Dados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sujeitos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a</a:t>
            </a:r>
            <a:r>
              <a:rPr lang="pt-PT" sz="1100" b="1" spc="-2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alterações.</a:t>
            </a:r>
            <a:endParaRPr lang="pt-BR" sz="1100" b="1" dirty="0">
              <a:effectLst/>
              <a:latin typeface="Arial Rounded MT Bold" panose="020F0704030504030204" pitchFamily="34" charset="0"/>
              <a:ea typeface="Arial MT"/>
              <a:cs typeface="Arial MT"/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896F4529-5ABD-4295-A97E-6D69AB8E0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2281427"/>
            <a:ext cx="10800000" cy="354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59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607674"/>
          </a:xfrm>
        </p:spPr>
        <p:txBody>
          <a:bodyPr>
            <a:normAutofit fontScale="90000"/>
          </a:bodyPr>
          <a:lstStyle/>
          <a:p>
            <a:r>
              <a:rPr lang="pt-BR" sz="3600" dirty="0">
                <a:solidFill>
                  <a:schemeClr val="bg1"/>
                </a:solidFill>
                <a:latin typeface="Times New Roman" pitchFamily="18" charset="0"/>
              </a:rPr>
              <a:t>DENGUE – 2021</a:t>
            </a:r>
            <a:br>
              <a:rPr lang="pt-BR" sz="36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pt-BR" sz="3600" dirty="0">
                <a:solidFill>
                  <a:schemeClr val="bg1"/>
                </a:solidFill>
                <a:latin typeface="Times New Roman" pitchFamily="18" charset="0"/>
              </a:rPr>
              <a:t>INDICADORES EPIDEMIOLÓGICOS</a:t>
            </a:r>
            <a:endParaRPr lang="pt-BR" dirty="0"/>
          </a:p>
        </p:txBody>
      </p:sp>
      <p:sp>
        <p:nvSpPr>
          <p:cNvPr id="8" name="Título 8"/>
          <p:cNvSpPr txBox="1">
            <a:spLocks/>
          </p:cNvSpPr>
          <p:nvPr/>
        </p:nvSpPr>
        <p:spPr>
          <a:xfrm>
            <a:off x="609600" y="166770"/>
            <a:ext cx="10972800" cy="868322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br>
              <a:rPr lang="pt-BR" sz="28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pt-BR" sz="2800" dirty="0">
                <a:solidFill>
                  <a:schemeClr val="bg1"/>
                </a:solidFill>
                <a:latin typeface="+mn-lt"/>
              </a:rPr>
              <a:t>DENGUE – 2022</a:t>
            </a:r>
            <a:br>
              <a:rPr lang="pt-BR" sz="2800" dirty="0">
                <a:solidFill>
                  <a:schemeClr val="bg1"/>
                </a:solidFill>
                <a:latin typeface="+mn-lt"/>
              </a:rPr>
            </a:br>
            <a:r>
              <a:rPr lang="pt-BR" sz="2800" dirty="0">
                <a:solidFill>
                  <a:schemeClr val="bg1"/>
                </a:solidFill>
                <a:latin typeface="+mn-lt"/>
              </a:rPr>
              <a:t>INDICADORES EPIDEMIOLÓGICOS</a:t>
            </a:r>
            <a:br>
              <a:rPr lang="pt-BR" sz="2400" b="0" dirty="0">
                <a:solidFill>
                  <a:schemeClr val="bg1"/>
                </a:solidFill>
              </a:rPr>
            </a:b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956000" y="1171787"/>
            <a:ext cx="8280000" cy="1080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169863" indent="-285750" algn="ctr" fontAlgn="base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Distribuição dos casos prováveis de Dengue de acordo com o sexo. Rio Grande do Norte, 2022.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pt-BR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81580" y="5882168"/>
            <a:ext cx="45902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6085">
              <a:spcAft>
                <a:spcPts val="0"/>
              </a:spcAft>
            </a:pP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SINAN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ONLINE: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SE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0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1 -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14  (Término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em</a:t>
            </a:r>
            <a:r>
              <a:rPr lang="pt-PT" sz="1100" b="1" spc="-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(09/04/2022)</a:t>
            </a:r>
            <a:endParaRPr lang="pt-BR" sz="1100" b="1" dirty="0">
              <a:latin typeface="Arial Rounded MT Bold" panose="020F0704030504030204" pitchFamily="34" charset="0"/>
              <a:ea typeface="Arial MT"/>
              <a:cs typeface="Arial MT"/>
            </a:endParaRPr>
          </a:p>
          <a:p>
            <a:pPr marL="426085">
              <a:lnSpc>
                <a:spcPts val="925"/>
              </a:lnSpc>
              <a:spcBef>
                <a:spcPts val="5"/>
              </a:spcBef>
              <a:spcAft>
                <a:spcPts val="0"/>
              </a:spcAft>
            </a:pP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Banco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atualizado</a:t>
            </a:r>
            <a:r>
              <a:rPr lang="pt-PT" sz="1100" b="1" spc="-30" dirty="0">
                <a:latin typeface="Arial Rounded MT Bold" panose="020F0704030504030204" pitchFamily="34" charset="0"/>
                <a:ea typeface="Arial MT"/>
                <a:cs typeface="Arial MT"/>
              </a:rPr>
              <a:t> 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em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 13/04/2022..</a:t>
            </a:r>
            <a:endParaRPr lang="pt-BR" sz="1100" b="1" dirty="0">
              <a:latin typeface="Arial Rounded MT Bold" panose="020F0704030504030204" pitchFamily="34" charset="0"/>
              <a:ea typeface="Arial MT"/>
              <a:cs typeface="Arial MT"/>
            </a:endParaRPr>
          </a:p>
          <a:p>
            <a:pPr marL="456565">
              <a:lnSpc>
                <a:spcPts val="925"/>
              </a:lnSpc>
              <a:spcAft>
                <a:spcPts val="0"/>
              </a:spcAft>
            </a:pP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*Dados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sujeitos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a</a:t>
            </a:r>
            <a:r>
              <a:rPr lang="pt-PT" sz="1100" b="1" spc="-2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alterações.</a:t>
            </a:r>
            <a:endParaRPr lang="pt-BR" sz="1100" b="1" dirty="0">
              <a:effectLst/>
              <a:latin typeface="Arial Rounded MT Bold" panose="020F0704030504030204" pitchFamily="34" charset="0"/>
              <a:ea typeface="Arial MT"/>
              <a:cs typeface="Arial MT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2134905"/>
              </p:ext>
            </p:extLst>
          </p:nvPr>
        </p:nvGraphicFramePr>
        <p:xfrm>
          <a:off x="696000" y="1900800"/>
          <a:ext cx="10800000" cy="354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0288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607674"/>
          </a:xfrm>
        </p:spPr>
        <p:txBody>
          <a:bodyPr>
            <a:normAutofit fontScale="90000"/>
          </a:bodyPr>
          <a:lstStyle/>
          <a:p>
            <a:r>
              <a:rPr lang="pt-BR" sz="3600" dirty="0">
                <a:solidFill>
                  <a:schemeClr val="bg1"/>
                </a:solidFill>
                <a:latin typeface="Times New Roman" pitchFamily="18" charset="0"/>
              </a:rPr>
              <a:t>DENGUE – 2021</a:t>
            </a:r>
            <a:br>
              <a:rPr lang="pt-BR" sz="36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pt-BR" sz="3600" dirty="0">
                <a:solidFill>
                  <a:schemeClr val="bg1"/>
                </a:solidFill>
                <a:latin typeface="Times New Roman" pitchFamily="18" charset="0"/>
              </a:rPr>
              <a:t>INDICADORES EPIDEMIOLÓGICOS</a:t>
            </a:r>
            <a:endParaRPr lang="pt-BR" dirty="0"/>
          </a:p>
        </p:txBody>
      </p:sp>
      <p:sp>
        <p:nvSpPr>
          <p:cNvPr id="8" name="Título 8"/>
          <p:cNvSpPr txBox="1">
            <a:spLocks/>
          </p:cNvSpPr>
          <p:nvPr/>
        </p:nvSpPr>
        <p:spPr>
          <a:xfrm>
            <a:off x="609600" y="166770"/>
            <a:ext cx="10972800" cy="868322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br>
              <a:rPr lang="pt-BR" sz="28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pt-BR" sz="2800" dirty="0">
                <a:solidFill>
                  <a:schemeClr val="bg1"/>
                </a:solidFill>
                <a:latin typeface="+mn-lt"/>
              </a:rPr>
              <a:t>DENGUE – 2022</a:t>
            </a:r>
            <a:br>
              <a:rPr lang="pt-BR" sz="2800" dirty="0">
                <a:solidFill>
                  <a:schemeClr val="bg1"/>
                </a:solidFill>
                <a:latin typeface="+mn-lt"/>
              </a:rPr>
            </a:br>
            <a:r>
              <a:rPr lang="pt-BR" sz="2800" dirty="0">
                <a:solidFill>
                  <a:schemeClr val="bg1"/>
                </a:solidFill>
                <a:latin typeface="+mn-lt"/>
              </a:rPr>
              <a:t>INDICADORES EPIDEMIOLÓGICOS</a:t>
            </a:r>
            <a:br>
              <a:rPr lang="pt-BR" sz="2400" b="0" dirty="0">
                <a:solidFill>
                  <a:schemeClr val="bg1"/>
                </a:solidFill>
              </a:rPr>
            </a:b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0" name="Caixa de Texto 7"/>
          <p:cNvSpPr txBox="1">
            <a:spLocks noChangeArrowheads="1"/>
          </p:cNvSpPr>
          <p:nvPr/>
        </p:nvSpPr>
        <p:spPr bwMode="auto">
          <a:xfrm>
            <a:off x="1956000" y="1128969"/>
            <a:ext cx="8280000" cy="1080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884238" lvl="0" indent="-285750" algn="ctr" fontAlgn="base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Classificação dos casos prováveis de Dengue. Rio Grande do Norte, 2021 – 2022.</a:t>
            </a:r>
            <a:endParaRPr kumimoji="0" lang="pt-B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81580" y="5882168"/>
            <a:ext cx="45902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6085">
              <a:spcAft>
                <a:spcPts val="0"/>
              </a:spcAft>
            </a:pP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SINAN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ONLINE: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SE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0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1 -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14  (Término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em</a:t>
            </a:r>
            <a:r>
              <a:rPr lang="pt-PT" sz="1100" b="1" spc="-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(09/04/2022)</a:t>
            </a:r>
            <a:endParaRPr lang="pt-BR" sz="1100" b="1" dirty="0">
              <a:latin typeface="Arial Rounded MT Bold" panose="020F0704030504030204" pitchFamily="34" charset="0"/>
              <a:ea typeface="Arial MT"/>
              <a:cs typeface="Arial MT"/>
            </a:endParaRPr>
          </a:p>
          <a:p>
            <a:pPr marL="426085">
              <a:lnSpc>
                <a:spcPts val="925"/>
              </a:lnSpc>
              <a:spcBef>
                <a:spcPts val="5"/>
              </a:spcBef>
              <a:spcAft>
                <a:spcPts val="0"/>
              </a:spcAft>
            </a:pP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Banco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atualizado</a:t>
            </a:r>
            <a:r>
              <a:rPr lang="pt-PT" sz="1100" b="1" spc="-30" dirty="0">
                <a:latin typeface="Arial Rounded MT Bold" panose="020F0704030504030204" pitchFamily="34" charset="0"/>
                <a:ea typeface="Arial MT"/>
                <a:cs typeface="Arial MT"/>
              </a:rPr>
              <a:t> 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em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 13/04/2022..</a:t>
            </a:r>
            <a:endParaRPr lang="pt-BR" sz="1100" b="1" dirty="0">
              <a:latin typeface="Arial Rounded MT Bold" panose="020F0704030504030204" pitchFamily="34" charset="0"/>
              <a:ea typeface="Arial MT"/>
              <a:cs typeface="Arial MT"/>
            </a:endParaRPr>
          </a:p>
          <a:p>
            <a:pPr marL="456565">
              <a:lnSpc>
                <a:spcPts val="925"/>
              </a:lnSpc>
              <a:spcAft>
                <a:spcPts val="0"/>
              </a:spcAft>
            </a:pP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*Dados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sujeitos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a</a:t>
            </a:r>
            <a:r>
              <a:rPr lang="pt-PT" sz="1100" b="1" spc="-2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alterações.</a:t>
            </a:r>
            <a:endParaRPr lang="pt-BR" sz="1100" b="1" dirty="0">
              <a:effectLst/>
              <a:latin typeface="Arial Rounded MT Bold" panose="020F0704030504030204" pitchFamily="34" charset="0"/>
              <a:ea typeface="Arial MT"/>
              <a:cs typeface="Arial MT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87DCC7E-765A-42E1-847C-098C48227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16833"/>
            <a:ext cx="10972800" cy="36003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5857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607674"/>
          </a:xfrm>
        </p:spPr>
        <p:txBody>
          <a:bodyPr>
            <a:normAutofit fontScale="90000"/>
          </a:bodyPr>
          <a:lstStyle/>
          <a:p>
            <a:r>
              <a:rPr lang="pt-BR" sz="3600" dirty="0">
                <a:solidFill>
                  <a:schemeClr val="bg1"/>
                </a:solidFill>
                <a:latin typeface="Times New Roman" pitchFamily="18" charset="0"/>
              </a:rPr>
              <a:t>DENGUE – 2021</a:t>
            </a:r>
            <a:br>
              <a:rPr lang="pt-BR" sz="36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pt-BR" sz="3600" dirty="0">
                <a:solidFill>
                  <a:schemeClr val="bg1"/>
                </a:solidFill>
                <a:latin typeface="Times New Roman" pitchFamily="18" charset="0"/>
              </a:rPr>
              <a:t>INDICADORES EPIDEMIOLÓGICOS</a:t>
            </a:r>
            <a:endParaRPr lang="pt-BR" dirty="0"/>
          </a:p>
        </p:txBody>
      </p:sp>
      <p:sp>
        <p:nvSpPr>
          <p:cNvPr id="8" name="Título 8"/>
          <p:cNvSpPr txBox="1">
            <a:spLocks/>
          </p:cNvSpPr>
          <p:nvPr/>
        </p:nvSpPr>
        <p:spPr>
          <a:xfrm>
            <a:off x="609600" y="166770"/>
            <a:ext cx="10972800" cy="868322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br>
              <a:rPr lang="pt-BR" sz="28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pt-BR" sz="2800" dirty="0">
                <a:solidFill>
                  <a:schemeClr val="bg1"/>
                </a:solidFill>
                <a:latin typeface="+mn-lt"/>
              </a:rPr>
              <a:t>DENGUE – 2022</a:t>
            </a:r>
            <a:br>
              <a:rPr lang="pt-BR" sz="2800" dirty="0">
                <a:solidFill>
                  <a:schemeClr val="bg1"/>
                </a:solidFill>
                <a:latin typeface="+mn-lt"/>
              </a:rPr>
            </a:br>
            <a:r>
              <a:rPr lang="pt-BR" sz="2800" dirty="0">
                <a:solidFill>
                  <a:schemeClr val="bg1"/>
                </a:solidFill>
                <a:latin typeface="+mn-lt"/>
              </a:rPr>
              <a:t>INDICADORES EPIDEMIOLÓGICOS</a:t>
            </a:r>
            <a:br>
              <a:rPr lang="pt-BR" sz="2400" b="0" dirty="0">
                <a:solidFill>
                  <a:schemeClr val="bg1"/>
                </a:solidFill>
              </a:rPr>
            </a:b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956000" y="1171787"/>
            <a:ext cx="8280000" cy="1080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884238" lvl="0" indent="-285750" algn="ctr" fontAlgn="base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Incidência dos casos prováveis de Dengue por região e município de residência. Rio Grande do Norte, 2022.</a:t>
            </a:r>
            <a:endParaRPr lang="pt-BR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pt-BR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81580" y="5882168"/>
            <a:ext cx="45902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6085">
              <a:spcAft>
                <a:spcPts val="0"/>
              </a:spcAft>
            </a:pP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SINAN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ONLINE: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SE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0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1 -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14  (Término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em</a:t>
            </a:r>
            <a:r>
              <a:rPr lang="pt-PT" sz="1100" b="1" spc="-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(09/04/2022)</a:t>
            </a:r>
            <a:endParaRPr lang="pt-BR" sz="1100" b="1" dirty="0">
              <a:latin typeface="Arial Rounded MT Bold" panose="020F0704030504030204" pitchFamily="34" charset="0"/>
              <a:ea typeface="Arial MT"/>
              <a:cs typeface="Arial MT"/>
            </a:endParaRPr>
          </a:p>
          <a:p>
            <a:pPr marL="426085">
              <a:lnSpc>
                <a:spcPts val="925"/>
              </a:lnSpc>
              <a:spcBef>
                <a:spcPts val="5"/>
              </a:spcBef>
              <a:spcAft>
                <a:spcPts val="0"/>
              </a:spcAft>
            </a:pP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Banco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atualizado</a:t>
            </a:r>
            <a:r>
              <a:rPr lang="pt-PT" sz="1100" b="1" spc="-30" dirty="0">
                <a:latin typeface="Arial Rounded MT Bold" panose="020F0704030504030204" pitchFamily="34" charset="0"/>
                <a:ea typeface="Arial MT"/>
                <a:cs typeface="Arial MT"/>
              </a:rPr>
              <a:t> 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em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 13/04/2022..</a:t>
            </a:r>
            <a:endParaRPr lang="pt-BR" sz="1100" b="1" dirty="0">
              <a:latin typeface="Arial Rounded MT Bold" panose="020F0704030504030204" pitchFamily="34" charset="0"/>
              <a:ea typeface="Arial MT"/>
              <a:cs typeface="Arial MT"/>
            </a:endParaRPr>
          </a:p>
          <a:p>
            <a:pPr marL="456565">
              <a:lnSpc>
                <a:spcPts val="925"/>
              </a:lnSpc>
              <a:spcAft>
                <a:spcPts val="0"/>
              </a:spcAft>
            </a:pP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*Dados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sujeitos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a</a:t>
            </a:r>
            <a:r>
              <a:rPr lang="pt-PT" sz="1100" b="1" spc="-2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alterações.</a:t>
            </a:r>
            <a:endParaRPr lang="pt-BR" sz="1100" b="1" dirty="0">
              <a:effectLst/>
              <a:latin typeface="Arial Rounded MT Bold" panose="020F0704030504030204" pitchFamily="34" charset="0"/>
              <a:ea typeface="Arial MT"/>
              <a:cs typeface="Arial M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21F55D2-39CC-4326-B5D1-35BBB18B67B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96000" y="1989240"/>
            <a:ext cx="72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66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ítulo 8"/>
          <p:cNvSpPr txBox="1">
            <a:spLocks/>
          </p:cNvSpPr>
          <p:nvPr/>
        </p:nvSpPr>
        <p:spPr>
          <a:xfrm>
            <a:off x="609600" y="166770"/>
            <a:ext cx="10972800" cy="868322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br>
              <a:rPr lang="pt-BR" sz="28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pt-BR" sz="2800" dirty="0">
                <a:solidFill>
                  <a:schemeClr val="bg1"/>
                </a:solidFill>
                <a:latin typeface="+mn-lt"/>
              </a:rPr>
              <a:t>PANORAMA EPIDEMIOLÓGICO: CHIKUNGUNYA</a:t>
            </a:r>
            <a:br>
              <a:rPr lang="pt-BR" sz="2400" b="0" dirty="0">
                <a:solidFill>
                  <a:schemeClr val="bg1"/>
                </a:solidFill>
              </a:rPr>
            </a:br>
            <a:endParaRPr lang="pt-BR" sz="2800" dirty="0">
              <a:solidFill>
                <a:schemeClr val="bg1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876000" y="1229110"/>
            <a:ext cx="10440000" cy="5040000"/>
            <a:chOff x="763534" y="1176927"/>
            <a:chExt cx="10664934" cy="3568042"/>
          </a:xfrm>
        </p:grpSpPr>
        <p:sp>
          <p:nvSpPr>
            <p:cNvPr id="14" name="AutoShape 3"/>
            <p:cNvSpPr>
              <a:spLocks/>
            </p:cNvSpPr>
            <p:nvPr/>
          </p:nvSpPr>
          <p:spPr bwMode="auto">
            <a:xfrm>
              <a:off x="763534" y="1176927"/>
              <a:ext cx="2093583" cy="1531993"/>
            </a:xfrm>
            <a:prstGeom prst="roundRect">
              <a:avLst>
                <a:gd name="adj" fmla="val 16667"/>
              </a:avLst>
            </a:prstGeom>
            <a:solidFill>
              <a:srgbClr val="1F3763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756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sz="2000" b="1" dirty="0">
                  <a:solidFill>
                    <a:srgbClr val="FFFFFF"/>
                  </a:solidFill>
                  <a:cs typeface="Arial" pitchFamily="34" charset="0"/>
                </a:rPr>
                <a:t>NOTIFICADOS</a:t>
              </a:r>
              <a:endParaRPr kumimoji="0" lang="pt-BR" sz="2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sz="2000" b="1" dirty="0">
                  <a:solidFill>
                    <a:srgbClr val="FFFFFF"/>
                  </a:solidFill>
                  <a:cs typeface="Arial" pitchFamily="34" charset="0"/>
                </a:rPr>
                <a:t>1.719</a:t>
              </a:r>
              <a:endParaRPr kumimoji="0" 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5" name="AutoShape 3"/>
            <p:cNvSpPr>
              <a:spLocks/>
            </p:cNvSpPr>
            <p:nvPr/>
          </p:nvSpPr>
          <p:spPr bwMode="auto">
            <a:xfrm>
              <a:off x="5049209" y="3212976"/>
              <a:ext cx="2093583" cy="1531993"/>
            </a:xfrm>
            <a:prstGeom prst="roundRect">
              <a:avLst>
                <a:gd name="adj" fmla="val 16667"/>
              </a:avLst>
            </a:prstGeom>
            <a:solidFill>
              <a:srgbClr val="1F3763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756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sz="2000" b="1" dirty="0">
                  <a:solidFill>
                    <a:srgbClr val="FFFFFF"/>
                  </a:solidFill>
                  <a:cs typeface="Arial" pitchFamily="34" charset="0"/>
                </a:rPr>
                <a:t>ÓBITOS</a:t>
              </a:r>
              <a:endParaRPr kumimoji="0" lang="pt-BR" sz="2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sz="2000" b="1" dirty="0">
                  <a:solidFill>
                    <a:srgbClr val="FFFFFF"/>
                  </a:solidFill>
                  <a:cs typeface="Arial" pitchFamily="34" charset="0"/>
                </a:rPr>
                <a:t>0</a:t>
              </a:r>
              <a:endParaRPr kumimoji="0" 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6" name="AutoShape 3"/>
            <p:cNvSpPr>
              <a:spLocks/>
            </p:cNvSpPr>
            <p:nvPr/>
          </p:nvSpPr>
          <p:spPr bwMode="auto">
            <a:xfrm>
              <a:off x="3620651" y="1176927"/>
              <a:ext cx="2093583" cy="1531993"/>
            </a:xfrm>
            <a:prstGeom prst="roundRect">
              <a:avLst>
                <a:gd name="adj" fmla="val 16667"/>
              </a:avLst>
            </a:prstGeom>
            <a:solidFill>
              <a:srgbClr val="1F3763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756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sz="2000" b="1" dirty="0">
                  <a:solidFill>
                    <a:srgbClr val="FFFFFF"/>
                  </a:solidFill>
                  <a:cs typeface="Arial" pitchFamily="34" charset="0"/>
                </a:rPr>
                <a:t>DESCARTADOS</a:t>
              </a:r>
              <a:endParaRPr kumimoji="0" lang="pt-BR" sz="2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20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cs typeface="Arial" pitchFamily="34" charset="0"/>
                </a:rPr>
                <a:t>225</a:t>
              </a:r>
              <a:endParaRPr kumimoji="0" 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7" name="AutoShape 3"/>
            <p:cNvSpPr>
              <a:spLocks/>
            </p:cNvSpPr>
            <p:nvPr/>
          </p:nvSpPr>
          <p:spPr bwMode="auto">
            <a:xfrm>
              <a:off x="9334885" y="1176927"/>
              <a:ext cx="2093583" cy="1531993"/>
            </a:xfrm>
            <a:prstGeom prst="roundRect">
              <a:avLst>
                <a:gd name="adj" fmla="val 16667"/>
              </a:avLst>
            </a:prstGeom>
            <a:solidFill>
              <a:srgbClr val="1F3763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756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sz="2000" b="1" dirty="0">
                  <a:solidFill>
                    <a:srgbClr val="FFFFFF"/>
                  </a:solidFill>
                  <a:cs typeface="Arial" pitchFamily="34" charset="0"/>
                </a:rPr>
                <a:t>PROVÁVEIS</a:t>
              </a:r>
              <a:endParaRPr kumimoji="0" lang="pt-BR" sz="2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sz="2000" b="1" dirty="0">
                  <a:solidFill>
                    <a:srgbClr val="FFFFFF"/>
                  </a:solidFill>
                  <a:cs typeface="Arial" pitchFamily="34" charset="0"/>
                </a:rPr>
                <a:t>1.494</a:t>
              </a:r>
              <a:endParaRPr kumimoji="0" 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8" name="AutoShape 3"/>
            <p:cNvSpPr>
              <a:spLocks/>
            </p:cNvSpPr>
            <p:nvPr/>
          </p:nvSpPr>
          <p:spPr bwMode="auto">
            <a:xfrm>
              <a:off x="6477768" y="1176927"/>
              <a:ext cx="2093583" cy="1531993"/>
            </a:xfrm>
            <a:prstGeom prst="roundRect">
              <a:avLst>
                <a:gd name="adj" fmla="val 16667"/>
              </a:avLst>
            </a:prstGeom>
            <a:solidFill>
              <a:srgbClr val="1F3763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756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sz="2000" b="1" dirty="0">
                  <a:solidFill>
                    <a:srgbClr val="FFFFFF"/>
                  </a:solidFill>
                  <a:cs typeface="Arial" pitchFamily="34" charset="0"/>
                </a:rPr>
                <a:t>CONFIRMADOS</a:t>
              </a:r>
              <a:endParaRPr kumimoji="0" lang="pt-BR" sz="2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sz="2000" b="1" dirty="0">
                  <a:solidFill>
                    <a:srgbClr val="FFFFFF"/>
                  </a:solidFill>
                  <a:cs typeface="Arial" pitchFamily="34" charset="0"/>
                </a:rPr>
                <a:t>300</a:t>
              </a:r>
              <a:endParaRPr kumimoji="0" 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8"/>
          <p:cNvSpPr txBox="1">
            <a:spLocks/>
          </p:cNvSpPr>
          <p:nvPr/>
        </p:nvSpPr>
        <p:spPr>
          <a:xfrm>
            <a:off x="609600" y="166770"/>
            <a:ext cx="10972800" cy="868322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br>
              <a:rPr lang="pt-BR" sz="28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pt-BR" sz="2800" dirty="0">
                <a:solidFill>
                  <a:schemeClr val="bg1"/>
                </a:solidFill>
                <a:latin typeface="+mn-lt"/>
              </a:rPr>
              <a:t>CHIKUNGUNYA - 2022</a:t>
            </a:r>
            <a:br>
              <a:rPr lang="pt-BR" sz="2400" b="0" dirty="0">
                <a:solidFill>
                  <a:schemeClr val="bg1"/>
                </a:solidFill>
              </a:rPr>
            </a:b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82254" y="6093295"/>
            <a:ext cx="430157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6085">
              <a:spcAft>
                <a:spcPts val="0"/>
              </a:spcAft>
            </a:pP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SINAN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ONLINE: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SE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0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1 –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14 (Término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em</a:t>
            </a:r>
            <a:r>
              <a:rPr lang="pt-PT" sz="1100" b="1" spc="-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 09/04/2022)</a:t>
            </a:r>
            <a:endParaRPr lang="pt-BR" sz="1100" b="1" dirty="0">
              <a:latin typeface="Arial Rounded MT Bold" panose="020F0704030504030204" pitchFamily="34" charset="0"/>
              <a:ea typeface="Arial MT"/>
              <a:cs typeface="Arial MT"/>
            </a:endParaRPr>
          </a:p>
          <a:p>
            <a:pPr marL="426085">
              <a:lnSpc>
                <a:spcPts val="925"/>
              </a:lnSpc>
              <a:spcBef>
                <a:spcPts val="5"/>
              </a:spcBef>
              <a:spcAft>
                <a:spcPts val="0"/>
              </a:spcAft>
            </a:pP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Banco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atualizado</a:t>
            </a:r>
            <a:r>
              <a:rPr lang="pt-PT" sz="1100" b="1" spc="-3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em</a:t>
            </a:r>
            <a:r>
              <a:rPr lang="pt-PT" sz="1100" b="1" spc="-10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 13/04/2022. *Dados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sujeitos</a:t>
            </a:r>
            <a:r>
              <a:rPr lang="pt-PT" sz="1100" b="1" spc="-1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a</a:t>
            </a:r>
            <a:r>
              <a:rPr lang="pt-PT" sz="1100" b="1" spc="-25" dirty="0">
                <a:latin typeface="Arial Rounded MT Bold" panose="020F0704030504030204" pitchFamily="34" charset="0"/>
                <a:ea typeface="Arial MT"/>
                <a:cs typeface="Arial MT"/>
              </a:rPr>
              <a:t> </a:t>
            </a:r>
            <a:r>
              <a:rPr lang="pt-PT" sz="1100" b="1" dirty="0">
                <a:latin typeface="Arial Rounded MT Bold" panose="020F0704030504030204" pitchFamily="34" charset="0"/>
                <a:ea typeface="Arial MT"/>
                <a:cs typeface="Arial MT"/>
              </a:rPr>
              <a:t>alterações.</a:t>
            </a:r>
            <a:endParaRPr lang="pt-BR" sz="1100" b="1" dirty="0">
              <a:effectLst/>
              <a:latin typeface="Arial Rounded MT Bold" panose="020F0704030504030204" pitchFamily="34" charset="0"/>
              <a:ea typeface="Arial MT"/>
              <a:cs typeface="Arial MT"/>
            </a:endParaRPr>
          </a:p>
        </p:txBody>
      </p:sp>
      <p:sp>
        <p:nvSpPr>
          <p:cNvPr id="7" name="Caixa de Texto 7">
            <a:extLst>
              <a:ext uri="{FF2B5EF4-FFF2-40B4-BE49-F238E27FC236}">
                <a16:creationId xmlns:a16="http://schemas.microsoft.com/office/drawing/2014/main" id="{3F95BA62-7AA0-49FC-95E5-D33EF0EDB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6000" y="1128969"/>
            <a:ext cx="8280000" cy="1080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884238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Distribuição dos casos prováveis de </a:t>
            </a:r>
            <a:r>
              <a:rPr lang="pt-B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Chikungunya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por semana epidemiológica de início de sintomas, no período de 2021 a 2022.</a:t>
            </a:r>
            <a:endParaRPr kumimoji="0" lang="pt-B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69A09C0-FCF4-49D5-8E85-45E9203A9E0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2208969"/>
            <a:ext cx="10800000" cy="354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4500</TotalTime>
  <Words>1261</Words>
  <Application>Microsoft Office PowerPoint</Application>
  <PresentationFormat>Widescreen</PresentationFormat>
  <Paragraphs>180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4" baseType="lpstr">
      <vt:lpstr>Arial</vt:lpstr>
      <vt:lpstr>Arial Rounded MT Bold</vt:lpstr>
      <vt:lpstr>Calibri</vt:lpstr>
      <vt:lpstr>Panton</vt:lpstr>
      <vt:lpstr>Panton Light</vt:lpstr>
      <vt:lpstr>Times New Roman</vt:lpstr>
      <vt:lpstr>Trebuchet MS</vt:lpstr>
      <vt:lpstr>Wingdings</vt:lpstr>
      <vt:lpstr>Tema do Office</vt:lpstr>
      <vt:lpstr>CENÁRIO EPIDEMIOLÓGICO DAS ARBOVIROSES – DENGUE, CHIKUNGUNYA E ZIKA SEMANA 01 – 14 (TÉRMINO: 09/04/2022)</vt:lpstr>
      <vt:lpstr>Apresentação do PowerPoint</vt:lpstr>
      <vt:lpstr>Apresentação do PowerPoint</vt:lpstr>
      <vt:lpstr>DENGUE – 2021 INDICADORES EPIDEMIOLÓGICOS</vt:lpstr>
      <vt:lpstr>DENGUE – 2021 INDICADORES EPIDEMIOLÓGICOS</vt:lpstr>
      <vt:lpstr>DENGUE – 2021 INDICADORES EPIDEMIOLÓGICOS</vt:lpstr>
      <vt:lpstr>DENGUE – 2021 INDICADORES EPIDEMIOLÓGICOS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AÇÕES REALIZADAS  EM 2022 </vt:lpstr>
      <vt:lpstr> AÇÕES REALIZADAS EM 2022 </vt:lpstr>
      <vt:lpstr> RECOMENDAÇÕES REALIZADAS DURANTE AS REUNIÕES TÉCNICAS </vt:lpstr>
      <vt:lpstr>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Alessandra Franco</dc:creator>
  <cp:lastModifiedBy>Silvia Dinara Nascimento Alves</cp:lastModifiedBy>
  <cp:revision>325</cp:revision>
  <dcterms:created xsi:type="dcterms:W3CDTF">2019-12-18T21:13:26Z</dcterms:created>
  <dcterms:modified xsi:type="dcterms:W3CDTF">2022-04-20T11:10:20Z</dcterms:modified>
</cp:coreProperties>
</file>