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ormorant Garamond" pitchFamily="2" charset="77"/>
      <p:bold r:id="rId18"/>
      <p:boldItalic r:id="rId19"/>
    </p:embeddedFont>
    <p:embeddedFont>
      <p:font typeface="Overpass" pitchFamily="2" charset="77"/>
      <p:regular r:id="rId20"/>
      <p:bold r:id="rId21"/>
      <p:italic r:id="rId22"/>
      <p:boldItalic r:id="rId23"/>
    </p:embeddedFont>
    <p:embeddedFont>
      <p:font typeface="Overpass Light" pitchFamily="2" charset="77"/>
      <p:regular r:id="rId24"/>
      <p:bold r:id="rId25"/>
      <p:italic r:id="rId26"/>
      <p:boldItalic r:id="rId27"/>
    </p:embeddedFont>
    <p:embeddedFont>
      <p:font typeface="Overpass SemiBold" pitchFamily="2" charset="77"/>
      <p:regular r:id="rId28"/>
      <p:bold r:id="rId29"/>
      <p:italic r:id="rId30"/>
      <p:boldItalic r:id="rId31"/>
    </p:embeddedFont>
    <p:embeddedFont>
      <p:font typeface="Overpass Thin" pitchFamily="2" charset="77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C9A5D0-E229-42DB-AABF-DAC4BE15F11E}">
  <a:tblStyle styleId="{CEC9A5D0-E229-42DB-AABF-DAC4BE15F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7"/>
    <p:restoredTop sz="94631"/>
  </p:normalViewPr>
  <p:slideViewPr>
    <p:cSldViewPr snapToGrid="0">
      <p:cViewPr varScale="1">
        <p:scale>
          <a:sx n="129" d="100"/>
          <a:sy n="129" d="100"/>
        </p:scale>
        <p:origin x="83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9f3fefab1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e9f3fefab1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9f3fefab1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e9f3fefab1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89068032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e89068032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89068032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e89068032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89068032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e89068032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89068032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e89068032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63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9f3fefab1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e9f3fefab1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9f3fefab1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e9f3fefab1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8fb97fb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e8fb97fb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9f3fefab1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e9f3fefab1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9f3fefab1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e9f3fefab1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9f3fefab1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e9f3fefab1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9f3fefab1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e9f3fefab1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89068032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e89068032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7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7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63C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5"/>
          <p:cNvGrpSpPr/>
          <p:nvPr/>
        </p:nvGrpSpPr>
        <p:grpSpPr>
          <a:xfrm>
            <a:off x="514350" y="4232695"/>
            <a:ext cx="8115300" cy="380427"/>
            <a:chOff x="0" y="0"/>
            <a:chExt cx="21640800" cy="1014472"/>
          </a:xfrm>
        </p:grpSpPr>
        <p:sp>
          <p:nvSpPr>
            <p:cNvPr id="130" name="Google Shape;130;p25"/>
            <p:cNvSpPr/>
            <p:nvPr/>
          </p:nvSpPr>
          <p:spPr>
            <a:xfrm>
              <a:off x="0" y="0"/>
              <a:ext cx="21640800" cy="42642"/>
            </a:xfrm>
            <a:prstGeom prst="rect">
              <a:avLst/>
            </a:pr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5"/>
            <p:cNvSpPr txBox="1"/>
            <p:nvPr/>
          </p:nvSpPr>
          <p:spPr>
            <a:xfrm>
              <a:off x="0" y="685972"/>
              <a:ext cx="67833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NESCON | MARGEM - UFMG</a:t>
              </a:r>
              <a:r>
                <a:rPr lang="pt-BR" sz="800" b="0" i="0" u="none" strike="noStrike" cap="none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| </a:t>
              </a:r>
              <a:r>
                <a:rPr lang="pt-BR" sz="80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INCT.DD</a:t>
              </a:r>
              <a:endParaRPr sz="700"/>
            </a:p>
          </p:txBody>
        </p:sp>
      </p:grpSp>
      <p:grpSp>
        <p:nvGrpSpPr>
          <p:cNvPr id="132" name="Google Shape;132;p25"/>
          <p:cNvGrpSpPr/>
          <p:nvPr/>
        </p:nvGrpSpPr>
        <p:grpSpPr>
          <a:xfrm>
            <a:off x="8152149" y="4514937"/>
            <a:ext cx="477502" cy="109094"/>
            <a:chOff x="642" y="0"/>
            <a:chExt cx="1273338" cy="290918"/>
          </a:xfrm>
        </p:grpSpPr>
        <p:sp>
          <p:nvSpPr>
            <p:cNvPr id="133" name="Google Shape;133;p25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5"/>
            <p:cNvSpPr/>
            <p:nvPr/>
          </p:nvSpPr>
          <p:spPr>
            <a:xfrm>
              <a:off x="489944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5"/>
            <p:cNvSpPr/>
            <p:nvPr/>
          </p:nvSpPr>
          <p:spPr>
            <a:xfrm>
              <a:off x="642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5"/>
          <p:cNvSpPr txBox="1"/>
          <p:nvPr/>
        </p:nvSpPr>
        <p:spPr>
          <a:xfrm>
            <a:off x="965844" y="1669245"/>
            <a:ext cx="72123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0" b="1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Desinformação e hesitação vacinal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63C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5"/>
          <p:cNvGrpSpPr/>
          <p:nvPr/>
        </p:nvGrpSpPr>
        <p:grpSpPr>
          <a:xfrm rot="5400000">
            <a:off x="527285" y="4488132"/>
            <a:ext cx="477743" cy="109094"/>
            <a:chOff x="0" y="0"/>
            <a:chExt cx="1273980" cy="290918"/>
          </a:xfrm>
        </p:grpSpPr>
        <p:sp>
          <p:nvSpPr>
            <p:cNvPr id="271" name="Google Shape;271;p35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0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493760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35"/>
          <p:cNvSpPr/>
          <p:nvPr/>
        </p:nvSpPr>
        <p:spPr>
          <a:xfrm>
            <a:off x="1445157" y="514350"/>
            <a:ext cx="14288" cy="4114800"/>
          </a:xfrm>
          <a:prstGeom prst="rect">
            <a:avLst/>
          </a:prstGeom>
          <a:solidFill>
            <a:srgbClr val="1A1B18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35"/>
          <p:cNvGrpSpPr/>
          <p:nvPr/>
        </p:nvGrpSpPr>
        <p:grpSpPr>
          <a:xfrm>
            <a:off x="515474" y="514350"/>
            <a:ext cx="501366" cy="503613"/>
            <a:chOff x="2996" y="0"/>
            <a:chExt cx="1336975" cy="1342968"/>
          </a:xfrm>
        </p:grpSpPr>
        <p:sp>
          <p:nvSpPr>
            <p:cNvPr id="276" name="Google Shape;276;p35"/>
            <p:cNvSpPr/>
            <p:nvPr/>
          </p:nvSpPr>
          <p:spPr>
            <a:xfrm>
              <a:off x="2996" y="0"/>
              <a:ext cx="1336975" cy="134296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186956" y="387318"/>
              <a:ext cx="969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8</a:t>
              </a:r>
              <a:endParaRPr sz="700"/>
            </a:p>
          </p:txBody>
        </p:sp>
      </p:grpSp>
      <p:sp>
        <p:nvSpPr>
          <p:cNvPr id="278" name="Google Shape;278;p35"/>
          <p:cNvSpPr txBox="1"/>
          <p:nvPr/>
        </p:nvSpPr>
        <p:spPr>
          <a:xfrm>
            <a:off x="4233333" y="1600050"/>
            <a:ext cx="4668292" cy="312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Há  um processo de alimentação entre grupos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que atuam no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Telegram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 no Instagram, 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Forte tradução de adaptação de conteúdos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 grupos americanos (EUA), incluindo teorias conspiratórias. 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 presença de conteúdos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com teor humorístico, ou cuja estética faz remissão a campanhas públicas de conscientização, estimula maior engajamento. 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Há um movimento recorrente de derrubada de páginas, pela plataforma, e criação de novas.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4572000" y="4752816"/>
            <a:ext cx="4057800" cy="15600"/>
          </a:xfrm>
          <a:prstGeom prst="rect">
            <a:avLst/>
          </a:prstGeom>
          <a:solidFill>
            <a:srgbClr val="1A1B18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5"/>
          <p:cNvSpPr txBox="1"/>
          <p:nvPr/>
        </p:nvSpPr>
        <p:spPr>
          <a:xfrm>
            <a:off x="4419450" y="298150"/>
            <a:ext cx="4057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 b="1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Instagram</a:t>
            </a:r>
            <a:endParaRPr sz="700"/>
          </a:p>
        </p:txBody>
      </p:sp>
      <p:sp>
        <p:nvSpPr>
          <p:cNvPr id="281" name="Google Shape;281;p35"/>
          <p:cNvSpPr txBox="1"/>
          <p:nvPr/>
        </p:nvSpPr>
        <p:spPr>
          <a:xfrm>
            <a:off x="4638850" y="929350"/>
            <a:ext cx="4057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 linguagem das imagens e a interação com o Telegram</a:t>
            </a:r>
            <a:endParaRPr sz="500"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488" y="514350"/>
            <a:ext cx="2653736" cy="42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63C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6"/>
          <p:cNvGrpSpPr/>
          <p:nvPr/>
        </p:nvGrpSpPr>
        <p:grpSpPr>
          <a:xfrm>
            <a:off x="286874" y="514350"/>
            <a:ext cx="503758" cy="506016"/>
            <a:chOff x="2996" y="0"/>
            <a:chExt cx="1343354" cy="1349375"/>
          </a:xfrm>
        </p:grpSpPr>
        <p:sp>
          <p:nvSpPr>
            <p:cNvPr id="288" name="Google Shape;288;p36"/>
            <p:cNvSpPr/>
            <p:nvPr/>
          </p:nvSpPr>
          <p:spPr>
            <a:xfrm>
              <a:off x="2996" y="0"/>
              <a:ext cx="1343354" cy="134937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 txBox="1"/>
            <p:nvPr/>
          </p:nvSpPr>
          <p:spPr>
            <a:xfrm>
              <a:off x="186956" y="387318"/>
              <a:ext cx="969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9</a:t>
              </a:r>
              <a:endParaRPr sz="700"/>
            </a:p>
          </p:txBody>
        </p:sp>
      </p:grpSp>
      <p:sp>
        <p:nvSpPr>
          <p:cNvPr id="290" name="Google Shape;290;p36"/>
          <p:cNvSpPr txBox="1"/>
          <p:nvPr/>
        </p:nvSpPr>
        <p:spPr>
          <a:xfrm>
            <a:off x="4419450" y="298150"/>
            <a:ext cx="4057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 b="1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Instagram</a:t>
            </a:r>
            <a:endParaRPr sz="700"/>
          </a:p>
        </p:txBody>
      </p:sp>
      <p:sp>
        <p:nvSpPr>
          <p:cNvPr id="291" name="Google Shape;291;p36"/>
          <p:cNvSpPr txBox="1"/>
          <p:nvPr/>
        </p:nvSpPr>
        <p:spPr>
          <a:xfrm>
            <a:off x="4419450" y="1017975"/>
            <a:ext cx="4057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Exemplos de material analisado</a:t>
            </a:r>
            <a:endParaRPr sz="500"/>
          </a:p>
        </p:txBody>
      </p:sp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375" y="1665200"/>
            <a:ext cx="2405700" cy="23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625" y="1665200"/>
            <a:ext cx="2405700" cy="2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001" y="1673138"/>
            <a:ext cx="2405700" cy="238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37"/>
          <p:cNvGrpSpPr/>
          <p:nvPr/>
        </p:nvGrpSpPr>
        <p:grpSpPr>
          <a:xfrm>
            <a:off x="514350" y="87186"/>
            <a:ext cx="3241350" cy="1337416"/>
            <a:chOff x="0" y="158698"/>
            <a:chExt cx="8643600" cy="3566442"/>
          </a:xfrm>
        </p:grpSpPr>
        <p:sp>
          <p:nvSpPr>
            <p:cNvPr id="300" name="Google Shape;300;p37"/>
            <p:cNvSpPr txBox="1"/>
            <p:nvPr/>
          </p:nvSpPr>
          <p:spPr>
            <a:xfrm>
              <a:off x="0" y="158698"/>
              <a:ext cx="86436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Facebook</a:t>
              </a:r>
              <a:endParaRPr sz="700"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0" y="2546548"/>
              <a:ext cx="8643600" cy="41400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 txBox="1"/>
            <p:nvPr/>
          </p:nvSpPr>
          <p:spPr>
            <a:xfrm>
              <a:off x="0" y="3191440"/>
              <a:ext cx="8643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Antivacina em diferentes posições ideológicas</a:t>
              </a:r>
              <a:endParaRPr sz="500"/>
            </a:p>
          </p:txBody>
        </p:sp>
      </p:grpSp>
      <p:sp>
        <p:nvSpPr>
          <p:cNvPr id="303" name="Google Shape;303;p37"/>
          <p:cNvSpPr txBox="1"/>
          <p:nvPr/>
        </p:nvSpPr>
        <p:spPr>
          <a:xfrm>
            <a:off x="4047067" y="898875"/>
            <a:ext cx="4179108" cy="408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Presença de conteúdo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em páginas e perfis sobre saúde e  em perfis  ao longo do espectro político (dos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antiimperialistas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aos que defendem intervenção militar)</a:t>
            </a:r>
            <a:endParaRPr sz="12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 forma mais clara do que no Instagram, no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Facebook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é possível perceber uma maior pluralidade ideológica dentre os compartilhadores de conteúdo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anti-vacina</a:t>
            </a:r>
            <a:endParaRPr sz="12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Usuários pertencentes a campos politicamente antagônicos compartilham do mesmo conteúdo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anti-vacina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. Este ponto reitera a complexidade do fenômeno da hesitação vacinal e chama a atenção para o fato de que, embora a atuação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 grupos ligados a determinadas correntes políticas seja relevante para compreensão do contexto atual do problema no Brasil, a redução dos índices de cobertura vacinal no país, nos últimos anos envolve atores de grupos sociais diversos.</a:t>
            </a:r>
            <a:endParaRPr sz="1200" dirty="0"/>
          </a:p>
        </p:txBody>
      </p:sp>
      <p:grpSp>
        <p:nvGrpSpPr>
          <p:cNvPr id="304" name="Google Shape;304;p37"/>
          <p:cNvGrpSpPr/>
          <p:nvPr/>
        </p:nvGrpSpPr>
        <p:grpSpPr>
          <a:xfrm>
            <a:off x="8176698" y="514350"/>
            <a:ext cx="450419" cy="452438"/>
            <a:chOff x="2701" y="0"/>
            <a:chExt cx="1201116" cy="1206500"/>
          </a:xfrm>
        </p:grpSpPr>
        <p:sp>
          <p:nvSpPr>
            <p:cNvPr id="305" name="Google Shape;305;p37"/>
            <p:cNvSpPr/>
            <p:nvPr/>
          </p:nvSpPr>
          <p:spPr>
            <a:xfrm>
              <a:off x="2701" y="0"/>
              <a:ext cx="1201116" cy="1206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10</a:t>
              </a:r>
              <a:endParaRPr sz="700"/>
            </a:p>
          </p:txBody>
        </p:sp>
      </p:grpSp>
      <p:grpSp>
        <p:nvGrpSpPr>
          <p:cNvPr id="307" name="Google Shape;307;p37"/>
          <p:cNvGrpSpPr/>
          <p:nvPr/>
        </p:nvGrpSpPr>
        <p:grpSpPr>
          <a:xfrm rot="-5400000">
            <a:off x="8163917" y="4331785"/>
            <a:ext cx="477302" cy="108895"/>
            <a:chOff x="642" y="0"/>
            <a:chExt cx="1272806" cy="290386"/>
          </a:xfrm>
        </p:grpSpPr>
        <p:sp>
          <p:nvSpPr>
            <p:cNvPr id="308" name="Google Shape;308;p37"/>
            <p:cNvSpPr/>
            <p:nvPr/>
          </p:nvSpPr>
          <p:spPr>
            <a:xfrm>
              <a:off x="983062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489944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642" y="1587"/>
              <a:ext cx="284475" cy="285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37"/>
          <p:cNvSpPr txBox="1"/>
          <p:nvPr/>
        </p:nvSpPr>
        <p:spPr>
          <a:xfrm>
            <a:off x="330225" y="2029375"/>
            <a:ext cx="30000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 página saúde:</a:t>
            </a:r>
            <a:endParaRPr sz="1000" b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i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"Bora se solarizar!</a:t>
            </a: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i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sol se vacinar!</a:t>
            </a: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i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se imunizar!</a:t>
            </a: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i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#sol #VitaminaD #solarização #alimentação #imunização #vacinanão"</a:t>
            </a: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 usuário:</a:t>
            </a:r>
            <a:endParaRPr sz="1000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000" i="1">
                <a:solidFill>
                  <a:srgbClr val="05050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"Há uns idiotinhas ingênuos que, quando digo que não vou me vacinar, insinuam que é por medo, e assim, falam como capachos do governo, mídia e Big Farma!...”</a:t>
            </a:r>
            <a:endParaRPr sz="1000" i="1">
              <a:solidFill>
                <a:srgbClr val="05050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38"/>
          <p:cNvGrpSpPr/>
          <p:nvPr/>
        </p:nvGrpSpPr>
        <p:grpSpPr>
          <a:xfrm>
            <a:off x="286763" y="209550"/>
            <a:ext cx="450419" cy="452438"/>
            <a:chOff x="2701" y="0"/>
            <a:chExt cx="1201116" cy="1206500"/>
          </a:xfrm>
        </p:grpSpPr>
        <p:sp>
          <p:nvSpPr>
            <p:cNvPr id="317" name="Google Shape;317;p38"/>
            <p:cNvSpPr/>
            <p:nvPr/>
          </p:nvSpPr>
          <p:spPr>
            <a:xfrm>
              <a:off x="2701" y="0"/>
              <a:ext cx="1201116" cy="1206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 txBox="1"/>
            <p:nvPr/>
          </p:nvSpPr>
          <p:spPr>
            <a:xfrm>
              <a:off x="152509" y="321121"/>
              <a:ext cx="905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11</a:t>
              </a:r>
              <a:endParaRPr sz="700"/>
            </a:p>
          </p:txBody>
        </p:sp>
      </p:grpSp>
      <p:grpSp>
        <p:nvGrpSpPr>
          <p:cNvPr id="319" name="Google Shape;319;p38"/>
          <p:cNvGrpSpPr/>
          <p:nvPr/>
        </p:nvGrpSpPr>
        <p:grpSpPr>
          <a:xfrm rot="5400000">
            <a:off x="197861" y="4335732"/>
            <a:ext cx="477543" cy="108895"/>
            <a:chOff x="0" y="0"/>
            <a:chExt cx="1273448" cy="290386"/>
          </a:xfrm>
        </p:grpSpPr>
        <p:sp>
          <p:nvSpPr>
            <p:cNvPr id="320" name="Google Shape;320;p38"/>
            <p:cNvSpPr/>
            <p:nvPr/>
          </p:nvSpPr>
          <p:spPr>
            <a:xfrm>
              <a:off x="983062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0" y="0"/>
              <a:ext cx="290386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493760" y="1587"/>
              <a:ext cx="284475" cy="285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38"/>
          <p:cNvGrpSpPr/>
          <p:nvPr/>
        </p:nvGrpSpPr>
        <p:grpSpPr>
          <a:xfrm>
            <a:off x="4702302" y="374761"/>
            <a:ext cx="4057650" cy="4531673"/>
            <a:chOff x="347472" y="-1138928"/>
            <a:chExt cx="10820400" cy="8410676"/>
          </a:xfrm>
        </p:grpSpPr>
        <p:sp>
          <p:nvSpPr>
            <p:cNvPr id="324" name="Google Shape;324;p38"/>
            <p:cNvSpPr txBox="1"/>
            <p:nvPr/>
          </p:nvSpPr>
          <p:spPr>
            <a:xfrm>
              <a:off x="347472" y="-1138928"/>
              <a:ext cx="10820400" cy="1371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800" b="1" dirty="0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Considerações</a:t>
              </a:r>
              <a:endParaRPr sz="700" dirty="0"/>
            </a:p>
          </p:txBody>
        </p:sp>
        <p:sp>
          <p:nvSpPr>
            <p:cNvPr id="325" name="Google Shape;325;p38"/>
            <p:cNvSpPr txBox="1"/>
            <p:nvPr/>
          </p:nvSpPr>
          <p:spPr>
            <a:xfrm>
              <a:off x="347472" y="1479518"/>
              <a:ext cx="10820400" cy="5792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O fluxo de mudanças das publicações é acelerado, sendo muito influenciado pelos acontecimentos do dia, como visto quando da hesitação da atriz Fernanda Torres em se vacinar, ou diante da morte de Tarcísio Meira - após duas doses de </a:t>
              </a:r>
              <a:r>
                <a:rPr lang="pt-BR" sz="12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CoronaVac</a:t>
              </a: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;</a:t>
              </a: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Ainda é forte contribuição de atores da mídia tradicional, principalmente CNN Brasil, Folha de </a:t>
              </a:r>
              <a:r>
                <a:rPr lang="pt-BR" sz="12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S.Paulo</a:t>
              </a: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e grupos Globo e </a:t>
              </a:r>
              <a:r>
                <a:rPr lang="pt-BR" sz="12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Joven</a:t>
              </a: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Pan, dentre o volume de posts em circulação</a:t>
              </a: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O presidente Bolsonaro e o governador Dória (SP) galvanizam parte significativa das interações em torno de menções a palavra vacina, principalmente no </a:t>
              </a:r>
              <a:r>
                <a:rPr lang="pt-BR" sz="12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Twitter</a:t>
              </a: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.</a:t>
              </a: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</p:txBody>
        </p:sp>
        <p:sp>
          <p:nvSpPr>
            <p:cNvPr id="326" name="Google Shape;326;p38"/>
            <p:cNvSpPr txBox="1"/>
            <p:nvPr/>
          </p:nvSpPr>
          <p:spPr>
            <a:xfrm>
              <a:off x="347472" y="433340"/>
              <a:ext cx="10820400" cy="42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 dirty="0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Arenas com mudanças permanentes</a:t>
              </a:r>
              <a:endParaRPr sz="700" dirty="0"/>
            </a:p>
          </p:txBody>
        </p:sp>
      </p:grpSp>
      <p:pic>
        <p:nvPicPr>
          <p:cNvPr id="327" name="Google Shape;327;p38"/>
          <p:cNvPicPr preferRelativeResize="0"/>
          <p:nvPr/>
        </p:nvPicPr>
        <p:blipFill rotWithShape="1">
          <a:blip r:embed="rId3">
            <a:alphaModFix/>
          </a:blip>
          <a:srcRect l="22241" t="7769" r="32189" b="9749"/>
          <a:stretch/>
        </p:blipFill>
        <p:spPr>
          <a:xfrm>
            <a:off x="818657" y="808025"/>
            <a:ext cx="3556068" cy="36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8"/>
          <p:cNvSpPr txBox="1"/>
          <p:nvPr/>
        </p:nvSpPr>
        <p:spPr>
          <a:xfrm>
            <a:off x="793175" y="4473325"/>
            <a:ext cx="320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Overpass Thin"/>
                <a:ea typeface="Overpass Thin"/>
                <a:cs typeface="Overpass Thin"/>
                <a:sym typeface="Overpass Thin"/>
              </a:rPr>
              <a:t>Postagem de venda camisetas antivacina, no Instagram</a:t>
            </a:r>
            <a:endParaRPr sz="1300">
              <a:latin typeface="Overpass Thin"/>
              <a:ea typeface="Overpass Thin"/>
              <a:cs typeface="Overpass Thin"/>
              <a:sym typeface="Overpass Th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38"/>
          <p:cNvGrpSpPr/>
          <p:nvPr/>
        </p:nvGrpSpPr>
        <p:grpSpPr>
          <a:xfrm>
            <a:off x="286763" y="209550"/>
            <a:ext cx="450419" cy="452438"/>
            <a:chOff x="2701" y="0"/>
            <a:chExt cx="1201116" cy="1206500"/>
          </a:xfrm>
        </p:grpSpPr>
        <p:sp>
          <p:nvSpPr>
            <p:cNvPr id="317" name="Google Shape;317;p38"/>
            <p:cNvSpPr/>
            <p:nvPr/>
          </p:nvSpPr>
          <p:spPr>
            <a:xfrm>
              <a:off x="2701" y="0"/>
              <a:ext cx="1201116" cy="1206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 txBox="1"/>
            <p:nvPr/>
          </p:nvSpPr>
          <p:spPr>
            <a:xfrm>
              <a:off x="152509" y="321122"/>
              <a:ext cx="905700" cy="677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 dirty="0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12</a:t>
              </a:r>
              <a:endParaRPr sz="700" dirty="0"/>
            </a:p>
          </p:txBody>
        </p:sp>
      </p:grpSp>
      <p:grpSp>
        <p:nvGrpSpPr>
          <p:cNvPr id="319" name="Google Shape;319;p38"/>
          <p:cNvGrpSpPr/>
          <p:nvPr/>
        </p:nvGrpSpPr>
        <p:grpSpPr>
          <a:xfrm rot="5400000">
            <a:off x="197861" y="4335732"/>
            <a:ext cx="477543" cy="108895"/>
            <a:chOff x="0" y="0"/>
            <a:chExt cx="1273448" cy="290386"/>
          </a:xfrm>
        </p:grpSpPr>
        <p:sp>
          <p:nvSpPr>
            <p:cNvPr id="320" name="Google Shape;320;p38"/>
            <p:cNvSpPr/>
            <p:nvPr/>
          </p:nvSpPr>
          <p:spPr>
            <a:xfrm>
              <a:off x="983062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0" y="0"/>
              <a:ext cx="290386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493760" y="1587"/>
              <a:ext cx="284475" cy="285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38"/>
          <p:cNvGrpSpPr/>
          <p:nvPr/>
        </p:nvGrpSpPr>
        <p:grpSpPr>
          <a:xfrm>
            <a:off x="4702301" y="374760"/>
            <a:ext cx="4189149" cy="4711054"/>
            <a:chOff x="347472" y="-1138928"/>
            <a:chExt cx="10820400" cy="7533117"/>
          </a:xfrm>
        </p:grpSpPr>
        <p:sp>
          <p:nvSpPr>
            <p:cNvPr id="324" name="Google Shape;324;p38"/>
            <p:cNvSpPr txBox="1"/>
            <p:nvPr/>
          </p:nvSpPr>
          <p:spPr>
            <a:xfrm>
              <a:off x="347472" y="-1138928"/>
              <a:ext cx="10820400" cy="1371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800" b="1" dirty="0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Considerações</a:t>
              </a:r>
              <a:endParaRPr sz="700" dirty="0"/>
            </a:p>
          </p:txBody>
        </p:sp>
        <p:sp>
          <p:nvSpPr>
            <p:cNvPr id="325" name="Google Shape;325;p38"/>
            <p:cNvSpPr txBox="1"/>
            <p:nvPr/>
          </p:nvSpPr>
          <p:spPr>
            <a:xfrm>
              <a:off x="347472" y="1019975"/>
              <a:ext cx="10820400" cy="5374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Ampliar estratégias de escuta institucional e de interação com diferentes grupos;</a:t>
              </a: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Jogo de luz e sombra, dinâmica do visível e do invisível atravessam as redes sociais – entender as redes é primordial;</a:t>
              </a: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Reduzir palco e atuar pela “</a:t>
              </a:r>
              <a:r>
                <a:rPr lang="pt-BR" sz="12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deplataformização</a:t>
              </a: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” desses conteúdos</a:t>
              </a: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Fortalecer campanhas institucionais públicas com convergência dos meios de comunicação e governos</a:t>
              </a: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12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Treinamento de setoristas das equipes de mídia de todos os meios de comunicação.</a:t>
              </a:r>
              <a:endParaRPr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</p:txBody>
        </p:sp>
        <p:sp>
          <p:nvSpPr>
            <p:cNvPr id="326" name="Google Shape;326;p38"/>
            <p:cNvSpPr txBox="1"/>
            <p:nvPr/>
          </p:nvSpPr>
          <p:spPr>
            <a:xfrm>
              <a:off x="347472" y="238379"/>
              <a:ext cx="10820400" cy="1071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 dirty="0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Comunicação para além do provimento de informação</a:t>
              </a:r>
              <a:endParaRPr sz="700" dirty="0"/>
            </a:p>
          </p:txBody>
        </p:sp>
      </p:grpSp>
      <p:sp>
        <p:nvSpPr>
          <p:cNvPr id="328" name="Google Shape;328;p38"/>
          <p:cNvSpPr txBox="1"/>
          <p:nvPr/>
        </p:nvSpPr>
        <p:spPr>
          <a:xfrm>
            <a:off x="511972" y="3727269"/>
            <a:ext cx="3207300" cy="35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dk1"/>
                </a:solidFill>
                <a:latin typeface="Overpass Thin"/>
                <a:ea typeface="Overpass Thin"/>
                <a:cs typeface="Overpass Thin"/>
                <a:sym typeface="Overpass Thin"/>
              </a:rPr>
              <a:t>Postagem relacionando vacina e religião no Instagram</a:t>
            </a:r>
            <a:endParaRPr sz="1300" dirty="0">
              <a:latin typeface="Overpass Thin"/>
              <a:ea typeface="Overpass Thin"/>
              <a:cs typeface="Overpass Thin"/>
              <a:sym typeface="Overpass Thin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16727B-4D6F-5C45-AEA9-78F6857E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72" y="862441"/>
            <a:ext cx="3858908" cy="28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1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6"/>
          <p:cNvGrpSpPr/>
          <p:nvPr/>
        </p:nvGrpSpPr>
        <p:grpSpPr>
          <a:xfrm>
            <a:off x="514350" y="2337370"/>
            <a:ext cx="6789038" cy="2541379"/>
            <a:chOff x="0" y="85725"/>
            <a:chExt cx="18104100" cy="6777010"/>
          </a:xfrm>
        </p:grpSpPr>
        <p:sp>
          <p:nvSpPr>
            <p:cNvPr id="142" name="Google Shape;142;p26"/>
            <p:cNvSpPr txBox="1"/>
            <p:nvPr/>
          </p:nvSpPr>
          <p:spPr>
            <a:xfrm>
              <a:off x="0" y="85725"/>
              <a:ext cx="181041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800" b="1" dirty="0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Desinformação e vacinas</a:t>
              </a:r>
              <a:endParaRPr sz="700" dirty="0"/>
            </a:p>
          </p:txBody>
        </p:sp>
        <p:sp>
          <p:nvSpPr>
            <p:cNvPr id="143" name="Google Shape;143;p26"/>
            <p:cNvSpPr txBox="1"/>
            <p:nvPr/>
          </p:nvSpPr>
          <p:spPr>
            <a:xfrm>
              <a:off x="0" y="2841122"/>
              <a:ext cx="18104100" cy="4021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Não se trata de um fenômeno recente: observado desde que os processos de vacinação se intensificaram, no século XIX. Mas é algo cuja aceleração se deu na última década, atrelado ao crescimento do acesso a plataformas e mídias digitais que facilitam a produção e a disseminação de informações falsas, imprecisas, descontextualizadas ou conspiratórias sobre a temática (</a:t>
              </a:r>
              <a:r>
                <a:rPr lang="pt-BR" sz="10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Succi</a:t>
              </a:r>
              <a:r>
                <a:rPr lang="pt-BR" sz="10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, 2018)</a:t>
              </a:r>
              <a:endParaRPr sz="10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10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Redes e plataformas contribuem ativamente para o problema da hesitação vacinal, cuja identificação era mais comum em países da Europa e nos Estados Unidos, mas cresce no Brasil.</a:t>
              </a:r>
              <a:endParaRPr sz="700" dirty="0"/>
            </a:p>
          </p:txBody>
        </p:sp>
      </p:grpSp>
      <p:grpSp>
        <p:nvGrpSpPr>
          <p:cNvPr id="144" name="Google Shape;144;p26"/>
          <p:cNvGrpSpPr/>
          <p:nvPr/>
        </p:nvGrpSpPr>
        <p:grpSpPr>
          <a:xfrm>
            <a:off x="514350" y="530772"/>
            <a:ext cx="6789038" cy="413978"/>
            <a:chOff x="0" y="-19050"/>
            <a:chExt cx="18104100" cy="1103941"/>
          </a:xfrm>
        </p:grpSpPr>
        <p:sp>
          <p:nvSpPr>
            <p:cNvPr id="145" name="Google Shape;145;p26"/>
            <p:cNvSpPr txBox="1"/>
            <p:nvPr/>
          </p:nvSpPr>
          <p:spPr>
            <a:xfrm>
              <a:off x="0" y="-19050"/>
              <a:ext cx="18104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O que diz a literatura</a:t>
              </a:r>
              <a:endParaRPr sz="700"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0" y="1043425"/>
              <a:ext cx="18103970" cy="41466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26"/>
          <p:cNvGrpSpPr/>
          <p:nvPr/>
        </p:nvGrpSpPr>
        <p:grpSpPr>
          <a:xfrm>
            <a:off x="8176698" y="514350"/>
            <a:ext cx="451939" cy="453965"/>
            <a:chOff x="2701" y="0"/>
            <a:chExt cx="1205172" cy="1210574"/>
          </a:xfrm>
        </p:grpSpPr>
        <p:sp>
          <p:nvSpPr>
            <p:cNvPr id="148" name="Google Shape;148;p26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</a:t>
              </a:r>
              <a:endParaRPr sz="700"/>
            </a:p>
          </p:txBody>
        </p:sp>
      </p:grpSp>
      <p:grpSp>
        <p:nvGrpSpPr>
          <p:cNvPr id="150" name="Google Shape;150;p26"/>
          <p:cNvGrpSpPr/>
          <p:nvPr/>
        </p:nvGrpSpPr>
        <p:grpSpPr>
          <a:xfrm rot="5400000">
            <a:off x="8163796" y="4335732"/>
            <a:ext cx="477743" cy="109094"/>
            <a:chOff x="0" y="0"/>
            <a:chExt cx="1273980" cy="290918"/>
          </a:xfrm>
        </p:grpSpPr>
        <p:sp>
          <p:nvSpPr>
            <p:cNvPr id="151" name="Google Shape;151;p26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0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493760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7"/>
          <p:cNvGrpSpPr/>
          <p:nvPr/>
        </p:nvGrpSpPr>
        <p:grpSpPr>
          <a:xfrm>
            <a:off x="2104889" y="1592875"/>
            <a:ext cx="3455561" cy="1987147"/>
            <a:chOff x="0" y="178673"/>
            <a:chExt cx="9214828" cy="5299059"/>
          </a:xfrm>
        </p:grpSpPr>
        <p:sp>
          <p:nvSpPr>
            <p:cNvPr id="159" name="Google Shape;159;p27"/>
            <p:cNvSpPr txBox="1"/>
            <p:nvPr/>
          </p:nvSpPr>
          <p:spPr>
            <a:xfrm>
              <a:off x="28" y="178673"/>
              <a:ext cx="9214800" cy="387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5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Desinformação e vacinas</a:t>
              </a:r>
              <a:endParaRPr sz="700"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0" y="4309754"/>
              <a:ext cx="8643668" cy="41466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 txBox="1"/>
            <p:nvPr/>
          </p:nvSpPr>
          <p:spPr>
            <a:xfrm>
              <a:off x="0" y="5067333"/>
              <a:ext cx="86436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Por que a desinformação sobre vacinas “funciona”?</a:t>
              </a:r>
              <a:endParaRPr sz="700"/>
            </a:p>
          </p:txBody>
        </p:sp>
      </p:grpSp>
      <p:sp>
        <p:nvSpPr>
          <p:cNvPr id="162" name="Google Shape;162;p27"/>
          <p:cNvSpPr/>
          <p:nvPr/>
        </p:nvSpPr>
        <p:spPr>
          <a:xfrm>
            <a:off x="1354400" y="514350"/>
            <a:ext cx="14288" cy="4114800"/>
          </a:xfrm>
          <a:prstGeom prst="rect">
            <a:avLst/>
          </a:prstGeom>
          <a:solidFill>
            <a:srgbClr val="CDA63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7"/>
          <p:cNvGrpSpPr/>
          <p:nvPr/>
        </p:nvGrpSpPr>
        <p:grpSpPr>
          <a:xfrm>
            <a:off x="427125" y="514350"/>
            <a:ext cx="451939" cy="453965"/>
            <a:chOff x="2701" y="0"/>
            <a:chExt cx="1205172" cy="1210574"/>
          </a:xfrm>
        </p:grpSpPr>
        <p:sp>
          <p:nvSpPr>
            <p:cNvPr id="164" name="Google Shape;164;p27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2</a:t>
              </a:r>
              <a:endParaRPr sz="700"/>
            </a:p>
          </p:txBody>
        </p:sp>
      </p:grpSp>
      <p:sp>
        <p:nvSpPr>
          <p:cNvPr id="166" name="Google Shape;166;p27"/>
          <p:cNvSpPr txBox="1"/>
          <p:nvPr/>
        </p:nvSpPr>
        <p:spPr>
          <a:xfrm>
            <a:off x="5899175" y="1339975"/>
            <a:ext cx="30957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Oportunidade e desafio: população tem </a:t>
            </a:r>
            <a:r>
              <a:rPr lang="pt-BR" b="1" i="1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interesse em se informar</a:t>
            </a:r>
            <a:r>
              <a:rPr lang="pt-BR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sobre questões relacionadas à saúde. </a:t>
            </a:r>
            <a:endParaRPr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Isso </a:t>
            </a:r>
            <a:r>
              <a:rPr lang="pt-BR" b="1" i="1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favorece </a:t>
            </a:r>
            <a:r>
              <a:rPr lang="pt-BR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 produção e disseminação de campanhas, mas </a:t>
            </a:r>
            <a:r>
              <a:rPr lang="pt-BR" b="1" i="1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facilita o engajamento com conteúdo antivacina</a:t>
            </a:r>
            <a:r>
              <a:rPr lang="pt-BR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. (Massarani et al, 2021; Wang et al., 2019, Sato 2018)</a:t>
            </a:r>
            <a:endParaRPr/>
          </a:p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90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5899175" y="4009975"/>
            <a:ext cx="70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28"/>
          <p:cNvGrpSpPr/>
          <p:nvPr/>
        </p:nvGrpSpPr>
        <p:grpSpPr>
          <a:xfrm>
            <a:off x="2104889" y="1592875"/>
            <a:ext cx="3455561" cy="1987147"/>
            <a:chOff x="0" y="178673"/>
            <a:chExt cx="9214828" cy="5299059"/>
          </a:xfrm>
        </p:grpSpPr>
        <p:sp>
          <p:nvSpPr>
            <p:cNvPr id="173" name="Google Shape;173;p28"/>
            <p:cNvSpPr txBox="1"/>
            <p:nvPr/>
          </p:nvSpPr>
          <p:spPr>
            <a:xfrm>
              <a:off x="28" y="178673"/>
              <a:ext cx="9214800" cy="387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5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Desinformação e vacinas</a:t>
              </a:r>
              <a:endParaRPr sz="700"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0" y="4309754"/>
              <a:ext cx="8643600" cy="41400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 txBox="1"/>
            <p:nvPr/>
          </p:nvSpPr>
          <p:spPr>
            <a:xfrm>
              <a:off x="0" y="5067333"/>
              <a:ext cx="86436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Por que a desinformação sobre vacinas “funciona”?</a:t>
              </a:r>
              <a:endParaRPr sz="700"/>
            </a:p>
          </p:txBody>
        </p:sp>
      </p:grpSp>
      <p:sp>
        <p:nvSpPr>
          <p:cNvPr id="176" name="Google Shape;176;p28"/>
          <p:cNvSpPr/>
          <p:nvPr/>
        </p:nvSpPr>
        <p:spPr>
          <a:xfrm>
            <a:off x="1354400" y="514350"/>
            <a:ext cx="14400" cy="4114800"/>
          </a:xfrm>
          <a:prstGeom prst="rect">
            <a:avLst/>
          </a:prstGeom>
          <a:solidFill>
            <a:srgbClr val="CDA63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28"/>
          <p:cNvGrpSpPr/>
          <p:nvPr/>
        </p:nvGrpSpPr>
        <p:grpSpPr>
          <a:xfrm>
            <a:off x="427125" y="514350"/>
            <a:ext cx="450419" cy="452438"/>
            <a:chOff x="2701" y="0"/>
            <a:chExt cx="1201116" cy="1206500"/>
          </a:xfrm>
        </p:grpSpPr>
        <p:sp>
          <p:nvSpPr>
            <p:cNvPr id="178" name="Google Shape;178;p28"/>
            <p:cNvSpPr/>
            <p:nvPr/>
          </p:nvSpPr>
          <p:spPr>
            <a:xfrm>
              <a:off x="2701" y="0"/>
              <a:ext cx="1201116" cy="1206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2</a:t>
              </a:r>
              <a:endParaRPr sz="700"/>
            </a:p>
          </p:txBody>
        </p:sp>
      </p:grpSp>
      <p:sp>
        <p:nvSpPr>
          <p:cNvPr id="180" name="Google Shape;180;p28"/>
          <p:cNvSpPr txBox="1"/>
          <p:nvPr/>
        </p:nvSpPr>
        <p:spPr>
          <a:xfrm>
            <a:off x="5743407" y="514350"/>
            <a:ext cx="3180459" cy="46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Dificuldade das pessoas em discernir entre informações falsas e corretas sobre questões envolvendo vacinas </a:t>
            </a: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Mobilização de emoções como medo, aversão e surpresa nas desinformações em circulação nas redes sociais (</a:t>
            </a:r>
            <a:r>
              <a:rPr lang="pt-BR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Taddiken</a:t>
            </a:r>
            <a:r>
              <a:rPr lang="pt-BR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 Wolff, 2020).</a:t>
            </a: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Desinformação como parte do repertório de conflito (Mendonça e Freitas, 2021)</a:t>
            </a: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Embora o conteúdo validado sobre vacinas tenda a ser maior que o de desinformação, o engajamento dos usuários com conteúdo falso em plataformas de comunicação tende a ser maior (Wang et al, 2019).</a:t>
            </a: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9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63C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/>
        </p:nvSpPr>
        <p:spPr>
          <a:xfrm>
            <a:off x="373091" y="968315"/>
            <a:ext cx="3352200" cy="3901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O engajamento com conteúdo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pode ser uma forma de as pessoas reafirmarem um </a:t>
            </a:r>
            <a:r>
              <a:rPr lang="pt-BR" sz="1300" b="1" i="1" dirty="0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conjunto de crenças e valores disseminados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1A1B1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Bode e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Vraga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(2015): tendências dos indivíduos em desenvolverem </a:t>
            </a:r>
            <a:r>
              <a:rPr lang="pt-BR" sz="1300" i="1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o </a:t>
            </a:r>
            <a:r>
              <a:rPr lang="pt-BR" sz="1300" b="1" i="1" dirty="0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raciocínio motivado, ou </a:t>
            </a:r>
            <a:r>
              <a:rPr lang="pt-BR" sz="1300" b="1" i="1" dirty="0" err="1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motivated</a:t>
            </a:r>
            <a:r>
              <a:rPr lang="pt-BR" sz="1300" b="1" i="1" dirty="0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pt-BR" sz="1300" b="1" i="1" dirty="0" err="1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reasoning</a:t>
            </a:r>
            <a:r>
              <a:rPr lang="pt-BR" sz="1300" b="1" i="1" dirty="0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, 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que consiste na autopreservação das crenças prévias contra informações que as invalidem.</a:t>
            </a: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DESAFIO: a disseminação de conteúdo </a:t>
            </a:r>
            <a:r>
              <a:rPr lang="pt-BR" sz="13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antivacina</a:t>
            </a:r>
            <a:r>
              <a:rPr lang="pt-BR"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se mistura à produção de conteúdo sobre outras questões relacionadas à saúde e que não necessariamente são falsos.</a:t>
            </a:r>
            <a:endParaRPr dirty="0">
              <a:solidFill>
                <a:srgbClr val="1A1B18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grpSp>
        <p:nvGrpSpPr>
          <p:cNvPr id="186" name="Google Shape;186;p29"/>
          <p:cNvGrpSpPr/>
          <p:nvPr/>
        </p:nvGrpSpPr>
        <p:grpSpPr>
          <a:xfrm>
            <a:off x="514591" y="514350"/>
            <a:ext cx="477502" cy="109094"/>
            <a:chOff x="642" y="0"/>
            <a:chExt cx="1273338" cy="290918"/>
          </a:xfrm>
        </p:grpSpPr>
        <p:sp>
          <p:nvSpPr>
            <p:cNvPr id="187" name="Google Shape;187;p29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89944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642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9"/>
          <p:cNvGrpSpPr/>
          <p:nvPr/>
        </p:nvGrpSpPr>
        <p:grpSpPr>
          <a:xfrm>
            <a:off x="8176698" y="514350"/>
            <a:ext cx="451939" cy="453965"/>
            <a:chOff x="2701" y="0"/>
            <a:chExt cx="1205172" cy="1210574"/>
          </a:xfrm>
        </p:grpSpPr>
        <p:sp>
          <p:nvSpPr>
            <p:cNvPr id="191" name="Google Shape;191;p29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3</a:t>
              </a:r>
              <a:endParaRPr sz="700"/>
            </a:p>
          </p:txBody>
        </p:sp>
      </p:grpSp>
      <p:pic>
        <p:nvPicPr>
          <p:cNvPr id="193" name="Google Shape;193;p29"/>
          <p:cNvPicPr preferRelativeResize="0"/>
          <p:nvPr/>
        </p:nvPicPr>
        <p:blipFill rotWithShape="1">
          <a:blip r:embed="rId3">
            <a:alphaModFix/>
          </a:blip>
          <a:srcRect l="2978"/>
          <a:stretch/>
        </p:blipFill>
        <p:spPr>
          <a:xfrm>
            <a:off x="4198625" y="1347650"/>
            <a:ext cx="4945374" cy="30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31"/>
          <p:cNvGrpSpPr/>
          <p:nvPr/>
        </p:nvGrpSpPr>
        <p:grpSpPr>
          <a:xfrm>
            <a:off x="515363" y="514350"/>
            <a:ext cx="451939" cy="453965"/>
            <a:chOff x="2701" y="0"/>
            <a:chExt cx="1205172" cy="1210574"/>
          </a:xfrm>
        </p:grpSpPr>
        <p:sp>
          <p:nvSpPr>
            <p:cNvPr id="204" name="Google Shape;204;p31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 txBox="1"/>
            <p:nvPr/>
          </p:nvSpPr>
          <p:spPr>
            <a:xfrm>
              <a:off x="152509" y="321121"/>
              <a:ext cx="905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4</a:t>
              </a:r>
              <a:endParaRPr sz="700"/>
            </a:p>
          </p:txBody>
        </p:sp>
      </p:grpSp>
      <p:grpSp>
        <p:nvGrpSpPr>
          <p:cNvPr id="206" name="Google Shape;206;p31"/>
          <p:cNvGrpSpPr/>
          <p:nvPr/>
        </p:nvGrpSpPr>
        <p:grpSpPr>
          <a:xfrm rot="5400000">
            <a:off x="502461" y="4335732"/>
            <a:ext cx="477743" cy="109094"/>
            <a:chOff x="0" y="0"/>
            <a:chExt cx="1273980" cy="290918"/>
          </a:xfrm>
        </p:grpSpPr>
        <p:sp>
          <p:nvSpPr>
            <p:cNvPr id="207" name="Google Shape;207;p31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0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493760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31"/>
          <p:cNvGrpSpPr/>
          <p:nvPr/>
        </p:nvGrpSpPr>
        <p:grpSpPr>
          <a:xfrm>
            <a:off x="4458758" y="553817"/>
            <a:ext cx="4284133" cy="4397032"/>
            <a:chOff x="-301979" y="-2300942"/>
            <a:chExt cx="11424355" cy="11725418"/>
          </a:xfrm>
        </p:grpSpPr>
        <p:sp>
          <p:nvSpPr>
            <p:cNvPr id="211" name="Google Shape;211;p31"/>
            <p:cNvSpPr txBox="1"/>
            <p:nvPr/>
          </p:nvSpPr>
          <p:spPr>
            <a:xfrm>
              <a:off x="0" y="-2300942"/>
              <a:ext cx="10820400" cy="188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6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Análises de mídia</a:t>
              </a:r>
              <a:endParaRPr sz="500"/>
            </a:p>
          </p:txBody>
        </p:sp>
        <p:sp>
          <p:nvSpPr>
            <p:cNvPr id="212" name="Google Shape;212;p31"/>
            <p:cNvSpPr txBox="1"/>
            <p:nvPr/>
          </p:nvSpPr>
          <p:spPr>
            <a:xfrm>
              <a:off x="-301979" y="1102199"/>
              <a:ext cx="11424355" cy="8322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Cenário: disseminação de conteúdo contra vacinas segue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 gramáticas de desinformação intensificados nos últimos cinco anos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, no país e no exterior</a:t>
              </a:r>
              <a:endParaRPr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Algumas 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estratégias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: </a:t>
              </a:r>
              <a:r>
                <a:rPr lang="pt-BR" sz="1300" b="1" dirty="0" err="1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i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uso de imagens de fácil reconhecimento;  </a:t>
              </a:r>
              <a:r>
                <a:rPr lang="pt-BR" sz="1300" b="1" dirty="0" err="1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ii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estética de peças de divulgação científica e de campanhas de conscientização; </a:t>
              </a:r>
              <a:r>
                <a:rPr lang="pt-BR" sz="1300" b="1" dirty="0" err="1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iii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a negação de conteúdo produzido por veículos de informação tradicionais como </a:t>
              </a:r>
              <a:r>
                <a:rPr lang="pt-BR" sz="13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fake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</a:t>
              </a:r>
              <a:r>
                <a:rPr lang="pt-BR" sz="13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news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; </a:t>
              </a:r>
              <a:r>
                <a:rPr lang="pt-BR" sz="1300" b="1" dirty="0" err="1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iv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tradução de conteúdo </a:t>
              </a:r>
              <a:r>
                <a:rPr lang="pt-BR" sz="13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antivacinas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 produzido no exterior;  </a:t>
              </a:r>
              <a:r>
                <a:rPr lang="pt-BR" sz="1300" b="1" dirty="0" err="1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v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</a:t>
              </a:r>
              <a:r>
                <a:rPr lang="pt-BR" sz="13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autovitimização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dos disseminadores de conteúdo falso, quando denunciados; </a:t>
              </a:r>
              <a:r>
                <a:rPr lang="pt-BR" sz="1300" b="1" dirty="0">
                  <a:solidFill>
                    <a:srgbClr val="1A1B18"/>
                  </a:solidFill>
                  <a:latin typeface="Overpass"/>
                  <a:ea typeface="Overpass"/>
                  <a:cs typeface="Overpass"/>
                  <a:sym typeface="Overpass"/>
                </a:rPr>
                <a:t>vi)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 atuação </a:t>
              </a:r>
              <a:r>
                <a:rPr lang="pt-BR" sz="1300" dirty="0" err="1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multiplataformas</a:t>
              </a:r>
              <a:r>
                <a:rPr lang="pt-BR" sz="1300" dirty="0">
                  <a:solidFill>
                    <a:srgbClr val="1A1B18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.</a:t>
              </a:r>
              <a:endParaRPr sz="13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endParaRPr>
            </a:p>
          </p:txBody>
        </p:sp>
        <p:sp>
          <p:nvSpPr>
            <p:cNvPr id="213" name="Google Shape;213;p31"/>
            <p:cNvSpPr txBox="1"/>
            <p:nvPr/>
          </p:nvSpPr>
          <p:spPr>
            <a:xfrm>
              <a:off x="0" y="-274707"/>
              <a:ext cx="10820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Twitter, YouTube, Instagram, Telegram, Facebook</a:t>
              </a:r>
              <a:endParaRPr sz="700"/>
            </a:p>
          </p:txBody>
        </p:sp>
      </p:grp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563" y="298549"/>
            <a:ext cx="2887937" cy="4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/>
          <p:nvPr/>
        </p:nvSpPr>
        <p:spPr>
          <a:xfrm>
            <a:off x="1309175" y="417925"/>
            <a:ext cx="1777500" cy="13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32"/>
          <p:cNvGrpSpPr/>
          <p:nvPr/>
        </p:nvGrpSpPr>
        <p:grpSpPr>
          <a:xfrm>
            <a:off x="514350" y="87186"/>
            <a:ext cx="3241376" cy="1337416"/>
            <a:chOff x="0" y="158698"/>
            <a:chExt cx="8643668" cy="3566442"/>
          </a:xfrm>
        </p:grpSpPr>
        <p:sp>
          <p:nvSpPr>
            <p:cNvPr id="221" name="Google Shape;221;p32"/>
            <p:cNvSpPr txBox="1"/>
            <p:nvPr/>
          </p:nvSpPr>
          <p:spPr>
            <a:xfrm>
              <a:off x="0" y="158698"/>
              <a:ext cx="86436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Twitter</a:t>
              </a:r>
              <a:endParaRPr sz="700"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0" y="2546548"/>
              <a:ext cx="8643668" cy="41466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 txBox="1"/>
            <p:nvPr/>
          </p:nvSpPr>
          <p:spPr>
            <a:xfrm>
              <a:off x="0" y="3191440"/>
              <a:ext cx="8643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Referência para a compreensão geral do debate</a:t>
              </a:r>
              <a:endParaRPr sz="500"/>
            </a:p>
          </p:txBody>
        </p:sp>
      </p:grpSp>
      <p:sp>
        <p:nvSpPr>
          <p:cNvPr id="224" name="Google Shape;224;p32"/>
          <p:cNvSpPr txBox="1"/>
          <p:nvPr/>
        </p:nvSpPr>
        <p:spPr>
          <a:xfrm>
            <a:off x="4653327" y="692968"/>
            <a:ext cx="3433800" cy="408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rgbClr val="1A1B18"/>
                </a:solidFill>
                <a:latin typeface="Overpass"/>
                <a:ea typeface="Overpass"/>
                <a:cs typeface="Overpass"/>
                <a:sym typeface="Overpass"/>
              </a:rPr>
              <a:t>Junho: 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Postagens em torno de reações adversas às vacinas contra o novo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coronavírus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predominam. Foram mais de 60 mil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tuítes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sobre o assunto, relacionados principalmente à vacina AstraZeneca. Grande volume de postagens também questionava a eficácia da </a:t>
            </a:r>
            <a:r>
              <a:rPr lang="pt-BR" sz="1200" dirty="0" err="1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Coronavac</a:t>
            </a:r>
            <a:r>
              <a:rPr lang="pt-BR" sz="1200" dirty="0">
                <a:solidFill>
                  <a:srgbClr val="1A1B18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. Foi possível observar a presença de postagens que direcionam a sites com desinformação traduzida de outras línguas</a:t>
            </a: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latin typeface="Overpass"/>
                <a:ea typeface="Overpass"/>
                <a:cs typeface="Overpass"/>
                <a:sym typeface="Overpass"/>
              </a:rPr>
              <a:t>Julho: </a:t>
            </a:r>
            <a:r>
              <a:rPr lang="pt-BR" sz="1200" dirty="0">
                <a:latin typeface="Overpass Light"/>
                <a:ea typeface="Overpass Light"/>
                <a:cs typeface="Overpass Light"/>
                <a:sym typeface="Overpass Light"/>
              </a:rPr>
              <a:t>Em julho, houve um total de 1,2 milhão de </a:t>
            </a:r>
            <a:r>
              <a:rPr lang="pt-BR" sz="1200" dirty="0" err="1">
                <a:latin typeface="Overpass Light"/>
                <a:ea typeface="Overpass Light"/>
                <a:cs typeface="Overpass Light"/>
                <a:sym typeface="Overpass Light"/>
              </a:rPr>
              <a:t>tuítes</a:t>
            </a:r>
            <a:r>
              <a:rPr lang="pt-BR" sz="1200" dirty="0">
                <a:latin typeface="Overpass Light"/>
                <a:ea typeface="Overpass Light"/>
                <a:cs typeface="Overpass Light"/>
                <a:sym typeface="Overpass Light"/>
              </a:rPr>
              <a:t> sobre vacina. As reportagens da Folha de </a:t>
            </a:r>
            <a:r>
              <a:rPr lang="pt-BR" sz="1200" dirty="0" err="1">
                <a:latin typeface="Overpass Light"/>
                <a:ea typeface="Overpass Light"/>
                <a:cs typeface="Overpass Light"/>
                <a:sym typeface="Overpass Light"/>
              </a:rPr>
              <a:t>S.Paulo</a:t>
            </a:r>
            <a:r>
              <a:rPr lang="pt-BR" sz="1200" dirty="0">
                <a:latin typeface="Overpass Light"/>
                <a:ea typeface="Overpass Light"/>
                <a:cs typeface="Overpass Light"/>
                <a:sym typeface="Overpass Light"/>
              </a:rPr>
              <a:t> sobre vacinas supostamente vencidas dominaram boa parte do debate. Além disso, é possível notar grande volume de engajamento no entorno de postagens e menções feitas ao governador de São Paulo e ao presidente da República. </a:t>
            </a:r>
            <a:endParaRPr sz="1200" dirty="0"/>
          </a:p>
        </p:txBody>
      </p:sp>
      <p:grpSp>
        <p:nvGrpSpPr>
          <p:cNvPr id="225" name="Google Shape;225;p32"/>
          <p:cNvGrpSpPr/>
          <p:nvPr/>
        </p:nvGrpSpPr>
        <p:grpSpPr>
          <a:xfrm>
            <a:off x="8176698" y="514350"/>
            <a:ext cx="451939" cy="453965"/>
            <a:chOff x="2701" y="0"/>
            <a:chExt cx="1205172" cy="1210574"/>
          </a:xfrm>
        </p:grpSpPr>
        <p:sp>
          <p:nvSpPr>
            <p:cNvPr id="226" name="Google Shape;226;p32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5</a:t>
              </a:r>
              <a:endParaRPr sz="700"/>
            </a:p>
          </p:txBody>
        </p:sp>
      </p:grpSp>
      <p:grpSp>
        <p:nvGrpSpPr>
          <p:cNvPr id="228" name="Google Shape;228;p32"/>
          <p:cNvGrpSpPr/>
          <p:nvPr/>
        </p:nvGrpSpPr>
        <p:grpSpPr>
          <a:xfrm rot="-5400000">
            <a:off x="8163916" y="4331585"/>
            <a:ext cx="477502" cy="109094"/>
            <a:chOff x="642" y="0"/>
            <a:chExt cx="1273338" cy="290918"/>
          </a:xfrm>
        </p:grpSpPr>
        <p:sp>
          <p:nvSpPr>
            <p:cNvPr id="229" name="Google Shape;229;p32"/>
            <p:cNvSpPr/>
            <p:nvPr/>
          </p:nvSpPr>
          <p:spPr>
            <a:xfrm>
              <a:off x="983062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489944" y="0"/>
              <a:ext cx="290918" cy="290918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642" y="1587"/>
              <a:ext cx="286460" cy="28774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l="15292" t="21429" r="21175" b="24124"/>
          <a:stretch/>
        </p:blipFill>
        <p:spPr>
          <a:xfrm>
            <a:off x="268150" y="1541150"/>
            <a:ext cx="3993775" cy="34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/>
          <p:nvPr/>
        </p:nvSpPr>
        <p:spPr>
          <a:xfrm>
            <a:off x="268150" y="4838800"/>
            <a:ext cx="46071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9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(</a:t>
            </a:r>
            <a:r>
              <a:rPr lang="pt-BR" sz="9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Imagem:</a:t>
            </a:r>
            <a:r>
              <a:rPr lang="pt-BR" sz="9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rede de clusters com menção à palavra vacina, em julho).</a:t>
            </a:r>
            <a:endParaRPr sz="900">
              <a:solidFill>
                <a:schemeClr val="dk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/>
          <p:nvPr/>
        </p:nvSpPr>
        <p:spPr>
          <a:xfrm>
            <a:off x="514350" y="1848882"/>
            <a:ext cx="7929600" cy="15900"/>
          </a:xfrm>
          <a:prstGeom prst="rect">
            <a:avLst/>
          </a:prstGeom>
          <a:solidFill>
            <a:srgbClr val="CDA63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33"/>
          <p:cNvGrpSpPr/>
          <p:nvPr/>
        </p:nvGrpSpPr>
        <p:grpSpPr>
          <a:xfrm>
            <a:off x="514350" y="546497"/>
            <a:ext cx="5352300" cy="1033900"/>
            <a:chOff x="0" y="85725"/>
            <a:chExt cx="14272800" cy="2757067"/>
          </a:xfrm>
        </p:grpSpPr>
        <p:sp>
          <p:nvSpPr>
            <p:cNvPr id="240" name="Google Shape;240;p33"/>
            <p:cNvSpPr txBox="1"/>
            <p:nvPr/>
          </p:nvSpPr>
          <p:spPr>
            <a:xfrm>
              <a:off x="0" y="85725"/>
              <a:ext cx="14272800" cy="16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YouTube</a:t>
              </a:r>
              <a:endParaRPr sz="700"/>
            </a:p>
          </p:txBody>
        </p:sp>
        <p:sp>
          <p:nvSpPr>
            <p:cNvPr id="241" name="Google Shape;241;p33"/>
            <p:cNvSpPr txBox="1"/>
            <p:nvPr/>
          </p:nvSpPr>
          <p:spPr>
            <a:xfrm>
              <a:off x="0" y="2227192"/>
              <a:ext cx="14272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De olho nos divulgadores científicos e nas “mídias tradicionais”</a:t>
              </a:r>
              <a:endParaRPr sz="700"/>
            </a:p>
          </p:txBody>
        </p:sp>
      </p:grpSp>
      <p:grpSp>
        <p:nvGrpSpPr>
          <p:cNvPr id="242" name="Google Shape;242;p33"/>
          <p:cNvGrpSpPr/>
          <p:nvPr/>
        </p:nvGrpSpPr>
        <p:grpSpPr>
          <a:xfrm>
            <a:off x="8176698" y="514350"/>
            <a:ext cx="451939" cy="453965"/>
            <a:chOff x="2701" y="0"/>
            <a:chExt cx="1205172" cy="1210574"/>
          </a:xfrm>
        </p:grpSpPr>
        <p:sp>
          <p:nvSpPr>
            <p:cNvPr id="243" name="Google Shape;243;p33"/>
            <p:cNvSpPr/>
            <p:nvPr/>
          </p:nvSpPr>
          <p:spPr>
            <a:xfrm>
              <a:off x="2701" y="0"/>
              <a:ext cx="1205172" cy="1210574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3"/>
            <p:cNvSpPr txBox="1"/>
            <p:nvPr/>
          </p:nvSpPr>
          <p:spPr>
            <a:xfrm>
              <a:off x="152509" y="321121"/>
              <a:ext cx="905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6</a:t>
              </a:r>
              <a:endParaRPr sz="700"/>
            </a:p>
          </p:txBody>
        </p:sp>
      </p:grpSp>
      <p:sp>
        <p:nvSpPr>
          <p:cNvPr id="245" name="Google Shape;245;p33"/>
          <p:cNvSpPr txBox="1"/>
          <p:nvPr/>
        </p:nvSpPr>
        <p:spPr>
          <a:xfrm>
            <a:off x="316900" y="1997875"/>
            <a:ext cx="37608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u="sng" dirty="0">
                <a:latin typeface="Overpass Light"/>
                <a:ea typeface="Overpass Light"/>
                <a:cs typeface="Overpass Light"/>
                <a:sym typeface="Overpass Light"/>
              </a:rPr>
              <a:t>Junho</a:t>
            </a:r>
            <a:r>
              <a:rPr lang="pt-BR" sz="1000" b="1" dirty="0">
                <a:latin typeface="Overpass Light"/>
                <a:ea typeface="Overpass Light"/>
                <a:cs typeface="Overpass Light"/>
                <a:sym typeface="Overpass Light"/>
              </a:rPr>
              <a:t>: 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como no </a:t>
            </a:r>
            <a:r>
              <a:rPr lang="pt-BR" sz="1000" dirty="0" err="1">
                <a:latin typeface="Overpass Light"/>
                <a:ea typeface="Overpass Light"/>
                <a:cs typeface="Overpass Light"/>
                <a:sym typeface="Overpass Light"/>
              </a:rPr>
              <a:t>Twitter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, houve grande volume de circuitos de recomendação de </a:t>
            </a:r>
            <a:r>
              <a:rPr lang="pt-BR" sz="1000" b="1" dirty="0">
                <a:latin typeface="Overpass"/>
                <a:ea typeface="Overpass"/>
                <a:cs typeface="Overpass"/>
                <a:sym typeface="Overpass"/>
              </a:rPr>
              <a:t>vídeos relacionados aos efeitos colaterais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 das vacinas contra o novo </a:t>
            </a:r>
            <a:r>
              <a:rPr lang="pt-BR" sz="1000" dirty="0" err="1">
                <a:latin typeface="Overpass Light"/>
                <a:ea typeface="Overpass Light"/>
                <a:cs typeface="Overpass Light"/>
                <a:sym typeface="Overpass Light"/>
              </a:rPr>
              <a:t>coronavírus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. Grande engajamento no entorno dos canais </a:t>
            </a:r>
            <a:r>
              <a:rPr lang="pt-BR" sz="1000" b="1" dirty="0">
                <a:latin typeface="Overpass"/>
                <a:ea typeface="Overpass"/>
                <a:cs typeface="Overpass"/>
                <a:sym typeface="Overpass"/>
              </a:rPr>
              <a:t>Os Pingos nos </a:t>
            </a:r>
            <a:r>
              <a:rPr lang="pt-BR" sz="1000" b="1" dirty="0" err="1">
                <a:latin typeface="Overpass"/>
                <a:ea typeface="Overpass"/>
                <a:cs typeface="Overpass"/>
                <a:sym typeface="Overpass"/>
              </a:rPr>
              <a:t>Is</a:t>
            </a:r>
            <a:r>
              <a:rPr lang="pt-BR" sz="1000" b="1" dirty="0">
                <a:latin typeface="Overpass"/>
                <a:ea typeface="Overpass"/>
                <a:cs typeface="Overpass"/>
                <a:sym typeface="Overpass"/>
              </a:rPr>
              <a:t>, da Jovem Pan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, (6 entre 15 vídeos de maior engajamento), bem como do infectologista Edmilson </a:t>
            </a:r>
            <a:r>
              <a:rPr lang="pt-BR" sz="1000" dirty="0" err="1">
                <a:latin typeface="Overpass Light"/>
                <a:ea typeface="Overpass Light"/>
                <a:cs typeface="Overpass Light"/>
                <a:sym typeface="Overpass Light"/>
              </a:rPr>
              <a:t>Migoswki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 (que coloca em dúvida a qualidade de vacinas contra o SARs-CoV2).</a:t>
            </a:r>
            <a:endParaRPr sz="1000" dirty="0"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u="sng" dirty="0">
                <a:latin typeface="Overpass Light"/>
                <a:ea typeface="Overpass Light"/>
                <a:cs typeface="Overpass Light"/>
                <a:sym typeface="Overpass Light"/>
              </a:rPr>
              <a:t>Julho</a:t>
            </a:r>
            <a:r>
              <a:rPr lang="pt-BR" sz="1000" b="1" dirty="0">
                <a:latin typeface="Overpass Light"/>
                <a:ea typeface="Overpass Light"/>
                <a:cs typeface="Overpass Light"/>
                <a:sym typeface="Overpass Light"/>
              </a:rPr>
              <a:t>: 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De modo geral, houve </a:t>
            </a:r>
            <a:r>
              <a:rPr lang="pt-BR" sz="1000" b="1" dirty="0">
                <a:latin typeface="Overpass"/>
                <a:ea typeface="Overpass"/>
                <a:cs typeface="Overpass"/>
                <a:sym typeface="Overpass"/>
              </a:rPr>
              <a:t>queda em respostas a buscas sobre vídeos relacionados a desinformação e vacinas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.  Houve movimentação em redes formadas por vídeos que buscam tirar dúvidas sobre temas relacionados à vacinação em </a:t>
            </a:r>
            <a:r>
              <a:rPr lang="pt-BR" sz="1000" b="1" dirty="0">
                <a:latin typeface="Overpass"/>
                <a:ea typeface="Overpass"/>
                <a:cs typeface="Overpass"/>
                <a:sym typeface="Overpass"/>
              </a:rPr>
              <a:t>canais de divulgação científica</a:t>
            </a:r>
            <a:r>
              <a:rPr lang="pt-BR" sz="1000" dirty="0">
                <a:latin typeface="Overpass Light"/>
                <a:ea typeface="Overpass Light"/>
                <a:cs typeface="Overpass Light"/>
                <a:sym typeface="Overpass Light"/>
              </a:rPr>
              <a:t>, como o Olá Ciência!. Padrão também é observado no relatório de agosto (em finalização). </a:t>
            </a:r>
            <a:endParaRPr sz="800" dirty="0"/>
          </a:p>
        </p:txBody>
      </p:sp>
      <p:graphicFrame>
        <p:nvGraphicFramePr>
          <p:cNvPr id="246" name="Google Shape;246;p33"/>
          <p:cNvGraphicFramePr/>
          <p:nvPr/>
        </p:nvGraphicFramePr>
        <p:xfrm>
          <a:off x="4319388" y="2454075"/>
          <a:ext cx="4140025" cy="2125980"/>
        </p:xfrm>
        <a:graphic>
          <a:graphicData uri="http://schemas.openxmlformats.org/drawingml/2006/table">
            <a:tbl>
              <a:tblPr bandRow="1">
                <a:noFill/>
                <a:tableStyleId>{CEC9A5D0-E229-42DB-AABF-DAC4BE15F11E}</a:tableStyleId>
              </a:tblPr>
              <a:tblGrid>
                <a:gridCol w="101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SemiBold"/>
                          <a:ea typeface="Overpass SemiBold"/>
                          <a:cs typeface="Overpass SemiBold"/>
                          <a:sym typeface="Overpass SemiBold"/>
                        </a:rPr>
                        <a:t>Canal</a:t>
                      </a:r>
                      <a:endParaRPr sz="1000" i="1">
                        <a:latin typeface="Overpass SemiBold"/>
                        <a:ea typeface="Overpass SemiBold"/>
                        <a:cs typeface="Overpass SemiBold"/>
                        <a:sym typeface="Overpass SemiBold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SemiBold"/>
                          <a:ea typeface="Overpass SemiBold"/>
                          <a:cs typeface="Overpass SemiBold"/>
                          <a:sym typeface="Overpass SemiBold"/>
                        </a:rPr>
                        <a:t>Vídeo</a:t>
                      </a:r>
                      <a:endParaRPr sz="1000" i="1">
                        <a:latin typeface="Overpass SemiBold"/>
                        <a:ea typeface="Overpass SemiBold"/>
                        <a:cs typeface="Overpass SemiBold"/>
                        <a:sym typeface="Overpass SemiBold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SemiBold"/>
                          <a:ea typeface="Overpass SemiBold"/>
                          <a:cs typeface="Overpass SemiBold"/>
                          <a:sym typeface="Overpass SemiBold"/>
                        </a:rPr>
                        <a:t>Views</a:t>
                      </a:r>
                      <a:endParaRPr sz="800" i="1">
                        <a:latin typeface="Overpass SemiBold"/>
                        <a:ea typeface="Overpass SemiBold"/>
                        <a:cs typeface="Overpass SemiBold"/>
                        <a:sym typeface="Overpass SemiBold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SemiBold"/>
                          <a:ea typeface="Overpass SemiBold"/>
                          <a:cs typeface="Overpass SemiBold"/>
                          <a:sym typeface="Overpass SemiBold"/>
                        </a:rPr>
                        <a:t>Likes</a:t>
                      </a:r>
                      <a:endParaRPr sz="1000" i="1">
                        <a:latin typeface="Overpass SemiBold"/>
                        <a:ea typeface="Overpass SemiBold"/>
                        <a:cs typeface="Overpass SemiBold"/>
                        <a:sym typeface="Overpass SemiBold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Os Pingos nos Is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Motociata Em Sp/ Doria Explora Vacina/ Bolsonaro Preserva Liberdade..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633.096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67.133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Os Pingos nos Is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Augusto Nunes: Fernanda Torres Recusa Vacina De Oxford...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649.947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63.478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Os Pingos nos Is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Gabinete Paralelo De Barroso/ Párias Da Vacina/ Bolsonaro De Moto Em Sp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760.925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60.292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Os Pingos nos Is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Japão Tem Histórico De Resistência À Vacina; Entenda O Motivo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408.974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51.588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Reclamação do Dia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A Polêmica Da Copa América No Brasil #Copaamérica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171.712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36.315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Edimilson Migowski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Melhor Vacina Revelada (E A Pior Também) | Ranking Por Idade E Gênero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246.908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i="1">
                          <a:latin typeface="Overpass Light"/>
                          <a:ea typeface="Overpass Light"/>
                          <a:cs typeface="Overpass Light"/>
                          <a:sym typeface="Overpass Light"/>
                        </a:rPr>
                        <a:t>27.814</a:t>
                      </a:r>
                      <a:endParaRPr sz="800" i="1">
                        <a:latin typeface="Overpass Light"/>
                        <a:ea typeface="Overpass Light"/>
                        <a:cs typeface="Overpass Light"/>
                        <a:sym typeface="Overpass Light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DA63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7" name="Google Shape;247;p33"/>
          <p:cNvSpPr txBox="1"/>
          <p:nvPr/>
        </p:nvSpPr>
        <p:spPr>
          <a:xfrm>
            <a:off x="4289400" y="1997875"/>
            <a:ext cx="42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Vídeos com mais engajamento dentro do nicho analisado em junho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34"/>
          <p:cNvGrpSpPr/>
          <p:nvPr/>
        </p:nvGrpSpPr>
        <p:grpSpPr>
          <a:xfrm>
            <a:off x="514350" y="87186"/>
            <a:ext cx="3241350" cy="1177228"/>
            <a:chOff x="0" y="158698"/>
            <a:chExt cx="8643600" cy="3139275"/>
          </a:xfrm>
        </p:grpSpPr>
        <p:sp>
          <p:nvSpPr>
            <p:cNvPr id="253" name="Google Shape;253;p34"/>
            <p:cNvSpPr txBox="1"/>
            <p:nvPr/>
          </p:nvSpPr>
          <p:spPr>
            <a:xfrm>
              <a:off x="0" y="158698"/>
              <a:ext cx="86436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Telegram</a:t>
              </a:r>
              <a:endParaRPr sz="700"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0" y="2546548"/>
              <a:ext cx="8643600" cy="41400"/>
            </a:xfrm>
            <a:prstGeom prst="rect">
              <a:avLst/>
            </a:pr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 txBox="1"/>
            <p:nvPr/>
          </p:nvSpPr>
          <p:spPr>
            <a:xfrm>
              <a:off x="0" y="2764273"/>
              <a:ext cx="8643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O lado opaco do debate antivacina</a:t>
              </a:r>
              <a:endParaRPr sz="500"/>
            </a:p>
          </p:txBody>
        </p:sp>
      </p:grpSp>
      <p:sp>
        <p:nvSpPr>
          <p:cNvPr id="256" name="Google Shape;256;p34"/>
          <p:cNvSpPr txBox="1"/>
          <p:nvPr/>
        </p:nvSpPr>
        <p:spPr>
          <a:xfrm>
            <a:off x="4008178" y="444967"/>
            <a:ext cx="4080470" cy="432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 dirty="0"/>
              <a:t>Há uma série de canais de difusão sistemática de conteúdo </a:t>
            </a:r>
            <a:r>
              <a:rPr lang="pt-BR" sz="1200" dirty="0" err="1"/>
              <a:t>antivacina</a:t>
            </a:r>
            <a:r>
              <a:rPr lang="pt-BR" sz="1200" dirty="0"/>
              <a:t> no </a:t>
            </a:r>
            <a:r>
              <a:rPr lang="pt-BR" sz="1200" dirty="0" err="1"/>
              <a:t>Telegram</a:t>
            </a:r>
            <a:r>
              <a:rPr lang="pt-BR" sz="1200" dirty="0"/>
              <a:t>, que funciona como espaço para articulação de grupos, para a difusão de conteúdo, para </a:t>
            </a:r>
            <a:r>
              <a:rPr lang="pt-BR" sz="1200" dirty="0" err="1"/>
              <a:t>armanezamento</a:t>
            </a:r>
            <a:r>
              <a:rPr lang="pt-BR" sz="1200" dirty="0"/>
              <a:t> de dados (para o caso de bloqueio de páginas no Instagram), e para mobilização para ataque de adversários - parlamentares, grupos pró-vacina etc.</a:t>
            </a: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/>
              <a:t>Junho:</a:t>
            </a:r>
            <a:r>
              <a:rPr lang="pt-BR" sz="1200" dirty="0"/>
              <a:t> conteúdos relacionados à difusão de reações adversas provocadas pelas vacinas contra a </a:t>
            </a:r>
            <a:r>
              <a:rPr lang="pt-BR" sz="1200" dirty="0" err="1"/>
              <a:t>covid</a:t>
            </a:r>
            <a:r>
              <a:rPr lang="pt-BR" sz="1200" dirty="0"/>
              <a:t> 19, como o "reacoes_vacinacv19", com mais de 8 mil usuários, se destacaram no levantamento.</a:t>
            </a: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/>
              <a:t>Julho:</a:t>
            </a:r>
            <a:r>
              <a:rPr lang="pt-BR" sz="1200" dirty="0"/>
              <a:t> foi possível observar movimentação de grupos que buscam arregimentar advogados e médicos contra medidas que obriguem a vacinação contra a Covid-19. A movimentação de grupos </a:t>
            </a:r>
            <a:r>
              <a:rPr lang="pt-BR" sz="1200" dirty="0" err="1"/>
              <a:t>antivacina</a:t>
            </a:r>
            <a:r>
              <a:rPr lang="pt-BR" sz="1200" dirty="0"/>
              <a:t> no </a:t>
            </a:r>
            <a:r>
              <a:rPr lang="pt-BR" sz="1200" dirty="0" err="1"/>
              <a:t>Telegram</a:t>
            </a:r>
            <a:r>
              <a:rPr lang="pt-BR" sz="1200" dirty="0"/>
              <a:t>, em julho, contrasta com menor engajamento sobre a temática, em outras redes naquele mês. </a:t>
            </a:r>
            <a:endParaRPr sz="1200" dirty="0"/>
          </a:p>
        </p:txBody>
      </p:sp>
      <p:grpSp>
        <p:nvGrpSpPr>
          <p:cNvPr id="257" name="Google Shape;257;p34"/>
          <p:cNvGrpSpPr/>
          <p:nvPr/>
        </p:nvGrpSpPr>
        <p:grpSpPr>
          <a:xfrm>
            <a:off x="8176698" y="514350"/>
            <a:ext cx="450419" cy="452438"/>
            <a:chOff x="2701" y="0"/>
            <a:chExt cx="1201116" cy="1206500"/>
          </a:xfrm>
        </p:grpSpPr>
        <p:sp>
          <p:nvSpPr>
            <p:cNvPr id="258" name="Google Shape;258;p34"/>
            <p:cNvSpPr/>
            <p:nvPr/>
          </p:nvSpPr>
          <p:spPr>
            <a:xfrm>
              <a:off x="2701" y="0"/>
              <a:ext cx="1201116" cy="1206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 txBox="1"/>
            <p:nvPr/>
          </p:nvSpPr>
          <p:spPr>
            <a:xfrm>
              <a:off x="241518" y="321121"/>
              <a:ext cx="72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AFAF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7</a:t>
              </a:r>
              <a:endParaRPr sz="700"/>
            </a:p>
          </p:txBody>
        </p:sp>
      </p:grpSp>
      <p:grpSp>
        <p:nvGrpSpPr>
          <p:cNvPr id="260" name="Google Shape;260;p34"/>
          <p:cNvGrpSpPr/>
          <p:nvPr/>
        </p:nvGrpSpPr>
        <p:grpSpPr>
          <a:xfrm rot="-5400000">
            <a:off x="8163917" y="4331785"/>
            <a:ext cx="477302" cy="108895"/>
            <a:chOff x="642" y="0"/>
            <a:chExt cx="1272806" cy="290386"/>
          </a:xfrm>
        </p:grpSpPr>
        <p:sp>
          <p:nvSpPr>
            <p:cNvPr id="261" name="Google Shape;261;p34"/>
            <p:cNvSpPr/>
            <p:nvPr/>
          </p:nvSpPr>
          <p:spPr>
            <a:xfrm>
              <a:off x="983062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89944" y="0"/>
              <a:ext cx="290385" cy="290386"/>
            </a:xfrm>
            <a:custGeom>
              <a:avLst/>
              <a:gdLst/>
              <a:ahLst/>
              <a:cxnLst/>
              <a:rect l="l" t="t" r="r" b="b"/>
              <a:pathLst>
                <a:path w="1708150" h="1708150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42" y="1587"/>
              <a:ext cx="284475" cy="285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A63C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1564275"/>
            <a:ext cx="2315200" cy="32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/>
          <p:nvPr/>
        </p:nvSpPr>
        <p:spPr>
          <a:xfrm>
            <a:off x="2828375" y="3844850"/>
            <a:ext cx="8175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Overpass Thin"/>
                <a:ea typeface="Overpass Thin"/>
                <a:cs typeface="Overpass Thin"/>
                <a:sym typeface="Overpass Thin"/>
              </a:rPr>
              <a:t>Mensagem do grupo @medicospelaliberdade no Telegram</a:t>
            </a:r>
            <a:endParaRPr sz="1300">
              <a:latin typeface="Overpass Thin"/>
              <a:ea typeface="Overpass Thin"/>
              <a:cs typeface="Overpass Thin"/>
              <a:sym typeface="Overpass Th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1528</Words>
  <Application>Microsoft Macintosh PowerPoint</Application>
  <PresentationFormat>Apresentação na tela (16:9)</PresentationFormat>
  <Paragraphs>138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4" baseType="lpstr">
      <vt:lpstr>Arial</vt:lpstr>
      <vt:lpstr>Cormorant Garamond</vt:lpstr>
      <vt:lpstr>Overpass Thin</vt:lpstr>
      <vt:lpstr>Overpass</vt:lpstr>
      <vt:lpstr>Overpass Light</vt:lpstr>
      <vt:lpstr>Overpass SemiBold</vt:lpstr>
      <vt:lpstr>Times New Roman</vt:lpstr>
      <vt:lpstr>Calibri</vt:lpstr>
      <vt:lpstr>Simple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Flavio</cp:lastModifiedBy>
  <cp:revision>5</cp:revision>
  <dcterms:modified xsi:type="dcterms:W3CDTF">2021-08-30T11:50:42Z</dcterms:modified>
</cp:coreProperties>
</file>