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960" r:id="rId2"/>
  </p:sldMasterIdLst>
  <p:notesMasterIdLst>
    <p:notesMasterId r:id="rId50"/>
  </p:notesMasterIdLst>
  <p:handoutMasterIdLst>
    <p:handoutMasterId r:id="rId51"/>
  </p:handoutMasterIdLst>
  <p:sldIdLst>
    <p:sldId id="256" r:id="rId3"/>
    <p:sldId id="499" r:id="rId4"/>
    <p:sldId id="500" r:id="rId5"/>
    <p:sldId id="511" r:id="rId6"/>
    <p:sldId id="503" r:id="rId7"/>
    <p:sldId id="540" r:id="rId8"/>
    <p:sldId id="552" r:id="rId9"/>
    <p:sldId id="502" r:id="rId10"/>
    <p:sldId id="556" r:id="rId11"/>
    <p:sldId id="557" r:id="rId12"/>
    <p:sldId id="558" r:id="rId13"/>
    <p:sldId id="559" r:id="rId14"/>
    <p:sldId id="560" r:id="rId15"/>
    <p:sldId id="561" r:id="rId16"/>
    <p:sldId id="562" r:id="rId17"/>
    <p:sldId id="517" r:id="rId18"/>
    <p:sldId id="518" r:id="rId19"/>
    <p:sldId id="519" r:id="rId20"/>
    <p:sldId id="555" r:id="rId21"/>
    <p:sldId id="553" r:id="rId22"/>
    <p:sldId id="520" r:id="rId23"/>
    <p:sldId id="546" r:id="rId24"/>
    <p:sldId id="507" r:id="rId25"/>
    <p:sldId id="537" r:id="rId26"/>
    <p:sldId id="547" r:id="rId27"/>
    <p:sldId id="550" r:id="rId28"/>
    <p:sldId id="548" r:id="rId29"/>
    <p:sldId id="551" r:id="rId30"/>
    <p:sldId id="508" r:id="rId31"/>
    <p:sldId id="509" r:id="rId32"/>
    <p:sldId id="505" r:id="rId33"/>
    <p:sldId id="535" r:id="rId34"/>
    <p:sldId id="538" r:id="rId35"/>
    <p:sldId id="539" r:id="rId36"/>
    <p:sldId id="512" r:id="rId37"/>
    <p:sldId id="513" r:id="rId38"/>
    <p:sldId id="514" r:id="rId39"/>
    <p:sldId id="524" r:id="rId40"/>
    <p:sldId id="526" r:id="rId41"/>
    <p:sldId id="532" r:id="rId42"/>
    <p:sldId id="527" r:id="rId43"/>
    <p:sldId id="533" r:id="rId44"/>
    <p:sldId id="528" r:id="rId45"/>
    <p:sldId id="529" r:id="rId46"/>
    <p:sldId id="516" r:id="rId47"/>
    <p:sldId id="515" r:id="rId48"/>
    <p:sldId id="536" r:id="rId49"/>
  </p:sldIdLst>
  <p:sldSz cx="9144000" cy="6858000" type="screen4x3"/>
  <p:notesSz cx="6805613" cy="9939338"/>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9"/>
    <a:srgbClr val="ECAF66"/>
    <a:srgbClr val="E79839"/>
    <a:srgbClr val="CF7C19"/>
    <a:srgbClr val="0C8366"/>
    <a:srgbClr val="786041"/>
    <a:srgbClr val="DD8010"/>
    <a:srgbClr val="AC3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1" autoAdjust="0"/>
    <p:restoredTop sz="87919" autoAdjust="0"/>
  </p:normalViewPr>
  <p:slideViewPr>
    <p:cSldViewPr>
      <p:cViewPr varScale="1">
        <p:scale>
          <a:sx n="89" d="100"/>
          <a:sy n="89" d="100"/>
        </p:scale>
        <p:origin x="2320" y="176"/>
      </p:cViewPr>
      <p:guideLst>
        <p:guide orient="horz" pos="2160"/>
        <p:guide pos="2880"/>
      </p:guideLst>
    </p:cSldViewPr>
  </p:slideViewPr>
  <p:outlineViewPr>
    <p:cViewPr>
      <p:scale>
        <a:sx n="33" d="100"/>
        <a:sy n="33" d="100"/>
      </p:scale>
      <p:origin x="0" y="876"/>
    </p:cViewPr>
  </p:outlineViewPr>
  <p:notesTextViewPr>
    <p:cViewPr>
      <p:scale>
        <a:sx n="100" d="100"/>
        <a:sy n="100" d="100"/>
      </p:scale>
      <p:origin x="0" y="0"/>
    </p:cViewPr>
  </p:notesTextViewPr>
  <p:sorterViewPr>
    <p:cViewPr>
      <p:scale>
        <a:sx n="100" d="100"/>
        <a:sy n="100" d="100"/>
      </p:scale>
      <p:origin x="0" y="-7435"/>
    </p:cViewPr>
  </p:sorterViewPr>
  <p:notesViewPr>
    <p:cSldViewPr>
      <p:cViewPr varScale="1">
        <p:scale>
          <a:sx n="79" d="100"/>
          <a:sy n="79" d="100"/>
        </p:scale>
        <p:origin x="-3930" y="-7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F1A1E48-78D9-439C-A72A-54F3AE214A6F}"/>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3C002C56-6B6B-4649-B20B-CCEBD0AED336}"/>
              </a:ext>
            </a:extLst>
          </p:cNvPr>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1" hangingPunct="1">
              <a:defRPr sz="1200">
                <a:latin typeface="Arial" charset="0"/>
              </a:defRPr>
            </a:lvl1pPr>
          </a:lstStyle>
          <a:p>
            <a:pPr>
              <a:defRPr/>
            </a:pPr>
            <a:fld id="{478F39C5-4F79-4248-9521-EDF430E103C9}" type="datetimeFigureOut">
              <a:rPr lang="pt-BR"/>
              <a:pPr>
                <a:defRPr/>
              </a:pPr>
              <a:t>19/04/2022</a:t>
            </a:fld>
            <a:endParaRPr lang="pt-BR"/>
          </a:p>
        </p:txBody>
      </p:sp>
      <p:sp>
        <p:nvSpPr>
          <p:cNvPr id="4" name="Espaço Reservado para Rodapé 3">
            <a:extLst>
              <a:ext uri="{FF2B5EF4-FFF2-40B4-BE49-F238E27FC236}">
                <a16:creationId xmlns:a16="http://schemas.microsoft.com/office/drawing/2014/main" id="{CA769F46-1AAC-48C1-ADEF-1DFAE641055D}"/>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pt-BR"/>
          </a:p>
        </p:txBody>
      </p:sp>
      <p:sp>
        <p:nvSpPr>
          <p:cNvPr id="5" name="Espaço Reservado para Número de Slide 4">
            <a:extLst>
              <a:ext uri="{FF2B5EF4-FFF2-40B4-BE49-F238E27FC236}">
                <a16:creationId xmlns:a16="http://schemas.microsoft.com/office/drawing/2014/main" id="{43393C98-D064-4497-A8B3-7809BA96A229}"/>
              </a:ext>
            </a:extLst>
          </p:cNvPr>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8416E0D-B861-4757-8F15-9F8696B8908C}" type="slidenum">
              <a:rPr lang="pt-BR" altLang="pt-BR"/>
              <a:pPr/>
              <a:t>‹nº›</a:t>
            </a:fld>
            <a:endParaRPr lang="pt-BR" alt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F341405F-33C4-4EBC-A069-4AD60C7DA8E2}"/>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5E820786-F278-4E79-97E9-8A303B2AD065}"/>
              </a:ext>
            </a:extLst>
          </p:cNvPr>
          <p:cNvSpPr>
            <a:spLocks noGrp="1"/>
          </p:cNvSpPr>
          <p:nvPr>
            <p:ph type="dt" idx="1"/>
          </p:nvPr>
        </p:nvSpPr>
        <p:spPr>
          <a:xfrm>
            <a:off x="3854450" y="0"/>
            <a:ext cx="2949575" cy="496888"/>
          </a:xfrm>
          <a:prstGeom prst="rect">
            <a:avLst/>
          </a:prstGeom>
        </p:spPr>
        <p:txBody>
          <a:bodyPr vert="horz" lIns="91440" tIns="45720" rIns="91440" bIns="45720" rtlCol="0"/>
          <a:lstStyle>
            <a:lvl1pPr algn="r" eaLnBrk="1" hangingPunct="1">
              <a:defRPr sz="1200">
                <a:latin typeface="Arial" charset="0"/>
              </a:defRPr>
            </a:lvl1pPr>
          </a:lstStyle>
          <a:p>
            <a:pPr>
              <a:defRPr/>
            </a:pPr>
            <a:fld id="{31BFEAA9-40E3-4020-A3C8-6B31BA5622EB}" type="datetimeFigureOut">
              <a:rPr lang="pt-BR"/>
              <a:pPr>
                <a:defRPr/>
              </a:pPr>
              <a:t>19/04/2022</a:t>
            </a:fld>
            <a:endParaRPr lang="pt-BR" dirty="0"/>
          </a:p>
        </p:txBody>
      </p:sp>
      <p:sp>
        <p:nvSpPr>
          <p:cNvPr id="4" name="Espaço Reservado para Imagem de Slide 3">
            <a:extLst>
              <a:ext uri="{FF2B5EF4-FFF2-40B4-BE49-F238E27FC236}">
                <a16:creationId xmlns:a16="http://schemas.microsoft.com/office/drawing/2014/main" id="{7981107E-6F9A-4AFA-AF6E-E559554A1209}"/>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a:extLst>
              <a:ext uri="{FF2B5EF4-FFF2-40B4-BE49-F238E27FC236}">
                <a16:creationId xmlns:a16="http://schemas.microsoft.com/office/drawing/2014/main" id="{BADB7A8B-66BD-46E8-872F-CCBD8CDB658A}"/>
              </a:ext>
            </a:extLst>
          </p:cNvPr>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32F40EE7-BF88-43CA-9C19-10A1D6168257}"/>
              </a:ext>
            </a:extLst>
          </p:cNvPr>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DB6BDC6F-5027-4BFB-92EE-A1C5C1005AC1}"/>
              </a:ext>
            </a:extLst>
          </p:cNvPr>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0983808-9C4D-463E-BBF6-87ED83A90BAD}"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a:extLst>
              <a:ext uri="{FF2B5EF4-FFF2-40B4-BE49-F238E27FC236}">
                <a16:creationId xmlns:a16="http://schemas.microsoft.com/office/drawing/2014/main" id="{85DEF146-6EC5-4ABD-9B83-7FEBD9BA9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ço Reservado para Anotações 2">
            <a:extLst>
              <a:ext uri="{FF2B5EF4-FFF2-40B4-BE49-F238E27FC236}">
                <a16:creationId xmlns:a16="http://schemas.microsoft.com/office/drawing/2014/main" id="{1326655F-3CF3-46E7-86A4-F848839F8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16388" name="Espaço Reservado para Número de Slide 3">
            <a:extLst>
              <a:ext uri="{FF2B5EF4-FFF2-40B4-BE49-F238E27FC236}">
                <a16:creationId xmlns:a16="http://schemas.microsoft.com/office/drawing/2014/main" id="{214D921F-7C2E-4072-80E8-4365845D9E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EB4273-615B-4B71-AF3D-86DBF63B6DB9}" type="slidenum">
              <a:rPr lang="pt-BR" altLang="pt-BR">
                <a:latin typeface="Arial" panose="020B0604020202020204" pitchFamily="34" charset="0"/>
              </a:rPr>
              <a:pPr>
                <a:spcBef>
                  <a:spcPct val="0"/>
                </a:spcBef>
              </a:pPr>
              <a:t>1</a:t>
            </a:fld>
            <a:endParaRPr lang="pt-BR" altLang="pt-B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a:extLst>
              <a:ext uri="{FF2B5EF4-FFF2-40B4-BE49-F238E27FC236}">
                <a16:creationId xmlns:a16="http://schemas.microsoft.com/office/drawing/2014/main" id="{9E6FA419-98BC-4123-8AB9-7C6E32CF14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a:extLst>
              <a:ext uri="{FF2B5EF4-FFF2-40B4-BE49-F238E27FC236}">
                <a16:creationId xmlns:a16="http://schemas.microsoft.com/office/drawing/2014/main" id="{EF0D0C80-6DE6-4C9C-B747-38B004B88E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a:t>Taxa de Abandono (TA): </a:t>
            </a:r>
            <a:r>
              <a:rPr lang="pt-BR" altLang="pt-BR"/>
              <a:t>identifica a parcela de vacinados que começaram o esquema vacinal, mas não o completaram. É dada pela diferença entre o número de primeiras e últimas doses, dividido pelo número de primeiras doses, multiplicado por 100. Calculado para vacinas: Meningocócica, Pentavalente, Pneumocócica C, Poliomielite, considera-se a completude do esquema vacinal com o somatório das segundas doses de Tríplice Viral e doses únicas de Tetra Viral. </a:t>
            </a:r>
            <a:endParaRPr lang="en-US" altLang="pt-BR"/>
          </a:p>
          <a:p>
            <a:r>
              <a:rPr lang="pt-BR" altLang="pt-BR"/>
              <a:t>Taxa de Abandono (TA) tem níveis distintos de acordo com cada imunobiológico (Gráfico 4). Meningocócica C, Pneumocócica e Rotavírus apresentam os valores mais baixos em toda a série histórica analisada. Ao passo que Poliomielite, Pentavalente e Tríplice Viral, sobretudo esta última, apresentam os valores mais altos. Em geral, quando o imunobiológico é introduzido ao calendário vacinal a TA é muito alta. </a:t>
            </a:r>
            <a:r>
              <a:rPr lang="pt-BR" altLang="pt-BR" b="1"/>
              <a:t>Uma vez que o imunobiológico se estabelece na rotina, as taxas decrescem e ficam estáveis</a:t>
            </a:r>
            <a:r>
              <a:rPr lang="pt-BR" altLang="pt-BR"/>
              <a:t>.  Cabe destacar ainda o aumento da TA de Tríplice Viral em 2020. </a:t>
            </a:r>
          </a:p>
          <a:p>
            <a:endParaRPr lang="pt-BR" altLang="pt-BR"/>
          </a:p>
          <a:p>
            <a:endParaRPr lang="en-US" altLang="pt-BR"/>
          </a:p>
        </p:txBody>
      </p:sp>
      <p:sp>
        <p:nvSpPr>
          <p:cNvPr id="38916" name="Espaço Reservado para Número de Slide 3">
            <a:extLst>
              <a:ext uri="{FF2B5EF4-FFF2-40B4-BE49-F238E27FC236}">
                <a16:creationId xmlns:a16="http://schemas.microsoft.com/office/drawing/2014/main" id="{CA05C3B2-4B71-4893-89BC-3A01BB0F63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63B56E-B0B5-4B24-AB1F-80E99374C55B}" type="slidenum">
              <a:rPr lang="pt-BR" altLang="pt-BR"/>
              <a:pPr/>
              <a:t>14</a:t>
            </a:fld>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a:extLst>
              <a:ext uri="{FF2B5EF4-FFF2-40B4-BE49-F238E27FC236}">
                <a16:creationId xmlns:a16="http://schemas.microsoft.com/office/drawing/2014/main" id="{3B900239-C4BB-4C2D-9EF7-6CDBA0BED3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a:extLst>
              <a:ext uri="{FF2B5EF4-FFF2-40B4-BE49-F238E27FC236}">
                <a16:creationId xmlns:a16="http://schemas.microsoft.com/office/drawing/2014/main" id="{3C675846-7B26-42A7-ABAA-F8DF1AE09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a:t>Em relação a proporção de municípios que atingiram a meta de 80% de salas de vacina que alimentam o SI-PNI, que é um indicador do Programa de Qualificação das Ações de Vigilância em Saúde. Houve um aumento entre 2013-2015, com uma queda em 2016 e posterior recuperação. Em 2019 observa-se uma redução, mas é preciso considera que em dezembro de 2018 houve  modificações no sistema de informação.</a:t>
            </a:r>
          </a:p>
        </p:txBody>
      </p:sp>
      <p:sp>
        <p:nvSpPr>
          <p:cNvPr id="40964" name="Espaço Reservado para Número de Slide 3">
            <a:extLst>
              <a:ext uri="{FF2B5EF4-FFF2-40B4-BE49-F238E27FC236}">
                <a16:creationId xmlns:a16="http://schemas.microsoft.com/office/drawing/2014/main" id="{BDBE0457-FF83-4FEE-9106-82C922030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3E006D-293F-4D73-9E1F-7B7A780D9416}" type="slidenum">
              <a:rPr lang="pt-BR" altLang="pt-BR"/>
              <a:pPr/>
              <a:t>15</a:t>
            </a:fld>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a:extLst>
              <a:ext uri="{FF2B5EF4-FFF2-40B4-BE49-F238E27FC236}">
                <a16:creationId xmlns:a16="http://schemas.microsoft.com/office/drawing/2014/main" id="{7235CB91-B3D6-4A04-928D-58625E9785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a:extLst>
              <a:ext uri="{FF2B5EF4-FFF2-40B4-BE49-F238E27FC236}">
                <a16:creationId xmlns:a16="http://schemas.microsoft.com/office/drawing/2014/main" id="{A7A9D012-96FF-49DD-9490-E49BDAAEEF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3012" name="Espaço Reservado para Número de Slide 3">
            <a:extLst>
              <a:ext uri="{FF2B5EF4-FFF2-40B4-BE49-F238E27FC236}">
                <a16:creationId xmlns:a16="http://schemas.microsoft.com/office/drawing/2014/main" id="{25212CD6-30DF-4730-8CC2-8322461045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ED15E2-C45B-4B8A-806B-ABA523543107}" type="slidenum">
              <a:rPr lang="pt-BR" altLang="pt-BR"/>
              <a:pPr/>
              <a:t>16</a:t>
            </a:fld>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a:extLst>
              <a:ext uri="{FF2B5EF4-FFF2-40B4-BE49-F238E27FC236}">
                <a16:creationId xmlns:a16="http://schemas.microsoft.com/office/drawing/2014/main" id="{A71E0888-A0C6-4478-8A63-DE57BC2C7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a:extLst>
              <a:ext uri="{FF2B5EF4-FFF2-40B4-BE49-F238E27FC236}">
                <a16:creationId xmlns:a16="http://schemas.microsoft.com/office/drawing/2014/main" id="{20B48F7D-5B82-4F14-BBE0-BCA7586AD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pt-BR"/>
          </a:p>
        </p:txBody>
      </p:sp>
      <p:sp>
        <p:nvSpPr>
          <p:cNvPr id="45060" name="Espaço Reservado para Número de Slide 3">
            <a:extLst>
              <a:ext uri="{FF2B5EF4-FFF2-40B4-BE49-F238E27FC236}">
                <a16:creationId xmlns:a16="http://schemas.microsoft.com/office/drawing/2014/main" id="{9EC47820-B909-48BA-852A-EF35BB53E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0EF3EC-3074-44E7-9F77-48C22712DE91}" type="slidenum">
              <a:rPr lang="pt-BR" altLang="pt-BR"/>
              <a:pPr/>
              <a:t>17</a:t>
            </a:fld>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a:extLst>
              <a:ext uri="{FF2B5EF4-FFF2-40B4-BE49-F238E27FC236}">
                <a16:creationId xmlns:a16="http://schemas.microsoft.com/office/drawing/2014/main" id="{9591B9A9-B642-4A1B-9078-FA60305EED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a:extLst>
              <a:ext uri="{FF2B5EF4-FFF2-40B4-BE49-F238E27FC236}">
                <a16:creationId xmlns:a16="http://schemas.microsoft.com/office/drawing/2014/main" id="{E58A11BB-EF7D-4244-83C9-108C7B0FF9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pt-BR"/>
          </a:p>
        </p:txBody>
      </p:sp>
      <p:sp>
        <p:nvSpPr>
          <p:cNvPr id="48132" name="Espaço Reservado para Número de Slide 3">
            <a:extLst>
              <a:ext uri="{FF2B5EF4-FFF2-40B4-BE49-F238E27FC236}">
                <a16:creationId xmlns:a16="http://schemas.microsoft.com/office/drawing/2014/main" id="{3BE875E2-0A73-4240-BD46-0E31C1B5AD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12FEBD-156D-4961-891F-77202E6431C1}" type="slidenum">
              <a:rPr lang="pt-BR" altLang="pt-BR"/>
              <a:pPr/>
              <a:t>20</a:t>
            </a:fld>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a:extLst>
              <a:ext uri="{FF2B5EF4-FFF2-40B4-BE49-F238E27FC236}">
                <a16:creationId xmlns:a16="http://schemas.microsoft.com/office/drawing/2014/main" id="{3BDCACA3-BC49-4092-8C10-1BCDB50D2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a:extLst>
              <a:ext uri="{FF2B5EF4-FFF2-40B4-BE49-F238E27FC236}">
                <a16:creationId xmlns:a16="http://schemas.microsoft.com/office/drawing/2014/main" id="{EE8E3D84-8248-4D85-B7FA-BD3C4E42A1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latin typeface="Segoe UI" panose="020B0502040204020203" pitchFamily="34" charset="0"/>
                <a:cs typeface="Segoe UI" panose="020B0502040204020203" pitchFamily="34" charset="0"/>
              </a:rPr>
              <a:t>Demora em aceitar ou recusar vacinas apesar da disponibilidade delas nos serviços de saúde. A hesitação vacinal é complexa e dependente do contexto, variando ao longo do tempo, local e tipo de vacina” (OMS, 2014)</a:t>
            </a:r>
          </a:p>
          <a:p>
            <a:endParaRPr lang="pt-BR" altLang="pt-BR"/>
          </a:p>
        </p:txBody>
      </p:sp>
      <p:sp>
        <p:nvSpPr>
          <p:cNvPr id="52228" name="Espaço Reservado para Número de Slide 3">
            <a:extLst>
              <a:ext uri="{FF2B5EF4-FFF2-40B4-BE49-F238E27FC236}">
                <a16:creationId xmlns:a16="http://schemas.microsoft.com/office/drawing/2014/main" id="{AC3619D4-D3EE-4005-B016-582ACC2403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E1B3F4-E761-4B53-937E-131EBB6C28C3}" type="slidenum">
              <a:rPr lang="pt-BR" altLang="pt-BR"/>
              <a:pPr/>
              <a:t>23</a:t>
            </a:fld>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a:extLst>
              <a:ext uri="{FF2B5EF4-FFF2-40B4-BE49-F238E27FC236}">
                <a16:creationId xmlns:a16="http://schemas.microsoft.com/office/drawing/2014/main" id="{3F0CD583-C10D-4AAA-A326-D7194561BC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a:extLst>
              <a:ext uri="{FF2B5EF4-FFF2-40B4-BE49-F238E27FC236}">
                <a16:creationId xmlns:a16="http://schemas.microsoft.com/office/drawing/2014/main" id="{12DBE6D5-132F-4689-B6D4-1CEA19C6FB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45000"/>
              </a:lnSpc>
              <a:spcAft>
                <a:spcPts val="13"/>
              </a:spcAft>
            </a:pPr>
            <a:r>
              <a:rPr lang="pt-BR" altLang="pt-BR" sz="1800" dirty="0">
                <a:solidFill>
                  <a:srgbClr val="000000"/>
                </a:solidFill>
                <a:latin typeface="Times New Roman" panose="02020603050405020304" pitchFamily="18" charset="0"/>
                <a:cs typeface="Times New Roman" panose="02020603050405020304" pitchFamily="18" charset="0"/>
              </a:rPr>
              <a:t>A ampla circulação de informações falsas, distorcidas, descontextualizadas, tornou-se uma característica das sociabilidades contemporâneas, mediadas pelas tecnologias digitais de comunicação, popularizado pelo termo “</a:t>
            </a:r>
            <a:r>
              <a:rPr lang="pt-BR" altLang="pt-BR" sz="1800" dirty="0" err="1">
                <a:solidFill>
                  <a:srgbClr val="000000"/>
                </a:solidFill>
                <a:latin typeface="Times New Roman" panose="02020603050405020304" pitchFamily="18" charset="0"/>
                <a:cs typeface="Times New Roman" panose="02020603050405020304" pitchFamily="18" charset="0"/>
              </a:rPr>
              <a:t>fake</a:t>
            </a:r>
            <a:r>
              <a:rPr lang="pt-BR" altLang="pt-BR" sz="1800" dirty="0">
                <a:solidFill>
                  <a:srgbClr val="000000"/>
                </a:solidFill>
                <a:latin typeface="Times New Roman" panose="02020603050405020304" pitchFamily="18" charset="0"/>
                <a:cs typeface="Times New Roman" panose="02020603050405020304" pitchFamily="18" charset="0"/>
              </a:rPr>
              <a:t> </a:t>
            </a:r>
            <a:r>
              <a:rPr lang="pt-BR" altLang="pt-BR" sz="1800" dirty="0" err="1">
                <a:solidFill>
                  <a:srgbClr val="000000"/>
                </a:solidFill>
                <a:latin typeface="Times New Roman" panose="02020603050405020304" pitchFamily="18" charset="0"/>
                <a:cs typeface="Times New Roman" panose="02020603050405020304" pitchFamily="18" charset="0"/>
              </a:rPr>
              <a:t>news</a:t>
            </a:r>
            <a:r>
              <a:rPr lang="pt-BR" altLang="pt-BR" sz="1800" dirty="0">
                <a:solidFill>
                  <a:srgbClr val="000000"/>
                </a:solidFill>
                <a:latin typeface="Times New Roman" panose="02020603050405020304" pitchFamily="18" charset="0"/>
                <a:cs typeface="Times New Roman" panose="02020603050405020304" pitchFamily="18" charset="0"/>
              </a:rPr>
              <a:t>”</a:t>
            </a:r>
            <a:endParaRPr lang="pt-BR" altLang="pt-BR" sz="1800" dirty="0">
              <a:latin typeface="Times New Roman" panose="02020603050405020304" pitchFamily="18" charset="0"/>
              <a:cs typeface="Times New Roman" panose="02020603050405020304" pitchFamily="18" charset="0"/>
            </a:endParaRPr>
          </a:p>
          <a:p>
            <a:r>
              <a:rPr lang="pt-BR" altLang="pt-BR" sz="1800" dirty="0">
                <a:solidFill>
                  <a:srgbClr val="000000"/>
                </a:solidFill>
                <a:latin typeface="Times New Roman" panose="02020603050405020304" pitchFamily="18" charset="0"/>
                <a:cs typeface="Times New Roman" panose="02020603050405020304" pitchFamily="18" charset="0"/>
              </a:rPr>
              <a:t>Fenômeno da “desinformação”. Trata-se não apenas da circulação e consumo de informações falsas, mas da própria </a:t>
            </a:r>
            <a:r>
              <a:rPr lang="pt-BR" altLang="pt-BR" sz="1800" b="1" dirty="0">
                <a:solidFill>
                  <a:srgbClr val="000000"/>
                </a:solidFill>
                <a:latin typeface="Times New Roman" panose="02020603050405020304" pitchFamily="18" charset="0"/>
                <a:cs typeface="Times New Roman" panose="02020603050405020304" pitchFamily="18" charset="0"/>
              </a:rPr>
              <a:t>produção intencional </a:t>
            </a:r>
            <a:r>
              <a:rPr lang="pt-BR" altLang="pt-BR" sz="1800" dirty="0">
                <a:solidFill>
                  <a:srgbClr val="000000"/>
                </a:solidFill>
                <a:latin typeface="Times New Roman" panose="02020603050405020304" pitchFamily="18" charset="0"/>
                <a:cs typeface="Times New Roman" panose="02020603050405020304" pitchFamily="18" charset="0"/>
              </a:rPr>
              <a:t>de conteúdo voltado para gerar o engano, a confusão.</a:t>
            </a:r>
            <a:endParaRPr lang="pt-BR" altLang="pt-BR" sz="1800" dirty="0">
              <a:latin typeface="Times New Roman" panose="02020603050405020304" pitchFamily="18" charset="0"/>
              <a:cs typeface="Times New Roman" panose="02020603050405020304" pitchFamily="18" charset="0"/>
            </a:endParaRPr>
          </a:p>
          <a:p>
            <a:endParaRPr lang="pt-BR" altLang="pt-BR" dirty="0"/>
          </a:p>
        </p:txBody>
      </p:sp>
      <p:sp>
        <p:nvSpPr>
          <p:cNvPr id="59396" name="Espaço Reservado para Número de Slide 3">
            <a:extLst>
              <a:ext uri="{FF2B5EF4-FFF2-40B4-BE49-F238E27FC236}">
                <a16:creationId xmlns:a16="http://schemas.microsoft.com/office/drawing/2014/main" id="{03F903B1-5C84-4B2B-9FAE-ED4AB41FA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024F66-29D9-4080-80A0-4AFB6AC01B95}" type="slidenum">
              <a:rPr lang="pt-BR" altLang="pt-BR"/>
              <a:pPr/>
              <a:t>29</a:t>
            </a:fld>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a:extLst>
              <a:ext uri="{FF2B5EF4-FFF2-40B4-BE49-F238E27FC236}">
                <a16:creationId xmlns:a16="http://schemas.microsoft.com/office/drawing/2014/main" id="{1CF513CD-7400-49B3-BF41-E7E266700A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a:extLst>
              <a:ext uri="{FF2B5EF4-FFF2-40B4-BE49-F238E27FC236}">
                <a16:creationId xmlns:a16="http://schemas.microsoft.com/office/drawing/2014/main" id="{770B2516-9820-471D-9A79-9BA86B3C2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z="1800">
                <a:latin typeface="Times New Roman" panose="02020603050405020304" pitchFamily="18" charset="0"/>
                <a:ea typeface="Calibri" panose="020F0502020204030204" pitchFamily="34" charset="0"/>
                <a:cs typeface="Times New Roman" panose="02020603050405020304" pitchFamily="18" charset="0"/>
              </a:rPr>
              <a:t>Objetivos: compreender o cenário das políticas de imunização nos territórios, levantar os principais desafios a elas impostos, buscando apreender as percepções dos diferentes atores envolvidos neste contexto.</a:t>
            </a:r>
          </a:p>
          <a:p>
            <a:endParaRPr lang="pt-BR" altLang="pt-BR">
              <a:ea typeface="Calibri" panose="020F0502020204030204" pitchFamily="34" charset="0"/>
              <a:cs typeface="Times New Roman" panose="02020603050405020304" pitchFamily="18" charset="0"/>
            </a:endParaRPr>
          </a:p>
        </p:txBody>
      </p:sp>
      <p:sp>
        <p:nvSpPr>
          <p:cNvPr id="62468" name="Espaço Reservado para Número de Slide 3">
            <a:extLst>
              <a:ext uri="{FF2B5EF4-FFF2-40B4-BE49-F238E27FC236}">
                <a16:creationId xmlns:a16="http://schemas.microsoft.com/office/drawing/2014/main" id="{5D1ADA61-6349-4C8D-A0E0-0096810A92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A2B8FF-7614-4113-AB03-D69EDB213214}" type="slidenum">
              <a:rPr lang="pt-BR" altLang="pt-BR"/>
              <a:pPr/>
              <a:t>31</a:t>
            </a:fld>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a:extLst>
              <a:ext uri="{FF2B5EF4-FFF2-40B4-BE49-F238E27FC236}">
                <a16:creationId xmlns:a16="http://schemas.microsoft.com/office/drawing/2014/main" id="{87458F25-C3ED-4274-916F-F2AD8408E1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a:extLst>
              <a:ext uri="{FF2B5EF4-FFF2-40B4-BE49-F238E27FC236}">
                <a16:creationId xmlns:a16="http://schemas.microsoft.com/office/drawing/2014/main" id="{1D94095C-B201-4653-8AD2-673579C229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pt-BR" altLang="pt-BR" sz="1800">
                <a:latin typeface="Times New Roman" panose="02020603050405020304" pitchFamily="18" charset="0"/>
                <a:cs typeface="Times New Roman" panose="02020603050405020304" pitchFamily="18" charset="0"/>
              </a:rPr>
              <a:t>objetivo de promover diálogo deliberativo online com todos estes atores sobre os principais desafios à efetividade da política e das ações de imunização nos municípios, com vistas à proposição de recomendações e estratégias específicas para a construção de soluções, buscando subsidiar a formulação e a revisão das políticas da área.  </a:t>
            </a:r>
          </a:p>
          <a:p>
            <a:endParaRPr lang="pt-BR" altLang="pt-BR"/>
          </a:p>
        </p:txBody>
      </p:sp>
      <p:sp>
        <p:nvSpPr>
          <p:cNvPr id="64516" name="Espaço Reservado para Número de Slide 3">
            <a:extLst>
              <a:ext uri="{FF2B5EF4-FFF2-40B4-BE49-F238E27FC236}">
                <a16:creationId xmlns:a16="http://schemas.microsoft.com/office/drawing/2014/main" id="{02F07320-9A25-4AEE-B3F7-610B5423F3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ADF779-E186-4E4D-BFFC-770D6176E54C}" type="slidenum">
              <a:rPr lang="pt-BR" altLang="pt-BR"/>
              <a:pPr/>
              <a:t>32</a:t>
            </a:fld>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a:extLst>
              <a:ext uri="{FF2B5EF4-FFF2-40B4-BE49-F238E27FC236}">
                <a16:creationId xmlns:a16="http://schemas.microsoft.com/office/drawing/2014/main" id="{D6A421AC-BE1A-49C2-B059-430808B57C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a:extLst>
              <a:ext uri="{FF2B5EF4-FFF2-40B4-BE49-F238E27FC236}">
                <a16:creationId xmlns:a16="http://schemas.microsoft.com/office/drawing/2014/main" id="{DEC98AC6-F62E-459E-9055-F7714ADA7D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Presença de ex-ministro da Saude, Presidente do CONASEMS, pesquisadores e especialistas da área </a:t>
            </a:r>
          </a:p>
        </p:txBody>
      </p:sp>
      <p:sp>
        <p:nvSpPr>
          <p:cNvPr id="66564" name="Espaço Reservado para Número de Slide 3">
            <a:extLst>
              <a:ext uri="{FF2B5EF4-FFF2-40B4-BE49-F238E27FC236}">
                <a16:creationId xmlns:a16="http://schemas.microsoft.com/office/drawing/2014/main" id="{6DF94F89-5BD9-4949-BE79-FE8870D2E8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3E038E-9898-403F-B879-EA0135B0101C}" type="slidenum">
              <a:rPr lang="pt-BR" altLang="pt-BR"/>
              <a:pPr/>
              <a:t>33</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a:extLst>
              <a:ext uri="{FF2B5EF4-FFF2-40B4-BE49-F238E27FC236}">
                <a16:creationId xmlns:a16="http://schemas.microsoft.com/office/drawing/2014/main" id="{C81B3A86-FC09-4D2F-887D-060A4A6DD0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a:extLst>
              <a:ext uri="{FF2B5EF4-FFF2-40B4-BE49-F238E27FC236}">
                <a16:creationId xmlns:a16="http://schemas.microsoft.com/office/drawing/2014/main" id="{AC570670-2686-4B0D-B2BD-44136F22F1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z="1800">
                <a:solidFill>
                  <a:srgbClr val="000000"/>
                </a:solidFill>
                <a:latin typeface="Times New Roman" panose="02020603050405020304" pitchFamily="18" charset="0"/>
                <a:cs typeface="Times New Roman" panose="02020603050405020304" pitchFamily="18" charset="0"/>
              </a:rPr>
              <a:t>11 vacinas que compõem o calendário básico de imunização de crianças até os 15 meses de vida: BCG, Hepatite B em crianças de até 30 dias, Rotavírus Humano, Pentavalente, Pneumocócica, Poliomielite, Meningocócica C, Febre Amarela, Tríplice Viral, Tetra Viral e Hepatite A. Referente aos demais calendários, foram incluídas as vacinas: Papilomavírus Humano (HPV) em adolescentes, esquema vacinal dT/dTpa em gestantes e </a:t>
            </a:r>
            <a:r>
              <a:rPr lang="pt-BR" altLang="pt-BR" sz="1800" i="1">
                <a:solidFill>
                  <a:srgbClr val="000000"/>
                </a:solidFill>
                <a:latin typeface="Times New Roman" panose="02020603050405020304" pitchFamily="18" charset="0"/>
                <a:cs typeface="Times New Roman" panose="02020603050405020304" pitchFamily="18" charset="0"/>
              </a:rPr>
              <a:t>influenza</a:t>
            </a:r>
            <a:r>
              <a:rPr lang="pt-BR" altLang="pt-BR" sz="1800">
                <a:solidFill>
                  <a:srgbClr val="000000"/>
                </a:solidFill>
                <a:latin typeface="Times New Roman" panose="02020603050405020304" pitchFamily="18" charset="0"/>
                <a:cs typeface="Times New Roman" panose="02020603050405020304" pitchFamily="18" charset="0"/>
              </a:rPr>
              <a:t> em idosos. </a:t>
            </a:r>
            <a:endParaRPr lang="pt-BR" altLang="pt-BR"/>
          </a:p>
        </p:txBody>
      </p:sp>
      <p:sp>
        <p:nvSpPr>
          <p:cNvPr id="18436" name="Espaço Reservado para Número de Slide 3">
            <a:extLst>
              <a:ext uri="{FF2B5EF4-FFF2-40B4-BE49-F238E27FC236}">
                <a16:creationId xmlns:a16="http://schemas.microsoft.com/office/drawing/2014/main" id="{4E3CA832-68D8-426C-B8D6-DB837258DF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E9E76C-BC7F-4C57-9E7E-65C767CCACB4}" type="slidenum">
              <a:rPr lang="pt-BR" altLang="pt-BR"/>
              <a:pPr/>
              <a:t>2</a:t>
            </a:fld>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a:extLst>
              <a:ext uri="{FF2B5EF4-FFF2-40B4-BE49-F238E27FC236}">
                <a16:creationId xmlns:a16="http://schemas.microsoft.com/office/drawing/2014/main" id="{215DFB73-B596-4D2F-9E43-2E8766222A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a:extLst>
              <a:ext uri="{FF2B5EF4-FFF2-40B4-BE49-F238E27FC236}">
                <a16:creationId xmlns:a16="http://schemas.microsoft.com/office/drawing/2014/main" id="{F50BAD0B-13B2-4BF7-9AB6-FA7B440EE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FontTx/>
              <a:buChar char="•"/>
            </a:pPr>
            <a:r>
              <a:rPr lang="pt-BR" altLang="pt-BR">
                <a:latin typeface="Segoe UI" panose="020B0502040204020203" pitchFamily="34" charset="0"/>
                <a:cs typeface="Segoe UI" panose="020B0502040204020203" pitchFamily="34" charset="0"/>
              </a:rPr>
              <a:t>A </a:t>
            </a:r>
            <a:r>
              <a:rPr lang="pt-BR" altLang="pt-BR" b="1">
                <a:latin typeface="Segoe UI" panose="020B0502040204020203" pitchFamily="34" charset="0"/>
                <a:cs typeface="Segoe UI" panose="020B0502040204020203" pitchFamily="34" charset="0"/>
              </a:rPr>
              <a:t>complacência</a:t>
            </a:r>
            <a:r>
              <a:rPr lang="pt-BR" altLang="pt-BR">
                <a:latin typeface="Segoe UI" panose="020B0502040204020203" pitchFamily="34" charset="0"/>
                <a:cs typeface="Segoe UI" panose="020B0502040204020203" pitchFamily="34" charset="0"/>
              </a:rPr>
              <a:t> (baixa percepção de risco de contrair a doença de forma que a vacinação não seria considerada necessária);</a:t>
            </a:r>
          </a:p>
          <a:p>
            <a:pPr algn="just">
              <a:buFontTx/>
              <a:buChar char="•"/>
            </a:pPr>
            <a:r>
              <a:rPr lang="pt-BR" altLang="pt-BR">
                <a:latin typeface="Segoe UI" panose="020B0502040204020203" pitchFamily="34" charset="0"/>
                <a:cs typeface="Segoe UI" panose="020B0502040204020203" pitchFamily="34" charset="0"/>
              </a:rPr>
              <a:t>A </a:t>
            </a:r>
            <a:r>
              <a:rPr lang="pt-BR" altLang="pt-BR" b="1">
                <a:latin typeface="Segoe UI" panose="020B0502040204020203" pitchFamily="34" charset="0"/>
                <a:cs typeface="Segoe UI" panose="020B0502040204020203" pitchFamily="34" charset="0"/>
              </a:rPr>
              <a:t>conveniência</a:t>
            </a:r>
            <a:r>
              <a:rPr lang="pt-BR" altLang="pt-BR">
                <a:latin typeface="Segoe UI" panose="020B0502040204020203" pitchFamily="34" charset="0"/>
                <a:cs typeface="Segoe UI" panose="020B0502040204020203" pitchFamily="34" charset="0"/>
              </a:rPr>
              <a:t> (disponibilidade física, disposição para pagar, acessibilidade geográfica, capacidade de compreensão e acesso à informação em saúde).</a:t>
            </a:r>
          </a:p>
          <a:p>
            <a:endParaRPr lang="pt-BR" altLang="pt-BR"/>
          </a:p>
        </p:txBody>
      </p:sp>
      <p:sp>
        <p:nvSpPr>
          <p:cNvPr id="69636" name="Espaço Reservado para Número de Slide 3">
            <a:extLst>
              <a:ext uri="{FF2B5EF4-FFF2-40B4-BE49-F238E27FC236}">
                <a16:creationId xmlns:a16="http://schemas.microsoft.com/office/drawing/2014/main" id="{031E1ED2-BCBB-4054-859B-C9F7EEAA9C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D0FCE3-97C2-41D8-AF18-DD84F5988DCA}" type="slidenum">
              <a:rPr lang="pt-BR" altLang="pt-BR"/>
              <a:pPr/>
              <a:t>35</a:t>
            </a:fld>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a:extLst>
              <a:ext uri="{FF2B5EF4-FFF2-40B4-BE49-F238E27FC236}">
                <a16:creationId xmlns:a16="http://schemas.microsoft.com/office/drawing/2014/main" id="{220F8212-7D34-497A-B4BA-599DB2CD73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ço Reservado para Anotações 2">
            <a:extLst>
              <a:ext uri="{FF2B5EF4-FFF2-40B4-BE49-F238E27FC236}">
                <a16:creationId xmlns:a16="http://schemas.microsoft.com/office/drawing/2014/main" id="{E92211CC-6C10-449F-AC49-993BD3E53D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82600" algn="just">
              <a:lnSpc>
                <a:spcPct val="150000"/>
              </a:lnSpc>
              <a:spcAft>
                <a:spcPts val="300"/>
              </a:spcAft>
              <a:tabLst>
                <a:tab pos="1709738" algn="l"/>
              </a:tabLst>
            </a:pPr>
            <a:r>
              <a:rPr lang="pt-BR" altLang="pt-BR" sz="1800" b="1">
                <a:latin typeface="Times New Roman" panose="02020603050405020304" pitchFamily="18" charset="0"/>
                <a:cs typeface="Times New Roman" panose="02020603050405020304" pitchFamily="18" charset="0"/>
              </a:rPr>
              <a:t>Índice de Cobertura Vacinal (ICV): </a:t>
            </a:r>
            <a:r>
              <a:rPr lang="pt-BR" altLang="pt-BR" sz="1800">
                <a:latin typeface="Times New Roman" panose="02020603050405020304" pitchFamily="18" charset="0"/>
                <a:cs typeface="Times New Roman" panose="02020603050405020304" pitchFamily="18" charset="0"/>
              </a:rPr>
              <a:t>identifica a parcela da população alvo que foi imunizada. É dado pelo</a:t>
            </a:r>
            <a:r>
              <a:rPr lang="pt-BR" altLang="pt-BR" sz="1800" b="1">
                <a:latin typeface="Times New Roman" panose="02020603050405020304" pitchFamily="18" charset="0"/>
                <a:cs typeface="Times New Roman" panose="02020603050405020304" pitchFamily="18" charset="0"/>
              </a:rPr>
              <a:t> </a:t>
            </a:r>
            <a:r>
              <a:rPr lang="pt-BR" altLang="pt-BR" sz="1800">
                <a:latin typeface="Times New Roman" panose="02020603050405020304" pitchFamily="18" charset="0"/>
                <a:cs typeface="Times New Roman" panose="02020603050405020304" pitchFamily="18" charset="0"/>
              </a:rPr>
              <a:t>número de doses aplicadas em relação ao total de nascidos vivos, multiplicado 100. Para vacinas com esquema multidoses, considera-se o quantitativo referente às últimas doses, exceto para a Tríplice Viral, em que é verificada a cobertura da primeira dose. </a:t>
            </a:r>
          </a:p>
          <a:p>
            <a:pPr marL="482600" algn="just">
              <a:lnSpc>
                <a:spcPct val="150000"/>
              </a:lnSpc>
              <a:tabLst>
                <a:tab pos="1709738" algn="l"/>
              </a:tabLst>
            </a:pPr>
            <a:r>
              <a:rPr lang="pt-BR" altLang="pt-BR" sz="1800" b="1">
                <a:solidFill>
                  <a:srgbClr val="000000"/>
                </a:solidFill>
                <a:latin typeface="Times New Roman" panose="02020603050405020304" pitchFamily="18" charset="0"/>
                <a:cs typeface="Times New Roman" panose="02020603050405020304" pitchFamily="18" charset="0"/>
              </a:rPr>
              <a:t>Homogeneidade:</a:t>
            </a:r>
            <a:r>
              <a:rPr lang="pt-BR" altLang="pt-BR" sz="1800">
                <a:solidFill>
                  <a:srgbClr val="000000"/>
                </a:solidFill>
                <a:latin typeface="Times New Roman" panose="02020603050405020304" pitchFamily="18" charset="0"/>
                <a:cs typeface="Times New Roman" panose="02020603050405020304" pitchFamily="18" charset="0"/>
              </a:rPr>
              <a:t> identifica a homogeneidade das coberturas vacinais, dada pelo percentual de municípios de cada Unidade da Federação que atingiu a meta de cobertura vacinal preconizada pelo PNI. Considera-se a cobertura homogênea quando pelo menos 75% dos municípios atingiram a meta. </a:t>
            </a:r>
            <a:endParaRPr lang="pt-BR" altLang="pt-BR" sz="1800">
              <a:latin typeface="Times New Roman" panose="02020603050405020304" pitchFamily="18" charset="0"/>
              <a:cs typeface="Times New Roman" panose="02020603050405020304" pitchFamily="18" charset="0"/>
            </a:endParaRPr>
          </a:p>
          <a:p>
            <a:pPr marL="482600" algn="just">
              <a:lnSpc>
                <a:spcPct val="150000"/>
              </a:lnSpc>
              <a:tabLst>
                <a:tab pos="1709738" algn="l"/>
              </a:tabLst>
            </a:pPr>
            <a:r>
              <a:rPr lang="pt-BR" altLang="pt-BR" sz="1800" b="1">
                <a:solidFill>
                  <a:srgbClr val="000000"/>
                </a:solidFill>
                <a:latin typeface="Times New Roman" panose="02020603050405020304" pitchFamily="18" charset="0"/>
                <a:cs typeface="Times New Roman" panose="02020603050405020304" pitchFamily="18" charset="0"/>
              </a:rPr>
              <a:t>Taxa de Abandono (TA):</a:t>
            </a:r>
            <a:r>
              <a:rPr lang="pt-BR" altLang="pt-BR" sz="1800">
                <a:solidFill>
                  <a:srgbClr val="000000"/>
                </a:solidFill>
                <a:latin typeface="Times New Roman" panose="02020603050405020304" pitchFamily="18" charset="0"/>
                <a:cs typeface="Times New Roman" panose="02020603050405020304" pitchFamily="18" charset="0"/>
              </a:rPr>
              <a:t> identifica a parcela de vacinados que começaram o esquema vacinal, mas não o completaram. É dada pela diferença entre o número de primeiras e últimas doses, dividido pelo número de primeiras doses, multiplicado por 100. Calculado para vacinas: Rotavírus, Pentavalente, Pneumocócica C, Poliomielite, Meningocócica C e Tríplice Viral. No caso da Tríplice Viral, considera-se a completude do esquema vacinal com o somatório das segundas doses de Tríplice Viral e doses únicas de Tetra Viral.  </a:t>
            </a:r>
            <a:endParaRPr lang="pt-BR" altLang="pt-BR" sz="1800">
              <a:latin typeface="Times New Roman" panose="02020603050405020304" pitchFamily="18" charset="0"/>
              <a:cs typeface="Times New Roman" panose="02020603050405020304" pitchFamily="18" charset="0"/>
            </a:endParaRPr>
          </a:p>
          <a:p>
            <a:pPr marL="482600">
              <a:tabLst>
                <a:tab pos="1709738" algn="l"/>
              </a:tabLst>
            </a:pPr>
            <a:endParaRPr lang="pt-BR" altLang="pt-BR"/>
          </a:p>
          <a:p>
            <a:pPr marL="482600">
              <a:tabLst>
                <a:tab pos="1709738" algn="l"/>
              </a:tabLst>
            </a:pPr>
            <a:endParaRPr lang="pt-BR" altLang="pt-BR"/>
          </a:p>
        </p:txBody>
      </p:sp>
      <p:sp>
        <p:nvSpPr>
          <p:cNvPr id="24580" name="Espaço Reservado para Número de Slide 3">
            <a:extLst>
              <a:ext uri="{FF2B5EF4-FFF2-40B4-BE49-F238E27FC236}">
                <a16:creationId xmlns:a16="http://schemas.microsoft.com/office/drawing/2014/main" id="{686F6B81-1154-4CC0-8B19-66FA8753E7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467A6A-CB86-4621-BD9E-29464104C591}" type="slidenum">
              <a:rPr lang="pt-BR" altLang="pt-BR"/>
              <a:pPr/>
              <a:t>7</a:t>
            </a:fld>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a:extLst>
              <a:ext uri="{FF2B5EF4-FFF2-40B4-BE49-F238E27FC236}">
                <a16:creationId xmlns:a16="http://schemas.microsoft.com/office/drawing/2014/main" id="{7A2CE9CB-09AF-46C2-9FFE-353DD32034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a:extLst>
              <a:ext uri="{FF2B5EF4-FFF2-40B4-BE49-F238E27FC236}">
                <a16:creationId xmlns:a16="http://schemas.microsoft.com/office/drawing/2014/main" id="{3E95FC8D-A269-42BC-A5E7-1D8C925C75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Os dados de cobertura vacinal do período de 2010 a 2020 mostram que entre 2010 e 2015 as coberturas ficaram mais próximas ou superaram as metas preconizadas para a maioria dos imunobiológicos analisados . Já o período entre 2016 e 2020 pode ser caracterizado por uma </a:t>
            </a:r>
            <a:r>
              <a:rPr lang="pt-BR" altLang="pt-BR" b="1"/>
              <a:t>tendência de queda dos índices de cobertura vacinal</a:t>
            </a:r>
            <a:r>
              <a:rPr lang="pt-BR" altLang="pt-BR"/>
              <a:t> com valores abaixo da meta em todas as vacinas – com algumas exceções (BCG entre 2015 e 2018; Tríplice Viral em 2016; Rotavírus e Pneumocócica em 2018). Destaca-se que houve uma melhoria dos indicadores no ano de 2018, em relação ao biênio 2016-2017. Entretanto, a tendência de queda foi retomada e aprofundada no biênio 2019-2020</a:t>
            </a:r>
            <a:endParaRPr lang="en-US" altLang="pt-BR"/>
          </a:p>
        </p:txBody>
      </p:sp>
      <p:sp>
        <p:nvSpPr>
          <p:cNvPr id="26628" name="Espaço Reservado para Número de Slide 3">
            <a:extLst>
              <a:ext uri="{FF2B5EF4-FFF2-40B4-BE49-F238E27FC236}">
                <a16:creationId xmlns:a16="http://schemas.microsoft.com/office/drawing/2014/main" id="{569A6CC3-EC56-418A-A8AA-EDCB5A7C10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9A08BC-DB17-492B-A859-B946E314AB69}" type="slidenum">
              <a:rPr lang="pt-BR" altLang="pt-BR"/>
              <a:pPr/>
              <a:t>8</a:t>
            </a:fld>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a:extLst>
              <a:ext uri="{FF2B5EF4-FFF2-40B4-BE49-F238E27FC236}">
                <a16:creationId xmlns:a16="http://schemas.microsoft.com/office/drawing/2014/main" id="{9C3E174E-39BA-48B8-B12B-3082FB4AF1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ço Reservado para Anotações 2">
            <a:extLst>
              <a:ext uri="{FF2B5EF4-FFF2-40B4-BE49-F238E27FC236}">
                <a16:creationId xmlns:a16="http://schemas.microsoft.com/office/drawing/2014/main" id="{7E47A0AA-22C1-4F5D-93E0-14B450BDC9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pt-BR"/>
          </a:p>
        </p:txBody>
      </p:sp>
      <p:sp>
        <p:nvSpPr>
          <p:cNvPr id="28676" name="Espaço Reservado para Número de Slide 3">
            <a:extLst>
              <a:ext uri="{FF2B5EF4-FFF2-40B4-BE49-F238E27FC236}">
                <a16:creationId xmlns:a16="http://schemas.microsoft.com/office/drawing/2014/main" id="{45F97FD2-F0DD-4E21-B2B3-4D5A12151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50B0EF-D93E-4091-94D5-FB56FC0452E7}" type="slidenum">
              <a:rPr lang="pt-BR" altLang="pt-BR"/>
              <a:pPr/>
              <a:t>9</a:t>
            </a:fld>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a:extLst>
              <a:ext uri="{FF2B5EF4-FFF2-40B4-BE49-F238E27FC236}">
                <a16:creationId xmlns:a16="http://schemas.microsoft.com/office/drawing/2014/main" id="{D9732E90-92A3-4C5F-AD09-17E2F41815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a:extLst>
              <a:ext uri="{FF2B5EF4-FFF2-40B4-BE49-F238E27FC236}">
                <a16:creationId xmlns:a16="http://schemas.microsoft.com/office/drawing/2014/main" id="{1C71342E-8482-4E0F-B72D-C49C9C771A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a:t> </a:t>
            </a:r>
          </a:p>
          <a:p>
            <a:endParaRPr lang="en-US" altLang="pt-BR"/>
          </a:p>
        </p:txBody>
      </p:sp>
      <p:sp>
        <p:nvSpPr>
          <p:cNvPr id="30724" name="Espaço Reservado para Número de Slide 3">
            <a:extLst>
              <a:ext uri="{FF2B5EF4-FFF2-40B4-BE49-F238E27FC236}">
                <a16:creationId xmlns:a16="http://schemas.microsoft.com/office/drawing/2014/main" id="{93C73D13-0399-4407-AF9F-7A1CFFA7C0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03B1BC-69A6-4493-A414-8544FC79B3EC}" type="slidenum">
              <a:rPr lang="pt-BR" altLang="pt-BR"/>
              <a:pPr/>
              <a:t>10</a:t>
            </a:fld>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a:extLst>
              <a:ext uri="{FF2B5EF4-FFF2-40B4-BE49-F238E27FC236}">
                <a16:creationId xmlns:a16="http://schemas.microsoft.com/office/drawing/2014/main" id="{A4804A2F-B9F7-483A-BE2D-3D48A22965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a:extLst>
              <a:ext uri="{FF2B5EF4-FFF2-40B4-BE49-F238E27FC236}">
                <a16:creationId xmlns:a16="http://schemas.microsoft.com/office/drawing/2014/main" id="{E40F0496-7A89-4C4D-AE7D-1EF12F3F6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32772" name="Espaço Reservado para Número de Slide 3">
            <a:extLst>
              <a:ext uri="{FF2B5EF4-FFF2-40B4-BE49-F238E27FC236}">
                <a16:creationId xmlns:a16="http://schemas.microsoft.com/office/drawing/2014/main" id="{C26C3B5A-A6BD-4184-A98E-543014ACD9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CC764E-E1D8-40FD-81AF-CEB3B3527E12}" type="slidenum">
              <a:rPr lang="pt-BR" altLang="pt-BR"/>
              <a:pPr/>
              <a:t>11</a:t>
            </a:fld>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a:extLst>
              <a:ext uri="{FF2B5EF4-FFF2-40B4-BE49-F238E27FC236}">
                <a16:creationId xmlns:a16="http://schemas.microsoft.com/office/drawing/2014/main" id="{A1B51BEB-0438-4187-AE42-1F79D105A0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a:extLst>
              <a:ext uri="{FF2B5EF4-FFF2-40B4-BE49-F238E27FC236}">
                <a16:creationId xmlns:a16="http://schemas.microsoft.com/office/drawing/2014/main" id="{226CB9C4-5B19-4DD2-AB78-820622E2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a:t>Em 2020 a pandemia impactou na variação</a:t>
            </a:r>
          </a:p>
        </p:txBody>
      </p:sp>
      <p:sp>
        <p:nvSpPr>
          <p:cNvPr id="34820" name="Espaço Reservado para Número de Slide 3">
            <a:extLst>
              <a:ext uri="{FF2B5EF4-FFF2-40B4-BE49-F238E27FC236}">
                <a16:creationId xmlns:a16="http://schemas.microsoft.com/office/drawing/2014/main" id="{195B42C9-1D20-4566-A728-32527F2D48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92C7CE-C3AB-4786-8052-AE3863F1B2F6}" type="slidenum">
              <a:rPr lang="pt-BR" altLang="pt-BR"/>
              <a:pPr/>
              <a:t>12</a:t>
            </a:fld>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a:extLst>
              <a:ext uri="{FF2B5EF4-FFF2-40B4-BE49-F238E27FC236}">
                <a16:creationId xmlns:a16="http://schemas.microsoft.com/office/drawing/2014/main" id="{068E8F4F-8005-40CC-B604-C143AD0E3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a:extLst>
              <a:ext uri="{FF2B5EF4-FFF2-40B4-BE49-F238E27FC236}">
                <a16:creationId xmlns:a16="http://schemas.microsoft.com/office/drawing/2014/main" id="{73940711-9F7B-4B19-8416-2DC129A5B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a:t>No ano de 2015, a maioria dos municípios brasileiros apresentava cobertura vacinal igual ou maior que a meta preconizada pelo PNI –que ilustra os exemplos das vacinas BCG (54,9%), Meningocócica C (65,5%), Poliomielite (61,6%) e Tríplice viral (58,7%). Já no ano de 2020, os municípios com cobertura igual ou superior a meta representavam a minoria – BCG (29,9%), Meningocócica C (39,5%), Poliomielite (37,6%) e Tríplice viral (42,9%). </a:t>
            </a:r>
            <a:endParaRPr lang="en-US" altLang="pt-BR"/>
          </a:p>
        </p:txBody>
      </p:sp>
      <p:sp>
        <p:nvSpPr>
          <p:cNvPr id="36868" name="Espaço Reservado para Número de Slide 3">
            <a:extLst>
              <a:ext uri="{FF2B5EF4-FFF2-40B4-BE49-F238E27FC236}">
                <a16:creationId xmlns:a16="http://schemas.microsoft.com/office/drawing/2014/main" id="{20CFF40A-64AA-4C5B-BBF6-89E5C94BE1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B97AAE-EAE5-4E90-9113-9C80F1C6CB1C}" type="slidenum">
              <a:rPr lang="pt-BR" altLang="pt-BR"/>
              <a:pPr/>
              <a:t>13</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90465B-1F57-4849-BC3A-C579EB36AAEF}"/>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5" name="Rectangle 6">
            <a:extLst>
              <a:ext uri="{FF2B5EF4-FFF2-40B4-BE49-F238E27FC236}">
                <a16:creationId xmlns:a16="http://schemas.microsoft.com/office/drawing/2014/main" id="{C63ADE4F-2402-4951-AAF9-D89E5FC3540F}"/>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007557B-4B4C-4FFE-9D64-DE085B35F954}" type="slidenum">
              <a:rPr lang="pt-BR" altLang="pt-BR" sz="1400"/>
              <a:pPr algn="r" eaLnBrk="1" hangingPunct="1"/>
              <a:t>‹nº›</a:t>
            </a:fld>
            <a:endParaRPr lang="pt-BR" altLang="pt-BR" sz="1400"/>
          </a:p>
        </p:txBody>
      </p:sp>
      <p:pic>
        <p:nvPicPr>
          <p:cNvPr id="6" name="Imagem 11">
            <a:extLst>
              <a:ext uri="{FF2B5EF4-FFF2-40B4-BE49-F238E27FC236}">
                <a16:creationId xmlns:a16="http://schemas.microsoft.com/office/drawing/2014/main" id="{2B7DB303-2813-4501-8A98-740EDBF1D9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12">
            <a:extLst>
              <a:ext uri="{FF2B5EF4-FFF2-40B4-BE49-F238E27FC236}">
                <a16:creationId xmlns:a16="http://schemas.microsoft.com/office/drawing/2014/main" id="{E2F6B7DE-C445-4361-85EB-9B2C720A4A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13">
            <a:extLst>
              <a:ext uri="{FF2B5EF4-FFF2-40B4-BE49-F238E27FC236}">
                <a16:creationId xmlns:a16="http://schemas.microsoft.com/office/drawing/2014/main" id="{53D94FDB-D596-4F2D-A914-70F0598F046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dirty="0"/>
              <a:t>Clique para editar o estilo do subtítulo mestre</a:t>
            </a:r>
          </a:p>
        </p:txBody>
      </p:sp>
      <p:sp>
        <p:nvSpPr>
          <p:cNvPr id="9" name="Rectangle 4">
            <a:extLst>
              <a:ext uri="{FF2B5EF4-FFF2-40B4-BE49-F238E27FC236}">
                <a16:creationId xmlns:a16="http://schemas.microsoft.com/office/drawing/2014/main" id="{721A0B58-D5E9-494C-93F0-39F733540720}"/>
              </a:ext>
            </a:extLst>
          </p:cNvPr>
          <p:cNvSpPr>
            <a:spLocks noGrp="1" noChangeArrowheads="1"/>
          </p:cNvSpPr>
          <p:nvPr>
            <p:ph type="dt" sz="half" idx="10"/>
          </p:nvPr>
        </p:nvSpPr>
        <p:spPr/>
        <p:txBody>
          <a:bodyPr/>
          <a:lstStyle>
            <a:lvl1pPr>
              <a:defRPr/>
            </a:lvl1pPr>
          </a:lstStyle>
          <a:p>
            <a:pPr>
              <a:defRPr/>
            </a:pPr>
            <a:endParaRPr lang="pt-BR" altLang="pt-BR"/>
          </a:p>
        </p:txBody>
      </p:sp>
      <p:sp>
        <p:nvSpPr>
          <p:cNvPr id="10" name="Rectangle 5">
            <a:extLst>
              <a:ext uri="{FF2B5EF4-FFF2-40B4-BE49-F238E27FC236}">
                <a16:creationId xmlns:a16="http://schemas.microsoft.com/office/drawing/2014/main" id="{788B05B7-2563-4484-BFA7-642F99ECECA9}"/>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11" name="Rectangle 6">
            <a:extLst>
              <a:ext uri="{FF2B5EF4-FFF2-40B4-BE49-F238E27FC236}">
                <a16:creationId xmlns:a16="http://schemas.microsoft.com/office/drawing/2014/main" id="{AB778FED-AF49-477F-A392-70DCAD534F8B}"/>
              </a:ext>
            </a:extLst>
          </p:cNvPr>
          <p:cNvSpPr>
            <a:spLocks noGrp="1" noChangeArrowheads="1"/>
          </p:cNvSpPr>
          <p:nvPr>
            <p:ph type="sldNum" sz="quarter" idx="12"/>
          </p:nvPr>
        </p:nvSpPr>
        <p:spPr/>
        <p:txBody>
          <a:bodyPr/>
          <a:lstStyle>
            <a:lvl1pPr>
              <a:defRPr/>
            </a:lvl1pPr>
          </a:lstStyle>
          <a:p>
            <a:fld id="{6998D42F-5723-4629-A131-AAD84BA6FFAF}" type="slidenum">
              <a:rPr lang="pt-BR" altLang="pt-BR"/>
              <a:pPr/>
              <a:t>‹nº›</a:t>
            </a:fld>
            <a:endParaRPr lang="pt-BR" altLang="pt-BR"/>
          </a:p>
        </p:txBody>
      </p:sp>
    </p:spTree>
    <p:extLst>
      <p:ext uri="{BB962C8B-B14F-4D97-AF65-F5344CB8AC3E}">
        <p14:creationId xmlns:p14="http://schemas.microsoft.com/office/powerpoint/2010/main" val="118602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ítulo e texto verticais">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AC137B1-23ED-4693-9E87-C4976F735E63}"/>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6" name="Rectangle 6">
            <a:extLst>
              <a:ext uri="{FF2B5EF4-FFF2-40B4-BE49-F238E27FC236}">
                <a16:creationId xmlns:a16="http://schemas.microsoft.com/office/drawing/2014/main" id="{35060944-C563-4F1D-AF64-4069EFBA973A}"/>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50B4419-3FDF-441B-8B00-916FADF6514E}" type="slidenum">
              <a:rPr lang="pt-BR" altLang="pt-BR" sz="1400"/>
              <a:pPr algn="r" eaLnBrk="1" hangingPunct="1"/>
              <a:t>‹nº›</a:t>
            </a:fld>
            <a:endParaRPr lang="pt-BR" altLang="pt-BR" sz="1400"/>
          </a:p>
        </p:txBody>
      </p:sp>
      <p:pic>
        <p:nvPicPr>
          <p:cNvPr id="7" name="Imagem 11">
            <a:extLst>
              <a:ext uri="{FF2B5EF4-FFF2-40B4-BE49-F238E27FC236}">
                <a16:creationId xmlns:a16="http://schemas.microsoft.com/office/drawing/2014/main" id="{2BC09FA4-6000-4065-8EBA-E703AA9B95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12">
            <a:extLst>
              <a:ext uri="{FF2B5EF4-FFF2-40B4-BE49-F238E27FC236}">
                <a16:creationId xmlns:a16="http://schemas.microsoft.com/office/drawing/2014/main" id="{76C36D3B-9DC4-4EE8-90C5-8917718FFE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13">
            <a:extLst>
              <a:ext uri="{FF2B5EF4-FFF2-40B4-BE49-F238E27FC236}">
                <a16:creationId xmlns:a16="http://schemas.microsoft.com/office/drawing/2014/main" id="{99CE0F4A-4FCE-44EA-94E6-314CB3C8957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9" name="Rectangle 3"/>
          <p:cNvSpPr>
            <a:spLocks noGrp="1" noChangeArrowheads="1"/>
          </p:cNvSpPr>
          <p:nvPr>
            <p:ph idx="13"/>
          </p:nvPr>
        </p:nvSpPr>
        <p:spPr bwMode="auto">
          <a:xfrm>
            <a:off x="457200" y="1600200"/>
            <a:ext cx="8229600" cy="4525963"/>
          </a:xfrm>
          <a:prstGeom prst="rect">
            <a:avLst/>
          </a:prstGeom>
          <a:noFill/>
          <a:ln>
            <a:noFill/>
          </a:ln>
          <a:effectLst/>
        </p:spPr>
        <p:txBody>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1" name="Rectangle 4">
            <a:extLst>
              <a:ext uri="{FF2B5EF4-FFF2-40B4-BE49-F238E27FC236}">
                <a16:creationId xmlns:a16="http://schemas.microsoft.com/office/drawing/2014/main" id="{000CC8FA-A22E-4630-AE81-A85CB44EE3E4}"/>
              </a:ext>
            </a:extLst>
          </p:cNvPr>
          <p:cNvSpPr>
            <a:spLocks noGrp="1" noChangeArrowheads="1"/>
          </p:cNvSpPr>
          <p:nvPr>
            <p:ph type="dt" sz="half" idx="14"/>
          </p:nvPr>
        </p:nvSpPr>
        <p:spPr/>
        <p:txBody>
          <a:bodyPr/>
          <a:lstStyle>
            <a:lvl1pPr>
              <a:defRPr/>
            </a:lvl1pPr>
          </a:lstStyle>
          <a:p>
            <a:pPr>
              <a:defRPr/>
            </a:pPr>
            <a:endParaRPr lang="pt-BR" altLang="pt-BR"/>
          </a:p>
        </p:txBody>
      </p:sp>
      <p:sp>
        <p:nvSpPr>
          <p:cNvPr id="12" name="Rectangle 5">
            <a:extLst>
              <a:ext uri="{FF2B5EF4-FFF2-40B4-BE49-F238E27FC236}">
                <a16:creationId xmlns:a16="http://schemas.microsoft.com/office/drawing/2014/main" id="{100E2D16-71E1-43AD-B932-43A917A5B2E4}"/>
              </a:ext>
            </a:extLst>
          </p:cNvPr>
          <p:cNvSpPr>
            <a:spLocks noGrp="1" noChangeArrowheads="1"/>
          </p:cNvSpPr>
          <p:nvPr>
            <p:ph type="ftr" sz="quarter" idx="15"/>
          </p:nvPr>
        </p:nvSpPr>
        <p:spPr/>
        <p:txBody>
          <a:bodyPr/>
          <a:lstStyle>
            <a:lvl1pPr>
              <a:defRPr/>
            </a:lvl1pPr>
          </a:lstStyle>
          <a:p>
            <a:pPr>
              <a:defRPr/>
            </a:pPr>
            <a:endParaRPr lang="pt-BR" altLang="pt-BR"/>
          </a:p>
        </p:txBody>
      </p:sp>
      <p:sp>
        <p:nvSpPr>
          <p:cNvPr id="13" name="Rectangle 6">
            <a:extLst>
              <a:ext uri="{FF2B5EF4-FFF2-40B4-BE49-F238E27FC236}">
                <a16:creationId xmlns:a16="http://schemas.microsoft.com/office/drawing/2014/main" id="{BA3735E1-CE44-4A5D-9932-518ABF0F0112}"/>
              </a:ext>
            </a:extLst>
          </p:cNvPr>
          <p:cNvSpPr>
            <a:spLocks noGrp="1" noChangeArrowheads="1"/>
          </p:cNvSpPr>
          <p:nvPr>
            <p:ph type="sldNum" sz="quarter" idx="16"/>
          </p:nvPr>
        </p:nvSpPr>
        <p:spPr/>
        <p:txBody>
          <a:bodyPr/>
          <a:lstStyle>
            <a:lvl1pPr>
              <a:defRPr/>
            </a:lvl1pPr>
          </a:lstStyle>
          <a:p>
            <a:fld id="{443B2A2D-C6A7-4A6C-A2A2-41F76EECCEFB}" type="slidenum">
              <a:rPr lang="pt-BR" altLang="pt-BR"/>
              <a:pPr/>
              <a:t>‹nº›</a:t>
            </a:fld>
            <a:endParaRPr lang="pt-BR" altLang="pt-BR"/>
          </a:p>
        </p:txBody>
      </p:sp>
    </p:spTree>
    <p:extLst>
      <p:ext uri="{BB962C8B-B14F-4D97-AF65-F5344CB8AC3E}">
        <p14:creationId xmlns:p14="http://schemas.microsoft.com/office/powerpoint/2010/main" val="418238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2E929F3-4A7D-4B72-B5E5-5DAF05873F82}"/>
              </a:ext>
            </a:extLst>
          </p:cNvPr>
          <p:cNvSpPr>
            <a:spLocks noGrp="1"/>
          </p:cNvSpPr>
          <p:nvPr>
            <p:ph type="dt" sz="half" idx="10"/>
          </p:nvPr>
        </p:nvSpPr>
        <p:spPr/>
        <p:txBody>
          <a:bodyPr/>
          <a:lstStyle>
            <a:lvl1pPr>
              <a:defRPr/>
            </a:lvl1pPr>
          </a:lstStyle>
          <a:p>
            <a:pPr>
              <a:defRPr/>
            </a:pPr>
            <a:fld id="{FDA9D4A6-5E67-483B-B151-17BA46A50273}" type="datetimeFigureOut">
              <a:rPr lang="pt-BR"/>
              <a:pPr>
                <a:defRPr/>
              </a:pPr>
              <a:t>19/04/2022</a:t>
            </a:fld>
            <a:endParaRPr lang="pt-BR"/>
          </a:p>
        </p:txBody>
      </p:sp>
      <p:sp>
        <p:nvSpPr>
          <p:cNvPr id="5" name="Espaço Reservado para Rodapé 4">
            <a:extLst>
              <a:ext uri="{FF2B5EF4-FFF2-40B4-BE49-F238E27FC236}">
                <a16:creationId xmlns:a16="http://schemas.microsoft.com/office/drawing/2014/main" id="{0D27359B-C994-47E9-9AB2-8FC6D3DDC69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D036813-1BA5-4858-96EE-ECF70D847F1E}"/>
              </a:ext>
            </a:extLst>
          </p:cNvPr>
          <p:cNvSpPr>
            <a:spLocks noGrp="1"/>
          </p:cNvSpPr>
          <p:nvPr>
            <p:ph type="sldNum" sz="quarter" idx="12"/>
          </p:nvPr>
        </p:nvSpPr>
        <p:spPr/>
        <p:txBody>
          <a:bodyPr/>
          <a:lstStyle>
            <a:lvl1pPr>
              <a:defRPr/>
            </a:lvl1pPr>
          </a:lstStyle>
          <a:p>
            <a:fld id="{DF2DA5BB-DA7A-4EF2-AF74-2BB59F500BD3}" type="slidenum">
              <a:rPr lang="pt-BR" altLang="pt-BR"/>
              <a:pPr/>
              <a:t>‹nº›</a:t>
            </a:fld>
            <a:endParaRPr lang="pt-BR" altLang="pt-BR"/>
          </a:p>
        </p:txBody>
      </p:sp>
    </p:spTree>
    <p:extLst>
      <p:ext uri="{BB962C8B-B14F-4D97-AF65-F5344CB8AC3E}">
        <p14:creationId xmlns:p14="http://schemas.microsoft.com/office/powerpoint/2010/main" val="412456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496406C-3CDA-4B81-A7F7-0060C39724DD}"/>
              </a:ext>
            </a:extLst>
          </p:cNvPr>
          <p:cNvSpPr>
            <a:spLocks noGrp="1"/>
          </p:cNvSpPr>
          <p:nvPr>
            <p:ph type="dt" sz="half" idx="10"/>
          </p:nvPr>
        </p:nvSpPr>
        <p:spPr/>
        <p:txBody>
          <a:bodyPr/>
          <a:lstStyle>
            <a:lvl1pPr>
              <a:defRPr/>
            </a:lvl1pPr>
          </a:lstStyle>
          <a:p>
            <a:pPr>
              <a:defRPr/>
            </a:pPr>
            <a:fld id="{D334878B-6E06-40D5-9BE8-5BCDF9A941F8}" type="datetimeFigureOut">
              <a:rPr lang="pt-BR"/>
              <a:pPr>
                <a:defRPr/>
              </a:pPr>
              <a:t>19/04/2022</a:t>
            </a:fld>
            <a:endParaRPr lang="pt-BR"/>
          </a:p>
        </p:txBody>
      </p:sp>
      <p:sp>
        <p:nvSpPr>
          <p:cNvPr id="5" name="Espaço Reservado para Rodapé 4">
            <a:extLst>
              <a:ext uri="{FF2B5EF4-FFF2-40B4-BE49-F238E27FC236}">
                <a16:creationId xmlns:a16="http://schemas.microsoft.com/office/drawing/2014/main" id="{0881ABF7-7CB6-44B4-955E-3D85E0CEA45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6A21C23-6849-4AA5-9947-967F46A9A060}"/>
              </a:ext>
            </a:extLst>
          </p:cNvPr>
          <p:cNvSpPr>
            <a:spLocks noGrp="1"/>
          </p:cNvSpPr>
          <p:nvPr>
            <p:ph type="sldNum" sz="quarter" idx="12"/>
          </p:nvPr>
        </p:nvSpPr>
        <p:spPr/>
        <p:txBody>
          <a:bodyPr/>
          <a:lstStyle>
            <a:lvl1pPr>
              <a:defRPr/>
            </a:lvl1pPr>
          </a:lstStyle>
          <a:p>
            <a:fld id="{88BC74B8-3BFC-4DC7-898E-BA001999B16C}" type="slidenum">
              <a:rPr lang="pt-BR" altLang="pt-BR"/>
              <a:pPr/>
              <a:t>‹nº›</a:t>
            </a:fld>
            <a:endParaRPr lang="pt-BR" altLang="pt-BR"/>
          </a:p>
        </p:txBody>
      </p:sp>
    </p:spTree>
    <p:extLst>
      <p:ext uri="{BB962C8B-B14F-4D97-AF65-F5344CB8AC3E}">
        <p14:creationId xmlns:p14="http://schemas.microsoft.com/office/powerpoint/2010/main" val="364053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a:extLst>
              <a:ext uri="{FF2B5EF4-FFF2-40B4-BE49-F238E27FC236}">
                <a16:creationId xmlns:a16="http://schemas.microsoft.com/office/drawing/2014/main" id="{AEC7FA3E-7E64-4F34-AF9B-8D1B2CEC2DC8}"/>
              </a:ext>
            </a:extLst>
          </p:cNvPr>
          <p:cNvSpPr>
            <a:spLocks noGrp="1"/>
          </p:cNvSpPr>
          <p:nvPr>
            <p:ph type="dt" sz="half" idx="10"/>
          </p:nvPr>
        </p:nvSpPr>
        <p:spPr/>
        <p:txBody>
          <a:bodyPr/>
          <a:lstStyle>
            <a:lvl1pPr>
              <a:defRPr/>
            </a:lvl1pPr>
          </a:lstStyle>
          <a:p>
            <a:pPr>
              <a:defRPr/>
            </a:pPr>
            <a:fld id="{02EAAF6A-C180-48C2-9BF2-4AEC512E63AF}" type="datetimeFigureOut">
              <a:rPr lang="pt-BR"/>
              <a:pPr>
                <a:defRPr/>
              </a:pPr>
              <a:t>19/04/2022</a:t>
            </a:fld>
            <a:endParaRPr lang="pt-BR"/>
          </a:p>
        </p:txBody>
      </p:sp>
      <p:sp>
        <p:nvSpPr>
          <p:cNvPr id="5" name="Espaço Reservado para Rodapé 4">
            <a:extLst>
              <a:ext uri="{FF2B5EF4-FFF2-40B4-BE49-F238E27FC236}">
                <a16:creationId xmlns:a16="http://schemas.microsoft.com/office/drawing/2014/main" id="{2D1C89F6-1557-48D0-9B02-CF2BA5A220A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50D892F6-7C9E-4263-A3E9-9B754F77121D}"/>
              </a:ext>
            </a:extLst>
          </p:cNvPr>
          <p:cNvSpPr>
            <a:spLocks noGrp="1"/>
          </p:cNvSpPr>
          <p:nvPr>
            <p:ph type="sldNum" sz="quarter" idx="12"/>
          </p:nvPr>
        </p:nvSpPr>
        <p:spPr/>
        <p:txBody>
          <a:bodyPr/>
          <a:lstStyle>
            <a:lvl1pPr>
              <a:defRPr/>
            </a:lvl1pPr>
          </a:lstStyle>
          <a:p>
            <a:fld id="{5B363363-977F-4711-8793-75393B814460}" type="slidenum">
              <a:rPr lang="pt-BR" altLang="pt-BR"/>
              <a:pPr/>
              <a:t>‹nº›</a:t>
            </a:fld>
            <a:endParaRPr lang="pt-BR" altLang="pt-BR"/>
          </a:p>
        </p:txBody>
      </p:sp>
    </p:spTree>
    <p:extLst>
      <p:ext uri="{BB962C8B-B14F-4D97-AF65-F5344CB8AC3E}">
        <p14:creationId xmlns:p14="http://schemas.microsoft.com/office/powerpoint/2010/main" val="259759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3E8F81A1-D824-4D00-B770-C71F239F68D2}"/>
              </a:ext>
            </a:extLst>
          </p:cNvPr>
          <p:cNvSpPr>
            <a:spLocks noGrp="1"/>
          </p:cNvSpPr>
          <p:nvPr>
            <p:ph type="dt" sz="half" idx="10"/>
          </p:nvPr>
        </p:nvSpPr>
        <p:spPr/>
        <p:txBody>
          <a:bodyPr/>
          <a:lstStyle>
            <a:lvl1pPr>
              <a:defRPr/>
            </a:lvl1pPr>
          </a:lstStyle>
          <a:p>
            <a:pPr>
              <a:defRPr/>
            </a:pPr>
            <a:fld id="{6E77160C-3341-4A33-A598-8727A4E6D4E6}" type="datetimeFigureOut">
              <a:rPr lang="pt-BR"/>
              <a:pPr>
                <a:defRPr/>
              </a:pPr>
              <a:t>19/04/2022</a:t>
            </a:fld>
            <a:endParaRPr lang="pt-BR"/>
          </a:p>
        </p:txBody>
      </p:sp>
      <p:sp>
        <p:nvSpPr>
          <p:cNvPr id="6" name="Espaço Reservado para Rodapé 4">
            <a:extLst>
              <a:ext uri="{FF2B5EF4-FFF2-40B4-BE49-F238E27FC236}">
                <a16:creationId xmlns:a16="http://schemas.microsoft.com/office/drawing/2014/main" id="{DCEDD44E-8014-4F4F-A764-957D4033F86B}"/>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2EE0CBF4-8D1E-49A9-AEEC-6069C1EEBEAC}"/>
              </a:ext>
            </a:extLst>
          </p:cNvPr>
          <p:cNvSpPr>
            <a:spLocks noGrp="1"/>
          </p:cNvSpPr>
          <p:nvPr>
            <p:ph type="sldNum" sz="quarter" idx="12"/>
          </p:nvPr>
        </p:nvSpPr>
        <p:spPr/>
        <p:txBody>
          <a:bodyPr/>
          <a:lstStyle>
            <a:lvl1pPr>
              <a:defRPr/>
            </a:lvl1pPr>
          </a:lstStyle>
          <a:p>
            <a:fld id="{9C370449-9F6F-48F6-97A5-4C4C9EAE02DC}" type="slidenum">
              <a:rPr lang="pt-BR" altLang="pt-BR"/>
              <a:pPr/>
              <a:t>‹nº›</a:t>
            </a:fld>
            <a:endParaRPr lang="pt-BR" altLang="pt-BR"/>
          </a:p>
        </p:txBody>
      </p:sp>
    </p:spTree>
    <p:extLst>
      <p:ext uri="{BB962C8B-B14F-4D97-AF65-F5344CB8AC3E}">
        <p14:creationId xmlns:p14="http://schemas.microsoft.com/office/powerpoint/2010/main" val="156333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B70234C3-63DD-4C60-8069-936FDD6F7E3B}"/>
              </a:ext>
            </a:extLst>
          </p:cNvPr>
          <p:cNvSpPr>
            <a:spLocks noGrp="1"/>
          </p:cNvSpPr>
          <p:nvPr>
            <p:ph type="dt" sz="half" idx="10"/>
          </p:nvPr>
        </p:nvSpPr>
        <p:spPr/>
        <p:txBody>
          <a:bodyPr/>
          <a:lstStyle>
            <a:lvl1pPr>
              <a:defRPr/>
            </a:lvl1pPr>
          </a:lstStyle>
          <a:p>
            <a:pPr>
              <a:defRPr/>
            </a:pPr>
            <a:fld id="{677999B8-5C94-4BC5-AD7E-B1B1A57C6D69}" type="datetimeFigureOut">
              <a:rPr lang="pt-BR"/>
              <a:pPr>
                <a:defRPr/>
              </a:pPr>
              <a:t>19/04/2022</a:t>
            </a:fld>
            <a:endParaRPr lang="pt-BR"/>
          </a:p>
        </p:txBody>
      </p:sp>
      <p:sp>
        <p:nvSpPr>
          <p:cNvPr id="8" name="Espaço Reservado para Rodapé 4">
            <a:extLst>
              <a:ext uri="{FF2B5EF4-FFF2-40B4-BE49-F238E27FC236}">
                <a16:creationId xmlns:a16="http://schemas.microsoft.com/office/drawing/2014/main" id="{BFD2A4B5-E4FA-4F84-AC87-53DBADD42C37}"/>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7A88C12F-8E02-42A8-B77C-B8D4899ADC23}"/>
              </a:ext>
            </a:extLst>
          </p:cNvPr>
          <p:cNvSpPr>
            <a:spLocks noGrp="1"/>
          </p:cNvSpPr>
          <p:nvPr>
            <p:ph type="sldNum" sz="quarter" idx="12"/>
          </p:nvPr>
        </p:nvSpPr>
        <p:spPr/>
        <p:txBody>
          <a:bodyPr/>
          <a:lstStyle>
            <a:lvl1pPr>
              <a:defRPr/>
            </a:lvl1pPr>
          </a:lstStyle>
          <a:p>
            <a:fld id="{E221EC02-96C7-4482-8891-67D86B4C8FAB}" type="slidenum">
              <a:rPr lang="pt-BR" altLang="pt-BR"/>
              <a:pPr/>
              <a:t>‹nº›</a:t>
            </a:fld>
            <a:endParaRPr lang="pt-BR" altLang="pt-BR"/>
          </a:p>
        </p:txBody>
      </p:sp>
    </p:spTree>
    <p:extLst>
      <p:ext uri="{BB962C8B-B14F-4D97-AF65-F5344CB8AC3E}">
        <p14:creationId xmlns:p14="http://schemas.microsoft.com/office/powerpoint/2010/main" val="762314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D1C593E0-515D-4B9D-BAA3-A55111715591}"/>
              </a:ext>
            </a:extLst>
          </p:cNvPr>
          <p:cNvSpPr>
            <a:spLocks noGrp="1"/>
          </p:cNvSpPr>
          <p:nvPr>
            <p:ph type="dt" sz="half" idx="10"/>
          </p:nvPr>
        </p:nvSpPr>
        <p:spPr/>
        <p:txBody>
          <a:bodyPr/>
          <a:lstStyle>
            <a:lvl1pPr>
              <a:defRPr/>
            </a:lvl1pPr>
          </a:lstStyle>
          <a:p>
            <a:pPr>
              <a:defRPr/>
            </a:pPr>
            <a:fld id="{EAB90166-0010-4767-961F-6D7B05E0332A}" type="datetimeFigureOut">
              <a:rPr lang="pt-BR"/>
              <a:pPr>
                <a:defRPr/>
              </a:pPr>
              <a:t>19/04/2022</a:t>
            </a:fld>
            <a:endParaRPr lang="pt-BR"/>
          </a:p>
        </p:txBody>
      </p:sp>
      <p:sp>
        <p:nvSpPr>
          <p:cNvPr id="4" name="Espaço Reservado para Rodapé 4">
            <a:extLst>
              <a:ext uri="{FF2B5EF4-FFF2-40B4-BE49-F238E27FC236}">
                <a16:creationId xmlns:a16="http://schemas.microsoft.com/office/drawing/2014/main" id="{B3098BA6-5353-4072-8448-18FCF9A771BA}"/>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1ABEEC95-9069-48BE-9B51-5E05B957089F}"/>
              </a:ext>
            </a:extLst>
          </p:cNvPr>
          <p:cNvSpPr>
            <a:spLocks noGrp="1"/>
          </p:cNvSpPr>
          <p:nvPr>
            <p:ph type="sldNum" sz="quarter" idx="12"/>
          </p:nvPr>
        </p:nvSpPr>
        <p:spPr/>
        <p:txBody>
          <a:bodyPr/>
          <a:lstStyle>
            <a:lvl1pPr>
              <a:defRPr/>
            </a:lvl1pPr>
          </a:lstStyle>
          <a:p>
            <a:fld id="{C5DF2316-E168-44AF-9F95-E1F16541D354}" type="slidenum">
              <a:rPr lang="pt-BR" altLang="pt-BR"/>
              <a:pPr/>
              <a:t>‹nº›</a:t>
            </a:fld>
            <a:endParaRPr lang="pt-BR" altLang="pt-BR"/>
          </a:p>
        </p:txBody>
      </p:sp>
    </p:spTree>
    <p:extLst>
      <p:ext uri="{BB962C8B-B14F-4D97-AF65-F5344CB8AC3E}">
        <p14:creationId xmlns:p14="http://schemas.microsoft.com/office/powerpoint/2010/main" val="235190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2AD8151-8548-4DA2-BFA3-B00D9C1AE6EC}"/>
              </a:ext>
            </a:extLst>
          </p:cNvPr>
          <p:cNvSpPr>
            <a:spLocks noGrp="1"/>
          </p:cNvSpPr>
          <p:nvPr>
            <p:ph type="dt" sz="half" idx="10"/>
          </p:nvPr>
        </p:nvSpPr>
        <p:spPr/>
        <p:txBody>
          <a:bodyPr/>
          <a:lstStyle>
            <a:lvl1pPr>
              <a:defRPr/>
            </a:lvl1pPr>
          </a:lstStyle>
          <a:p>
            <a:pPr>
              <a:defRPr/>
            </a:pPr>
            <a:fld id="{52019AE9-026A-4787-9E3C-AAB25DACE6F7}" type="datetimeFigureOut">
              <a:rPr lang="pt-BR"/>
              <a:pPr>
                <a:defRPr/>
              </a:pPr>
              <a:t>19/04/2022</a:t>
            </a:fld>
            <a:endParaRPr lang="pt-BR"/>
          </a:p>
        </p:txBody>
      </p:sp>
      <p:sp>
        <p:nvSpPr>
          <p:cNvPr id="3" name="Espaço Reservado para Rodapé 4">
            <a:extLst>
              <a:ext uri="{FF2B5EF4-FFF2-40B4-BE49-F238E27FC236}">
                <a16:creationId xmlns:a16="http://schemas.microsoft.com/office/drawing/2014/main" id="{D3A83DD5-80B0-47FC-B4EE-DCD3428BF68F}"/>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13594EA1-42BF-4020-8FD8-C696B4E5466B}"/>
              </a:ext>
            </a:extLst>
          </p:cNvPr>
          <p:cNvSpPr>
            <a:spLocks noGrp="1"/>
          </p:cNvSpPr>
          <p:nvPr>
            <p:ph type="sldNum" sz="quarter" idx="12"/>
          </p:nvPr>
        </p:nvSpPr>
        <p:spPr/>
        <p:txBody>
          <a:bodyPr/>
          <a:lstStyle>
            <a:lvl1pPr>
              <a:defRPr/>
            </a:lvl1pPr>
          </a:lstStyle>
          <a:p>
            <a:fld id="{1D52D46F-8BF3-40A5-BE33-50D9E450D970}" type="slidenum">
              <a:rPr lang="pt-BR" altLang="pt-BR"/>
              <a:pPr/>
              <a:t>‹nº›</a:t>
            </a:fld>
            <a:endParaRPr lang="pt-BR" altLang="pt-BR"/>
          </a:p>
        </p:txBody>
      </p:sp>
    </p:spTree>
    <p:extLst>
      <p:ext uri="{BB962C8B-B14F-4D97-AF65-F5344CB8AC3E}">
        <p14:creationId xmlns:p14="http://schemas.microsoft.com/office/powerpoint/2010/main" val="164415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C64D4188-90D8-4BA7-A15F-E33B5EA6045F}"/>
              </a:ext>
            </a:extLst>
          </p:cNvPr>
          <p:cNvSpPr>
            <a:spLocks noGrp="1"/>
          </p:cNvSpPr>
          <p:nvPr>
            <p:ph type="dt" sz="half" idx="10"/>
          </p:nvPr>
        </p:nvSpPr>
        <p:spPr/>
        <p:txBody>
          <a:bodyPr/>
          <a:lstStyle>
            <a:lvl1pPr>
              <a:defRPr/>
            </a:lvl1pPr>
          </a:lstStyle>
          <a:p>
            <a:pPr>
              <a:defRPr/>
            </a:pPr>
            <a:fld id="{09BC9824-442F-4C64-972C-112010D59A8F}" type="datetimeFigureOut">
              <a:rPr lang="pt-BR"/>
              <a:pPr>
                <a:defRPr/>
              </a:pPr>
              <a:t>19/04/2022</a:t>
            </a:fld>
            <a:endParaRPr lang="pt-BR"/>
          </a:p>
        </p:txBody>
      </p:sp>
      <p:sp>
        <p:nvSpPr>
          <p:cNvPr id="6" name="Espaço Reservado para Rodapé 4">
            <a:extLst>
              <a:ext uri="{FF2B5EF4-FFF2-40B4-BE49-F238E27FC236}">
                <a16:creationId xmlns:a16="http://schemas.microsoft.com/office/drawing/2014/main" id="{019C250D-1CE0-4F9F-91AE-B7FAC168CE09}"/>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5C0EA82F-DCA1-4C70-920D-986072B8A3EC}"/>
              </a:ext>
            </a:extLst>
          </p:cNvPr>
          <p:cNvSpPr>
            <a:spLocks noGrp="1"/>
          </p:cNvSpPr>
          <p:nvPr>
            <p:ph type="sldNum" sz="quarter" idx="12"/>
          </p:nvPr>
        </p:nvSpPr>
        <p:spPr/>
        <p:txBody>
          <a:bodyPr/>
          <a:lstStyle>
            <a:lvl1pPr>
              <a:defRPr/>
            </a:lvl1pPr>
          </a:lstStyle>
          <a:p>
            <a:fld id="{B52FEDD9-A578-4649-949B-C60AAA478EE1}" type="slidenum">
              <a:rPr lang="pt-BR" altLang="pt-BR"/>
              <a:pPr/>
              <a:t>‹nº›</a:t>
            </a:fld>
            <a:endParaRPr lang="pt-BR" altLang="pt-BR"/>
          </a:p>
        </p:txBody>
      </p:sp>
    </p:spTree>
    <p:extLst>
      <p:ext uri="{BB962C8B-B14F-4D97-AF65-F5344CB8AC3E}">
        <p14:creationId xmlns:p14="http://schemas.microsoft.com/office/powerpoint/2010/main" val="231852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265AB61B-D5E5-474F-834D-0CF4D54FBE95}"/>
              </a:ext>
            </a:extLst>
          </p:cNvPr>
          <p:cNvSpPr>
            <a:spLocks noGrp="1"/>
          </p:cNvSpPr>
          <p:nvPr>
            <p:ph type="dt" sz="half" idx="10"/>
          </p:nvPr>
        </p:nvSpPr>
        <p:spPr/>
        <p:txBody>
          <a:bodyPr/>
          <a:lstStyle>
            <a:lvl1pPr>
              <a:defRPr/>
            </a:lvl1pPr>
          </a:lstStyle>
          <a:p>
            <a:pPr>
              <a:defRPr/>
            </a:pPr>
            <a:fld id="{19B7D332-85FF-4AE0-AFAB-2158FC388E80}" type="datetimeFigureOut">
              <a:rPr lang="pt-BR"/>
              <a:pPr>
                <a:defRPr/>
              </a:pPr>
              <a:t>19/04/2022</a:t>
            </a:fld>
            <a:endParaRPr lang="pt-BR"/>
          </a:p>
        </p:txBody>
      </p:sp>
      <p:sp>
        <p:nvSpPr>
          <p:cNvPr id="6" name="Espaço Reservado para Rodapé 4">
            <a:extLst>
              <a:ext uri="{FF2B5EF4-FFF2-40B4-BE49-F238E27FC236}">
                <a16:creationId xmlns:a16="http://schemas.microsoft.com/office/drawing/2014/main" id="{E74A93A1-862D-46E8-9586-F5220BD2564D}"/>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F6EF5749-6072-4702-ABBD-B641E58B7D5C}"/>
              </a:ext>
            </a:extLst>
          </p:cNvPr>
          <p:cNvSpPr>
            <a:spLocks noGrp="1"/>
          </p:cNvSpPr>
          <p:nvPr>
            <p:ph type="sldNum" sz="quarter" idx="12"/>
          </p:nvPr>
        </p:nvSpPr>
        <p:spPr/>
        <p:txBody>
          <a:bodyPr/>
          <a:lstStyle>
            <a:lvl1pPr>
              <a:defRPr/>
            </a:lvl1pPr>
          </a:lstStyle>
          <a:p>
            <a:fld id="{54399915-2CC4-4F30-BF0B-7B1A21AF3FF6}" type="slidenum">
              <a:rPr lang="pt-BR" altLang="pt-BR"/>
              <a:pPr/>
              <a:t>‹nº›</a:t>
            </a:fld>
            <a:endParaRPr lang="pt-BR" altLang="pt-BR"/>
          </a:p>
        </p:txBody>
      </p:sp>
    </p:spTree>
    <p:extLst>
      <p:ext uri="{BB962C8B-B14F-4D97-AF65-F5344CB8AC3E}">
        <p14:creationId xmlns:p14="http://schemas.microsoft.com/office/powerpoint/2010/main" val="425521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e conteúd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4A67B8F-6D34-419E-B923-1ACF01D1B965}"/>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5" name="Rectangle 6">
            <a:extLst>
              <a:ext uri="{FF2B5EF4-FFF2-40B4-BE49-F238E27FC236}">
                <a16:creationId xmlns:a16="http://schemas.microsoft.com/office/drawing/2014/main" id="{FFFD56BB-EE3A-4EEE-A804-FE86D04FF70A}"/>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0CF5362-4C2E-4C54-9391-46D806CFF285}" type="slidenum">
              <a:rPr lang="pt-BR" altLang="pt-BR" sz="1400"/>
              <a:pPr algn="r" eaLnBrk="1" hangingPunct="1"/>
              <a:t>‹nº›</a:t>
            </a:fld>
            <a:endParaRPr lang="pt-BR" altLang="pt-BR" sz="1400"/>
          </a:p>
        </p:txBody>
      </p:sp>
      <p:pic>
        <p:nvPicPr>
          <p:cNvPr id="6" name="Imagem 11">
            <a:extLst>
              <a:ext uri="{FF2B5EF4-FFF2-40B4-BE49-F238E27FC236}">
                <a16:creationId xmlns:a16="http://schemas.microsoft.com/office/drawing/2014/main" id="{046B31F8-9ACA-4E31-BFD1-0BEDFA7F79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12">
            <a:extLst>
              <a:ext uri="{FF2B5EF4-FFF2-40B4-BE49-F238E27FC236}">
                <a16:creationId xmlns:a16="http://schemas.microsoft.com/office/drawing/2014/main" id="{5B336E7E-E6AF-4307-BF4C-BAA806E35E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13">
            <a:extLst>
              <a:ext uri="{FF2B5EF4-FFF2-40B4-BE49-F238E27FC236}">
                <a16:creationId xmlns:a16="http://schemas.microsoft.com/office/drawing/2014/main" id="{835650E2-09E1-4810-9602-16C2847E42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Rectangle 4">
            <a:extLst>
              <a:ext uri="{FF2B5EF4-FFF2-40B4-BE49-F238E27FC236}">
                <a16:creationId xmlns:a16="http://schemas.microsoft.com/office/drawing/2014/main" id="{85B52A7B-AA11-4805-9482-95F2C32B82C7}"/>
              </a:ext>
            </a:extLst>
          </p:cNvPr>
          <p:cNvSpPr>
            <a:spLocks noGrp="1" noChangeArrowheads="1"/>
          </p:cNvSpPr>
          <p:nvPr>
            <p:ph type="dt" sz="half" idx="10"/>
          </p:nvPr>
        </p:nvSpPr>
        <p:spPr/>
        <p:txBody>
          <a:bodyPr/>
          <a:lstStyle>
            <a:lvl1pPr>
              <a:defRPr/>
            </a:lvl1pPr>
          </a:lstStyle>
          <a:p>
            <a:pPr>
              <a:defRPr/>
            </a:pPr>
            <a:endParaRPr lang="pt-BR" altLang="pt-BR"/>
          </a:p>
        </p:txBody>
      </p:sp>
      <p:sp>
        <p:nvSpPr>
          <p:cNvPr id="10" name="Rectangle 5">
            <a:extLst>
              <a:ext uri="{FF2B5EF4-FFF2-40B4-BE49-F238E27FC236}">
                <a16:creationId xmlns:a16="http://schemas.microsoft.com/office/drawing/2014/main" id="{C3956AF4-5E64-4D69-BA07-DDD4E205138D}"/>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11" name="Rectangle 6">
            <a:extLst>
              <a:ext uri="{FF2B5EF4-FFF2-40B4-BE49-F238E27FC236}">
                <a16:creationId xmlns:a16="http://schemas.microsoft.com/office/drawing/2014/main" id="{0B2E41D6-EC85-484D-BB7C-2B2A0C98F158}"/>
              </a:ext>
            </a:extLst>
          </p:cNvPr>
          <p:cNvSpPr>
            <a:spLocks noGrp="1" noChangeArrowheads="1"/>
          </p:cNvSpPr>
          <p:nvPr>
            <p:ph type="sldNum" sz="quarter" idx="12"/>
          </p:nvPr>
        </p:nvSpPr>
        <p:spPr/>
        <p:txBody>
          <a:bodyPr/>
          <a:lstStyle>
            <a:lvl1pPr>
              <a:defRPr/>
            </a:lvl1pPr>
          </a:lstStyle>
          <a:p>
            <a:fld id="{47A34380-F3D8-4E14-A100-0D53B14A2EF2}" type="slidenum">
              <a:rPr lang="pt-BR" altLang="pt-BR"/>
              <a:pPr/>
              <a:t>‹nº›</a:t>
            </a:fld>
            <a:endParaRPr lang="pt-BR" altLang="pt-BR"/>
          </a:p>
        </p:txBody>
      </p:sp>
    </p:spTree>
    <p:extLst>
      <p:ext uri="{BB962C8B-B14F-4D97-AF65-F5344CB8AC3E}">
        <p14:creationId xmlns:p14="http://schemas.microsoft.com/office/powerpoint/2010/main" val="3777707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818D060-9E2C-4D09-B7FC-026FB375B9DE}"/>
              </a:ext>
            </a:extLst>
          </p:cNvPr>
          <p:cNvSpPr>
            <a:spLocks noGrp="1"/>
          </p:cNvSpPr>
          <p:nvPr>
            <p:ph type="dt" sz="half" idx="10"/>
          </p:nvPr>
        </p:nvSpPr>
        <p:spPr/>
        <p:txBody>
          <a:bodyPr/>
          <a:lstStyle>
            <a:lvl1pPr>
              <a:defRPr/>
            </a:lvl1pPr>
          </a:lstStyle>
          <a:p>
            <a:pPr>
              <a:defRPr/>
            </a:pPr>
            <a:fld id="{BA143389-9710-48FC-8233-9835CEBA2BDD}" type="datetimeFigureOut">
              <a:rPr lang="pt-BR"/>
              <a:pPr>
                <a:defRPr/>
              </a:pPr>
              <a:t>19/04/2022</a:t>
            </a:fld>
            <a:endParaRPr lang="pt-BR"/>
          </a:p>
        </p:txBody>
      </p:sp>
      <p:sp>
        <p:nvSpPr>
          <p:cNvPr id="5" name="Espaço Reservado para Rodapé 4">
            <a:extLst>
              <a:ext uri="{FF2B5EF4-FFF2-40B4-BE49-F238E27FC236}">
                <a16:creationId xmlns:a16="http://schemas.microsoft.com/office/drawing/2014/main" id="{325D7CEB-4BBA-43DC-A097-C6671B00FDC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82AF980-E096-454C-921E-8C88F49A29E1}"/>
              </a:ext>
            </a:extLst>
          </p:cNvPr>
          <p:cNvSpPr>
            <a:spLocks noGrp="1"/>
          </p:cNvSpPr>
          <p:nvPr>
            <p:ph type="sldNum" sz="quarter" idx="12"/>
          </p:nvPr>
        </p:nvSpPr>
        <p:spPr/>
        <p:txBody>
          <a:bodyPr/>
          <a:lstStyle>
            <a:lvl1pPr>
              <a:defRPr/>
            </a:lvl1pPr>
          </a:lstStyle>
          <a:p>
            <a:fld id="{4D4A01DB-6E03-480B-B04C-FE1864DE4FEC}" type="slidenum">
              <a:rPr lang="pt-BR" altLang="pt-BR"/>
              <a:pPr/>
              <a:t>‹nº›</a:t>
            </a:fld>
            <a:endParaRPr lang="pt-BR" altLang="pt-BR"/>
          </a:p>
        </p:txBody>
      </p:sp>
    </p:spTree>
    <p:extLst>
      <p:ext uri="{BB962C8B-B14F-4D97-AF65-F5344CB8AC3E}">
        <p14:creationId xmlns:p14="http://schemas.microsoft.com/office/powerpoint/2010/main" val="56925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71C918C-F3F8-4C1D-9BD7-209D10673AF7}"/>
              </a:ext>
            </a:extLst>
          </p:cNvPr>
          <p:cNvSpPr>
            <a:spLocks noGrp="1"/>
          </p:cNvSpPr>
          <p:nvPr>
            <p:ph type="dt" sz="half" idx="10"/>
          </p:nvPr>
        </p:nvSpPr>
        <p:spPr/>
        <p:txBody>
          <a:bodyPr/>
          <a:lstStyle>
            <a:lvl1pPr>
              <a:defRPr/>
            </a:lvl1pPr>
          </a:lstStyle>
          <a:p>
            <a:pPr>
              <a:defRPr/>
            </a:pPr>
            <a:fld id="{14C39D17-626D-41C5-A2FE-AC77C61887C7}" type="datetimeFigureOut">
              <a:rPr lang="pt-BR"/>
              <a:pPr>
                <a:defRPr/>
              </a:pPr>
              <a:t>19/04/2022</a:t>
            </a:fld>
            <a:endParaRPr lang="pt-BR"/>
          </a:p>
        </p:txBody>
      </p:sp>
      <p:sp>
        <p:nvSpPr>
          <p:cNvPr id="5" name="Espaço Reservado para Rodapé 4">
            <a:extLst>
              <a:ext uri="{FF2B5EF4-FFF2-40B4-BE49-F238E27FC236}">
                <a16:creationId xmlns:a16="http://schemas.microsoft.com/office/drawing/2014/main" id="{4B4098CA-FB68-43F3-982A-30BF683E761B}"/>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E72ABD8D-2F44-4463-8BF9-DE77A48F2E79}"/>
              </a:ext>
            </a:extLst>
          </p:cNvPr>
          <p:cNvSpPr>
            <a:spLocks noGrp="1"/>
          </p:cNvSpPr>
          <p:nvPr>
            <p:ph type="sldNum" sz="quarter" idx="12"/>
          </p:nvPr>
        </p:nvSpPr>
        <p:spPr/>
        <p:txBody>
          <a:bodyPr/>
          <a:lstStyle>
            <a:lvl1pPr>
              <a:defRPr/>
            </a:lvl1pPr>
          </a:lstStyle>
          <a:p>
            <a:fld id="{5A4754E7-E057-4BD8-9546-78B10F7CA850}" type="slidenum">
              <a:rPr lang="pt-BR" altLang="pt-BR"/>
              <a:pPr/>
              <a:t>‹nº›</a:t>
            </a:fld>
            <a:endParaRPr lang="pt-BR" altLang="pt-BR"/>
          </a:p>
        </p:txBody>
      </p:sp>
    </p:spTree>
    <p:extLst>
      <p:ext uri="{BB962C8B-B14F-4D97-AF65-F5344CB8AC3E}">
        <p14:creationId xmlns:p14="http://schemas.microsoft.com/office/powerpoint/2010/main" val="30833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0A18F20-CDB4-4193-A46C-8BEC0103494B}"/>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6" name="Rectangle 6">
            <a:extLst>
              <a:ext uri="{FF2B5EF4-FFF2-40B4-BE49-F238E27FC236}">
                <a16:creationId xmlns:a16="http://schemas.microsoft.com/office/drawing/2014/main" id="{5AD77BF3-B078-4CB0-8487-FA84E7FECB04}"/>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47A41E0-3F73-4AC7-9154-D276B31A56F4}" type="slidenum">
              <a:rPr lang="pt-BR" altLang="pt-BR" sz="1400"/>
              <a:pPr algn="r" eaLnBrk="1" hangingPunct="1"/>
              <a:t>‹nº›</a:t>
            </a:fld>
            <a:endParaRPr lang="pt-BR" altLang="pt-BR" sz="1400"/>
          </a:p>
        </p:txBody>
      </p:sp>
      <p:pic>
        <p:nvPicPr>
          <p:cNvPr id="7" name="Imagem 11">
            <a:extLst>
              <a:ext uri="{FF2B5EF4-FFF2-40B4-BE49-F238E27FC236}">
                <a16:creationId xmlns:a16="http://schemas.microsoft.com/office/drawing/2014/main" id="{643EE7FC-A6C4-4523-A98F-998B825076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12">
            <a:extLst>
              <a:ext uri="{FF2B5EF4-FFF2-40B4-BE49-F238E27FC236}">
                <a16:creationId xmlns:a16="http://schemas.microsoft.com/office/drawing/2014/main" id="{0936585F-A5A6-4443-B269-CD5BF9B3E6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13">
            <a:extLst>
              <a:ext uri="{FF2B5EF4-FFF2-40B4-BE49-F238E27FC236}">
                <a16:creationId xmlns:a16="http://schemas.microsoft.com/office/drawing/2014/main" id="{C9D90F04-A37B-4B90-B342-0E2E5AAB82D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9" name="Rectangle 3"/>
          <p:cNvSpPr>
            <a:spLocks noGrp="1" noChangeArrowheads="1"/>
          </p:cNvSpPr>
          <p:nvPr>
            <p:ph idx="13"/>
          </p:nvPr>
        </p:nvSpPr>
        <p:spPr bwMode="auto">
          <a:xfrm>
            <a:off x="457200" y="1600200"/>
            <a:ext cx="8229600" cy="4525963"/>
          </a:xfrm>
          <a:prstGeom prst="rect">
            <a:avLst/>
          </a:prstGeom>
          <a:noFill/>
          <a:ln>
            <a:noFill/>
          </a:ln>
          <a:effectLst/>
        </p:spPr>
        <p:txBody>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1" name="Rectangle 4">
            <a:extLst>
              <a:ext uri="{FF2B5EF4-FFF2-40B4-BE49-F238E27FC236}">
                <a16:creationId xmlns:a16="http://schemas.microsoft.com/office/drawing/2014/main" id="{EABC68E9-0717-461D-9007-A8C64DC42911}"/>
              </a:ext>
            </a:extLst>
          </p:cNvPr>
          <p:cNvSpPr>
            <a:spLocks noGrp="1" noChangeArrowheads="1"/>
          </p:cNvSpPr>
          <p:nvPr>
            <p:ph type="dt" sz="half" idx="14"/>
          </p:nvPr>
        </p:nvSpPr>
        <p:spPr/>
        <p:txBody>
          <a:bodyPr/>
          <a:lstStyle>
            <a:lvl1pPr>
              <a:defRPr/>
            </a:lvl1pPr>
          </a:lstStyle>
          <a:p>
            <a:pPr>
              <a:defRPr/>
            </a:pPr>
            <a:endParaRPr lang="pt-BR" altLang="pt-BR"/>
          </a:p>
        </p:txBody>
      </p:sp>
      <p:sp>
        <p:nvSpPr>
          <p:cNvPr id="12" name="Rectangle 5">
            <a:extLst>
              <a:ext uri="{FF2B5EF4-FFF2-40B4-BE49-F238E27FC236}">
                <a16:creationId xmlns:a16="http://schemas.microsoft.com/office/drawing/2014/main" id="{25ED89B4-F6D1-489F-AE07-01311B07CCD7}"/>
              </a:ext>
            </a:extLst>
          </p:cNvPr>
          <p:cNvSpPr>
            <a:spLocks noGrp="1" noChangeArrowheads="1"/>
          </p:cNvSpPr>
          <p:nvPr>
            <p:ph type="ftr" sz="quarter" idx="15"/>
          </p:nvPr>
        </p:nvSpPr>
        <p:spPr/>
        <p:txBody>
          <a:bodyPr/>
          <a:lstStyle>
            <a:lvl1pPr>
              <a:defRPr/>
            </a:lvl1pPr>
          </a:lstStyle>
          <a:p>
            <a:pPr>
              <a:defRPr/>
            </a:pPr>
            <a:endParaRPr lang="pt-BR" altLang="pt-BR"/>
          </a:p>
        </p:txBody>
      </p:sp>
      <p:sp>
        <p:nvSpPr>
          <p:cNvPr id="13" name="Rectangle 6">
            <a:extLst>
              <a:ext uri="{FF2B5EF4-FFF2-40B4-BE49-F238E27FC236}">
                <a16:creationId xmlns:a16="http://schemas.microsoft.com/office/drawing/2014/main" id="{9C55436E-957D-4EEC-9BE4-48E0646AE7D6}"/>
              </a:ext>
            </a:extLst>
          </p:cNvPr>
          <p:cNvSpPr>
            <a:spLocks noGrp="1" noChangeArrowheads="1"/>
          </p:cNvSpPr>
          <p:nvPr>
            <p:ph type="sldNum" sz="quarter" idx="16"/>
          </p:nvPr>
        </p:nvSpPr>
        <p:spPr/>
        <p:txBody>
          <a:bodyPr/>
          <a:lstStyle>
            <a:lvl1pPr>
              <a:defRPr/>
            </a:lvl1pPr>
          </a:lstStyle>
          <a:p>
            <a:fld id="{24E023D1-3EBB-4D5E-9F78-D7EB34D9553D}" type="slidenum">
              <a:rPr lang="pt-BR" altLang="pt-BR"/>
              <a:pPr/>
              <a:t>‹nº›</a:t>
            </a:fld>
            <a:endParaRPr lang="pt-BR" altLang="pt-BR"/>
          </a:p>
        </p:txBody>
      </p:sp>
    </p:spTree>
    <p:extLst>
      <p:ext uri="{BB962C8B-B14F-4D97-AF65-F5344CB8AC3E}">
        <p14:creationId xmlns:p14="http://schemas.microsoft.com/office/powerpoint/2010/main" val="234050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uas Partes de Conteúdo">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D7DEE68-DB1B-4D76-A9C0-F2B750FBAAAE}"/>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6" name="Rectangle 6">
            <a:extLst>
              <a:ext uri="{FF2B5EF4-FFF2-40B4-BE49-F238E27FC236}">
                <a16:creationId xmlns:a16="http://schemas.microsoft.com/office/drawing/2014/main" id="{7B5B99BC-277C-49D9-960F-0D09D2B7B0B1}"/>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7B3DD46-50DD-416A-839A-AB55EE4B95B1}" type="slidenum">
              <a:rPr lang="pt-BR" altLang="pt-BR" sz="1400"/>
              <a:pPr algn="r" eaLnBrk="1" hangingPunct="1"/>
              <a:t>‹nº›</a:t>
            </a:fld>
            <a:endParaRPr lang="pt-BR" altLang="pt-BR" sz="1400"/>
          </a:p>
        </p:txBody>
      </p:sp>
      <p:pic>
        <p:nvPicPr>
          <p:cNvPr id="7" name="Imagem 11">
            <a:extLst>
              <a:ext uri="{FF2B5EF4-FFF2-40B4-BE49-F238E27FC236}">
                <a16:creationId xmlns:a16="http://schemas.microsoft.com/office/drawing/2014/main" id="{879B7C26-5C9C-4FBF-B00B-F2804625E2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12">
            <a:extLst>
              <a:ext uri="{FF2B5EF4-FFF2-40B4-BE49-F238E27FC236}">
                <a16:creationId xmlns:a16="http://schemas.microsoft.com/office/drawing/2014/main" id="{BA51B14C-9B72-45B7-9108-FCA20E224D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13">
            <a:extLst>
              <a:ext uri="{FF2B5EF4-FFF2-40B4-BE49-F238E27FC236}">
                <a16:creationId xmlns:a16="http://schemas.microsoft.com/office/drawing/2014/main" id="{787E0A58-0BFB-4A4B-88E1-3B1EB40871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10" name="Rectangle 4">
            <a:extLst>
              <a:ext uri="{FF2B5EF4-FFF2-40B4-BE49-F238E27FC236}">
                <a16:creationId xmlns:a16="http://schemas.microsoft.com/office/drawing/2014/main" id="{2095D5E5-E7B6-481F-8DE5-083653D5B014}"/>
              </a:ext>
            </a:extLst>
          </p:cNvPr>
          <p:cNvSpPr>
            <a:spLocks noGrp="1" noChangeArrowheads="1"/>
          </p:cNvSpPr>
          <p:nvPr>
            <p:ph type="dt" sz="half" idx="10"/>
          </p:nvPr>
        </p:nvSpPr>
        <p:spPr/>
        <p:txBody>
          <a:bodyPr/>
          <a:lstStyle>
            <a:lvl1pPr>
              <a:defRPr/>
            </a:lvl1pPr>
          </a:lstStyle>
          <a:p>
            <a:pPr>
              <a:defRPr/>
            </a:pPr>
            <a:endParaRPr lang="pt-BR" altLang="pt-BR"/>
          </a:p>
        </p:txBody>
      </p:sp>
      <p:sp>
        <p:nvSpPr>
          <p:cNvPr id="11" name="Rectangle 5">
            <a:extLst>
              <a:ext uri="{FF2B5EF4-FFF2-40B4-BE49-F238E27FC236}">
                <a16:creationId xmlns:a16="http://schemas.microsoft.com/office/drawing/2014/main" id="{16E2B026-2CAC-4C71-9710-654AAC7A18C2}"/>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12" name="Rectangle 6">
            <a:extLst>
              <a:ext uri="{FF2B5EF4-FFF2-40B4-BE49-F238E27FC236}">
                <a16:creationId xmlns:a16="http://schemas.microsoft.com/office/drawing/2014/main" id="{1F508959-2F05-4F51-A270-76E808C28308}"/>
              </a:ext>
            </a:extLst>
          </p:cNvPr>
          <p:cNvSpPr>
            <a:spLocks noGrp="1" noChangeArrowheads="1"/>
          </p:cNvSpPr>
          <p:nvPr>
            <p:ph type="sldNum" sz="quarter" idx="12"/>
          </p:nvPr>
        </p:nvSpPr>
        <p:spPr/>
        <p:txBody>
          <a:bodyPr/>
          <a:lstStyle>
            <a:lvl1pPr>
              <a:defRPr/>
            </a:lvl1pPr>
          </a:lstStyle>
          <a:p>
            <a:fld id="{78580CAA-4EC5-449E-997C-0D86F915EB9E}" type="slidenum">
              <a:rPr lang="pt-BR" altLang="pt-BR"/>
              <a:pPr/>
              <a:t>‹nº›</a:t>
            </a:fld>
            <a:endParaRPr lang="pt-BR" altLang="pt-BR"/>
          </a:p>
        </p:txBody>
      </p:sp>
    </p:spTree>
    <p:extLst>
      <p:ext uri="{BB962C8B-B14F-4D97-AF65-F5344CB8AC3E}">
        <p14:creationId xmlns:p14="http://schemas.microsoft.com/office/powerpoint/2010/main" val="237851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ção">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563F8A0-A634-47DC-AE72-561A8344B62A}"/>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8" name="Rectangle 6">
            <a:extLst>
              <a:ext uri="{FF2B5EF4-FFF2-40B4-BE49-F238E27FC236}">
                <a16:creationId xmlns:a16="http://schemas.microsoft.com/office/drawing/2014/main" id="{7BD0FE26-EA8F-410E-BAD7-FD544E1924E0}"/>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77E32C-40FD-4629-BD8E-784AE78954CD}" type="slidenum">
              <a:rPr lang="pt-BR" altLang="pt-BR" sz="1400"/>
              <a:pPr algn="r" eaLnBrk="1" hangingPunct="1"/>
              <a:t>‹nº›</a:t>
            </a:fld>
            <a:endParaRPr lang="pt-BR" altLang="pt-BR" sz="1400"/>
          </a:p>
        </p:txBody>
      </p:sp>
      <p:pic>
        <p:nvPicPr>
          <p:cNvPr id="9" name="Imagem 11">
            <a:extLst>
              <a:ext uri="{FF2B5EF4-FFF2-40B4-BE49-F238E27FC236}">
                <a16:creationId xmlns:a16="http://schemas.microsoft.com/office/drawing/2014/main" id="{618B5885-EBBE-484E-BEAF-2984748D9B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12">
            <a:extLst>
              <a:ext uri="{FF2B5EF4-FFF2-40B4-BE49-F238E27FC236}">
                <a16:creationId xmlns:a16="http://schemas.microsoft.com/office/drawing/2014/main" id="{3B1D3CB2-E55E-4FF1-86C2-4F99E98FB6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3">
            <a:extLst>
              <a:ext uri="{FF2B5EF4-FFF2-40B4-BE49-F238E27FC236}">
                <a16:creationId xmlns:a16="http://schemas.microsoft.com/office/drawing/2014/main" id="{3134FBA6-E75C-4AA6-97A7-E409D42D45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12" name="Rectangle 4">
            <a:extLst>
              <a:ext uri="{FF2B5EF4-FFF2-40B4-BE49-F238E27FC236}">
                <a16:creationId xmlns:a16="http://schemas.microsoft.com/office/drawing/2014/main" id="{1DC54E90-49EF-4B48-A646-B95EDC6ECBD4}"/>
              </a:ext>
            </a:extLst>
          </p:cNvPr>
          <p:cNvSpPr>
            <a:spLocks noGrp="1" noChangeArrowheads="1"/>
          </p:cNvSpPr>
          <p:nvPr>
            <p:ph type="dt" sz="half" idx="10"/>
          </p:nvPr>
        </p:nvSpPr>
        <p:spPr/>
        <p:txBody>
          <a:bodyPr/>
          <a:lstStyle>
            <a:lvl1pPr>
              <a:defRPr/>
            </a:lvl1pPr>
          </a:lstStyle>
          <a:p>
            <a:pPr>
              <a:defRPr/>
            </a:pPr>
            <a:endParaRPr lang="pt-BR" altLang="pt-BR"/>
          </a:p>
        </p:txBody>
      </p:sp>
      <p:sp>
        <p:nvSpPr>
          <p:cNvPr id="13" name="Rectangle 5">
            <a:extLst>
              <a:ext uri="{FF2B5EF4-FFF2-40B4-BE49-F238E27FC236}">
                <a16:creationId xmlns:a16="http://schemas.microsoft.com/office/drawing/2014/main" id="{2F6CD805-05BD-43CA-AC67-5D6B14C8667F}"/>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14" name="Rectangle 6">
            <a:extLst>
              <a:ext uri="{FF2B5EF4-FFF2-40B4-BE49-F238E27FC236}">
                <a16:creationId xmlns:a16="http://schemas.microsoft.com/office/drawing/2014/main" id="{D72A1D3F-7846-4189-970E-226F744D2290}"/>
              </a:ext>
            </a:extLst>
          </p:cNvPr>
          <p:cNvSpPr>
            <a:spLocks noGrp="1" noChangeArrowheads="1"/>
          </p:cNvSpPr>
          <p:nvPr>
            <p:ph type="sldNum" sz="quarter" idx="12"/>
          </p:nvPr>
        </p:nvSpPr>
        <p:spPr/>
        <p:txBody>
          <a:bodyPr/>
          <a:lstStyle>
            <a:lvl1pPr>
              <a:defRPr/>
            </a:lvl1pPr>
          </a:lstStyle>
          <a:p>
            <a:fld id="{16C308AD-49A6-4AE2-BB75-89276ABAE15E}" type="slidenum">
              <a:rPr lang="pt-BR" altLang="pt-BR"/>
              <a:pPr/>
              <a:t>‹nº›</a:t>
            </a:fld>
            <a:endParaRPr lang="pt-BR" altLang="pt-BR"/>
          </a:p>
        </p:txBody>
      </p:sp>
    </p:spTree>
    <p:extLst>
      <p:ext uri="{BB962C8B-B14F-4D97-AF65-F5344CB8AC3E}">
        <p14:creationId xmlns:p14="http://schemas.microsoft.com/office/powerpoint/2010/main" val="307731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omente títu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475433B-A0EC-4E90-BDC3-11C012D04058}"/>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5" name="Rectangle 6">
            <a:extLst>
              <a:ext uri="{FF2B5EF4-FFF2-40B4-BE49-F238E27FC236}">
                <a16:creationId xmlns:a16="http://schemas.microsoft.com/office/drawing/2014/main" id="{5E8E39D2-BDBB-4341-BBEC-B6DCC0B0F5C2}"/>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7065F1B-9521-4B88-9768-D072F011AF71}" type="slidenum">
              <a:rPr lang="pt-BR" altLang="pt-BR" sz="1400"/>
              <a:pPr algn="r" eaLnBrk="1" hangingPunct="1"/>
              <a:t>‹nº›</a:t>
            </a:fld>
            <a:endParaRPr lang="pt-BR" altLang="pt-BR" sz="1400"/>
          </a:p>
        </p:txBody>
      </p:sp>
      <p:pic>
        <p:nvPicPr>
          <p:cNvPr id="6" name="Imagem 11">
            <a:extLst>
              <a:ext uri="{FF2B5EF4-FFF2-40B4-BE49-F238E27FC236}">
                <a16:creationId xmlns:a16="http://schemas.microsoft.com/office/drawing/2014/main" id="{23129DEC-C6F1-4F14-8CBC-F9CC4825EF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12">
            <a:extLst>
              <a:ext uri="{FF2B5EF4-FFF2-40B4-BE49-F238E27FC236}">
                <a16:creationId xmlns:a16="http://schemas.microsoft.com/office/drawing/2014/main" id="{BCB44F4D-A224-4FE3-B7A7-214A7738EE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13">
            <a:extLst>
              <a:ext uri="{FF2B5EF4-FFF2-40B4-BE49-F238E27FC236}">
                <a16:creationId xmlns:a16="http://schemas.microsoft.com/office/drawing/2014/main" id="{B78CDC26-A2F0-4BDE-900D-C3AC7F34F8C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pt-BR"/>
              <a:t>Clique para editar o título mestre</a:t>
            </a:r>
          </a:p>
        </p:txBody>
      </p:sp>
      <p:sp>
        <p:nvSpPr>
          <p:cNvPr id="8" name="Rectangle 3"/>
          <p:cNvSpPr>
            <a:spLocks noGrp="1" noChangeArrowheads="1"/>
          </p:cNvSpPr>
          <p:nvPr>
            <p:ph idx="1"/>
          </p:nvPr>
        </p:nvSpPr>
        <p:spPr bwMode="auto">
          <a:xfrm>
            <a:off x="457200" y="1600200"/>
            <a:ext cx="8229600" cy="4525963"/>
          </a:xfrm>
          <a:prstGeom prst="rect">
            <a:avLst/>
          </a:prstGeom>
          <a:noFill/>
          <a:ln>
            <a:noFill/>
          </a:ln>
          <a:effectLst/>
        </p:spPr>
        <p:txBody>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0" name="Rectangle 4">
            <a:extLst>
              <a:ext uri="{FF2B5EF4-FFF2-40B4-BE49-F238E27FC236}">
                <a16:creationId xmlns:a16="http://schemas.microsoft.com/office/drawing/2014/main" id="{6F2B58FD-044A-4A35-A0A1-003C425F02F4}"/>
              </a:ext>
            </a:extLst>
          </p:cNvPr>
          <p:cNvSpPr>
            <a:spLocks noGrp="1" noChangeArrowheads="1"/>
          </p:cNvSpPr>
          <p:nvPr>
            <p:ph type="dt" sz="half" idx="10"/>
          </p:nvPr>
        </p:nvSpPr>
        <p:spPr/>
        <p:txBody>
          <a:bodyPr/>
          <a:lstStyle>
            <a:lvl1pPr>
              <a:defRPr/>
            </a:lvl1pPr>
          </a:lstStyle>
          <a:p>
            <a:pPr>
              <a:defRPr/>
            </a:pPr>
            <a:endParaRPr lang="pt-BR" altLang="pt-BR"/>
          </a:p>
        </p:txBody>
      </p:sp>
      <p:sp>
        <p:nvSpPr>
          <p:cNvPr id="11" name="Rectangle 5">
            <a:extLst>
              <a:ext uri="{FF2B5EF4-FFF2-40B4-BE49-F238E27FC236}">
                <a16:creationId xmlns:a16="http://schemas.microsoft.com/office/drawing/2014/main" id="{D01C893A-A15A-47F7-B1DB-7E2F9B540C07}"/>
              </a:ext>
            </a:extLst>
          </p:cNvPr>
          <p:cNvSpPr>
            <a:spLocks noGrp="1" noChangeArrowheads="1"/>
          </p:cNvSpPr>
          <p:nvPr>
            <p:ph type="ftr" sz="quarter" idx="11"/>
          </p:nvPr>
        </p:nvSpPr>
        <p:spPr/>
        <p:txBody>
          <a:bodyPr/>
          <a:lstStyle>
            <a:lvl1pPr>
              <a:defRPr/>
            </a:lvl1pPr>
          </a:lstStyle>
          <a:p>
            <a:pPr>
              <a:defRPr/>
            </a:pPr>
            <a:endParaRPr lang="pt-BR" altLang="pt-BR"/>
          </a:p>
        </p:txBody>
      </p:sp>
      <p:sp>
        <p:nvSpPr>
          <p:cNvPr id="12" name="Rectangle 6">
            <a:extLst>
              <a:ext uri="{FF2B5EF4-FFF2-40B4-BE49-F238E27FC236}">
                <a16:creationId xmlns:a16="http://schemas.microsoft.com/office/drawing/2014/main" id="{1CBA95F3-85ED-4A1B-AE45-4629CF722FF4}"/>
              </a:ext>
            </a:extLst>
          </p:cNvPr>
          <p:cNvSpPr>
            <a:spLocks noGrp="1" noChangeArrowheads="1"/>
          </p:cNvSpPr>
          <p:nvPr>
            <p:ph type="sldNum" sz="quarter" idx="12"/>
          </p:nvPr>
        </p:nvSpPr>
        <p:spPr/>
        <p:txBody>
          <a:bodyPr/>
          <a:lstStyle>
            <a:lvl1pPr>
              <a:defRPr/>
            </a:lvl1pPr>
          </a:lstStyle>
          <a:p>
            <a:fld id="{C788F817-BE71-42FC-ADF5-83AC11AD3731}" type="slidenum">
              <a:rPr lang="pt-BR" altLang="pt-BR"/>
              <a:pPr/>
              <a:t>‹nº›</a:t>
            </a:fld>
            <a:endParaRPr lang="pt-BR" altLang="pt-BR"/>
          </a:p>
        </p:txBody>
      </p:sp>
    </p:spTree>
    <p:extLst>
      <p:ext uri="{BB962C8B-B14F-4D97-AF65-F5344CB8AC3E}">
        <p14:creationId xmlns:p14="http://schemas.microsoft.com/office/powerpoint/2010/main" val="401359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údo com Legenda">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4DEE89F-5FAC-4ABF-BCA7-3E53EEA1B09D}"/>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7" name="Rectangle 6">
            <a:extLst>
              <a:ext uri="{FF2B5EF4-FFF2-40B4-BE49-F238E27FC236}">
                <a16:creationId xmlns:a16="http://schemas.microsoft.com/office/drawing/2014/main" id="{3E76FDE8-A0AD-443F-9EB9-B707D57C4A51}"/>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CA212D-C0ED-41FE-9E56-1EAC55742FA4}" type="slidenum">
              <a:rPr lang="pt-BR" altLang="pt-BR" sz="1400"/>
              <a:pPr algn="r" eaLnBrk="1" hangingPunct="1"/>
              <a:t>‹nº›</a:t>
            </a:fld>
            <a:endParaRPr lang="pt-BR" altLang="pt-BR" sz="1400"/>
          </a:p>
        </p:txBody>
      </p:sp>
      <p:pic>
        <p:nvPicPr>
          <p:cNvPr id="8" name="Imagem 11">
            <a:extLst>
              <a:ext uri="{FF2B5EF4-FFF2-40B4-BE49-F238E27FC236}">
                <a16:creationId xmlns:a16="http://schemas.microsoft.com/office/drawing/2014/main" id="{EAA3BC2E-5812-4D29-BE38-DCFE19D13D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12">
            <a:extLst>
              <a:ext uri="{FF2B5EF4-FFF2-40B4-BE49-F238E27FC236}">
                <a16:creationId xmlns:a16="http://schemas.microsoft.com/office/drawing/2014/main" id="{CCB15312-8A08-408D-AF98-0E3C9270C0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6413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3">
            <a:extLst>
              <a:ext uri="{FF2B5EF4-FFF2-40B4-BE49-F238E27FC236}">
                <a16:creationId xmlns:a16="http://schemas.microsoft.com/office/drawing/2014/main" id="{7875B12E-D53F-40BB-AD18-EBB36A3960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76676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0" name="Rectangle 3"/>
          <p:cNvSpPr>
            <a:spLocks noGrp="1" noChangeArrowheads="1"/>
          </p:cNvSpPr>
          <p:nvPr>
            <p:ph idx="13"/>
          </p:nvPr>
        </p:nvSpPr>
        <p:spPr bwMode="auto">
          <a:xfrm>
            <a:off x="457200" y="1600200"/>
            <a:ext cx="8229600" cy="4525963"/>
          </a:xfrm>
          <a:prstGeom prst="rect">
            <a:avLst/>
          </a:prstGeom>
          <a:noFill/>
          <a:ln>
            <a:noFill/>
          </a:ln>
          <a:effectLst/>
        </p:spPr>
        <p:txBody>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2" name="Rectangle 4">
            <a:extLst>
              <a:ext uri="{FF2B5EF4-FFF2-40B4-BE49-F238E27FC236}">
                <a16:creationId xmlns:a16="http://schemas.microsoft.com/office/drawing/2014/main" id="{23504D19-45D1-4B65-93DD-302C883B368A}"/>
              </a:ext>
            </a:extLst>
          </p:cNvPr>
          <p:cNvSpPr>
            <a:spLocks noGrp="1" noChangeArrowheads="1"/>
          </p:cNvSpPr>
          <p:nvPr>
            <p:ph type="dt" sz="half" idx="14"/>
          </p:nvPr>
        </p:nvSpPr>
        <p:spPr/>
        <p:txBody>
          <a:bodyPr/>
          <a:lstStyle>
            <a:lvl1pPr>
              <a:defRPr/>
            </a:lvl1pPr>
          </a:lstStyle>
          <a:p>
            <a:pPr>
              <a:defRPr/>
            </a:pPr>
            <a:endParaRPr lang="pt-BR" altLang="pt-BR"/>
          </a:p>
        </p:txBody>
      </p:sp>
      <p:sp>
        <p:nvSpPr>
          <p:cNvPr id="13" name="Rectangle 5">
            <a:extLst>
              <a:ext uri="{FF2B5EF4-FFF2-40B4-BE49-F238E27FC236}">
                <a16:creationId xmlns:a16="http://schemas.microsoft.com/office/drawing/2014/main" id="{3C7DF4A6-3289-4AC6-9572-D01972AFB39F}"/>
              </a:ext>
            </a:extLst>
          </p:cNvPr>
          <p:cNvSpPr>
            <a:spLocks noGrp="1" noChangeArrowheads="1"/>
          </p:cNvSpPr>
          <p:nvPr>
            <p:ph type="ftr" sz="quarter" idx="15"/>
          </p:nvPr>
        </p:nvSpPr>
        <p:spPr/>
        <p:txBody>
          <a:bodyPr/>
          <a:lstStyle>
            <a:lvl1pPr>
              <a:defRPr/>
            </a:lvl1pPr>
          </a:lstStyle>
          <a:p>
            <a:pPr>
              <a:defRPr/>
            </a:pPr>
            <a:endParaRPr lang="pt-BR" altLang="pt-BR"/>
          </a:p>
        </p:txBody>
      </p:sp>
      <p:sp>
        <p:nvSpPr>
          <p:cNvPr id="14" name="Rectangle 6">
            <a:extLst>
              <a:ext uri="{FF2B5EF4-FFF2-40B4-BE49-F238E27FC236}">
                <a16:creationId xmlns:a16="http://schemas.microsoft.com/office/drawing/2014/main" id="{CBE2B132-EE5F-4F60-B083-B6EF44F1C98E}"/>
              </a:ext>
            </a:extLst>
          </p:cNvPr>
          <p:cNvSpPr>
            <a:spLocks noGrp="1" noChangeArrowheads="1"/>
          </p:cNvSpPr>
          <p:nvPr>
            <p:ph type="sldNum" sz="quarter" idx="16"/>
          </p:nvPr>
        </p:nvSpPr>
        <p:spPr/>
        <p:txBody>
          <a:bodyPr/>
          <a:lstStyle>
            <a:lvl1pPr>
              <a:defRPr/>
            </a:lvl1pPr>
          </a:lstStyle>
          <a:p>
            <a:fld id="{E488A19F-4576-4489-98AD-CAAEB2E1D071}" type="slidenum">
              <a:rPr lang="pt-BR" altLang="pt-BR"/>
              <a:pPr/>
              <a:t>‹nº›</a:t>
            </a:fld>
            <a:endParaRPr lang="pt-BR" altLang="pt-BR"/>
          </a:p>
        </p:txBody>
      </p:sp>
    </p:spTree>
    <p:extLst>
      <p:ext uri="{BB962C8B-B14F-4D97-AF65-F5344CB8AC3E}">
        <p14:creationId xmlns:p14="http://schemas.microsoft.com/office/powerpoint/2010/main" val="185944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m com Legenda">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54CED2-61AA-453D-A025-61BA2F77058B}"/>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7" name="Rectangle 6">
            <a:extLst>
              <a:ext uri="{FF2B5EF4-FFF2-40B4-BE49-F238E27FC236}">
                <a16:creationId xmlns:a16="http://schemas.microsoft.com/office/drawing/2014/main" id="{B84F80D3-CE88-48FD-A1B3-F1A73B86939A}"/>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CB4E5C8-6B50-48B8-83E1-B695663F5CE6}" type="slidenum">
              <a:rPr lang="pt-BR" altLang="pt-BR" sz="1400"/>
              <a:pPr algn="r" eaLnBrk="1" hangingPunct="1"/>
              <a:t>‹nº›</a:t>
            </a:fld>
            <a:endParaRPr lang="pt-BR" altLang="pt-BR" sz="1400"/>
          </a:p>
        </p:txBody>
      </p:sp>
      <p:pic>
        <p:nvPicPr>
          <p:cNvPr id="8" name="Imagem 11">
            <a:extLst>
              <a:ext uri="{FF2B5EF4-FFF2-40B4-BE49-F238E27FC236}">
                <a16:creationId xmlns:a16="http://schemas.microsoft.com/office/drawing/2014/main" id="{B31C730E-1363-427C-92D5-65A101A7CA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12">
            <a:extLst>
              <a:ext uri="{FF2B5EF4-FFF2-40B4-BE49-F238E27FC236}">
                <a16:creationId xmlns:a16="http://schemas.microsoft.com/office/drawing/2014/main" id="{688E8D30-9000-4F01-B6AF-53A3EF7B68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6413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3">
            <a:extLst>
              <a:ext uri="{FF2B5EF4-FFF2-40B4-BE49-F238E27FC236}">
                <a16:creationId xmlns:a16="http://schemas.microsoft.com/office/drawing/2014/main" id="{EE8A99F8-304B-45C4-A355-4AFF0E5F4B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76676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0" name="Rectangle 3"/>
          <p:cNvSpPr>
            <a:spLocks noGrp="1" noChangeArrowheads="1"/>
          </p:cNvSpPr>
          <p:nvPr>
            <p:ph idx="13"/>
          </p:nvPr>
        </p:nvSpPr>
        <p:spPr bwMode="auto">
          <a:xfrm>
            <a:off x="457200" y="1600200"/>
            <a:ext cx="8229600" cy="4525963"/>
          </a:xfrm>
          <a:prstGeom prst="rect">
            <a:avLst/>
          </a:prstGeom>
          <a:noFill/>
          <a:ln>
            <a:noFill/>
          </a:ln>
          <a:effectLst/>
        </p:spPr>
        <p:txBody>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2" name="Rectangle 4">
            <a:extLst>
              <a:ext uri="{FF2B5EF4-FFF2-40B4-BE49-F238E27FC236}">
                <a16:creationId xmlns:a16="http://schemas.microsoft.com/office/drawing/2014/main" id="{A26E3905-2131-4EA9-BF77-5FD6B06BE775}"/>
              </a:ext>
            </a:extLst>
          </p:cNvPr>
          <p:cNvSpPr>
            <a:spLocks noGrp="1" noChangeArrowheads="1"/>
          </p:cNvSpPr>
          <p:nvPr>
            <p:ph type="dt" sz="half" idx="14"/>
          </p:nvPr>
        </p:nvSpPr>
        <p:spPr/>
        <p:txBody>
          <a:bodyPr/>
          <a:lstStyle>
            <a:lvl1pPr>
              <a:defRPr/>
            </a:lvl1pPr>
          </a:lstStyle>
          <a:p>
            <a:pPr>
              <a:defRPr/>
            </a:pPr>
            <a:endParaRPr lang="pt-BR" altLang="pt-BR"/>
          </a:p>
        </p:txBody>
      </p:sp>
      <p:sp>
        <p:nvSpPr>
          <p:cNvPr id="13" name="Rectangle 5">
            <a:extLst>
              <a:ext uri="{FF2B5EF4-FFF2-40B4-BE49-F238E27FC236}">
                <a16:creationId xmlns:a16="http://schemas.microsoft.com/office/drawing/2014/main" id="{D01803E9-3465-42D9-9FB4-0F26995DCE2E}"/>
              </a:ext>
            </a:extLst>
          </p:cNvPr>
          <p:cNvSpPr>
            <a:spLocks noGrp="1" noChangeArrowheads="1"/>
          </p:cNvSpPr>
          <p:nvPr>
            <p:ph type="ftr" sz="quarter" idx="15"/>
          </p:nvPr>
        </p:nvSpPr>
        <p:spPr/>
        <p:txBody>
          <a:bodyPr/>
          <a:lstStyle>
            <a:lvl1pPr>
              <a:defRPr/>
            </a:lvl1pPr>
          </a:lstStyle>
          <a:p>
            <a:pPr>
              <a:defRPr/>
            </a:pPr>
            <a:endParaRPr lang="pt-BR" altLang="pt-BR"/>
          </a:p>
        </p:txBody>
      </p:sp>
      <p:sp>
        <p:nvSpPr>
          <p:cNvPr id="14" name="Rectangle 6">
            <a:extLst>
              <a:ext uri="{FF2B5EF4-FFF2-40B4-BE49-F238E27FC236}">
                <a16:creationId xmlns:a16="http://schemas.microsoft.com/office/drawing/2014/main" id="{258F39D1-80BA-49A9-8BCB-B82CE9C25FC2}"/>
              </a:ext>
            </a:extLst>
          </p:cNvPr>
          <p:cNvSpPr>
            <a:spLocks noGrp="1" noChangeArrowheads="1"/>
          </p:cNvSpPr>
          <p:nvPr>
            <p:ph type="sldNum" sz="quarter" idx="16"/>
          </p:nvPr>
        </p:nvSpPr>
        <p:spPr/>
        <p:txBody>
          <a:bodyPr/>
          <a:lstStyle>
            <a:lvl1pPr>
              <a:defRPr/>
            </a:lvl1pPr>
          </a:lstStyle>
          <a:p>
            <a:fld id="{04B2642A-B5A5-4BFF-8C5C-47795B347CC3}" type="slidenum">
              <a:rPr lang="pt-BR" altLang="pt-BR"/>
              <a:pPr/>
              <a:t>‹nº›</a:t>
            </a:fld>
            <a:endParaRPr lang="pt-BR" altLang="pt-BR"/>
          </a:p>
        </p:txBody>
      </p:sp>
    </p:spTree>
    <p:extLst>
      <p:ext uri="{BB962C8B-B14F-4D97-AF65-F5344CB8AC3E}">
        <p14:creationId xmlns:p14="http://schemas.microsoft.com/office/powerpoint/2010/main" val="349132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ítulo e texto vertical">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C49C966-191D-4BC4-8F3E-AD49239715EC}"/>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t-BR" altLang="pt-BR" sz="4400">
                <a:solidFill>
                  <a:schemeClr val="tx2"/>
                </a:solidFill>
              </a:rPr>
              <a:t>Clique para editar o estilo do título mestre</a:t>
            </a:r>
          </a:p>
        </p:txBody>
      </p:sp>
      <p:sp>
        <p:nvSpPr>
          <p:cNvPr id="6" name="Rectangle 6">
            <a:extLst>
              <a:ext uri="{FF2B5EF4-FFF2-40B4-BE49-F238E27FC236}">
                <a16:creationId xmlns:a16="http://schemas.microsoft.com/office/drawing/2014/main" id="{E9BDB333-9322-4A92-B50A-AFD9DE71AB2D}"/>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82C3F5A-AA07-42AF-801C-BD814BB00F9B}" type="slidenum">
              <a:rPr lang="pt-BR" altLang="pt-BR" sz="1400"/>
              <a:pPr algn="r" eaLnBrk="1" hangingPunct="1"/>
              <a:t>‹nº›</a:t>
            </a:fld>
            <a:endParaRPr lang="pt-BR" altLang="pt-BR" sz="1400"/>
          </a:p>
        </p:txBody>
      </p:sp>
      <p:pic>
        <p:nvPicPr>
          <p:cNvPr id="7" name="Imagem 11">
            <a:extLst>
              <a:ext uri="{FF2B5EF4-FFF2-40B4-BE49-F238E27FC236}">
                <a16:creationId xmlns:a16="http://schemas.microsoft.com/office/drawing/2014/main" id="{B12BE787-6374-42B1-BFF5-D587B9DD19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12">
            <a:extLst>
              <a:ext uri="{FF2B5EF4-FFF2-40B4-BE49-F238E27FC236}">
                <a16:creationId xmlns:a16="http://schemas.microsoft.com/office/drawing/2014/main" id="{C518E875-1324-4657-92B5-F39D428D02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13">
            <a:extLst>
              <a:ext uri="{FF2B5EF4-FFF2-40B4-BE49-F238E27FC236}">
                <a16:creationId xmlns:a16="http://schemas.microsoft.com/office/drawing/2014/main" id="{ACFD2CC0-CCAA-43B9-94ED-B2049E8875D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9" name="Rectangle 3"/>
          <p:cNvSpPr>
            <a:spLocks noGrp="1" noChangeArrowheads="1"/>
          </p:cNvSpPr>
          <p:nvPr>
            <p:ph idx="13"/>
          </p:nvPr>
        </p:nvSpPr>
        <p:spPr bwMode="auto">
          <a:xfrm>
            <a:off x="457200" y="1600200"/>
            <a:ext cx="8229600" cy="4525963"/>
          </a:xfrm>
          <a:prstGeom prst="rect">
            <a:avLst/>
          </a:prstGeom>
          <a:noFill/>
          <a:ln>
            <a:noFill/>
          </a:ln>
          <a:effectLst/>
        </p:spPr>
        <p:txBody>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1" name="Rectangle 4">
            <a:extLst>
              <a:ext uri="{FF2B5EF4-FFF2-40B4-BE49-F238E27FC236}">
                <a16:creationId xmlns:a16="http://schemas.microsoft.com/office/drawing/2014/main" id="{F1AB185A-CFA2-4D21-8BDF-4F25FEF2CCBB}"/>
              </a:ext>
            </a:extLst>
          </p:cNvPr>
          <p:cNvSpPr>
            <a:spLocks noGrp="1" noChangeArrowheads="1"/>
          </p:cNvSpPr>
          <p:nvPr>
            <p:ph type="dt" sz="half" idx="14"/>
          </p:nvPr>
        </p:nvSpPr>
        <p:spPr/>
        <p:txBody>
          <a:bodyPr/>
          <a:lstStyle>
            <a:lvl1pPr>
              <a:defRPr/>
            </a:lvl1pPr>
          </a:lstStyle>
          <a:p>
            <a:pPr>
              <a:defRPr/>
            </a:pPr>
            <a:endParaRPr lang="pt-BR" altLang="pt-BR"/>
          </a:p>
        </p:txBody>
      </p:sp>
      <p:sp>
        <p:nvSpPr>
          <p:cNvPr id="12" name="Rectangle 5">
            <a:extLst>
              <a:ext uri="{FF2B5EF4-FFF2-40B4-BE49-F238E27FC236}">
                <a16:creationId xmlns:a16="http://schemas.microsoft.com/office/drawing/2014/main" id="{57928C6F-CAAA-408F-AA17-1AFCD69B9CEF}"/>
              </a:ext>
            </a:extLst>
          </p:cNvPr>
          <p:cNvSpPr>
            <a:spLocks noGrp="1" noChangeArrowheads="1"/>
          </p:cNvSpPr>
          <p:nvPr>
            <p:ph type="ftr" sz="quarter" idx="15"/>
          </p:nvPr>
        </p:nvSpPr>
        <p:spPr/>
        <p:txBody>
          <a:bodyPr/>
          <a:lstStyle>
            <a:lvl1pPr>
              <a:defRPr/>
            </a:lvl1pPr>
          </a:lstStyle>
          <a:p>
            <a:pPr>
              <a:defRPr/>
            </a:pPr>
            <a:endParaRPr lang="pt-BR" altLang="pt-BR"/>
          </a:p>
        </p:txBody>
      </p:sp>
      <p:sp>
        <p:nvSpPr>
          <p:cNvPr id="13" name="Rectangle 6">
            <a:extLst>
              <a:ext uri="{FF2B5EF4-FFF2-40B4-BE49-F238E27FC236}">
                <a16:creationId xmlns:a16="http://schemas.microsoft.com/office/drawing/2014/main" id="{B2524CD3-9831-4A94-9F1D-5CB9C76CFA7D}"/>
              </a:ext>
            </a:extLst>
          </p:cNvPr>
          <p:cNvSpPr>
            <a:spLocks noGrp="1" noChangeArrowheads="1"/>
          </p:cNvSpPr>
          <p:nvPr>
            <p:ph type="sldNum" sz="quarter" idx="16"/>
          </p:nvPr>
        </p:nvSpPr>
        <p:spPr/>
        <p:txBody>
          <a:bodyPr/>
          <a:lstStyle>
            <a:lvl1pPr>
              <a:defRPr/>
            </a:lvl1pPr>
          </a:lstStyle>
          <a:p>
            <a:fld id="{721434BB-DD87-45C8-9C3E-8BE0852D5D84}" type="slidenum">
              <a:rPr lang="pt-BR" altLang="pt-BR"/>
              <a:pPr/>
              <a:t>‹nº›</a:t>
            </a:fld>
            <a:endParaRPr lang="pt-BR" altLang="pt-BR"/>
          </a:p>
        </p:txBody>
      </p:sp>
    </p:spTree>
    <p:extLst>
      <p:ext uri="{BB962C8B-B14F-4D97-AF65-F5344CB8AC3E}">
        <p14:creationId xmlns:p14="http://schemas.microsoft.com/office/powerpoint/2010/main" val="362362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E32A2A-8F88-44D0-95C8-E76D26B0707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E6E3C9DC-9E7F-401F-A7A0-34EF78C23E8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F6BE0CDE-E51D-46E2-B697-82910040D7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pt-BR" altLang="pt-BR"/>
          </a:p>
        </p:txBody>
      </p:sp>
      <p:sp>
        <p:nvSpPr>
          <p:cNvPr id="1029" name="Rectangle 5">
            <a:extLst>
              <a:ext uri="{FF2B5EF4-FFF2-40B4-BE49-F238E27FC236}">
                <a16:creationId xmlns:a16="http://schemas.microsoft.com/office/drawing/2014/main" id="{E420102B-0D90-4706-A078-53A3D2D0022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pt-BR" altLang="pt-BR"/>
          </a:p>
        </p:txBody>
      </p:sp>
      <p:sp>
        <p:nvSpPr>
          <p:cNvPr id="1030" name="Rectangle 6">
            <a:extLst>
              <a:ext uri="{FF2B5EF4-FFF2-40B4-BE49-F238E27FC236}">
                <a16:creationId xmlns:a16="http://schemas.microsoft.com/office/drawing/2014/main" id="{60F19855-7D9B-4188-AD52-2309CD8A41A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D109541-820E-43E9-A527-3A6F0B2B82FC}" type="slidenum">
              <a:rPr lang="pt-BR" altLang="pt-BR"/>
              <a:pPr/>
              <a:t>‹nº›</a:t>
            </a:fld>
            <a:endParaRPr lang="pt-BR" altLang="pt-BR"/>
          </a:p>
        </p:txBody>
      </p:sp>
      <p:pic>
        <p:nvPicPr>
          <p:cNvPr id="1031" name="Imagem 3">
            <a:extLst>
              <a:ext uri="{FF2B5EF4-FFF2-40B4-BE49-F238E27FC236}">
                <a16:creationId xmlns:a16="http://schemas.microsoft.com/office/drawing/2014/main" id="{54CEF38A-3AAC-4216-AC27-E98B113481E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m 4">
            <a:extLst>
              <a:ext uri="{FF2B5EF4-FFF2-40B4-BE49-F238E27FC236}">
                <a16:creationId xmlns:a16="http://schemas.microsoft.com/office/drawing/2014/main" id="{D8812A97-A8F9-4CE0-93B0-B3DA01EFF14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0650" y="476250"/>
            <a:ext cx="1295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m 2">
            <a:extLst>
              <a:ext uri="{FF2B5EF4-FFF2-40B4-BE49-F238E27FC236}">
                <a16:creationId xmlns:a16="http://schemas.microsoft.com/office/drawing/2014/main" id="{E8B75D7D-BF6A-43B1-97D9-FA2EAEF7C55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0488" y="620713"/>
            <a:ext cx="74342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95" r:id="rId1"/>
    <p:sldLayoutId id="2147486296"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ço Reservado para Título 1">
            <a:extLst>
              <a:ext uri="{FF2B5EF4-FFF2-40B4-BE49-F238E27FC236}">
                <a16:creationId xmlns:a16="http://schemas.microsoft.com/office/drawing/2014/main" id="{4DBEB9A7-7500-4215-9B1C-4327A822FF1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2051" name="Espaço Reservado para Texto 2">
            <a:extLst>
              <a:ext uri="{FF2B5EF4-FFF2-40B4-BE49-F238E27FC236}">
                <a16:creationId xmlns:a16="http://schemas.microsoft.com/office/drawing/2014/main" id="{D812E9D4-DAD6-4BEC-B426-E8B64506A0D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BD5446B2-B91D-415B-A214-28BEB4FD9A9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C24D9D-4E5B-4F76-A8C0-EE4C6087569F}" type="datetimeFigureOut">
              <a:rPr lang="pt-BR"/>
              <a:pPr>
                <a:defRPr/>
              </a:pPr>
              <a:t>19/04/2022</a:t>
            </a:fld>
            <a:endParaRPr lang="pt-BR"/>
          </a:p>
        </p:txBody>
      </p:sp>
      <p:sp>
        <p:nvSpPr>
          <p:cNvPr id="5" name="Espaço Reservado para Rodapé 4">
            <a:extLst>
              <a:ext uri="{FF2B5EF4-FFF2-40B4-BE49-F238E27FC236}">
                <a16:creationId xmlns:a16="http://schemas.microsoft.com/office/drawing/2014/main" id="{5A4D6393-7D31-4BFE-9D8E-7A94BE176E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pt-BR"/>
          </a:p>
        </p:txBody>
      </p:sp>
      <p:sp>
        <p:nvSpPr>
          <p:cNvPr id="6" name="Espaço Reservado para Número de Slide 5">
            <a:extLst>
              <a:ext uri="{FF2B5EF4-FFF2-40B4-BE49-F238E27FC236}">
                <a16:creationId xmlns:a16="http://schemas.microsoft.com/office/drawing/2014/main" id="{86699087-1432-4E5D-9EF7-15C99EB6B53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498A5E9-9416-49C1-BB98-0A6C9B72B45A}" type="slidenum">
              <a:rPr lang="pt-BR" altLang="pt-BR"/>
              <a:pPr/>
              <a:t>‹nº›</a:t>
            </a:fld>
            <a:endParaRPr lang="pt-BR" altLang="pt-BR"/>
          </a:p>
        </p:txBody>
      </p:sp>
      <p:sp>
        <p:nvSpPr>
          <p:cNvPr id="7" name="Rectangle 2">
            <a:extLst>
              <a:ext uri="{FF2B5EF4-FFF2-40B4-BE49-F238E27FC236}">
                <a16:creationId xmlns:a16="http://schemas.microsoft.com/office/drawing/2014/main" id="{C142E804-7B30-4E28-B7CB-5735CEF0713D}"/>
              </a:ext>
            </a:extLst>
          </p:cNvPr>
          <p:cNvSpPr txBox="1">
            <a:spLocks noChangeArrowheads="1"/>
          </p:cNvSpPr>
          <p:nvPr userDrawn="1"/>
        </p:nvSpPr>
        <p:spPr bwMode="auto">
          <a:xfrm>
            <a:off x="457200" y="274638"/>
            <a:ext cx="8229600" cy="1143000"/>
          </a:xfrm>
          <a:prstGeom prst="rect">
            <a:avLst/>
          </a:prstGeom>
          <a:noFill/>
          <a:ln>
            <a:noFill/>
          </a:ln>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altLang="pt-BR"/>
              <a:t>Clique para editar o estilo do título mestre</a:t>
            </a:r>
          </a:p>
        </p:txBody>
      </p:sp>
      <p:sp>
        <p:nvSpPr>
          <p:cNvPr id="8" name="Rectangle 3">
            <a:extLst>
              <a:ext uri="{FF2B5EF4-FFF2-40B4-BE49-F238E27FC236}">
                <a16:creationId xmlns:a16="http://schemas.microsoft.com/office/drawing/2014/main" id="{52962A59-DC4A-455E-A8C4-0683E5CB8E73}"/>
              </a:ext>
            </a:extLst>
          </p:cNvPr>
          <p:cNvSpPr txBox="1">
            <a:spLocks noChangeArrowheads="1"/>
          </p:cNvSpPr>
          <p:nvPr userDrawn="1"/>
        </p:nvSpPr>
        <p:spPr bwMode="auto">
          <a:xfrm>
            <a:off x="457200" y="1600200"/>
            <a:ext cx="8229600" cy="4525963"/>
          </a:xfrm>
          <a:prstGeom prst="rect">
            <a:avLst/>
          </a:prstGeom>
          <a:noFill/>
          <a:ln>
            <a:noFill/>
          </a:ln>
          <a:effectLst/>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pt-BR" altLang="pt-BR"/>
              <a:t>Clique para editar os estilos do texto mestre</a:t>
            </a:r>
          </a:p>
          <a:p>
            <a:pPr lvl="1" fontAlgn="auto">
              <a:spcAft>
                <a:spcPts val="0"/>
              </a:spcAft>
              <a:defRPr/>
            </a:pPr>
            <a:r>
              <a:rPr lang="pt-BR" altLang="pt-BR"/>
              <a:t>Segundo nível</a:t>
            </a:r>
          </a:p>
          <a:p>
            <a:pPr lvl="2" fontAlgn="auto">
              <a:spcAft>
                <a:spcPts val="0"/>
              </a:spcAft>
              <a:defRPr/>
            </a:pPr>
            <a:r>
              <a:rPr lang="pt-BR" altLang="pt-BR"/>
              <a:t>Terceiro nível</a:t>
            </a:r>
          </a:p>
          <a:p>
            <a:pPr lvl="3" fontAlgn="auto">
              <a:spcAft>
                <a:spcPts val="0"/>
              </a:spcAft>
              <a:defRPr/>
            </a:pPr>
            <a:r>
              <a:rPr lang="pt-BR" altLang="pt-BR"/>
              <a:t>Quarto nível</a:t>
            </a:r>
          </a:p>
          <a:p>
            <a:pPr lvl="4" fontAlgn="auto">
              <a:spcAft>
                <a:spcPts val="0"/>
              </a:spcAft>
              <a:defRPr/>
            </a:pPr>
            <a:r>
              <a:rPr lang="pt-BR" altLang="pt-BR"/>
              <a:t>Quinto nível</a:t>
            </a:r>
          </a:p>
        </p:txBody>
      </p:sp>
      <p:sp>
        <p:nvSpPr>
          <p:cNvPr id="9" name="Rectangle 6">
            <a:extLst>
              <a:ext uri="{FF2B5EF4-FFF2-40B4-BE49-F238E27FC236}">
                <a16:creationId xmlns:a16="http://schemas.microsoft.com/office/drawing/2014/main" id="{3F487A36-DFCF-4648-8721-F5AA9CD0E4A2}"/>
              </a:ext>
            </a:extLst>
          </p:cNvPr>
          <p:cNvSpPr txBox="1">
            <a:spLocks noChangeArrowheads="1"/>
          </p:cNvSpPr>
          <p:nvPr userDrawn="1"/>
        </p:nvSpPr>
        <p:spPr bwMode="auto">
          <a:xfrm>
            <a:off x="6553200" y="6245225"/>
            <a:ext cx="2133600" cy="476250"/>
          </a:xfrm>
          <a:prstGeom prst="rect">
            <a:avLst/>
          </a:prstGeom>
          <a:no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FBEE670-7923-4B02-B4D0-7B26D2EA3048}" type="slidenum">
              <a:rPr lang="pt-BR" altLang="pt-BR" sz="1400"/>
              <a:pPr algn="r" eaLnBrk="1" hangingPunct="1"/>
              <a:t>‹nº›</a:t>
            </a:fld>
            <a:endParaRPr lang="pt-BR" altLang="pt-BR" sz="1400"/>
          </a:p>
        </p:txBody>
      </p:sp>
      <p:pic>
        <p:nvPicPr>
          <p:cNvPr id="2058" name="Imagem 3">
            <a:extLst>
              <a:ext uri="{FF2B5EF4-FFF2-40B4-BE49-F238E27FC236}">
                <a16:creationId xmlns:a16="http://schemas.microsoft.com/office/drawing/2014/main" id="{12A421E4-D2A7-4C0D-B713-6A8C2808087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7463"/>
            <a:ext cx="9180513"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 id="2147486288" r:id="rId5"/>
    <p:sldLayoutId id="2147486289" r:id="rId6"/>
    <p:sldLayoutId id="2147486290" r:id="rId7"/>
    <p:sldLayoutId id="2147486291" r:id="rId8"/>
    <p:sldLayoutId id="2147486292" r:id="rId9"/>
    <p:sldLayoutId id="2147486293" r:id="rId10"/>
    <p:sldLayoutId id="21474862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413A14D-091F-4726-B122-EA00D6F6A9C5}"/>
              </a:ext>
            </a:extLst>
          </p:cNvPr>
          <p:cNvSpPr/>
          <p:nvPr/>
        </p:nvSpPr>
        <p:spPr>
          <a:xfrm>
            <a:off x="0" y="2146300"/>
            <a:ext cx="9144000" cy="2719388"/>
          </a:xfrm>
          <a:prstGeom prst="rect">
            <a:avLst/>
          </a:prstGeom>
          <a:solidFill>
            <a:srgbClr val="DDA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5364" name="Rectangle 3">
            <a:extLst>
              <a:ext uri="{FF2B5EF4-FFF2-40B4-BE49-F238E27FC236}">
                <a16:creationId xmlns:a16="http://schemas.microsoft.com/office/drawing/2014/main" id="{EA4A9A8E-2742-4EC5-AE46-833B1FBDC600}"/>
              </a:ext>
            </a:extLst>
          </p:cNvPr>
          <p:cNvSpPr txBox="1">
            <a:spLocks noChangeArrowheads="1"/>
          </p:cNvSpPr>
          <p:nvPr/>
        </p:nvSpPr>
        <p:spPr bwMode="auto">
          <a:xfrm>
            <a:off x="371475" y="2205038"/>
            <a:ext cx="8712200"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300"/>
              </a:spcAft>
              <a:buFontTx/>
              <a:buNone/>
            </a:pPr>
            <a:r>
              <a:rPr lang="pt-BR" altLang="pt-BR" sz="2200" b="1" dirty="0">
                <a:solidFill>
                  <a:schemeClr val="bg1"/>
                </a:solidFill>
                <a:latin typeface="Verdana" panose="020B0604030504040204" pitchFamily="34" charset="0"/>
                <a:ea typeface="Verdana" panose="020B0604030504040204" pitchFamily="34" charset="0"/>
                <a:cs typeface="Segoe UI" panose="020B0502040204020203" pitchFamily="34" charset="0"/>
              </a:rPr>
              <a:t>PESQUISA NACIONAL SOBRE COBERTURA VACINAL, </a:t>
            </a:r>
          </a:p>
          <a:p>
            <a:pPr algn="ctr" eaLnBrk="1" hangingPunct="1">
              <a:spcBef>
                <a:spcPct val="0"/>
              </a:spcBef>
              <a:spcAft>
                <a:spcPts val="300"/>
              </a:spcAft>
              <a:buFontTx/>
              <a:buNone/>
            </a:pPr>
            <a:r>
              <a:rPr lang="pt-BR" altLang="pt-BR" sz="2200" b="1" dirty="0">
                <a:solidFill>
                  <a:schemeClr val="bg1"/>
                </a:solidFill>
                <a:latin typeface="Verdana" panose="020B0604030504040204" pitchFamily="34" charset="0"/>
                <a:ea typeface="Verdana" panose="020B0604030504040204" pitchFamily="34" charset="0"/>
                <a:cs typeface="Segoe UI" panose="020B0502040204020203" pitchFamily="34" charset="0"/>
              </a:rPr>
              <a:t>SEUS MÚLTIPLOS DETERMINANTES E AS AÇÕES DE IMUNIZAÇÃO NOS TERRITÓRIOS MUNICIPAIS BRASILEIROS </a:t>
            </a:r>
          </a:p>
          <a:p>
            <a:pPr algn="ctr" eaLnBrk="1" hangingPunct="1">
              <a:spcBef>
                <a:spcPct val="0"/>
              </a:spcBef>
              <a:spcAft>
                <a:spcPts val="300"/>
              </a:spcAft>
              <a:buFontTx/>
              <a:buNone/>
            </a:pPr>
            <a:endParaRPr lang="pt-BR" altLang="pt-BR" sz="2200" b="1" dirty="0">
              <a:solidFill>
                <a:schemeClr val="bg1"/>
              </a:solidFill>
              <a:latin typeface="Verdana" panose="020B0604030504040204" pitchFamily="34" charset="0"/>
              <a:ea typeface="Verdana" panose="020B0604030504040204" pitchFamily="34" charset="0"/>
              <a:cs typeface="Segoe UI" panose="020B0502040204020203" pitchFamily="34" charset="0"/>
            </a:endParaRPr>
          </a:p>
          <a:p>
            <a:pPr algn="ctr" eaLnBrk="1" hangingPunct="1">
              <a:spcBef>
                <a:spcPct val="0"/>
              </a:spcBef>
              <a:spcAft>
                <a:spcPts val="300"/>
              </a:spcAft>
              <a:buFontTx/>
              <a:buNone/>
            </a:pPr>
            <a:r>
              <a:rPr lang="pt-BR" altLang="pt-BR" sz="2200" b="1" dirty="0">
                <a:solidFill>
                  <a:schemeClr val="bg1"/>
                </a:solidFill>
                <a:latin typeface="Verdana" panose="020B0604030504040204" pitchFamily="34" charset="0"/>
                <a:ea typeface="Verdana" panose="020B0604030504040204" pitchFamily="34" charset="0"/>
                <a:cs typeface="Segoe UI" panose="020B0502040204020203" pitchFamily="34" charset="0"/>
              </a:rPr>
              <a:t>Considerações a partir dos resultados</a:t>
            </a:r>
          </a:p>
        </p:txBody>
      </p:sp>
      <p:sp>
        <p:nvSpPr>
          <p:cNvPr id="15365" name="CaixaDeTexto 1">
            <a:extLst>
              <a:ext uri="{FF2B5EF4-FFF2-40B4-BE49-F238E27FC236}">
                <a16:creationId xmlns:a16="http://schemas.microsoft.com/office/drawing/2014/main" id="{A5D76ACC-D6B4-45EB-B2D8-3128F09BBAA9}"/>
              </a:ext>
            </a:extLst>
          </p:cNvPr>
          <p:cNvSpPr txBox="1">
            <a:spLocks noChangeArrowheads="1"/>
          </p:cNvSpPr>
          <p:nvPr/>
        </p:nvSpPr>
        <p:spPr bwMode="auto">
          <a:xfrm>
            <a:off x="2676525" y="5159375"/>
            <a:ext cx="3744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800" dirty="0">
                <a:latin typeface="Verdana" panose="020B0604030504040204" pitchFamily="34" charset="0"/>
                <a:ea typeface="Verdana" panose="020B0604030504040204" pitchFamily="34" charset="0"/>
                <a:cs typeface="Segoe UI" panose="020B0502040204020203" pitchFamily="34" charset="0"/>
              </a:rPr>
              <a:t>Rio Grande do Norte</a:t>
            </a:r>
          </a:p>
          <a:p>
            <a:pPr algn="ctr">
              <a:spcBef>
                <a:spcPct val="0"/>
              </a:spcBef>
              <a:buFontTx/>
              <a:buNone/>
            </a:pPr>
            <a:r>
              <a:rPr lang="pt-BR" altLang="pt-BR" sz="1800" dirty="0">
                <a:latin typeface="Verdana" panose="020B0604030504040204" pitchFamily="34" charset="0"/>
                <a:ea typeface="Verdana" panose="020B0604030504040204" pitchFamily="34" charset="0"/>
                <a:cs typeface="Segoe UI" panose="020B0502040204020203" pitchFamily="34" charset="0"/>
              </a:rPr>
              <a:t>Abril, 2022</a:t>
            </a:r>
          </a:p>
        </p:txBody>
      </p:sp>
      <p:pic>
        <p:nvPicPr>
          <p:cNvPr id="15366" name="Imagem 1">
            <a:extLst>
              <a:ext uri="{FF2B5EF4-FFF2-40B4-BE49-F238E27FC236}">
                <a16:creationId xmlns:a16="http://schemas.microsoft.com/office/drawing/2014/main" id="{4F303966-E34A-4A1A-9F97-E5BFE4793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725" y="177800"/>
            <a:ext cx="6778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m 6">
            <a:extLst>
              <a:ext uri="{FF2B5EF4-FFF2-40B4-BE49-F238E27FC236}">
                <a16:creationId xmlns:a16="http://schemas.microsoft.com/office/drawing/2014/main" id="{97B63C89-A914-4555-809B-361C13FD1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03188"/>
            <a:ext cx="1455738" cy="695325"/>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8" name="Imagem 8">
            <a:extLst>
              <a:ext uri="{FF2B5EF4-FFF2-40B4-BE49-F238E27FC236}">
                <a16:creationId xmlns:a16="http://schemas.microsoft.com/office/drawing/2014/main" id="{830F3B43-643E-4D8D-ABE2-B95670323A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234950"/>
            <a:ext cx="24717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UFMG | Brands of the World™ | Download vector logos and logotypes">
            <a:extLst>
              <a:ext uri="{FF2B5EF4-FFF2-40B4-BE49-F238E27FC236}">
                <a16:creationId xmlns:a16="http://schemas.microsoft.com/office/drawing/2014/main" id="{B864B109-37FB-467B-9A90-DB19FA03DD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0700" y="12065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1" name="Agrupar 5">
            <a:extLst>
              <a:ext uri="{FF2B5EF4-FFF2-40B4-BE49-F238E27FC236}">
                <a16:creationId xmlns:a16="http://schemas.microsoft.com/office/drawing/2014/main" id="{14A09B73-9F19-412A-A2C5-C712CE7B4808}"/>
              </a:ext>
            </a:extLst>
          </p:cNvPr>
          <p:cNvGrpSpPr>
            <a:grpSpLocks/>
          </p:cNvGrpSpPr>
          <p:nvPr/>
        </p:nvGrpSpPr>
        <p:grpSpPr bwMode="auto">
          <a:xfrm>
            <a:off x="5849938" y="5951538"/>
            <a:ext cx="3146425" cy="728662"/>
            <a:chOff x="5938583" y="5584425"/>
            <a:chExt cx="3146747" cy="728401"/>
          </a:xfrm>
        </p:grpSpPr>
        <p:sp>
          <p:nvSpPr>
            <p:cNvPr id="5" name="Retângulo 4">
              <a:extLst>
                <a:ext uri="{FF2B5EF4-FFF2-40B4-BE49-F238E27FC236}">
                  <a16:creationId xmlns:a16="http://schemas.microsoft.com/office/drawing/2014/main" id="{0CB1C159-182E-4E58-B555-96FFA61600F0}"/>
                </a:ext>
              </a:extLst>
            </p:cNvPr>
            <p:cNvSpPr/>
            <p:nvPr/>
          </p:nvSpPr>
          <p:spPr>
            <a:xfrm>
              <a:off x="6071947" y="5608228"/>
              <a:ext cx="3013383" cy="699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5373" name="Imagem 3" descr="Uma imagem contendo Logotipo&#10;&#10;Descrição gerada automaticamente">
              <a:extLst>
                <a:ext uri="{FF2B5EF4-FFF2-40B4-BE49-F238E27FC236}">
                  <a16:creationId xmlns:a16="http://schemas.microsoft.com/office/drawing/2014/main" id="{8570AE38-58C7-4AAE-8220-62AF61E512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5397" y="5606882"/>
              <a:ext cx="1935162" cy="67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Imagem 3">
              <a:extLst>
                <a:ext uri="{FF2B5EF4-FFF2-40B4-BE49-F238E27FC236}">
                  <a16:creationId xmlns:a16="http://schemas.microsoft.com/office/drawing/2014/main" id="{F7BE1B4D-2CA2-47F8-9E1C-A1DE594053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5158" b="35448"/>
            <a:stretch>
              <a:fillRect/>
            </a:stretch>
          </p:blipFill>
          <p:spPr bwMode="auto">
            <a:xfrm>
              <a:off x="5938583" y="5584425"/>
              <a:ext cx="1297713" cy="72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85209A97-1096-457F-B7B2-DAB18EF35806}"/>
              </a:ext>
            </a:extLst>
          </p:cNvPr>
          <p:cNvSpPr>
            <a:spLocks noGrp="1" noChangeArrowheads="1"/>
          </p:cNvSpPr>
          <p:nvPr>
            <p:ph type="title"/>
          </p:nvPr>
        </p:nvSpPr>
        <p:spPr>
          <a:xfrm>
            <a:off x="0" y="90488"/>
            <a:ext cx="8362950" cy="650875"/>
          </a:xfrm>
        </p:spPr>
        <p:txBody>
          <a:bodyPr/>
          <a:lstStyle/>
          <a:p>
            <a:pPr algn="l">
              <a:spcBef>
                <a:spcPct val="20000"/>
              </a:spcBef>
              <a:defRPr/>
            </a:pPr>
            <a:br>
              <a:rPr lang="pt-BR" altLang="pt-BR" sz="2800" b="1" dirty="0">
                <a:latin typeface="Segoe UI" panose="020B0502040204020203" pitchFamily="34" charset="0"/>
                <a:cs typeface="Segoe UI" panose="020B0502040204020203" pitchFamily="34" charset="0"/>
              </a:rPr>
            </a:br>
            <a:r>
              <a:rPr lang="pt-BR" altLang="pt-BR" sz="2800" b="1" dirty="0">
                <a:latin typeface="Segoe UI" panose="020B0502040204020203" pitchFamily="34" charset="0"/>
                <a:cs typeface="Segoe UI" panose="020B0502040204020203" pitchFamily="34" charset="0"/>
              </a:rPr>
              <a:t>  </a:t>
            </a:r>
            <a:r>
              <a:rPr lang="pt-BR" altLang="pt-BR" sz="1800" b="1" dirty="0">
                <a:solidFill>
                  <a:srgbClr val="000000"/>
                </a:solidFill>
                <a:latin typeface="Segoe UI" panose="020B0502040204020203" pitchFamily="34" charset="0"/>
                <a:ea typeface="+mn-ea"/>
                <a:cs typeface="Segoe UI" panose="020B0502040204020203" pitchFamily="34" charset="0"/>
              </a:rPr>
              <a:t>Retrospectiva da Cobertura Vacinal: 2010-2020 (3)</a:t>
            </a:r>
            <a:br>
              <a:rPr lang="pt-PT" altLang="pt-BR" sz="1800" b="1" dirty="0">
                <a:solidFill>
                  <a:srgbClr val="000000"/>
                </a:solidFill>
                <a:latin typeface="Segoe UI" panose="020B0502040204020203" pitchFamily="34" charset="0"/>
                <a:ea typeface="+mn-ea"/>
                <a:cs typeface="Segoe UI" panose="020B0502040204020203" pitchFamily="34" charset="0"/>
              </a:rPr>
            </a:br>
            <a:endParaRPr lang="pt-BR" altLang="pt-BR" sz="2800" dirty="0"/>
          </a:p>
        </p:txBody>
      </p:sp>
      <p:sp>
        <p:nvSpPr>
          <p:cNvPr id="2" name="CaixaDeTexto 1">
            <a:extLst>
              <a:ext uri="{FF2B5EF4-FFF2-40B4-BE49-F238E27FC236}">
                <a16:creationId xmlns:a16="http://schemas.microsoft.com/office/drawing/2014/main" id="{302B7000-0C79-4EC1-A818-9974FEB85B5A}"/>
              </a:ext>
            </a:extLst>
          </p:cNvPr>
          <p:cNvSpPr txBox="1"/>
          <p:nvPr/>
        </p:nvSpPr>
        <p:spPr>
          <a:xfrm>
            <a:off x="3203575" y="930275"/>
            <a:ext cx="2838450" cy="369888"/>
          </a:xfrm>
          <a:prstGeom prst="rect">
            <a:avLst/>
          </a:prstGeom>
          <a:noFill/>
        </p:spPr>
        <p:txBody>
          <a:bodyPr wrap="none">
            <a:spAutoFit/>
          </a:bodyPr>
          <a:lstStyle/>
          <a:p>
            <a:pPr>
              <a:defRPr/>
            </a:pPr>
            <a:r>
              <a:rPr lang="pt-BR" b="1" kern="0" dirty="0">
                <a:solidFill>
                  <a:srgbClr val="000000"/>
                </a:solidFill>
                <a:latin typeface="Segoe UI" panose="020B0502040204020203" pitchFamily="34" charset="0"/>
                <a:cs typeface="Segoe UI" panose="020B0502040204020203" pitchFamily="34" charset="0"/>
              </a:rPr>
              <a:t>RIO GRANDE DO NORTE</a:t>
            </a:r>
            <a:endParaRPr lang="pt-BR" dirty="0"/>
          </a:p>
        </p:txBody>
      </p:sp>
      <p:pic>
        <p:nvPicPr>
          <p:cNvPr id="29700" name="Imagem 3">
            <a:extLst>
              <a:ext uri="{FF2B5EF4-FFF2-40B4-BE49-F238E27FC236}">
                <a16:creationId xmlns:a16="http://schemas.microsoft.com/office/drawing/2014/main" id="{1FB2F5D0-2EA3-422D-BF08-7A5F2AEA0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87137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m 4">
            <a:extLst>
              <a:ext uri="{FF2B5EF4-FFF2-40B4-BE49-F238E27FC236}">
                <a16:creationId xmlns:a16="http://schemas.microsoft.com/office/drawing/2014/main" id="{B26DA86B-217A-4DEB-8D3F-3FB6C93A1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589588"/>
            <a:ext cx="18113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CaixaDeTexto 7">
            <a:extLst>
              <a:ext uri="{FF2B5EF4-FFF2-40B4-BE49-F238E27FC236}">
                <a16:creationId xmlns:a16="http://schemas.microsoft.com/office/drawing/2014/main" id="{F6491D2C-2692-4A65-9BEF-E3CAEB2E44F4}"/>
              </a:ext>
            </a:extLst>
          </p:cNvPr>
          <p:cNvSpPr txBox="1">
            <a:spLocks noChangeArrowheads="1"/>
          </p:cNvSpPr>
          <p:nvPr/>
        </p:nvSpPr>
        <p:spPr bwMode="auto">
          <a:xfrm>
            <a:off x="233363" y="50292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1000"/>
              <a:t>Fonte: NESCON/FM/UFMG a partir dos dados do SI-PNI/DATASUS.</a:t>
            </a:r>
          </a:p>
          <a:p>
            <a:r>
              <a:rPr lang="pt-BR" altLang="pt-BR" sz="1000"/>
              <a:t>Metas preconizadas: 90% para BCG e Rotavírus, 100% para Febre Amarela e 95% para as demais.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AC59754F-E362-42CF-ABA5-4D963C99846D}"/>
              </a:ext>
            </a:extLst>
          </p:cNvPr>
          <p:cNvSpPr>
            <a:spLocks noGrp="1" noChangeArrowheads="1"/>
          </p:cNvSpPr>
          <p:nvPr>
            <p:ph type="title"/>
          </p:nvPr>
        </p:nvSpPr>
        <p:spPr>
          <a:xfrm>
            <a:off x="319088" y="115888"/>
            <a:ext cx="8362950" cy="649287"/>
          </a:xfrm>
        </p:spPr>
        <p:txBody>
          <a:bodyPr/>
          <a:lstStyle/>
          <a:p>
            <a:pPr algn="l"/>
            <a:br>
              <a:rPr lang="pt-BR" altLang="pt-BR" sz="2800" b="1" dirty="0">
                <a:latin typeface="Segoe UI" panose="020B0502040204020203" pitchFamily="34" charset="0"/>
                <a:cs typeface="Segoe UI" panose="020B0502040204020203" pitchFamily="34" charset="0"/>
              </a:rPr>
            </a:br>
            <a:r>
              <a:rPr lang="pt-BR" altLang="pt-BR" sz="2000" b="1" dirty="0">
                <a:solidFill>
                  <a:srgbClr val="000000"/>
                </a:solidFill>
                <a:latin typeface="Segoe UI" panose="020B0502040204020203" pitchFamily="34" charset="0"/>
                <a:cs typeface="Segoe UI" panose="020B0502040204020203" pitchFamily="34" charset="0"/>
              </a:rPr>
              <a:t>Retrospectiva da Cobertura Vacinal 2010-2020 (4)</a:t>
            </a:r>
            <a:br>
              <a:rPr lang="pt-PT" altLang="pt-BR" sz="2000" b="1" dirty="0">
                <a:solidFill>
                  <a:srgbClr val="000000"/>
                </a:solidFill>
                <a:latin typeface="Segoe UI" panose="020B0502040204020203" pitchFamily="34" charset="0"/>
                <a:cs typeface="Segoe UI" panose="020B0502040204020203" pitchFamily="34" charset="0"/>
              </a:rPr>
            </a:br>
            <a:endParaRPr lang="pt-BR" altLang="pt-BR" sz="2400" dirty="0">
              <a:solidFill>
                <a:srgbClr val="FF0000"/>
              </a:solidFill>
            </a:endParaRPr>
          </a:p>
        </p:txBody>
      </p:sp>
      <p:sp>
        <p:nvSpPr>
          <p:cNvPr id="31747" name="Espaço Reservado para Conteúdo 2">
            <a:extLst>
              <a:ext uri="{FF2B5EF4-FFF2-40B4-BE49-F238E27FC236}">
                <a16:creationId xmlns:a16="http://schemas.microsoft.com/office/drawing/2014/main" id="{F27DB303-8764-4F24-A47F-CD021DA01147}"/>
              </a:ext>
            </a:extLst>
          </p:cNvPr>
          <p:cNvSpPr>
            <a:spLocks noGrp="1" noChangeArrowheads="1"/>
          </p:cNvSpPr>
          <p:nvPr>
            <p:ph idx="1"/>
          </p:nvPr>
        </p:nvSpPr>
        <p:spPr>
          <a:xfrm>
            <a:off x="90488" y="765175"/>
            <a:ext cx="8945562" cy="358775"/>
          </a:xfrm>
        </p:spPr>
        <p:txBody>
          <a:bodyPr/>
          <a:lstStyle/>
          <a:p>
            <a:pPr marL="0" indent="0" algn="ctr">
              <a:buFontTx/>
              <a:buNone/>
            </a:pPr>
            <a:endParaRPr lang="pt-PT" altLang="pt-BR" sz="1600" b="1">
              <a:latin typeface="Segoe UI" panose="020B0502040204020203" pitchFamily="34" charset="0"/>
              <a:cs typeface="Segoe UI" panose="020B0502040204020203" pitchFamily="34" charset="0"/>
            </a:endParaRPr>
          </a:p>
          <a:p>
            <a:pPr marL="0" indent="0">
              <a:buFontTx/>
              <a:buNone/>
            </a:pPr>
            <a:endParaRPr lang="pt-BR" altLang="pt-BR" sz="2000">
              <a:latin typeface="Segoe UI" panose="020B0502040204020203" pitchFamily="34" charset="0"/>
              <a:cs typeface="Segoe UI" panose="020B0502040204020203" pitchFamily="34" charset="0"/>
            </a:endParaRPr>
          </a:p>
        </p:txBody>
      </p:sp>
      <p:sp>
        <p:nvSpPr>
          <p:cNvPr id="31748" name="CaixaDeTexto 1">
            <a:extLst>
              <a:ext uri="{FF2B5EF4-FFF2-40B4-BE49-F238E27FC236}">
                <a16:creationId xmlns:a16="http://schemas.microsoft.com/office/drawing/2014/main" id="{4BA31277-F284-4603-908C-281935780CCE}"/>
              </a:ext>
            </a:extLst>
          </p:cNvPr>
          <p:cNvSpPr txBox="1">
            <a:spLocks noChangeArrowheads="1"/>
          </p:cNvSpPr>
          <p:nvPr/>
        </p:nvSpPr>
        <p:spPr bwMode="auto">
          <a:xfrm>
            <a:off x="400050" y="971550"/>
            <a:ext cx="842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400" b="1">
                <a:latin typeface="Segoe UI" panose="020B0502040204020203" pitchFamily="34" charset="0"/>
                <a:cs typeface="Segoe UI" panose="020B0502040204020203" pitchFamily="34" charset="0"/>
              </a:rPr>
              <a:t>Índice de Cobertura Vacinal de 2020 de crianças com até 15 meses por imunobiológico, Brasil, Região Nordeste e Rio Grande do Norte.</a:t>
            </a:r>
            <a:endParaRPr lang="en-US" altLang="pt-BR" sz="1400" b="1">
              <a:latin typeface="Segoe UI" panose="020B0502040204020203" pitchFamily="34" charset="0"/>
              <a:cs typeface="Segoe UI" panose="020B0502040204020203" pitchFamily="34" charset="0"/>
            </a:endParaRPr>
          </a:p>
        </p:txBody>
      </p:sp>
      <p:sp>
        <p:nvSpPr>
          <p:cNvPr id="31749" name="CaixaDeTexto 3">
            <a:extLst>
              <a:ext uri="{FF2B5EF4-FFF2-40B4-BE49-F238E27FC236}">
                <a16:creationId xmlns:a16="http://schemas.microsoft.com/office/drawing/2014/main" id="{F6303DDA-0463-4E67-8C69-EF88D0E2D925}"/>
              </a:ext>
            </a:extLst>
          </p:cNvPr>
          <p:cNvSpPr txBox="1">
            <a:spLocks noChangeArrowheads="1"/>
          </p:cNvSpPr>
          <p:nvPr/>
        </p:nvSpPr>
        <p:spPr bwMode="auto">
          <a:xfrm>
            <a:off x="338138" y="5748338"/>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000">
                <a:latin typeface="Segoe UI" panose="020B0502040204020203" pitchFamily="34" charset="0"/>
                <a:cs typeface="Segoe UI" panose="020B0502040204020203" pitchFamily="34" charset="0"/>
              </a:rPr>
              <a:t>Fonte: NESCON/FM/UFMG a partir dos dados do SI-PNI/DATASUS		</a:t>
            </a:r>
          </a:p>
          <a:p>
            <a:pPr>
              <a:spcBef>
                <a:spcPct val="0"/>
              </a:spcBef>
              <a:buFontTx/>
              <a:buNone/>
            </a:pPr>
            <a:r>
              <a:rPr lang="pt-BR" altLang="pt-BR" sz="1000">
                <a:latin typeface="Segoe UI" panose="020B0502040204020203" pitchFamily="34" charset="0"/>
                <a:cs typeface="Segoe UI" panose="020B0502040204020203" pitchFamily="34" charset="0"/>
              </a:rPr>
              <a:t>Metas preconizadas: 90% para BCG e Rotavírus, 100% para Febre Amarela e 95% para as demais.					</a:t>
            </a:r>
          </a:p>
          <a:p>
            <a:pPr>
              <a:spcBef>
                <a:spcPct val="0"/>
              </a:spcBef>
              <a:buFontTx/>
              <a:buNone/>
            </a:pPr>
            <a:endParaRPr lang="en-US" altLang="pt-BR" sz="1000">
              <a:latin typeface="Segoe UI" panose="020B0502040204020203" pitchFamily="34" charset="0"/>
              <a:cs typeface="Segoe UI" panose="020B0502040204020203" pitchFamily="34" charset="0"/>
            </a:endParaRPr>
          </a:p>
        </p:txBody>
      </p:sp>
      <p:pic>
        <p:nvPicPr>
          <p:cNvPr id="31750" name="Imagem 1">
            <a:extLst>
              <a:ext uri="{FF2B5EF4-FFF2-40B4-BE49-F238E27FC236}">
                <a16:creationId xmlns:a16="http://schemas.microsoft.com/office/drawing/2014/main" id="{85CEB970-BA38-4144-9FB4-2912E1DBB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736725"/>
            <a:ext cx="84677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20D0F451-6D37-4B65-A94A-DA91EE9222ED}"/>
              </a:ext>
            </a:extLst>
          </p:cNvPr>
          <p:cNvSpPr>
            <a:spLocks noGrp="1" noChangeArrowheads="1"/>
          </p:cNvSpPr>
          <p:nvPr>
            <p:ph type="title"/>
          </p:nvPr>
        </p:nvSpPr>
        <p:spPr>
          <a:xfrm>
            <a:off x="90488" y="120650"/>
            <a:ext cx="8362950" cy="649288"/>
          </a:xfrm>
        </p:spPr>
        <p:txBody>
          <a:bodyPr/>
          <a:lstStyle/>
          <a:p>
            <a:pPr algn="l">
              <a:spcBef>
                <a:spcPct val="20000"/>
              </a:spcBef>
              <a:defRPr/>
            </a:pPr>
            <a:br>
              <a:rPr lang="pt-BR" altLang="pt-BR" sz="2800" b="1" dirty="0">
                <a:latin typeface="Segoe UI" panose="020B0502040204020203" pitchFamily="34" charset="0"/>
                <a:cs typeface="Segoe UI" panose="020B0502040204020203" pitchFamily="34" charset="0"/>
              </a:rPr>
            </a:br>
            <a:r>
              <a:rPr lang="pt-BR" altLang="pt-BR" sz="1600" b="1" dirty="0">
                <a:solidFill>
                  <a:srgbClr val="000000"/>
                </a:solidFill>
                <a:latin typeface="Segoe UI" panose="020B0502040204020203" pitchFamily="34" charset="0"/>
                <a:ea typeface="+mn-ea"/>
                <a:cs typeface="Segoe UI" panose="020B0502040204020203" pitchFamily="34" charset="0"/>
              </a:rPr>
              <a:t>Retrospectiva da Cobertura Vacinal: 2010-2020 (5)</a:t>
            </a:r>
            <a:br>
              <a:rPr lang="pt-PT" altLang="pt-BR" sz="1600" b="1" dirty="0">
                <a:solidFill>
                  <a:srgbClr val="000000"/>
                </a:solidFill>
                <a:latin typeface="Segoe UI" panose="020B0502040204020203" pitchFamily="34" charset="0"/>
                <a:ea typeface="+mn-ea"/>
                <a:cs typeface="Segoe UI" panose="020B0502040204020203" pitchFamily="34" charset="0"/>
              </a:rPr>
            </a:br>
            <a:endParaRPr lang="pt-BR" altLang="pt-BR" sz="2800" dirty="0"/>
          </a:p>
        </p:txBody>
      </p:sp>
      <p:sp>
        <p:nvSpPr>
          <p:cNvPr id="33796" name="CaixaDeTexto 1">
            <a:extLst>
              <a:ext uri="{FF2B5EF4-FFF2-40B4-BE49-F238E27FC236}">
                <a16:creationId xmlns:a16="http://schemas.microsoft.com/office/drawing/2014/main" id="{037E4F17-EF21-42E4-8644-9DFFC67FAC4E}"/>
              </a:ext>
            </a:extLst>
          </p:cNvPr>
          <p:cNvSpPr txBox="1">
            <a:spLocks noChangeArrowheads="1"/>
          </p:cNvSpPr>
          <p:nvPr/>
        </p:nvSpPr>
        <p:spPr bwMode="auto">
          <a:xfrm>
            <a:off x="358775" y="876300"/>
            <a:ext cx="8424863" cy="5238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pt-BR" altLang="pt-BR" sz="1400" b="1" dirty="0">
                <a:latin typeface="Segoe UI" panose="020B0502040204020203" pitchFamily="34" charset="0"/>
                <a:cs typeface="Segoe UI" panose="020B0502040204020203" pitchFamily="34" charset="0"/>
              </a:rPr>
              <a:t>Variação do Índice de Cobertura Vacinal  de crianças com até 15 meses Períodos 2015-2019 e 2015-2020 </a:t>
            </a:r>
            <a:r>
              <a:rPr lang="pt-BR" altLang="pt-BR" sz="1400" b="1" kern="0" dirty="0">
                <a:solidFill>
                  <a:srgbClr val="000000"/>
                </a:solidFill>
                <a:latin typeface="Segoe UI" panose="020B0502040204020203" pitchFamily="34" charset="0"/>
                <a:cs typeface="Segoe UI" panose="020B0502040204020203" pitchFamily="34" charset="0"/>
              </a:rPr>
              <a:t>Brasil, Região Nordeste e Rio Grande do Norte.</a:t>
            </a:r>
            <a:endParaRPr lang="en-US" altLang="pt-BR" sz="1400" b="1" dirty="0">
              <a:latin typeface="Segoe UI" panose="020B0502040204020203" pitchFamily="34" charset="0"/>
              <a:cs typeface="Segoe UI" panose="020B0502040204020203" pitchFamily="34" charset="0"/>
            </a:endParaRPr>
          </a:p>
        </p:txBody>
      </p:sp>
      <p:pic>
        <p:nvPicPr>
          <p:cNvPr id="2" name="Imagem 2">
            <a:extLst>
              <a:ext uri="{FF2B5EF4-FFF2-40B4-BE49-F238E27FC236}">
                <a16:creationId xmlns:a16="http://schemas.microsoft.com/office/drawing/2014/main" id="{16FF9080-5DE2-4A40-9A5E-79FDBC488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0175"/>
            <a:ext cx="892651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CaixaDeTexto 3">
            <a:extLst>
              <a:ext uri="{FF2B5EF4-FFF2-40B4-BE49-F238E27FC236}">
                <a16:creationId xmlns:a16="http://schemas.microsoft.com/office/drawing/2014/main" id="{58CD3907-4149-4B60-9F0B-DB513143C6A8}"/>
              </a:ext>
            </a:extLst>
          </p:cNvPr>
          <p:cNvSpPr txBox="1">
            <a:spLocks noChangeArrowheads="1"/>
          </p:cNvSpPr>
          <p:nvPr/>
        </p:nvSpPr>
        <p:spPr bwMode="auto">
          <a:xfrm>
            <a:off x="455613" y="6365875"/>
            <a:ext cx="7572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000">
                <a:latin typeface="Segoe UI" panose="020B0502040204020203" pitchFamily="34" charset="0"/>
                <a:cs typeface="Segoe UI" panose="020B0502040204020203" pitchFamily="34" charset="0"/>
              </a:rPr>
              <a:t>Fonte: NESCON/FM/UFMG a partir dos dados do SI-PNI/DATASUS		</a:t>
            </a:r>
          </a:p>
          <a:p>
            <a:pPr>
              <a:spcBef>
                <a:spcPct val="0"/>
              </a:spcBef>
              <a:buFontTx/>
              <a:buNone/>
            </a:pPr>
            <a:r>
              <a:rPr lang="pt-BR" altLang="pt-BR" sz="1000">
                <a:latin typeface="Segoe UI" panose="020B0502040204020203" pitchFamily="34" charset="0"/>
                <a:cs typeface="Segoe UI" panose="020B0502040204020203" pitchFamily="34" charset="0"/>
              </a:rPr>
              <a:t>Metas preconizadas: 90% para BCG e Rotavírus, 100% para Febre Amarela e 95% para as demais.					</a:t>
            </a:r>
          </a:p>
          <a:p>
            <a:pPr>
              <a:spcBef>
                <a:spcPct val="0"/>
              </a:spcBef>
              <a:buFontTx/>
              <a:buNone/>
            </a:pPr>
            <a:endParaRPr lang="en-US" altLang="pt-BR" sz="1000">
              <a:latin typeface="Segoe UI" panose="020B0502040204020203" pitchFamily="34" charset="0"/>
              <a:cs typeface="Segoe UI"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a:extLst>
              <a:ext uri="{FF2B5EF4-FFF2-40B4-BE49-F238E27FC236}">
                <a16:creationId xmlns:a16="http://schemas.microsoft.com/office/drawing/2014/main" id="{4E7D1A6A-B930-4202-91F4-D44A7DAAD878}"/>
              </a:ext>
            </a:extLst>
          </p:cNvPr>
          <p:cNvSpPr>
            <a:spLocks noGrp="1" noChangeArrowheads="1"/>
          </p:cNvSpPr>
          <p:nvPr>
            <p:ph type="title"/>
          </p:nvPr>
        </p:nvSpPr>
        <p:spPr>
          <a:xfrm>
            <a:off x="179388" y="0"/>
            <a:ext cx="8362950" cy="649288"/>
          </a:xfrm>
        </p:spPr>
        <p:txBody>
          <a:bodyPr/>
          <a:lstStyle/>
          <a:p>
            <a:pPr algn="l"/>
            <a:br>
              <a:rPr lang="pt-BR" altLang="pt-BR" sz="2800" b="1" dirty="0">
                <a:latin typeface="Segoe UI" panose="020B0502040204020203" pitchFamily="34" charset="0"/>
                <a:cs typeface="Segoe UI" panose="020B0502040204020203" pitchFamily="34" charset="0"/>
              </a:rPr>
            </a:br>
            <a:r>
              <a:rPr lang="pt-BR" altLang="pt-BR" sz="2000" b="1" dirty="0">
                <a:latin typeface="Segoe UI" panose="020B0502040204020203" pitchFamily="34" charset="0"/>
                <a:cs typeface="Segoe UI" panose="020B0502040204020203" pitchFamily="34" charset="0"/>
              </a:rPr>
              <a:t>Retrospectiva da Cobertura Vacinal: 2010-2020 (6)</a:t>
            </a:r>
            <a:br>
              <a:rPr lang="pt-PT" altLang="pt-BR" sz="2000" b="1" dirty="0">
                <a:latin typeface="Segoe UI" panose="020B0502040204020203" pitchFamily="34" charset="0"/>
                <a:cs typeface="Segoe UI" panose="020B0502040204020203" pitchFamily="34" charset="0"/>
              </a:rPr>
            </a:br>
            <a:endParaRPr lang="pt-BR" altLang="pt-BR" sz="2000" dirty="0"/>
          </a:p>
        </p:txBody>
      </p:sp>
      <p:sp>
        <p:nvSpPr>
          <p:cNvPr id="35843" name="Espaço Reservado para Conteúdo 2">
            <a:extLst>
              <a:ext uri="{FF2B5EF4-FFF2-40B4-BE49-F238E27FC236}">
                <a16:creationId xmlns:a16="http://schemas.microsoft.com/office/drawing/2014/main" id="{FE5B6A86-E4F0-4B60-9B34-A61844992F5B}"/>
              </a:ext>
            </a:extLst>
          </p:cNvPr>
          <p:cNvSpPr>
            <a:spLocks noGrp="1" noChangeArrowheads="1"/>
          </p:cNvSpPr>
          <p:nvPr>
            <p:ph idx="1"/>
          </p:nvPr>
        </p:nvSpPr>
        <p:spPr>
          <a:xfrm>
            <a:off x="9525" y="655638"/>
            <a:ext cx="9144000" cy="358775"/>
          </a:xfrm>
        </p:spPr>
        <p:txBody>
          <a:bodyPr/>
          <a:lstStyle/>
          <a:p>
            <a:pPr marL="0" indent="0" algn="ctr">
              <a:buFontTx/>
              <a:buNone/>
            </a:pPr>
            <a:r>
              <a:rPr lang="pt-BR" altLang="pt-BR" sz="1600" b="1">
                <a:latin typeface="Segoe UI" panose="020B0502040204020203" pitchFamily="34" charset="0"/>
                <a:cs typeface="Segoe UI" panose="020B0502040204020203" pitchFamily="34" charset="0"/>
              </a:rPr>
              <a:t>Distribuição (%) dos municípios segundo classificação do ICV das vacinas BCG, Meningocócica C, Poliomielite e Tríplice Viral,  2015 e 2020</a:t>
            </a:r>
            <a:r>
              <a:rPr lang="pt-BR" altLang="pt-BR" sz="1600" b="1">
                <a:solidFill>
                  <a:srgbClr val="000000"/>
                </a:solidFill>
                <a:latin typeface="Segoe UI" panose="020B0502040204020203" pitchFamily="34" charset="0"/>
                <a:cs typeface="Segoe UI" panose="020B0502040204020203" pitchFamily="34" charset="0"/>
              </a:rPr>
              <a:t> Brasil, Região Nordeste e Rio Grande do Norte. </a:t>
            </a:r>
            <a:endParaRPr lang="pt-BR" altLang="pt-BR" sz="1600">
              <a:latin typeface="Segoe UI" panose="020B0502040204020203" pitchFamily="34" charset="0"/>
              <a:cs typeface="Segoe UI" panose="020B0502040204020203" pitchFamily="34" charset="0"/>
            </a:endParaRPr>
          </a:p>
        </p:txBody>
      </p:sp>
      <p:pic>
        <p:nvPicPr>
          <p:cNvPr id="35844" name="Imagem 3">
            <a:extLst>
              <a:ext uri="{FF2B5EF4-FFF2-40B4-BE49-F238E27FC236}">
                <a16:creationId xmlns:a16="http://schemas.microsoft.com/office/drawing/2014/main" id="{C92E68CE-957C-48A7-ADF5-C0D69CF3B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71600"/>
            <a:ext cx="87852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046901AF-BA20-4E09-BD72-5A79240E489D}"/>
              </a:ext>
            </a:extLst>
          </p:cNvPr>
          <p:cNvSpPr>
            <a:spLocks noGrp="1" noChangeArrowheads="1"/>
          </p:cNvSpPr>
          <p:nvPr>
            <p:ph type="title"/>
          </p:nvPr>
        </p:nvSpPr>
        <p:spPr>
          <a:xfrm>
            <a:off x="173038" y="-3175"/>
            <a:ext cx="8362950" cy="649288"/>
          </a:xfrm>
        </p:spPr>
        <p:txBody>
          <a:bodyPr/>
          <a:lstStyle/>
          <a:p>
            <a:pPr algn="l"/>
            <a:br>
              <a:rPr lang="pt-BR" altLang="pt-BR" sz="2800" b="1" dirty="0">
                <a:latin typeface="Segoe UI" panose="020B0502040204020203" pitchFamily="34" charset="0"/>
                <a:cs typeface="Segoe UI" panose="020B0502040204020203" pitchFamily="34" charset="0"/>
              </a:rPr>
            </a:br>
            <a:r>
              <a:rPr lang="pt-BR" altLang="pt-BR" sz="2000" b="1" dirty="0">
                <a:latin typeface="Segoe UI" panose="020B0502040204020203" pitchFamily="34" charset="0"/>
                <a:cs typeface="Segoe UI" panose="020B0502040204020203" pitchFamily="34" charset="0"/>
              </a:rPr>
              <a:t>Retrospectiva da Cobertura Vacinal: 2010-2020 (7)</a:t>
            </a:r>
            <a:br>
              <a:rPr lang="pt-PT" altLang="pt-BR" sz="2000" b="1" dirty="0">
                <a:latin typeface="Segoe UI" panose="020B0502040204020203" pitchFamily="34" charset="0"/>
                <a:cs typeface="Segoe UI" panose="020B0502040204020203" pitchFamily="34" charset="0"/>
              </a:rPr>
            </a:br>
            <a:endParaRPr lang="pt-BR" altLang="pt-BR" sz="2000" dirty="0"/>
          </a:p>
        </p:txBody>
      </p:sp>
      <p:sp>
        <p:nvSpPr>
          <p:cNvPr id="37891" name="Espaço Reservado para Conteúdo 2">
            <a:extLst>
              <a:ext uri="{FF2B5EF4-FFF2-40B4-BE49-F238E27FC236}">
                <a16:creationId xmlns:a16="http://schemas.microsoft.com/office/drawing/2014/main" id="{F26EA08D-2DBB-43A0-BD9F-E69800EA4D65}"/>
              </a:ext>
            </a:extLst>
          </p:cNvPr>
          <p:cNvSpPr>
            <a:spLocks noGrp="1" noChangeArrowheads="1"/>
          </p:cNvSpPr>
          <p:nvPr>
            <p:ph idx="1"/>
          </p:nvPr>
        </p:nvSpPr>
        <p:spPr>
          <a:xfrm>
            <a:off x="100013" y="646113"/>
            <a:ext cx="8943975" cy="358775"/>
          </a:xfrm>
        </p:spPr>
        <p:txBody>
          <a:bodyPr/>
          <a:lstStyle/>
          <a:p>
            <a:pPr marL="0" indent="0" algn="ctr">
              <a:buFontTx/>
              <a:buNone/>
            </a:pPr>
            <a:r>
              <a:rPr lang="pt-BR" altLang="pt-BR" sz="1600" b="1">
                <a:latin typeface="Segoe UI" panose="020B0502040204020203" pitchFamily="34" charset="0"/>
                <a:cs typeface="Segoe UI" panose="020B0502040204020203" pitchFamily="34" charset="0"/>
              </a:rPr>
              <a:t>Taxa de Abandono das vacinas Meningocócica C, Pentavalente, Pneumocócica, Poliomielite e Tríplice Viral em crianças de até 15 meses, 2013, 2015, 2017 e 2020. </a:t>
            </a:r>
            <a:r>
              <a:rPr lang="pt-BR" altLang="pt-BR" sz="1600" b="1">
                <a:solidFill>
                  <a:srgbClr val="000000"/>
                </a:solidFill>
                <a:latin typeface="Segoe UI" panose="020B0502040204020203" pitchFamily="34" charset="0"/>
                <a:cs typeface="Segoe UI" panose="020B0502040204020203" pitchFamily="34" charset="0"/>
              </a:rPr>
              <a:t>Brasil, Região Nordeste e Rio Grande do Norte. </a:t>
            </a:r>
            <a:endParaRPr lang="en-US" altLang="pt-BR" sz="1600" b="1">
              <a:latin typeface="Segoe UI" panose="020B0502040204020203" pitchFamily="34" charset="0"/>
              <a:cs typeface="Segoe UI" panose="020B0502040204020203" pitchFamily="34" charset="0"/>
            </a:endParaRPr>
          </a:p>
          <a:p>
            <a:pPr marL="0" indent="0">
              <a:buFontTx/>
              <a:buNone/>
            </a:pPr>
            <a:endParaRPr lang="pt-BR" altLang="pt-BR" sz="2000">
              <a:latin typeface="Segoe UI" panose="020B0502040204020203" pitchFamily="34" charset="0"/>
              <a:cs typeface="Segoe UI" panose="020B0502040204020203" pitchFamily="34" charset="0"/>
            </a:endParaRPr>
          </a:p>
        </p:txBody>
      </p:sp>
      <p:pic>
        <p:nvPicPr>
          <p:cNvPr id="37892" name="Imagem 2">
            <a:extLst>
              <a:ext uri="{FF2B5EF4-FFF2-40B4-BE49-F238E27FC236}">
                <a16:creationId xmlns:a16="http://schemas.microsoft.com/office/drawing/2014/main" id="{ED24A9AC-7DAC-4630-A600-C4676AB2B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597025"/>
            <a:ext cx="8793162"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CaixaDeTexto 3">
            <a:extLst>
              <a:ext uri="{FF2B5EF4-FFF2-40B4-BE49-F238E27FC236}">
                <a16:creationId xmlns:a16="http://schemas.microsoft.com/office/drawing/2014/main" id="{780C7714-958E-44A3-98CC-055867FF30AF}"/>
              </a:ext>
            </a:extLst>
          </p:cNvPr>
          <p:cNvSpPr txBox="1">
            <a:spLocks noChangeArrowheads="1"/>
          </p:cNvSpPr>
          <p:nvPr/>
        </p:nvSpPr>
        <p:spPr bwMode="auto">
          <a:xfrm>
            <a:off x="395288" y="64547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000">
                <a:latin typeface="Segoe UI" panose="020B0502040204020203" pitchFamily="34" charset="0"/>
                <a:cs typeface="Segoe UI" panose="020B0502040204020203" pitchFamily="34" charset="0"/>
              </a:rPr>
              <a:t>Fonte: NESCON/FM/UFMG a partir dos dados do SI-PNI/DATASUS		</a:t>
            </a:r>
          </a:p>
          <a:p>
            <a:pPr>
              <a:spcBef>
                <a:spcPct val="0"/>
              </a:spcBef>
              <a:buFontTx/>
              <a:buNone/>
            </a:pPr>
            <a:r>
              <a:rPr lang="pt-BR" altLang="pt-BR" sz="1000">
                <a:latin typeface="Segoe UI" panose="020B0502040204020203" pitchFamily="34" charset="0"/>
                <a:cs typeface="Segoe UI" panose="020B0502040204020203" pitchFamily="34" charset="0"/>
              </a:rPr>
              <a:t>					</a:t>
            </a:r>
          </a:p>
          <a:p>
            <a:pPr>
              <a:spcBef>
                <a:spcPct val="0"/>
              </a:spcBef>
              <a:buFontTx/>
              <a:buNone/>
            </a:pPr>
            <a:endParaRPr lang="en-US" altLang="pt-BR" sz="1000">
              <a:latin typeface="Segoe UI" panose="020B0502040204020203" pitchFamily="34" charset="0"/>
              <a:cs typeface="Segoe UI"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a:extLst>
              <a:ext uri="{FF2B5EF4-FFF2-40B4-BE49-F238E27FC236}">
                <a16:creationId xmlns:a16="http://schemas.microsoft.com/office/drawing/2014/main" id="{9BB6A53B-4F9B-4F2F-87D4-7A4E70F704AA}"/>
              </a:ext>
            </a:extLst>
          </p:cNvPr>
          <p:cNvSpPr>
            <a:spLocks noGrp="1" noChangeArrowheads="1"/>
          </p:cNvSpPr>
          <p:nvPr>
            <p:ph type="title"/>
          </p:nvPr>
        </p:nvSpPr>
        <p:spPr>
          <a:xfrm>
            <a:off x="173038" y="-3175"/>
            <a:ext cx="8362950" cy="649288"/>
          </a:xfrm>
        </p:spPr>
        <p:txBody>
          <a:bodyPr/>
          <a:lstStyle/>
          <a:p>
            <a:pPr algn="l"/>
            <a:br>
              <a:rPr lang="pt-BR" altLang="pt-BR" sz="2800" b="1" dirty="0">
                <a:latin typeface="Segoe UI" panose="020B0502040204020203" pitchFamily="34" charset="0"/>
                <a:cs typeface="Segoe UI" panose="020B0502040204020203" pitchFamily="34" charset="0"/>
              </a:rPr>
            </a:br>
            <a:r>
              <a:rPr lang="pt-BR" altLang="pt-BR" sz="2000" b="1" dirty="0">
                <a:latin typeface="Segoe UI" panose="020B0502040204020203" pitchFamily="34" charset="0"/>
                <a:cs typeface="Segoe UI" panose="020B0502040204020203" pitchFamily="34" charset="0"/>
              </a:rPr>
              <a:t>Retrospectiva da Cobertura Vacinal: 2010-2020 (8)</a:t>
            </a:r>
            <a:br>
              <a:rPr lang="pt-PT" altLang="pt-BR" sz="2000" b="1" dirty="0">
                <a:latin typeface="Segoe UI" panose="020B0502040204020203" pitchFamily="34" charset="0"/>
                <a:cs typeface="Segoe UI" panose="020B0502040204020203" pitchFamily="34" charset="0"/>
              </a:rPr>
            </a:br>
            <a:endParaRPr lang="pt-BR" altLang="pt-BR" sz="2000" dirty="0"/>
          </a:p>
        </p:txBody>
      </p:sp>
      <p:sp>
        <p:nvSpPr>
          <p:cNvPr id="39939" name="Espaço Reservado para Conteúdo 2">
            <a:extLst>
              <a:ext uri="{FF2B5EF4-FFF2-40B4-BE49-F238E27FC236}">
                <a16:creationId xmlns:a16="http://schemas.microsoft.com/office/drawing/2014/main" id="{2F6A71E6-F420-4A7A-8FBE-369DF4C7F3FA}"/>
              </a:ext>
            </a:extLst>
          </p:cNvPr>
          <p:cNvSpPr>
            <a:spLocks noGrp="1" noChangeArrowheads="1"/>
          </p:cNvSpPr>
          <p:nvPr>
            <p:ph idx="1"/>
          </p:nvPr>
        </p:nvSpPr>
        <p:spPr>
          <a:xfrm>
            <a:off x="100013" y="647700"/>
            <a:ext cx="8943975" cy="649288"/>
          </a:xfrm>
        </p:spPr>
        <p:txBody>
          <a:bodyPr/>
          <a:lstStyle/>
          <a:p>
            <a:pPr marL="0" indent="0" algn="ctr">
              <a:buFontTx/>
              <a:buNone/>
            </a:pPr>
            <a:r>
              <a:rPr lang="pt-BR" altLang="pt-BR" sz="1600" b="1">
                <a:latin typeface="Segoe UI" panose="020B0502040204020203" pitchFamily="34" charset="0"/>
                <a:cs typeface="Segoe UI" panose="020B0502040204020203" pitchFamily="34" charset="0"/>
              </a:rPr>
              <a:t>Proporção de municípios que atingiram a meta de 80% de salas de vacina do município alimentando mensalmente o SI-PNI. 2013 a 2019. Brasil, Região Nordeste e Rio Grande do Norte.</a:t>
            </a:r>
          </a:p>
        </p:txBody>
      </p:sp>
      <p:pic>
        <p:nvPicPr>
          <p:cNvPr id="39940" name="Imagem 1">
            <a:extLst>
              <a:ext uri="{FF2B5EF4-FFF2-40B4-BE49-F238E27FC236}">
                <a16:creationId xmlns:a16="http://schemas.microsoft.com/office/drawing/2014/main" id="{DAE4C6C6-F966-4EFB-9946-6A30543BA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8569325"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CaixaDeTexto 13">
            <a:extLst>
              <a:ext uri="{FF2B5EF4-FFF2-40B4-BE49-F238E27FC236}">
                <a16:creationId xmlns:a16="http://schemas.microsoft.com/office/drawing/2014/main" id="{063947A4-C019-4584-A46F-0FB13868F3FE}"/>
              </a:ext>
            </a:extLst>
          </p:cNvPr>
          <p:cNvSpPr txBox="1">
            <a:spLocks noChangeArrowheads="1"/>
          </p:cNvSpPr>
          <p:nvPr/>
        </p:nvSpPr>
        <p:spPr bwMode="auto">
          <a:xfrm>
            <a:off x="468313" y="6538913"/>
            <a:ext cx="56880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1000"/>
              <a:t>Fonte: NESCON/FM/UFMG a partir dos dados da SVS/MS.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a:extLst>
              <a:ext uri="{FF2B5EF4-FFF2-40B4-BE49-F238E27FC236}">
                <a16:creationId xmlns:a16="http://schemas.microsoft.com/office/drawing/2014/main" id="{DEB32E97-2014-4C3C-A986-B2E39CE6C882}"/>
              </a:ext>
            </a:extLst>
          </p:cNvPr>
          <p:cNvSpPr>
            <a:spLocks noGrp="1" noChangeArrowheads="1"/>
          </p:cNvSpPr>
          <p:nvPr>
            <p:ph type="title"/>
          </p:nvPr>
        </p:nvSpPr>
        <p:spPr>
          <a:xfrm>
            <a:off x="203200" y="176213"/>
            <a:ext cx="8229600" cy="457200"/>
          </a:xfrm>
        </p:spPr>
        <p:txBody>
          <a:bodyPr/>
          <a:lstStyle/>
          <a:p>
            <a:pPr algn="l"/>
            <a:r>
              <a:rPr lang="pt-BR" altLang="pt-BR" sz="2000" b="1">
                <a:latin typeface="Segoe UI" panose="020B0502040204020203" pitchFamily="34" charset="0"/>
                <a:cs typeface="Segoe UI" panose="020B0502040204020203" pitchFamily="34" charset="0"/>
              </a:rPr>
              <a:t>Diagnóstico da situação atual das ações de imunização realizadas nos municípios</a:t>
            </a:r>
            <a:endParaRPr lang="pt-BR" altLang="en-US" sz="2000" b="1">
              <a:latin typeface="Segoe UI" panose="020B0502040204020203" pitchFamily="34" charset="0"/>
              <a:cs typeface="Segoe UI" panose="020B0502040204020203" pitchFamily="34" charset="0"/>
            </a:endParaRPr>
          </a:p>
        </p:txBody>
      </p:sp>
      <p:sp>
        <p:nvSpPr>
          <p:cNvPr id="41987" name="Espaço Reservado para Conteúdo 2">
            <a:extLst>
              <a:ext uri="{FF2B5EF4-FFF2-40B4-BE49-F238E27FC236}">
                <a16:creationId xmlns:a16="http://schemas.microsoft.com/office/drawing/2014/main" id="{F63DF0CA-FB4C-4646-9464-1C42C04B85A3}"/>
              </a:ext>
            </a:extLst>
          </p:cNvPr>
          <p:cNvSpPr>
            <a:spLocks noGrp="1" noChangeArrowheads="1"/>
          </p:cNvSpPr>
          <p:nvPr>
            <p:ph idx="1"/>
          </p:nvPr>
        </p:nvSpPr>
        <p:spPr>
          <a:xfrm>
            <a:off x="65088" y="893763"/>
            <a:ext cx="8963025" cy="457200"/>
          </a:xfrm>
        </p:spPr>
        <p:txBody>
          <a:bodyPr/>
          <a:lstStyle/>
          <a:p>
            <a:pPr marL="0" indent="0" algn="ctr">
              <a:buFontTx/>
              <a:buNone/>
            </a:pPr>
            <a:r>
              <a:rPr lang="pt-BR" altLang="en-US" sz="1600" b="1" i="1">
                <a:latin typeface="Segoe UI" panose="020B0502040204020203" pitchFamily="34" charset="0"/>
                <a:cs typeface="Segoe UI" panose="020B0502040204020203" pitchFamily="34" charset="0"/>
              </a:rPr>
              <a:t>Survey online</a:t>
            </a:r>
            <a:r>
              <a:rPr lang="pt-BR" altLang="en-US" sz="1600" b="1">
                <a:latin typeface="Segoe UI" panose="020B0502040204020203" pitchFamily="34" charset="0"/>
                <a:cs typeface="Segoe UI" panose="020B0502040204020203" pitchFamily="34" charset="0"/>
              </a:rPr>
              <a:t> com Secretarias Municipais de Saúde</a:t>
            </a:r>
            <a:endParaRPr lang="pt-BR" altLang="pt-BR" sz="1600" b="1"/>
          </a:p>
          <a:p>
            <a:pPr marL="0" indent="0" algn="ctr">
              <a:buFontTx/>
              <a:buNone/>
            </a:pPr>
            <a:endParaRPr lang="pt-BR" altLang="en-US" sz="1600">
              <a:latin typeface="Segoe UI" panose="020B0502040204020203" pitchFamily="34" charset="0"/>
              <a:cs typeface="Segoe UI" panose="020B0502040204020203" pitchFamily="34" charset="0"/>
            </a:endParaRPr>
          </a:p>
        </p:txBody>
      </p:sp>
      <p:sp>
        <p:nvSpPr>
          <p:cNvPr id="41988" name="CaixaDeTexto 1">
            <a:extLst>
              <a:ext uri="{FF2B5EF4-FFF2-40B4-BE49-F238E27FC236}">
                <a16:creationId xmlns:a16="http://schemas.microsoft.com/office/drawing/2014/main" id="{6ABB7DF6-E218-4550-9785-53A06926108A}"/>
              </a:ext>
            </a:extLst>
          </p:cNvPr>
          <p:cNvSpPr txBox="1">
            <a:spLocks noChangeArrowheads="1"/>
          </p:cNvSpPr>
          <p:nvPr/>
        </p:nvSpPr>
        <p:spPr bwMode="auto">
          <a:xfrm>
            <a:off x="481013" y="2997200"/>
            <a:ext cx="83629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pt-BR" altLang="pt-BR" sz="1400" b="1" dirty="0">
                <a:latin typeface="Segoe UI" panose="020B0502040204020203" pitchFamily="34" charset="0"/>
                <a:cs typeface="Segoe UI" panose="020B0502040204020203" pitchFamily="34" charset="0"/>
              </a:rPr>
              <a:t>Caracterização dos respondentes do RN</a:t>
            </a:r>
            <a:r>
              <a:rPr lang="pt-BR" altLang="pt-BR" sz="1400" dirty="0">
                <a:latin typeface="Segoe UI" panose="020B0502040204020203" pitchFamily="34" charset="0"/>
                <a:cs typeface="Segoe UI" panose="020B0502040204020203" pitchFamily="34" charset="0"/>
              </a:rPr>
              <a:t>: </a:t>
            </a:r>
          </a:p>
          <a:p>
            <a:pPr algn="just">
              <a:spcBef>
                <a:spcPct val="0"/>
              </a:spcBef>
              <a:buFont typeface="Wingdings" panose="05000000000000000000" pitchFamily="2" charset="2"/>
              <a:buChar char="§"/>
            </a:pPr>
            <a:r>
              <a:rPr lang="pt-BR" altLang="pt-BR" sz="1400" dirty="0">
                <a:latin typeface="Segoe UI" panose="020B0502040204020203" pitchFamily="34" charset="0"/>
                <a:cs typeface="Segoe UI" panose="020B0502040204020203" pitchFamily="34" charset="0"/>
              </a:rPr>
              <a:t> Maioria de mulheres</a:t>
            </a:r>
          </a:p>
          <a:p>
            <a:pPr algn="just">
              <a:spcBef>
                <a:spcPct val="0"/>
              </a:spcBef>
              <a:buFont typeface="Wingdings" panose="05000000000000000000" pitchFamily="2" charset="2"/>
              <a:buChar char="§"/>
            </a:pPr>
            <a:r>
              <a:rPr lang="pt-BR" altLang="pt-BR" sz="1400" dirty="0">
                <a:latin typeface="Segoe UI" panose="020B0502040204020203" pitchFamily="34" charset="0"/>
                <a:cs typeface="Segoe UI" panose="020B0502040204020203" pitchFamily="34" charset="0"/>
              </a:rPr>
              <a:t> +de 90% possuem curso superior, predominando os enfermeiros</a:t>
            </a:r>
          </a:p>
          <a:p>
            <a:pPr algn="just">
              <a:spcBef>
                <a:spcPct val="0"/>
              </a:spcBef>
              <a:buFont typeface="Wingdings" panose="05000000000000000000" pitchFamily="2" charset="2"/>
              <a:buChar char="§"/>
            </a:pPr>
            <a:r>
              <a:rPr lang="pt-BR" altLang="pt-BR" sz="1400" dirty="0">
                <a:latin typeface="Segoe UI" panose="020B0502040204020203" pitchFamily="34" charset="0"/>
                <a:cs typeface="Segoe UI" panose="020B0502040204020203" pitchFamily="34" charset="0"/>
              </a:rPr>
              <a:t> 36% ocupavam o cargo de Coordenador/responsável da imunização enquanto 44% eram secretários municipais de saúde</a:t>
            </a:r>
          </a:p>
          <a:p>
            <a:pPr algn="just">
              <a:spcBef>
                <a:spcPct val="0"/>
              </a:spcBef>
              <a:buFont typeface="Wingdings" panose="05000000000000000000" pitchFamily="2" charset="2"/>
              <a:buChar char="§"/>
            </a:pPr>
            <a:r>
              <a:rPr lang="pt-BR" altLang="pt-BR" sz="1400" dirty="0">
                <a:solidFill>
                  <a:schemeClr val="tx2"/>
                </a:solidFill>
                <a:latin typeface="Segoe UI" panose="020B0502040204020203" pitchFamily="34" charset="0"/>
                <a:cs typeface="Segoe UI" panose="020B0502040204020203" pitchFamily="34" charset="0"/>
              </a:rPr>
              <a:t> 40% dos respondentes eram ocupantes de cargo comissionado na administração pública sem vínculo efetivo</a:t>
            </a:r>
          </a:p>
          <a:p>
            <a:pPr algn="just">
              <a:spcBef>
                <a:spcPct val="0"/>
              </a:spcBef>
              <a:buFont typeface="Wingdings" panose="05000000000000000000" pitchFamily="2" charset="2"/>
              <a:buChar char="§"/>
            </a:pPr>
            <a:endParaRPr lang="pt-BR" altLang="pt-BR" sz="1400" dirty="0">
              <a:latin typeface="Segoe UI" panose="020B0502040204020203" pitchFamily="34" charset="0"/>
              <a:cs typeface="Segoe UI" panose="020B0502040204020203" pitchFamily="34" charset="0"/>
            </a:endParaRPr>
          </a:p>
          <a:p>
            <a:pPr algn="just">
              <a:spcBef>
                <a:spcPct val="0"/>
              </a:spcBef>
              <a:buFontTx/>
              <a:buNone/>
            </a:pPr>
            <a:r>
              <a:rPr lang="pt-BR" altLang="pt-BR" sz="1400" b="1" dirty="0">
                <a:latin typeface="Segoe UI" panose="020B0502040204020203" pitchFamily="34" charset="0"/>
                <a:cs typeface="Segoe UI" panose="020B0502040204020203" pitchFamily="34" charset="0"/>
              </a:rPr>
              <a:t>Estruturação das ações de Imunização nos municípios do RN:</a:t>
            </a:r>
          </a:p>
          <a:p>
            <a:pPr algn="just">
              <a:spcBef>
                <a:spcPct val="0"/>
              </a:spcBef>
              <a:buFont typeface="Wingdings" panose="05000000000000000000" pitchFamily="2" charset="2"/>
              <a:buChar char="§"/>
            </a:pPr>
            <a:r>
              <a:rPr lang="pt-BR" altLang="pt-BR" sz="1400" b="1" dirty="0">
                <a:latin typeface="Segoe UI" panose="020B0502040204020203" pitchFamily="34" charset="0"/>
                <a:cs typeface="Segoe UI" panose="020B0502040204020203" pitchFamily="34" charset="0"/>
              </a:rPr>
              <a:t> </a:t>
            </a:r>
            <a:r>
              <a:rPr lang="pt-BR" altLang="pt-BR" sz="1400" dirty="0">
                <a:latin typeface="Segoe UI" panose="020B0502040204020203" pitchFamily="34" charset="0"/>
                <a:cs typeface="Segoe UI" panose="020B0502040204020203" pitchFamily="34" charset="0"/>
              </a:rPr>
              <a:t>ações de imunização vinculadas à Atenção Básica em Saúde</a:t>
            </a:r>
          </a:p>
          <a:p>
            <a:pPr algn="just">
              <a:spcBef>
                <a:spcPct val="0"/>
              </a:spcBef>
              <a:buFont typeface="Wingdings" panose="05000000000000000000" pitchFamily="2" charset="2"/>
              <a:buChar char="§"/>
            </a:pPr>
            <a:r>
              <a:rPr lang="pt-BR" altLang="pt-BR" sz="1400" dirty="0">
                <a:latin typeface="Segoe UI" panose="020B0502040204020203" pitchFamily="34" charset="0"/>
                <a:cs typeface="Segoe UI" panose="020B0502040204020203" pitchFamily="34" charset="0"/>
              </a:rPr>
              <a:t> cargo específico de coordenação/gerência/gestão das ações de imunização em 60% dos municípios</a:t>
            </a:r>
          </a:p>
          <a:p>
            <a:pPr algn="just">
              <a:spcBef>
                <a:spcPct val="0"/>
              </a:spcBef>
              <a:buFontTx/>
              <a:buNone/>
            </a:pPr>
            <a:endParaRPr lang="pt-BR" altLang="pt-BR" sz="1400" dirty="0">
              <a:latin typeface="Segoe UI" panose="020B0502040204020203" pitchFamily="34" charset="0"/>
              <a:cs typeface="Segoe UI" panose="020B0502040204020203" pitchFamily="34" charset="0"/>
            </a:endParaRPr>
          </a:p>
          <a:p>
            <a:pPr algn="just">
              <a:spcBef>
                <a:spcPct val="0"/>
              </a:spcBef>
              <a:buFontTx/>
              <a:buNone/>
            </a:pPr>
            <a:r>
              <a:rPr lang="pt-BR" altLang="pt-BR" sz="1400" dirty="0">
                <a:latin typeface="Segoe UI" panose="020B0502040204020203" pitchFamily="34" charset="0"/>
                <a:cs typeface="Segoe UI" panose="020B0502040204020203" pitchFamily="34" charset="0"/>
              </a:rPr>
              <a:t>Aplicação das vacinas de forma descentralizada em todas as unidades básicas de saúde em 47% dos municípios, mesma tendência no Brasil e na região Nordeste.</a:t>
            </a:r>
          </a:p>
          <a:p>
            <a:pPr algn="just">
              <a:spcBef>
                <a:spcPct val="0"/>
              </a:spcBef>
              <a:buFontTx/>
              <a:buNone/>
            </a:pPr>
            <a:endParaRPr lang="pt-BR" altLang="pt-BR" sz="1400" dirty="0">
              <a:latin typeface="Segoe UI" panose="020B0502040204020203" pitchFamily="34" charset="0"/>
              <a:cs typeface="Segoe UI" panose="020B0502040204020203" pitchFamily="34" charset="0"/>
            </a:endParaRPr>
          </a:p>
          <a:p>
            <a:pPr>
              <a:spcBef>
                <a:spcPct val="0"/>
              </a:spcBef>
              <a:buFontTx/>
              <a:buNone/>
            </a:pPr>
            <a:endParaRPr lang="pt-BR" altLang="pt-BR" sz="1400" dirty="0">
              <a:latin typeface="Segoe UI" panose="020B0502040204020203" pitchFamily="34" charset="0"/>
              <a:cs typeface="Segoe UI" panose="020B0502040204020203" pitchFamily="34" charset="0"/>
            </a:endParaRPr>
          </a:p>
        </p:txBody>
      </p:sp>
      <p:pic>
        <p:nvPicPr>
          <p:cNvPr id="2" name="Imagem 1">
            <a:extLst>
              <a:ext uri="{FF2B5EF4-FFF2-40B4-BE49-F238E27FC236}">
                <a16:creationId xmlns:a16="http://schemas.microsoft.com/office/drawing/2014/main" id="{BE283DF2-0456-47A7-9BE8-0E1D736E9B47}"/>
              </a:ext>
            </a:extLst>
          </p:cNvPr>
          <p:cNvPicPr>
            <a:picLocks noChangeAspect="1"/>
          </p:cNvPicPr>
          <p:nvPr/>
        </p:nvPicPr>
        <p:blipFill>
          <a:blip r:embed="rId3"/>
          <a:stretch>
            <a:fillRect/>
          </a:stretch>
        </p:blipFill>
        <p:spPr>
          <a:xfrm>
            <a:off x="2123881" y="1268760"/>
            <a:ext cx="4845437" cy="12228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43044C7-8297-4DA9-8936-43F67022CCA3}"/>
              </a:ext>
            </a:extLst>
          </p:cNvPr>
          <p:cNvPicPr>
            <a:picLocks noChangeAspect="1"/>
          </p:cNvPicPr>
          <p:nvPr/>
        </p:nvPicPr>
        <p:blipFill>
          <a:blip r:embed="rId3"/>
          <a:stretch>
            <a:fillRect/>
          </a:stretch>
        </p:blipFill>
        <p:spPr>
          <a:xfrm>
            <a:off x="82550" y="1714679"/>
            <a:ext cx="9001125" cy="3143250"/>
          </a:xfrm>
          <a:prstGeom prst="rect">
            <a:avLst/>
          </a:prstGeom>
        </p:spPr>
      </p:pic>
      <p:sp>
        <p:nvSpPr>
          <p:cNvPr id="44034" name="Título 1">
            <a:extLst>
              <a:ext uri="{FF2B5EF4-FFF2-40B4-BE49-F238E27FC236}">
                <a16:creationId xmlns:a16="http://schemas.microsoft.com/office/drawing/2014/main" id="{7F642C68-E868-46AF-AB4B-1D38460195E2}"/>
              </a:ext>
            </a:extLst>
          </p:cNvPr>
          <p:cNvSpPr>
            <a:spLocks noGrp="1" noChangeArrowheads="1"/>
          </p:cNvSpPr>
          <p:nvPr>
            <p:ph type="title"/>
          </p:nvPr>
        </p:nvSpPr>
        <p:spPr>
          <a:xfrm>
            <a:off x="398463" y="260350"/>
            <a:ext cx="8229600" cy="457200"/>
          </a:xfrm>
        </p:spPr>
        <p:txBody>
          <a:bodyPr/>
          <a:lstStyle/>
          <a:p>
            <a:pPr algn="l"/>
            <a:br>
              <a:rPr lang="pt-BR" altLang="pt-BR" sz="1800" b="1">
                <a:solidFill>
                  <a:srgbClr val="000000"/>
                </a:solidFill>
                <a:latin typeface="Segoe UI" panose="020B0502040204020203" pitchFamily="34" charset="0"/>
                <a:cs typeface="Segoe UI" panose="020B0502040204020203" pitchFamily="34" charset="0"/>
              </a:rPr>
            </a:br>
            <a:r>
              <a:rPr lang="pt-BR" altLang="en-US" sz="1800" b="1">
                <a:latin typeface="Segoe UI" panose="020B0502040204020203" pitchFamily="34" charset="0"/>
                <a:cs typeface="Segoe UI" panose="020B0502040204020203" pitchFamily="34" charset="0"/>
              </a:rPr>
              <a:t>Survey online com Secretarias Municipais de Saúde (1)</a:t>
            </a:r>
            <a:br>
              <a:rPr lang="pt-BR" altLang="pt-BR" sz="1800" b="1">
                <a:latin typeface="Segoe UI" panose="020B0502040204020203" pitchFamily="34" charset="0"/>
                <a:cs typeface="Segoe UI" panose="020B0502040204020203" pitchFamily="34" charset="0"/>
              </a:rPr>
            </a:br>
            <a:endParaRPr lang="pt-BR" altLang="en-US" sz="1800">
              <a:latin typeface="Segoe UI" panose="020B0502040204020203" pitchFamily="34" charset="0"/>
              <a:cs typeface="Segoe UI" panose="020B0502040204020203" pitchFamily="34" charset="0"/>
            </a:endParaRPr>
          </a:p>
        </p:txBody>
      </p:sp>
      <p:sp>
        <p:nvSpPr>
          <p:cNvPr id="44035" name="Espaço Reservado para Conteúdo 2">
            <a:extLst>
              <a:ext uri="{FF2B5EF4-FFF2-40B4-BE49-F238E27FC236}">
                <a16:creationId xmlns:a16="http://schemas.microsoft.com/office/drawing/2014/main" id="{CCF512D3-2270-4835-BD5B-96FF71988A23}"/>
              </a:ext>
            </a:extLst>
          </p:cNvPr>
          <p:cNvSpPr>
            <a:spLocks noGrp="1" noChangeArrowheads="1"/>
          </p:cNvSpPr>
          <p:nvPr>
            <p:ph idx="1"/>
          </p:nvPr>
        </p:nvSpPr>
        <p:spPr>
          <a:xfrm>
            <a:off x="468313" y="908050"/>
            <a:ext cx="8229600" cy="1009650"/>
          </a:xfrm>
        </p:spPr>
        <p:txBody>
          <a:bodyPr/>
          <a:lstStyle/>
          <a:p>
            <a:pPr marL="0" indent="0" algn="ctr">
              <a:buFontTx/>
              <a:buNone/>
            </a:pPr>
            <a:endParaRPr lang="pt-BR" altLang="pt-BR" sz="1600"/>
          </a:p>
          <a:p>
            <a:pPr marL="0" indent="0" algn="ctr">
              <a:buFontTx/>
              <a:buNone/>
            </a:pPr>
            <a:endParaRPr lang="pt-BR" altLang="en-US" sz="1600">
              <a:latin typeface="Segoe UI" panose="020B0502040204020203" pitchFamily="34" charset="0"/>
              <a:cs typeface="Segoe UI" panose="020B0502040204020203" pitchFamily="34" charset="0"/>
            </a:endParaRPr>
          </a:p>
        </p:txBody>
      </p:sp>
      <p:sp>
        <p:nvSpPr>
          <p:cNvPr id="7" name="Espaço Reservado para Conteúdo 2">
            <a:extLst>
              <a:ext uri="{FF2B5EF4-FFF2-40B4-BE49-F238E27FC236}">
                <a16:creationId xmlns:a16="http://schemas.microsoft.com/office/drawing/2014/main" id="{F95E225E-40C5-47AB-A768-11F88F931BE6}"/>
              </a:ext>
            </a:extLst>
          </p:cNvPr>
          <p:cNvSpPr txBox="1">
            <a:spLocks noChangeArrowheads="1"/>
          </p:cNvSpPr>
          <p:nvPr/>
        </p:nvSpPr>
        <p:spPr bwMode="auto">
          <a:xfrm>
            <a:off x="179388" y="908050"/>
            <a:ext cx="8964612" cy="1008063"/>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endParaRPr lang="pt-BR" altLang="en-US" sz="1600" kern="0" dirty="0">
              <a:latin typeface="Segoe UI" pitchFamily="34" charset="0"/>
              <a:cs typeface="Segoe UI" pitchFamily="34" charset="0"/>
            </a:endParaRPr>
          </a:p>
        </p:txBody>
      </p:sp>
      <p:sp>
        <p:nvSpPr>
          <p:cNvPr id="44112" name="CaixaDeTexto 4">
            <a:extLst>
              <a:ext uri="{FF2B5EF4-FFF2-40B4-BE49-F238E27FC236}">
                <a16:creationId xmlns:a16="http://schemas.microsoft.com/office/drawing/2014/main" id="{50183405-B2ED-44CB-9F1E-9BDFA0ABD4CD}"/>
              </a:ext>
            </a:extLst>
          </p:cNvPr>
          <p:cNvSpPr txBox="1">
            <a:spLocks noChangeArrowheads="1"/>
          </p:cNvSpPr>
          <p:nvPr/>
        </p:nvSpPr>
        <p:spPr bwMode="auto">
          <a:xfrm>
            <a:off x="371483" y="738188"/>
            <a:ext cx="838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600" b="1" dirty="0">
                <a:latin typeface="Segoe UI" panose="020B0502040204020203" pitchFamily="34" charset="0"/>
                <a:cs typeface="Segoe UI" panose="020B0502040204020203" pitchFamily="34" charset="0"/>
              </a:rPr>
              <a:t>Distribuição percentual dos municípios em relação problemas no recebimento, armazenamento, aplicação e registros de vacinas, Brasil, Região Nordeste e Rio Grande do Norte</a:t>
            </a:r>
          </a:p>
        </p:txBody>
      </p:sp>
      <p:sp>
        <p:nvSpPr>
          <p:cNvPr id="6" name="Retângulo 5">
            <a:extLst>
              <a:ext uri="{FF2B5EF4-FFF2-40B4-BE49-F238E27FC236}">
                <a16:creationId xmlns:a16="http://schemas.microsoft.com/office/drawing/2014/main" id="{CF3006E7-5328-47FD-95EE-2387FCDD23E0}"/>
              </a:ext>
            </a:extLst>
          </p:cNvPr>
          <p:cNvSpPr/>
          <p:nvPr/>
        </p:nvSpPr>
        <p:spPr>
          <a:xfrm>
            <a:off x="2854155" y="3802867"/>
            <a:ext cx="438203" cy="274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Retângulo 10">
            <a:extLst>
              <a:ext uri="{FF2B5EF4-FFF2-40B4-BE49-F238E27FC236}">
                <a16:creationId xmlns:a16="http://schemas.microsoft.com/office/drawing/2014/main" id="{F3F149EC-56D5-4D2A-8D25-AF2A0D751AFD}"/>
              </a:ext>
            </a:extLst>
          </p:cNvPr>
          <p:cNvSpPr/>
          <p:nvPr/>
        </p:nvSpPr>
        <p:spPr>
          <a:xfrm>
            <a:off x="4763795" y="3802867"/>
            <a:ext cx="425797" cy="274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Retângulo 11">
            <a:extLst>
              <a:ext uri="{FF2B5EF4-FFF2-40B4-BE49-F238E27FC236}">
                <a16:creationId xmlns:a16="http://schemas.microsoft.com/office/drawing/2014/main" id="{06316919-6B60-4B98-9343-02667AE07B2C}"/>
              </a:ext>
            </a:extLst>
          </p:cNvPr>
          <p:cNvSpPr/>
          <p:nvPr/>
        </p:nvSpPr>
        <p:spPr>
          <a:xfrm>
            <a:off x="6675069" y="3845808"/>
            <a:ext cx="417211" cy="2492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Retângulo 12">
            <a:extLst>
              <a:ext uri="{FF2B5EF4-FFF2-40B4-BE49-F238E27FC236}">
                <a16:creationId xmlns:a16="http://schemas.microsoft.com/office/drawing/2014/main" id="{E94F59A4-F106-49C3-90BA-95A753725D3D}"/>
              </a:ext>
            </a:extLst>
          </p:cNvPr>
          <p:cNvSpPr/>
          <p:nvPr/>
        </p:nvSpPr>
        <p:spPr>
          <a:xfrm>
            <a:off x="8587493" y="3226803"/>
            <a:ext cx="418523" cy="274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Retângulo 17">
            <a:extLst>
              <a:ext uri="{FF2B5EF4-FFF2-40B4-BE49-F238E27FC236}">
                <a16:creationId xmlns:a16="http://schemas.microsoft.com/office/drawing/2014/main" id="{9F1F5B65-AA6E-4E4F-A797-D94A8BCB3EBD}"/>
              </a:ext>
            </a:extLst>
          </p:cNvPr>
          <p:cNvSpPr/>
          <p:nvPr/>
        </p:nvSpPr>
        <p:spPr>
          <a:xfrm>
            <a:off x="2843808" y="3234301"/>
            <a:ext cx="438203" cy="274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a:extLst>
              <a:ext uri="{FF2B5EF4-FFF2-40B4-BE49-F238E27FC236}">
                <a16:creationId xmlns:a16="http://schemas.microsoft.com/office/drawing/2014/main" id="{8EC31C89-1493-4587-99C0-748EA399AAC4}"/>
              </a:ext>
            </a:extLst>
          </p:cNvPr>
          <p:cNvSpPr>
            <a:spLocks noGrp="1" noChangeArrowheads="1"/>
          </p:cNvSpPr>
          <p:nvPr>
            <p:ph type="title"/>
          </p:nvPr>
        </p:nvSpPr>
        <p:spPr>
          <a:xfrm>
            <a:off x="457200" y="274638"/>
            <a:ext cx="8229600" cy="457200"/>
          </a:xfrm>
        </p:spPr>
        <p:txBody>
          <a:bodyPr/>
          <a:lstStyle/>
          <a:p>
            <a:pPr algn="l"/>
            <a:r>
              <a:rPr lang="pt-BR" altLang="en-US" sz="2000" b="1">
                <a:latin typeface="Segoe UI" panose="020B0502040204020203" pitchFamily="34" charset="0"/>
                <a:cs typeface="Segoe UI" panose="020B0502040204020203" pitchFamily="34" charset="0"/>
              </a:rPr>
              <a:t>Survey online com Secretarias Municipais de Saúde</a:t>
            </a:r>
            <a:r>
              <a:rPr lang="pt-BR" altLang="en-US" sz="1800" b="1">
                <a:latin typeface="Segoe UI" panose="020B0502040204020203" pitchFamily="34" charset="0"/>
                <a:cs typeface="Segoe UI" panose="020B0502040204020203" pitchFamily="34" charset="0"/>
              </a:rPr>
              <a:t> (2)</a:t>
            </a:r>
            <a:endParaRPr lang="pt-BR" altLang="pt-BR" sz="2000" b="1"/>
          </a:p>
        </p:txBody>
      </p:sp>
      <p:sp>
        <p:nvSpPr>
          <p:cNvPr id="43012" name="CaixaDeTexto 1">
            <a:extLst>
              <a:ext uri="{FF2B5EF4-FFF2-40B4-BE49-F238E27FC236}">
                <a16:creationId xmlns:a16="http://schemas.microsoft.com/office/drawing/2014/main" id="{A0510132-19E1-416D-92B7-0624884289BD}"/>
              </a:ext>
            </a:extLst>
          </p:cNvPr>
          <p:cNvSpPr txBox="1">
            <a:spLocks noChangeArrowheads="1"/>
          </p:cNvSpPr>
          <p:nvPr/>
        </p:nvSpPr>
        <p:spPr bwMode="auto">
          <a:xfrm>
            <a:off x="442913" y="1538288"/>
            <a:ext cx="7896225" cy="397031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pt-BR" altLang="pt-BR" sz="1800" b="1" dirty="0">
                <a:latin typeface="Segoe UI" panose="020B0502040204020203" pitchFamily="34" charset="0"/>
                <a:cs typeface="Segoe UI" panose="020B0502040204020203" pitchFamily="34" charset="0"/>
              </a:rPr>
              <a:t>Recebimento de Vacinas do PNI nos municípios do RN: </a:t>
            </a:r>
          </a:p>
          <a:p>
            <a:pPr algn="just">
              <a:spcBef>
                <a:spcPct val="0"/>
              </a:spcBef>
              <a:buFontTx/>
              <a:buNone/>
              <a:defRPr/>
            </a:pPr>
            <a:endParaRPr lang="pt-BR" altLang="pt-BR" sz="1800" b="1" dirty="0">
              <a:latin typeface="Segoe UI" panose="020B0502040204020203" pitchFamily="34" charset="0"/>
              <a:cs typeface="Segoe UI" panose="020B0502040204020203" pitchFamily="34" charset="0"/>
            </a:endParaRPr>
          </a:p>
          <a:p>
            <a:pPr marL="285750" indent="68263" algn="just">
              <a:spcBef>
                <a:spcPct val="0"/>
              </a:spcBef>
              <a:buFont typeface="Wingdings" panose="05000000000000000000" pitchFamily="2" charset="2"/>
              <a:buChar char="§"/>
              <a:defRPr/>
            </a:pPr>
            <a:r>
              <a:rPr lang="pt-BR" altLang="pt-BR" sz="1800" b="1" dirty="0">
                <a:latin typeface="Segoe UI" panose="020B0502040204020203" pitchFamily="34" charset="0"/>
                <a:cs typeface="Segoe UI" panose="020B0502040204020203" pitchFamily="34" charset="0"/>
              </a:rPr>
              <a:t> </a:t>
            </a:r>
            <a:r>
              <a:rPr lang="pt-BR" altLang="pt-BR" sz="1800" dirty="0">
                <a:latin typeface="Segoe UI" panose="020B0502040204020203" pitchFamily="34" charset="0"/>
                <a:cs typeface="Segoe UI" panose="020B0502040204020203" pitchFamily="34" charset="0"/>
              </a:rPr>
              <a:t>com mais frequência, problemas no quantitativo de vacinas recebidas</a:t>
            </a:r>
          </a:p>
          <a:p>
            <a:pPr marL="285750" indent="68263" algn="just">
              <a:spcBef>
                <a:spcPct val="0"/>
              </a:spcBef>
              <a:buFont typeface="Wingdings" panose="05000000000000000000" pitchFamily="2" charset="2"/>
              <a:buChar char="§"/>
              <a:defRPr/>
            </a:pPr>
            <a:endParaRPr lang="pt-BR" altLang="pt-BR" sz="1800" dirty="0">
              <a:latin typeface="Segoe UI" panose="020B0502040204020203" pitchFamily="34" charset="0"/>
              <a:cs typeface="Segoe UI" panose="020B0502040204020203" pitchFamily="34" charset="0"/>
            </a:endParaRP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menos frequentemente, problemas de atraso no recebimento de vacinas, frequência de recebimento de vacinas com periodicidade irregular, falta de pessoal qualificado para acompanhar o recebimento das vacinas, alta rotatividade de pessoal, problemas no recebimento de insumos, problemas com a distância entre as regionais e com a dificuldade de acesso a elas.</a:t>
            </a:r>
          </a:p>
          <a:p>
            <a:pPr marL="265113" algn="just">
              <a:spcBef>
                <a:spcPct val="0"/>
              </a:spcBef>
              <a:buNone/>
              <a:defRPr/>
            </a:pPr>
            <a:endParaRPr lang="pt-BR" altLang="pt-BR" sz="1800" dirty="0">
              <a:latin typeface="Segoe UI" panose="020B0502040204020203" pitchFamily="34" charset="0"/>
              <a:cs typeface="Segoe UI" panose="020B0502040204020203" pitchFamily="34" charset="0"/>
            </a:endParaRPr>
          </a:p>
          <a:p>
            <a:pPr algn="just">
              <a:spcBef>
                <a:spcPct val="0"/>
              </a:spcBef>
              <a:buFontTx/>
              <a:buNone/>
              <a:defRPr/>
            </a:pPr>
            <a:endParaRPr lang="pt-BR" altLang="pt-BR" sz="1800" b="1" dirty="0">
              <a:latin typeface="Segoe UI" panose="020B0502040204020203" pitchFamily="34" charset="0"/>
              <a:cs typeface="Segoe UI" panose="020B0502040204020203" pitchFamily="34" charset="0"/>
            </a:endParaRPr>
          </a:p>
          <a:p>
            <a:pPr algn="just">
              <a:spcBef>
                <a:spcPct val="0"/>
              </a:spcBef>
              <a:buFontTx/>
              <a:buNone/>
              <a:defRPr/>
            </a:pPr>
            <a:endParaRPr lang="pt-BR" altLang="pt-BR" sz="1800" b="1" dirty="0">
              <a:latin typeface="Segoe UI" panose="020B0502040204020203" pitchFamily="34" charset="0"/>
              <a:cs typeface="Segoe UI" panose="020B0502040204020203" pitchFamily="34" charset="0"/>
            </a:endParaRPr>
          </a:p>
          <a:p>
            <a:pPr>
              <a:spcBef>
                <a:spcPct val="0"/>
              </a:spcBef>
              <a:buFontTx/>
              <a:buNone/>
              <a:defRPr/>
            </a:pPr>
            <a:endParaRPr lang="pt-BR" altLang="pt-BR" sz="1800" b="1" dirty="0">
              <a:latin typeface="Segoe UI" panose="020B0502040204020203" pitchFamily="34" charset="0"/>
              <a:cs typeface="Segoe UI" panose="020B0502040204020203" pitchFamily="34" charset="0"/>
            </a:endParaRPr>
          </a:p>
        </p:txBody>
      </p:sp>
      <p:sp>
        <p:nvSpPr>
          <p:cNvPr id="46084" name="CaixaDeTexto 1">
            <a:extLst>
              <a:ext uri="{FF2B5EF4-FFF2-40B4-BE49-F238E27FC236}">
                <a16:creationId xmlns:a16="http://schemas.microsoft.com/office/drawing/2014/main" id="{E8D19B97-AF6F-455D-BD9B-CD5558ACB86A}"/>
              </a:ext>
            </a:extLst>
          </p:cNvPr>
          <p:cNvSpPr txBox="1">
            <a:spLocks noChangeArrowheads="1"/>
          </p:cNvSpPr>
          <p:nvPr/>
        </p:nvSpPr>
        <p:spPr bwMode="auto">
          <a:xfrm>
            <a:off x="2771775" y="960438"/>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800" b="1">
                <a:latin typeface="Segoe UI" panose="020B0502040204020203" pitchFamily="34" charset="0"/>
                <a:cs typeface="Segoe UI" panose="020B0502040204020203" pitchFamily="34" charset="0"/>
              </a:rPr>
              <a:t>Problemas identificados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a:extLst>
              <a:ext uri="{FF2B5EF4-FFF2-40B4-BE49-F238E27FC236}">
                <a16:creationId xmlns:a16="http://schemas.microsoft.com/office/drawing/2014/main" id="{8EC31C89-1493-4587-99C0-748EA399AAC4}"/>
              </a:ext>
            </a:extLst>
          </p:cNvPr>
          <p:cNvSpPr>
            <a:spLocks noGrp="1" noChangeArrowheads="1"/>
          </p:cNvSpPr>
          <p:nvPr>
            <p:ph type="title"/>
          </p:nvPr>
        </p:nvSpPr>
        <p:spPr>
          <a:xfrm>
            <a:off x="457200" y="274638"/>
            <a:ext cx="8229600" cy="457200"/>
          </a:xfrm>
        </p:spPr>
        <p:txBody>
          <a:bodyPr/>
          <a:lstStyle/>
          <a:p>
            <a:pPr algn="l"/>
            <a:r>
              <a:rPr lang="pt-BR" altLang="en-US" sz="2000" b="1">
                <a:latin typeface="Segoe UI" panose="020B0502040204020203" pitchFamily="34" charset="0"/>
                <a:cs typeface="Segoe UI" panose="020B0502040204020203" pitchFamily="34" charset="0"/>
              </a:rPr>
              <a:t>Survey online com Secretarias Municipais de Saúde</a:t>
            </a:r>
            <a:r>
              <a:rPr lang="pt-BR" altLang="en-US" sz="1800" b="1">
                <a:latin typeface="Segoe UI" panose="020B0502040204020203" pitchFamily="34" charset="0"/>
                <a:cs typeface="Segoe UI" panose="020B0502040204020203" pitchFamily="34" charset="0"/>
              </a:rPr>
              <a:t> (2)</a:t>
            </a:r>
            <a:endParaRPr lang="pt-BR" altLang="pt-BR" sz="2000" b="1"/>
          </a:p>
        </p:txBody>
      </p:sp>
      <p:sp>
        <p:nvSpPr>
          <p:cNvPr id="43012" name="CaixaDeTexto 1">
            <a:extLst>
              <a:ext uri="{FF2B5EF4-FFF2-40B4-BE49-F238E27FC236}">
                <a16:creationId xmlns:a16="http://schemas.microsoft.com/office/drawing/2014/main" id="{A0510132-19E1-416D-92B7-0624884289BD}"/>
              </a:ext>
            </a:extLst>
          </p:cNvPr>
          <p:cNvSpPr txBox="1">
            <a:spLocks noChangeArrowheads="1"/>
          </p:cNvSpPr>
          <p:nvPr/>
        </p:nvSpPr>
        <p:spPr bwMode="auto">
          <a:xfrm>
            <a:off x="442913" y="1538288"/>
            <a:ext cx="7896225" cy="53553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pt-BR" altLang="pt-BR" sz="1800" b="1" dirty="0">
                <a:latin typeface="Segoe UI" panose="020B0502040204020203" pitchFamily="34" charset="0"/>
                <a:cs typeface="Segoe UI" panose="020B0502040204020203" pitchFamily="34" charset="0"/>
              </a:rPr>
              <a:t>Registro de Vacinas do PNI nos municípios brasileiros: </a:t>
            </a:r>
          </a:p>
          <a:p>
            <a:pPr algn="just">
              <a:spcBef>
                <a:spcPct val="0"/>
              </a:spcBef>
              <a:buFontTx/>
              <a:buNone/>
              <a:defRPr/>
            </a:pPr>
            <a:endParaRPr lang="pt-BR" altLang="pt-BR" sz="1800" b="1" dirty="0">
              <a:latin typeface="Segoe UI" panose="020B0502040204020203" pitchFamily="34" charset="0"/>
              <a:cs typeface="Segoe UI" panose="020B0502040204020203" pitchFamily="34" charset="0"/>
            </a:endParaRPr>
          </a:p>
          <a:p>
            <a:pPr marL="285750" indent="68263" algn="just">
              <a:spcBef>
                <a:spcPct val="0"/>
              </a:spcBef>
              <a:buFont typeface="Wingdings" panose="05000000000000000000" pitchFamily="2" charset="2"/>
              <a:buChar char="§"/>
              <a:defRPr/>
            </a:pPr>
            <a:r>
              <a:rPr lang="pt-BR" altLang="pt-BR" sz="1800" b="1" dirty="0">
                <a:latin typeface="Segoe UI" panose="020B0502040204020203" pitchFamily="34" charset="0"/>
                <a:cs typeface="Segoe UI" panose="020B0502040204020203" pitchFamily="34" charset="0"/>
              </a:rPr>
              <a:t> </a:t>
            </a:r>
            <a:r>
              <a:rPr lang="pt-BR" altLang="pt-BR" sz="1800" dirty="0">
                <a:latin typeface="Segoe UI" panose="020B0502040204020203" pitchFamily="34" charset="0"/>
                <a:cs typeface="Segoe UI" panose="020B0502040204020203" pitchFamily="34" charset="0"/>
              </a:rPr>
              <a:t>rotina de registro manual para posterior lançamento no sistema </a:t>
            </a: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centralização do registro </a:t>
            </a: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ausência de profissionais em quantidade suficiente e capacitados para a atividade de registro </a:t>
            </a:r>
          </a:p>
          <a:p>
            <a:pPr marL="285750" indent="68263" algn="just">
              <a:spcBef>
                <a:spcPct val="0"/>
              </a:spcBef>
              <a:buFont typeface="Wingdings" panose="05000000000000000000" pitchFamily="2" charset="2"/>
              <a:buChar char="§"/>
              <a:defRPr/>
            </a:pPr>
            <a:endParaRPr lang="pt-BR" altLang="pt-BR" sz="1800" dirty="0">
              <a:latin typeface="Segoe UI" panose="020B0502040204020203" pitchFamily="34" charset="0"/>
              <a:cs typeface="Segoe UI" panose="020B0502040204020203" pitchFamily="34" charset="0"/>
            </a:endParaRPr>
          </a:p>
          <a:p>
            <a:pPr marL="285750" algn="just">
              <a:spcBef>
                <a:spcPct val="0"/>
              </a:spcBef>
              <a:buNone/>
              <a:defRPr/>
            </a:pPr>
            <a:endParaRPr lang="pt-BR" altLang="pt-BR" sz="1800" dirty="0">
              <a:latin typeface="Segoe UI" panose="020B0502040204020203" pitchFamily="34" charset="0"/>
              <a:cs typeface="Segoe UI" panose="020B0502040204020203" pitchFamily="34" charset="0"/>
            </a:endParaRPr>
          </a:p>
          <a:p>
            <a:pPr algn="just">
              <a:spcBef>
                <a:spcPct val="0"/>
              </a:spcBef>
              <a:buNone/>
              <a:defRPr/>
            </a:pPr>
            <a:r>
              <a:rPr lang="pt-BR" altLang="pt-BR" sz="1800" b="1" dirty="0">
                <a:latin typeface="Segoe UI" panose="020B0502040204020203" pitchFamily="34" charset="0"/>
                <a:cs typeface="Segoe UI" panose="020B0502040204020203" pitchFamily="34" charset="0"/>
              </a:rPr>
              <a:t>Registro de Vacinas do PNI nos municípios do RN: </a:t>
            </a:r>
          </a:p>
          <a:p>
            <a:pPr algn="just">
              <a:spcBef>
                <a:spcPct val="0"/>
              </a:spcBef>
              <a:buNone/>
              <a:defRPr/>
            </a:pPr>
            <a:endParaRPr lang="pt-BR" altLang="pt-BR" sz="1800" b="1" dirty="0">
              <a:latin typeface="Segoe UI" panose="020B0502040204020203" pitchFamily="34" charset="0"/>
              <a:cs typeface="Segoe UI" panose="020B0502040204020203" pitchFamily="34" charset="0"/>
            </a:endParaRP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rotina de registro manual para posterior lançamento no sistema </a:t>
            </a: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centralização do registro </a:t>
            </a: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dificuldade de acompanhar/monitorar o alcance das metas de vacinação do município</a:t>
            </a:r>
          </a:p>
          <a:p>
            <a:pPr marL="285750" indent="68263" algn="just">
              <a:spcBef>
                <a:spcPct val="0"/>
              </a:spcBef>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 dificuldade de acompanhamento do controle vacinal dos usuários</a:t>
            </a:r>
          </a:p>
          <a:p>
            <a:pPr marL="541338" indent="-276225" algn="just">
              <a:spcBef>
                <a:spcPct val="0"/>
              </a:spcBef>
              <a:defRPr/>
            </a:pPr>
            <a:endParaRPr lang="pt-BR" altLang="pt-BR" sz="1800" dirty="0">
              <a:latin typeface="Segoe UI" panose="020B0502040204020203" pitchFamily="34" charset="0"/>
              <a:cs typeface="Segoe UI" panose="020B0502040204020203" pitchFamily="34" charset="0"/>
            </a:endParaRPr>
          </a:p>
          <a:p>
            <a:pPr algn="just">
              <a:spcBef>
                <a:spcPct val="0"/>
              </a:spcBef>
              <a:buFontTx/>
              <a:buNone/>
              <a:defRPr/>
            </a:pPr>
            <a:endParaRPr lang="pt-BR" altLang="pt-BR" sz="1800" b="1" dirty="0">
              <a:latin typeface="Segoe UI" panose="020B0502040204020203" pitchFamily="34" charset="0"/>
              <a:cs typeface="Segoe UI" panose="020B0502040204020203" pitchFamily="34" charset="0"/>
            </a:endParaRPr>
          </a:p>
          <a:p>
            <a:pPr algn="just">
              <a:spcBef>
                <a:spcPct val="0"/>
              </a:spcBef>
              <a:buFontTx/>
              <a:buNone/>
              <a:defRPr/>
            </a:pPr>
            <a:endParaRPr lang="pt-BR" altLang="pt-BR" sz="1800" b="1" dirty="0">
              <a:latin typeface="Segoe UI" panose="020B0502040204020203" pitchFamily="34" charset="0"/>
              <a:cs typeface="Segoe UI" panose="020B0502040204020203" pitchFamily="34" charset="0"/>
            </a:endParaRPr>
          </a:p>
          <a:p>
            <a:pPr>
              <a:spcBef>
                <a:spcPct val="0"/>
              </a:spcBef>
              <a:buFontTx/>
              <a:buNone/>
              <a:defRPr/>
            </a:pPr>
            <a:endParaRPr lang="pt-BR" altLang="pt-BR" sz="1800" b="1" dirty="0">
              <a:latin typeface="Segoe UI" panose="020B0502040204020203" pitchFamily="34" charset="0"/>
              <a:cs typeface="Segoe UI" panose="020B0502040204020203" pitchFamily="34" charset="0"/>
            </a:endParaRPr>
          </a:p>
        </p:txBody>
      </p:sp>
      <p:sp>
        <p:nvSpPr>
          <p:cNvPr id="46084" name="CaixaDeTexto 1">
            <a:extLst>
              <a:ext uri="{FF2B5EF4-FFF2-40B4-BE49-F238E27FC236}">
                <a16:creationId xmlns:a16="http://schemas.microsoft.com/office/drawing/2014/main" id="{E8D19B97-AF6F-455D-BD9B-CD5558ACB86A}"/>
              </a:ext>
            </a:extLst>
          </p:cNvPr>
          <p:cNvSpPr txBox="1">
            <a:spLocks noChangeArrowheads="1"/>
          </p:cNvSpPr>
          <p:nvPr/>
        </p:nvSpPr>
        <p:spPr bwMode="auto">
          <a:xfrm>
            <a:off x="2771775" y="960438"/>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800" b="1">
                <a:latin typeface="Segoe UI" panose="020B0502040204020203" pitchFamily="34" charset="0"/>
                <a:cs typeface="Segoe UI" panose="020B0502040204020203" pitchFamily="34" charset="0"/>
              </a:rPr>
              <a:t>Problemas identificados</a:t>
            </a:r>
          </a:p>
        </p:txBody>
      </p:sp>
    </p:spTree>
    <p:extLst>
      <p:ext uri="{BB962C8B-B14F-4D97-AF65-F5344CB8AC3E}">
        <p14:creationId xmlns:p14="http://schemas.microsoft.com/office/powerpoint/2010/main" val="249028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D666373E-8005-45B9-9967-0DD1DD0E477E}"/>
              </a:ext>
            </a:extLst>
          </p:cNvPr>
          <p:cNvSpPr>
            <a:spLocks noGrp="1" noChangeArrowheads="1"/>
          </p:cNvSpPr>
          <p:nvPr>
            <p:ph type="title"/>
          </p:nvPr>
        </p:nvSpPr>
        <p:spPr>
          <a:xfrm>
            <a:off x="306388" y="-100013"/>
            <a:ext cx="83629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800" b="1">
                <a:latin typeface="Segoe UI" panose="020B0502040204020203" pitchFamily="34" charset="0"/>
                <a:cs typeface="Segoe UI" panose="020B0502040204020203" pitchFamily="34" charset="0"/>
              </a:rPr>
              <a:t>A pesquisa</a:t>
            </a:r>
            <a:endParaRPr lang="pt-BR" altLang="pt-BR" sz="2800"/>
          </a:p>
        </p:txBody>
      </p:sp>
      <p:sp>
        <p:nvSpPr>
          <p:cNvPr id="3" name="Espaço Reservado para Conteúdo 2">
            <a:extLst>
              <a:ext uri="{FF2B5EF4-FFF2-40B4-BE49-F238E27FC236}">
                <a16:creationId xmlns:a16="http://schemas.microsoft.com/office/drawing/2014/main" id="{E7E7DFC8-670D-4412-8856-8F7E81B1EE30}"/>
              </a:ext>
            </a:extLst>
          </p:cNvPr>
          <p:cNvSpPr>
            <a:spLocks noGrp="1"/>
          </p:cNvSpPr>
          <p:nvPr>
            <p:ph idx="1"/>
          </p:nvPr>
        </p:nvSpPr>
        <p:spPr>
          <a:xfrm>
            <a:off x="250825" y="836613"/>
            <a:ext cx="8418514" cy="5616724"/>
          </a:xfrm>
        </p:spPr>
        <p:txBody>
          <a:bodyPr/>
          <a:lstStyle/>
          <a:p>
            <a:pPr marL="0" indent="0" algn="ctr">
              <a:buFontTx/>
              <a:buNone/>
              <a:defRPr/>
            </a:pPr>
            <a:r>
              <a:rPr lang="pt-BR" sz="2000" b="1" dirty="0">
                <a:latin typeface="Segoe UI" panose="020B0502040204020203" pitchFamily="34" charset="0"/>
                <a:cs typeface="Segoe UI" panose="020B0502040204020203" pitchFamily="34" charset="0"/>
              </a:rPr>
              <a:t>Pesquisa nacional sobre cobertura vacinal, seus múltiplos determinantes e as ações de imunização nos territórios municipais brasileiros </a:t>
            </a:r>
          </a:p>
          <a:p>
            <a:pPr marL="0" indent="0" algn="ctr">
              <a:buFontTx/>
              <a:buNone/>
              <a:defRPr/>
            </a:pPr>
            <a:endParaRPr lang="pt-BR" sz="2000" b="1" dirty="0">
              <a:latin typeface="Segoe UI" panose="020B0502040204020203" pitchFamily="34" charset="0"/>
              <a:cs typeface="Segoe UI" panose="020B0502040204020203" pitchFamily="34" charset="0"/>
            </a:endParaRPr>
          </a:p>
          <a:p>
            <a:pPr marL="895350" indent="-266700" algn="just">
              <a:defRPr/>
            </a:pPr>
            <a:r>
              <a:rPr lang="pt-BR" sz="2000" dirty="0">
                <a:latin typeface="Segoe UI" panose="020B0502040204020203" pitchFamily="34" charset="0"/>
                <a:cs typeface="Segoe UI" panose="020B0502040204020203" pitchFamily="34" charset="0"/>
              </a:rPr>
              <a:t>Desenvolvida pelo Núcleo de Educação em Saúde Coletiva da Faculdade de Medicina da Universidade Federal de Minas Gerais (</a:t>
            </a:r>
            <a:r>
              <a:rPr lang="pt-BR" sz="2000" b="1" dirty="0">
                <a:latin typeface="Segoe UI" panose="020B0502040204020203" pitchFamily="34" charset="0"/>
                <a:cs typeface="Segoe UI" panose="020B0502040204020203" pitchFamily="34" charset="0"/>
              </a:rPr>
              <a:t>NESCON/FM/UFMG</a:t>
            </a:r>
            <a:r>
              <a:rPr lang="pt-BR" sz="2000" dirty="0">
                <a:latin typeface="Segoe UI" panose="020B0502040204020203" pitchFamily="34" charset="0"/>
                <a:cs typeface="Segoe UI" panose="020B0502040204020203" pitchFamily="34" charset="0"/>
              </a:rPr>
              <a:t>), sob demanda do Conselho Nacional de Secretarias Municipais de Saúde (</a:t>
            </a:r>
            <a:r>
              <a:rPr lang="pt-BR" sz="2000" b="1" dirty="0">
                <a:latin typeface="Segoe UI" panose="020B0502040204020203" pitchFamily="34" charset="0"/>
                <a:cs typeface="Segoe UI" panose="020B0502040204020203" pitchFamily="34" charset="0"/>
              </a:rPr>
              <a:t>CONASEMS</a:t>
            </a:r>
            <a:r>
              <a:rPr lang="pt-BR" sz="2000" dirty="0">
                <a:latin typeface="Segoe UI" panose="020B0502040204020203" pitchFamily="34" charset="0"/>
                <a:cs typeface="Segoe UI" panose="020B0502040204020203" pitchFamily="34" charset="0"/>
              </a:rPr>
              <a:t>) </a:t>
            </a:r>
          </a:p>
          <a:p>
            <a:pPr marL="895350" indent="-266700" algn="just">
              <a:defRPr/>
            </a:pPr>
            <a:endParaRPr lang="pt-BR" sz="2000" dirty="0">
              <a:latin typeface="Segoe UI" panose="020B0502040204020203" pitchFamily="34" charset="0"/>
              <a:cs typeface="Segoe UI" panose="020B0502040204020203" pitchFamily="34" charset="0"/>
            </a:endParaRPr>
          </a:p>
          <a:p>
            <a:pPr marL="895350" indent="-266700" algn="just">
              <a:defRPr/>
            </a:pPr>
            <a:r>
              <a:rPr lang="pt-BR" sz="2000" dirty="0">
                <a:latin typeface="Segoe UI" panose="020B0502040204020203" pitchFamily="34" charset="0"/>
                <a:cs typeface="Segoe UI" panose="020B0502040204020203" pitchFamily="34" charset="0"/>
              </a:rPr>
              <a:t>Período de execução: </a:t>
            </a:r>
            <a:r>
              <a:rPr lang="pt-BR" sz="2000" b="1" dirty="0">
                <a:latin typeface="Segoe UI" panose="020B0502040204020203" pitchFamily="34" charset="0"/>
                <a:cs typeface="Segoe UI" panose="020B0502040204020203" pitchFamily="34" charset="0"/>
              </a:rPr>
              <a:t>março a dezembro de 2021</a:t>
            </a:r>
          </a:p>
          <a:p>
            <a:pPr marL="628650" indent="0" algn="just">
              <a:buFontTx/>
              <a:buNone/>
              <a:defRPr/>
            </a:pPr>
            <a:endParaRPr lang="pt-BR" sz="2000" dirty="0">
              <a:latin typeface="Segoe UI" panose="020B0502040204020203" pitchFamily="34" charset="0"/>
              <a:cs typeface="Segoe UI" panose="020B0502040204020203" pitchFamily="34" charset="0"/>
            </a:endParaRPr>
          </a:p>
          <a:p>
            <a:pPr marL="895350" indent="-266700" algn="just">
              <a:defRPr/>
            </a:pPr>
            <a:r>
              <a:rPr lang="pt-BR" sz="2000" b="1" dirty="0">
                <a:latin typeface="Segoe UI" panose="020B0502040204020203" pitchFamily="34" charset="0"/>
                <a:cs typeface="Segoe UI" panose="020B0502040204020203" pitchFamily="34" charset="0"/>
              </a:rPr>
              <a:t>Objetivo central:</a:t>
            </a:r>
            <a:r>
              <a:rPr lang="pt-BR" sz="2000" dirty="0">
                <a:latin typeface="Segoe UI" panose="020B0502040204020203" pitchFamily="34" charset="0"/>
                <a:cs typeface="Segoe UI" panose="020B0502040204020203" pitchFamily="34" charset="0"/>
              </a:rPr>
              <a:t> analisar a </a:t>
            </a:r>
            <a:r>
              <a:rPr lang="pt-BR" sz="2000" b="1" dirty="0">
                <a:latin typeface="Segoe UI" panose="020B0502040204020203" pitchFamily="34" charset="0"/>
                <a:cs typeface="Segoe UI" panose="020B0502040204020203" pitchFamily="34" charset="0"/>
              </a:rPr>
              <a:t>situação atual da cobertura vacinal </a:t>
            </a:r>
            <a:r>
              <a:rPr lang="pt-BR" sz="2000" dirty="0">
                <a:latin typeface="Segoe UI" panose="020B0502040204020203" pitchFamily="34" charset="0"/>
                <a:cs typeface="Segoe UI" panose="020B0502040204020203" pitchFamily="34" charset="0"/>
              </a:rPr>
              <a:t>e identificar os principais desafios à efetividade da política e das ações de imunização nos territórios municipais em nível nacional, investigando a queda da cobertura vacinal e seus determinantes, com ênfase na </a:t>
            </a:r>
            <a:r>
              <a:rPr lang="pt-BR" sz="2000" b="1" dirty="0">
                <a:latin typeface="Segoe UI" panose="020B0502040204020203" pitchFamily="34" charset="0"/>
                <a:cs typeface="Segoe UI" panose="020B0502040204020203" pitchFamily="34" charset="0"/>
              </a:rPr>
              <a:t>hesitação vacinal e desinformação</a:t>
            </a:r>
            <a:r>
              <a:rPr lang="pt-BR" sz="2000" dirty="0">
                <a:latin typeface="Segoe UI" panose="020B0502040204020203" pitchFamily="34" charset="0"/>
                <a:cs typeface="Segoe UI" panose="020B0502040204020203"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B6D59F5-D752-4C68-AF89-0F24D52B3CEF}"/>
              </a:ext>
            </a:extLst>
          </p:cNvPr>
          <p:cNvPicPr>
            <a:picLocks noChangeAspect="1"/>
          </p:cNvPicPr>
          <p:nvPr/>
        </p:nvPicPr>
        <p:blipFill>
          <a:blip r:embed="rId3"/>
          <a:stretch>
            <a:fillRect/>
          </a:stretch>
        </p:blipFill>
        <p:spPr>
          <a:xfrm>
            <a:off x="754805" y="1379538"/>
            <a:ext cx="7656616" cy="4064967"/>
          </a:xfrm>
          <a:prstGeom prst="rect">
            <a:avLst/>
          </a:prstGeom>
        </p:spPr>
      </p:pic>
      <p:sp>
        <p:nvSpPr>
          <p:cNvPr id="47106" name="Título 1">
            <a:extLst>
              <a:ext uri="{FF2B5EF4-FFF2-40B4-BE49-F238E27FC236}">
                <a16:creationId xmlns:a16="http://schemas.microsoft.com/office/drawing/2014/main" id="{94A2AD65-5EB0-4E0F-B866-4EB8F1D3516B}"/>
              </a:ext>
            </a:extLst>
          </p:cNvPr>
          <p:cNvSpPr>
            <a:spLocks noGrp="1" noChangeArrowheads="1"/>
          </p:cNvSpPr>
          <p:nvPr>
            <p:ph type="title"/>
          </p:nvPr>
        </p:nvSpPr>
        <p:spPr>
          <a:xfrm>
            <a:off x="457200" y="177800"/>
            <a:ext cx="8229600" cy="457200"/>
          </a:xfrm>
        </p:spPr>
        <p:txBody>
          <a:bodyPr/>
          <a:lstStyle/>
          <a:p>
            <a:pPr algn="l"/>
            <a:br>
              <a:rPr lang="pt-BR" altLang="pt-BR" sz="1800" b="1">
                <a:solidFill>
                  <a:srgbClr val="000000"/>
                </a:solidFill>
                <a:latin typeface="Segoe UI" panose="020B0502040204020203" pitchFamily="34" charset="0"/>
                <a:cs typeface="Segoe UI" panose="020B0502040204020203" pitchFamily="34" charset="0"/>
              </a:rPr>
            </a:br>
            <a:r>
              <a:rPr lang="pt-BR" altLang="en-US" sz="1800" b="1">
                <a:latin typeface="Segoe UI" panose="020B0502040204020203" pitchFamily="34" charset="0"/>
                <a:cs typeface="Segoe UI" panose="020B0502040204020203" pitchFamily="34" charset="0"/>
              </a:rPr>
              <a:t>Survey online com Secretarias Municipais de Saúde (3)</a:t>
            </a:r>
            <a:br>
              <a:rPr lang="pt-BR" altLang="pt-BR" sz="1800" b="1">
                <a:latin typeface="Segoe UI" panose="020B0502040204020203" pitchFamily="34" charset="0"/>
                <a:cs typeface="Segoe UI" panose="020B0502040204020203" pitchFamily="34" charset="0"/>
              </a:rPr>
            </a:br>
            <a:endParaRPr lang="pt-BR" altLang="en-US" sz="1800">
              <a:latin typeface="Segoe UI" panose="020B0502040204020203" pitchFamily="34" charset="0"/>
              <a:cs typeface="Segoe UI" panose="020B0502040204020203" pitchFamily="34" charset="0"/>
            </a:endParaRPr>
          </a:p>
        </p:txBody>
      </p:sp>
      <p:sp>
        <p:nvSpPr>
          <p:cNvPr id="47107" name="Espaço Reservado para Conteúdo 2">
            <a:extLst>
              <a:ext uri="{FF2B5EF4-FFF2-40B4-BE49-F238E27FC236}">
                <a16:creationId xmlns:a16="http://schemas.microsoft.com/office/drawing/2014/main" id="{E8BABD3C-72BF-4579-A8FC-BBDD2351D363}"/>
              </a:ext>
            </a:extLst>
          </p:cNvPr>
          <p:cNvSpPr>
            <a:spLocks noGrp="1" noChangeArrowheads="1"/>
          </p:cNvSpPr>
          <p:nvPr>
            <p:ph idx="1"/>
          </p:nvPr>
        </p:nvSpPr>
        <p:spPr>
          <a:xfrm>
            <a:off x="468313" y="908050"/>
            <a:ext cx="8229600" cy="1009650"/>
          </a:xfrm>
        </p:spPr>
        <p:txBody>
          <a:bodyPr/>
          <a:lstStyle/>
          <a:p>
            <a:pPr marL="0" indent="0" algn="ctr">
              <a:buFontTx/>
              <a:buNone/>
            </a:pPr>
            <a:endParaRPr lang="pt-BR" altLang="pt-BR" sz="1600"/>
          </a:p>
          <a:p>
            <a:pPr marL="0" indent="0" algn="ctr">
              <a:buFontTx/>
              <a:buNone/>
            </a:pPr>
            <a:endParaRPr lang="pt-BR" altLang="en-US" sz="1600">
              <a:latin typeface="Segoe UI" panose="020B0502040204020203" pitchFamily="34" charset="0"/>
              <a:cs typeface="Segoe UI" panose="020B0502040204020203" pitchFamily="34" charset="0"/>
            </a:endParaRPr>
          </a:p>
        </p:txBody>
      </p:sp>
      <p:sp>
        <p:nvSpPr>
          <p:cNvPr id="7" name="Espaço Reservado para Conteúdo 2">
            <a:extLst>
              <a:ext uri="{FF2B5EF4-FFF2-40B4-BE49-F238E27FC236}">
                <a16:creationId xmlns:a16="http://schemas.microsoft.com/office/drawing/2014/main" id="{0BE62A15-92FE-4A23-863D-73F14632B7EB}"/>
              </a:ext>
            </a:extLst>
          </p:cNvPr>
          <p:cNvSpPr txBox="1">
            <a:spLocks noChangeArrowheads="1"/>
          </p:cNvSpPr>
          <p:nvPr/>
        </p:nvSpPr>
        <p:spPr bwMode="auto">
          <a:xfrm>
            <a:off x="179388" y="908050"/>
            <a:ext cx="8964612" cy="1008063"/>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endParaRPr lang="pt-BR" altLang="en-US" sz="1600" kern="0" dirty="0">
              <a:latin typeface="Segoe UI" pitchFamily="34" charset="0"/>
              <a:cs typeface="Segoe UI" pitchFamily="34" charset="0"/>
            </a:endParaRPr>
          </a:p>
        </p:txBody>
      </p:sp>
      <p:sp>
        <p:nvSpPr>
          <p:cNvPr id="47109" name="CaixaDeTexto 4">
            <a:extLst>
              <a:ext uri="{FF2B5EF4-FFF2-40B4-BE49-F238E27FC236}">
                <a16:creationId xmlns:a16="http://schemas.microsoft.com/office/drawing/2014/main" id="{5898D753-68F8-41DE-B137-EA9F04766E13}"/>
              </a:ext>
            </a:extLst>
          </p:cNvPr>
          <p:cNvSpPr txBox="1">
            <a:spLocks noChangeArrowheads="1"/>
          </p:cNvSpPr>
          <p:nvPr/>
        </p:nvSpPr>
        <p:spPr bwMode="auto">
          <a:xfrm>
            <a:off x="602297" y="715169"/>
            <a:ext cx="7894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600" b="1" dirty="0">
                <a:latin typeface="Segoe UI" panose="020B0502040204020203" pitchFamily="34" charset="0"/>
                <a:cs typeface="Segoe UI" panose="020B0502040204020203" pitchFamily="34" charset="0"/>
              </a:rPr>
              <a:t>Distribuição percentual dos municípios em relação ao atraso na vacinação, Brasil, Região Nordeste e Rio Grande do Norte.</a:t>
            </a:r>
          </a:p>
        </p:txBody>
      </p:sp>
      <p:sp>
        <p:nvSpPr>
          <p:cNvPr id="9" name="Retângulo 8">
            <a:extLst>
              <a:ext uri="{FF2B5EF4-FFF2-40B4-BE49-F238E27FC236}">
                <a16:creationId xmlns:a16="http://schemas.microsoft.com/office/drawing/2014/main" id="{BB539818-EB7C-4511-9876-60C38E898B30}"/>
              </a:ext>
            </a:extLst>
          </p:cNvPr>
          <p:cNvSpPr/>
          <p:nvPr/>
        </p:nvSpPr>
        <p:spPr>
          <a:xfrm>
            <a:off x="3702372" y="3433167"/>
            <a:ext cx="484188"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Retângulo 14">
            <a:extLst>
              <a:ext uri="{FF2B5EF4-FFF2-40B4-BE49-F238E27FC236}">
                <a16:creationId xmlns:a16="http://schemas.microsoft.com/office/drawing/2014/main" id="{F46040F7-A4EA-4CC3-B75B-BC41511E5197}"/>
              </a:ext>
            </a:extLst>
          </p:cNvPr>
          <p:cNvSpPr/>
          <p:nvPr/>
        </p:nvSpPr>
        <p:spPr>
          <a:xfrm>
            <a:off x="5770736" y="3423001"/>
            <a:ext cx="557213"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Retângulo 16">
            <a:extLst>
              <a:ext uri="{FF2B5EF4-FFF2-40B4-BE49-F238E27FC236}">
                <a16:creationId xmlns:a16="http://schemas.microsoft.com/office/drawing/2014/main" id="{BD6120BA-55AC-44EA-9727-D0083F82CF2E}"/>
              </a:ext>
            </a:extLst>
          </p:cNvPr>
          <p:cNvSpPr/>
          <p:nvPr/>
        </p:nvSpPr>
        <p:spPr>
          <a:xfrm>
            <a:off x="7846270" y="3412021"/>
            <a:ext cx="542925" cy="287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a:extLst>
              <a:ext uri="{FF2B5EF4-FFF2-40B4-BE49-F238E27FC236}">
                <a16:creationId xmlns:a16="http://schemas.microsoft.com/office/drawing/2014/main" id="{1FFDA536-1367-4D10-86EA-F8AB55071DEF}"/>
              </a:ext>
            </a:extLst>
          </p:cNvPr>
          <p:cNvSpPr>
            <a:spLocks noGrp="1" noChangeArrowheads="1"/>
          </p:cNvSpPr>
          <p:nvPr>
            <p:ph type="title"/>
          </p:nvPr>
        </p:nvSpPr>
        <p:spPr>
          <a:xfrm>
            <a:off x="212725" y="247650"/>
            <a:ext cx="8229600" cy="457200"/>
          </a:xfrm>
        </p:spPr>
        <p:txBody>
          <a:bodyPr/>
          <a:lstStyle/>
          <a:p>
            <a:pPr algn="l"/>
            <a:br>
              <a:rPr lang="pt-BR" altLang="pt-BR" sz="1800" b="1">
                <a:solidFill>
                  <a:srgbClr val="000000"/>
                </a:solidFill>
                <a:latin typeface="Segoe UI" panose="020B0502040204020203" pitchFamily="34" charset="0"/>
                <a:cs typeface="Segoe UI" panose="020B0502040204020203" pitchFamily="34" charset="0"/>
              </a:rPr>
            </a:br>
            <a:r>
              <a:rPr lang="pt-BR" altLang="en-US" sz="1800" b="1">
                <a:latin typeface="Segoe UI" panose="020B0502040204020203" pitchFamily="34" charset="0"/>
                <a:cs typeface="Segoe UI" panose="020B0502040204020203" pitchFamily="34" charset="0"/>
              </a:rPr>
              <a:t>Survey online com Secretarias Municipais de Saúde (4)</a:t>
            </a:r>
            <a:br>
              <a:rPr lang="pt-BR" altLang="pt-BR" sz="1800" b="1"/>
            </a:br>
            <a:endParaRPr lang="pt-BR" altLang="en-US" sz="1800"/>
          </a:p>
        </p:txBody>
      </p:sp>
      <p:sp>
        <p:nvSpPr>
          <p:cNvPr id="49155" name="Espaço Reservado para Conteúdo 2">
            <a:extLst>
              <a:ext uri="{FF2B5EF4-FFF2-40B4-BE49-F238E27FC236}">
                <a16:creationId xmlns:a16="http://schemas.microsoft.com/office/drawing/2014/main" id="{B9D59D8B-323B-4AB6-B2C3-2D3394D231C1}"/>
              </a:ext>
            </a:extLst>
          </p:cNvPr>
          <p:cNvSpPr>
            <a:spLocks noGrp="1" noChangeArrowheads="1"/>
          </p:cNvSpPr>
          <p:nvPr>
            <p:ph idx="1"/>
          </p:nvPr>
        </p:nvSpPr>
        <p:spPr>
          <a:xfrm>
            <a:off x="457200" y="908050"/>
            <a:ext cx="8229600" cy="1008063"/>
          </a:xfrm>
        </p:spPr>
        <p:txBody>
          <a:bodyPr/>
          <a:lstStyle/>
          <a:p>
            <a:pPr marL="0" indent="0" algn="ctr">
              <a:buFontTx/>
              <a:buNone/>
            </a:pPr>
            <a:endParaRPr lang="pt-BR" altLang="pt-BR" sz="1600"/>
          </a:p>
          <a:p>
            <a:pPr marL="0" indent="0" algn="ctr">
              <a:buFontTx/>
              <a:buNone/>
            </a:pPr>
            <a:endParaRPr lang="pt-BR" altLang="en-US" sz="1600">
              <a:latin typeface="Segoe UI" panose="020B0502040204020203" pitchFamily="34" charset="0"/>
              <a:cs typeface="Segoe UI" panose="020B0502040204020203" pitchFamily="34" charset="0"/>
            </a:endParaRPr>
          </a:p>
        </p:txBody>
      </p:sp>
      <p:sp>
        <p:nvSpPr>
          <p:cNvPr id="45060" name="CaixaDeTexto 1">
            <a:extLst>
              <a:ext uri="{FF2B5EF4-FFF2-40B4-BE49-F238E27FC236}">
                <a16:creationId xmlns:a16="http://schemas.microsoft.com/office/drawing/2014/main" id="{BCA626F2-4D2A-4B33-A195-EA736D8D1008}"/>
              </a:ext>
            </a:extLst>
          </p:cNvPr>
          <p:cNvSpPr txBox="1">
            <a:spLocks noChangeArrowheads="1"/>
          </p:cNvSpPr>
          <p:nvPr/>
        </p:nvSpPr>
        <p:spPr bwMode="auto">
          <a:xfrm>
            <a:off x="754063" y="1411288"/>
            <a:ext cx="8066409" cy="430887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pt-BR" altLang="pt-BR" sz="1600" b="1" dirty="0">
                <a:latin typeface="Segoe UI" panose="020B0502040204020203" pitchFamily="34" charset="0"/>
                <a:cs typeface="Segoe UI" panose="020B0502040204020203" pitchFamily="34" charset="0"/>
              </a:rPr>
              <a:t>Atraso/recusa da população para tomar as vacinas do PNI nos municípios do RN: </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Atraso do usuário para completar o esquema vacinal</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Atraso em procurar a unidade de saúde para tomar a primeira dose ou dose única</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Atraso do usuário para completar o esquema vacinal</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População que escolher o tipo de vacina para tomar</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Disseminação de notícias falsas em relação às vacinas</a:t>
            </a:r>
          </a:p>
          <a:p>
            <a:pPr algn="just">
              <a:spcBef>
                <a:spcPct val="0"/>
              </a:spcBef>
              <a:buFontTx/>
              <a:buNone/>
              <a:defRPr/>
            </a:pPr>
            <a:r>
              <a:rPr lang="pt-BR" altLang="pt-BR" sz="1600" dirty="0">
                <a:latin typeface="Segoe UI" panose="020B0502040204020203" pitchFamily="34" charset="0"/>
                <a:cs typeface="Segoe UI" panose="020B0502040204020203" pitchFamily="34" charset="0"/>
              </a:rPr>
              <a:t> </a:t>
            </a:r>
          </a:p>
          <a:p>
            <a:pPr algn="just">
              <a:spcBef>
                <a:spcPct val="0"/>
              </a:spcBef>
              <a:buFontTx/>
              <a:buNone/>
              <a:defRPr/>
            </a:pPr>
            <a:r>
              <a:rPr lang="pt-BR" altLang="pt-BR" sz="1600" dirty="0">
                <a:latin typeface="Segoe UI" panose="020B0502040204020203" pitchFamily="34" charset="0"/>
                <a:cs typeface="Segoe UI" panose="020B0502040204020203" pitchFamily="34" charset="0"/>
              </a:rPr>
              <a:t>Para 36% dos respondentes do </a:t>
            </a:r>
            <a:r>
              <a:rPr lang="pt-BR" altLang="pt-BR" sz="1600" b="1" dirty="0">
                <a:latin typeface="Segoe UI" panose="020B0502040204020203" pitchFamily="34" charset="0"/>
                <a:cs typeface="Segoe UI" panose="020B0502040204020203" pitchFamily="34" charset="0"/>
              </a:rPr>
              <a:t>Rio Grande do Norte</a:t>
            </a:r>
            <a:r>
              <a:rPr lang="pt-BR" altLang="pt-BR" sz="1600" dirty="0">
                <a:latin typeface="Segoe UI" panose="020B0502040204020203" pitchFamily="34" charset="0"/>
                <a:cs typeface="Segoe UI" panose="020B0502040204020203" pitchFamily="34" charset="0"/>
              </a:rPr>
              <a:t>, houve aumento na recusa ou no atraso da população em se vacinar nos últimos cinco anos</a:t>
            </a:r>
          </a:p>
          <a:p>
            <a:pPr algn="just">
              <a:spcBef>
                <a:spcPct val="0"/>
              </a:spcBef>
              <a:buFontTx/>
              <a:buNone/>
              <a:defRPr/>
            </a:pPr>
            <a:endParaRPr lang="pt-BR" altLang="pt-BR" sz="1600" dirty="0">
              <a:latin typeface="Segoe UI" panose="020B0502040204020203" pitchFamily="34" charset="0"/>
              <a:cs typeface="Segoe UI" panose="020B0502040204020203" pitchFamily="34" charset="0"/>
            </a:endParaRPr>
          </a:p>
          <a:p>
            <a:pPr algn="just">
              <a:spcBef>
                <a:spcPct val="0"/>
              </a:spcBef>
              <a:buFontTx/>
              <a:buNone/>
              <a:defRPr/>
            </a:pPr>
            <a:r>
              <a:rPr lang="pt-BR" altLang="pt-BR" sz="1600" b="1" dirty="0">
                <a:latin typeface="Segoe UI" panose="020B0502040204020203" pitchFamily="34" charset="0"/>
                <a:cs typeface="Segoe UI" panose="020B0502040204020203" pitchFamily="34" charset="0"/>
              </a:rPr>
              <a:t>Busca ativa dos faltosos</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97% dos municípios realiza busca ativa para vacinação de faltosos, especialmente das crianças. </a:t>
            </a:r>
          </a:p>
          <a:p>
            <a:pPr marL="457200" indent="-361950" algn="just">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Os agentes comunitários de saúde participam das ações de vacinação: busca ativa, verificação do cartão de vacina e participação em ações de mobilização para vacinação</a:t>
            </a:r>
          </a:p>
          <a:p>
            <a:pPr algn="just">
              <a:spcBef>
                <a:spcPct val="0"/>
              </a:spcBef>
              <a:buFontTx/>
              <a:buNone/>
              <a:defRPr/>
            </a:pPr>
            <a:endParaRPr lang="en-US" altLang="pt-BR" sz="1800" dirty="0"/>
          </a:p>
        </p:txBody>
      </p:sp>
      <p:sp>
        <p:nvSpPr>
          <p:cNvPr id="49157" name="CaixaDeTexto 4">
            <a:extLst>
              <a:ext uri="{FF2B5EF4-FFF2-40B4-BE49-F238E27FC236}">
                <a16:creationId xmlns:a16="http://schemas.microsoft.com/office/drawing/2014/main" id="{4A5960E4-4886-47BF-8DC7-D6371617D41A}"/>
              </a:ext>
            </a:extLst>
          </p:cNvPr>
          <p:cNvSpPr txBox="1">
            <a:spLocks noChangeArrowheads="1"/>
          </p:cNvSpPr>
          <p:nvPr/>
        </p:nvSpPr>
        <p:spPr bwMode="auto">
          <a:xfrm>
            <a:off x="2706688" y="890588"/>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1800" b="1">
                <a:latin typeface="Segoe UI" panose="020B0502040204020203" pitchFamily="34" charset="0"/>
                <a:cs typeface="Segoe UI" panose="020B0502040204020203" pitchFamily="34" charset="0"/>
              </a:rPr>
              <a:t>Problemas identificados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a:extLst>
              <a:ext uri="{FF2B5EF4-FFF2-40B4-BE49-F238E27FC236}">
                <a16:creationId xmlns:a16="http://schemas.microsoft.com/office/drawing/2014/main" id="{8CCED91E-F7FE-456E-AA4B-CB2F3223C8D6}"/>
              </a:ext>
            </a:extLst>
          </p:cNvPr>
          <p:cNvSpPr>
            <a:spLocks noGrp="1" noChangeArrowheads="1"/>
          </p:cNvSpPr>
          <p:nvPr>
            <p:ph type="title"/>
          </p:nvPr>
        </p:nvSpPr>
        <p:spPr>
          <a:xfrm>
            <a:off x="219075" y="450850"/>
            <a:ext cx="8820150" cy="457200"/>
          </a:xfrm>
        </p:spPr>
        <p:txBody>
          <a:bodyPr/>
          <a:lstStyle/>
          <a:p>
            <a:pPr algn="l">
              <a:defRPr/>
            </a:pPr>
            <a:br>
              <a:rPr lang="pt-BR"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br>
            <a:r>
              <a:rPr lang="pt-BR" altLang="en-US" sz="1800" b="1" dirty="0" err="1">
                <a:latin typeface="Segoe UI" pitchFamily="34" charset="0"/>
                <a:cs typeface="Segoe UI" pitchFamily="34" charset="0"/>
              </a:rPr>
              <a:t>Survey</a:t>
            </a:r>
            <a:r>
              <a:rPr lang="pt-BR" altLang="en-US" sz="1800" b="1" dirty="0">
                <a:latin typeface="Segoe UI" pitchFamily="34" charset="0"/>
                <a:cs typeface="Segoe UI" pitchFamily="34" charset="0"/>
              </a:rPr>
              <a:t> online com Secretarias Municipais de Saúde (5)</a:t>
            </a:r>
            <a:br>
              <a:rPr lang="pt-BR" sz="1800" b="1" dirty="0"/>
            </a:br>
            <a:br>
              <a:rPr lang="pt-BR" altLang="en-US" sz="1800" b="1" dirty="0">
                <a:solidFill>
                  <a:srgbClr val="000000"/>
                </a:solidFill>
                <a:latin typeface="Segoe UI" pitchFamily="34" charset="0"/>
                <a:ea typeface="+mn-ea"/>
                <a:cs typeface="Segoe UI" pitchFamily="34" charset="0"/>
              </a:rPr>
            </a:br>
            <a:endParaRPr lang="pt-BR" altLang="en-US" sz="1800" dirty="0"/>
          </a:p>
        </p:txBody>
      </p:sp>
      <p:sp>
        <p:nvSpPr>
          <p:cNvPr id="50179" name="Espaço Reservado para Conteúdo 2">
            <a:extLst>
              <a:ext uri="{FF2B5EF4-FFF2-40B4-BE49-F238E27FC236}">
                <a16:creationId xmlns:a16="http://schemas.microsoft.com/office/drawing/2014/main" id="{457FF5CE-9E64-46F1-8A83-7492769E68B6}"/>
              </a:ext>
            </a:extLst>
          </p:cNvPr>
          <p:cNvSpPr>
            <a:spLocks noGrp="1" noChangeArrowheads="1"/>
          </p:cNvSpPr>
          <p:nvPr>
            <p:ph idx="1"/>
          </p:nvPr>
        </p:nvSpPr>
        <p:spPr>
          <a:xfrm>
            <a:off x="457200" y="908050"/>
            <a:ext cx="8229600" cy="1008063"/>
          </a:xfrm>
        </p:spPr>
        <p:txBody>
          <a:bodyPr/>
          <a:lstStyle/>
          <a:p>
            <a:pPr marL="0" indent="0" algn="ctr">
              <a:buFontTx/>
              <a:buNone/>
            </a:pPr>
            <a:endParaRPr lang="pt-BR" altLang="pt-BR" sz="1600"/>
          </a:p>
          <a:p>
            <a:pPr marL="0" indent="0" algn="ctr">
              <a:buFontTx/>
              <a:buNone/>
            </a:pPr>
            <a:endParaRPr lang="pt-BR" altLang="en-US" sz="1600">
              <a:latin typeface="Segoe UI" panose="020B0502040204020203" pitchFamily="34" charset="0"/>
              <a:cs typeface="Segoe UI" panose="020B0502040204020203" pitchFamily="34" charset="0"/>
            </a:endParaRPr>
          </a:p>
        </p:txBody>
      </p:sp>
      <p:sp>
        <p:nvSpPr>
          <p:cNvPr id="52228" name="CaixaDeTexto 1">
            <a:extLst>
              <a:ext uri="{FF2B5EF4-FFF2-40B4-BE49-F238E27FC236}">
                <a16:creationId xmlns:a16="http://schemas.microsoft.com/office/drawing/2014/main" id="{38B3241E-EE99-44B7-9D84-5AD99B007ED0}"/>
              </a:ext>
            </a:extLst>
          </p:cNvPr>
          <p:cNvSpPr txBox="1">
            <a:spLocks noChangeArrowheads="1"/>
          </p:cNvSpPr>
          <p:nvPr/>
        </p:nvSpPr>
        <p:spPr bwMode="auto">
          <a:xfrm>
            <a:off x="179387" y="703263"/>
            <a:ext cx="8820149" cy="575542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pt-BR" altLang="pt-BR" sz="1600" dirty="0">
              <a:latin typeface="Segoe UI" panose="020B0502040204020203" pitchFamily="34" charset="0"/>
              <a:cs typeface="Segoe UI" panose="020B0502040204020203" pitchFamily="34" charset="0"/>
            </a:endParaRPr>
          </a:p>
          <a:p>
            <a:pPr>
              <a:spcBef>
                <a:spcPct val="0"/>
              </a:spcBef>
              <a:buFontTx/>
              <a:buNone/>
              <a:defRPr/>
            </a:pPr>
            <a:r>
              <a:rPr lang="pt-BR" altLang="pt-BR" sz="1600" b="1" dirty="0">
                <a:latin typeface="Segoe UI" panose="020B0502040204020203" pitchFamily="34" charset="0"/>
                <a:cs typeface="Segoe UI" panose="020B0502040204020203" pitchFamily="34" charset="0"/>
              </a:rPr>
              <a:t>Impacto da pandemia de COVID-19 na cobertura vacinal de rotina nos municípios do RN:</a:t>
            </a:r>
            <a:endParaRPr lang="pt-BR" altLang="pt-BR" sz="1600" dirty="0">
              <a:latin typeface="Segoe UI" panose="020B0502040204020203" pitchFamily="34" charset="0"/>
              <a:cs typeface="Segoe UI" panose="020B0502040204020203" pitchFamily="34" charset="0"/>
            </a:endParaRPr>
          </a:p>
          <a:p>
            <a:pPr>
              <a:spcBef>
                <a:spcPct val="0"/>
              </a:spcBef>
              <a:buFontTx/>
              <a:buNone/>
              <a:defRPr/>
            </a:pPr>
            <a:endParaRPr lang="pt-BR" altLang="pt-BR" sz="1600" dirty="0">
              <a:latin typeface="Segoe UI" panose="020B0502040204020203" pitchFamily="34" charset="0"/>
              <a:cs typeface="Segoe UI" panose="020B0502040204020203" pitchFamily="34" charset="0"/>
            </a:endParaRPr>
          </a:p>
          <a:p>
            <a:pPr marL="628650" indent="-457200">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Para 41% dos municípios, a disponibilidade de pessoal para a aplicação de vacinas de rotina do PNI nos municípios diminuiu em consequência da pandemia de COVID-19.</a:t>
            </a:r>
          </a:p>
          <a:p>
            <a:pPr marL="628650" indent="-457200">
              <a:spcBef>
                <a:spcPct val="0"/>
              </a:spcBef>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marL="628650" indent="-457200">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Para  48% dos entrevistados, a pandemia de COVID-19 reduziu a capacidade operacional de vacinação de rotina do PNI.</a:t>
            </a:r>
          </a:p>
          <a:p>
            <a:pPr marL="628650" indent="-457200">
              <a:spcBef>
                <a:spcPct val="0"/>
              </a:spcBef>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marL="628650" indent="-457200">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Para 34% dos entrevistados, a pandemia afetou negativamente o registro das vacinas de rotina do PNI.</a:t>
            </a:r>
          </a:p>
          <a:p>
            <a:pPr marL="628650" indent="-457200">
              <a:spcBef>
                <a:spcPct val="0"/>
              </a:spcBef>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marL="628650" indent="-457200">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O medo da pandemia de COVID-19 pela população afetou negativamente a busca pelas vacinas de rotina do PNI nos municípios: para 67% dos respondentes, a procura por vacinas diminuiu.</a:t>
            </a:r>
          </a:p>
          <a:p>
            <a:pPr marL="628650" indent="-457200">
              <a:spcBef>
                <a:spcPct val="0"/>
              </a:spcBef>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marL="628650" indent="-457200">
              <a:spcBef>
                <a:spcPct val="0"/>
              </a:spcBef>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Para 82% dos respondentes, a pandemia de COVID-19 ampliou a circulação de notícias falsas sobre vacinas.</a:t>
            </a:r>
          </a:p>
          <a:p>
            <a:pPr marL="628650" indent="-457200">
              <a:spcBef>
                <a:spcPct val="0"/>
              </a:spcBef>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a:spcBef>
                <a:spcPct val="0"/>
              </a:spcBef>
              <a:buFontTx/>
              <a:buNone/>
              <a:defRPr/>
            </a:pPr>
            <a:endParaRPr lang="pt-BR" altLang="pt-BR" sz="1600" dirty="0">
              <a:latin typeface="Segoe UI" panose="020B0502040204020203" pitchFamily="34" charset="0"/>
              <a:cs typeface="Segoe UI" panose="020B0502040204020203" pitchFamily="34" charset="0"/>
            </a:endParaRPr>
          </a:p>
          <a:p>
            <a:pPr>
              <a:spcBef>
                <a:spcPct val="0"/>
              </a:spcBef>
              <a:buFontTx/>
              <a:buNone/>
              <a:defRPr/>
            </a:pPr>
            <a:r>
              <a:rPr lang="pt-BR" altLang="pt-BR" sz="1600" dirty="0">
                <a:latin typeface="Segoe UI" panose="020B0502040204020203" pitchFamily="34" charset="0"/>
                <a:cs typeface="Segoe UI" panose="020B0502040204020203" pitchFamily="34" charset="0"/>
              </a:rPr>
              <a:t> </a:t>
            </a:r>
          </a:p>
          <a:p>
            <a:pPr algn="ctr">
              <a:spcBef>
                <a:spcPct val="0"/>
              </a:spcBef>
              <a:buFontTx/>
              <a:buNone/>
              <a:defRPr/>
            </a:pPr>
            <a:r>
              <a:rPr lang="pt-BR" altLang="pt-BR" sz="1600" dirty="0"/>
              <a:t> </a:t>
            </a:r>
            <a:r>
              <a:rPr lang="pt-BR" altLang="pt-BR" sz="1600" dirty="0">
                <a:latin typeface="Segoe UI" panose="020B0502040204020203" pitchFamily="34" charset="0"/>
                <a:cs typeface="Segoe UI" panose="020B0502040204020203" pitchFamily="34" charset="0"/>
              </a:rPr>
              <a:t>Todas essas questões apresentaram frequências semelhantes para os respondentes do </a:t>
            </a:r>
            <a:r>
              <a:rPr lang="pt-BR" altLang="pt-BR" sz="1600" b="1" dirty="0">
                <a:latin typeface="Segoe UI" panose="020B0502040204020203" pitchFamily="34" charset="0"/>
                <a:cs typeface="Segoe UI" panose="020B0502040204020203" pitchFamily="34" charset="0"/>
              </a:rPr>
              <a:t>Brasil</a:t>
            </a:r>
            <a:r>
              <a:rPr lang="pt-BR" altLang="pt-BR" sz="1600" dirty="0">
                <a:latin typeface="Segoe UI" panose="020B0502040204020203" pitchFamily="34" charset="0"/>
                <a:cs typeface="Segoe UI" panose="020B0502040204020203" pitchFamily="34" charset="0"/>
              </a:rPr>
              <a:t> e da </a:t>
            </a:r>
            <a:r>
              <a:rPr lang="pt-BR" altLang="pt-BR" sz="1600" b="1" dirty="0">
                <a:latin typeface="Segoe UI" panose="020B0502040204020203" pitchFamily="34" charset="0"/>
                <a:cs typeface="Segoe UI" panose="020B0502040204020203" pitchFamily="34" charset="0"/>
              </a:rPr>
              <a:t>Região Nordeste</a:t>
            </a:r>
            <a:endParaRPr lang="en-US" altLang="pt-BR" sz="1600" b="1" dirty="0"/>
          </a:p>
        </p:txBody>
      </p:sp>
      <p:sp>
        <p:nvSpPr>
          <p:cNvPr id="3" name="Seta para baixo 2">
            <a:extLst>
              <a:ext uri="{FF2B5EF4-FFF2-40B4-BE49-F238E27FC236}">
                <a16:creationId xmlns:a16="http://schemas.microsoft.com/office/drawing/2014/main" id="{2972925A-4CE4-461C-81E9-5487D1BBE8BE}"/>
              </a:ext>
            </a:extLst>
          </p:cNvPr>
          <p:cNvSpPr/>
          <p:nvPr/>
        </p:nvSpPr>
        <p:spPr>
          <a:xfrm>
            <a:off x="4319588" y="5229225"/>
            <a:ext cx="358775" cy="504825"/>
          </a:xfrm>
          <a:prstGeom prst="downArrow">
            <a:avLst/>
          </a:prstGeom>
          <a:solidFill>
            <a:srgbClr val="E79839"/>
          </a:solidFill>
          <a:ln>
            <a:solidFill>
              <a:srgbClr val="E798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a:extLst>
              <a:ext uri="{FF2B5EF4-FFF2-40B4-BE49-F238E27FC236}">
                <a16:creationId xmlns:a16="http://schemas.microsoft.com/office/drawing/2014/main" id="{D1CA7437-BF32-4E57-9113-7119AB834B0C}"/>
              </a:ext>
            </a:extLst>
          </p:cNvPr>
          <p:cNvSpPr>
            <a:spLocks noGrp="1" noChangeArrowheads="1"/>
          </p:cNvSpPr>
          <p:nvPr>
            <p:ph type="title"/>
          </p:nvPr>
        </p:nvSpPr>
        <p:spPr>
          <a:xfrm>
            <a:off x="309563" y="188913"/>
            <a:ext cx="8362950" cy="649287"/>
          </a:xfrm>
        </p:spPr>
        <p:txBody>
          <a:bodyPr/>
          <a:lstStyle/>
          <a:p>
            <a:pPr algn="l">
              <a:defRPr/>
            </a:pPr>
            <a:br>
              <a:rPr lang="pt-BR" altLang="pt-BR" sz="2800" b="1" dirty="0">
                <a:latin typeface="Segoe UI" panose="020B0502040204020203" pitchFamily="34" charset="0"/>
                <a:cs typeface="Segoe UI" panose="020B0502040204020203" pitchFamily="34" charset="0"/>
              </a:rPr>
            </a:br>
            <a:r>
              <a:rPr lang="pt-BR" sz="2400" b="1" cap="small" dirty="0">
                <a:latin typeface="Segoe UI" panose="020B0502040204020203" pitchFamily="34" charset="0"/>
                <a:ea typeface="Times New Roman" panose="02020603050405020304" pitchFamily="18" charset="0"/>
                <a:cs typeface="Segoe UI" panose="020B0502040204020203" pitchFamily="34" charset="0"/>
              </a:rPr>
              <a:t>HESITAÇÃO VACINAL</a:t>
            </a:r>
            <a:br>
              <a:rPr lang="pt-BR" sz="2800" b="1" cap="small" dirty="0">
                <a:latin typeface="Segoe UI" panose="020B0502040204020203" pitchFamily="34" charset="0"/>
                <a:ea typeface="Times New Roman" panose="02020603050405020304" pitchFamily="18" charset="0"/>
                <a:cs typeface="Segoe UI" panose="020B0502040204020203" pitchFamily="34" charset="0"/>
              </a:rPr>
            </a:br>
            <a:endParaRPr lang="pt-BR" altLang="pt-BR" sz="2800" dirty="0"/>
          </a:p>
        </p:txBody>
      </p:sp>
      <p:sp>
        <p:nvSpPr>
          <p:cNvPr id="20483" name="Espaço Reservado para Conteúdo 2">
            <a:extLst>
              <a:ext uri="{FF2B5EF4-FFF2-40B4-BE49-F238E27FC236}">
                <a16:creationId xmlns:a16="http://schemas.microsoft.com/office/drawing/2014/main" id="{7DB5B265-D1C2-416C-B138-A4A6761606AA}"/>
              </a:ext>
            </a:extLst>
          </p:cNvPr>
          <p:cNvSpPr>
            <a:spLocks noGrp="1" noChangeArrowheads="1"/>
          </p:cNvSpPr>
          <p:nvPr>
            <p:ph idx="1"/>
          </p:nvPr>
        </p:nvSpPr>
        <p:spPr>
          <a:xfrm>
            <a:off x="469900" y="981075"/>
            <a:ext cx="8229600" cy="2376488"/>
          </a:xfrm>
        </p:spPr>
        <p:txBody>
          <a:bodyPr/>
          <a:lstStyle/>
          <a:p>
            <a:pPr marL="0" indent="0" algn="just">
              <a:buFontTx/>
              <a:buNone/>
              <a:defRPr/>
            </a:pPr>
            <a:r>
              <a:rPr lang="pt-BR" sz="1600" kern="1200" dirty="0">
                <a:latin typeface="Segoe UI" panose="020B0502040204020203" pitchFamily="34" charset="0"/>
                <a:cs typeface="Segoe UI" panose="020B0502040204020203" pitchFamily="34" charset="0"/>
              </a:rPr>
              <a:t>Conceito-chave para a compreensão da redução da cobertura vacinal, bem como dos desafios que se colocam em relação à vacinação. </a:t>
            </a:r>
          </a:p>
          <a:p>
            <a:pPr marL="0" indent="0" algn="just">
              <a:buFontTx/>
              <a:buNone/>
              <a:defRPr/>
            </a:pPr>
            <a:endParaRPr lang="pt-BR" sz="1600" kern="1200" dirty="0">
              <a:latin typeface="Segoe UI" panose="020B0502040204020203" pitchFamily="34" charset="0"/>
              <a:cs typeface="Segoe UI" panose="020B0502040204020203" pitchFamily="34" charset="0"/>
            </a:endParaRPr>
          </a:p>
          <a:p>
            <a:pPr marL="0" indent="0" algn="just">
              <a:buFontTx/>
              <a:buNone/>
              <a:defRPr/>
            </a:pPr>
            <a:r>
              <a:rPr lang="pt-BR" sz="1600" kern="1200" dirty="0">
                <a:latin typeface="Segoe UI" panose="020B0502040204020203" pitchFamily="34" charset="0"/>
                <a:cs typeface="Segoe UI" panose="020B0502040204020203" pitchFamily="34" charset="0"/>
              </a:rPr>
              <a:t>Grupos hesitantes são heterogêneos e situam-se entre os extremos dos que aceitam completamente e aqueles que recusam sistematicamente todas as vacinas.</a:t>
            </a:r>
          </a:p>
          <a:p>
            <a:pPr algn="just">
              <a:defRPr/>
            </a:pPr>
            <a:endParaRPr lang="pt-BR" sz="1600" kern="1200" dirty="0">
              <a:latin typeface="Segoe UI" panose="020B0502040204020203" pitchFamily="34" charset="0"/>
              <a:cs typeface="Segoe UI" panose="020B0502040204020203" pitchFamily="34" charset="0"/>
            </a:endParaRPr>
          </a:p>
          <a:p>
            <a:pPr marL="0" indent="0" algn="just">
              <a:buFontTx/>
              <a:buNone/>
              <a:defRPr/>
            </a:pPr>
            <a:r>
              <a:rPr lang="pt-BR" sz="1600" kern="1200" dirty="0">
                <a:latin typeface="Segoe UI" panose="020B0502040204020203" pitchFamily="34" charset="0"/>
                <a:cs typeface="Segoe UI" panose="020B0502040204020203" pitchFamily="34" charset="0"/>
              </a:rPr>
              <a:t>A</a:t>
            </a:r>
            <a:r>
              <a:rPr lang="pt-BR" sz="1600" dirty="0">
                <a:solidFill>
                  <a:srgbClr val="000000"/>
                </a:solidFill>
                <a:latin typeface="Times New Roman" panose="02020603050405020304" pitchFamily="18" charset="0"/>
              </a:rPr>
              <a:t> </a:t>
            </a:r>
            <a:r>
              <a:rPr lang="pt-BR" sz="1600" kern="1200" dirty="0">
                <a:latin typeface="Segoe UI" panose="020B0502040204020203" pitchFamily="34" charset="0"/>
                <a:cs typeface="Segoe UI" panose="020B0502040204020203" pitchFamily="34" charset="0"/>
              </a:rPr>
              <a:t>hesitação vacinal é influenciada por fatores complexos. O modelo proposto pela OMS em 2011, conhecido como modelo “3 Cs”, considera:</a:t>
            </a:r>
          </a:p>
          <a:p>
            <a:pPr marL="0" indent="0" algn="just">
              <a:buFontTx/>
              <a:buNone/>
              <a:defRPr/>
            </a:pPr>
            <a:endParaRPr lang="pt-BR" sz="1600" kern="1200" dirty="0">
              <a:latin typeface="Segoe UI" panose="020B0502040204020203" pitchFamily="34" charset="0"/>
              <a:cs typeface="Segoe UI" panose="020B0502040204020203" pitchFamily="34" charset="0"/>
            </a:endParaRPr>
          </a:p>
          <a:p>
            <a:pPr algn="just">
              <a:buFont typeface="Arial" panose="020B0604020202020204" pitchFamily="34" charset="0"/>
              <a:buChar char="•"/>
              <a:defRPr/>
            </a:pPr>
            <a:r>
              <a:rPr lang="pt-BR" sz="1600" kern="1200" dirty="0">
                <a:latin typeface="Segoe UI" panose="020B0502040204020203" pitchFamily="34" charset="0"/>
                <a:cs typeface="Segoe UI" panose="020B0502040204020203" pitchFamily="34" charset="0"/>
              </a:rPr>
              <a:t>A </a:t>
            </a:r>
            <a:r>
              <a:rPr lang="pt-BR" sz="1600" b="1" kern="1200" dirty="0">
                <a:latin typeface="Segoe UI" panose="020B0502040204020203" pitchFamily="34" charset="0"/>
                <a:cs typeface="Segoe UI" panose="020B0502040204020203" pitchFamily="34" charset="0"/>
              </a:rPr>
              <a:t>confiança</a:t>
            </a:r>
            <a:r>
              <a:rPr lang="pt-BR" sz="1600" kern="1200" dirty="0">
                <a:latin typeface="Segoe UI" panose="020B0502040204020203" pitchFamily="34" charset="0"/>
                <a:cs typeface="Segoe UI" panose="020B0502040204020203" pitchFamily="34" charset="0"/>
              </a:rPr>
              <a:t> (relacionada à eficácia e segurança das vacinas, ao sistema de saúde que as fornece e às motivações dos gestores para recomendá-las);</a:t>
            </a:r>
          </a:p>
          <a:p>
            <a:pPr algn="just">
              <a:buFont typeface="Arial" panose="020B0604020202020204" pitchFamily="34" charset="0"/>
              <a:buChar char="•"/>
              <a:defRPr/>
            </a:pPr>
            <a:r>
              <a:rPr lang="pt-BR" sz="1600" kern="1200" dirty="0">
                <a:latin typeface="Segoe UI" panose="020B0502040204020203" pitchFamily="34" charset="0"/>
                <a:cs typeface="Segoe UI" panose="020B0502040204020203" pitchFamily="34" charset="0"/>
              </a:rPr>
              <a:t>A </a:t>
            </a:r>
            <a:r>
              <a:rPr lang="pt-BR" sz="1600" b="1" kern="1200" dirty="0">
                <a:latin typeface="Segoe UI" panose="020B0502040204020203" pitchFamily="34" charset="0"/>
                <a:cs typeface="Segoe UI" panose="020B0502040204020203" pitchFamily="34" charset="0"/>
              </a:rPr>
              <a:t>complacência</a:t>
            </a:r>
            <a:r>
              <a:rPr lang="pt-BR" sz="1600" kern="1200" dirty="0">
                <a:latin typeface="Segoe UI" panose="020B0502040204020203" pitchFamily="34" charset="0"/>
                <a:cs typeface="Segoe UI" panose="020B0502040204020203" pitchFamily="34" charset="0"/>
              </a:rPr>
              <a:t> (baixa percepção de risco de contrair a doença de forma que a vacinação não seria considerada necessária);</a:t>
            </a:r>
          </a:p>
          <a:p>
            <a:pPr algn="just">
              <a:buFont typeface="Arial" panose="020B0604020202020204" pitchFamily="34" charset="0"/>
              <a:buChar char="•"/>
              <a:defRPr/>
            </a:pPr>
            <a:r>
              <a:rPr lang="pt-BR" sz="1600" kern="1200" dirty="0">
                <a:latin typeface="Segoe UI" panose="020B0502040204020203" pitchFamily="34" charset="0"/>
                <a:cs typeface="Segoe UI" panose="020B0502040204020203" pitchFamily="34" charset="0"/>
              </a:rPr>
              <a:t>A </a:t>
            </a:r>
            <a:r>
              <a:rPr lang="pt-BR" sz="1600" b="1" kern="1200" dirty="0">
                <a:latin typeface="Segoe UI" panose="020B0502040204020203" pitchFamily="34" charset="0"/>
                <a:cs typeface="Segoe UI" panose="020B0502040204020203" pitchFamily="34" charset="0"/>
              </a:rPr>
              <a:t>conveniência</a:t>
            </a:r>
            <a:r>
              <a:rPr lang="pt-BR" sz="1600" kern="1200" dirty="0">
                <a:latin typeface="Segoe UI" panose="020B0502040204020203" pitchFamily="34" charset="0"/>
                <a:cs typeface="Segoe UI" panose="020B0502040204020203" pitchFamily="34" charset="0"/>
              </a:rPr>
              <a:t> (disponibilidade física, disposição para pagar, acessibilidade geográfica, capacidade de compreensão e acesso à informação em saúde).</a:t>
            </a:r>
          </a:p>
          <a:p>
            <a:pPr algn="just">
              <a:defRPr/>
            </a:pPr>
            <a:endParaRPr lang="pt-BR" sz="1600" kern="1200" dirty="0">
              <a:latin typeface="Segoe UI" panose="020B0502040204020203" pitchFamily="34" charset="0"/>
              <a:cs typeface="Segoe UI" panose="020B0502040204020203" pitchFamily="34" charset="0"/>
            </a:endParaRPr>
          </a:p>
          <a:p>
            <a:pPr marL="0" indent="0" algn="ctr">
              <a:buFontTx/>
              <a:buNone/>
              <a:defRPr/>
            </a:pPr>
            <a:endParaRPr lang="pt-BR" sz="1600" b="1" cap="small" dirty="0">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a:extLst>
              <a:ext uri="{FF2B5EF4-FFF2-40B4-BE49-F238E27FC236}">
                <a16:creationId xmlns:a16="http://schemas.microsoft.com/office/drawing/2014/main" id="{5C15582B-08D3-48D4-999D-186A1895E2FB}"/>
              </a:ext>
            </a:extLst>
          </p:cNvPr>
          <p:cNvSpPr>
            <a:spLocks noGrp="1" noChangeArrowheads="1"/>
          </p:cNvSpPr>
          <p:nvPr>
            <p:ph type="title"/>
          </p:nvPr>
        </p:nvSpPr>
        <p:spPr>
          <a:xfrm>
            <a:off x="406400" y="333375"/>
            <a:ext cx="8362950" cy="649288"/>
          </a:xfrm>
        </p:spPr>
        <p:txBody>
          <a:bodyPr/>
          <a:lstStyle/>
          <a:p>
            <a:pPr algn="l">
              <a:defRPr/>
            </a:pPr>
            <a:br>
              <a:rPr lang="pt-BR" altLang="pt-BR" sz="2000" b="1" dirty="0">
                <a:latin typeface="Segoe UI" panose="020B0502040204020203" pitchFamily="34" charset="0"/>
                <a:cs typeface="Segoe UI" panose="020B0502040204020203" pitchFamily="34" charset="0"/>
              </a:rPr>
            </a:br>
            <a:r>
              <a:rPr lang="pt-BR" sz="2000" b="1" i="1" cap="small" dirty="0">
                <a:latin typeface="Segoe UI" panose="020B0502040204020203" pitchFamily="34" charset="0"/>
                <a:ea typeface="Times New Roman" panose="02020603050405020304" pitchFamily="18" charset="0"/>
                <a:cs typeface="Segoe UI" panose="020B0502040204020203" pitchFamily="34" charset="0"/>
              </a:rPr>
              <a:t>SURVEYS </a:t>
            </a:r>
            <a:r>
              <a:rPr lang="pt-BR" sz="2000" b="1" cap="small" dirty="0">
                <a:latin typeface="Segoe UI" panose="020B0502040204020203" pitchFamily="34" charset="0"/>
                <a:ea typeface="Times New Roman" panose="02020603050405020304" pitchFamily="18" charset="0"/>
                <a:cs typeface="Segoe UI" panose="020B0502040204020203" pitchFamily="34" charset="0"/>
              </a:rPr>
              <a:t>SOBRE HESITAÇÃO VACINAL (1)</a:t>
            </a:r>
            <a:br>
              <a:rPr lang="pt-BR" sz="2000" b="1" cap="small" dirty="0">
                <a:latin typeface="Segoe UI" panose="020B0502040204020203" pitchFamily="34" charset="0"/>
                <a:ea typeface="Times New Roman" panose="02020603050405020304" pitchFamily="18" charset="0"/>
                <a:cs typeface="Segoe UI" panose="020B0502040204020203" pitchFamily="34" charset="0"/>
              </a:rPr>
            </a:br>
            <a:br>
              <a:rPr lang="pt-BR" sz="2000" b="1" cap="small" dirty="0">
                <a:latin typeface="Segoe UI" panose="020B0502040204020203" pitchFamily="34" charset="0"/>
                <a:ea typeface="Times New Roman" panose="02020603050405020304" pitchFamily="18" charset="0"/>
                <a:cs typeface="Segoe UI" panose="020B0502040204020203" pitchFamily="34" charset="0"/>
              </a:rPr>
            </a:br>
            <a:endParaRPr lang="pt-BR" altLang="pt-BR" sz="2000" dirty="0"/>
          </a:p>
        </p:txBody>
      </p:sp>
      <p:sp>
        <p:nvSpPr>
          <p:cNvPr id="20483" name="Espaço Reservado para Conteúdo 2">
            <a:extLst>
              <a:ext uri="{FF2B5EF4-FFF2-40B4-BE49-F238E27FC236}">
                <a16:creationId xmlns:a16="http://schemas.microsoft.com/office/drawing/2014/main" id="{114440BF-502C-4993-A850-7D02219B3B0B}"/>
              </a:ext>
            </a:extLst>
          </p:cNvPr>
          <p:cNvSpPr>
            <a:spLocks noGrp="1" noChangeArrowheads="1"/>
          </p:cNvSpPr>
          <p:nvPr>
            <p:ph idx="1"/>
          </p:nvPr>
        </p:nvSpPr>
        <p:spPr>
          <a:xfrm>
            <a:off x="539750" y="1196975"/>
            <a:ext cx="8229600" cy="2376488"/>
          </a:xfrm>
        </p:spPr>
        <p:txBody>
          <a:bodyPr/>
          <a:lstStyle/>
          <a:p>
            <a:pPr algn="just">
              <a:spcBef>
                <a:spcPts val="0"/>
              </a:spcBef>
              <a:spcAft>
                <a:spcPts val="0"/>
              </a:spcAft>
              <a:defRPr/>
            </a:pPr>
            <a:r>
              <a:rPr lang="pt-BR" sz="1600" b="1" dirty="0">
                <a:latin typeface="Segoe UI" panose="020B0502040204020203" pitchFamily="34" charset="0"/>
                <a:ea typeface="Segoe UI" panose="020B0502040204020203" pitchFamily="34" charset="0"/>
                <a:cs typeface="Segoe UI" panose="020B0502040204020203" pitchFamily="34" charset="0"/>
              </a:rPr>
              <a:t>População adulta</a:t>
            </a:r>
            <a:r>
              <a:rPr lang="pt-BR" sz="1600" dirty="0">
                <a:latin typeface="Segoe UI" panose="020B0502040204020203" pitchFamily="34" charset="0"/>
                <a:ea typeface="Segoe UI" panose="020B0502040204020203" pitchFamily="34" charset="0"/>
                <a:cs typeface="Segoe UI" panose="020B0502040204020203" pitchFamily="34" charset="0"/>
              </a:rPr>
              <a:t>:  Entrevistas com adultos, com perguntas sobre hesitação vacinal e seus motivos, incluindo aspectos relacionados à vacinação de</a:t>
            </a:r>
            <a:r>
              <a:rPr lang="pt-BR" sz="1600" dirty="0">
                <a:latin typeface="Segoe UI" panose="020B0502040204020203" pitchFamily="34" charset="0"/>
                <a:cs typeface="Segoe UI" panose="020B0502040204020203" pitchFamily="34" charset="0"/>
              </a:rPr>
              <a:t> crianças e jovens de 0 a 17 anos de idade, para seus responsáveis.</a:t>
            </a:r>
          </a:p>
          <a:p>
            <a:pPr marL="0" indent="0" algn="just">
              <a:spcBef>
                <a:spcPts val="0"/>
              </a:spcBef>
              <a:spcAft>
                <a:spcPts val="0"/>
              </a:spcAft>
              <a:buFontTx/>
              <a:buNone/>
              <a:defRPr/>
            </a:pPr>
            <a:br>
              <a:rPr lang="pt-BR" sz="1600" dirty="0">
                <a:latin typeface="Segoe UI" panose="020B0502040204020203" pitchFamily="34" charset="0"/>
                <a:cs typeface="Segoe UI" panose="020B0502040204020203" pitchFamily="34" charset="0"/>
              </a:rPr>
            </a:br>
            <a:endParaRPr lang="pt-BR" sz="1600" dirty="0">
              <a:highlight>
                <a:srgbClr val="FFFF00"/>
              </a:highlight>
              <a:latin typeface="Segoe UI" panose="020B0502040204020203" pitchFamily="34" charset="0"/>
              <a:ea typeface="Segoe UI" panose="020B0502040204020203" pitchFamily="34" charset="0"/>
              <a:cs typeface="Segoe UI" panose="020B0502040204020203" pitchFamily="34" charset="0"/>
            </a:endParaRPr>
          </a:p>
          <a:p>
            <a:pPr algn="just">
              <a:defRPr/>
            </a:pPr>
            <a:r>
              <a:rPr lang="pt-BR" sz="1600" b="1" dirty="0">
                <a:latin typeface="Segoe UI" panose="020B0502040204020203" pitchFamily="34" charset="0"/>
                <a:ea typeface="Segoe UI" panose="020B0502040204020203" pitchFamily="34" charset="0"/>
                <a:cs typeface="Segoe UI" panose="020B0502040204020203" pitchFamily="34" charset="0"/>
              </a:rPr>
              <a:t>Profissionais de saúde: </a:t>
            </a:r>
            <a:r>
              <a:rPr lang="pt-BR" sz="1600" dirty="0">
                <a:latin typeface="Segoe UI" panose="020B0502040204020203" pitchFamily="34" charset="0"/>
                <a:ea typeface="Segoe UI" panose="020B0502040204020203" pitchFamily="34" charset="0"/>
                <a:cs typeface="Segoe UI" panose="020B0502040204020203" pitchFamily="34" charset="0"/>
              </a:rPr>
              <a:t>Entrevistas com profissionais que realizam ações de imunização, com  questões relacionadas à prática cotidiana e experiência de vacinação, percepção de hesitação vacinal e recursos de informação sobre a vacinação em geral.  </a:t>
            </a:r>
            <a:endParaRPr lang="pt-BR" altLang="pt-BR" sz="1600" dirty="0">
              <a:latin typeface="Segoe UI" panose="020B0502040204020203" pitchFamily="34" charset="0"/>
              <a:cs typeface="Segoe UI" panose="020B0502040204020203" pitchFamily="34" charset="0"/>
            </a:endParaRPr>
          </a:p>
        </p:txBody>
      </p:sp>
      <p:graphicFrame>
        <p:nvGraphicFramePr>
          <p:cNvPr id="5" name="Tabela 4">
            <a:extLst>
              <a:ext uri="{FF2B5EF4-FFF2-40B4-BE49-F238E27FC236}">
                <a16:creationId xmlns:a16="http://schemas.microsoft.com/office/drawing/2014/main" id="{3D675242-0AB7-4B22-9503-F5F2B7AA759E}"/>
              </a:ext>
            </a:extLst>
          </p:cNvPr>
          <p:cNvGraphicFramePr>
            <a:graphicFrameLocks noGrp="1"/>
          </p:cNvGraphicFramePr>
          <p:nvPr/>
        </p:nvGraphicFramePr>
        <p:xfrm>
          <a:off x="971550" y="3775075"/>
          <a:ext cx="7704138" cy="2087563"/>
        </p:xfrm>
        <a:graphic>
          <a:graphicData uri="http://schemas.openxmlformats.org/drawingml/2006/table">
            <a:tbl>
              <a:tblPr/>
              <a:tblGrid>
                <a:gridCol w="3841906">
                  <a:extLst>
                    <a:ext uri="{9D8B030D-6E8A-4147-A177-3AD203B41FA5}">
                      <a16:colId xmlns:a16="http://schemas.microsoft.com/office/drawing/2014/main" val="20000"/>
                    </a:ext>
                  </a:extLst>
                </a:gridCol>
                <a:gridCol w="3862232">
                  <a:extLst>
                    <a:ext uri="{9D8B030D-6E8A-4147-A177-3AD203B41FA5}">
                      <a16:colId xmlns:a16="http://schemas.microsoft.com/office/drawing/2014/main" val="20001"/>
                    </a:ext>
                  </a:extLst>
                </a:gridCol>
              </a:tblGrid>
              <a:tr h="447714">
                <a:tc>
                  <a:txBody>
                    <a:bodyPr/>
                    <a:lstStyle/>
                    <a:p>
                      <a:pPr algn="ctr" fontAlgn="b"/>
                      <a:r>
                        <a:rPr lang="pt-BR" sz="1400" b="1" i="0" u="none" strike="noStrike" dirty="0">
                          <a:solidFill>
                            <a:srgbClr val="000000"/>
                          </a:solidFill>
                          <a:effectLst/>
                          <a:latin typeface="Segoe UI" panose="020B0502040204020203" pitchFamily="34" charset="0"/>
                        </a:rPr>
                        <a:t>População adulta</a:t>
                      </a:r>
                    </a:p>
                  </a:txBody>
                  <a:tcPr marL="7620" marR="7620"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1" i="0" u="none" strike="noStrike" dirty="0">
                          <a:solidFill>
                            <a:srgbClr val="000000"/>
                          </a:solidFill>
                          <a:effectLst/>
                          <a:latin typeface="Segoe UI" panose="020B0502040204020203" pitchFamily="34" charset="0"/>
                        </a:rPr>
                        <a:t>Profissionais de saúde</a:t>
                      </a:r>
                    </a:p>
                  </a:txBody>
                  <a:tcPr marL="7620" marR="7620"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9849">
                <a:tc>
                  <a:txBody>
                    <a:bodyPr/>
                    <a:lstStyle/>
                    <a:p>
                      <a:pPr algn="ctr" fontAlgn="t"/>
                      <a:r>
                        <a:rPr lang="pt-BR" sz="1400" b="1" i="0" u="none" strike="noStrike" dirty="0">
                          <a:solidFill>
                            <a:srgbClr val="000000"/>
                          </a:solidFill>
                          <a:effectLst/>
                          <a:latin typeface="Segoe UI" panose="020B0502040204020203" pitchFamily="34" charset="0"/>
                        </a:rPr>
                        <a:t>2.235</a:t>
                      </a:r>
                      <a:r>
                        <a:rPr lang="pt-BR" sz="1400" b="0" i="0" u="none" strike="noStrike" dirty="0">
                          <a:solidFill>
                            <a:srgbClr val="000000"/>
                          </a:solidFill>
                          <a:effectLst/>
                          <a:latin typeface="Segoe UI" panose="020B0502040204020203" pitchFamily="34" charset="0"/>
                        </a:rPr>
                        <a:t> pessoas acima de 18 anos de idade</a:t>
                      </a:r>
                    </a:p>
                  </a:txBody>
                  <a:tcPr marL="7620" marR="7620"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effectLst/>
                          <a:latin typeface="Segoe UI" panose="020B0502040204020203" pitchFamily="34" charset="0"/>
                        </a:rPr>
                        <a:t>1.005</a:t>
                      </a:r>
                      <a:r>
                        <a:rPr lang="pt-BR" sz="1400" b="0" i="0" u="none" strike="noStrike" dirty="0">
                          <a:solidFill>
                            <a:srgbClr val="000000"/>
                          </a:solidFill>
                          <a:effectLst/>
                          <a:latin typeface="Segoe UI" panose="020B0502040204020203" pitchFamily="34" charset="0"/>
                        </a:rPr>
                        <a:t> profissionais de salas de vacina de UBS de todas as regiões do país </a:t>
                      </a:r>
                    </a:p>
                    <a:p>
                      <a:pPr algn="ctr" fontAlgn="t"/>
                      <a:endParaRPr lang="pt-BR" sz="1400" b="0" i="0" u="none" strike="noStrike" dirty="0">
                        <a:solidFill>
                          <a:srgbClr val="000000"/>
                        </a:solidFill>
                        <a:effectLst/>
                        <a:latin typeface="Segoe UI" panose="020B0502040204020203" pitchFamily="34" charset="0"/>
                      </a:endParaRPr>
                    </a:p>
                    <a:p>
                      <a:pPr marL="0" marR="0" indent="0" algn="ctr" defTabSz="914400" rtl="0" eaLnBrk="1" fontAlgn="t" latinLnBrk="0" hangingPunct="1">
                        <a:lnSpc>
                          <a:spcPct val="100000"/>
                        </a:lnSpc>
                        <a:spcBef>
                          <a:spcPts val="0"/>
                        </a:spcBef>
                        <a:spcAft>
                          <a:spcPts val="0"/>
                        </a:spcAft>
                        <a:buClrTx/>
                        <a:buSzTx/>
                        <a:buFontTx/>
                        <a:buNone/>
                        <a:tabLst/>
                        <a:defRPr/>
                      </a:pPr>
                      <a:r>
                        <a:rPr lang="pt-BR" sz="1400" b="1" i="0" u="none" strike="noStrike" dirty="0">
                          <a:solidFill>
                            <a:srgbClr val="000000"/>
                          </a:solidFill>
                          <a:effectLst/>
                          <a:latin typeface="Segoe UI" panose="020B0502040204020203" pitchFamily="34" charset="0"/>
                        </a:rPr>
                        <a:t>110</a:t>
                      </a:r>
                      <a:r>
                        <a:rPr lang="pt-BR" sz="1400" b="0" i="0" u="none" strike="noStrike" dirty="0">
                          <a:solidFill>
                            <a:srgbClr val="000000"/>
                          </a:solidFill>
                          <a:effectLst/>
                          <a:latin typeface="Segoe UI" panose="020B0502040204020203" pitchFamily="34" charset="0"/>
                        </a:rPr>
                        <a:t> pediatras de consultórios privados </a:t>
                      </a:r>
                    </a:p>
                  </a:txBody>
                  <a:tcPr marL="7620" marR="7620"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a:extLst>
              <a:ext uri="{FF2B5EF4-FFF2-40B4-BE49-F238E27FC236}">
                <a16:creationId xmlns:a16="http://schemas.microsoft.com/office/drawing/2014/main" id="{FF9B4706-19A8-4E6D-BFCA-6C170BCCFC20}"/>
              </a:ext>
            </a:extLst>
          </p:cNvPr>
          <p:cNvSpPr>
            <a:spLocks noGrp="1" noChangeArrowheads="1"/>
          </p:cNvSpPr>
          <p:nvPr>
            <p:ph type="title"/>
          </p:nvPr>
        </p:nvSpPr>
        <p:spPr>
          <a:xfrm>
            <a:off x="390525" y="119063"/>
            <a:ext cx="8362950" cy="647700"/>
          </a:xfrm>
        </p:spPr>
        <p:txBody>
          <a:bodyPr/>
          <a:lstStyle/>
          <a:p>
            <a:pPr algn="l">
              <a:defRPr/>
            </a:pPr>
            <a:br>
              <a:rPr lang="pt-BR" altLang="pt-BR" sz="2000" b="1" dirty="0">
                <a:latin typeface="Segoe UI" panose="020B0502040204020203" pitchFamily="34" charset="0"/>
                <a:cs typeface="Segoe UI" panose="020B0502040204020203" pitchFamily="34" charset="0"/>
              </a:rPr>
            </a:br>
            <a:r>
              <a:rPr lang="pt-BR" sz="2000" b="1" i="1" cap="small" dirty="0">
                <a:latin typeface="Segoe UI" panose="020B0502040204020203" pitchFamily="34" charset="0"/>
                <a:ea typeface="Times New Roman" panose="02020603050405020304" pitchFamily="18" charset="0"/>
                <a:cs typeface="Segoe UI" panose="020B0502040204020203" pitchFamily="34" charset="0"/>
              </a:rPr>
              <a:t>SURVEYS</a:t>
            </a:r>
            <a:r>
              <a:rPr lang="pt-BR" sz="2000" b="1" cap="small" dirty="0">
                <a:latin typeface="Segoe UI" panose="020B0502040204020203" pitchFamily="34" charset="0"/>
                <a:ea typeface="Times New Roman" panose="02020603050405020304" pitchFamily="18" charset="0"/>
                <a:cs typeface="Segoe UI" panose="020B0502040204020203" pitchFamily="34" charset="0"/>
              </a:rPr>
              <a:t> SOBRE HESITAÇÃO VACINAL (2) </a:t>
            </a:r>
            <a:br>
              <a:rPr lang="pt-PT" altLang="pt-BR" sz="2000" dirty="0">
                <a:latin typeface="Segoe UI" panose="020B0502040204020203" pitchFamily="34" charset="0"/>
                <a:cs typeface="Segoe UI" panose="020B0502040204020203" pitchFamily="34" charset="0"/>
              </a:rPr>
            </a:br>
            <a:endParaRPr lang="pt-BR" altLang="pt-BR" sz="2000" dirty="0"/>
          </a:p>
        </p:txBody>
      </p:sp>
      <p:sp>
        <p:nvSpPr>
          <p:cNvPr id="54275" name="Espaço Reservado para Conteúdo 2">
            <a:extLst>
              <a:ext uri="{FF2B5EF4-FFF2-40B4-BE49-F238E27FC236}">
                <a16:creationId xmlns:a16="http://schemas.microsoft.com/office/drawing/2014/main" id="{3086441E-A438-47BD-9E46-3A56CE561D3B}"/>
              </a:ext>
            </a:extLst>
          </p:cNvPr>
          <p:cNvSpPr>
            <a:spLocks noGrp="1" noChangeArrowheads="1"/>
          </p:cNvSpPr>
          <p:nvPr>
            <p:ph idx="1"/>
          </p:nvPr>
        </p:nvSpPr>
        <p:spPr>
          <a:xfrm>
            <a:off x="468313" y="765175"/>
            <a:ext cx="8229600" cy="431800"/>
          </a:xfrm>
        </p:spPr>
        <p:txBody>
          <a:bodyPr/>
          <a:lstStyle/>
          <a:p>
            <a:pPr marL="0" indent="0">
              <a:buFontTx/>
              <a:buNone/>
            </a:pPr>
            <a:endParaRPr lang="pt-BR" altLang="pt-BR" sz="2000">
              <a:latin typeface="Segoe UI" panose="020B0502040204020203" pitchFamily="34" charset="0"/>
              <a:cs typeface="Segoe UI" panose="020B0502040204020203" pitchFamily="34" charset="0"/>
            </a:endParaRPr>
          </a:p>
          <a:p>
            <a:pPr marL="0" indent="0">
              <a:buFontTx/>
              <a:buNone/>
            </a:pPr>
            <a:endParaRPr lang="pt-BR" altLang="pt-BR" sz="2000">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699FB6CD-433F-4B44-98FE-56C0CC1CA546}"/>
              </a:ext>
            </a:extLst>
          </p:cNvPr>
          <p:cNvSpPr txBox="1"/>
          <p:nvPr/>
        </p:nvSpPr>
        <p:spPr>
          <a:xfrm>
            <a:off x="179388" y="769938"/>
            <a:ext cx="8856662" cy="5508625"/>
          </a:xfrm>
          <a:prstGeom prst="rect">
            <a:avLst/>
          </a:prstGeom>
          <a:noFill/>
        </p:spPr>
        <p:txBody>
          <a:bodyPr>
            <a:spAutoFit/>
          </a:bodyPr>
          <a:lstStyle/>
          <a:p>
            <a:pPr algn="ctr">
              <a:defRPr/>
            </a:pPr>
            <a:r>
              <a:rPr lang="pt-BR" sz="1600" b="1" dirty="0">
                <a:latin typeface="Segoe UI" panose="020B0502040204020203" pitchFamily="34" charset="0"/>
                <a:cs typeface="Segoe UI" panose="020B0502040204020203" pitchFamily="34" charset="0"/>
              </a:rPr>
              <a:t>POPULAÇÃO ADULTA</a:t>
            </a:r>
          </a:p>
          <a:p>
            <a:pPr algn="ctr">
              <a:defRPr/>
            </a:pPr>
            <a:endParaRPr lang="pt-BR" sz="1600" b="1"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Confiança nas vacinas</a:t>
            </a:r>
          </a:p>
          <a:p>
            <a:pPr algn="ctr">
              <a:defRPr/>
            </a:pPr>
            <a:endParaRPr lang="pt-BR" sz="1600" b="1"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Confiança nas vacinas como forma de proteção individual e coletiva, no SUS e PNI</a:t>
            </a:r>
          </a:p>
          <a:p>
            <a:pPr marL="342900" indent="-342900">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Confiança elevada nos profissionais que prescrevem, informam e aconselham sobre vacinas</a:t>
            </a:r>
          </a:p>
          <a:p>
            <a:pPr marL="342900" indent="-342900">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Confiança em líderes religiosos e informações de postagens em redes sociais na hora de se decidir sobre a própria vacinação (&gt; idosos e pessoas com baixa escolaridade e renda)</a:t>
            </a:r>
          </a:p>
          <a:p>
            <a:pPr>
              <a:defRPr/>
            </a:pPr>
            <a:endParaRPr lang="pt-BR" sz="1600"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Fatores associados à hesitação vacinal em crianças, adolescentes e adultos</a:t>
            </a:r>
          </a:p>
          <a:p>
            <a:pPr algn="ctr">
              <a:defRPr/>
            </a:pPr>
            <a:endParaRPr lang="pt-BR" sz="1600" b="1"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Preocupação com os efeitos colaterais das vacinas</a:t>
            </a: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Baixa percepção de risco para doenças que não são mais comuns atualmente </a:t>
            </a: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Percepção de que as vacinas disponibilizadas pelo setor privado são mais confiáveis </a:t>
            </a: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Percepção de que as vacinas novas apresentam mais risco que as antigas</a:t>
            </a: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Percepção de que administrar a vacina contra o HPV para adolescentes pode incentivar a vida sexual precocemente</a:t>
            </a: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Percepção de que a indústria farmacêutica inventa a necessidade de vacinar para ganhar dinheiro </a:t>
            </a: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Dificuldades de deslocamento para chegar até os locais de vacinação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C42AE351-5583-40BC-9C40-1CC5F936961D}"/>
              </a:ext>
            </a:extLst>
          </p:cNvPr>
          <p:cNvSpPr txBox="1"/>
          <p:nvPr/>
        </p:nvSpPr>
        <p:spPr>
          <a:xfrm>
            <a:off x="457200" y="1100138"/>
            <a:ext cx="8229600" cy="5508625"/>
          </a:xfrm>
          <a:prstGeom prst="rect">
            <a:avLst/>
          </a:prstGeom>
          <a:noFill/>
        </p:spPr>
        <p:txBody>
          <a:bodyPr>
            <a:spAutoFit/>
          </a:bodyPr>
          <a:lstStyle/>
          <a:p>
            <a:pPr algn="ctr">
              <a:defRPr/>
            </a:pPr>
            <a:r>
              <a:rPr lang="pt-BR" sz="1600" b="1" dirty="0">
                <a:latin typeface="Segoe UI" panose="020B0502040204020203" pitchFamily="34" charset="0"/>
                <a:cs typeface="Segoe UI" panose="020B0502040204020203" pitchFamily="34" charset="0"/>
              </a:rPr>
              <a:t>PROFISSIONAIS DE SAÚDE</a:t>
            </a:r>
          </a:p>
          <a:p>
            <a:pPr algn="ctr">
              <a:defRPr/>
            </a:pPr>
            <a:endParaRPr lang="pt-BR" sz="1600" b="1"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Confiança nas vacinas</a:t>
            </a:r>
          </a:p>
          <a:p>
            <a:pPr algn="ctr">
              <a:defRPr/>
            </a:pPr>
            <a:endParaRPr lang="pt-BR" sz="1600" b="1" dirty="0">
              <a:latin typeface="Segoe UI" panose="020B0502040204020203" pitchFamily="34" charset="0"/>
              <a:cs typeface="Segoe UI" panose="020B0502040204020203" pitchFamily="34" charset="0"/>
            </a:endParaRPr>
          </a:p>
          <a:p>
            <a:pPr marL="342900" indent="-342900" algn="just">
              <a:buFont typeface="+mj-lt"/>
              <a:buAutoNum type="arabicPeriod"/>
              <a:defRPr/>
            </a:pPr>
            <a:r>
              <a:rPr lang="pt-BR" sz="1600" dirty="0">
                <a:latin typeface="Segoe UI" panose="020B0502040204020203" pitchFamily="34" charset="0"/>
                <a:cs typeface="Segoe UI" panose="020B0502040204020203" pitchFamily="34" charset="0"/>
              </a:rPr>
              <a:t>As vacinas são seguras, são eficazes e confiam nas recomendações do PNI</a:t>
            </a:r>
          </a:p>
          <a:p>
            <a:pPr marL="342900" indent="-342900" algn="just">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lgn="just">
              <a:buFont typeface="+mj-lt"/>
              <a:buAutoNum type="arabicPeriod"/>
              <a:defRPr/>
            </a:pPr>
            <a:r>
              <a:rPr lang="pt-BR" sz="1600" dirty="0">
                <a:latin typeface="Segoe UI" panose="020B0502040204020203" pitchFamily="34" charset="0"/>
                <a:cs typeface="Segoe UI" panose="020B0502040204020203" pitchFamily="34" charset="0"/>
              </a:rPr>
              <a:t>Os participantes se consideram bem preparados, com conhecimentos e habilidade necessários para lidar com situação em que há hesitação por parte dos usuários</a:t>
            </a:r>
          </a:p>
          <a:p>
            <a:pPr marL="342900" indent="-342900" algn="just">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lgn="just">
              <a:buFont typeface="+mj-lt"/>
              <a:buAutoNum type="arabicPeriod"/>
              <a:defRPr/>
            </a:pPr>
            <a:r>
              <a:rPr lang="pt-BR" sz="1600" dirty="0">
                <a:latin typeface="Segoe UI" panose="020B0502040204020203" pitchFamily="34" charset="0"/>
                <a:cs typeface="Segoe UI" panose="020B0502040204020203" pitchFamily="34" charset="0"/>
              </a:rPr>
              <a:t>Se sentem confortáveis para prescrever, recomendar e aplicar as vacinas para os diversos grupos populacionais</a:t>
            </a:r>
          </a:p>
          <a:p>
            <a:pPr algn="ctr">
              <a:defRPr/>
            </a:pPr>
            <a:endParaRPr lang="pt-BR" sz="1600" b="1"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Percepção da hesitação vacinal</a:t>
            </a:r>
          </a:p>
          <a:p>
            <a:pPr algn="ctr">
              <a:defRPr/>
            </a:pPr>
            <a:endParaRPr lang="pt-BR" sz="1600" b="1"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1/3 dos profissionais percebem relutância ou hesitação por parte dos usuários sobre as vacinas</a:t>
            </a:r>
          </a:p>
          <a:p>
            <a:pPr marL="342900" indent="-342900">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A hesitação é maior do que a recusa completa</a:t>
            </a:r>
          </a:p>
          <a:p>
            <a:pPr marL="342900" indent="-342900">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A hesitação em se vacinar ocorre mais notadamente para vacinas contra a COVID-19,  gripe e HPV </a:t>
            </a:r>
          </a:p>
          <a:p>
            <a:pPr>
              <a:defRPr/>
            </a:pPr>
            <a:endParaRPr lang="pt-BR" sz="1600" dirty="0">
              <a:latin typeface="Segoe UI" panose="020B0502040204020203" pitchFamily="34" charset="0"/>
              <a:cs typeface="Segoe UI" panose="020B0502040204020203" pitchFamily="34" charset="0"/>
            </a:endParaRPr>
          </a:p>
        </p:txBody>
      </p:sp>
      <p:sp>
        <p:nvSpPr>
          <p:cNvPr id="6" name="Título 1">
            <a:extLst>
              <a:ext uri="{FF2B5EF4-FFF2-40B4-BE49-F238E27FC236}">
                <a16:creationId xmlns:a16="http://schemas.microsoft.com/office/drawing/2014/main" id="{F9E4F206-C8EC-4A99-87BC-6C638E4A0EC1}"/>
              </a:ext>
            </a:extLst>
          </p:cNvPr>
          <p:cNvSpPr txBox="1">
            <a:spLocks noChangeArrowheads="1"/>
          </p:cNvSpPr>
          <p:nvPr/>
        </p:nvSpPr>
        <p:spPr bwMode="auto">
          <a:xfrm>
            <a:off x="390525" y="119063"/>
            <a:ext cx="8362950" cy="6477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br>
              <a:rPr lang="pt-BR" altLang="pt-BR" sz="2000" b="1" kern="0" dirty="0">
                <a:latin typeface="Segoe UI" panose="020B0502040204020203" pitchFamily="34" charset="0"/>
                <a:cs typeface="Segoe UI" panose="020B0502040204020203" pitchFamily="34" charset="0"/>
              </a:rPr>
            </a:br>
            <a:r>
              <a:rPr lang="pt-BR" sz="2000" b="1" i="1" kern="0" cap="small" dirty="0">
                <a:latin typeface="Segoe UI" panose="020B0502040204020203" pitchFamily="34" charset="0"/>
                <a:ea typeface="Times New Roman" panose="02020603050405020304" pitchFamily="18" charset="0"/>
                <a:cs typeface="Segoe UI" panose="020B0502040204020203" pitchFamily="34" charset="0"/>
              </a:rPr>
              <a:t>SURVEYS</a:t>
            </a:r>
            <a:r>
              <a:rPr lang="pt-BR" sz="2000" b="1" kern="0" cap="small" dirty="0">
                <a:latin typeface="Segoe UI" panose="020B0502040204020203" pitchFamily="34" charset="0"/>
                <a:ea typeface="Times New Roman" panose="02020603050405020304" pitchFamily="18" charset="0"/>
                <a:cs typeface="Segoe UI" panose="020B0502040204020203" pitchFamily="34" charset="0"/>
              </a:rPr>
              <a:t> SOBRE HESITAÇÃO VACINAL (3) </a:t>
            </a:r>
            <a:br>
              <a:rPr lang="pt-PT" altLang="pt-BR" sz="2000" kern="0" dirty="0">
                <a:latin typeface="Segoe UI" panose="020B0502040204020203" pitchFamily="34" charset="0"/>
                <a:cs typeface="Segoe UI" panose="020B0502040204020203" pitchFamily="34" charset="0"/>
              </a:rPr>
            </a:br>
            <a:endParaRPr lang="pt-BR" altLang="pt-BR" sz="2000"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7EB3683B-7CFC-4905-B64C-927877CB38DC}"/>
              </a:ext>
            </a:extLst>
          </p:cNvPr>
          <p:cNvSpPr txBox="1"/>
          <p:nvPr/>
        </p:nvSpPr>
        <p:spPr>
          <a:xfrm>
            <a:off x="539750" y="1341438"/>
            <a:ext cx="8229600" cy="3292475"/>
          </a:xfrm>
          <a:prstGeom prst="rect">
            <a:avLst/>
          </a:prstGeom>
          <a:noFill/>
        </p:spPr>
        <p:txBody>
          <a:bodyPr>
            <a:spAutoFit/>
          </a:bodyPr>
          <a:lstStyle/>
          <a:p>
            <a:pPr algn="ctr">
              <a:defRPr/>
            </a:pPr>
            <a:r>
              <a:rPr lang="pt-BR" sz="1600" b="1" dirty="0">
                <a:latin typeface="Segoe UI" panose="020B0502040204020203" pitchFamily="34" charset="0"/>
                <a:cs typeface="Segoe UI" panose="020B0502040204020203" pitchFamily="34" charset="0"/>
              </a:rPr>
              <a:t>PROFISSIONAIS DE SAÚDE</a:t>
            </a:r>
          </a:p>
          <a:p>
            <a:pPr algn="ctr">
              <a:defRPr/>
            </a:pPr>
            <a:endParaRPr lang="pt-BR" sz="1600" b="1"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Fatores associados à hesitação vacinal</a:t>
            </a:r>
          </a:p>
          <a:p>
            <a:pPr algn="ctr">
              <a:defRPr/>
            </a:pPr>
            <a:endParaRPr lang="pt-BR" sz="1600" b="1" dirty="0">
              <a:latin typeface="Segoe UI" panose="020B0502040204020203" pitchFamily="34" charset="0"/>
              <a:cs typeface="Segoe UI" panose="020B0502040204020203" pitchFamily="34" charset="0"/>
            </a:endParaRPr>
          </a:p>
          <a:p>
            <a:pPr marL="1143000" lvl="1" indent="-342900">
              <a:buFont typeface="+mj-lt"/>
              <a:buAutoNum type="arabicPeriod"/>
              <a:defRPr/>
            </a:pPr>
            <a:r>
              <a:rPr lang="pt-BR" sz="1600" dirty="0">
                <a:latin typeface="Segoe UI" panose="020B0502040204020203" pitchFamily="34" charset="0"/>
                <a:cs typeface="Segoe UI" panose="020B0502040204020203" pitchFamily="34" charset="0"/>
              </a:rPr>
              <a:t>Preocupação com os efeitos colaterais</a:t>
            </a:r>
          </a:p>
          <a:p>
            <a:pPr marL="1143000" lvl="1" indent="-342900">
              <a:buFont typeface="+mj-lt"/>
              <a:buAutoNum type="arabicPeriod"/>
              <a:defRPr/>
            </a:pPr>
            <a:endParaRPr lang="pt-BR" sz="1600" dirty="0">
              <a:latin typeface="Segoe UI" panose="020B0502040204020203" pitchFamily="34" charset="0"/>
              <a:cs typeface="Segoe UI" panose="020B0502040204020203" pitchFamily="34" charset="0"/>
            </a:endParaRPr>
          </a:p>
          <a:p>
            <a:pPr marL="800100" lvl="1" indent="369888">
              <a:buFont typeface="+mj-lt"/>
              <a:buAutoNum type="arabicPeriod"/>
              <a:defRPr/>
            </a:pPr>
            <a:r>
              <a:rPr lang="pt-BR" sz="1600" dirty="0">
                <a:latin typeface="Segoe UI" panose="020B0502040204020203" pitchFamily="34" charset="0"/>
                <a:cs typeface="Segoe UI" panose="020B0502040204020203" pitchFamily="34" charset="0"/>
              </a:rPr>
              <a:t>Medo de agulhas por acharem que são muito dolorosas</a:t>
            </a:r>
          </a:p>
          <a:p>
            <a:pPr marL="800100" lvl="1" indent="369888">
              <a:buFont typeface="+mj-lt"/>
              <a:buAutoNum type="arabicPeriod"/>
              <a:defRPr/>
            </a:pPr>
            <a:endParaRPr lang="pt-BR" sz="1600" dirty="0">
              <a:latin typeface="Segoe UI" panose="020B0502040204020203" pitchFamily="34" charset="0"/>
              <a:cs typeface="Segoe UI" panose="020B0502040204020203" pitchFamily="34" charset="0"/>
            </a:endParaRPr>
          </a:p>
          <a:p>
            <a:pPr marL="800100" lvl="1" indent="369888">
              <a:buFont typeface="+mj-lt"/>
              <a:buAutoNum type="arabicPeriod"/>
              <a:defRPr/>
            </a:pPr>
            <a:r>
              <a:rPr lang="pt-BR" sz="1600" dirty="0">
                <a:latin typeface="Segoe UI" panose="020B0502040204020203" pitchFamily="34" charset="0"/>
                <a:cs typeface="Segoe UI" panose="020B0502040204020203" pitchFamily="34" charset="0"/>
              </a:rPr>
              <a:t>Conhecer ou já ter ouvido falar de alguém que teve uma reação adversa</a:t>
            </a:r>
          </a:p>
          <a:p>
            <a:pPr marL="800100" lvl="1" indent="369888">
              <a:buFont typeface="+mj-lt"/>
              <a:buAutoNum type="arabicPeriod"/>
              <a:defRPr/>
            </a:pPr>
            <a:endParaRPr lang="pt-BR" sz="1600" dirty="0">
              <a:latin typeface="Segoe UI" panose="020B0502040204020203" pitchFamily="34" charset="0"/>
              <a:cs typeface="Segoe UI" panose="020B0502040204020203" pitchFamily="34" charset="0"/>
            </a:endParaRPr>
          </a:p>
          <a:p>
            <a:pPr marL="800100" lvl="1" indent="369888">
              <a:buFont typeface="+mj-lt"/>
              <a:buAutoNum type="arabicPeriod"/>
              <a:defRPr/>
            </a:pPr>
            <a:r>
              <a:rPr lang="pt-BR" sz="1600" dirty="0">
                <a:latin typeface="Segoe UI" panose="020B0502040204020203" pitchFamily="34" charset="0"/>
                <a:cs typeface="Segoe UI" panose="020B0502040204020203" pitchFamily="34" charset="0"/>
              </a:rPr>
              <a:t>Muitas vacinas sendo administradas ao mesmo tempo </a:t>
            </a:r>
          </a:p>
          <a:p>
            <a:pPr>
              <a:defRPr/>
            </a:pPr>
            <a:endParaRPr lang="pt-BR" sz="1600" dirty="0">
              <a:latin typeface="Segoe UI" panose="020B0502040204020203" pitchFamily="34" charset="0"/>
              <a:cs typeface="Segoe UI" panose="020B0502040204020203" pitchFamily="34" charset="0"/>
            </a:endParaRPr>
          </a:p>
          <a:p>
            <a:pPr>
              <a:defRPr/>
            </a:pPr>
            <a:endParaRPr lang="pt-BR" sz="1600" dirty="0">
              <a:latin typeface="Segoe UI" panose="020B0502040204020203" pitchFamily="34" charset="0"/>
              <a:cs typeface="Segoe UI" panose="020B0502040204020203" pitchFamily="34" charset="0"/>
            </a:endParaRPr>
          </a:p>
        </p:txBody>
      </p:sp>
      <p:sp>
        <p:nvSpPr>
          <p:cNvPr id="6" name="Título 1">
            <a:extLst>
              <a:ext uri="{FF2B5EF4-FFF2-40B4-BE49-F238E27FC236}">
                <a16:creationId xmlns:a16="http://schemas.microsoft.com/office/drawing/2014/main" id="{5856BD70-4902-4144-A7E1-8E825329BD79}"/>
              </a:ext>
            </a:extLst>
          </p:cNvPr>
          <p:cNvSpPr>
            <a:spLocks noGrp="1" noChangeArrowheads="1"/>
          </p:cNvSpPr>
          <p:nvPr>
            <p:ph type="title"/>
          </p:nvPr>
        </p:nvSpPr>
        <p:spPr>
          <a:xfrm>
            <a:off x="390525" y="119063"/>
            <a:ext cx="8362950" cy="647700"/>
          </a:xfrm>
        </p:spPr>
        <p:txBody>
          <a:bodyPr/>
          <a:lstStyle/>
          <a:p>
            <a:pPr algn="l">
              <a:defRPr/>
            </a:pPr>
            <a:br>
              <a:rPr lang="pt-BR" altLang="pt-BR" sz="2000" b="1" dirty="0">
                <a:latin typeface="Segoe UI" panose="020B0502040204020203" pitchFamily="34" charset="0"/>
                <a:cs typeface="Segoe UI" panose="020B0502040204020203" pitchFamily="34" charset="0"/>
              </a:rPr>
            </a:br>
            <a:r>
              <a:rPr lang="pt-BR" sz="2000" b="1" i="1" cap="small" dirty="0">
                <a:latin typeface="Segoe UI" panose="020B0502040204020203" pitchFamily="34" charset="0"/>
                <a:ea typeface="Times New Roman" panose="02020603050405020304" pitchFamily="18" charset="0"/>
                <a:cs typeface="Segoe UI" panose="020B0502040204020203" pitchFamily="34" charset="0"/>
              </a:rPr>
              <a:t>SURVEYS</a:t>
            </a:r>
            <a:r>
              <a:rPr lang="pt-BR" sz="2000" b="1" cap="small" dirty="0">
                <a:latin typeface="Segoe UI" panose="020B0502040204020203" pitchFamily="34" charset="0"/>
                <a:ea typeface="Times New Roman" panose="02020603050405020304" pitchFamily="18" charset="0"/>
                <a:cs typeface="Segoe UI" panose="020B0502040204020203" pitchFamily="34" charset="0"/>
              </a:rPr>
              <a:t> SOBRE HESITAÇÃO VACINAL (4) </a:t>
            </a:r>
            <a:br>
              <a:rPr lang="pt-PT" altLang="pt-BR" sz="2000" dirty="0">
                <a:latin typeface="Segoe UI" panose="020B0502040204020203" pitchFamily="34" charset="0"/>
                <a:cs typeface="Segoe UI" panose="020B0502040204020203" pitchFamily="34" charset="0"/>
              </a:rPr>
            </a:br>
            <a:endParaRPr lang="pt-BR" altLang="pt-B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48529A78-8C33-4B2E-9A60-D99A6C9329C8}"/>
              </a:ext>
            </a:extLst>
          </p:cNvPr>
          <p:cNvSpPr txBox="1"/>
          <p:nvPr/>
        </p:nvSpPr>
        <p:spPr>
          <a:xfrm>
            <a:off x="549275" y="976313"/>
            <a:ext cx="8229600" cy="5508625"/>
          </a:xfrm>
          <a:prstGeom prst="rect">
            <a:avLst/>
          </a:prstGeom>
          <a:noFill/>
        </p:spPr>
        <p:txBody>
          <a:bodyPr>
            <a:spAutoFit/>
          </a:bodyPr>
          <a:lstStyle/>
          <a:p>
            <a:pPr>
              <a:defRPr/>
            </a:pPr>
            <a:endParaRPr lang="pt-BR" sz="1600"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PEDIATRAS</a:t>
            </a:r>
          </a:p>
          <a:p>
            <a:pPr algn="ctr">
              <a:defRPr/>
            </a:pPr>
            <a:endParaRPr lang="pt-BR" sz="1600" b="1"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Confiança nas vacinas</a:t>
            </a:r>
          </a:p>
          <a:p>
            <a:pPr algn="ctr">
              <a:defRPr/>
            </a:pPr>
            <a:endParaRPr lang="pt-BR" sz="1600" b="1" dirty="0">
              <a:latin typeface="Segoe UI" panose="020B0502040204020203" pitchFamily="34" charset="0"/>
              <a:cs typeface="Segoe UI" panose="020B0502040204020203" pitchFamily="34" charset="0"/>
            </a:endParaRPr>
          </a:p>
          <a:p>
            <a:pPr marL="342900" indent="-342900" algn="just">
              <a:buFont typeface="+mj-lt"/>
              <a:buAutoNum type="arabicPeriod"/>
              <a:defRPr/>
            </a:pPr>
            <a:r>
              <a:rPr lang="pt-BR" sz="1600" dirty="0">
                <a:latin typeface="Segoe UI" panose="020B0502040204020203" pitchFamily="34" charset="0"/>
                <a:cs typeface="Segoe UI" panose="020B0502040204020203" pitchFamily="34" charset="0"/>
              </a:rPr>
              <a:t>A maioria dos pediatras respondentes considera que as vacinas são seguras</a:t>
            </a:r>
          </a:p>
          <a:p>
            <a:pPr algn="just">
              <a:defRPr/>
            </a:pPr>
            <a:endParaRPr lang="pt-BR" sz="1600"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Percepção da hesitação vacinal</a:t>
            </a:r>
          </a:p>
          <a:p>
            <a:pPr algn="ctr">
              <a:defRPr/>
            </a:pPr>
            <a:endParaRPr lang="pt-BR" sz="1600" b="1" dirty="0">
              <a:latin typeface="Segoe UI" panose="020B0502040204020203" pitchFamily="34" charset="0"/>
              <a:cs typeface="Segoe UI" panose="020B0502040204020203" pitchFamily="34" charset="0"/>
            </a:endParaRPr>
          </a:p>
          <a:p>
            <a:pPr marL="342900" indent="-342900" algn="just">
              <a:buFont typeface="+mj-lt"/>
              <a:buAutoNum type="arabicPeriod"/>
              <a:defRPr/>
            </a:pPr>
            <a:r>
              <a:rPr lang="pt-BR" sz="1600" dirty="0">
                <a:latin typeface="Segoe UI" panose="020B0502040204020203" pitchFamily="34" charset="0"/>
                <a:cs typeface="Segoe UI" panose="020B0502040204020203" pitchFamily="34" charset="0"/>
              </a:rPr>
              <a:t>Percepção de que a relutância da população em se vacinar e vacinar crianças e adolescentes ocorre com pouca frequência e que a recusa ocorre com ainda menos frequência </a:t>
            </a:r>
          </a:p>
          <a:p>
            <a:pPr marL="342900" indent="-342900" algn="just">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lgn="just">
              <a:buFont typeface="+mj-lt"/>
              <a:buAutoNum type="arabicPeriod"/>
              <a:defRPr/>
            </a:pPr>
            <a:r>
              <a:rPr lang="pt-BR" sz="1600" dirty="0">
                <a:latin typeface="Segoe UI" panose="020B0502040204020203" pitchFamily="34" charset="0"/>
                <a:cs typeface="Segoe UI" panose="020B0502040204020203" pitchFamily="34" charset="0"/>
              </a:rPr>
              <a:t>Crescimento tanto da relutância quanto da recusa nos últimos anos</a:t>
            </a:r>
          </a:p>
          <a:p>
            <a:pPr algn="ctr">
              <a:defRPr/>
            </a:pPr>
            <a:endParaRPr lang="pt-BR" sz="1600" b="1" dirty="0">
              <a:latin typeface="Segoe UI" panose="020B0502040204020203" pitchFamily="34" charset="0"/>
              <a:cs typeface="Segoe UI" panose="020B0502040204020203" pitchFamily="34" charset="0"/>
            </a:endParaRPr>
          </a:p>
          <a:p>
            <a:pPr algn="ctr">
              <a:defRPr/>
            </a:pPr>
            <a:r>
              <a:rPr lang="pt-BR" sz="1600" b="1" dirty="0">
                <a:latin typeface="Segoe UI" panose="020B0502040204020203" pitchFamily="34" charset="0"/>
                <a:cs typeface="Segoe UI" panose="020B0502040204020203" pitchFamily="34" charset="0"/>
              </a:rPr>
              <a:t>Fatores associados à hesitação vacinal</a:t>
            </a:r>
          </a:p>
          <a:p>
            <a:pPr algn="ctr">
              <a:defRPr/>
            </a:pPr>
            <a:endParaRPr lang="pt-BR" sz="1600"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Preocupação com os efeitos de longo prazo das vacinas</a:t>
            </a:r>
          </a:p>
          <a:p>
            <a:pPr marL="342900" indent="-342900">
              <a:buFont typeface="+mj-lt"/>
              <a:buAutoNum type="arabicPeriod"/>
              <a:defRPr/>
            </a:pPr>
            <a:endParaRPr lang="pt-BR" sz="1600" dirty="0">
              <a:latin typeface="Segoe UI" panose="020B0502040204020203" pitchFamily="34" charset="0"/>
              <a:cs typeface="Segoe UI" panose="020B0502040204020203" pitchFamily="34" charset="0"/>
            </a:endParaRPr>
          </a:p>
          <a:p>
            <a:pPr marL="342900" indent="-342900">
              <a:buFont typeface="+mj-lt"/>
              <a:buAutoNum type="arabicPeriod"/>
              <a:defRPr/>
            </a:pPr>
            <a:r>
              <a:rPr lang="pt-BR" sz="1600" dirty="0">
                <a:latin typeface="Segoe UI" panose="020B0502040204020203" pitchFamily="34" charset="0"/>
                <a:cs typeface="Segoe UI" panose="020B0502040204020203" pitchFamily="34" charset="0"/>
              </a:rPr>
              <a:t>Crença de que terapias alternativas são uma escolha melhor do que as vacinas</a:t>
            </a:r>
          </a:p>
          <a:p>
            <a:pPr marL="342900" indent="-342900">
              <a:buFont typeface="+mj-lt"/>
              <a:buAutoNum type="arabicPeriod"/>
              <a:defRPr/>
            </a:pPr>
            <a:endParaRPr lang="pt-BR" sz="1600" dirty="0">
              <a:latin typeface="Segoe UI" panose="020B0502040204020203" pitchFamily="34" charset="0"/>
              <a:cs typeface="Segoe UI" panose="020B0502040204020203" pitchFamily="34" charset="0"/>
            </a:endParaRPr>
          </a:p>
          <a:p>
            <a:pPr>
              <a:defRPr/>
            </a:pPr>
            <a:endParaRPr lang="pt-BR" sz="1600" dirty="0">
              <a:latin typeface="Segoe UI" panose="020B0502040204020203" pitchFamily="34" charset="0"/>
              <a:cs typeface="Segoe UI" panose="020B0502040204020203" pitchFamily="34" charset="0"/>
            </a:endParaRPr>
          </a:p>
        </p:txBody>
      </p:sp>
      <p:sp>
        <p:nvSpPr>
          <p:cNvPr id="6" name="Título 1">
            <a:extLst>
              <a:ext uri="{FF2B5EF4-FFF2-40B4-BE49-F238E27FC236}">
                <a16:creationId xmlns:a16="http://schemas.microsoft.com/office/drawing/2014/main" id="{D67BC774-FFF0-4CCD-B166-7BF7B75CF8FC}"/>
              </a:ext>
            </a:extLst>
          </p:cNvPr>
          <p:cNvSpPr txBox="1">
            <a:spLocks noChangeArrowheads="1"/>
          </p:cNvSpPr>
          <p:nvPr/>
        </p:nvSpPr>
        <p:spPr bwMode="auto">
          <a:xfrm>
            <a:off x="390525" y="119063"/>
            <a:ext cx="8362950" cy="6477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br>
              <a:rPr lang="pt-BR" altLang="pt-BR" sz="2000" b="1" kern="0" dirty="0">
                <a:latin typeface="Segoe UI" panose="020B0502040204020203" pitchFamily="34" charset="0"/>
                <a:cs typeface="Segoe UI" panose="020B0502040204020203" pitchFamily="34" charset="0"/>
              </a:rPr>
            </a:br>
            <a:r>
              <a:rPr lang="pt-BR" sz="2000" b="1" i="1" kern="0" cap="small" dirty="0">
                <a:latin typeface="Segoe UI" panose="020B0502040204020203" pitchFamily="34" charset="0"/>
                <a:ea typeface="Times New Roman" panose="02020603050405020304" pitchFamily="18" charset="0"/>
                <a:cs typeface="Segoe UI" panose="020B0502040204020203" pitchFamily="34" charset="0"/>
              </a:rPr>
              <a:t>SURVEYS</a:t>
            </a:r>
            <a:r>
              <a:rPr lang="pt-BR" sz="2000" b="1" kern="0" cap="small" dirty="0">
                <a:latin typeface="Segoe UI" panose="020B0502040204020203" pitchFamily="34" charset="0"/>
                <a:ea typeface="Times New Roman" panose="02020603050405020304" pitchFamily="18" charset="0"/>
                <a:cs typeface="Segoe UI" panose="020B0502040204020203" pitchFamily="34" charset="0"/>
              </a:rPr>
              <a:t> SOBRE HESITAÇÃO VACINAL (5) </a:t>
            </a:r>
            <a:br>
              <a:rPr lang="pt-PT" altLang="pt-BR" sz="2000" kern="0" dirty="0">
                <a:latin typeface="Segoe UI" panose="020B0502040204020203" pitchFamily="34" charset="0"/>
                <a:cs typeface="Segoe UI" panose="020B0502040204020203" pitchFamily="34" charset="0"/>
              </a:rPr>
            </a:br>
            <a:endParaRPr lang="pt-BR" altLang="pt-BR" sz="2000" kern="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a:extLst>
              <a:ext uri="{FF2B5EF4-FFF2-40B4-BE49-F238E27FC236}">
                <a16:creationId xmlns:a16="http://schemas.microsoft.com/office/drawing/2014/main" id="{76375951-6385-43D7-82B6-96C99FFD7425}"/>
              </a:ext>
            </a:extLst>
          </p:cNvPr>
          <p:cNvSpPr>
            <a:spLocks noGrp="1" noChangeArrowheads="1"/>
          </p:cNvSpPr>
          <p:nvPr>
            <p:ph type="title"/>
          </p:nvPr>
        </p:nvSpPr>
        <p:spPr>
          <a:xfrm>
            <a:off x="96838" y="187325"/>
            <a:ext cx="8362950" cy="649288"/>
          </a:xfrm>
        </p:spPr>
        <p:txBody>
          <a:bodyPr/>
          <a:lstStyle/>
          <a:p>
            <a:pPr algn="l">
              <a:defRPr/>
            </a:pPr>
            <a:br>
              <a:rPr lang="pt-BR" altLang="pt-BR" sz="2000" b="1" dirty="0">
                <a:latin typeface="Segoe UI" panose="020B0502040204020203" pitchFamily="34" charset="0"/>
                <a:cs typeface="Segoe UI" panose="020B0502040204020203" pitchFamily="34" charset="0"/>
              </a:rPr>
            </a:br>
            <a:r>
              <a:rPr lang="pt-BR" sz="1800" b="1" dirty="0">
                <a:latin typeface="Segoe UI" panose="020B0502040204020203" pitchFamily="34" charset="0"/>
                <a:ea typeface="Times New Roman" panose="02020603050405020304" pitchFamily="18" charset="0"/>
                <a:cs typeface="Segoe UI" panose="020B0502040204020203" pitchFamily="34" charset="0"/>
              </a:rPr>
              <a:t>MONITORAMENTO </a:t>
            </a:r>
            <a:r>
              <a:rPr lang="pt-BR" sz="1800" b="1" cap="small" dirty="0">
                <a:latin typeface="Segoe UI" panose="020B0502040204020203" pitchFamily="34" charset="0"/>
                <a:ea typeface="Times New Roman" panose="02020603050405020304" pitchFamily="18" charset="0"/>
                <a:cs typeface="Segoe UI" panose="020B0502040204020203" pitchFamily="34" charset="0"/>
              </a:rPr>
              <a:t>DO DEBATE PÚBLICO CONTRA VACINAS EM PLATAFORMAS DIGITAIS</a:t>
            </a:r>
            <a:br>
              <a:rPr lang="pt-BR" sz="2000" b="1" cap="small" dirty="0">
                <a:latin typeface="Segoe UI" panose="020B0502040204020203" pitchFamily="34" charset="0"/>
                <a:ea typeface="Times New Roman" panose="02020603050405020304" pitchFamily="18" charset="0"/>
                <a:cs typeface="Segoe UI" panose="020B0502040204020203" pitchFamily="34" charset="0"/>
              </a:rPr>
            </a:br>
            <a:br>
              <a:rPr lang="pt-BR" altLang="pt-BR" sz="2000" b="1" cap="small" dirty="0">
                <a:latin typeface="Segoe UI" panose="020B0502040204020203" pitchFamily="34" charset="0"/>
                <a:cs typeface="Segoe UI" panose="020B0502040204020203" pitchFamily="34" charset="0"/>
              </a:rPr>
            </a:br>
            <a:endParaRPr lang="pt-BR" altLang="pt-BR" sz="2000" dirty="0"/>
          </a:p>
        </p:txBody>
      </p:sp>
      <p:sp>
        <p:nvSpPr>
          <p:cNvPr id="20483" name="Espaço Reservado para Conteúdo 2">
            <a:extLst>
              <a:ext uri="{FF2B5EF4-FFF2-40B4-BE49-F238E27FC236}">
                <a16:creationId xmlns:a16="http://schemas.microsoft.com/office/drawing/2014/main" id="{9FCE02A7-15AC-4B40-8A2A-852BA074EB8D}"/>
              </a:ext>
            </a:extLst>
          </p:cNvPr>
          <p:cNvSpPr>
            <a:spLocks noGrp="1" noChangeArrowheads="1"/>
          </p:cNvSpPr>
          <p:nvPr>
            <p:ph idx="1"/>
          </p:nvPr>
        </p:nvSpPr>
        <p:spPr>
          <a:xfrm>
            <a:off x="439738" y="889000"/>
            <a:ext cx="8229600" cy="4916488"/>
          </a:xfrm>
        </p:spPr>
        <p:txBody>
          <a:bodyPr/>
          <a:lstStyle/>
          <a:p>
            <a:pPr marL="0" indent="0" algn="ctr">
              <a:buFontTx/>
              <a:buNone/>
              <a:defRPr/>
            </a:pPr>
            <a:endParaRPr lang="pt-BR" sz="1600" b="1" dirty="0">
              <a:latin typeface="Segoe UI" panose="020B0502040204020203" pitchFamily="34" charset="0"/>
              <a:ea typeface="Times New Roman" panose="02020603050405020304" pitchFamily="18" charset="0"/>
              <a:cs typeface="Segoe UI" panose="020B0502040204020203" pitchFamily="34" charset="0"/>
            </a:endParaRPr>
          </a:p>
          <a:p>
            <a:pPr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Monitoramento do</a:t>
            </a:r>
            <a:r>
              <a:rPr lang="pt-BR" sz="1600" dirty="0">
                <a:latin typeface="Segoe UI" panose="020B0502040204020203" pitchFamily="34" charset="0"/>
                <a:cs typeface="Segoe UI" panose="020B0502040204020203" pitchFamily="34" charset="0"/>
              </a:rPr>
              <a:t>s conteúdos e vocabulários empregados</a:t>
            </a:r>
            <a:r>
              <a:rPr lang="pt-BR" sz="1800" dirty="0">
                <a:latin typeface="Times New Roman" panose="02020603050405020304" pitchFamily="18" charset="0"/>
                <a:ea typeface="Times New Roman" panose="02020603050405020304" pitchFamily="18" charset="0"/>
              </a:rPr>
              <a:t> </a:t>
            </a:r>
            <a:r>
              <a:rPr lang="pt-BR" altLang="pt-BR" sz="1600" dirty="0">
                <a:latin typeface="Segoe UI" panose="020B0502040204020203" pitchFamily="34" charset="0"/>
                <a:cs typeface="Segoe UI" panose="020B0502040204020203" pitchFamily="34" charset="0"/>
              </a:rPr>
              <a:t>na </a:t>
            </a:r>
            <a:r>
              <a:rPr lang="pt-BR" sz="1600" dirty="0">
                <a:latin typeface="Segoe UI" panose="020B0502040204020203" pitchFamily="34" charset="0"/>
                <a:cs typeface="Segoe UI" panose="020B0502040204020203" pitchFamily="34" charset="0"/>
              </a:rPr>
              <a:t>discussão contra vacinas no Brasil por meio da análise das plataformas digitais</a:t>
            </a:r>
          </a:p>
          <a:p>
            <a:pPr algn="just">
              <a:buFont typeface="Wingdings" panose="05000000000000000000" pitchFamily="2" charset="2"/>
              <a:buChar char="§"/>
              <a:defRPr/>
            </a:pPr>
            <a:endParaRPr lang="pt-BR" sz="1600" dirty="0">
              <a:latin typeface="Segoe UI" panose="020B0502040204020203" pitchFamily="34" charset="0"/>
              <a:cs typeface="Segoe UI" panose="020B0502040204020203" pitchFamily="34" charset="0"/>
            </a:endParaRPr>
          </a:p>
          <a:p>
            <a:pPr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A análise realizada entre 11 de maio e 15 de novembro de 2021</a:t>
            </a:r>
          </a:p>
          <a:p>
            <a:pPr algn="just">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Contexto da pandemia da Covid-19 influencia o comportamento das pessoas diante da vacinação contra a Covid-19 em redes sociais digitais e plataformas de compartilhamento de conteúdo</a:t>
            </a:r>
          </a:p>
          <a:p>
            <a:pPr algn="just">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a:p>
            <a:pPr algn="just">
              <a:buFont typeface="Wingdings" panose="05000000000000000000" pitchFamily="2" charset="2"/>
              <a:buChar char="§"/>
              <a:defRPr/>
            </a:pPr>
            <a:r>
              <a:rPr lang="pt-BR" altLang="pt-BR" sz="1600" b="1" dirty="0">
                <a:latin typeface="Segoe UI" panose="020B0502040204020203" pitchFamily="34" charset="0"/>
                <a:cs typeface="Segoe UI" panose="020B0502040204020203" pitchFamily="34" charset="0"/>
              </a:rPr>
              <a:t>Plataformas digitais monitoradas:</a:t>
            </a:r>
          </a:p>
          <a:p>
            <a:pPr lvl="1"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Twitter - 3 milhões de tuítes de mais de 2 milhões de usuários únicos</a:t>
            </a:r>
          </a:p>
          <a:p>
            <a:pPr lvl="1"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Youtube - Mais de 93 mil vídeos </a:t>
            </a:r>
          </a:p>
          <a:p>
            <a:pPr lvl="1" algn="just">
              <a:buFont typeface="Wingdings" panose="05000000000000000000" pitchFamily="2" charset="2"/>
              <a:buChar char="§"/>
              <a:defRPr/>
            </a:pPr>
            <a:r>
              <a:rPr lang="pt-BR" altLang="pt-BR" sz="1600" dirty="0" err="1">
                <a:latin typeface="Segoe UI" panose="020B0502040204020203" pitchFamily="34" charset="0"/>
                <a:cs typeface="Segoe UI" panose="020B0502040204020203" pitchFamily="34" charset="0"/>
              </a:rPr>
              <a:t>Telegram</a:t>
            </a:r>
            <a:r>
              <a:rPr lang="pt-BR" altLang="pt-BR" sz="1600" dirty="0">
                <a:latin typeface="Segoe UI" panose="020B0502040204020203" pitchFamily="34" charset="0"/>
                <a:cs typeface="Segoe UI" panose="020B0502040204020203" pitchFamily="34" charset="0"/>
              </a:rPr>
              <a:t> - 15 grupos </a:t>
            </a:r>
            <a:r>
              <a:rPr lang="pt-BR" altLang="pt-BR" sz="1600" dirty="0" err="1">
                <a:latin typeface="Segoe UI" panose="020B0502040204020203" pitchFamily="34" charset="0"/>
                <a:cs typeface="Segoe UI" panose="020B0502040204020203" pitchFamily="34" charset="0"/>
              </a:rPr>
              <a:t>antivacina</a:t>
            </a:r>
            <a:endParaRPr lang="pt-BR" altLang="pt-BR" sz="1600" dirty="0">
              <a:latin typeface="Segoe UI" panose="020B0502040204020203" pitchFamily="34" charset="0"/>
              <a:cs typeface="Segoe UI" panose="020B0502040204020203" pitchFamily="34" charset="0"/>
            </a:endParaRPr>
          </a:p>
          <a:p>
            <a:pPr lvl="1"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Instagram - 11 páginas de conteúdo </a:t>
            </a:r>
            <a:r>
              <a:rPr lang="pt-BR" altLang="pt-BR" sz="1600" dirty="0" err="1">
                <a:latin typeface="Segoe UI" panose="020B0502040204020203" pitchFamily="34" charset="0"/>
                <a:cs typeface="Segoe UI" panose="020B0502040204020203" pitchFamily="34" charset="0"/>
              </a:rPr>
              <a:t>antivacina</a:t>
            </a:r>
            <a:endParaRPr lang="pt-BR" altLang="pt-BR" sz="1600" dirty="0">
              <a:latin typeface="Segoe UI" panose="020B0502040204020203" pitchFamily="34" charset="0"/>
              <a:cs typeface="Segoe UI" panose="020B0502040204020203" pitchFamily="34" charset="0"/>
            </a:endParaRPr>
          </a:p>
          <a:p>
            <a:pPr lvl="1" algn="just">
              <a:buFont typeface="Wingdings" panose="05000000000000000000" pitchFamily="2" charset="2"/>
              <a:buChar char="§"/>
              <a:defRPr/>
            </a:pPr>
            <a:r>
              <a:rPr lang="pt-BR" altLang="pt-BR" sz="1600" dirty="0">
                <a:latin typeface="Segoe UI" panose="020B0502040204020203" pitchFamily="34" charset="0"/>
                <a:cs typeface="Segoe UI" panose="020B0502040204020203" pitchFamily="34" charset="0"/>
              </a:rPr>
              <a:t>Facebook - 350 postagens relacionadas à promoção da hesitação vacinal</a:t>
            </a:r>
          </a:p>
          <a:p>
            <a:pPr lvl="1">
              <a:buFont typeface="Wingdings" panose="05000000000000000000" pitchFamily="2" charset="2"/>
              <a:buChar char="§"/>
              <a:defRPr/>
            </a:pPr>
            <a:endParaRPr lang="pt-BR" altLang="pt-BR" sz="1600" dirty="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F596B454-8BFF-48DB-A3C1-D3CA8E0413E0}"/>
              </a:ext>
            </a:extLst>
          </p:cNvPr>
          <p:cNvSpPr>
            <a:spLocks noGrp="1" noChangeArrowheads="1"/>
          </p:cNvSpPr>
          <p:nvPr>
            <p:ph type="title"/>
          </p:nvPr>
        </p:nvSpPr>
        <p:spPr>
          <a:xfrm>
            <a:off x="306388" y="-100013"/>
            <a:ext cx="83629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800" b="1">
                <a:latin typeface="Segoe UI" panose="020B0502040204020203" pitchFamily="34" charset="0"/>
                <a:cs typeface="Segoe UI" panose="020B0502040204020203" pitchFamily="34" charset="0"/>
              </a:rPr>
              <a:t>Antecedentes (1)</a:t>
            </a:r>
            <a:endParaRPr lang="pt-BR" altLang="pt-BR" sz="2800"/>
          </a:p>
        </p:txBody>
      </p:sp>
      <p:sp>
        <p:nvSpPr>
          <p:cNvPr id="18435" name="Espaço Reservado para Conteúdo 2">
            <a:extLst>
              <a:ext uri="{FF2B5EF4-FFF2-40B4-BE49-F238E27FC236}">
                <a16:creationId xmlns:a16="http://schemas.microsoft.com/office/drawing/2014/main" id="{9718DB69-1404-42D9-91A4-962178EC996C}"/>
              </a:ext>
            </a:extLst>
          </p:cNvPr>
          <p:cNvSpPr>
            <a:spLocks noGrp="1" noChangeArrowheads="1"/>
          </p:cNvSpPr>
          <p:nvPr>
            <p:ph idx="1"/>
          </p:nvPr>
        </p:nvSpPr>
        <p:spPr>
          <a:xfrm>
            <a:off x="315913" y="981075"/>
            <a:ext cx="8229600" cy="4670425"/>
          </a:xfrm>
        </p:spPr>
        <p:txBody>
          <a:bodyPr/>
          <a:lstStyle/>
          <a:p>
            <a:pPr>
              <a:buFont typeface="Wingdings" panose="05000000000000000000" pitchFamily="2" charset="2"/>
              <a:buChar char="§"/>
              <a:defRPr/>
            </a:pPr>
            <a:r>
              <a:rPr lang="pt-PT" altLang="pt-BR" sz="2000" dirty="0">
                <a:latin typeface="Segoe UI" panose="020B0502040204020203" pitchFamily="34" charset="0"/>
                <a:cs typeface="Segoe UI" panose="020B0502040204020203" pitchFamily="34" charset="0"/>
              </a:rPr>
              <a:t>Declínio na cobertura vacinal no Brasil desde 2016, acarretando o reaparecimento de algumas doenças imunopreveníveis</a:t>
            </a:r>
          </a:p>
          <a:p>
            <a:pPr>
              <a:buFont typeface="Wingdings" panose="05000000000000000000" pitchFamily="2" charset="2"/>
              <a:buChar char="§"/>
              <a:defRPr/>
            </a:pPr>
            <a:endParaRPr lang="pt-PT" alt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Homogeneidade das coberturas vacinais (obtenção da meta estabelecida em 70% ou mais na cobertura vacinal) comprometida com a queda de cobertura observada </a:t>
            </a:r>
          </a:p>
          <a:p>
            <a:pPr>
              <a:buFont typeface="Wingdings" panose="05000000000000000000" pitchFamily="2" charset="2"/>
              <a:buChar char="§"/>
              <a:defRPr/>
            </a:pPr>
            <a:endParaRPr lang="pt-BR" altLang="pt-BR" sz="2000" dirty="0">
              <a:solidFill>
                <a:srgbClr val="FF0000"/>
              </a:solidFill>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Fenômeno da hesitação vacinal (</a:t>
            </a:r>
            <a:r>
              <a:rPr lang="pt-PT" sz="2000" dirty="0">
                <a:latin typeface="Segoe UI" panose="020B0502040204020203" pitchFamily="34" charset="0"/>
                <a:cs typeface="Segoe UI" panose="020B0502040204020203" pitchFamily="34" charset="0"/>
              </a:rPr>
              <a:t>atraso em aceitar ou recusa às vacinas recomendadas</a:t>
            </a:r>
            <a:r>
              <a:rPr lang="pt-BR" altLang="pt-BR" sz="2000" dirty="0">
                <a:latin typeface="Segoe UI" panose="020B0502040204020203" pitchFamily="34" charset="0"/>
                <a:cs typeface="Segoe UI" panose="020B0502040204020203" pitchFamily="34" charset="0"/>
              </a:rPr>
              <a:t>) que ocorre mundialmente e que pode estar  se tornando mais presente no Brasil</a:t>
            </a:r>
          </a:p>
          <a:p>
            <a:pPr marL="0" indent="0">
              <a:buFontTx/>
              <a:buNone/>
              <a:defRPr/>
            </a:pPr>
            <a:endParaRPr lang="pt-BR" alt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Impacto da pandemia da COVID-19 no enfraquecimento dos programas de imunização</a:t>
            </a:r>
          </a:p>
          <a:p>
            <a:pPr>
              <a:buFont typeface="Wingdings" panose="05000000000000000000" pitchFamily="2" charset="2"/>
              <a:buChar char="§"/>
              <a:defRPr/>
            </a:pPr>
            <a:endParaRPr 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PT" sz="2000" dirty="0">
                <a:latin typeface="Segoe UI" panose="020B0502040204020203" pitchFamily="34" charset="0"/>
                <a:cs typeface="Segoe UI" panose="020B0502040204020203" pitchFamily="34" charset="0"/>
              </a:rPr>
              <a:t>Desenvolvimento de ações de capacitação, pesquisa e comunicação voltadas para a imunização por meio do Projeto </a:t>
            </a:r>
            <a:r>
              <a:rPr lang="pt-BR" sz="2000" dirty="0" err="1">
                <a:latin typeface="Segoe UI" panose="020B0502040204020203" pitchFamily="34" charset="0"/>
                <a:cs typeface="Segoe UI" panose="020B0502040204020203" pitchFamily="34" charset="0"/>
              </a:rPr>
              <a:t>ImunizaSUS</a:t>
            </a:r>
            <a:endParaRPr lang="pt-BR" sz="2000" dirty="0">
              <a:latin typeface="Segoe UI" panose="020B0502040204020203" pitchFamily="34" charset="0"/>
              <a:cs typeface="Segoe UI" panose="020B0502040204020203" pitchFamily="34" charset="0"/>
            </a:endParaRPr>
          </a:p>
          <a:p>
            <a:pPr marL="0" indent="0">
              <a:buFontTx/>
              <a:buNone/>
              <a:defRPr/>
            </a:pPr>
            <a:endParaRPr lang="pt-PT" altLang="pt-BR" sz="2000" dirty="0">
              <a:latin typeface="Segoe UI" panose="020B0502040204020203" pitchFamily="34" charset="0"/>
              <a:cs typeface="Segoe UI" panose="020B0502040204020203" pitchFamily="34" charset="0"/>
            </a:endParaRPr>
          </a:p>
          <a:p>
            <a:pPr marL="0" indent="0">
              <a:buFontTx/>
              <a:buNone/>
              <a:defRPr/>
            </a:pPr>
            <a:endParaRPr lang="pt-BR" altLang="pt-BR" sz="2000" dirty="0">
              <a:latin typeface="Segoe UI" panose="020B0502040204020203" pitchFamily="34" charset="0"/>
              <a:cs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Conteúdo 2">
            <a:extLst>
              <a:ext uri="{FF2B5EF4-FFF2-40B4-BE49-F238E27FC236}">
                <a16:creationId xmlns:a16="http://schemas.microsoft.com/office/drawing/2014/main" id="{10A10BB6-D7CD-44CC-872E-FF64CBB737DC}"/>
              </a:ext>
            </a:extLst>
          </p:cNvPr>
          <p:cNvSpPr>
            <a:spLocks noGrp="1" noChangeArrowheads="1"/>
          </p:cNvSpPr>
          <p:nvPr>
            <p:ph idx="1"/>
          </p:nvPr>
        </p:nvSpPr>
        <p:spPr>
          <a:xfrm>
            <a:off x="373063" y="765175"/>
            <a:ext cx="8229600" cy="5780088"/>
          </a:xfrm>
        </p:spPr>
        <p:txBody>
          <a:bodyPr/>
          <a:lstStyle/>
          <a:p>
            <a:pPr marL="95250" lvl="1" indent="0" algn="just">
              <a:buFontTx/>
              <a:buNone/>
            </a:pPr>
            <a:r>
              <a:rPr lang="pt-BR" altLang="pt-BR" sz="1600" b="1">
                <a:latin typeface="Segoe UI" panose="020B0502040204020203" pitchFamily="34" charset="0"/>
                <a:ea typeface="Times New Roman" panose="02020603050405020304" pitchFamily="18" charset="0"/>
                <a:cs typeface="Segoe UI" panose="020B0502040204020203" pitchFamily="34" charset="0"/>
              </a:rPr>
              <a:t>Twitter</a:t>
            </a:r>
            <a:r>
              <a:rPr lang="pt-BR" altLang="pt-BR" sz="1600">
                <a:latin typeface="Segoe UI" panose="020B0502040204020203" pitchFamily="34" charset="0"/>
                <a:ea typeface="Times New Roman" panose="02020603050405020304" pitchFamily="18" charset="0"/>
                <a:cs typeface="Segoe UI" panose="020B0502040204020203" pitchFamily="34" charset="0"/>
              </a:rPr>
              <a:t>  </a:t>
            </a:r>
          </a:p>
          <a:p>
            <a:pPr marL="723900" lvl="2" indent="-266700" algn="jus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Conteúdo sobre incertezas da eficácia das vacinas contra a Covid-19, discussões sobre CPI do Senado Federal e relevância das vacinas relacionando a obrigação/necessidade de vacinação à ideia de violação de liberdades individuais.</a:t>
            </a:r>
          </a:p>
          <a:p>
            <a:pPr marL="95250" lvl="1" indent="0" algn="just">
              <a:buFontTx/>
              <a:buNone/>
            </a:pPr>
            <a:r>
              <a:rPr lang="pt-BR" altLang="pt-BR" sz="1600" b="1">
                <a:latin typeface="Segoe UI" panose="020B0502040204020203" pitchFamily="34" charset="0"/>
                <a:ea typeface="Times New Roman" panose="02020603050405020304" pitchFamily="18" charset="0"/>
                <a:cs typeface="Segoe UI" panose="020B0502040204020203" pitchFamily="34" charset="0"/>
              </a:rPr>
              <a:t>Youtube  </a:t>
            </a:r>
          </a:p>
          <a:p>
            <a:pPr marL="723900" lvl="2" indent="-266700" algn="jus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Canais de divulgação científica, jornalísticos e de produção de conteúdo para estudantes e/ou profissionais da área de saúde que discorrem sobre vacinas, além de conteúdo antivacina</a:t>
            </a:r>
          </a:p>
          <a:p>
            <a:pPr marL="95250" lvl="1" indent="0" algn="just">
              <a:buFontTx/>
              <a:buNone/>
            </a:pPr>
            <a:r>
              <a:rPr lang="pt-BR" altLang="pt-BR" sz="1600" b="1">
                <a:latin typeface="Segoe UI" panose="020B0502040204020203" pitchFamily="34" charset="0"/>
                <a:ea typeface="Times New Roman" panose="02020603050405020304" pitchFamily="18" charset="0"/>
                <a:cs typeface="Segoe UI" panose="020B0502040204020203" pitchFamily="34" charset="0"/>
              </a:rPr>
              <a:t>Telegram </a:t>
            </a:r>
          </a:p>
          <a:p>
            <a:pPr marL="723900" lvl="2" indent="-266700" algn="jus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Espaço de troca e difusão de informações antivacina, com produção de informação em linguagem acessível para compartilhamento por celular e em outras </a:t>
            </a:r>
            <a:r>
              <a:rPr lang="pt-BR" altLang="pt-BR" sz="1600">
                <a:latin typeface="Segoe UI" panose="020B0502040204020203" pitchFamily="34" charset="0"/>
                <a:cs typeface="Segoe UI" panose="020B0502040204020203" pitchFamily="34" charset="0"/>
              </a:rPr>
              <a:t>plataformas</a:t>
            </a:r>
          </a:p>
          <a:p>
            <a:pPr marL="95250" lvl="1" indent="0" algn="just">
              <a:buFontTx/>
              <a:buNone/>
            </a:pPr>
            <a:r>
              <a:rPr lang="pt-BR" altLang="pt-BR" sz="1600" b="1">
                <a:latin typeface="Segoe UI" panose="020B0502040204020203" pitchFamily="34" charset="0"/>
                <a:cs typeface="Times New Roman" panose="02020603050405020304" pitchFamily="18" charset="0"/>
              </a:rPr>
              <a:t>Instagram</a:t>
            </a:r>
          </a:p>
          <a:p>
            <a:pPr marL="723900" lvl="2" indent="-266700" algn="just">
              <a:buFont typeface="Wingdings" panose="05000000000000000000" pitchFamily="2" charset="2"/>
              <a:buChar char="§"/>
            </a:pPr>
            <a:r>
              <a:rPr lang="pt-BR" altLang="pt-BR" sz="1600">
                <a:latin typeface="Segoe UI" panose="020B0502040204020203" pitchFamily="34" charset="0"/>
                <a:cs typeface="Times New Roman" panose="02020603050405020304" pitchFamily="18" charset="0"/>
              </a:rPr>
              <a:t>Elementos visuais, estratégias e estética geral das postagens relacionadas à hesitação vacinal e estímulo antivacina  e relativo sucesso dos atores envolvidos na atração de engajamento e visibilidade. </a:t>
            </a:r>
          </a:p>
          <a:p>
            <a:pPr marL="95250" lvl="1" indent="0" algn="just">
              <a:buFontTx/>
              <a:buNone/>
            </a:pPr>
            <a:r>
              <a:rPr lang="pt-BR" altLang="pt-BR" sz="1600" b="1">
                <a:latin typeface="Segoe UI" panose="020B0502040204020203" pitchFamily="34" charset="0"/>
                <a:cs typeface="Times New Roman" panose="02020603050405020304" pitchFamily="18" charset="0"/>
              </a:rPr>
              <a:t>Facebook </a:t>
            </a:r>
          </a:p>
          <a:p>
            <a:pPr marL="723900" lvl="2" indent="-266700" algn="just">
              <a:buFont typeface="Wingdings" panose="05000000000000000000" pitchFamily="2" charset="2"/>
              <a:buChar char="§"/>
            </a:pPr>
            <a:r>
              <a:rPr lang="pt-BR" altLang="pt-BR" sz="1600">
                <a:latin typeface="Segoe UI" panose="020B0502040204020203" pitchFamily="34" charset="0"/>
                <a:cs typeface="Segoe UI" panose="020B0502040204020203" pitchFamily="34" charset="0"/>
              </a:rPr>
              <a:t>Assuntos relacionados à promoção da hesitação vacinal: passaporte sanitário, censura e manipulação de informações pela mídia, teorias conspiratórias, preocupações com a vacinação de crianças e adolescentes, suspeitas quanto à real eficácia da vacina e à necessidade de doses adicionais da vacina </a:t>
            </a:r>
          </a:p>
          <a:p>
            <a:pPr marL="723900" lvl="2" indent="-266700" algn="just">
              <a:buFont typeface="Wingdings" panose="05000000000000000000" pitchFamily="2" charset="2"/>
              <a:buChar char="§"/>
            </a:pPr>
            <a:endParaRPr lang="pt-BR" altLang="pt-BR" sz="1600">
              <a:latin typeface="Segoe UI" panose="020B0502040204020203"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F636DCDB-8097-4C1D-B093-BEEB063D3999}"/>
              </a:ext>
            </a:extLst>
          </p:cNvPr>
          <p:cNvSpPr>
            <a:spLocks noGrp="1" noChangeArrowheads="1"/>
          </p:cNvSpPr>
          <p:nvPr>
            <p:ph type="title"/>
          </p:nvPr>
        </p:nvSpPr>
        <p:spPr>
          <a:xfrm>
            <a:off x="96838" y="187325"/>
            <a:ext cx="8362950" cy="649288"/>
          </a:xfrm>
        </p:spPr>
        <p:txBody>
          <a:bodyPr/>
          <a:lstStyle/>
          <a:p>
            <a:pPr algn="l">
              <a:defRPr/>
            </a:pPr>
            <a:br>
              <a:rPr lang="pt-BR" altLang="pt-BR" sz="2000" b="1" dirty="0">
                <a:latin typeface="Segoe UI" panose="020B0502040204020203" pitchFamily="34" charset="0"/>
                <a:cs typeface="Segoe UI" panose="020B0502040204020203" pitchFamily="34" charset="0"/>
              </a:rPr>
            </a:br>
            <a:r>
              <a:rPr lang="pt-BR" sz="1800" b="1" dirty="0">
                <a:latin typeface="Segoe UI" panose="020B0502040204020203" pitchFamily="34" charset="0"/>
                <a:ea typeface="Times New Roman" panose="02020603050405020304" pitchFamily="18" charset="0"/>
                <a:cs typeface="Segoe UI" panose="020B0502040204020203" pitchFamily="34" charset="0"/>
              </a:rPr>
              <a:t>MONITORAMENTO </a:t>
            </a:r>
            <a:r>
              <a:rPr lang="pt-BR" sz="1800" b="1" cap="small" dirty="0">
                <a:latin typeface="Segoe UI" panose="020B0502040204020203" pitchFamily="34" charset="0"/>
                <a:ea typeface="Times New Roman" panose="02020603050405020304" pitchFamily="18" charset="0"/>
                <a:cs typeface="Segoe UI" panose="020B0502040204020203" pitchFamily="34" charset="0"/>
              </a:rPr>
              <a:t>DO DEBATE PÚBLICO CONTRA VACINAS EM PLATAFORMAS DIGITAIS (1)</a:t>
            </a:r>
            <a:br>
              <a:rPr lang="pt-BR" sz="2000" b="1" cap="small" dirty="0">
                <a:latin typeface="Segoe UI" panose="020B0502040204020203" pitchFamily="34" charset="0"/>
                <a:ea typeface="Times New Roman" panose="02020603050405020304" pitchFamily="18" charset="0"/>
                <a:cs typeface="Segoe UI" panose="020B0502040204020203" pitchFamily="34" charset="0"/>
              </a:rPr>
            </a:br>
            <a:br>
              <a:rPr lang="pt-BR" altLang="pt-BR" sz="2000" b="1" cap="small" dirty="0">
                <a:latin typeface="Segoe UI" panose="020B0502040204020203" pitchFamily="34" charset="0"/>
                <a:cs typeface="Segoe UI" panose="020B0502040204020203" pitchFamily="34" charset="0"/>
              </a:rPr>
            </a:br>
            <a:endParaRPr lang="pt-BR" altLang="pt-B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a:extLst>
              <a:ext uri="{FF2B5EF4-FFF2-40B4-BE49-F238E27FC236}">
                <a16:creationId xmlns:a16="http://schemas.microsoft.com/office/drawing/2014/main" id="{5A6C5415-CBBF-4593-AEFC-122FED9B31A1}"/>
              </a:ext>
            </a:extLst>
          </p:cNvPr>
          <p:cNvSpPr>
            <a:spLocks noGrp="1" noChangeArrowheads="1"/>
          </p:cNvSpPr>
          <p:nvPr>
            <p:ph type="title"/>
          </p:nvPr>
        </p:nvSpPr>
        <p:spPr>
          <a:xfrm>
            <a:off x="146050" y="44450"/>
            <a:ext cx="7715250" cy="649288"/>
          </a:xfrm>
        </p:spPr>
        <p:txBody>
          <a:bodyPr/>
          <a:lstStyle/>
          <a:p>
            <a:pPr algn="l">
              <a:defRPr/>
            </a:pPr>
            <a:br>
              <a:rPr lang="pt-BR" altLang="pt-BR" sz="1800" b="1" dirty="0">
                <a:latin typeface="Segoe UI" panose="020B0502040204020203" pitchFamily="34" charset="0"/>
                <a:cs typeface="Segoe UI" panose="020B0502040204020203" pitchFamily="34" charset="0"/>
              </a:rPr>
            </a:br>
            <a:r>
              <a:rPr lang="pt-BR" sz="1800" b="1" cap="all" dirty="0">
                <a:latin typeface="Segoe UI" panose="020B0502040204020203" pitchFamily="34" charset="0"/>
                <a:ea typeface="Times New Roman" panose="02020603050405020304" pitchFamily="18" charset="0"/>
                <a:cs typeface="Segoe UI" panose="020B0502040204020203" pitchFamily="34" charset="0"/>
              </a:rPr>
              <a:t>análise qualitativa da pesquisa com atores envolvidos nas ações de imunização (1)</a:t>
            </a:r>
            <a:br>
              <a:rPr lang="pt-BR" sz="1800" b="1" cap="all" dirty="0">
                <a:latin typeface="Segoe UI" panose="020B0502040204020203" pitchFamily="34" charset="0"/>
                <a:ea typeface="Times New Roman" panose="02020603050405020304" pitchFamily="18" charset="0"/>
                <a:cs typeface="Segoe UI" panose="020B0502040204020203" pitchFamily="34" charset="0"/>
              </a:rPr>
            </a:br>
            <a:endParaRPr lang="pt-BR" altLang="pt-BR" sz="1800" dirty="0"/>
          </a:p>
        </p:txBody>
      </p:sp>
      <p:sp>
        <p:nvSpPr>
          <p:cNvPr id="5" name="CaixaDeTexto 4">
            <a:extLst>
              <a:ext uri="{FF2B5EF4-FFF2-40B4-BE49-F238E27FC236}">
                <a16:creationId xmlns:a16="http://schemas.microsoft.com/office/drawing/2014/main" id="{DA29CD79-1101-4013-ABD5-4F4C9FBA83C2}"/>
              </a:ext>
            </a:extLst>
          </p:cNvPr>
          <p:cNvSpPr txBox="1"/>
          <p:nvPr/>
        </p:nvSpPr>
        <p:spPr>
          <a:xfrm>
            <a:off x="611188" y="1196975"/>
            <a:ext cx="7777162" cy="4276725"/>
          </a:xfrm>
          <a:prstGeom prst="rect">
            <a:avLst/>
          </a:prstGeom>
          <a:noFill/>
        </p:spPr>
        <p:txBody>
          <a:bodyPr>
            <a:spAutoFit/>
          </a:bodyPr>
          <a:lstStyle/>
          <a:p>
            <a:pPr>
              <a:lnSpc>
                <a:spcPct val="115000"/>
              </a:lnSpc>
              <a:spcAft>
                <a:spcPts val="1000"/>
              </a:spcAft>
              <a:defRPr/>
            </a:pPr>
            <a:r>
              <a:rPr lang="pt-BR" b="1" dirty="0">
                <a:latin typeface="Segoe UI" panose="020B0502040204020203" pitchFamily="34" charset="0"/>
                <a:ea typeface="Calibri" panose="020F0502020204030204" pitchFamily="34" charset="0"/>
                <a:cs typeface="Segoe UI" panose="020B0502040204020203" pitchFamily="34" charset="0"/>
              </a:rPr>
              <a:t>25 entrevistas em profundidade: </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gestores federais cuja prática tivesse interseção com a política nacional de imunização; </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coordenadores estaduais de imunização; </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e especialistas referência no domínio de temas abordados na pesquisa. </a:t>
            </a:r>
          </a:p>
          <a:p>
            <a:pPr>
              <a:lnSpc>
                <a:spcPct val="115000"/>
              </a:lnSpc>
              <a:spcAft>
                <a:spcPts val="1000"/>
              </a:spcAft>
              <a:defRPr/>
            </a:pPr>
            <a:r>
              <a:rPr lang="pt-BR" b="1" dirty="0">
                <a:latin typeface="Segoe UI" panose="020B0502040204020203" pitchFamily="34" charset="0"/>
                <a:ea typeface="Calibri" panose="020F0502020204030204" pitchFamily="34" charset="0"/>
                <a:cs typeface="Segoe UI" panose="020B0502040204020203" pitchFamily="34" charset="0"/>
              </a:rPr>
              <a:t>17 grupos focais:</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gestores municipais;</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rede de apoiadores COSEMS/CONASEMS;</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trabalhadores de saúde;</a:t>
            </a:r>
          </a:p>
          <a:p>
            <a:pPr marL="285750" indent="-285750">
              <a:lnSpc>
                <a:spcPct val="115000"/>
              </a:lnSpc>
              <a:spcAft>
                <a:spcPts val="1000"/>
              </a:spcAft>
              <a:buFont typeface="Arial" panose="020B0604020202020204" pitchFamily="34" charset="0"/>
              <a:buChar char="•"/>
              <a:defRPr/>
            </a:pPr>
            <a:r>
              <a:rPr lang="pt-BR" dirty="0">
                <a:latin typeface="Segoe UI" panose="020B0502040204020203" pitchFamily="34" charset="0"/>
                <a:ea typeface="Calibri" panose="020F0502020204030204" pitchFamily="34" charset="0"/>
                <a:cs typeface="Segoe UI" panose="020B0502040204020203" pitchFamily="34" charset="0"/>
              </a:rPr>
              <a:t>população adulta.</a:t>
            </a: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C4B455D-AF4A-4521-808A-14B4B109A856}"/>
              </a:ext>
            </a:extLst>
          </p:cNvPr>
          <p:cNvSpPr txBox="1"/>
          <p:nvPr/>
        </p:nvSpPr>
        <p:spPr>
          <a:xfrm>
            <a:off x="611188" y="908050"/>
            <a:ext cx="7777162" cy="7061200"/>
          </a:xfrm>
          <a:prstGeom prst="rect">
            <a:avLst/>
          </a:prstGeom>
          <a:noFill/>
        </p:spPr>
        <p:txBody>
          <a:bodyPr>
            <a:spAutoFit/>
          </a:bodyPr>
          <a:lstStyle/>
          <a:p>
            <a:pPr algn="just">
              <a:lnSpc>
                <a:spcPct val="115000"/>
              </a:lnSpc>
              <a:spcAft>
                <a:spcPts val="1000"/>
              </a:spcAft>
              <a:defRPr/>
            </a:pPr>
            <a:r>
              <a:rPr lang="pt-BR" dirty="0">
                <a:latin typeface="Segoe UI" panose="020B0502040204020203" pitchFamily="34" charset="0"/>
                <a:cs typeface="Segoe UI" panose="020B0502040204020203" pitchFamily="34" charset="0"/>
              </a:rPr>
              <a:t>A Pesquisa de Opinião Deliberativa foi conduzida a partir do evento denominado </a:t>
            </a:r>
            <a:r>
              <a:rPr lang="pt-BR" b="1" dirty="0">
                <a:latin typeface="Segoe UI" panose="020B0502040204020203" pitchFamily="34" charset="0"/>
                <a:cs typeface="Segoe UI" panose="020B0502040204020203" pitchFamily="34" charset="0"/>
              </a:rPr>
              <a:t>Diálogos Online (DOL) – Cobertura vacinal, desinformação e hesitação</a:t>
            </a:r>
            <a:r>
              <a:rPr lang="pt-BR" dirty="0">
                <a:latin typeface="Segoe UI" panose="020B0502040204020203" pitchFamily="34" charset="0"/>
                <a:cs typeface="Segoe UI" panose="020B0502040204020203" pitchFamily="34" charset="0"/>
              </a:rPr>
              <a:t>, realizado em plataforma digital, entre os dias 9/11/21 a 13/12/21, com 2533 inscritos.</a:t>
            </a:r>
          </a:p>
          <a:p>
            <a:pPr algn="ctr">
              <a:lnSpc>
                <a:spcPct val="115000"/>
              </a:lnSpc>
              <a:spcAft>
                <a:spcPts val="1000"/>
              </a:spcAft>
              <a:defRPr/>
            </a:pPr>
            <a:endParaRPr lang="pt-BR" b="1" cap="all" dirty="0">
              <a:latin typeface="Segoe UI" panose="020B0502040204020203" pitchFamily="34" charset="0"/>
              <a:ea typeface="Times New Roman" panose="02020603050405020304" pitchFamily="18" charset="0"/>
              <a:cs typeface="Segoe UI" panose="020B0502040204020203" pitchFamily="34" charset="0"/>
            </a:endParaRPr>
          </a:p>
          <a:p>
            <a:pPr>
              <a:lnSpc>
                <a:spcPct val="115000"/>
              </a:lnSpc>
              <a:spcAft>
                <a:spcPts val="1000"/>
              </a:spcAft>
              <a:defRPr/>
            </a:pPr>
            <a:endParaRPr lang="pt-BR" sz="1600"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a:p>
            <a:pPr algn="ctr">
              <a:defRPr/>
            </a:pPr>
            <a:endParaRPr lang="pt-BR" b="1" cap="small" dirty="0">
              <a:latin typeface="Segoe UI" panose="020B0502040204020203" pitchFamily="34" charset="0"/>
              <a:ea typeface="Times New Roman" panose="02020603050405020304" pitchFamily="18" charset="0"/>
              <a:cs typeface="Segoe UI" panose="020B0502040204020203" pitchFamily="34" charset="0"/>
            </a:endParaRPr>
          </a:p>
        </p:txBody>
      </p:sp>
      <p:pic>
        <p:nvPicPr>
          <p:cNvPr id="63491" name="Imagem 1">
            <a:extLst>
              <a:ext uri="{FF2B5EF4-FFF2-40B4-BE49-F238E27FC236}">
                <a16:creationId xmlns:a16="http://schemas.microsoft.com/office/drawing/2014/main" id="{C12756AE-A126-4039-9E61-86BEA95685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325688"/>
            <a:ext cx="18732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m 2">
            <a:extLst>
              <a:ext uri="{FF2B5EF4-FFF2-40B4-BE49-F238E27FC236}">
                <a16:creationId xmlns:a16="http://schemas.microsoft.com/office/drawing/2014/main" id="{01E25641-6E0B-4CE7-9935-50A2E7E2E1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4376738"/>
            <a:ext cx="19875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Imagem 5">
            <a:extLst>
              <a:ext uri="{FF2B5EF4-FFF2-40B4-BE49-F238E27FC236}">
                <a16:creationId xmlns:a16="http://schemas.microsoft.com/office/drawing/2014/main" id="{3757D9AA-8DFD-4E6F-BB40-B81ED747A70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490" t="1682" r="2921" b="5260"/>
          <a:stretch>
            <a:fillRect/>
          </a:stretch>
        </p:blipFill>
        <p:spPr bwMode="auto">
          <a:xfrm>
            <a:off x="225425" y="2711450"/>
            <a:ext cx="47339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16:creationId xmlns:a16="http://schemas.microsoft.com/office/drawing/2014/main" id="{BC5BCAD7-FADA-4408-93ED-95D8635ACC68}"/>
              </a:ext>
            </a:extLst>
          </p:cNvPr>
          <p:cNvSpPr txBox="1">
            <a:spLocks noChangeArrowheads="1"/>
          </p:cNvSpPr>
          <p:nvPr/>
        </p:nvSpPr>
        <p:spPr bwMode="auto">
          <a:xfrm>
            <a:off x="146050" y="44450"/>
            <a:ext cx="7715250" cy="649288"/>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br>
              <a:rPr lang="pt-BR" altLang="pt-BR" sz="1800" b="1" kern="0" dirty="0">
                <a:latin typeface="Segoe UI" panose="020B0502040204020203" pitchFamily="34" charset="0"/>
                <a:cs typeface="Segoe UI" panose="020B0502040204020203" pitchFamily="34" charset="0"/>
              </a:rPr>
            </a:br>
            <a:r>
              <a:rPr lang="pt-BR" sz="1800" b="1" kern="0" cap="all" dirty="0">
                <a:latin typeface="Segoe UI" panose="020B0502040204020203" pitchFamily="34" charset="0"/>
                <a:ea typeface="Times New Roman" panose="02020603050405020304" pitchFamily="18" charset="0"/>
                <a:cs typeface="Segoe UI" panose="020B0502040204020203" pitchFamily="34" charset="0"/>
              </a:rPr>
              <a:t>análise qualitativa da pesquisa com atores envolvidos nas ações de imunização (2)</a:t>
            </a:r>
            <a:br>
              <a:rPr lang="pt-BR" sz="1800" b="1" kern="0" cap="all" dirty="0">
                <a:latin typeface="Segoe UI" panose="020B0502040204020203" pitchFamily="34" charset="0"/>
                <a:ea typeface="Times New Roman" panose="02020603050405020304" pitchFamily="18" charset="0"/>
                <a:cs typeface="Segoe UI" panose="020B0502040204020203" pitchFamily="34" charset="0"/>
              </a:rPr>
            </a:br>
            <a:endParaRPr lang="pt-BR" altLang="pt-BR" sz="1800" kern="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0E773B8-1591-4F76-8F52-0C28EF4BFB19}"/>
              </a:ext>
            </a:extLst>
          </p:cNvPr>
          <p:cNvSpPr txBox="1"/>
          <p:nvPr/>
        </p:nvSpPr>
        <p:spPr>
          <a:xfrm>
            <a:off x="611188" y="908050"/>
            <a:ext cx="7777162" cy="5726113"/>
          </a:xfrm>
          <a:prstGeom prst="rect">
            <a:avLst/>
          </a:prstGeom>
          <a:noFill/>
        </p:spPr>
        <p:txBody>
          <a:bodyPr>
            <a:spAutoFit/>
          </a:bodyPr>
          <a:lstStyle/>
          <a:p>
            <a:pPr>
              <a:lnSpc>
                <a:spcPct val="115000"/>
              </a:lnSpc>
              <a:spcAft>
                <a:spcPts val="1000"/>
              </a:spcAft>
              <a:defRPr/>
            </a:pPr>
            <a:r>
              <a:rPr lang="pt-BR" sz="1600" b="1" dirty="0">
                <a:latin typeface="Segoe UI" panose="020B0502040204020203" pitchFamily="34" charset="0"/>
                <a:ea typeface="Times New Roman" panose="02020603050405020304" pitchFamily="18" charset="0"/>
                <a:cs typeface="Segoe UI" panose="020B0502040204020203" pitchFamily="34" charset="0"/>
              </a:rPr>
              <a:t>4 </a:t>
            </a:r>
            <a:r>
              <a:rPr lang="pt-BR" sz="1600" b="1" dirty="0" err="1">
                <a:latin typeface="Segoe UI" panose="020B0502040204020203" pitchFamily="34" charset="0"/>
                <a:ea typeface="Times New Roman" panose="02020603050405020304" pitchFamily="18" charset="0"/>
                <a:cs typeface="Segoe UI" panose="020B0502040204020203" pitchFamily="34" charset="0"/>
              </a:rPr>
              <a:t>Webinários</a:t>
            </a:r>
            <a:r>
              <a:rPr lang="pt-BR" sz="1600" b="1" dirty="0">
                <a:latin typeface="Segoe UI" panose="020B0502040204020203" pitchFamily="34" charset="0"/>
                <a:ea typeface="Times New Roman" panose="02020603050405020304" pitchFamily="18" charset="0"/>
                <a:cs typeface="Segoe UI" panose="020B0502040204020203" pitchFamily="34" charset="0"/>
              </a:rPr>
              <a:t> </a:t>
            </a:r>
          </a:p>
          <a:p>
            <a:pPr marL="285750" indent="-285750">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Retrospectiva da cobertura vacinal no Brasil (2010-2020)</a:t>
            </a: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Como o SUS pode se fortalecer para os desafios das ações de imunização nos territórios?</a:t>
            </a: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O que é hesitação vacinal e o quanto ela impacta a cobertura vacinal?</a:t>
            </a: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Informação e desinformação: como as redes sociais podem afetar a cobertura vacinal no Brasil?</a:t>
            </a:r>
            <a:r>
              <a:rPr lang="pt-BR" sz="1600" dirty="0">
                <a:latin typeface="Segoe UI" panose="020B0502040204020203" pitchFamily="34" charset="0"/>
                <a:ea typeface="Times New Roman" panose="02020603050405020304" pitchFamily="18" charset="0"/>
                <a:cs typeface="Segoe UI" panose="020B0502040204020203" pitchFamily="34" charset="0"/>
              </a:rPr>
              <a:t> </a:t>
            </a:r>
          </a:p>
          <a:p>
            <a:pPr algn="just">
              <a:lnSpc>
                <a:spcPct val="115000"/>
              </a:lnSpc>
              <a:spcAft>
                <a:spcPts val="1000"/>
              </a:spcAft>
              <a:defRPr/>
            </a:pPr>
            <a:r>
              <a:rPr lang="pt-BR" sz="1600" b="1" dirty="0">
                <a:latin typeface="Segoe UI" panose="020B0502040204020203" pitchFamily="34" charset="0"/>
                <a:cs typeface="Segoe UI" panose="020B0502040204020203" pitchFamily="34" charset="0"/>
              </a:rPr>
              <a:t>4 Conferências</a:t>
            </a: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Políticas de saúde e ações de imunização no âmbito do SUS</a:t>
            </a: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O(s) movimento(s) </a:t>
            </a:r>
            <a:r>
              <a:rPr lang="pt-BR" sz="1600" dirty="0" err="1">
                <a:latin typeface="Segoe UI" panose="020B0502040204020203" pitchFamily="34" charset="0"/>
                <a:cs typeface="Segoe UI" panose="020B0502040204020203" pitchFamily="34" charset="0"/>
              </a:rPr>
              <a:t>antivacina</a:t>
            </a:r>
            <a:r>
              <a:rPr lang="pt-BR" sz="1600" dirty="0">
                <a:latin typeface="Segoe UI" panose="020B0502040204020203" pitchFamily="34" charset="0"/>
                <a:cs typeface="Segoe UI" panose="020B0502040204020203" pitchFamily="34" charset="0"/>
              </a:rPr>
              <a:t>(s) no Brasil</a:t>
            </a: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Desafios em Ciência e Tecnologia em Saúde: as lições da pandemia da Covid-19</a:t>
            </a:r>
            <a:endParaRPr lang="pt-BR" dirty="0">
              <a:solidFill>
                <a:srgbClr val="000000"/>
              </a:solidFill>
              <a:latin typeface="Times New Roman" panose="02020603050405020304" pitchFamily="18" charset="0"/>
              <a:cs typeface="Segoe UI" panose="020B0502040204020203" pitchFamily="34" charset="0"/>
            </a:endParaRPr>
          </a:p>
          <a:p>
            <a:pPr marL="285750" indent="-285750" algn="just">
              <a:lnSpc>
                <a:spcPct val="115000"/>
              </a:lnSpc>
              <a:spcAft>
                <a:spcPts val="1000"/>
              </a:spcAft>
              <a:buFont typeface="Arial" panose="020B0604020202020204" pitchFamily="34" charset="0"/>
              <a:buChar char="•"/>
              <a:defRPr/>
            </a:pPr>
            <a:r>
              <a:rPr lang="pt-BR" sz="1600" dirty="0">
                <a:latin typeface="Segoe UI" panose="020B0502040204020203" pitchFamily="34" charset="0"/>
                <a:cs typeface="Segoe UI" panose="020B0502040204020203" pitchFamily="34" charset="0"/>
              </a:rPr>
              <a:t>Conferência de encerramento: Apresentação dos encaminhamentos construídos nos Diálogos Online</a:t>
            </a:r>
          </a:p>
          <a:p>
            <a:pPr algn="r">
              <a:lnSpc>
                <a:spcPct val="115000"/>
              </a:lnSpc>
              <a:spcAft>
                <a:spcPts val="1000"/>
              </a:spcAft>
              <a:defRPr/>
            </a:pPr>
            <a:endParaRPr lang="pt-BR" sz="1600" b="1" dirty="0">
              <a:latin typeface="Segoe UI" panose="020B0502040204020203" pitchFamily="34" charset="0"/>
              <a:ea typeface="Times New Roman" panose="02020603050405020304" pitchFamily="18" charset="0"/>
              <a:cs typeface="Segoe UI" panose="020B0502040204020203" pitchFamily="34" charset="0"/>
            </a:endParaRPr>
          </a:p>
          <a:p>
            <a:pPr algn="r">
              <a:lnSpc>
                <a:spcPct val="115000"/>
              </a:lnSpc>
              <a:spcAft>
                <a:spcPts val="1000"/>
              </a:spcAft>
              <a:defRPr/>
            </a:pPr>
            <a:endParaRPr lang="pt-BR" sz="1600" dirty="0">
              <a:latin typeface="Segoe UI" panose="020B0502040204020203" pitchFamily="34" charset="0"/>
              <a:cs typeface="Segoe UI" panose="020B0502040204020203" pitchFamily="34" charset="0"/>
            </a:endParaRPr>
          </a:p>
        </p:txBody>
      </p:sp>
      <p:pic>
        <p:nvPicPr>
          <p:cNvPr id="65539" name="Imagem 1">
            <a:extLst>
              <a:ext uri="{FF2B5EF4-FFF2-40B4-BE49-F238E27FC236}">
                <a16:creationId xmlns:a16="http://schemas.microsoft.com/office/drawing/2014/main" id="{4D0D1780-0FD4-46A8-8FEB-3AF1F6C4E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5942013"/>
            <a:ext cx="1223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Imagem 2">
            <a:extLst>
              <a:ext uri="{FF2B5EF4-FFF2-40B4-BE49-F238E27FC236}">
                <a16:creationId xmlns:a16="http://schemas.microsoft.com/office/drawing/2014/main" id="{BAD347DD-59CA-4B42-B686-B8708F030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013" y="59055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a:extLst>
              <a:ext uri="{FF2B5EF4-FFF2-40B4-BE49-F238E27FC236}">
                <a16:creationId xmlns:a16="http://schemas.microsoft.com/office/drawing/2014/main" id="{63B3F3AC-0B74-4BC1-986C-2B954F667CA9}"/>
              </a:ext>
            </a:extLst>
          </p:cNvPr>
          <p:cNvSpPr>
            <a:spLocks noGrp="1" noChangeArrowheads="1"/>
          </p:cNvSpPr>
          <p:nvPr>
            <p:ph type="title"/>
          </p:nvPr>
        </p:nvSpPr>
        <p:spPr>
          <a:xfrm>
            <a:off x="146050" y="44450"/>
            <a:ext cx="7715250" cy="649288"/>
          </a:xfrm>
        </p:spPr>
        <p:txBody>
          <a:bodyPr/>
          <a:lstStyle/>
          <a:p>
            <a:pPr algn="l">
              <a:defRPr/>
            </a:pPr>
            <a:br>
              <a:rPr lang="pt-BR" altLang="pt-BR" sz="1800" b="1" dirty="0">
                <a:latin typeface="Segoe UI" panose="020B0502040204020203" pitchFamily="34" charset="0"/>
                <a:cs typeface="Segoe UI" panose="020B0502040204020203" pitchFamily="34" charset="0"/>
              </a:rPr>
            </a:br>
            <a:r>
              <a:rPr lang="pt-BR" sz="1800" b="1" cap="all" dirty="0">
                <a:latin typeface="Segoe UI" panose="020B0502040204020203" pitchFamily="34" charset="0"/>
                <a:ea typeface="Times New Roman" panose="02020603050405020304" pitchFamily="18" charset="0"/>
                <a:cs typeface="Segoe UI" panose="020B0502040204020203" pitchFamily="34" charset="0"/>
              </a:rPr>
              <a:t>análise qualitativa da pesquisa com atores envolvidos nas ações de imunização (3)</a:t>
            </a:r>
            <a:br>
              <a:rPr lang="pt-BR" sz="1800" b="1" cap="all" dirty="0">
                <a:latin typeface="Segoe UI" panose="020B0502040204020203" pitchFamily="34" charset="0"/>
                <a:ea typeface="Times New Roman" panose="02020603050405020304" pitchFamily="18" charset="0"/>
                <a:cs typeface="Segoe UI" panose="020B0502040204020203" pitchFamily="34" charset="0"/>
              </a:rPr>
            </a:br>
            <a:endParaRPr lang="pt-BR" altLang="pt-B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ixaDeTexto 4">
            <a:extLst>
              <a:ext uri="{FF2B5EF4-FFF2-40B4-BE49-F238E27FC236}">
                <a16:creationId xmlns:a16="http://schemas.microsoft.com/office/drawing/2014/main" id="{C6917ED9-A8B6-4385-A45A-575CBADD1094}"/>
              </a:ext>
            </a:extLst>
          </p:cNvPr>
          <p:cNvSpPr txBox="1">
            <a:spLocks noChangeArrowheads="1"/>
          </p:cNvSpPr>
          <p:nvPr/>
        </p:nvSpPr>
        <p:spPr bwMode="auto">
          <a:xfrm>
            <a:off x="611188" y="908050"/>
            <a:ext cx="7777162"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1000"/>
              </a:spcAft>
              <a:buFontTx/>
              <a:buNone/>
            </a:pPr>
            <a:r>
              <a:rPr lang="pt-BR" altLang="pt-BR" sz="1600" b="1">
                <a:latin typeface="Segoe UI" panose="020B0502040204020203" pitchFamily="34" charset="0"/>
                <a:cs typeface="Segoe UI" panose="020B0502040204020203" pitchFamily="34" charset="0"/>
              </a:rPr>
              <a:t>6 fóruns de discussão </a:t>
            </a:r>
          </a:p>
          <a:p>
            <a:pPr algn="just">
              <a:lnSpc>
                <a:spcPct val="115000"/>
              </a:lnSpc>
              <a:spcBef>
                <a:spcPct val="0"/>
              </a:spcBef>
              <a:spcAft>
                <a:spcPts val="1000"/>
              </a:spcAft>
              <a:buFontTx/>
              <a:buNone/>
            </a:pPr>
            <a:r>
              <a:rPr lang="pt-BR" altLang="pt-BR" sz="1600">
                <a:latin typeface="Segoe UI" panose="020B0502040204020203" pitchFamily="34" charset="0"/>
                <a:cs typeface="Segoe UI" panose="020B0502040204020203" pitchFamily="34" charset="0"/>
              </a:rPr>
              <a:t>Espaços de debate assíncronos, abertos no decorrer de todo o período do DOL, em que os participantes puderam interagir entre si, tanto agrupados conforme o perfil (gestores municipais; gestão e planejamento técnico; profissionais de saúde; e população), quanto  de forma unificada, para apreciação e deliberação sobre as dificuldades e sugestões que surgiram nas discussões. </a:t>
            </a:r>
          </a:p>
          <a:p>
            <a:pPr algn="just">
              <a:lnSpc>
                <a:spcPct val="115000"/>
              </a:lnSpc>
              <a:spcBef>
                <a:spcPct val="0"/>
              </a:spcBef>
              <a:spcAft>
                <a:spcPts val="1000"/>
              </a:spcAft>
              <a:buFontTx/>
              <a:buNone/>
            </a:pPr>
            <a:r>
              <a:rPr lang="pt-BR" altLang="pt-BR" sz="1600" b="1">
                <a:latin typeface="Segoe UI" panose="020B0502040204020203" pitchFamily="34" charset="0"/>
                <a:cs typeface="Segoe UI" panose="020B0502040204020203" pitchFamily="34" charset="0"/>
              </a:rPr>
              <a:t>5 grupos de Diálogos Online</a:t>
            </a:r>
          </a:p>
          <a:p>
            <a:pPr algn="just">
              <a:lnSpc>
                <a:spcPct val="115000"/>
              </a:lnSpc>
              <a:spcBef>
                <a:spcPct val="0"/>
              </a:spcBef>
              <a:spcAft>
                <a:spcPts val="1000"/>
              </a:spcAft>
              <a:buFontTx/>
              <a:buNone/>
            </a:pPr>
            <a:r>
              <a:rPr lang="pt-BR" altLang="pt-BR" sz="1600">
                <a:latin typeface="Segoe UI" panose="020B0502040204020203" pitchFamily="34" charset="0"/>
                <a:cs typeface="Segoe UI" panose="020B0502040204020203" pitchFamily="34" charset="0"/>
              </a:rPr>
              <a:t>Organizados no formato de rodas de conversa, em pequenos grupos, com encontros síncronos em formato de videoconferência, com foco nas dimensões centrais do DOL, em suporte ao aprofundamento das questões debatidas nos fóruns de discussão, nos webinários e conferências.</a:t>
            </a:r>
          </a:p>
          <a:p>
            <a:pPr algn="just">
              <a:lnSpc>
                <a:spcPct val="115000"/>
              </a:lnSpc>
              <a:spcBef>
                <a:spcPct val="0"/>
              </a:spcBef>
              <a:spcAft>
                <a:spcPts val="1000"/>
              </a:spcAft>
              <a:buFontTx/>
              <a:buNone/>
            </a:pPr>
            <a:br>
              <a:rPr lang="pt-BR" altLang="pt-BR" sz="1600">
                <a:latin typeface="Segoe UI" panose="020B0502040204020203" pitchFamily="34" charset="0"/>
                <a:cs typeface="Segoe UI" panose="020B0502040204020203" pitchFamily="34" charset="0"/>
              </a:rPr>
            </a:br>
            <a:r>
              <a:rPr lang="pt-BR" altLang="pt-BR" sz="1600">
                <a:latin typeface="Segoe UI" panose="020B0502040204020203" pitchFamily="34" charset="0"/>
                <a:cs typeface="Segoe UI" panose="020B0502040204020203" pitchFamily="34" charset="0"/>
              </a:rPr>
              <a:t>Foram realizados 5 GDOL (Norte e Centro-Oeste; Sudeste; Sul; Nordeste e; um com participantes de todas as regiões).</a:t>
            </a:r>
          </a:p>
        </p:txBody>
      </p:sp>
      <p:sp>
        <p:nvSpPr>
          <p:cNvPr id="6" name="Título 1">
            <a:extLst>
              <a:ext uri="{FF2B5EF4-FFF2-40B4-BE49-F238E27FC236}">
                <a16:creationId xmlns:a16="http://schemas.microsoft.com/office/drawing/2014/main" id="{F64CFDA9-B684-47E6-9544-173C367144BC}"/>
              </a:ext>
            </a:extLst>
          </p:cNvPr>
          <p:cNvSpPr>
            <a:spLocks noGrp="1" noChangeArrowheads="1"/>
          </p:cNvSpPr>
          <p:nvPr>
            <p:ph type="title"/>
          </p:nvPr>
        </p:nvSpPr>
        <p:spPr>
          <a:xfrm>
            <a:off x="146050" y="44450"/>
            <a:ext cx="7715250" cy="649288"/>
          </a:xfrm>
        </p:spPr>
        <p:txBody>
          <a:bodyPr/>
          <a:lstStyle/>
          <a:p>
            <a:pPr algn="l">
              <a:defRPr/>
            </a:pPr>
            <a:br>
              <a:rPr lang="pt-BR" altLang="pt-BR" sz="1800" b="1" dirty="0">
                <a:latin typeface="Segoe UI" panose="020B0502040204020203" pitchFamily="34" charset="0"/>
                <a:cs typeface="Segoe UI" panose="020B0502040204020203" pitchFamily="34" charset="0"/>
              </a:rPr>
            </a:br>
            <a:r>
              <a:rPr lang="pt-BR" sz="1800" b="1" cap="all" dirty="0">
                <a:latin typeface="Segoe UI" panose="020B0502040204020203" pitchFamily="34" charset="0"/>
                <a:ea typeface="Times New Roman" panose="02020603050405020304" pitchFamily="18" charset="0"/>
                <a:cs typeface="Segoe UI" panose="020B0502040204020203" pitchFamily="34" charset="0"/>
              </a:rPr>
              <a:t>análise qualitativa da pesquisa com atores envolvidos nas ações de imunização (4)</a:t>
            </a:r>
            <a:br>
              <a:rPr lang="pt-BR" sz="1800" b="1" cap="all" dirty="0">
                <a:latin typeface="Segoe UI" panose="020B0502040204020203" pitchFamily="34" charset="0"/>
                <a:ea typeface="Times New Roman" panose="02020603050405020304" pitchFamily="18" charset="0"/>
                <a:cs typeface="Segoe UI" panose="020B0502040204020203" pitchFamily="34" charset="0"/>
              </a:rPr>
            </a:br>
            <a:endParaRPr lang="pt-BR" altLang="pt-B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a:extLst>
              <a:ext uri="{FF2B5EF4-FFF2-40B4-BE49-F238E27FC236}">
                <a16:creationId xmlns:a16="http://schemas.microsoft.com/office/drawing/2014/main" id="{7952F79A-C449-444A-8379-07DD524597C0}"/>
              </a:ext>
            </a:extLst>
          </p:cNvPr>
          <p:cNvSpPr>
            <a:spLocks noGrp="1" noChangeArrowheads="1"/>
          </p:cNvSpPr>
          <p:nvPr>
            <p:ph type="title"/>
          </p:nvPr>
        </p:nvSpPr>
        <p:spPr>
          <a:xfrm>
            <a:off x="107950" y="188913"/>
            <a:ext cx="8362950" cy="460375"/>
          </a:xfrm>
        </p:spPr>
        <p:txBody>
          <a:bodyPr/>
          <a:lstStyle/>
          <a:p>
            <a:pPr algn="l"/>
            <a:r>
              <a:rPr lang="pt-BR" altLang="pt-BR" sz="2000" b="1">
                <a:latin typeface="Segoe UI" panose="020B0502040204020203" pitchFamily="34" charset="0"/>
                <a:cs typeface="Segoe UI" panose="020B0502040204020203" pitchFamily="34" charset="0"/>
              </a:rPr>
              <a:t>Interfaces entre metodologias e  resultados da pesquisa</a:t>
            </a:r>
            <a:endParaRPr lang="pt-BR" altLang="pt-BR" sz="2000"/>
          </a:p>
        </p:txBody>
      </p:sp>
      <p:sp>
        <p:nvSpPr>
          <p:cNvPr id="68611" name="CaixaDeTexto 4">
            <a:extLst>
              <a:ext uri="{FF2B5EF4-FFF2-40B4-BE49-F238E27FC236}">
                <a16:creationId xmlns:a16="http://schemas.microsoft.com/office/drawing/2014/main" id="{98EFCA0B-B207-4805-83AF-A2767D756910}"/>
              </a:ext>
            </a:extLst>
          </p:cNvPr>
          <p:cNvSpPr txBox="1">
            <a:spLocks noChangeArrowheads="1"/>
          </p:cNvSpPr>
          <p:nvPr/>
        </p:nvSpPr>
        <p:spPr bwMode="auto">
          <a:xfrm>
            <a:off x="600075" y="1028700"/>
            <a:ext cx="7775575"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1066800" indent="-342900">
              <a:spcBef>
                <a:spcPct val="20000"/>
              </a:spcBef>
              <a:buChar char="–"/>
              <a:defRPr sz="2800">
                <a:solidFill>
                  <a:schemeClr val="tx1"/>
                </a:solidFill>
                <a:latin typeface="Arial" panose="020B0604020202020204" pitchFamily="34" charset="0"/>
              </a:defRPr>
            </a:lvl2pPr>
            <a:lvl3pPr marL="1200150" indent="-17463">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pt-BR" altLang="pt-BR" sz="1800" b="1">
                <a:latin typeface="Segoe UI" panose="020B0502040204020203" pitchFamily="34" charset="0"/>
                <a:ea typeface="Times New Roman" panose="02020603050405020304" pitchFamily="18" charset="0"/>
                <a:cs typeface="Segoe UI" panose="020B0502040204020203" pitchFamily="34" charset="0"/>
              </a:rPr>
              <a:t>Identificação de aspectos comuns apontados pelos atores (1)</a:t>
            </a:r>
          </a:p>
          <a:p>
            <a:pPr>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 Queda da cobertura vacinal no Brasil como um problema multifatorial com destaque para:</a:t>
            </a:r>
          </a:p>
          <a:p>
            <a:pPr lvl="1">
              <a:lnSpc>
                <a:spcPct val="115000"/>
              </a:lnSpc>
              <a:spcBef>
                <a:spcPct val="0"/>
              </a:spcBef>
              <a:spcAft>
                <a:spcPts val="1000"/>
              </a:spcAft>
              <a:buFont typeface="Arial" panose="020B0604020202020204" pitchFamily="34" charset="0"/>
              <a:buAutoNum type="arabicPeriod"/>
            </a:pPr>
            <a:r>
              <a:rPr lang="pt-BR" altLang="pt-BR" sz="1600">
                <a:latin typeface="Segoe UI" panose="020B0502040204020203" pitchFamily="34" charset="0"/>
                <a:ea typeface="Times New Roman" panose="02020603050405020304" pitchFamily="18" charset="0"/>
                <a:cs typeface="Segoe UI" panose="020B0502040204020203" pitchFamily="34" charset="0"/>
              </a:rPr>
              <a:t>Hesitação vacinal da população alvo das ações de imunização</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 Percepção de que a população atrasa para receber os imunizantes, mas são raros os casos de recusa </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 Atraso foi amplamente associado </a:t>
            </a:r>
            <a:r>
              <a:rPr lang="pt-BR" altLang="pt-BR" sz="1600" b="1">
                <a:latin typeface="Segoe UI" panose="020B0502040204020203" pitchFamily="34" charset="0"/>
                <a:ea typeface="Times New Roman" panose="02020603050405020304" pitchFamily="18" charset="0"/>
                <a:cs typeface="Segoe UI" panose="020B0502040204020203" pitchFamily="34" charset="0"/>
              </a:rPr>
              <a:t>à complacência</a:t>
            </a:r>
            <a:r>
              <a:rPr lang="pt-BR" altLang="pt-BR" sz="1600">
                <a:latin typeface="Segoe UI" panose="020B0502040204020203" pitchFamily="34" charset="0"/>
                <a:ea typeface="Times New Roman" panose="02020603050405020304" pitchFamily="18" charset="0"/>
                <a:cs typeface="Segoe UI" panose="020B0502040204020203" pitchFamily="34" charset="0"/>
              </a:rPr>
              <a:t>, mais especificamente à mudança na percepção de risco, em função da erradicação de diversas doenças </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 Barreiras de acesso também foram amplamente apontadas como importante fator de estímulo ao atraso do calendário de vacinação e que está relacionado ao que se chama de </a:t>
            </a:r>
            <a:r>
              <a:rPr lang="pt-BR" altLang="pt-BR" sz="1600" b="1">
                <a:latin typeface="Segoe UI" panose="020B0502040204020203" pitchFamily="34" charset="0"/>
                <a:ea typeface="Times New Roman" panose="02020603050405020304" pitchFamily="18" charset="0"/>
                <a:cs typeface="Segoe UI" panose="020B0502040204020203" pitchFamily="34" charset="0"/>
              </a:rPr>
              <a:t>conveniência </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 Desinformação e receio dos possíveis efeitos adversos causados pelos imunizantes também são fatores que geram a insegurança e suspeição dos indivíduos frente ao cumprimento do calendário vacinal </a:t>
            </a:r>
            <a:endParaRPr lang="pt-BR" altLang="pt-BR" sz="1800" b="1">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a:extLst>
              <a:ext uri="{FF2B5EF4-FFF2-40B4-BE49-F238E27FC236}">
                <a16:creationId xmlns:a16="http://schemas.microsoft.com/office/drawing/2014/main" id="{34F5635B-D9F3-48A9-ACB0-5A56CE500979}"/>
              </a:ext>
            </a:extLst>
          </p:cNvPr>
          <p:cNvSpPr>
            <a:spLocks noGrp="1" noChangeArrowheads="1"/>
          </p:cNvSpPr>
          <p:nvPr>
            <p:ph type="title"/>
          </p:nvPr>
        </p:nvSpPr>
        <p:spPr>
          <a:xfrm>
            <a:off x="169863" y="155575"/>
            <a:ext cx="8362950" cy="649288"/>
          </a:xfrm>
        </p:spPr>
        <p:txBody>
          <a:bodyPr/>
          <a:lstStyle/>
          <a:p>
            <a:pPr algn="l"/>
            <a:br>
              <a:rPr lang="pt-BR" altLang="pt-BR" sz="1800" b="1">
                <a:latin typeface="Segoe UI" panose="020B0502040204020203" pitchFamily="34" charset="0"/>
                <a:cs typeface="Segoe UI" panose="020B0502040204020203" pitchFamily="34" charset="0"/>
              </a:rPr>
            </a:br>
            <a:r>
              <a:rPr lang="pt-BR" altLang="pt-BR" sz="2000" b="1">
                <a:latin typeface="Segoe UI" panose="020B0502040204020203" pitchFamily="34" charset="0"/>
                <a:ea typeface="Times New Roman" panose="02020603050405020304" pitchFamily="18" charset="0"/>
                <a:cs typeface="Segoe UI" panose="020B0502040204020203" pitchFamily="34" charset="0"/>
              </a:rPr>
              <a:t>Identificação de aspectos comuns apontados pelos atores (2)</a:t>
            </a:r>
            <a:br>
              <a:rPr lang="pt-BR" altLang="pt-BR" sz="2000" b="1">
                <a:latin typeface="Segoe UI" panose="020B0502040204020203" pitchFamily="34" charset="0"/>
                <a:ea typeface="Times New Roman" panose="02020603050405020304" pitchFamily="18" charset="0"/>
                <a:cs typeface="Segoe UI" panose="020B0502040204020203" pitchFamily="34" charset="0"/>
              </a:rPr>
            </a:br>
            <a:endParaRPr lang="pt-BR" altLang="pt-BR" sz="2000"/>
          </a:p>
        </p:txBody>
      </p:sp>
      <p:sp>
        <p:nvSpPr>
          <p:cNvPr id="70659" name="CaixaDeTexto 4">
            <a:extLst>
              <a:ext uri="{FF2B5EF4-FFF2-40B4-BE49-F238E27FC236}">
                <a16:creationId xmlns:a16="http://schemas.microsoft.com/office/drawing/2014/main" id="{5E5E7531-99B4-4B90-AF0F-1D0972890B3E}"/>
              </a:ext>
            </a:extLst>
          </p:cNvPr>
          <p:cNvSpPr txBox="1">
            <a:spLocks noChangeArrowheads="1"/>
          </p:cNvSpPr>
          <p:nvPr/>
        </p:nvSpPr>
        <p:spPr bwMode="auto">
          <a:xfrm>
            <a:off x="600075" y="908050"/>
            <a:ext cx="8069263"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93750" indent="-520700">
              <a:spcBef>
                <a:spcPct val="20000"/>
              </a:spcBef>
              <a:buChar char="–"/>
              <a:defRPr sz="2800">
                <a:solidFill>
                  <a:schemeClr val="tx1"/>
                </a:solidFill>
                <a:latin typeface="Arial" panose="020B0604020202020204" pitchFamily="34" charset="0"/>
              </a:defRPr>
            </a:lvl2pPr>
            <a:lvl3pPr marL="1171575"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115000"/>
              </a:lnSpc>
              <a:spcBef>
                <a:spcPct val="0"/>
              </a:spcBef>
              <a:spcAft>
                <a:spcPts val="1000"/>
              </a:spcAft>
              <a:buFont typeface="Arial" panose="020B0604020202020204" pitchFamily="34" charset="0"/>
              <a:buAutoNum type="arabicPeriod" startAt="2"/>
            </a:pPr>
            <a:r>
              <a:rPr lang="pt-BR" altLang="pt-BR" sz="1600">
                <a:latin typeface="Segoe UI" panose="020B0502040204020203" pitchFamily="34" charset="0"/>
                <a:ea typeface="Times New Roman" panose="02020603050405020304" pitchFamily="18" charset="0"/>
                <a:cs typeface="Segoe UI" panose="020B0502040204020203" pitchFamily="34" charset="0"/>
              </a:rPr>
              <a:t>Gargalos da força de trabalho (escassez de profissionais, sobrecarga de trabalho e necessidade de capacitação), na atividade de registro de doses aplicadas</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Com frequência um único profissional fica responsável por administrar a vacina, registrá-la na caderneta e no sistema, orientar os pacientes e/ou suas famílias, entre outras atribuições</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Escassez de mão de obra qualificada e alta rotatividade de profissionais </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Problemas de recursos humanos são mais evidentes nos municípios de pequeno porte</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Mudança nos sistemas de informação do PNI, com dificuldade de compatibilização com sistemas anteriores e/ou com sistemas próprios (municipais e/ou estaduais), agravada pela resistência dos profissionais envolvidos, bem como a falta de capacitação dos mesmos frente às mudanças instituídas. </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Outro entrave ao trabalho de registro das doses aplicadas refere-se ao acesso precário à internet e/ou a computadores, somado à ausência de profissional exclusivo a esta atividade. </a:t>
            </a:r>
            <a:endParaRPr lang="pt-BR" altLang="pt-BR" sz="1800" b="1">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a:extLst>
              <a:ext uri="{FF2B5EF4-FFF2-40B4-BE49-F238E27FC236}">
                <a16:creationId xmlns:a16="http://schemas.microsoft.com/office/drawing/2014/main" id="{05F3EC29-605C-42AB-9FA5-8EFCB263FF25}"/>
              </a:ext>
            </a:extLst>
          </p:cNvPr>
          <p:cNvSpPr>
            <a:spLocks noGrp="1" noChangeArrowheads="1"/>
          </p:cNvSpPr>
          <p:nvPr>
            <p:ph type="title"/>
          </p:nvPr>
        </p:nvSpPr>
        <p:spPr>
          <a:xfrm>
            <a:off x="179388" y="161925"/>
            <a:ext cx="8362950" cy="649288"/>
          </a:xfrm>
        </p:spPr>
        <p:txBody>
          <a:bodyPr/>
          <a:lstStyle/>
          <a:p>
            <a:pPr algn="l"/>
            <a:r>
              <a:rPr lang="pt-BR" altLang="pt-BR" sz="2000" b="1">
                <a:latin typeface="Segoe UI" panose="020B0502040204020203" pitchFamily="34" charset="0"/>
                <a:ea typeface="Times New Roman" panose="02020603050405020304" pitchFamily="18" charset="0"/>
                <a:cs typeface="Segoe UI" panose="020B0502040204020203" pitchFamily="34" charset="0"/>
              </a:rPr>
              <a:t>Identificação de aspectos comuns apontados pelos atores (3)</a:t>
            </a:r>
            <a:endParaRPr lang="pt-BR" altLang="pt-BR" sz="2000">
              <a:ea typeface="Times New Roman" panose="02020603050405020304" pitchFamily="18" charset="0"/>
              <a:cs typeface="Segoe UI" panose="020B0502040204020203" pitchFamily="34" charset="0"/>
            </a:endParaRPr>
          </a:p>
        </p:txBody>
      </p:sp>
      <p:sp>
        <p:nvSpPr>
          <p:cNvPr id="71683" name="CaixaDeTexto 4">
            <a:extLst>
              <a:ext uri="{FF2B5EF4-FFF2-40B4-BE49-F238E27FC236}">
                <a16:creationId xmlns:a16="http://schemas.microsoft.com/office/drawing/2014/main" id="{03DE5D7A-B037-45AF-8967-E4C860734A1C}"/>
              </a:ext>
            </a:extLst>
          </p:cNvPr>
          <p:cNvSpPr txBox="1">
            <a:spLocks noChangeArrowheads="1"/>
          </p:cNvSpPr>
          <p:nvPr/>
        </p:nvSpPr>
        <p:spPr bwMode="auto">
          <a:xfrm>
            <a:off x="600075" y="908050"/>
            <a:ext cx="777557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1066800" indent="-342900">
              <a:spcBef>
                <a:spcPct val="20000"/>
              </a:spcBef>
              <a:buChar char="–"/>
              <a:defRPr sz="2800">
                <a:solidFill>
                  <a:schemeClr val="tx1"/>
                </a:solidFill>
                <a:latin typeface="Arial" panose="020B0604020202020204" pitchFamily="34" charset="0"/>
              </a:defRPr>
            </a:lvl2pPr>
            <a:lvl3pPr marL="15240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115000"/>
              </a:lnSpc>
              <a:spcBef>
                <a:spcPct val="0"/>
              </a:spcBef>
              <a:spcAft>
                <a:spcPts val="1000"/>
              </a:spcAft>
              <a:buFont typeface="Arial" panose="020B0604020202020204" pitchFamily="34" charset="0"/>
              <a:buAutoNum type="arabicPeriod" startAt="3"/>
            </a:pPr>
            <a:r>
              <a:rPr lang="pt-BR" altLang="pt-BR" sz="1600">
                <a:latin typeface="Segoe UI" panose="020B0502040204020203" pitchFamily="34" charset="0"/>
                <a:ea typeface="Times New Roman" panose="02020603050405020304" pitchFamily="18" charset="0"/>
                <a:cs typeface="Segoe UI" panose="020B0502040204020203" pitchFamily="34" charset="0"/>
              </a:rPr>
              <a:t>Barreiras de acesso às salas de vacina</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Horário de funcionamento das salas de vacina (dias úteis e horário comercial), em geral,  não atende à dinâmica cotidiana da população e contribui para o atraso da imunização </a:t>
            </a:r>
          </a:p>
          <a:p>
            <a:pPr lvl="1">
              <a:lnSpc>
                <a:spcPct val="115000"/>
              </a:lnSpc>
              <a:spcBef>
                <a:spcPct val="0"/>
              </a:spcBef>
              <a:spcAft>
                <a:spcPts val="1000"/>
              </a:spcAft>
              <a:buFont typeface="Arial" panose="020B0604020202020204" pitchFamily="34" charset="0"/>
              <a:buAutoNum type="arabicPeriod" startAt="3"/>
            </a:pPr>
            <a:endParaRPr lang="pt-BR" altLang="pt-BR" sz="1600">
              <a:latin typeface="Segoe UI" panose="020B0502040204020203" pitchFamily="34" charset="0"/>
              <a:ea typeface="Times New Roman" panose="02020603050405020304" pitchFamily="18" charset="0"/>
              <a:cs typeface="Segoe UI" panose="020B0502040204020203" pitchFamily="34" charset="0"/>
            </a:endParaRPr>
          </a:p>
          <a:p>
            <a:pPr lvl="1">
              <a:lnSpc>
                <a:spcPct val="115000"/>
              </a:lnSpc>
              <a:spcBef>
                <a:spcPct val="0"/>
              </a:spcBef>
              <a:spcAft>
                <a:spcPts val="1000"/>
              </a:spcAft>
              <a:buFont typeface="Arial" panose="020B0604020202020204" pitchFamily="34" charset="0"/>
              <a:buAutoNum type="arabicPeriod" startAt="4"/>
            </a:pPr>
            <a:r>
              <a:rPr lang="pt-BR" altLang="pt-BR" sz="1600">
                <a:latin typeface="Segoe UI" panose="020B0502040204020203" pitchFamily="34" charset="0"/>
                <a:ea typeface="Times New Roman" panose="02020603050405020304" pitchFamily="18" charset="0"/>
                <a:cs typeface="Segoe UI" panose="020B0502040204020203" pitchFamily="34" charset="0"/>
              </a:rPr>
              <a:t>Fragilidade das ações de busca ativa e ausência de políticas intersetoriais</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Necessidade de incremento das ações de busca ativa e as políticas intersetoriais, em especial com as secretarias de educação, como as principais estratégias de combate à queda das taxas de cobertura vacinal</a:t>
            </a:r>
          </a:p>
          <a:p>
            <a:pPr lvl="2">
              <a:lnSpc>
                <a:spcPct val="115000"/>
              </a:lnSpc>
              <a:spcBef>
                <a:spcPct val="0"/>
              </a:spcBef>
              <a:spcAft>
                <a:spcPts val="1000"/>
              </a:spcAft>
              <a:buFontTx/>
              <a:buNone/>
            </a:pPr>
            <a:endParaRPr lang="pt-BR" altLang="pt-BR" sz="1600">
              <a:latin typeface="Segoe UI" panose="020B0502040204020203" pitchFamily="34" charset="0"/>
              <a:ea typeface="Times New Roman" panose="02020603050405020304" pitchFamily="18" charset="0"/>
              <a:cs typeface="Segoe UI" panose="020B0502040204020203" pitchFamily="34" charset="0"/>
            </a:endParaRPr>
          </a:p>
          <a:p>
            <a:pPr lvl="1">
              <a:lnSpc>
                <a:spcPct val="115000"/>
              </a:lnSpc>
              <a:spcBef>
                <a:spcPct val="0"/>
              </a:spcBef>
              <a:spcAft>
                <a:spcPts val="1000"/>
              </a:spcAft>
              <a:buFont typeface="Arial" panose="020B0604020202020204" pitchFamily="34" charset="0"/>
              <a:buAutoNum type="arabicPeriod" startAt="5"/>
            </a:pPr>
            <a:r>
              <a:rPr lang="pt-BR" altLang="pt-BR" sz="1600">
                <a:latin typeface="Segoe UI" panose="020B0502040204020203" pitchFamily="34" charset="0"/>
                <a:ea typeface="Times New Roman" panose="02020603050405020304" pitchFamily="18" charset="0"/>
                <a:cs typeface="Segoe UI" panose="020B0502040204020203" pitchFamily="34" charset="0"/>
              </a:rPr>
              <a:t>Ausência e fragilidade das campanhas de vacinação</a:t>
            </a:r>
          </a:p>
          <a:p>
            <a:pPr lvl="2">
              <a:lnSpc>
                <a:spcPct val="115000"/>
              </a:lnSpc>
              <a:spcBef>
                <a:spcPct val="0"/>
              </a:spcBef>
              <a:spcAft>
                <a:spcPts val="1000"/>
              </a:spcAft>
              <a:buFont typeface="Wingdings" panose="05000000000000000000" pitchFamily="2" charset="2"/>
              <a:buChar char="§"/>
            </a:pPr>
            <a:r>
              <a:rPr lang="pt-BR" altLang="pt-BR" sz="1600">
                <a:latin typeface="Segoe UI" panose="020B0502040204020203" pitchFamily="34" charset="0"/>
                <a:ea typeface="Times New Roman" panose="02020603050405020304" pitchFamily="18" charset="0"/>
                <a:cs typeface="Segoe UI" panose="020B0502040204020203" pitchFamily="34" charset="0"/>
              </a:rPr>
              <a:t> Campanhas de vacinação cada vez mais irregulares e perdendo a capacidade efetiva de se comunicar com seus públicos-alvo </a:t>
            </a:r>
            <a:endParaRPr lang="pt-BR" altLang="pt-BR" sz="1800" b="1">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ítulo 1">
            <a:extLst>
              <a:ext uri="{FF2B5EF4-FFF2-40B4-BE49-F238E27FC236}">
                <a16:creationId xmlns:a16="http://schemas.microsoft.com/office/drawing/2014/main" id="{7BA107B4-763E-44D8-9E01-945164D68B14}"/>
              </a:ext>
            </a:extLst>
          </p:cNvPr>
          <p:cNvSpPr>
            <a:spLocks noGrp="1" noChangeArrowheads="1"/>
          </p:cNvSpPr>
          <p:nvPr>
            <p:ph type="title"/>
          </p:nvPr>
        </p:nvSpPr>
        <p:spPr>
          <a:xfrm>
            <a:off x="250825" y="82550"/>
            <a:ext cx="86423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400" b="1">
                <a:latin typeface="Segoe UI" panose="020B0502040204020203" pitchFamily="34" charset="0"/>
                <a:cs typeface="Segoe UI" panose="020B0502040204020203" pitchFamily="34" charset="0"/>
              </a:rPr>
              <a:t>Sugestões apresentadas a partir do DOL (1)</a:t>
            </a:r>
            <a:br>
              <a:rPr lang="en-US" altLang="en-US" sz="2400"/>
            </a:br>
            <a:endParaRPr lang="pt-BR" altLang="pt-BR" sz="2400"/>
          </a:p>
        </p:txBody>
      </p:sp>
      <p:sp>
        <p:nvSpPr>
          <p:cNvPr id="33795" name="CaixaDeTexto 4">
            <a:extLst>
              <a:ext uri="{FF2B5EF4-FFF2-40B4-BE49-F238E27FC236}">
                <a16:creationId xmlns:a16="http://schemas.microsoft.com/office/drawing/2014/main" id="{4E4595C8-6578-4E9F-925B-FBFA13D18320}"/>
              </a:ext>
            </a:extLst>
          </p:cNvPr>
          <p:cNvSpPr txBox="1">
            <a:spLocks noChangeArrowheads="1"/>
          </p:cNvSpPr>
          <p:nvPr/>
        </p:nvSpPr>
        <p:spPr bwMode="auto">
          <a:xfrm>
            <a:off x="334963" y="731838"/>
            <a:ext cx="8064500" cy="6121400"/>
          </a:xfrm>
          <a:prstGeom prst="rect">
            <a:avLst/>
          </a:prstGeom>
          <a:noFill/>
          <a:ln>
            <a:noFill/>
          </a:ln>
        </p:spPr>
        <p:txBody>
          <a:bodyPr>
            <a:spAutoFit/>
          </a:bodyPr>
          <a:lstStyle>
            <a:lvl1pPr>
              <a:spcBef>
                <a:spcPct val="20000"/>
              </a:spcBef>
              <a:buChar char="•"/>
              <a:defRPr sz="3200">
                <a:solidFill>
                  <a:schemeClr val="tx1"/>
                </a:solidFill>
                <a:latin typeface="Arial" charset="0"/>
              </a:defRPr>
            </a:lvl1pPr>
            <a:lvl2pPr marL="1066800" indent="-342900">
              <a:spcBef>
                <a:spcPct val="20000"/>
              </a:spcBef>
              <a:buChar char="–"/>
              <a:defRPr sz="2800">
                <a:solidFill>
                  <a:schemeClr val="tx1"/>
                </a:solidFill>
                <a:latin typeface="Arial" charset="0"/>
              </a:defRPr>
            </a:lvl2pPr>
            <a:lvl3pPr marL="1524000" indent="-3429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000"/>
              </a:spcAft>
              <a:buFontTx/>
              <a:buNone/>
              <a:defRPr/>
            </a:pPr>
            <a:r>
              <a:rPr lang="pt-BR" altLang="pt-BR" sz="1600" b="1" dirty="0">
                <a:latin typeface="Segoe UI" pitchFamily="34" charset="0"/>
                <a:ea typeface="Times New Roman" pitchFamily="18" charset="0"/>
                <a:cs typeface="Segoe UI" pitchFamily="34" charset="0"/>
              </a:rPr>
              <a:t>Recebimento de imunobiológicos</a:t>
            </a:r>
            <a:r>
              <a:rPr lang="pt-BR" altLang="pt-BR" sz="1600" dirty="0">
                <a:latin typeface="Segoe UI" pitchFamily="34" charset="0"/>
                <a:ea typeface="Times New Roman" pitchFamily="18" charset="0"/>
                <a:cs typeface="Segoe UI" pitchFamily="34" charset="0"/>
              </a:rPr>
              <a:t>: </a:t>
            </a:r>
          </a:p>
          <a:p>
            <a:pPr marL="285750" indent="157163">
              <a:spcBef>
                <a:spcPct val="0"/>
              </a:spcBef>
              <a:spcAft>
                <a:spcPts val="1000"/>
              </a:spcAft>
              <a:buFont typeface="Wingdings" panose="05000000000000000000" pitchFamily="2" charset="2"/>
              <a:buChar char="§"/>
              <a:defRPr/>
            </a:pPr>
            <a:r>
              <a:rPr lang="pt-BR" altLang="pt-BR" sz="1600" dirty="0">
                <a:latin typeface="Segoe UI" pitchFamily="34" charset="0"/>
                <a:ea typeface="Times New Roman" pitchFamily="18" charset="0"/>
                <a:cs typeface="Segoe UI" pitchFamily="34" charset="0"/>
              </a:rPr>
              <a:t>manutenção e planejamento adequado de estoques estratégicos de vacinas </a:t>
            </a:r>
          </a:p>
          <a:p>
            <a:pPr marL="285750" indent="157163">
              <a:spcBef>
                <a:spcPct val="0"/>
              </a:spcBef>
              <a:spcAft>
                <a:spcPts val="1000"/>
              </a:spcAft>
              <a:buFont typeface="Wingdings" panose="05000000000000000000" pitchFamily="2" charset="2"/>
              <a:buChar char="§"/>
              <a:defRPr/>
            </a:pPr>
            <a:r>
              <a:rPr lang="pt-BR" altLang="pt-BR" sz="1600" dirty="0">
                <a:latin typeface="Segoe UI" pitchFamily="34" charset="0"/>
                <a:ea typeface="Times New Roman" pitchFamily="18" charset="0"/>
                <a:cs typeface="Segoe UI" pitchFamily="34" charset="0"/>
              </a:rPr>
              <a:t>registro adequado e atualizado dos usuários que buscaram a vacina e não foram atendidos, para contato posterior </a:t>
            </a:r>
          </a:p>
          <a:p>
            <a:pPr marL="285750" indent="157163">
              <a:spcBef>
                <a:spcPct val="0"/>
              </a:spcBef>
              <a:spcAft>
                <a:spcPts val="1000"/>
              </a:spcAft>
              <a:buFont typeface="Wingdings" panose="05000000000000000000" pitchFamily="2" charset="2"/>
              <a:buChar char="§"/>
              <a:defRPr/>
            </a:pPr>
            <a:r>
              <a:rPr lang="pt-BR" altLang="pt-BR" sz="1600" dirty="0">
                <a:latin typeface="Segoe UI" pitchFamily="34" charset="0"/>
                <a:ea typeface="Times New Roman" pitchFamily="18" charset="0"/>
                <a:cs typeface="Segoe UI" pitchFamily="34" charset="0"/>
              </a:rPr>
              <a:t>ampliação da capacidade de produção de vacinas no país</a:t>
            </a:r>
          </a:p>
          <a:p>
            <a:pPr>
              <a:buFontTx/>
              <a:buNone/>
              <a:defRPr/>
            </a:pPr>
            <a:r>
              <a:rPr lang="pt-BR" sz="1600" b="1" dirty="0">
                <a:latin typeface="Segoe UI" pitchFamily="34" charset="0"/>
                <a:ea typeface="Times New Roman" pitchFamily="18" charset="0"/>
                <a:cs typeface="Segoe UI" pitchFamily="34" charset="0"/>
              </a:rPr>
              <a:t>Armazenamento: </a:t>
            </a:r>
          </a:p>
          <a:p>
            <a:pPr marL="285750" indent="-22225">
              <a:buFont typeface="Wingdings" panose="05000000000000000000" pitchFamily="2" charset="2"/>
              <a:buChar char="§"/>
              <a:defRPr/>
            </a:pPr>
            <a:r>
              <a:rPr lang="pt-BR" sz="1600" b="1" dirty="0">
                <a:latin typeface="Segoe UI" pitchFamily="34" charset="0"/>
                <a:ea typeface="Times New Roman" pitchFamily="18" charset="0"/>
                <a:cs typeface="Segoe UI" pitchFamily="34" charset="0"/>
              </a:rPr>
              <a:t> </a:t>
            </a:r>
            <a:r>
              <a:rPr lang="pt-BR" sz="1600" dirty="0">
                <a:latin typeface="Segoe UI" pitchFamily="34" charset="0"/>
                <a:ea typeface="Times New Roman" pitchFamily="18" charset="0"/>
                <a:cs typeface="Segoe UI" pitchFamily="34" charset="0"/>
              </a:rPr>
              <a:t>ampliação da substituição de geladeiras de armazenamento por câmaras frias</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aquisição de geradores para municípios e/ou unidades de saúde que não possuem</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estabelecimento de linha direta entre gestão municipal de saúde e concessionária de energia para aviso prévio em caso de suspensão de energia</a:t>
            </a:r>
            <a:endParaRPr lang="en-US" sz="1600" dirty="0">
              <a:latin typeface="Segoe UI" pitchFamily="34" charset="0"/>
              <a:ea typeface="Times New Roman" pitchFamily="18" charset="0"/>
              <a:cs typeface="Segoe UI" pitchFamily="34" charset="0"/>
            </a:endParaRPr>
          </a:p>
          <a:p>
            <a:pPr>
              <a:buFontTx/>
              <a:buNone/>
              <a:defRPr/>
            </a:pPr>
            <a:endParaRPr lang="pt-BR" sz="1600" b="1" dirty="0">
              <a:latin typeface="Segoe UI" pitchFamily="34" charset="0"/>
              <a:ea typeface="Times New Roman" pitchFamily="18" charset="0"/>
              <a:cs typeface="Segoe UI" pitchFamily="34" charset="0"/>
            </a:endParaRPr>
          </a:p>
          <a:p>
            <a:pPr>
              <a:buFontTx/>
              <a:buNone/>
              <a:defRPr/>
            </a:pPr>
            <a:r>
              <a:rPr lang="pt-BR" sz="1600" b="1" dirty="0">
                <a:latin typeface="Segoe UI" pitchFamily="34" charset="0"/>
                <a:ea typeface="Times New Roman" pitchFamily="18" charset="0"/>
                <a:cs typeface="Segoe UI" pitchFamily="34" charset="0"/>
              </a:rPr>
              <a:t>Aplicação:</a:t>
            </a:r>
            <a:r>
              <a:rPr lang="pt-BR" sz="1600" dirty="0">
                <a:latin typeface="Segoe UI" pitchFamily="34" charset="0"/>
                <a:ea typeface="Times New Roman" pitchFamily="18" charset="0"/>
                <a:cs typeface="Segoe UI" pitchFamily="34" charset="0"/>
              </a:rPr>
              <a:t> </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busca ativa e utilização efetiva dos ACS</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uso de lembretes por meio de aplicativos de celular, SMS e outros meios de mensagem</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planejamento para ampliação do funcionamento das salas de vacina (com rodízio de unidades abertas no período noturno e/ou fins de semana)</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parceria com municípios vizinhos para uso de vacinas multidoses</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ampliação de cursos introdutórios para novos vacinadores, em especial </a:t>
            </a:r>
            <a:r>
              <a:rPr lang="pt-BR" sz="1600" dirty="0" err="1">
                <a:latin typeface="Segoe UI" pitchFamily="34" charset="0"/>
                <a:ea typeface="Times New Roman" pitchFamily="18" charset="0"/>
                <a:cs typeface="Segoe UI" pitchFamily="34" charset="0"/>
              </a:rPr>
              <a:t>EaD</a:t>
            </a: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vacinação extramuros em residências, escolas e locais de trabalho</a:t>
            </a:r>
            <a:endParaRPr lang="pt-BR" altLang="pt-BR" sz="1800" b="1" dirty="0">
              <a:latin typeface="Segoe UI" pitchFamily="34" charset="0"/>
              <a:ea typeface="Times New Roman" pitchFamily="18" charset="0"/>
              <a:cs typeface="Segoe U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1">
            <a:extLst>
              <a:ext uri="{FF2B5EF4-FFF2-40B4-BE49-F238E27FC236}">
                <a16:creationId xmlns:a16="http://schemas.microsoft.com/office/drawing/2014/main" id="{EFBAF843-594C-4251-AF1E-4EF193D3898A}"/>
              </a:ext>
            </a:extLst>
          </p:cNvPr>
          <p:cNvSpPr>
            <a:spLocks noGrp="1" noChangeArrowheads="1"/>
          </p:cNvSpPr>
          <p:nvPr>
            <p:ph type="title"/>
          </p:nvPr>
        </p:nvSpPr>
        <p:spPr>
          <a:xfrm>
            <a:off x="250825" y="115888"/>
            <a:ext cx="8642350" cy="649287"/>
          </a:xfrm>
        </p:spPr>
        <p:txBody>
          <a:bodyPr/>
          <a:lstStyle/>
          <a:p>
            <a:pPr algn="l"/>
            <a:br>
              <a:rPr lang="pt-BR" altLang="pt-BR" sz="2800" b="1">
                <a:latin typeface="Segoe UI" panose="020B0502040204020203" pitchFamily="34" charset="0"/>
                <a:cs typeface="Segoe UI" panose="020B0502040204020203" pitchFamily="34" charset="0"/>
              </a:rPr>
            </a:br>
            <a:r>
              <a:rPr lang="pt-BR" altLang="pt-BR" sz="2400" b="1">
                <a:latin typeface="Segoe UI" panose="020B0502040204020203" pitchFamily="34" charset="0"/>
                <a:cs typeface="Segoe UI" panose="020B0502040204020203" pitchFamily="34" charset="0"/>
              </a:rPr>
              <a:t>Sugestões apresentadas a partir do DOL (2)</a:t>
            </a:r>
            <a:br>
              <a:rPr lang="en-US" altLang="en-US" sz="2400"/>
            </a:br>
            <a:endParaRPr lang="pt-BR" altLang="pt-BR" sz="2400"/>
          </a:p>
        </p:txBody>
      </p:sp>
      <p:sp>
        <p:nvSpPr>
          <p:cNvPr id="33795" name="CaixaDeTexto 4">
            <a:extLst>
              <a:ext uri="{FF2B5EF4-FFF2-40B4-BE49-F238E27FC236}">
                <a16:creationId xmlns:a16="http://schemas.microsoft.com/office/drawing/2014/main" id="{41D0B3FD-19A4-4E70-B4C8-49F3CA64068E}"/>
              </a:ext>
            </a:extLst>
          </p:cNvPr>
          <p:cNvSpPr txBox="1">
            <a:spLocks noChangeArrowheads="1"/>
          </p:cNvSpPr>
          <p:nvPr/>
        </p:nvSpPr>
        <p:spPr bwMode="auto">
          <a:xfrm>
            <a:off x="600075" y="1125538"/>
            <a:ext cx="7775575" cy="4573587"/>
          </a:xfrm>
          <a:prstGeom prst="rect">
            <a:avLst/>
          </a:prstGeom>
          <a:noFill/>
          <a:ln>
            <a:noFill/>
          </a:ln>
        </p:spPr>
        <p:txBody>
          <a:bodyPr>
            <a:spAutoFit/>
          </a:bodyPr>
          <a:lstStyle>
            <a:lvl1pPr>
              <a:spcBef>
                <a:spcPct val="20000"/>
              </a:spcBef>
              <a:buChar char="•"/>
              <a:defRPr sz="3200">
                <a:solidFill>
                  <a:schemeClr val="tx1"/>
                </a:solidFill>
                <a:latin typeface="Arial" charset="0"/>
              </a:defRPr>
            </a:lvl1pPr>
            <a:lvl2pPr marL="1066800" indent="-342900">
              <a:spcBef>
                <a:spcPct val="20000"/>
              </a:spcBef>
              <a:buChar char="–"/>
              <a:defRPr sz="2800">
                <a:solidFill>
                  <a:schemeClr val="tx1"/>
                </a:solidFill>
                <a:latin typeface="Arial" charset="0"/>
              </a:defRPr>
            </a:lvl2pPr>
            <a:lvl3pPr marL="1524000" indent="-3429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pt-BR" sz="1600" b="1" dirty="0">
                <a:latin typeface="Segoe UI" pitchFamily="34" charset="0"/>
                <a:ea typeface="Times New Roman" pitchFamily="18" charset="0"/>
                <a:cs typeface="Segoe UI" pitchFamily="34" charset="0"/>
              </a:rPr>
              <a:t>Registro da aplicação de vacinas: </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ampliação da utilização do cartão sombra/espelho</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implementação de aplicativos conectados com o prontuário eletrônico, viabilizando ações de agendamento, acompanhamento, comunicação e emissão de declarações</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aprimoramento de capacitações para uso dos sistemas do Ministério da Saúde</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presença de profissional dedicado ao registro na sala de vacinas</a:t>
            </a:r>
          </a:p>
          <a:p>
            <a:pPr>
              <a:buFontTx/>
              <a:buNone/>
              <a:defRPr/>
            </a:pPr>
            <a:endParaRPr lang="pt-BR" sz="1600" dirty="0">
              <a:latin typeface="Segoe UI" pitchFamily="34" charset="0"/>
              <a:ea typeface="Times New Roman" pitchFamily="18" charset="0"/>
              <a:cs typeface="Segoe UI" pitchFamily="34" charset="0"/>
            </a:endParaRPr>
          </a:p>
          <a:p>
            <a:pPr>
              <a:buFontTx/>
              <a:buNone/>
              <a:defRPr/>
            </a:pPr>
            <a:r>
              <a:rPr lang="pt-BR" sz="1600" b="1" dirty="0">
                <a:latin typeface="Segoe UI" pitchFamily="34" charset="0"/>
                <a:ea typeface="Times New Roman" pitchFamily="18" charset="0"/>
                <a:cs typeface="Segoe UI" pitchFamily="34" charset="0"/>
              </a:rPr>
              <a:t>Hesitação Vacinal: </a:t>
            </a:r>
          </a:p>
          <a:p>
            <a:pPr marL="285750" indent="-22225">
              <a:buFont typeface="Wingdings" panose="05000000000000000000" pitchFamily="2" charset="2"/>
              <a:buChar char="§"/>
              <a:defRPr/>
            </a:pPr>
            <a:r>
              <a:rPr lang="pt-BR" sz="1600" b="1" dirty="0">
                <a:latin typeface="Segoe UI" pitchFamily="34" charset="0"/>
                <a:ea typeface="Times New Roman" pitchFamily="18" charset="0"/>
                <a:cs typeface="Segoe UI" pitchFamily="34" charset="0"/>
              </a:rPr>
              <a:t> </a:t>
            </a:r>
            <a:r>
              <a:rPr lang="pt-BR" sz="1600" dirty="0">
                <a:latin typeface="Segoe UI" pitchFamily="34" charset="0"/>
                <a:ea typeface="Times New Roman" pitchFamily="18" charset="0"/>
                <a:cs typeface="Segoe UI" pitchFamily="34" charset="0"/>
              </a:rPr>
              <a:t>diálogo efetivo e escuta qualificada para compreensão das razões da hesitação</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sensibilização de lideranças comunitárias e religiosas no combate a notícias falsas e desinformação</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ampliação do uso da escola enquanto espaço para acompanhamento, sensibilização e promoção da vacinação</a:t>
            </a:r>
          </a:p>
          <a:p>
            <a:pPr>
              <a:buFontTx/>
              <a:buNone/>
              <a:defRPr/>
            </a:pPr>
            <a:endParaRPr lang="pt-BR" sz="1600" dirty="0">
              <a:latin typeface="Segoe UI" pitchFamily="34" charset="0"/>
              <a:ea typeface="Times New Roman" pitchFamily="18" charset="0"/>
              <a:cs typeface="Segoe UI" pitchFamily="34" charset="0"/>
            </a:endParaRPr>
          </a:p>
          <a:p>
            <a:pPr>
              <a:buFontTx/>
              <a:buNone/>
              <a:defRPr/>
            </a:pPr>
            <a:r>
              <a:rPr lang="pt-BR" sz="1600" dirty="0">
                <a:latin typeface="Segoe UI" pitchFamily="34" charset="0"/>
                <a:ea typeface="Times New Roman" pitchFamily="18" charset="0"/>
                <a:cs typeface="Segoe UI" pitchFamily="34" charset="0"/>
              </a:rPr>
              <a:t>	</a:t>
            </a:r>
            <a:endParaRPr lang="pt-BR" altLang="pt-BR" sz="1800" b="1" dirty="0">
              <a:latin typeface="Segoe UI" pitchFamily="34" charset="0"/>
              <a:ea typeface="Times New Roman" pitchFamily="18" charset="0"/>
              <a:cs typeface="Segoe U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0DCE747E-2984-4DB5-90F0-08FFA7947CBC}"/>
              </a:ext>
            </a:extLst>
          </p:cNvPr>
          <p:cNvSpPr>
            <a:spLocks noGrp="1" noChangeArrowheads="1"/>
          </p:cNvSpPr>
          <p:nvPr>
            <p:ph type="title"/>
          </p:nvPr>
        </p:nvSpPr>
        <p:spPr>
          <a:xfrm>
            <a:off x="306388" y="-100013"/>
            <a:ext cx="83629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800" b="1">
                <a:latin typeface="Segoe UI" panose="020B0502040204020203" pitchFamily="34" charset="0"/>
                <a:cs typeface="Segoe UI" panose="020B0502040204020203" pitchFamily="34" charset="0"/>
              </a:rPr>
              <a:t>Antecedentes (2)</a:t>
            </a:r>
            <a:endParaRPr lang="pt-BR" altLang="pt-BR" sz="2800"/>
          </a:p>
        </p:txBody>
      </p:sp>
      <p:sp>
        <p:nvSpPr>
          <p:cNvPr id="18435" name="Espaço Reservado para Conteúdo 2">
            <a:extLst>
              <a:ext uri="{FF2B5EF4-FFF2-40B4-BE49-F238E27FC236}">
                <a16:creationId xmlns:a16="http://schemas.microsoft.com/office/drawing/2014/main" id="{83A02238-4C2F-44D6-B419-FB724B5B16C1}"/>
              </a:ext>
            </a:extLst>
          </p:cNvPr>
          <p:cNvSpPr>
            <a:spLocks noGrp="1" noChangeArrowheads="1"/>
          </p:cNvSpPr>
          <p:nvPr>
            <p:ph idx="1"/>
          </p:nvPr>
        </p:nvSpPr>
        <p:spPr>
          <a:xfrm>
            <a:off x="306388" y="836613"/>
            <a:ext cx="8586787" cy="4670425"/>
          </a:xfrm>
        </p:spPr>
        <p:txBody>
          <a:bodyPr/>
          <a:lstStyle/>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Literatura indica alguns fatores que podem estar relacionados a esse declínio: </a:t>
            </a:r>
          </a:p>
          <a:p>
            <a:pPr>
              <a:buFont typeface="Wingdings" panose="05000000000000000000" pitchFamily="2" charset="2"/>
              <a:buChar char="§"/>
              <a:defRPr/>
            </a:pPr>
            <a:endParaRPr lang="pt-BR" altLang="pt-BR" sz="2000" dirty="0">
              <a:latin typeface="Segoe UI" panose="020B0502040204020203" pitchFamily="34" charset="0"/>
              <a:cs typeface="Segoe UI" panose="020B0502040204020203" pitchFamily="34" charset="0"/>
            </a:endParaRPr>
          </a:p>
          <a:p>
            <a:pPr lvl="1">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Enfraquecimento do Sistema Único de Saúde (SUS) (DONIEC; DALL’ALBA; KING, 2018; RASELLA et al., 2018) </a:t>
            </a:r>
          </a:p>
          <a:p>
            <a:pPr lvl="1">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Mudanças recentes nos sistemas de informação do PNI (SILVA et al., 2020)</a:t>
            </a:r>
          </a:p>
          <a:p>
            <a:pPr lvl="1">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Baixa percepção de risco para doenças que não são mais comuns atualmente (SATO, 2018)</a:t>
            </a:r>
          </a:p>
          <a:p>
            <a:pPr lvl="1">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Desconhecimento dos esquemas vacinais preconizados nos calendários (BRASIL, 2018)</a:t>
            </a:r>
          </a:p>
          <a:p>
            <a:pPr lvl="1">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Horário de funcionamento das salas de vacina, desabastecimento de insumos, número insuficiente de profissionais de saúde capacitados, dificuldades na alimentação do sistema de informação do PNI (SIPNI) (BRASIL, 2018)</a:t>
            </a:r>
          </a:p>
          <a:p>
            <a:pPr lvl="1">
              <a:buFont typeface="Wingdings" panose="05000000000000000000" pitchFamily="2" charset="2"/>
              <a:buChar char="§"/>
              <a:defRPr/>
            </a:pPr>
            <a:r>
              <a:rPr lang="pt-BR" altLang="pt-BR" sz="1800" dirty="0">
                <a:latin typeface="Segoe UI" panose="020B0502040204020203" pitchFamily="34" charset="0"/>
                <a:cs typeface="Segoe UI" panose="020B0502040204020203" pitchFamily="34" charset="0"/>
              </a:rPr>
              <a:t>Movimento </a:t>
            </a:r>
            <a:r>
              <a:rPr lang="pt-BR" altLang="pt-BR" sz="1800" dirty="0" err="1">
                <a:latin typeface="Segoe UI" panose="020B0502040204020203" pitchFamily="34" charset="0"/>
                <a:cs typeface="Segoe UI" panose="020B0502040204020203" pitchFamily="34" charset="0"/>
              </a:rPr>
              <a:t>antivacina</a:t>
            </a:r>
            <a:r>
              <a:rPr lang="pt-BR" altLang="pt-BR" sz="1800" dirty="0">
                <a:latin typeface="Segoe UI" panose="020B0502040204020203" pitchFamily="34" charset="0"/>
                <a:cs typeface="Segoe UI" panose="020B0502040204020203" pitchFamily="34" charset="0"/>
              </a:rPr>
              <a:t> (APS et al., 2018) </a:t>
            </a:r>
          </a:p>
          <a:p>
            <a:pPr>
              <a:buFont typeface="Wingdings" panose="05000000000000000000" pitchFamily="2" charset="2"/>
              <a:buChar char="§"/>
              <a:defRPr/>
            </a:pPr>
            <a:endParaRPr lang="pt-PT" altLang="pt-BR" sz="16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endParaRPr lang="pt-PT" altLang="pt-BR" sz="2000" dirty="0"/>
          </a:p>
          <a:p>
            <a:pPr marL="0" indent="0">
              <a:buFontTx/>
              <a:buNone/>
              <a:defRPr/>
            </a:pPr>
            <a:endParaRPr lang="pt-PT" altLang="pt-BR" sz="2000" dirty="0">
              <a:latin typeface="Segoe UI" panose="020B0502040204020203" pitchFamily="34" charset="0"/>
              <a:cs typeface="Segoe UI" panose="020B0502040204020203" pitchFamily="34" charset="0"/>
            </a:endParaRPr>
          </a:p>
          <a:p>
            <a:pPr marL="0" indent="0">
              <a:buFontTx/>
              <a:buNone/>
              <a:defRPr/>
            </a:pPr>
            <a:endParaRPr lang="pt-BR" altLang="pt-BR" sz="2000" dirty="0">
              <a:latin typeface="Segoe UI" panose="020B0502040204020203" pitchFamily="34" charset="0"/>
              <a:cs typeface="Segoe UI" panose="020B05020402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1">
            <a:extLst>
              <a:ext uri="{FF2B5EF4-FFF2-40B4-BE49-F238E27FC236}">
                <a16:creationId xmlns:a16="http://schemas.microsoft.com/office/drawing/2014/main" id="{22B37552-7361-47D0-954D-75E13EEA9A82}"/>
              </a:ext>
            </a:extLst>
          </p:cNvPr>
          <p:cNvSpPr>
            <a:spLocks noGrp="1" noChangeArrowheads="1"/>
          </p:cNvSpPr>
          <p:nvPr>
            <p:ph type="title"/>
          </p:nvPr>
        </p:nvSpPr>
        <p:spPr>
          <a:xfrm>
            <a:off x="107950" y="115888"/>
            <a:ext cx="8642350" cy="649287"/>
          </a:xfrm>
        </p:spPr>
        <p:txBody>
          <a:bodyPr/>
          <a:lstStyle/>
          <a:p>
            <a:pPr algn="l"/>
            <a:br>
              <a:rPr lang="pt-BR" altLang="pt-BR" sz="2800" b="1">
                <a:latin typeface="Segoe UI" panose="020B0502040204020203" pitchFamily="34" charset="0"/>
                <a:cs typeface="Segoe UI" panose="020B0502040204020203" pitchFamily="34" charset="0"/>
              </a:rPr>
            </a:br>
            <a:r>
              <a:rPr lang="pt-BR" altLang="pt-BR" sz="2400" b="1">
                <a:latin typeface="Segoe UI" panose="020B0502040204020203" pitchFamily="34" charset="0"/>
                <a:cs typeface="Segoe UI" panose="020B0502040204020203" pitchFamily="34" charset="0"/>
              </a:rPr>
              <a:t>Sugestões apresentadas a partir do DOL (3)</a:t>
            </a:r>
            <a:br>
              <a:rPr lang="en-US" altLang="en-US" sz="2400"/>
            </a:br>
            <a:endParaRPr lang="pt-BR" altLang="pt-BR" sz="2400"/>
          </a:p>
        </p:txBody>
      </p:sp>
      <p:sp>
        <p:nvSpPr>
          <p:cNvPr id="33795" name="CaixaDeTexto 4">
            <a:extLst>
              <a:ext uri="{FF2B5EF4-FFF2-40B4-BE49-F238E27FC236}">
                <a16:creationId xmlns:a16="http://schemas.microsoft.com/office/drawing/2014/main" id="{D4FB3232-02B9-4764-A871-0B79B2E5B2D2}"/>
              </a:ext>
            </a:extLst>
          </p:cNvPr>
          <p:cNvSpPr txBox="1">
            <a:spLocks noChangeArrowheads="1"/>
          </p:cNvSpPr>
          <p:nvPr/>
        </p:nvSpPr>
        <p:spPr bwMode="auto">
          <a:xfrm>
            <a:off x="684213" y="1341438"/>
            <a:ext cx="7775575" cy="3687762"/>
          </a:xfrm>
          <a:prstGeom prst="rect">
            <a:avLst/>
          </a:prstGeom>
          <a:noFill/>
          <a:ln>
            <a:noFill/>
          </a:ln>
        </p:spPr>
        <p:txBody>
          <a:bodyPr>
            <a:spAutoFit/>
          </a:bodyPr>
          <a:lstStyle>
            <a:lvl1pPr>
              <a:spcBef>
                <a:spcPct val="20000"/>
              </a:spcBef>
              <a:buChar char="•"/>
              <a:defRPr sz="3200">
                <a:solidFill>
                  <a:schemeClr val="tx1"/>
                </a:solidFill>
                <a:latin typeface="Arial" charset="0"/>
              </a:defRPr>
            </a:lvl1pPr>
            <a:lvl2pPr marL="1066800" indent="-342900">
              <a:spcBef>
                <a:spcPct val="20000"/>
              </a:spcBef>
              <a:buChar char="–"/>
              <a:defRPr sz="2800">
                <a:solidFill>
                  <a:schemeClr val="tx1"/>
                </a:solidFill>
                <a:latin typeface="Arial" charset="0"/>
              </a:defRPr>
            </a:lvl2pPr>
            <a:lvl3pPr marL="1524000" indent="-3429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pt-BR" sz="1600" b="1" dirty="0">
                <a:latin typeface="Segoe UI" pitchFamily="34" charset="0"/>
                <a:ea typeface="Times New Roman" pitchFamily="18" charset="0"/>
                <a:cs typeface="Segoe UI" pitchFamily="34" charset="0"/>
              </a:rPr>
              <a:t>Comunicação, informação e desinformação: </a:t>
            </a:r>
          </a:p>
          <a:p>
            <a:pPr>
              <a:buFontTx/>
              <a:buNone/>
              <a:defRPr/>
            </a:pPr>
            <a:endParaRPr lang="pt-BR" sz="1600" b="1"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b="1" dirty="0">
                <a:latin typeface="Segoe UI" pitchFamily="34" charset="0"/>
                <a:ea typeface="Times New Roman" pitchFamily="18" charset="0"/>
                <a:cs typeface="Segoe UI" pitchFamily="34" charset="0"/>
              </a:rPr>
              <a:t> </a:t>
            </a:r>
            <a:r>
              <a:rPr lang="pt-BR" sz="1600" dirty="0">
                <a:latin typeface="Segoe UI" pitchFamily="34" charset="0"/>
                <a:ea typeface="Times New Roman" pitchFamily="18" charset="0"/>
                <a:cs typeface="Segoe UI" pitchFamily="34" charset="0"/>
              </a:rPr>
              <a:t>atualização das linguagens das campanhas de comunicação e orientação nas três esferas de governo</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campanhas em diferentes formatos, considerando as especificidades dos diferentes públicos</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articulação junto ao Legislativo e ao Ministério Público para o combate à desinformação sobre vacinas em plataformas de comunicação</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mobilização de outros atores sociais (para além dos profissionais de saúde) para ações de comunicação de combate à hesitação vacinal.	</a:t>
            </a:r>
            <a:endParaRPr lang="pt-BR" altLang="pt-BR" sz="1800" b="1" dirty="0">
              <a:latin typeface="Segoe UI" pitchFamily="34" charset="0"/>
              <a:ea typeface="Times New Roman" pitchFamily="18" charset="0"/>
              <a:cs typeface="Segoe U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1">
            <a:extLst>
              <a:ext uri="{FF2B5EF4-FFF2-40B4-BE49-F238E27FC236}">
                <a16:creationId xmlns:a16="http://schemas.microsoft.com/office/drawing/2014/main" id="{D8FDCE02-74F8-4FE2-8687-7E791942A2D9}"/>
              </a:ext>
            </a:extLst>
          </p:cNvPr>
          <p:cNvSpPr>
            <a:spLocks noGrp="1" noChangeArrowheads="1"/>
          </p:cNvSpPr>
          <p:nvPr>
            <p:ph type="title"/>
          </p:nvPr>
        </p:nvSpPr>
        <p:spPr>
          <a:xfrm>
            <a:off x="250825" y="28575"/>
            <a:ext cx="86423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400" b="1">
                <a:latin typeface="Segoe UI" panose="020B0502040204020203" pitchFamily="34" charset="0"/>
                <a:cs typeface="Segoe UI" panose="020B0502040204020203" pitchFamily="34" charset="0"/>
              </a:rPr>
              <a:t>Sugestões apresentadas a partir do DOL (4)</a:t>
            </a:r>
            <a:br>
              <a:rPr lang="en-US" altLang="en-US" sz="2400"/>
            </a:br>
            <a:endParaRPr lang="pt-BR" altLang="pt-BR" sz="2400"/>
          </a:p>
        </p:txBody>
      </p:sp>
      <p:sp>
        <p:nvSpPr>
          <p:cNvPr id="33795" name="CaixaDeTexto 4">
            <a:extLst>
              <a:ext uri="{FF2B5EF4-FFF2-40B4-BE49-F238E27FC236}">
                <a16:creationId xmlns:a16="http://schemas.microsoft.com/office/drawing/2014/main" id="{5BACC181-91FF-424A-A85F-179F2BD386CF}"/>
              </a:ext>
            </a:extLst>
          </p:cNvPr>
          <p:cNvSpPr txBox="1">
            <a:spLocks noChangeArrowheads="1"/>
          </p:cNvSpPr>
          <p:nvPr/>
        </p:nvSpPr>
        <p:spPr bwMode="auto">
          <a:xfrm>
            <a:off x="587375" y="947738"/>
            <a:ext cx="7775575" cy="3786187"/>
          </a:xfrm>
          <a:prstGeom prst="rect">
            <a:avLst/>
          </a:prstGeom>
          <a:noFill/>
          <a:ln>
            <a:noFill/>
          </a:ln>
        </p:spPr>
        <p:txBody>
          <a:bodyPr>
            <a:spAutoFit/>
          </a:bodyPr>
          <a:lstStyle>
            <a:lvl1pPr>
              <a:spcBef>
                <a:spcPct val="20000"/>
              </a:spcBef>
              <a:buChar char="•"/>
              <a:defRPr sz="3200">
                <a:solidFill>
                  <a:schemeClr val="tx1"/>
                </a:solidFill>
                <a:latin typeface="Arial" charset="0"/>
              </a:defRPr>
            </a:lvl1pPr>
            <a:lvl2pPr marL="1066800" indent="-342900">
              <a:spcBef>
                <a:spcPct val="20000"/>
              </a:spcBef>
              <a:buChar char="–"/>
              <a:defRPr sz="2800">
                <a:solidFill>
                  <a:schemeClr val="tx1"/>
                </a:solidFill>
                <a:latin typeface="Arial" charset="0"/>
              </a:defRPr>
            </a:lvl2pPr>
            <a:lvl3pPr marL="1524000" indent="-3429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pt-BR" sz="1600" b="1" dirty="0">
                <a:latin typeface="Segoe UI" pitchFamily="34" charset="0"/>
                <a:ea typeface="Times New Roman" pitchFamily="18" charset="0"/>
                <a:cs typeface="Segoe UI" pitchFamily="34" charset="0"/>
              </a:rPr>
              <a:t>Gestão intergovernamental: </a:t>
            </a: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trocas de experiências sobre possibilidades inovadoras de pactuação entre as secretarias estaduais e municipais</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discussão de maior aporte de recursos para as ações de prevenção e controle de doenças</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otimização dos recursos transferidos para a informatização das salas de vacina</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discussão de planos operacionais regionalizados</a:t>
            </a:r>
          </a:p>
          <a:p>
            <a:pPr marL="285750" indent="-22225">
              <a:buFont typeface="Wingdings" panose="05000000000000000000" pitchFamily="2" charset="2"/>
              <a:buChar char="§"/>
              <a:defRPr/>
            </a:pPr>
            <a:endParaRPr lang="pt-BR" sz="1600" dirty="0">
              <a:latin typeface="Segoe UI" pitchFamily="34" charset="0"/>
              <a:ea typeface="Times New Roman" pitchFamily="18" charset="0"/>
              <a:cs typeface="Segoe UI" pitchFamily="34" charset="0"/>
            </a:endParaRPr>
          </a:p>
          <a:p>
            <a:pPr marL="285750" indent="-22225">
              <a:buFont typeface="Wingdings" panose="05000000000000000000" pitchFamily="2" charset="2"/>
              <a:buChar char="§"/>
              <a:defRPr/>
            </a:pPr>
            <a:r>
              <a:rPr lang="pt-BR" sz="1600" dirty="0">
                <a:latin typeface="Segoe UI" pitchFamily="34" charset="0"/>
                <a:ea typeface="Times New Roman" pitchFamily="18" charset="0"/>
                <a:cs typeface="Segoe UI" pitchFamily="34" charset="0"/>
              </a:rPr>
              <a:t> fortalecimento das instâncias regionais no estado</a:t>
            </a:r>
          </a:p>
          <a:p>
            <a:pPr marL="263525">
              <a:buNone/>
              <a:defRPr/>
            </a:pPr>
            <a:endParaRPr lang="pt-BR" altLang="pt-BR" sz="1800" b="1" dirty="0">
              <a:latin typeface="Segoe UI" pitchFamily="34" charset="0"/>
              <a:ea typeface="Times New Roman" pitchFamily="18" charset="0"/>
              <a:cs typeface="Segoe UI" pitchFamily="34" charset="0"/>
            </a:endParaRPr>
          </a:p>
        </p:txBody>
      </p:sp>
      <p:sp>
        <p:nvSpPr>
          <p:cNvPr id="75780" name="Espaço Reservado para Rodapé 1">
            <a:extLst>
              <a:ext uri="{FF2B5EF4-FFF2-40B4-BE49-F238E27FC236}">
                <a16:creationId xmlns:a16="http://schemas.microsoft.com/office/drawing/2014/main" id="{A4922CD9-146B-4F95-8790-DF9BB334CF8F}"/>
              </a:ext>
            </a:extLst>
          </p:cNvPr>
          <p:cNvSpPr>
            <a:spLocks noGrp="1" noChangeArrowheads="1"/>
          </p:cNvSpPr>
          <p:nvPr>
            <p:ph type="ftr" sz="quarter" idx="11"/>
          </p:nvPr>
        </p:nvSpPr>
        <p:spPr>
          <a:xfrm>
            <a:off x="-530225" y="6430963"/>
            <a:ext cx="889317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400"/>
              <a:t>*Relação Nacional de Equipamentos e Materiais Permanentes Financiáveis para o SUS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ítulo 1">
            <a:extLst>
              <a:ext uri="{FF2B5EF4-FFF2-40B4-BE49-F238E27FC236}">
                <a16:creationId xmlns:a16="http://schemas.microsoft.com/office/drawing/2014/main" id="{EF3955E3-8E2F-427E-B8D2-412E90CE27F0}"/>
              </a:ext>
            </a:extLst>
          </p:cNvPr>
          <p:cNvSpPr>
            <a:spLocks noGrp="1" noChangeArrowheads="1"/>
          </p:cNvSpPr>
          <p:nvPr>
            <p:ph type="title"/>
          </p:nvPr>
        </p:nvSpPr>
        <p:spPr>
          <a:xfrm>
            <a:off x="250825" y="333375"/>
            <a:ext cx="8642350" cy="287338"/>
          </a:xfrm>
        </p:spPr>
        <p:txBody>
          <a:bodyPr/>
          <a:lstStyle/>
          <a:p>
            <a:pPr algn="l"/>
            <a:r>
              <a:rPr lang="pt-BR" altLang="pt-BR" sz="2400" b="1">
                <a:latin typeface="Segoe UI" panose="020B0502040204020203" pitchFamily="34" charset="0"/>
                <a:cs typeface="Segoe UI" panose="020B0502040204020203" pitchFamily="34" charset="0"/>
              </a:rPr>
              <a:t>Reflexões sobre o alcance dos resultados</a:t>
            </a:r>
            <a:endParaRPr lang="pt-BR" altLang="pt-BR" sz="2400"/>
          </a:p>
        </p:txBody>
      </p:sp>
      <p:sp>
        <p:nvSpPr>
          <p:cNvPr id="76803" name="CaixaDeTexto 1">
            <a:extLst>
              <a:ext uri="{FF2B5EF4-FFF2-40B4-BE49-F238E27FC236}">
                <a16:creationId xmlns:a16="http://schemas.microsoft.com/office/drawing/2014/main" id="{34A16823-53C6-482A-95F0-9E6FD95C877F}"/>
              </a:ext>
            </a:extLst>
          </p:cNvPr>
          <p:cNvSpPr txBox="1">
            <a:spLocks noChangeArrowheads="1"/>
          </p:cNvSpPr>
          <p:nvPr/>
        </p:nvSpPr>
        <p:spPr bwMode="auto">
          <a:xfrm>
            <a:off x="468313" y="765175"/>
            <a:ext cx="7775575"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Importância da parceria Universidade, CONASEMS, Secretarias de Saúde para viabilizar a execução da pesquisa em </a:t>
            </a:r>
            <a:r>
              <a:rPr lang="pt-BR" altLang="pt-BR" sz="1600" b="1" dirty="0">
                <a:latin typeface="Segoe UI" panose="020B0502040204020203" pitchFamily="34" charset="0"/>
                <a:cs typeface="Segoe UI" panose="020B0502040204020203" pitchFamily="34" charset="0"/>
              </a:rPr>
              <a:t>tempo recorde.</a:t>
            </a:r>
          </a:p>
          <a:p>
            <a:pPr algn="just">
              <a:spcBef>
                <a:spcPct val="0"/>
              </a:spcBef>
              <a:buFontTx/>
              <a:buAutoNum type="arabicPeriod"/>
            </a:pP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Potencial da incorporação de diferentes metodologias de pesquisa para abarcar informações de natureza quantitativa e qualitativa, agregando a </a:t>
            </a:r>
            <a:r>
              <a:rPr lang="pt-BR" altLang="pt-BR" sz="1600" b="1" dirty="0">
                <a:latin typeface="Segoe UI" panose="020B0502040204020203" pitchFamily="34" charset="0"/>
                <a:cs typeface="Segoe UI" panose="020B0502040204020203" pitchFamily="34" charset="0"/>
              </a:rPr>
              <a:t>discussão qualificada de profissionais da área </a:t>
            </a:r>
            <a:r>
              <a:rPr lang="pt-BR" altLang="pt-BR" sz="1600" dirty="0">
                <a:latin typeface="Segoe UI" panose="020B0502040204020203" pitchFamily="34" charset="0"/>
                <a:cs typeface="Segoe UI" panose="020B0502040204020203" pitchFamily="34" charset="0"/>
              </a:rPr>
              <a:t>em diferentes espaços e em momentos distintos da pesquisa.</a:t>
            </a:r>
          </a:p>
          <a:p>
            <a:pPr algn="just">
              <a:spcBef>
                <a:spcPct val="0"/>
              </a:spcBef>
              <a:buFontTx/>
              <a:buAutoNum type="arabicPeriod"/>
            </a:pP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Destaque para a realização dos</a:t>
            </a:r>
            <a:r>
              <a:rPr lang="pt-BR" altLang="pt-BR" sz="1600" b="1" dirty="0">
                <a:latin typeface="Segoe UI" panose="020B0502040204020203" pitchFamily="34" charset="0"/>
                <a:cs typeface="Segoe UI" panose="020B0502040204020203" pitchFamily="34" charset="0"/>
              </a:rPr>
              <a:t> </a:t>
            </a:r>
            <a:r>
              <a:rPr lang="pt-BR" altLang="pt-BR" sz="1600" b="1" dirty="0" err="1">
                <a:latin typeface="Segoe UI" panose="020B0502040204020203" pitchFamily="34" charset="0"/>
                <a:cs typeface="Segoe UI" panose="020B0502040204020203" pitchFamily="34" charset="0"/>
              </a:rPr>
              <a:t>webinários</a:t>
            </a:r>
            <a:r>
              <a:rPr lang="pt-BR" altLang="pt-BR" sz="1600" b="1" dirty="0">
                <a:latin typeface="Segoe UI" panose="020B0502040204020203" pitchFamily="34" charset="0"/>
                <a:cs typeface="Segoe UI" panose="020B0502040204020203" pitchFamily="34" charset="0"/>
              </a:rPr>
              <a:t> e conferências </a:t>
            </a:r>
            <a:r>
              <a:rPr lang="pt-BR" altLang="pt-BR" sz="1600" dirty="0">
                <a:latin typeface="Segoe UI" panose="020B0502040204020203" pitchFamily="34" charset="0"/>
                <a:cs typeface="Segoe UI" panose="020B0502040204020203" pitchFamily="34" charset="0"/>
              </a:rPr>
              <a:t>com a participação de especialistas nos temas relacionados à cobertura vacinal do Brasil.</a:t>
            </a:r>
          </a:p>
          <a:p>
            <a:pPr algn="just">
              <a:spcBef>
                <a:spcPct val="0"/>
              </a:spcBef>
              <a:buFontTx/>
              <a:buAutoNum type="arabicPeriod"/>
            </a:pP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Necessidade de aprofundamento da análise dos resultados com </a:t>
            </a:r>
            <a:r>
              <a:rPr lang="pt-BR" altLang="pt-BR" sz="1600" b="1" dirty="0">
                <a:latin typeface="Segoe UI" panose="020B0502040204020203" pitchFamily="34" charset="0"/>
                <a:cs typeface="Segoe UI" panose="020B0502040204020203" pitchFamily="34" charset="0"/>
              </a:rPr>
              <a:t>articulação das questões apontadas pelos diferentes atores</a:t>
            </a: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Importância da realização de seminários como o </a:t>
            </a:r>
            <a:r>
              <a:rPr lang="pt-BR" altLang="pt-BR" sz="1600" b="1" dirty="0">
                <a:solidFill>
                  <a:srgbClr val="FF0000"/>
                </a:solidFill>
                <a:latin typeface="Segoe UI" panose="020B0502040204020203" pitchFamily="34" charset="0"/>
                <a:cs typeface="Segoe UI" panose="020B0502040204020203" pitchFamily="34" charset="0"/>
              </a:rPr>
              <a:t>1º Encontro Sul Mineiro de Saúde</a:t>
            </a:r>
            <a:r>
              <a:rPr lang="pt-BR" altLang="pt-BR" sz="1600" b="1" dirty="0">
                <a:latin typeface="Segoe UI" panose="020B0502040204020203" pitchFamily="34" charset="0"/>
                <a:cs typeface="Segoe UI" panose="020B0502040204020203" pitchFamily="34" charset="0"/>
              </a:rPr>
              <a:t> </a:t>
            </a:r>
            <a:r>
              <a:rPr lang="pt-BR" altLang="pt-BR" sz="1600" dirty="0">
                <a:latin typeface="Segoe UI" panose="020B0502040204020203" pitchFamily="34" charset="0"/>
                <a:cs typeface="Segoe UI" panose="020B0502040204020203" pitchFamily="34" charset="0"/>
              </a:rPr>
              <a:t>como uma oportunidade para discussão e validação dos resultados.</a:t>
            </a:r>
          </a:p>
          <a:p>
            <a:pPr algn="just">
              <a:spcBef>
                <a:spcPct val="0"/>
              </a:spcBef>
              <a:buFontTx/>
              <a:buAutoNum type="arabicPeriod"/>
            </a:pP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Expectativa de que os achados contribuam para </a:t>
            </a:r>
            <a:r>
              <a:rPr lang="pt-BR" altLang="pt-BR" sz="1600" b="1" dirty="0">
                <a:latin typeface="Segoe UI" panose="020B0502040204020203" pitchFamily="34" charset="0"/>
                <a:cs typeface="Segoe UI" panose="020B0502040204020203" pitchFamily="34" charset="0"/>
              </a:rPr>
              <a:t>elaboração de planos operacionais regionalizados</a:t>
            </a:r>
            <a:r>
              <a:rPr lang="pt-BR" altLang="pt-BR" sz="1600" dirty="0">
                <a:latin typeface="Segoe UI" panose="020B0502040204020203" pitchFamily="34" charset="0"/>
                <a:cs typeface="Segoe UI" panose="020B0502040204020203" pitchFamily="34" charset="0"/>
              </a:rPr>
              <a:t>, incluindo a capacitação dos profissionais de imunização, dentre outras estratégias.</a:t>
            </a:r>
          </a:p>
          <a:p>
            <a:pPr algn="just">
              <a:spcBef>
                <a:spcPct val="0"/>
              </a:spcBef>
              <a:buFontTx/>
              <a:buAutoNum type="arabicPeriod"/>
            </a:pPr>
            <a:endParaRPr lang="pt-BR" altLang="pt-BR" sz="1600" dirty="0">
              <a:latin typeface="Segoe UI" panose="020B0502040204020203" pitchFamily="34" charset="0"/>
              <a:cs typeface="Segoe UI" panose="020B0502040204020203" pitchFamily="34" charset="0"/>
            </a:endParaRPr>
          </a:p>
          <a:p>
            <a:pPr algn="just">
              <a:spcBef>
                <a:spcPct val="0"/>
              </a:spcBef>
              <a:buFontTx/>
              <a:buAutoNum type="arabicPeriod"/>
            </a:pPr>
            <a:r>
              <a:rPr lang="pt-BR" altLang="pt-BR" sz="1600" dirty="0">
                <a:latin typeface="Segoe UI" panose="020B0502040204020203" pitchFamily="34" charset="0"/>
                <a:cs typeface="Segoe UI" panose="020B0502040204020203" pitchFamily="34" charset="0"/>
              </a:rPr>
              <a:t>Ratificação da </a:t>
            </a:r>
            <a:r>
              <a:rPr lang="pt-BR" altLang="pt-BR" sz="1600" b="1" dirty="0">
                <a:latin typeface="Segoe UI" panose="020B0502040204020203" pitchFamily="34" charset="0"/>
                <a:cs typeface="Segoe UI" panose="020B0502040204020203" pitchFamily="34" charset="0"/>
              </a:rPr>
              <a:t>importância da atenção primária à saúde </a:t>
            </a:r>
            <a:r>
              <a:rPr lang="pt-BR" altLang="pt-BR" sz="1600" dirty="0">
                <a:latin typeface="Segoe UI" panose="020B0502040204020203" pitchFamily="34" charset="0"/>
                <a:cs typeface="Segoe UI" panose="020B0502040204020203" pitchFamily="34" charset="0"/>
              </a:rPr>
              <a:t>para a concretização da política de imunização nos territórios municipais. </a:t>
            </a:r>
            <a:endParaRPr lang="en-US" altLang="pt-BR" sz="1600" dirty="0">
              <a:latin typeface="Segoe UI" panose="020B0502040204020203" pitchFamily="34" charset="0"/>
              <a:cs typeface="Segoe UI" panose="020B0502040204020203"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ítulo 1">
            <a:extLst>
              <a:ext uri="{FF2B5EF4-FFF2-40B4-BE49-F238E27FC236}">
                <a16:creationId xmlns:a16="http://schemas.microsoft.com/office/drawing/2014/main" id="{23946151-693A-4507-B31B-C10689BC6464}"/>
              </a:ext>
            </a:extLst>
          </p:cNvPr>
          <p:cNvSpPr>
            <a:spLocks noGrp="1" noChangeArrowheads="1"/>
          </p:cNvSpPr>
          <p:nvPr>
            <p:ph type="title"/>
          </p:nvPr>
        </p:nvSpPr>
        <p:spPr>
          <a:xfrm>
            <a:off x="457200" y="274638"/>
            <a:ext cx="8229600" cy="346075"/>
          </a:xfrm>
        </p:spPr>
        <p:txBody>
          <a:bodyPr/>
          <a:lstStyle/>
          <a:p>
            <a:pPr algn="l"/>
            <a:r>
              <a:rPr lang="pt-BR" altLang="en-US" sz="3200" b="1">
                <a:latin typeface="Segoe UI" panose="020B0502040204020203" pitchFamily="34" charset="0"/>
                <a:cs typeface="Segoe UI" panose="020B0502040204020203" pitchFamily="34" charset="0"/>
              </a:rPr>
              <a:t>Referências bibliográficas</a:t>
            </a:r>
          </a:p>
        </p:txBody>
      </p:sp>
      <p:sp>
        <p:nvSpPr>
          <p:cNvPr id="77827" name="Espaço Reservado para Conteúdo 2">
            <a:extLst>
              <a:ext uri="{FF2B5EF4-FFF2-40B4-BE49-F238E27FC236}">
                <a16:creationId xmlns:a16="http://schemas.microsoft.com/office/drawing/2014/main" id="{A38E548F-ECF5-4709-84AA-5334A713F4E8}"/>
              </a:ext>
            </a:extLst>
          </p:cNvPr>
          <p:cNvSpPr>
            <a:spLocks noGrp="1" noChangeArrowheads="1"/>
          </p:cNvSpPr>
          <p:nvPr>
            <p:ph idx="1"/>
          </p:nvPr>
        </p:nvSpPr>
        <p:spPr>
          <a:xfrm>
            <a:off x="250825" y="765175"/>
            <a:ext cx="8642350" cy="5832475"/>
          </a:xfrm>
        </p:spPr>
        <p:txBody>
          <a:bodyPr/>
          <a:lstStyle/>
          <a:p>
            <a:r>
              <a:rPr lang="pt-BR" altLang="en-US" sz="1200">
                <a:latin typeface="Segoe UI" panose="020B0502040204020203" pitchFamily="34" charset="0"/>
                <a:cs typeface="Segoe UI" panose="020B0502040204020203" pitchFamily="34" charset="0"/>
              </a:rPr>
              <a:t>APS, L. R. de M. M.; PIANTOLA, M. A. F.; PEREIRA, S. A.; CASTRO, J. T. de; SANTOS, F. A. de O.; FERREIRA, L. C. de S. Adverse events of vaccines and the consequences of non-vaccination: a critical review. Revista de Saúde Pública, [S. l.], v. 52, p. 40, 2018. DOI: 10.11606/S1518-8787.2018052000384. Disponível em: https://www.revistas.usp.br/rsp/article/view/145028. </a:t>
            </a:r>
          </a:p>
          <a:p>
            <a:r>
              <a:rPr lang="pt-BR" altLang="en-US" sz="1200">
                <a:latin typeface="Segoe UI" panose="020B0502040204020203" pitchFamily="34" charset="0"/>
                <a:cs typeface="Segoe UI" panose="020B0502040204020203" pitchFamily="34" charset="0"/>
              </a:rPr>
              <a:t>BARBIERI, C. L. A.; COUTO, M. T. Decision-making on childhood vaccination by highly educated parents. Rev. Saúde Pública,  São Paulo ,  v. 49,  18,    2015 .   Disponível em: http://www.scielo.br/scielo.php?script=sci_arttext&amp;pid=S0034-89102015000100215&amp;lng=en&amp;nrm=iso. BIERNATH, André. Falta de vacinas contra a covid-19: os riscos da interrupção da campanha de vacinação no Brasil. BBC News Brasil, São Paulo, 19 de fevereiro 2021. Disponível em: https://www.bbc.com/portuguese/brasil-56106342. </a:t>
            </a:r>
          </a:p>
          <a:p>
            <a:r>
              <a:rPr lang="pt-BR" altLang="en-US" sz="1200">
                <a:latin typeface="Segoe UI" panose="020B0502040204020203" pitchFamily="34" charset="0"/>
                <a:cs typeface="Segoe UI" panose="020B0502040204020203" pitchFamily="34" charset="0"/>
              </a:rPr>
              <a:t>BRASIL. MINISTÉRIO DA SAÚDE. Secretaria de Vigilância em Saúde. Programa Nacional de Imunizações (Brasil). Coberturas Vacinais no Brasil – Período 2010-2014. Brasília, DF: Ministério da Saúde, 2015a. Disponível em: http://portalarquivos2.saude.gov.br/images/pdf/2017/agosto/17/AACOBERTURAS-VACINAIS-NO-BRASIL---2010-2014.pdf. BRASIL. MINISTÉRIO DA SAÚDE. Secretaria de Vigilância em Saúde. Departamento de Vigilância em Saúde Ambiental e Saúde do Trabalhador. Plano de Resposta às Emergências em Saúde Pública. Brasília – DF: Ministério da Saúde, 2015b. Disponível em: http://bvsms.saude.gov.br/bvs/publicacoes/plano_resposta_emergencias_saude_publica.pdf. </a:t>
            </a:r>
          </a:p>
          <a:p>
            <a:r>
              <a:rPr lang="pt-BR" altLang="en-US" sz="1200">
                <a:latin typeface="Segoe UI" panose="020B0502040204020203" pitchFamily="34" charset="0"/>
                <a:cs typeface="Segoe UI" panose="020B0502040204020203" pitchFamily="34" charset="0"/>
              </a:rPr>
              <a:t>BRASIL. MINISTÉRIO DA SAÚDE. Secretaria de Vigilância em Saúde. Coordenação Geral do Programa Nacional de Imunizações. Avaliação das coberturas vacinais - Calendário Nacional de Vacinação, jun. 2018. Disponível em: http://portalarquivos2.saude.gov.br/images/pdf/2018/junho/29/3.a-Avaliacao-coberturas-vacinais-2018.pdf. COUTO, M. T.; BARBIERI, C. L. A.; MATOS, C. C. de S. A. Considerações sobre o impacto da COVID-19 na relação indivíduo-sociedade: da hesitação vacinal ao clamor por uma vacina. [s.l: s.n.]. Disponível em: &lt;https://preprints.scielo.org/index.php/scielo/preprint/view/1196/version/1282&gt;. Acesso em: 3 mar. 2021.</a:t>
            </a:r>
          </a:p>
          <a:p>
            <a:r>
              <a:rPr lang="pt-BR" altLang="en-US" sz="1200">
                <a:latin typeface="Segoe UI" panose="020B0502040204020203" pitchFamily="34" charset="0"/>
                <a:cs typeface="Segoe UI" panose="020B0502040204020203" pitchFamily="34" charset="0"/>
              </a:rPr>
              <a:t>CRUZ, A. A queda da imunização no Brasil. Revista CONSENSUS, Brasília, Out/Nov/Dez, 2017. Edição 25. Seção Saúde em foco. ISSN 2594-939X. Disponível em: http://www.conass.org.br/consensus/queda-da-imunizacao-brasil/. </a:t>
            </a:r>
          </a:p>
          <a:p>
            <a:r>
              <a:rPr lang="pt-BR" altLang="en-US" sz="1200">
                <a:latin typeface="Segoe UI" panose="020B0502040204020203" pitchFamily="34" charset="0"/>
                <a:cs typeface="Segoe UI" panose="020B0502040204020203" pitchFamily="34" charset="0"/>
              </a:rPr>
              <a:t>DOMINGUES, C. M. A. S.; TEIXEIRA, A. M. da S. Coberturas vacinais e doenças imunopreveníveis no Brasil no período 1982-2012: avanços e desafios do Programa Nacional de Imunizações. Epidemiologia e Serviços de Saúde, v. 22, n. 1, p. 9–27, mar. 2013. Disponível em: http://scielo.iec.gov.br/scielo.php?script=sci_arttext&amp;pid=S1679-49742013000100002. </a:t>
            </a:r>
          </a:p>
          <a:p>
            <a:r>
              <a:rPr lang="pt-BR" altLang="en-US" sz="1200">
                <a:latin typeface="Segoe UI" panose="020B0502040204020203" pitchFamily="34" charset="0"/>
                <a:cs typeface="Segoe UI" panose="020B0502040204020203" pitchFamily="34" charset="0"/>
              </a:rPr>
              <a:t>DONIEC, K.; DALL’ALBA, R.; KING, L. Brazil’s health catastrophe in the making. The Lancet, v. 392, n. 10149, p. 731–732, set. 2018. Disponível em: https://www.thelancet.com/journals/lancet/article/PIIS0140-6736(18)30853-5/fulltext. </a:t>
            </a:r>
          </a:p>
          <a:p>
            <a:endParaRPr lang="en-US" altLang="en-US" sz="1200">
              <a:latin typeface="Segoe UI" panose="020B0502040204020203" pitchFamily="34" charset="0"/>
              <a:cs typeface="Segoe UI" panose="020B0502040204020203"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ítulo 1">
            <a:extLst>
              <a:ext uri="{FF2B5EF4-FFF2-40B4-BE49-F238E27FC236}">
                <a16:creationId xmlns:a16="http://schemas.microsoft.com/office/drawing/2014/main" id="{817842BC-9787-4D39-A54F-C1E68C9D417F}"/>
              </a:ext>
            </a:extLst>
          </p:cNvPr>
          <p:cNvSpPr>
            <a:spLocks noGrp="1" noChangeArrowheads="1"/>
          </p:cNvSpPr>
          <p:nvPr>
            <p:ph type="title"/>
          </p:nvPr>
        </p:nvSpPr>
        <p:spPr>
          <a:xfrm>
            <a:off x="457200" y="274638"/>
            <a:ext cx="8229600" cy="346075"/>
          </a:xfrm>
        </p:spPr>
        <p:txBody>
          <a:bodyPr/>
          <a:lstStyle/>
          <a:p>
            <a:pPr algn="l"/>
            <a:r>
              <a:rPr lang="pt-BR" altLang="en-US" sz="3200" b="1">
                <a:latin typeface="Segoe UI" panose="020B0502040204020203" pitchFamily="34" charset="0"/>
                <a:cs typeface="Segoe UI" panose="020B0502040204020203" pitchFamily="34" charset="0"/>
              </a:rPr>
              <a:t>Referências bibliográficas</a:t>
            </a:r>
          </a:p>
        </p:txBody>
      </p:sp>
      <p:sp>
        <p:nvSpPr>
          <p:cNvPr id="78851" name="Espaço Reservado para Conteúdo 2">
            <a:extLst>
              <a:ext uri="{FF2B5EF4-FFF2-40B4-BE49-F238E27FC236}">
                <a16:creationId xmlns:a16="http://schemas.microsoft.com/office/drawing/2014/main" id="{AC3ADD5C-BD7C-4BDF-BA64-91DA3377E019}"/>
              </a:ext>
            </a:extLst>
          </p:cNvPr>
          <p:cNvSpPr>
            <a:spLocks noGrp="1" noChangeArrowheads="1"/>
          </p:cNvSpPr>
          <p:nvPr>
            <p:ph idx="1"/>
          </p:nvPr>
        </p:nvSpPr>
        <p:spPr>
          <a:xfrm>
            <a:off x="468313" y="692150"/>
            <a:ext cx="8229600" cy="6021388"/>
          </a:xfrm>
        </p:spPr>
        <p:txBody>
          <a:bodyPr/>
          <a:lstStyle/>
          <a:p>
            <a:r>
              <a:rPr lang="pt-BR" altLang="en-US" sz="1200">
                <a:latin typeface="Segoe UI" panose="020B0502040204020203" pitchFamily="34" charset="0"/>
                <a:cs typeface="Segoe UI" panose="020B0502040204020203" pitchFamily="34" charset="0"/>
              </a:rPr>
              <a:t>DRYZEK, J. S. et al. Global citizen deliberation on genome editing. Science, v. 369, n. 6510, p. 1435-1437, 2020. Disponível em: https://science.sciencemag.org/content/369/6510/1435.long. </a:t>
            </a:r>
          </a:p>
          <a:p>
            <a:r>
              <a:rPr lang="pt-BR" altLang="en-US" sz="1200">
                <a:latin typeface="Segoe UI" panose="020B0502040204020203" pitchFamily="34" charset="0"/>
                <a:cs typeface="Segoe UI" panose="020B0502040204020203" pitchFamily="34" charset="0"/>
              </a:rPr>
              <a:t>EPSM - ESTAÇÃO DE PESQUISA DE SINAIS DE MERCADO EM SAÚDE. Relatório Final da Convenção Online sobre Recursos Humanos em Saúde – Escassez e Fixação de Profissionais de Saúde em Áreas Remotas e Desassistidas. Relatório de Pesquisa. EPSM/NESCON/FM, UFMG, 2011. Disponível em: http://epsm.nescon.medicina.ufmg.br/convencao/..</a:t>
            </a:r>
          </a:p>
          <a:p>
            <a:r>
              <a:rPr lang="pt-BR" altLang="en-US" sz="1200">
                <a:latin typeface="Segoe UI" panose="020B0502040204020203" pitchFamily="34" charset="0"/>
                <a:cs typeface="Segoe UI" panose="020B0502040204020203" pitchFamily="34" charset="0"/>
              </a:rPr>
              <a:t>EPSM - ESTAÇÃO DE PESQUISA DE SINAIS DE MERCADO EM SAÚDE. Projeto Diálogos Online. Relatório de Pesquisa. EPSM/NESCON/FM, UFMG, 2012. Disponível em: http://epsm.nescon.medicina.ufmg.br/. </a:t>
            </a:r>
          </a:p>
          <a:p>
            <a:r>
              <a:rPr lang="pt-BR" altLang="en-US" sz="1200">
                <a:latin typeface="Segoe UI" panose="020B0502040204020203" pitchFamily="34" charset="0"/>
                <a:cs typeface="Segoe UI" panose="020B0502040204020203" pitchFamily="34" charset="0"/>
              </a:rPr>
              <a:t>JARRETT C. et al. Strategies for addressing vaccine hesitancy: a systematic review. Vaccine, v. 33, n. 34, p. 4180-90, 2015. Disponível em: https://www.sciencedirect.com/science/article/pii/S0264410X15005046?via%3Dihub. </a:t>
            </a:r>
          </a:p>
          <a:p>
            <a:r>
              <a:rPr lang="pt-BR" altLang="en-US" sz="1200">
                <a:latin typeface="Segoe UI" panose="020B0502040204020203" pitchFamily="34" charset="0"/>
                <a:cs typeface="Segoe UI" panose="020B0502040204020203" pitchFamily="34" charset="0"/>
              </a:rPr>
              <a:t>LAGO, E. G. Vaccine hesitancy/refusal: a current issue – Editorial. Scientia Medica, v. 28, n. 4, p. ID32808, 21 Dec. 2018. Disponível em: https://revistaseletronicas.pucrs.br/ojs/index.php/scientiamedica/article/view/32808. </a:t>
            </a:r>
          </a:p>
          <a:p>
            <a:r>
              <a:rPr lang="pt-BR" altLang="en-US" sz="1200">
                <a:latin typeface="Segoe UI" panose="020B0502040204020203" pitchFamily="34" charset="0"/>
                <a:cs typeface="Segoe UI" panose="020B0502040204020203" pitchFamily="34" charset="0"/>
              </a:rPr>
              <a:t>LARSON, H. J. et al. The State of Vaccine Confidence 2016: Global Insights Through a 67-Country Survey. EBioMedicine, v. 12, p. 295–301, 13 set. 2016. Disponível em: https://www.ncbi.nlm.nih.gov/pmc/articles/PMC5078590/. </a:t>
            </a:r>
          </a:p>
          <a:p>
            <a:r>
              <a:rPr lang="pt-BR" altLang="en-US" sz="1200">
                <a:latin typeface="Segoe UI" panose="020B0502040204020203" pitchFamily="34" charset="0"/>
                <a:cs typeface="Segoe UI" panose="020B0502040204020203" pitchFamily="34" charset="0"/>
              </a:rPr>
              <a:t>MACDONALD, N. E. Vaccine hesitancy: Definition, scope and determinants. Vaccine, WHO Recommendations Regarding Vaccine Hesitancy. v. 33, n. 34, p. 4161–4164, 14 ago. 2015. Disponível em: https://www.sciencedirect.com/science/article/pii/S0264410X15005009?via%3Dihub. </a:t>
            </a:r>
          </a:p>
          <a:p>
            <a:r>
              <a:rPr lang="pt-BR" altLang="en-US" sz="1200">
                <a:latin typeface="Segoe UI" panose="020B0502040204020203" pitchFamily="34" charset="0"/>
                <a:cs typeface="Segoe UI" panose="020B0502040204020203" pitchFamily="34" charset="0"/>
              </a:rPr>
              <a:t>MIZUTA, A. H. et al. Percepções acerca da importância das vacinas e da recusa vacinal numa escola de medicina. Rev Paul Pediatr, v.37, n.1, p.34-40, 2019. Disponível em: https://www.scielo.br/scielo.php?script=sci_arttext&amp;pid=S0103-05822019000100034. Acesso em 18 mar. 2021.</a:t>
            </a:r>
          </a:p>
          <a:p>
            <a:r>
              <a:rPr lang="pt-BR" altLang="en-US" sz="1200">
                <a:latin typeface="Segoe UI" panose="020B0502040204020203" pitchFamily="34" charset="0"/>
                <a:cs typeface="Segoe UI" panose="020B0502040204020203" pitchFamily="34" charset="0"/>
              </a:rPr>
              <a:t>NÓVOA, T. D. A. et al. Cobertura vacinal do programa nacional de imunizações (PNI). Braz. J. Hea. Rev., Curitiba, v. 3, n. 4, p. 7863-7873 jul./aug. 2020. Disponível em: https://www.brazilianjournals.com/index.php/BJHR/article/view/12969..</a:t>
            </a:r>
          </a:p>
          <a:p>
            <a:r>
              <a:rPr lang="pt-BR" altLang="en-US" sz="1200">
                <a:latin typeface="Segoe UI" panose="020B0502040204020203" pitchFamily="34" charset="0"/>
                <a:cs typeface="Segoe UI" panose="020B0502040204020203" pitchFamily="34" charset="0"/>
              </a:rPr>
              <a:t>RASELLA, D. et al. Child morbidity and mortality associated with alternative policy responses to the economic crisis in Brazil: A nationwide microsimulation study. PLOS Medicine, v. 15, n. 5, p. e1002570, 22 may 2018. Disponível em: https://journals.plos.org/plosmedicine/article?id=10.1371/journal.pmed.1002570.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ítulo 1">
            <a:extLst>
              <a:ext uri="{FF2B5EF4-FFF2-40B4-BE49-F238E27FC236}">
                <a16:creationId xmlns:a16="http://schemas.microsoft.com/office/drawing/2014/main" id="{9B8B5389-D4EE-4BD7-8C87-CB293256DB6B}"/>
              </a:ext>
            </a:extLst>
          </p:cNvPr>
          <p:cNvSpPr>
            <a:spLocks noGrp="1" noChangeArrowheads="1"/>
          </p:cNvSpPr>
          <p:nvPr>
            <p:ph type="title"/>
          </p:nvPr>
        </p:nvSpPr>
        <p:spPr>
          <a:xfrm>
            <a:off x="457200" y="274638"/>
            <a:ext cx="8229600" cy="346075"/>
          </a:xfrm>
        </p:spPr>
        <p:txBody>
          <a:bodyPr/>
          <a:lstStyle/>
          <a:p>
            <a:pPr algn="l"/>
            <a:r>
              <a:rPr lang="pt-BR" altLang="en-US" sz="3200" b="1">
                <a:latin typeface="Segoe UI" panose="020B0502040204020203" pitchFamily="34" charset="0"/>
                <a:cs typeface="Segoe UI" panose="020B0502040204020203" pitchFamily="34" charset="0"/>
              </a:rPr>
              <a:t>Referências bibliográficas</a:t>
            </a:r>
          </a:p>
        </p:txBody>
      </p:sp>
      <p:sp>
        <p:nvSpPr>
          <p:cNvPr id="79875" name="Espaço Reservado para Conteúdo 2">
            <a:extLst>
              <a:ext uri="{FF2B5EF4-FFF2-40B4-BE49-F238E27FC236}">
                <a16:creationId xmlns:a16="http://schemas.microsoft.com/office/drawing/2014/main" id="{F94B5D33-2AFE-461C-8937-9A70EFF58937}"/>
              </a:ext>
            </a:extLst>
          </p:cNvPr>
          <p:cNvSpPr>
            <a:spLocks noGrp="1" noChangeArrowheads="1"/>
          </p:cNvSpPr>
          <p:nvPr>
            <p:ph idx="1"/>
          </p:nvPr>
        </p:nvSpPr>
        <p:spPr>
          <a:xfrm>
            <a:off x="468313" y="765175"/>
            <a:ext cx="8229600" cy="6021388"/>
          </a:xfrm>
        </p:spPr>
        <p:txBody>
          <a:bodyPr/>
          <a:lstStyle/>
          <a:p>
            <a:r>
              <a:rPr lang="pt-BR" altLang="en-US" sz="1200">
                <a:latin typeface="Segoe UI" panose="020B0502040204020203" pitchFamily="34" charset="0"/>
                <a:cs typeface="Segoe UI" panose="020B0502040204020203" pitchFamily="34" charset="0"/>
              </a:rPr>
              <a:t>ROBERTS, M. E. Introduction to the Virtual Issue: recent innovations in text analysis for social science. Political Analysis, v. 24, n.10, p. 1-5, 2016. Disponível em: https://www.cambridge.org/core/journals/political-analysis/article/introduction-to-the-virtual-issue-recent-innovations-in-text-analysis-for-social-science/8CFCA019C25D82254EE0CAC28F3F650E. </a:t>
            </a:r>
          </a:p>
          <a:p>
            <a:r>
              <a:rPr lang="pt-BR" altLang="en-US" sz="1200">
                <a:latin typeface="Segoe UI" panose="020B0502040204020203" pitchFamily="34" charset="0"/>
                <a:cs typeface="Segoe UI" panose="020B0502040204020203" pitchFamily="34" charset="0"/>
              </a:rPr>
              <a:t>SAGE WORKING GROUP ON VACCINE HESITANCY. Report of the SAGE Working Group on Vaccine Hesitancy. World Health Organization, 1 out. 2014. Disponível em: https://www.who.int/immunization/sage/meetings/2014/october/1_Report_WORKING_GROUP_vaccine_hesitancy_final.pdf. </a:t>
            </a:r>
          </a:p>
          <a:p>
            <a:r>
              <a:rPr lang="pt-BR" altLang="en-US" sz="1200">
                <a:latin typeface="Segoe UI" panose="020B0502040204020203" pitchFamily="34" charset="0"/>
                <a:cs typeface="Segoe UI" panose="020B0502040204020203" pitchFamily="34" charset="0"/>
              </a:rPr>
              <a:t>SATO, A. P. S. What is the importance of vaccine hesitancy in the drop of vaccination coverage in Brazil? Revista de Saúde Pública, v. 52, p. 96, 22 nov. 2018. Disponível em: https://www.scielo.br/scielo.php?script=sci_arttext&amp;pid=S0034-89102018000100601. </a:t>
            </a:r>
          </a:p>
          <a:p>
            <a:r>
              <a:rPr lang="pt-BR" altLang="en-US" sz="1200">
                <a:latin typeface="Segoe UI" panose="020B0502040204020203" pitchFamily="34" charset="0"/>
                <a:cs typeface="Segoe UI" panose="020B0502040204020203" pitchFamily="34" charset="0"/>
              </a:rPr>
              <a:t>SILVA, B. S. et al. Structural and procedural conditions in National Immunization Program Information System establishment. Rev. Bras. Enferm., Brasília, v. 73, n. 4, e20180939, 2020.   Disponível em:  http://reben.com.br/revista/artigos/?volume=73&amp;ano=2020&amp;numero=4&amp;item=162. </a:t>
            </a:r>
          </a:p>
          <a:p>
            <a:r>
              <a:rPr lang="pt-BR" altLang="en-US" sz="1200">
                <a:latin typeface="Segoe UI" panose="020B0502040204020203" pitchFamily="34" charset="0"/>
                <a:cs typeface="Segoe UI" panose="020B0502040204020203" pitchFamily="34" charset="0"/>
              </a:rPr>
              <a:t>SUCCI, R. C. de M. Vaccine refusal – what we need to know. Jornal de Pediatria (Versão em Português), v. 94, n. 6, p. 574–581, nov. 2018. Disponível em: https://www.scielo.br/scielo.php?script=sci_arttext&amp;pid=S0021-75572018000600574&amp;lng=en&amp;nrm=iso&amp;tlng=pt.</a:t>
            </a:r>
          </a:p>
          <a:p>
            <a:r>
              <a:rPr lang="pt-BR" altLang="en-US" sz="1200">
                <a:latin typeface="Segoe UI" panose="020B0502040204020203" pitchFamily="34" charset="0"/>
                <a:cs typeface="Segoe UI" panose="020B0502040204020203" pitchFamily="34" charset="0"/>
              </a:rPr>
              <a:t>WORLD HEALTH ORGANIZATION. Weekly epidemiological record. Meeting of the Strategic Advisory Group of Experts on Immunization, December 2018 – Conclusions and recommendations. </a:t>
            </a:r>
          </a:p>
          <a:p>
            <a:r>
              <a:rPr lang="pt-BR" altLang="en-US" sz="1200">
                <a:latin typeface="Segoe UI" panose="020B0502040204020203" pitchFamily="34" charset="0"/>
                <a:cs typeface="Segoe UI" panose="020B0502040204020203" pitchFamily="34" charset="0"/>
              </a:rPr>
              <a:t>Geneva: WHO, v. 93, n. 19, p. 661-680, 2018. Disponível em: https://apps.who.int/iris/bitstream/handle/10665/276544/WER9349.pdf?ua=1.</a:t>
            </a:r>
          </a:p>
          <a:p>
            <a:r>
              <a:rPr lang="pt-BR" altLang="en-US" sz="1200">
                <a:latin typeface="Segoe UI" panose="020B0502040204020203" pitchFamily="34" charset="0"/>
                <a:cs typeface="Segoe UI" panose="020B0502040204020203" pitchFamily="34" charset="0"/>
              </a:rPr>
              <a:t>WORLD HEALTH ORGANIZATION. WHO Director-General’s opening remarks at the media briefing on COVID-19. WHO Director-General Speech, 11 mar. 2020. Disponível em: https://www.who.int/director-general/speeches/detail/who-director-general-s-opening-remarks-at-the-media-briefing-on-covid-19---11-march-2020. .</a:t>
            </a:r>
          </a:p>
          <a:p>
            <a:r>
              <a:rPr lang="pt-BR" altLang="en-US" sz="1200">
                <a:latin typeface="Segoe UI" panose="020B0502040204020203" pitchFamily="34" charset="0"/>
                <a:cs typeface="Segoe UI" panose="020B0502040204020203" pitchFamily="34" charset="0"/>
              </a:rPr>
              <a:t>ZORZETTO, R. As razões da queda na vacinação. Pesquisa FAPESP, São Paulo, v. 19, n. 270, p. 19-24, 2018. Disponível em: https://revistapesquisa.fapesp.br/as-razoes-da-queda-na-vacinacao/. .</a:t>
            </a:r>
          </a:p>
          <a:p>
            <a:endParaRPr lang="pt-BR" altLang="en-US" sz="1200">
              <a:latin typeface="Segoe UI" panose="020B0502040204020203" pitchFamily="34" charset="0"/>
              <a:cs typeface="Segoe UI" panose="020B0502040204020203" pitchFamily="34" charset="0"/>
            </a:endParaRPr>
          </a:p>
          <a:p>
            <a:endParaRPr lang="en-US" altLang="en-US" sz="1200">
              <a:latin typeface="Segoe UI" panose="020B0502040204020203" pitchFamily="34" charset="0"/>
              <a:cs typeface="Segoe UI" panose="020B05020402040202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aixaDeTexto 5">
            <a:extLst>
              <a:ext uri="{FF2B5EF4-FFF2-40B4-BE49-F238E27FC236}">
                <a16:creationId xmlns:a16="http://schemas.microsoft.com/office/drawing/2014/main" id="{FA6BB7E8-9347-4B60-A0EC-CFF56608CC69}"/>
              </a:ext>
            </a:extLst>
          </p:cNvPr>
          <p:cNvSpPr txBox="1">
            <a:spLocks noChangeArrowheads="1"/>
          </p:cNvSpPr>
          <p:nvPr/>
        </p:nvSpPr>
        <p:spPr bwMode="auto">
          <a:xfrm>
            <a:off x="395288" y="981075"/>
            <a:ext cx="8208962"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1400" b="1">
                <a:latin typeface="Segoe UI" panose="020B0502040204020203" pitchFamily="34" charset="0"/>
                <a:cs typeface="Segoe UI" panose="020B0502040204020203" pitchFamily="34" charset="0"/>
              </a:rPr>
              <a:t>COORDENAÇÃO DA PESQUISA: </a:t>
            </a:r>
          </a:p>
          <a:p>
            <a:pPr>
              <a:spcBef>
                <a:spcPct val="0"/>
              </a:spcBef>
              <a:buFontTx/>
              <a:buNone/>
            </a:pPr>
            <a:endParaRPr lang="pt-BR" altLang="en-US" sz="1400" b="1">
              <a:latin typeface="Segoe UI" panose="020B0502040204020203" pitchFamily="34" charset="0"/>
              <a:cs typeface="Segoe UI" panose="020B0502040204020203" pitchFamily="34" charset="0"/>
            </a:endParaRPr>
          </a:p>
          <a:p>
            <a:pPr>
              <a:spcBef>
                <a:spcPct val="0"/>
              </a:spcBef>
              <a:buFontTx/>
              <a:buNone/>
            </a:pPr>
            <a:r>
              <a:rPr lang="pt-BR" altLang="en-US" sz="1400">
                <a:latin typeface="Segoe UI" panose="020B0502040204020203" pitchFamily="34" charset="0"/>
                <a:cs typeface="Segoe UI" panose="020B0502040204020203" pitchFamily="34" charset="0"/>
              </a:rPr>
              <a:t>Francisco Eduardo de Campos (Prof. Titular Aposentado da FM/UFMG e Especialista em C&amp;T da FIOCRUZ) </a:t>
            </a:r>
          </a:p>
          <a:p>
            <a:pPr>
              <a:spcBef>
                <a:spcPct val="0"/>
              </a:spcBef>
              <a:buFontTx/>
              <a:buNone/>
            </a:pPr>
            <a:r>
              <a:rPr lang="pt-BR" altLang="en-US" sz="1400">
                <a:latin typeface="Segoe UI" panose="020B0502040204020203" pitchFamily="34" charset="0"/>
                <a:cs typeface="Segoe UI" panose="020B0502040204020203" pitchFamily="34" charset="0"/>
              </a:rPr>
              <a:t>Palmira de Fátima Bonolo (Profa. Associada do Departamento de Medicina Preventiva e Social – DMPS/FM/UFMG) </a:t>
            </a:r>
          </a:p>
          <a:p>
            <a:pPr>
              <a:spcBef>
                <a:spcPct val="0"/>
              </a:spcBef>
              <a:buFontTx/>
              <a:buNone/>
            </a:pPr>
            <a:r>
              <a:rPr lang="pt-BR" altLang="en-US" sz="1400">
                <a:latin typeface="Segoe UI" panose="020B0502040204020203" pitchFamily="34" charset="0"/>
                <a:cs typeface="Segoe UI" panose="020B0502040204020203" pitchFamily="34" charset="0"/>
              </a:rPr>
              <a:t>Sabado Nicolau Girardi (Coordenador da Estação de Pesquisa de Sinais de Mercado – EPSM/NESCON/FM/UFMG) </a:t>
            </a:r>
          </a:p>
          <a:p>
            <a:pPr>
              <a:spcBef>
                <a:spcPct val="0"/>
              </a:spcBef>
              <a:buFontTx/>
              <a:buNone/>
            </a:pPr>
            <a:r>
              <a:rPr lang="pt-BR" altLang="en-US" sz="1400">
                <a:latin typeface="Segoe UI" panose="020B0502040204020203" pitchFamily="34" charset="0"/>
                <a:cs typeface="Segoe UI" panose="020B0502040204020203" pitchFamily="34" charset="0"/>
              </a:rPr>
              <a:t> </a:t>
            </a:r>
          </a:p>
          <a:p>
            <a:pPr>
              <a:spcBef>
                <a:spcPct val="0"/>
              </a:spcBef>
              <a:buFontTx/>
              <a:buNone/>
            </a:pPr>
            <a:r>
              <a:rPr lang="pt-BR" altLang="en-US" sz="1400" b="1">
                <a:latin typeface="Segoe UI" panose="020B0502040204020203" pitchFamily="34" charset="0"/>
                <a:cs typeface="Segoe UI" panose="020B0502040204020203" pitchFamily="34" charset="0"/>
              </a:rPr>
              <a:t>EQUIPE:</a:t>
            </a:r>
          </a:p>
          <a:p>
            <a:pPr>
              <a:spcBef>
                <a:spcPct val="0"/>
              </a:spcBef>
              <a:buFontTx/>
              <a:buNone/>
            </a:pPr>
            <a:r>
              <a:rPr lang="pt-BR" altLang="en-US" sz="1400">
                <a:latin typeface="Segoe UI" panose="020B0502040204020203" pitchFamily="34" charset="0"/>
                <a:cs typeface="Segoe UI" panose="020B0502040204020203" pitchFamily="34" charset="0"/>
              </a:rPr>
              <a:t>  </a:t>
            </a:r>
          </a:p>
          <a:p>
            <a:pPr>
              <a:spcBef>
                <a:spcPct val="0"/>
              </a:spcBef>
              <a:buFontTx/>
              <a:buNone/>
            </a:pPr>
            <a:r>
              <a:rPr lang="pt-BR" altLang="en-US" sz="1400">
                <a:latin typeface="Segoe UI" panose="020B0502040204020203" pitchFamily="34" charset="0"/>
                <a:cs typeface="Segoe UI" panose="020B0502040204020203" pitchFamily="34" charset="0"/>
              </a:rPr>
              <a:t>Alice Werneck Massote (EPSM/NESCON)</a:t>
            </a:r>
          </a:p>
          <a:p>
            <a:pPr>
              <a:spcBef>
                <a:spcPct val="0"/>
              </a:spcBef>
              <a:buFontTx/>
              <a:buNone/>
            </a:pPr>
            <a:r>
              <a:rPr lang="pt-BR" altLang="en-US" sz="1400">
                <a:latin typeface="Segoe UI" panose="020B0502040204020203" pitchFamily="34" charset="0"/>
                <a:cs typeface="Segoe UI" panose="020B0502040204020203" pitchFamily="34" charset="0"/>
              </a:rPr>
              <a:t>Ana Cristina de Sousa van Stralen (EPSM/NESCON)</a:t>
            </a:r>
          </a:p>
          <a:p>
            <a:pPr>
              <a:spcBef>
                <a:spcPct val="0"/>
              </a:spcBef>
              <a:buFontTx/>
              <a:buNone/>
            </a:pPr>
            <a:r>
              <a:rPr lang="pt-BR" altLang="en-US" sz="1400">
                <a:latin typeface="Segoe UI" panose="020B0502040204020203" pitchFamily="34" charset="0"/>
                <a:cs typeface="Segoe UI" panose="020B0502040204020203" pitchFamily="34" charset="0"/>
              </a:rPr>
              <a:t>Ana Carolina M. de Assis Chagas (EPSM/NESCON)</a:t>
            </a:r>
          </a:p>
          <a:p>
            <a:pPr>
              <a:spcBef>
                <a:spcPct val="0"/>
              </a:spcBef>
              <a:buFontTx/>
              <a:buNone/>
            </a:pPr>
            <a:r>
              <a:rPr lang="pt-BR" altLang="en-US" sz="1400">
                <a:latin typeface="Segoe UI" panose="020B0502040204020203" pitchFamily="34" charset="0"/>
                <a:cs typeface="Segoe UI" panose="020B0502040204020203" pitchFamily="34" charset="0"/>
              </a:rPr>
              <a:t>Camilo de Oliveira Aggio (DCS/FAFICH/UFMG)</a:t>
            </a:r>
          </a:p>
          <a:p>
            <a:pPr>
              <a:spcBef>
                <a:spcPct val="0"/>
              </a:spcBef>
              <a:buFontTx/>
              <a:buNone/>
            </a:pPr>
            <a:r>
              <a:rPr lang="pt-BR" altLang="en-US" sz="1400">
                <a:latin typeface="Segoe UI" panose="020B0502040204020203" pitchFamily="34" charset="0"/>
                <a:cs typeface="Segoe UI" panose="020B0502040204020203" pitchFamily="34" charset="0"/>
              </a:rPr>
              <a:t>Carla Luiza de Oliveira (Margem/UFMG)</a:t>
            </a:r>
          </a:p>
          <a:p>
            <a:pPr>
              <a:spcBef>
                <a:spcPct val="0"/>
              </a:spcBef>
              <a:buFontTx/>
              <a:buNone/>
            </a:pPr>
            <a:r>
              <a:rPr lang="pt-BR" altLang="en-US" sz="1400">
                <a:latin typeface="Segoe UI" panose="020B0502040204020203" pitchFamily="34" charset="0"/>
                <a:cs typeface="Segoe UI" panose="020B0502040204020203" pitchFamily="34" charset="0"/>
              </a:rPr>
              <a:t>Carla Rodrigues (INCT.DD)</a:t>
            </a:r>
          </a:p>
          <a:p>
            <a:pPr>
              <a:spcBef>
                <a:spcPct val="0"/>
              </a:spcBef>
              <a:buFontTx/>
              <a:buNone/>
            </a:pPr>
            <a:r>
              <a:rPr lang="pt-BR" altLang="en-US" sz="1400">
                <a:latin typeface="Segoe UI" panose="020B0502040204020203" pitchFamily="34" charset="0"/>
                <a:cs typeface="Segoe UI" panose="020B0502040204020203" pitchFamily="34" charset="0"/>
              </a:rPr>
              <a:t>Cecília Nogueira Rezende (EPSM/NESCON)</a:t>
            </a:r>
          </a:p>
          <a:p>
            <a:pPr>
              <a:spcBef>
                <a:spcPct val="0"/>
              </a:spcBef>
              <a:buFontTx/>
              <a:buNone/>
            </a:pPr>
            <a:r>
              <a:rPr lang="pt-BR" altLang="en-US" sz="1400">
                <a:latin typeface="Segoe UI" panose="020B0502040204020203" pitchFamily="34" charset="0"/>
                <a:cs typeface="Segoe UI" panose="020B0502040204020203" pitchFamily="34" charset="0"/>
              </a:rPr>
              <a:t>Daisy Maria Xavier de Abreu (NESCON)</a:t>
            </a:r>
          </a:p>
          <a:p>
            <a:pPr>
              <a:spcBef>
                <a:spcPct val="0"/>
              </a:spcBef>
              <a:buFontTx/>
              <a:buNone/>
            </a:pPr>
            <a:r>
              <a:rPr lang="pt-BR" altLang="en-US" sz="1400">
                <a:latin typeface="Segoe UI" panose="020B0502040204020203" pitchFamily="34" charset="0"/>
                <a:cs typeface="Segoe UI" panose="020B0502040204020203" pitchFamily="34" charset="0"/>
              </a:rPr>
              <a:t>Dilvan Passos de Azevedo (INCT.DD)</a:t>
            </a:r>
          </a:p>
          <a:p>
            <a:pPr>
              <a:spcBef>
                <a:spcPct val="0"/>
              </a:spcBef>
              <a:buFontTx/>
              <a:buNone/>
            </a:pPr>
            <a:r>
              <a:rPr lang="pt-BR" altLang="en-US" sz="1400">
                <a:latin typeface="Segoe UI" panose="020B0502040204020203" pitchFamily="34" charset="0"/>
                <a:cs typeface="Segoe UI" panose="020B0502040204020203" pitchFamily="34" charset="0"/>
              </a:rPr>
              <a:t>Érica Araújo Silva Lopes (NESCON) </a:t>
            </a:r>
          </a:p>
          <a:p>
            <a:pPr>
              <a:spcBef>
                <a:spcPct val="0"/>
              </a:spcBef>
              <a:buFontTx/>
              <a:buNone/>
            </a:pPr>
            <a:r>
              <a:rPr lang="pt-BR" altLang="en-US" sz="1400">
                <a:latin typeface="Segoe UI" panose="020B0502040204020203" pitchFamily="34" charset="0"/>
                <a:cs typeface="Segoe UI" panose="020B0502040204020203" pitchFamily="34" charset="0"/>
              </a:rPr>
              <a:t>Erick de Oliveira Faria (EPSM/NESCON) </a:t>
            </a:r>
          </a:p>
          <a:p>
            <a:pPr>
              <a:spcBef>
                <a:spcPct val="0"/>
              </a:spcBef>
              <a:buFontTx/>
              <a:buNone/>
            </a:pPr>
            <a:r>
              <a:rPr lang="pt-BR" altLang="en-US" sz="1400">
                <a:latin typeface="Segoe UI" panose="020B0502040204020203" pitchFamily="34" charset="0"/>
                <a:cs typeface="Segoe UI" panose="020B0502040204020203" pitchFamily="34" charset="0"/>
              </a:rPr>
              <a:t>Fabiana Guerra Pimenta (EPSM/NESCON)  </a:t>
            </a:r>
          </a:p>
          <a:p>
            <a:pPr>
              <a:spcBef>
                <a:spcPct val="0"/>
              </a:spcBef>
              <a:buFontTx/>
              <a:buNone/>
            </a:pPr>
            <a:r>
              <a:rPr lang="pt-BR" altLang="en-US" sz="1400">
                <a:latin typeface="Segoe UI" panose="020B0502040204020203" pitchFamily="34" charset="0"/>
                <a:cs typeface="Segoe UI" panose="020B0502040204020203" pitchFamily="34" charset="0"/>
              </a:rPr>
              <a:t>Fernando Antônio Camargo Vaz (EPSM/NESCON)   </a:t>
            </a:r>
          </a:p>
          <a:p>
            <a:pPr>
              <a:spcBef>
                <a:spcPct val="0"/>
              </a:spcBef>
              <a:buFontTx/>
              <a:buNone/>
            </a:pPr>
            <a:r>
              <a:rPr lang="pt-BR" altLang="en-US" sz="1400">
                <a:latin typeface="Segoe UI" panose="020B0502040204020203" pitchFamily="34" charset="0"/>
                <a:cs typeface="Segoe UI" panose="020B0502040204020203" pitchFamily="34" charset="0"/>
              </a:rPr>
              <a:t>Filipe Mendes Motta (Margem/UFMG) </a:t>
            </a:r>
          </a:p>
          <a:p>
            <a:pPr>
              <a:spcBef>
                <a:spcPct val="0"/>
              </a:spcBef>
              <a:buFontTx/>
              <a:buNone/>
            </a:pPr>
            <a:endParaRPr lang="pt-BR" altLang="en-US" sz="1400">
              <a:latin typeface="Segoe UI" panose="020B0502040204020203" pitchFamily="34" charset="0"/>
              <a:cs typeface="Segoe UI" panose="020B0502040204020203" pitchFamily="34" charset="0"/>
            </a:endParaRPr>
          </a:p>
          <a:p>
            <a:pPr>
              <a:spcBef>
                <a:spcPct val="0"/>
              </a:spcBef>
              <a:buFontTx/>
              <a:buNone/>
            </a:pPr>
            <a:endParaRPr lang="pt-BR" altLang="en-US" sz="1400">
              <a:latin typeface="Segoe UI" panose="020B0502040204020203" pitchFamily="34" charset="0"/>
              <a:cs typeface="Segoe UI" panose="020B0502040204020203" pitchFamily="34" charset="0"/>
            </a:endParaRPr>
          </a:p>
          <a:p>
            <a:pPr>
              <a:spcBef>
                <a:spcPct val="0"/>
              </a:spcBef>
              <a:buFontTx/>
              <a:buNone/>
            </a:pPr>
            <a:endParaRPr lang="pt-BR" altLang="en-US" sz="1400">
              <a:latin typeface="Segoe UI" panose="020B0502040204020203" pitchFamily="34" charset="0"/>
              <a:cs typeface="Segoe UI" panose="020B0502040204020203" pitchFamily="34" charset="0"/>
            </a:endParaRPr>
          </a:p>
          <a:p>
            <a:pPr>
              <a:spcBef>
                <a:spcPct val="0"/>
              </a:spcBef>
              <a:buFontTx/>
              <a:buNone/>
            </a:pPr>
            <a:endParaRPr lang="pt-BR" altLang="en-US" sz="1400">
              <a:latin typeface="Segoe UI" panose="020B0502040204020203" pitchFamily="34" charset="0"/>
              <a:cs typeface="Segoe UI" panose="020B0502040204020203" pitchFamily="34" charset="0"/>
            </a:endParaRPr>
          </a:p>
        </p:txBody>
      </p:sp>
      <p:sp>
        <p:nvSpPr>
          <p:cNvPr id="80899" name="CaixaDeTexto 8">
            <a:extLst>
              <a:ext uri="{FF2B5EF4-FFF2-40B4-BE49-F238E27FC236}">
                <a16:creationId xmlns:a16="http://schemas.microsoft.com/office/drawing/2014/main" id="{E3F6E1D4-3BB9-4275-85EB-E1A189E00440}"/>
              </a:ext>
            </a:extLst>
          </p:cNvPr>
          <p:cNvSpPr txBox="1">
            <a:spLocks noChangeArrowheads="1"/>
          </p:cNvSpPr>
          <p:nvPr/>
        </p:nvSpPr>
        <p:spPr bwMode="auto">
          <a:xfrm>
            <a:off x="4716463" y="3284538"/>
            <a:ext cx="43307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1400">
                <a:latin typeface="Segoe UI" panose="020B0502040204020203" pitchFamily="34" charset="0"/>
                <a:cs typeface="Segoe UI" panose="020B0502040204020203" pitchFamily="34" charset="0"/>
              </a:rPr>
              <a:t>Gabriela Wenzel (INCT.DD)</a:t>
            </a:r>
          </a:p>
          <a:p>
            <a:pPr>
              <a:spcBef>
                <a:spcPct val="0"/>
              </a:spcBef>
              <a:buFontTx/>
              <a:buNone/>
            </a:pPr>
            <a:r>
              <a:rPr lang="pt-BR" altLang="en-US" sz="1400">
                <a:latin typeface="Segoe UI" panose="020B0502040204020203" pitchFamily="34" charset="0"/>
                <a:cs typeface="Segoe UI" panose="020B0502040204020203" pitchFamily="34" charset="0"/>
              </a:rPr>
              <a:t>Gilvânia Westin Cosenza (NESCON) </a:t>
            </a:r>
          </a:p>
          <a:p>
            <a:pPr>
              <a:spcBef>
                <a:spcPct val="0"/>
              </a:spcBef>
              <a:buFontTx/>
              <a:buNone/>
            </a:pPr>
            <a:r>
              <a:rPr lang="pt-BR" altLang="en-US" sz="1400">
                <a:latin typeface="Segoe UI" panose="020B0502040204020203" pitchFamily="34" charset="0"/>
                <a:cs typeface="Segoe UI" panose="020B0502040204020203" pitchFamily="34" charset="0"/>
              </a:rPr>
              <a:t>Jackson Freire Araujo (EPSM/NESCON)</a:t>
            </a:r>
          </a:p>
          <a:p>
            <a:pPr>
              <a:spcBef>
                <a:spcPct val="0"/>
              </a:spcBef>
              <a:buFontTx/>
              <a:buNone/>
            </a:pPr>
            <a:r>
              <a:rPr lang="pt-BR" altLang="en-US" sz="1400">
                <a:latin typeface="Segoe UI" panose="020B0502040204020203" pitchFamily="34" charset="0"/>
                <a:cs typeface="Segoe UI" panose="020B0502040204020203" pitchFamily="34" charset="0"/>
              </a:rPr>
              <a:t>Jeferson Canesso (EPSM/NESCON)</a:t>
            </a:r>
          </a:p>
          <a:p>
            <a:pPr>
              <a:spcBef>
                <a:spcPct val="0"/>
              </a:spcBef>
              <a:buFontTx/>
              <a:buNone/>
            </a:pPr>
            <a:r>
              <a:rPr lang="pt-BR" altLang="en-US" sz="1400">
                <a:latin typeface="Segoe UI" panose="020B0502040204020203" pitchFamily="34" charset="0"/>
                <a:cs typeface="Segoe UI" panose="020B0502040204020203" pitchFamily="34" charset="0"/>
              </a:rPr>
              <a:t>Joana Natália Cella (EPSM/NESCON) </a:t>
            </a:r>
          </a:p>
          <a:p>
            <a:pPr>
              <a:spcBef>
                <a:spcPct val="0"/>
              </a:spcBef>
              <a:buFontTx/>
              <a:buNone/>
            </a:pPr>
            <a:r>
              <a:rPr lang="pt-BR" altLang="en-US" sz="1400">
                <a:latin typeface="Segoe UI" panose="020B0502040204020203" pitchFamily="34" charset="0"/>
                <a:cs typeface="Segoe UI" panose="020B0502040204020203" pitchFamily="34" charset="0"/>
              </a:rPr>
              <a:t>João Batista Girardi Junior (EPSM/NESCON) </a:t>
            </a:r>
          </a:p>
          <a:p>
            <a:pPr>
              <a:spcBef>
                <a:spcPct val="0"/>
              </a:spcBef>
              <a:buFontTx/>
              <a:buNone/>
            </a:pPr>
            <a:r>
              <a:rPr lang="pt-BR" altLang="en-US" sz="1400">
                <a:latin typeface="Segoe UI" panose="020B0502040204020203" pitchFamily="34" charset="0"/>
                <a:cs typeface="Segoe UI" panose="020B0502040204020203" pitchFamily="34" charset="0"/>
              </a:rPr>
              <a:t>João Guilherme Bastos dos Santos (INCT.DD)</a:t>
            </a:r>
          </a:p>
          <a:p>
            <a:pPr>
              <a:spcBef>
                <a:spcPct val="0"/>
              </a:spcBef>
              <a:buFontTx/>
              <a:buNone/>
            </a:pPr>
            <a:r>
              <a:rPr lang="pt-BR" altLang="en-US" sz="1400">
                <a:latin typeface="Segoe UI" panose="020B0502040204020203" pitchFamily="34" charset="0"/>
                <a:cs typeface="Segoe UI" panose="020B0502040204020203" pitchFamily="34" charset="0"/>
              </a:rPr>
              <a:t>Larissa Mary de Carvalho (EPSM/NESCON)</a:t>
            </a:r>
          </a:p>
          <a:p>
            <a:pPr>
              <a:spcBef>
                <a:spcPct val="0"/>
              </a:spcBef>
              <a:buFontTx/>
              <a:buNone/>
            </a:pPr>
            <a:r>
              <a:rPr lang="pt-BR" altLang="en-US" sz="1400">
                <a:latin typeface="Segoe UI" panose="020B0502040204020203" pitchFamily="34" charset="0"/>
                <a:cs typeface="Segoe UI" panose="020B0502040204020203" pitchFamily="34" charset="0"/>
              </a:rPr>
              <a:t>Lucas Pereira Wan Der Maas (EPSM/NESCON) </a:t>
            </a:r>
          </a:p>
          <a:p>
            <a:pPr>
              <a:spcBef>
                <a:spcPct val="0"/>
              </a:spcBef>
              <a:buFontTx/>
              <a:buNone/>
            </a:pPr>
            <a:r>
              <a:rPr lang="pt-BR" altLang="en-US" sz="1400">
                <a:latin typeface="Segoe UI" panose="020B0502040204020203" pitchFamily="34" charset="0"/>
                <a:cs typeface="Segoe UI" panose="020B0502040204020203" pitchFamily="34" charset="0"/>
              </a:rPr>
              <a:t>Renato Duarte Caetano (Margem/UFMG)</a:t>
            </a:r>
          </a:p>
          <a:p>
            <a:pPr>
              <a:spcBef>
                <a:spcPct val="0"/>
              </a:spcBef>
              <a:buFontTx/>
              <a:buNone/>
            </a:pPr>
            <a:r>
              <a:rPr lang="pt-BR" altLang="en-US" sz="1400">
                <a:latin typeface="Segoe UI" panose="020B0502040204020203" pitchFamily="34" charset="0"/>
                <a:cs typeface="Segoe UI" panose="020B0502040204020203" pitchFamily="34" charset="0"/>
              </a:rPr>
              <a:t>Ricardo Fabrino Mendonça (DCP/FAFICH/UFMG)</a:t>
            </a:r>
          </a:p>
          <a:p>
            <a:pPr>
              <a:spcBef>
                <a:spcPct val="0"/>
              </a:spcBef>
              <a:buFontTx/>
              <a:buNone/>
            </a:pPr>
            <a:r>
              <a:rPr lang="pt-BR" altLang="en-US" sz="1400">
                <a:latin typeface="Segoe UI" panose="020B0502040204020203" pitchFamily="34" charset="0"/>
                <a:cs typeface="Segoe UI" panose="020B0502040204020203" pitchFamily="34" charset="0"/>
              </a:rPr>
              <a:t>Samuel Araujo Gomes da Silva (EPSM/NESCON)</a:t>
            </a:r>
          </a:p>
          <a:p>
            <a:pPr>
              <a:spcBef>
                <a:spcPct val="0"/>
              </a:spcBef>
              <a:buFontTx/>
              <a:buNone/>
            </a:pPr>
            <a:r>
              <a:rPr lang="pt-BR" altLang="en-US" sz="1400">
                <a:latin typeface="Segoe UI" panose="020B0502040204020203" pitchFamily="34" charset="0"/>
                <a:cs typeface="Segoe UI" panose="020B0502040204020203" pitchFamily="34" charset="0"/>
              </a:rPr>
              <a:t>Ulysses Panisset (DMPS/FM/UFMG) </a:t>
            </a:r>
          </a:p>
          <a:p>
            <a:pPr>
              <a:spcBef>
                <a:spcPct val="0"/>
              </a:spcBef>
              <a:buFontTx/>
              <a:buNone/>
            </a:pPr>
            <a:endParaRPr lang="pt-BR" altLang="en-US" sz="1400">
              <a:latin typeface="Segoe UI" panose="020B0502040204020203" pitchFamily="34" charset="0"/>
              <a:cs typeface="Segoe UI" panose="020B0502040204020203"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D9DEC88-C235-4A31-9664-B288F124C851}"/>
              </a:ext>
            </a:extLst>
          </p:cNvPr>
          <p:cNvSpPr>
            <a:spLocks noGrp="1"/>
          </p:cNvSpPr>
          <p:nvPr>
            <p:ph idx="1"/>
          </p:nvPr>
        </p:nvSpPr>
        <p:spPr>
          <a:xfrm>
            <a:off x="457200" y="1600200"/>
            <a:ext cx="8229600" cy="4983163"/>
          </a:xfrm>
        </p:spPr>
        <p:txBody>
          <a:bodyPr/>
          <a:lstStyle/>
          <a:p>
            <a:pPr marL="0" indent="0" algn="ctr">
              <a:buFontTx/>
              <a:buNone/>
              <a:defRPr/>
            </a:pPr>
            <a:r>
              <a:rPr lang="pt-BR" sz="2000" dirty="0">
                <a:latin typeface="Segoe UI" panose="020B0502040204020203" pitchFamily="34" charset="0"/>
                <a:ea typeface="Segoe UI" panose="020B0502040204020203" pitchFamily="34" charset="0"/>
                <a:cs typeface="Segoe UI" panose="020B0502040204020203" pitchFamily="34" charset="0"/>
              </a:rPr>
              <a:t>Em nome da coordenação e da equipe da “Pesquisa nacional sobre cobertura vacinal, seus múltiplos determinantes e as ações de imunização nos territórios municipais brasileiros”,</a:t>
            </a:r>
          </a:p>
          <a:p>
            <a:pPr marL="0" indent="0" algn="ctr">
              <a:buFontTx/>
              <a:buNone/>
              <a:defRPr/>
            </a:pPr>
            <a:endParaRPr lang="pt-BR" sz="2000" b="1"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r>
              <a:rPr lang="pt-BR" sz="2000" b="1" cap="small" dirty="0">
                <a:latin typeface="Segoe UI" panose="020B0502040204020203" pitchFamily="34" charset="0"/>
                <a:ea typeface="Segoe UI" panose="020B0502040204020203" pitchFamily="34" charset="0"/>
                <a:cs typeface="Segoe UI" panose="020B0502040204020203" pitchFamily="34" charset="0"/>
              </a:rPr>
              <a:t>agradecemos a oportunidade e a atenção!!!</a:t>
            </a:r>
          </a:p>
          <a:p>
            <a:pPr marL="0" indent="0" algn="ctr">
              <a:buFontTx/>
              <a:buNone/>
              <a:defRPr/>
            </a:pPr>
            <a:endParaRPr lang="pt-BR" sz="2000"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endParaRPr lang="pt-BR" sz="2000" i="1"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endParaRPr lang="pt-BR" sz="2000" b="1"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endParaRPr lang="pt-BR" sz="2000" b="1"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endParaRPr lang="pt-BR" sz="2000" b="1"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r>
              <a:rPr lang="pt-BR" sz="2000" b="1" dirty="0">
                <a:latin typeface="Segoe UI" panose="020B0502040204020203" pitchFamily="34" charset="0"/>
                <a:ea typeface="Segoe UI" panose="020B0502040204020203" pitchFamily="34" charset="0"/>
                <a:cs typeface="Segoe UI" panose="020B0502040204020203" pitchFamily="34" charset="0"/>
              </a:rPr>
              <a:t>Estação de Pesquisa de Sinais de Mercado - Observatório de Recursos Humanos em Saúde do NESCON/FM/UFMG</a:t>
            </a:r>
          </a:p>
          <a:p>
            <a:pPr marL="0" indent="0" algn="ctr">
              <a:buFontTx/>
              <a:buNone/>
              <a:defRPr/>
            </a:pPr>
            <a:endParaRPr lang="pt-BR" sz="2000" b="1" dirty="0">
              <a:latin typeface="Segoe UI" panose="020B0502040204020203" pitchFamily="34" charset="0"/>
              <a:ea typeface="Segoe UI" panose="020B0502040204020203" pitchFamily="34" charset="0"/>
              <a:cs typeface="Segoe UI" panose="020B0502040204020203" pitchFamily="34" charset="0"/>
            </a:endParaRPr>
          </a:p>
          <a:p>
            <a:pPr marL="0" indent="0" algn="ctr">
              <a:buFontTx/>
              <a:buNone/>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07247588-BDE7-42DD-88D0-7B80C2E1154B}"/>
              </a:ext>
            </a:extLst>
          </p:cNvPr>
          <p:cNvSpPr>
            <a:spLocks noGrp="1" noChangeArrowheads="1"/>
          </p:cNvSpPr>
          <p:nvPr>
            <p:ph type="title"/>
          </p:nvPr>
        </p:nvSpPr>
        <p:spPr>
          <a:xfrm>
            <a:off x="306388" y="-100013"/>
            <a:ext cx="83629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800" b="1">
                <a:latin typeface="Segoe UI" panose="020B0502040204020203" pitchFamily="34" charset="0"/>
                <a:cs typeface="Segoe UI" panose="020B0502040204020203" pitchFamily="34" charset="0"/>
              </a:rPr>
              <a:t>Questões orientadoras da pesquisa</a:t>
            </a:r>
            <a:endParaRPr lang="pt-BR" altLang="pt-BR" sz="2800"/>
          </a:p>
        </p:txBody>
      </p:sp>
      <p:sp>
        <p:nvSpPr>
          <p:cNvPr id="18435" name="Espaço Reservado para Conteúdo 2">
            <a:extLst>
              <a:ext uri="{FF2B5EF4-FFF2-40B4-BE49-F238E27FC236}">
                <a16:creationId xmlns:a16="http://schemas.microsoft.com/office/drawing/2014/main" id="{1707AD4B-5CE3-4BA3-A09D-AE29AB9E8417}"/>
              </a:ext>
            </a:extLst>
          </p:cNvPr>
          <p:cNvSpPr>
            <a:spLocks noGrp="1" noChangeArrowheads="1"/>
          </p:cNvSpPr>
          <p:nvPr>
            <p:ph idx="1"/>
          </p:nvPr>
        </p:nvSpPr>
        <p:spPr>
          <a:xfrm>
            <a:off x="373063" y="981075"/>
            <a:ext cx="8229600" cy="5472113"/>
          </a:xfrm>
        </p:spPr>
        <p:txBody>
          <a:bodyPr/>
          <a:lstStyle/>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O que mudou a partir do ano de 2016 e que contribuiu para a queda da cobertura vacinal no Brasil? </a:t>
            </a:r>
          </a:p>
          <a:p>
            <a:pPr>
              <a:buFont typeface="Wingdings" panose="05000000000000000000" pitchFamily="2" charset="2"/>
              <a:buChar char="§"/>
              <a:defRPr/>
            </a:pPr>
            <a:endParaRPr lang="pt-BR" alt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Quais fatores estão associados à queda nos índices vacinais?</a:t>
            </a:r>
          </a:p>
          <a:p>
            <a:pPr>
              <a:buFont typeface="Wingdings" panose="05000000000000000000" pitchFamily="2" charset="2"/>
              <a:buChar char="§"/>
              <a:defRPr/>
            </a:pPr>
            <a:endParaRPr lang="pt-BR" alt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Quais componentes da hesitação vacinal podem estar relacionados à queda das coberturas vacinais? </a:t>
            </a:r>
          </a:p>
          <a:p>
            <a:pPr>
              <a:buFont typeface="Wingdings" panose="05000000000000000000" pitchFamily="2" charset="2"/>
              <a:buChar char="§"/>
              <a:defRPr/>
            </a:pPr>
            <a:endParaRPr lang="pt-BR" alt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Quais são as maiores dificuldades e desafios para a realização das ações de imunização nos territórios municipais considerando os fatores associados à queda da cobertura vacinal e aos componentes da hesitação vacinal e da desinformação ? </a:t>
            </a:r>
          </a:p>
          <a:p>
            <a:pPr>
              <a:buFont typeface="Wingdings" panose="05000000000000000000" pitchFamily="2" charset="2"/>
              <a:buChar char="§"/>
              <a:defRPr/>
            </a:pPr>
            <a:endParaRPr lang="pt-BR" altLang="pt-BR" sz="2000" dirty="0">
              <a:latin typeface="Segoe UI" panose="020B0502040204020203" pitchFamily="34" charset="0"/>
              <a:cs typeface="Segoe UI" panose="020B0502040204020203" pitchFamily="34" charset="0"/>
            </a:endParaRPr>
          </a:p>
          <a:p>
            <a:pPr>
              <a:buFont typeface="Wingdings" panose="05000000000000000000" pitchFamily="2" charset="2"/>
              <a:buChar char="§"/>
              <a:defRPr/>
            </a:pPr>
            <a:r>
              <a:rPr lang="pt-BR" altLang="pt-BR" sz="2000" dirty="0">
                <a:latin typeface="Segoe UI" panose="020B0502040204020203" pitchFamily="34" charset="0"/>
                <a:cs typeface="Segoe UI" panose="020B0502040204020203" pitchFamily="34" charset="0"/>
              </a:rPr>
              <a:t>Quais são as sugestões/recomendações para o enfrentamento dos problemas apontados?</a:t>
            </a:r>
          </a:p>
          <a:p>
            <a:pPr marL="0" indent="0">
              <a:buFontTx/>
              <a:buNone/>
              <a:defRPr/>
            </a:pPr>
            <a:endParaRPr lang="pt-PT" altLang="pt-BR" sz="2000" dirty="0">
              <a:latin typeface="Segoe UI" panose="020B0502040204020203" pitchFamily="34" charset="0"/>
              <a:cs typeface="Segoe UI" panose="020B0502040204020203" pitchFamily="34" charset="0"/>
            </a:endParaRPr>
          </a:p>
          <a:p>
            <a:pPr marL="0" indent="0">
              <a:buFontTx/>
              <a:buNone/>
              <a:defRPr/>
            </a:pPr>
            <a:endParaRPr lang="pt-BR" altLang="pt-BR" sz="2000" dirty="0">
              <a:latin typeface="Segoe UI" panose="020B0502040204020203" pitchFamily="34" charset="0"/>
              <a:cs typeface="Segoe UI"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57035D59-30F5-49B2-9D6D-BD64BC291B14}"/>
              </a:ext>
            </a:extLst>
          </p:cNvPr>
          <p:cNvSpPr>
            <a:spLocks noGrp="1" noChangeArrowheads="1"/>
          </p:cNvSpPr>
          <p:nvPr>
            <p:ph type="title"/>
          </p:nvPr>
        </p:nvSpPr>
        <p:spPr>
          <a:xfrm>
            <a:off x="306388" y="-100013"/>
            <a:ext cx="8362950" cy="649288"/>
          </a:xfrm>
        </p:spPr>
        <p:txBody>
          <a:bodyPr/>
          <a:lstStyle/>
          <a:p>
            <a:pPr algn="l"/>
            <a:br>
              <a:rPr lang="pt-BR" altLang="pt-BR" sz="2800" b="1">
                <a:latin typeface="Segoe UI" panose="020B0502040204020203" pitchFamily="34" charset="0"/>
                <a:cs typeface="Segoe UI" panose="020B0502040204020203" pitchFamily="34" charset="0"/>
              </a:rPr>
            </a:br>
            <a:r>
              <a:rPr lang="pt-BR" altLang="pt-BR" sz="2800" b="1">
                <a:latin typeface="Segoe UI" panose="020B0502040204020203" pitchFamily="34" charset="0"/>
                <a:cs typeface="Segoe UI" panose="020B0502040204020203" pitchFamily="34" charset="0"/>
              </a:rPr>
              <a:t>Metodologia</a:t>
            </a:r>
            <a:endParaRPr lang="pt-BR" altLang="pt-BR" sz="2800"/>
          </a:p>
        </p:txBody>
      </p:sp>
      <p:sp>
        <p:nvSpPr>
          <p:cNvPr id="22531" name="Espaço Reservado para Conteúdo 2">
            <a:extLst>
              <a:ext uri="{FF2B5EF4-FFF2-40B4-BE49-F238E27FC236}">
                <a16:creationId xmlns:a16="http://schemas.microsoft.com/office/drawing/2014/main" id="{561DDE3B-0667-4470-BFFB-54B45FC88437}"/>
              </a:ext>
            </a:extLst>
          </p:cNvPr>
          <p:cNvSpPr>
            <a:spLocks noGrp="1" noChangeArrowheads="1"/>
          </p:cNvSpPr>
          <p:nvPr>
            <p:ph idx="1"/>
          </p:nvPr>
        </p:nvSpPr>
        <p:spPr>
          <a:xfrm>
            <a:off x="373063" y="981075"/>
            <a:ext cx="8229600" cy="4525963"/>
          </a:xfrm>
        </p:spPr>
        <p:txBody>
          <a:bodyPr/>
          <a:lstStyle/>
          <a:p>
            <a:pPr marL="0" indent="0">
              <a:buFontTx/>
              <a:buNone/>
            </a:pPr>
            <a:endParaRPr lang="pt-PT" altLang="pt-BR" sz="2000">
              <a:latin typeface="Segoe UI" panose="020B0502040204020203" pitchFamily="34" charset="0"/>
              <a:cs typeface="Segoe UI" panose="020B0502040204020203" pitchFamily="34" charset="0"/>
            </a:endParaRPr>
          </a:p>
          <a:p>
            <a:pPr marL="0" indent="0">
              <a:buFontTx/>
              <a:buNone/>
            </a:pPr>
            <a:endParaRPr lang="pt-BR" altLang="pt-BR" sz="2000">
              <a:latin typeface="Segoe UI" panose="020B0502040204020203" pitchFamily="34" charset="0"/>
              <a:cs typeface="Segoe UI" panose="020B0502040204020203" pitchFamily="34" charset="0"/>
            </a:endParaRPr>
          </a:p>
        </p:txBody>
      </p:sp>
      <p:sp>
        <p:nvSpPr>
          <p:cNvPr id="22532" name="CaixaDeTexto 2">
            <a:extLst>
              <a:ext uri="{FF2B5EF4-FFF2-40B4-BE49-F238E27FC236}">
                <a16:creationId xmlns:a16="http://schemas.microsoft.com/office/drawing/2014/main" id="{0B4BE5CF-A56A-4B8D-B190-7B09B7352073}"/>
              </a:ext>
            </a:extLst>
          </p:cNvPr>
          <p:cNvSpPr txBox="1">
            <a:spLocks noChangeArrowheads="1"/>
          </p:cNvSpPr>
          <p:nvPr/>
        </p:nvSpPr>
        <p:spPr bwMode="auto">
          <a:xfrm>
            <a:off x="1331913" y="836613"/>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800"/>
              <a:t>Pesquisa quali-quantitativa, organizada em 4 componentes </a:t>
            </a:r>
          </a:p>
        </p:txBody>
      </p:sp>
      <p:graphicFrame>
        <p:nvGraphicFramePr>
          <p:cNvPr id="5" name="Tabela 4">
            <a:extLst>
              <a:ext uri="{FF2B5EF4-FFF2-40B4-BE49-F238E27FC236}">
                <a16:creationId xmlns:a16="http://schemas.microsoft.com/office/drawing/2014/main" id="{4FBF229C-8F7F-4453-9F1B-D6105F525A8E}"/>
              </a:ext>
            </a:extLst>
          </p:cNvPr>
          <p:cNvGraphicFramePr>
            <a:graphicFrameLocks noGrp="1"/>
          </p:cNvGraphicFramePr>
          <p:nvPr/>
        </p:nvGraphicFramePr>
        <p:xfrm>
          <a:off x="755650" y="1344613"/>
          <a:ext cx="7847012" cy="5240340"/>
        </p:xfrm>
        <a:graphic>
          <a:graphicData uri="http://schemas.openxmlformats.org/drawingml/2006/table">
            <a:tbl>
              <a:tblPr firstRow="1" firstCol="1"/>
              <a:tblGrid>
                <a:gridCol w="2088158">
                  <a:extLst>
                    <a:ext uri="{9D8B030D-6E8A-4147-A177-3AD203B41FA5}">
                      <a16:colId xmlns:a16="http://schemas.microsoft.com/office/drawing/2014/main" val="20000"/>
                    </a:ext>
                  </a:extLst>
                </a:gridCol>
                <a:gridCol w="2421120">
                  <a:extLst>
                    <a:ext uri="{9D8B030D-6E8A-4147-A177-3AD203B41FA5}">
                      <a16:colId xmlns:a16="http://schemas.microsoft.com/office/drawing/2014/main" val="20001"/>
                    </a:ext>
                  </a:extLst>
                </a:gridCol>
                <a:gridCol w="2403416">
                  <a:extLst>
                    <a:ext uri="{9D8B030D-6E8A-4147-A177-3AD203B41FA5}">
                      <a16:colId xmlns:a16="http://schemas.microsoft.com/office/drawing/2014/main" val="20002"/>
                    </a:ext>
                  </a:extLst>
                </a:gridCol>
                <a:gridCol w="934318">
                  <a:extLst>
                    <a:ext uri="{9D8B030D-6E8A-4147-A177-3AD203B41FA5}">
                      <a16:colId xmlns:a16="http://schemas.microsoft.com/office/drawing/2014/main" val="20003"/>
                    </a:ext>
                  </a:extLst>
                </a:gridCol>
              </a:tblGrid>
              <a:tr h="350960">
                <a:tc>
                  <a:txBody>
                    <a:bodyPr/>
                    <a:lstStyle/>
                    <a:p>
                      <a:pPr algn="ctr">
                        <a:lnSpc>
                          <a:spcPct val="107000"/>
                        </a:lnSpc>
                      </a:pPr>
                      <a:r>
                        <a:rPr lang="pt-P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COMPONENTE</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79839"/>
                    </a:solidFill>
                  </a:tcPr>
                </a:tc>
                <a:tc>
                  <a:txBody>
                    <a:bodyPr/>
                    <a:lstStyle/>
                    <a:p>
                      <a:pPr algn="ctr">
                        <a:lnSpc>
                          <a:spcPct val="107000"/>
                        </a:lnSpc>
                      </a:pPr>
                      <a:r>
                        <a:rPr lang="pt-P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METODOLOGIAS</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79839"/>
                    </a:solidFill>
                  </a:tcPr>
                </a:tc>
                <a:tc>
                  <a:txBody>
                    <a:bodyPr/>
                    <a:lstStyle/>
                    <a:p>
                      <a:pPr algn="ctr">
                        <a:lnSpc>
                          <a:spcPct val="107000"/>
                        </a:lnSpc>
                      </a:pPr>
                      <a:r>
                        <a:rPr lang="pt-P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FONTE/ATOR/PÚBLICOS-ALVO </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79839"/>
                    </a:solidFill>
                  </a:tcPr>
                </a:tc>
                <a:tc>
                  <a:txBody>
                    <a:bodyPr/>
                    <a:lstStyle/>
                    <a:p>
                      <a:pPr algn="ctr">
                        <a:lnSpc>
                          <a:spcPct val="107000"/>
                        </a:lnSpc>
                      </a:pPr>
                      <a:r>
                        <a:rPr lang="pt-P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TIPO</a:t>
                      </a:r>
                      <a:endParaRPr lang="pt-B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79839"/>
                    </a:solidFill>
                  </a:tcPr>
                </a:tc>
                <a:extLst>
                  <a:ext uri="{0D108BD9-81ED-4DB2-BD59-A6C34878D82A}">
                    <a16:rowId xmlns:a16="http://schemas.microsoft.com/office/drawing/2014/main" val="10000"/>
                  </a:ext>
                </a:extLst>
              </a:tr>
              <a:tr h="381883">
                <a:tc rowSpan="3">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 Contextualização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Revisão de literatura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Artigos científicos e literatura cinzenta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Preparação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429603">
                <a:tc vMerge="1">
                  <a:txBody>
                    <a:bodyPr/>
                    <a:lstStyle/>
                    <a:p>
                      <a:endParaRPr lang="pt-BR"/>
                    </a:p>
                  </a:txBody>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Estudo descritivo retrospectivo da cobertura vacinal</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DATASUS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Quantitativa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577619">
                <a:tc vMerge="1">
                  <a:txBody>
                    <a:bodyPr/>
                    <a:lstStyle/>
                    <a:p>
                      <a:endParaRPr lang="pt-BR"/>
                    </a:p>
                  </a:txBody>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Mapeamento de atores, percepções e atitudes sobre vacinação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Postagens em mídias digitais (Twitter, Youtube, Telegram, Instagram, Facebook)</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Qualitativa</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773355">
                <a:tc rowSpan="3">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 Coleta de dados com atores envolvidos nas ações de imunização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online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Secretarias Municipais de Saúde (Secretários de Saúde e Responsáveis pelas ações de Imunização nos municípios)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Quantitativa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773355">
                <a:tc vMerge="1">
                  <a:txBody>
                    <a:bodyPr/>
                    <a:lstStyle/>
                    <a:p>
                      <a:endParaRPr lang="pt-BR"/>
                    </a:p>
                  </a:txBody>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Grupos focais online</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Gestores municipais; rede de apoiadores COSEMS/CONASEMS; profissionais e trabalhadores de saúde; e população adulta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577619">
                <a:tc vMerge="1">
                  <a:txBody>
                    <a:bodyPr/>
                    <a:lstStyle/>
                    <a:p>
                      <a:endParaRPr lang="pt-BR"/>
                    </a:p>
                  </a:txBody>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Entrevistas em profundidade interpessoais online</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 Gestores federais, Coordenadores Estaduais de Imunização e especialistas na área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81883">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 Survey de hesitação vacinal</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por Entrevistas Telefônicas Assistidas por Computador (ETAC)</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Usuários, Profissionais de Saúde</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Quantitativa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407621">
                <a:tc rowSpan="3">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 Pesquisa de opinião deliberativa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(Diálogos Online)</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Fóruns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Gestores municipais de saúde, profissionais de saúde e usuários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Quali-quantitativa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00295">
                <a:tc vMerge="1">
                  <a:txBody>
                    <a:bodyPr/>
                    <a:lstStyle/>
                    <a:p>
                      <a:endParaRPr lang="pt-BR"/>
                    </a:p>
                  </a:txBody>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Grupos de Diálogos online (GDol)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Gestores municipais de saúde e profissionais de saúde</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Qualitativa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86147">
                <a:tc vMerge="1">
                  <a:txBody>
                    <a:bodyPr/>
                    <a:lstStyle/>
                    <a:p>
                      <a:endParaRPr lang="pt-BR"/>
                    </a:p>
                  </a:txBody>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Webinários e Conferências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Público geral</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pt-P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Divulgação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51" marR="66751"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1D018D01-BA26-4CF0-8641-FEE248CF34CE}"/>
              </a:ext>
            </a:extLst>
          </p:cNvPr>
          <p:cNvSpPr>
            <a:spLocks noGrp="1" noChangeArrowheads="1"/>
          </p:cNvSpPr>
          <p:nvPr>
            <p:ph type="title"/>
          </p:nvPr>
        </p:nvSpPr>
        <p:spPr>
          <a:xfrm>
            <a:off x="457200" y="274638"/>
            <a:ext cx="8229600" cy="457200"/>
          </a:xfrm>
        </p:spPr>
        <p:txBody>
          <a:bodyPr/>
          <a:lstStyle/>
          <a:p>
            <a:pPr algn="l"/>
            <a:br>
              <a:rPr lang="pt-BR" altLang="pt-BR" sz="2000" b="1">
                <a:latin typeface="Segoe UI" panose="020B0502040204020203" pitchFamily="34" charset="0"/>
                <a:cs typeface="Segoe UI" panose="020B0502040204020203" pitchFamily="34" charset="0"/>
              </a:rPr>
            </a:br>
            <a:br>
              <a:rPr lang="pt-BR" altLang="pt-BR" sz="2000" b="1">
                <a:latin typeface="Segoe UI" panose="020B0502040204020203" pitchFamily="34" charset="0"/>
                <a:cs typeface="Segoe UI" panose="020B0502040204020203" pitchFamily="34" charset="0"/>
              </a:rPr>
            </a:br>
            <a:r>
              <a:rPr lang="pt-BR" altLang="pt-BR" sz="2000" b="1">
                <a:latin typeface="Segoe UI" panose="020B0502040204020203" pitchFamily="34" charset="0"/>
                <a:cs typeface="Segoe UI" panose="020B0502040204020203" pitchFamily="34" charset="0"/>
              </a:rPr>
              <a:t>Retrospectiva da Cobertura Vacinal no Brasil: 2010-2020</a:t>
            </a:r>
            <a:br>
              <a:rPr lang="pt-PT" altLang="pt-BR" sz="5400" b="1">
                <a:latin typeface="Segoe UI" panose="020B0502040204020203" pitchFamily="34" charset="0"/>
                <a:cs typeface="Segoe UI" panose="020B0502040204020203" pitchFamily="34" charset="0"/>
              </a:rPr>
            </a:br>
            <a:endParaRPr lang="pt-BR" altLang="pt-BR"/>
          </a:p>
        </p:txBody>
      </p:sp>
      <p:sp>
        <p:nvSpPr>
          <p:cNvPr id="3" name="Espaço Reservado para Conteúdo 2">
            <a:extLst>
              <a:ext uri="{FF2B5EF4-FFF2-40B4-BE49-F238E27FC236}">
                <a16:creationId xmlns:a16="http://schemas.microsoft.com/office/drawing/2014/main" id="{34BCAB58-7AF3-4756-8F8C-AE73B1B67552}"/>
              </a:ext>
            </a:extLst>
          </p:cNvPr>
          <p:cNvSpPr>
            <a:spLocks noGrp="1"/>
          </p:cNvSpPr>
          <p:nvPr>
            <p:ph idx="1"/>
          </p:nvPr>
        </p:nvSpPr>
        <p:spPr>
          <a:xfrm>
            <a:off x="457200" y="1165225"/>
            <a:ext cx="8229600" cy="4525963"/>
          </a:xfrm>
        </p:spPr>
        <p:txBody>
          <a:bodyPr/>
          <a:lstStyle/>
          <a:p>
            <a:pPr algn="just">
              <a:buFont typeface="Wingdings" panose="05000000000000000000" pitchFamily="2" charset="2"/>
              <a:buChar char="§"/>
              <a:defRPr/>
            </a:pPr>
            <a:r>
              <a:rPr lang="pt-BR" sz="2000" dirty="0">
                <a:latin typeface="Segoe UI" panose="020B0502040204020203" pitchFamily="34" charset="0"/>
                <a:cs typeface="Segoe UI" panose="020B0502040204020203" pitchFamily="34" charset="0"/>
              </a:rPr>
              <a:t>Estudo descritivo retrospectivo sobre cobertura vacinal no Brasil, analisando os registros realizados no período entre 2010 a 2020.</a:t>
            </a:r>
          </a:p>
          <a:p>
            <a:pPr algn="just">
              <a:buFont typeface="Wingdings" panose="05000000000000000000" pitchFamily="2" charset="2"/>
              <a:buChar char="§"/>
              <a:defRPr/>
            </a:pPr>
            <a:endParaRPr lang="pt-B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defRPr/>
            </a:pPr>
            <a:r>
              <a:rPr lang="pt-BR" sz="2000" dirty="0">
                <a:latin typeface="Segoe UI" panose="020B0502040204020203" pitchFamily="34" charset="0"/>
                <a:cs typeface="Segoe UI" panose="020B0502040204020203" pitchFamily="34" charset="0"/>
              </a:rPr>
              <a:t>Foram consideradas as 11 vacinas que compõem o calendário básico de imunização de crianças até os 15 meses de vida. </a:t>
            </a:r>
          </a:p>
          <a:p>
            <a:pPr algn="just">
              <a:buFont typeface="Wingdings" panose="05000000000000000000" pitchFamily="2" charset="2"/>
              <a:buChar char="§"/>
              <a:defRPr/>
            </a:pPr>
            <a:endParaRPr lang="pt-B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defRPr/>
            </a:pPr>
            <a:r>
              <a:rPr lang="pt-BR" sz="2000" dirty="0">
                <a:latin typeface="Segoe UI" panose="020B0502040204020203" pitchFamily="34" charset="0"/>
                <a:cs typeface="Segoe UI" panose="020B0502040204020203" pitchFamily="34" charset="0"/>
              </a:rPr>
              <a:t>A análise foi realizada a partir dos dados do Sistema de Informação do Programa Nacional de Imunizações (SI-PNI)/DATASUS. </a:t>
            </a:r>
          </a:p>
          <a:p>
            <a:pPr algn="just">
              <a:buFont typeface="Wingdings" panose="05000000000000000000" pitchFamily="2" charset="2"/>
              <a:buChar char="§"/>
              <a:defRPr/>
            </a:pPr>
            <a:endParaRPr lang="pt-BR" sz="2000" dirty="0">
              <a:latin typeface="Segoe UI" panose="020B0502040204020203" pitchFamily="34" charset="0"/>
              <a:cs typeface="Segoe UI" panose="020B0502040204020203" pitchFamily="34" charset="0"/>
            </a:endParaRPr>
          </a:p>
          <a:p>
            <a:pPr algn="just">
              <a:buFont typeface="Wingdings" panose="05000000000000000000" pitchFamily="2" charset="2"/>
              <a:buChar char="§"/>
              <a:defRPr/>
            </a:pPr>
            <a:r>
              <a:rPr lang="pt-BR" sz="2000" dirty="0">
                <a:latin typeface="Segoe UI" panose="020B0502040204020203" pitchFamily="34" charset="0"/>
                <a:cs typeface="Segoe UI" panose="020B0502040204020203" pitchFamily="34" charset="0"/>
              </a:rPr>
              <a:t>Indicadores utilizados: </a:t>
            </a:r>
          </a:p>
          <a:p>
            <a:pPr marL="1160463" indent="-436563" algn="just">
              <a:buFont typeface="Wingdings" panose="05000000000000000000" pitchFamily="2" charset="2"/>
              <a:buChar char="Ø"/>
              <a:defRPr/>
            </a:pPr>
            <a:r>
              <a:rPr lang="pt-BR" sz="2000" dirty="0">
                <a:latin typeface="Segoe UI" panose="020B0502040204020203" pitchFamily="34" charset="0"/>
                <a:cs typeface="Segoe UI" panose="020B0502040204020203" pitchFamily="34" charset="0"/>
              </a:rPr>
              <a:t>Índice de Cobertura Vacinal (ICV)</a:t>
            </a:r>
          </a:p>
          <a:p>
            <a:pPr marL="1160463" indent="-436563" algn="just">
              <a:buFont typeface="Wingdings" panose="05000000000000000000" pitchFamily="2" charset="2"/>
              <a:buChar char="Ø"/>
              <a:defRPr/>
            </a:pPr>
            <a:r>
              <a:rPr lang="pt-BR" sz="2000" dirty="0">
                <a:latin typeface="Segoe UI" panose="020B0502040204020203" pitchFamily="34" charset="0"/>
                <a:cs typeface="Segoe UI" panose="020B0502040204020203" pitchFamily="34" charset="0"/>
              </a:rPr>
              <a:t>Homogeneidade das CV </a:t>
            </a:r>
          </a:p>
          <a:p>
            <a:pPr marL="1160463" indent="-436563" algn="just">
              <a:buFont typeface="Wingdings" panose="05000000000000000000" pitchFamily="2" charset="2"/>
              <a:buChar char="Ø"/>
              <a:defRPr/>
            </a:pPr>
            <a:r>
              <a:rPr lang="pt-BR" sz="2000" dirty="0">
                <a:latin typeface="Segoe UI" panose="020B0502040204020203" pitchFamily="34" charset="0"/>
                <a:cs typeface="Segoe UI" panose="020B0502040204020203" pitchFamily="34" charset="0"/>
              </a:rPr>
              <a:t>Taxa de Abandono (TA)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a:extLst>
              <a:ext uri="{FF2B5EF4-FFF2-40B4-BE49-F238E27FC236}">
                <a16:creationId xmlns:a16="http://schemas.microsoft.com/office/drawing/2014/main" id="{D1461189-DC69-4FF0-8B3A-D11C47ED3795}"/>
              </a:ext>
            </a:extLst>
          </p:cNvPr>
          <p:cNvSpPr>
            <a:spLocks noGrp="1" noChangeArrowheads="1"/>
          </p:cNvSpPr>
          <p:nvPr>
            <p:ph type="title"/>
          </p:nvPr>
        </p:nvSpPr>
        <p:spPr>
          <a:xfrm>
            <a:off x="182563" y="187325"/>
            <a:ext cx="8362950" cy="649288"/>
          </a:xfrm>
        </p:spPr>
        <p:txBody>
          <a:bodyPr/>
          <a:lstStyle/>
          <a:p>
            <a:pPr algn="l"/>
            <a:br>
              <a:rPr lang="pt-BR" altLang="pt-BR" sz="2800" b="1">
                <a:latin typeface="Segoe UI" panose="020B0502040204020203" pitchFamily="34" charset="0"/>
                <a:cs typeface="Segoe UI" panose="020B0502040204020203" pitchFamily="34" charset="0"/>
              </a:rPr>
            </a:br>
            <a:br>
              <a:rPr lang="pt-BR" altLang="pt-BR" sz="2800" b="1">
                <a:latin typeface="Segoe UI" panose="020B0502040204020203" pitchFamily="34" charset="0"/>
                <a:cs typeface="Segoe UI" panose="020B0502040204020203" pitchFamily="34" charset="0"/>
              </a:rPr>
            </a:br>
            <a:br>
              <a:rPr lang="pt-BR" altLang="pt-BR" sz="2800" b="1">
                <a:latin typeface="Segoe UI" panose="020B0502040204020203" pitchFamily="34" charset="0"/>
                <a:cs typeface="Segoe UI" panose="020B0502040204020203" pitchFamily="34" charset="0"/>
              </a:rPr>
            </a:br>
            <a:r>
              <a:rPr lang="pt-BR" altLang="pt-BR" sz="2000" b="1">
                <a:latin typeface="Segoe UI" panose="020B0502040204020203" pitchFamily="34" charset="0"/>
                <a:cs typeface="Segoe UI" panose="020B0502040204020203" pitchFamily="34" charset="0"/>
              </a:rPr>
              <a:t>Retrospectiva da Cobertura Vacinal: 2010-2020 (1)</a:t>
            </a:r>
            <a:br>
              <a:rPr lang="pt-PT" altLang="pt-BR" sz="2800" b="1">
                <a:latin typeface="Segoe UI" panose="020B0502040204020203" pitchFamily="34" charset="0"/>
                <a:cs typeface="Segoe UI" panose="020B0502040204020203" pitchFamily="34" charset="0"/>
              </a:rPr>
            </a:br>
            <a:br>
              <a:rPr lang="pt-PT" altLang="pt-BR" sz="2800" b="1">
                <a:latin typeface="Segoe UI" panose="020B0502040204020203" pitchFamily="34" charset="0"/>
                <a:cs typeface="Segoe UI" panose="020B0502040204020203" pitchFamily="34" charset="0"/>
              </a:rPr>
            </a:br>
            <a:br>
              <a:rPr lang="pt-PT" altLang="pt-BR" sz="2800" b="1">
                <a:latin typeface="Segoe UI" panose="020B0502040204020203" pitchFamily="34" charset="0"/>
                <a:cs typeface="Segoe UI" panose="020B0502040204020203" pitchFamily="34" charset="0"/>
              </a:rPr>
            </a:br>
            <a:endParaRPr lang="pt-BR" altLang="pt-BR" sz="2800"/>
          </a:p>
        </p:txBody>
      </p:sp>
      <p:graphicFrame>
        <p:nvGraphicFramePr>
          <p:cNvPr id="3" name="Tabela 2">
            <a:extLst>
              <a:ext uri="{FF2B5EF4-FFF2-40B4-BE49-F238E27FC236}">
                <a16:creationId xmlns:a16="http://schemas.microsoft.com/office/drawing/2014/main" id="{4E4E1971-2236-4850-A684-C61C45442B1E}"/>
              </a:ext>
            </a:extLst>
          </p:cNvPr>
          <p:cNvGraphicFramePr>
            <a:graphicFrameLocks noGrp="1"/>
          </p:cNvGraphicFramePr>
          <p:nvPr/>
        </p:nvGraphicFramePr>
        <p:xfrm>
          <a:off x="539750" y="5732463"/>
          <a:ext cx="1800225" cy="709612"/>
        </p:xfrm>
        <a:graphic>
          <a:graphicData uri="http://schemas.openxmlformats.org/drawingml/2006/table">
            <a:tbl>
              <a:tblPr/>
              <a:tblGrid>
                <a:gridCol w="1800225">
                  <a:extLst>
                    <a:ext uri="{9D8B030D-6E8A-4147-A177-3AD203B41FA5}">
                      <a16:colId xmlns:a16="http://schemas.microsoft.com/office/drawing/2014/main" val="20000"/>
                    </a:ext>
                  </a:extLst>
                </a:gridCol>
              </a:tblGrid>
              <a:tr h="177403">
                <a:tc>
                  <a:txBody>
                    <a:bodyPr/>
                    <a:lstStyle/>
                    <a:p>
                      <a:pPr algn="l" fontAlgn="ctr"/>
                      <a:r>
                        <a:rPr lang="en-US" sz="1100" b="1" i="0" u="none" strike="noStrike" dirty="0" err="1">
                          <a:solidFill>
                            <a:srgbClr val="000000"/>
                          </a:solidFill>
                          <a:effectLst/>
                          <a:latin typeface="Calibri"/>
                        </a:rPr>
                        <a:t>Legenda</a:t>
                      </a:r>
                      <a:endParaRPr lang="en-US" sz="1100" b="1" i="0" u="none" strike="noStrike" dirty="0">
                        <a:solidFill>
                          <a:srgbClr val="000000"/>
                        </a:solidFill>
                        <a:effectLst/>
                        <a:latin typeface="Calibri"/>
                      </a:endParaRP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0"/>
                  </a:ext>
                </a:extLst>
              </a:tr>
              <a:tr h="177403">
                <a:tc>
                  <a:txBody>
                    <a:bodyPr/>
                    <a:lstStyle/>
                    <a:p>
                      <a:pPr algn="l" fontAlgn="ctr"/>
                      <a:r>
                        <a:rPr lang="en-US" sz="1100" b="0" i="0" u="none" strike="noStrike" dirty="0" err="1">
                          <a:solidFill>
                            <a:srgbClr val="9C0006"/>
                          </a:solidFill>
                          <a:effectLst/>
                          <a:latin typeface="Calibri"/>
                        </a:rPr>
                        <a:t>Muito</a:t>
                      </a:r>
                      <a:r>
                        <a:rPr lang="en-US" sz="1100" b="0" i="0" u="none" strike="noStrike" dirty="0">
                          <a:solidFill>
                            <a:srgbClr val="9C0006"/>
                          </a:solidFill>
                          <a:effectLst/>
                          <a:latin typeface="Calibri"/>
                        </a:rPr>
                        <a:t> </a:t>
                      </a:r>
                      <a:r>
                        <a:rPr lang="en-US" sz="1100" b="0" i="0" u="none" strike="noStrike" dirty="0" err="1">
                          <a:solidFill>
                            <a:srgbClr val="9C0006"/>
                          </a:solidFill>
                          <a:effectLst/>
                          <a:latin typeface="Calibri"/>
                        </a:rPr>
                        <a:t>baixo</a:t>
                      </a:r>
                      <a:r>
                        <a:rPr lang="en-US" sz="1100" b="0" i="0" u="none" strike="noStrike" dirty="0">
                          <a:solidFill>
                            <a:srgbClr val="9C0006"/>
                          </a:solidFill>
                          <a:effectLst/>
                          <a:latin typeface="Calibri"/>
                        </a:rPr>
                        <a:t> &lt; 50%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0001"/>
                  </a:ext>
                </a:extLst>
              </a:tr>
              <a:tr h="177403">
                <a:tc>
                  <a:txBody>
                    <a:bodyPr/>
                    <a:lstStyle/>
                    <a:p>
                      <a:pPr algn="l" fontAlgn="ctr"/>
                      <a:r>
                        <a:rPr lang="en-US" sz="1100" b="0" i="0" u="none" strike="noStrike" dirty="0" err="1">
                          <a:solidFill>
                            <a:srgbClr val="9C5700"/>
                          </a:solidFill>
                          <a:effectLst/>
                          <a:latin typeface="Calibri"/>
                        </a:rPr>
                        <a:t>Baixo</a:t>
                      </a:r>
                      <a:r>
                        <a:rPr lang="en-US" sz="1100" b="0" i="0" u="none" strike="noStrike" dirty="0">
                          <a:solidFill>
                            <a:srgbClr val="9C5700"/>
                          </a:solidFill>
                          <a:effectLst/>
                          <a:latin typeface="Calibri"/>
                        </a:rPr>
                        <a:t> ≥ 50% a &lt; meta</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extLst>
                  <a:ext uri="{0D108BD9-81ED-4DB2-BD59-A6C34878D82A}">
                    <a16:rowId xmlns:a16="http://schemas.microsoft.com/office/drawing/2014/main" val="10002"/>
                  </a:ext>
                </a:extLst>
              </a:tr>
              <a:tr h="177403">
                <a:tc>
                  <a:txBody>
                    <a:bodyPr/>
                    <a:lstStyle/>
                    <a:p>
                      <a:pPr algn="l" fontAlgn="ctr"/>
                      <a:r>
                        <a:rPr lang="en-US" sz="1100" b="0" i="0" u="none" strike="noStrike" dirty="0" err="1">
                          <a:solidFill>
                            <a:srgbClr val="006100"/>
                          </a:solidFill>
                          <a:effectLst/>
                          <a:latin typeface="Calibri"/>
                        </a:rPr>
                        <a:t>Adequado</a:t>
                      </a:r>
                      <a:r>
                        <a:rPr lang="en-US" sz="1100" b="0" i="0" u="none" strike="noStrike" dirty="0">
                          <a:solidFill>
                            <a:srgbClr val="006100"/>
                          </a:solidFill>
                          <a:effectLst/>
                          <a:latin typeface="Calibri"/>
                        </a:rPr>
                        <a:t> ≥ meta a ≤ 120%</a:t>
                      </a:r>
                    </a:p>
                  </a:txBody>
                  <a:tcPr marL="9525" marR="9525"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003"/>
                  </a:ext>
                </a:extLst>
              </a:tr>
            </a:tbl>
          </a:graphicData>
        </a:graphic>
      </p:graphicFrame>
      <p:pic>
        <p:nvPicPr>
          <p:cNvPr id="25613" name="Imagem 3">
            <a:extLst>
              <a:ext uri="{FF2B5EF4-FFF2-40B4-BE49-F238E27FC236}">
                <a16:creationId xmlns:a16="http://schemas.microsoft.com/office/drawing/2014/main" id="{6A55A19C-379A-4BCE-A8DC-B360D0A21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698625"/>
            <a:ext cx="884555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CaixaDeTexto 3">
            <a:extLst>
              <a:ext uri="{FF2B5EF4-FFF2-40B4-BE49-F238E27FC236}">
                <a16:creationId xmlns:a16="http://schemas.microsoft.com/office/drawing/2014/main" id="{8510A9C1-EB91-48BE-AA84-38C59B6332FE}"/>
              </a:ext>
            </a:extLst>
          </p:cNvPr>
          <p:cNvSpPr txBox="1">
            <a:spLocks noChangeArrowheads="1"/>
          </p:cNvSpPr>
          <p:nvPr/>
        </p:nvSpPr>
        <p:spPr bwMode="auto">
          <a:xfrm>
            <a:off x="3860800" y="1125538"/>
            <a:ext cx="966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800" b="1">
                <a:latin typeface="Segoe UI" panose="020B0502040204020203" pitchFamily="34" charset="0"/>
                <a:cs typeface="Segoe UI" panose="020B0502040204020203" pitchFamily="34" charset="0"/>
              </a:rPr>
              <a:t>BRASIL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E1746703-5F2A-4018-BE8C-F83CFA4154CF}"/>
              </a:ext>
            </a:extLst>
          </p:cNvPr>
          <p:cNvSpPr>
            <a:spLocks noGrp="1" noChangeArrowheads="1"/>
          </p:cNvSpPr>
          <p:nvPr>
            <p:ph type="title"/>
          </p:nvPr>
        </p:nvSpPr>
        <p:spPr>
          <a:xfrm>
            <a:off x="149225" y="260350"/>
            <a:ext cx="8362950" cy="649288"/>
          </a:xfrm>
        </p:spPr>
        <p:txBody>
          <a:bodyPr/>
          <a:lstStyle/>
          <a:p>
            <a:pPr algn="l"/>
            <a:br>
              <a:rPr lang="pt-BR" altLang="pt-BR" sz="2000" b="1">
                <a:latin typeface="Segoe UI" panose="020B0502040204020203" pitchFamily="34" charset="0"/>
                <a:cs typeface="Segoe UI" panose="020B0502040204020203" pitchFamily="34" charset="0"/>
              </a:rPr>
            </a:br>
            <a:r>
              <a:rPr lang="pt-BR" altLang="pt-BR" sz="2000" b="1">
                <a:latin typeface="Segoe UI" panose="020B0502040204020203" pitchFamily="34" charset="0"/>
                <a:cs typeface="Segoe UI" panose="020B0502040204020203" pitchFamily="34" charset="0"/>
              </a:rPr>
              <a:t>Retrospectiva da Cobertura Vacinal: 2010-2020 (2)</a:t>
            </a:r>
            <a:br>
              <a:rPr lang="pt-PT" altLang="pt-BR" sz="3600" b="1">
                <a:latin typeface="Segoe UI" panose="020B0502040204020203" pitchFamily="34" charset="0"/>
                <a:cs typeface="Segoe UI" panose="020B0502040204020203" pitchFamily="34" charset="0"/>
              </a:rPr>
            </a:br>
            <a:endParaRPr lang="pt-BR" altLang="pt-BR" sz="2800"/>
          </a:p>
        </p:txBody>
      </p:sp>
      <p:sp>
        <p:nvSpPr>
          <p:cNvPr id="27651" name="Espaço Reservado para Conteúdo 2">
            <a:extLst>
              <a:ext uri="{FF2B5EF4-FFF2-40B4-BE49-F238E27FC236}">
                <a16:creationId xmlns:a16="http://schemas.microsoft.com/office/drawing/2014/main" id="{CE127990-9982-4333-9E14-5C262D588C35}"/>
              </a:ext>
            </a:extLst>
          </p:cNvPr>
          <p:cNvSpPr>
            <a:spLocks noGrp="1" noChangeArrowheads="1"/>
          </p:cNvSpPr>
          <p:nvPr>
            <p:ph idx="1"/>
          </p:nvPr>
        </p:nvSpPr>
        <p:spPr>
          <a:xfrm>
            <a:off x="100013" y="981075"/>
            <a:ext cx="8943975" cy="358775"/>
          </a:xfrm>
        </p:spPr>
        <p:txBody>
          <a:bodyPr/>
          <a:lstStyle/>
          <a:p>
            <a:pPr marL="0" indent="0" algn="ctr">
              <a:buFontTx/>
              <a:buNone/>
            </a:pPr>
            <a:r>
              <a:rPr lang="pt-BR" altLang="pt-BR" sz="1800" b="1">
                <a:latin typeface="Segoe UI" panose="020B0502040204020203" pitchFamily="34" charset="0"/>
                <a:cs typeface="Segoe UI" panose="020B0502040204020203" pitchFamily="34" charset="0"/>
              </a:rPr>
              <a:t>REGIÃO NORDESTE</a:t>
            </a:r>
            <a:endParaRPr lang="pt-PT" altLang="pt-BR" sz="1800" b="1">
              <a:latin typeface="Segoe UI" panose="020B0502040204020203" pitchFamily="34" charset="0"/>
              <a:cs typeface="Segoe UI" panose="020B0502040204020203" pitchFamily="34" charset="0"/>
            </a:endParaRPr>
          </a:p>
          <a:p>
            <a:pPr marL="0" indent="0">
              <a:buFontTx/>
              <a:buNone/>
            </a:pPr>
            <a:endParaRPr lang="pt-BR" altLang="pt-BR" sz="1800">
              <a:latin typeface="Segoe UI" panose="020B0502040204020203" pitchFamily="34" charset="0"/>
              <a:cs typeface="Segoe UI" panose="020B0502040204020203" pitchFamily="34" charset="0"/>
            </a:endParaRPr>
          </a:p>
        </p:txBody>
      </p:sp>
      <p:pic>
        <p:nvPicPr>
          <p:cNvPr id="27652" name="Imagem 3">
            <a:extLst>
              <a:ext uri="{FF2B5EF4-FFF2-40B4-BE49-F238E27FC236}">
                <a16:creationId xmlns:a16="http://schemas.microsoft.com/office/drawing/2014/main" id="{ECA0C053-7968-4FF0-BA88-FD7AE9AB9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557338"/>
            <a:ext cx="88439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agem 4">
            <a:extLst>
              <a:ext uri="{FF2B5EF4-FFF2-40B4-BE49-F238E27FC236}">
                <a16:creationId xmlns:a16="http://schemas.microsoft.com/office/drawing/2014/main" id="{BAE99D31-B03F-41EF-9D8E-FB3D6EA26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5300663"/>
            <a:ext cx="18113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CaixaDeTexto 8">
            <a:extLst>
              <a:ext uri="{FF2B5EF4-FFF2-40B4-BE49-F238E27FC236}">
                <a16:creationId xmlns:a16="http://schemas.microsoft.com/office/drawing/2014/main" id="{9961582E-E65B-4A93-BEDE-7FEE35981FC3}"/>
              </a:ext>
            </a:extLst>
          </p:cNvPr>
          <p:cNvSpPr txBox="1">
            <a:spLocks noChangeArrowheads="1"/>
          </p:cNvSpPr>
          <p:nvPr/>
        </p:nvSpPr>
        <p:spPr bwMode="auto">
          <a:xfrm>
            <a:off x="115888" y="468471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1000"/>
              <a:t>Fonte: NESCON/FM/UFMG a partir dos dados do SI-PNI/DATASUS.</a:t>
            </a:r>
          </a:p>
          <a:p>
            <a:r>
              <a:rPr lang="pt-BR" altLang="pt-BR" sz="1000"/>
              <a:t>Metas preconizadas: 90% para BCG e Rotavírus, 100% para Febre Amarela e 95% para as demais.</a:t>
            </a:r>
          </a:p>
        </p:txBody>
      </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13631</TotalTime>
  <Words>7678</Words>
  <Application>Microsoft Macintosh PowerPoint</Application>
  <PresentationFormat>Apresentação na tela (4:3)</PresentationFormat>
  <Paragraphs>567</Paragraphs>
  <Slides>47</Slides>
  <Notes>20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47</vt:i4>
      </vt:variant>
    </vt:vector>
  </HeadingPairs>
  <TitlesOfParts>
    <vt:vector size="55" baseType="lpstr">
      <vt:lpstr>Arial</vt:lpstr>
      <vt:lpstr>Calibri</vt:lpstr>
      <vt:lpstr>Segoe UI</vt:lpstr>
      <vt:lpstr>Times New Roman</vt:lpstr>
      <vt:lpstr>Verdana</vt:lpstr>
      <vt:lpstr>Wingdings</vt:lpstr>
      <vt:lpstr>Design padrão</vt:lpstr>
      <vt:lpstr>Personalizar design</vt:lpstr>
      <vt:lpstr>Apresentação do PowerPoint</vt:lpstr>
      <vt:lpstr> A pesquisa</vt:lpstr>
      <vt:lpstr> Antecedentes (1)</vt:lpstr>
      <vt:lpstr> Antecedentes (2)</vt:lpstr>
      <vt:lpstr> Questões orientadoras da pesquisa</vt:lpstr>
      <vt:lpstr> Metodologia</vt:lpstr>
      <vt:lpstr>  Retrospectiva da Cobertura Vacinal no Brasil: 2010-2020 </vt:lpstr>
      <vt:lpstr>   Retrospectiva da Cobertura Vacinal: 2010-2020 (1)   </vt:lpstr>
      <vt:lpstr> Retrospectiva da Cobertura Vacinal: 2010-2020 (2) </vt:lpstr>
      <vt:lpstr>   Retrospectiva da Cobertura Vacinal: 2010-2020 (3) </vt:lpstr>
      <vt:lpstr> Retrospectiva da Cobertura Vacinal 2010-2020 (4) </vt:lpstr>
      <vt:lpstr> Retrospectiva da Cobertura Vacinal: 2010-2020 (5) </vt:lpstr>
      <vt:lpstr> Retrospectiva da Cobertura Vacinal: 2010-2020 (6) </vt:lpstr>
      <vt:lpstr> Retrospectiva da Cobertura Vacinal: 2010-2020 (7) </vt:lpstr>
      <vt:lpstr> Retrospectiva da Cobertura Vacinal: 2010-2020 (8) </vt:lpstr>
      <vt:lpstr>Diagnóstico da situação atual das ações de imunização realizadas nos municípios</vt:lpstr>
      <vt:lpstr> Survey online com Secretarias Municipais de Saúde (1) </vt:lpstr>
      <vt:lpstr>Survey online com Secretarias Municipais de Saúde (2)</vt:lpstr>
      <vt:lpstr>Survey online com Secretarias Municipais de Saúde (2)</vt:lpstr>
      <vt:lpstr> Survey online com Secretarias Municipais de Saúde (3) </vt:lpstr>
      <vt:lpstr> Survey online com Secretarias Municipais de Saúde (4) </vt:lpstr>
      <vt:lpstr> Survey online com Secretarias Municipais de Saúde (5)  </vt:lpstr>
      <vt:lpstr> HESITAÇÃO VACINAL </vt:lpstr>
      <vt:lpstr> SURVEYS SOBRE HESITAÇÃO VACINAL (1)  </vt:lpstr>
      <vt:lpstr> SURVEYS SOBRE HESITAÇÃO VACINAL (2)  </vt:lpstr>
      <vt:lpstr>Apresentação do PowerPoint</vt:lpstr>
      <vt:lpstr> SURVEYS SOBRE HESITAÇÃO VACINAL (4)  </vt:lpstr>
      <vt:lpstr>Apresentação do PowerPoint</vt:lpstr>
      <vt:lpstr> MONITORAMENTO DO DEBATE PÚBLICO CONTRA VACINAS EM PLATAFORMAS DIGITAIS  </vt:lpstr>
      <vt:lpstr> MONITORAMENTO DO DEBATE PÚBLICO CONTRA VACINAS EM PLATAFORMAS DIGITAIS (1)  </vt:lpstr>
      <vt:lpstr> análise qualitativa da pesquisa com atores envolvidos nas ações de imunização (1) </vt:lpstr>
      <vt:lpstr>Apresentação do PowerPoint</vt:lpstr>
      <vt:lpstr> análise qualitativa da pesquisa com atores envolvidos nas ações de imunização (3) </vt:lpstr>
      <vt:lpstr> análise qualitativa da pesquisa com atores envolvidos nas ações de imunização (4) </vt:lpstr>
      <vt:lpstr>Interfaces entre metodologias e  resultados da pesquisa</vt:lpstr>
      <vt:lpstr> Identificação de aspectos comuns apontados pelos atores (2) </vt:lpstr>
      <vt:lpstr>Identificação de aspectos comuns apontados pelos atores (3)</vt:lpstr>
      <vt:lpstr> Sugestões apresentadas a partir do DOL (1) </vt:lpstr>
      <vt:lpstr> Sugestões apresentadas a partir do DOL (2) </vt:lpstr>
      <vt:lpstr> Sugestões apresentadas a partir do DOL (3) </vt:lpstr>
      <vt:lpstr> Sugestões apresentadas a partir do DOL (4) </vt:lpstr>
      <vt:lpstr>Reflexões sobre o alcance dos resultados</vt:lpstr>
      <vt:lpstr>Referências bibliográficas</vt:lpstr>
      <vt:lpstr>Referências bibliográficas</vt:lpstr>
      <vt:lpstr>Referências bibliográficas</vt:lpstr>
      <vt:lpstr>Apresentação do PowerPoint</vt:lpstr>
      <vt:lpstr>Apresentação do PowerPoint</vt:lpstr>
    </vt:vector>
  </TitlesOfParts>
  <Company>Reggiani's Corporation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Ronaldo</dc:creator>
  <cp:lastModifiedBy>Flavio Alvares</cp:lastModifiedBy>
  <cp:revision>903</cp:revision>
  <cp:lastPrinted>2016-11-22T16:19:08Z</cp:lastPrinted>
  <dcterms:created xsi:type="dcterms:W3CDTF">2007-10-15T00:15:08Z</dcterms:created>
  <dcterms:modified xsi:type="dcterms:W3CDTF">2022-04-20T11:39:10Z</dcterms:modified>
</cp:coreProperties>
</file>