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sldx" ContentType="application/vnd.openxmlformats-officedocument.presentationml.slide"/>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6" r:id="rId3"/>
    <p:sldId id="257" r:id="rId4"/>
    <p:sldId id="258" r:id="rId5"/>
    <p:sldId id="259" r:id="rId6"/>
    <p:sldId id="260" r:id="rId7"/>
    <p:sldId id="270" r:id="rId8"/>
    <p:sldId id="271" r:id="rId9"/>
    <p:sldId id="276" r:id="rId10"/>
    <p:sldId id="261" r:id="rId11"/>
    <p:sldId id="268" r:id="rId12"/>
    <p:sldId id="269" r:id="rId13"/>
    <p:sldId id="272" r:id="rId14"/>
    <p:sldId id="273" r:id="rId15"/>
    <p:sldId id="274" r:id="rId16"/>
    <p:sldId id="275" r:id="rId17"/>
    <p:sldId id="277" r:id="rId18"/>
    <p:sldId id="278" r:id="rId19"/>
    <p:sldId id="279" r:id="rId20"/>
    <p:sldId id="280" r:id="rId2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9" name="Títu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30" name="Espaço Reservado para Data 29"/>
          <p:cNvSpPr>
            <a:spLocks noGrp="1"/>
          </p:cNvSpPr>
          <p:nvPr>
            <p:ph type="dt" sz="half" idx="10"/>
          </p:nvPr>
        </p:nvSpPr>
        <p:spPr/>
        <p:txBody>
          <a:bodyPr/>
          <a:lstStyle/>
          <a:p>
            <a:fld id="{8A6D468B-1BB4-4702-AE3C-EDB29BA8056D}" type="datetimeFigureOut">
              <a:rPr lang="pt-BR" smtClean="0"/>
              <a:pPr/>
              <a:t>15/06/2022</a:t>
            </a:fld>
            <a:endParaRPr lang="pt-BR"/>
          </a:p>
        </p:txBody>
      </p:sp>
      <p:sp>
        <p:nvSpPr>
          <p:cNvPr id="19" name="Espaço Reservado para Rodapé 18"/>
          <p:cNvSpPr>
            <a:spLocks noGrp="1"/>
          </p:cNvSpPr>
          <p:nvPr>
            <p:ph type="ftr" sz="quarter" idx="11"/>
          </p:nvPr>
        </p:nvSpPr>
        <p:spPr/>
        <p:txBody>
          <a:bodyPr/>
          <a:lstStyle/>
          <a:p>
            <a:endParaRPr lang="pt-BR"/>
          </a:p>
        </p:txBody>
      </p:sp>
      <p:sp>
        <p:nvSpPr>
          <p:cNvPr id="27" name="Espaço Reservado para Número de Slide 26"/>
          <p:cNvSpPr>
            <a:spLocks noGrp="1"/>
          </p:cNvSpPr>
          <p:nvPr>
            <p:ph type="sldNum" sz="quarter" idx="12"/>
          </p:nvPr>
        </p:nvSpPr>
        <p:spPr/>
        <p:txBody>
          <a:bodyPr/>
          <a:lstStyle/>
          <a:p>
            <a:fld id="{E49A9B85-F3D1-4C8C-9B8F-59451E6F0C89}"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8A6D468B-1BB4-4702-AE3C-EDB29BA8056D}" type="datetimeFigureOut">
              <a:rPr lang="pt-BR" smtClean="0"/>
              <a:pPr/>
              <a:t>15/06/2022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49A9B85-F3D1-4C8C-9B8F-59451E6F0C89}"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914401"/>
            <a:ext cx="2057400" cy="5211763"/>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914401"/>
            <a:ext cx="6019800" cy="5211763"/>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8A6D468B-1BB4-4702-AE3C-EDB29BA8056D}" type="datetimeFigureOut">
              <a:rPr lang="pt-BR" smtClean="0"/>
              <a:pPr/>
              <a:t>15/06/2022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49A9B85-F3D1-4C8C-9B8F-59451E6F0C89}"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8A6D468B-1BB4-4702-AE3C-EDB29BA8056D}" type="datetimeFigureOut">
              <a:rPr lang="pt-BR" smtClean="0"/>
              <a:pPr/>
              <a:t>15/06/2022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49A9B85-F3D1-4C8C-9B8F-59451E6F0C89}"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8A6D468B-1BB4-4702-AE3C-EDB29BA8056D}" type="datetimeFigureOut">
              <a:rPr lang="pt-BR" smtClean="0"/>
              <a:pPr/>
              <a:t>15/06/2022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49A9B85-F3D1-4C8C-9B8F-59451E6F0C89}"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8A6D468B-1BB4-4702-AE3C-EDB29BA8056D}" type="datetimeFigureOut">
              <a:rPr lang="pt-BR" smtClean="0"/>
              <a:pPr/>
              <a:t>15/06/2022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49A9B85-F3D1-4C8C-9B8F-59451E6F0C89}"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tIns="45720" anchor="b"/>
          <a:lstStyle>
            <a:lvl1pPr>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fld id="{8A6D468B-1BB4-4702-AE3C-EDB29BA8056D}" type="datetimeFigureOut">
              <a:rPr lang="pt-BR" smtClean="0"/>
              <a:pPr/>
              <a:t>15/06/2022</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E49A9B85-F3D1-4C8C-9B8F-59451E6F0C89}"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8A6D468B-1BB4-4702-AE3C-EDB29BA8056D}" type="datetimeFigureOut">
              <a:rPr lang="pt-BR" smtClean="0"/>
              <a:pPr/>
              <a:t>15/06/2022</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E49A9B85-F3D1-4C8C-9B8F-59451E6F0C89}"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8A6D468B-1BB4-4702-AE3C-EDB29BA8056D}" type="datetimeFigureOut">
              <a:rPr lang="pt-BR" smtClean="0"/>
              <a:pPr/>
              <a:t>15/06/2022</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E49A9B85-F3D1-4C8C-9B8F-59451E6F0C89}"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8A6D468B-1BB4-4702-AE3C-EDB29BA8056D}" type="datetimeFigureOut">
              <a:rPr lang="pt-BR" smtClean="0"/>
              <a:pPr/>
              <a:t>15/06/2022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49A9B85-F3D1-4C8C-9B8F-59451E6F0C89}"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9" name="Retângulo com Único Canto Aparado e Arredondad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ângulo retângu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ítu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t-BR" smtClean="0"/>
              <a:t>Clique para editar o estilo do título mestre</a:t>
            </a:r>
            <a:endParaRPr kumimoji="0" lang="en-US"/>
          </a:p>
        </p:txBody>
      </p:sp>
      <p:sp>
        <p:nvSpPr>
          <p:cNvPr id="4" name="Espaço Reservado para Tex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8A6D468B-1BB4-4702-AE3C-EDB29BA8056D}" type="datetimeFigureOut">
              <a:rPr lang="pt-BR" smtClean="0"/>
              <a:pPr/>
              <a:t>15/06/2022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a:xfrm>
            <a:off x="8077200" y="6356350"/>
            <a:ext cx="609600" cy="365125"/>
          </a:xfrm>
        </p:spPr>
        <p:txBody>
          <a:bodyPr/>
          <a:lstStyle/>
          <a:p>
            <a:fld id="{E49A9B85-F3D1-4C8C-9B8F-59451E6F0C89}" type="slidenum">
              <a:rPr lang="pt-BR" smtClean="0"/>
              <a:pPr/>
              <a:t>‹nº›</a:t>
            </a:fld>
            <a:endParaRPr lang="pt-BR"/>
          </a:p>
        </p:txBody>
      </p:sp>
      <p:sp>
        <p:nvSpPr>
          <p:cNvPr id="3" name="Espaço Reservado para Imagem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t-BR" smtClean="0"/>
              <a:t>Clique no ícone para adicionar uma imagem</a:t>
            </a:r>
            <a:endParaRPr kumimoji="0" lang="en-US" dirty="0"/>
          </a:p>
        </p:txBody>
      </p:sp>
      <p:sp>
        <p:nvSpPr>
          <p:cNvPr id="10" name="Forma liv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a liv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a liv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a liv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ço Reservado para Títu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A6D468B-1BB4-4702-AE3C-EDB29BA8056D}" type="datetimeFigureOut">
              <a:rPr lang="pt-BR" smtClean="0"/>
              <a:pPr/>
              <a:t>15/06/2022</a:t>
            </a:fld>
            <a:endParaRPr lang="pt-BR"/>
          </a:p>
        </p:txBody>
      </p:sp>
      <p:sp>
        <p:nvSpPr>
          <p:cNvPr id="22" name="Espaço Reservado para Rodapé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t-BR"/>
          </a:p>
        </p:txBody>
      </p:sp>
      <p:sp>
        <p:nvSpPr>
          <p:cNvPr id="18" name="Espaço Reservado para Número de Slid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49A9B85-F3D1-4C8C-9B8F-59451E6F0C89}" type="slidenum">
              <a:rPr lang="pt-BR" smtClean="0"/>
              <a:pPr/>
              <a:t>‹nº›</a:t>
            </a:fld>
            <a:endParaRPr lang="pt-BR"/>
          </a:p>
        </p:txBody>
      </p:sp>
      <p:grpSp>
        <p:nvGrpSpPr>
          <p:cNvPr id="2" name="Grupo 1"/>
          <p:cNvGrpSpPr/>
          <p:nvPr/>
        </p:nvGrpSpPr>
        <p:grpSpPr>
          <a:xfrm>
            <a:off x="-19017" y="202408"/>
            <a:ext cx="9180548" cy="649224"/>
            <a:chOff x="-19045" y="216550"/>
            <a:chExt cx="9180548" cy="649224"/>
          </a:xfrm>
        </p:grpSpPr>
        <p:sp>
          <p:nvSpPr>
            <p:cNvPr id="12" name="Forma liv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a liv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package" Target="../embeddings/Slide_do_Microsoft_PowerPoint.sld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079612" y="2924944"/>
            <a:ext cx="6912768" cy="1846659"/>
          </a:xfrm>
          <a:prstGeom prst="rect">
            <a:avLst/>
          </a:prstGeom>
          <a:noFill/>
        </p:spPr>
        <p:txBody>
          <a:bodyPr wrap="square" rtlCol="0">
            <a:spAutoFit/>
          </a:bodyPr>
          <a:lstStyle/>
          <a:p>
            <a:pPr algn="ctr"/>
            <a:r>
              <a:rPr lang="pt-BR" sz="3000" dirty="0" smtClean="0"/>
              <a:t>Apresentação do Plano de Reestruturação da Rede de Urgência e Emergência do RN</a:t>
            </a:r>
          </a:p>
          <a:p>
            <a:pPr algn="ctr"/>
            <a:r>
              <a:rPr lang="pt-BR" sz="2400" dirty="0" smtClean="0"/>
              <a:t>2022-2024</a:t>
            </a:r>
            <a:endParaRPr lang="pt-BR" sz="2400" dirty="0"/>
          </a:p>
        </p:txBody>
      </p:sp>
      <p:sp>
        <p:nvSpPr>
          <p:cNvPr id="3" name="CaixaDeTexto 2"/>
          <p:cNvSpPr txBox="1"/>
          <p:nvPr/>
        </p:nvSpPr>
        <p:spPr>
          <a:xfrm>
            <a:off x="179512" y="692696"/>
            <a:ext cx="8712968" cy="2031325"/>
          </a:xfrm>
          <a:prstGeom prst="rect">
            <a:avLst/>
          </a:prstGeom>
          <a:noFill/>
        </p:spPr>
        <p:txBody>
          <a:bodyPr wrap="square" rtlCol="0">
            <a:spAutoFit/>
          </a:bodyPr>
          <a:lstStyle/>
          <a:p>
            <a:pPr algn="ctr"/>
            <a:r>
              <a:rPr lang="pt-BR" dirty="0" smtClean="0"/>
              <a:t>SECRETARIA ESTADUAL DE SAÚDE PÚBLICA DO RN</a:t>
            </a:r>
          </a:p>
          <a:p>
            <a:pPr algn="ctr"/>
            <a:r>
              <a:rPr lang="pt-BR" dirty="0" smtClean="0"/>
              <a:t>COORDENADORIA DE ATENÇÃO A SAÚDE - CAS</a:t>
            </a:r>
          </a:p>
          <a:p>
            <a:pPr algn="ctr"/>
            <a:r>
              <a:rPr lang="pt-BR" dirty="0" smtClean="0"/>
              <a:t>COORDENADORIA DE REGULAÇÃO DE SERVIÇOS E AVALIAÇÃO – CORSA</a:t>
            </a:r>
          </a:p>
          <a:p>
            <a:pPr algn="ctr"/>
            <a:r>
              <a:rPr lang="pt-BR" dirty="0" smtClean="0"/>
              <a:t>SURBOORDENADORIA DE REDES DE ATENÇÃO E LINHAS DE CUIDADO – SRAS</a:t>
            </a:r>
          </a:p>
          <a:p>
            <a:pPr algn="ctr"/>
            <a:r>
              <a:rPr lang="pt-BR" dirty="0" smtClean="0"/>
              <a:t>SUBCOODENADORIA DE REGULAÇÃO DE URGÊNCIA, EMERGÊNCIA E SAMU</a:t>
            </a:r>
          </a:p>
          <a:p>
            <a:pPr algn="ctr"/>
            <a:r>
              <a:rPr lang="pt-BR" dirty="0" smtClean="0"/>
              <a:t>REDE DE URGÊNCIA E EMERGÊNCIA</a:t>
            </a:r>
          </a:p>
          <a:p>
            <a:pPr algn="ctr"/>
            <a:endParaRPr lang="pt-BR" dirty="0"/>
          </a:p>
        </p:txBody>
      </p:sp>
      <p:sp>
        <p:nvSpPr>
          <p:cNvPr id="4" name="CaixaDeTexto 3"/>
          <p:cNvSpPr txBox="1"/>
          <p:nvPr/>
        </p:nvSpPr>
        <p:spPr>
          <a:xfrm>
            <a:off x="3635896" y="5445224"/>
            <a:ext cx="1800200" cy="430887"/>
          </a:xfrm>
          <a:prstGeom prst="rect">
            <a:avLst/>
          </a:prstGeom>
          <a:noFill/>
        </p:spPr>
        <p:txBody>
          <a:bodyPr wrap="square" rtlCol="0">
            <a:spAutoFit/>
          </a:bodyPr>
          <a:lstStyle/>
          <a:p>
            <a:r>
              <a:rPr lang="pt-BR" sz="2200" dirty="0" smtClean="0"/>
              <a:t>Junho, 2022</a:t>
            </a:r>
            <a:endParaRPr lang="pt-BR" sz="2200" dirty="0"/>
          </a:p>
        </p:txBody>
      </p:sp>
    </p:spTree>
    <p:extLst>
      <p:ext uri="{BB962C8B-B14F-4D97-AF65-F5344CB8AC3E}">
        <p14:creationId xmlns:p14="http://schemas.microsoft.com/office/powerpoint/2010/main" val="3210014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graphicFrame>
        <p:nvGraphicFramePr>
          <p:cNvPr id="2" name="Tabela 1"/>
          <p:cNvGraphicFramePr>
            <a:graphicFrameLocks noGrp="1"/>
          </p:cNvGraphicFramePr>
          <p:nvPr>
            <p:extLst>
              <p:ext uri="{D42A27DB-BD31-4B8C-83A1-F6EECF244321}">
                <p14:modId xmlns:p14="http://schemas.microsoft.com/office/powerpoint/2010/main" val="3860412955"/>
              </p:ext>
            </p:extLst>
          </p:nvPr>
        </p:nvGraphicFramePr>
        <p:xfrm>
          <a:off x="517670" y="1783027"/>
          <a:ext cx="7776864" cy="4293870"/>
        </p:xfrm>
        <a:graphic>
          <a:graphicData uri="http://schemas.openxmlformats.org/drawingml/2006/table">
            <a:tbl>
              <a:tblPr/>
              <a:tblGrid>
                <a:gridCol w="2434382">
                  <a:extLst>
                    <a:ext uri="{9D8B030D-6E8A-4147-A177-3AD203B41FA5}">
                      <a16:colId xmlns:a16="http://schemas.microsoft.com/office/drawing/2014/main" val="636740884"/>
                    </a:ext>
                  </a:extLst>
                </a:gridCol>
                <a:gridCol w="1776441">
                  <a:extLst>
                    <a:ext uri="{9D8B030D-6E8A-4147-A177-3AD203B41FA5}">
                      <a16:colId xmlns:a16="http://schemas.microsoft.com/office/drawing/2014/main" val="23903071"/>
                    </a:ext>
                  </a:extLst>
                </a:gridCol>
                <a:gridCol w="3566041">
                  <a:extLst>
                    <a:ext uri="{9D8B030D-6E8A-4147-A177-3AD203B41FA5}">
                      <a16:colId xmlns:a16="http://schemas.microsoft.com/office/drawing/2014/main" val="3717349467"/>
                    </a:ext>
                  </a:extLst>
                </a:gridCol>
              </a:tblGrid>
              <a:tr h="381000">
                <a:tc>
                  <a:txBody>
                    <a:bodyPr/>
                    <a:lstStyle/>
                    <a:p>
                      <a:pPr algn="ctr" rtl="0" fontAlgn="b">
                        <a:spcBef>
                          <a:spcPts val="1400"/>
                        </a:spcBef>
                        <a:spcAft>
                          <a:spcPts val="0"/>
                        </a:spcAft>
                      </a:pPr>
                      <a:r>
                        <a:rPr lang="pt-BR" sz="1400" b="0" i="0" u="none" strike="noStrike">
                          <a:solidFill>
                            <a:srgbClr val="000000"/>
                          </a:solidFill>
                          <a:effectLst/>
                          <a:latin typeface="Arial" panose="020B0604020202020204" pitchFamily="34" charset="0"/>
                        </a:rPr>
                        <a:t>REGIÃO</a:t>
                      </a:r>
                      <a:endParaRPr lang="pt-BR" sz="1400">
                        <a:effectLst/>
                      </a:endParaRPr>
                    </a:p>
                  </a:txBody>
                  <a:tcPr marL="65405" marR="6858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rtl="0" fontAlgn="b">
                        <a:spcBef>
                          <a:spcPts val="1400"/>
                        </a:spcBef>
                        <a:spcAft>
                          <a:spcPts val="0"/>
                        </a:spcAft>
                      </a:pPr>
                      <a:r>
                        <a:rPr lang="pt-BR" sz="1400" b="0" i="0" u="none" strike="noStrike">
                          <a:solidFill>
                            <a:srgbClr val="000000"/>
                          </a:solidFill>
                          <a:effectLst/>
                          <a:latin typeface="Arial" panose="020B0604020202020204" pitchFamily="34" charset="0"/>
                        </a:rPr>
                        <a:t>POPULAÇÃO SEM COBERTURA NO RN  (base ano de 2020)</a:t>
                      </a:r>
                      <a:endParaRPr lang="pt-BR" sz="1400">
                        <a:effectLst/>
                      </a:endParaRPr>
                    </a:p>
                  </a:txBody>
                  <a:tcPr marL="65405" marR="6858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EEBF6"/>
                    </a:solidFill>
                  </a:tcPr>
                </a:tc>
                <a:tc>
                  <a:txBody>
                    <a:bodyPr/>
                    <a:lstStyle/>
                    <a:p>
                      <a:pPr algn="ctr" rtl="0" fontAlgn="b">
                        <a:spcBef>
                          <a:spcPts val="1400"/>
                        </a:spcBef>
                        <a:spcAft>
                          <a:spcPts val="0"/>
                        </a:spcAft>
                      </a:pPr>
                      <a:r>
                        <a:rPr lang="pt-BR" sz="1400" b="0" i="0" u="none" strike="noStrike" dirty="0">
                          <a:solidFill>
                            <a:srgbClr val="000000"/>
                          </a:solidFill>
                          <a:effectLst/>
                          <a:latin typeface="Arial" panose="020B0604020202020204" pitchFamily="34" charset="0"/>
                        </a:rPr>
                        <a:t>CONSEGUE ACRESCER NO TOTAL PARA O RN (vazios assistenciais, as distâncias existentes e as demandas de pré-hospitalar e </a:t>
                      </a:r>
                      <a:r>
                        <a:rPr lang="pt-BR" sz="1400" b="0" i="0" u="none" strike="noStrike" dirty="0" err="1">
                          <a:solidFill>
                            <a:srgbClr val="000000"/>
                          </a:solidFill>
                          <a:effectLst/>
                          <a:latin typeface="Arial" panose="020B0604020202020204" pitchFamily="34" charset="0"/>
                        </a:rPr>
                        <a:t>interhospitalar</a:t>
                      </a:r>
                      <a:r>
                        <a:rPr lang="pt-BR" sz="1400" b="0" i="0" u="none" strike="noStrike" dirty="0">
                          <a:solidFill>
                            <a:srgbClr val="000000"/>
                          </a:solidFill>
                          <a:effectLst/>
                          <a:latin typeface="Arial" panose="020B0604020202020204" pitchFamily="34" charset="0"/>
                        </a:rPr>
                        <a:t>)</a:t>
                      </a:r>
                      <a:endParaRPr lang="pt-BR" sz="1400" dirty="0">
                        <a:effectLst/>
                      </a:endParaRPr>
                    </a:p>
                  </a:txBody>
                  <a:tcPr marL="65405" marR="6858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EEBF6"/>
                    </a:solidFill>
                  </a:tcPr>
                </a:tc>
                <a:extLst>
                  <a:ext uri="{0D108BD9-81ED-4DB2-BD59-A6C34878D82A}">
                    <a16:rowId xmlns:a16="http://schemas.microsoft.com/office/drawing/2014/main" val="429505524"/>
                  </a:ext>
                </a:extLst>
              </a:tr>
              <a:tr h="333375">
                <a:tc>
                  <a:txBody>
                    <a:bodyPr/>
                    <a:lstStyle/>
                    <a:p>
                      <a:pPr rtl="0" fontAlgn="b">
                        <a:spcBef>
                          <a:spcPts val="1400"/>
                        </a:spcBef>
                        <a:spcAft>
                          <a:spcPts val="0"/>
                        </a:spcAft>
                      </a:pPr>
                      <a:r>
                        <a:rPr lang="pt-BR" sz="1400" b="0" i="0" u="none" strike="noStrike">
                          <a:solidFill>
                            <a:srgbClr val="000000"/>
                          </a:solidFill>
                          <a:effectLst/>
                          <a:latin typeface="Arial" panose="020B0604020202020204" pitchFamily="34" charset="0"/>
                        </a:rPr>
                        <a:t>1ª REGIÃO</a:t>
                      </a:r>
                      <a:endParaRPr lang="pt-BR" sz="1400">
                        <a:effectLst/>
                      </a:endParaRPr>
                    </a:p>
                  </a:txBody>
                  <a:tcPr marL="65405" marR="6858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spcBef>
                          <a:spcPts val="1400"/>
                        </a:spcBef>
                        <a:spcAft>
                          <a:spcPts val="0"/>
                        </a:spcAft>
                      </a:pPr>
                      <a:r>
                        <a:rPr lang="pt-BR" sz="1400" b="0" i="0" u="none" strike="noStrike">
                          <a:solidFill>
                            <a:srgbClr val="000000"/>
                          </a:solidFill>
                          <a:effectLst/>
                          <a:latin typeface="Arial" panose="020B0604020202020204" pitchFamily="34" charset="0"/>
                        </a:rPr>
                        <a:t>182088</a:t>
                      </a:r>
                      <a:endParaRPr lang="pt-BR" sz="1400">
                        <a:effectLst/>
                      </a:endParaRPr>
                    </a:p>
                  </a:txBody>
                  <a:tcPr marL="65405" marR="6858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8">
                  <a:txBody>
                    <a:bodyPr/>
                    <a:lstStyle/>
                    <a:p>
                      <a:pPr algn="ctr" rtl="0" fontAlgn="b">
                        <a:spcBef>
                          <a:spcPts val="1400"/>
                        </a:spcBef>
                        <a:spcAft>
                          <a:spcPts val="0"/>
                        </a:spcAft>
                      </a:pPr>
                      <a:r>
                        <a:rPr lang="pt-BR" sz="1400" b="0" i="0" u="none" strike="noStrike">
                          <a:solidFill>
                            <a:srgbClr val="000000"/>
                          </a:solidFill>
                          <a:effectLst/>
                          <a:latin typeface="Arial" panose="020B0604020202020204" pitchFamily="34" charset="0"/>
                        </a:rPr>
                        <a:t>12 USB (número possível por quantidade de habitantes descobertos no RN)</a:t>
                      </a:r>
                      <a:endParaRPr lang="pt-BR" sz="1400">
                        <a:effectLst/>
                      </a:endParaRPr>
                    </a:p>
                    <a:p>
                      <a:pPr algn="ctr" rtl="0" fontAlgn="b">
                        <a:spcBef>
                          <a:spcPts val="1400"/>
                        </a:spcBef>
                        <a:spcAft>
                          <a:spcPts val="0"/>
                        </a:spcAft>
                      </a:pPr>
                      <a:r>
                        <a:rPr lang="pt-BR" sz="1400" b="0" i="0" u="none" strike="noStrike">
                          <a:solidFill>
                            <a:srgbClr val="000000"/>
                          </a:solidFill>
                          <a:effectLst/>
                          <a:latin typeface="Arial" panose="020B0604020202020204" pitchFamily="34" charset="0"/>
                        </a:rPr>
                        <a:t>5 USA (03 ambulâncias possíveis por quantidade de habitantes descobertos no RN e 02 a mais por necessidade devido demandas de atendimentos interhospitalares) </a:t>
                      </a:r>
                      <a:endParaRPr lang="pt-BR" sz="1400">
                        <a:effectLst/>
                      </a:endParaRPr>
                    </a:p>
                  </a:txBody>
                  <a:tcPr marL="65405" marR="6858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2643359"/>
                  </a:ext>
                </a:extLst>
              </a:tr>
              <a:tr h="333375">
                <a:tc>
                  <a:txBody>
                    <a:bodyPr/>
                    <a:lstStyle/>
                    <a:p>
                      <a:pPr rtl="0" fontAlgn="b">
                        <a:spcBef>
                          <a:spcPts val="1400"/>
                        </a:spcBef>
                        <a:spcAft>
                          <a:spcPts val="0"/>
                        </a:spcAft>
                      </a:pPr>
                      <a:r>
                        <a:rPr lang="pt-BR" sz="1400" b="0" i="0" u="none" strike="noStrike">
                          <a:solidFill>
                            <a:srgbClr val="000000"/>
                          </a:solidFill>
                          <a:effectLst/>
                          <a:latin typeface="Arial" panose="020B0604020202020204" pitchFamily="34" charset="0"/>
                        </a:rPr>
                        <a:t>2ª REGIÃO</a:t>
                      </a:r>
                      <a:endParaRPr lang="pt-BR" sz="1400">
                        <a:effectLst/>
                      </a:endParaRPr>
                    </a:p>
                  </a:txBody>
                  <a:tcPr marL="65405" marR="6858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spcBef>
                          <a:spcPts val="1400"/>
                        </a:spcBef>
                        <a:spcAft>
                          <a:spcPts val="0"/>
                        </a:spcAft>
                      </a:pPr>
                      <a:r>
                        <a:rPr lang="pt-BR" sz="1400" b="0" i="0" u="none" strike="noStrike">
                          <a:solidFill>
                            <a:srgbClr val="000000"/>
                          </a:solidFill>
                          <a:effectLst/>
                          <a:latin typeface="Arial" panose="020B0604020202020204" pitchFamily="34" charset="0"/>
                        </a:rPr>
                        <a:t>113468</a:t>
                      </a:r>
                      <a:endParaRPr lang="pt-BR" sz="1400">
                        <a:effectLst/>
                      </a:endParaRPr>
                    </a:p>
                  </a:txBody>
                  <a:tcPr marL="65405" marR="6858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pt-BR"/>
                    </a:p>
                  </a:txBody>
                  <a:tcPr/>
                </a:tc>
                <a:extLst>
                  <a:ext uri="{0D108BD9-81ED-4DB2-BD59-A6C34878D82A}">
                    <a16:rowId xmlns:a16="http://schemas.microsoft.com/office/drawing/2014/main" val="934790267"/>
                  </a:ext>
                </a:extLst>
              </a:tr>
              <a:tr h="295275">
                <a:tc>
                  <a:txBody>
                    <a:bodyPr/>
                    <a:lstStyle/>
                    <a:p>
                      <a:pPr rtl="0" fontAlgn="b">
                        <a:spcBef>
                          <a:spcPts val="1400"/>
                        </a:spcBef>
                        <a:spcAft>
                          <a:spcPts val="0"/>
                        </a:spcAft>
                      </a:pPr>
                      <a:r>
                        <a:rPr lang="pt-BR" sz="1400" b="0" i="0" u="none" strike="noStrike">
                          <a:solidFill>
                            <a:srgbClr val="000000"/>
                          </a:solidFill>
                          <a:effectLst/>
                          <a:latin typeface="Arial" panose="020B0604020202020204" pitchFamily="34" charset="0"/>
                        </a:rPr>
                        <a:t>3ª REGIÃO</a:t>
                      </a:r>
                      <a:endParaRPr lang="pt-BR" sz="1400">
                        <a:effectLst/>
                      </a:endParaRPr>
                    </a:p>
                  </a:txBody>
                  <a:tcPr marL="65405" marR="6858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spcBef>
                          <a:spcPts val="1400"/>
                        </a:spcBef>
                        <a:spcAft>
                          <a:spcPts val="0"/>
                        </a:spcAft>
                      </a:pPr>
                      <a:r>
                        <a:rPr lang="pt-BR" sz="1400" b="0" i="0" u="none" strike="noStrike">
                          <a:solidFill>
                            <a:srgbClr val="000000"/>
                          </a:solidFill>
                          <a:effectLst/>
                          <a:latin typeface="Arial" panose="020B0604020202020204" pitchFamily="34" charset="0"/>
                        </a:rPr>
                        <a:t>248900</a:t>
                      </a:r>
                      <a:endParaRPr lang="pt-BR" sz="1400">
                        <a:effectLst/>
                      </a:endParaRPr>
                    </a:p>
                  </a:txBody>
                  <a:tcPr marL="65405" marR="6858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pt-BR"/>
                    </a:p>
                  </a:txBody>
                  <a:tcPr/>
                </a:tc>
                <a:extLst>
                  <a:ext uri="{0D108BD9-81ED-4DB2-BD59-A6C34878D82A}">
                    <a16:rowId xmlns:a16="http://schemas.microsoft.com/office/drawing/2014/main" val="342362205"/>
                  </a:ext>
                </a:extLst>
              </a:tr>
              <a:tr h="190500">
                <a:tc>
                  <a:txBody>
                    <a:bodyPr/>
                    <a:lstStyle/>
                    <a:p>
                      <a:pPr rtl="0" fontAlgn="b">
                        <a:spcBef>
                          <a:spcPts val="1400"/>
                        </a:spcBef>
                        <a:spcAft>
                          <a:spcPts val="0"/>
                        </a:spcAft>
                      </a:pPr>
                      <a:r>
                        <a:rPr lang="pt-BR" sz="1400" b="0" i="0" u="none" strike="noStrike">
                          <a:solidFill>
                            <a:srgbClr val="000000"/>
                          </a:solidFill>
                          <a:effectLst/>
                          <a:latin typeface="Arial" panose="020B0604020202020204" pitchFamily="34" charset="0"/>
                        </a:rPr>
                        <a:t>4ª REGIÃO</a:t>
                      </a:r>
                      <a:endParaRPr lang="pt-BR" sz="1400">
                        <a:effectLst/>
                      </a:endParaRPr>
                    </a:p>
                  </a:txBody>
                  <a:tcPr marL="65405" marR="6858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spcBef>
                          <a:spcPts val="1400"/>
                        </a:spcBef>
                        <a:spcAft>
                          <a:spcPts val="0"/>
                        </a:spcAft>
                      </a:pPr>
                      <a:r>
                        <a:rPr lang="pt-BR" sz="1400" b="0" i="0" u="none" strike="noStrike" dirty="0">
                          <a:solidFill>
                            <a:srgbClr val="000000"/>
                          </a:solidFill>
                          <a:effectLst/>
                          <a:latin typeface="Arial" panose="020B0604020202020204" pitchFamily="34" charset="0"/>
                        </a:rPr>
                        <a:t>185405</a:t>
                      </a:r>
                      <a:endParaRPr lang="pt-BR" sz="1400" dirty="0">
                        <a:effectLst/>
                      </a:endParaRPr>
                    </a:p>
                  </a:txBody>
                  <a:tcPr marL="65405" marR="6858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pt-BR"/>
                    </a:p>
                  </a:txBody>
                  <a:tcPr/>
                </a:tc>
                <a:extLst>
                  <a:ext uri="{0D108BD9-81ED-4DB2-BD59-A6C34878D82A}">
                    <a16:rowId xmlns:a16="http://schemas.microsoft.com/office/drawing/2014/main" val="4092263029"/>
                  </a:ext>
                </a:extLst>
              </a:tr>
              <a:tr h="190500">
                <a:tc>
                  <a:txBody>
                    <a:bodyPr/>
                    <a:lstStyle/>
                    <a:p>
                      <a:pPr rtl="0" fontAlgn="b">
                        <a:spcBef>
                          <a:spcPts val="1400"/>
                        </a:spcBef>
                        <a:spcAft>
                          <a:spcPts val="0"/>
                        </a:spcAft>
                      </a:pPr>
                      <a:r>
                        <a:rPr lang="pt-BR" sz="1400" b="0" i="0" u="none" strike="noStrike">
                          <a:solidFill>
                            <a:srgbClr val="000000"/>
                          </a:solidFill>
                          <a:effectLst/>
                          <a:latin typeface="Arial" panose="020B0604020202020204" pitchFamily="34" charset="0"/>
                        </a:rPr>
                        <a:t>5ª REGIÃO</a:t>
                      </a:r>
                      <a:endParaRPr lang="pt-BR" sz="1400">
                        <a:effectLst/>
                      </a:endParaRPr>
                    </a:p>
                  </a:txBody>
                  <a:tcPr marL="65405" marR="6858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spcBef>
                          <a:spcPts val="1400"/>
                        </a:spcBef>
                        <a:spcAft>
                          <a:spcPts val="0"/>
                        </a:spcAft>
                      </a:pPr>
                      <a:r>
                        <a:rPr lang="pt-BR" sz="1400" b="0" i="0" u="none" strike="noStrike">
                          <a:solidFill>
                            <a:srgbClr val="000000"/>
                          </a:solidFill>
                          <a:effectLst/>
                          <a:latin typeface="Arial" panose="020B0604020202020204" pitchFamily="34" charset="0"/>
                        </a:rPr>
                        <a:t>162428</a:t>
                      </a:r>
                      <a:endParaRPr lang="pt-BR" sz="1400">
                        <a:effectLst/>
                      </a:endParaRPr>
                    </a:p>
                  </a:txBody>
                  <a:tcPr marL="65405" marR="6858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pt-BR"/>
                    </a:p>
                  </a:txBody>
                  <a:tcPr/>
                </a:tc>
                <a:extLst>
                  <a:ext uri="{0D108BD9-81ED-4DB2-BD59-A6C34878D82A}">
                    <a16:rowId xmlns:a16="http://schemas.microsoft.com/office/drawing/2014/main" val="1204506319"/>
                  </a:ext>
                </a:extLst>
              </a:tr>
              <a:tr h="190500">
                <a:tc>
                  <a:txBody>
                    <a:bodyPr/>
                    <a:lstStyle/>
                    <a:p>
                      <a:pPr rtl="0" fontAlgn="b">
                        <a:spcBef>
                          <a:spcPts val="1400"/>
                        </a:spcBef>
                        <a:spcAft>
                          <a:spcPts val="0"/>
                        </a:spcAft>
                      </a:pPr>
                      <a:r>
                        <a:rPr lang="pt-BR" sz="1400" b="0" i="0" u="none" strike="noStrike">
                          <a:solidFill>
                            <a:srgbClr val="000000"/>
                          </a:solidFill>
                          <a:effectLst/>
                          <a:latin typeface="Arial" panose="020B0604020202020204" pitchFamily="34" charset="0"/>
                        </a:rPr>
                        <a:t>6ª REGIÃO</a:t>
                      </a:r>
                      <a:endParaRPr lang="pt-BR" sz="1400">
                        <a:effectLst/>
                      </a:endParaRPr>
                    </a:p>
                  </a:txBody>
                  <a:tcPr marL="65405" marR="6858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spcBef>
                          <a:spcPts val="1400"/>
                        </a:spcBef>
                        <a:spcAft>
                          <a:spcPts val="0"/>
                        </a:spcAft>
                      </a:pPr>
                      <a:r>
                        <a:rPr lang="pt-BR" sz="1400" b="0" i="0" u="none" strike="noStrike">
                          <a:solidFill>
                            <a:srgbClr val="000000"/>
                          </a:solidFill>
                          <a:effectLst/>
                          <a:latin typeface="Arial" panose="020B0604020202020204" pitchFamily="34" charset="0"/>
                        </a:rPr>
                        <a:t>208633</a:t>
                      </a:r>
                      <a:endParaRPr lang="pt-BR" sz="1400">
                        <a:effectLst/>
                      </a:endParaRPr>
                    </a:p>
                  </a:txBody>
                  <a:tcPr marL="65405" marR="6858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pt-BR"/>
                    </a:p>
                  </a:txBody>
                  <a:tcPr/>
                </a:tc>
                <a:extLst>
                  <a:ext uri="{0D108BD9-81ED-4DB2-BD59-A6C34878D82A}">
                    <a16:rowId xmlns:a16="http://schemas.microsoft.com/office/drawing/2014/main" val="2362557607"/>
                  </a:ext>
                </a:extLst>
              </a:tr>
              <a:tr h="190500">
                <a:tc>
                  <a:txBody>
                    <a:bodyPr/>
                    <a:lstStyle/>
                    <a:p>
                      <a:pPr rtl="0" fontAlgn="b">
                        <a:spcBef>
                          <a:spcPts val="1400"/>
                        </a:spcBef>
                        <a:spcAft>
                          <a:spcPts val="0"/>
                        </a:spcAft>
                      </a:pPr>
                      <a:r>
                        <a:rPr lang="pt-BR" sz="1400" b="0" i="0" u="none" strike="noStrike">
                          <a:solidFill>
                            <a:srgbClr val="000000"/>
                          </a:solidFill>
                          <a:effectLst/>
                          <a:latin typeface="Arial" panose="020B0604020202020204" pitchFamily="34" charset="0"/>
                        </a:rPr>
                        <a:t>8ª REGIÃO</a:t>
                      </a:r>
                      <a:endParaRPr lang="pt-BR" sz="1400">
                        <a:effectLst/>
                      </a:endParaRPr>
                    </a:p>
                  </a:txBody>
                  <a:tcPr marL="65405" marR="6858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spcBef>
                          <a:spcPts val="1400"/>
                        </a:spcBef>
                        <a:spcAft>
                          <a:spcPts val="0"/>
                        </a:spcAft>
                      </a:pPr>
                      <a:r>
                        <a:rPr lang="pt-BR" sz="1400" b="0" i="0" u="none" strike="noStrike">
                          <a:solidFill>
                            <a:srgbClr val="000000"/>
                          </a:solidFill>
                          <a:effectLst/>
                          <a:latin typeface="Arial" panose="020B0604020202020204" pitchFamily="34" charset="0"/>
                        </a:rPr>
                        <a:t>92348</a:t>
                      </a:r>
                      <a:endParaRPr lang="pt-BR" sz="1400">
                        <a:effectLst/>
                      </a:endParaRPr>
                    </a:p>
                  </a:txBody>
                  <a:tcPr marL="65405" marR="6858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pt-BR"/>
                    </a:p>
                  </a:txBody>
                  <a:tcPr/>
                </a:tc>
                <a:extLst>
                  <a:ext uri="{0D108BD9-81ED-4DB2-BD59-A6C34878D82A}">
                    <a16:rowId xmlns:a16="http://schemas.microsoft.com/office/drawing/2014/main" val="367279485"/>
                  </a:ext>
                </a:extLst>
              </a:tr>
              <a:tr h="419100">
                <a:tc>
                  <a:txBody>
                    <a:bodyPr/>
                    <a:lstStyle/>
                    <a:p>
                      <a:pPr algn="just" rtl="0" fontAlgn="b">
                        <a:spcBef>
                          <a:spcPts val="1400"/>
                        </a:spcBef>
                        <a:spcAft>
                          <a:spcPts val="0"/>
                        </a:spcAft>
                      </a:pPr>
                      <a:r>
                        <a:rPr lang="pt-BR" sz="1400" b="1" i="0" u="none" strike="noStrike">
                          <a:solidFill>
                            <a:srgbClr val="000000"/>
                          </a:solidFill>
                          <a:effectLst/>
                          <a:latin typeface="Arial" panose="020B0604020202020204" pitchFamily="34" charset="0"/>
                        </a:rPr>
                        <a:t>TOTAL DE POPULAÇÃO SEM ASSISTÊNCIA DO SAMU (1 USB a cada 100.000 habitantes, 1 USA a cada 400.000 habitantes)</a:t>
                      </a:r>
                      <a:endParaRPr lang="pt-BR" sz="1400">
                        <a:effectLst/>
                      </a:endParaRPr>
                    </a:p>
                  </a:txBody>
                  <a:tcPr marL="65405" marR="6858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spcBef>
                          <a:spcPts val="1400"/>
                        </a:spcBef>
                        <a:spcAft>
                          <a:spcPts val="0"/>
                        </a:spcAft>
                      </a:pPr>
                      <a:r>
                        <a:rPr lang="pt-BR" sz="1400" b="1" i="0" u="none" strike="noStrike" dirty="0">
                          <a:solidFill>
                            <a:srgbClr val="000000"/>
                          </a:solidFill>
                          <a:effectLst/>
                          <a:latin typeface="Arial" panose="020B0604020202020204" pitchFamily="34" charset="0"/>
                        </a:rPr>
                        <a:t>1.193.270 Habitantes</a:t>
                      </a:r>
                      <a:endParaRPr lang="pt-BR" sz="1400" dirty="0">
                        <a:effectLst/>
                      </a:endParaRPr>
                    </a:p>
                  </a:txBody>
                  <a:tcPr marL="65405" marR="6858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pt-BR"/>
                    </a:p>
                  </a:txBody>
                  <a:tcPr/>
                </a:tc>
                <a:extLst>
                  <a:ext uri="{0D108BD9-81ED-4DB2-BD59-A6C34878D82A}">
                    <a16:rowId xmlns:a16="http://schemas.microsoft.com/office/drawing/2014/main" val="1419263978"/>
                  </a:ext>
                </a:extLst>
              </a:tr>
            </a:tbl>
          </a:graphicData>
        </a:graphic>
      </p:graphicFrame>
      <p:sp>
        <p:nvSpPr>
          <p:cNvPr id="3" name="Rectangle 1"/>
          <p:cNvSpPr>
            <a:spLocks noChangeArrowheads="1"/>
          </p:cNvSpPr>
          <p:nvPr/>
        </p:nvSpPr>
        <p:spPr bwMode="auto">
          <a:xfrm>
            <a:off x="539552" y="859697"/>
            <a:ext cx="7272808"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t-BR" altLang="pt-BR" b="0" i="0" u="sng" strike="noStrike" cap="none" normalizeH="0" baseline="0" dirty="0" smtClean="0">
                <a:ln>
                  <a:noFill/>
                </a:ln>
                <a:solidFill>
                  <a:srgbClr val="000000"/>
                </a:solidFill>
                <a:effectLst/>
                <a:cs typeface="Arial" panose="020B0604020202020204" pitchFamily="34" charset="0"/>
              </a:rPr>
              <a:t>DISTRIBUIÇÃO DE AMBULÂNCIAS NA ATUALIDADE E COM A EXPANSÃO DO SAMU 192</a:t>
            </a:r>
            <a:endParaRPr kumimoji="0" lang="pt-BR" altLang="pt-BR"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pt-BR" altLang="pt-B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2468161402"/>
              </p:ext>
            </p:extLst>
          </p:nvPr>
        </p:nvGraphicFramePr>
        <p:xfrm>
          <a:off x="1547664" y="2348880"/>
          <a:ext cx="6624737" cy="4262120"/>
        </p:xfrm>
        <a:graphic>
          <a:graphicData uri="http://schemas.openxmlformats.org/drawingml/2006/table">
            <a:tbl>
              <a:tblPr/>
              <a:tblGrid>
                <a:gridCol w="1442774">
                  <a:extLst>
                    <a:ext uri="{9D8B030D-6E8A-4147-A177-3AD203B41FA5}">
                      <a16:colId xmlns:a16="http://schemas.microsoft.com/office/drawing/2014/main" val="21807498"/>
                    </a:ext>
                  </a:extLst>
                </a:gridCol>
                <a:gridCol w="3342426">
                  <a:extLst>
                    <a:ext uri="{9D8B030D-6E8A-4147-A177-3AD203B41FA5}">
                      <a16:colId xmlns:a16="http://schemas.microsoft.com/office/drawing/2014/main" val="4219996284"/>
                    </a:ext>
                  </a:extLst>
                </a:gridCol>
                <a:gridCol w="1839537">
                  <a:extLst>
                    <a:ext uri="{9D8B030D-6E8A-4147-A177-3AD203B41FA5}">
                      <a16:colId xmlns:a16="http://schemas.microsoft.com/office/drawing/2014/main" val="478393616"/>
                    </a:ext>
                  </a:extLst>
                </a:gridCol>
              </a:tblGrid>
              <a:tr h="317500">
                <a:tc>
                  <a:txBody>
                    <a:bodyPr/>
                    <a:lstStyle/>
                    <a:p>
                      <a:pPr marL="38100" marR="38100" algn="ctr" rtl="0" fontAlgn="t">
                        <a:spcBef>
                          <a:spcPts val="0"/>
                        </a:spcBef>
                        <a:spcAft>
                          <a:spcPts val="0"/>
                        </a:spcAft>
                      </a:pPr>
                      <a:r>
                        <a:rPr lang="pt-BR" sz="1400" dirty="0">
                          <a:effectLst/>
                          <a:latin typeface="+mn-lt"/>
                        </a:rPr>
                        <a:t/>
                      </a:r>
                      <a:br>
                        <a:rPr lang="pt-BR" sz="1400" dirty="0">
                          <a:effectLst/>
                          <a:latin typeface="+mn-lt"/>
                        </a:rPr>
                      </a:br>
                      <a:r>
                        <a:rPr lang="pt-BR" sz="1400" b="1" i="0" u="none" strike="noStrike" dirty="0">
                          <a:solidFill>
                            <a:srgbClr val="000000"/>
                          </a:solidFill>
                          <a:effectLst/>
                          <a:latin typeface="+mn-lt"/>
                        </a:rPr>
                        <a:t>Nº</a:t>
                      </a:r>
                      <a:endParaRPr lang="pt-BR" sz="1400" dirty="0">
                        <a:effectLst/>
                        <a:latin typeface="+mn-lt"/>
                      </a:endParaRPr>
                    </a:p>
                  </a:txBody>
                  <a:tcPr marL="65405" marR="6858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DCE6F1"/>
                    </a:solidFill>
                  </a:tcPr>
                </a:tc>
                <a:tc>
                  <a:txBody>
                    <a:bodyPr/>
                    <a:lstStyle/>
                    <a:p>
                      <a:pPr marL="38100" marR="38100" algn="ctr" rtl="0" fontAlgn="t">
                        <a:spcBef>
                          <a:spcPts val="0"/>
                        </a:spcBef>
                        <a:spcAft>
                          <a:spcPts val="0"/>
                        </a:spcAft>
                      </a:pPr>
                      <a:r>
                        <a:rPr lang="pt-BR" sz="1400">
                          <a:effectLst/>
                          <a:latin typeface="+mn-lt"/>
                        </a:rPr>
                        <a:t/>
                      </a:r>
                      <a:br>
                        <a:rPr lang="pt-BR" sz="1400">
                          <a:effectLst/>
                          <a:latin typeface="+mn-lt"/>
                        </a:rPr>
                      </a:br>
                      <a:r>
                        <a:rPr lang="pt-BR" sz="1400" b="1" i="0" u="none" strike="noStrike">
                          <a:solidFill>
                            <a:srgbClr val="000000"/>
                          </a:solidFill>
                          <a:effectLst/>
                          <a:latin typeface="+mn-lt"/>
                        </a:rPr>
                        <a:t>LOCAL</a:t>
                      </a:r>
                      <a:endParaRPr lang="pt-BR" sz="1400">
                        <a:effectLst/>
                        <a:latin typeface="+mn-lt"/>
                      </a:endParaRPr>
                    </a:p>
                  </a:txBody>
                  <a:tcPr marL="65405" marR="6858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DCE6F1"/>
                    </a:solidFill>
                  </a:tcPr>
                </a:tc>
                <a:tc>
                  <a:txBody>
                    <a:bodyPr/>
                    <a:lstStyle/>
                    <a:p>
                      <a:pPr marL="38100" marR="38100" algn="ctr" rtl="0" fontAlgn="t">
                        <a:spcBef>
                          <a:spcPts val="0"/>
                        </a:spcBef>
                        <a:spcAft>
                          <a:spcPts val="0"/>
                        </a:spcAft>
                      </a:pPr>
                      <a:r>
                        <a:rPr lang="pt-BR" sz="1400" b="1" i="0" u="none" strike="noStrike">
                          <a:solidFill>
                            <a:srgbClr val="000000"/>
                          </a:solidFill>
                          <a:effectLst/>
                          <a:latin typeface="+mn-lt"/>
                        </a:rPr>
                        <a:t>REGIÃO DE SAÚDE</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DCE6F1"/>
                    </a:solidFill>
                  </a:tcPr>
                </a:tc>
                <a:extLst>
                  <a:ext uri="{0D108BD9-81ED-4DB2-BD59-A6C34878D82A}">
                    <a16:rowId xmlns:a16="http://schemas.microsoft.com/office/drawing/2014/main" val="1368572755"/>
                  </a:ext>
                </a:extLst>
              </a:tr>
              <a:tr h="317500">
                <a:tc>
                  <a:txBody>
                    <a:bodyPr/>
                    <a:lstStyle/>
                    <a:p>
                      <a:pPr marL="38100" marR="38100" algn="ctr" rtl="0" fontAlgn="t">
                        <a:spcBef>
                          <a:spcPts val="0"/>
                        </a:spcBef>
                        <a:spcAft>
                          <a:spcPts val="0"/>
                        </a:spcAft>
                      </a:pPr>
                      <a:r>
                        <a:rPr lang="pt-BR" sz="1400" b="0" i="0" u="none" strike="noStrike">
                          <a:solidFill>
                            <a:srgbClr val="000000"/>
                          </a:solidFill>
                          <a:effectLst/>
                          <a:latin typeface="+mn-lt"/>
                        </a:rPr>
                        <a:t>1</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a:solidFill>
                            <a:srgbClr val="000000"/>
                          </a:solidFill>
                          <a:effectLst/>
                          <a:latin typeface="+mn-lt"/>
                        </a:rPr>
                        <a:t>SAD Assú</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a:solidFill>
                            <a:srgbClr val="000000"/>
                          </a:solidFill>
                          <a:effectLst/>
                          <a:latin typeface="+mn-lt"/>
                        </a:rPr>
                        <a:t>8ª</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486999324"/>
                  </a:ext>
                </a:extLst>
              </a:tr>
              <a:tr h="317500">
                <a:tc>
                  <a:txBody>
                    <a:bodyPr/>
                    <a:lstStyle/>
                    <a:p>
                      <a:pPr marL="38100" marR="38100" algn="ctr" rtl="0" fontAlgn="t">
                        <a:spcBef>
                          <a:spcPts val="0"/>
                        </a:spcBef>
                        <a:spcAft>
                          <a:spcPts val="0"/>
                        </a:spcAft>
                      </a:pPr>
                      <a:r>
                        <a:rPr lang="pt-BR" sz="1400" b="0" i="0" u="none" strike="noStrike">
                          <a:solidFill>
                            <a:srgbClr val="000000"/>
                          </a:solidFill>
                          <a:effectLst/>
                          <a:latin typeface="+mn-lt"/>
                        </a:rPr>
                        <a:t>2</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R="38100" algn="ctr" rtl="0" fontAlgn="t">
                        <a:spcBef>
                          <a:spcPts val="0"/>
                        </a:spcBef>
                        <a:spcAft>
                          <a:spcPts val="0"/>
                        </a:spcAft>
                      </a:pPr>
                      <a:r>
                        <a:rPr lang="pt-BR" sz="1400" b="0" i="0" u="none" strike="noStrike">
                          <a:solidFill>
                            <a:srgbClr val="000000"/>
                          </a:solidFill>
                          <a:effectLst/>
                          <a:latin typeface="+mn-lt"/>
                        </a:rPr>
                        <a:t>SAD Extremoz</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a:solidFill>
                            <a:srgbClr val="000000"/>
                          </a:solidFill>
                          <a:effectLst/>
                          <a:latin typeface="+mn-lt"/>
                        </a:rPr>
                        <a:t>7ª / Metropolitana</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183015964"/>
                  </a:ext>
                </a:extLst>
              </a:tr>
              <a:tr h="317500">
                <a:tc>
                  <a:txBody>
                    <a:bodyPr/>
                    <a:lstStyle/>
                    <a:p>
                      <a:pPr marL="38100" marR="38100" algn="ctr" rtl="0" fontAlgn="t">
                        <a:spcBef>
                          <a:spcPts val="0"/>
                        </a:spcBef>
                        <a:spcAft>
                          <a:spcPts val="0"/>
                        </a:spcAft>
                      </a:pPr>
                      <a:r>
                        <a:rPr lang="pt-BR" sz="1400" b="0" i="0" u="none" strike="noStrike">
                          <a:solidFill>
                            <a:srgbClr val="000000"/>
                          </a:solidFill>
                          <a:effectLst/>
                          <a:latin typeface="+mn-lt"/>
                        </a:rPr>
                        <a:t>3</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a:solidFill>
                            <a:srgbClr val="000000"/>
                          </a:solidFill>
                          <a:effectLst/>
                          <a:latin typeface="+mn-lt"/>
                        </a:rPr>
                        <a:t>SAD Goianinha</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a:solidFill>
                            <a:srgbClr val="000000"/>
                          </a:solidFill>
                          <a:effectLst/>
                          <a:latin typeface="+mn-lt"/>
                        </a:rPr>
                        <a:t>1ª</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4222827194"/>
                  </a:ext>
                </a:extLst>
              </a:tr>
              <a:tr h="317500">
                <a:tc>
                  <a:txBody>
                    <a:bodyPr/>
                    <a:lstStyle/>
                    <a:p>
                      <a:pPr marL="38100" marR="38100" algn="ctr" rtl="0" fontAlgn="t">
                        <a:spcBef>
                          <a:spcPts val="0"/>
                        </a:spcBef>
                        <a:spcAft>
                          <a:spcPts val="0"/>
                        </a:spcAft>
                      </a:pPr>
                      <a:r>
                        <a:rPr lang="pt-BR" sz="1400" b="0" i="0" u="none" strike="noStrike" dirty="0">
                          <a:solidFill>
                            <a:srgbClr val="000000"/>
                          </a:solidFill>
                          <a:effectLst/>
                          <a:latin typeface="+mn-lt"/>
                        </a:rPr>
                        <a:t>4</a:t>
                      </a:r>
                      <a:endParaRPr lang="pt-BR" sz="1400" dirty="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dirty="0">
                          <a:solidFill>
                            <a:srgbClr val="000000"/>
                          </a:solidFill>
                          <a:effectLst/>
                          <a:latin typeface="+mn-lt"/>
                        </a:rPr>
                        <a:t>SAD Monte Alegre</a:t>
                      </a:r>
                      <a:endParaRPr lang="pt-BR" sz="1400" dirty="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a:solidFill>
                            <a:srgbClr val="000000"/>
                          </a:solidFill>
                          <a:effectLst/>
                          <a:latin typeface="+mn-lt"/>
                        </a:rPr>
                        <a:t>1ª</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462686109"/>
                  </a:ext>
                </a:extLst>
              </a:tr>
              <a:tr h="317500">
                <a:tc>
                  <a:txBody>
                    <a:bodyPr/>
                    <a:lstStyle/>
                    <a:p>
                      <a:pPr marL="38100" marR="38100" algn="ctr" rtl="0" fontAlgn="t">
                        <a:spcBef>
                          <a:spcPts val="0"/>
                        </a:spcBef>
                        <a:spcAft>
                          <a:spcPts val="0"/>
                        </a:spcAft>
                      </a:pPr>
                      <a:r>
                        <a:rPr lang="pt-BR" sz="1400" b="0" i="0" u="none" strike="noStrike">
                          <a:solidFill>
                            <a:srgbClr val="000000"/>
                          </a:solidFill>
                          <a:effectLst/>
                          <a:latin typeface="+mn-lt"/>
                        </a:rPr>
                        <a:t>5</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dirty="0">
                          <a:solidFill>
                            <a:srgbClr val="000000"/>
                          </a:solidFill>
                          <a:effectLst/>
                          <a:latin typeface="+mn-lt"/>
                        </a:rPr>
                        <a:t>SAD Mossoró</a:t>
                      </a:r>
                      <a:endParaRPr lang="pt-BR" sz="1400" dirty="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dirty="0">
                          <a:solidFill>
                            <a:srgbClr val="000000"/>
                          </a:solidFill>
                          <a:effectLst/>
                          <a:latin typeface="+mn-lt"/>
                        </a:rPr>
                        <a:t>2ª</a:t>
                      </a:r>
                      <a:endParaRPr lang="pt-BR" sz="1400" dirty="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342578023"/>
                  </a:ext>
                </a:extLst>
              </a:tr>
              <a:tr h="317500">
                <a:tc>
                  <a:txBody>
                    <a:bodyPr/>
                    <a:lstStyle/>
                    <a:p>
                      <a:pPr marL="38100" marR="38100" algn="ctr" rtl="0" fontAlgn="t">
                        <a:spcBef>
                          <a:spcPts val="0"/>
                        </a:spcBef>
                        <a:spcAft>
                          <a:spcPts val="0"/>
                        </a:spcAft>
                      </a:pPr>
                      <a:r>
                        <a:rPr lang="pt-BR" sz="1400" b="0" i="0" u="none" strike="noStrike">
                          <a:solidFill>
                            <a:srgbClr val="000000"/>
                          </a:solidFill>
                          <a:effectLst/>
                          <a:latin typeface="+mn-lt"/>
                        </a:rPr>
                        <a:t>6</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dirty="0">
                          <a:solidFill>
                            <a:srgbClr val="000000"/>
                          </a:solidFill>
                          <a:effectLst/>
                          <a:latin typeface="+mn-lt"/>
                        </a:rPr>
                        <a:t>SAD Natal (região Leste)</a:t>
                      </a:r>
                      <a:endParaRPr lang="pt-BR" sz="1400" dirty="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a:solidFill>
                            <a:srgbClr val="000000"/>
                          </a:solidFill>
                          <a:effectLst/>
                          <a:latin typeface="+mn-lt"/>
                        </a:rPr>
                        <a:t>7ª / Metropolitana</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13885673"/>
                  </a:ext>
                </a:extLst>
              </a:tr>
              <a:tr h="317500">
                <a:tc>
                  <a:txBody>
                    <a:bodyPr/>
                    <a:lstStyle/>
                    <a:p>
                      <a:pPr marL="38100" marR="38100" algn="ctr" rtl="0" fontAlgn="t">
                        <a:spcBef>
                          <a:spcPts val="0"/>
                        </a:spcBef>
                        <a:spcAft>
                          <a:spcPts val="0"/>
                        </a:spcAft>
                      </a:pPr>
                      <a:r>
                        <a:rPr lang="pt-BR" sz="1400" b="0" i="0" u="none" strike="noStrike">
                          <a:solidFill>
                            <a:srgbClr val="000000"/>
                          </a:solidFill>
                          <a:effectLst/>
                          <a:latin typeface="+mn-lt"/>
                        </a:rPr>
                        <a:t>7</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a:solidFill>
                            <a:srgbClr val="000000"/>
                          </a:solidFill>
                          <a:effectLst/>
                          <a:latin typeface="+mn-lt"/>
                        </a:rPr>
                        <a:t>SAD Nova Cruz</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a:solidFill>
                            <a:srgbClr val="000000"/>
                          </a:solidFill>
                          <a:effectLst/>
                          <a:latin typeface="+mn-lt"/>
                        </a:rPr>
                        <a:t>1ª</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525387671"/>
                  </a:ext>
                </a:extLst>
              </a:tr>
              <a:tr h="317500">
                <a:tc>
                  <a:txBody>
                    <a:bodyPr/>
                    <a:lstStyle/>
                    <a:p>
                      <a:pPr marL="38100" marR="38100" algn="ctr" rtl="0" fontAlgn="t">
                        <a:spcBef>
                          <a:spcPts val="0"/>
                        </a:spcBef>
                        <a:spcAft>
                          <a:spcPts val="0"/>
                        </a:spcAft>
                      </a:pPr>
                      <a:r>
                        <a:rPr lang="pt-BR" sz="1400" b="0" i="0" u="none" strike="noStrike">
                          <a:solidFill>
                            <a:srgbClr val="000000"/>
                          </a:solidFill>
                          <a:effectLst/>
                          <a:latin typeface="+mn-lt"/>
                        </a:rPr>
                        <a:t>8</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a:solidFill>
                            <a:srgbClr val="000000"/>
                          </a:solidFill>
                          <a:effectLst/>
                          <a:latin typeface="+mn-lt"/>
                        </a:rPr>
                        <a:t>SAD Parelhas</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a:solidFill>
                            <a:srgbClr val="000000"/>
                          </a:solidFill>
                          <a:effectLst/>
                          <a:latin typeface="+mn-lt"/>
                        </a:rPr>
                        <a:t>4ª</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860850697"/>
                  </a:ext>
                </a:extLst>
              </a:tr>
              <a:tr h="317500">
                <a:tc>
                  <a:txBody>
                    <a:bodyPr/>
                    <a:lstStyle/>
                    <a:p>
                      <a:pPr marL="38100" marR="38100" algn="ctr" rtl="0" fontAlgn="t">
                        <a:spcBef>
                          <a:spcPts val="0"/>
                        </a:spcBef>
                        <a:spcAft>
                          <a:spcPts val="0"/>
                        </a:spcAft>
                      </a:pPr>
                      <a:r>
                        <a:rPr lang="pt-BR" sz="1400" b="0" i="0" u="none" strike="noStrike">
                          <a:solidFill>
                            <a:srgbClr val="000000"/>
                          </a:solidFill>
                          <a:effectLst/>
                          <a:latin typeface="+mn-lt"/>
                        </a:rPr>
                        <a:t>9</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a:solidFill>
                            <a:srgbClr val="000000"/>
                          </a:solidFill>
                          <a:effectLst/>
                          <a:latin typeface="+mn-lt"/>
                        </a:rPr>
                        <a:t>SAD São José Mipibu</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a:solidFill>
                            <a:srgbClr val="000000"/>
                          </a:solidFill>
                          <a:effectLst/>
                          <a:latin typeface="+mn-lt"/>
                        </a:rPr>
                        <a:t>1ª</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586822665"/>
                  </a:ext>
                </a:extLst>
              </a:tr>
              <a:tr h="317500">
                <a:tc>
                  <a:txBody>
                    <a:bodyPr/>
                    <a:lstStyle/>
                    <a:p>
                      <a:pPr marL="38100" marR="38100" algn="ctr" rtl="0" fontAlgn="t">
                        <a:spcBef>
                          <a:spcPts val="0"/>
                        </a:spcBef>
                        <a:spcAft>
                          <a:spcPts val="0"/>
                        </a:spcAft>
                      </a:pPr>
                      <a:r>
                        <a:rPr lang="pt-BR" sz="1400" b="0" i="0" u="none" strike="noStrike">
                          <a:solidFill>
                            <a:srgbClr val="000000"/>
                          </a:solidFill>
                          <a:effectLst/>
                          <a:latin typeface="+mn-lt"/>
                        </a:rPr>
                        <a:t>10</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dirty="0">
                          <a:solidFill>
                            <a:srgbClr val="000000"/>
                          </a:solidFill>
                          <a:effectLst/>
                          <a:latin typeface="+mn-lt"/>
                        </a:rPr>
                        <a:t>SAD Touros</a:t>
                      </a:r>
                      <a:endParaRPr lang="pt-BR" sz="1400" dirty="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dirty="0">
                          <a:solidFill>
                            <a:srgbClr val="000000"/>
                          </a:solidFill>
                          <a:effectLst/>
                          <a:latin typeface="+mn-lt"/>
                        </a:rPr>
                        <a:t>3ª</a:t>
                      </a:r>
                      <a:endParaRPr lang="pt-BR" sz="1400" dirty="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166759401"/>
                  </a:ext>
                </a:extLst>
              </a:tr>
              <a:tr h="317500">
                <a:tc>
                  <a:txBody>
                    <a:bodyPr/>
                    <a:lstStyle/>
                    <a:p>
                      <a:pPr marL="38100" marR="38100" algn="ctr" rtl="0" fontAlgn="t">
                        <a:spcBef>
                          <a:spcPts val="0"/>
                        </a:spcBef>
                        <a:spcAft>
                          <a:spcPts val="0"/>
                        </a:spcAft>
                      </a:pPr>
                      <a:r>
                        <a:rPr lang="pt-BR" sz="1400" dirty="0" smtClean="0">
                          <a:effectLst/>
                          <a:latin typeface="+mn-lt"/>
                        </a:rPr>
                        <a:t>11</a:t>
                      </a:r>
                      <a:endParaRPr lang="pt-BR" sz="1400" dirty="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dirty="0" smtClean="0">
                          <a:effectLst/>
                          <a:latin typeface="+mn-lt"/>
                        </a:rPr>
                        <a:t>SAD</a:t>
                      </a:r>
                      <a:r>
                        <a:rPr lang="pt-BR" sz="1400" baseline="0" dirty="0" smtClean="0">
                          <a:effectLst/>
                          <a:latin typeface="+mn-lt"/>
                        </a:rPr>
                        <a:t> Natal (não habilitado)</a:t>
                      </a:r>
                      <a:endParaRPr lang="pt-BR" sz="1400" dirty="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dirty="0" smtClean="0">
                          <a:effectLst/>
                          <a:latin typeface="+mn-lt"/>
                        </a:rPr>
                        <a:t>Zona Leste de Natal</a:t>
                      </a:r>
                      <a:endParaRPr lang="pt-BR" sz="1400" dirty="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614066940"/>
                  </a:ext>
                </a:extLst>
              </a:tr>
            </a:tbl>
          </a:graphicData>
        </a:graphic>
      </p:graphicFrame>
      <p:sp>
        <p:nvSpPr>
          <p:cNvPr id="3" name="Rectangle 1"/>
          <p:cNvSpPr>
            <a:spLocks noChangeArrowheads="1"/>
          </p:cNvSpPr>
          <p:nvPr/>
        </p:nvSpPr>
        <p:spPr bwMode="auto">
          <a:xfrm>
            <a:off x="683568" y="548680"/>
            <a:ext cx="719948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111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a:r>
              <a:rPr lang="pt-BR" b="1" dirty="0">
                <a:solidFill>
                  <a:srgbClr val="C00000"/>
                </a:solidFill>
                <a:latin typeface="+mn-lt"/>
              </a:rPr>
              <a:t>Componente Atenção</a:t>
            </a:r>
            <a:r>
              <a:rPr lang="pt-BR" dirty="0">
                <a:solidFill>
                  <a:srgbClr val="C00000"/>
                </a:solidFill>
                <a:latin typeface="+mn-lt"/>
              </a:rPr>
              <a:t> </a:t>
            </a:r>
            <a:r>
              <a:rPr lang="pt-BR" b="1" dirty="0">
                <a:solidFill>
                  <a:srgbClr val="C00000"/>
                </a:solidFill>
                <a:latin typeface="+mn-lt"/>
              </a:rPr>
              <a:t>Domiciliar</a:t>
            </a:r>
            <a:r>
              <a:rPr lang="pt-BR" dirty="0">
                <a:solidFill>
                  <a:srgbClr val="C00000"/>
                </a:solidFill>
                <a:latin typeface="+mn-lt"/>
              </a:rPr>
              <a:t> </a:t>
            </a:r>
            <a:r>
              <a:rPr lang="pt-BR" dirty="0">
                <a:latin typeface="+mn-lt"/>
              </a:rPr>
              <a:t>– </a:t>
            </a:r>
            <a:r>
              <a:rPr lang="pt-BR" b="1" dirty="0">
                <a:latin typeface="+mn-lt"/>
              </a:rPr>
              <a:t>Equipes multiprofissionais (EMAD) atreladas às unidades hospitalares  e aos municípios</a:t>
            </a:r>
          </a:p>
          <a:p>
            <a:pPr marL="0" marR="0" lvl="0" indent="411163" algn="just" defTabSz="914400" rtl="0" eaLnBrk="0" fontAlgn="base" latinLnBrk="0" hangingPunct="0">
              <a:lnSpc>
                <a:spcPct val="100000"/>
              </a:lnSpc>
              <a:spcBef>
                <a:spcPct val="0"/>
              </a:spcBef>
              <a:spcAft>
                <a:spcPct val="0"/>
              </a:spcAft>
              <a:buClrTx/>
              <a:buSzTx/>
              <a:buFontTx/>
              <a:buNone/>
              <a:tabLst/>
            </a:pPr>
            <a:endParaRPr kumimoji="0" lang="pt-BR" altLang="pt-BR" b="1" i="0" u="none" strike="noStrike" cap="none" normalizeH="0" baseline="0" dirty="0" smtClean="0">
              <a:ln>
                <a:noFill/>
              </a:ln>
              <a:solidFill>
                <a:srgbClr val="000000"/>
              </a:solidFill>
              <a:effectLst/>
              <a:latin typeface="+mn-lt"/>
              <a:cs typeface="Arial" panose="020B0604020202020204" pitchFamily="34" charset="0"/>
            </a:endParaRPr>
          </a:p>
          <a:p>
            <a:pPr marL="0" marR="0" lvl="0" indent="411163" algn="just" defTabSz="914400" rtl="0" eaLnBrk="0" fontAlgn="base" latinLnBrk="0" hangingPunct="0">
              <a:lnSpc>
                <a:spcPct val="100000"/>
              </a:lnSpc>
              <a:spcBef>
                <a:spcPct val="0"/>
              </a:spcBef>
              <a:spcAft>
                <a:spcPct val="0"/>
              </a:spcAft>
              <a:buClrTx/>
              <a:buSzTx/>
              <a:buFontTx/>
              <a:buNone/>
              <a:tabLst/>
            </a:pPr>
            <a:r>
              <a:rPr kumimoji="0" lang="pt-BR" altLang="pt-BR" b="1" i="0" u="none" strike="noStrike" cap="none" normalizeH="0" baseline="0" dirty="0" err="1" smtClean="0">
                <a:ln>
                  <a:noFill/>
                </a:ln>
                <a:solidFill>
                  <a:srgbClr val="000000"/>
                </a:solidFill>
                <a:effectLst/>
                <a:latin typeface="+mn-lt"/>
                <a:cs typeface="Arial" panose="020B0604020202020204" pitchFamily="34" charset="0"/>
              </a:rPr>
              <a:t>SADs</a:t>
            </a:r>
            <a:r>
              <a:rPr kumimoji="0" lang="pt-BR" altLang="pt-BR" b="1" i="0" u="none" strike="noStrike" cap="none" normalizeH="0" baseline="0" dirty="0" smtClean="0">
                <a:ln>
                  <a:noFill/>
                </a:ln>
                <a:solidFill>
                  <a:srgbClr val="000000"/>
                </a:solidFill>
                <a:effectLst/>
                <a:latin typeface="+mn-lt"/>
                <a:cs typeface="Arial" panose="020B0604020202020204" pitchFamily="34" charset="0"/>
              </a:rPr>
              <a:t> Municipais</a:t>
            </a:r>
            <a:r>
              <a:rPr lang="pt-BR" altLang="pt-BR" dirty="0">
                <a:latin typeface="+mn-lt"/>
              </a:rPr>
              <a:t> </a:t>
            </a:r>
            <a:r>
              <a:rPr lang="pt-BR" altLang="pt-BR" dirty="0" smtClean="0">
                <a:latin typeface="+mn-lt"/>
              </a:rPr>
              <a:t>-</a:t>
            </a:r>
            <a:r>
              <a:rPr kumimoji="0" lang="pt-BR" altLang="pt-BR" b="0" i="0" u="none" strike="noStrike" cap="none" normalizeH="0" baseline="0" dirty="0" smtClean="0">
                <a:ln>
                  <a:noFill/>
                </a:ln>
                <a:solidFill>
                  <a:srgbClr val="000000"/>
                </a:solidFill>
                <a:effectLst/>
                <a:latin typeface="+mn-lt"/>
                <a:cs typeface="Arial" panose="020B0604020202020204" pitchFamily="34" charset="0"/>
              </a:rPr>
              <a:t>Os </a:t>
            </a:r>
            <a:r>
              <a:rPr kumimoji="0" lang="pt-BR" altLang="pt-BR" b="0" i="0" u="none" strike="noStrike" cap="none" normalizeH="0" baseline="0" dirty="0" err="1" smtClean="0">
                <a:ln>
                  <a:noFill/>
                </a:ln>
                <a:solidFill>
                  <a:srgbClr val="000000"/>
                </a:solidFill>
                <a:effectLst/>
                <a:latin typeface="+mn-lt"/>
                <a:cs typeface="Arial" panose="020B0604020202020204" pitchFamily="34" charset="0"/>
              </a:rPr>
              <a:t>SADs</a:t>
            </a:r>
            <a:r>
              <a:rPr kumimoji="0" lang="pt-BR" altLang="pt-BR" b="0" i="0" u="none" strike="noStrike" cap="none" normalizeH="0" baseline="0" dirty="0" smtClean="0">
                <a:ln>
                  <a:noFill/>
                </a:ln>
                <a:solidFill>
                  <a:srgbClr val="000000"/>
                </a:solidFill>
                <a:effectLst/>
                <a:latin typeface="+mn-lt"/>
                <a:cs typeface="Arial" panose="020B0604020202020204" pitchFamily="34" charset="0"/>
              </a:rPr>
              <a:t> Municipais estão implantados em 10 (dez) localidades, conforme quadro abaixo:</a:t>
            </a:r>
            <a:endParaRPr kumimoji="0" lang="pt-BR" altLang="pt-BR" b="0" i="0" u="none" strike="noStrike" cap="none" normalizeH="0" baseline="0" dirty="0" smtClean="0">
              <a:ln>
                <a:noFill/>
              </a:ln>
              <a:solidFill>
                <a:schemeClr val="tx1"/>
              </a:solidFill>
              <a:effectLst/>
              <a:latin typeface="+mn-lt"/>
            </a:endParaRPr>
          </a:p>
          <a:p>
            <a:pPr marL="0" marR="0" lvl="0" indent="411163" algn="just" defTabSz="914400" rtl="0" eaLnBrk="0" fontAlgn="base" latinLnBrk="0" hangingPunct="0">
              <a:lnSpc>
                <a:spcPct val="100000"/>
              </a:lnSpc>
              <a:spcBef>
                <a:spcPct val="0"/>
              </a:spcBef>
              <a:spcAft>
                <a:spcPct val="0"/>
              </a:spcAft>
              <a:buClrTx/>
              <a:buSzTx/>
              <a:buFontTx/>
              <a:buNone/>
              <a:tabLst/>
            </a:pPr>
            <a:endParaRPr kumimoji="0" lang="pt-BR" altLang="pt-BR" b="0" i="0" u="none" strike="noStrike" cap="none" normalizeH="0" baseline="0" dirty="0" smtClean="0">
              <a:ln>
                <a:noFill/>
              </a:ln>
              <a:solidFill>
                <a:schemeClr val="tx1"/>
              </a:solidFill>
              <a:effectLst/>
              <a:latin typeface="+mn-lt"/>
            </a:endParaRPr>
          </a:p>
          <a:p>
            <a:pPr marL="0" marR="0" lvl="0" indent="411163" algn="just" defTabSz="914400" rtl="0" eaLnBrk="0" fontAlgn="base" latinLnBrk="0" hangingPunct="0">
              <a:lnSpc>
                <a:spcPct val="100000"/>
              </a:lnSpc>
              <a:spcBef>
                <a:spcPct val="0"/>
              </a:spcBef>
              <a:spcAft>
                <a:spcPct val="0"/>
              </a:spcAft>
              <a:buClrTx/>
              <a:buSzTx/>
              <a:buFontTx/>
              <a:buNone/>
              <a:tabLst/>
            </a:pPr>
            <a:r>
              <a:rPr kumimoji="0" lang="pt-BR" altLang="pt-BR" b="0" i="0" u="none" strike="noStrike" cap="none" normalizeH="0" baseline="0" dirty="0" smtClean="0">
                <a:ln>
                  <a:noFill/>
                </a:ln>
                <a:solidFill>
                  <a:schemeClr val="tx1"/>
                </a:solidFill>
                <a:effectLst/>
                <a:latin typeface="+mn-lt"/>
              </a:rPr>
              <a:t/>
            </a:r>
            <a:br>
              <a:rPr kumimoji="0" lang="pt-BR" altLang="pt-BR" b="0" i="0" u="none" strike="noStrike" cap="none" normalizeH="0" baseline="0" dirty="0" smtClean="0">
                <a:ln>
                  <a:noFill/>
                </a:ln>
                <a:solidFill>
                  <a:schemeClr val="tx1"/>
                </a:solidFill>
                <a:effectLst/>
                <a:latin typeface="+mn-lt"/>
              </a:rPr>
            </a:br>
            <a:endParaRPr kumimoji="0" lang="pt-BR" altLang="pt-BR" b="0" i="0" u="none" strike="noStrike" cap="none" normalizeH="0" baseline="0" dirty="0" smtClean="0">
              <a:ln>
                <a:noFill/>
              </a:ln>
              <a:solidFill>
                <a:schemeClr val="tx1"/>
              </a:solidFill>
              <a:effectLst/>
              <a:latin typeface="+mn-lt"/>
            </a:endParaRPr>
          </a:p>
          <a:p>
            <a:pPr marL="0" marR="0" lvl="0" indent="411163" algn="just" defTabSz="914400" rtl="0" eaLnBrk="0" fontAlgn="base" latinLnBrk="0" hangingPunct="0">
              <a:lnSpc>
                <a:spcPct val="100000"/>
              </a:lnSpc>
              <a:spcBef>
                <a:spcPct val="0"/>
              </a:spcBef>
              <a:spcAft>
                <a:spcPct val="0"/>
              </a:spcAft>
              <a:buClrTx/>
              <a:buSzTx/>
              <a:buFontTx/>
              <a:buNone/>
              <a:tabLst/>
            </a:pPr>
            <a:endParaRPr kumimoji="0" lang="pt-BR" altLang="pt-BR" b="0" i="0" u="none" strike="noStrike" cap="none" normalizeH="0" baseline="0" dirty="0" smtClean="0">
              <a:ln>
                <a:noFill/>
              </a:ln>
              <a:solidFill>
                <a:schemeClr val="tx1"/>
              </a:solidFill>
              <a:effectLst/>
              <a:latin typeface="+mn-lt"/>
            </a:endParaRPr>
          </a:p>
        </p:txBody>
      </p:sp>
    </p:spTree>
    <p:extLst>
      <p:ext uri="{BB962C8B-B14F-4D97-AF65-F5344CB8AC3E}">
        <p14:creationId xmlns:p14="http://schemas.microsoft.com/office/powerpoint/2010/main" val="2335143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683568" y="638686"/>
            <a:ext cx="719948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111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a:r>
              <a:rPr lang="pt-BR" b="1" dirty="0">
                <a:solidFill>
                  <a:srgbClr val="C00000"/>
                </a:solidFill>
                <a:latin typeface="+mn-lt"/>
              </a:rPr>
              <a:t>Componente Atenção</a:t>
            </a:r>
            <a:r>
              <a:rPr lang="pt-BR" dirty="0">
                <a:solidFill>
                  <a:srgbClr val="C00000"/>
                </a:solidFill>
                <a:latin typeface="+mn-lt"/>
              </a:rPr>
              <a:t> </a:t>
            </a:r>
            <a:r>
              <a:rPr lang="pt-BR" b="1" dirty="0">
                <a:solidFill>
                  <a:srgbClr val="C00000"/>
                </a:solidFill>
                <a:latin typeface="+mn-lt"/>
              </a:rPr>
              <a:t>Domiciliar</a:t>
            </a:r>
            <a:r>
              <a:rPr lang="pt-BR" dirty="0">
                <a:solidFill>
                  <a:srgbClr val="C00000"/>
                </a:solidFill>
                <a:latin typeface="+mn-lt"/>
              </a:rPr>
              <a:t> </a:t>
            </a:r>
            <a:r>
              <a:rPr lang="pt-BR" dirty="0">
                <a:latin typeface="+mn-lt"/>
              </a:rPr>
              <a:t>– </a:t>
            </a:r>
            <a:r>
              <a:rPr lang="pt-BR" b="1" dirty="0">
                <a:latin typeface="+mn-lt"/>
              </a:rPr>
              <a:t>Equipes multiprofissionais (EMAD) atreladas às unidades hospitalares  e aos municípios</a:t>
            </a:r>
          </a:p>
          <a:p>
            <a:pPr marL="0" marR="0" lvl="0" indent="411163" algn="just" defTabSz="914400" rtl="0" eaLnBrk="0" fontAlgn="base" latinLnBrk="0" hangingPunct="0">
              <a:lnSpc>
                <a:spcPct val="100000"/>
              </a:lnSpc>
              <a:spcBef>
                <a:spcPct val="0"/>
              </a:spcBef>
              <a:spcAft>
                <a:spcPct val="0"/>
              </a:spcAft>
              <a:buClrTx/>
              <a:buSzTx/>
              <a:buFontTx/>
              <a:buNone/>
              <a:tabLst/>
            </a:pPr>
            <a:endParaRPr kumimoji="0" lang="pt-BR" altLang="pt-BR" b="1" i="0" u="none" strike="noStrike" cap="none" normalizeH="0" baseline="0" dirty="0" smtClean="0">
              <a:ln>
                <a:noFill/>
              </a:ln>
              <a:solidFill>
                <a:srgbClr val="000000"/>
              </a:solidFill>
              <a:effectLst/>
              <a:latin typeface="+mn-lt"/>
              <a:cs typeface="Arial" panose="020B0604020202020204" pitchFamily="34" charset="0"/>
            </a:endParaRPr>
          </a:p>
          <a:p>
            <a:pPr marL="0" marR="0" lvl="0" indent="411163" algn="just" defTabSz="914400" rtl="0" eaLnBrk="0" fontAlgn="base" latinLnBrk="0" hangingPunct="0">
              <a:lnSpc>
                <a:spcPct val="100000"/>
              </a:lnSpc>
              <a:spcBef>
                <a:spcPct val="0"/>
              </a:spcBef>
              <a:spcAft>
                <a:spcPct val="0"/>
              </a:spcAft>
              <a:buClrTx/>
              <a:buSzTx/>
              <a:buFontTx/>
              <a:buNone/>
              <a:tabLst/>
            </a:pPr>
            <a:r>
              <a:rPr kumimoji="0" lang="pt-BR" altLang="pt-BR" b="1" i="0" u="none" strike="noStrike" cap="none" normalizeH="0" baseline="0" dirty="0" err="1" smtClean="0">
                <a:ln>
                  <a:noFill/>
                </a:ln>
                <a:solidFill>
                  <a:srgbClr val="000000"/>
                </a:solidFill>
                <a:effectLst/>
                <a:latin typeface="+mn-lt"/>
                <a:cs typeface="Arial" panose="020B0604020202020204" pitchFamily="34" charset="0"/>
              </a:rPr>
              <a:t>SADs</a:t>
            </a:r>
            <a:r>
              <a:rPr kumimoji="0" lang="pt-BR" altLang="pt-BR" b="1" i="0" u="none" strike="noStrike" cap="none" normalizeH="0" baseline="0" dirty="0" smtClean="0">
                <a:ln>
                  <a:noFill/>
                </a:ln>
                <a:solidFill>
                  <a:srgbClr val="000000"/>
                </a:solidFill>
                <a:effectLst/>
                <a:latin typeface="+mn-lt"/>
                <a:cs typeface="Arial" panose="020B0604020202020204" pitchFamily="34" charset="0"/>
              </a:rPr>
              <a:t> Estaduais</a:t>
            </a:r>
            <a:r>
              <a:rPr lang="pt-BR" altLang="pt-BR" dirty="0" smtClean="0">
                <a:latin typeface="+mn-lt"/>
              </a:rPr>
              <a:t> -</a:t>
            </a:r>
            <a:r>
              <a:rPr kumimoji="0" lang="pt-BR" altLang="pt-BR" b="0" i="0" u="none" strike="noStrike" cap="none" normalizeH="0" baseline="0" dirty="0" smtClean="0">
                <a:ln>
                  <a:noFill/>
                </a:ln>
                <a:solidFill>
                  <a:srgbClr val="000000"/>
                </a:solidFill>
                <a:effectLst/>
                <a:latin typeface="+mn-lt"/>
                <a:cs typeface="Arial" panose="020B0604020202020204" pitchFamily="34" charset="0"/>
              </a:rPr>
              <a:t>Os </a:t>
            </a:r>
            <a:r>
              <a:rPr kumimoji="0" lang="pt-BR" altLang="pt-BR" b="0" i="0" u="none" strike="noStrike" cap="none" normalizeH="0" baseline="0" dirty="0" err="1" smtClean="0">
                <a:ln>
                  <a:noFill/>
                </a:ln>
                <a:solidFill>
                  <a:srgbClr val="000000"/>
                </a:solidFill>
                <a:effectLst/>
                <a:latin typeface="+mn-lt"/>
                <a:cs typeface="Arial" panose="020B0604020202020204" pitchFamily="34" charset="0"/>
              </a:rPr>
              <a:t>SADs</a:t>
            </a:r>
            <a:r>
              <a:rPr kumimoji="0" lang="pt-BR" altLang="pt-BR" b="0" i="0" u="none" strike="noStrike" cap="none" normalizeH="0" baseline="0" dirty="0" smtClean="0">
                <a:ln>
                  <a:noFill/>
                </a:ln>
                <a:solidFill>
                  <a:srgbClr val="000000"/>
                </a:solidFill>
                <a:effectLst/>
                <a:latin typeface="+mn-lt"/>
                <a:cs typeface="Arial" panose="020B0604020202020204" pitchFamily="34" charset="0"/>
              </a:rPr>
              <a:t> Estaduais estão implantados nos</a:t>
            </a:r>
            <a:r>
              <a:rPr kumimoji="0" lang="pt-BR" altLang="pt-BR" b="0" i="0" u="none" strike="noStrike" cap="none" normalizeH="0" dirty="0" smtClean="0">
                <a:ln>
                  <a:noFill/>
                </a:ln>
                <a:solidFill>
                  <a:srgbClr val="000000"/>
                </a:solidFill>
                <a:effectLst/>
                <a:latin typeface="+mn-lt"/>
                <a:cs typeface="Arial" panose="020B0604020202020204" pitchFamily="34" charset="0"/>
              </a:rPr>
              <a:t> hospitais estaduais de Natal e de Parnamirim</a:t>
            </a:r>
            <a:r>
              <a:rPr kumimoji="0" lang="pt-BR" altLang="pt-BR" b="0" i="0" u="none" strike="noStrike" cap="none" normalizeH="0" baseline="0" dirty="0" smtClean="0">
                <a:ln>
                  <a:noFill/>
                </a:ln>
                <a:solidFill>
                  <a:srgbClr val="000000"/>
                </a:solidFill>
                <a:effectLst/>
                <a:latin typeface="+mn-lt"/>
                <a:cs typeface="Arial" panose="020B0604020202020204" pitchFamily="34" charset="0"/>
              </a:rPr>
              <a:t>, conforme quadro abaixo:</a:t>
            </a:r>
            <a:endParaRPr kumimoji="0" lang="pt-BR" altLang="pt-BR" b="0" i="0" u="none" strike="noStrike" cap="none" normalizeH="0" baseline="0" dirty="0" smtClean="0">
              <a:ln>
                <a:noFill/>
              </a:ln>
              <a:solidFill>
                <a:schemeClr val="tx1"/>
              </a:solidFill>
              <a:effectLst/>
              <a:latin typeface="+mn-lt"/>
            </a:endParaRPr>
          </a:p>
          <a:p>
            <a:pPr marL="0" marR="0" lvl="0" indent="411163" algn="just" defTabSz="914400" rtl="0" eaLnBrk="0" fontAlgn="base" latinLnBrk="0" hangingPunct="0">
              <a:lnSpc>
                <a:spcPct val="100000"/>
              </a:lnSpc>
              <a:spcBef>
                <a:spcPct val="0"/>
              </a:spcBef>
              <a:spcAft>
                <a:spcPct val="0"/>
              </a:spcAft>
              <a:buClrTx/>
              <a:buSzTx/>
              <a:buFontTx/>
              <a:buNone/>
              <a:tabLst/>
            </a:pPr>
            <a:endParaRPr kumimoji="0" lang="pt-BR" altLang="pt-BR" b="0" i="0" u="none" strike="noStrike" cap="none" normalizeH="0" baseline="0" dirty="0" smtClean="0">
              <a:ln>
                <a:noFill/>
              </a:ln>
              <a:solidFill>
                <a:schemeClr val="tx1"/>
              </a:solidFill>
              <a:effectLst/>
              <a:latin typeface="+mn-lt"/>
            </a:endParaRPr>
          </a:p>
          <a:p>
            <a:pPr marL="0" marR="0" lvl="0" indent="411163" algn="just" defTabSz="914400" rtl="0" eaLnBrk="0" fontAlgn="base" latinLnBrk="0" hangingPunct="0">
              <a:lnSpc>
                <a:spcPct val="100000"/>
              </a:lnSpc>
              <a:spcBef>
                <a:spcPct val="0"/>
              </a:spcBef>
              <a:spcAft>
                <a:spcPct val="0"/>
              </a:spcAft>
              <a:buClrTx/>
              <a:buSzTx/>
              <a:buFontTx/>
              <a:buNone/>
              <a:tabLst/>
            </a:pPr>
            <a:r>
              <a:rPr kumimoji="0" lang="pt-BR" altLang="pt-BR" b="0" i="0" u="none" strike="noStrike" cap="none" normalizeH="0" baseline="0" dirty="0" smtClean="0">
                <a:ln>
                  <a:noFill/>
                </a:ln>
                <a:solidFill>
                  <a:schemeClr val="tx1"/>
                </a:solidFill>
                <a:effectLst/>
                <a:latin typeface="+mn-lt"/>
              </a:rPr>
              <a:t/>
            </a:r>
            <a:br>
              <a:rPr kumimoji="0" lang="pt-BR" altLang="pt-BR" b="0" i="0" u="none" strike="noStrike" cap="none" normalizeH="0" baseline="0" dirty="0" smtClean="0">
                <a:ln>
                  <a:noFill/>
                </a:ln>
                <a:solidFill>
                  <a:schemeClr val="tx1"/>
                </a:solidFill>
                <a:effectLst/>
                <a:latin typeface="+mn-lt"/>
              </a:rPr>
            </a:br>
            <a:endParaRPr kumimoji="0" lang="pt-BR" altLang="pt-BR" b="0" i="0" u="none" strike="noStrike" cap="none" normalizeH="0" baseline="0" dirty="0" smtClean="0">
              <a:ln>
                <a:noFill/>
              </a:ln>
              <a:solidFill>
                <a:schemeClr val="tx1"/>
              </a:solidFill>
              <a:effectLst/>
              <a:latin typeface="+mn-lt"/>
            </a:endParaRPr>
          </a:p>
          <a:p>
            <a:pPr marL="0" marR="0" lvl="0" indent="411163" algn="just" defTabSz="914400" rtl="0" eaLnBrk="0" fontAlgn="base" latinLnBrk="0" hangingPunct="0">
              <a:lnSpc>
                <a:spcPct val="100000"/>
              </a:lnSpc>
              <a:spcBef>
                <a:spcPct val="0"/>
              </a:spcBef>
              <a:spcAft>
                <a:spcPct val="0"/>
              </a:spcAft>
              <a:buClrTx/>
              <a:buSzTx/>
              <a:buFontTx/>
              <a:buNone/>
              <a:tabLst/>
            </a:pPr>
            <a:endParaRPr kumimoji="0" lang="pt-BR" altLang="pt-BR" b="0" i="0" u="none" strike="noStrike" cap="none" normalizeH="0" baseline="0" dirty="0" smtClean="0">
              <a:ln>
                <a:noFill/>
              </a:ln>
              <a:solidFill>
                <a:schemeClr val="tx1"/>
              </a:solidFill>
              <a:effectLst/>
              <a:latin typeface="+mn-lt"/>
            </a:endParaRPr>
          </a:p>
        </p:txBody>
      </p:sp>
      <p:graphicFrame>
        <p:nvGraphicFramePr>
          <p:cNvPr id="3" name="Tabela 2"/>
          <p:cNvGraphicFramePr>
            <a:graphicFrameLocks noGrp="1"/>
          </p:cNvGraphicFramePr>
          <p:nvPr>
            <p:extLst>
              <p:ext uri="{D42A27DB-BD31-4B8C-83A1-F6EECF244321}">
                <p14:modId xmlns:p14="http://schemas.microsoft.com/office/powerpoint/2010/main" val="3025619880"/>
              </p:ext>
            </p:extLst>
          </p:nvPr>
        </p:nvGraphicFramePr>
        <p:xfrm>
          <a:off x="1547664" y="2852936"/>
          <a:ext cx="5760640" cy="2555240"/>
        </p:xfrm>
        <a:graphic>
          <a:graphicData uri="http://schemas.openxmlformats.org/drawingml/2006/table">
            <a:tbl>
              <a:tblPr/>
              <a:tblGrid>
                <a:gridCol w="1254586">
                  <a:extLst>
                    <a:ext uri="{9D8B030D-6E8A-4147-A177-3AD203B41FA5}">
                      <a16:colId xmlns:a16="http://schemas.microsoft.com/office/drawing/2014/main" val="21807498"/>
                    </a:ext>
                  </a:extLst>
                </a:gridCol>
                <a:gridCol w="2906457">
                  <a:extLst>
                    <a:ext uri="{9D8B030D-6E8A-4147-A177-3AD203B41FA5}">
                      <a16:colId xmlns:a16="http://schemas.microsoft.com/office/drawing/2014/main" val="4219996284"/>
                    </a:ext>
                  </a:extLst>
                </a:gridCol>
                <a:gridCol w="1599597">
                  <a:extLst>
                    <a:ext uri="{9D8B030D-6E8A-4147-A177-3AD203B41FA5}">
                      <a16:colId xmlns:a16="http://schemas.microsoft.com/office/drawing/2014/main" val="478393616"/>
                    </a:ext>
                  </a:extLst>
                </a:gridCol>
              </a:tblGrid>
              <a:tr h="317500">
                <a:tc>
                  <a:txBody>
                    <a:bodyPr/>
                    <a:lstStyle/>
                    <a:p>
                      <a:pPr marL="38100" marR="38100" algn="ctr" rtl="0" fontAlgn="t">
                        <a:spcBef>
                          <a:spcPts val="0"/>
                        </a:spcBef>
                        <a:spcAft>
                          <a:spcPts val="0"/>
                        </a:spcAft>
                      </a:pPr>
                      <a:r>
                        <a:rPr lang="pt-BR" sz="1400" dirty="0">
                          <a:effectLst/>
                          <a:latin typeface="+mn-lt"/>
                        </a:rPr>
                        <a:t/>
                      </a:r>
                      <a:br>
                        <a:rPr lang="pt-BR" sz="1400" dirty="0">
                          <a:effectLst/>
                          <a:latin typeface="+mn-lt"/>
                        </a:rPr>
                      </a:br>
                      <a:r>
                        <a:rPr lang="pt-BR" sz="1400" b="1" i="0" u="none" strike="noStrike" dirty="0">
                          <a:solidFill>
                            <a:srgbClr val="000000"/>
                          </a:solidFill>
                          <a:effectLst/>
                          <a:latin typeface="+mn-lt"/>
                        </a:rPr>
                        <a:t>Nº</a:t>
                      </a:r>
                      <a:endParaRPr lang="pt-BR" sz="1400" dirty="0">
                        <a:effectLst/>
                        <a:latin typeface="+mn-lt"/>
                      </a:endParaRPr>
                    </a:p>
                  </a:txBody>
                  <a:tcPr marL="65405" marR="6858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DCE6F1"/>
                    </a:solidFill>
                  </a:tcPr>
                </a:tc>
                <a:tc>
                  <a:txBody>
                    <a:bodyPr/>
                    <a:lstStyle/>
                    <a:p>
                      <a:pPr marL="38100" marR="38100" algn="ctr" rtl="0" fontAlgn="t">
                        <a:spcBef>
                          <a:spcPts val="0"/>
                        </a:spcBef>
                        <a:spcAft>
                          <a:spcPts val="0"/>
                        </a:spcAft>
                      </a:pPr>
                      <a:r>
                        <a:rPr lang="pt-BR" sz="1400">
                          <a:effectLst/>
                          <a:latin typeface="+mn-lt"/>
                        </a:rPr>
                        <a:t/>
                      </a:r>
                      <a:br>
                        <a:rPr lang="pt-BR" sz="1400">
                          <a:effectLst/>
                          <a:latin typeface="+mn-lt"/>
                        </a:rPr>
                      </a:br>
                      <a:r>
                        <a:rPr lang="pt-BR" sz="1400" b="1" i="0" u="none" strike="noStrike">
                          <a:solidFill>
                            <a:srgbClr val="000000"/>
                          </a:solidFill>
                          <a:effectLst/>
                          <a:latin typeface="+mn-lt"/>
                        </a:rPr>
                        <a:t>LOCAL</a:t>
                      </a:r>
                      <a:endParaRPr lang="pt-BR" sz="1400">
                        <a:effectLst/>
                        <a:latin typeface="+mn-lt"/>
                      </a:endParaRPr>
                    </a:p>
                  </a:txBody>
                  <a:tcPr marL="65405" marR="6858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DCE6F1"/>
                    </a:solidFill>
                  </a:tcPr>
                </a:tc>
                <a:tc>
                  <a:txBody>
                    <a:bodyPr/>
                    <a:lstStyle/>
                    <a:p>
                      <a:pPr marL="38100" marR="38100" algn="ctr" rtl="0" fontAlgn="t">
                        <a:spcBef>
                          <a:spcPts val="0"/>
                        </a:spcBef>
                        <a:spcAft>
                          <a:spcPts val="0"/>
                        </a:spcAft>
                      </a:pPr>
                      <a:r>
                        <a:rPr lang="pt-BR" sz="1400" b="1" i="0" u="none" strike="noStrike">
                          <a:solidFill>
                            <a:srgbClr val="000000"/>
                          </a:solidFill>
                          <a:effectLst/>
                          <a:latin typeface="+mn-lt"/>
                        </a:rPr>
                        <a:t>REGIÃO DE SAÚDE</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DCE6F1"/>
                    </a:solidFill>
                  </a:tcPr>
                </a:tc>
                <a:extLst>
                  <a:ext uri="{0D108BD9-81ED-4DB2-BD59-A6C34878D82A}">
                    <a16:rowId xmlns:a16="http://schemas.microsoft.com/office/drawing/2014/main" val="1368572755"/>
                  </a:ext>
                </a:extLst>
              </a:tr>
              <a:tr h="317500">
                <a:tc>
                  <a:txBody>
                    <a:bodyPr/>
                    <a:lstStyle/>
                    <a:p>
                      <a:pPr marL="38100" marR="38100" algn="ctr" rtl="0" fontAlgn="t">
                        <a:spcBef>
                          <a:spcPts val="0"/>
                        </a:spcBef>
                        <a:spcAft>
                          <a:spcPts val="0"/>
                        </a:spcAft>
                      </a:pPr>
                      <a:r>
                        <a:rPr lang="pt-BR" sz="1400" b="0" i="0" u="none" strike="noStrike">
                          <a:solidFill>
                            <a:srgbClr val="000000"/>
                          </a:solidFill>
                          <a:effectLst/>
                          <a:latin typeface="+mn-lt"/>
                        </a:rPr>
                        <a:t>1</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dirty="0">
                          <a:solidFill>
                            <a:srgbClr val="000000"/>
                          </a:solidFill>
                          <a:effectLst/>
                          <a:latin typeface="+mn-lt"/>
                        </a:rPr>
                        <a:t>SAD </a:t>
                      </a:r>
                      <a:r>
                        <a:rPr lang="pt-BR" sz="1400" b="0" i="0" u="none" strike="noStrike" dirty="0" smtClean="0">
                          <a:solidFill>
                            <a:srgbClr val="000000"/>
                          </a:solidFill>
                          <a:effectLst/>
                          <a:latin typeface="+mn-lt"/>
                        </a:rPr>
                        <a:t>HMWG</a:t>
                      </a:r>
                      <a:endParaRPr lang="pt-BR" sz="1400" dirty="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dirty="0" smtClean="0">
                          <a:solidFill>
                            <a:srgbClr val="000000"/>
                          </a:solidFill>
                          <a:effectLst/>
                          <a:latin typeface="+mn-lt"/>
                        </a:rPr>
                        <a:t>Zona</a:t>
                      </a:r>
                      <a:r>
                        <a:rPr lang="pt-BR" sz="1400" b="0" i="0" u="none" strike="noStrike" baseline="0" dirty="0" smtClean="0">
                          <a:solidFill>
                            <a:srgbClr val="000000"/>
                          </a:solidFill>
                          <a:effectLst/>
                          <a:latin typeface="+mn-lt"/>
                        </a:rPr>
                        <a:t> Sul e parte da Oeste de Natal</a:t>
                      </a:r>
                      <a:endParaRPr lang="pt-BR" sz="1400" dirty="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486999324"/>
                  </a:ext>
                </a:extLst>
              </a:tr>
              <a:tr h="317500">
                <a:tc>
                  <a:txBody>
                    <a:bodyPr/>
                    <a:lstStyle/>
                    <a:p>
                      <a:pPr marL="38100" marR="38100" algn="ctr" rtl="0" fontAlgn="t">
                        <a:spcBef>
                          <a:spcPts val="0"/>
                        </a:spcBef>
                        <a:spcAft>
                          <a:spcPts val="0"/>
                        </a:spcAft>
                      </a:pPr>
                      <a:r>
                        <a:rPr lang="pt-BR" sz="1400" b="0" i="0" u="none" strike="noStrike" dirty="0">
                          <a:solidFill>
                            <a:srgbClr val="000000"/>
                          </a:solidFill>
                          <a:effectLst/>
                          <a:latin typeface="+mn-lt"/>
                        </a:rPr>
                        <a:t>2</a:t>
                      </a:r>
                      <a:endParaRPr lang="pt-BR" sz="1400" dirty="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R="38100" algn="ctr" rtl="0" fontAlgn="t">
                        <a:spcBef>
                          <a:spcPts val="0"/>
                        </a:spcBef>
                        <a:spcAft>
                          <a:spcPts val="0"/>
                        </a:spcAft>
                      </a:pPr>
                      <a:r>
                        <a:rPr lang="pt-BR" sz="1400" b="0" i="0" u="none" strike="noStrike" dirty="0">
                          <a:solidFill>
                            <a:srgbClr val="000000"/>
                          </a:solidFill>
                          <a:effectLst/>
                          <a:latin typeface="+mn-lt"/>
                        </a:rPr>
                        <a:t>SAD </a:t>
                      </a:r>
                      <a:r>
                        <a:rPr lang="pt-BR" sz="1400" b="0" i="0" u="none" strike="noStrike" dirty="0" smtClean="0">
                          <a:solidFill>
                            <a:srgbClr val="000000"/>
                          </a:solidFill>
                          <a:effectLst/>
                          <a:latin typeface="+mn-lt"/>
                        </a:rPr>
                        <a:t>HJPB</a:t>
                      </a:r>
                      <a:endParaRPr lang="pt-BR" sz="1400" dirty="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dirty="0" smtClean="0">
                          <a:solidFill>
                            <a:srgbClr val="000000"/>
                          </a:solidFill>
                          <a:effectLst/>
                          <a:latin typeface="+mn-lt"/>
                        </a:rPr>
                        <a:t>Zona</a:t>
                      </a:r>
                      <a:r>
                        <a:rPr lang="pt-BR" sz="1400" b="0" i="0" u="none" strike="noStrike" baseline="0" dirty="0" smtClean="0">
                          <a:solidFill>
                            <a:srgbClr val="000000"/>
                          </a:solidFill>
                          <a:effectLst/>
                          <a:latin typeface="+mn-lt"/>
                        </a:rPr>
                        <a:t> Norte de Natal</a:t>
                      </a:r>
                      <a:endParaRPr lang="pt-BR" sz="1400" dirty="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183015964"/>
                  </a:ext>
                </a:extLst>
              </a:tr>
              <a:tr h="317500">
                <a:tc>
                  <a:txBody>
                    <a:bodyPr/>
                    <a:lstStyle/>
                    <a:p>
                      <a:pPr marL="38100" marR="38100" algn="ctr" rtl="0" fontAlgn="t">
                        <a:spcBef>
                          <a:spcPts val="0"/>
                        </a:spcBef>
                        <a:spcAft>
                          <a:spcPts val="0"/>
                        </a:spcAft>
                      </a:pPr>
                      <a:r>
                        <a:rPr lang="pt-BR" sz="1400" b="0" i="0" u="none" strike="noStrike">
                          <a:solidFill>
                            <a:srgbClr val="000000"/>
                          </a:solidFill>
                          <a:effectLst/>
                          <a:latin typeface="+mn-lt"/>
                        </a:rPr>
                        <a:t>3</a:t>
                      </a:r>
                      <a:endParaRPr lang="pt-BR" sz="140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dirty="0">
                          <a:solidFill>
                            <a:srgbClr val="000000"/>
                          </a:solidFill>
                          <a:effectLst/>
                          <a:latin typeface="+mn-lt"/>
                        </a:rPr>
                        <a:t>SAD </a:t>
                      </a:r>
                      <a:r>
                        <a:rPr lang="pt-BR" sz="1400" b="0" i="0" u="none" strike="noStrike" dirty="0" smtClean="0">
                          <a:solidFill>
                            <a:srgbClr val="000000"/>
                          </a:solidFill>
                          <a:effectLst/>
                          <a:latin typeface="+mn-lt"/>
                        </a:rPr>
                        <a:t>HGT</a:t>
                      </a:r>
                      <a:endParaRPr lang="pt-BR" sz="1400" dirty="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dirty="0" smtClean="0">
                          <a:solidFill>
                            <a:srgbClr val="000000"/>
                          </a:solidFill>
                          <a:effectLst/>
                          <a:latin typeface="+mn-lt"/>
                        </a:rPr>
                        <a:t>Parte da Zona</a:t>
                      </a:r>
                      <a:r>
                        <a:rPr lang="pt-BR" sz="1400" b="0" i="0" u="none" strike="noStrike" baseline="0" dirty="0" smtClean="0">
                          <a:solidFill>
                            <a:srgbClr val="000000"/>
                          </a:solidFill>
                          <a:effectLst/>
                          <a:latin typeface="+mn-lt"/>
                        </a:rPr>
                        <a:t> Oeste de Natal</a:t>
                      </a:r>
                      <a:endParaRPr lang="pt-BR" sz="1400" dirty="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4222827194"/>
                  </a:ext>
                </a:extLst>
              </a:tr>
              <a:tr h="317500">
                <a:tc>
                  <a:txBody>
                    <a:bodyPr/>
                    <a:lstStyle/>
                    <a:p>
                      <a:pPr marL="38100" marR="38100" algn="ctr" rtl="0" fontAlgn="t">
                        <a:spcBef>
                          <a:spcPts val="0"/>
                        </a:spcBef>
                        <a:spcAft>
                          <a:spcPts val="0"/>
                        </a:spcAft>
                      </a:pPr>
                      <a:r>
                        <a:rPr lang="pt-BR" sz="1400" b="0" i="0" u="none" strike="noStrike" dirty="0">
                          <a:solidFill>
                            <a:srgbClr val="000000"/>
                          </a:solidFill>
                          <a:effectLst/>
                          <a:latin typeface="+mn-lt"/>
                        </a:rPr>
                        <a:t>4</a:t>
                      </a:r>
                      <a:endParaRPr lang="pt-BR" sz="1400" dirty="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dirty="0">
                          <a:solidFill>
                            <a:srgbClr val="000000"/>
                          </a:solidFill>
                          <a:effectLst/>
                          <a:latin typeface="+mn-lt"/>
                        </a:rPr>
                        <a:t>SAD </a:t>
                      </a:r>
                      <a:r>
                        <a:rPr lang="pt-BR" sz="1400" b="0" i="0" u="none" strike="noStrike" dirty="0" smtClean="0">
                          <a:solidFill>
                            <a:srgbClr val="000000"/>
                          </a:solidFill>
                          <a:effectLst/>
                          <a:latin typeface="+mn-lt"/>
                        </a:rPr>
                        <a:t>HDML</a:t>
                      </a:r>
                      <a:endParaRPr lang="pt-BR" sz="1400" dirty="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marL="38100" marR="38100" algn="ctr" rtl="0" fontAlgn="t">
                        <a:spcBef>
                          <a:spcPts val="0"/>
                        </a:spcBef>
                        <a:spcAft>
                          <a:spcPts val="0"/>
                        </a:spcAft>
                      </a:pPr>
                      <a:r>
                        <a:rPr lang="pt-BR" sz="1400" b="0" i="0" u="none" strike="noStrike" dirty="0" smtClean="0">
                          <a:solidFill>
                            <a:srgbClr val="000000"/>
                          </a:solidFill>
                          <a:effectLst/>
                          <a:latin typeface="+mn-lt"/>
                        </a:rPr>
                        <a:t>Parnamirim</a:t>
                      </a:r>
                      <a:endParaRPr lang="pt-BR" sz="1400" dirty="0">
                        <a:effectLst/>
                        <a:latin typeface="+mn-lt"/>
                      </a:endParaRPr>
                    </a:p>
                  </a:txBody>
                  <a:tcPr marL="63500" marR="63500" marT="63500" marB="63500">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462686109"/>
                  </a:ext>
                </a:extLst>
              </a:tr>
            </a:tbl>
          </a:graphicData>
        </a:graphic>
      </p:graphicFrame>
    </p:spTree>
    <p:extLst>
      <p:ext uri="{BB962C8B-B14F-4D97-AF65-F5344CB8AC3E}">
        <p14:creationId xmlns:p14="http://schemas.microsoft.com/office/powerpoint/2010/main" val="184880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95028" y="692696"/>
            <a:ext cx="8712968" cy="2585323"/>
          </a:xfrm>
          <a:prstGeom prst="rect">
            <a:avLst/>
          </a:prstGeom>
        </p:spPr>
        <p:txBody>
          <a:bodyPr wrap="square">
            <a:spAutoFit/>
          </a:bodyPr>
          <a:lstStyle/>
          <a:p>
            <a:pPr lvl="0" algn="just"/>
            <a:r>
              <a:rPr lang="pt-BR" b="1" dirty="0">
                <a:solidFill>
                  <a:srgbClr val="C00000"/>
                </a:solidFill>
              </a:rPr>
              <a:t>Componente Hospitalar</a:t>
            </a:r>
            <a:r>
              <a:rPr lang="pt-BR" dirty="0">
                <a:solidFill>
                  <a:srgbClr val="C00000"/>
                </a:solidFill>
              </a:rPr>
              <a:t> </a:t>
            </a:r>
            <a:r>
              <a:rPr lang="pt-BR" dirty="0"/>
              <a:t>– </a:t>
            </a:r>
            <a:r>
              <a:rPr lang="pt-BR" b="1" dirty="0"/>
              <a:t>constituído pelas Portas Hospitalares de Urgência, enfermarias de retaguarda clínica e de longa permanência, leitos de cuidados intensivos e inovação tecnológica das linhas de cuidados prioritárias (</a:t>
            </a:r>
            <a:r>
              <a:rPr lang="pt-BR" b="1" dirty="0" err="1"/>
              <a:t>traumato</a:t>
            </a:r>
            <a:r>
              <a:rPr lang="pt-BR" b="1" dirty="0"/>
              <a:t>-ortopedia, neurologia (AVC) e cardiologia (IAM</a:t>
            </a:r>
            <a:r>
              <a:rPr lang="pt-BR" b="1" dirty="0" smtClean="0"/>
              <a:t>), pediatria).</a:t>
            </a:r>
          </a:p>
          <a:p>
            <a:pPr lvl="0" algn="just"/>
            <a:endParaRPr lang="pt-BR" b="1" dirty="0"/>
          </a:p>
          <a:p>
            <a:pPr lvl="0" algn="just"/>
            <a:r>
              <a:rPr lang="pt-BR" dirty="0" smtClean="0">
                <a:solidFill>
                  <a:srgbClr val="FF0000"/>
                </a:solidFill>
              </a:rPr>
              <a:t>Unidades </a:t>
            </a:r>
            <a:r>
              <a:rPr lang="pt-BR" dirty="0">
                <a:solidFill>
                  <a:srgbClr val="FF0000"/>
                </a:solidFill>
              </a:rPr>
              <a:t>hospitalares </a:t>
            </a:r>
            <a:r>
              <a:rPr lang="pt-BR" dirty="0" smtClean="0">
                <a:solidFill>
                  <a:srgbClr val="FF0000"/>
                </a:solidFill>
              </a:rPr>
              <a:t>estaduais</a:t>
            </a:r>
          </a:p>
          <a:p>
            <a:pPr lvl="0" algn="just"/>
            <a:endParaRPr lang="pt-BR" b="1" dirty="0">
              <a:solidFill>
                <a:srgbClr val="FF0000"/>
              </a:solidFill>
            </a:endParaRPr>
          </a:p>
          <a:p>
            <a:pPr lvl="0" algn="just"/>
            <a:endParaRPr lang="pt-BR" b="1" dirty="0">
              <a:solidFill>
                <a:srgbClr val="FF0000"/>
              </a:solidFill>
            </a:endParaRPr>
          </a:p>
          <a:p>
            <a:pPr lvl="0" algn="just"/>
            <a:endParaRPr lang="pt-BR" b="1" dirty="0"/>
          </a:p>
        </p:txBody>
      </p:sp>
      <p:pic>
        <p:nvPicPr>
          <p:cNvPr id="9" name="Imagem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2420888"/>
            <a:ext cx="8604448" cy="4248472"/>
          </a:xfrm>
          <a:prstGeom prst="rect">
            <a:avLst/>
          </a:prstGeom>
        </p:spPr>
      </p:pic>
    </p:spTree>
    <p:extLst>
      <p:ext uri="{BB962C8B-B14F-4D97-AF65-F5344CB8AC3E}">
        <p14:creationId xmlns:p14="http://schemas.microsoft.com/office/powerpoint/2010/main" val="231021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412776"/>
            <a:ext cx="8172401" cy="4280710"/>
          </a:xfrm>
          <a:prstGeom prst="rect">
            <a:avLst/>
          </a:prstGeom>
        </p:spPr>
      </p:pic>
    </p:spTree>
    <p:extLst>
      <p:ext uri="{BB962C8B-B14F-4D97-AF65-F5344CB8AC3E}">
        <p14:creationId xmlns:p14="http://schemas.microsoft.com/office/powerpoint/2010/main" val="1212454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556792"/>
            <a:ext cx="8504605" cy="4392488"/>
          </a:xfrm>
          <a:prstGeom prst="rect">
            <a:avLst/>
          </a:prstGeom>
        </p:spPr>
      </p:pic>
    </p:spTree>
    <p:extLst>
      <p:ext uri="{BB962C8B-B14F-4D97-AF65-F5344CB8AC3E}">
        <p14:creationId xmlns:p14="http://schemas.microsoft.com/office/powerpoint/2010/main" val="2600034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196752"/>
            <a:ext cx="8028384" cy="2226420"/>
          </a:xfrm>
          <a:prstGeom prst="rect">
            <a:avLst/>
          </a:prstGeom>
        </p:spPr>
      </p:pic>
      <p:sp>
        <p:nvSpPr>
          <p:cNvPr id="3" name="CaixaDeTexto 2"/>
          <p:cNvSpPr txBox="1"/>
          <p:nvPr/>
        </p:nvSpPr>
        <p:spPr>
          <a:xfrm>
            <a:off x="1115616" y="3861048"/>
            <a:ext cx="6912768" cy="1200329"/>
          </a:xfrm>
          <a:prstGeom prst="rect">
            <a:avLst/>
          </a:prstGeom>
          <a:noFill/>
        </p:spPr>
        <p:txBody>
          <a:bodyPr wrap="square" rtlCol="0">
            <a:spAutoFit/>
          </a:bodyPr>
          <a:lstStyle/>
          <a:p>
            <a:pPr algn="just"/>
            <a:r>
              <a:rPr lang="pt-BR" dirty="0" smtClean="0"/>
              <a:t>Vale destacar que as portas dos hospitais regionais que são portas de entrada clínica são </a:t>
            </a:r>
            <a:r>
              <a:rPr lang="pt-BR" dirty="0" err="1" smtClean="0"/>
              <a:t>cofianciadas</a:t>
            </a:r>
            <a:r>
              <a:rPr lang="pt-BR" dirty="0" smtClean="0"/>
              <a:t> entre estado e municípios da região. A proposta é que os consórcios </a:t>
            </a:r>
            <a:r>
              <a:rPr lang="pt-BR" dirty="0" err="1" smtClean="0"/>
              <a:t>interfederativos</a:t>
            </a:r>
            <a:r>
              <a:rPr lang="pt-BR" dirty="0" smtClean="0"/>
              <a:t> absorvam a administração desse nível de atenção.</a:t>
            </a:r>
            <a:endParaRPr lang="pt-BR" dirty="0"/>
          </a:p>
        </p:txBody>
      </p:sp>
    </p:spTree>
    <p:extLst>
      <p:ext uri="{BB962C8B-B14F-4D97-AF65-F5344CB8AC3E}">
        <p14:creationId xmlns:p14="http://schemas.microsoft.com/office/powerpoint/2010/main" val="2154003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467544" y="980728"/>
            <a:ext cx="6837706" cy="369332"/>
          </a:xfrm>
          <a:prstGeom prst="rect">
            <a:avLst/>
          </a:prstGeom>
        </p:spPr>
        <p:txBody>
          <a:bodyPr wrap="none">
            <a:spAutoFit/>
          </a:bodyPr>
          <a:lstStyle/>
          <a:p>
            <a:pPr lvl="0" algn="just"/>
            <a:r>
              <a:rPr lang="pt-BR" dirty="0">
                <a:solidFill>
                  <a:srgbClr val="FF0000"/>
                </a:solidFill>
              </a:rPr>
              <a:t>Unidades hospitalares </a:t>
            </a:r>
            <a:r>
              <a:rPr lang="pt-BR" dirty="0" smtClean="0">
                <a:solidFill>
                  <a:srgbClr val="FF0000"/>
                </a:solidFill>
              </a:rPr>
              <a:t>municipais, </a:t>
            </a:r>
            <a:r>
              <a:rPr lang="pt-BR" dirty="0" smtClean="0">
                <a:solidFill>
                  <a:srgbClr val="FF0000"/>
                </a:solidFill>
              </a:rPr>
              <a:t>federais, </a:t>
            </a:r>
            <a:r>
              <a:rPr lang="pt-BR" dirty="0" smtClean="0">
                <a:solidFill>
                  <a:srgbClr val="FF0000"/>
                </a:solidFill>
              </a:rPr>
              <a:t>privadas </a:t>
            </a:r>
            <a:r>
              <a:rPr lang="pt-BR" dirty="0" smtClean="0">
                <a:solidFill>
                  <a:srgbClr val="FF0000"/>
                </a:solidFill>
              </a:rPr>
              <a:t>e filantrópicas</a:t>
            </a:r>
            <a:endParaRPr lang="pt-BR" dirty="0">
              <a:solidFill>
                <a:srgbClr val="FF0000"/>
              </a:solidFill>
            </a:endParaRPr>
          </a:p>
        </p:txBody>
      </p:sp>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6797" y="1332630"/>
            <a:ext cx="8496944" cy="5409491"/>
          </a:xfrm>
          <a:prstGeom prst="rect">
            <a:avLst/>
          </a:prstGeom>
        </p:spPr>
      </p:pic>
    </p:spTree>
    <p:extLst>
      <p:ext uri="{BB962C8B-B14F-4D97-AF65-F5344CB8AC3E}">
        <p14:creationId xmlns:p14="http://schemas.microsoft.com/office/powerpoint/2010/main" val="3031166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51520" y="1268760"/>
            <a:ext cx="8640960" cy="3677930"/>
          </a:xfrm>
          <a:prstGeom prst="rect">
            <a:avLst/>
          </a:prstGeom>
        </p:spPr>
        <p:txBody>
          <a:bodyPr wrap="square">
            <a:spAutoFit/>
          </a:bodyPr>
          <a:lstStyle/>
          <a:p>
            <a:pPr indent="457200" algn="just">
              <a:spcBef>
                <a:spcPts val="2400"/>
              </a:spcBef>
              <a:spcAft>
                <a:spcPts val="600"/>
              </a:spcAft>
            </a:pPr>
            <a:r>
              <a:rPr lang="pt-BR" b="1" dirty="0" smtClean="0">
                <a:solidFill>
                  <a:srgbClr val="000000"/>
                </a:solidFill>
                <a:latin typeface="Arial" panose="020B0604020202020204" pitchFamily="34" charset="0"/>
              </a:rPr>
              <a:t>Plano </a:t>
            </a:r>
            <a:r>
              <a:rPr lang="pt-BR" b="1" dirty="0">
                <a:solidFill>
                  <a:srgbClr val="000000"/>
                </a:solidFill>
                <a:latin typeface="Arial" panose="020B0604020202020204" pitchFamily="34" charset="0"/>
              </a:rPr>
              <a:t>de Ação por Macrorregião - habilitação e qualificação de leitos e serviços na RUE (existentes e novas propostas)</a:t>
            </a:r>
            <a:endParaRPr lang="pt-BR" dirty="0"/>
          </a:p>
          <a:p>
            <a:pPr marL="457200">
              <a:spcBef>
                <a:spcPts val="1200"/>
              </a:spcBef>
            </a:pPr>
            <a:r>
              <a:rPr lang="pt-BR" dirty="0"/>
              <a:t/>
            </a:r>
            <a:br>
              <a:rPr lang="pt-BR" dirty="0"/>
            </a:br>
            <a:r>
              <a:rPr lang="pt-BR" b="1" dirty="0" smtClean="0">
                <a:solidFill>
                  <a:srgbClr val="000000"/>
                </a:solidFill>
                <a:latin typeface="Arial" panose="020B0604020202020204" pitchFamily="34" charset="0"/>
              </a:rPr>
              <a:t>Metropolitana </a:t>
            </a:r>
            <a:r>
              <a:rPr lang="pt-BR" b="1" dirty="0">
                <a:solidFill>
                  <a:srgbClr val="000000"/>
                </a:solidFill>
                <a:latin typeface="Arial" panose="020B0604020202020204" pitchFamily="34" charset="0"/>
              </a:rPr>
              <a:t>Ampliada  </a:t>
            </a:r>
            <a:r>
              <a:rPr lang="pt-BR" b="1" dirty="0" smtClean="0">
                <a:solidFill>
                  <a:srgbClr val="000000"/>
                </a:solidFill>
                <a:latin typeface="Arial" panose="020B0604020202020204" pitchFamily="34" charset="0"/>
              </a:rPr>
              <a:t>(1ª, 3ª, 4ª, 5ª e 7ª regiões de saúde)</a:t>
            </a:r>
            <a:r>
              <a:rPr lang="pt-BR" dirty="0"/>
              <a:t/>
            </a:r>
            <a:br>
              <a:rPr lang="pt-BR" dirty="0"/>
            </a:br>
            <a:r>
              <a:rPr lang="pt-BR" dirty="0">
                <a:solidFill>
                  <a:srgbClr val="000000"/>
                </a:solidFill>
                <a:latin typeface="Arial" panose="020B0604020202020204" pitchFamily="34" charset="0"/>
              </a:rPr>
              <a:t>Macrorregião já com plano habilitado junto ao Ministério da Saúde com proposta de expansão. </a:t>
            </a:r>
            <a:endParaRPr lang="pt-BR" dirty="0" smtClean="0">
              <a:solidFill>
                <a:srgbClr val="000000"/>
              </a:solidFill>
              <a:latin typeface="Arial" panose="020B0604020202020204" pitchFamily="34" charset="0"/>
            </a:endParaRPr>
          </a:p>
          <a:p>
            <a:pPr marL="457200">
              <a:spcBef>
                <a:spcPts val="1200"/>
              </a:spcBef>
            </a:pPr>
            <a:r>
              <a:rPr lang="pt-BR" dirty="0"/>
              <a:t/>
            </a:r>
            <a:br>
              <a:rPr lang="pt-BR" dirty="0"/>
            </a:br>
            <a:r>
              <a:rPr lang="pt-BR" b="1" dirty="0" smtClean="0">
                <a:solidFill>
                  <a:srgbClr val="000000"/>
                </a:solidFill>
                <a:latin typeface="Arial" panose="020B0604020202020204" pitchFamily="34" charset="0"/>
              </a:rPr>
              <a:t>Oeste Ampliada (2ª, 6ª e 8ª regiões de saúde)</a:t>
            </a:r>
            <a:endParaRPr lang="pt-BR" dirty="0" smtClean="0"/>
          </a:p>
          <a:p>
            <a:pPr marL="457200">
              <a:spcBef>
                <a:spcPts val="1200"/>
              </a:spcBef>
            </a:pPr>
            <a:r>
              <a:rPr lang="pt-BR" dirty="0" smtClean="0">
                <a:solidFill>
                  <a:srgbClr val="000000"/>
                </a:solidFill>
                <a:latin typeface="Arial" panose="020B0604020202020204" pitchFamily="34" charset="0"/>
              </a:rPr>
              <a:t>Macrorregião </a:t>
            </a:r>
            <a:r>
              <a:rPr lang="pt-BR" dirty="0">
                <a:solidFill>
                  <a:srgbClr val="000000"/>
                </a:solidFill>
                <a:latin typeface="Arial" panose="020B0604020202020204" pitchFamily="34" charset="0"/>
              </a:rPr>
              <a:t>sem plano habilitado junto ao Ministério da Saúde com proposta de </a:t>
            </a:r>
            <a:r>
              <a:rPr lang="pt-BR" dirty="0" smtClean="0">
                <a:solidFill>
                  <a:srgbClr val="000000"/>
                </a:solidFill>
                <a:latin typeface="Arial" panose="020B0604020202020204" pitchFamily="34" charset="0"/>
              </a:rPr>
              <a:t>habilitação</a:t>
            </a:r>
            <a:r>
              <a:rPr lang="pt-BR" dirty="0"/>
              <a:t/>
            </a:r>
            <a:br>
              <a:rPr lang="pt-BR" dirty="0"/>
            </a:br>
            <a:endParaRPr lang="pt-BR" dirty="0"/>
          </a:p>
        </p:txBody>
      </p:sp>
    </p:spTree>
    <p:extLst>
      <p:ext uri="{BB962C8B-B14F-4D97-AF65-F5344CB8AC3E}">
        <p14:creationId xmlns:p14="http://schemas.microsoft.com/office/powerpoint/2010/main" val="387253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23528" y="908720"/>
            <a:ext cx="8424936" cy="5355312"/>
          </a:xfrm>
          <a:prstGeom prst="rect">
            <a:avLst/>
          </a:prstGeom>
        </p:spPr>
        <p:txBody>
          <a:bodyPr wrap="square">
            <a:spAutoFit/>
          </a:bodyPr>
          <a:lstStyle/>
          <a:p>
            <a:pPr algn="ctr"/>
            <a:r>
              <a:rPr lang="pt-BR" b="1" dirty="0" smtClean="0">
                <a:solidFill>
                  <a:srgbClr val="FF0000"/>
                </a:solidFill>
                <a:latin typeface="Arial" panose="020B0604020202020204" pitchFamily="34" charset="0"/>
              </a:rPr>
              <a:t>PROPOSIÇÕES PARA EFETIVAR A REESTRUTURAÇÃO  DA RUE</a:t>
            </a:r>
          </a:p>
          <a:p>
            <a:pPr algn="just"/>
            <a:endParaRPr lang="pt-BR" dirty="0">
              <a:solidFill>
                <a:srgbClr val="FF0000"/>
              </a:solidFill>
              <a:latin typeface="Arial" panose="020B0604020202020204" pitchFamily="34" charset="0"/>
            </a:endParaRPr>
          </a:p>
          <a:p>
            <a:pPr algn="just"/>
            <a:endParaRPr lang="pt-BR" dirty="0" smtClean="0">
              <a:solidFill>
                <a:srgbClr val="FF0000"/>
              </a:solidFill>
              <a:latin typeface="Arial" panose="020B0604020202020204" pitchFamily="34" charset="0"/>
            </a:endParaRPr>
          </a:p>
          <a:p>
            <a:pPr marL="285750" indent="-285750" algn="just">
              <a:buFont typeface="Arial" panose="020B0604020202020204" pitchFamily="34" charset="0"/>
              <a:buChar char="•"/>
            </a:pPr>
            <a:r>
              <a:rPr lang="pt-BR" dirty="0" smtClean="0">
                <a:latin typeface="Arial" panose="020B0604020202020204" pitchFamily="34" charset="0"/>
              </a:rPr>
              <a:t>Apresentar o Plano de Ação da RUE na CIB de julho de 2022</a:t>
            </a:r>
          </a:p>
          <a:p>
            <a:pPr marL="285750" indent="-285750" algn="just">
              <a:buFont typeface="Arial" panose="020B0604020202020204" pitchFamily="34" charset="0"/>
              <a:buChar char="•"/>
            </a:pPr>
            <a:endParaRPr lang="pt-BR" dirty="0" smtClean="0">
              <a:latin typeface="Arial" panose="020B0604020202020204" pitchFamily="34" charset="0"/>
            </a:endParaRPr>
          </a:p>
          <a:p>
            <a:pPr marL="285750" indent="-285750" algn="just">
              <a:buFont typeface="Arial" panose="020B0604020202020204" pitchFamily="34" charset="0"/>
              <a:buChar char="•"/>
            </a:pPr>
            <a:r>
              <a:rPr lang="pt-BR" dirty="0" smtClean="0">
                <a:latin typeface="Arial" panose="020B0604020202020204" pitchFamily="34" charset="0"/>
              </a:rPr>
              <a:t>Concluir levantamento realizado junto serviços e municípios - novas solicitações de leitos a serem inseridos na RUE</a:t>
            </a:r>
          </a:p>
          <a:p>
            <a:pPr marL="285750" indent="-285750" algn="just">
              <a:buFont typeface="Arial" panose="020B0604020202020204" pitchFamily="34" charset="0"/>
              <a:buChar char="•"/>
            </a:pPr>
            <a:endParaRPr lang="pt-BR" dirty="0">
              <a:latin typeface="Arial" panose="020B0604020202020204" pitchFamily="34" charset="0"/>
            </a:endParaRPr>
          </a:p>
          <a:p>
            <a:pPr marL="285750" indent="-285750" algn="just">
              <a:buFont typeface="Arial" panose="020B0604020202020204" pitchFamily="34" charset="0"/>
              <a:buChar char="•"/>
            </a:pPr>
            <a:r>
              <a:rPr lang="pt-BR" dirty="0" smtClean="0">
                <a:latin typeface="Arial" panose="020B0604020202020204" pitchFamily="34" charset="0"/>
              </a:rPr>
              <a:t>Efetivar a regulação das portas hospitalares a partir da expansão da CAPH</a:t>
            </a:r>
          </a:p>
          <a:p>
            <a:pPr marL="285750" indent="-285750" algn="just">
              <a:buFont typeface="Arial" panose="020B0604020202020204" pitchFamily="34" charset="0"/>
              <a:buChar char="•"/>
            </a:pPr>
            <a:endParaRPr lang="pt-BR" dirty="0">
              <a:latin typeface="Arial" panose="020B0604020202020204" pitchFamily="34" charset="0"/>
            </a:endParaRPr>
          </a:p>
          <a:p>
            <a:pPr marL="285750" indent="-285750" algn="just">
              <a:buFont typeface="Arial" panose="020B0604020202020204" pitchFamily="34" charset="0"/>
              <a:buChar char="•"/>
            </a:pPr>
            <a:r>
              <a:rPr lang="pt-BR" dirty="0" smtClean="0">
                <a:latin typeface="Arial" panose="020B0604020202020204" pitchFamily="34" charset="0"/>
              </a:rPr>
              <a:t>Identificar portas de entrada de urgência e emergência municipais estruturadas para acolher as demandas</a:t>
            </a:r>
          </a:p>
          <a:p>
            <a:pPr marL="285750" indent="-285750" algn="just">
              <a:buFont typeface="Arial" panose="020B0604020202020204" pitchFamily="34" charset="0"/>
              <a:buChar char="•"/>
            </a:pPr>
            <a:endParaRPr lang="pt-BR" dirty="0">
              <a:latin typeface="Arial" panose="020B0604020202020204" pitchFamily="34" charset="0"/>
            </a:endParaRPr>
          </a:p>
          <a:p>
            <a:pPr marL="285750" indent="-285750" algn="just">
              <a:buFont typeface="Arial" panose="020B0604020202020204" pitchFamily="34" charset="0"/>
              <a:buChar char="•"/>
            </a:pPr>
            <a:r>
              <a:rPr lang="pt-BR" dirty="0" smtClean="0">
                <a:latin typeface="Arial" panose="020B0604020202020204" pitchFamily="34" charset="0"/>
              </a:rPr>
              <a:t>Capacitar as portas de entrada em geral através do NEP do SAMU e parcerias com instituições educacionais para o melhor acolhimento as urgências</a:t>
            </a:r>
          </a:p>
          <a:p>
            <a:pPr marL="285750" indent="-285750" algn="just">
              <a:buFont typeface="Arial" panose="020B0604020202020204" pitchFamily="34" charset="0"/>
              <a:buChar char="•"/>
            </a:pPr>
            <a:endParaRPr lang="pt-BR" dirty="0" smtClean="0">
              <a:latin typeface="Arial" panose="020B0604020202020204" pitchFamily="34" charset="0"/>
            </a:endParaRPr>
          </a:p>
          <a:p>
            <a:pPr marL="285750" indent="-285750" algn="just">
              <a:buFont typeface="Arial" panose="020B0604020202020204" pitchFamily="34" charset="0"/>
              <a:buChar char="•"/>
            </a:pPr>
            <a:endParaRPr lang="pt-BR" dirty="0">
              <a:latin typeface="Arial" panose="020B0604020202020204" pitchFamily="34" charset="0"/>
            </a:endParaRPr>
          </a:p>
          <a:p>
            <a:pPr marL="285750" indent="-285750" algn="just">
              <a:buFont typeface="Arial" panose="020B0604020202020204" pitchFamily="34" charset="0"/>
              <a:buChar char="•"/>
            </a:pPr>
            <a:endParaRPr lang="pt-BR" dirty="0">
              <a:latin typeface="Arial" panose="020B0604020202020204" pitchFamily="34" charset="0"/>
            </a:endParaRPr>
          </a:p>
        </p:txBody>
      </p:sp>
    </p:spTree>
    <p:extLst>
      <p:ext uri="{BB962C8B-B14F-4D97-AF65-F5344CB8AC3E}">
        <p14:creationId xmlns:p14="http://schemas.microsoft.com/office/powerpoint/2010/main" val="3869536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187624" y="620688"/>
            <a:ext cx="7344816" cy="369332"/>
          </a:xfrm>
          <a:prstGeom prst="rect">
            <a:avLst/>
          </a:prstGeom>
          <a:noFill/>
        </p:spPr>
        <p:txBody>
          <a:bodyPr wrap="square" rtlCol="0">
            <a:spAutoFit/>
          </a:bodyPr>
          <a:lstStyle/>
          <a:p>
            <a:pPr algn="ctr"/>
            <a:r>
              <a:rPr lang="pt-BR" b="1" dirty="0">
                <a:solidFill>
                  <a:srgbClr val="002060"/>
                </a:solidFill>
              </a:rPr>
              <a:t>REDE DE ATENÇÃO ÀS URGÊNCIAS E EMERGÊNCIAS</a:t>
            </a:r>
          </a:p>
        </p:txBody>
      </p:sp>
      <p:sp>
        <p:nvSpPr>
          <p:cNvPr id="5" name="CaixaDeTexto 4"/>
          <p:cNvSpPr txBox="1"/>
          <p:nvPr/>
        </p:nvSpPr>
        <p:spPr>
          <a:xfrm>
            <a:off x="467544" y="1124744"/>
            <a:ext cx="8136904" cy="1477328"/>
          </a:xfrm>
          <a:prstGeom prst="rect">
            <a:avLst/>
          </a:prstGeom>
          <a:noFill/>
        </p:spPr>
        <p:txBody>
          <a:bodyPr wrap="square" rtlCol="0">
            <a:spAutoFit/>
          </a:bodyPr>
          <a:lstStyle/>
          <a:p>
            <a:pPr algn="just"/>
            <a:r>
              <a:rPr lang="pt-BR" b="1" dirty="0" smtClean="0"/>
              <a:t>Tem </a:t>
            </a:r>
            <a:r>
              <a:rPr lang="pt-BR" b="1" dirty="0"/>
              <a:t>a finalidade de ampliar e qualificar o acesso humanizado e integral aos usuários em situação de urgência com rapidez e no momento oportuno, através da articulação e integração de todos os estabelecimentos de saúde do RN.</a:t>
            </a:r>
          </a:p>
          <a:p>
            <a:endParaRPr lang="pt-BR" dirty="0"/>
          </a:p>
        </p:txBody>
      </p:sp>
      <p:pic>
        <p:nvPicPr>
          <p:cNvPr id="1026" name="Imagem 1"/>
          <p:cNvPicPr>
            <a:picLocks noChangeAspect="1" noChangeArrowheads="1"/>
          </p:cNvPicPr>
          <p:nvPr/>
        </p:nvPicPr>
        <p:blipFill>
          <a:blip r:embed="rId2" cstate="print"/>
          <a:srcRect/>
          <a:stretch>
            <a:fillRect/>
          </a:stretch>
        </p:blipFill>
        <p:spPr bwMode="auto">
          <a:xfrm>
            <a:off x="1475656" y="2420888"/>
            <a:ext cx="5280467" cy="3957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07504" y="764704"/>
            <a:ext cx="8928992" cy="6955750"/>
          </a:xfrm>
          <a:prstGeom prst="rect">
            <a:avLst/>
          </a:prstGeom>
        </p:spPr>
        <p:txBody>
          <a:bodyPr wrap="square">
            <a:spAutoFit/>
          </a:bodyPr>
          <a:lstStyle/>
          <a:p>
            <a:pPr indent="457200" algn="just">
              <a:spcBef>
                <a:spcPts val="2400"/>
              </a:spcBef>
              <a:spcAft>
                <a:spcPts val="600"/>
              </a:spcAft>
            </a:pPr>
            <a:r>
              <a:rPr lang="pt-BR" sz="1600" b="1" dirty="0">
                <a:solidFill>
                  <a:srgbClr val="000000"/>
                </a:solidFill>
                <a:latin typeface="Arial" panose="020B0604020202020204" pitchFamily="34" charset="0"/>
              </a:rPr>
              <a:t>Linhas de Cuidado da RUE, Urgências Obstétricas, Psiquiátricas, Clínicas e Cirúrgicas </a:t>
            </a:r>
            <a:endParaRPr lang="pt-BR" sz="1600" dirty="0"/>
          </a:p>
          <a:p>
            <a:pPr algn="just">
              <a:spcAft>
                <a:spcPts val="1000"/>
              </a:spcAft>
            </a:pPr>
            <a:r>
              <a:rPr lang="pt-BR" sz="1600" dirty="0">
                <a:solidFill>
                  <a:srgbClr val="000000"/>
                </a:solidFill>
                <a:latin typeface="Arial" panose="020B0604020202020204" pitchFamily="34" charset="0"/>
              </a:rPr>
              <a:t>A assistência às urgências envolve o indivíduo em todos os campos da saúde do mesmo. Dessa forma a RUE é a rede que é transversal a todas as demais redes temáticas e necessita está em comunicação constante com todos os pontos de atenção. Existem os pontos de atenção específicos da RUE, mas todos os demais necessitam ter uma articulação e uma linha de comunicação para caso necessite de atendimento imediato. É importante destacar que três linhas de cuidado são específicas da RUE e possuem financiamento: </a:t>
            </a:r>
            <a:r>
              <a:rPr lang="pt-BR" sz="1600" dirty="0" err="1">
                <a:solidFill>
                  <a:srgbClr val="000000"/>
                </a:solidFill>
                <a:latin typeface="Arial" panose="020B0604020202020204" pitchFamily="34" charset="0"/>
              </a:rPr>
              <a:t>traumato</a:t>
            </a:r>
            <a:r>
              <a:rPr lang="pt-BR" sz="1600" dirty="0">
                <a:solidFill>
                  <a:srgbClr val="000000"/>
                </a:solidFill>
                <a:latin typeface="Arial" panose="020B0604020202020204" pitchFamily="34" charset="0"/>
              </a:rPr>
              <a:t>-ortopedia, neurologia e cardiovascular</a:t>
            </a:r>
            <a:r>
              <a:rPr lang="pt-BR" sz="1600" dirty="0" smtClean="0">
                <a:solidFill>
                  <a:srgbClr val="000000"/>
                </a:solidFill>
                <a:latin typeface="Arial" panose="020B0604020202020204" pitchFamily="34" charset="0"/>
              </a:rPr>
              <a:t>.</a:t>
            </a:r>
          </a:p>
          <a:p>
            <a:pPr algn="just">
              <a:spcAft>
                <a:spcPts val="1000"/>
              </a:spcAft>
            </a:pPr>
            <a:r>
              <a:rPr lang="pt-BR" sz="1600" dirty="0">
                <a:solidFill>
                  <a:srgbClr val="000000"/>
                </a:solidFill>
                <a:latin typeface="Arial" panose="020B0604020202020204" pitchFamily="34" charset="0"/>
              </a:rPr>
              <a:t>É importante destacar que para o funcionamento adequado da assistência às urgências é necessário estabelecer fluxos assistenciais para atender as várias linhas de cuidado. Dessa forma alguns fluxos foram estabelecidos (em anexo) a nível estadual e passam constantemente por atualização, podendo citar:</a:t>
            </a:r>
            <a:endParaRPr lang="pt-BR" sz="1600" dirty="0"/>
          </a:p>
          <a:p>
            <a:pPr marL="457200" algn="just" fontAlgn="base">
              <a:buFont typeface="+mj-lt"/>
              <a:buAutoNum type="arabicPeriod"/>
            </a:pPr>
            <a:r>
              <a:rPr lang="pt-BR" sz="1600" dirty="0">
                <a:solidFill>
                  <a:srgbClr val="000000"/>
                </a:solidFill>
                <a:latin typeface="Arial" panose="020B0604020202020204" pitchFamily="34" charset="0"/>
              </a:rPr>
              <a:t>Fluxo da urgência em clínica médica nas várias especialidades</a:t>
            </a:r>
          </a:p>
          <a:p>
            <a:pPr marL="457200" algn="just" fontAlgn="base">
              <a:buFont typeface="+mj-lt"/>
              <a:buAutoNum type="arabicPeriod"/>
            </a:pPr>
            <a:r>
              <a:rPr lang="pt-BR" sz="1600" dirty="0">
                <a:solidFill>
                  <a:srgbClr val="000000"/>
                </a:solidFill>
                <a:latin typeface="Arial" panose="020B0604020202020204" pitchFamily="34" charset="0"/>
              </a:rPr>
              <a:t>Fluxo da urgência em cirurgia geral e algumas subespecialidades</a:t>
            </a:r>
          </a:p>
          <a:p>
            <a:pPr marL="457200" algn="just" fontAlgn="base">
              <a:buFont typeface="+mj-lt"/>
              <a:buAutoNum type="arabicPeriod"/>
            </a:pPr>
            <a:r>
              <a:rPr lang="pt-BR" sz="1600" dirty="0">
                <a:solidFill>
                  <a:srgbClr val="000000"/>
                </a:solidFill>
                <a:latin typeface="Arial" panose="020B0604020202020204" pitchFamily="34" charset="0"/>
              </a:rPr>
              <a:t>Fluxo do pé com risco de amputação</a:t>
            </a:r>
          </a:p>
          <a:p>
            <a:pPr marL="457200" algn="just" fontAlgn="base">
              <a:buFont typeface="+mj-lt"/>
              <a:buAutoNum type="arabicPeriod"/>
            </a:pPr>
            <a:r>
              <a:rPr lang="pt-BR" sz="1600" dirty="0">
                <a:solidFill>
                  <a:srgbClr val="000000"/>
                </a:solidFill>
                <a:latin typeface="Arial" panose="020B0604020202020204" pitchFamily="34" charset="0"/>
              </a:rPr>
              <a:t>Fluxo da </a:t>
            </a:r>
            <a:r>
              <a:rPr lang="pt-BR" sz="1600" dirty="0" err="1">
                <a:solidFill>
                  <a:srgbClr val="000000"/>
                </a:solidFill>
                <a:latin typeface="Arial" panose="020B0604020202020204" pitchFamily="34" charset="0"/>
              </a:rPr>
              <a:t>traumato</a:t>
            </a:r>
            <a:r>
              <a:rPr lang="pt-BR" sz="1600" dirty="0">
                <a:solidFill>
                  <a:srgbClr val="000000"/>
                </a:solidFill>
                <a:latin typeface="Arial" panose="020B0604020202020204" pitchFamily="34" charset="0"/>
              </a:rPr>
              <a:t>-ortopedia</a:t>
            </a:r>
          </a:p>
          <a:p>
            <a:pPr marL="457200" algn="just" fontAlgn="base">
              <a:buFont typeface="+mj-lt"/>
              <a:buAutoNum type="arabicPeriod"/>
            </a:pPr>
            <a:r>
              <a:rPr lang="pt-BR" sz="1600" dirty="0">
                <a:solidFill>
                  <a:srgbClr val="000000"/>
                </a:solidFill>
                <a:latin typeface="Arial" panose="020B0604020202020204" pitchFamily="34" charset="0"/>
              </a:rPr>
              <a:t>Fluxo do Infarto Agudo do Miocárdio</a:t>
            </a:r>
          </a:p>
          <a:p>
            <a:pPr marL="457200" algn="just" fontAlgn="base">
              <a:buFont typeface="+mj-lt"/>
              <a:buAutoNum type="arabicPeriod"/>
            </a:pPr>
            <a:r>
              <a:rPr lang="pt-BR" sz="1600" dirty="0">
                <a:solidFill>
                  <a:srgbClr val="000000"/>
                </a:solidFill>
                <a:latin typeface="Arial" panose="020B0604020202020204" pitchFamily="34" charset="0"/>
              </a:rPr>
              <a:t>Fluxo do Acidente Vascular Encefálico</a:t>
            </a:r>
          </a:p>
          <a:p>
            <a:pPr marL="457200" algn="just" fontAlgn="base">
              <a:buFont typeface="+mj-lt"/>
              <a:buAutoNum type="arabicPeriod"/>
            </a:pPr>
            <a:r>
              <a:rPr lang="pt-BR" sz="1600" dirty="0">
                <a:solidFill>
                  <a:srgbClr val="000000"/>
                </a:solidFill>
                <a:latin typeface="Arial" panose="020B0604020202020204" pitchFamily="34" charset="0"/>
              </a:rPr>
              <a:t>Fluxo da urgência pediátrica</a:t>
            </a:r>
          </a:p>
          <a:p>
            <a:pPr marL="457200" algn="just" fontAlgn="base">
              <a:buFont typeface="+mj-lt"/>
              <a:buAutoNum type="arabicPeriod"/>
            </a:pPr>
            <a:r>
              <a:rPr lang="pt-BR" sz="1600" dirty="0">
                <a:solidFill>
                  <a:srgbClr val="000000"/>
                </a:solidFill>
                <a:latin typeface="Arial" panose="020B0604020202020204" pitchFamily="34" charset="0"/>
              </a:rPr>
              <a:t>Fluxo da urgência psiquiátrica</a:t>
            </a:r>
          </a:p>
          <a:p>
            <a:pPr marL="457200" algn="just" fontAlgn="base">
              <a:buFont typeface="+mj-lt"/>
              <a:buAutoNum type="arabicPeriod"/>
            </a:pPr>
            <a:r>
              <a:rPr lang="pt-BR" sz="1600" dirty="0">
                <a:solidFill>
                  <a:srgbClr val="000000"/>
                </a:solidFill>
                <a:latin typeface="Arial" panose="020B0604020202020204" pitchFamily="34" charset="0"/>
              </a:rPr>
              <a:t>Fluxo da urgência oncológica</a:t>
            </a:r>
          </a:p>
          <a:p>
            <a:pPr marL="457200" algn="just" fontAlgn="base">
              <a:buFont typeface="+mj-lt"/>
              <a:buAutoNum type="arabicPeriod"/>
            </a:pPr>
            <a:r>
              <a:rPr lang="pt-BR" sz="1600" dirty="0">
                <a:solidFill>
                  <a:srgbClr val="000000"/>
                </a:solidFill>
                <a:latin typeface="Arial" panose="020B0604020202020204" pitchFamily="34" charset="0"/>
              </a:rPr>
              <a:t>Fluxo da urgência obstétrica e ginecológica</a:t>
            </a:r>
          </a:p>
          <a:p>
            <a:pPr algn="just">
              <a:spcAft>
                <a:spcPts val="1000"/>
              </a:spcAft>
            </a:pPr>
            <a:endParaRPr lang="pt-BR" sz="1600" dirty="0"/>
          </a:p>
          <a:p>
            <a:r>
              <a:rPr lang="pt-BR" sz="1600" dirty="0"/>
              <a:t/>
            </a:r>
            <a:br>
              <a:rPr lang="pt-BR" sz="1600" dirty="0"/>
            </a:br>
            <a:endParaRPr lang="pt-BR" sz="1600" dirty="0"/>
          </a:p>
        </p:txBody>
      </p:sp>
    </p:spTree>
    <p:extLst>
      <p:ext uri="{BB962C8B-B14F-4D97-AF65-F5344CB8AC3E}">
        <p14:creationId xmlns:p14="http://schemas.microsoft.com/office/powerpoint/2010/main" val="1024183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1052736"/>
            <a:ext cx="8568952" cy="3970318"/>
          </a:xfrm>
          <a:prstGeom prst="rect">
            <a:avLst/>
          </a:prstGeom>
          <a:noFill/>
        </p:spPr>
        <p:txBody>
          <a:bodyPr wrap="square" rtlCol="0">
            <a:spAutoFit/>
          </a:bodyPr>
          <a:lstStyle/>
          <a:p>
            <a:r>
              <a:rPr lang="pt-BR" b="1" dirty="0">
                <a:solidFill>
                  <a:srgbClr val="002060"/>
                </a:solidFill>
              </a:rPr>
              <a:t>ATOS </a:t>
            </a:r>
            <a:r>
              <a:rPr lang="pt-BR" b="1" dirty="0" smtClean="0">
                <a:solidFill>
                  <a:srgbClr val="002060"/>
                </a:solidFill>
              </a:rPr>
              <a:t>NORMATIVOS PARA A RUE DO MINISTÉRIO DA SAÚDE </a:t>
            </a:r>
          </a:p>
          <a:p>
            <a:endParaRPr lang="pt-BR" dirty="0">
              <a:solidFill>
                <a:srgbClr val="002060"/>
              </a:solidFill>
            </a:endParaRPr>
          </a:p>
          <a:p>
            <a:pPr algn="just"/>
            <a:r>
              <a:rPr lang="pt-BR" b="1" dirty="0">
                <a:solidFill>
                  <a:srgbClr val="C00000"/>
                </a:solidFill>
              </a:rPr>
              <a:t>O processo de implantação da RAU/RN vem sendo desenvolvido pelo Grupo Executivo Temático de acordo com os Atos Normativos da Rede de Atenção às Urgências e Emergências abaixo relacionados:</a:t>
            </a:r>
          </a:p>
          <a:p>
            <a:pPr algn="just"/>
            <a:r>
              <a:rPr lang="pt-BR" b="1" dirty="0">
                <a:solidFill>
                  <a:srgbClr val="C00000"/>
                </a:solidFill>
              </a:rPr>
              <a:t> </a:t>
            </a:r>
          </a:p>
          <a:p>
            <a:pPr algn="just"/>
            <a:r>
              <a:rPr lang="pt-BR" b="1" dirty="0">
                <a:solidFill>
                  <a:srgbClr val="C00000"/>
                </a:solidFill>
              </a:rPr>
              <a:t>PORTARIA Nº 1.600/GM/MS, DE 07 DE JULHO DE 2011 – Reformula a política nacional de atenção as urgências e institui a rede de atenção as urgências no Sistema Único de Saúde </a:t>
            </a:r>
            <a:r>
              <a:rPr lang="pt-BR" b="1" dirty="0" smtClean="0">
                <a:solidFill>
                  <a:srgbClr val="C00000"/>
                </a:solidFill>
              </a:rPr>
              <a:t>– SUS</a:t>
            </a:r>
          </a:p>
          <a:p>
            <a:pPr algn="just"/>
            <a:endParaRPr lang="pt-BR" b="1" dirty="0">
              <a:solidFill>
                <a:srgbClr val="C00000"/>
              </a:solidFill>
            </a:endParaRPr>
          </a:p>
          <a:p>
            <a:r>
              <a:rPr lang="pt-BR" b="1" cap="all" dirty="0">
                <a:solidFill>
                  <a:srgbClr val="C00000"/>
                </a:solidFill>
              </a:rPr>
              <a:t>PORTARIA DE CONSOLIDAÇÃO Nº </a:t>
            </a:r>
            <a:r>
              <a:rPr lang="pt-BR" b="1" cap="all" dirty="0" smtClean="0">
                <a:solidFill>
                  <a:srgbClr val="C00000"/>
                </a:solidFill>
              </a:rPr>
              <a:t>3 - </a:t>
            </a:r>
            <a:r>
              <a:rPr lang="pt-BR" b="1" dirty="0" smtClean="0">
                <a:solidFill>
                  <a:srgbClr val="C00000"/>
                </a:solidFill>
              </a:rPr>
              <a:t>Consolidação </a:t>
            </a:r>
            <a:r>
              <a:rPr lang="pt-BR" b="1" dirty="0">
                <a:solidFill>
                  <a:srgbClr val="C00000"/>
                </a:solidFill>
              </a:rPr>
              <a:t>das normas sobre as redes do Sistema Único de Saúde.</a:t>
            </a:r>
          </a:p>
          <a:p>
            <a:endParaRPr lang="pt-BR" dirty="0">
              <a:solidFill>
                <a:srgbClr val="C00000"/>
              </a:solidFill>
            </a:endParaRPr>
          </a:p>
          <a:p>
            <a:endParaRPr lang="pt-B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323528" y="671691"/>
            <a:ext cx="8496944" cy="6463308"/>
          </a:xfrm>
          <a:prstGeom prst="rect">
            <a:avLst/>
          </a:prstGeom>
          <a:noFill/>
        </p:spPr>
        <p:txBody>
          <a:bodyPr wrap="square" rtlCol="0">
            <a:spAutoFit/>
          </a:bodyPr>
          <a:lstStyle/>
          <a:p>
            <a:pPr algn="just"/>
            <a:r>
              <a:rPr lang="pt-BR" b="1" dirty="0">
                <a:solidFill>
                  <a:srgbClr val="002060"/>
                </a:solidFill>
              </a:rPr>
              <a:t>ATOS NORMATIVOS PARA A </a:t>
            </a:r>
            <a:r>
              <a:rPr lang="pt-BR" b="1" dirty="0" smtClean="0">
                <a:solidFill>
                  <a:srgbClr val="002060"/>
                </a:solidFill>
              </a:rPr>
              <a:t>RUE RN </a:t>
            </a:r>
            <a:r>
              <a:rPr lang="pt-BR" b="1" dirty="0">
                <a:solidFill>
                  <a:srgbClr val="002060"/>
                </a:solidFill>
              </a:rPr>
              <a:t>DO MINISTÉRIO DA SAÚDE </a:t>
            </a:r>
          </a:p>
          <a:p>
            <a:pPr algn="just"/>
            <a:endParaRPr lang="pt-BR" b="1" dirty="0" smtClean="0"/>
          </a:p>
          <a:p>
            <a:pPr algn="just"/>
            <a:r>
              <a:rPr lang="pt-BR" b="1" dirty="0" smtClean="0"/>
              <a:t>PORTARIA </a:t>
            </a:r>
            <a:r>
              <a:rPr lang="pt-BR" b="1" dirty="0"/>
              <a:t>Nº 665, DE 12 DE ABRIL DE 2012 - Dispõe sobre os critérios de habilitação dos estabelecimentos hospitalares, como Centro de Atendimento de Urgência aos Pacientes com Acidente Vascular Cerebral (AVC), no âmbito do SUS.</a:t>
            </a:r>
          </a:p>
          <a:p>
            <a:pPr algn="just"/>
            <a:r>
              <a:rPr lang="pt-BR" b="1" dirty="0"/>
              <a:t>PORTARIA Nº 220/GS/SESAP/RN, DE 19 DE JULHO DE 2012 – Institui o Grupo Condutor Estadual das Redes Temáticas de Atenção á Saúde no âmbito do SUS/RN.</a:t>
            </a:r>
          </a:p>
          <a:p>
            <a:pPr algn="just"/>
            <a:r>
              <a:rPr lang="pt-BR" b="1" dirty="0"/>
              <a:t>PORTARIA N° 1.499 DE 12 JULHO DE 2012 – Aprova a ETAPA I do PLANO DE AÇÃO da Rede de Atenção às Urgências do Estado do Rio Grande do Norte e Municípios, que alocam recursos financeiros para sua implantação.</a:t>
            </a:r>
          </a:p>
          <a:p>
            <a:pPr algn="just"/>
            <a:r>
              <a:rPr lang="pt-BR" b="1" dirty="0"/>
              <a:t>PORTARIA Nº 1.326 DE 27 DE JUNHO DE 2012 – Habilita a Secretaria Estadual do Rio Grande do Norte à receber Unidades de Suporte Básico Avançado destinadas ao Serviço de Atendimento Móvel de urgência (SAMU 192) da Central Regional Metropolitana Leste do Rio Grande do Norte e autoriza a transferência de custeio à Secretaria Estadual de Saúde do Rio Grande do Norte.</a:t>
            </a:r>
          </a:p>
          <a:p>
            <a:pPr algn="just"/>
            <a:r>
              <a:rPr lang="pt-BR" b="1" dirty="0"/>
              <a:t>PORTARIA Nº 1.278 DE 21 JUNHO DE 2012 – Redefine o limite financeiro anual do recurso destinado ao incentivo de custeio do Serviço de Atendimento Móvel de urgência (SAMU 192) da Central de Regulação do Metropolitana Leste do Rio Grande do Norte.</a:t>
            </a:r>
          </a:p>
          <a:p>
            <a:endParaRPr lang="pt-B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719064" y="836712"/>
            <a:ext cx="8424936" cy="646331"/>
          </a:xfrm>
          <a:prstGeom prst="rect">
            <a:avLst/>
          </a:prstGeom>
          <a:noFill/>
        </p:spPr>
        <p:txBody>
          <a:bodyPr wrap="square" rtlCol="0">
            <a:spAutoFit/>
          </a:bodyPr>
          <a:lstStyle/>
          <a:p>
            <a:r>
              <a:rPr lang="pt-BR" b="1" dirty="0">
                <a:solidFill>
                  <a:srgbClr val="002060"/>
                </a:solidFill>
              </a:rPr>
              <a:t>COMPONENTES E INTERFACES DA REDE DE ATENÇÃO ÀS URGÊNCIAS</a:t>
            </a:r>
          </a:p>
          <a:p>
            <a:endParaRPr lang="pt-BR"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graphicFrame>
        <p:nvGraphicFramePr>
          <p:cNvPr id="2049" name="Object 1"/>
          <p:cNvGraphicFramePr>
            <a:graphicFrameLocks noChangeAspect="1"/>
          </p:cNvGraphicFramePr>
          <p:nvPr/>
        </p:nvGraphicFramePr>
        <p:xfrm>
          <a:off x="755577" y="1459703"/>
          <a:ext cx="7560840" cy="4956851"/>
        </p:xfrm>
        <a:graphic>
          <a:graphicData uri="http://schemas.openxmlformats.org/presentationml/2006/ole">
            <mc:AlternateContent xmlns:mc="http://schemas.openxmlformats.org/markup-compatibility/2006">
              <mc:Choice xmlns:v="urn:schemas-microsoft-com:vml" Requires="v">
                <p:oleObj spid="_x0000_s2061" name="Slide" r:id="rId3" imgW="4570489" imgH="3427399" progId="PowerPoint.Slide.12">
                  <p:embed/>
                </p:oleObj>
              </mc:Choice>
              <mc:Fallback>
                <p:oleObj name="Slide" r:id="rId3" imgW="4570489" imgH="3427399" progId="PowerPoint.Slide.12">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7" y="1459703"/>
                        <a:ext cx="7560840" cy="49568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719064" y="836712"/>
            <a:ext cx="8424936" cy="369332"/>
          </a:xfrm>
          <a:prstGeom prst="rect">
            <a:avLst/>
          </a:prstGeom>
          <a:noFill/>
        </p:spPr>
        <p:txBody>
          <a:bodyPr wrap="square" rtlCol="0">
            <a:spAutoFit/>
          </a:bodyPr>
          <a:lstStyle/>
          <a:p>
            <a:r>
              <a:rPr lang="pt-BR" b="1" dirty="0">
                <a:solidFill>
                  <a:srgbClr val="002060"/>
                </a:solidFill>
              </a:rPr>
              <a:t>COMPONENTES </a:t>
            </a:r>
            <a:r>
              <a:rPr lang="pt-BR" b="1" dirty="0" smtClean="0">
                <a:solidFill>
                  <a:srgbClr val="002060"/>
                </a:solidFill>
              </a:rPr>
              <a:t>DA RUE NO RN (pontos de atenção)</a:t>
            </a:r>
            <a:endParaRPr lang="pt-BR"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5" name="CaixaDeTexto 4"/>
          <p:cNvSpPr txBox="1"/>
          <p:nvPr/>
        </p:nvSpPr>
        <p:spPr>
          <a:xfrm>
            <a:off x="251520" y="1412776"/>
            <a:ext cx="8424936" cy="5632311"/>
          </a:xfrm>
          <a:prstGeom prst="rect">
            <a:avLst/>
          </a:prstGeom>
          <a:noFill/>
        </p:spPr>
        <p:txBody>
          <a:bodyPr wrap="square" rtlCol="0">
            <a:spAutoFit/>
          </a:bodyPr>
          <a:lstStyle/>
          <a:p>
            <a:pPr lvl="0" algn="just"/>
            <a:r>
              <a:rPr lang="pt-BR" b="1" dirty="0">
                <a:solidFill>
                  <a:srgbClr val="C00000"/>
                </a:solidFill>
              </a:rPr>
              <a:t>Promoção e Prevenção</a:t>
            </a:r>
            <a:r>
              <a:rPr lang="pt-BR" dirty="0">
                <a:solidFill>
                  <a:srgbClr val="C00000"/>
                </a:solidFill>
              </a:rPr>
              <a:t> </a:t>
            </a:r>
            <a:r>
              <a:rPr lang="pt-BR" dirty="0"/>
              <a:t>– </a:t>
            </a:r>
            <a:r>
              <a:rPr lang="pt-BR" b="1" dirty="0"/>
              <a:t>Visa fortalecer o trabalho intersetorial no sentido de reduzir as lesões e mortes pelo trânsito e integrar as ações de promoção da saúde e prevenção de agravos à dinâmica operacional </a:t>
            </a:r>
            <a:r>
              <a:rPr lang="pt-BR" b="1" dirty="0" smtClean="0"/>
              <a:t>da RUE</a:t>
            </a:r>
          </a:p>
          <a:p>
            <a:pPr lvl="0" algn="just"/>
            <a:endParaRPr lang="pt-BR" b="1" dirty="0"/>
          </a:p>
          <a:p>
            <a:pPr algn="just"/>
            <a:r>
              <a:rPr lang="pt-BR" b="1" dirty="0">
                <a:solidFill>
                  <a:srgbClr val="C00000"/>
                </a:solidFill>
              </a:rPr>
              <a:t>Atenção Primária </a:t>
            </a:r>
            <a:r>
              <a:rPr lang="pt-BR" dirty="0"/>
              <a:t>– </a:t>
            </a:r>
            <a:r>
              <a:rPr lang="pt-BR" b="1" dirty="0"/>
              <a:t>visa assegurar o primeiro cuidado às urgências e emergências em ambiente adequado, até a estabilização ou transferência a outros pontos da rede, através da implantação de salas de observação nas Unidades Básicas de Saúde/Equipes de Saúde da Família.</a:t>
            </a:r>
          </a:p>
          <a:p>
            <a:pPr lvl="0" algn="just"/>
            <a:endParaRPr lang="pt-BR" b="1" dirty="0" smtClean="0"/>
          </a:p>
          <a:p>
            <a:pPr lvl="0" algn="just"/>
            <a:endParaRPr lang="pt-BR" dirty="0"/>
          </a:p>
          <a:p>
            <a:pPr lvl="0" algn="just"/>
            <a:r>
              <a:rPr lang="pt-BR" b="1" dirty="0">
                <a:solidFill>
                  <a:srgbClr val="C00000"/>
                </a:solidFill>
              </a:rPr>
              <a:t>Salas de Estabilização</a:t>
            </a:r>
            <a:r>
              <a:rPr lang="pt-BR" dirty="0">
                <a:solidFill>
                  <a:srgbClr val="C00000"/>
                </a:solidFill>
              </a:rPr>
              <a:t> </a:t>
            </a:r>
            <a:r>
              <a:rPr lang="pt-BR" dirty="0"/>
              <a:t>- </a:t>
            </a:r>
            <a:r>
              <a:rPr lang="pt-BR" b="1" dirty="0"/>
              <a:t>Local de estabilização de pacientes críticos/graves, de funcionamento 24 horas, em vazios assistenciais. É vinculada a uma unidade de saúde, articulando e conectando aos outros níveis de atenção para posterior encaminhamento à rede de atenção a saúde</a:t>
            </a:r>
            <a:r>
              <a:rPr lang="pt-BR" b="1" dirty="0" smtClean="0"/>
              <a:t>.</a:t>
            </a:r>
          </a:p>
          <a:p>
            <a:pPr lvl="0" algn="just"/>
            <a:endParaRPr lang="pt-BR" b="1" dirty="0"/>
          </a:p>
          <a:p>
            <a:pPr lvl="0" algn="just"/>
            <a:r>
              <a:rPr lang="pt-BR" b="1" dirty="0" smtClean="0"/>
              <a:t>TEMOS DUAS SALAS DE ESTABILIZAÇÃO HABILITADAS NO RN: GOIANINHA E MONTE ALEGRE</a:t>
            </a:r>
          </a:p>
          <a:p>
            <a:pPr lvl="0" algn="just"/>
            <a:endParaRPr lang="pt-BR" dirty="0"/>
          </a:p>
          <a:p>
            <a:pPr lvl="0" algn="just"/>
            <a:endParaRPr lang="pt-BR" b="1" dirty="0"/>
          </a:p>
          <a:p>
            <a:endParaRPr lang="pt-B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980728"/>
            <a:ext cx="8712968" cy="6186309"/>
          </a:xfrm>
          <a:prstGeom prst="rect">
            <a:avLst/>
          </a:prstGeom>
          <a:noFill/>
        </p:spPr>
        <p:txBody>
          <a:bodyPr wrap="square" rtlCol="0">
            <a:spAutoFit/>
          </a:bodyPr>
          <a:lstStyle/>
          <a:p>
            <a:pPr lvl="0"/>
            <a:r>
              <a:rPr lang="pt-BR" b="1" dirty="0" smtClean="0">
                <a:solidFill>
                  <a:srgbClr val="C00000"/>
                </a:solidFill>
              </a:rPr>
              <a:t>Unidades de Pronto Atendimento</a:t>
            </a:r>
            <a:r>
              <a:rPr lang="pt-BR" dirty="0" smtClean="0">
                <a:solidFill>
                  <a:srgbClr val="C00000"/>
                </a:solidFill>
              </a:rPr>
              <a:t> </a:t>
            </a:r>
            <a:r>
              <a:rPr lang="pt-BR" dirty="0" smtClean="0"/>
              <a:t>– </a:t>
            </a:r>
            <a:r>
              <a:rPr lang="pt-BR" b="1" dirty="0" smtClean="0"/>
              <a:t>UPA 24h (serviços habilitados, qualificados pelo MS)</a:t>
            </a:r>
            <a:endParaRPr lang="pt-BR" b="1" dirty="0"/>
          </a:p>
          <a:p>
            <a:pPr algn="just" fontAlgn="base"/>
            <a:r>
              <a:rPr lang="pt-BR" dirty="0"/>
              <a:t/>
            </a:r>
            <a:br>
              <a:rPr lang="pt-BR" dirty="0"/>
            </a:br>
            <a:r>
              <a:rPr lang="pt-BR" dirty="0"/>
              <a:t>Natal: 04 </a:t>
            </a:r>
            <a:r>
              <a:rPr lang="pt-BR" dirty="0" err="1"/>
              <a:t>UPAs</a:t>
            </a:r>
            <a:r>
              <a:rPr lang="pt-BR" dirty="0"/>
              <a:t> - UPA 24H </a:t>
            </a:r>
            <a:r>
              <a:rPr lang="pt-BR" dirty="0" err="1"/>
              <a:t>Pajuçara</a:t>
            </a:r>
            <a:r>
              <a:rPr lang="pt-BR" dirty="0"/>
              <a:t>, UPA 24H Esperança, UPA 24H Potengi e UPA 24H Cidade Satélite (todas habilitadas e qualificadas) </a:t>
            </a:r>
            <a:endParaRPr lang="pt-BR" dirty="0" smtClean="0"/>
          </a:p>
          <a:p>
            <a:pPr algn="just" fontAlgn="base"/>
            <a:r>
              <a:rPr lang="pt-BR" dirty="0" smtClean="0"/>
              <a:t>01 </a:t>
            </a:r>
            <a:r>
              <a:rPr lang="pt-BR" dirty="0"/>
              <a:t>tipo III – UPA Esperança</a:t>
            </a:r>
          </a:p>
          <a:p>
            <a:pPr algn="just"/>
            <a:r>
              <a:rPr lang="pt-BR" dirty="0"/>
              <a:t>03 tipo II – UPA </a:t>
            </a:r>
            <a:r>
              <a:rPr lang="pt-BR" dirty="0" err="1"/>
              <a:t>Pajuçara</a:t>
            </a:r>
            <a:r>
              <a:rPr lang="pt-BR" dirty="0"/>
              <a:t>, UPA Potengi e UPA </a:t>
            </a:r>
            <a:r>
              <a:rPr lang="pt-BR" dirty="0" smtClean="0"/>
              <a:t>Satélite</a:t>
            </a:r>
          </a:p>
          <a:p>
            <a:pPr algn="just"/>
            <a:endParaRPr lang="pt-BR" dirty="0"/>
          </a:p>
          <a:p>
            <a:pPr algn="just" fontAlgn="base"/>
            <a:r>
              <a:rPr lang="pt-BR" dirty="0"/>
              <a:t>Parnamirim: 01 UPA tipo II (habilitada) – UPA Maria Nazaré Silva dos </a:t>
            </a:r>
            <a:r>
              <a:rPr lang="pt-BR" dirty="0" smtClean="0"/>
              <a:t>Santos</a:t>
            </a:r>
          </a:p>
          <a:p>
            <a:pPr algn="just" fontAlgn="base"/>
            <a:endParaRPr lang="pt-BR" dirty="0"/>
          </a:p>
          <a:p>
            <a:pPr algn="just" fontAlgn="base"/>
            <a:r>
              <a:rPr lang="pt-BR" dirty="0"/>
              <a:t>Macaíba: 01 UPA tipo I (habilitada e qualificada) - UPA Aluízio </a:t>
            </a:r>
            <a:r>
              <a:rPr lang="pt-BR" dirty="0" smtClean="0"/>
              <a:t>Alves</a:t>
            </a:r>
          </a:p>
          <a:p>
            <a:pPr algn="just" fontAlgn="base"/>
            <a:endParaRPr lang="pt-BR" dirty="0"/>
          </a:p>
          <a:p>
            <a:pPr algn="just" fontAlgn="base"/>
            <a:r>
              <a:rPr lang="pt-BR" dirty="0"/>
              <a:t>São José do Mipibu: 01 UPA tipo II (habilitada e qualificada) - UPA Geraldo de </a:t>
            </a:r>
            <a:r>
              <a:rPr lang="pt-BR" dirty="0" smtClean="0"/>
              <a:t>Souza</a:t>
            </a:r>
          </a:p>
          <a:p>
            <a:pPr algn="just" fontAlgn="base"/>
            <a:endParaRPr lang="pt-BR" dirty="0"/>
          </a:p>
          <a:p>
            <a:pPr algn="just" fontAlgn="base"/>
            <a:r>
              <a:rPr lang="pt-BR" dirty="0"/>
              <a:t>Mossoró: UPA </a:t>
            </a:r>
            <a:r>
              <a:rPr lang="pt-BR" dirty="0" err="1"/>
              <a:t>Conchecita</a:t>
            </a:r>
            <a:r>
              <a:rPr lang="pt-BR" dirty="0"/>
              <a:t> </a:t>
            </a:r>
            <a:r>
              <a:rPr lang="pt-BR" dirty="0" err="1"/>
              <a:t>Ciarlini</a:t>
            </a:r>
            <a:r>
              <a:rPr lang="pt-BR" dirty="0"/>
              <a:t>, UPA Raimundo Benjamim Franco, UPA Tarcísio de Vasconcelos Maia - 01 UPA tipo I (habilitada) e 01 UPA tipo porte II </a:t>
            </a:r>
          </a:p>
          <a:p>
            <a:pPr algn="just" fontAlgn="base"/>
            <a:endParaRPr lang="pt-BR" dirty="0" smtClean="0"/>
          </a:p>
          <a:p>
            <a:pPr algn="just" fontAlgn="base"/>
            <a:r>
              <a:rPr lang="pt-BR" dirty="0" smtClean="0"/>
              <a:t>Assú </a:t>
            </a:r>
            <a:r>
              <a:rPr lang="pt-BR" dirty="0"/>
              <a:t>- UPA 24H Dr. Milton Marques de Medeiros - Tipo </a:t>
            </a:r>
            <a:r>
              <a:rPr lang="pt-BR" dirty="0" smtClean="0"/>
              <a:t>I</a:t>
            </a:r>
          </a:p>
          <a:p>
            <a:pPr algn="just" fontAlgn="base"/>
            <a:endParaRPr lang="pt-BR" dirty="0"/>
          </a:p>
          <a:p>
            <a:pPr lvl="0" algn="just"/>
            <a:endParaRPr lang="pt-BR" dirty="0" smtClean="0"/>
          </a:p>
          <a:p>
            <a:pPr lvl="0"/>
            <a:endParaRPr lang="pt-BR" dirty="0" smtClean="0"/>
          </a:p>
          <a:p>
            <a:pPr lvl="0" algn="just"/>
            <a:endParaRPr lang="pt-BR" dirty="0" smtClean="0"/>
          </a:p>
        </p:txBody>
      </p:sp>
    </p:spTree>
    <p:extLst>
      <p:ext uri="{BB962C8B-B14F-4D97-AF65-F5344CB8AC3E}">
        <p14:creationId xmlns:p14="http://schemas.microsoft.com/office/powerpoint/2010/main" val="385893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755576" y="908720"/>
            <a:ext cx="7326560" cy="6463308"/>
          </a:xfrm>
          <a:prstGeom prst="rect">
            <a:avLst/>
          </a:prstGeom>
        </p:spPr>
        <p:txBody>
          <a:bodyPr wrap="square">
            <a:spAutoFit/>
          </a:bodyPr>
          <a:lstStyle/>
          <a:p>
            <a:pPr lvl="0" algn="just"/>
            <a:r>
              <a:rPr lang="pt-BR" b="1" dirty="0">
                <a:solidFill>
                  <a:srgbClr val="C00000"/>
                </a:solidFill>
              </a:rPr>
              <a:t>Componente Pré-Hospitalar</a:t>
            </a:r>
            <a:r>
              <a:rPr lang="pt-BR" dirty="0">
                <a:solidFill>
                  <a:srgbClr val="C00000"/>
                </a:solidFill>
              </a:rPr>
              <a:t> </a:t>
            </a:r>
            <a:r>
              <a:rPr lang="pt-BR" dirty="0"/>
              <a:t>– </a:t>
            </a:r>
            <a:r>
              <a:rPr lang="pt-BR" b="1" dirty="0"/>
              <a:t>Serviço de Atendimento Móvel de Urgência - SAMU 192 – composto por Unidades de Suporte Básico e Unidades de Suporte Avançado, além das Centrais de Regulação Médica das Urgências (SAMU e CAPH</a:t>
            </a:r>
            <a:r>
              <a:rPr lang="pt-BR" b="1" dirty="0" smtClean="0"/>
              <a:t>).</a:t>
            </a:r>
          </a:p>
          <a:p>
            <a:pPr lvl="0" algn="just"/>
            <a:endParaRPr lang="pt-BR" b="1" dirty="0"/>
          </a:p>
          <a:p>
            <a:pPr lvl="0" algn="just"/>
            <a:r>
              <a:rPr lang="pt-BR" dirty="0" smtClean="0"/>
              <a:t>A </a:t>
            </a:r>
            <a:r>
              <a:rPr lang="pt-BR" dirty="0"/>
              <a:t>partir dessas ações junto a espera-se complementar a cobertura do SAMU 192 para todo estado, e com a progressão das negociações e as cooperações realizadas entre estado e municípios, será possível realizar uma expansão gradativa do SAMU. Espera-se que assim que possível as cooperações realizadas serão gradativamente absorvidas pelos consórcios </a:t>
            </a:r>
            <a:r>
              <a:rPr lang="pt-BR" dirty="0" err="1"/>
              <a:t>interfederativos</a:t>
            </a:r>
            <a:r>
              <a:rPr lang="pt-BR" dirty="0"/>
              <a:t> para contratação de profissionais e serviços. </a:t>
            </a:r>
            <a:endParaRPr lang="pt-BR" dirty="0" smtClean="0"/>
          </a:p>
          <a:p>
            <a:pPr lvl="0" algn="just"/>
            <a:endParaRPr lang="pt-BR" dirty="0"/>
          </a:p>
          <a:p>
            <a:pPr lvl="0" algn="just"/>
            <a:r>
              <a:rPr lang="pt-BR" dirty="0"/>
              <a:t>Na proposta de reestruturação do atendimento às urgências prevê-se a expansão e regionalização do SAMU 192 e das CRU com objetivo do efetivo atendimento  para 100% do estado, sendo consideradas as oito (08) regiões para cobertura de assistência do SAMU 192. Estando estas, agrupadas em duas Macrorregiões como rege o Ministério da Saúde que divide o RN em duas grandes macrorregiões (Metropolitana ampliada e Oeste Ampliada</a:t>
            </a:r>
            <a:r>
              <a:rPr lang="pt-BR" dirty="0" smtClean="0"/>
              <a:t>).</a:t>
            </a:r>
            <a:endParaRPr lang="pt-BR" dirty="0"/>
          </a:p>
          <a:p>
            <a:pPr lvl="0" algn="just"/>
            <a:endParaRPr lang="pt-BR" dirty="0"/>
          </a:p>
          <a:p>
            <a:pPr lvl="0" algn="just"/>
            <a:endParaRPr lang="pt-BR" dirty="0"/>
          </a:p>
          <a:p>
            <a:endParaRPr lang="pt-BR" dirty="0"/>
          </a:p>
          <a:p>
            <a:pPr lvl="0" algn="just"/>
            <a:endParaRPr lang="pt-BR" b="1" dirty="0"/>
          </a:p>
        </p:txBody>
      </p:sp>
    </p:spTree>
    <p:extLst>
      <p:ext uri="{BB962C8B-B14F-4D97-AF65-F5344CB8AC3E}">
        <p14:creationId xmlns:p14="http://schemas.microsoft.com/office/powerpoint/2010/main" val="4065153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23528" y="908720"/>
            <a:ext cx="8712968" cy="7679025"/>
          </a:xfrm>
          <a:prstGeom prst="rect">
            <a:avLst/>
          </a:prstGeom>
        </p:spPr>
        <p:txBody>
          <a:bodyPr wrap="square">
            <a:spAutoFit/>
          </a:bodyPr>
          <a:lstStyle/>
          <a:p>
            <a:pPr algn="just"/>
            <a:r>
              <a:rPr lang="pt-BR" sz="1700" dirty="0"/>
              <a:t>Atualmente os municípios entram com contrapartidas não padronizadas, ficam responsáveis pela contratação de equipe de enfermagem, disponibilização de base descentralizada e alimentação dos profissionais que irão atuar nas ambulâncias que são de responsabilidade municipal. Os profissionais contratados não recebem um único valor de salário, e aqueles contratados como pessoa física não possuem garantias e direitos trabalhistas. Com a contratação via consórcio, a contratação será a através de chamada pública para médicos (por pessoas jurídicas) e para os demais profissionais será aberta uma seleção e a contratação será pela CLT</a:t>
            </a:r>
            <a:r>
              <a:rPr lang="pt-BR" sz="1700" dirty="0" smtClean="0"/>
              <a:t>.</a:t>
            </a:r>
          </a:p>
          <a:p>
            <a:pPr algn="just"/>
            <a:endParaRPr lang="pt-BR" sz="1700" dirty="0"/>
          </a:p>
          <a:p>
            <a:pPr algn="just"/>
            <a:r>
              <a:rPr lang="pt-BR" sz="1700" dirty="0"/>
              <a:t>Para a parte regulatória, existe a CRU SAMU NATAL regulando o SAMU NATAL, e espera-se ter duas CRU para regular todo restante do estado: a CRU SAMU 192 RN e a CRU SAMU </a:t>
            </a:r>
            <a:r>
              <a:rPr lang="pt-BR" sz="1700" dirty="0" smtClean="0"/>
              <a:t>MOSSORÓ</a:t>
            </a:r>
          </a:p>
          <a:p>
            <a:pPr algn="just"/>
            <a:endParaRPr lang="pt-BR" sz="1700" dirty="0"/>
          </a:p>
          <a:p>
            <a:pPr algn="just"/>
            <a:r>
              <a:rPr lang="pt-BR" sz="1700" dirty="0"/>
              <a:t>A Central de Acesso às Portas Hospitalares (CAPH)  foi idealizada pela </a:t>
            </a:r>
            <a:r>
              <a:rPr lang="pt-BR" sz="1700" dirty="0" smtClean="0"/>
              <a:t>Portaria 413/2014 </a:t>
            </a:r>
            <a:r>
              <a:rPr lang="pt-BR" sz="1700" dirty="0"/>
              <a:t>GS/SESAP, a qual já descrevia as atribuições desta central. Ela tem como papel fundamental ordenar o fluxo a ser seguido pelas ambulâncias que não são as do SAMU</a:t>
            </a:r>
            <a:r>
              <a:rPr lang="pt-BR" sz="1700" dirty="0" smtClean="0"/>
              <a:t>.</a:t>
            </a:r>
          </a:p>
          <a:p>
            <a:pPr algn="just"/>
            <a:endParaRPr lang="pt-BR" sz="1700" dirty="0"/>
          </a:p>
          <a:p>
            <a:pPr algn="just"/>
            <a:r>
              <a:rPr lang="pt-BR" sz="1700" dirty="0"/>
              <a:t>Tem como objetivo regular o acesso dos usuários considerando-se a origem da condição do paciente, se eletiva ou de urgência, sendo importante mecanismo para a garantia da equidade no acesso aos serviços especializados, do fluxo dos pacientes para os níveis mais complexos, reorganizando a oferta de serviços, buscando assim, a melhor alternativa assistencial para a necessidade apresentada. </a:t>
            </a:r>
          </a:p>
          <a:p>
            <a:r>
              <a:rPr lang="pt-BR" sz="1700" dirty="0"/>
              <a:t/>
            </a:r>
            <a:br>
              <a:rPr lang="pt-BR" sz="1700" dirty="0"/>
            </a:br>
            <a:endParaRPr lang="pt-BR" sz="1700" dirty="0"/>
          </a:p>
          <a:p>
            <a:pPr algn="just"/>
            <a:r>
              <a:rPr lang="pt-BR" sz="1700" dirty="0"/>
              <a:t/>
            </a:r>
            <a:br>
              <a:rPr lang="pt-BR" sz="1700" dirty="0"/>
            </a:br>
            <a:endParaRPr lang="pt-BR" sz="1700" dirty="0"/>
          </a:p>
          <a:p>
            <a:pPr lvl="0" algn="just"/>
            <a:endParaRPr lang="pt-BR" sz="1700" dirty="0" smtClean="0"/>
          </a:p>
          <a:p>
            <a:pPr lvl="0" algn="just"/>
            <a:endParaRPr lang="pt-BR" sz="1700" b="1" dirty="0"/>
          </a:p>
          <a:p>
            <a:pPr lvl="0" algn="just"/>
            <a:endParaRPr lang="pt-BR" sz="1700" b="1" dirty="0"/>
          </a:p>
        </p:txBody>
      </p:sp>
    </p:spTree>
    <p:extLst>
      <p:ext uri="{BB962C8B-B14F-4D97-AF65-F5344CB8AC3E}">
        <p14:creationId xmlns:p14="http://schemas.microsoft.com/office/powerpoint/2010/main" val="31902496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327</TotalTime>
  <Words>1967</Words>
  <Application>Microsoft Office PowerPoint</Application>
  <PresentationFormat>Apresentação na tela (4:3)</PresentationFormat>
  <Paragraphs>190</Paragraphs>
  <Slides>20</Slides>
  <Notes>0</Notes>
  <HiddenSlides>0</HiddenSlides>
  <MMClips>0</MMClips>
  <ScaleCrop>false</ScaleCrop>
  <HeadingPairs>
    <vt:vector size="8" baseType="variant">
      <vt:variant>
        <vt:lpstr>Fontes usadas</vt:lpstr>
      </vt:variant>
      <vt:variant>
        <vt:i4>4</vt:i4>
      </vt:variant>
      <vt:variant>
        <vt:lpstr>Tema</vt:lpstr>
      </vt:variant>
      <vt:variant>
        <vt:i4>1</vt:i4>
      </vt:variant>
      <vt:variant>
        <vt:lpstr>Servidores OLE inseridos</vt:lpstr>
      </vt:variant>
      <vt:variant>
        <vt:i4>1</vt:i4>
      </vt:variant>
      <vt:variant>
        <vt:lpstr>Títulos de slides</vt:lpstr>
      </vt:variant>
      <vt:variant>
        <vt:i4>20</vt:i4>
      </vt:variant>
    </vt:vector>
  </HeadingPairs>
  <TitlesOfParts>
    <vt:vector size="26" baseType="lpstr">
      <vt:lpstr>Arial</vt:lpstr>
      <vt:lpstr>Calibri</vt:lpstr>
      <vt:lpstr>Constantia</vt:lpstr>
      <vt:lpstr>Wingdings 2</vt:lpstr>
      <vt:lpstr>Fluxo</vt:lpstr>
      <vt:lpstr>Slide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TABAGISMO</dc:creator>
  <cp:lastModifiedBy>Renata Silva Santos</cp:lastModifiedBy>
  <cp:revision>28</cp:revision>
  <dcterms:created xsi:type="dcterms:W3CDTF">2012-08-22T11:34:25Z</dcterms:created>
  <dcterms:modified xsi:type="dcterms:W3CDTF">2022-06-15T08:29:27Z</dcterms:modified>
</cp:coreProperties>
</file>