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9" r:id="rId2"/>
    <p:sldId id="285" r:id="rId3"/>
    <p:sldId id="283" r:id="rId4"/>
    <p:sldId id="270" r:id="rId5"/>
    <p:sldId id="294" r:id="rId6"/>
    <p:sldId id="295" r:id="rId7"/>
    <p:sldId id="271" r:id="rId8"/>
    <p:sldId id="267" r:id="rId9"/>
    <p:sldId id="268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86" r:id="rId2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Estilo E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547" autoAdjust="0"/>
  </p:normalViewPr>
  <p:slideViewPr>
    <p:cSldViewPr>
      <p:cViewPr varScale="1">
        <p:scale>
          <a:sx n="96" d="100"/>
          <a:sy n="96" d="100"/>
        </p:scale>
        <p:origin x="203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46D44-73BD-4168-9953-802BF1DBE4A5}" type="datetimeFigureOut">
              <a:rPr lang="pt-BR" smtClean="0"/>
              <a:t>17/08/2022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AFF1C-6B0E-4F44-921E-C97CF46DB0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8868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AFF1C-6B0E-4F44-921E-C97CF46DB006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5684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AFF1C-6B0E-4F44-921E-C97CF46DB006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56848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AFF1C-6B0E-4F44-921E-C97CF46DB006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56848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AFF1C-6B0E-4F44-921E-C97CF46DB006}" type="slidenum">
              <a:rPr lang="pt-BR" smtClean="0"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56848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AFF1C-6B0E-4F44-921E-C97CF46DB006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56848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AFF1C-6B0E-4F44-921E-C97CF46DB006}" type="slidenum">
              <a:rPr lang="pt-BR" smtClean="0"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56848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AFF1C-6B0E-4F44-921E-C97CF46DB006}" type="slidenum">
              <a:rPr lang="pt-BR" smtClean="0"/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5684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17/08/2022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17/08/2022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17/08/2022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17/08/2022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17/08/2022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17/08/2022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17/08/2022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17/08/2022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17/08/2022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17/08/2022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17/08/2022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17/08/2022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188640"/>
            <a:ext cx="6948264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400" b="1" dirty="0"/>
              <a:t>   </a:t>
            </a:r>
            <a:r>
              <a:rPr lang="pt-BR" sz="2400" b="1" dirty="0">
                <a:cs typeface="Times New Roman" panose="02020603050405020304" pitchFamily="18" charset="0"/>
              </a:rPr>
              <a:t>RESPONSABILIDADE TÉCNICA</a:t>
            </a:r>
          </a:p>
        </p:txBody>
      </p:sp>
      <p:sp>
        <p:nvSpPr>
          <p:cNvPr id="7" name="Retângulo 6"/>
          <p:cNvSpPr/>
          <p:nvPr/>
        </p:nvSpPr>
        <p:spPr>
          <a:xfrm>
            <a:off x="6732240" y="128989"/>
            <a:ext cx="2411760" cy="576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 descr="logo-coren(1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65432" y="186506"/>
            <a:ext cx="1795797" cy="432048"/>
          </a:xfrm>
          <a:prstGeom prst="rect">
            <a:avLst/>
          </a:prstGeom>
        </p:spPr>
      </p:pic>
      <p:pic>
        <p:nvPicPr>
          <p:cNvPr id="1026" name="Picture 2" descr="Resultado de imagem para imagem responsabilidade do enfermeir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700808"/>
            <a:ext cx="5904656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188640"/>
            <a:ext cx="6948264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400" b="1" dirty="0"/>
              <a:t>   RESPONSABILIDADE TÉCNICA</a:t>
            </a:r>
          </a:p>
        </p:txBody>
      </p:sp>
      <p:sp>
        <p:nvSpPr>
          <p:cNvPr id="7" name="Retângulo 6"/>
          <p:cNvSpPr/>
          <p:nvPr/>
        </p:nvSpPr>
        <p:spPr>
          <a:xfrm>
            <a:off x="6732240" y="128989"/>
            <a:ext cx="2411760" cy="576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 descr="logo-coren(1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65432" y="186506"/>
            <a:ext cx="1795797" cy="432048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323528" y="963885"/>
            <a:ext cx="8424936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São atribuições do enfermeiro RT:</a:t>
            </a:r>
          </a:p>
          <a:p>
            <a:pPr algn="just"/>
            <a:endParaRPr lang="pt-BR" sz="2800" dirty="0"/>
          </a:p>
          <a:p>
            <a:pPr algn="just"/>
            <a:r>
              <a:rPr lang="pt-BR" sz="2400" b="1" dirty="0"/>
              <a:t>I – </a:t>
            </a:r>
            <a:r>
              <a:rPr lang="pt-BR" sz="2400" dirty="0"/>
              <a:t>Cumprir e fazer cumprir todos os dispositivos legais da profissão de Enfermagem;</a:t>
            </a:r>
          </a:p>
          <a:p>
            <a:pPr algn="just"/>
            <a:r>
              <a:rPr lang="pt-BR" sz="2400" b="1" dirty="0"/>
              <a:t>II –</a:t>
            </a:r>
            <a:r>
              <a:rPr lang="pt-BR" sz="2400" dirty="0"/>
              <a:t> Manter informações necessárias e atualizadas de todos os profissionais de Enfermagem que atuam na empresa/instituição, com os seguintes dados: nome, sexo, data do nascimento, categoria profissional, número do RG e CPF, número de inscrição no Conselho Regional de Enfermagem, endereço completo, contatos telefônicos e endereço eletrônico, assim como das alterações como: mudança de nome, admissões, demissões, férias e licenças, devendo fornecê-la semestralmente, e sempre quando lhe for solicitado, pelo Conselho Regional de Enfermagem;</a:t>
            </a:r>
          </a:p>
          <a:p>
            <a:pPr algn="just"/>
            <a:endParaRPr lang="pt-BR" sz="2400" dirty="0"/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74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188640"/>
            <a:ext cx="6948264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400" b="1" dirty="0"/>
              <a:t>   RESPONSABILIDADE TÉCNICA</a:t>
            </a:r>
          </a:p>
        </p:txBody>
      </p:sp>
      <p:sp>
        <p:nvSpPr>
          <p:cNvPr id="7" name="Retângulo 6"/>
          <p:cNvSpPr/>
          <p:nvPr/>
        </p:nvSpPr>
        <p:spPr>
          <a:xfrm>
            <a:off x="6732240" y="128989"/>
            <a:ext cx="2411760" cy="576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 descr="logo-coren(1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65432" y="186506"/>
            <a:ext cx="1795797" cy="432048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323528" y="963885"/>
            <a:ext cx="8424936" cy="2705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São atribuições do enfermeiro RT:</a:t>
            </a:r>
          </a:p>
          <a:p>
            <a:pPr algn="just"/>
            <a:r>
              <a:rPr lang="pt-BR" sz="2400" b="1" dirty="0"/>
              <a:t>III –</a:t>
            </a:r>
            <a:r>
              <a:rPr lang="pt-BR" sz="2400" dirty="0"/>
              <a:t> Realizar o dimensionamento de pessoal de Enfermagem, conforme o disposto na Resolução vigente do Cofen informando, de ofício, ao representante legal da empresa/instituição/ensino e ao Conselho Regional de Enfermagem;</a:t>
            </a:r>
          </a:p>
          <a:p>
            <a:pPr algn="just">
              <a:spcBef>
                <a:spcPts val="700"/>
              </a:spcBef>
              <a:buClrTx/>
              <a:buFontTx/>
              <a:buNone/>
            </a:pP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160" y="2852936"/>
            <a:ext cx="6229200" cy="36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4232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188640"/>
            <a:ext cx="6948264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400" b="1" dirty="0"/>
              <a:t>   RESPONSABILIDADE TÉCNICA</a:t>
            </a:r>
          </a:p>
        </p:txBody>
      </p:sp>
      <p:sp>
        <p:nvSpPr>
          <p:cNvPr id="7" name="Retângulo 6"/>
          <p:cNvSpPr/>
          <p:nvPr/>
        </p:nvSpPr>
        <p:spPr>
          <a:xfrm>
            <a:off x="6732240" y="128989"/>
            <a:ext cx="2411760" cy="576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 descr="logo-coren(1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65432" y="186506"/>
            <a:ext cx="1795797" cy="432048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323528" y="963885"/>
            <a:ext cx="842493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São atribuições do enfermeiro RT:</a:t>
            </a:r>
          </a:p>
          <a:p>
            <a:pPr algn="just"/>
            <a:r>
              <a:rPr lang="pt-BR" sz="2800" b="1" dirty="0"/>
              <a:t>IV – </a:t>
            </a:r>
            <a:r>
              <a:rPr lang="pt-BR" sz="2800" dirty="0"/>
              <a:t>Informar, de ofício, ao representante legal da empresa/instituição/ensino e ao Conselho Regional de Enfermagem situações de infração à legislação da Enfermagem, tais como:</a:t>
            </a:r>
          </a:p>
          <a:p>
            <a:pPr algn="just"/>
            <a:endParaRPr lang="pt-BR" sz="2800" dirty="0"/>
          </a:p>
          <a:p>
            <a:pPr algn="just"/>
            <a:r>
              <a:rPr lang="pt-BR" sz="2400" b="1" dirty="0"/>
              <a:t>a) ausência de enfermeiro em todos os locais onde são desenvolvidas ações de Enfermagem durante algum período de funcionamento da empresa/instituição;</a:t>
            </a:r>
          </a:p>
          <a:p>
            <a:pPr algn="just"/>
            <a:r>
              <a:rPr lang="pt-BR" sz="2400" b="1" dirty="0"/>
              <a:t>b) profissional de Enfermagem atuando na empresa/instituição/ensino sem inscrição ou com inscrição vencida no Conselho Regional de Enfermagem;</a:t>
            </a:r>
          </a:p>
          <a:p>
            <a:pPr algn="just"/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1129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188640"/>
            <a:ext cx="6948264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400" b="1" dirty="0"/>
              <a:t>   RESPONSABILIDADE TÉCNICA</a:t>
            </a:r>
          </a:p>
        </p:txBody>
      </p:sp>
      <p:sp>
        <p:nvSpPr>
          <p:cNvPr id="7" name="Retângulo 6"/>
          <p:cNvSpPr/>
          <p:nvPr/>
        </p:nvSpPr>
        <p:spPr>
          <a:xfrm>
            <a:off x="6732240" y="128989"/>
            <a:ext cx="2411760" cy="576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 descr="logo-coren(1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65432" y="186506"/>
            <a:ext cx="1795797" cy="432048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323528" y="963885"/>
            <a:ext cx="842493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São atribuições do enfermeiro RT:</a:t>
            </a:r>
          </a:p>
          <a:p>
            <a:pPr algn="just"/>
            <a:endParaRPr lang="pt-BR" sz="2800" dirty="0"/>
          </a:p>
          <a:p>
            <a:pPr algn="just"/>
            <a:r>
              <a:rPr lang="pt-BR" sz="2400" b="1" dirty="0"/>
              <a:t>c) profissional de Enfermagem atuando na empresa/instituição/ensino em situação irregular, inclusive quanto à inadimplência perante o Conselho Regional de Enfermagem, bem como aquele afastado por impedimento legal;</a:t>
            </a:r>
          </a:p>
          <a:p>
            <a:pPr algn="just"/>
            <a:r>
              <a:rPr lang="pt-BR" sz="2400" b="1" dirty="0"/>
              <a:t>d) pessoal sem formação na área de Enfermagem, exercendo atividades de Enfermagem na empresa/instituição/ensino;</a:t>
            </a:r>
          </a:p>
          <a:p>
            <a:pPr algn="just"/>
            <a:r>
              <a:rPr lang="pt-BR" sz="2400" b="1" dirty="0"/>
              <a:t>e) profissional de Enfermagem exercendo atividades ilegais previstas em Legislação do Exercício Profissional de Enfermagem, Código de Ética dos Profissionais de Enfermagem e Código Penal Brasileiro;</a:t>
            </a: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394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188640"/>
            <a:ext cx="6948264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400" b="1" dirty="0"/>
              <a:t>   RESPONSABILIDADE TÉCNICA</a:t>
            </a:r>
          </a:p>
        </p:txBody>
      </p:sp>
      <p:sp>
        <p:nvSpPr>
          <p:cNvPr id="7" name="Retângulo 6"/>
          <p:cNvSpPr/>
          <p:nvPr/>
        </p:nvSpPr>
        <p:spPr>
          <a:xfrm>
            <a:off x="6732240" y="128989"/>
            <a:ext cx="2411760" cy="576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 descr="logo-coren(1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65432" y="186506"/>
            <a:ext cx="1795797" cy="432048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323528" y="963885"/>
            <a:ext cx="842493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São atribuições do enfermeiro RT:</a:t>
            </a:r>
          </a:p>
          <a:p>
            <a:pPr algn="just"/>
            <a:endParaRPr lang="pt-BR" sz="2800" dirty="0"/>
          </a:p>
          <a:p>
            <a:pPr algn="just"/>
            <a:r>
              <a:rPr lang="pt-BR" sz="2400" dirty="0"/>
              <a:t>V – Intermediar, junto ao Conselho Regional de Enfermagem, a implantação e funcionamento de Comissão de Ética de Enfermagem;</a:t>
            </a:r>
          </a:p>
          <a:p>
            <a:pPr algn="just"/>
            <a:r>
              <a:rPr lang="pt-BR" sz="2400" dirty="0"/>
              <a:t>VI – Colaborar com todas as atividades de fiscalização do Conselho Regional de Enfermagem, bem como atender a todas as solicitações ou convocações que lhes forem demandadas pela Autarquia.</a:t>
            </a:r>
          </a:p>
          <a:p>
            <a:pPr algn="just"/>
            <a:r>
              <a:rPr lang="pt-BR" sz="2400" dirty="0"/>
              <a:t>VII – Manter a CRT em local visível ao público, observando o prazo de validade;</a:t>
            </a:r>
          </a:p>
          <a:p>
            <a:pPr algn="just"/>
            <a:r>
              <a:rPr lang="pt-BR" sz="2400" dirty="0"/>
              <a:t>VIII – Organizar o Serviço de Enfermagem utilizando-se de instrumentos administrativos como regimento interno, normas e rotinas, protocolos, procedimentos operacionais padrão e outros;</a:t>
            </a:r>
          </a:p>
          <a:p>
            <a:pPr algn="just"/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581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188640"/>
            <a:ext cx="6948264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400" b="1" dirty="0"/>
              <a:t>   RESPONSABILIDADE TÉCNICA</a:t>
            </a:r>
          </a:p>
        </p:txBody>
      </p:sp>
      <p:sp>
        <p:nvSpPr>
          <p:cNvPr id="7" name="Retângulo 6"/>
          <p:cNvSpPr/>
          <p:nvPr/>
        </p:nvSpPr>
        <p:spPr>
          <a:xfrm>
            <a:off x="6732240" y="128989"/>
            <a:ext cx="2411760" cy="576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 descr="logo-coren(1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65432" y="186506"/>
            <a:ext cx="1795797" cy="432048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323528" y="963885"/>
            <a:ext cx="842493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São atribuições do enfermeiro RT:</a:t>
            </a:r>
          </a:p>
          <a:p>
            <a:pPr algn="just"/>
            <a:r>
              <a:rPr lang="pt-BR" sz="2400" b="1" dirty="0"/>
              <a:t>IX –</a:t>
            </a:r>
            <a:r>
              <a:rPr lang="pt-BR" sz="2400" dirty="0"/>
              <a:t> Elaborar, implantar e/ou implementar, e atualizar regimento interno, manuais de normas e rotinas, procedimentos, protocolos, e demais instrumentos administrativos de Enfermagem;</a:t>
            </a:r>
          </a:p>
          <a:p>
            <a:pPr algn="just"/>
            <a:r>
              <a:rPr lang="pt-BR" sz="2400" b="1" dirty="0"/>
              <a:t>X –</a:t>
            </a:r>
            <a:r>
              <a:rPr lang="pt-BR" sz="2400" dirty="0"/>
              <a:t> Instituir e programar o funcionamento da Comissão de Ética de Enfermagem, quando couber, de acordo com as normas do Sistema Cofen/Conselhos Regionais de Enfermagem;</a:t>
            </a:r>
          </a:p>
          <a:p>
            <a:pPr algn="just"/>
            <a:r>
              <a:rPr lang="pt-BR" sz="2400" b="1" dirty="0"/>
              <a:t>XI – </a:t>
            </a:r>
            <a:r>
              <a:rPr lang="pt-BR" sz="2400" dirty="0"/>
              <a:t>Colaborar com as atividades da Comissão Interna de Prevenção de Acidentes (CIPA), Comissão de Controle de Infecções Hospitalares (CCIH), Serviço de Educação Continuada e demais comissões instituídas na empresa/instituição;</a:t>
            </a:r>
          </a:p>
          <a:p>
            <a:pPr algn="just"/>
            <a:r>
              <a:rPr lang="pt-BR" sz="2400" b="1" dirty="0"/>
              <a:t>XII – </a:t>
            </a:r>
            <a:r>
              <a:rPr lang="pt-BR" sz="2400" dirty="0"/>
              <a:t>Zelar pelo cumprimento das atividades privativas da Enfermagem;</a:t>
            </a:r>
          </a:p>
        </p:txBody>
      </p:sp>
    </p:spTree>
    <p:extLst>
      <p:ext uri="{BB962C8B-B14F-4D97-AF65-F5344CB8AC3E}">
        <p14:creationId xmlns:p14="http://schemas.microsoft.com/office/powerpoint/2010/main" val="42383477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188640"/>
            <a:ext cx="6948264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400" b="1" dirty="0"/>
              <a:t>   RESPONSABILIDADE TÉCNICA</a:t>
            </a:r>
          </a:p>
        </p:txBody>
      </p:sp>
      <p:sp>
        <p:nvSpPr>
          <p:cNvPr id="7" name="Retângulo 6"/>
          <p:cNvSpPr/>
          <p:nvPr/>
        </p:nvSpPr>
        <p:spPr>
          <a:xfrm>
            <a:off x="6732240" y="128989"/>
            <a:ext cx="2411760" cy="576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 descr="logo-coren(1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65432" y="186506"/>
            <a:ext cx="1795797" cy="432048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323528" y="963885"/>
            <a:ext cx="8424936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São atribuições do enfermeiro RT:</a:t>
            </a:r>
          </a:p>
          <a:p>
            <a:pPr algn="just"/>
            <a:r>
              <a:rPr lang="pt-BR" sz="2400" b="1" dirty="0"/>
              <a:t>XIII –</a:t>
            </a:r>
            <a:r>
              <a:rPr lang="pt-BR" sz="2400" dirty="0"/>
              <a:t> Promover a qualidade e desenvolvimento de uma assistência de Enfermagem segura para a sociedade e profissionais de Enfermagem, em seus aspectos técnicos e éticos;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800" b="1" dirty="0"/>
              <a:t>XIV </a:t>
            </a:r>
            <a:r>
              <a:rPr lang="pt-BR" sz="2400" b="1" dirty="0"/>
              <a:t>– </a:t>
            </a:r>
            <a:r>
              <a:rPr lang="pt-BR" sz="2400" dirty="0"/>
              <a:t>Responsabilizar-se pela implantação/implementação da Sistematização da Assistência de Enfermagem (SAE), conforme legislação vigente;</a:t>
            </a:r>
          </a:p>
          <a:p>
            <a:pPr algn="just"/>
            <a:r>
              <a:rPr lang="pt-BR" sz="2400" b="1" dirty="0"/>
              <a:t>XV – </a:t>
            </a:r>
            <a:r>
              <a:rPr lang="pt-BR" sz="2400" dirty="0"/>
              <a:t>Observar as normas da NR – 32, com a finalidade de minimizar os riscos à saúde da equipe de Enfermagem;</a:t>
            </a:r>
          </a:p>
          <a:p>
            <a:pPr algn="just"/>
            <a:r>
              <a:rPr lang="pt-BR" sz="2400" b="1" dirty="0"/>
              <a:t>XVI – </a:t>
            </a:r>
            <a:r>
              <a:rPr lang="pt-BR" sz="2400" dirty="0"/>
              <a:t>Assegurar que a prestação da assistência de enfermagem a pacientes graves seja realizada somente pelo Enfermeiro e Técnico de Enfermagem, conforme Lei nº 7.498/86 e o Decreto nº 94.406/87;</a:t>
            </a:r>
          </a:p>
          <a:p>
            <a:endParaRPr lang="pt-BR" sz="2800" dirty="0"/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1520150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188640"/>
            <a:ext cx="6948264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400" b="1" dirty="0"/>
              <a:t>   RESPONSABILIDADE TÉCNICA</a:t>
            </a:r>
          </a:p>
        </p:txBody>
      </p:sp>
      <p:sp>
        <p:nvSpPr>
          <p:cNvPr id="7" name="Retângulo 6"/>
          <p:cNvSpPr/>
          <p:nvPr/>
        </p:nvSpPr>
        <p:spPr>
          <a:xfrm>
            <a:off x="6732240" y="128989"/>
            <a:ext cx="2411760" cy="576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 descr="logo-coren(1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65432" y="186506"/>
            <a:ext cx="1795797" cy="432048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323528" y="963885"/>
            <a:ext cx="842493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São atribuições do enfermeiro RT:</a:t>
            </a:r>
          </a:p>
          <a:p>
            <a:pPr algn="just"/>
            <a:endParaRPr lang="pt-BR" sz="2800" dirty="0"/>
          </a:p>
          <a:p>
            <a:pPr algn="just"/>
            <a:r>
              <a:rPr lang="pt-BR" sz="2400" b="1" dirty="0"/>
              <a:t>XVII – </a:t>
            </a:r>
            <a:r>
              <a:rPr lang="pt-BR" sz="2400" dirty="0"/>
              <a:t>Garantir que o registro das ações de Enfermagem seja realizado conforme normas vigentes;</a:t>
            </a:r>
          </a:p>
          <a:p>
            <a:pPr algn="just"/>
            <a:r>
              <a:rPr lang="pt-BR" sz="2400" b="1" dirty="0"/>
              <a:t>XVIII –</a:t>
            </a:r>
            <a:r>
              <a:rPr lang="pt-BR" sz="2400" dirty="0"/>
              <a:t> Garantir que o estágio curricular obrigatório e o não obrigatório sejam realizados, somente, sob supervisão do professor orientador da instituição de ensino e enfermeiro da instituição cedente do campo de estágio, respectivamente, e em conformidade a legislação vigente;</a:t>
            </a:r>
          </a:p>
          <a:p>
            <a:pPr algn="just"/>
            <a:r>
              <a:rPr lang="pt-BR" sz="2400" b="1" dirty="0"/>
              <a:t>XIX – </a:t>
            </a:r>
            <a:r>
              <a:rPr lang="pt-BR" sz="2400" dirty="0"/>
              <a:t>Participar do processo de seleção de pessoal, seja em instituição pública, privada ou filantrópica, observando o disposto na Lei nº 7.498/86 e Decreto nº 94.406/87, e as normas regimentais da instituição;</a:t>
            </a:r>
          </a:p>
          <a:p>
            <a:pPr algn="just"/>
            <a:endParaRPr lang="pt-BR" sz="2400" dirty="0"/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8488860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188640"/>
            <a:ext cx="6948264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400" b="1" dirty="0"/>
              <a:t>   RESPONSABILIDADE TÉCNICA</a:t>
            </a:r>
          </a:p>
        </p:txBody>
      </p:sp>
      <p:sp>
        <p:nvSpPr>
          <p:cNvPr id="7" name="Retângulo 6"/>
          <p:cNvSpPr/>
          <p:nvPr/>
        </p:nvSpPr>
        <p:spPr>
          <a:xfrm>
            <a:off x="6732240" y="128989"/>
            <a:ext cx="2411760" cy="576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 descr="logo-coren(1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65432" y="186506"/>
            <a:ext cx="1795797" cy="432048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323528" y="963885"/>
            <a:ext cx="842493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São atribuições do enfermeiro RT:</a:t>
            </a:r>
          </a:p>
          <a:p>
            <a:pPr algn="just"/>
            <a:endParaRPr lang="pt-BR" sz="2800" dirty="0"/>
          </a:p>
          <a:p>
            <a:pPr algn="just"/>
            <a:r>
              <a:rPr lang="pt-BR" sz="2400" b="1" dirty="0"/>
              <a:t>XX – </a:t>
            </a:r>
            <a:r>
              <a:rPr lang="pt-BR" sz="2400" dirty="0"/>
              <a:t>Comunicar ao Coren quando impedido de cumprir o Código de Ética dos Profissionais de Enfermagem, a legislação do Exercício Profissional, atos normativos do Sistema Cofen/Conselhos Regionais de Enfermagem, comprovando documentalmente ou na forma testemunhal, elementos que indiquem as causas e/ou os responsáveis pelo impedimento;</a:t>
            </a:r>
          </a:p>
          <a:p>
            <a:pPr algn="just"/>
            <a:r>
              <a:rPr lang="pt-BR" sz="2400" b="1" dirty="0"/>
              <a:t>XXI – </a:t>
            </a:r>
            <a:r>
              <a:rPr lang="pt-BR" sz="2400" dirty="0"/>
              <a:t>Promover, estimular ou proporcionar, direta ou indiretamente, o aprimoramento, harmonizando e aperfeiçoando o conhecimento técnico, a comunicação e as relações humanas, bem como a avaliação periódica da equipe de Enfermagem;</a:t>
            </a:r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620026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188640"/>
            <a:ext cx="6948264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400" b="1" dirty="0"/>
              <a:t>   RESPONSABILIDADE TÉCNICA</a:t>
            </a:r>
          </a:p>
        </p:txBody>
      </p:sp>
      <p:sp>
        <p:nvSpPr>
          <p:cNvPr id="7" name="Retângulo 6"/>
          <p:cNvSpPr/>
          <p:nvPr/>
        </p:nvSpPr>
        <p:spPr>
          <a:xfrm>
            <a:off x="6732240" y="128989"/>
            <a:ext cx="2411760" cy="576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 descr="logo-coren(1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65432" y="186506"/>
            <a:ext cx="1795797" cy="432048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323528" y="963885"/>
            <a:ext cx="842493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São atribuições do enfermeiro RT:</a:t>
            </a:r>
          </a:p>
          <a:p>
            <a:pPr algn="just"/>
            <a:endParaRPr lang="pt-BR" sz="2800" dirty="0"/>
          </a:p>
          <a:p>
            <a:pPr algn="just"/>
            <a:r>
              <a:rPr lang="pt-BR" sz="2400" b="1" dirty="0"/>
              <a:t>XXII –</a:t>
            </a:r>
            <a:r>
              <a:rPr lang="pt-BR" sz="2400" dirty="0"/>
              <a:t> Caracterizar o Serviço de Enfermagem por meio de Diagnóstico Situacional e consequente Plano de Trabalho que deverão ser apresentados à empresa/instituição e encaminhados ao Coren no prazo de 90 (noventa) dias a partir de sua efetivação como Responsável Técnico e posteriormente a cada renovação da CRT;</a:t>
            </a:r>
          </a:p>
          <a:p>
            <a:pPr algn="just"/>
            <a:r>
              <a:rPr lang="pt-BR" sz="2400" b="1" dirty="0"/>
              <a:t>XXIII – </a:t>
            </a:r>
            <a:r>
              <a:rPr lang="pt-BR" sz="2400" dirty="0"/>
              <a:t>Participar no planejamento, execução e avaliação dos programas de saúde da empresa/instituição/ensino em que ocorrer a participação de profissionais de Enfermagem.</a:t>
            </a:r>
          </a:p>
          <a:p>
            <a:pPr algn="just"/>
            <a:endParaRPr lang="pt-BR" sz="2400" dirty="0"/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972745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188640"/>
            <a:ext cx="6948264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400" b="1" dirty="0"/>
              <a:t>   RESPONSABILIDADE TÉCNICA</a:t>
            </a:r>
          </a:p>
        </p:txBody>
      </p:sp>
      <p:sp>
        <p:nvSpPr>
          <p:cNvPr id="7" name="Retângulo 6"/>
          <p:cNvSpPr/>
          <p:nvPr/>
        </p:nvSpPr>
        <p:spPr>
          <a:xfrm>
            <a:off x="6732240" y="128989"/>
            <a:ext cx="2411760" cy="576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 descr="logo-coren(1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65432" y="186506"/>
            <a:ext cx="1795797" cy="432048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323528" y="963885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pt-BR" altLang="pt-BR" sz="2800" b="1">
                <a:solidFill>
                  <a:srgbClr val="000000"/>
                </a:solidFill>
              </a:rPr>
              <a:t>FUNDAMENTAÇÃO</a:t>
            </a:r>
            <a:r>
              <a:rPr lang="pt-BR" altLang="pt-BR" sz="2800">
                <a:solidFill>
                  <a:srgbClr val="000000"/>
                </a:solidFill>
              </a:rPr>
              <a:t>               </a:t>
            </a:r>
            <a:r>
              <a:rPr lang="pt-BR" altLang="pt-BR" sz="2800" b="1">
                <a:solidFill>
                  <a:srgbClr val="000000"/>
                </a:solidFill>
              </a:rPr>
              <a:t>             AMPARO </a:t>
            </a:r>
            <a:r>
              <a:rPr lang="pt-BR" altLang="pt-BR" sz="2800" b="1" dirty="0">
                <a:solidFill>
                  <a:srgbClr val="000000"/>
                </a:solidFill>
              </a:rPr>
              <a:t>LEGAL</a:t>
            </a:r>
          </a:p>
        </p:txBody>
      </p:sp>
      <p:sp>
        <p:nvSpPr>
          <p:cNvPr id="9" name="Seta para baixo 8"/>
          <p:cNvSpPr/>
          <p:nvPr/>
        </p:nvSpPr>
        <p:spPr>
          <a:xfrm>
            <a:off x="6247608" y="164365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5548861" y="2708920"/>
            <a:ext cx="331236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2800" dirty="0"/>
              <a:t>Lei 2604/55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2800" dirty="0"/>
              <a:t>Lei 7498/86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2800" dirty="0"/>
              <a:t>Decreto 94.406/87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2800" dirty="0"/>
              <a:t>Resolução Cofen 509/2016               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2800" dirty="0"/>
              <a:t>Resolução Cofen 564/2017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2800" dirty="0"/>
              <a:t>Legislação Afim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t-BR" b="1" dirty="0"/>
          </a:p>
        </p:txBody>
      </p:sp>
      <p:pic>
        <p:nvPicPr>
          <p:cNvPr id="2050" name="Picture 2" descr="http://www.apauta.com.br/wp-content/uploads/justica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007" y="2622060"/>
            <a:ext cx="3966989" cy="3975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eta para a direita 2"/>
          <p:cNvSpPr/>
          <p:nvPr/>
        </p:nvSpPr>
        <p:spPr>
          <a:xfrm>
            <a:off x="3923928" y="102262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93489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188640"/>
            <a:ext cx="6948264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400" b="1" dirty="0"/>
              <a:t>   RESPONSABILIDADE TÉCNICA</a:t>
            </a:r>
          </a:p>
        </p:txBody>
      </p:sp>
      <p:sp>
        <p:nvSpPr>
          <p:cNvPr id="7" name="Retângulo 6"/>
          <p:cNvSpPr/>
          <p:nvPr/>
        </p:nvSpPr>
        <p:spPr>
          <a:xfrm>
            <a:off x="6732240" y="128989"/>
            <a:ext cx="2411760" cy="576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 descr="logo-coren(1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65432" y="186506"/>
            <a:ext cx="1795797" cy="432048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323528" y="963885"/>
            <a:ext cx="842493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/>
              <a:t>DOCUMENTOS EXIGIDOS PARA CRT</a:t>
            </a:r>
          </a:p>
          <a:p>
            <a:pPr algn="just"/>
            <a:endParaRPr lang="pt-BR" sz="2800" dirty="0"/>
          </a:p>
          <a:p>
            <a:pPr lvl="0"/>
            <a:r>
              <a:rPr lang="pt-BR" sz="2800" dirty="0"/>
              <a:t>1.Formulário de requerimento devidamente preenchido, assinado e carimbado pelos responsáveis, acompanhado de toda documentação exigida. </a:t>
            </a:r>
          </a:p>
          <a:p>
            <a:r>
              <a:rPr lang="pt-BR" sz="2800" dirty="0"/>
              <a:t>             </a:t>
            </a:r>
          </a:p>
          <a:p>
            <a:pPr lvl="0"/>
            <a:r>
              <a:rPr lang="pt-BR" sz="2800" dirty="0"/>
              <a:t>2.Comprovação de quitação das obrigações eleitorais do Enfermeiro, junto ao Conselho Regional de Enfermagem, bem como com suas anuidades, em todas as categorias em que estiver inscrito.</a:t>
            </a:r>
          </a:p>
          <a:p>
            <a:r>
              <a:rPr lang="pt-BR" sz="2800" dirty="0"/>
              <a:t> </a:t>
            </a:r>
          </a:p>
          <a:p>
            <a:pPr algn="just"/>
            <a:endParaRPr lang="pt-BR" sz="2400" dirty="0"/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9812733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188640"/>
            <a:ext cx="6948264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400" b="1" dirty="0"/>
              <a:t>   RESPONSABILIDADE TÉCNICA</a:t>
            </a:r>
          </a:p>
        </p:txBody>
      </p:sp>
      <p:sp>
        <p:nvSpPr>
          <p:cNvPr id="7" name="Retângulo 6"/>
          <p:cNvSpPr/>
          <p:nvPr/>
        </p:nvSpPr>
        <p:spPr>
          <a:xfrm>
            <a:off x="6732240" y="128989"/>
            <a:ext cx="2411760" cy="576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 descr="logo-coren(1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65432" y="186506"/>
            <a:ext cx="1795797" cy="432048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323528" y="963885"/>
            <a:ext cx="842493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/>
              <a:t>DOCUMENTOS EXIGIDOS PARA CRT</a:t>
            </a:r>
          </a:p>
          <a:p>
            <a:pPr algn="just"/>
            <a:endParaRPr lang="pt-BR" sz="2800" b="1" dirty="0"/>
          </a:p>
          <a:p>
            <a:pPr lvl="0" algn="just"/>
            <a:r>
              <a:rPr lang="pt-BR" sz="2800" dirty="0"/>
              <a:t>3.Cópia do ato de designação do Enfermeiro para o exercício da Responsabilidade Técnica.</a:t>
            </a:r>
          </a:p>
          <a:p>
            <a:pPr algn="just"/>
            <a:endParaRPr lang="pt-BR" sz="2800" dirty="0"/>
          </a:p>
          <a:p>
            <a:pPr lvl="0" algn="just"/>
            <a:r>
              <a:rPr lang="pt-BR" sz="2800" dirty="0"/>
              <a:t>4.Comprovação de vínculo empregatício existente entre a Empresa/Instituição e o Enfermeiro Responsável.</a:t>
            </a:r>
          </a:p>
          <a:p>
            <a:pPr algn="just"/>
            <a:r>
              <a:rPr lang="pt-BR" sz="2800" dirty="0"/>
              <a:t> </a:t>
            </a:r>
          </a:p>
          <a:p>
            <a:pPr lvl="0" algn="just"/>
            <a:r>
              <a:rPr lang="pt-BR" sz="2800" dirty="0"/>
              <a:t>5.Declaração, de próprio punho, do enfermeiro RT, que possua mais de um vínculo, de que suas atividades como RT não coincidem em seus horários.</a:t>
            </a:r>
          </a:p>
          <a:p>
            <a:pPr algn="just"/>
            <a:r>
              <a:rPr lang="pt-BR" sz="2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4432126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188640"/>
            <a:ext cx="6948264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400" b="1" dirty="0"/>
              <a:t>   RESPONSABILIDADE TÉCNICA</a:t>
            </a:r>
          </a:p>
        </p:txBody>
      </p:sp>
      <p:sp>
        <p:nvSpPr>
          <p:cNvPr id="7" name="Retângulo 6"/>
          <p:cNvSpPr/>
          <p:nvPr/>
        </p:nvSpPr>
        <p:spPr>
          <a:xfrm>
            <a:off x="6732240" y="128989"/>
            <a:ext cx="2411760" cy="576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 descr="logo-coren(1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65432" y="186506"/>
            <a:ext cx="1795797" cy="432048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323528" y="963885"/>
            <a:ext cx="84249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/>
              <a:t>DOCUMENTOS EXIGIDOS PARA CRT</a:t>
            </a:r>
          </a:p>
          <a:p>
            <a:pPr algn="just"/>
            <a:endParaRPr lang="pt-BR" sz="2800" b="1" dirty="0"/>
          </a:p>
          <a:p>
            <a:pPr lvl="0" algn="just"/>
            <a:r>
              <a:rPr lang="pt-BR" sz="2800" dirty="0"/>
              <a:t>6. Relação nominal atualizada dos profissionais de Enfermagem que executam atividade na Empresa/Instituição contendo: nome completo, sem abreviações, número de registro no Coren-RN, cargo/função, CPF, endereço completo (rua, número, bairro, cidade, CEP), telefone, horário de trabalho e  setor/unidade/departamento/divisão de trabalho.</a:t>
            </a:r>
          </a:p>
          <a:p>
            <a:pPr algn="just"/>
            <a:endParaRPr lang="pt-BR" sz="2800" dirty="0"/>
          </a:p>
          <a:p>
            <a:pPr algn="just"/>
            <a:r>
              <a:rPr lang="pt-BR" sz="2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682151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188640"/>
            <a:ext cx="6948264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400" b="1" dirty="0"/>
              <a:t>   RESPONSABILIDADE TÉCNICA</a:t>
            </a:r>
          </a:p>
        </p:txBody>
      </p:sp>
      <p:sp>
        <p:nvSpPr>
          <p:cNvPr id="7" name="Retângulo 6"/>
          <p:cNvSpPr/>
          <p:nvPr/>
        </p:nvSpPr>
        <p:spPr>
          <a:xfrm>
            <a:off x="6732240" y="128989"/>
            <a:ext cx="2411760" cy="576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 descr="logo-coren(1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65432" y="186506"/>
            <a:ext cx="1795797" cy="432048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539552" y="963885"/>
            <a:ext cx="820891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/>
              <a:t>DOCUMENTOS EXIGIDOS PARA CRT</a:t>
            </a:r>
          </a:p>
          <a:p>
            <a:pPr algn="just"/>
            <a:endParaRPr lang="pt-BR" sz="2800" b="1" dirty="0"/>
          </a:p>
          <a:p>
            <a:pPr lvl="0" algn="just"/>
            <a:r>
              <a:rPr lang="pt-BR" sz="2800" dirty="0"/>
              <a:t>7.Cópia da(s) Escala(s) de Serviço(s) de Enfermagem, de acordo com as recomendações do Coren-RN.</a:t>
            </a:r>
          </a:p>
          <a:p>
            <a:pPr lvl="0" algn="just"/>
            <a:endParaRPr lang="pt-BR" sz="2800" dirty="0"/>
          </a:p>
          <a:p>
            <a:pPr algn="just"/>
            <a:endParaRPr lang="pt-BR" sz="2800" dirty="0"/>
          </a:p>
          <a:p>
            <a:pPr lvl="0" algn="just"/>
            <a:endParaRPr lang="pt-BR" sz="2800" dirty="0"/>
          </a:p>
          <a:p>
            <a:pPr algn="just"/>
            <a:r>
              <a:rPr lang="pt-BR" sz="2800" dirty="0"/>
              <a:t> </a:t>
            </a:r>
          </a:p>
          <a:p>
            <a:pPr algn="just"/>
            <a:endParaRPr lang="pt-BR" sz="2400" dirty="0"/>
          </a:p>
          <a:p>
            <a:pPr algn="just"/>
            <a:endParaRPr lang="pt-BR" sz="2400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096155"/>
              </p:ext>
            </p:extLst>
          </p:nvPr>
        </p:nvGraphicFramePr>
        <p:xfrm>
          <a:off x="323529" y="2924943"/>
          <a:ext cx="8537702" cy="35096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96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4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82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99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94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94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94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3999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394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3942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3942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3999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111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111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111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111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111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111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1114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1114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1114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08721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6590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03650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</a:tblGrid>
              <a:tr h="6735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 </a:t>
                      </a: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 </a:t>
                      </a: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 </a:t>
                      </a: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 </a:t>
                      </a: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 </a:t>
                      </a: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 </a:t>
                      </a: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 </a:t>
                      </a: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 </a:t>
                      </a: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 </a:t>
                      </a: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 </a:t>
                      </a: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 </a:t>
                      </a: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 </a:t>
                      </a: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 </a:t>
                      </a: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 </a:t>
                      </a: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 </a:t>
                      </a: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 </a:t>
                      </a: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 </a:t>
                      </a: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 </a:t>
                      </a: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90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NOME COMPLETO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Nº COREN-CATEGORIA</a:t>
                      </a: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HORÁRIO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1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2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3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4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5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6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7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8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9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10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11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12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13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14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15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16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17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18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19</a:t>
                      </a: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20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21</a:t>
                      </a: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5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 </a:t>
                      </a: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 </a:t>
                      </a: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5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 </a:t>
                      </a: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 </a:t>
                      </a: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5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 </a:t>
                      </a: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5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 </a:t>
                      </a: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 </a:t>
                      </a: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5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 </a:t>
                      </a: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45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 </a:t>
                      </a: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 </a:t>
                      </a:r>
                      <a:endParaRPr lang="pt-BR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 </a:t>
                      </a: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 </a:t>
                      </a:r>
                      <a:endParaRPr lang="pt-BR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725" marR="58725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93637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188640"/>
            <a:ext cx="6948264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400" b="1" dirty="0"/>
              <a:t>   RESPONSABILIDADE TÉCNICA</a:t>
            </a:r>
          </a:p>
        </p:txBody>
      </p:sp>
      <p:sp>
        <p:nvSpPr>
          <p:cNvPr id="7" name="Retângulo 6"/>
          <p:cNvSpPr/>
          <p:nvPr/>
        </p:nvSpPr>
        <p:spPr>
          <a:xfrm>
            <a:off x="6732240" y="128989"/>
            <a:ext cx="2411760" cy="576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 descr="logo-coren(1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65432" y="186506"/>
            <a:ext cx="1795797" cy="432048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323528" y="963885"/>
            <a:ext cx="8424936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/>
              <a:t>DOCUMENTOS EXIGIDOS PARA CRT</a:t>
            </a:r>
          </a:p>
          <a:p>
            <a:pPr algn="just"/>
            <a:endParaRPr lang="pt-BR" sz="2800" b="1" dirty="0"/>
          </a:p>
          <a:p>
            <a:pPr lvl="0" algn="just"/>
            <a:r>
              <a:rPr lang="pt-BR" sz="2800" dirty="0"/>
              <a:t>8.Cópia do CNPJ da Empresa/Instituição.</a:t>
            </a:r>
          </a:p>
          <a:p>
            <a:pPr algn="just"/>
            <a:r>
              <a:rPr lang="pt-BR" sz="2800" dirty="0"/>
              <a:t> </a:t>
            </a:r>
          </a:p>
          <a:p>
            <a:pPr lvl="0" algn="just"/>
            <a:r>
              <a:rPr lang="pt-BR" sz="2800" dirty="0"/>
              <a:t>9.Comprovante de recolhimento da taxa da respectiva certidão (deverá ser solicitada Guia de Recolhimento Bancário ao Coren-RN para pagamento, caso a empresa seja privada). As Instituições de Saúde Públicas e Filantrópicas deverão requerer dispensa, por meio de ofício, do recolhimento da taxa, conforme disposto na Resolução Cofen nº 509/2016, Art. 7º, referente à emissão da C.R.T.</a:t>
            </a:r>
          </a:p>
          <a:p>
            <a:pPr algn="just"/>
            <a:endParaRPr lang="pt-BR" sz="2400" dirty="0"/>
          </a:p>
          <a:p>
            <a:pPr algn="just"/>
            <a:endParaRPr lang="pt-BR" sz="2400" dirty="0"/>
          </a:p>
          <a:p>
            <a:pPr algn="just"/>
            <a:r>
              <a:rPr lang="pt-BR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3374241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188640"/>
            <a:ext cx="6948264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400" b="1" dirty="0"/>
              <a:t>   RESPONSABILIDADE TÉCNICA</a:t>
            </a:r>
          </a:p>
        </p:txBody>
      </p:sp>
      <p:sp>
        <p:nvSpPr>
          <p:cNvPr id="7" name="Retângulo 6"/>
          <p:cNvSpPr/>
          <p:nvPr/>
        </p:nvSpPr>
        <p:spPr>
          <a:xfrm>
            <a:off x="6732240" y="128989"/>
            <a:ext cx="2411760" cy="576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 descr="logo-coren(1)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65432" y="186506"/>
            <a:ext cx="1795797" cy="432048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323528" y="963885"/>
            <a:ext cx="8424936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/>
              <a:t>DOCUMENTOS EXIGIDOS PARA CRT</a:t>
            </a:r>
          </a:p>
          <a:p>
            <a:pPr algn="just"/>
            <a:endParaRPr lang="pt-BR" sz="2800" b="1" dirty="0"/>
          </a:p>
          <a:p>
            <a:pPr lvl="0" algn="just"/>
            <a:r>
              <a:rPr lang="pt-BR" sz="2800" dirty="0"/>
              <a:t>8.Cópia do CNPJ da Empresa/Instituição.</a:t>
            </a:r>
          </a:p>
          <a:p>
            <a:pPr algn="just"/>
            <a:r>
              <a:rPr lang="pt-BR" sz="2800" dirty="0"/>
              <a:t> </a:t>
            </a:r>
          </a:p>
          <a:p>
            <a:pPr lvl="0" algn="just"/>
            <a:r>
              <a:rPr lang="pt-BR" sz="2800" dirty="0"/>
              <a:t>9.Comprovante de recolhimento da taxa da respectiva certidão (deverá ser solicitada Guia de Recolhimento Bancário ao Coren-RN para pagamento, caso a empresa seja privada). As Instituições de Saúde Públicas e Filantrópicas deverão requerer dispensa, por meio de ofício, do recolhimento da taxa, conforme disposto na Resolução Cofen nº 509/2016, Art. 7º, referente à emissão da C.R.T.</a:t>
            </a:r>
          </a:p>
          <a:p>
            <a:pPr algn="just"/>
            <a:endParaRPr lang="pt-BR" sz="2400" dirty="0"/>
          </a:p>
          <a:p>
            <a:pPr algn="just"/>
            <a:endParaRPr lang="pt-BR" sz="2400" dirty="0"/>
          </a:p>
          <a:p>
            <a:pPr algn="just"/>
            <a:r>
              <a:rPr lang="pt-BR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922485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188640"/>
            <a:ext cx="6948264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400" b="1" dirty="0"/>
              <a:t>   RESPONSABILIDADE TÉCNICA</a:t>
            </a:r>
          </a:p>
        </p:txBody>
      </p:sp>
      <p:sp>
        <p:nvSpPr>
          <p:cNvPr id="7" name="Retângulo 6"/>
          <p:cNvSpPr/>
          <p:nvPr/>
        </p:nvSpPr>
        <p:spPr>
          <a:xfrm>
            <a:off x="6732240" y="128989"/>
            <a:ext cx="2411760" cy="576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 descr="logo-coren(1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65432" y="186506"/>
            <a:ext cx="1795797" cy="432048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323528" y="963885"/>
            <a:ext cx="84249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400" dirty="0"/>
          </a:p>
          <a:p>
            <a:pPr algn="just"/>
            <a:endParaRPr lang="pt-BR" sz="2400" dirty="0"/>
          </a:p>
          <a:p>
            <a:pPr algn="just"/>
            <a:endParaRPr lang="pt-BR" sz="2400" dirty="0"/>
          </a:p>
          <a:p>
            <a:pPr algn="just"/>
            <a:endParaRPr lang="pt-BR" sz="2400" dirty="0"/>
          </a:p>
          <a:p>
            <a:pPr algn="just"/>
            <a:endParaRPr lang="pt-BR" sz="2400" dirty="0"/>
          </a:p>
          <a:p>
            <a:pPr algn="just"/>
            <a:endParaRPr lang="pt-BR" sz="2400" dirty="0"/>
          </a:p>
          <a:p>
            <a:pPr algn="just"/>
            <a:endParaRPr lang="pt-BR" sz="2400" dirty="0"/>
          </a:p>
          <a:p>
            <a:pPr algn="just"/>
            <a:endParaRPr lang="pt-BR" sz="2400" dirty="0"/>
          </a:p>
          <a:p>
            <a:pPr algn="just"/>
            <a:endParaRPr lang="pt-BR" sz="24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179512" y="3861048"/>
            <a:ext cx="8964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ct val="0"/>
              </a:spcBef>
            </a:pPr>
            <a:r>
              <a:rPr lang="pt-BR" altLang="pt-BR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“Todos são peças importantes no trabalho em equipe, cada um representa uma pequena parcela do resultado final, quando um falha, todos devem se unir, para sua reconstrução”</a:t>
            </a:r>
            <a:r>
              <a:rPr lang="pt-BR" altLang="pt-BR" sz="24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ct val="0"/>
              </a:spcBef>
            </a:pPr>
            <a:r>
              <a:rPr lang="pt-BR" altLang="pt-BR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</a:t>
            </a:r>
            <a:r>
              <a:rPr lang="pt-BR" altLang="pt-BR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Salvador Faria</a:t>
            </a:r>
            <a:endParaRPr lang="pt-BR" altLang="pt-BR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81588999-C69B-60AE-947F-3A4E6C08C1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309" y="988758"/>
            <a:ext cx="4846955" cy="2478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7864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188640"/>
            <a:ext cx="6948264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400" b="1" dirty="0"/>
              <a:t>   RESPONSABILIDADE TÉCNICA</a:t>
            </a:r>
          </a:p>
        </p:txBody>
      </p:sp>
      <p:sp>
        <p:nvSpPr>
          <p:cNvPr id="7" name="Retângulo 6"/>
          <p:cNvSpPr/>
          <p:nvPr/>
        </p:nvSpPr>
        <p:spPr>
          <a:xfrm>
            <a:off x="6732240" y="128989"/>
            <a:ext cx="2411760" cy="576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 descr="logo-coren(1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65432" y="186506"/>
            <a:ext cx="1795797" cy="432048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323528" y="963885"/>
            <a:ext cx="84249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2800" b="1" dirty="0">
                <a:cs typeface="Times New Roman" panose="02020603050405020304" pitchFamily="18" charset="0"/>
              </a:rPr>
              <a:t>RESPONSABILIDADE TÉCNICA DO ENFERMEIRO</a:t>
            </a:r>
          </a:p>
        </p:txBody>
      </p:sp>
      <p:pic>
        <p:nvPicPr>
          <p:cNvPr id="6" name="Picture 4" descr="engrenagem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521" y="2924944"/>
            <a:ext cx="3240087" cy="3011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6223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188640"/>
            <a:ext cx="6948264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400" b="1" dirty="0"/>
              <a:t>   RESPONSABILIDADE TÉCNICA</a:t>
            </a:r>
          </a:p>
        </p:txBody>
      </p:sp>
      <p:sp>
        <p:nvSpPr>
          <p:cNvPr id="7" name="Retângulo 6"/>
          <p:cNvSpPr/>
          <p:nvPr/>
        </p:nvSpPr>
        <p:spPr>
          <a:xfrm>
            <a:off x="6732240" y="128989"/>
            <a:ext cx="2411760" cy="576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 descr="logo-coren(1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65432" y="186506"/>
            <a:ext cx="1795797" cy="432048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323528" y="963885"/>
            <a:ext cx="8424936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latin typeface="Arial" pitchFamily="18"/>
                <a:ea typeface="Microsoft YaHei" pitchFamily="2"/>
                <a:cs typeface="Mangal" pitchFamily="2"/>
              </a:rPr>
              <a:t> </a:t>
            </a:r>
            <a:r>
              <a:rPr lang="pt-BR" sz="2800" b="1" dirty="0">
                <a:ea typeface="Microsoft YaHei" pitchFamily="2"/>
                <a:cs typeface="Mangal" pitchFamily="2"/>
              </a:rPr>
              <a:t>RESPONSABILIDADE</a:t>
            </a:r>
            <a:endParaRPr lang="pt-BR" sz="2800" dirty="0">
              <a:cs typeface="Times New Roman" panose="02020603050405020304" pitchFamily="18" charset="0"/>
            </a:endParaRPr>
          </a:p>
          <a:p>
            <a:pPr algn="ctr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t-BR" sz="2800" dirty="0">
                <a:latin typeface="Arial" pitchFamily="18"/>
                <a:ea typeface="Microsoft YaHei" pitchFamily="2"/>
                <a:cs typeface="Mangal" pitchFamily="2"/>
              </a:rPr>
              <a:t>“</a:t>
            </a:r>
            <a:r>
              <a:rPr lang="pt-BR" sz="2800" dirty="0">
                <a:latin typeface="+mj-lt"/>
                <a:ea typeface="Microsoft YaHei" pitchFamily="2"/>
                <a:cs typeface="Mangal" pitchFamily="2"/>
              </a:rPr>
              <a:t>Dever jurídico de responder pelos próprios atos ou de outrem, sempre que estes violarem os direitos de terceiros protegidos por lei, e de reparar danos causados”.</a:t>
            </a:r>
          </a:p>
          <a:p>
            <a:pPr algn="just">
              <a:lnSpc>
                <a:spcPct val="150000"/>
              </a:lnSpc>
            </a:pP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020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188640"/>
            <a:ext cx="6948264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400" b="1" dirty="0"/>
              <a:t>   RESPONSABILIDADE TÉCNICA</a:t>
            </a:r>
          </a:p>
        </p:txBody>
      </p:sp>
      <p:sp>
        <p:nvSpPr>
          <p:cNvPr id="7" name="Retângulo 6"/>
          <p:cNvSpPr/>
          <p:nvPr/>
        </p:nvSpPr>
        <p:spPr>
          <a:xfrm>
            <a:off x="6732240" y="128989"/>
            <a:ext cx="2411760" cy="576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 descr="logo-coren(1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65432" y="186506"/>
            <a:ext cx="1795797" cy="432048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323528" y="963885"/>
            <a:ext cx="8424936" cy="750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ea typeface="Microsoft YaHei" pitchFamily="2"/>
                <a:cs typeface="Mangal" pitchFamily="2"/>
              </a:rPr>
              <a:t> </a:t>
            </a:r>
            <a:r>
              <a:rPr lang="pt-BR" sz="2800" b="1" dirty="0">
                <a:ea typeface="Microsoft YaHei" pitchFamily="2"/>
                <a:cs typeface="Mangal" pitchFamily="2"/>
              </a:rPr>
              <a:t>O QUE VERSA a Lei 7.498/86</a:t>
            </a:r>
          </a:p>
          <a:p>
            <a:pPr algn="ctr"/>
            <a:endParaRPr lang="pt-BR" sz="2800" dirty="0">
              <a:latin typeface="+mj-lt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Clr>
                <a:srgbClr val="000000"/>
              </a:buClr>
              <a:buSzPct val="100000"/>
              <a:defRPr/>
            </a:pPr>
            <a:r>
              <a:rPr lang="pt-BR" altLang="pt-BR" sz="2400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Art. 11 - O Enfermeiro exerce todas as atividades de Enfermagem, cabendo-lhe:</a:t>
            </a:r>
            <a:endParaRPr lang="pt-BR" sz="3200" dirty="0">
              <a:solidFill>
                <a:srgbClr val="002060"/>
              </a:solidFill>
              <a:latin typeface="+mj-lt"/>
            </a:endParaRPr>
          </a:p>
          <a:p>
            <a:pPr algn="just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pt-BR" sz="2400" b="1" dirty="0">
                <a:solidFill>
                  <a:srgbClr val="002060"/>
                </a:solidFill>
                <a:latin typeface="+mj-lt"/>
              </a:rPr>
              <a:t>I - privativamente: </a:t>
            </a:r>
          </a:p>
          <a:p>
            <a:pPr algn="just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t-BR" sz="3200" dirty="0">
              <a:solidFill>
                <a:srgbClr val="002060"/>
              </a:solidFill>
              <a:latin typeface="+mj-lt"/>
            </a:endParaRPr>
          </a:p>
          <a:p>
            <a:pPr marL="342900" indent="-342900" algn="just">
              <a:lnSpc>
                <a:spcPct val="90000"/>
              </a:lnSpc>
              <a:buClr>
                <a:srgbClr val="000000"/>
              </a:buClr>
              <a:buSzPct val="100000"/>
              <a:buFont typeface="Wingdings" pitchFamily="2" charset="2"/>
              <a:buAutoNum type="alphaLcParenR"/>
              <a:defRPr/>
            </a:pPr>
            <a:r>
              <a:rPr lang="pt-BR" sz="2000" dirty="0">
                <a:solidFill>
                  <a:srgbClr val="002060"/>
                </a:solidFill>
                <a:latin typeface="+mj-lt"/>
              </a:rPr>
              <a:t>direção do órgão de Enfermagem integrante da estrutura básica da instituição de saúde, pública ou privada, e chefia de serviço e de unidade de Enfermagem; </a:t>
            </a:r>
          </a:p>
          <a:p>
            <a:pPr algn="just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t-BR" sz="2000" dirty="0">
              <a:solidFill>
                <a:srgbClr val="002060"/>
              </a:solidFill>
              <a:latin typeface="+mj-lt"/>
            </a:endParaRPr>
          </a:p>
          <a:p>
            <a:pPr algn="just">
              <a:lnSpc>
                <a:spcPct val="90000"/>
              </a:lnSpc>
              <a:buClr>
                <a:srgbClr val="000000"/>
              </a:buClr>
              <a:buSzPct val="100000"/>
              <a:buFont typeface="Wingdings" pitchFamily="2" charset="2"/>
              <a:buNone/>
              <a:defRPr/>
            </a:pPr>
            <a:r>
              <a:rPr lang="pt-BR" sz="2000" dirty="0">
                <a:solidFill>
                  <a:srgbClr val="002060"/>
                </a:solidFill>
                <a:latin typeface="+mj-lt"/>
              </a:rPr>
              <a:t>b) organização e direção dos serviços de Enfermagem e de suas atividades técnicas e auxiliares nas empresas prestadoras desses serviços; </a:t>
            </a:r>
          </a:p>
          <a:p>
            <a:pPr algn="just">
              <a:lnSpc>
                <a:spcPct val="90000"/>
              </a:lnSpc>
              <a:buClr>
                <a:srgbClr val="000000"/>
              </a:buClr>
              <a:buSzPct val="100000"/>
              <a:buFont typeface="Wingdings" pitchFamily="2" charset="2"/>
              <a:buNone/>
              <a:defRPr/>
            </a:pPr>
            <a:endParaRPr lang="pt-BR" sz="2000" dirty="0">
              <a:solidFill>
                <a:srgbClr val="002060"/>
              </a:solidFill>
              <a:latin typeface="+mj-lt"/>
            </a:endParaRPr>
          </a:p>
          <a:p>
            <a:pPr algn="just">
              <a:lnSpc>
                <a:spcPct val="90000"/>
              </a:lnSpc>
              <a:buClr>
                <a:srgbClr val="000000"/>
              </a:buClr>
              <a:buSzPct val="100000"/>
              <a:buFont typeface="Wingdings" pitchFamily="2" charset="2"/>
              <a:buNone/>
              <a:defRPr/>
            </a:pPr>
            <a:r>
              <a:rPr lang="pt-BR" sz="2000" dirty="0">
                <a:solidFill>
                  <a:srgbClr val="002060"/>
                </a:solidFill>
                <a:latin typeface="+mj-lt"/>
              </a:rPr>
              <a:t>c) planejamento, organização, coordenação, execução e avaliação dos serviços de assistência de Enfermagem.</a:t>
            </a:r>
          </a:p>
          <a:p>
            <a:pPr algn="just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t-BR" sz="2000" dirty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endParaRPr lang="pt-BR" sz="2000" dirty="0">
              <a:ea typeface="Microsoft YaHei" pitchFamily="2"/>
              <a:cs typeface="Mangal" pitchFamily="2"/>
            </a:endParaRPr>
          </a:p>
          <a:p>
            <a:pPr algn="just">
              <a:lnSpc>
                <a:spcPct val="150000"/>
              </a:lnSpc>
            </a:pPr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034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188640"/>
            <a:ext cx="6948264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400" b="1" dirty="0"/>
              <a:t>   RESPONSABILIDADE TÉCNICA</a:t>
            </a:r>
          </a:p>
        </p:txBody>
      </p:sp>
      <p:sp>
        <p:nvSpPr>
          <p:cNvPr id="7" name="Retângulo 6"/>
          <p:cNvSpPr/>
          <p:nvPr/>
        </p:nvSpPr>
        <p:spPr>
          <a:xfrm>
            <a:off x="6732240" y="128989"/>
            <a:ext cx="2411760" cy="576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 descr="logo-coren(1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65432" y="186506"/>
            <a:ext cx="1795797" cy="432048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323528" y="963885"/>
            <a:ext cx="8424936" cy="7946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latin typeface="Arial" pitchFamily="18"/>
                <a:ea typeface="Microsoft YaHei" pitchFamily="2"/>
                <a:cs typeface="Mangal" pitchFamily="2"/>
              </a:rPr>
              <a:t> </a:t>
            </a:r>
            <a:r>
              <a:rPr lang="pt-BR" sz="2800" b="1" dirty="0">
                <a:ea typeface="Microsoft YaHei" pitchFamily="2"/>
                <a:cs typeface="Mangal" pitchFamily="2"/>
              </a:rPr>
              <a:t>O QUE VERSA A Lei 7.498/86</a:t>
            </a:r>
          </a:p>
          <a:p>
            <a:pPr algn="ctr"/>
            <a:endParaRPr lang="pt-BR" sz="28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pt-BR" sz="2400" dirty="0">
                <a:solidFill>
                  <a:srgbClr val="002060"/>
                </a:solidFill>
                <a:cs typeface="Arial" panose="020B0604020202020204" pitchFamily="34" charset="0"/>
              </a:rPr>
              <a:t>h) consultoria, auditoria e emissão de parecer sobre matéria de Enfermagem; 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pt-BR" altLang="pt-BR" sz="24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pt-BR" sz="2400" dirty="0">
                <a:solidFill>
                  <a:srgbClr val="002060"/>
                </a:solidFill>
                <a:cs typeface="Arial" panose="020B0604020202020204" pitchFamily="34" charset="0"/>
              </a:rPr>
              <a:t>i) consulta de Enfermagem; 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pt-BR" altLang="pt-BR" sz="24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pt-BR" sz="2400" dirty="0">
                <a:solidFill>
                  <a:srgbClr val="002060"/>
                </a:solidFill>
                <a:cs typeface="Arial" panose="020B0604020202020204" pitchFamily="34" charset="0"/>
              </a:rPr>
              <a:t>j) prescrição da assistência de Enfermagem; 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pt-BR" altLang="pt-BR" sz="24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pt-BR" sz="2400" dirty="0">
                <a:solidFill>
                  <a:srgbClr val="002060"/>
                </a:solidFill>
                <a:cs typeface="Arial" panose="020B0604020202020204" pitchFamily="34" charset="0"/>
              </a:rPr>
              <a:t>l) cuidados diretos de Enfermagem a pacientes graves com risco de vida; 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pt-BR" altLang="pt-BR" sz="24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altLang="pt-BR" sz="2400" dirty="0">
                <a:solidFill>
                  <a:srgbClr val="002060"/>
                </a:solidFill>
                <a:cs typeface="Arial" panose="020B0604020202020204" pitchFamily="34" charset="0"/>
              </a:rPr>
              <a:t>m) cuidados de Enfermagem de maior complexidade técnica e que exijam conhecimentos de base científica e capacidade de tomar decisões imediatas;</a:t>
            </a:r>
          </a:p>
          <a:p>
            <a:pPr algn="just">
              <a:lnSpc>
                <a:spcPct val="9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t-BR" sz="2400" dirty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endParaRPr lang="pt-BR" sz="2000" dirty="0">
              <a:ea typeface="Microsoft YaHei" pitchFamily="2"/>
              <a:cs typeface="Mangal" pitchFamily="2"/>
            </a:endParaRPr>
          </a:p>
          <a:p>
            <a:pPr algn="just">
              <a:lnSpc>
                <a:spcPct val="150000"/>
              </a:lnSpc>
            </a:pPr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578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188640"/>
            <a:ext cx="6948264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400" b="1" dirty="0"/>
              <a:t>   RESPONSABILIDADE TÉCNICA</a:t>
            </a:r>
          </a:p>
        </p:txBody>
      </p:sp>
      <p:sp>
        <p:nvSpPr>
          <p:cNvPr id="7" name="Retângulo 6"/>
          <p:cNvSpPr/>
          <p:nvPr/>
        </p:nvSpPr>
        <p:spPr>
          <a:xfrm>
            <a:off x="6732240" y="128989"/>
            <a:ext cx="2411760" cy="576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 descr="logo-coren(1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65432" y="186506"/>
            <a:ext cx="1795797" cy="432048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323528" y="963885"/>
            <a:ext cx="8424936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ea typeface="Microsoft YaHei" pitchFamily="2"/>
                <a:cs typeface="Mangal" pitchFamily="2"/>
              </a:rPr>
              <a:t>ENFERMEIRO RESPONSÁVEL TÉCNICO</a:t>
            </a:r>
            <a:endParaRPr lang="pt-BR" sz="2800" dirty="0"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t-BR" sz="2400" dirty="0"/>
              <a:t>Profissional de Enfermagem de nível superior, nos termos da Lei nº 7.498, de 25 de junho de 1986 e do Decreto nº 94.406, de 08 de junho de 1987, que tem sob sua responsabilidade o planejamento, organização, direção, coordenação, execução e avaliação dos serviços de Enfermagem, a quem é concedida, pelo Conselho Regional de Enfermagem, a Anotação de Responsabilidade Técnica(ART).</a:t>
            </a:r>
          </a:p>
          <a:p>
            <a:pPr algn="ctr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58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188640"/>
            <a:ext cx="6948264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400" b="1" dirty="0"/>
              <a:t>   RESPONSABILIDADE TÉCNICA</a:t>
            </a:r>
          </a:p>
        </p:txBody>
      </p:sp>
      <p:sp>
        <p:nvSpPr>
          <p:cNvPr id="7" name="Retângulo 6"/>
          <p:cNvSpPr/>
          <p:nvPr/>
        </p:nvSpPr>
        <p:spPr>
          <a:xfrm>
            <a:off x="6732240" y="128989"/>
            <a:ext cx="2411760" cy="576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 descr="logo-coren(1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65432" y="186506"/>
            <a:ext cx="1795797" cy="432048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323528" y="963885"/>
            <a:ext cx="8424936" cy="8063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ea typeface="Microsoft YaHei" pitchFamily="2"/>
                <a:cs typeface="Mangal" pitchFamily="2"/>
              </a:rPr>
              <a:t>ANOTAÇÃO DE RESPONSABILIDADE TÉCNICA- ART</a:t>
            </a:r>
          </a:p>
          <a:p>
            <a:pPr algn="ctr"/>
            <a:endParaRPr lang="pt-BR" sz="2400" b="1" dirty="0">
              <a:latin typeface="Arial" pitchFamily="18"/>
              <a:ea typeface="Microsoft YaHei" pitchFamily="2"/>
              <a:cs typeface="Mangal" pitchFamily="2"/>
            </a:endParaRPr>
          </a:p>
          <a:p>
            <a:pPr algn="just"/>
            <a:r>
              <a:rPr lang="pt-BR" sz="2200" dirty="0"/>
              <a:t>Ato administrativo decorrente do poder de polícia, onde o Conselho Regional de Enfermagem, na qualidade de órgão fiscalizador do exercício profissional, concede, a partir do preenchimento de requisitos legais, licença ao enfermeiro Responsável Técnico. Este profissional  atuará como liame entre o Serviço de Enfermagem da empresa/instituição e o Conselho Regional de Enfermagem, visando facilitar o exercício da atividade fiscalizatória em relação aos profissionais de Enfermagem que nela executam suas atividades, assim como, promover a qualidade e desenvolvimento de uma assistência de enfermagem segura, em seus aspectos técnico e ético, para a sociedade e profissionais de enfermagem.</a:t>
            </a:r>
          </a:p>
          <a:p>
            <a:pPr algn="ctr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194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188640"/>
            <a:ext cx="6948264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400" b="1" dirty="0"/>
              <a:t>   RESPONSABILIDADE TÉCNICA</a:t>
            </a:r>
          </a:p>
        </p:txBody>
      </p:sp>
      <p:sp>
        <p:nvSpPr>
          <p:cNvPr id="7" name="Retângulo 6"/>
          <p:cNvSpPr/>
          <p:nvPr/>
        </p:nvSpPr>
        <p:spPr>
          <a:xfrm>
            <a:off x="6732240" y="128989"/>
            <a:ext cx="2411760" cy="576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 descr="logo-coren(1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65432" y="186506"/>
            <a:ext cx="1795797" cy="432048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323528" y="963885"/>
            <a:ext cx="8424936" cy="8586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ea typeface="Microsoft YaHei" pitchFamily="2"/>
                <a:cs typeface="Mangal" pitchFamily="2"/>
              </a:rPr>
              <a:t>CERTIDÃO DE RESPONSABILIDADE TÉCNICA</a:t>
            </a:r>
          </a:p>
          <a:p>
            <a:pPr algn="ctr"/>
            <a:endParaRPr lang="pt-BR" sz="2800" b="1" dirty="0">
              <a:ea typeface="Microsoft YaHei" pitchFamily="2"/>
              <a:cs typeface="Mangal" pitchFamily="2"/>
            </a:endParaRPr>
          </a:p>
          <a:p>
            <a:pPr algn="just"/>
            <a:r>
              <a:rPr lang="pt-BR" sz="2400" dirty="0"/>
              <a:t>Documento emitido pelo Conselho Regional de Enfermagem, pelo qual se materializa o ato administrativo de concessão de Anotação de Responsabilidade Técnica pelo Serviço de Enfermagem;</a:t>
            </a:r>
          </a:p>
          <a:p>
            <a:pPr algn="just"/>
            <a:endParaRPr lang="pt-BR" sz="2400" dirty="0"/>
          </a:p>
          <a:p>
            <a:pPr algn="just"/>
            <a:endParaRPr lang="pt-BR" sz="24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2400" dirty="0"/>
              <a:t>Toda empresa/instituição onde houver serviços/ensino de Enfermagem, deve apresentar CRT, devendo a mesma ser afixada em suas dependências, em local visível ao público.</a:t>
            </a:r>
          </a:p>
          <a:p>
            <a:pPr algn="just"/>
            <a:endParaRPr lang="pt-BR" sz="2400" dirty="0"/>
          </a:p>
          <a:p>
            <a:pPr algn="just"/>
            <a:endParaRPr lang="pt-BR" sz="2800" dirty="0"/>
          </a:p>
          <a:p>
            <a:pPr algn="ctr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737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</TotalTime>
  <Words>2159</Words>
  <Application>Microsoft Office PowerPoint</Application>
  <PresentationFormat>Apresentação na tela (4:3)</PresentationFormat>
  <Paragraphs>401</Paragraphs>
  <Slides>26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31" baseType="lpstr">
      <vt:lpstr>Arial</vt:lpstr>
      <vt:lpstr>Calibri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Iran</dc:creator>
  <cp:lastModifiedBy>VALKIRIA MARTINS COSTA TORRES</cp:lastModifiedBy>
  <cp:revision>124</cp:revision>
  <dcterms:created xsi:type="dcterms:W3CDTF">2013-11-22T13:59:05Z</dcterms:created>
  <dcterms:modified xsi:type="dcterms:W3CDTF">2022-08-17T11:24:59Z</dcterms:modified>
</cp:coreProperties>
</file>