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handoutMasterIdLst>
    <p:handoutMasterId r:id="rId11"/>
  </p:handoutMasterIdLst>
  <p:sldIdLst>
    <p:sldId id="431" r:id="rId5"/>
    <p:sldId id="433" r:id="rId6"/>
    <p:sldId id="257" r:id="rId7"/>
    <p:sldId id="434" r:id="rId8"/>
    <p:sldId id="432" r:id="rId9"/>
  </p:sldIdLst>
  <p:sldSz cx="12188825" cy="6858000"/>
  <p:notesSz cx="6858000" cy="9144000"/>
  <p:custDataLst>
    <p:tags r:id="rId12"/>
  </p:custDataLst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6220" autoAdjust="0"/>
  </p:normalViewPr>
  <p:slideViewPr>
    <p:cSldViewPr showGuides="1">
      <p:cViewPr varScale="1">
        <p:scale>
          <a:sx n="73" d="100"/>
          <a:sy n="73" d="100"/>
        </p:scale>
        <p:origin x="1070" y="67"/>
      </p:cViewPr>
      <p:guideLst>
        <p:guide pos="3839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0" d="100"/>
          <a:sy n="90" d="100"/>
        </p:scale>
        <p:origin x="37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 rtl="0"/>
            <a:fld id="{93E36956-3452-45FD-A1D8-3574743558BA}" type="datetime1">
              <a:rPr lang="pt-BR" smtClean="0"/>
              <a:pPr algn="r" rtl="0"/>
              <a:t>14/08/2022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 rtl="0"/>
            <a:fld id="{D9F912AB-2776-42F2-A957-313FC7EFEDB9}" type="slidenum">
              <a:rPr lang="pt-BR" smtClean="0"/>
              <a:pPr algn="r" rtl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32065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pt-BR" noProof="0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>
              <a:defRPr sz="1200"/>
            </a:lvl1pPr>
          </a:lstStyle>
          <a:p>
            <a:fld id="{22C183F4-168E-4576-AC99-60635C2E1F1D}" type="datetime1">
              <a:rPr lang="pt-BR" noProof="0" smtClean="0"/>
              <a:pPr/>
              <a:t>14/08/2022</a:t>
            </a:fld>
            <a:endParaRPr lang="pt-BR" noProof="0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noProof="0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noProof="0" dirty="0"/>
              <a:t>Clique para editar o texto Mestre</a:t>
            </a:r>
          </a:p>
          <a:p>
            <a:pPr lvl="1" rtl="0"/>
            <a:r>
              <a:rPr lang="pt-BR" noProof="0" dirty="0"/>
              <a:t>Segundo nível</a:t>
            </a:r>
          </a:p>
          <a:p>
            <a:pPr lvl="2" rtl="0"/>
            <a:r>
              <a:rPr lang="pt-BR" noProof="0" dirty="0"/>
              <a:t>Terceiro nível</a:t>
            </a:r>
          </a:p>
          <a:p>
            <a:pPr lvl="3" rtl="0"/>
            <a:r>
              <a:rPr lang="pt-BR" noProof="0" dirty="0"/>
              <a:t>Quarto nível</a:t>
            </a:r>
          </a:p>
          <a:p>
            <a:pPr lvl="4" rtl="0"/>
            <a:r>
              <a:rPr lang="pt-BR" noProof="0" dirty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pt-BR" noProof="0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>
              <a:defRPr sz="1200"/>
            </a:lvl1pPr>
          </a:lstStyle>
          <a:p>
            <a:fld id="{F93199CD-3E1B-4AE6-990F-76F925F5EA9F}" type="slidenum">
              <a:rPr lang="pt-BR" noProof="0" smtClean="0"/>
              <a:pPr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4276579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199CD-3E1B-4AE6-990F-76F925F5EA9F}" type="slidenum">
              <a:rPr lang="pt-BR" noProof="0" smtClean="0"/>
              <a:pPr/>
              <a:t>1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26066945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199CD-3E1B-4AE6-990F-76F925F5EA9F}" type="slidenum">
              <a:rPr lang="pt-BR" noProof="0" smtClean="0"/>
              <a:pPr/>
              <a:t>2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30209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352B65-AAFF-33A0-908D-B1553A2151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</p:spPr>
        <p:txBody>
          <a:bodyPr anchor="b"/>
          <a:lstStyle>
            <a:lvl1pPr algn="ctr">
              <a:defRPr sz="5998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CB5FD95-DD48-D890-1543-113BC1F8A5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/>
          <a:lstStyle>
            <a:lvl1pPr marL="0" indent="0" algn="ctr">
              <a:buNone/>
              <a:defRPr sz="23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C4351A3-CE26-AE1F-B227-56DE949D2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CF10D-3E62-42AA-B4EE-43AD0D2F636D}" type="datetimeFigureOut">
              <a:rPr lang="pt-BR" smtClean="0"/>
              <a:t>14/08/2022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E8D1BA2-9ACA-B4E4-37E2-83A155FF0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903D97C-6DC2-928F-9AD9-2911B495D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C553-AF6A-48EC-BFCE-5D77E09A6E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3158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A7D8F3-FFFD-0E07-39F1-ED67EDBB2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F40EC98-1D2C-0AB6-EAED-011116AB1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AE36B19-77B9-B004-6A99-EEC53A66A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FE631-0B6D-4712-BEFD-FF38CEB37A4A}" type="datetime1">
              <a:rPr lang="pt-BR" noProof="0" smtClean="0"/>
              <a:pPr/>
              <a:t>14/08/2022</a:t>
            </a:fld>
            <a:endParaRPr lang="pt-BR" noProof="0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25C7854-6D74-60F3-143C-73E3712BE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2250C09-655E-7798-3A9D-FA20E9A1D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A013F82-EE5E-44EE-A61D-E31C6657F26F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2837575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4F499D2-0597-1395-3E45-AB1EBB05E4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2628" y="365125"/>
            <a:ext cx="262821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6103B38-2FC0-6F77-65E3-FAF3ACDF8B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7982" y="365125"/>
            <a:ext cx="7732286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C346597-2365-3E1C-B77C-B62C3C110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A96DE-A078-4676-8F38-EBC20B81DF35}" type="datetime1">
              <a:rPr lang="pt-BR" noProof="0" smtClean="0"/>
              <a:pPr/>
              <a:t>14/08/2022</a:t>
            </a:fld>
            <a:endParaRPr lang="pt-BR" noProof="0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75C3F72-04C8-0CAD-F7E9-2823210EA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D24771A-AE23-B015-B90A-AA992D272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A013F82-EE5E-44EE-A61D-E31C6657F26F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1084596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17FC32-FDA9-798A-8440-423BCFA20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0997CA-6D1C-9161-E88D-239DDD6FB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DF1F178-ACB3-2DB6-2D32-E86FD8DB5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769B-D019-4A86-8334-0A9D6D419A60}" type="datetime1">
              <a:rPr lang="pt-BR" noProof="0" smtClean="0"/>
              <a:pPr/>
              <a:t>14/08/2022</a:t>
            </a:fld>
            <a:endParaRPr lang="pt-BR" noProof="0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1B7D808-9285-78FE-B71E-6113FDDC0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161152-E6DA-DB43-3EDE-C4F414790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A013F82-EE5E-44EE-A61D-E31C6657F26F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4190489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DA309D-6B62-D641-42A4-0CCBB7B7D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633" y="1709739"/>
            <a:ext cx="10512862" cy="2852737"/>
          </a:xfrm>
        </p:spPr>
        <p:txBody>
          <a:bodyPr anchor="b"/>
          <a:lstStyle>
            <a:lvl1pPr>
              <a:defRPr sz="5998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1BDB78C-95D4-F3E7-697B-795466EA9D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633" y="4589464"/>
            <a:ext cx="10512862" cy="1500187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2FC3C69-3337-81DD-4D1E-4E720523D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A5BE-0305-48F1-B45B-3F07AA1244A2}" type="datetime1">
              <a:rPr lang="pt-BR" noProof="0" smtClean="0"/>
              <a:pPr/>
              <a:t>14/08/2022</a:t>
            </a:fld>
            <a:endParaRPr lang="pt-BR" noProof="0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951B352-FBA6-D32B-1FE7-34D8FF8CB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8827979-2D6D-E6E1-6EB9-9C21DDA80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A013F82-EE5E-44EE-A61D-E31C6657F26F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772264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52DB94-C347-36DC-1D11-5560F0CF6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B463604-30AD-B50A-5E7B-E9CA8E1581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7982" y="1825625"/>
            <a:ext cx="5180251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4F33373-E00A-50B6-BA5A-CBD0E16BF7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0592" y="1825625"/>
            <a:ext cx="5180251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64B14AA-2DFC-748A-8C44-0287B073F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951F9-CFF6-4C18-A9A8-D5A0842ABF9A}" type="datetime1">
              <a:rPr lang="pt-BR" noProof="0" smtClean="0"/>
              <a:pPr/>
              <a:t>14/08/2022</a:t>
            </a:fld>
            <a:endParaRPr lang="pt-BR" noProof="0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33A20C1-27C9-669E-5AB4-AA32574DE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D13B42D-13D6-3951-1E94-95956BBD0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pt-BR" noProof="0" smtClean="0"/>
              <a:pPr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624376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CD8A1C-2821-6452-1658-A52AE7106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69" y="365126"/>
            <a:ext cx="10512862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44BAC55-BBA8-0257-7888-871896FBA7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570" y="1681163"/>
            <a:ext cx="5156444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BED9481-0B2E-91BD-570B-7C2D96C476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570" y="2505075"/>
            <a:ext cx="5156444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439B7C1-0884-62FC-4D70-36CAF808F7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0593" y="1681163"/>
            <a:ext cx="5181838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E68EC48-724A-7F14-C526-FC88D6092C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0593" y="2505075"/>
            <a:ext cx="518183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18A0353-63DB-7EBF-B197-1C3F0E1D7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98F49-77D6-4D48-BB68-E4DB33EE5B06}" type="datetime1">
              <a:rPr lang="pt-BR" noProof="0" smtClean="0"/>
              <a:pPr/>
              <a:t>14/08/2022</a:t>
            </a:fld>
            <a:endParaRPr lang="pt-BR" noProof="0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A60FD680-C6A8-BE57-945F-48576B11C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A496697-4905-4044-7E0D-012100E64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A013F82-EE5E-44EE-A61D-E31C6657F26F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1519707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1D078C-FE22-3131-7228-5C28AA450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FC9F231-5072-165F-5DAD-0F3872166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79B94-F7A6-4BC6-8A31-032F8D94B5BD}" type="datetime1">
              <a:rPr lang="pt-BR" noProof="0" smtClean="0"/>
              <a:pPr/>
              <a:t>14/08/2022</a:t>
            </a:fld>
            <a:endParaRPr lang="pt-BR" noProof="0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07B8842-BE54-A882-4546-0163381BB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553C4B9-0C5A-F0D8-0AFD-82FDC5C39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A013F82-EE5E-44EE-A61D-E31C6657F26F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191066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F461F38-1B71-284E-D51E-D9738CF26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951F9-CFF6-4C18-A9A8-D5A0842ABF9A}" type="datetime1">
              <a:rPr lang="pt-BR" noProof="0" smtClean="0"/>
              <a:pPr/>
              <a:t>14/08/2022</a:t>
            </a:fld>
            <a:endParaRPr lang="pt-BR" noProof="0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2EC3D76-20C9-3701-91D7-A474EA24C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BBEB8ED-3CCC-AEE8-FDC8-9CC17EF42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pt-BR" noProof="0" smtClean="0"/>
              <a:pPr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2965876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A5F997-254E-B866-DCD7-D91F205ED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B4B2A79-9485-4522-57D4-8F2DAA576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DC77073-D6C0-6783-1171-F7E0E9A031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BD6B80A-009A-528E-33A8-85695B6C8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D7B4B-23CA-4460-862D-E2D3E21E1E07}" type="datetime1">
              <a:rPr lang="pt-BR" noProof="0" smtClean="0"/>
              <a:pPr/>
              <a:t>14/08/2022</a:t>
            </a:fld>
            <a:endParaRPr lang="pt-BR" noProof="0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70BCAC3-1596-A70A-1DAB-F6865EB39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E6035E4-CC20-B1FD-042C-9B5B5D526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A013F82-EE5E-44EE-A61D-E31C6657F26F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1867563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08DE3-1AC0-1C62-3986-8B9EC2623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7196A3F-CABF-93B6-4D77-A59760E1A5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DD3AD23-E7A8-9207-5C19-07D065D378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9BCBF55-834B-7342-E526-E932CE317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EDE-4BCD-4C98-AD18-04AAF5D19C9A}" type="datetime1">
              <a:rPr lang="pt-BR" noProof="0" smtClean="0"/>
              <a:pPr/>
              <a:t>14/08/2022</a:t>
            </a:fld>
            <a:endParaRPr lang="pt-BR" noProof="0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7EC8389-BF8F-6FE2-C649-7AA91C292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C1664AF-CFA0-E146-66DB-4F4438C84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A013F82-EE5E-44EE-A61D-E31C6657F26F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2735500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542DCDF-9950-ED37-67C6-059EF1574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982" y="365126"/>
            <a:ext cx="10512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BACB536-5ABC-0303-505B-CB8F693EFB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7982" y="1825625"/>
            <a:ext cx="10512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5B8458A-315F-A782-2F1C-3B9013954A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951F9-CFF6-4C18-A9A8-D5A0842ABF9A}" type="datetime1">
              <a:rPr lang="pt-BR" noProof="0" smtClean="0"/>
              <a:pPr/>
              <a:t>14/08/2022</a:t>
            </a:fld>
            <a:endParaRPr lang="pt-BR" noProof="0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337C928-AA18-E67A-0ABF-B258E6C39E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pt-BR" noProof="0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2447030-ECE3-69CE-0392-C0115E897D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13F82-EE5E-44EE-A61D-E31C6657F26F}" type="slidenum">
              <a:rPr lang="pt-BR" noProof="0" smtClean="0"/>
              <a:pPr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675338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39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324675E1-6425-4921-BAF4-9FDC2053C66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9070" t="16393" r="39662" b="58401"/>
          <a:stretch/>
        </p:blipFill>
        <p:spPr>
          <a:xfrm>
            <a:off x="4006180" y="246031"/>
            <a:ext cx="3870430" cy="25802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19DCDF3F-1934-470E-835D-22D572C34DE3}"/>
              </a:ext>
            </a:extLst>
          </p:cNvPr>
          <p:cNvSpPr txBox="1"/>
          <p:nvPr/>
        </p:nvSpPr>
        <p:spPr>
          <a:xfrm>
            <a:off x="757929" y="2767280"/>
            <a:ext cx="892899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solidFill>
                  <a:srgbClr val="002060"/>
                </a:solidFill>
                <a:latin typeface="Amasis MT Pro Medium" panose="020B0604020202020204" pitchFamily="18" charset="0"/>
              </a:rPr>
              <a:t>Esclarecimento sobre a mudança nos denominadores dos indicadores do componente de desempenho</a:t>
            </a:r>
          </a:p>
          <a:p>
            <a:r>
              <a:rPr lang="pt-BR" sz="4000" dirty="0">
                <a:solidFill>
                  <a:srgbClr val="002060"/>
                </a:solidFill>
                <a:latin typeface="Amasis MT Pro Medium" panose="020B0604020202020204" pitchFamily="18" charset="0"/>
              </a:rPr>
              <a:t>do financiamento da APS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81784D46-D4EC-4E07-9CCD-B27FCE26DB6B}"/>
              </a:ext>
            </a:extLst>
          </p:cNvPr>
          <p:cNvSpPr/>
          <p:nvPr/>
        </p:nvSpPr>
        <p:spPr>
          <a:xfrm>
            <a:off x="6094412" y="6165304"/>
            <a:ext cx="6094413" cy="216024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BE58336C-7185-486A-9F85-7524309773F2}"/>
              </a:ext>
            </a:extLst>
          </p:cNvPr>
          <p:cNvSpPr/>
          <p:nvPr/>
        </p:nvSpPr>
        <p:spPr>
          <a:xfrm>
            <a:off x="220875" y="0"/>
            <a:ext cx="360040" cy="68580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B2BBA61C-F1EC-45B7-8ACC-822A502AF4BE}"/>
              </a:ext>
            </a:extLst>
          </p:cNvPr>
          <p:cNvSpPr/>
          <p:nvPr/>
        </p:nvSpPr>
        <p:spPr>
          <a:xfrm>
            <a:off x="6094412" y="6453336"/>
            <a:ext cx="6094413" cy="216024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A7D97D36-2D0D-4F08-8C2F-494AA91CB794}"/>
              </a:ext>
            </a:extLst>
          </p:cNvPr>
          <p:cNvSpPr/>
          <p:nvPr/>
        </p:nvSpPr>
        <p:spPr>
          <a:xfrm>
            <a:off x="11607910" y="0"/>
            <a:ext cx="360040" cy="6046459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A359E4AF-814A-442B-9D14-0A01023F6E18}"/>
              </a:ext>
            </a:extLst>
          </p:cNvPr>
          <p:cNvSpPr/>
          <p:nvPr/>
        </p:nvSpPr>
        <p:spPr>
          <a:xfrm flipV="1">
            <a:off x="909836" y="5321825"/>
            <a:ext cx="8424936" cy="46166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4209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B33A0E4E-63AB-AA5A-F68E-72E31AB3FA20}"/>
              </a:ext>
            </a:extLst>
          </p:cNvPr>
          <p:cNvSpPr txBox="1"/>
          <p:nvPr/>
        </p:nvSpPr>
        <p:spPr>
          <a:xfrm>
            <a:off x="405779" y="836712"/>
            <a:ext cx="114835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solidFill>
                  <a:srgbClr val="002060"/>
                </a:solidFill>
                <a:latin typeface="Amasis MT Pro Medium" panose="020B0604020202020204" pitchFamily="18" charset="0"/>
              </a:rPr>
              <a:t>Conceitos  </a:t>
            </a:r>
            <a:r>
              <a:rPr lang="pt-BR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5B732843-9F9C-DA5E-CD9B-9164BED0B3C5}"/>
              </a:ext>
            </a:extLst>
          </p:cNvPr>
          <p:cNvSpPr/>
          <p:nvPr/>
        </p:nvSpPr>
        <p:spPr>
          <a:xfrm>
            <a:off x="299528" y="1498879"/>
            <a:ext cx="11051468" cy="45719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Retângulo: Cantos Arredondados 1">
            <a:extLst>
              <a:ext uri="{FF2B5EF4-FFF2-40B4-BE49-F238E27FC236}">
                <a16:creationId xmlns:a16="http://schemas.microsoft.com/office/drawing/2014/main" id="{0576754F-6BC1-CF1C-123E-93B65C56E163}"/>
              </a:ext>
            </a:extLst>
          </p:cNvPr>
          <p:cNvSpPr/>
          <p:nvPr/>
        </p:nvSpPr>
        <p:spPr>
          <a:xfrm>
            <a:off x="299528" y="2046213"/>
            <a:ext cx="5678875" cy="1470357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b="1" dirty="0"/>
              <a:t>Componente desempenho</a:t>
            </a:r>
          </a:p>
          <a:p>
            <a:pPr algn="just"/>
            <a:r>
              <a:rPr lang="pt-BR" dirty="0"/>
              <a:t>Tem como objetivo central conduzir o acompanhamento de pessoas nas condições consideradas</a:t>
            </a:r>
          </a:p>
          <a:p>
            <a:pPr algn="just"/>
            <a:r>
              <a:rPr lang="pt-BR" dirty="0"/>
              <a:t>prioritárias. </a:t>
            </a:r>
          </a:p>
        </p:txBody>
      </p:sp>
      <p:sp>
        <p:nvSpPr>
          <p:cNvPr id="3" name="Retângulo: Cantos Arredondados 2">
            <a:extLst>
              <a:ext uri="{FF2B5EF4-FFF2-40B4-BE49-F238E27FC236}">
                <a16:creationId xmlns:a16="http://schemas.microsoft.com/office/drawing/2014/main" id="{083D9A4C-2733-7CE0-0585-1B34CF47D7A6}"/>
              </a:ext>
            </a:extLst>
          </p:cNvPr>
          <p:cNvSpPr/>
          <p:nvPr/>
        </p:nvSpPr>
        <p:spPr>
          <a:xfrm>
            <a:off x="6147537" y="2046213"/>
            <a:ext cx="5678875" cy="1470357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b="1" dirty="0"/>
              <a:t>Denominador</a:t>
            </a:r>
          </a:p>
          <a:p>
            <a:pPr algn="just"/>
            <a:r>
              <a:rPr lang="pt-BR" dirty="0"/>
              <a:t>população-alvo que precisa ser acompanhada.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  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243B8CE9-36D0-6323-3773-51D47FC86794}"/>
              </a:ext>
            </a:extLst>
          </p:cNvPr>
          <p:cNvSpPr/>
          <p:nvPr/>
        </p:nvSpPr>
        <p:spPr>
          <a:xfrm>
            <a:off x="299528" y="4022377"/>
            <a:ext cx="5678875" cy="1470357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b="1" dirty="0"/>
              <a:t>Denominador estimado</a:t>
            </a:r>
          </a:p>
          <a:p>
            <a:pPr algn="just"/>
            <a:r>
              <a:rPr lang="pt-BR" dirty="0"/>
              <a:t>Proporção de pessoas que precisam ser acompanhadas pelas equipes do município, estimada com base</a:t>
            </a:r>
          </a:p>
          <a:p>
            <a:pPr algn="just"/>
            <a:r>
              <a:rPr lang="pt-BR" dirty="0"/>
              <a:t>fontes ou pesquisas oficiais e incidindo na capacidade de cobertura da APS.</a:t>
            </a:r>
          </a:p>
        </p:txBody>
      </p:sp>
      <p:sp>
        <p:nvSpPr>
          <p:cNvPr id="10" name="Retângulo: Cantos Arredondados 9">
            <a:extLst>
              <a:ext uri="{FF2B5EF4-FFF2-40B4-BE49-F238E27FC236}">
                <a16:creationId xmlns:a16="http://schemas.microsoft.com/office/drawing/2014/main" id="{B8AD942A-705D-2103-FD3C-B601AF2F69F4}"/>
              </a:ext>
            </a:extLst>
          </p:cNvPr>
          <p:cNvSpPr/>
          <p:nvPr/>
        </p:nvSpPr>
        <p:spPr>
          <a:xfrm>
            <a:off x="6210421" y="4022377"/>
            <a:ext cx="5678875" cy="1470357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b="1" dirty="0"/>
              <a:t>Denominador identificado (informado, </a:t>
            </a:r>
            <a:r>
              <a:rPr lang="pt-BR" b="1" dirty="0" err="1"/>
              <a:t>Sisab</a:t>
            </a:r>
            <a:r>
              <a:rPr lang="pt-BR" b="1" dirty="0"/>
              <a:t>)</a:t>
            </a:r>
          </a:p>
          <a:p>
            <a:pPr algn="just"/>
            <a:r>
              <a:rPr lang="pt-BR" dirty="0"/>
              <a:t>Pessoas que o município identificou como possuindo a condição que é acompanhada no indicador</a:t>
            </a:r>
          </a:p>
          <a:p>
            <a:pPr algn="just"/>
            <a:r>
              <a:rPr lang="pt-BR" dirty="0"/>
              <a:t>(a partir dos registros oficiais)</a:t>
            </a:r>
          </a:p>
        </p:txBody>
      </p:sp>
    </p:spTree>
    <p:extLst>
      <p:ext uri="{BB962C8B-B14F-4D97-AF65-F5344CB8AC3E}">
        <p14:creationId xmlns:p14="http://schemas.microsoft.com/office/powerpoint/2010/main" val="2145265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94610D-6365-4120-B9E7-DFA8AB60050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57872"/>
            <a:ext cx="9144000" cy="646331"/>
          </a:xfr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pt-BR" sz="4000" dirty="0">
                <a:solidFill>
                  <a:srgbClr val="002060"/>
                </a:solidFill>
                <a:latin typeface="Amasis MT Pro Medium" panose="020B0604020202020204" pitchFamily="18" charset="0"/>
                <a:ea typeface="+mn-ea"/>
                <a:cs typeface="+mn-cs"/>
              </a:rPr>
              <a:t>Regra de cálculo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5926C7D7-9835-81F3-6CBB-F0D7D9F1EADF}"/>
              </a:ext>
            </a:extLst>
          </p:cNvPr>
          <p:cNvSpPr/>
          <p:nvPr/>
        </p:nvSpPr>
        <p:spPr>
          <a:xfrm flipV="1">
            <a:off x="189756" y="943666"/>
            <a:ext cx="8424936" cy="46166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0F565D0-8C58-592C-55C3-F02E4DD2CB28}"/>
              </a:ext>
            </a:extLst>
          </p:cNvPr>
          <p:cNvSpPr txBox="1"/>
          <p:nvPr/>
        </p:nvSpPr>
        <p:spPr>
          <a:xfrm>
            <a:off x="189756" y="1419327"/>
            <a:ext cx="11305256" cy="1477328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pt-BR" b="1" dirty="0"/>
              <a:t>Regra anterior</a:t>
            </a:r>
          </a:p>
          <a:p>
            <a:pPr algn="just"/>
            <a:r>
              <a:rPr lang="pt-BR" dirty="0"/>
              <a:t>"Os municípios que no quadrimestre apresentarem quantitativo de pessoas cadastradas maior ou igual a 85% do potencial de cadastro municipal, terão seu indicador calculado com o denominador número de pessoas do SISAB (informado). Para os demais municípios (com cadastro municipal abaixo de 85% do potencial) será calculado também o denominador estimado".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E0C4DB60-78E1-F37D-7AD7-3BEB2729ECD0}"/>
              </a:ext>
            </a:extLst>
          </p:cNvPr>
          <p:cNvSpPr txBox="1"/>
          <p:nvPr/>
        </p:nvSpPr>
        <p:spPr>
          <a:xfrm>
            <a:off x="189756" y="3284984"/>
            <a:ext cx="11305256" cy="120032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pt-BR" b="1" dirty="0"/>
              <a:t>Regra atual</a:t>
            </a:r>
          </a:p>
          <a:p>
            <a:pPr algn="just"/>
            <a:r>
              <a:rPr lang="pt-BR" dirty="0"/>
              <a:t>Quando o município chegar a pelos menos 85% de população identificada na condição de acompanhada pelo indicador em relação à estimativa de população com a condição, deixa de ser </a:t>
            </a:r>
            <a:r>
              <a:rPr lang="pt-BR" dirty="0" err="1"/>
              <a:t>utilziado</a:t>
            </a:r>
            <a:r>
              <a:rPr lang="pt-BR" dirty="0"/>
              <a:t> o denominador estimado no indicador e passa a ser utilizado o denominador identificado.</a:t>
            </a:r>
          </a:p>
        </p:txBody>
      </p:sp>
    </p:spTree>
    <p:extLst>
      <p:ext uri="{BB962C8B-B14F-4D97-AF65-F5344CB8AC3E}">
        <p14:creationId xmlns:p14="http://schemas.microsoft.com/office/powerpoint/2010/main" val="3144666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2B5E22BF-929C-ACE2-9CF2-F2AD0F779716}"/>
              </a:ext>
            </a:extLst>
          </p:cNvPr>
          <p:cNvSpPr txBox="1"/>
          <p:nvPr/>
        </p:nvSpPr>
        <p:spPr>
          <a:xfrm>
            <a:off x="189756" y="293717"/>
            <a:ext cx="1148351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solidFill>
                  <a:srgbClr val="002060"/>
                </a:solidFill>
                <a:latin typeface="Amasis MT Pro Medium" panose="020B0604020202020204" pitchFamily="18" charset="0"/>
              </a:rPr>
              <a:t>Metodologia de uso dos denominadores conforme definição e uso no SISAB: aplicação no município exemplo.</a:t>
            </a:r>
          </a:p>
          <a:p>
            <a:r>
              <a:rPr lang="pt-BR" sz="4000" dirty="0">
                <a:solidFill>
                  <a:srgbClr val="002060"/>
                </a:solidFill>
                <a:latin typeface="Amasis MT Pro Medium" panose="020B0604020202020204" pitchFamily="18" charset="0"/>
              </a:rPr>
              <a:t>  </a:t>
            </a:r>
            <a:r>
              <a:rPr lang="pt-BR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50E87698-C81E-7ADD-5AB1-EC2DFC849B13}"/>
              </a:ext>
            </a:extLst>
          </p:cNvPr>
          <p:cNvSpPr/>
          <p:nvPr/>
        </p:nvSpPr>
        <p:spPr>
          <a:xfrm flipV="1">
            <a:off x="189756" y="2204864"/>
            <a:ext cx="8424936" cy="46166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72503AA0-C735-6E28-F3B6-77FFE4B532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158945"/>
              </p:ext>
            </p:extLst>
          </p:nvPr>
        </p:nvGraphicFramePr>
        <p:xfrm>
          <a:off x="1773932" y="2625415"/>
          <a:ext cx="8125885" cy="1381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177">
                  <a:extLst>
                    <a:ext uri="{9D8B030D-6E8A-4147-A177-3AD203B41FA5}">
                      <a16:colId xmlns:a16="http://schemas.microsoft.com/office/drawing/2014/main" val="2658575058"/>
                    </a:ext>
                  </a:extLst>
                </a:gridCol>
                <a:gridCol w="1625177">
                  <a:extLst>
                    <a:ext uri="{9D8B030D-6E8A-4147-A177-3AD203B41FA5}">
                      <a16:colId xmlns:a16="http://schemas.microsoft.com/office/drawing/2014/main" val="3592530176"/>
                    </a:ext>
                  </a:extLst>
                </a:gridCol>
                <a:gridCol w="1625177">
                  <a:extLst>
                    <a:ext uri="{9D8B030D-6E8A-4147-A177-3AD203B41FA5}">
                      <a16:colId xmlns:a16="http://schemas.microsoft.com/office/drawing/2014/main" val="453593210"/>
                    </a:ext>
                  </a:extLst>
                </a:gridCol>
                <a:gridCol w="1625177">
                  <a:extLst>
                    <a:ext uri="{9D8B030D-6E8A-4147-A177-3AD203B41FA5}">
                      <a16:colId xmlns:a16="http://schemas.microsoft.com/office/drawing/2014/main" val="1865372987"/>
                    </a:ext>
                  </a:extLst>
                </a:gridCol>
                <a:gridCol w="1625177">
                  <a:extLst>
                    <a:ext uri="{9D8B030D-6E8A-4147-A177-3AD203B41FA5}">
                      <a16:colId xmlns:a16="http://schemas.microsoft.com/office/drawing/2014/main" val="14397640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Indicador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Proporção estimado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População estimada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População identificada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Denominador utilizado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501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Indicador 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3.500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100(2,85%)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Estimado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351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Indicador 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4.900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4165(85%)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Identificado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50939"/>
                  </a:ext>
                </a:extLst>
              </a:tr>
            </a:tbl>
          </a:graphicData>
        </a:graphic>
      </p:graphicFrame>
      <p:pic>
        <p:nvPicPr>
          <p:cNvPr id="8" name="Imagem 7">
            <a:extLst>
              <a:ext uri="{FF2B5EF4-FFF2-40B4-BE49-F238E27FC236}">
                <a16:creationId xmlns:a16="http://schemas.microsoft.com/office/drawing/2014/main" id="{6621993F-A639-6887-8E53-FFBC07436E0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780" t="55252" r="5782" b="36346"/>
          <a:stretch/>
        </p:blipFill>
        <p:spPr>
          <a:xfrm>
            <a:off x="208186" y="4381306"/>
            <a:ext cx="11468192" cy="718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668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38;p2">
            <a:extLst>
              <a:ext uri="{FF2B5EF4-FFF2-40B4-BE49-F238E27FC236}">
                <a16:creationId xmlns:a16="http://schemas.microsoft.com/office/drawing/2014/main" id="{EB1DCC49-DE6A-466F-88F4-A062901BDFBF}"/>
              </a:ext>
            </a:extLst>
          </p:cNvPr>
          <p:cNvSpPr txBox="1"/>
          <p:nvPr/>
        </p:nvSpPr>
        <p:spPr>
          <a:xfrm>
            <a:off x="405780" y="958662"/>
            <a:ext cx="7939061" cy="6232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34275" rIns="34275" bIns="34275" anchor="b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</a:pPr>
            <a:r>
              <a:rPr lang="pt-BR" sz="3600" b="1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Até a próxima!</a:t>
            </a:r>
            <a:endParaRPr sz="3600" b="1" i="0" u="none" strike="noStrike" cap="none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15217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Digital Blue Tunnel">
      <a:dk1>
        <a:srgbClr val="000000"/>
      </a:dk1>
      <a:lt1>
        <a:sysClr val="window" lastClr="FFFFFF"/>
      </a:lt1>
      <a:dk2>
        <a:srgbClr val="001027"/>
      </a:dk2>
      <a:lt2>
        <a:srgbClr val="C1EBF7"/>
      </a:lt2>
      <a:accent1>
        <a:srgbClr val="56C5FF"/>
      </a:accent1>
      <a:accent2>
        <a:srgbClr val="4BB836"/>
      </a:accent2>
      <a:accent3>
        <a:srgbClr val="F8B004"/>
      </a:accent3>
      <a:accent4>
        <a:srgbClr val="972ACD"/>
      </a:accent4>
      <a:accent5>
        <a:srgbClr val="F86E24"/>
      </a:accent5>
      <a:accent6>
        <a:srgbClr val="DB30C7"/>
      </a:accent6>
      <a:hlink>
        <a:srgbClr val="F8B004"/>
      </a:hlink>
      <a:folHlink>
        <a:srgbClr val="969696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Digital Blue Tunnel">
      <a:dk1>
        <a:srgbClr val="000000"/>
      </a:dk1>
      <a:lt1>
        <a:sysClr val="window" lastClr="FFFFFF"/>
      </a:lt1>
      <a:dk2>
        <a:srgbClr val="001027"/>
      </a:dk2>
      <a:lt2>
        <a:srgbClr val="C1EBF7"/>
      </a:lt2>
      <a:accent1>
        <a:srgbClr val="56C5FF"/>
      </a:accent1>
      <a:accent2>
        <a:srgbClr val="4BB836"/>
      </a:accent2>
      <a:accent3>
        <a:srgbClr val="F8B004"/>
      </a:accent3>
      <a:accent4>
        <a:srgbClr val="972ACD"/>
      </a:accent4>
      <a:accent5>
        <a:srgbClr val="F86E24"/>
      </a:accent5>
      <a:accent6>
        <a:srgbClr val="DB30C7"/>
      </a:accent6>
      <a:hlink>
        <a:srgbClr val="F8B004"/>
      </a:hlink>
      <a:folHlink>
        <a:srgbClr val="969696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true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1564227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>Take your audience through a digital tunnel where they'll  burst through to the other side and see the information you want to present. Show them lists, charts, tables, SmartArt,  and pictures using a variety of layouts in widescreen (16X9) format. This design works well for subjects on science and technology, computers, communication, and more.   
</APDescription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2012-05-11T02:04:00+00:00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2029-01-01T08:00:00+00:00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TP102895246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835483</LocLastLocAttemptVersionLookup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APAuthor xmlns="4873beb7-5857-4685-be1f-d57550cc96cc">
      <UserInfo>
        <DisplayName>REDMOND\v-vaddu</DisplayName>
        <AccountId>2567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15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LocMarketGroupTiers2 xmlns="4873beb7-5857-4685-be1f-d57550cc96c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0E41224-0370-4595-877C-23316CD80004}">
  <ds:schemaRefs>
    <ds:schemaRef ds:uri="http://purl.org/dc/dcmitype/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4873beb7-5857-4685-be1f-d57550cc96cc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22CCB507-0646-4A50-A4F7-7F385079D5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4228E6B-D70C-44BB-A81F-A245495F612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4715</TotalTime>
  <Words>261</Words>
  <Application>Microsoft Office PowerPoint</Application>
  <PresentationFormat>Personalizar</PresentationFormat>
  <Paragraphs>41</Paragraphs>
  <Slides>5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1" baseType="lpstr">
      <vt:lpstr>Amasis MT Pro Medium</vt:lpstr>
      <vt:lpstr>Arial</vt:lpstr>
      <vt:lpstr>Calibri</vt:lpstr>
      <vt:lpstr>Calibri Light</vt:lpstr>
      <vt:lpstr>Corbel</vt:lpstr>
      <vt:lpstr>Tema do Office</vt:lpstr>
      <vt:lpstr>Apresentação do PowerPoint</vt:lpstr>
      <vt:lpstr>Apresentação do PowerPoint</vt:lpstr>
      <vt:lpstr>Regra de cálculo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1ª REGIÃO DE SAÚDE Atenção Primária a Saúde - APS</dc:title>
  <dc:creator>Jackson Lira</dc:creator>
  <cp:lastModifiedBy>Jackson Lira</cp:lastModifiedBy>
  <cp:revision>640</cp:revision>
  <dcterms:created xsi:type="dcterms:W3CDTF">2022-03-04T01:00:47Z</dcterms:created>
  <dcterms:modified xsi:type="dcterms:W3CDTF">2022-08-15T03:22:17Z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