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8" r:id="rId23"/>
    <p:sldId id="279" r:id="rId24"/>
    <p:sldId id="280" r:id="rId25"/>
    <p:sldId id="288" r:id="rId26"/>
    <p:sldId id="289" r:id="rId27"/>
    <p:sldId id="281" r:id="rId28"/>
    <p:sldId id="283" r:id="rId29"/>
    <p:sldId id="290" r:id="rId30"/>
    <p:sldId id="309" r:id="rId31"/>
    <p:sldId id="291" r:id="rId32"/>
    <p:sldId id="292" r:id="rId33"/>
    <p:sldId id="293" r:id="rId34"/>
    <p:sldId id="294" r:id="rId35"/>
    <p:sldId id="310" r:id="rId36"/>
    <p:sldId id="311" r:id="rId37"/>
    <p:sldId id="312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287" r:id="rId53"/>
  </p:sldIdLst>
  <p:sldSz cx="12192000" cy="6858000"/>
  <p:notesSz cx="6858000" cy="9144000"/>
  <p:embeddedFontLst>
    <p:embeddedFont>
      <p:font typeface="Montserrat Thin" panose="020B0604020202020204" charset="0"/>
      <p:regular r:id="rId55"/>
      <p:bold r:id="rId56"/>
      <p:italic r:id="rId57"/>
      <p:boldItalic r:id="rId58"/>
    </p:embeddedFont>
    <p:embeddedFont>
      <p:font typeface="Montserrat ExtraBold" panose="020B0604020202020204" charset="0"/>
      <p:bold r:id="rId59"/>
      <p:boldItalic r:id="rId60"/>
    </p:embeddedFont>
    <p:embeddedFont>
      <p:font typeface="Libre Baskerville" panose="020B0604020202020204" charset="0"/>
      <p:regular r:id="rId61"/>
      <p:bold r:id="rId62"/>
      <p: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hpHhcR6rJ8FONVg+ZvX0bulNN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7" name="Google Shape;4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4" name="Google Shape;4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2" name="Google Shape;4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73" name="Google Shape;4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80" name="Google Shape;4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89" name="Google Shape;4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27" name="Google Shape;5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18" name="Google Shape;5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73" name="Google Shape;5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4" name="Google Shape;5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3" name="Google Shape;5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4" name="Google Shape;6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5" name="Google Shape;6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31" name="Google Shape;6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05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47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52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9691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69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963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0191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9957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82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267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49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243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18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4" name="Google Shape;3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7937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5443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7507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6122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+ texto 2">
  <p:cSld name="2_Título + texto 2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/>
          <p:nvPr/>
        </p:nvSpPr>
        <p:spPr>
          <a:xfrm>
            <a:off x="1" y="6596019"/>
            <a:ext cx="4123529" cy="261981"/>
          </a:xfrm>
          <a:prstGeom prst="rect">
            <a:avLst/>
          </a:prstGeom>
          <a:solidFill>
            <a:srgbClr val="2A93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4"/>
          <p:cNvSpPr/>
          <p:nvPr/>
        </p:nvSpPr>
        <p:spPr>
          <a:xfrm>
            <a:off x="8184784" y="6596019"/>
            <a:ext cx="4007216" cy="261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4"/>
          <p:cNvSpPr/>
          <p:nvPr/>
        </p:nvSpPr>
        <p:spPr>
          <a:xfrm>
            <a:off x="4123531" y="6596020"/>
            <a:ext cx="4061253" cy="261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4"/>
          <p:cNvSpPr/>
          <p:nvPr/>
        </p:nvSpPr>
        <p:spPr>
          <a:xfrm>
            <a:off x="1" y="741406"/>
            <a:ext cx="428367" cy="79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1">
  <p:cSld name="Layout Personalizado 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1824" y="5741774"/>
            <a:ext cx="6430176" cy="11162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8200" y="514414"/>
            <a:ext cx="5809735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Google Shape;6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857794"/>
            <a:ext cx="5761823" cy="100020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5"/>
          <p:cNvSpPr/>
          <p:nvPr/>
        </p:nvSpPr>
        <p:spPr>
          <a:xfrm>
            <a:off x="1" y="741406"/>
            <a:ext cx="428367" cy="79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5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6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 2">
  <p:cSld name="Layout Personalizado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2" name="Google Shape;7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4287" y="3417281"/>
            <a:ext cx="2667713" cy="344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35886" y="-8478"/>
            <a:ext cx="2656114" cy="342575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6"/>
          <p:cNvSpPr/>
          <p:nvPr/>
        </p:nvSpPr>
        <p:spPr>
          <a:xfrm>
            <a:off x="1" y="741406"/>
            <a:ext cx="428367" cy="79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apa 1.1">
  <p:cSld name="1_Capa 1.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6" y="-1"/>
            <a:ext cx="12185643" cy="686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apa 1">
  <p:cSld name="1_Capa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4645" y="0"/>
            <a:ext cx="12266645" cy="690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o + Imagem">
  <p:cSld name="1_Texto + Imag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9"/>
          <p:cNvSpPr txBox="1">
            <a:spLocks noGrp="1"/>
          </p:cNvSpPr>
          <p:nvPr>
            <p:ph type="body" idx="1"/>
          </p:nvPr>
        </p:nvSpPr>
        <p:spPr>
          <a:xfrm>
            <a:off x="838200" y="766119"/>
            <a:ext cx="5809735" cy="520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9"/>
          <p:cNvSpPr>
            <a:spLocks noGrp="1"/>
          </p:cNvSpPr>
          <p:nvPr>
            <p:ph type="pic" idx="2"/>
          </p:nvPr>
        </p:nvSpPr>
        <p:spPr>
          <a:xfrm>
            <a:off x="7998511" y="0"/>
            <a:ext cx="419348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+ Texto + Imagem">
  <p:cSld name="1_Título + Texto + Image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5809735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50"/>
          <p:cNvSpPr/>
          <p:nvPr/>
        </p:nvSpPr>
        <p:spPr>
          <a:xfrm>
            <a:off x="1" y="741406"/>
            <a:ext cx="428367" cy="79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0"/>
          <p:cNvSpPr>
            <a:spLocks noGrp="1"/>
          </p:cNvSpPr>
          <p:nvPr>
            <p:ph type="pic" idx="2"/>
          </p:nvPr>
        </p:nvSpPr>
        <p:spPr>
          <a:xfrm>
            <a:off x="7998511" y="0"/>
            <a:ext cx="419348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ado 2">
  <p:cSld name="1_Layout Personalizado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0" name="Google Shape;9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4287" y="3417281"/>
            <a:ext cx="2667713" cy="344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35886" y="-8478"/>
            <a:ext cx="2656114" cy="342575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1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51"/>
          <p:cNvSpPr/>
          <p:nvPr/>
        </p:nvSpPr>
        <p:spPr>
          <a:xfrm>
            <a:off x="1" y="741406"/>
            <a:ext cx="428367" cy="79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apa">
  <p:cSld name="1_Capa">
    <p:bg>
      <p:bgPr>
        <a:solidFill>
          <a:srgbClr val="006BA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7989" y="1754949"/>
            <a:ext cx="7274011" cy="510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2"/>
          <p:cNvSpPr txBox="1">
            <a:spLocks noGrp="1"/>
          </p:cNvSpPr>
          <p:nvPr>
            <p:ph type="body" idx="1"/>
          </p:nvPr>
        </p:nvSpPr>
        <p:spPr>
          <a:xfrm>
            <a:off x="877045" y="3210472"/>
            <a:ext cx="5589069" cy="1622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ado">
  <p:cSld name="2_Layout Personalizad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3"/>
          <p:cNvSpPr txBox="1">
            <a:spLocks noGrp="1"/>
          </p:cNvSpPr>
          <p:nvPr>
            <p:ph type="body" idx="1"/>
          </p:nvPr>
        </p:nvSpPr>
        <p:spPr>
          <a:xfrm>
            <a:off x="838200" y="1492898"/>
            <a:ext cx="10339873" cy="373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53"/>
          <p:cNvSpPr/>
          <p:nvPr/>
        </p:nvSpPr>
        <p:spPr>
          <a:xfrm>
            <a:off x="1" y="6596019"/>
            <a:ext cx="4123529" cy="261981"/>
          </a:xfrm>
          <a:prstGeom prst="rect">
            <a:avLst/>
          </a:prstGeom>
          <a:solidFill>
            <a:srgbClr val="2A93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3"/>
          <p:cNvSpPr/>
          <p:nvPr/>
        </p:nvSpPr>
        <p:spPr>
          <a:xfrm>
            <a:off x="8184784" y="6596019"/>
            <a:ext cx="4007216" cy="261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3"/>
          <p:cNvSpPr/>
          <p:nvPr/>
        </p:nvSpPr>
        <p:spPr>
          <a:xfrm>
            <a:off x="4123531" y="6596020"/>
            <a:ext cx="4061253" cy="261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m grande">
  <p:cSld name="1_Imagem gran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>
            <a:spLocks noGrp="1"/>
          </p:cNvSpPr>
          <p:nvPr>
            <p:ph type="pic" idx="2"/>
          </p:nvPr>
        </p:nvSpPr>
        <p:spPr>
          <a:xfrm>
            <a:off x="904875" y="755780"/>
            <a:ext cx="10469563" cy="5356095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5"/>
          <p:cNvSpPr/>
          <p:nvPr/>
        </p:nvSpPr>
        <p:spPr>
          <a:xfrm>
            <a:off x="1" y="6596019"/>
            <a:ext cx="4123529" cy="261981"/>
          </a:xfrm>
          <a:prstGeom prst="rect">
            <a:avLst/>
          </a:prstGeom>
          <a:solidFill>
            <a:srgbClr val="2A93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5"/>
          <p:cNvSpPr/>
          <p:nvPr/>
        </p:nvSpPr>
        <p:spPr>
          <a:xfrm>
            <a:off x="8184784" y="6596019"/>
            <a:ext cx="4007216" cy="261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5"/>
          <p:cNvSpPr/>
          <p:nvPr/>
        </p:nvSpPr>
        <p:spPr>
          <a:xfrm>
            <a:off x="4123531" y="6596020"/>
            <a:ext cx="4061253" cy="261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grande">
  <p:cSld name="Imagem gran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2"/>
          <p:cNvSpPr>
            <a:spLocks noGrp="1"/>
          </p:cNvSpPr>
          <p:nvPr>
            <p:ph type="pic" idx="2"/>
          </p:nvPr>
        </p:nvSpPr>
        <p:spPr>
          <a:xfrm>
            <a:off x="904875" y="755780"/>
            <a:ext cx="10469563" cy="535609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62"/>
          <p:cNvSpPr/>
          <p:nvPr/>
        </p:nvSpPr>
        <p:spPr>
          <a:xfrm>
            <a:off x="1" y="6596019"/>
            <a:ext cx="4123529" cy="261981"/>
          </a:xfrm>
          <a:prstGeom prst="rect">
            <a:avLst/>
          </a:prstGeom>
          <a:solidFill>
            <a:srgbClr val="2A93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2"/>
          <p:cNvSpPr/>
          <p:nvPr/>
        </p:nvSpPr>
        <p:spPr>
          <a:xfrm>
            <a:off x="8184784" y="6596019"/>
            <a:ext cx="4007216" cy="261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2"/>
          <p:cNvSpPr/>
          <p:nvPr/>
        </p:nvSpPr>
        <p:spPr>
          <a:xfrm>
            <a:off x="4123531" y="6596020"/>
            <a:ext cx="4061253" cy="261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61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 2">
  <p:cSld name="Título + texto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6"/>
          <p:cNvSpPr/>
          <p:nvPr/>
        </p:nvSpPr>
        <p:spPr>
          <a:xfrm>
            <a:off x="1" y="6596019"/>
            <a:ext cx="4123529" cy="261981"/>
          </a:xfrm>
          <a:prstGeom prst="rect">
            <a:avLst/>
          </a:prstGeom>
          <a:solidFill>
            <a:srgbClr val="2A93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6"/>
          <p:cNvSpPr/>
          <p:nvPr/>
        </p:nvSpPr>
        <p:spPr>
          <a:xfrm>
            <a:off x="8184784" y="6596019"/>
            <a:ext cx="4007216" cy="261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6"/>
          <p:cNvSpPr/>
          <p:nvPr/>
        </p:nvSpPr>
        <p:spPr>
          <a:xfrm>
            <a:off x="4123531" y="6596020"/>
            <a:ext cx="4061253" cy="261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6"/>
          <p:cNvSpPr/>
          <p:nvPr/>
        </p:nvSpPr>
        <p:spPr>
          <a:xfrm>
            <a:off x="1" y="741406"/>
            <a:ext cx="428367" cy="79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ado 1">
  <p:cSld name="1_Layout Personalizado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1824" y="5741774"/>
            <a:ext cx="6430176" cy="11162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838200" y="514414"/>
            <a:ext cx="5809735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2" name="Google Shape;3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857794"/>
            <a:ext cx="5761823" cy="100020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7"/>
          <p:cNvSpPr/>
          <p:nvPr/>
        </p:nvSpPr>
        <p:spPr>
          <a:xfrm>
            <a:off x="1" y="741406"/>
            <a:ext cx="428367" cy="79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6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ado">
  <p:cSld name="1_Layout Personalizad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body" idx="1"/>
          </p:nvPr>
        </p:nvSpPr>
        <p:spPr>
          <a:xfrm>
            <a:off x="838200" y="1492898"/>
            <a:ext cx="10339873" cy="373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/>
          <p:nvPr/>
        </p:nvSpPr>
        <p:spPr>
          <a:xfrm>
            <a:off x="1" y="6596019"/>
            <a:ext cx="4123529" cy="261981"/>
          </a:xfrm>
          <a:prstGeom prst="rect">
            <a:avLst/>
          </a:prstGeom>
          <a:solidFill>
            <a:srgbClr val="2A93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8"/>
          <p:cNvSpPr/>
          <p:nvPr/>
        </p:nvSpPr>
        <p:spPr>
          <a:xfrm>
            <a:off x="8184784" y="6596019"/>
            <a:ext cx="4007216" cy="2619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8"/>
          <p:cNvSpPr/>
          <p:nvPr/>
        </p:nvSpPr>
        <p:spPr>
          <a:xfrm>
            <a:off x="4123531" y="6596020"/>
            <a:ext cx="4061253" cy="261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A93C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+ texto 2">
  <p:cSld name="3_Título + texto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42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40"/>
          <p:cNvPicPr preferRelativeResize="0"/>
          <p:nvPr/>
        </p:nvPicPr>
        <p:blipFill rotWithShape="1">
          <a:blip r:embed="rId2">
            <a:alphaModFix/>
          </a:blip>
          <a:srcRect l="10134" t="31340" r="11284" b="36030"/>
          <a:stretch/>
        </p:blipFill>
        <p:spPr>
          <a:xfrm>
            <a:off x="1" y="5638354"/>
            <a:ext cx="6087762" cy="121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0"/>
          <p:cNvPicPr preferRelativeResize="0"/>
          <p:nvPr/>
        </p:nvPicPr>
        <p:blipFill rotWithShape="1">
          <a:blip r:embed="rId2">
            <a:alphaModFix/>
          </a:blip>
          <a:srcRect l="10134" t="31340" r="11284" b="36030"/>
          <a:stretch/>
        </p:blipFill>
        <p:spPr>
          <a:xfrm>
            <a:off x="6087763" y="5635052"/>
            <a:ext cx="6104237" cy="122294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0"/>
          <p:cNvSpPr/>
          <p:nvPr/>
        </p:nvSpPr>
        <p:spPr>
          <a:xfrm>
            <a:off x="1" y="741406"/>
            <a:ext cx="428367" cy="79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1">
  <p:cSld name="Capa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4645" y="0"/>
            <a:ext cx="12266645" cy="690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1.1">
  <p:cSld name="Capa 1.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6" y="-1"/>
            <a:ext cx="12185643" cy="686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cao.htm#art2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lanalto.gov.br/ccivil_03/leis/L8080.htm#art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lcp/Lcp141.htm#art2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lanalto.gov.br/ccivil_03/leis/lcp/Lcp141.htm#art3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conasems@conasems.org.br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asems.org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sz="2400" b="1" dirty="0">
                <a:sym typeface="Calibri"/>
              </a:rPr>
              <a:t>Blenda Pereira. – Assessora Técnica CONASEMS</a:t>
            </a:r>
            <a:endParaRPr sz="3600" b="1" dirty="0"/>
          </a:p>
        </p:txBody>
      </p:sp>
      <p:sp>
        <p:nvSpPr>
          <p:cNvPr id="292" name="Google Shape;292;p1"/>
          <p:cNvSpPr txBox="1">
            <a:spLocks noGrp="1"/>
          </p:cNvSpPr>
          <p:nvPr>
            <p:ph type="body" idx="1"/>
          </p:nvPr>
        </p:nvSpPr>
        <p:spPr>
          <a:xfrm>
            <a:off x="846993" y="1056298"/>
            <a:ext cx="6570663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F7C"/>
              </a:buClr>
              <a:buSzPts val="2800"/>
              <a:buNone/>
            </a:pPr>
            <a:r>
              <a:rPr lang="pt-BR" sz="2800" b="1" dirty="0" smtClean="0"/>
              <a:t>Diálogos Temáticos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F7C"/>
              </a:buClr>
              <a:buSzPts val="2800"/>
              <a:buNone/>
            </a:pPr>
            <a:r>
              <a:rPr lang="pt-BR" sz="2800" b="1" dirty="0" smtClean="0"/>
              <a:t>Orçamento </a:t>
            </a:r>
            <a:r>
              <a:rPr lang="pt-BR" sz="2800" b="1" dirty="0"/>
              <a:t>e Planejamento – Uso dos Recursos do SUS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800"/>
              <a:buNone/>
            </a:pPr>
            <a:endParaRPr sz="2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800"/>
              <a:buNone/>
            </a:pPr>
            <a:endParaRPr sz="2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800"/>
              <a:buNone/>
            </a:pPr>
            <a:r>
              <a:rPr lang="pt-BR" sz="2800" b="1" dirty="0" smtClean="0"/>
              <a:t>Natal _ </a:t>
            </a:r>
            <a:r>
              <a:rPr lang="pt-BR" sz="2800" b="1" dirty="0" smtClean="0"/>
              <a:t>21 de dezembro </a:t>
            </a:r>
            <a:r>
              <a:rPr lang="pt-BR" sz="2800" b="1" dirty="0" smtClean="0"/>
              <a:t>de 2022.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800"/>
              <a:buNone/>
            </a:pP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"/>
          <p:cNvSpPr/>
          <p:nvPr/>
        </p:nvSpPr>
        <p:spPr>
          <a:xfrm>
            <a:off x="907004" y="518470"/>
            <a:ext cx="7146237" cy="176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 O FINANCIAMENTO DO SUS?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COMO FAZER A GESTÃO ORÇAMENTÁRIA E FINANCEIRA DOS RECURSOS QUE ESTÃO SOB A RESPONSABILIDADE DA SECRETARIA DE SAÚDE?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0"/>
          <p:cNvSpPr txBox="1"/>
          <p:nvPr/>
        </p:nvSpPr>
        <p:spPr>
          <a:xfrm>
            <a:off x="2687660" y="2686050"/>
            <a:ext cx="8658225" cy="275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pt-BR"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QUAL É O MÍNIMO A SER APLICADO NA SAÚDE?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pt-BR"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QUAIS SÃO AÇÕES E SERVIÇOS PÚBLICOS EM SAÚDE?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pt-BR"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COMO É ORGANIZADO OS REPASSES FEDERAIS PARA CO-FINANCIAR O SUS?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pt-BR"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 OS REPASSES ESTADUAIS ?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369300" y="486616"/>
            <a:ext cx="57267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FINANCIAMENTO SAÚDE PÚBLICA NO BRASIL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DESAFIOS</a:t>
            </a:r>
            <a:endParaRPr sz="20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69300" y="1529348"/>
            <a:ext cx="6075859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Normas da base legal do mínimo a ser aplicado em </a:t>
            </a:r>
            <a:r>
              <a:rPr lang="pt-BR" sz="16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ASPS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" name="Google Shape;430;p11"/>
          <p:cNvGrpSpPr/>
          <p:nvPr/>
        </p:nvGrpSpPr>
        <p:grpSpPr>
          <a:xfrm>
            <a:off x="1460030" y="2079483"/>
            <a:ext cx="8897706" cy="3086344"/>
            <a:chOff x="2919266" y="4851079"/>
            <a:chExt cx="16644835" cy="5542470"/>
          </a:xfrm>
        </p:grpSpPr>
        <p:graphicFrame>
          <p:nvGraphicFramePr>
            <p:cNvPr id="431" name="Google Shape;431;p11"/>
            <p:cNvGraphicFramePr/>
            <p:nvPr/>
          </p:nvGraphicFramePr>
          <p:xfrm>
            <a:off x="2919266" y="4851080"/>
            <a:ext cx="4401771" cy="5542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r:id="rId4" imgW="4401771" imgH="5542469" progId="Paint.Picture">
                    <p:embed/>
                  </p:oleObj>
                </mc:Choice>
                <mc:Fallback>
                  <p:oleObj r:id="rId4" imgW="4401771" imgH="5542469" progId="Paint.Picture">
                    <p:embed/>
                    <p:pic>
                      <p:nvPicPr>
                        <p:cNvPr id="431" name="Google Shape;431;p11"/>
                        <p:cNvPicPr preferRelativeResize="0"/>
                        <p:nvPr/>
                      </p:nvPicPr>
                      <p:blipFill rotWithShape="1">
                        <a:blip r:embed="rId5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2919266" y="4851080"/>
                          <a:ext cx="4401771" cy="5542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2" name="Google Shape;432;p11"/>
            <p:cNvGraphicFramePr/>
            <p:nvPr/>
          </p:nvGraphicFramePr>
          <p:xfrm>
            <a:off x="9045234" y="4851079"/>
            <a:ext cx="10518867" cy="5542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r:id="rId6" imgW="10518867" imgH="5542470" progId="Paint.Picture">
                    <p:embed/>
                  </p:oleObj>
                </mc:Choice>
                <mc:Fallback>
                  <p:oleObj r:id="rId6" imgW="10518867" imgH="5542470" progId="Paint.Picture">
                    <p:embed/>
                    <p:pic>
                      <p:nvPicPr>
                        <p:cNvPr id="432" name="Google Shape;432;p11"/>
                        <p:cNvPicPr preferRelativeResize="0"/>
                        <p:nvPr/>
                      </p:nvPicPr>
                      <p:blipFill rotWithShape="1">
                        <a:blip r:embed="rId7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9045234" y="4851079"/>
                          <a:ext cx="10518867" cy="5542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762" y="620963"/>
            <a:ext cx="9669094" cy="602946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2"/>
          <p:cNvSpPr/>
          <p:nvPr/>
        </p:nvSpPr>
        <p:spPr>
          <a:xfrm>
            <a:off x="2860911" y="143930"/>
            <a:ext cx="8405446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Série Histórica – ASPS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148909" y="5752596"/>
            <a:ext cx="846537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SIOPS/SE/MS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3"/>
          <p:cNvSpPr/>
          <p:nvPr/>
        </p:nvSpPr>
        <p:spPr>
          <a:xfrm>
            <a:off x="2679497" y="528747"/>
            <a:ext cx="7874601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Municípios ASPS em Bilhões – Recursos Próprios aplicados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47" name="Google Shape;4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45" y="1431840"/>
            <a:ext cx="10223125" cy="41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3"/>
          <p:cNvSpPr/>
          <p:nvPr/>
        </p:nvSpPr>
        <p:spPr>
          <a:xfrm>
            <a:off x="487645" y="6408408"/>
            <a:ext cx="1799660" cy="18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SIOPS/SE/MS – Valor nominal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5F7C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4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4"/>
          <p:cNvSpPr/>
          <p:nvPr/>
        </p:nvSpPr>
        <p:spPr>
          <a:xfrm>
            <a:off x="3606420" y="446365"/>
            <a:ext cx="5559453" cy="81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Gastos ações e serviços públicos em saúde</a:t>
            </a:r>
            <a:endParaRPr sz="25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57" name="Google Shape;457;p14"/>
          <p:cNvSpPr/>
          <p:nvPr/>
        </p:nvSpPr>
        <p:spPr>
          <a:xfrm>
            <a:off x="760240" y="1389744"/>
            <a:ext cx="2468945" cy="3909704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3467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342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</a:pPr>
            <a:r>
              <a:rPr lang="pt-B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COMPLEMENTAR Nº 141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342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</a:pPr>
            <a:r>
              <a:rPr lang="pt-B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13 DE JANEIRO DE 2012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342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Regulamenta o § 3o 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nos 8.080, de 19 de setembro de 1990, e 8.689, de 27 de julho de 1993; e dá outras providências.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541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52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0541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52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4"/>
          <p:cNvSpPr txBox="1"/>
          <p:nvPr/>
        </p:nvSpPr>
        <p:spPr>
          <a:xfrm>
            <a:off x="3353930" y="1185040"/>
            <a:ext cx="6945923" cy="466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3</a:t>
            </a:r>
            <a:r>
              <a:rPr lang="pt-BR" sz="1200" u="sng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Observadas as disposições do 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art. 200 da Constituição Federal,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do 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art. 6º da Lei nº 8.080, de 19 de setembro de 1990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do art. 2</a:t>
            </a:r>
            <a:r>
              <a:rPr lang="pt-BR" sz="1200" u="sng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desta Lei Complementar, para efeito da apuração da aplicação dos recursos mínimos aqui estabelecidos, serão consideradas despesas com ações e serviços públicos de saúde as referentes a: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vigilância em saúde, incluindo a epidemiológica e a sanitária;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atenção integral e universal à saúde em todos os níveis de complexidade, incluindo assistência terapêutica e recuperação de deficiências nutricionais;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- capacitação do pessoal de saúde do Sistema Único de Saúde (SUS);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- desenvolvimento científico e tecnológico e controle de qualidade promovidos por instituições do SUS;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- produção, aquisição e distribuição de insumos específicos dos serviços de saúde do SUS, tais como: imunobiológicos, sangue e hemoderivados, medicamentos e equipamentos médico-odontológicos;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- saneamento básico de domicílios ou de pequenas comunidades, desde que seja aprovado pelo Conselho de Saúde do ente da Federação financiador da ação e esteja de acordo com as diretrizes das demais determinações previstas nesta Lei Complementar;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 - saneamento básico dos distritos sanitários especiais indígenas e de comunidades remanescentes de quilombos;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VIII - manejo ambiental vinculado diretamente ao controle de vetores de doenças;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IX - investimento na rede física do SUS, incluindo a execução de obras de recuperação, reforma, ampliação e construção de estabelecimentos públicos de saúde;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- remuneração do pessoal ativo da área de saúde em atividade nas ações de que trata este artigo, incluindo os encargos sociais;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 - ações de apoio administrativo realizadas pelas instituições públicas do SUS e imprescindíveis à execução das ações e serviços públicos de saúde; e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XII - gestão do sistema público de saúde e operação de unidades prestadoras de serviços públicos de saúde.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5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5"/>
          <p:cNvSpPr/>
          <p:nvPr/>
        </p:nvSpPr>
        <p:spPr>
          <a:xfrm>
            <a:off x="2585336" y="174220"/>
            <a:ext cx="73185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FINANCIAMENTO SAÚDE PÚBLICA NO BRASIL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DESAFIOS</a:t>
            </a:r>
            <a:endParaRPr sz="20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466" name="Google Shape;466;p15"/>
          <p:cNvGrpSpPr/>
          <p:nvPr/>
        </p:nvGrpSpPr>
        <p:grpSpPr>
          <a:xfrm>
            <a:off x="4598775" y="1081455"/>
            <a:ext cx="4950069" cy="5485221"/>
            <a:chOff x="2348544" y="1248623"/>
            <a:chExt cx="4201725" cy="5360339"/>
          </a:xfrm>
        </p:grpSpPr>
        <p:pic>
          <p:nvPicPr>
            <p:cNvPr id="467" name="Google Shape;46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48544" y="1248623"/>
              <a:ext cx="4130386" cy="3887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48544" y="5011247"/>
              <a:ext cx="4201725" cy="15977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9" name="Google Shape;469;p15"/>
          <p:cNvSpPr/>
          <p:nvPr/>
        </p:nvSpPr>
        <p:spPr>
          <a:xfrm>
            <a:off x="1591805" y="1096372"/>
            <a:ext cx="2481630" cy="5339903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SÃO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e Serviços Públicos de Saúde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Presidência da República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Civil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Subchefia para Assuntos Jurídicos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COMPLEMENTAR Nº 142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13 DE JANEIRO DE 2012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Regulamenta o § 3o 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nos 8.080, de 19 de setembro de 1990, e 8.689, de 27 de julho de 1993; e dá outras providências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5"/>
          <p:cNvSpPr/>
          <p:nvPr/>
        </p:nvSpPr>
        <p:spPr>
          <a:xfrm>
            <a:off x="1852100" y="568742"/>
            <a:ext cx="5234898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ASPS - Ações e Serviços Públicos de Saúde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6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2788735" y="247613"/>
            <a:ext cx="5559453" cy="46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FUNDOS DE SAÚDE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 txBox="1"/>
          <p:nvPr/>
        </p:nvSpPr>
        <p:spPr>
          <a:xfrm>
            <a:off x="2067323" y="2588974"/>
            <a:ext cx="8229600" cy="238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ASPECTOS: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POLITICOS</a:t>
            </a:r>
            <a:endParaRPr/>
          </a:p>
          <a:p>
            <a:pPr marL="342900" marR="0" lvl="3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TÉCNICOS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7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793681" y="671562"/>
            <a:ext cx="5559453" cy="84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FUNDOS DE SAÚDE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 POLÍTICOS</a:t>
            </a:r>
            <a:r>
              <a:rPr lang="pt-BR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4422" y="1295711"/>
            <a:ext cx="7643798" cy="4414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8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8"/>
          <p:cNvSpPr/>
          <p:nvPr/>
        </p:nvSpPr>
        <p:spPr>
          <a:xfrm>
            <a:off x="727179" y="305802"/>
            <a:ext cx="5559453" cy="96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FUNDOS DE SAÚDE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 TÉCNICOS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3" name="Google Shape;493;p18"/>
          <p:cNvGrpSpPr/>
          <p:nvPr/>
        </p:nvGrpSpPr>
        <p:grpSpPr>
          <a:xfrm>
            <a:off x="2177411" y="1263470"/>
            <a:ext cx="7787204" cy="4791365"/>
            <a:chOff x="442395" y="-265403"/>
            <a:chExt cx="7787204" cy="4791365"/>
          </a:xfrm>
        </p:grpSpPr>
        <p:sp>
          <p:nvSpPr>
            <p:cNvPr id="494" name="Google Shape;494;p18"/>
            <p:cNvSpPr/>
            <p:nvPr/>
          </p:nvSpPr>
          <p:spPr>
            <a:xfrm>
              <a:off x="2396465" y="1849879"/>
              <a:ext cx="3456387" cy="13577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 txBox="1"/>
            <p:nvPr/>
          </p:nvSpPr>
          <p:spPr>
            <a:xfrm>
              <a:off x="2462747" y="1916161"/>
              <a:ext cx="3323823" cy="1225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Fundo de Saude</a:t>
              </a:r>
              <a:endParaRPr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8"/>
            <p:cNvSpPr/>
            <p:nvPr/>
          </p:nvSpPr>
          <p:spPr>
            <a:xfrm rot="-5400000">
              <a:off x="4053461" y="1778682"/>
              <a:ext cx="142394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97" name="Google Shape;497;p18"/>
            <p:cNvSpPr/>
            <p:nvPr/>
          </p:nvSpPr>
          <p:spPr>
            <a:xfrm>
              <a:off x="2828514" y="-265403"/>
              <a:ext cx="2592288" cy="1972888"/>
            </a:xfrm>
            <a:prstGeom prst="roundRect">
              <a:avLst>
                <a:gd name="adj" fmla="val 16667"/>
              </a:avLst>
            </a:prstGeom>
            <a:solidFill>
              <a:srgbClr val="AE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 txBox="1"/>
            <p:nvPr/>
          </p:nvSpPr>
          <p:spPr>
            <a:xfrm>
              <a:off x="2924822" y="-169095"/>
              <a:ext cx="2399672" cy="1780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175" tIns="43175" rIns="43175" bIns="4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Constituiçao</a:t>
              </a: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Federal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LEI 4320/64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LC 141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LEI 8080/90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LEI 8142/90</a:t>
              </a:r>
              <a:endParaRPr dirty="0"/>
            </a:p>
          </p:txBody>
        </p:sp>
        <p:sp>
          <p:nvSpPr>
            <p:cNvPr id="499" name="Google Shape;499;p18"/>
            <p:cNvSpPr/>
            <p:nvPr/>
          </p:nvSpPr>
          <p:spPr>
            <a:xfrm rot="-2108330">
              <a:off x="4963188" y="1451785"/>
              <a:ext cx="138333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00" name="Google Shape;500;p18"/>
            <p:cNvSpPr/>
            <p:nvPr/>
          </p:nvSpPr>
          <p:spPr>
            <a:xfrm>
              <a:off x="5845395" y="0"/>
              <a:ext cx="2247241" cy="1053690"/>
            </a:xfrm>
            <a:prstGeom prst="roundRect">
              <a:avLst>
                <a:gd name="adj" fmla="val 16667"/>
              </a:avLst>
            </a:prstGeom>
            <a:solidFill>
              <a:srgbClr val="B97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 txBox="1"/>
            <p:nvPr/>
          </p:nvSpPr>
          <p:spPr>
            <a:xfrm>
              <a:off x="5896832" y="51437"/>
              <a:ext cx="2144367" cy="950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PORTARIAS MINISTERIAIS</a:t>
              </a: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 rot="-566208">
              <a:off x="5847981" y="2182510"/>
              <a:ext cx="71996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03" name="Google Shape;503;p18"/>
            <p:cNvSpPr/>
            <p:nvPr/>
          </p:nvSpPr>
          <p:spPr>
            <a:xfrm>
              <a:off x="6563069" y="1540767"/>
              <a:ext cx="1538561" cy="909718"/>
            </a:xfrm>
            <a:prstGeom prst="roundRect">
              <a:avLst>
                <a:gd name="adj" fmla="val 16667"/>
              </a:avLst>
            </a:prstGeom>
            <a:solidFill>
              <a:srgbClr val="C8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 txBox="1"/>
            <p:nvPr/>
          </p:nvSpPr>
          <p:spPr>
            <a:xfrm>
              <a:off x="6607478" y="1585176"/>
              <a:ext cx="1449743" cy="8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RESOLUÇOES/</a:t>
              </a:r>
              <a:endParaRPr sz="16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DELIBERACOES </a:t>
              </a:r>
              <a:endParaRPr sz="16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pt-BR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DA CIB</a:t>
              </a:r>
              <a:endParaRPr sz="1600" dirty="0"/>
            </a:p>
          </p:txBody>
        </p:sp>
        <p:sp>
          <p:nvSpPr>
            <p:cNvPr id="505" name="Google Shape;505;p18"/>
            <p:cNvSpPr/>
            <p:nvPr/>
          </p:nvSpPr>
          <p:spPr>
            <a:xfrm rot="1434566">
              <a:off x="5641879" y="3274319"/>
              <a:ext cx="32890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06" name="Google Shape;506;p18"/>
            <p:cNvSpPr/>
            <p:nvPr/>
          </p:nvSpPr>
          <p:spPr>
            <a:xfrm>
              <a:off x="5735724" y="3340970"/>
              <a:ext cx="2493875" cy="909718"/>
            </a:xfrm>
            <a:prstGeom prst="roundRect">
              <a:avLst>
                <a:gd name="adj" fmla="val 16667"/>
              </a:avLst>
            </a:prstGeom>
            <a:solidFill>
              <a:srgbClr val="D8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 txBox="1"/>
            <p:nvPr/>
          </p:nvSpPr>
          <p:spPr>
            <a:xfrm>
              <a:off x="5780133" y="3385379"/>
              <a:ext cx="2405057" cy="8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AREA CONTABIL, LICITACAO, COMPRAS,ETC</a:t>
              </a: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 rot="8886147">
              <a:off x="2319016" y="3411956"/>
              <a:ext cx="773229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09" name="Google Shape;509;p18"/>
            <p:cNvSpPr/>
            <p:nvPr/>
          </p:nvSpPr>
          <p:spPr>
            <a:xfrm>
              <a:off x="503227" y="3616244"/>
              <a:ext cx="2286677" cy="909718"/>
            </a:xfrm>
            <a:prstGeom prst="roundRect">
              <a:avLst>
                <a:gd name="adj" fmla="val 16667"/>
              </a:avLst>
            </a:prstGeom>
            <a:solidFill>
              <a:srgbClr val="E9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 txBox="1"/>
            <p:nvPr/>
          </p:nvSpPr>
          <p:spPr>
            <a:xfrm>
              <a:off x="547636" y="3660653"/>
              <a:ext cx="2197859" cy="8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MINISTERIO PUBLICO</a:t>
              </a: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 rot="-9418374">
              <a:off x="1924406" y="1727053"/>
              <a:ext cx="62799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12" name="Google Shape;512;p18"/>
            <p:cNvSpPr/>
            <p:nvPr/>
          </p:nvSpPr>
          <p:spPr>
            <a:xfrm>
              <a:off x="442395" y="811123"/>
              <a:ext cx="1507030" cy="945670"/>
            </a:xfrm>
            <a:prstGeom prst="roundRect">
              <a:avLst>
                <a:gd name="adj" fmla="val 16667"/>
              </a:avLst>
            </a:prstGeom>
            <a:solidFill>
              <a:srgbClr val="F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 txBox="1"/>
            <p:nvPr/>
          </p:nvSpPr>
          <p:spPr>
            <a:xfrm>
              <a:off x="488559" y="857287"/>
              <a:ext cx="1414702" cy="853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PODER JUDICIARIO</a:t>
              </a: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>
            <a:off x="572266" y="697170"/>
            <a:ext cx="5559453" cy="7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FUNDOS DE SAÚDE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Composição dos Recursos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0"/>
          <p:cNvSpPr txBox="1"/>
          <p:nvPr/>
        </p:nvSpPr>
        <p:spPr>
          <a:xfrm>
            <a:off x="1519237" y="188913"/>
            <a:ext cx="7712076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0"/>
          <p:cNvSpPr/>
          <p:nvPr/>
        </p:nvSpPr>
        <p:spPr>
          <a:xfrm>
            <a:off x="4030664" y="4006850"/>
            <a:ext cx="1825625" cy="839788"/>
          </a:xfrm>
          <a:custGeom>
            <a:avLst/>
            <a:gdLst/>
            <a:ahLst/>
            <a:cxnLst/>
            <a:rect l="l" t="t" r="r" b="b"/>
            <a:pathLst>
              <a:path w="1825468" h="839176" extrusionOk="0">
                <a:moveTo>
                  <a:pt x="0" y="419588"/>
                </a:moveTo>
                <a:cubicBezTo>
                  <a:pt x="1" y="255698"/>
                  <a:pt x="207576" y="106809"/>
                  <a:pt x="531500" y="38354"/>
                </a:cubicBezTo>
                <a:cubicBezTo>
                  <a:pt x="651077" y="13084"/>
                  <a:pt x="781127" y="1"/>
                  <a:pt x="912734" y="1"/>
                </a:cubicBezTo>
                <a:cubicBezTo>
                  <a:pt x="1044341" y="1"/>
                  <a:pt x="1174392" y="13085"/>
                  <a:pt x="1293969" y="38355"/>
                </a:cubicBezTo>
                <a:cubicBezTo>
                  <a:pt x="1617894" y="106810"/>
                  <a:pt x="1825469" y="255700"/>
                  <a:pt x="1825468" y="419591"/>
                </a:cubicBezTo>
                <a:cubicBezTo>
                  <a:pt x="1825468" y="583481"/>
                  <a:pt x="1617893" y="732371"/>
                  <a:pt x="1293968" y="800825"/>
                </a:cubicBezTo>
                <a:cubicBezTo>
                  <a:pt x="1174391" y="826095"/>
                  <a:pt x="1044340" y="839179"/>
                  <a:pt x="912733" y="839179"/>
                </a:cubicBezTo>
                <a:cubicBezTo>
                  <a:pt x="781126" y="839179"/>
                  <a:pt x="651075" y="826095"/>
                  <a:pt x="531498" y="800825"/>
                </a:cubicBezTo>
                <a:cubicBezTo>
                  <a:pt x="207573" y="732370"/>
                  <a:pt x="-2" y="583480"/>
                  <a:pt x="-1" y="419590"/>
                </a:cubicBezTo>
                <a:cubicBezTo>
                  <a:pt x="-1" y="419589"/>
                  <a:pt x="0" y="419589"/>
                  <a:pt x="0" y="419588"/>
                </a:cubicBezTo>
                <a:close/>
              </a:path>
            </a:pathLst>
          </a:cu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7650" tIns="143200" rIns="287650" bIns="143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do Estado</a:t>
            </a:r>
            <a:endParaRPr/>
          </a:p>
        </p:txBody>
      </p:sp>
      <p:sp>
        <p:nvSpPr>
          <p:cNvPr id="532" name="Google Shape;532;p20"/>
          <p:cNvSpPr/>
          <p:nvPr/>
        </p:nvSpPr>
        <p:spPr>
          <a:xfrm>
            <a:off x="4743450" y="1976439"/>
            <a:ext cx="414338" cy="407987"/>
          </a:xfrm>
          <a:custGeom>
            <a:avLst/>
            <a:gdLst/>
            <a:ahLst/>
            <a:cxnLst/>
            <a:rect l="l" t="t" r="r" b="b"/>
            <a:pathLst>
              <a:path w="399973" h="255597" extrusionOk="0">
                <a:moveTo>
                  <a:pt x="53016" y="97740"/>
                </a:moveTo>
                <a:lnTo>
                  <a:pt x="169928" y="97740"/>
                </a:lnTo>
                <a:lnTo>
                  <a:pt x="169928" y="33879"/>
                </a:lnTo>
                <a:lnTo>
                  <a:pt x="230045" y="33879"/>
                </a:lnTo>
                <a:lnTo>
                  <a:pt x="230045" y="97740"/>
                </a:lnTo>
                <a:lnTo>
                  <a:pt x="346957" y="97740"/>
                </a:lnTo>
                <a:lnTo>
                  <a:pt x="346957" y="157857"/>
                </a:lnTo>
                <a:lnTo>
                  <a:pt x="230045" y="157857"/>
                </a:lnTo>
                <a:lnTo>
                  <a:pt x="230045" y="221718"/>
                </a:lnTo>
                <a:lnTo>
                  <a:pt x="169928" y="221718"/>
                </a:lnTo>
                <a:lnTo>
                  <a:pt x="169928" y="157857"/>
                </a:lnTo>
                <a:lnTo>
                  <a:pt x="53016" y="157857"/>
                </a:lnTo>
                <a:lnTo>
                  <a:pt x="53016" y="97740"/>
                </a:lnTo>
                <a:close/>
              </a:path>
            </a:pathLst>
          </a:custGeom>
          <a:solidFill>
            <a:srgbClr val="4372C3"/>
          </a:solidFill>
          <a:ln>
            <a:noFill/>
          </a:ln>
        </p:spPr>
        <p:txBody>
          <a:bodyPr spcFirstLastPara="1" wrap="square" lIns="53000" tIns="97725" rIns="53000" bIns="977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0"/>
          <p:cNvSpPr/>
          <p:nvPr/>
        </p:nvSpPr>
        <p:spPr>
          <a:xfrm>
            <a:off x="4202113" y="908051"/>
            <a:ext cx="1484312" cy="1012825"/>
          </a:xfrm>
          <a:custGeom>
            <a:avLst/>
            <a:gdLst/>
            <a:ahLst/>
            <a:cxnLst/>
            <a:rect l="l" t="t" r="r" b="b"/>
            <a:pathLst>
              <a:path w="1484536" h="1011425" extrusionOk="0">
                <a:moveTo>
                  <a:pt x="0" y="505713"/>
                </a:moveTo>
                <a:cubicBezTo>
                  <a:pt x="0" y="338429"/>
                  <a:pt x="121421" y="181969"/>
                  <a:pt x="324336" y="87780"/>
                </a:cubicBezTo>
                <a:cubicBezTo>
                  <a:pt x="447547" y="30588"/>
                  <a:pt x="593180" y="0"/>
                  <a:pt x="742269" y="1"/>
                </a:cubicBezTo>
                <a:cubicBezTo>
                  <a:pt x="891358" y="1"/>
                  <a:pt x="1036992" y="30589"/>
                  <a:pt x="1160202" y="87781"/>
                </a:cubicBezTo>
                <a:cubicBezTo>
                  <a:pt x="1363117" y="181970"/>
                  <a:pt x="1484537" y="338431"/>
                  <a:pt x="1484536" y="505715"/>
                </a:cubicBezTo>
                <a:cubicBezTo>
                  <a:pt x="1484536" y="672999"/>
                  <a:pt x="1363116" y="829459"/>
                  <a:pt x="1160201" y="923648"/>
                </a:cubicBezTo>
                <a:cubicBezTo>
                  <a:pt x="1036990" y="980840"/>
                  <a:pt x="891357" y="1011428"/>
                  <a:pt x="742268" y="1011428"/>
                </a:cubicBezTo>
                <a:cubicBezTo>
                  <a:pt x="593179" y="1011428"/>
                  <a:pt x="447545" y="980840"/>
                  <a:pt x="324335" y="923648"/>
                </a:cubicBezTo>
                <a:cubicBezTo>
                  <a:pt x="121420" y="829459"/>
                  <a:pt x="0" y="672998"/>
                  <a:pt x="1" y="505714"/>
                </a:cubicBezTo>
                <a:lnTo>
                  <a:pt x="0" y="505713"/>
                </a:lnTo>
                <a:close/>
              </a:path>
            </a:pathLst>
          </a:custGeom>
          <a:solidFill>
            <a:srgbClr val="3FD1C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7725" tIns="168425" rIns="237725" bIns="168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da União</a:t>
            </a:r>
            <a:endParaRPr dirty="0"/>
          </a:p>
        </p:txBody>
      </p:sp>
      <p:sp>
        <p:nvSpPr>
          <p:cNvPr id="534" name="Google Shape;534;p20"/>
          <p:cNvSpPr/>
          <p:nvPr/>
        </p:nvSpPr>
        <p:spPr>
          <a:xfrm>
            <a:off x="4672014" y="3470276"/>
            <a:ext cx="485775" cy="487363"/>
          </a:xfrm>
          <a:custGeom>
            <a:avLst/>
            <a:gdLst/>
            <a:ahLst/>
            <a:cxnLst/>
            <a:rect l="l" t="t" r="r" b="b"/>
            <a:pathLst>
              <a:path w="486722" h="486722" extrusionOk="0">
                <a:moveTo>
                  <a:pt x="64515" y="186122"/>
                </a:moveTo>
                <a:lnTo>
                  <a:pt x="186122" y="186122"/>
                </a:lnTo>
                <a:lnTo>
                  <a:pt x="186122" y="64515"/>
                </a:lnTo>
                <a:lnTo>
                  <a:pt x="300600" y="64515"/>
                </a:lnTo>
                <a:lnTo>
                  <a:pt x="300600" y="186122"/>
                </a:lnTo>
                <a:lnTo>
                  <a:pt x="422207" y="186122"/>
                </a:lnTo>
                <a:lnTo>
                  <a:pt x="422207" y="300600"/>
                </a:lnTo>
                <a:lnTo>
                  <a:pt x="300600" y="300600"/>
                </a:lnTo>
                <a:lnTo>
                  <a:pt x="300600" y="422207"/>
                </a:lnTo>
                <a:lnTo>
                  <a:pt x="186122" y="422207"/>
                </a:lnTo>
                <a:lnTo>
                  <a:pt x="186122" y="300600"/>
                </a:lnTo>
                <a:lnTo>
                  <a:pt x="64515" y="300600"/>
                </a:lnTo>
                <a:lnTo>
                  <a:pt x="64515" y="186122"/>
                </a:lnTo>
                <a:close/>
              </a:path>
            </a:pathLst>
          </a:custGeom>
          <a:solidFill>
            <a:srgbClr val="3FD5AC"/>
          </a:solidFill>
          <a:ln>
            <a:noFill/>
          </a:ln>
        </p:spPr>
        <p:txBody>
          <a:bodyPr spcFirstLastPara="1" wrap="square" lIns="64500" tIns="186100" rIns="64500" bIns="186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0"/>
          <p:cNvSpPr/>
          <p:nvPr/>
        </p:nvSpPr>
        <p:spPr>
          <a:xfrm>
            <a:off x="3971925" y="5478464"/>
            <a:ext cx="1836738" cy="903287"/>
          </a:xfrm>
          <a:custGeom>
            <a:avLst/>
            <a:gdLst/>
            <a:ahLst/>
            <a:cxnLst/>
            <a:rect l="l" t="t" r="r" b="b"/>
            <a:pathLst>
              <a:path w="1836679" h="902433" extrusionOk="0">
                <a:moveTo>
                  <a:pt x="0" y="451217"/>
                </a:moveTo>
                <a:cubicBezTo>
                  <a:pt x="1" y="279178"/>
                  <a:pt x="199109" y="122110"/>
                  <a:pt x="513367" y="46244"/>
                </a:cubicBezTo>
                <a:cubicBezTo>
                  <a:pt x="639388" y="15821"/>
                  <a:pt x="777930" y="1"/>
                  <a:pt x="918341" y="1"/>
                </a:cubicBezTo>
                <a:cubicBezTo>
                  <a:pt x="1058752" y="1"/>
                  <a:pt x="1197294" y="15821"/>
                  <a:pt x="1323315" y="46244"/>
                </a:cubicBezTo>
                <a:cubicBezTo>
                  <a:pt x="1637574" y="122111"/>
                  <a:pt x="1836681" y="279180"/>
                  <a:pt x="1836680" y="451219"/>
                </a:cubicBezTo>
                <a:cubicBezTo>
                  <a:pt x="1836680" y="623258"/>
                  <a:pt x="1637572" y="780326"/>
                  <a:pt x="1323314" y="856193"/>
                </a:cubicBezTo>
                <a:cubicBezTo>
                  <a:pt x="1197293" y="886616"/>
                  <a:pt x="1058751" y="902436"/>
                  <a:pt x="918340" y="902436"/>
                </a:cubicBezTo>
                <a:cubicBezTo>
                  <a:pt x="777929" y="902436"/>
                  <a:pt x="639387" y="886616"/>
                  <a:pt x="513366" y="856193"/>
                </a:cubicBezTo>
                <a:cubicBezTo>
                  <a:pt x="199108" y="780326"/>
                  <a:pt x="0" y="623257"/>
                  <a:pt x="0" y="451218"/>
                </a:cubicBezTo>
                <a:lnTo>
                  <a:pt x="0" y="451217"/>
                </a:lnTo>
                <a:close/>
              </a:path>
            </a:pathLst>
          </a:custGeom>
          <a:solidFill>
            <a:srgbClr val="3DDE6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96900" tIns="160075" rIns="296900" bIns="160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Outros repasses</a:t>
            </a:r>
            <a:endParaRPr/>
          </a:p>
        </p:txBody>
      </p:sp>
      <p:sp>
        <p:nvSpPr>
          <p:cNvPr id="536" name="Google Shape;536;p20"/>
          <p:cNvSpPr/>
          <p:nvPr/>
        </p:nvSpPr>
        <p:spPr>
          <a:xfrm>
            <a:off x="4656139" y="4868863"/>
            <a:ext cx="485775" cy="487362"/>
          </a:xfrm>
          <a:custGeom>
            <a:avLst/>
            <a:gdLst/>
            <a:ahLst/>
            <a:cxnLst/>
            <a:rect l="l" t="t" r="r" b="b"/>
            <a:pathLst>
              <a:path w="486722" h="486722" extrusionOk="0">
                <a:moveTo>
                  <a:pt x="64515" y="186122"/>
                </a:moveTo>
                <a:lnTo>
                  <a:pt x="186122" y="186122"/>
                </a:lnTo>
                <a:lnTo>
                  <a:pt x="186122" y="64515"/>
                </a:lnTo>
                <a:lnTo>
                  <a:pt x="300600" y="64515"/>
                </a:lnTo>
                <a:lnTo>
                  <a:pt x="300600" y="186122"/>
                </a:lnTo>
                <a:lnTo>
                  <a:pt x="422207" y="186122"/>
                </a:lnTo>
                <a:lnTo>
                  <a:pt x="422207" y="300600"/>
                </a:lnTo>
                <a:lnTo>
                  <a:pt x="300600" y="300600"/>
                </a:lnTo>
                <a:lnTo>
                  <a:pt x="300600" y="422207"/>
                </a:lnTo>
                <a:lnTo>
                  <a:pt x="186122" y="422207"/>
                </a:lnTo>
                <a:lnTo>
                  <a:pt x="186122" y="300600"/>
                </a:lnTo>
                <a:lnTo>
                  <a:pt x="64515" y="300600"/>
                </a:lnTo>
                <a:lnTo>
                  <a:pt x="64515" y="186122"/>
                </a:lnTo>
                <a:close/>
              </a:path>
            </a:pathLst>
          </a:custGeom>
          <a:solidFill>
            <a:srgbClr val="5EE63D"/>
          </a:solidFill>
          <a:ln>
            <a:noFill/>
          </a:ln>
        </p:spPr>
        <p:txBody>
          <a:bodyPr spcFirstLastPara="1" wrap="square" lIns="64500" tIns="186100" rIns="64500" bIns="186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0"/>
          <p:cNvSpPr/>
          <p:nvPr/>
        </p:nvSpPr>
        <p:spPr>
          <a:xfrm>
            <a:off x="3959226" y="2384426"/>
            <a:ext cx="1838325" cy="1077913"/>
          </a:xfrm>
          <a:custGeom>
            <a:avLst/>
            <a:gdLst/>
            <a:ahLst/>
            <a:cxnLst/>
            <a:rect l="l" t="t" r="r" b="b"/>
            <a:pathLst>
              <a:path w="1837846" h="1078844" extrusionOk="0">
                <a:moveTo>
                  <a:pt x="0" y="539422"/>
                </a:moveTo>
                <a:cubicBezTo>
                  <a:pt x="1" y="348096"/>
                  <a:pt x="172649" y="171085"/>
                  <a:pt x="453730" y="74229"/>
                </a:cubicBezTo>
                <a:cubicBezTo>
                  <a:pt x="594779" y="25626"/>
                  <a:pt x="755369" y="1"/>
                  <a:pt x="918924" y="1"/>
                </a:cubicBezTo>
                <a:cubicBezTo>
                  <a:pt x="1082479" y="1"/>
                  <a:pt x="1243070" y="25626"/>
                  <a:pt x="1384118" y="74229"/>
                </a:cubicBezTo>
                <a:cubicBezTo>
                  <a:pt x="1665199" y="171086"/>
                  <a:pt x="1837847" y="348098"/>
                  <a:pt x="1837846" y="539424"/>
                </a:cubicBezTo>
                <a:cubicBezTo>
                  <a:pt x="1837846" y="730751"/>
                  <a:pt x="1665198" y="907761"/>
                  <a:pt x="1384117" y="1004618"/>
                </a:cubicBezTo>
                <a:cubicBezTo>
                  <a:pt x="1243068" y="1053221"/>
                  <a:pt x="1082477" y="1078846"/>
                  <a:pt x="918923" y="1078846"/>
                </a:cubicBezTo>
                <a:cubicBezTo>
                  <a:pt x="755368" y="1078846"/>
                  <a:pt x="594777" y="1053221"/>
                  <a:pt x="453729" y="1004618"/>
                </a:cubicBezTo>
                <a:cubicBezTo>
                  <a:pt x="172648" y="907761"/>
                  <a:pt x="0" y="730750"/>
                  <a:pt x="1" y="539423"/>
                </a:cubicBezTo>
                <a:lnTo>
                  <a:pt x="0" y="539422"/>
                </a:lnTo>
                <a:close/>
              </a:path>
            </a:pathLst>
          </a:custGeom>
          <a:solidFill>
            <a:srgbClr val="86EA3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89450" tIns="178300" rIns="289450" bIns="178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Municipais</a:t>
            </a:r>
            <a:endParaRPr dirty="0"/>
          </a:p>
        </p:txBody>
      </p:sp>
      <p:sp>
        <p:nvSpPr>
          <p:cNvPr id="538" name="Google Shape;538;p20"/>
          <p:cNvSpPr/>
          <p:nvPr/>
        </p:nvSpPr>
        <p:spPr>
          <a:xfrm rot="1">
            <a:off x="5989638" y="3489325"/>
            <a:ext cx="284162" cy="311150"/>
          </a:xfrm>
          <a:custGeom>
            <a:avLst/>
            <a:gdLst/>
            <a:ahLst/>
            <a:cxnLst/>
            <a:rect l="l" t="t" r="r" b="b"/>
            <a:pathLst>
              <a:path w="283610" h="312173" extrusionOk="0">
                <a:moveTo>
                  <a:pt x="0" y="62435"/>
                </a:moveTo>
                <a:lnTo>
                  <a:pt x="141805" y="62435"/>
                </a:lnTo>
                <a:lnTo>
                  <a:pt x="141805" y="0"/>
                </a:lnTo>
                <a:lnTo>
                  <a:pt x="283610" y="156087"/>
                </a:lnTo>
                <a:lnTo>
                  <a:pt x="141805" y="312173"/>
                </a:lnTo>
                <a:lnTo>
                  <a:pt x="141805" y="249738"/>
                </a:lnTo>
                <a:lnTo>
                  <a:pt x="0" y="249738"/>
                </a:lnTo>
                <a:lnTo>
                  <a:pt x="0" y="62435"/>
                </a:lnTo>
                <a:close/>
              </a:path>
            </a:pathLst>
          </a:custGeom>
          <a:solidFill>
            <a:srgbClr val="F5DF3C"/>
          </a:solidFill>
          <a:ln>
            <a:noFill/>
          </a:ln>
        </p:spPr>
        <p:txBody>
          <a:bodyPr spcFirstLastPara="1" wrap="square" lIns="0" tIns="62425" rIns="85075" bIns="62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0"/>
          <p:cNvSpPr/>
          <p:nvPr/>
        </p:nvSpPr>
        <p:spPr>
          <a:xfrm>
            <a:off x="6391274" y="2384426"/>
            <a:ext cx="2424251" cy="2100263"/>
          </a:xfrm>
          <a:custGeom>
            <a:avLst/>
            <a:gdLst/>
            <a:ahLst/>
            <a:cxnLst/>
            <a:rect l="l" t="t" r="r" b="b"/>
            <a:pathLst>
              <a:path w="1678352" h="1678352" extrusionOk="0">
                <a:moveTo>
                  <a:pt x="0" y="839176"/>
                </a:moveTo>
                <a:cubicBezTo>
                  <a:pt x="0" y="616613"/>
                  <a:pt x="88414" y="403165"/>
                  <a:pt x="245790" y="245789"/>
                </a:cubicBezTo>
                <a:cubicBezTo>
                  <a:pt x="403166" y="88413"/>
                  <a:pt x="616614" y="1"/>
                  <a:pt x="839178" y="1"/>
                </a:cubicBezTo>
                <a:cubicBezTo>
                  <a:pt x="1061741" y="1"/>
                  <a:pt x="1275189" y="88415"/>
                  <a:pt x="1432565" y="245791"/>
                </a:cubicBezTo>
                <a:cubicBezTo>
                  <a:pt x="1589941" y="403167"/>
                  <a:pt x="1678353" y="616615"/>
                  <a:pt x="1678353" y="839179"/>
                </a:cubicBezTo>
                <a:cubicBezTo>
                  <a:pt x="1678353" y="1061742"/>
                  <a:pt x="1589940" y="1275190"/>
                  <a:pt x="1432564" y="1432566"/>
                </a:cubicBezTo>
                <a:cubicBezTo>
                  <a:pt x="1275188" y="1589942"/>
                  <a:pt x="1061740" y="1678355"/>
                  <a:pt x="839177" y="1678355"/>
                </a:cubicBezTo>
                <a:cubicBezTo>
                  <a:pt x="616614" y="1678355"/>
                  <a:pt x="403166" y="1589942"/>
                  <a:pt x="245790" y="1432566"/>
                </a:cubicBezTo>
                <a:cubicBezTo>
                  <a:pt x="88414" y="1275190"/>
                  <a:pt x="1" y="1061742"/>
                  <a:pt x="2" y="839179"/>
                </a:cubicBezTo>
                <a:cubicBezTo>
                  <a:pt x="1" y="839178"/>
                  <a:pt x="1" y="839177"/>
                  <a:pt x="0" y="839176"/>
                </a:cubicBezTo>
                <a:close/>
              </a:path>
            </a:pathLst>
          </a:custGeom>
          <a:solidFill>
            <a:srgbClr val="F5DF3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6250" tIns="276250" rIns="276250" bIns="276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FUNDO DE SAÚDE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2"/>
          <p:cNvCxnSpPr>
            <a:stCxn id="298" idx="3"/>
            <a:endCxn id="299" idx="1"/>
          </p:cNvCxnSpPr>
          <p:nvPr/>
        </p:nvCxnSpPr>
        <p:spPr>
          <a:xfrm>
            <a:off x="3453324" y="5880664"/>
            <a:ext cx="606300" cy="3672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3175" y="2205744"/>
            <a:ext cx="19907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0282" y="2243868"/>
            <a:ext cx="1401979" cy="145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6267" y="1978627"/>
            <a:ext cx="1168949" cy="130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1227" y="3302671"/>
            <a:ext cx="1059466" cy="124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00129" y="4132952"/>
            <a:ext cx="1288905" cy="104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39952" y="797299"/>
            <a:ext cx="1155972" cy="133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95133" y="493779"/>
            <a:ext cx="1411833" cy="158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46039" y="5927397"/>
            <a:ext cx="1386129" cy="62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09118" y="2557616"/>
            <a:ext cx="974021" cy="112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37532" y="5056624"/>
            <a:ext cx="1158949" cy="87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01379" y="5214500"/>
            <a:ext cx="909970" cy="110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10339" y="3347404"/>
            <a:ext cx="877135" cy="131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769779" y="1298115"/>
            <a:ext cx="1592442" cy="92475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"/>
          <p:cNvSpPr txBox="1"/>
          <p:nvPr/>
        </p:nvSpPr>
        <p:spPr>
          <a:xfrm>
            <a:off x="7047120" y="2260547"/>
            <a:ext cx="1056223" cy="16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REDES DE ATENÇÃO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"/>
          <p:cNvSpPr txBox="1"/>
          <p:nvPr/>
        </p:nvSpPr>
        <p:spPr>
          <a:xfrm>
            <a:off x="5869517" y="3679534"/>
            <a:ext cx="1267474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GESTÃO DO TRABALHO E DA EDUCAÇÃO NA SAÚDE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"/>
          <p:cNvSpPr txBox="1"/>
          <p:nvPr/>
        </p:nvSpPr>
        <p:spPr>
          <a:xfrm>
            <a:off x="2225867" y="6322143"/>
            <a:ext cx="1056223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INFORMAÇÃO EM SAUDE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"/>
          <p:cNvSpPr txBox="1"/>
          <p:nvPr/>
        </p:nvSpPr>
        <p:spPr>
          <a:xfrm>
            <a:off x="6381769" y="5929095"/>
            <a:ext cx="1056223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ASSISTÊNCIA FARMACÊUTICA 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"/>
          <p:cNvSpPr txBox="1"/>
          <p:nvPr/>
        </p:nvSpPr>
        <p:spPr>
          <a:xfrm>
            <a:off x="7280969" y="4744370"/>
            <a:ext cx="1056223" cy="18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JUDICIALIZAÇÃO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p2"/>
          <p:cNvGrpSpPr/>
          <p:nvPr/>
        </p:nvGrpSpPr>
        <p:grpSpPr>
          <a:xfrm>
            <a:off x="1857171" y="352624"/>
            <a:ext cx="1233045" cy="1036328"/>
            <a:chOff x="263411" y="865931"/>
            <a:chExt cx="1233045" cy="1036328"/>
          </a:xfrm>
        </p:grpSpPr>
        <p:pic>
          <p:nvPicPr>
            <p:cNvPr id="319" name="Google Shape;319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63411" y="865931"/>
              <a:ext cx="1233045" cy="874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2"/>
            <p:cNvSpPr txBox="1"/>
            <p:nvPr/>
          </p:nvSpPr>
          <p:spPr>
            <a:xfrm>
              <a:off x="370783" y="1733002"/>
              <a:ext cx="1056223" cy="16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1" i="0" u="none" strike="noStrike" cap="none">
                  <a:solidFill>
                    <a:srgbClr val="8296B0"/>
                  </a:solidFill>
                  <a:latin typeface="Calibri"/>
                  <a:ea typeface="Calibri"/>
                  <a:cs typeface="Calibri"/>
                  <a:sym typeface="Calibri"/>
                </a:rPr>
                <a:t>PLANEJAMENTO</a:t>
              </a:r>
              <a:endParaRPr sz="900" b="1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1" name="Google Shape;32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552542" y="3922929"/>
            <a:ext cx="898626" cy="11556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"/>
          <p:cNvSpPr txBox="1"/>
          <p:nvPr/>
        </p:nvSpPr>
        <p:spPr>
          <a:xfrm>
            <a:off x="3473744" y="5089521"/>
            <a:ext cx="1056223" cy="18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i="0" u="none" strike="noStrike" cap="non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SAÚDE MENTAL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258909" y="4406576"/>
            <a:ext cx="2409092" cy="24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"/>
          <p:cNvSpPr/>
          <p:nvPr/>
        </p:nvSpPr>
        <p:spPr>
          <a:xfrm>
            <a:off x="5260579" y="797299"/>
            <a:ext cx="1393372" cy="1378297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"/>
          <p:cNvSpPr/>
          <p:nvPr/>
        </p:nvSpPr>
        <p:spPr>
          <a:xfrm>
            <a:off x="2076055" y="3222851"/>
            <a:ext cx="1354613" cy="1330276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"/>
          <p:cNvSpPr/>
          <p:nvPr/>
        </p:nvSpPr>
        <p:spPr>
          <a:xfrm>
            <a:off x="4944159" y="4238265"/>
            <a:ext cx="1393372" cy="1193061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"/>
          <p:cNvSpPr/>
          <p:nvPr/>
        </p:nvSpPr>
        <p:spPr>
          <a:xfrm>
            <a:off x="6816157" y="1193075"/>
            <a:ext cx="1605083" cy="1410260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"/>
          <p:cNvSpPr/>
          <p:nvPr/>
        </p:nvSpPr>
        <p:spPr>
          <a:xfrm>
            <a:off x="4026851" y="2079453"/>
            <a:ext cx="1733094" cy="1672815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"/>
          <p:cNvSpPr/>
          <p:nvPr/>
        </p:nvSpPr>
        <p:spPr>
          <a:xfrm>
            <a:off x="3286784" y="3816412"/>
            <a:ext cx="1393372" cy="1494356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"/>
          <p:cNvSpPr/>
          <p:nvPr/>
        </p:nvSpPr>
        <p:spPr>
          <a:xfrm>
            <a:off x="2059952" y="5100632"/>
            <a:ext cx="1393372" cy="1560064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"/>
          <p:cNvSpPr/>
          <p:nvPr/>
        </p:nvSpPr>
        <p:spPr>
          <a:xfrm>
            <a:off x="6230203" y="4925220"/>
            <a:ext cx="1393372" cy="1322642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"/>
          <p:cNvSpPr/>
          <p:nvPr/>
        </p:nvSpPr>
        <p:spPr>
          <a:xfrm>
            <a:off x="7105014" y="3249044"/>
            <a:ext cx="1275045" cy="1756336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"/>
          <p:cNvSpPr/>
          <p:nvPr/>
        </p:nvSpPr>
        <p:spPr>
          <a:xfrm>
            <a:off x="5957266" y="2430938"/>
            <a:ext cx="1275045" cy="1756336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"/>
          <p:cNvSpPr/>
          <p:nvPr/>
        </p:nvSpPr>
        <p:spPr>
          <a:xfrm>
            <a:off x="4059500" y="5778267"/>
            <a:ext cx="1759205" cy="939190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"/>
          <p:cNvSpPr/>
          <p:nvPr/>
        </p:nvSpPr>
        <p:spPr>
          <a:xfrm>
            <a:off x="3478259" y="383177"/>
            <a:ext cx="1606102" cy="1772458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2"/>
          <p:cNvCxnSpPr>
            <a:endCxn id="333" idx="1"/>
          </p:cNvCxnSpPr>
          <p:nvPr/>
        </p:nvCxnSpPr>
        <p:spPr>
          <a:xfrm rot="-5400000" flipH="1">
            <a:off x="3176309" y="967456"/>
            <a:ext cx="403800" cy="200100"/>
          </a:xfrm>
          <a:prstGeom prst="bentConnector3">
            <a:avLst>
              <a:gd name="adj1" fmla="val -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2"/>
          <p:cNvCxnSpPr>
            <a:stCxn id="336" idx="3"/>
          </p:cNvCxnSpPr>
          <p:nvPr/>
        </p:nvCxnSpPr>
        <p:spPr>
          <a:xfrm>
            <a:off x="3706274" y="2676144"/>
            <a:ext cx="163500" cy="11403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7" name="Google Shape;337;p2"/>
          <p:cNvCxnSpPr>
            <a:stCxn id="325" idx="2"/>
          </p:cNvCxnSpPr>
          <p:nvPr/>
        </p:nvCxnSpPr>
        <p:spPr>
          <a:xfrm rot="-5400000" flipH="1">
            <a:off x="2858812" y="4447677"/>
            <a:ext cx="322500" cy="5334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2"/>
          <p:cNvCxnSpPr>
            <a:endCxn id="336" idx="0"/>
          </p:cNvCxnSpPr>
          <p:nvPr/>
        </p:nvCxnSpPr>
        <p:spPr>
          <a:xfrm>
            <a:off x="2476188" y="1536007"/>
            <a:ext cx="533400" cy="480300"/>
          </a:xfrm>
          <a:prstGeom prst="bentConnector3">
            <a:avLst>
              <a:gd name="adj1" fmla="val 15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2"/>
          <p:cNvCxnSpPr>
            <a:stCxn id="333" idx="3"/>
          </p:cNvCxnSpPr>
          <p:nvPr/>
        </p:nvCxnSpPr>
        <p:spPr>
          <a:xfrm>
            <a:off x="5084361" y="1269406"/>
            <a:ext cx="89400" cy="8082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2"/>
          <p:cNvCxnSpPr>
            <a:stCxn id="324" idx="2"/>
            <a:endCxn id="332" idx="0"/>
          </p:cNvCxnSpPr>
          <p:nvPr/>
        </p:nvCxnSpPr>
        <p:spPr>
          <a:xfrm rot="-5400000" flipH="1">
            <a:off x="6148365" y="1984496"/>
            <a:ext cx="255300" cy="637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2"/>
          <p:cNvCxnSpPr>
            <a:stCxn id="324" idx="3"/>
            <a:endCxn id="327" idx="1"/>
          </p:cNvCxnSpPr>
          <p:nvPr/>
        </p:nvCxnSpPr>
        <p:spPr>
          <a:xfrm>
            <a:off x="6653951" y="1486447"/>
            <a:ext cx="162300" cy="411900"/>
          </a:xfrm>
          <a:prstGeom prst="bentConnector3">
            <a:avLst>
              <a:gd name="adj1" fmla="val 49954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2" name="Google Shape;342;p2"/>
          <p:cNvCxnSpPr>
            <a:stCxn id="328" idx="2"/>
            <a:endCxn id="326" idx="0"/>
          </p:cNvCxnSpPr>
          <p:nvPr/>
        </p:nvCxnSpPr>
        <p:spPr>
          <a:xfrm rot="-5400000" flipH="1">
            <a:off x="5024048" y="3621618"/>
            <a:ext cx="486000" cy="747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3" name="Google Shape;343;p2"/>
          <p:cNvCxnSpPr>
            <a:stCxn id="329" idx="3"/>
            <a:endCxn id="326" idx="1"/>
          </p:cNvCxnSpPr>
          <p:nvPr/>
        </p:nvCxnSpPr>
        <p:spPr>
          <a:xfrm>
            <a:off x="4680156" y="4563590"/>
            <a:ext cx="264000" cy="27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" name="Google Shape;344;p2"/>
          <p:cNvCxnSpPr>
            <a:stCxn id="326" idx="3"/>
            <a:endCxn id="330" idx="0"/>
          </p:cNvCxnSpPr>
          <p:nvPr/>
        </p:nvCxnSpPr>
        <p:spPr>
          <a:xfrm>
            <a:off x="6337531" y="4834796"/>
            <a:ext cx="589500" cy="903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5" name="Google Shape;345;p2"/>
          <p:cNvCxnSpPr>
            <a:stCxn id="326" idx="2"/>
            <a:endCxn id="299" idx="0"/>
          </p:cNvCxnSpPr>
          <p:nvPr/>
        </p:nvCxnSpPr>
        <p:spPr>
          <a:xfrm rot="5400000">
            <a:off x="5116595" y="5253876"/>
            <a:ext cx="346800" cy="7017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2"/>
          <p:cNvCxnSpPr>
            <a:stCxn id="299" idx="3"/>
            <a:endCxn id="330" idx="1"/>
          </p:cNvCxnSpPr>
          <p:nvPr/>
        </p:nvCxnSpPr>
        <p:spPr>
          <a:xfrm rot="10800000" flipH="1">
            <a:off x="5818705" y="5586662"/>
            <a:ext cx="411600" cy="661200"/>
          </a:xfrm>
          <a:prstGeom prst="bentConnector3">
            <a:avLst>
              <a:gd name="adj1" fmla="val 4998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2"/>
          <p:cNvCxnSpPr>
            <a:stCxn id="332" idx="2"/>
          </p:cNvCxnSpPr>
          <p:nvPr/>
        </p:nvCxnSpPr>
        <p:spPr>
          <a:xfrm rot="-5400000" flipH="1">
            <a:off x="6721688" y="4060374"/>
            <a:ext cx="269100" cy="5229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8" name="Google Shape;348;p2"/>
          <p:cNvCxnSpPr>
            <a:stCxn id="327" idx="2"/>
            <a:endCxn id="331" idx="0"/>
          </p:cNvCxnSpPr>
          <p:nvPr/>
        </p:nvCxnSpPr>
        <p:spPr>
          <a:xfrm rot="-5400000" flipH="1">
            <a:off x="7357849" y="2864185"/>
            <a:ext cx="645600" cy="1239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" name="Google Shape;349;p2"/>
          <p:cNvCxnSpPr>
            <a:stCxn id="332" idx="1"/>
            <a:endCxn id="328" idx="3"/>
          </p:cNvCxnSpPr>
          <p:nvPr/>
        </p:nvCxnSpPr>
        <p:spPr>
          <a:xfrm rot="10800000">
            <a:off x="5759866" y="2915806"/>
            <a:ext cx="197400" cy="393300"/>
          </a:xfrm>
          <a:prstGeom prst="bentConnector3">
            <a:avLst>
              <a:gd name="adj1" fmla="val 4996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2"/>
          <p:cNvCxnSpPr>
            <a:stCxn id="329" idx="2"/>
            <a:endCxn id="299" idx="0"/>
          </p:cNvCxnSpPr>
          <p:nvPr/>
        </p:nvCxnSpPr>
        <p:spPr>
          <a:xfrm rot="-5400000" flipH="1">
            <a:off x="4227520" y="5066718"/>
            <a:ext cx="467400" cy="955500"/>
          </a:xfrm>
          <a:prstGeom prst="bentConnector3">
            <a:avLst>
              <a:gd name="adj1" fmla="val 42558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6" name="Google Shape;336;p2"/>
          <p:cNvSpPr/>
          <p:nvPr/>
        </p:nvSpPr>
        <p:spPr>
          <a:xfrm>
            <a:off x="2312902" y="2016307"/>
            <a:ext cx="1393372" cy="1319673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2"/>
          <p:cNvCxnSpPr>
            <a:endCxn id="325" idx="1"/>
          </p:cNvCxnSpPr>
          <p:nvPr/>
        </p:nvCxnSpPr>
        <p:spPr>
          <a:xfrm rot="5400000">
            <a:off x="1100005" y="2511739"/>
            <a:ext cx="2352300" cy="400200"/>
          </a:xfrm>
          <a:prstGeom prst="bentConnector4">
            <a:avLst>
              <a:gd name="adj1" fmla="val 10321"/>
              <a:gd name="adj2" fmla="val 157122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2"/>
          <p:cNvCxnSpPr>
            <a:stCxn id="325" idx="2"/>
            <a:endCxn id="298" idx="1"/>
          </p:cNvCxnSpPr>
          <p:nvPr/>
        </p:nvCxnSpPr>
        <p:spPr>
          <a:xfrm rot="5400000">
            <a:off x="1742962" y="4870227"/>
            <a:ext cx="1327500" cy="693300"/>
          </a:xfrm>
          <a:prstGeom prst="bentConnector4">
            <a:avLst>
              <a:gd name="adj1" fmla="val 24558"/>
              <a:gd name="adj2" fmla="val 132989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2"/>
          <p:cNvCxnSpPr>
            <a:stCxn id="328" idx="1"/>
            <a:endCxn id="336" idx="3"/>
          </p:cNvCxnSpPr>
          <p:nvPr/>
        </p:nvCxnSpPr>
        <p:spPr>
          <a:xfrm rot="10800000">
            <a:off x="3706151" y="2676161"/>
            <a:ext cx="320700" cy="239700"/>
          </a:xfrm>
          <a:prstGeom prst="bentConnector3">
            <a:avLst>
              <a:gd name="adj1" fmla="val 49981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" name="Google Shape;354;p2"/>
          <p:cNvCxnSpPr>
            <a:stCxn id="333" idx="3"/>
            <a:endCxn id="324" idx="1"/>
          </p:cNvCxnSpPr>
          <p:nvPr/>
        </p:nvCxnSpPr>
        <p:spPr>
          <a:xfrm>
            <a:off x="5084361" y="1269406"/>
            <a:ext cx="176100" cy="216900"/>
          </a:xfrm>
          <a:prstGeom prst="bentConnector3">
            <a:avLst>
              <a:gd name="adj1" fmla="val 50034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9"/>
          <p:cNvSpPr/>
          <p:nvPr/>
        </p:nvSpPr>
        <p:spPr>
          <a:xfrm>
            <a:off x="743804" y="370416"/>
            <a:ext cx="5559453" cy="41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FUNDOS DE </a:t>
            </a:r>
            <a:r>
              <a:rPr lang="pt-B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endParaRPr dirty="0"/>
          </a:p>
        </p:txBody>
      </p:sp>
      <p:sp>
        <p:nvSpPr>
          <p:cNvPr id="522" name="Google Shape;522;p19"/>
          <p:cNvSpPr txBox="1"/>
          <p:nvPr/>
        </p:nvSpPr>
        <p:spPr>
          <a:xfrm>
            <a:off x="2260020" y="1169109"/>
            <a:ext cx="7112978" cy="505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Fundo só pode pagar despesas que estejam explícitas no fundo de saúde e no PAS/PS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Qualquer despesa nova tem que ser incluída no plano e aprovada no conselho;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 ser unidade orçamentária e gestora no orçamento do ente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 o fundo paga despesas de saúde: nenhum outro setor da prefeitura pode pagar sem passar os recursos para o fundo.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2"/>
          <p:cNvSpPr/>
          <p:nvPr/>
        </p:nvSpPr>
        <p:spPr>
          <a:xfrm>
            <a:off x="651028" y="253351"/>
            <a:ext cx="731858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77" name="Google Shape;577;p22"/>
          <p:cNvSpPr txBox="1"/>
          <p:nvPr/>
        </p:nvSpPr>
        <p:spPr>
          <a:xfrm>
            <a:off x="740390" y="896880"/>
            <a:ext cx="6391930" cy="4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ORGANIZAÇÃO E REPASSE EM  BLOCOS DE FINANCIAMENTO : (natureza financeira) 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2312699" y="5889877"/>
            <a:ext cx="6066768" cy="3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FERNANDES, Gustavo ; PEREIRA, Blenda - Os desafios do financiamento do enfrentamento à COVID-19 no SUS dentro do pacto federativo.</a:t>
            </a: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22" descr="Tela de celular com texto preto sobre fundo bran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535" y="2316898"/>
            <a:ext cx="8091877" cy="285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3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651028" y="253351"/>
            <a:ext cx="731858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8" name="Google Shape;588;p23"/>
          <p:cNvSpPr txBox="1"/>
          <p:nvPr/>
        </p:nvSpPr>
        <p:spPr>
          <a:xfrm>
            <a:off x="2594128" y="906479"/>
            <a:ext cx="5054271" cy="4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ORGANIZAÇÃO E REPASSE EM  BLOCOS DE FINANCIAMENTO : (natureza financeira)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3"/>
          <p:cNvSpPr txBox="1"/>
          <p:nvPr/>
        </p:nvSpPr>
        <p:spPr>
          <a:xfrm>
            <a:off x="1849350" y="1625846"/>
            <a:ext cx="3271913" cy="40006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2875" marR="0" lvl="0" indent="-1428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Bloco Manutenção </a:t>
            </a:r>
            <a:endParaRPr dirty="0"/>
          </a:p>
        </p:txBody>
      </p:sp>
      <p:sp>
        <p:nvSpPr>
          <p:cNvPr id="590" name="Google Shape;590;p23"/>
          <p:cNvSpPr txBox="1"/>
          <p:nvPr/>
        </p:nvSpPr>
        <p:spPr>
          <a:xfrm>
            <a:off x="2082312" y="2547943"/>
            <a:ext cx="8027377" cy="158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Aplicação dos recursos transferidos: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que compõem cada bloco de financiamento devem ser aplicados em ASPS relacionados ao próprio bloco.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Aplicação dos recursos deverá sempre refletir, ao final de cada exercício: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-228600" algn="just" rtl="0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vinculação</a:t>
            </a: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a finalidade de cada programa de trabalho do OGU (ação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orçamentária</a:t>
            </a: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que deu origem ao repasse;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-228600" algn="just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estabelecido no Plano de Saúde e na Programação Anual de Saúde de cada ente federativo; 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-228600" algn="just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objeto e compromissos pactuados nos atos normativos do SUS.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89;p23"/>
          <p:cNvSpPr txBox="1"/>
          <p:nvPr/>
        </p:nvSpPr>
        <p:spPr>
          <a:xfrm>
            <a:off x="7138660" y="1625846"/>
            <a:ext cx="3221581" cy="40006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2875" marR="0" lvl="0" indent="-1428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Bloco </a:t>
            </a:r>
            <a:r>
              <a:rPr lang="pt-B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Estruturação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4"/>
          <p:cNvSpPr/>
          <p:nvPr/>
        </p:nvSpPr>
        <p:spPr>
          <a:xfrm>
            <a:off x="651029" y="253351"/>
            <a:ext cx="3886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97" name="Google Shape;597;p24"/>
          <p:cNvSpPr txBox="1"/>
          <p:nvPr/>
        </p:nvSpPr>
        <p:spPr>
          <a:xfrm>
            <a:off x="4255874" y="782516"/>
            <a:ext cx="3182816" cy="651673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Bloco Manutenção 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796101" y="2026275"/>
            <a:ext cx="4154365" cy="235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à manutenção das condições de oferta e continuidade da prestação das ações e serviços públicos de saúde, inclusive para financiar despesas com reparos e adaptações; e</a:t>
            </a:r>
            <a:endParaRPr/>
          </a:p>
          <a:p>
            <a:pPr marL="0" marR="0" lvl="0" indent="0" algn="just" rtl="0"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ao funcionamento dos órgãos e estabelecimentos responsáveis pela implementação das ações e serviços públicos de saúde. (alterada pela Portaria GM/MS n. 828/2020)</a:t>
            </a:r>
            <a:endParaRPr/>
          </a:p>
        </p:txBody>
      </p:sp>
      <p:sp>
        <p:nvSpPr>
          <p:cNvPr id="599" name="Google Shape;599;p24"/>
          <p:cNvSpPr txBox="1"/>
          <p:nvPr/>
        </p:nvSpPr>
        <p:spPr>
          <a:xfrm>
            <a:off x="8048741" y="1612919"/>
            <a:ext cx="2264759" cy="5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Vedações</a:t>
            </a:r>
            <a: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USO</a:t>
            </a:r>
            <a:b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Bloco Manutenção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4"/>
          <p:cNvSpPr txBox="1"/>
          <p:nvPr/>
        </p:nvSpPr>
        <p:spPr>
          <a:xfrm>
            <a:off x="7280429" y="2328398"/>
            <a:ext cx="4110597" cy="413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Parágrafo único.  Fica vedada a utilização de recursos financeiros referentes ao Bloco de Manutenção para o pagamento de: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servidores inativos;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servidores ativos, exceto aqueles contratados exclusivamente para desempenhar funções relacionadas aos serviços previstos no respectivo Plano de Saúde;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- gratificação de função de cargos comissionados, exceto aqueles diretamente ligados às funções relacionadas aos serviços previstos no respectivo Plano de Saúde;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- pagamento de assessorias ou consultorias prestadas por servidores públicos pertencentes ao quadro do próprio Município ou do Estado; 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- obras de construções novas bem como de ampliações de imóveis já existentes, ainda que utilizados para a realização de ações e/ou serviços de saúde." (NR) (alterada pela Portaria GM/MS n. 828/2020)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 _ emenda impositiva individual por força da EC 86/ NÃO pode pagar pessoal e encargos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Google Shape;601;p24" descr="Avi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8690" y="1759912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5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651029" y="253351"/>
            <a:ext cx="3886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08" name="Google Shape;608;p25"/>
          <p:cNvSpPr txBox="1"/>
          <p:nvPr/>
        </p:nvSpPr>
        <p:spPr>
          <a:xfrm>
            <a:off x="4255874" y="782516"/>
            <a:ext cx="3182816" cy="651673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Bloco Estruturação 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787309" y="1780966"/>
            <a:ext cx="415436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da rede de serviços de Saúde na: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- aquisição de equipamentos voltados para a realização de ações e serviços públicos de saúde;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obras de construções novas ou ampliação de imóveis existentes utilizados para a realização de ações e serviços públicos de saúde; 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- obras de reforma de imóveis já existentes utilizados para a realização de ações e serviços públicos de saúde.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5"/>
          <p:cNvSpPr txBox="1"/>
          <p:nvPr/>
        </p:nvSpPr>
        <p:spPr>
          <a:xfrm>
            <a:off x="8048741" y="1612919"/>
            <a:ext cx="2264759" cy="5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Vedações</a:t>
            </a:r>
            <a: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USO</a:t>
            </a:r>
            <a:b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Bloco Estruturação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5"/>
          <p:cNvSpPr txBox="1"/>
          <p:nvPr/>
        </p:nvSpPr>
        <p:spPr>
          <a:xfrm>
            <a:off x="7280429" y="2328398"/>
            <a:ext cx="4110597" cy="170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Parágrafo único. </a:t>
            </a: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Fica vedada a utilização de recursos financeiros referentes ao Bloco de Estruturação em órgãos e unidades voltados, exclusivamente, à realização de atividades administrativas." (NR) (alterada pela Portaria GM/MS n. 828/2020)</a:t>
            </a:r>
            <a:endParaRPr/>
          </a:p>
        </p:txBody>
      </p:sp>
      <p:pic>
        <p:nvPicPr>
          <p:cNvPr id="612" name="Google Shape;612;p25" descr="Avi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8690" y="1759912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2385" y="1817674"/>
            <a:ext cx="5143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>
                <a:latin typeface="Arial" panose="020B0604020202020204" pitchFamily="34" charset="0"/>
              </a:rPr>
              <a:t>PORTARIA Nº 3.134, DE 17 DE DEZEMBRO DE 2013</a:t>
            </a:r>
          </a:p>
          <a:p>
            <a:pPr algn="just"/>
            <a:r>
              <a:rPr lang="pt-BR" b="1" i="1" dirty="0" smtClean="0">
                <a:latin typeface="Arial" panose="020B0604020202020204" pitchFamily="34" charset="0"/>
              </a:rPr>
              <a:t>Dispõe sobre a transferência de recursos financeiros de investimento do Ministério da Saúde a Estados, Distrito Federal e Municípios, destinados à aquisição de equipamentos e materiais permanentes para a expansão e consolidação do Sistema Único de Saúde (SUS) e cria a Relação Nacional de Equipamentos e Materiais Permanentes financiáveis para o SUS (RENEM) e o Programa de Cooperação Técnica (PROCOT) no âmbito do Ministério da Saúde.</a:t>
            </a:r>
            <a:endParaRPr lang="pt-BR" b="1" i="1" dirty="0"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70330" y="1202021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</a:rPr>
              <a:t>§ </a:t>
            </a:r>
            <a:r>
              <a:rPr lang="pt-BR" b="1" i="1" dirty="0">
                <a:latin typeface="Arial" panose="020B0604020202020204" pitchFamily="34" charset="0"/>
              </a:rPr>
              <a:t>3º Na hipótese de o custo final para aquisição dos equipamentos e materiais permanentes ser inferior ao montante dos recursos financeiros transferidos nos termos desta Portaria, os valores remanescentes poderão ser utilizados para a aquisição de equipamentos e materiais permanentes previstos na RENEM</a:t>
            </a:r>
            <a:r>
              <a:rPr lang="pt-BR" dirty="0">
                <a:latin typeface="Arial" panose="020B0604020202020204" pitchFamily="34" charset="0"/>
              </a:rPr>
              <a:t>, excetuando-se equipamentos e materiais permanentes com alocação condicionada a parâmetros populacionais ou de demanda previstos na legislação.</a:t>
            </a:r>
          </a:p>
          <a:p>
            <a:pPr algn="just"/>
            <a:r>
              <a:rPr lang="pt-BR" dirty="0">
                <a:latin typeface="Arial" panose="020B0604020202020204" pitchFamily="34" charset="0"/>
              </a:rPr>
              <a:t>§ 4º Os equipamentos e materiais permanentes adquiridos na forma do § 3º serão destinados, preferencialmente, ao estabelecimento e/ou unidade de saúde informado na proposta ou, subsidiariamente, a outro estabelecimento de saúde do mesmo ente federativo proponente e do mesmo nível de complexidade de atenção à saúde do estabelecimento previsto na proposta.</a:t>
            </a:r>
          </a:p>
          <a:p>
            <a:pPr algn="just"/>
            <a:r>
              <a:rPr lang="pt-BR" dirty="0">
                <a:latin typeface="Arial" panose="020B0604020202020204" pitchFamily="34" charset="0"/>
              </a:rPr>
              <a:t>§ 5º </a:t>
            </a:r>
            <a:r>
              <a:rPr lang="pt-BR" b="1" i="1" dirty="0">
                <a:latin typeface="Arial" panose="020B0604020202020204" pitchFamily="34" charset="0"/>
              </a:rPr>
              <a:t>Os equipamentos e materiais permanentes adquiridos com os recursos de que trata esta Portaria poderão ser realocados em estabelecimentos e/ou unidades diferentes dos previstos originalmente </a:t>
            </a:r>
            <a:r>
              <a:rPr lang="pt-BR" dirty="0">
                <a:latin typeface="Arial" panose="020B0604020202020204" pitchFamily="34" charset="0"/>
              </a:rPr>
              <a:t>na proposta em casos de comoção popular, desativação do estabelecimento e/ou unidade de saúde ou subutilização do equipamento ou material permanente, desde que observados os parâmetros e diretrizes de financiamento do Ministério da Saúde.</a:t>
            </a:r>
          </a:p>
        </p:txBody>
      </p:sp>
    </p:spTree>
    <p:extLst>
      <p:ext uri="{BB962C8B-B14F-4D97-AF65-F5344CB8AC3E}">
        <p14:creationId xmlns:p14="http://schemas.microsoft.com/office/powerpoint/2010/main" val="34777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6154" y="1630887"/>
            <a:ext cx="35550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>
                <a:latin typeface="Arial" panose="020B0604020202020204" pitchFamily="34" charset="0"/>
              </a:rPr>
              <a:t>R</a:t>
            </a:r>
            <a:r>
              <a:rPr lang="pt-BR" b="1" cap="all" dirty="0" smtClean="0">
                <a:latin typeface="Arial" panose="020B0604020202020204" pitchFamily="34" charset="0"/>
              </a:rPr>
              <a:t>ESOLUÇÃO </a:t>
            </a:r>
            <a:r>
              <a:rPr lang="pt-BR" b="1" cap="all" dirty="0">
                <a:latin typeface="Arial" panose="020B0604020202020204" pitchFamily="34" charset="0"/>
              </a:rPr>
              <a:t>Nº 22, DE 27 DE JULHO DE 2017</a:t>
            </a:r>
          </a:p>
          <a:p>
            <a:pPr algn="just"/>
            <a:r>
              <a:rPr lang="pt-BR" b="1" i="1" dirty="0">
                <a:latin typeface="Arial" panose="020B0604020202020204" pitchFamily="34" charset="0"/>
              </a:rPr>
              <a:t>Dispõe complementarmente sobre a execução dos recursos financeiros transferidos pelo Ministério da Saúde para aquisição de equipamentos e materiais permanentes, no âmbito da Portaria GM/MS 3.134, de 17 de dezembro de 2013.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588977" y="1841901"/>
            <a:ext cx="4135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</a:rPr>
              <a:t>Art. 3º </a:t>
            </a:r>
            <a:r>
              <a:rPr lang="pt-BR" sz="1800" b="1" i="1" dirty="0">
                <a:latin typeface="Arial" panose="020B0604020202020204" pitchFamily="34" charset="0"/>
              </a:rPr>
              <a:t>No caso de frustração do diagnóstico de necessidade </a:t>
            </a:r>
            <a:r>
              <a:rPr lang="pt-BR" sz="1800" dirty="0">
                <a:latin typeface="Arial" panose="020B0604020202020204" pitchFamily="34" charset="0"/>
              </a:rPr>
              <a:t>que ensejou a definição de um ou mais equipamentos inicialmente aprovados pelo Ministério da Saúde, </a:t>
            </a:r>
            <a:r>
              <a:rPr lang="pt-BR" sz="1800" b="1" i="1" dirty="0">
                <a:latin typeface="Arial" panose="020B0604020202020204" pitchFamily="34" charset="0"/>
              </a:rPr>
              <a:t>o ente beneficiário poderá utilizar os recursos disponíveis para aquisição de equipamento ou material permanente mais adequado </a:t>
            </a:r>
            <a:r>
              <a:rPr lang="pt-BR" sz="1800" dirty="0">
                <a:latin typeface="Arial" panose="020B0604020202020204" pitchFamily="34" charset="0"/>
              </a:rPr>
              <a:t>à necessidade atual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241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6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6"/>
          <p:cNvSpPr/>
          <p:nvPr/>
        </p:nvSpPr>
        <p:spPr>
          <a:xfrm>
            <a:off x="651029" y="253351"/>
            <a:ext cx="3886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19" name="Google Shape;619;p26"/>
          <p:cNvSpPr txBox="1"/>
          <p:nvPr/>
        </p:nvSpPr>
        <p:spPr>
          <a:xfrm>
            <a:off x="4255874" y="782516"/>
            <a:ext cx="3182816" cy="651673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Pontos principais 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Fundo a Fundo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6"/>
          <p:cNvSpPr txBox="1"/>
          <p:nvPr/>
        </p:nvSpPr>
        <p:spPr>
          <a:xfrm>
            <a:off x="1714898" y="1635966"/>
            <a:ext cx="7640515" cy="452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spAutoFit/>
          </a:bodyPr>
          <a:lstStyle/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transferência fundo a fundo é um mecanismo de descentralização de recursos por determinação legal sem requerimento de celebração de convênios ou instrumento similar. 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Só pode ser operacionalizada entre fundos públicos – ou seja  nesta modalidade o fundo nacional de saúde somente pode transferir para um outro fundo público seja estadual ou municipal.</a:t>
            </a:r>
            <a:endParaRPr/>
          </a:p>
          <a:p>
            <a:pPr marL="0" marR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 há transferência fundo a fundo para instituições privadas.</a:t>
            </a:r>
            <a:endParaRPr/>
          </a:p>
          <a:p>
            <a:pPr marL="171450" marR="0" lvl="0" indent="-69850" algn="just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plano de aplicação dos recursos transferidos fundo a fundo é o orçamento à disposição dessa unidade orçamentária e previstos na programação anual de saúde e no plano municipal de saúde onde os recursos são transferidos.</a:t>
            </a:r>
            <a:endParaRPr/>
          </a:p>
          <a:p>
            <a:pPr marL="171450" marR="0" lvl="0" indent="-69850" algn="just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a prestação de contas da aplicação dos recursos é feita no RAG - Relatório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nual de 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estão do ente.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8"/>
          <p:cNvSpPr/>
          <p:nvPr/>
        </p:nvSpPr>
        <p:spPr>
          <a:xfrm>
            <a:off x="651029" y="253351"/>
            <a:ext cx="3886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5" name="Google Shape;635;p28"/>
          <p:cNvSpPr txBox="1"/>
          <p:nvPr/>
        </p:nvSpPr>
        <p:spPr>
          <a:xfrm>
            <a:off x="3614036" y="937549"/>
            <a:ext cx="3182816" cy="651673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Blocos de Financiamento</a:t>
            </a:r>
            <a:endParaRPr/>
          </a:p>
        </p:txBody>
      </p:sp>
      <p:sp>
        <p:nvSpPr>
          <p:cNvPr id="636" name="Google Shape;636;p28"/>
          <p:cNvSpPr txBox="1"/>
          <p:nvPr/>
        </p:nvSpPr>
        <p:spPr>
          <a:xfrm>
            <a:off x="1002720" y="2233246"/>
            <a:ext cx="10111154" cy="240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Gestão financeira mais flexível:</a:t>
            </a: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recursos financeiros repassados em conta única poderão ser remanejados pelos gestores locais de acordo com o fluxo de pagamento.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favorece a execução de recursos da saúde de forma mais tempestiva, sem a excessiva compartimentação financeira e contábil resultante da criação de diversas contas associadas a despesas de custeio e de investimento.</a:t>
            </a:r>
            <a:endParaRPr sz="16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recursos financeiros de cada bloco de financiamento poderão ser utilizados na execução de quaisquer ASPS do mesmo bloco.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execução dos recursos ficará sempre condicionada, ao final do exercício financeiro, à finalidade da ação orçamentária que originou o repasse; ao planejamento disposto no Plano de Saúde e à avaliação da sua implementação por meio do RAG.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28"/>
          <p:cNvSpPr/>
          <p:nvPr/>
        </p:nvSpPr>
        <p:spPr>
          <a:xfrm>
            <a:off x="1510726" y="3675185"/>
            <a:ext cx="9409718" cy="748070"/>
          </a:xfrm>
          <a:prstGeom prst="rect">
            <a:avLst/>
          </a:prstGeom>
          <a:noFill/>
          <a:ln w="2857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b="397"/>
          <a:stretch>
            <a:fillRect/>
          </a:stretch>
        </p:blipFill>
        <p:spPr>
          <a:xfrm>
            <a:off x="674254" y="141204"/>
            <a:ext cx="4732322" cy="2420996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4" y="3011054"/>
            <a:ext cx="5906068" cy="27874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32" y="402951"/>
            <a:ext cx="5887346" cy="50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"/>
          <p:cNvSpPr/>
          <p:nvPr/>
        </p:nvSpPr>
        <p:spPr>
          <a:xfrm>
            <a:off x="2788735" y="247613"/>
            <a:ext cx="5559453" cy="87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PLANEJAMENTO - RESPONSABILIDADE ADMINISTRATIVA FINANCEIRA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587" y="2681655"/>
            <a:ext cx="5545933" cy="211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810" y="1219259"/>
            <a:ext cx="4410503" cy="415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997075"/>
            <a:ext cx="9238673" cy="3975100"/>
          </a:xfrm>
        </p:spPr>
        <p:txBody>
          <a:bodyPr/>
          <a:lstStyle/>
          <a:p>
            <a:r>
              <a:rPr lang="pt-BR" sz="3600" b="1" dirty="0"/>
              <a:t>LEI COMPLEMENTAR N. 172 - 2020</a:t>
            </a:r>
          </a:p>
          <a:p>
            <a:endParaRPr lang="pt-BR" sz="3600" dirty="0"/>
          </a:p>
          <a:p>
            <a:r>
              <a:rPr lang="pt-BR" sz="3600" b="1" dirty="0" smtClean="0"/>
              <a:t>LEI </a:t>
            </a:r>
            <a:r>
              <a:rPr lang="pt-BR" sz="3600" b="1" dirty="0"/>
              <a:t>COMPLEMENTAR N. </a:t>
            </a:r>
            <a:r>
              <a:rPr lang="pt-BR" sz="3600" b="1" dirty="0" smtClean="0"/>
              <a:t>197 -  </a:t>
            </a:r>
            <a:r>
              <a:rPr lang="pt-BR" sz="3600" b="1" dirty="0"/>
              <a:t>2022</a:t>
            </a:r>
          </a:p>
          <a:p>
            <a:endParaRPr lang="pt-B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0784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3" y="1591806"/>
            <a:ext cx="5169877" cy="40880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0" y="979805"/>
            <a:ext cx="5297107" cy="5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8"/>
          <p:cNvSpPr txBox="1"/>
          <p:nvPr/>
        </p:nvSpPr>
        <p:spPr>
          <a:xfrm>
            <a:off x="655032" y="1742920"/>
            <a:ext cx="1007471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Ementa:</a:t>
            </a:r>
            <a:endParaRPr sz="3200" b="0" i="0" u="none" strike="noStrike" cap="none">
              <a:solidFill>
                <a:srgbClr val="3636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363636"/>
                </a:solidFill>
                <a:latin typeface="Calibri"/>
                <a:ea typeface="Calibri"/>
                <a:cs typeface="Calibri"/>
                <a:sym typeface="Calibri"/>
              </a:rPr>
              <a:t>Altera a Lei Complementar nº 172, de 15 de abril de 2020, e a Lei nº 14.029, de 28 de julho de 2020, para conceder prazo para que os Estados, o Distrito Federal e os Municípios executem atos de transposição e de transferência e atos de transposição e de reprogramação, respectivamente.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8"/>
          <p:cNvSpPr txBox="1"/>
          <p:nvPr/>
        </p:nvSpPr>
        <p:spPr>
          <a:xfrm>
            <a:off x="1174459" y="444616"/>
            <a:ext cx="92362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Lei Complementar 197/22- REPROGRAMAÇÃO DOS SALDOS</a:t>
            </a:r>
            <a:endParaRPr sz="24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06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6"/>
          <p:cNvSpPr/>
          <p:nvPr/>
        </p:nvSpPr>
        <p:spPr>
          <a:xfrm>
            <a:off x="838200" y="2815335"/>
            <a:ext cx="1005508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Ações e serviços públicos de saúde</a:t>
            </a:r>
            <a:endParaRPr dirty="0"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2º e 3º da Lei Complementar nº 141/2012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pt-BR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Entidades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 fins lucrativos indicados por Portaria do Ministério da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saude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 LC 197)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16"/>
          <p:cNvSpPr/>
          <p:nvPr/>
        </p:nvSpPr>
        <p:spPr>
          <a:xfrm>
            <a:off x="838199" y="1696437"/>
            <a:ext cx="97370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OBJETOS DE EXECUÇÃO DOS RECURSOS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16"/>
          <p:cNvSpPr txBox="1">
            <a:spLocks noGrp="1"/>
          </p:cNvSpPr>
          <p:nvPr>
            <p:ph type="title" idx="4294967295"/>
          </p:nvPr>
        </p:nvSpPr>
        <p:spPr>
          <a:xfrm>
            <a:off x="838200" y="2560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COMPLEMENTAR </a:t>
            </a:r>
            <a:r>
              <a:rPr lang="pt-BR" sz="3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172/20 e 197/22 </a:t>
            </a: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SALDOS FNS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2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0"/>
          <p:cNvSpPr txBox="1"/>
          <p:nvPr/>
        </p:nvSpPr>
        <p:spPr>
          <a:xfrm>
            <a:off x="989901" y="1459684"/>
            <a:ext cx="962239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Estabelece a prorrogação da vigência da Lei Complementar n. 172 até 31 de dezembro de 2023, no entanto </a:t>
            </a:r>
            <a:r>
              <a:rPr lang="pt-BR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trouxe condições importantes para (re)aplicação dos recursos, que deverão ser observadas pelo gestor </a:t>
            </a:r>
            <a:r>
              <a:rPr lang="pt-BR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proceder a reprogramação dos saldos, assim como proceder o </a:t>
            </a:r>
            <a:r>
              <a:rPr lang="pt-BR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custeio de serviços prestados a entidades privadas sem fins lucrativos.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00"/>
          <p:cNvSpPr txBox="1"/>
          <p:nvPr/>
        </p:nvSpPr>
        <p:spPr>
          <a:xfrm>
            <a:off x="1174459" y="444616"/>
            <a:ext cx="92362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Lei Complementar 197/22- REPROGRAMAÇÃO DOS SALDOS</a:t>
            </a:r>
            <a:endParaRPr sz="24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15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03" y="419331"/>
            <a:ext cx="8484750" cy="556285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3769" y="2127738"/>
            <a:ext cx="28575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SALDO GERAL - MUNICÍPIOS</a:t>
            </a:r>
          </a:p>
          <a:p>
            <a:r>
              <a:rPr lang="pt-BR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RIO GRANDE NORTE</a:t>
            </a:r>
            <a:endParaRPr lang="pt-BR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27" y="573789"/>
            <a:ext cx="7873282" cy="569308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4182" y="1791855"/>
            <a:ext cx="2770909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Saldo nas contas anteriores a 2018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7" y="421210"/>
            <a:ext cx="8128000" cy="57902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4182" y="1791855"/>
            <a:ext cx="277090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Saldo nas contas após  2018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1"/>
          <p:cNvSpPr/>
          <p:nvPr/>
        </p:nvSpPr>
        <p:spPr>
          <a:xfrm>
            <a:off x="838200" y="2630650"/>
            <a:ext cx="973703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Transposição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Realocação de 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recursos financeiros entre programas de trabalho, no 	âmbito do orçamento de um mesmo órgão.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Transferência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R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ealocação de recursos financeiros entre as categorias econômicas de 	despesas.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01"/>
          <p:cNvSpPr/>
          <p:nvPr/>
        </p:nvSpPr>
        <p:spPr>
          <a:xfrm>
            <a:off x="838200" y="1583760"/>
            <a:ext cx="97370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TRANSPOSIÇÕES E TRANSFERÊNCIAS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01"/>
          <p:cNvSpPr txBox="1">
            <a:spLocks noGrp="1"/>
          </p:cNvSpPr>
          <p:nvPr>
            <p:ph type="title" idx="4294967295"/>
          </p:nvPr>
        </p:nvSpPr>
        <p:spPr>
          <a:xfrm>
            <a:off x="1015068" y="2581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COMPLEMENTAR 197/2022 - 172/2020 – </a:t>
            </a:r>
            <a:b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SALDOS FNS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02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3"/>
          <p:cNvSpPr txBox="1"/>
          <p:nvPr/>
        </p:nvSpPr>
        <p:spPr>
          <a:xfrm>
            <a:off x="1006679" y="1392573"/>
            <a:ext cx="983189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LC 197/22 disciplina que parte dos  saldos financeiros transpostos ou transferidos a partir da data de publicação desta Lei Complementar e com fundamento no disposto na Lei Complementar nº 172, deverão ser aplicados 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o custeio de serviços prestados por entidades privadas sem fins lucrativos que complementem o SUS, no montante global de até R$ 2.000.000.000,00 (dois bilhões de reais), com o objetivo de contribuir para a sustentabilidade econômico-financeira dessas instituições na manutenção dos atendimentos,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sem solução de continuidade</a:t>
            </a:r>
            <a:r>
              <a:rPr lang="pt-B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103"/>
          <p:cNvSpPr txBox="1"/>
          <p:nvPr/>
        </p:nvSpPr>
        <p:spPr>
          <a:xfrm>
            <a:off x="796954" y="444617"/>
            <a:ext cx="107211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Custeio de serviços prestados a entidades privadas sem fins lucrativos</a:t>
            </a:r>
            <a:endParaRPr sz="2400" b="0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06680" y="4668661"/>
            <a:ext cx="989578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2400"/>
              </a:spcBef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Por meio de Portaria, o </a:t>
            </a: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Ministério da Saúde, estabelecerá parâmetros para definição do auxílio financeiro a ser recebida por cada entidade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, com os respectivos valores de repasse.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PORTARIA AINDA NÃO PUBLICADA !</a:t>
            </a:r>
            <a:endParaRPr lang="pt-BR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21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"/>
          <p:cNvSpPr/>
          <p:nvPr/>
        </p:nvSpPr>
        <p:spPr>
          <a:xfrm>
            <a:off x="1587730" y="216825"/>
            <a:ext cx="7810931" cy="81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Recursos financeiros movimentados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nas contas municipais 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"/>
          <p:cNvSpPr/>
          <p:nvPr/>
        </p:nvSpPr>
        <p:spPr>
          <a:xfrm>
            <a:off x="487645" y="6408408"/>
            <a:ext cx="2852801" cy="18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SIOPS/SE/MS - Atualizado IPCA 01/2022 em bilhões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5055" y="1594617"/>
            <a:ext cx="6305752" cy="455415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"/>
          <p:cNvSpPr/>
          <p:nvPr/>
        </p:nvSpPr>
        <p:spPr>
          <a:xfrm>
            <a:off x="1933128" y="5393309"/>
            <a:ext cx="6480320" cy="57797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4"/>
          <p:cNvSpPr txBox="1">
            <a:spLocks noGrp="1"/>
          </p:cNvSpPr>
          <p:nvPr>
            <p:ph type="body" idx="1"/>
          </p:nvPr>
        </p:nvSpPr>
        <p:spPr>
          <a:xfrm>
            <a:off x="771088" y="1480203"/>
            <a:ext cx="10339873" cy="181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800" dirty="0">
                <a:solidFill>
                  <a:schemeClr val="dk1"/>
                </a:solidFill>
              </a:rPr>
              <a:t>O crédito dos recursos a serem transferidos para as entidades beneficiadas de que trata o caput deste artigo deverá ocorrer em até 30 (trinta) dias, contados da data de publicação dos parâmetros de que trata o § 1º deste artigo.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81" name="Google Shape;381;p104"/>
          <p:cNvSpPr txBox="1"/>
          <p:nvPr/>
        </p:nvSpPr>
        <p:spPr>
          <a:xfrm>
            <a:off x="978203" y="3744896"/>
            <a:ext cx="10234569" cy="1569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Prazo para repasse as entidades beneficiadas : </a:t>
            </a:r>
            <a:r>
              <a:rPr lang="pt-BR" sz="24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dias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ente (estado ou município gestor do prestador) deverá formalizar instrumento para o repasse dos recursos previstos pela LC </a:t>
            </a:r>
            <a:r>
              <a:rPr lang="pt-B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197/22.</a:t>
            </a:r>
            <a:endParaRPr dirty="0"/>
          </a:p>
        </p:txBody>
      </p:sp>
      <p:sp>
        <p:nvSpPr>
          <p:cNvPr id="382" name="Google Shape;382;p104"/>
          <p:cNvSpPr txBox="1"/>
          <p:nvPr/>
        </p:nvSpPr>
        <p:spPr>
          <a:xfrm>
            <a:off x="1543574" y="478172"/>
            <a:ext cx="85399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REPASSE AS ENTIDADES SEM FINS LUCRATIVOS: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41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5"/>
          <p:cNvSpPr txBox="1">
            <a:spLocks noGrp="1"/>
          </p:cNvSpPr>
          <p:nvPr>
            <p:ph type="body" idx="1"/>
          </p:nvPr>
        </p:nvSpPr>
        <p:spPr>
          <a:xfrm>
            <a:off x="838200" y="1492898"/>
            <a:ext cx="10339873" cy="252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800">
                <a:solidFill>
                  <a:schemeClr val="dk1"/>
                </a:solidFill>
              </a:rPr>
              <a:t>Art. 4º Fica a União autorizada, no exercício de 2023, a transferir aos Estados, ao Distrito Federal e aos Municípios a diferença entre os </a:t>
            </a:r>
            <a:r>
              <a:rPr lang="pt-BR" sz="2800" b="1">
                <a:solidFill>
                  <a:schemeClr val="dk1"/>
                </a:solidFill>
              </a:rPr>
              <a:t>saldos financeiros apurados em contas abertas antes de 1º de janeiro de 2018 </a:t>
            </a:r>
            <a:r>
              <a:rPr lang="pt-BR" sz="2800">
                <a:solidFill>
                  <a:schemeClr val="dk1"/>
                </a:solidFill>
              </a:rPr>
              <a:t>e o montante referido no caput do art. 2º desta Lei Complementar, observadas as disponibilidades previstas na lei orçamentária anual e seus créditos.</a:t>
            </a:r>
            <a:endParaRPr/>
          </a:p>
        </p:txBody>
      </p:sp>
      <p:sp>
        <p:nvSpPr>
          <p:cNvPr id="388" name="Google Shape;388;p105"/>
          <p:cNvSpPr txBox="1"/>
          <p:nvPr/>
        </p:nvSpPr>
        <p:spPr>
          <a:xfrm>
            <a:off x="3422709" y="528506"/>
            <a:ext cx="49998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COMPLEMENTARIEDADE DA UNIÃO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96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7"/>
          <p:cNvSpPr txBox="1">
            <a:spLocks noGrp="1"/>
          </p:cNvSpPr>
          <p:nvPr>
            <p:ph type="body" idx="1"/>
          </p:nvPr>
        </p:nvSpPr>
        <p:spPr>
          <a:xfrm>
            <a:off x="838200" y="1492898"/>
            <a:ext cx="10339873" cy="281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000" dirty="0">
                <a:solidFill>
                  <a:schemeClr val="dk1"/>
                </a:solidFill>
              </a:rPr>
              <a:t> </a:t>
            </a:r>
            <a:r>
              <a:rPr lang="pt-BR" sz="2000" b="1" dirty="0">
                <a:solidFill>
                  <a:schemeClr val="dk1"/>
                </a:solidFill>
              </a:rPr>
              <a:t>Apenas após atendida a finalidade do repasse a entidades sem fins lucrativos </a:t>
            </a:r>
            <a:r>
              <a:rPr lang="pt-BR" sz="2000" dirty="0">
                <a:solidFill>
                  <a:schemeClr val="dk1"/>
                </a:solidFill>
              </a:rPr>
              <a:t>que os recursos transpostos ou transferidos poderão ser aplicados para outras finalidades em ações e serviços públicos de saúde. ( artigo 2º, § 6º) 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000" dirty="0">
                <a:solidFill>
                  <a:schemeClr val="dk1"/>
                </a:solidFill>
              </a:rPr>
              <a:t>Saldos financeiros apurados em contas abertas antes de 1º de janeiro de 2018 para transferências regulares e automáticas do Fundo Nacional de Saúde aos fundos de saúde locais </a:t>
            </a:r>
            <a:r>
              <a:rPr lang="pt-BR" sz="2000" b="1" u="sng" dirty="0">
                <a:solidFill>
                  <a:srgbClr val="FF0000"/>
                </a:solidFill>
              </a:rPr>
              <a:t>ficam dispensados do cumprimento </a:t>
            </a:r>
            <a:r>
              <a:rPr lang="pt-BR" sz="2000" b="1" dirty="0">
                <a:solidFill>
                  <a:schemeClr val="dk1"/>
                </a:solidFill>
              </a:rPr>
              <a:t>do disposto no inciso I do caput do art. 2º da Lei Complementar nº 172, de 15 de abril de 2020. </a:t>
            </a:r>
            <a:r>
              <a:rPr lang="pt-BR" sz="2000" dirty="0">
                <a:solidFill>
                  <a:schemeClr val="dk1"/>
                </a:solidFill>
              </a:rPr>
              <a:t>(art. 2º , § 7º)</a:t>
            </a:r>
            <a:endParaRPr dirty="0"/>
          </a:p>
          <a:p>
            <a:pPr marL="8001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1016000" lvl="2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pt-BR" sz="14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Art. 2º A transposição e a transferência de saldos financeiros de que trata esta Lei Complementar serão destinadas exclusivamente à realização de ações e serviços públicos de saúde, segundo os critérios disciplinados pelos </a:t>
            </a:r>
            <a:r>
              <a:rPr lang="pt-BR" sz="1400" b="0" i="1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arts</a:t>
            </a:r>
            <a:r>
              <a:rPr lang="pt-BR" sz="1400" b="0" i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. 2º</a:t>
            </a:r>
            <a:r>
              <a:rPr lang="pt-BR" sz="14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e </a:t>
            </a:r>
            <a:r>
              <a:rPr lang="pt-BR" sz="1400" b="0" i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3º da Lei Complementar nº 141, de 13 de janeiro de 2012</a:t>
            </a:r>
            <a:r>
              <a:rPr lang="pt-BR" sz="14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 ficarão condicionadas à observância prévia pelos Estados, pelo Distrito Federal e pelos Municípios dos seguintes requisitos:</a:t>
            </a:r>
            <a:endParaRPr sz="1100" b="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0" lvl="2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pt-BR" sz="14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– cumprimento dos objetos e dos compromissos previamente estabelecidos em atos normativos específicos expedidos pela direção do Sistema Único de Saúde;</a:t>
            </a:r>
            <a:endParaRPr sz="5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pt-BR" sz="1100" dirty="0"/>
              <a:t/>
            </a:r>
            <a:br>
              <a:rPr lang="pt-BR" sz="1100" dirty="0"/>
            </a:b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401" name="Google Shape;401;p107"/>
          <p:cNvSpPr txBox="1"/>
          <p:nvPr/>
        </p:nvSpPr>
        <p:spPr>
          <a:xfrm>
            <a:off x="2527184" y="634677"/>
            <a:ext cx="60946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Contas abertas até 01 de janeiro de 2018 </a:t>
            </a:r>
            <a:endParaRPr sz="24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81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8"/>
          <p:cNvSpPr txBox="1"/>
          <p:nvPr/>
        </p:nvSpPr>
        <p:spPr>
          <a:xfrm>
            <a:off x="205753" y="1484690"/>
            <a:ext cx="11780494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valores de saldos apurados em contas abertas antes de 01/</a:t>
            </a:r>
            <a:r>
              <a:rPr lang="pt-BR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/2018 ficam dispensados do cumprimento dos objetos e dos compromissos previamente estabelecidos e </a:t>
            </a:r>
            <a:r>
              <a:rPr lang="pt-BR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não </a:t>
            </a:r>
            <a:r>
              <a:rPr lang="pt-BR" sz="2800" b="1" i="0" u="sng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pt-BR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executados até o final do exercício financeiro de 2023 deverão ser devolvidos à União.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08"/>
          <p:cNvSpPr txBox="1"/>
          <p:nvPr/>
        </p:nvSpPr>
        <p:spPr>
          <a:xfrm>
            <a:off x="2518795" y="949201"/>
            <a:ext cx="7514438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Contas abertas até 01 de janeiro de 2018 –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Livre utilização em ASPS !</a:t>
            </a:r>
            <a:endParaRPr sz="24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108"/>
          <p:cNvSpPr txBox="1"/>
          <p:nvPr/>
        </p:nvSpPr>
        <p:spPr>
          <a:xfrm>
            <a:off x="2785145" y="4697835"/>
            <a:ext cx="635885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ESTAS CONTAS DEVEM SER PRIORIZADAS !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14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9"/>
          <p:cNvSpPr txBox="1">
            <a:spLocks noGrp="1"/>
          </p:cNvSpPr>
          <p:nvPr>
            <p:ph type="body" idx="1"/>
          </p:nvPr>
        </p:nvSpPr>
        <p:spPr>
          <a:xfrm>
            <a:off x="838200" y="1492898"/>
            <a:ext cx="10339873" cy="373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Critérios para reprogramação: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aqueles municípios que não possuem entidades sem fins lucrativos beneficiadas: 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 172/2020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Artigo 2º :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 - inclusão dos recursos financeiros transpostos e transferidos na </a:t>
            </a:r>
            <a:r>
              <a:rPr lang="pt-BR" sz="24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Programação Anual de Saúde e na respectiva lei orçamentária anual,</a:t>
            </a:r>
            <a:r>
              <a:rPr lang="pt-BR" sz="24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 indicação da nova categoria econômica a ser vinculada;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 – ciência ao respectivo </a:t>
            </a:r>
            <a:r>
              <a:rPr lang="pt-BR" sz="24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Conselho de Saúde.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2400" b="1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09"/>
          <p:cNvSpPr txBox="1"/>
          <p:nvPr/>
        </p:nvSpPr>
        <p:spPr>
          <a:xfrm>
            <a:off x="2527184" y="634677"/>
            <a:ext cx="60946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Contas abertas até 01 de janeiro de 2018 </a:t>
            </a:r>
            <a:endParaRPr sz="24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109"/>
          <p:cNvSpPr txBox="1"/>
          <p:nvPr/>
        </p:nvSpPr>
        <p:spPr>
          <a:xfrm>
            <a:off x="3004877" y="5992490"/>
            <a:ext cx="635885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ESTAS CONTAS DEVEM SER PRIORIZADAS ! </a:t>
            </a:r>
            <a:endParaRPr/>
          </a:p>
        </p:txBody>
      </p:sp>
      <p:sp>
        <p:nvSpPr>
          <p:cNvPr id="416" name="Google Shape;416;p109"/>
          <p:cNvSpPr txBox="1"/>
          <p:nvPr/>
        </p:nvSpPr>
        <p:spPr>
          <a:xfrm>
            <a:off x="1033943" y="5397119"/>
            <a:ext cx="82191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3º  : Registro no Relatório Anual de Gestão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769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9"/>
          <p:cNvSpPr txBox="1">
            <a:spLocks noGrp="1"/>
          </p:cNvSpPr>
          <p:nvPr>
            <p:ph type="body" idx="1"/>
          </p:nvPr>
        </p:nvSpPr>
        <p:spPr>
          <a:xfrm>
            <a:off x="548489" y="1096342"/>
            <a:ext cx="10339873" cy="373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Critérios para reprogramação: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aqueles municípios que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possuem 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entidades sem fins lucrativos beneficiadas: </a:t>
            </a:r>
            <a:endParaRPr lang="pt-B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dirty="0" smtClean="0">
                <a:solidFill>
                  <a:schemeClr val="dk1"/>
                </a:solidFill>
              </a:rPr>
              <a:t>Identificação das entidades beneficiadas – Firmar instrumento de </a:t>
            </a:r>
            <a:r>
              <a:rPr lang="pt-BR" sz="2400" dirty="0" err="1" smtClean="0">
                <a:solidFill>
                  <a:schemeClr val="dk1"/>
                </a:solidFill>
              </a:rPr>
              <a:t>contratualização</a:t>
            </a:r>
            <a:r>
              <a:rPr lang="pt-BR" sz="2400" dirty="0" smtClean="0">
                <a:solidFill>
                  <a:schemeClr val="dk1"/>
                </a:solidFill>
              </a:rPr>
              <a:t> 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dirty="0" smtClean="0">
                <a:solidFill>
                  <a:schemeClr val="dk1"/>
                </a:solidFill>
              </a:rPr>
              <a:t>Repasse as entidades beneficiadas 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172/2020 - </a:t>
            </a:r>
            <a:r>
              <a:rPr lang="pt-B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Artigo 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 :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 - inclusão dos recursos financeiros transpostos e transferidos na </a:t>
            </a:r>
            <a:r>
              <a:rPr lang="pt-BR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Programação Anual de Saúde e na respectiva lei orçamentária anual,</a:t>
            </a:r>
            <a:r>
              <a:rPr lang="pt-BR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 indicação da nova categoria econômica a ser vinculada;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 – ciência ao respectivo </a:t>
            </a:r>
            <a:r>
              <a:rPr lang="pt-BR" sz="24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Conselho de Saúde.</a:t>
            </a:r>
            <a:endParaRPr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2400" b="1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09"/>
          <p:cNvSpPr txBox="1"/>
          <p:nvPr/>
        </p:nvSpPr>
        <p:spPr>
          <a:xfrm>
            <a:off x="2527184" y="634677"/>
            <a:ext cx="60946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Contas abertas até 01 de janeiro de 2018 </a:t>
            </a:r>
            <a:endParaRPr sz="2400" b="0" i="0" u="none" strike="noStrike" cap="none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109"/>
          <p:cNvSpPr txBox="1"/>
          <p:nvPr/>
        </p:nvSpPr>
        <p:spPr>
          <a:xfrm>
            <a:off x="2995823" y="6094174"/>
            <a:ext cx="635885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ESTAS CONTAS DEVEM SER PRIORIZADAS ! </a:t>
            </a:r>
            <a:endParaRPr dirty="0"/>
          </a:p>
        </p:txBody>
      </p:sp>
      <p:sp>
        <p:nvSpPr>
          <p:cNvPr id="416" name="Google Shape;416;p109"/>
          <p:cNvSpPr txBox="1"/>
          <p:nvPr/>
        </p:nvSpPr>
        <p:spPr>
          <a:xfrm>
            <a:off x="907195" y="5632509"/>
            <a:ext cx="82191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3º  : Registro no Relatório Anual de Gestão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376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10"/>
          <p:cNvSpPr txBox="1"/>
          <p:nvPr/>
        </p:nvSpPr>
        <p:spPr>
          <a:xfrm>
            <a:off x="781484" y="2209277"/>
            <a:ext cx="10498043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saldos poderão ser reprogramados para qualquer categoria econômica e qualquer ação e serviços público em saúde, conforme previstos no artigo 3º da LC N. 141/2012.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Ressalta-se que nas contas, CusteioSUS e InvestSUS, a repriorização é possível para valores de exercícios financeiros anteriores, desta forma: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pt-BR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2022</a:t>
            </a: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será possível realizar transposição e transferência de valores </a:t>
            </a:r>
            <a:r>
              <a:rPr lang="pt-BR" sz="24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identificados</a:t>
            </a: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em </a:t>
            </a:r>
            <a:r>
              <a:rPr lang="pt-BR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31/dez/2021; 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pt-BR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2023: os valores </a:t>
            </a:r>
            <a:r>
              <a:rPr lang="pt-BR" sz="2400" b="1" i="0" u="sng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identificados </a:t>
            </a:r>
            <a:r>
              <a:rPr lang="pt-BR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31/dez/2022.</a:t>
            </a:r>
            <a:endParaRPr sz="2400" b="0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110"/>
          <p:cNvSpPr txBox="1"/>
          <p:nvPr/>
        </p:nvSpPr>
        <p:spPr>
          <a:xfrm>
            <a:off x="1191237" y="770738"/>
            <a:ext cx="995773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Contas CusteioSUS e InvestSUS –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Abertas a partir de 01 janeiro de 2018</a:t>
            </a:r>
            <a:endParaRPr sz="2800" b="0" i="0" u="none" strike="noStrike" cap="none">
              <a:solidFill>
                <a:srgbClr val="5481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61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11"/>
          <p:cNvSpPr txBox="1">
            <a:spLocks noGrp="1"/>
          </p:cNvSpPr>
          <p:nvPr>
            <p:ph type="body" idx="1"/>
          </p:nvPr>
        </p:nvSpPr>
        <p:spPr>
          <a:xfrm>
            <a:off x="809096" y="1803291"/>
            <a:ext cx="10339873" cy="305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1800">
                <a:solidFill>
                  <a:schemeClr val="dk1"/>
                </a:solidFill>
              </a:rPr>
              <a:t>A transposição e a transferência de saldos financeiros de que trata esta Lei Complementar serão destinadas exclusivamente à realização de ações e serviços públicos de saúde, segundo os critérios disciplinados pelos arts. 2º e 3º da Lei Complementar nº 141, de 13 de janeiro de 2012, e ficarão condicionadas à observância prévia pelos Estados, pelo Distrito Federal e pelos Municípios dos seguintes requisitos: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1800" b="1">
                <a:solidFill>
                  <a:schemeClr val="dk1"/>
                </a:solidFill>
              </a:rPr>
              <a:t>I – cumprimento dos objetos e dos compromissos previamente estabelecidos em atos normativos específicos expedidos pela direção do Sistema Único de Saúde;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1800" b="1">
                <a:solidFill>
                  <a:schemeClr val="dk1"/>
                </a:solidFill>
              </a:rPr>
              <a:t>II - inclusão dos recursos financeiros transpostos e transferidos na Programação Anual de Saúde e na respectiva lei orçamentária anual, com indicação da nova categoria econômica a ser vinculada;</a:t>
            </a:r>
            <a:endParaRPr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t-BR" sz="1800" b="1">
                <a:solidFill>
                  <a:schemeClr val="dk1"/>
                </a:solidFill>
              </a:rPr>
              <a:t>III – ciência ao respectivo Conselho de Saúde.</a:t>
            </a:r>
            <a:endParaRPr/>
          </a:p>
        </p:txBody>
      </p:sp>
      <p:sp>
        <p:nvSpPr>
          <p:cNvPr id="428" name="Google Shape;428;p111"/>
          <p:cNvSpPr txBox="1"/>
          <p:nvPr/>
        </p:nvSpPr>
        <p:spPr>
          <a:xfrm>
            <a:off x="1191237" y="770738"/>
            <a:ext cx="995773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Contas CusteioSUS e InvestSUS – Abertas a partir de 01 janeiro de 2018 – requisitos : Art. 2º LC 172/2020 </a:t>
            </a:r>
            <a:endParaRPr sz="28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11"/>
          <p:cNvSpPr txBox="1"/>
          <p:nvPr/>
        </p:nvSpPr>
        <p:spPr>
          <a:xfrm>
            <a:off x="2820799" y="5273789"/>
            <a:ext cx="6094602" cy="40011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Registro no Relatório Anual de Gestão 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3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12"/>
          <p:cNvSpPr/>
          <p:nvPr/>
        </p:nvSpPr>
        <p:spPr>
          <a:xfrm>
            <a:off x="838200" y="2261317"/>
            <a:ext cx="973703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Alterar a Lei Orçamentária Anual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Inclusão dos recursos na Programação Anual de Saúde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Registrar as alterações no Digisus planejamento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 ciência ao Conselho Municipal de Saúde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Prestar contas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12"/>
          <p:cNvSpPr/>
          <p:nvPr/>
        </p:nvSpPr>
        <p:spPr>
          <a:xfrm>
            <a:off x="838199" y="1696437"/>
            <a:ext cx="97370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 QUE TEM DE SER FEITO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12"/>
          <p:cNvSpPr txBox="1">
            <a:spLocks noGrp="1"/>
          </p:cNvSpPr>
          <p:nvPr>
            <p:ph type="title" idx="4294967295"/>
          </p:nvPr>
        </p:nvSpPr>
        <p:spPr>
          <a:xfrm>
            <a:off x="998290" y="2343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COMPLEMENTAR 172/20 - SALDOS FNS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63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4"/>
          <p:cNvSpPr/>
          <p:nvPr/>
        </p:nvSpPr>
        <p:spPr>
          <a:xfrm>
            <a:off x="970219" y="2110169"/>
            <a:ext cx="9737035" cy="892552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Recursos extraordinários transferidos para COVID SOMENTE em 2020 não podem ser reprogramados – Orçamento de Guerra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14"/>
          <p:cNvSpPr txBox="1">
            <a:spLocks noGrp="1"/>
          </p:cNvSpPr>
          <p:nvPr>
            <p:ph type="title" idx="4294967295"/>
          </p:nvPr>
        </p:nvSpPr>
        <p:spPr>
          <a:xfrm>
            <a:off x="838200" y="580238"/>
            <a:ext cx="10515600" cy="71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COMPLEMENTAR 172/20  e LC 197/2022- SALDOS FNS</a:t>
            </a:r>
            <a:endParaRPr/>
          </a:p>
        </p:txBody>
      </p:sp>
      <p:sp>
        <p:nvSpPr>
          <p:cNvPr id="450" name="Google Shape;450;p114"/>
          <p:cNvSpPr txBox="1"/>
          <p:nvPr/>
        </p:nvSpPr>
        <p:spPr>
          <a:xfrm>
            <a:off x="838201" y="4379053"/>
            <a:ext cx="9681594" cy="83099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 MOVIMENTAR NAS CONTAS FEDERAIS RECURSOS PROPRIOS NEM ESTADUAIS</a:t>
            </a:r>
            <a:endParaRPr/>
          </a:p>
        </p:txBody>
      </p:sp>
      <p:sp>
        <p:nvSpPr>
          <p:cNvPr id="451" name="Google Shape;451;p114"/>
          <p:cNvSpPr txBox="1"/>
          <p:nvPr/>
        </p:nvSpPr>
        <p:spPr>
          <a:xfrm>
            <a:off x="970219" y="3392029"/>
            <a:ext cx="9737035" cy="461665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Emendas parlamentares também podem ser reprogramadas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51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"/>
          <p:cNvSpPr/>
          <p:nvPr/>
        </p:nvSpPr>
        <p:spPr>
          <a:xfrm>
            <a:off x="2660650" y="378372"/>
            <a:ext cx="8674323" cy="7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 Ações e Serviços Públicos em Saúde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Emaranhado normativo? </a:t>
            </a:r>
            <a:endParaRPr sz="24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"/>
          <p:cNvSpPr txBox="1"/>
          <p:nvPr/>
        </p:nvSpPr>
        <p:spPr>
          <a:xfrm>
            <a:off x="1012774" y="1254622"/>
            <a:ext cx="8241705" cy="466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Normas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princípios </a:t>
            </a:r>
            <a:r>
              <a:rPr lang="pt-BR" sz="20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financeiros e orçamentários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Administração Pública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4000"/>
              <a:buFont typeface="Noto Sans Symbols"/>
              <a:buChar char="✔"/>
            </a:pPr>
            <a:r>
              <a:rPr lang="pt-BR" sz="200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Constituição Federal de 1988,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4000"/>
              <a:buFont typeface="Noto Sans Symbols"/>
              <a:buChar char="✔"/>
            </a:pPr>
            <a:r>
              <a:rPr lang="pt-BR" sz="200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Lei 4.320/64 (Lei de Finanças Públicas)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4000"/>
              <a:buFont typeface="Noto Sans Symbols"/>
              <a:buChar char="✔"/>
            </a:pPr>
            <a:r>
              <a:rPr lang="pt-BR" sz="200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Lei 101/2000 (Lei de Responsabilidade Fiscal)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4000"/>
              <a:buFont typeface="Noto Sans Symbols"/>
              <a:buChar char="✔"/>
            </a:pPr>
            <a:r>
              <a:rPr lang="pt-BR" sz="200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PPA , LDO, LOA</a:t>
            </a:r>
            <a:endParaRPr sz="2000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Normas financiamento e transferências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SUS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8.080/1990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8.142/1990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141/2012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15"/>
          <p:cNvSpPr/>
          <p:nvPr/>
        </p:nvSpPr>
        <p:spPr>
          <a:xfrm>
            <a:off x="838200" y="2815315"/>
            <a:ext cx="1005508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Até dia 31 de dezembro de 2023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Janela de oportunidade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Todas as modificações serão mantidas nos orçamentos dos próximos anos</a:t>
            </a:r>
            <a:endParaRPr/>
          </a:p>
        </p:txBody>
      </p:sp>
      <p:sp>
        <p:nvSpPr>
          <p:cNvPr id="457" name="Google Shape;457;p115"/>
          <p:cNvSpPr/>
          <p:nvPr/>
        </p:nvSpPr>
        <p:spPr>
          <a:xfrm>
            <a:off x="838199" y="1696437"/>
            <a:ext cx="97370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PERÍODO PARA MODIFICAÇÕES ORÇAMENTÁRIAS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15"/>
          <p:cNvSpPr txBox="1">
            <a:spLocks noGrp="1"/>
          </p:cNvSpPr>
          <p:nvPr>
            <p:ph type="title" idx="4294967295"/>
          </p:nvPr>
        </p:nvSpPr>
        <p:spPr>
          <a:xfrm>
            <a:off x="722157" y="3864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COMPLEMENTAR 172/20 - SALDOS FNS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4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347" y="4745693"/>
            <a:ext cx="1967524" cy="140491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17"/>
          <p:cNvSpPr/>
          <p:nvPr/>
        </p:nvSpPr>
        <p:spPr>
          <a:xfrm>
            <a:off x="838199" y="3067102"/>
            <a:ext cx="1005508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Agentes financeiros - BB e CEF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Portal Conasems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Portal Fundo Nacional de Saúde</a:t>
            </a:r>
            <a:endParaRPr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17"/>
          <p:cNvSpPr/>
          <p:nvPr/>
        </p:nvSpPr>
        <p:spPr>
          <a:xfrm>
            <a:off x="838199" y="1688285"/>
            <a:ext cx="97370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SALDOS - CONTAS E VALORES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381" y="2941900"/>
            <a:ext cx="1967524" cy="140491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17"/>
          <p:cNvSpPr txBox="1">
            <a:spLocks noGrp="1"/>
          </p:cNvSpPr>
          <p:nvPr>
            <p:ph type="title" idx="4294967295"/>
          </p:nvPr>
        </p:nvSpPr>
        <p:spPr>
          <a:xfrm>
            <a:off x="1294902" y="186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COMPLEMENTAR 172/20 - SALDOS FNS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70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2"/>
          <p:cNvSpPr txBox="1"/>
          <p:nvPr/>
        </p:nvSpPr>
        <p:spPr>
          <a:xfrm>
            <a:off x="831272" y="2286000"/>
            <a:ext cx="611816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Orçamento e aplicação dos Recursos Financeiros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Blenda Pereira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Assessora Técnica do CONASEMS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conasems@conasems.org.br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www.conasems.org.br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2"/>
          <p:cNvSpPr txBox="1"/>
          <p:nvPr/>
        </p:nvSpPr>
        <p:spPr>
          <a:xfrm>
            <a:off x="1105593" y="581891"/>
            <a:ext cx="37906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OBRIGADA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"/>
          <p:cNvSpPr/>
          <p:nvPr/>
        </p:nvSpPr>
        <p:spPr>
          <a:xfrm>
            <a:off x="2660650" y="378372"/>
            <a:ext cx="8674323" cy="7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 Ações e Serviços Públicos em Saúde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Emaranhado normativo? </a:t>
            </a:r>
            <a:endParaRPr sz="24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"/>
          <p:cNvSpPr txBox="1"/>
          <p:nvPr/>
        </p:nvSpPr>
        <p:spPr>
          <a:xfrm>
            <a:off x="2562622" y="1384217"/>
            <a:ext cx="8143136" cy="14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Consolidação Portarias GM _ Ministério da Saúde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146" y="2073275"/>
            <a:ext cx="489585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"/>
          <p:cNvSpPr/>
          <p:nvPr/>
        </p:nvSpPr>
        <p:spPr>
          <a:xfrm>
            <a:off x="2660650" y="378372"/>
            <a:ext cx="8674323" cy="7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 Ações e Serviços Públicos em Saúde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Emaranhado normativo? </a:t>
            </a:r>
            <a:endParaRPr sz="24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7"/>
          <p:cNvSpPr txBox="1"/>
          <p:nvPr/>
        </p:nvSpPr>
        <p:spPr>
          <a:xfrm>
            <a:off x="2270125" y="1274788"/>
            <a:ext cx="8591605" cy="66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 fontScale="8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Quantitativo de normas _ Ministério da Saúde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602" y="2287364"/>
            <a:ext cx="9381384" cy="330511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7"/>
          <p:cNvSpPr/>
          <p:nvPr/>
        </p:nvSpPr>
        <p:spPr>
          <a:xfrm>
            <a:off x="8772922" y="2287364"/>
            <a:ext cx="885825" cy="3305119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"/>
          <p:cNvSpPr/>
          <p:nvPr/>
        </p:nvSpPr>
        <p:spPr>
          <a:xfrm>
            <a:off x="2788735" y="247613"/>
            <a:ext cx="5559453" cy="87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PLANEJAMENTO - RESPONSABILIDADE ADMINISTRATIVA FINANCEIRA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9086" y="1779259"/>
            <a:ext cx="3753217" cy="34357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8"/>
          <p:cNvGrpSpPr/>
          <p:nvPr/>
        </p:nvGrpSpPr>
        <p:grpSpPr>
          <a:xfrm>
            <a:off x="2139541" y="1657350"/>
            <a:ext cx="1947082" cy="4010025"/>
            <a:chOff x="2402658" y="0"/>
            <a:chExt cx="1662549" cy="3450612"/>
          </a:xfrm>
        </p:grpSpPr>
        <p:sp>
          <p:nvSpPr>
            <p:cNvPr id="398" name="Google Shape;398;p8"/>
            <p:cNvSpPr/>
            <p:nvPr/>
          </p:nvSpPr>
          <p:spPr>
            <a:xfrm>
              <a:off x="2764114" y="0"/>
              <a:ext cx="1301093" cy="13012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196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051375" y="471008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8"/>
            <p:cNvSpPr txBox="1"/>
            <p:nvPr/>
          </p:nvSpPr>
          <p:spPr>
            <a:xfrm>
              <a:off x="3051375" y="471008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PMS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402658" y="747747"/>
              <a:ext cx="1301093" cy="13012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gradFill>
              <a:gsLst>
                <a:gs pos="0">
                  <a:srgbClr val="67CFBD"/>
                </a:gs>
                <a:gs pos="50000">
                  <a:srgbClr val="49CEBA"/>
                </a:gs>
                <a:gs pos="100000">
                  <a:srgbClr val="39BDA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196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688455" y="1220136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8"/>
            <p:cNvSpPr txBox="1"/>
            <p:nvPr/>
          </p:nvSpPr>
          <p:spPr>
            <a:xfrm>
              <a:off x="2688455" y="1220136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764114" y="1498256"/>
              <a:ext cx="1301093" cy="13012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gradFill>
              <a:gsLst>
                <a:gs pos="0">
                  <a:srgbClr val="61C475"/>
                </a:gs>
                <a:gs pos="50000">
                  <a:srgbClr val="42C25D"/>
                </a:gs>
                <a:gs pos="100000">
                  <a:srgbClr val="33B14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196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051375" y="1969264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8"/>
            <p:cNvSpPr txBox="1"/>
            <p:nvPr/>
          </p:nvSpPr>
          <p:spPr>
            <a:xfrm>
              <a:off x="3051375" y="1969264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RDQA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2495402" y="2332269"/>
              <a:ext cx="1117803" cy="1118343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196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2688455" y="2718392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8"/>
            <p:cNvSpPr txBox="1"/>
            <p:nvPr/>
          </p:nvSpPr>
          <p:spPr>
            <a:xfrm>
              <a:off x="2688455" y="2718392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RAG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"/>
          <p:cNvSpPr/>
          <p:nvPr/>
        </p:nvSpPr>
        <p:spPr>
          <a:xfrm>
            <a:off x="2788735" y="247613"/>
            <a:ext cx="5559453" cy="87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PLANEJAMENTO - RESPONSABILIDADE ADMINISTRATIVA FINANCEIRA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221" y="1920747"/>
            <a:ext cx="9112481" cy="414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2974</Words>
  <Application>Microsoft Office PowerPoint</Application>
  <PresentationFormat>Widescreen</PresentationFormat>
  <Paragraphs>323</Paragraphs>
  <Slides>52</Slides>
  <Notes>44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2" baseType="lpstr">
      <vt:lpstr>Arial</vt:lpstr>
      <vt:lpstr>Montserrat Thin</vt:lpstr>
      <vt:lpstr>Noto Sans Symbols</vt:lpstr>
      <vt:lpstr>Montserrat ExtraBold</vt:lpstr>
      <vt:lpstr>Libre Baskerville</vt:lpstr>
      <vt:lpstr>Calibri</vt:lpstr>
      <vt:lpstr>Times New Roman</vt:lpstr>
      <vt:lpstr>Courier New</vt:lpstr>
      <vt:lpstr>2_Personalizar design</vt:lpstr>
      <vt:lpstr>Bitmap Image</vt:lpstr>
      <vt:lpstr>Blenda Pereira. – Assessora Técnica CONASEMS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 COMPLEMENTAR 172/20 e 197/22 - SALDOS FNS</vt:lpstr>
      <vt:lpstr>Apresentação do PowerPoint</vt:lpstr>
      <vt:lpstr>Apresentação do PowerPoint</vt:lpstr>
      <vt:lpstr>Apresentação do PowerPoint</vt:lpstr>
      <vt:lpstr>Apresentação do PowerPoint</vt:lpstr>
      <vt:lpstr>LEI COMPLEMENTAR 197/2022 - 172/2020 –  SALDOS FNS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 COMPLEMENTAR 172/20 - SALDOS FNS</vt:lpstr>
      <vt:lpstr>LEI COMPLEMENTAR 172/20  e LC 197/2022- SALDOS FNS</vt:lpstr>
      <vt:lpstr>LEI COMPLEMENTAR 172/20 - SALDOS FNS</vt:lpstr>
      <vt:lpstr>LEI COMPLEMENTAR 172/20 - SALDOS FNS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Blenda Pereira. – Assessora Técnica CONASEMS</dc:title>
  <dc:creator>Sabrina Mendes</dc:creator>
  <cp:lastModifiedBy>blenda</cp:lastModifiedBy>
  <cp:revision>8</cp:revision>
  <dcterms:created xsi:type="dcterms:W3CDTF">2022-03-23T14:41:10Z</dcterms:created>
  <dcterms:modified xsi:type="dcterms:W3CDTF">2022-12-19T17:24:59Z</dcterms:modified>
</cp:coreProperties>
</file>