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5" r:id="rId9"/>
    <p:sldId id="267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9" r:id="rId21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s\OneDrive\Documentos\COSEMS\PREVINE\dados\indicad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s\OneDrive\Documentos\COSEMS\PREVINE\dados\indicad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s\OneDrive\Documentos\COSEMS\PREVINE\dados\paine-indicador%20ISF%203Q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s\OneDrive\Documentos\COSEMS\PREVINE\dados\Municipi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dirty="0"/>
              <a:t>Resultado</a:t>
            </a:r>
            <a:r>
              <a:rPr lang="pt-BR" baseline="0" dirty="0"/>
              <a:t> dos </a:t>
            </a:r>
            <a:r>
              <a:rPr lang="pt-BR" dirty="0"/>
              <a:t>Indicadores </a:t>
            </a:r>
            <a:r>
              <a:rPr lang="pt-BR" dirty="0" smtClean="0"/>
              <a:t>3Q </a:t>
            </a:r>
            <a:r>
              <a:rPr lang="pt-BR" dirty="0"/>
              <a:t>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'3Q RN'!$B$1</c:f>
              <c:strCache>
                <c:ptCount val="1"/>
                <c:pt idx="0">
                  <c:v>Resultado (%)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 RN'!$A$2:$A$8</c:f>
              <c:strCache>
                <c:ptCount val="7"/>
                <c:pt idx="0">
                  <c:v>Pré-Natal (6 consultas)</c:v>
                </c:pt>
                <c:pt idx="1">
                  <c:v>Pré-Natal (Sífilis e HIV)</c:v>
                </c:pt>
                <c:pt idx="2">
                  <c:v>Gestante Saúde Bucal</c:v>
                </c:pt>
                <c:pt idx="3">
                  <c:v>Cobertura Citoátológico</c:v>
                </c:pt>
                <c:pt idx="4">
                  <c:v>Cobertura Polio e Penta</c:v>
                </c:pt>
                <c:pt idx="5">
                  <c:v>Hipertensão (Atend. E PA)</c:v>
                </c:pt>
                <c:pt idx="6">
                  <c:v>Diabetes (Aten. E H. Glicada)</c:v>
                </c:pt>
              </c:strCache>
            </c:strRef>
          </c:cat>
          <c:val>
            <c:numRef>
              <c:f>'3Q RN'!$B$2:$B$8</c:f>
              <c:numCache>
                <c:formatCode>General</c:formatCode>
                <c:ptCount val="7"/>
                <c:pt idx="0">
                  <c:v>47</c:v>
                </c:pt>
                <c:pt idx="1">
                  <c:v>71</c:v>
                </c:pt>
                <c:pt idx="2">
                  <c:v>63</c:v>
                </c:pt>
                <c:pt idx="3">
                  <c:v>20</c:v>
                </c:pt>
                <c:pt idx="4">
                  <c:v>71</c:v>
                </c:pt>
                <c:pt idx="5">
                  <c:v>25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D-4F7B-8F2F-73C032B18BC5}"/>
            </c:ext>
          </c:extLst>
        </c:ser>
        <c:ser>
          <c:idx val="1"/>
          <c:order val="1"/>
          <c:tx>
            <c:strRef>
              <c:f>'3Q RN'!$C$1</c:f>
              <c:strCache>
                <c:ptCount val="1"/>
                <c:pt idx="0">
                  <c:v>Meta (%)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 RN'!$A$2:$A$8</c:f>
              <c:strCache>
                <c:ptCount val="7"/>
                <c:pt idx="0">
                  <c:v>Pré-Natal (6 consultas)</c:v>
                </c:pt>
                <c:pt idx="1">
                  <c:v>Pré-Natal (Sífilis e HIV)</c:v>
                </c:pt>
                <c:pt idx="2">
                  <c:v>Gestante Saúde Bucal</c:v>
                </c:pt>
                <c:pt idx="3">
                  <c:v>Cobertura Citoátológico</c:v>
                </c:pt>
                <c:pt idx="4">
                  <c:v>Cobertura Polio e Penta</c:v>
                </c:pt>
                <c:pt idx="5">
                  <c:v>Hipertensão (Atend. E PA)</c:v>
                </c:pt>
                <c:pt idx="6">
                  <c:v>Diabetes (Aten. E H. Glicada)</c:v>
                </c:pt>
              </c:strCache>
            </c:strRef>
          </c:cat>
          <c:val>
            <c:numRef>
              <c:f>'3Q RN'!$C$2:$C$8</c:f>
              <c:numCache>
                <c:formatCode>General</c:formatCode>
                <c:ptCount val="7"/>
                <c:pt idx="0">
                  <c:v>45</c:v>
                </c:pt>
                <c:pt idx="1">
                  <c:v>60</c:v>
                </c:pt>
                <c:pt idx="2">
                  <c:v>60</c:v>
                </c:pt>
                <c:pt idx="3">
                  <c:v>40</c:v>
                </c:pt>
                <c:pt idx="4">
                  <c:v>95</c:v>
                </c:pt>
                <c:pt idx="5">
                  <c:v>50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D-4F7B-8F2F-73C032B18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80659280"/>
        <c:axId val="880657200"/>
      </c:barChart>
      <c:valAx>
        <c:axId val="880657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880659280"/>
        <c:crosses val="max"/>
        <c:crossBetween val="between"/>
      </c:valAx>
      <c:catAx>
        <c:axId val="88065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88065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Black" panose="020B0A040201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Rio Grande do Norte</a:t>
            </a:r>
          </a:p>
          <a:p>
            <a:pPr>
              <a:defRPr/>
            </a:pPr>
            <a:r>
              <a:rPr lang="pt-BR" dirty="0" smtClean="0"/>
              <a:t>Série histórica </a:t>
            </a:r>
            <a:r>
              <a:rPr lang="pt-BR" dirty="0"/>
              <a:t>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  Q2 Q3'!$B$1</c:f>
              <c:strCache>
                <c:ptCount val="1"/>
                <c:pt idx="0">
                  <c:v>Q1(%)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 Q2 Q3'!$A$2:$A$8</c:f>
              <c:strCache>
                <c:ptCount val="7"/>
                <c:pt idx="0">
                  <c:v>Pré-Natal (6 consultas)</c:v>
                </c:pt>
                <c:pt idx="1">
                  <c:v>Pré-Natal (Sífilis e HIV)</c:v>
                </c:pt>
                <c:pt idx="2">
                  <c:v>Gestante Saúde Bucal</c:v>
                </c:pt>
                <c:pt idx="3">
                  <c:v>Cobertura Citoátológico</c:v>
                </c:pt>
                <c:pt idx="4">
                  <c:v>Cobertura Polio e Penta</c:v>
                </c:pt>
                <c:pt idx="5">
                  <c:v>Hipertensão (Atend. E PA)</c:v>
                </c:pt>
                <c:pt idx="6">
                  <c:v>Diabetes (Aten. E H. Glicada)</c:v>
                </c:pt>
              </c:strCache>
            </c:strRef>
          </c:cat>
          <c:val>
            <c:numRef>
              <c:f>'Q1  Q2 Q3'!$B$2:$B$8</c:f>
              <c:numCache>
                <c:formatCode>General</c:formatCode>
                <c:ptCount val="7"/>
                <c:pt idx="0">
                  <c:v>41</c:v>
                </c:pt>
                <c:pt idx="1">
                  <c:v>62</c:v>
                </c:pt>
                <c:pt idx="2">
                  <c:v>56</c:v>
                </c:pt>
                <c:pt idx="3">
                  <c:v>17</c:v>
                </c:pt>
                <c:pt idx="4">
                  <c:v>64</c:v>
                </c:pt>
                <c:pt idx="5">
                  <c:v>17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B-4446-94C6-104D77AD4C76}"/>
            </c:ext>
          </c:extLst>
        </c:ser>
        <c:ser>
          <c:idx val="1"/>
          <c:order val="1"/>
          <c:tx>
            <c:strRef>
              <c:f>'Q1  Q2 Q3'!$C$1</c:f>
              <c:strCache>
                <c:ptCount val="1"/>
                <c:pt idx="0">
                  <c:v>Q2(%)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8B-4446-94C6-104D77AD4C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 Q2 Q3'!$A$2:$A$8</c:f>
              <c:strCache>
                <c:ptCount val="7"/>
                <c:pt idx="0">
                  <c:v>Pré-Natal (6 consultas)</c:v>
                </c:pt>
                <c:pt idx="1">
                  <c:v>Pré-Natal (Sífilis e HIV)</c:v>
                </c:pt>
                <c:pt idx="2">
                  <c:v>Gestante Saúde Bucal</c:v>
                </c:pt>
                <c:pt idx="3">
                  <c:v>Cobertura Citoátológico</c:v>
                </c:pt>
                <c:pt idx="4">
                  <c:v>Cobertura Polio e Penta</c:v>
                </c:pt>
                <c:pt idx="5">
                  <c:v>Hipertensão (Atend. E PA)</c:v>
                </c:pt>
                <c:pt idx="6">
                  <c:v>Diabetes (Aten. E H. Glicada)</c:v>
                </c:pt>
              </c:strCache>
            </c:strRef>
          </c:cat>
          <c:val>
            <c:numRef>
              <c:f>'Q1  Q2 Q3'!$C$2:$C$8</c:f>
              <c:numCache>
                <c:formatCode>General</c:formatCode>
                <c:ptCount val="7"/>
                <c:pt idx="0">
                  <c:v>44</c:v>
                </c:pt>
                <c:pt idx="1">
                  <c:v>69</c:v>
                </c:pt>
                <c:pt idx="2">
                  <c:v>62</c:v>
                </c:pt>
                <c:pt idx="3">
                  <c:v>18</c:v>
                </c:pt>
                <c:pt idx="4">
                  <c:v>66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B-4446-94C6-104D77AD4C76}"/>
            </c:ext>
          </c:extLst>
        </c:ser>
        <c:ser>
          <c:idx val="2"/>
          <c:order val="2"/>
          <c:tx>
            <c:strRef>
              <c:f>'Q1  Q2 Q3'!$D$1</c:f>
              <c:strCache>
                <c:ptCount val="1"/>
                <c:pt idx="0">
                  <c:v>Q3(%)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 Q2 Q3'!$A$2:$A$8</c:f>
              <c:strCache>
                <c:ptCount val="7"/>
                <c:pt idx="0">
                  <c:v>Pré-Natal (6 consultas)</c:v>
                </c:pt>
                <c:pt idx="1">
                  <c:v>Pré-Natal (Sífilis e HIV)</c:v>
                </c:pt>
                <c:pt idx="2">
                  <c:v>Gestante Saúde Bucal</c:v>
                </c:pt>
                <c:pt idx="3">
                  <c:v>Cobertura Citoátológico</c:v>
                </c:pt>
                <c:pt idx="4">
                  <c:v>Cobertura Polio e Penta</c:v>
                </c:pt>
                <c:pt idx="5">
                  <c:v>Hipertensão (Atend. E PA)</c:v>
                </c:pt>
                <c:pt idx="6">
                  <c:v>Diabetes (Aten. E H. Glicada)</c:v>
                </c:pt>
              </c:strCache>
            </c:strRef>
          </c:cat>
          <c:val>
            <c:numRef>
              <c:f>'Q1  Q2 Q3'!$D$2:$D$8</c:f>
              <c:numCache>
                <c:formatCode>General</c:formatCode>
                <c:ptCount val="7"/>
                <c:pt idx="0">
                  <c:v>47</c:v>
                </c:pt>
                <c:pt idx="1">
                  <c:v>71</c:v>
                </c:pt>
                <c:pt idx="2">
                  <c:v>63</c:v>
                </c:pt>
                <c:pt idx="3">
                  <c:v>20</c:v>
                </c:pt>
                <c:pt idx="4">
                  <c:v>71</c:v>
                </c:pt>
                <c:pt idx="5">
                  <c:v>25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2-4049-9387-7530150F14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3351199"/>
        <c:axId val="1973352031"/>
      </c:barChart>
      <c:catAx>
        <c:axId val="19733511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3352031"/>
        <c:crosses val="autoZero"/>
        <c:auto val="1"/>
        <c:lblAlgn val="ctr"/>
        <c:lblOffset val="100"/>
        <c:noMultiLvlLbl val="0"/>
      </c:catAx>
      <c:valAx>
        <c:axId val="197335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do indicador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335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RIO</a:t>
            </a:r>
            <a:r>
              <a:rPr lang="pt-BR" sz="2400" baseline="0" dirty="0" smtClean="0">
                <a:solidFill>
                  <a:schemeClr val="accent5">
                    <a:lumMod val="50000"/>
                  </a:schemeClr>
                </a:solidFill>
              </a:rPr>
              <a:t> GRANDE DO NORTE X NORDESTE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Valores!$C$36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Valores!$A$37:$B$45</c:f>
              <c:multiLvlStrCache>
                <c:ptCount val="9"/>
                <c:lvl>
                  <c:pt idx="0">
                    <c:v>CE</c:v>
                  </c:pt>
                  <c:pt idx="1">
                    <c:v>AL</c:v>
                  </c:pt>
                  <c:pt idx="2">
                    <c:v>PB</c:v>
                  </c:pt>
                  <c:pt idx="3">
                    <c:v>PI</c:v>
                  </c:pt>
                  <c:pt idx="4">
                    <c:v>SE</c:v>
                  </c:pt>
                  <c:pt idx="5">
                    <c:v>BA</c:v>
                  </c:pt>
                  <c:pt idx="6">
                    <c:v>PE</c:v>
                  </c:pt>
                  <c:pt idx="7">
                    <c:v>RN</c:v>
                  </c:pt>
                  <c:pt idx="8">
                    <c:v>MA</c:v>
                  </c:pt>
                </c:lvl>
                <c:lvl>
                  <c:pt idx="0">
                    <c:v>NORDESTE</c:v>
                  </c:pt>
                  <c:pt idx="1">
                    <c:v>NORDESTE</c:v>
                  </c:pt>
                  <c:pt idx="2">
                    <c:v>NORDESTE</c:v>
                  </c:pt>
                  <c:pt idx="3">
                    <c:v>NORDESTE</c:v>
                  </c:pt>
                  <c:pt idx="4">
                    <c:v>NORDESTE</c:v>
                  </c:pt>
                  <c:pt idx="5">
                    <c:v>NORDESTE</c:v>
                  </c:pt>
                  <c:pt idx="6">
                    <c:v>NORDESTE</c:v>
                  </c:pt>
                  <c:pt idx="7">
                    <c:v>NORDESTE</c:v>
                  </c:pt>
                  <c:pt idx="8">
                    <c:v>NORDESTE</c:v>
                  </c:pt>
                </c:lvl>
              </c:multiLvlStrCache>
            </c:multiLvlStrRef>
          </c:cat>
          <c:val>
            <c:numRef>
              <c:f>Valores!$C$37:$C$45</c:f>
              <c:numCache>
                <c:formatCode>0.00</c:formatCode>
                <c:ptCount val="9"/>
                <c:pt idx="0">
                  <c:v>7.5490217391304402</c:v>
                </c:pt>
                <c:pt idx="1">
                  <c:v>7.7132352941176467</c:v>
                </c:pt>
                <c:pt idx="2">
                  <c:v>7.68515695067265</c:v>
                </c:pt>
                <c:pt idx="3">
                  <c:v>6.6697321428571454</c:v>
                </c:pt>
                <c:pt idx="4">
                  <c:v>6.7949333333333355</c:v>
                </c:pt>
                <c:pt idx="5">
                  <c:v>6.5926378896882509</c:v>
                </c:pt>
                <c:pt idx="6">
                  <c:v>6.7257837837837808</c:v>
                </c:pt>
                <c:pt idx="7">
                  <c:v>6.4754491017964053</c:v>
                </c:pt>
                <c:pt idx="8">
                  <c:v>6.1010599078341015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344-4EE4-BB7A-9838F28ABBC5}"/>
            </c:ext>
          </c:extLst>
        </c:ser>
        <c:ser>
          <c:idx val="1"/>
          <c:order val="1"/>
          <c:tx>
            <c:strRef>
              <c:f>Valores!$D$36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344-4EE4-BB7A-9838F28ABB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Valores!$A$37:$B$45</c:f>
              <c:multiLvlStrCache>
                <c:ptCount val="9"/>
                <c:lvl>
                  <c:pt idx="0">
                    <c:v>CE</c:v>
                  </c:pt>
                  <c:pt idx="1">
                    <c:v>AL</c:v>
                  </c:pt>
                  <c:pt idx="2">
                    <c:v>PB</c:v>
                  </c:pt>
                  <c:pt idx="3">
                    <c:v>PI</c:v>
                  </c:pt>
                  <c:pt idx="4">
                    <c:v>SE</c:v>
                  </c:pt>
                  <c:pt idx="5">
                    <c:v>BA</c:v>
                  </c:pt>
                  <c:pt idx="6">
                    <c:v>PE</c:v>
                  </c:pt>
                  <c:pt idx="7">
                    <c:v>RN</c:v>
                  </c:pt>
                  <c:pt idx="8">
                    <c:v>MA</c:v>
                  </c:pt>
                </c:lvl>
                <c:lvl>
                  <c:pt idx="0">
                    <c:v>NORDESTE</c:v>
                  </c:pt>
                  <c:pt idx="1">
                    <c:v>NORDESTE</c:v>
                  </c:pt>
                  <c:pt idx="2">
                    <c:v>NORDESTE</c:v>
                  </c:pt>
                  <c:pt idx="3">
                    <c:v>NORDESTE</c:v>
                  </c:pt>
                  <c:pt idx="4">
                    <c:v>NORDESTE</c:v>
                  </c:pt>
                  <c:pt idx="5">
                    <c:v>NORDESTE</c:v>
                  </c:pt>
                  <c:pt idx="6">
                    <c:v>NORDESTE</c:v>
                  </c:pt>
                  <c:pt idx="7">
                    <c:v>NORDESTE</c:v>
                  </c:pt>
                  <c:pt idx="8">
                    <c:v>NORDESTE</c:v>
                  </c:pt>
                </c:lvl>
              </c:multiLvlStrCache>
            </c:multiLvlStrRef>
          </c:cat>
          <c:val>
            <c:numRef>
              <c:f>Valores!$D$37:$D$45</c:f>
              <c:numCache>
                <c:formatCode>0.00</c:formatCode>
                <c:ptCount val="9"/>
                <c:pt idx="0">
                  <c:v>8.4889673913043477</c:v>
                </c:pt>
                <c:pt idx="1">
                  <c:v>8.3670588235294101</c:v>
                </c:pt>
                <c:pt idx="2">
                  <c:v>8.1579820627802704</c:v>
                </c:pt>
                <c:pt idx="3">
                  <c:v>7.7064285714285692</c:v>
                </c:pt>
                <c:pt idx="4">
                  <c:v>7.4630666666666681</c:v>
                </c:pt>
                <c:pt idx="5">
                  <c:v>7.3917266187050412</c:v>
                </c:pt>
                <c:pt idx="6">
                  <c:v>7.3125405405405344</c:v>
                </c:pt>
                <c:pt idx="7">
                  <c:v>7.1233532934131771</c:v>
                </c:pt>
                <c:pt idx="8">
                  <c:v>7.0670967741935451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344-4EE4-BB7A-9838F28ABBC5}"/>
            </c:ext>
          </c:extLst>
        </c:ser>
        <c:ser>
          <c:idx val="2"/>
          <c:order val="2"/>
          <c:tx>
            <c:strRef>
              <c:f>Valores!$E$36</c:f>
              <c:strCache>
                <c:ptCount val="1"/>
                <c:pt idx="0">
                  <c:v>Q3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EAC1-4C14-B8AE-60E347292F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Valores!$A$37:$B$45</c:f>
              <c:multiLvlStrCache>
                <c:ptCount val="9"/>
                <c:lvl>
                  <c:pt idx="0">
                    <c:v>CE</c:v>
                  </c:pt>
                  <c:pt idx="1">
                    <c:v>AL</c:v>
                  </c:pt>
                  <c:pt idx="2">
                    <c:v>PB</c:v>
                  </c:pt>
                  <c:pt idx="3">
                    <c:v>PI</c:v>
                  </c:pt>
                  <c:pt idx="4">
                    <c:v>SE</c:v>
                  </c:pt>
                  <c:pt idx="5">
                    <c:v>BA</c:v>
                  </c:pt>
                  <c:pt idx="6">
                    <c:v>PE</c:v>
                  </c:pt>
                  <c:pt idx="7">
                    <c:v>RN</c:v>
                  </c:pt>
                  <c:pt idx="8">
                    <c:v>MA</c:v>
                  </c:pt>
                </c:lvl>
                <c:lvl>
                  <c:pt idx="0">
                    <c:v>NORDESTE</c:v>
                  </c:pt>
                  <c:pt idx="1">
                    <c:v>NORDESTE</c:v>
                  </c:pt>
                  <c:pt idx="2">
                    <c:v>NORDESTE</c:v>
                  </c:pt>
                  <c:pt idx="3">
                    <c:v>NORDESTE</c:v>
                  </c:pt>
                  <c:pt idx="4">
                    <c:v>NORDESTE</c:v>
                  </c:pt>
                  <c:pt idx="5">
                    <c:v>NORDESTE</c:v>
                  </c:pt>
                  <c:pt idx="6">
                    <c:v>NORDESTE</c:v>
                  </c:pt>
                  <c:pt idx="7">
                    <c:v>NORDESTE</c:v>
                  </c:pt>
                  <c:pt idx="8">
                    <c:v>NORDESTE</c:v>
                  </c:pt>
                </c:lvl>
              </c:multiLvlStrCache>
            </c:multiLvlStrRef>
          </c:cat>
          <c:val>
            <c:numRef>
              <c:f>Valores!$E$37:$E$45</c:f>
              <c:numCache>
                <c:formatCode>General</c:formatCode>
                <c:ptCount val="9"/>
                <c:pt idx="0">
                  <c:v>8.9030000000000005</c:v>
                </c:pt>
                <c:pt idx="1">
                  <c:v>8.734</c:v>
                </c:pt>
                <c:pt idx="2">
                  <c:v>8.4079999999999995</c:v>
                </c:pt>
                <c:pt idx="3">
                  <c:v>8.282</c:v>
                </c:pt>
                <c:pt idx="4">
                  <c:v>7.7060000000000004</c:v>
                </c:pt>
                <c:pt idx="5">
                  <c:v>7.8369999999999997</c:v>
                </c:pt>
                <c:pt idx="6">
                  <c:v>7.7729999999999997</c:v>
                </c:pt>
                <c:pt idx="7">
                  <c:v>7.4930000000000003</c:v>
                </c:pt>
                <c:pt idx="8">
                  <c:v>7.4589999999999996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EAC1-4C14-B8AE-60E347292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0165567"/>
        <c:axId val="1200165983"/>
        <c:axId val="0"/>
      </c:bar3DChart>
      <c:catAx>
        <c:axId val="1200165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Estados do nordeste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0165983"/>
        <c:crosses val="autoZero"/>
        <c:auto val="1"/>
        <c:lblAlgn val="ctr"/>
        <c:lblOffset val="100"/>
        <c:noMultiLvlLbl val="0"/>
      </c:catAx>
      <c:valAx>
        <c:axId val="120016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Indicador</a:t>
                </a:r>
                <a:r>
                  <a:rPr lang="pt-BR" baseline="0" dirty="0" smtClean="0"/>
                  <a:t> Sintético Final - ISF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016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/>
              <a:t>Municípios que alcançaram a meta por indicador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Planilha1!$D$6</c:f>
              <c:strCache>
                <c:ptCount val="1"/>
                <c:pt idx="0">
                  <c:v>Atingiu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Planilha1!$C$7:$C$13</c:f>
              <c:strCache>
                <c:ptCount val="7"/>
                <c:pt idx="0">
                  <c:v>Pré-natal(Sífilis e HIV)</c:v>
                </c:pt>
                <c:pt idx="1">
                  <c:v>Gestantes Saúde Bucal</c:v>
                </c:pt>
                <c:pt idx="2">
                  <c:v>Pré-natal(6 consultas)</c:v>
                </c:pt>
                <c:pt idx="3">
                  <c:v>Proporção de Crianças &lt; 1 ano vacinadas</c:v>
                </c:pt>
                <c:pt idx="4">
                  <c:v>Cobertura citopatológico</c:v>
                </c:pt>
                <c:pt idx="5">
                  <c:v>Hipertensão (PA Aferida)</c:v>
                </c:pt>
                <c:pt idx="6">
                  <c:v>Diabetes (Hemoglobina Glicada)</c:v>
                </c:pt>
              </c:strCache>
            </c:strRef>
          </c:cat>
          <c:val>
            <c:numRef>
              <c:f>Planilha1!$D$7:$D$13</c:f>
              <c:numCache>
                <c:formatCode>General</c:formatCode>
                <c:ptCount val="7"/>
                <c:pt idx="0">
                  <c:v>128</c:v>
                </c:pt>
                <c:pt idx="1">
                  <c:v>121</c:v>
                </c:pt>
                <c:pt idx="2">
                  <c:v>116</c:v>
                </c:pt>
                <c:pt idx="3">
                  <c:v>27</c:v>
                </c:pt>
                <c:pt idx="4">
                  <c:v>21</c:v>
                </c:pt>
                <c:pt idx="5">
                  <c:v>16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1-4D55-8A33-8C9485993938}"/>
            </c:ext>
          </c:extLst>
        </c:ser>
        <c:ser>
          <c:idx val="1"/>
          <c:order val="1"/>
          <c:tx>
            <c:strRef>
              <c:f>Planilha1!$E$6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Planilha1!$C$7:$C$13</c:f>
              <c:strCache>
                <c:ptCount val="7"/>
                <c:pt idx="0">
                  <c:v>Pré-natal(Sífilis e HIV)</c:v>
                </c:pt>
                <c:pt idx="1">
                  <c:v>Gestantes Saúde Bucal</c:v>
                </c:pt>
                <c:pt idx="2">
                  <c:v>Pré-natal(6 consultas)</c:v>
                </c:pt>
                <c:pt idx="3">
                  <c:v>Proporção de Crianças &lt; 1 ano vacinadas</c:v>
                </c:pt>
                <c:pt idx="4">
                  <c:v>Cobertura citopatológico</c:v>
                </c:pt>
                <c:pt idx="5">
                  <c:v>Hipertensão (PA Aferida)</c:v>
                </c:pt>
                <c:pt idx="6">
                  <c:v>Diabetes (Hemoglobina Glicada)</c:v>
                </c:pt>
              </c:strCache>
            </c:strRef>
          </c:cat>
          <c:val>
            <c:numRef>
              <c:f>Planilha1!$E$7:$E$13</c:f>
              <c:numCache>
                <c:formatCode>General</c:formatCode>
                <c:ptCount val="7"/>
                <c:pt idx="0">
                  <c:v>39</c:v>
                </c:pt>
                <c:pt idx="1">
                  <c:v>46</c:v>
                </c:pt>
                <c:pt idx="2">
                  <c:v>51</c:v>
                </c:pt>
                <c:pt idx="3">
                  <c:v>140</c:v>
                </c:pt>
                <c:pt idx="4">
                  <c:v>146</c:v>
                </c:pt>
                <c:pt idx="5">
                  <c:v>151</c:v>
                </c:pt>
                <c:pt idx="6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1-4D55-8A33-8C94859939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5653392"/>
        <c:axId val="495655472"/>
      </c:barChart>
      <c:catAx>
        <c:axId val="49565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8000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655472"/>
        <c:crosses val="autoZero"/>
        <c:auto val="1"/>
        <c:lblAlgn val="ctr"/>
        <c:lblOffset val="100"/>
        <c:noMultiLvlLbl val="0"/>
      </c:catAx>
      <c:valAx>
        <c:axId val="49565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65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239C335-242C-4F32-B788-2124C5431DFC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134A92-D7EA-4CD6-A6A6-37A1BB837B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30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2979 -   institui</a:t>
            </a:r>
            <a:r>
              <a:rPr lang="pt-BR" baseline="0" dirty="0" smtClean="0"/>
              <a:t> uma nova forma de repasse para Atenção Primária, alocando os recursos em três componentes: Captação Ponderada, Pagamento por desempenho e Ações estratégicas, </a:t>
            </a:r>
          </a:p>
          <a:p>
            <a:r>
              <a:rPr lang="pt-BR" baseline="0" dirty="0" smtClean="0"/>
              <a:t>3222- define os indicadores que seria monitorados, as ações estratégicas que seriam comtemplados pelos próximos indicadores, além de definir um cronograma, não seguido pela </a:t>
            </a:r>
            <a:r>
              <a:rPr lang="pt-BR" baseline="0" dirty="0" err="1" smtClean="0"/>
              <a:t>covid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4A92-D7EA-4CD6-A6A6-37A1BB837B0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83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Comparativo entre o Q1,</a:t>
            </a:r>
            <a:r>
              <a:rPr lang="pt-BR" baseline="0" dirty="0" smtClean="0"/>
              <a:t> </a:t>
            </a:r>
            <a:r>
              <a:rPr lang="pt-BR" dirty="0" smtClean="0"/>
              <a:t>Q2 e Q3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4A92-D7EA-4CD6-A6A6-37A1BB837B0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7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4A92-D7EA-4CD6-A6A6-37A1BB837B0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20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Empenho profissional, apoio e incentivo da gestão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4A92-D7EA-4CD6-A6A6-37A1BB837B0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61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7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50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6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68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71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79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8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31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4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5DBA-F650-496F-B4FD-0B1CEEF326BF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0AD8-1D4C-497F-A423-FAC32387F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24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442" y="2724150"/>
            <a:ext cx="11435787" cy="2387600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chemeClr val="accent5">
                    <a:lumMod val="50000"/>
                  </a:schemeClr>
                </a:solidFill>
              </a:rPr>
              <a:t>Programa Previne Brasil: Avaliação do </a:t>
            </a:r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</a:rPr>
              <a:t>3º </a:t>
            </a: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</a:rPr>
              <a:t>quadrimestre de 2022 e estratégias de melhoria dos Indicadores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49" b="15342"/>
          <a:stretch/>
        </p:blipFill>
        <p:spPr>
          <a:xfrm>
            <a:off x="0" y="0"/>
            <a:ext cx="1314593" cy="1558212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0" t="-1074" r="512" b="2573"/>
          <a:stretch/>
        </p:blipFill>
        <p:spPr>
          <a:xfrm>
            <a:off x="10730204" y="0"/>
            <a:ext cx="1461796" cy="1268963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4" r="38580" b="15342"/>
          <a:stretch/>
        </p:blipFill>
        <p:spPr>
          <a:xfrm>
            <a:off x="3943350" y="209550"/>
            <a:ext cx="34671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0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Ações e estratégias desenvolvidas pelos Municípios de melhor ISF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Descreva as ações e estratégias que o município vem desenvolvendo junto aos profissionais em cada indicador de saúde</a:t>
            </a:r>
            <a:r>
              <a:rPr lang="pt-BR" dirty="0" smtClean="0"/>
              <a:t>.</a:t>
            </a:r>
          </a:p>
          <a:p>
            <a:r>
              <a:rPr lang="pt-BR" dirty="0"/>
              <a:t>O município faz o rateio do Pagamento do Desempenho (PREVINE) entre os profissionais de Saúde</a:t>
            </a:r>
            <a:r>
              <a:rPr lang="pt-BR" dirty="0" smtClean="0"/>
              <a:t>?</a:t>
            </a:r>
          </a:p>
          <a:p>
            <a:r>
              <a:rPr lang="pt-BR" dirty="0"/>
              <a:t>Na sua concepção, o que fez a diferença para melhorar os resultados nos indicadores de saúde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TENENTE ANANIAS, LUCRECIA, SERRA DE SÃO BENTO, MARTINS, VERA CRUZ, E NÃO IDENTIFICADO.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48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250" t="33704" r="27750" b="8963"/>
          <a:stretch/>
        </p:blipFill>
        <p:spPr>
          <a:xfrm>
            <a:off x="1318260" y="157163"/>
            <a:ext cx="9555480" cy="65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166" t="34546" r="26167" b="15233"/>
          <a:stretch/>
        </p:blipFill>
        <p:spPr>
          <a:xfrm>
            <a:off x="838200" y="213358"/>
            <a:ext cx="10606680" cy="6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167" t="27037" r="27000" b="22148"/>
          <a:stretch/>
        </p:blipFill>
        <p:spPr>
          <a:xfrm>
            <a:off x="765732" y="106680"/>
            <a:ext cx="10660536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500" t="31926" r="26416" b="16074"/>
          <a:stretch/>
        </p:blipFill>
        <p:spPr>
          <a:xfrm>
            <a:off x="716280" y="167640"/>
            <a:ext cx="10637520" cy="64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167" t="33259" r="27083" b="8815"/>
          <a:stretch/>
        </p:blipFill>
        <p:spPr>
          <a:xfrm>
            <a:off x="944880" y="0"/>
            <a:ext cx="9906000" cy="67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6" t="24371" r="26416" b="17852"/>
          <a:stretch/>
        </p:blipFill>
        <p:spPr>
          <a:xfrm>
            <a:off x="1150620" y="0"/>
            <a:ext cx="9890760" cy="66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8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27778" r="27750" b="12222"/>
          <a:stretch/>
        </p:blipFill>
        <p:spPr>
          <a:xfrm>
            <a:off x="1501140" y="121919"/>
            <a:ext cx="9189720" cy="66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500" t="42000" r="32875" b="21704"/>
          <a:stretch/>
        </p:blipFill>
        <p:spPr>
          <a:xfrm>
            <a:off x="838200" y="365125"/>
            <a:ext cx="10660380" cy="52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5333" t="24370" r="27084" b="18148"/>
          <a:stretch/>
        </p:blipFill>
        <p:spPr>
          <a:xfrm>
            <a:off x="1082040" y="126682"/>
            <a:ext cx="9662160" cy="65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Previne Brasil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cap="all" dirty="0"/>
              <a:t>PORTARIA Nº 2.979, DE 12 DE NOVEMBRO DE 2019</a:t>
            </a:r>
          </a:p>
          <a:p>
            <a:pPr lvl="1"/>
            <a:r>
              <a:rPr lang="pt-BR" b="1" i="1" dirty="0"/>
              <a:t>Institui o Programa Previne Brasil, que estabelece novo modelo de financiamento de custeio da Atenção Primária à Saúde no âmbito do Sistema Único de Saúde, por meio da alteração da Portaria de Consolidação nº 6/GM/MS, de 28 de setembro de </a:t>
            </a:r>
            <a:r>
              <a:rPr lang="pt-BR" b="1" i="1" dirty="0" smtClean="0"/>
              <a:t>2017.</a:t>
            </a:r>
          </a:p>
          <a:p>
            <a:pPr marL="0" indent="0">
              <a:buNone/>
            </a:pPr>
            <a:r>
              <a:rPr lang="pt-BR" b="1" cap="all" dirty="0" smtClean="0"/>
              <a:t>PORTARIA Nº 3.222, DE 10 DE DEZEMBRO DE </a:t>
            </a:r>
            <a:r>
              <a:rPr lang="pt-BR" b="1" cap="all" dirty="0" smtClean="0"/>
              <a:t>2019 </a:t>
            </a:r>
            <a:endParaRPr lang="pt-BR" b="1" cap="all" dirty="0" smtClean="0"/>
          </a:p>
          <a:p>
            <a:pPr lvl="1"/>
            <a:r>
              <a:rPr lang="pt-BR" dirty="0" smtClean="0"/>
              <a:t>Dispõe </a:t>
            </a:r>
            <a:r>
              <a:rPr lang="pt-BR" dirty="0"/>
              <a:t>sobre os indicadores do pagamento por desempenho, no âmbito do Programa Previne Brasil</a:t>
            </a:r>
            <a:r>
              <a:rPr lang="pt-BR" dirty="0" smtClean="0"/>
              <a:t>.</a:t>
            </a:r>
          </a:p>
          <a:p>
            <a:pPr lvl="2"/>
            <a:r>
              <a:rPr lang="pt-BR" b="1" cap="all" dirty="0"/>
              <a:t>PORTARIA GM/MS Nº 102, DE 20 DE JANEIRO DE </a:t>
            </a:r>
            <a:r>
              <a:rPr lang="pt-BR" b="1" cap="all" dirty="0" smtClean="0"/>
              <a:t>2022 (ALTERA)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NOTA </a:t>
            </a:r>
            <a:r>
              <a:rPr lang="pt-BR" b="1" dirty="0"/>
              <a:t>TÉCNICA Nº </a:t>
            </a:r>
            <a:r>
              <a:rPr lang="pt-BR" b="1" dirty="0" smtClean="0"/>
              <a:t>12/2022-SAPS/MS</a:t>
            </a:r>
          </a:p>
          <a:p>
            <a:pPr lvl="1"/>
            <a:r>
              <a:rPr lang="pt-BR" dirty="0" smtClean="0"/>
              <a:t>Trata-se sobre as revisões dos indicadores de desempenho para o ano de 2022</a:t>
            </a:r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5" name="Imagem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4579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Obrigado!</a:t>
            </a:r>
            <a:endParaRPr lang="pt-BR" b="1" dirty="0">
              <a:solidFill>
                <a:srgbClr val="0070C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5" name="Imagem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Retângulo 2"/>
          <p:cNvSpPr/>
          <p:nvPr/>
        </p:nvSpPr>
        <p:spPr>
          <a:xfrm>
            <a:off x="766142" y="2227297"/>
            <a:ext cx="304942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i="1" dirty="0" smtClean="0">
                <a:solidFill>
                  <a:srgbClr val="0070C0"/>
                </a:solidFill>
              </a:rPr>
              <a:t>Jackson Lira</a:t>
            </a:r>
          </a:p>
          <a:p>
            <a:r>
              <a:rPr lang="pt-BR" sz="3200" dirty="0" smtClean="0">
                <a:solidFill>
                  <a:srgbClr val="0070C0"/>
                </a:solidFill>
              </a:rPr>
              <a:t>Assessor Técnico </a:t>
            </a:r>
          </a:p>
          <a:p>
            <a:r>
              <a:rPr lang="pt-BR" sz="3200" dirty="0" smtClean="0">
                <a:solidFill>
                  <a:srgbClr val="0070C0"/>
                </a:solidFill>
              </a:rPr>
              <a:t>COSEMS - RN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42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94860"/>
              </p:ext>
            </p:extLst>
          </p:nvPr>
        </p:nvGraphicFramePr>
        <p:xfrm>
          <a:off x="961055" y="776593"/>
          <a:ext cx="10217019" cy="54702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220407">
                  <a:extLst>
                    <a:ext uri="{9D8B030D-6E8A-4147-A177-3AD203B41FA5}">
                      <a16:colId xmlns:a16="http://schemas.microsoft.com/office/drawing/2014/main" val="2455828604"/>
                    </a:ext>
                  </a:extLst>
                </a:gridCol>
                <a:gridCol w="1974979">
                  <a:extLst>
                    <a:ext uri="{9D8B030D-6E8A-4147-A177-3AD203B41FA5}">
                      <a16:colId xmlns:a16="http://schemas.microsoft.com/office/drawing/2014/main" val="3568636906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1624872975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3046696357"/>
                    </a:ext>
                  </a:extLst>
                </a:gridCol>
              </a:tblGrid>
              <a:tr h="3466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INDICADOR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PARÂMETRO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META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PESO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29126"/>
                  </a:ext>
                </a:extLst>
              </a:tr>
              <a:tr h="9062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Proporção de gestantes com pelo menos 6 (seis) consultas pré-natal realizadas, sendo a 1ª (primeira) até a 12ª (décima segunda) semana de gestação  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2540770306"/>
                  </a:ext>
                </a:extLst>
              </a:tr>
              <a:tr h="604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Proporção de gestantes com realização de exames para sífilis e HIV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1215856495"/>
                  </a:ext>
                </a:extLst>
              </a:tr>
              <a:tr h="604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Proporção de gestantes com atendimento odontológico realizado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4071863695"/>
                  </a:ext>
                </a:extLst>
              </a:tr>
              <a:tr h="604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Proporção de mulheres com coleta de citopatológico na APS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&gt;=80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345730919"/>
                  </a:ext>
                </a:extLst>
              </a:tr>
              <a:tr h="1170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Proporção de crianças de 1 (um) ano de idade vacinadas na APS contra Difteria, Tétano, Coqueluche, Hepatite B, infecções causadas por </a:t>
                      </a:r>
                      <a:r>
                        <a:rPr lang="pt-BR" sz="1800" u="none" strike="noStrike" dirty="0" err="1">
                          <a:effectLst/>
                        </a:rPr>
                        <a:t>haemophilus</a:t>
                      </a:r>
                      <a:r>
                        <a:rPr lang="pt-BR" sz="18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 err="1">
                          <a:effectLst/>
                        </a:rPr>
                        <a:t>influenzae</a:t>
                      </a:r>
                      <a:r>
                        <a:rPr lang="pt-BR" sz="1800" u="none" strike="noStrike" dirty="0">
                          <a:effectLst/>
                        </a:rPr>
                        <a:t> tipo b e Poliomielite inativada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2494511699"/>
                  </a:ext>
                </a:extLst>
              </a:tr>
              <a:tr h="604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Proporção de pessoas com hipertensão, com consulta e pressão arterial aferida no semestre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3504534979"/>
                  </a:ext>
                </a:extLst>
              </a:tr>
              <a:tr h="604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Proporção de pessoas com diabetes, com consulta e hemoglobina glicada solicitada no semestre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31804016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 flipH="1">
            <a:off x="1604399" y="102637"/>
            <a:ext cx="893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Parâmetros, Metas e Pesos -  7 Indicadores de pagamento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6" name="Imagem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7" name="Agrupar 6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8" name="Imagem 7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9" name="Imagem 8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999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INDICADOR SINTÉTICO FINAL - ISF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7520" y="1566317"/>
            <a:ext cx="1149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dirty="0" smtClean="0"/>
              <a:t>“</a:t>
            </a:r>
            <a:r>
              <a:rPr lang="pt-BR" sz="3200" b="1" dirty="0" smtClean="0"/>
              <a:t>O </a:t>
            </a:r>
            <a:r>
              <a:rPr lang="pt-BR" sz="3200" b="1" dirty="0"/>
              <a:t>ISF corresponde ao cálculo do desempenho do conjunto dos sete indicadores selecionados. Esse índice se mantém aferido a cada 04 (quatro) meses com repercussão financeira para os 04 meses subsequentes. Esse ciclo se repetirá quadrimestralmente, conforme descrito no Manual Instrutivo do Previne Brasil</a:t>
            </a:r>
            <a:r>
              <a:rPr lang="pt-BR" sz="3200" b="1" dirty="0" smtClean="0"/>
              <a:t>.” </a:t>
            </a:r>
            <a:endParaRPr lang="pt-BR" sz="3200" b="1" dirty="0"/>
          </a:p>
        </p:txBody>
      </p:sp>
      <p:grpSp>
        <p:nvGrpSpPr>
          <p:cNvPr id="5" name="Agrupar 4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6" name="Imagem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7" name="Agrupar 6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8" name="Imagem 7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9" name="Imagem 8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042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84878"/>
              </p:ext>
            </p:extLst>
          </p:nvPr>
        </p:nvGraphicFramePr>
        <p:xfrm>
          <a:off x="79611" y="212593"/>
          <a:ext cx="12032777" cy="643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4" name="Imagem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2998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661687"/>
              </p:ext>
            </p:extLst>
          </p:nvPr>
        </p:nvGraphicFramePr>
        <p:xfrm>
          <a:off x="384187" y="244825"/>
          <a:ext cx="11307069" cy="608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4" name="Imagem 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5" name="Agrupar 4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5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166710"/>
              </p:ext>
            </p:extLst>
          </p:nvPr>
        </p:nvGraphicFramePr>
        <p:xfrm>
          <a:off x="814888" y="185479"/>
          <a:ext cx="10021050" cy="646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4" name="Imagem 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04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5" name="Imagem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797804"/>
              </p:ext>
            </p:extLst>
          </p:nvPr>
        </p:nvGraphicFramePr>
        <p:xfrm>
          <a:off x="457200" y="742949"/>
          <a:ext cx="11010900" cy="53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93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680" y="286384"/>
            <a:ext cx="10515600" cy="59315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4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onde começar</a:t>
            </a:r>
            <a:r>
              <a:rPr lang="pt-BR" sz="4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43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b="1" dirty="0" smtClean="0"/>
              <a:t>Entender as dificuldades</a:t>
            </a:r>
          </a:p>
          <a:p>
            <a:pPr lvl="1"/>
            <a:r>
              <a:rPr lang="pt-BR" dirty="0" smtClean="0"/>
              <a:t>Fragilidades </a:t>
            </a:r>
            <a:r>
              <a:rPr lang="pt-BR" dirty="0"/>
              <a:t>no </a:t>
            </a:r>
            <a:r>
              <a:rPr lang="pt-BR" dirty="0" smtClean="0"/>
              <a:t>registro</a:t>
            </a:r>
          </a:p>
          <a:p>
            <a:pPr lvl="1"/>
            <a:r>
              <a:rPr lang="pt-BR" dirty="0" smtClean="0"/>
              <a:t>Compromisso dos profissionais</a:t>
            </a:r>
            <a:endParaRPr lang="pt-BR" dirty="0"/>
          </a:p>
          <a:p>
            <a:pPr lvl="1"/>
            <a:r>
              <a:rPr lang="pt-BR" dirty="0"/>
              <a:t>Não utilização de protocolos de atendimento</a:t>
            </a:r>
          </a:p>
          <a:p>
            <a:pPr lvl="1"/>
            <a:r>
              <a:rPr lang="pt-BR" dirty="0"/>
              <a:t>Inconsistências cadastrais (Bases locais e federais)</a:t>
            </a:r>
          </a:p>
          <a:p>
            <a:pPr lvl="1"/>
            <a:r>
              <a:rPr lang="pt-BR" dirty="0"/>
              <a:t>A</a:t>
            </a:r>
            <a:r>
              <a:rPr lang="pt-BR" dirty="0" smtClean="0"/>
              <a:t>companhamento </a:t>
            </a:r>
            <a:r>
              <a:rPr lang="pt-BR" dirty="0"/>
              <a:t>individual</a:t>
            </a:r>
          </a:p>
          <a:p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19685" y="0"/>
            <a:ext cx="12172315" cy="6858000"/>
            <a:chOff x="19685" y="0"/>
            <a:chExt cx="12172315" cy="6858000"/>
          </a:xfrm>
        </p:grpSpPr>
        <p:pic>
          <p:nvPicPr>
            <p:cNvPr id="5" name="Imagem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49" b="15342"/>
            <a:stretch/>
          </p:blipFill>
          <p:spPr>
            <a:xfrm>
              <a:off x="19685" y="0"/>
              <a:ext cx="437515" cy="495300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11201400" y="0"/>
              <a:ext cx="990600" cy="6858000"/>
              <a:chOff x="11201400" y="0"/>
              <a:chExt cx="990600" cy="6858000"/>
            </a:xfrm>
          </p:grpSpPr>
          <p:pic>
            <p:nvPicPr>
              <p:cNvPr id="7" name="Imagem 6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0" t="-1074" r="512" b="2573"/>
              <a:stretch/>
            </p:blipFill>
            <p:spPr>
              <a:xfrm>
                <a:off x="11468100" y="0"/>
                <a:ext cx="723900" cy="561975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4" r="38580" b="15342"/>
              <a:stretch/>
            </p:blipFill>
            <p:spPr>
              <a:xfrm>
                <a:off x="11201400" y="6057900"/>
                <a:ext cx="952500" cy="8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113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570</Words>
  <Application>Microsoft Office PowerPoint</Application>
  <PresentationFormat>Widescreen</PresentationFormat>
  <Paragraphs>77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Tema do Office</vt:lpstr>
      <vt:lpstr>Programa Previne Brasil: Avaliação do 3º quadrimestre de 2022 e estratégias de melhoria dos Indicadores </vt:lpstr>
      <vt:lpstr>Previne Brasil</vt:lpstr>
      <vt:lpstr>Apresentação do PowerPoint</vt:lpstr>
      <vt:lpstr>INDICADOR SINTÉTICO FINAL - ISF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Ações e estratégias desenvolvidas pelos Municípios de melhor ISF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Lira</dc:creator>
  <cp:lastModifiedBy>Francisco Lira</cp:lastModifiedBy>
  <cp:revision>143</cp:revision>
  <dcterms:created xsi:type="dcterms:W3CDTF">2022-10-16T01:08:49Z</dcterms:created>
  <dcterms:modified xsi:type="dcterms:W3CDTF">2023-02-09T02:10:50Z</dcterms:modified>
</cp:coreProperties>
</file>