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Merriweather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06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a513202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a513202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986510e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1986510e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986510e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986510e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986510e7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1986510e7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99ab48d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199ab48d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986510e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1986510e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986510e7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1986510e7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986510e7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1986510e7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986510a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1986510a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99ab48d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199ab48d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986510a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1986510a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986510a1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986510a1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99ab48d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99ab48d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ceb99a25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dceb99a252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99ab48d9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99ab48d9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99ab48d9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99ab48d9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986510a1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986510a1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986510a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986510a1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a5132021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a5132021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829">
                <a:latin typeface="Merriweather"/>
                <a:ea typeface="Merriweather"/>
                <a:cs typeface="Merriweather"/>
                <a:sym typeface="Merriweather"/>
              </a:rPr>
              <a:t>Secretaria Estadual de Saúde</a:t>
            </a:r>
            <a:endParaRPr sz="1829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829">
                <a:latin typeface="Merriweather"/>
                <a:ea typeface="Merriweather"/>
                <a:cs typeface="Merriweather"/>
                <a:sym typeface="Merriweather"/>
              </a:rPr>
              <a:t>Coordenadoria de Atenção à Saúde</a:t>
            </a:r>
            <a:endParaRPr sz="1829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829">
                <a:latin typeface="Merriweather"/>
                <a:ea typeface="Merriweather"/>
                <a:cs typeface="Merriweather"/>
                <a:sym typeface="Merriweather"/>
              </a:rPr>
              <a:t>Subcoordenadoria de Redes de Atenção à Saúde</a:t>
            </a:r>
            <a:endParaRPr sz="1829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829">
                <a:latin typeface="Merriweather"/>
                <a:ea typeface="Merriweather"/>
                <a:cs typeface="Merriweather"/>
                <a:sym typeface="Merriweather"/>
              </a:rPr>
              <a:t>Rede de Atenção Psicossocial - RAPS</a:t>
            </a:r>
            <a:endParaRPr sz="1829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829">
                <a:latin typeface="Merriweather"/>
                <a:ea typeface="Merriweather"/>
                <a:cs typeface="Merriweather"/>
                <a:sym typeface="Merriweather"/>
              </a:rPr>
              <a:t>Rede de Urgência e Emergência - RUE</a:t>
            </a:r>
            <a:endParaRPr sz="1829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160"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1"/>
          </p:nvPr>
        </p:nvSpPr>
        <p:spPr>
          <a:xfrm>
            <a:off x="1297500" y="2288475"/>
            <a:ext cx="7038900" cy="21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latin typeface="Roboto"/>
                <a:ea typeface="Roboto"/>
                <a:cs typeface="Roboto"/>
                <a:sym typeface="Roboto"/>
              </a:rPr>
              <a:t>Documentos Orientadores na atenção à crise em saúde mental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latin typeface="Times New Roman"/>
                <a:ea typeface="Times New Roman"/>
                <a:cs typeface="Times New Roman"/>
                <a:sym typeface="Times New Roman"/>
              </a:rPr>
              <a:t>PROTOCOLO DA ATENÇÃO DA RUE À PESSOA COM TRANSTORNO MENTAL OU SOFRIMENTO PSÍQUICO: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Roboto"/>
                <a:ea typeface="Roboto"/>
                <a:cs typeface="Roboto"/>
                <a:sym typeface="Roboto"/>
              </a:rPr>
              <a:t>Objetivo Geral: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Colaborar para a orientação aos serviços e suas equipes que prestem atenção de urgência e emergência em saúde mental acerca da organização do atendimento às pessoas em crise intensa de sofrimento psíquico, auxiliando na compreensão de perfis de atendimento e condução técnica qualificada.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latin typeface="Times New Roman"/>
                <a:ea typeface="Times New Roman"/>
                <a:cs typeface="Times New Roman"/>
                <a:sym typeface="Times New Roman"/>
              </a:rPr>
              <a:t>PROTOCOLO DA ATENÇÃO DA RUE À PESSOA COM TRANSTORNO MENTAL OU SOFRIMENTO PSÍQUICO: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120" b="1">
                <a:latin typeface="Times New Roman"/>
                <a:ea typeface="Times New Roman"/>
                <a:cs typeface="Times New Roman"/>
                <a:sym typeface="Times New Roman"/>
              </a:rPr>
              <a:t>OBJETIVOS ESPECÍFICOS</a:t>
            </a:r>
            <a:endParaRPr sz="1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602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97"/>
              <a:buFont typeface="Montserrat"/>
              <a:buChar char="●"/>
            </a:pPr>
            <a:r>
              <a:rPr lang="pt-BR" sz="1196">
                <a:latin typeface="Montserrat"/>
                <a:ea typeface="Montserrat"/>
                <a:cs typeface="Montserrat"/>
                <a:sym typeface="Montserrat"/>
              </a:rPr>
              <a:t>Estabelecer elementos de referência para a organização do fluxo de acesso aos serviços de urgência e emergência para a saúde mental, assim como alta e encaminhamentos dos pacientes atendidos;</a:t>
            </a:r>
            <a:endParaRPr sz="1196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60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97"/>
              <a:buFont typeface="Montserrat"/>
              <a:buChar char="●"/>
            </a:pPr>
            <a:r>
              <a:rPr lang="pt-BR" sz="1196">
                <a:latin typeface="Montserrat"/>
                <a:ea typeface="Montserrat"/>
                <a:cs typeface="Montserrat"/>
                <a:sym typeface="Montserrat"/>
              </a:rPr>
              <a:t>Estabelecer protocolo de abordagem da crise com avaliação e classificação de risco;</a:t>
            </a:r>
            <a:endParaRPr sz="1196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60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97"/>
              <a:buFont typeface="Montserrat"/>
              <a:buChar char="●"/>
            </a:pPr>
            <a:r>
              <a:rPr lang="pt-BR" sz="1196">
                <a:latin typeface="Montserrat"/>
                <a:ea typeface="Montserrat"/>
                <a:cs typeface="Montserrat"/>
                <a:sym typeface="Montserrat"/>
              </a:rPr>
              <a:t>Estabelecer minimamente protocolos técnicos com diretrizes de procedimentos, estabelecimento de competências e responsabilidades dos serviços de urgência e emergência no acolhimento e atendimento às pessoas em crise intensa de sofrimento psíquico;	</a:t>
            </a:r>
            <a:endParaRPr sz="1196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60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97"/>
              <a:buFont typeface="Montserrat"/>
              <a:buChar char="●"/>
            </a:pPr>
            <a:r>
              <a:rPr lang="pt-BR" sz="1196">
                <a:latin typeface="Montserrat"/>
                <a:ea typeface="Montserrat"/>
                <a:cs typeface="Montserrat"/>
                <a:sym typeface="Montserrat"/>
              </a:rPr>
              <a:t>Incentivar a elaboração de protocolos clínicos para abordagem das crises de intenso sofrimento psíquico com  intervenção verbal, tranquilização medicamentosa, continência/contenção e de cuidado/</a:t>
            </a:r>
            <a:r>
              <a:rPr lang="pt-BR" sz="1196" i="1">
                <a:latin typeface="Montserrat"/>
                <a:ea typeface="Montserrat"/>
                <a:cs typeface="Montserrat"/>
                <a:sym typeface="Montserrat"/>
              </a:rPr>
              <a:t>handover</a:t>
            </a:r>
            <a:r>
              <a:rPr lang="pt-BR" sz="1196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96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endParaRPr sz="120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latin typeface="Times New Roman"/>
                <a:ea typeface="Times New Roman"/>
                <a:cs typeface="Times New Roman"/>
                <a:sym typeface="Times New Roman"/>
              </a:rPr>
              <a:t>PROTOCOLO DA ATENÇÃO DA RUE À PESSOA COM TRANSTORNO MENTAL OU SOFRIMENTO PSÍQUICO: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457200" lvl="0" indent="-302817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1508">
                <a:latin typeface="Montserrat"/>
                <a:ea typeface="Montserrat"/>
                <a:cs typeface="Montserrat"/>
                <a:sym typeface="Montserrat"/>
              </a:rPr>
              <a:t>Definir protocolos de alta, encaminhamento e de transferência do paciente;</a:t>
            </a:r>
            <a:endParaRPr sz="1508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281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1508">
                <a:latin typeface="Montserrat"/>
                <a:ea typeface="Montserrat"/>
                <a:cs typeface="Montserrat"/>
                <a:sym typeface="Montserrat"/>
              </a:rPr>
              <a:t>Orientar cumprimento de esquema de retaguarda e apoio matricial de cada serviço de urgência e emergência em saúde mental;</a:t>
            </a:r>
            <a:endParaRPr sz="1508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281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1508">
                <a:latin typeface="Montserrat"/>
                <a:ea typeface="Montserrat"/>
                <a:cs typeface="Montserrat"/>
                <a:sym typeface="Montserrat"/>
              </a:rPr>
              <a:t>Resguardar a integralidade física, psíquica e moral dos pacientes e da família e consolidar a atuação integrada com a rede e o território;</a:t>
            </a:r>
            <a:endParaRPr sz="1508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281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1508">
                <a:latin typeface="Montserrat"/>
                <a:ea typeface="Montserrat"/>
                <a:cs typeface="Montserrat"/>
                <a:sym typeface="Montserrat"/>
              </a:rPr>
              <a:t>Normatizar o atendimento humanizado aos usuários da Rede de Atenção Psicossocial (RAPS) na Rede de Urgência e Emergência (RUE) do estado do Rio Grande do Norte;</a:t>
            </a:r>
            <a:endParaRPr sz="1508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281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1508">
                <a:latin typeface="Montserrat"/>
                <a:ea typeface="Montserrat"/>
                <a:cs typeface="Montserrat"/>
                <a:sym typeface="Montserrat"/>
              </a:rPr>
              <a:t>Qualificar o acesso ao recurso necessário de forma eficiente e eficaz.</a:t>
            </a:r>
            <a:br>
              <a:rPr lang="pt-BR" sz="1508">
                <a:latin typeface="Montserrat"/>
                <a:ea typeface="Montserrat"/>
                <a:cs typeface="Montserrat"/>
                <a:sym typeface="Montserrat"/>
              </a:rPr>
            </a:br>
            <a:endParaRPr sz="1508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Protocolo de atendimento:</a:t>
            </a:r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Procedimento de Acolhimento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/>
              <a:t>Manejo não farmacológico: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1)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Descalonamento: procedimento de tentativa de continência verbal ou pela palavra da crise do paciente,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2)Imobilização/ contenção física manual: é utilizada para segurar, conduzir e restringir os movimentos físicos do paciente sem utilizar nenhum dispositivo mecânico, apenas técnicas manuais. Para que a técnica seja aplicada de forma adequada é preciso que a equipe esteja devidamente capacitada e treinada;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3) Contenção física mecânica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Manejo Farmacológico</a:t>
            </a: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1297500" y="1371600"/>
            <a:ext cx="7038900" cy="3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latin typeface="Montserrat"/>
                <a:ea typeface="Montserrat"/>
                <a:cs typeface="Montserrat"/>
                <a:sym typeface="Montserrat"/>
              </a:rPr>
              <a:t>O objetivo da medicação por causa de agitação psicomotora, deve ser acalmar o paciente.</a:t>
            </a:r>
            <a:endParaRPr sz="121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latin typeface="Montserrat"/>
                <a:ea typeface="Montserrat"/>
                <a:cs typeface="Montserrat"/>
                <a:sym typeface="Montserrat"/>
              </a:rPr>
              <a:t> Se a pessoa que receber o medicamento tiver capacidade para colaborar, ela deverá ser envolvida no processo de escolha, da forma que for possível.</a:t>
            </a:r>
            <a:endParaRPr sz="121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latin typeface="Montserrat"/>
                <a:ea typeface="Montserrat"/>
                <a:cs typeface="Montserrat"/>
                <a:sym typeface="Montserrat"/>
              </a:rPr>
              <a:t>Quando a crise que motivou o atendimento da pessoa com transtorno mental ou sofrimento psíquico, incluindo aquela com necessidades decorrentes do uso de substâncias psicoativas (SPA) tiver como causa a falta de medicação, é preciso verificar se está havendo dificuldade de acesso ou falta do medicamento onde deveria ser fornecido.</a:t>
            </a:r>
            <a:endParaRPr sz="121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pt-BR" sz="1210">
                <a:latin typeface="Montserrat"/>
                <a:ea typeface="Montserrat"/>
                <a:cs typeface="Montserrat"/>
                <a:sym typeface="Montserrat"/>
              </a:rPr>
              <a:t>Nesse caso, a Unidade de Pronto Atendimento deve proceder priorizando as medidas de estabilização do paciente, porém não exercer apenas a  renovação de prescrição de medicação psicotrópica. Assim sendo, é necessário informar a APS do território de residência da pessoa.</a:t>
            </a:r>
            <a:endParaRPr sz="121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SzPts val="1018"/>
              <a:buNone/>
            </a:pPr>
            <a:endParaRPr sz="1202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Manejo Farmacológico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latin typeface="Times New Roman"/>
                <a:ea typeface="Times New Roman"/>
                <a:cs typeface="Times New Roman"/>
                <a:sym typeface="Times New Roman"/>
              </a:rPr>
              <a:t>Esquemas de medicação via oral (agitação leve / paciente cooperativo):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1- Diazepam 10mg, 01(um) a 02 (dois) comprimidos VO, pode repetir após 60 (sessenta) minutos se não houver melhora. Ideal para pacientes levemente agitados e ansiosos.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2- Haloperidol 5mg 01(um) comprimido. VO associado a Diazepam 10mg, 01(um) a 02(dois) comprimidos VO. Ideal para pacientes com psicose (alucinações e delírios ) com agitação leve.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3- Clorpromazina 25mg ou 100mg, VO, para pacientes que não tolerem o haloperidol.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4- Se o serviço tiver disponível: Olanzapina 10mg 01(um) comprimido VO seria uma boa opção também.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Manejo Farmacológico</a:t>
            </a:r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665025" y="1307850"/>
            <a:ext cx="75750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t-BR" sz="1120" b="1">
                <a:latin typeface="Times New Roman"/>
                <a:ea typeface="Times New Roman"/>
                <a:cs typeface="Times New Roman"/>
                <a:sym typeface="Times New Roman"/>
              </a:rPr>
              <a:t>Esquemas de medicação intramuscular (agitação intensa/não cooperativo)</a:t>
            </a:r>
            <a:endParaRPr sz="1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pt-BR" sz="1120">
                <a:latin typeface="Times New Roman"/>
                <a:ea typeface="Times New Roman"/>
                <a:cs typeface="Times New Roman"/>
                <a:sym typeface="Times New Roman"/>
              </a:rPr>
              <a:t>1- Haloperidol 5mg/ml, 01(uma) ampola IM junto com Prometazina 25mg/ml, 01(uma) ampola IM. Pode ser repetido em até 60 (sessenta) minutos, máximo 3(três) vezes. Em idosos e adolescentes, sugerimos iniciar com meia ampola de cada, pois são mais suscetíveis aos efeitos colaterais. </a:t>
            </a:r>
            <a:endParaRPr sz="11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pt-BR" sz="1120">
                <a:latin typeface="Times New Roman"/>
                <a:ea typeface="Times New Roman"/>
                <a:cs typeface="Times New Roman"/>
                <a:sym typeface="Times New Roman"/>
              </a:rPr>
              <a:t>2- Haloperidol 5mg/ml, 01(uma) ampola IM junto com meia ampola de Midazolam 5mg/ml (1,5ml-7,5mg), na mesma seringa. Pode ser repetido em até 60 (sessenta) minutos, máximo 3 vezes. Em idosos e adolescentes, sugerimos iniciar com meia ampola de haloperidol.</a:t>
            </a:r>
            <a:endParaRPr sz="11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pt-BR" sz="1120">
                <a:latin typeface="Times New Roman"/>
                <a:ea typeface="Times New Roman"/>
                <a:cs typeface="Times New Roman"/>
                <a:sym typeface="Times New Roman"/>
              </a:rPr>
              <a:t>3- Clorpromazina 5mg/ml - ampola 5ml - de 2,5 a 5ml IM. Neste caso seria como segunda opção, por falta das medicações descritas nos itens 1 e 2, ausência de resposta aos itens 1 e 2 ou pacientes que não toleram o haloperidol (sintomas extrapiramidais). Cuidado com hipotensão, evitar em pessoas com cardiopatia grave e em idosos.</a:t>
            </a:r>
            <a:endParaRPr sz="11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pt-BR" sz="1120" b="1">
                <a:latin typeface="Times New Roman"/>
                <a:ea typeface="Times New Roman"/>
                <a:cs typeface="Times New Roman"/>
                <a:sym typeface="Times New Roman"/>
              </a:rPr>
              <a:t>Obs: se a agitação se der por causa de estado confusional agudo, evitar benzodiazepínico, optar por haloperidol VO ou injetável (meia a 01 ampola).</a:t>
            </a:r>
            <a:endParaRPr sz="112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1200"/>
              </a:spcAft>
              <a:buSzPts val="935"/>
              <a:buNone/>
            </a:pPr>
            <a:endParaRPr sz="110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840">
                <a:latin typeface="Lato"/>
                <a:ea typeface="Lato"/>
                <a:cs typeface="Lato"/>
                <a:sym typeface="Lato"/>
              </a:rPr>
              <a:t>Agenda para implementação e efetivação dos documentos orientadores:</a:t>
            </a:r>
            <a:endParaRPr sz="184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160"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1391000" y="1577925"/>
            <a:ext cx="7038900" cy="33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Publicação e Divulgação do Fluxo, Nota e Protocolo para as 8 regiões de saúde</a:t>
            </a:r>
            <a:endParaRPr sz="16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Colegiado com os Grupos Condutores Regionais e Estadual de Saúde Mental (pauta: discussão do fluxo e apresentação diretriz de construção  dos Planos de Ação Regional de saúde mental, fóruns de saúde mental)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Apresentação dos documentos orientadores no colegiado dos Hospitais Regionais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Qualificação dos reguladores e médicos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Visita às regiões de saúde - Hospitais Regionais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000"/>
              <a:t>Obrigada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Realizados</a:t>
            </a: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Reunião que ocorreu com o Hospital Severino Lopes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Qualificação: Atenção Psicossocial à crise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pt-BR" sz="1700"/>
              <a:t>Apresentação dos documentos orientadores no COSEMS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Atendimento à crise de sofrimento psíquico 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O objetivo do acolhimento das pessoas com sofrimento ou transtorno mental, incluindo aquelas com necessidades decorrentes do uso de substâncias psicoativas (SPA), nos pontos de atenção da Rede de Urgência e Emergência (RUE), é promover a estabilização do quadro de crise grave, ainda não contornado, de modo que este não necessite de uma internação hospitalar em leito de saúde mental ou em hospital psiquiátrico especializado.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Atendimento à crise de sofrimento psíquico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222000"/>
            <a:ext cx="7038900" cy="3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25">
                <a:latin typeface="Montserrat"/>
                <a:ea typeface="Montserrat"/>
                <a:cs typeface="Montserrat"/>
                <a:sym typeface="Montserrat"/>
              </a:rPr>
              <a:t>O atendimento a crises e/ou urgências e emergências de sofrimento psíquico deve buscar a superação da fragmentação das ações de saúde mental, garantindo  atenção à saúde de modo compartilhado, psicossocial e integral em acordo com os princípios do SUS e da Reforma Psiquiátrica,</a:t>
            </a:r>
            <a:endParaRPr sz="1425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25">
                <a:latin typeface="Montserrat"/>
                <a:ea typeface="Montserrat"/>
                <a:cs typeface="Montserrat"/>
                <a:sym typeface="Montserrat"/>
              </a:rPr>
              <a:t>Atenção à crise não se trata do atendimento numa lógica puramente medicamentosa, mas no acolhimento  através da escuta qualificada do paciente e da família ou acompanhante, da  responsabilidade na produção de vínculo, e na corresponsabilização do cuidado.</a:t>
            </a:r>
            <a:endParaRPr sz="1525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080650" y="218200"/>
            <a:ext cx="725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Fluxo e nota técnica no atendimento de urgência e emergência em saúde mental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331125" y="1231425"/>
            <a:ext cx="7929600" cy="3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) USUÁRIO PODERÁ SER REGULADO 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PARA OUTRA PORTA DE URGÊNCIA E EMERGÊNCIA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2)USUÁRIO COM NECESSIDADE DE INTERNAÇÃO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 TERÁ VAGA SOLICITADA ATRAVÉS DO SISTEMA 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REGULA RN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3) ENCAMINHAMENTOS AOS LEITOS DE 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ATENDIMENTO À CRISE DO HGJM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4)ESTABILIZAÇÃO DO PACIENTE NA URGÊNCIA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 E ARTICULAÇÃO COM OUTROS PONTOS DE ATENÇÃO 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DA RAPS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63" b="1">
                <a:latin typeface="Montserrat"/>
                <a:ea typeface="Montserrat"/>
                <a:cs typeface="Montserrat"/>
                <a:sym typeface="Montserrat"/>
              </a:rPr>
              <a:t>5) INTERNAÇÃO COMPULSÓRIA</a:t>
            </a: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0159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4507">
                <a:latin typeface="Montserrat"/>
                <a:ea typeface="Montserrat"/>
                <a:cs typeface="Montserrat"/>
                <a:sym typeface="Montserrat"/>
              </a:rPr>
              <a:t>Não foi possível a estabilização na porta de urgência - </a:t>
            </a:r>
            <a:endParaRPr sz="4507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7">
                <a:latin typeface="Montserrat"/>
                <a:ea typeface="Montserrat"/>
                <a:cs typeface="Montserrat"/>
                <a:sym typeface="Montserrat"/>
              </a:rPr>
              <a:t>seguir critérios para a internação 	inserir no Regula RN</a:t>
            </a:r>
            <a:endParaRPr sz="4507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015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4507">
                <a:latin typeface="Montserrat"/>
                <a:ea typeface="Montserrat"/>
                <a:cs typeface="Montserrat"/>
                <a:sym typeface="Montserrat"/>
              </a:rPr>
              <a:t>Não foi possível a estabilização e há urgência </a:t>
            </a:r>
            <a:endParaRPr sz="4507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7">
                <a:latin typeface="Montserrat"/>
                <a:ea typeface="Montserrat"/>
                <a:cs typeface="Montserrat"/>
                <a:sym typeface="Montserrat"/>
              </a:rPr>
              <a:t>de internação        HGJM</a:t>
            </a:r>
            <a:endParaRPr sz="4507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015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●"/>
            </a:pPr>
            <a:r>
              <a:rPr lang="pt-BR" sz="4507">
                <a:latin typeface="Montserrat"/>
                <a:ea typeface="Montserrat"/>
                <a:cs typeface="Montserrat"/>
                <a:sym typeface="Montserrat"/>
              </a:rPr>
              <a:t>Foi possível a estabilização 	articulação com </a:t>
            </a:r>
            <a:endParaRPr sz="4507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7">
                <a:latin typeface="Montserrat"/>
                <a:ea typeface="Montserrat"/>
                <a:cs typeface="Montserrat"/>
                <a:sym typeface="Montserrat"/>
              </a:rPr>
              <a:t>CAPS, APS e outros pontos da RAPS</a:t>
            </a:r>
            <a:endParaRPr sz="4507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63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625" y="1132625"/>
            <a:ext cx="4104200" cy="386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6"/>
          <p:cNvCxnSpPr/>
          <p:nvPr/>
        </p:nvCxnSpPr>
        <p:spPr>
          <a:xfrm>
            <a:off x="2812125" y="4021450"/>
            <a:ext cx="2667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16"/>
          <p:cNvCxnSpPr/>
          <p:nvPr/>
        </p:nvCxnSpPr>
        <p:spPr>
          <a:xfrm>
            <a:off x="1440525" y="4478650"/>
            <a:ext cx="2667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16"/>
          <p:cNvCxnSpPr/>
          <p:nvPr/>
        </p:nvCxnSpPr>
        <p:spPr>
          <a:xfrm>
            <a:off x="2874100" y="4683275"/>
            <a:ext cx="266700" cy="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Atendimento e fluxo: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Vale destacar que, o lugar do cuidado em saúde mental na atenção à crise deverá se dar no território, sobretudo, nos CAPS. Quando necessário o atendimento na rede de urgência e emergência ou a internação nos leitos de saúde mental, não há uma desresponsabilização dos CAPS nesse cuidado.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Atendimento e fluxo:</a:t>
            </a:r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716975" y="1567550"/>
            <a:ext cx="7619400" cy="32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A UPA ou outra porta de urgência e emergência que acolher o usuário precisa identificar se o mesmo realiza acompanhamento em Centro de Atenção Psicossocial (CAPS), de forma que esse serviço seja acionado para o compartilhamento da responsabilidade (inclusive sobre a evolução do caso que pode receber alta ou ser encaminhado para outro ponto de atenção). Especificamente, quando a ocorrência for durante o período noturno, feriado ou fim de semana e ainda não houver vinculação do usuário a nenhum CAPS, a orientação é que no período seguinte seja acionado e discutido com o serviço de referência no território do paciente.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Caso não exista CAPS de referência em seu território, deve ser feita a articulação com a atenção primária em saúde. Onde quer que o usuário seja acolhido, deve-se institucionalmente articular os demais pontos de atenção da rede necessários para responder às necessidades, evitando ações imediatistas, descontextualizadas, fragmentadas e, por consequência, equivocadas.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HGJM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788350" y="153637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Teleatendimento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pt-BR" sz="1900"/>
              <a:t>Critérios para encaminhamento aos leitos de atendimento à crise no HGJM: </a:t>
            </a:r>
            <a:endParaRPr sz="1900"/>
          </a:p>
          <a:p>
            <a:pPr marL="0" lvl="0" indent="4572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O paciente com quadro de agitação psicomotora extrema com risco de auto e/ou heteroagressividade importantes, que sejam refratários às medidas disponíveis no local (medicações para agitação psicomotora - conforme protocolo descrito abaixo), e pacientes que correm risco a sua integridade física ou de morte em função de mobilização social devido a repercussão na população da atitude cometida durante à crise. Por exemplo, pacientes em valência social com risco de linchamento, atentado contra própria vida ou de outrem com uso de arma de fogo ou branca, atear fogo em si e/ou no ambiente.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Critérios de acesso aos leitos de atendimento à crise no HGJM</a:t>
            </a: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623450" y="1236525"/>
            <a:ext cx="7713000" cy="35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2"/>
          </a:p>
          <a:p>
            <a:pPr marL="457200" lvl="0" indent="-311308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3"/>
              <a:buChar char="-"/>
            </a:pPr>
            <a:r>
              <a:rPr lang="pt-BR" sz="1302"/>
              <a:t>Caráter excepcional,</a:t>
            </a:r>
            <a:endParaRPr sz="1302"/>
          </a:p>
          <a:p>
            <a:pPr marL="457200" lvl="0" indent="-31130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3"/>
              <a:buChar char="-"/>
            </a:pPr>
            <a:r>
              <a:rPr lang="pt-BR" sz="1302"/>
              <a:t>Via Regula,</a:t>
            </a:r>
            <a:endParaRPr sz="1302"/>
          </a:p>
          <a:p>
            <a:pPr marL="457200" lvl="0" indent="-317658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3"/>
              <a:buChar char="-"/>
            </a:pPr>
            <a:r>
              <a:rPr lang="pt-BR" sz="1217"/>
              <a:t>Esses leitos estão reservados para dar celeridade de internação nos casos de maior gravidade,</a:t>
            </a:r>
            <a:endParaRPr sz="1217"/>
          </a:p>
          <a:p>
            <a:pPr marL="457200" lvl="0" indent="-305911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18"/>
              <a:buChar char="-"/>
            </a:pPr>
            <a:r>
              <a:rPr lang="pt-BR" sz="1217"/>
              <a:t>Após inserção no Regula RN deverá ser feito contato com o médico do HGJM, com a devida discussão de caso, cabendo a este sinalizar no sistema que o paciente em específico necessita ser recebido no leito de estabilização do HGJM. Quando o usuário tiver indicação de aceite no sistema, o município poderá solicitar o transporte adequado para realizar a transferência.</a:t>
            </a:r>
            <a:endParaRPr sz="1217"/>
          </a:p>
          <a:p>
            <a:pPr marL="4572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017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Considerações do atendimento do SAMU e acesso aos leitos de atendimento à crise do HGJM:</a:t>
            </a: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17"/>
          </a:p>
          <a:p>
            <a:pPr marL="457200" lvl="0" indent="-300112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pt-BR" sz="1217"/>
              <a:t>O SAMU deve conduzir o paciente  a uma porta de urgência e emergência para depois ser encaminhado ao leito com base em estabilização e avaliação do pronto atendimento. No caso do HGJM não há pronto atendimento. </a:t>
            </a:r>
            <a:endParaRPr sz="1217"/>
          </a:p>
          <a:p>
            <a:pPr marL="457200" lvl="0" indent="-300112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 sz="1217"/>
              <a:t>Considerando as modalidade de Unidade móvel: </a:t>
            </a:r>
            <a:endParaRPr sz="1217"/>
          </a:p>
          <a:p>
            <a:pPr marL="457200" lvl="0" indent="-300112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 sz="1217"/>
              <a:t>O SAMU na modalidade de suporte básico (USB), por terem  limitações estruturais e de atribuição, não conseguem realizar o protocolo de contenção química devido à ausência do médico. Dessa forma, é necessário a utilização da porta de urgência. </a:t>
            </a:r>
            <a:endParaRPr sz="1217"/>
          </a:p>
          <a:p>
            <a:pPr marL="457200" lvl="0" indent="-300112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 sz="1217"/>
              <a:t>Já na modalidade de Suporte Avançado (USA) do SAMU, que possui a presença do médico, existe a possibilidade de estabilizar os pacientes atendidos através da aplicação do protocolo de contenção química. E, sendo realizado o atendimento adequado, na sequência, o paciente é transportado para a porta de urgência de sua referência (pronto atendimentos e UPAS).</a:t>
            </a:r>
            <a:endParaRPr sz="1217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1834</Words>
  <Application>Microsoft Office PowerPoint</Application>
  <PresentationFormat>Apresentação na tela (16:9)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Montserrat</vt:lpstr>
      <vt:lpstr>Arial</vt:lpstr>
      <vt:lpstr>Times New Roman</vt:lpstr>
      <vt:lpstr>Merriweather</vt:lpstr>
      <vt:lpstr>Roboto</vt:lpstr>
      <vt:lpstr>Lato</vt:lpstr>
      <vt:lpstr>Focus</vt:lpstr>
      <vt:lpstr>Secretaria Estadual de Saúde Coordenadoria de Atenção à Saúde Subcoordenadoria de Redes de Atenção à Saúde Rede de Atenção Psicossocial - RAPS Rede de Urgência e Emergência - RUE </vt:lpstr>
      <vt:lpstr>Atendimento à crise de sofrimento psíquico </vt:lpstr>
      <vt:lpstr>Atendimento à crise de sofrimento psíquico</vt:lpstr>
      <vt:lpstr>Fluxo e nota técnica no atendimento de urgência e emergência em saúde mental</vt:lpstr>
      <vt:lpstr>Atendimento e fluxo:</vt:lpstr>
      <vt:lpstr>Atendimento e fluxo:</vt:lpstr>
      <vt:lpstr>HGJM</vt:lpstr>
      <vt:lpstr>Critérios de acesso aos leitos de atendimento à crise no HGJM</vt:lpstr>
      <vt:lpstr>Considerações do atendimento do SAMU e acesso aos leitos de atendimento à crise do HGJM:</vt:lpstr>
      <vt:lpstr>PROTOCOLO DA ATENÇÃO DA RUE À PESSOA COM TRANSTORNO MENTAL OU SOFRIMENTO PSÍQUICO: </vt:lpstr>
      <vt:lpstr>PROTOCOLO DA ATENÇÃO DA RUE À PESSOA COM TRANSTORNO MENTAL OU SOFRIMENTO PSÍQUICO:</vt:lpstr>
      <vt:lpstr>PROTOCOLO DA ATENÇÃO DA RUE À PESSOA COM TRANSTORNO MENTAL OU SOFRIMENTO PSÍQUICO: </vt:lpstr>
      <vt:lpstr>Protocolo de atendimento:</vt:lpstr>
      <vt:lpstr>Manejo Farmacológico</vt:lpstr>
      <vt:lpstr>Manejo Farmacológico</vt:lpstr>
      <vt:lpstr>Manejo Farmacológico</vt:lpstr>
      <vt:lpstr>Agenda para implementação e efetivação dos documentos orientadores: </vt:lpstr>
      <vt:lpstr>Apresentação do PowerPoint</vt:lpstr>
      <vt:lpstr>Realizados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Estadual de Saúde Coordenadoria de Atenção à Saúde Subcoordenadoria de Redes de Atenção à Saúde Rede de Atenção Psicossocial - RAPS Rede de Urgência e Emergência - RUE </dc:title>
  <dc:creator>cer</dc:creator>
  <cp:lastModifiedBy>cer</cp:lastModifiedBy>
  <cp:revision>2</cp:revision>
  <dcterms:modified xsi:type="dcterms:W3CDTF">2023-03-13T13:58:03Z</dcterms:modified>
</cp:coreProperties>
</file>