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Slab" panose="020B0604020202020204" pitchFamily="2" charset="0"/>
      <p:regular r:id="rId38"/>
      <p:bold r:id="rId39"/>
    </p:embeddedFont>
    <p:embeddedFont>
      <p:font typeface="Rockwell" panose="02060603020205020403" pitchFamily="18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b306fbb6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db306fbb6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b306fbb6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b306fbb6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d747887e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d747887e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747887e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d747887e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b306fbb6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b306fbb6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747887e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d747887e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747887e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d747887e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747887e8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d747887e8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d747887e8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d747887e8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db306fbb6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db306fbb6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b306fbb6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db306fbb6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db306fbb6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db306fbb6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db306fbb6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db306fbb6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b306fbb6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db306fbb6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b306fbb6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db306fbb6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b306fbb6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b306fbb6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b306fbb6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b306fbb6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03427" y="10887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993" y="95053"/>
            <a:ext cx="1392993" cy="115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90" y="4487831"/>
            <a:ext cx="1802889" cy="43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6035" y="143180"/>
            <a:ext cx="959137" cy="79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154" y="4445876"/>
            <a:ext cx="1695553" cy="40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586" y="109694"/>
            <a:ext cx="797714" cy="60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239" y="308120"/>
            <a:ext cx="1681967" cy="40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45" y="95055"/>
            <a:ext cx="819049" cy="67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353" y="4479874"/>
            <a:ext cx="2233031" cy="53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748" y="118690"/>
            <a:ext cx="951064" cy="78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353" y="4479874"/>
            <a:ext cx="2233031" cy="53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s.org.br/guiainformacao/atribuicoes-do-complexo-regulado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s.org.br/guiainformacao/atribuicoes-do-complexo-regulado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1218863" y="2220746"/>
            <a:ext cx="7056627" cy="11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" sz="3600"/>
              <a:t>REGULA RN - LEITOS GERAIS</a:t>
            </a:r>
            <a:endParaRPr sz="3600"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0339" y="215755"/>
            <a:ext cx="16764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8993" y="95053"/>
            <a:ext cx="1392993" cy="115502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2455162" y="474098"/>
            <a:ext cx="434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do Rio Grande do Norte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 da Saúde Pública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Coordenadoria de Regulação em Saúde e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3449550" y="4743300"/>
            <a:ext cx="224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Natal, 24 de janeiro de 2023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059400" y="308125"/>
            <a:ext cx="7298400" cy="54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Considerações</a:t>
            </a:r>
            <a:endParaRPr b="1"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337775" y="944250"/>
            <a:ext cx="83679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Considerando</a:t>
            </a:r>
            <a:r>
              <a:rPr lang="en">
                <a:solidFill>
                  <a:schemeClr val="accent2"/>
                </a:solidFill>
              </a:rPr>
              <a:t> que as Centrais de Regulação Médica têm meios para otimizar a utilização dos leitos de UTI de forma organizada, hierarquizada, criteriosa e transparente, em todas as regiões de saúde, independentemente do tipo de gestão; </a:t>
            </a:r>
            <a:endParaRPr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Considerando</a:t>
            </a:r>
            <a:r>
              <a:rPr lang="en">
                <a:solidFill>
                  <a:schemeClr val="accent2"/>
                </a:solidFill>
              </a:rPr>
              <a:t> a implantação do Sistema REGULARN Leitos Gerais o qual garante o acesso aos leitos críticos e clínicos, e além disso, garante transparência em todo o sistema regulatório em Unidades de Referência no âmbito do Estado do RN;</a:t>
            </a:r>
            <a:endParaRPr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Considerando</a:t>
            </a:r>
            <a:r>
              <a:rPr lang="en">
                <a:solidFill>
                  <a:schemeClr val="accent2"/>
                </a:solidFill>
              </a:rPr>
              <a:t> que cabe a Subcoordenadoria de Regulação do Acesso/Coordenadoria de Regulação em Saúde e Avaliação garantir o acesso aos procedimentos de alta complexidade;</a:t>
            </a:r>
            <a:endParaRPr>
              <a:solidFill>
                <a:schemeClr val="accent2"/>
              </a:solidFill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 </a:t>
            </a:r>
            <a:r>
              <a:rPr lang="en" b="1">
                <a:solidFill>
                  <a:schemeClr val="accent2"/>
                </a:solidFill>
              </a:rPr>
              <a:t>Considerando</a:t>
            </a:r>
            <a:r>
              <a:rPr lang="en">
                <a:solidFill>
                  <a:schemeClr val="accent2"/>
                </a:solidFill>
              </a:rPr>
              <a:t> inúmeras situações detectadas a partir do sistema de regulação estadual, aos quais observou-se que  pacientes foram prejudicados por negativas irresponsáveis; </a:t>
            </a:r>
            <a:endParaRPr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Considerando</a:t>
            </a:r>
            <a:r>
              <a:rPr lang="en">
                <a:solidFill>
                  <a:schemeClr val="accent2"/>
                </a:solidFill>
              </a:rPr>
              <a:t> que no Protocolo de Regulação do Acesso à Leitos Críticos do Estado do Rio Grande do Norte, do ano de 2021, o qual em seu item 3.2 letra F, informa que compete à Central de Regulação de Leitos, exercendo a sua autoridade sanitária enquanto ente regulador e ordenador do sistema;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289875" y="1199725"/>
            <a:ext cx="84369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</a:rPr>
              <a:t>§ 1º </a:t>
            </a:r>
            <a:r>
              <a:rPr lang="en" sz="1600">
                <a:solidFill>
                  <a:schemeClr val="accent2"/>
                </a:solidFill>
              </a:rPr>
              <a:t>O Complexo Regulador está organizado em: </a:t>
            </a:r>
            <a:endParaRPr sz="16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</a:rPr>
              <a:t>I - </a:t>
            </a:r>
            <a:r>
              <a:rPr lang="en" sz="1600">
                <a:solidFill>
                  <a:schemeClr val="accent2"/>
                </a:solidFill>
              </a:rPr>
              <a:t>Central de Regulação de Consultas e Exames: regula o acesso a todos os procedimentos ambulatoriais, incluindo terapias e cirurgias ambulatoriais; </a:t>
            </a:r>
            <a:endParaRPr sz="16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</a:rPr>
              <a:t>II - </a:t>
            </a:r>
            <a:r>
              <a:rPr lang="en" sz="1600">
                <a:solidFill>
                  <a:schemeClr val="accent2"/>
                </a:solidFill>
              </a:rPr>
              <a:t>Central de Regulação de Internações Hospitalares: </a:t>
            </a:r>
            <a:r>
              <a:rPr lang="en" sz="1600" b="1" u="sng">
                <a:solidFill>
                  <a:schemeClr val="accent2"/>
                </a:solidFill>
              </a:rPr>
              <a:t>regula o acesso aos leitos</a:t>
            </a:r>
            <a:r>
              <a:rPr lang="en" sz="1600">
                <a:solidFill>
                  <a:schemeClr val="accent2"/>
                </a:solidFill>
              </a:rPr>
              <a:t> e aos procedimentos hospitalares eletivos e, </a:t>
            </a:r>
            <a:r>
              <a:rPr lang="en" sz="1600" b="1" u="sng">
                <a:solidFill>
                  <a:schemeClr val="accent2"/>
                </a:solidFill>
              </a:rPr>
              <a:t>conforme organização local, o acesso aos leitos hospitalares de urgência</a:t>
            </a:r>
            <a:r>
              <a:rPr lang="en" sz="1600">
                <a:solidFill>
                  <a:schemeClr val="accent2"/>
                </a:solidFill>
              </a:rPr>
              <a:t>; e </a:t>
            </a:r>
            <a:endParaRPr sz="16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 b="1">
                <a:solidFill>
                  <a:schemeClr val="accent2"/>
                </a:solidFill>
              </a:rPr>
              <a:t>III - </a:t>
            </a:r>
            <a:r>
              <a:rPr lang="en" sz="1600">
                <a:solidFill>
                  <a:schemeClr val="accent2"/>
                </a:solidFill>
              </a:rPr>
              <a:t>Central de Regulação de Urgências: regula o atendimento pré-hospitalar de urgência e, conforme organização local, o acesso aos leitos hospitalares de urgência. </a:t>
            </a: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222247" y="1506614"/>
            <a:ext cx="6820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600"/>
              <a:buChar char="•"/>
            </a:pPr>
            <a:r>
              <a:rPr lang="en" sz="1600" i="0" u="none" strike="noStrike" cap="none">
                <a:solidFill>
                  <a:srgbClr val="006CAF"/>
                </a:solidFill>
              </a:rPr>
              <a:t>Classificação do paciente (</a:t>
            </a:r>
            <a:r>
              <a:rPr lang="en" sz="1600">
                <a:solidFill>
                  <a:srgbClr val="006CAF"/>
                </a:solidFill>
              </a:rPr>
              <a:t>p</a:t>
            </a:r>
            <a:r>
              <a:rPr lang="en" sz="1600" i="0" u="none" strike="noStrike" cap="none">
                <a:solidFill>
                  <a:srgbClr val="006CAF"/>
                </a:solidFill>
              </a:rPr>
              <a:t>rioridade clínica e tempo em fila);</a:t>
            </a:r>
            <a:endParaRPr>
              <a:solidFill>
                <a:srgbClr val="006CAF"/>
              </a:solidFill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600"/>
              <a:buChar char="•"/>
            </a:pPr>
            <a:r>
              <a:rPr lang="en" sz="1600" i="0" u="none" strike="noStrike" cap="none">
                <a:solidFill>
                  <a:srgbClr val="006CAF"/>
                </a:solidFill>
              </a:rPr>
              <a:t>Regionalização;</a:t>
            </a:r>
            <a:endParaRPr sz="1600" i="0" u="none" strike="noStrike" cap="none">
              <a:solidFill>
                <a:srgbClr val="006CAF"/>
              </a:solidFill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600"/>
              <a:buChar char="•"/>
            </a:pPr>
            <a:r>
              <a:rPr lang="en" sz="1600" i="0" u="none" strike="noStrike" cap="none">
                <a:solidFill>
                  <a:srgbClr val="006CAF"/>
                </a:solidFill>
              </a:rPr>
              <a:t>Perfil do caso e </a:t>
            </a:r>
            <a:r>
              <a:rPr lang="en" sz="1600">
                <a:solidFill>
                  <a:srgbClr val="006CAF"/>
                </a:solidFill>
              </a:rPr>
              <a:t>perfil da unidade</a:t>
            </a:r>
            <a:r>
              <a:rPr lang="en" sz="1600" i="0" u="none" strike="noStrike" cap="none">
                <a:solidFill>
                  <a:srgbClr val="006CAF"/>
                </a:solidFill>
              </a:rPr>
              <a:t> prestadora</a:t>
            </a:r>
            <a:r>
              <a:rPr lang="en" sz="1600">
                <a:solidFill>
                  <a:srgbClr val="006CAF"/>
                </a:solidFill>
              </a:rPr>
              <a:t>.</a:t>
            </a:r>
            <a:endParaRPr>
              <a:solidFill>
                <a:srgbClr val="006CAF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130279" y="206975"/>
            <a:ext cx="44334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Critérios de Indicação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3" name="Google Shape;173;p19"/>
          <p:cNvSpPr txBox="1"/>
          <p:nvPr/>
        </p:nvSpPr>
        <p:spPr>
          <a:xfrm rot="3387156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805477" y="2217827"/>
            <a:ext cx="5533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RESULTADOS 2022 </a:t>
            </a:r>
            <a:endParaRPr sz="4000" b="1" i="0" u="none" strike="noStrike" cap="none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182" name="Google Shape;182;p20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20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0"/>
          <p:cNvCxnSpPr>
            <a:endCxn id="180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20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0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87" name="Google Shape;187;p2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0"/>
          <p:cNvSpPr txBox="1"/>
          <p:nvPr/>
        </p:nvSpPr>
        <p:spPr>
          <a:xfrm>
            <a:off x="1630789" y="1368650"/>
            <a:ext cx="405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Solicitações</a:t>
            </a: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de leitos </a:t>
            </a:r>
            <a:r>
              <a:rPr lang="en" sz="1600" b="1">
                <a:solidFill>
                  <a:srgbClr val="006CAF"/>
                </a:solidFill>
              </a:rPr>
              <a:t>ENFERMARIA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e UTI </a:t>
            </a: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realizados no ano de 2022</a:t>
            </a:r>
            <a:endParaRPr sz="16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-131872" y="1354806"/>
            <a:ext cx="17625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2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  43.195</a:t>
            </a:r>
            <a:endParaRPr sz="32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1464">
            <a:off x="6050233" y="1239696"/>
            <a:ext cx="1254786" cy="1192381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92" name="Google Shape;192;p20"/>
          <p:cNvSpPr txBox="1"/>
          <p:nvPr/>
        </p:nvSpPr>
        <p:spPr>
          <a:xfrm>
            <a:off x="468690" y="2437574"/>
            <a:ext cx="163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2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" sz="3200" b="1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9</a:t>
            </a:r>
            <a:r>
              <a:rPr lang="en" sz="32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.7</a:t>
            </a:r>
            <a:r>
              <a:rPr lang="en" sz="3200" b="1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05</a:t>
            </a:r>
            <a:endParaRPr sz="18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099289" y="2560685"/>
            <a:ext cx="42296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Solicitações 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EXPIRADAS</a:t>
            </a: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NÃO ACEITAS</a:t>
            </a:r>
            <a:endParaRPr sz="1600" b="1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2152601" y="3342485"/>
            <a:ext cx="131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2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6</a:t>
            </a:r>
            <a:r>
              <a:rPr lang="en" sz="3200" b="1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9</a:t>
            </a:r>
            <a:r>
              <a:rPr lang="en" sz="32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  <a:endParaRPr sz="18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3470618" y="3489629"/>
            <a:ext cx="40524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Das solicitações não aproveitadas</a:t>
            </a:r>
            <a:endParaRPr sz="1600" b="1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1" name="Google Shape;201;p21"/>
          <p:cNvSpPr txBox="1"/>
          <p:nvPr/>
        </p:nvSpPr>
        <p:spPr>
          <a:xfrm rot="3450469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 rot="-3600147">
            <a:off x="2719978" y="3087351"/>
            <a:ext cx="19062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4354678" y="3787616"/>
            <a:ext cx="15520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l="1318" t="4359" r="1697" b="3474"/>
          <a:stretch/>
        </p:blipFill>
        <p:spPr>
          <a:xfrm>
            <a:off x="0" y="1139075"/>
            <a:ext cx="9143999" cy="31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11" name="Google Shape;211;p22"/>
          <p:cNvSpPr txBox="1"/>
          <p:nvPr/>
        </p:nvSpPr>
        <p:spPr>
          <a:xfrm rot="-3600074">
            <a:off x="2719931" y="3087368"/>
            <a:ext cx="1906271" cy="33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4354678" y="3787616"/>
            <a:ext cx="155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4">
            <a:alphaModFix/>
          </a:blip>
          <a:srcRect l="871" t="7570" r="2247" b="1652"/>
          <a:stretch/>
        </p:blipFill>
        <p:spPr>
          <a:xfrm>
            <a:off x="547825" y="940075"/>
            <a:ext cx="8048326" cy="345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0" name="Google Shape;220;p23"/>
          <p:cNvSpPr txBox="1"/>
          <p:nvPr/>
        </p:nvSpPr>
        <p:spPr>
          <a:xfrm rot="-3600074">
            <a:off x="2719931" y="3087368"/>
            <a:ext cx="1906271" cy="33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4354678" y="3787616"/>
            <a:ext cx="155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4">
            <a:alphaModFix/>
          </a:blip>
          <a:srcRect l="1423" t="6158" r="431" b="1514"/>
          <a:stretch/>
        </p:blipFill>
        <p:spPr>
          <a:xfrm>
            <a:off x="353750" y="972826"/>
            <a:ext cx="8298926" cy="34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9" name="Google Shape;229;p24"/>
          <p:cNvSpPr txBox="1"/>
          <p:nvPr/>
        </p:nvSpPr>
        <p:spPr>
          <a:xfrm rot="3450469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 rot="-3600147">
            <a:off x="2719978" y="3087351"/>
            <a:ext cx="19062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4354678" y="3787616"/>
            <a:ext cx="15520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4">
            <a:alphaModFix/>
          </a:blip>
          <a:srcRect l="2365" t="5709" r="2251" b="1758"/>
          <a:stretch/>
        </p:blipFill>
        <p:spPr>
          <a:xfrm>
            <a:off x="0" y="976350"/>
            <a:ext cx="9143999" cy="3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240" name="Google Shape;240;p25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25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25"/>
          <p:cNvCxnSpPr>
            <a:endCxn id="238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25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5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245" name="Google Shape;245;p2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25"/>
          <p:cNvSpPr txBox="1"/>
          <p:nvPr/>
        </p:nvSpPr>
        <p:spPr>
          <a:xfrm>
            <a:off x="1630789" y="1368650"/>
            <a:ext cx="40524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Perdidos 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AGUARDANDO AVALIAÇÃO </a:t>
            </a: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do NIR prestador</a:t>
            </a:r>
            <a:endParaRPr sz="16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329499" y="1216821"/>
            <a:ext cx="11429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8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6.325</a:t>
            </a:r>
            <a:r>
              <a:rPr lang="en" sz="16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" sz="20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DIAS </a:t>
            </a:r>
            <a:endParaRPr sz="16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1464">
            <a:off x="6050233" y="1239696"/>
            <a:ext cx="1254786" cy="1192381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250" name="Google Shape;250;p25"/>
          <p:cNvSpPr txBox="1"/>
          <p:nvPr/>
        </p:nvSpPr>
        <p:spPr>
          <a:xfrm>
            <a:off x="291119" y="2138182"/>
            <a:ext cx="121966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8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3.385</a:t>
            </a:r>
            <a:r>
              <a:rPr lang="en" sz="16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  DIAS </a:t>
            </a:r>
            <a:endParaRPr sz="16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630789" y="2377584"/>
            <a:ext cx="40524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Perdidos nas solicitações 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EXPIRADAS</a:t>
            </a: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291119" y="2997988"/>
            <a:ext cx="121966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8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2.940</a:t>
            </a:r>
            <a:r>
              <a:rPr lang="en" sz="1600" b="1" i="0" u="none" strike="noStrike" cap="none">
                <a:solidFill>
                  <a:srgbClr val="657A89"/>
                </a:solidFill>
                <a:latin typeface="Rockwell"/>
                <a:ea typeface="Rockwell"/>
                <a:cs typeface="Rockwell"/>
                <a:sym typeface="Rockwell"/>
              </a:rPr>
              <a:t>  DIAS </a:t>
            </a:r>
            <a:endParaRPr sz="1600" b="1" i="0" u="none" strike="noStrike" cap="none">
              <a:solidFill>
                <a:srgbClr val="657A8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1630789" y="3331782"/>
            <a:ext cx="40524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Perdidos nas solicitações </a:t>
            </a:r>
            <a:r>
              <a:rPr lang="en" sz="1600" b="1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NEGADAS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6CA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2964448" y="1567492"/>
            <a:ext cx="3215101" cy="2755272"/>
            <a:chOff x="1147762" y="1131887"/>
            <a:chExt cx="5137150" cy="4619625"/>
          </a:xfrm>
        </p:grpSpPr>
        <p:sp>
          <p:nvSpPr>
            <p:cNvPr id="64" name="Google Shape;64;p8"/>
            <p:cNvSpPr/>
            <p:nvPr/>
          </p:nvSpPr>
          <p:spPr>
            <a:xfrm>
              <a:off x="1147762" y="2425700"/>
              <a:ext cx="2505075" cy="3325812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2449511" y="1131887"/>
              <a:ext cx="3167061" cy="3259138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 rot="3387156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 rot="-3623650">
            <a:off x="2711692" y="3087351"/>
            <a:ext cx="19062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4354678" y="3787616"/>
            <a:ext cx="15520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2824264" y="679079"/>
            <a:ext cx="31581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PRINCÍPIOS DO SUS </a:t>
            </a:r>
            <a:endParaRPr sz="2400" b="1" i="0" u="none" strike="noStrike" cap="none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Algumas Negativas</a:t>
            </a:r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65" name="Google Shape;265;p27"/>
          <p:cNvGrpSpPr/>
          <p:nvPr/>
        </p:nvGrpSpPr>
        <p:grpSpPr>
          <a:xfrm>
            <a:off x="1478676" y="1543779"/>
            <a:ext cx="6268413" cy="2454740"/>
            <a:chOff x="1879183" y="4379878"/>
            <a:chExt cx="445738" cy="442950"/>
          </a:xfrm>
        </p:grpSpPr>
        <p:sp>
          <p:nvSpPr>
            <p:cNvPr id="266" name="Google Shape;266;p27"/>
            <p:cNvSpPr/>
            <p:nvPr/>
          </p:nvSpPr>
          <p:spPr>
            <a:xfrm>
              <a:off x="1879183" y="4379878"/>
              <a:ext cx="445738" cy="303917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879183" y="4683795"/>
              <a:ext cx="262365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7"/>
          <p:cNvSpPr txBox="1"/>
          <p:nvPr/>
        </p:nvSpPr>
        <p:spPr>
          <a:xfrm>
            <a:off x="1598950" y="1657775"/>
            <a:ext cx="6148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200"/>
              <a:t>SINAIS VITAIS ESTÁVEIS? SATURAÇÃO BOA? EUPNEICO? SE SIM, SUGIRO ANTIBIOTICOTERAPIA E REAVALIAÇÃO COM 48h.</a:t>
            </a:r>
            <a:r>
              <a:rPr lang="e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1301518" y="1805582"/>
            <a:ext cx="62058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7" name="Google Shape;277;p28"/>
          <p:cNvGrpSpPr/>
          <p:nvPr/>
        </p:nvGrpSpPr>
        <p:grpSpPr>
          <a:xfrm>
            <a:off x="2217778" y="1544186"/>
            <a:ext cx="4708509" cy="2454741"/>
            <a:chOff x="1879183" y="4379878"/>
            <a:chExt cx="445738" cy="442950"/>
          </a:xfrm>
        </p:grpSpPr>
        <p:sp>
          <p:nvSpPr>
            <p:cNvPr id="278" name="Google Shape;278;p28"/>
            <p:cNvSpPr/>
            <p:nvPr/>
          </p:nvSpPr>
          <p:spPr>
            <a:xfrm>
              <a:off x="1879183" y="4379878"/>
              <a:ext cx="445738" cy="303918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879183" y="4683795"/>
              <a:ext cx="262364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8"/>
          <p:cNvSpPr txBox="1"/>
          <p:nvPr/>
        </p:nvSpPr>
        <p:spPr>
          <a:xfrm>
            <a:off x="2665688" y="1940784"/>
            <a:ext cx="3812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“NÃO TEMOS LEITO DISPONíVEL”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1301518" y="1805582"/>
            <a:ext cx="62058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89" name="Google Shape;289;p29"/>
          <p:cNvGrpSpPr/>
          <p:nvPr/>
        </p:nvGrpSpPr>
        <p:grpSpPr>
          <a:xfrm>
            <a:off x="2217778" y="1544186"/>
            <a:ext cx="4708509" cy="2454741"/>
            <a:chOff x="1879183" y="4379878"/>
            <a:chExt cx="445738" cy="442950"/>
          </a:xfrm>
        </p:grpSpPr>
        <p:sp>
          <p:nvSpPr>
            <p:cNvPr id="290" name="Google Shape;290;p29"/>
            <p:cNvSpPr/>
            <p:nvPr/>
          </p:nvSpPr>
          <p:spPr>
            <a:xfrm>
              <a:off x="1879183" y="4379878"/>
              <a:ext cx="445738" cy="303918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879183" y="4683795"/>
              <a:ext cx="262364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29"/>
          <p:cNvSpPr txBox="1"/>
          <p:nvPr/>
        </p:nvSpPr>
        <p:spPr>
          <a:xfrm>
            <a:off x="2312275" y="1741200"/>
            <a:ext cx="4614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/>
              <a:t>“PACIENTE SEM PERFIL DE UTI. SUGERIMOS LEITO DE SEMI-INTENSIVA OU ATÉ MESMO DE ENFERMARIA, SE CONSEGUIR DESMAMAR O CN.” </a:t>
            </a:r>
            <a:endParaRPr sz="10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1301518" y="1805582"/>
            <a:ext cx="62058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01" name="Google Shape;301;p30"/>
          <p:cNvGrpSpPr/>
          <p:nvPr/>
        </p:nvGrpSpPr>
        <p:grpSpPr>
          <a:xfrm>
            <a:off x="2217778" y="1544186"/>
            <a:ext cx="4708509" cy="2454741"/>
            <a:chOff x="1879183" y="4379878"/>
            <a:chExt cx="445738" cy="442950"/>
          </a:xfrm>
        </p:grpSpPr>
        <p:sp>
          <p:nvSpPr>
            <p:cNvPr id="302" name="Google Shape;302;p30"/>
            <p:cNvSpPr/>
            <p:nvPr/>
          </p:nvSpPr>
          <p:spPr>
            <a:xfrm>
              <a:off x="1879183" y="4379878"/>
              <a:ext cx="445738" cy="303918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1879183" y="4683795"/>
              <a:ext cx="262364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30"/>
          <p:cNvSpPr txBox="1"/>
          <p:nvPr/>
        </p:nvSpPr>
        <p:spPr>
          <a:xfrm>
            <a:off x="2596588" y="1756559"/>
            <a:ext cx="381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/>
              <a:t>“Estamos sem especialista de gastro e hepatologia no hospital. Por favor, encaminhar a um serviço com essas características.”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07" name="Google Shape;3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25" y="3808175"/>
            <a:ext cx="32670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13" name="Google Shape;313;p31"/>
          <p:cNvSpPr txBox="1"/>
          <p:nvPr/>
        </p:nvSpPr>
        <p:spPr>
          <a:xfrm>
            <a:off x="1291868" y="1757332"/>
            <a:ext cx="62058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14" name="Google Shape;314;p31"/>
          <p:cNvGrpSpPr/>
          <p:nvPr/>
        </p:nvGrpSpPr>
        <p:grpSpPr>
          <a:xfrm>
            <a:off x="2294978" y="1495936"/>
            <a:ext cx="4708509" cy="2454741"/>
            <a:chOff x="1879183" y="4379878"/>
            <a:chExt cx="445738" cy="442950"/>
          </a:xfrm>
        </p:grpSpPr>
        <p:sp>
          <p:nvSpPr>
            <p:cNvPr id="315" name="Google Shape;315;p31"/>
            <p:cNvSpPr/>
            <p:nvPr/>
          </p:nvSpPr>
          <p:spPr>
            <a:xfrm>
              <a:off x="1879183" y="4379878"/>
              <a:ext cx="445738" cy="303918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1879183" y="4683795"/>
              <a:ext cx="262364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31"/>
          <p:cNvSpPr txBox="1"/>
          <p:nvPr/>
        </p:nvSpPr>
        <p:spPr>
          <a:xfrm>
            <a:off x="2742863" y="1940784"/>
            <a:ext cx="381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/>
              <a:t>“Paciente já se encontra em leito do nosso serviço, necessita de CPRE no serviço de referência.”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25" name="Google Shape;325;p32"/>
          <p:cNvSpPr txBox="1"/>
          <p:nvPr/>
        </p:nvSpPr>
        <p:spPr>
          <a:xfrm>
            <a:off x="1351128" y="2231408"/>
            <a:ext cx="622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6CAF"/>
                </a:solidFill>
                <a:latin typeface="Rockwell"/>
                <a:ea typeface="Rockwell"/>
                <a:cs typeface="Rockwell"/>
                <a:sym typeface="Rockwell"/>
              </a:rPr>
              <a:t>Como podemos mudar es</a:t>
            </a:r>
            <a:r>
              <a:rPr lang="en" sz="2400" b="1">
                <a:solidFill>
                  <a:srgbClr val="006CAF"/>
                </a:solidFill>
                <a:latin typeface="Rockwell"/>
                <a:ea typeface="Rockwell"/>
                <a:cs typeface="Rockwell"/>
                <a:sym typeface="Rockwell"/>
              </a:rPr>
              <a:t>te cenário</a:t>
            </a:r>
            <a:r>
              <a:rPr lang="en" sz="2400" b="1" i="0" u="none" strike="noStrike" cap="none">
                <a:solidFill>
                  <a:srgbClr val="006CAF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 sz="1400" b="0" i="0" u="none" strike="noStrike" cap="none">
              <a:solidFill>
                <a:srgbClr val="00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129" y="2174425"/>
            <a:ext cx="1641450" cy="2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32" name="Google Shape;332;p33"/>
          <p:cNvSpPr txBox="1"/>
          <p:nvPr/>
        </p:nvSpPr>
        <p:spPr>
          <a:xfrm>
            <a:off x="810775" y="1355700"/>
            <a:ext cx="7593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41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800"/>
              <a:buChar char="•"/>
            </a:pPr>
            <a:r>
              <a:rPr lang="en" sz="1800">
                <a:solidFill>
                  <a:srgbClr val="006CAF"/>
                </a:solidFill>
              </a:rPr>
              <a:t>Qualificar a solicitação de leitos (uti e clínicos) ;</a:t>
            </a:r>
            <a:endParaRPr sz="1800">
              <a:solidFill>
                <a:srgbClr val="006CAF"/>
              </a:solidFill>
            </a:endParaRPr>
          </a:p>
          <a:p>
            <a:pPr marL="1841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800"/>
              <a:buChar char="•"/>
            </a:pPr>
            <a:r>
              <a:rPr lang="en" sz="1800">
                <a:solidFill>
                  <a:srgbClr val="006CAF"/>
                </a:solidFill>
              </a:rPr>
              <a:t>Seguir o protocolos e fluxos institucionais no âmbito do SUS/RN;</a:t>
            </a:r>
            <a:endParaRPr sz="1800">
              <a:solidFill>
                <a:srgbClr val="006CAF"/>
              </a:solidFill>
            </a:endParaRPr>
          </a:p>
          <a:p>
            <a:pPr marL="1841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800"/>
              <a:buChar char="•"/>
            </a:pPr>
            <a:r>
              <a:rPr lang="en" sz="1800">
                <a:solidFill>
                  <a:srgbClr val="006CAF"/>
                </a:solidFill>
              </a:rPr>
              <a:t>Preencher os campos solicitados no sistema;</a:t>
            </a:r>
            <a:endParaRPr sz="1800">
              <a:solidFill>
                <a:srgbClr val="006CAF"/>
              </a:solidFill>
            </a:endParaRPr>
          </a:p>
          <a:p>
            <a:pPr marL="184150" marR="5080" lvl="0" indent="-171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800"/>
              <a:buChar char="•"/>
            </a:pPr>
            <a:r>
              <a:rPr lang="en" sz="1800">
                <a:solidFill>
                  <a:srgbClr val="006CAF"/>
                </a:solidFill>
              </a:rPr>
              <a:t>Manter quadro clínico atualizado no sistema;</a:t>
            </a:r>
            <a:endParaRPr sz="1800">
              <a:solidFill>
                <a:srgbClr val="006CAF"/>
              </a:solidFill>
            </a:endParaRPr>
          </a:p>
          <a:p>
            <a:pPr marL="184150" marR="5080" lvl="0" indent="-171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800"/>
              <a:buChar char="•"/>
            </a:pPr>
            <a:r>
              <a:rPr lang="en" sz="1800">
                <a:solidFill>
                  <a:srgbClr val="006CAF"/>
                </a:solidFill>
              </a:rPr>
              <a:t>Qualificação do NIR.</a:t>
            </a:r>
            <a:endParaRPr sz="1800" b="1" i="0" u="none" strike="noStrike" cap="none">
              <a:solidFill>
                <a:srgbClr val="006CA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337775" y="1197600"/>
            <a:ext cx="8460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38100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No que tange ao discutido até então, houve a necessidade de mudança na regulação do acesso a leitos SESAP e devidas pactuações, que passará a funcionar da seguinte maneira:</a:t>
            </a:r>
            <a:endParaRPr sz="1300" i="1">
              <a:solidFill>
                <a:schemeClr val="accent2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300" b="1" i="1">
              <a:solidFill>
                <a:schemeClr val="accent2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chemeClr val="accent2"/>
                </a:solidFill>
              </a:rPr>
              <a:t>3.3 Compete ao Núcleo Interno de Regulação (NIR) das Unidades Prestadoras (UP):</a:t>
            </a:r>
            <a:endParaRPr sz="1300" b="1" i="1">
              <a:solidFill>
                <a:schemeClr val="accent2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accent2"/>
                </a:solidFill>
              </a:rPr>
              <a:t>a) A Unidade Prestadora (UP) com leito disponível receberá através do Sistema RegulaRN, notificação de solicitação, devendo dar ciência com a maior brevidade possível, à indicação do paciente para a vaga disponibilizada em sua unidade</a:t>
            </a:r>
            <a:r>
              <a:rPr lang="en" sz="1300" b="1" i="1">
                <a:solidFill>
                  <a:schemeClr val="accent2"/>
                </a:solidFill>
              </a:rPr>
              <a:t>, </a:t>
            </a:r>
            <a:r>
              <a:rPr lang="en" sz="1300" b="1" i="1" u="sng">
                <a:solidFill>
                  <a:schemeClr val="accent2"/>
                </a:solidFill>
              </a:rPr>
              <a:t>devendo acatar a indicação da Central de Regulação de Leitos. </a:t>
            </a:r>
            <a:endParaRPr sz="1300" b="1" i="1" u="sng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46" name="Google Shape;346;p35"/>
          <p:cNvSpPr txBox="1"/>
          <p:nvPr/>
        </p:nvSpPr>
        <p:spPr>
          <a:xfrm>
            <a:off x="345450" y="1711950"/>
            <a:ext cx="85290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</a:rPr>
              <a:t>Este posicionamento originou-se de inúmeros casos de irresponsabilidade médica, o qual ocasionou danos a pacientes, e diante disto esta Subcoordenadoria de Regulação do Acesso/Coordenadoria de Regulação em Saúde e Avaliação necessitou que esta medida </a:t>
            </a:r>
            <a:r>
              <a:rPr lang="en" sz="1300" b="1" u="sng">
                <a:solidFill>
                  <a:srgbClr val="006CAF"/>
                </a:solidFill>
              </a:rPr>
              <a:t>entre em vigor a partir do dia 01 de março de 2022</a:t>
            </a:r>
            <a:r>
              <a:rPr lang="en" sz="1300">
                <a:solidFill>
                  <a:srgbClr val="006CAF"/>
                </a:solidFill>
              </a:rPr>
              <a:t>, considerando a gravidade do problema apresentado.</a:t>
            </a:r>
            <a:endParaRPr sz="1300">
              <a:solidFill>
                <a:srgbClr val="006CA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7" name="Google Shape;77;p9"/>
          <p:cNvSpPr txBox="1"/>
          <p:nvPr/>
        </p:nvSpPr>
        <p:spPr>
          <a:xfrm rot="3450469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4354678" y="3787616"/>
            <a:ext cx="15520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9"/>
          <p:cNvGrpSpPr/>
          <p:nvPr/>
        </p:nvGrpSpPr>
        <p:grpSpPr>
          <a:xfrm>
            <a:off x="4856049" y="1096607"/>
            <a:ext cx="3738789" cy="2841673"/>
            <a:chOff x="3855557" y="4647670"/>
            <a:chExt cx="554980" cy="460190"/>
          </a:xfrm>
        </p:grpSpPr>
        <p:sp>
          <p:nvSpPr>
            <p:cNvPr id="81" name="Google Shape;81;p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rgbClr val="0053A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EQUIDADE</a:t>
              </a:r>
              <a:endParaRPr sz="1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TRANSPAR</a:t>
              </a:r>
              <a:r>
                <a:rPr lang="en" sz="12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Ê</a:t>
              </a:r>
              <a:r>
                <a:rPr lang="en" sz="1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NCIA</a:t>
              </a:r>
              <a:endParaRPr sz="1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INTEROPERABILIDADE</a:t>
              </a:r>
              <a:endParaRPr sz="1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3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INTEGRALIDADE</a:t>
              </a:r>
              <a:endParaRPr sz="13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3855557" y="4647670"/>
              <a:ext cx="553260" cy="7699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86" name="Google Shape;86;p9"/>
          <p:cNvCxnSpPr/>
          <p:nvPr/>
        </p:nvCxnSpPr>
        <p:spPr>
          <a:xfrm>
            <a:off x="3617553" y="3666295"/>
            <a:ext cx="184687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7" name="Google Shape;87;p9"/>
          <p:cNvCxnSpPr/>
          <p:nvPr/>
        </p:nvCxnSpPr>
        <p:spPr>
          <a:xfrm>
            <a:off x="3617553" y="3065664"/>
            <a:ext cx="165526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8" name="Google Shape;88;p9"/>
          <p:cNvCxnSpPr/>
          <p:nvPr/>
        </p:nvCxnSpPr>
        <p:spPr>
          <a:xfrm rot="10800000" flipH="1">
            <a:off x="3617553" y="2008207"/>
            <a:ext cx="1149834" cy="1627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9" name="Google Shape;89;p9"/>
          <p:cNvCxnSpPr/>
          <p:nvPr/>
        </p:nvCxnSpPr>
        <p:spPr>
          <a:xfrm>
            <a:off x="3617553" y="2569664"/>
            <a:ext cx="1472328" cy="2086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0" name="Google Shape;90;p9"/>
          <p:cNvSpPr txBox="1"/>
          <p:nvPr/>
        </p:nvSpPr>
        <p:spPr>
          <a:xfrm>
            <a:off x="737446" y="1836157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Capacidade de diversos sistemas e organizações trabalharem em conjunto</a:t>
            </a:r>
            <a:endParaRPr sz="1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737446" y="2403799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 as pessoas como um todo, atendendo a todas as suas necessidades</a:t>
            </a:r>
            <a:endParaRPr sz="1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737446" y="2971441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1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 às pessoas o que elas precisam para que todos tenham acesso às mesmas oportunidades</a:t>
            </a:r>
            <a:endParaRPr sz="11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737446" y="3539083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 transparência impede a ocultação de alguma vantagem pessoal</a:t>
            </a:r>
            <a:endParaRPr sz="11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/>
              <a:t>DISCUSSÃO </a:t>
            </a:r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412" y="1064800"/>
            <a:ext cx="3805175" cy="25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7"/>
          <p:cNvSpPr txBox="1">
            <a:spLocks noGrp="1"/>
          </p:cNvSpPr>
          <p:nvPr>
            <p:ph type="ctrTitle"/>
          </p:nvPr>
        </p:nvSpPr>
        <p:spPr>
          <a:xfrm>
            <a:off x="1655700" y="3646523"/>
            <a:ext cx="5832600" cy="7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Obrigada!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9" name="Google Shape;99;p10"/>
          <p:cNvSpPr txBox="1"/>
          <p:nvPr/>
        </p:nvSpPr>
        <p:spPr>
          <a:xfrm rot="3450469">
            <a:off x="3976176" y="2332608"/>
            <a:ext cx="199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UNIVERSALIDADE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 rot="-3600147">
            <a:off x="2719978" y="3087351"/>
            <a:ext cx="19062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INTEGRALIDADE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4354678" y="3787616"/>
            <a:ext cx="15520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74" y="95053"/>
            <a:ext cx="1019112" cy="845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0"/>
          <p:cNvGrpSpPr/>
          <p:nvPr/>
        </p:nvGrpSpPr>
        <p:grpSpPr>
          <a:xfrm>
            <a:off x="3133771" y="1267374"/>
            <a:ext cx="2931559" cy="3226408"/>
            <a:chOff x="2554206" y="1011105"/>
            <a:chExt cx="613055" cy="720187"/>
          </a:xfrm>
        </p:grpSpPr>
        <p:sp>
          <p:nvSpPr>
            <p:cNvPr id="104" name="Google Shape;104;p1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0"/>
          <p:cNvSpPr txBox="1"/>
          <p:nvPr/>
        </p:nvSpPr>
        <p:spPr>
          <a:xfrm>
            <a:off x="1129117" y="497497"/>
            <a:ext cx="7364101" cy="67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CORRESPONSABILIDADE NO PROCESSO REGULATÓRIO  </a:t>
            </a: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3237571" y="2757191"/>
            <a:ext cx="2083028" cy="45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1400" b="1" i="0" u="none" strike="noStrike" cap="non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SOLICITANTE 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4572000" y="1882006"/>
            <a:ext cx="2083028" cy="45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1400" b="1" i="0" u="none" strike="noStrike" cap="non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REGULADOR  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4262344" y="3465878"/>
            <a:ext cx="2083028" cy="45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1400" b="1" i="0" u="none" strike="noStrike" cap="non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PRESTADOR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391950" y="2171550"/>
            <a:ext cx="836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>
                <a:solidFill>
                  <a:srgbClr val="107EC1"/>
                </a:solidFill>
                <a:latin typeface="Arial"/>
                <a:ea typeface="Arial"/>
                <a:cs typeface="Arial"/>
                <a:sym typeface="Arial"/>
              </a:rPr>
              <a:t>Regulamenta a atuação dos médicos reguladores, vinculados ao Complexo Estadual de Regulação no Estado do Rio Grande do Norte.</a:t>
            </a:r>
            <a:endParaRPr sz="1400">
              <a:solidFill>
                <a:srgbClr val="107EC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>
              <a:solidFill>
                <a:srgbClr val="107E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1948450" y="3192725"/>
            <a:ext cx="412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1188025" y="1078325"/>
            <a:ext cx="6325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PORTARIA Nº 02/2014-GS/SESAP, 7 DE JANEIRO DE 2014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191400" y="358899"/>
            <a:ext cx="75717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90500" lvl="0" indent="0" algn="ctr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b="1">
                <a:highlight>
                  <a:srgbClr val="FFFFFF"/>
                </a:highlight>
                <a:uFill>
                  <a:noFill/>
                </a:uFill>
                <a:hlinkClick r:id="rId3"/>
              </a:rPr>
              <a:t>Atribuições do Complexo Regulador</a:t>
            </a:r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191400" y="1543025"/>
            <a:ext cx="8761200" cy="23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6CAF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I – Fazer a gestão da ocupação de leitos e agendas das unidades de saúde;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482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II – Absorver ou atuar de forma integrada aos processos autorizativos;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482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III – Efetivar o controle dos limites físicos e financeiros;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482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IV – Estabelecer e executar critérios de classificação de risco; e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482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V – Executar a regulação médica do processo assistencial.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1905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42857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6CA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90500" lvl="0" indent="0" algn="ctr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b="1">
                <a:highlight>
                  <a:srgbClr val="FFFFFF"/>
                </a:highlight>
                <a:uFill>
                  <a:noFill/>
                </a:uFill>
                <a:hlinkClick r:id="rId3"/>
              </a:rPr>
              <a:t>Atribuições do Complexo Regulador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276350" y="1335775"/>
            <a:ext cx="87219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A ação regulatória corresponde a quatro processos de trabalho básicos: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647700" lvl="0" indent="-311150" algn="just" rtl="0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Clr>
                <a:srgbClr val="006CA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O levantamento e distribuição de cotas de procedimentos realizados pelos estabelecimentos executantes para os estabelecimentos solicitantes (com agendamento de horário ou não);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647700" lvl="0" indent="-31115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300"/>
              <a:buFont typeface="Arial"/>
              <a:buChar char="●"/>
            </a:pPr>
            <a:r>
              <a:rPr lang="en" sz="1300" b="1" u="sng">
                <a:solidFill>
                  <a:srgbClr val="006CAF"/>
                </a:solidFill>
                <a:highlight>
                  <a:srgbClr val="FFFFFF"/>
                </a:highlight>
              </a:rPr>
              <a:t>A busca e disponibilização de leitos hospitalares</a:t>
            </a: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, sendo o caso.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647700" lvl="0" indent="-31115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006CAF"/>
                </a:solidFill>
                <a:highlight>
                  <a:srgbClr val="FFFFFF"/>
                </a:highlight>
              </a:rPr>
              <a:t>O processo de autorização prévio à execução da ação ou serviço de saúde, por exemplo, das Autorizações de Procedimentos de Alta Complexidade/Custo – APAC ou da Autorização de Internação Hospitalar – AIH;</a:t>
            </a:r>
            <a:endParaRPr sz="1300">
              <a:solidFill>
                <a:srgbClr val="006CAF"/>
              </a:solidFill>
              <a:highlight>
                <a:srgbClr val="FFFFFF"/>
              </a:highlight>
            </a:endParaRPr>
          </a:p>
          <a:p>
            <a:pPr marL="647700" lvl="0" indent="-311150" algn="just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6CAF"/>
              </a:buClr>
              <a:buSzPts val="1300"/>
              <a:buFont typeface="Arial"/>
              <a:buChar char="●"/>
            </a:pPr>
            <a:r>
              <a:rPr lang="en" sz="1300" b="1" u="sng">
                <a:solidFill>
                  <a:srgbClr val="006CAF"/>
                </a:solidFill>
                <a:highlight>
                  <a:srgbClr val="FFFFFF"/>
                </a:highlight>
              </a:rPr>
              <a:t>A execução da ação regulatória feita por profissional competente, capaz de análise crítica e discernimento que o conduzam às decisões baseadas nas evidências.</a:t>
            </a:r>
            <a:endParaRPr sz="1300" b="1" u="sng">
              <a:solidFill>
                <a:srgbClr val="006CAF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557325" y="258245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PORTARIA DE CONSOLIDAÇÃO Nº 2/GM/MS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 de 28 de setembro de 2017</a:t>
            </a:r>
            <a:endParaRPr sz="1700" b="1"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324175" y="1041425"/>
            <a:ext cx="86289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Art. 8º</a:t>
            </a:r>
            <a:r>
              <a:rPr lang="en" sz="1300">
                <a:solidFill>
                  <a:schemeClr val="accent2"/>
                </a:solidFill>
              </a:rPr>
              <a:t> As atribuições da regulação do acesso serão definidas em conformidade com sua organização e estruturação.</a:t>
            </a:r>
            <a:endParaRPr sz="1300"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§ 1º </a:t>
            </a:r>
            <a:r>
              <a:rPr lang="en" sz="1300">
                <a:solidFill>
                  <a:schemeClr val="accent2"/>
                </a:solidFill>
              </a:rPr>
              <a:t>São atribuições da regulação do acesso: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I - </a:t>
            </a:r>
            <a:r>
              <a:rPr lang="en" b="1">
                <a:solidFill>
                  <a:schemeClr val="accent2"/>
                </a:solidFill>
              </a:rPr>
              <a:t>garantir o acesso aos serviços de saúde de forma adequada; </a:t>
            </a:r>
            <a:endParaRPr b="1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II - </a:t>
            </a:r>
            <a:r>
              <a:rPr lang="en" sz="1300">
                <a:solidFill>
                  <a:schemeClr val="accent2"/>
                </a:solidFill>
              </a:rPr>
              <a:t>garantir os princípios da equidade e da integralidade; 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III - </a:t>
            </a:r>
            <a:r>
              <a:rPr lang="en" sz="1300">
                <a:solidFill>
                  <a:schemeClr val="accent2"/>
                </a:solidFill>
              </a:rPr>
              <a:t>fomentar o uso e a qualificação das informações dos cadastros de usuários, estabelecimentos e profissionais de saúde;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IV - </a:t>
            </a:r>
            <a:r>
              <a:rPr lang="en" sz="1300">
                <a:solidFill>
                  <a:schemeClr val="accent2"/>
                </a:solidFill>
              </a:rPr>
              <a:t>elaborar, disseminar e implantar protocolos de regulação; 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V - </a:t>
            </a:r>
            <a:r>
              <a:rPr lang="en" sz="1300">
                <a:solidFill>
                  <a:schemeClr val="accent2"/>
                </a:solidFill>
              </a:rPr>
              <a:t>diagnosticar, adequar e orientar os fluxos da assistência;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VI - </a:t>
            </a:r>
            <a:r>
              <a:rPr lang="en" sz="1300">
                <a:solidFill>
                  <a:schemeClr val="accent2"/>
                </a:solidFill>
              </a:rPr>
              <a:t>construir e viabilizar as grades de referência e contrarreferência;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VII - </a:t>
            </a:r>
            <a:r>
              <a:rPr lang="en" sz="1300">
                <a:solidFill>
                  <a:schemeClr val="accent2"/>
                </a:solidFill>
              </a:rPr>
              <a:t>capacitar de forma permanente as equipes que atuarão nas unidades de saúde;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VIII - </a:t>
            </a:r>
            <a:r>
              <a:rPr lang="en" sz="1300">
                <a:solidFill>
                  <a:schemeClr val="accent2"/>
                </a:solidFill>
              </a:rPr>
              <a:t>subsidiar as ações de planejamento, controle, avaliação e auditoria em saúde;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IX - </a:t>
            </a:r>
            <a:r>
              <a:rPr lang="en" sz="1300">
                <a:solidFill>
                  <a:schemeClr val="accent2"/>
                </a:solidFill>
              </a:rPr>
              <a:t>subsidiar o processamento das informações de produção; e </a:t>
            </a:r>
            <a:endParaRPr sz="1300">
              <a:solidFill>
                <a:schemeClr val="accent2"/>
              </a:solidFill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300" b="1">
                <a:solidFill>
                  <a:schemeClr val="accent2"/>
                </a:solidFill>
              </a:rPr>
              <a:t>X - </a:t>
            </a:r>
            <a:r>
              <a:rPr lang="en" sz="1300">
                <a:solidFill>
                  <a:schemeClr val="accent2"/>
                </a:solidFill>
              </a:rPr>
              <a:t>subsidiar a programação pactuada e integrada. 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529700" y="1427900"/>
            <a:ext cx="8221800" cy="2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Art. 9º</a:t>
            </a:r>
            <a:r>
              <a:rPr lang="en">
                <a:solidFill>
                  <a:schemeClr val="accent2"/>
                </a:solidFill>
              </a:rPr>
              <a:t> O Complexo Regulador é a estrutura que operacionaliza as ações da regulação do acesso, podendo ter abrangência e estrutura pactuadas entre gestores, conforme os seguintes modelos: </a:t>
            </a:r>
            <a:endParaRPr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I - Complexo Regulador Estadual: gestão e gerência da Secretaria de Estado da Saúde, </a:t>
            </a:r>
            <a:r>
              <a:rPr lang="en" b="1" u="sng">
                <a:solidFill>
                  <a:schemeClr val="accent2"/>
                </a:solidFill>
              </a:rPr>
              <a:t>regulando o acesso às unidades de saúde sob gestão estadual</a:t>
            </a:r>
            <a:r>
              <a:rPr lang="en" b="1">
                <a:solidFill>
                  <a:schemeClr val="accent2"/>
                </a:solidFill>
              </a:rPr>
              <a:t> e a referência interestadual e intermediando o acesso da população referenciada às unidades de saúde sob gestão municipal, no âmbito do Estado; </a:t>
            </a:r>
            <a:endParaRPr b="1">
              <a:solidFill>
                <a:schemeClr val="accent2"/>
              </a:solidFill>
            </a:endParaRPr>
          </a:p>
          <a:p>
            <a:pPr marL="76200" marR="76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>
              <a:solidFill>
                <a:schemeClr val="accent2"/>
              </a:solidFill>
            </a:endParaRPr>
          </a:p>
          <a:p>
            <a:pPr marL="127000" marR="127000" lvl="0" indent="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Apresentação na tela (16:9)</PresentationFormat>
  <Paragraphs>143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Rockwell</vt:lpstr>
      <vt:lpstr>Calibri</vt:lpstr>
      <vt:lpstr>Roboto Slab</vt:lpstr>
      <vt:lpstr>Source Sans Pro</vt:lpstr>
      <vt:lpstr>Arial</vt:lpstr>
      <vt:lpstr>Cordelia template</vt:lpstr>
      <vt:lpstr>REGULA RN - LEITOS GERAIS</vt:lpstr>
      <vt:lpstr>Apresentação do PowerPoint</vt:lpstr>
      <vt:lpstr>Apresentação do PowerPoint</vt:lpstr>
      <vt:lpstr>Apresentação do PowerPoint</vt:lpstr>
      <vt:lpstr>Regulamenta a atuação dos médicos reguladores, vinculados ao Complexo Estadual de Regulação no Estado do Rio Grande do Norte. </vt:lpstr>
      <vt:lpstr>Atribuições do Complexo Regulador</vt:lpstr>
      <vt:lpstr>Atribuições do Complexo Regulador</vt:lpstr>
      <vt:lpstr>PORTARIA DE CONSOLIDAÇÃO Nº 2/GM/MS  de 28 de setembro de 2017</vt:lpstr>
      <vt:lpstr>Apresentação do PowerPoint</vt:lpstr>
      <vt:lpstr>Considerações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Negativas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 RN - LEITOS GERAIS</dc:title>
  <dc:creator>Patrícia Câmara</dc:creator>
  <cp:lastModifiedBy>Patrícia Câmara</cp:lastModifiedBy>
  <cp:revision>1</cp:revision>
  <dcterms:modified xsi:type="dcterms:W3CDTF">2023-03-14T12:30:23Z</dcterms:modified>
</cp:coreProperties>
</file>