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sldIdLst>
    <p:sldId id="256" r:id="rId4"/>
    <p:sldId id="257" r:id="rId5"/>
    <p:sldId id="272" r:id="rId6"/>
    <p:sldId id="258" r:id="rId7"/>
    <p:sldId id="259" r:id="rId8"/>
    <p:sldId id="260" r:id="rId9"/>
    <p:sldId id="261" r:id="rId10"/>
    <p:sldId id="262" r:id="rId11"/>
    <p:sldId id="270" r:id="rId12"/>
    <p:sldId id="263" r:id="rId13"/>
    <p:sldId id="271" r:id="rId14"/>
    <p:sldId id="264" r:id="rId15"/>
    <p:sldId id="265" r:id="rId16"/>
    <p:sldId id="273" r:id="rId17"/>
    <p:sldId id="274" r:id="rId18"/>
    <p:sldId id="275" r:id="rId19"/>
    <p:sldId id="276" r:id="rId20"/>
    <p:sldId id="277" r:id="rId21"/>
    <p:sldId id="278" r:id="rId22"/>
    <p:sldId id="268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242490" y="2771129"/>
            <a:ext cx="12517146" cy="3930357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9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72748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14526" y="1628775"/>
            <a:ext cx="14458952" cy="611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671763" y="7929563"/>
            <a:ext cx="13701714" cy="600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914526" y="8229600"/>
            <a:ext cx="75723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914526" y="8986838"/>
            <a:ext cx="14458952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828675" y="442913"/>
            <a:ext cx="1293944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9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6027244" y="4825293"/>
            <a:ext cx="1293944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9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6204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14526" y="1628775"/>
            <a:ext cx="14458952" cy="6115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914526" y="7929563"/>
            <a:ext cx="14458952" cy="600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828675" y="442913"/>
            <a:ext cx="1293944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9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6027244" y="4825293"/>
            <a:ext cx="1293944" cy="392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9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1698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14527" y="1628776"/>
            <a:ext cx="5829300" cy="521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914527" y="7148897"/>
            <a:ext cx="5829300" cy="1698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5806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6407" y="592457"/>
            <a:ext cx="12822554" cy="2054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716407" y="7995715"/>
            <a:ext cx="9149714" cy="1698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16408" y="3118439"/>
            <a:ext cx="12823506" cy="44053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1028700" indent="-3429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714500" indent="-3429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2400300" indent="-3429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3086100" indent="-3429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7791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9517" y="1628776"/>
            <a:ext cx="5829300" cy="1928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399517" y="3929063"/>
            <a:ext cx="5829300" cy="4918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88963" y="1628775"/>
            <a:ext cx="8038617" cy="721895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07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9517" y="2886075"/>
            <a:ext cx="5829300" cy="257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2886075"/>
            <a:ext cx="9144000" cy="547211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399517" y="5865711"/>
            <a:ext cx="5829300" cy="2492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34920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85937" y="1639092"/>
            <a:ext cx="14442881" cy="144700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6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785936" y="5651169"/>
            <a:ext cx="5829300" cy="985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785936" y="6837032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0399517" y="5651169"/>
            <a:ext cx="5829300" cy="1000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0399517" y="6837031"/>
            <a:ext cx="5829300" cy="13430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13110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85937" y="1639092"/>
            <a:ext cx="14442881" cy="144700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6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785936" y="4715334"/>
            <a:ext cx="5829300" cy="620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785936" y="7822869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785937" y="5650707"/>
            <a:ext cx="5829302" cy="185737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0399515" y="4715334"/>
            <a:ext cx="5829300" cy="6219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10399515" y="7822869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10399516" y="5650707"/>
            <a:ext cx="5829302" cy="185737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3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500186" y="3686177"/>
            <a:ext cx="5829300" cy="168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500186" y="5786438"/>
            <a:ext cx="5829300" cy="1961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8585005" y="1628775"/>
            <a:ext cx="7643813" cy="721895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110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87213" y="1628775"/>
            <a:ext cx="4241604" cy="662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914526" y="0"/>
            <a:ext cx="3157538" cy="62865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2041060" y="6699294"/>
            <a:ext cx="2786063" cy="985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041060" y="7885157"/>
            <a:ext cx="2786063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250658" y="6699294"/>
            <a:ext cx="2786063" cy="985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250658" y="7885157"/>
            <a:ext cx="2786063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8458201" y="6699294"/>
            <a:ext cx="2786063" cy="985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8458201" y="7885157"/>
            <a:ext cx="2786063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5072063" y="0"/>
            <a:ext cx="3157538" cy="62865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8229601" y="0"/>
            <a:ext cx="3157538" cy="62865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15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082" y="1628775"/>
            <a:ext cx="4714875" cy="7218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8585005" y="1628775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8585005" y="2419208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585005" y="7271482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8585005" y="8061914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8585005" y="5390580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8585005" y="6181013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8585005" y="3509678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8585005" y="4300111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91122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85938" y="1196180"/>
            <a:ext cx="13073064" cy="1046958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66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785938" y="3979532"/>
            <a:ext cx="5829300" cy="621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785938" y="4872735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5938" y="6694157"/>
            <a:ext cx="5829300" cy="621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785938" y="7587360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9702" y="3979532"/>
            <a:ext cx="5829300" cy="621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029702" y="4872735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9029702" y="6694157"/>
            <a:ext cx="5829300" cy="621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9029702" y="7587360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79711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457325"/>
            <a:ext cx="18288000" cy="690086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5350670" y="8501761"/>
            <a:ext cx="7586663" cy="943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73499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764632" y="1393033"/>
            <a:ext cx="3150393" cy="7454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12215813" y="0"/>
            <a:ext cx="5629275" cy="10287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6586538" y="0"/>
            <a:ext cx="5629275" cy="10287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46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85937" y="1639092"/>
            <a:ext cx="14442881" cy="96123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66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481991" y="5651169"/>
            <a:ext cx="4857752" cy="5781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481989" y="6436980"/>
            <a:ext cx="4857752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0482991" y="5651169"/>
            <a:ext cx="4857752" cy="5781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0482989" y="6436980"/>
            <a:ext cx="4857752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617000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85937" y="1639092"/>
            <a:ext cx="14442881" cy="961233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66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785936" y="4205249"/>
            <a:ext cx="4307679" cy="4210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2816191" y="6308853"/>
            <a:ext cx="2247173" cy="5781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1921138" y="4205249"/>
            <a:ext cx="4307679" cy="4210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12951392" y="6308853"/>
            <a:ext cx="2247173" cy="5781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848832" y="4205249"/>
            <a:ext cx="4307679" cy="4210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7879087" y="6308853"/>
            <a:ext cx="2247173" cy="5781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929063" y="7833314"/>
            <a:ext cx="10286999" cy="10691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498922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0015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1" b="1" i="0">
                <a:solidFill>
                  <a:srgbClr val="0015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76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313" y="3487177"/>
            <a:ext cx="10665374" cy="2314535"/>
          </a:xfrm>
          <a:prstGeom prst="rect">
            <a:avLst/>
          </a:prstGeom>
        </p:spPr>
        <p:txBody>
          <a:bodyPr/>
          <a:lstStyle>
            <a:lvl1pPr algn="ctr">
              <a:defRPr lang="pt-BR" sz="81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94023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168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14527" y="1628776"/>
            <a:ext cx="5829300" cy="521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914527" y="7148897"/>
            <a:ext cx="5829300" cy="1698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260568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082" y="1628775"/>
            <a:ext cx="4714875" cy="7218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8585005" y="1628775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8585005" y="2419208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585005" y="7271482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8585005" y="8061914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8585005" y="5390580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8585005" y="6181013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8585005" y="3509678"/>
            <a:ext cx="7643813" cy="4857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8585005" y="4300111"/>
            <a:ext cx="7643813" cy="7858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76451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0015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1" b="1" i="0">
                <a:solidFill>
                  <a:srgbClr val="0015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51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2593182" y="0"/>
            <a:ext cx="15694818" cy="1028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103" y="9025013"/>
            <a:ext cx="5003247" cy="9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46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768660"/>
            <a:ext cx="16230600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 dirty="0">
                <a:solidFill>
                  <a:srgbClr val="1847FC"/>
                </a:solidFill>
                <a:latin typeface="Open Sans Extra Bold Bold"/>
              </a:rPr>
              <a:t>MAIS </a:t>
            </a:r>
            <a:r>
              <a:rPr lang="en-US" sz="9000" dirty="0" smtClean="0">
                <a:solidFill>
                  <a:srgbClr val="1847FC"/>
                </a:solidFill>
                <a:latin typeface="Open Sans Extra Bold Bold"/>
              </a:rPr>
              <a:t>MÉDICOS</a:t>
            </a:r>
            <a:endParaRPr lang="en-US" sz="9000" dirty="0">
              <a:solidFill>
                <a:srgbClr val="1847FC"/>
              </a:solidFill>
              <a:latin typeface="Open Sans Extra Bol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91" b="91"/>
          <a:stretch>
            <a:fillRect/>
          </a:stretch>
        </p:blipFill>
        <p:spPr>
          <a:xfrm>
            <a:off x="6243247" y="8207110"/>
            <a:ext cx="5801505" cy="10511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31624" y="5067870"/>
            <a:ext cx="13379768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999" dirty="0" smtClean="0">
                <a:solidFill>
                  <a:srgbClr val="1847FC"/>
                </a:solidFill>
                <a:latin typeface="Open Sans 1"/>
              </a:rPr>
              <a:t>AMPLIAÇÃO E APERFEIÇOAMENTO DO PROGRAMA COMO ESTRATÉGIA PARA FORMAÇÃO DE ESPECIALISTAS PARA O SUS</a:t>
            </a:r>
            <a:endParaRPr lang="en-US" sz="3999" dirty="0">
              <a:solidFill>
                <a:srgbClr val="1847FC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05000" y="5418566"/>
            <a:ext cx="14093347" cy="1992070"/>
            <a:chOff x="0" y="0"/>
            <a:chExt cx="3711828" cy="524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11828" cy="524660"/>
            </a:xfrm>
            <a:custGeom>
              <a:avLst/>
              <a:gdLst/>
              <a:ahLst/>
              <a:cxnLst/>
              <a:rect l="l" t="t" r="r" b="b"/>
              <a:pathLst>
                <a:path w="3711828" h="524660">
                  <a:moveTo>
                    <a:pt x="0" y="0"/>
                  </a:moveTo>
                  <a:lnTo>
                    <a:pt x="3711828" y="0"/>
                  </a:lnTo>
                  <a:lnTo>
                    <a:pt x="3711828" y="524660"/>
                  </a:lnTo>
                  <a:lnTo>
                    <a:pt x="0" y="524660"/>
                  </a:lnTo>
                  <a:close/>
                </a:path>
              </a:pathLst>
            </a:custGeom>
            <a:solidFill>
              <a:srgbClr val="FDD80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7191" y="2905883"/>
            <a:ext cx="724781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dirty="0" smtClean="0">
                <a:solidFill>
                  <a:srgbClr val="000000"/>
                </a:solidFill>
                <a:latin typeface="Open Sans 1 Bold"/>
              </a:rPr>
              <a:t>5.000 </a:t>
            </a:r>
            <a:r>
              <a:rPr lang="en-US" sz="5000" dirty="0">
                <a:solidFill>
                  <a:srgbClr val="000000"/>
                </a:solidFill>
                <a:latin typeface="Open Sans 1 Bold"/>
              </a:rPr>
              <a:t>NOVAS VAGAS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04404" y="2813282"/>
            <a:ext cx="5414335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000" dirty="0">
                <a:solidFill>
                  <a:srgbClr val="000000"/>
                </a:solidFill>
                <a:latin typeface="Open Sans 1 Bold"/>
              </a:rPr>
              <a:t>10.000 VAGAS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7642" y="6130849"/>
            <a:ext cx="14093347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dirty="0">
                <a:solidFill>
                  <a:srgbClr val="1847FC"/>
                </a:solidFill>
                <a:latin typeface="Open Sans 1 Bold"/>
              </a:rPr>
              <a:t>TOTAL: </a:t>
            </a:r>
            <a:r>
              <a:rPr lang="en-US" sz="6000" dirty="0" smtClean="0">
                <a:solidFill>
                  <a:srgbClr val="1847FC"/>
                </a:solidFill>
                <a:latin typeface="Open Sans 1 Bold"/>
              </a:rPr>
              <a:t>15.000 </a:t>
            </a:r>
            <a:r>
              <a:rPr lang="en-US" sz="6000" dirty="0">
                <a:solidFill>
                  <a:srgbClr val="1847FC"/>
                </a:solidFill>
                <a:latin typeface="Open Sans 1 Bold"/>
              </a:rPr>
              <a:t>VAGAS PARA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34185" y="3550606"/>
            <a:ext cx="535477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Open Sans 1 Bold"/>
              </a:rPr>
              <a:t>DE FORMAÇÃO DE MÉDICOS NO 2º SEMESTRE DE 2023</a:t>
            </a:r>
          </a:p>
          <a:p>
            <a:pPr algn="ctr">
              <a:lnSpc>
                <a:spcPts val="2160"/>
              </a:lnSpc>
            </a:pPr>
            <a:r>
              <a:rPr lang="en-US" sz="2000" dirty="0">
                <a:solidFill>
                  <a:srgbClr val="000000"/>
                </a:solidFill>
                <a:latin typeface="Open Sans 1 Bold"/>
              </a:rPr>
              <a:t>COM CONTRAPARTIDA MUNICIPAL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8225" y="1139842"/>
            <a:ext cx="1521213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MAIS </a:t>
            </a:r>
            <a:r>
              <a:rPr lang="en-US" sz="7500" spc="-75" dirty="0" smtClean="0">
                <a:solidFill>
                  <a:srgbClr val="03D100"/>
                </a:solidFill>
                <a:latin typeface="Open Sans 1 Bold"/>
              </a:rPr>
              <a:t>MÉDICOS </a:t>
            </a: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PARA O BRASIL</a:t>
            </a:r>
          </a:p>
        </p:txBody>
      </p:sp>
      <p:sp>
        <p:nvSpPr>
          <p:cNvPr id="19" name="AutoShape 19"/>
          <p:cNvSpPr/>
          <p:nvPr/>
        </p:nvSpPr>
        <p:spPr>
          <a:xfrm rot="-2476">
            <a:off x="1028750" y="2201879"/>
            <a:ext cx="13222233" cy="0"/>
          </a:xfrm>
          <a:prstGeom prst="line">
            <a:avLst/>
          </a:prstGeom>
          <a:ln w="38100" cap="flat">
            <a:solidFill>
              <a:srgbClr val="012CB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14"/>
          <p:cNvSpPr txBox="1"/>
          <p:nvPr/>
        </p:nvSpPr>
        <p:spPr>
          <a:xfrm>
            <a:off x="2313713" y="3868323"/>
            <a:ext cx="5354773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000" dirty="0" smtClean="0">
                <a:solidFill>
                  <a:srgbClr val="000000"/>
                </a:solidFill>
                <a:latin typeface="Open Sans 1 Bold"/>
              </a:rPr>
              <a:t>DE FORMAÇÃO DE MÉDICOS NO 1º SEMESTRE – EDITAL NA PRÓXIMA SEMANA</a:t>
            </a:r>
            <a:endParaRPr lang="en-US" sz="2000" dirty="0">
              <a:solidFill>
                <a:srgbClr val="000000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464174" y="2998851"/>
            <a:ext cx="5066973" cy="3550746"/>
          </a:xfrm>
        </p:spPr>
        <p:txBody>
          <a:bodyPr/>
          <a:lstStyle/>
          <a:p>
            <a:r>
              <a:rPr lang="da-DK" sz="4200" dirty="0">
                <a:latin typeface="Montserrat ExtraBold" panose="00000900000000000000" pitchFamily="2" charset="0"/>
              </a:rPr>
              <a:t>Ampliação de vagas do Mais Médicos para atender populações específicas.</a:t>
            </a:r>
            <a:endParaRPr lang="pt-BR" sz="4200" dirty="0">
              <a:latin typeface="Montserrat ExtraBold" panose="00000900000000000000" pitchFamily="2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9"/>
          </p:nvPr>
        </p:nvSpPr>
        <p:spPr>
          <a:xfrm>
            <a:off x="550398" y="7985702"/>
            <a:ext cx="2786063" cy="985836"/>
          </a:xfrm>
        </p:spPr>
        <p:txBody>
          <a:bodyPr/>
          <a:lstStyle/>
          <a:p>
            <a:r>
              <a:rPr lang="da-DK" sz="2100" dirty="0">
                <a:latin typeface="Montserrat ExtraBold" panose="00000900000000000000" pitchFamily="2" charset="0"/>
              </a:rPr>
              <a:t>Estratégia Consultório na Rua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3522196" y="7997013"/>
            <a:ext cx="3209597" cy="985836"/>
          </a:xfrm>
        </p:spPr>
        <p:txBody>
          <a:bodyPr lIns="137160" tIns="68580" rIns="137160" bIns="68580" anchor="t"/>
          <a:lstStyle/>
          <a:p>
            <a:r>
              <a:rPr lang="pt-BR" sz="2100" dirty="0">
                <a:latin typeface="Montserrat ExtraBold" panose="00000900000000000000" pitchFamily="2" charset="0"/>
              </a:rPr>
              <a:t>Equipes de Saúde no Sistema Prisional</a:t>
            </a:r>
            <a:endParaRPr lang="da-DK" sz="2100" dirty="0">
              <a:latin typeface="Montserrat ExtraBold" panose="00000900000000000000" pitchFamily="2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6967539" y="7985702"/>
            <a:ext cx="2786063" cy="985836"/>
          </a:xfrm>
        </p:spPr>
        <p:txBody>
          <a:bodyPr/>
          <a:lstStyle/>
          <a:p>
            <a:r>
              <a:rPr lang="pt-BR" sz="2100" dirty="0">
                <a:latin typeface="Montserrat ExtraBold" panose="00000900000000000000" pitchFamily="2" charset="0"/>
              </a:rPr>
              <a:t>Subsistema de Atenção à Saúde Indígena</a:t>
            </a:r>
            <a:endParaRPr lang="da-DK" sz="2100" dirty="0">
              <a:latin typeface="Montserrat ExtraBold" panose="00000900000000000000" pitchFamily="2" charset="0"/>
            </a:endParaRPr>
          </a:p>
        </p:txBody>
      </p:sp>
      <p:pic>
        <p:nvPicPr>
          <p:cNvPr id="15" name="Espaço Reservado para Imagem 14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1" r="46745"/>
          <a:stretch/>
        </p:blipFill>
        <p:spPr>
          <a:xfrm>
            <a:off x="6781800" y="1257300"/>
            <a:ext cx="3157538" cy="6286500"/>
          </a:xfrm>
        </p:spPr>
      </p:pic>
      <p:pic>
        <p:nvPicPr>
          <p:cNvPr id="14" name="Imagem 13" descr="Homem em pé com camisa verde&#10;&#10;Descrição gerada automaticamente">
            <a:extLst>
              <a:ext uri="{FF2B5EF4-FFF2-40B4-BE49-F238E27FC236}">
                <a16:creationId xmlns:a16="http://schemas.microsoft.com/office/drawing/2014/main" id="{C5E6452C-2B4B-441E-B75C-FC4AFCA43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 r="17907"/>
          <a:stretch/>
        </p:blipFill>
        <p:spPr>
          <a:xfrm>
            <a:off x="442866" y="1257300"/>
            <a:ext cx="3144869" cy="6284946"/>
          </a:xfrm>
          <a:prstGeom prst="rect">
            <a:avLst/>
          </a:prstGeom>
        </p:spPr>
      </p:pic>
      <p:pic>
        <p:nvPicPr>
          <p:cNvPr id="23" name="Espaço Reservado para Imagem 22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t="-198" r="39644" b="198"/>
          <a:stretch/>
        </p:blipFill>
        <p:spPr>
          <a:xfrm>
            <a:off x="3581401" y="1257300"/>
            <a:ext cx="3157538" cy="6286500"/>
          </a:xfrm>
        </p:spPr>
      </p:pic>
      <p:sp>
        <p:nvSpPr>
          <p:cNvPr id="12" name="Espaço Reservado para Texto 8"/>
          <p:cNvSpPr txBox="1">
            <a:spLocks/>
          </p:cNvSpPr>
          <p:nvPr/>
        </p:nvSpPr>
        <p:spPr>
          <a:xfrm>
            <a:off x="10229485" y="7976912"/>
            <a:ext cx="2786063" cy="98583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</a:pPr>
            <a:r>
              <a:rPr lang="pt-BR" sz="21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Montserrat ExtraBold" panose="00000900000000000000" pitchFamily="2" charset="0"/>
              </a:rPr>
              <a:t>Emergências Humanitárias</a:t>
            </a:r>
            <a:endParaRPr lang="da-DK" sz="2100" dirty="0">
              <a:solidFill>
                <a:srgbClr val="000000">
                  <a:lumMod val="85000"/>
                  <a:lumOff val="15000"/>
                </a:srgbClr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16" name="Imagem 15" descr="Homem cortando o cabelo de outra pessoa&#10;&#10;Descrição gerada automaticamente com confiança baixa">
            <a:extLst>
              <a:ext uri="{FF2B5EF4-FFF2-40B4-BE49-F238E27FC236}">
                <a16:creationId xmlns:a16="http://schemas.microsoft.com/office/drawing/2014/main" id="{EF601573-218F-46D1-B46B-F96B0FDA6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5" t="-630" r="21877" b="630"/>
          <a:stretch/>
        </p:blipFill>
        <p:spPr>
          <a:xfrm>
            <a:off x="9982199" y="1257300"/>
            <a:ext cx="3008073" cy="62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852" y="3129712"/>
            <a:ext cx="4275117" cy="236864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2" r="12"/>
          <a:stretch>
            <a:fillRect/>
          </a:stretch>
        </p:blipFill>
        <p:spPr>
          <a:xfrm>
            <a:off x="12656103" y="9025012"/>
            <a:ext cx="5003247" cy="90480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3337">
            <a:off x="1028749" y="3205162"/>
            <a:ext cx="9810240" cy="0"/>
          </a:xfrm>
          <a:prstGeom prst="line">
            <a:avLst/>
          </a:prstGeom>
          <a:ln w="38100" cap="flat">
            <a:solidFill>
              <a:srgbClr val="03D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1095375"/>
            <a:ext cx="9810306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 smtClean="0">
                <a:solidFill>
                  <a:srgbClr val="1847FC"/>
                </a:solidFill>
                <a:latin typeface="Open Sans Extra Bold"/>
              </a:rPr>
              <a:t>AMPLIAÇÃO DO ATENDIMENTO</a:t>
            </a:r>
            <a:endParaRPr lang="en-US" sz="7500" spc="-75" dirty="0">
              <a:solidFill>
                <a:srgbClr val="1847FC"/>
              </a:solidFill>
              <a:latin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24468" y="3644288"/>
            <a:ext cx="3497967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 dirty="0" smtClean="0">
                <a:solidFill>
                  <a:srgbClr val="1847FC"/>
                </a:solidFill>
                <a:latin typeface="Open Sans 2 Bold"/>
              </a:rPr>
              <a:t>4 MIL</a:t>
            </a:r>
            <a:endParaRPr lang="en-US" sz="7500" dirty="0">
              <a:solidFill>
                <a:srgbClr val="1847FC"/>
              </a:solidFill>
              <a:latin typeface="Open Sans 2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24468" y="4853963"/>
            <a:ext cx="511950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smtClean="0">
                <a:solidFill>
                  <a:srgbClr val="1847FC"/>
                </a:solidFill>
                <a:latin typeface="Open Sans 2"/>
              </a:rPr>
              <a:t>MUNICÍPIOS ATENDIDOS</a:t>
            </a:r>
            <a:endParaRPr lang="en-US" sz="3000" dirty="0">
              <a:solidFill>
                <a:srgbClr val="1847FC"/>
              </a:solidFill>
              <a:latin typeface="Open Sans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2264" y="3699604"/>
            <a:ext cx="3497967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 dirty="0" smtClean="0">
                <a:solidFill>
                  <a:srgbClr val="1847FC"/>
                </a:solidFill>
                <a:latin typeface="Open Sans 2 Bold"/>
              </a:rPr>
              <a:t>34</a:t>
            </a:r>
            <a:endParaRPr lang="en-US" sz="7500" dirty="0">
              <a:solidFill>
                <a:srgbClr val="1847FC"/>
              </a:solidFill>
              <a:latin typeface="Open Sans 2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2264" y="4909279"/>
            <a:ext cx="51263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smtClean="0">
                <a:solidFill>
                  <a:srgbClr val="1847FC"/>
                </a:solidFill>
                <a:latin typeface="Open Sans 2"/>
              </a:rPr>
              <a:t>DSEI</a:t>
            </a:r>
            <a:endParaRPr lang="en-US" sz="3000" dirty="0">
              <a:solidFill>
                <a:srgbClr val="1847FC"/>
              </a:solidFill>
              <a:latin typeface="Open Sans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81033" y="8396289"/>
            <a:ext cx="811527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 smtClean="0">
                <a:solidFill>
                  <a:srgbClr val="1847FC"/>
                </a:solidFill>
                <a:latin typeface="Open Sans Extra Bold"/>
              </a:rPr>
              <a:t>96 </a:t>
            </a:r>
            <a:r>
              <a:rPr lang="en-US" sz="7500" spc="-75" dirty="0">
                <a:solidFill>
                  <a:srgbClr val="1847FC"/>
                </a:solidFill>
                <a:latin typeface="Open Sans Extra Bold"/>
              </a:rPr>
              <a:t>MILHÕES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416003" y="1460442"/>
            <a:ext cx="7483448" cy="7366116"/>
            <a:chOff x="0" y="0"/>
            <a:chExt cx="9977930" cy="98214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627163" cy="947072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50767" y="350767"/>
              <a:ext cx="9627163" cy="9470721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3281066" y="7815264"/>
            <a:ext cx="77693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1847FC"/>
                </a:solidFill>
                <a:latin typeface="Open Sans 2"/>
              </a:rPr>
              <a:t>IMPACTO POTENCIAL NO ACESSO DE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81033" y="9415464"/>
            <a:ext cx="776939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1847FC"/>
                </a:solidFill>
                <a:latin typeface="Open Sans 2"/>
              </a:rPr>
              <a:t>DE PESSOAS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2057400" y="6027510"/>
            <a:ext cx="8115274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 smtClean="0">
                <a:solidFill>
                  <a:srgbClr val="1847FC"/>
                </a:solidFill>
                <a:latin typeface="Open Sans Extra Bold"/>
              </a:rPr>
              <a:t>28 MIL MÉDICOS</a:t>
            </a:r>
            <a:endParaRPr lang="en-US" sz="7500" spc="-75" dirty="0">
              <a:solidFill>
                <a:srgbClr val="1847FC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2" r="12"/>
          <a:stretch>
            <a:fillRect/>
          </a:stretch>
        </p:blipFill>
        <p:spPr>
          <a:xfrm>
            <a:off x="12656103" y="9025012"/>
            <a:ext cx="5003247" cy="9048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39842"/>
            <a:ext cx="1521213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>
                <a:solidFill>
                  <a:srgbClr val="00D000"/>
                </a:solidFill>
                <a:latin typeface="Open Sans 1 Bold"/>
              </a:rPr>
              <a:t>MAIS </a:t>
            </a:r>
            <a:r>
              <a:rPr lang="en-US" sz="7500" spc="-75" dirty="0" smtClean="0">
                <a:solidFill>
                  <a:srgbClr val="00D000"/>
                </a:solidFill>
                <a:latin typeface="Open Sans 1 Bold"/>
              </a:rPr>
              <a:t>MÉDICOS </a:t>
            </a:r>
            <a:r>
              <a:rPr lang="en-US" sz="7500" spc="-75" dirty="0">
                <a:solidFill>
                  <a:srgbClr val="00D000"/>
                </a:solidFill>
                <a:latin typeface="Open Sans 1 Bold"/>
              </a:rPr>
              <a:t>PARA O BRASIL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05493"/>
            <a:ext cx="1623060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 smtClean="0">
                <a:solidFill>
                  <a:srgbClr val="029B3A"/>
                </a:solidFill>
                <a:latin typeface="Open Sans 1 Bold"/>
              </a:rPr>
              <a:t>INVESTIMENTO DO PROGRAMA </a:t>
            </a:r>
            <a:r>
              <a:rPr lang="en-US" sz="3000" dirty="0">
                <a:solidFill>
                  <a:srgbClr val="029B3A"/>
                </a:solidFill>
                <a:latin typeface="Open Sans 1 Bold"/>
              </a:rPr>
              <a:t>MAIS MÉDICOS PARA O BRASIL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9676" y="3965688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>
                <a:solidFill>
                  <a:srgbClr val="00008C"/>
                </a:solidFill>
                <a:latin typeface="Open Sans 1 Bold"/>
              </a:rPr>
              <a:t> R$ 2.833.017.552,00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9676" y="4420983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008C"/>
                </a:solidFill>
                <a:latin typeface="Open Sans 1"/>
              </a:rPr>
              <a:t>2023</a:t>
            </a:r>
            <a:endParaRPr lang="en-US" sz="3000" dirty="0">
              <a:solidFill>
                <a:srgbClr val="00008C"/>
              </a:solidFill>
              <a:latin typeface="Open Sans 1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239257" y="4589592"/>
            <a:ext cx="16977445" cy="2061995"/>
            <a:chOff x="0" y="0"/>
            <a:chExt cx="4471426" cy="5430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71426" cy="543077"/>
            </a:xfrm>
            <a:custGeom>
              <a:avLst/>
              <a:gdLst/>
              <a:ahLst/>
              <a:cxnLst/>
              <a:rect l="l" t="t" r="r" b="b"/>
              <a:pathLst>
                <a:path w="4471426" h="543077">
                  <a:moveTo>
                    <a:pt x="0" y="0"/>
                  </a:moveTo>
                  <a:lnTo>
                    <a:pt x="4471426" y="0"/>
                  </a:lnTo>
                  <a:lnTo>
                    <a:pt x="4471426" y="543077"/>
                  </a:lnTo>
                  <a:lnTo>
                    <a:pt x="0" y="543077"/>
                  </a:lnTo>
                  <a:close/>
                </a:path>
              </a:pathLst>
            </a:custGeom>
            <a:solidFill>
              <a:srgbClr val="9B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05189" y="5457154"/>
            <a:ext cx="11137640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00"/>
              </a:lnSpc>
              <a:spcBef>
                <a:spcPct val="0"/>
              </a:spcBef>
            </a:pPr>
            <a:r>
              <a:rPr lang="en-US" sz="7500" dirty="0" smtClean="0">
                <a:solidFill>
                  <a:srgbClr val="FFFFFF"/>
                </a:solidFill>
                <a:latin typeface="Open Sans 1 Bold"/>
              </a:rPr>
              <a:t>R</a:t>
            </a:r>
            <a:r>
              <a:rPr lang="en-US" sz="7500" dirty="0">
                <a:solidFill>
                  <a:srgbClr val="FFFFFF"/>
                </a:solidFill>
                <a:latin typeface="Open Sans 1 Bold"/>
              </a:rPr>
              <a:t>$ 712.452.680,00</a:t>
            </a:r>
          </a:p>
          <a:p>
            <a:pPr>
              <a:lnSpc>
                <a:spcPts val="8100"/>
              </a:lnSpc>
              <a:spcBef>
                <a:spcPct val="0"/>
              </a:spcBef>
            </a:pPr>
            <a:r>
              <a:rPr lang="en-US" sz="7500" dirty="0" smtClean="0">
                <a:solidFill>
                  <a:srgbClr val="FFFFFF"/>
                </a:solidFill>
                <a:latin typeface="Open Sans 1 Bold"/>
              </a:rPr>
              <a:t> </a:t>
            </a:r>
            <a:endParaRPr lang="en-US" sz="7500" dirty="0">
              <a:solidFill>
                <a:srgbClr val="FFFFFF"/>
              </a:solidFill>
              <a:latin typeface="Open Sans 1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05189" y="4666579"/>
            <a:ext cx="9972898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FFFFFF"/>
                </a:solidFill>
                <a:latin typeface="Open Sans 1 Bold"/>
              </a:rPr>
              <a:t>AMPLIAÇÃO EM 2023</a:t>
            </a:r>
            <a:endParaRPr lang="en-US" sz="5000" dirty="0">
              <a:solidFill>
                <a:srgbClr val="FFFFFF"/>
              </a:solidFill>
              <a:latin typeface="Open Sans 1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676" y="4992483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>
                <a:solidFill>
                  <a:srgbClr val="00008C"/>
                </a:solidFill>
                <a:latin typeface="Open Sans 1 Bold"/>
              </a:rPr>
              <a:t> R$ 2.801.237.033,00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9676" y="5447778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008C"/>
                </a:solidFill>
                <a:latin typeface="Open Sans 1"/>
              </a:rPr>
              <a:t>2024</a:t>
            </a:r>
            <a:endParaRPr lang="en-US" sz="3000" dirty="0">
              <a:solidFill>
                <a:srgbClr val="00008C"/>
              </a:solidFill>
              <a:latin typeface="Open Sans 1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49676" y="6017373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>
                <a:solidFill>
                  <a:srgbClr val="00008C"/>
                </a:solidFill>
                <a:latin typeface="Open Sans 1 Bold"/>
              </a:rPr>
              <a:t> R$ 3.218.088.973,20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9676" y="6472668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008C"/>
                </a:solidFill>
                <a:latin typeface="Open Sans 1"/>
              </a:rPr>
              <a:t>2025</a:t>
            </a:r>
            <a:endParaRPr lang="en-US" sz="3000" dirty="0">
              <a:solidFill>
                <a:srgbClr val="00008C"/>
              </a:solidFill>
              <a:latin typeface="Open Sans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49676" y="7042263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>
                <a:solidFill>
                  <a:srgbClr val="00008C"/>
                </a:solidFill>
                <a:latin typeface="Open Sans 1 Bold"/>
              </a:rPr>
              <a:t> R$ 3.814.360.271,80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9676" y="7497558"/>
            <a:ext cx="59347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008C"/>
                </a:solidFill>
                <a:latin typeface="Open Sans 1"/>
              </a:rPr>
              <a:t>2026</a:t>
            </a:r>
            <a:endParaRPr lang="en-US" sz="3000" dirty="0">
              <a:solidFill>
                <a:srgbClr val="00008C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43000" y="3978315"/>
            <a:ext cx="9620250" cy="203362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l"/>
            <a:r>
              <a:rPr lang="en-US" sz="69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Novos</a:t>
            </a:r>
            <a:r>
              <a:rPr lang="en-US" sz="69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9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Editais</a:t>
            </a:r>
            <a:r>
              <a:rPr lang="en-US" sz="69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69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Projeto</a:t>
            </a:r>
            <a:r>
              <a:rPr lang="en-US" sz="69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9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Mais</a:t>
            </a:r>
            <a:r>
              <a:rPr lang="en-US" sz="69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9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Médicos</a:t>
            </a:r>
            <a:r>
              <a:rPr lang="en-US" sz="69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 o </a:t>
            </a:r>
            <a:r>
              <a:rPr lang="en-US" sz="69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Brasil</a:t>
            </a:r>
            <a:endParaRPr lang="en-US" sz="69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994665" cy="3196427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098DA64-DDEA-D9CE-C9D6-837092CF6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6" t="10533" r="35261" b="67163"/>
          <a:stretch/>
        </p:blipFill>
        <p:spPr>
          <a:xfrm>
            <a:off x="12354585" y="3282326"/>
            <a:ext cx="4810734" cy="3738236"/>
          </a:xfrm>
          <a:prstGeom prst="rect">
            <a:avLst/>
          </a:prstGeom>
        </p:spPr>
      </p:pic>
      <p:sp>
        <p:nvSpPr>
          <p:cNvPr id="2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7024979"/>
            <a:ext cx="9775311" cy="3262022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44" y="9057729"/>
            <a:ext cx="6061076" cy="110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57510285-AC17-A578-3361-07298DA798A1}"/>
              </a:ext>
            </a:extLst>
          </p:cNvPr>
          <p:cNvSpPr/>
          <p:nvPr/>
        </p:nvSpPr>
        <p:spPr>
          <a:xfrm>
            <a:off x="9281160" y="3380249"/>
            <a:ext cx="7117080" cy="2488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latin typeface="Montserrat ExtraBold" panose="00000900000000000000" pitchFamily="2" charset="0"/>
              </a:rPr>
              <a:t>Aperfeiçoamento dos Editais</a:t>
            </a:r>
            <a:endParaRPr lang="pt-BR">
              <a:latin typeface="Montserrat ExtraBold" panose="00000900000000000000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069767" y="3648895"/>
            <a:ext cx="6015360" cy="621044"/>
          </a:xfrm>
        </p:spPr>
        <p:txBody>
          <a:bodyPr/>
          <a:lstStyle/>
          <a:p>
            <a:pPr algn="l"/>
            <a:r>
              <a:rPr lang="da-DK" sz="2700">
                <a:latin typeface="Montserrat ExtraBold" panose="00000900000000000000" pitchFamily="2" charset="0"/>
              </a:rPr>
              <a:t>Inscrição conjunta dos 3 perfis profissionais</a:t>
            </a:r>
            <a:endParaRPr lang="pt-BR" sz="2700">
              <a:latin typeface="Montserrat ExtraBold" panose="00000900000000000000" pitchFamily="2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10069767" y="4566692"/>
            <a:ext cx="5829300" cy="1343025"/>
          </a:xfrm>
        </p:spPr>
        <p:txBody>
          <a:bodyPr/>
          <a:lstStyle/>
          <a:p>
            <a:pPr algn="l"/>
            <a:r>
              <a:rPr lang="pt-BR" sz="2100"/>
              <a:t>Médicos com CRM, Brasileiros formados no exterior e estrangeiros se inscrevem e são alocados ao mesmo tempo.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B82342-E1D1-811D-E9D3-F1C50328805C}"/>
              </a:ext>
            </a:extLst>
          </p:cNvPr>
          <p:cNvSpPr/>
          <p:nvPr/>
        </p:nvSpPr>
        <p:spPr>
          <a:xfrm>
            <a:off x="8473030" y="4011146"/>
            <a:ext cx="1227059" cy="1227059"/>
          </a:xfrm>
          <a:prstGeom prst="ellipse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pt-BR" sz="2700" b="1">
                <a:solidFill>
                  <a:srgbClr val="000000"/>
                </a:solidFill>
                <a:latin typeface="Roboto"/>
              </a:rPr>
              <a:t>01</a:t>
            </a:r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5BCDFA55-5D01-020F-F830-3AA75885DED7}"/>
              </a:ext>
            </a:extLst>
          </p:cNvPr>
          <p:cNvSpPr/>
          <p:nvPr/>
        </p:nvSpPr>
        <p:spPr>
          <a:xfrm>
            <a:off x="9281160" y="6138596"/>
            <a:ext cx="7117080" cy="2488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9" name="Espaço Reservado para Texto 3">
            <a:extLst>
              <a:ext uri="{FF2B5EF4-FFF2-40B4-BE49-F238E27FC236}">
                <a16:creationId xmlns:a16="http://schemas.microsoft.com/office/drawing/2014/main" id="{67F75C9C-254F-FDDF-FCD5-29ABDABBE112}"/>
              </a:ext>
            </a:extLst>
          </p:cNvPr>
          <p:cNvSpPr txBox="1">
            <a:spLocks/>
          </p:cNvSpPr>
          <p:nvPr/>
        </p:nvSpPr>
        <p:spPr>
          <a:xfrm>
            <a:off x="10069766" y="6407242"/>
            <a:ext cx="6127583" cy="62104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spcBef>
                <a:spcPts val="1500"/>
              </a:spcBef>
            </a:pPr>
            <a:r>
              <a:rPr lang="da-DK" sz="2700">
                <a:solidFill>
                  <a:srgbClr val="000000">
                    <a:lumMod val="65000"/>
                    <a:lumOff val="35000"/>
                  </a:srgbClr>
                </a:solidFill>
                <a:latin typeface="Montserrat ExtraBold" panose="00000900000000000000" pitchFamily="2" charset="0"/>
              </a:rPr>
              <a:t>Experiência prévia no programa </a:t>
            </a:r>
            <a:endParaRPr lang="pt-BR" sz="2700">
              <a:solidFill>
                <a:srgbClr val="000000">
                  <a:lumMod val="65000"/>
                  <a:lumOff val="35000"/>
                </a:srgbClr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0" name="Espaço Reservado para Texto 4">
            <a:extLst>
              <a:ext uri="{FF2B5EF4-FFF2-40B4-BE49-F238E27FC236}">
                <a16:creationId xmlns:a16="http://schemas.microsoft.com/office/drawing/2014/main" id="{1A47A8B1-4DD3-56B5-05D6-4E22A0C10EED}"/>
              </a:ext>
            </a:extLst>
          </p:cNvPr>
          <p:cNvSpPr txBox="1">
            <a:spLocks/>
          </p:cNvSpPr>
          <p:nvPr/>
        </p:nvSpPr>
        <p:spPr>
          <a:xfrm>
            <a:off x="10069767" y="7427472"/>
            <a:ext cx="5829300" cy="1343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371600">
              <a:spcBef>
                <a:spcPts val="1500"/>
              </a:spcBef>
            </a:pPr>
            <a:r>
              <a:rPr lang="pt-BR" sz="2100">
                <a:solidFill>
                  <a:srgbClr val="000000">
                    <a:lumMod val="65000"/>
                    <a:lumOff val="35000"/>
                  </a:srgbClr>
                </a:solidFill>
                <a:latin typeface="Roboto"/>
              </a:rPr>
              <a:t>Profissionais que já participaram do PMM terão pontuação adicional ou prioridade na alocação.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942345-AE56-6DB1-C3FD-D359D88CB71E}"/>
              </a:ext>
            </a:extLst>
          </p:cNvPr>
          <p:cNvSpPr/>
          <p:nvPr/>
        </p:nvSpPr>
        <p:spPr>
          <a:xfrm>
            <a:off x="8473030" y="6769493"/>
            <a:ext cx="1227059" cy="1227059"/>
          </a:xfrm>
          <a:prstGeom prst="ellipse">
            <a:avLst/>
          </a:prstGeom>
          <a:solidFill>
            <a:srgbClr val="03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pt-BR" sz="2700" b="1">
                <a:solidFill>
                  <a:srgbClr val="000000"/>
                </a:solidFill>
                <a:latin typeface="Roboto"/>
              </a:rPr>
              <a:t>02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A2ACC298-F163-D7F4-340A-EA4E4527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t="2357" r="3199" b="782"/>
          <a:stretch/>
        </p:blipFill>
        <p:spPr>
          <a:xfrm>
            <a:off x="1335603" y="2936471"/>
            <a:ext cx="6638253" cy="61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511235" y="4189728"/>
            <a:ext cx="6694994" cy="1907544"/>
          </a:xfrm>
        </p:spPr>
        <p:txBody>
          <a:bodyPr/>
          <a:lstStyle/>
          <a:p>
            <a:r>
              <a:rPr lang="da-DK">
                <a:latin typeface="Montserrat ExtraBold" panose="00000900000000000000" pitchFamily="2" charset="0"/>
              </a:rPr>
              <a:t>Aperfeiçoamento dos Editais.</a:t>
            </a:r>
            <a:endParaRPr lang="pt-BR">
              <a:latin typeface="Montserrat ExtraBold" panose="00000900000000000000" pitchFamily="2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1"/>
          </p:nvPr>
        </p:nvSpPr>
        <p:spPr>
          <a:xfrm>
            <a:off x="9374722" y="7411365"/>
            <a:ext cx="6307565" cy="485775"/>
          </a:xfrm>
          <a:noFill/>
        </p:spPr>
        <p:txBody>
          <a:bodyPr/>
          <a:lstStyle/>
          <a:p>
            <a:r>
              <a:rPr lang="pt-BR" sz="3000">
                <a:solidFill>
                  <a:schemeClr val="tx1"/>
                </a:solidFill>
                <a:latin typeface="Montserrat ExtraBold" panose="00000900000000000000" pitchFamily="2" charset="0"/>
              </a:rPr>
              <a:t>Novos perfis de vagas</a:t>
            </a:r>
            <a:endParaRPr lang="da-DK" sz="300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22"/>
          </p:nvPr>
        </p:nvSpPr>
        <p:spPr>
          <a:xfrm>
            <a:off x="9374722" y="7977814"/>
            <a:ext cx="6307565" cy="785813"/>
          </a:xfrm>
        </p:spPr>
        <p:txBody>
          <a:bodyPr/>
          <a:lstStyle/>
          <a:p>
            <a:r>
              <a:rPr lang="pt-BR" sz="2400"/>
              <a:t>Editais específicos para atender necessidades de populações específicas.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23"/>
          </p:nvPr>
        </p:nvSpPr>
        <p:spPr>
          <a:xfrm>
            <a:off x="9374722" y="1700972"/>
            <a:ext cx="6307565" cy="485775"/>
          </a:xfrm>
        </p:spPr>
        <p:txBody>
          <a:bodyPr/>
          <a:lstStyle/>
          <a:p>
            <a:r>
              <a:rPr lang="pt-BR" sz="3600" dirty="0">
                <a:solidFill>
                  <a:schemeClr val="tx1"/>
                </a:solidFill>
                <a:latin typeface="Montserrat ExtraBold" panose="00000900000000000000" pitchFamily="2" charset="0"/>
              </a:rPr>
              <a:t>Editais a cada 120 dias</a:t>
            </a:r>
            <a:endParaRPr lang="da-DK" sz="36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4"/>
          </p:nvPr>
        </p:nvSpPr>
        <p:spPr>
          <a:xfrm>
            <a:off x="9374722" y="2826736"/>
            <a:ext cx="6307565" cy="785813"/>
          </a:xfrm>
        </p:spPr>
        <p:txBody>
          <a:bodyPr/>
          <a:lstStyle/>
          <a:p>
            <a:r>
              <a:rPr lang="pt-BR" sz="2700"/>
              <a:t>Redução do tempo para chamamento e reposição mais rápida de vagas ociosas.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25"/>
          </p:nvPr>
        </p:nvSpPr>
        <p:spPr>
          <a:xfrm>
            <a:off x="9345187" y="4863648"/>
            <a:ext cx="6307565" cy="485775"/>
          </a:xfrm>
        </p:spPr>
        <p:txBody>
          <a:bodyPr/>
          <a:lstStyle/>
          <a:p>
            <a:r>
              <a:rPr lang="pt-BR" sz="3000">
                <a:solidFill>
                  <a:schemeClr val="tx1"/>
                </a:solidFill>
                <a:latin typeface="Montserrat ExtraBold" panose="00000900000000000000" pitchFamily="2" charset="0"/>
              </a:rPr>
              <a:t>Redução no número de etapas do Edital</a:t>
            </a:r>
            <a:endParaRPr lang="da-DK" sz="300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26"/>
          </p:nvPr>
        </p:nvSpPr>
        <p:spPr>
          <a:xfrm>
            <a:off x="9345187" y="5684561"/>
            <a:ext cx="6307565" cy="785813"/>
          </a:xfrm>
        </p:spPr>
        <p:txBody>
          <a:bodyPr/>
          <a:lstStyle/>
          <a:p>
            <a:r>
              <a:rPr lang="pt-BR" sz="2400"/>
              <a:t>Além disso, as etapas de validação da documentação e homologação poderão ocorrer ao mesmo tempo.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8356405" y="4165283"/>
            <a:ext cx="7643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8356405" y="7115175"/>
            <a:ext cx="7643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utoShape 5">
            <a:extLst>
              <a:ext uri="{FF2B5EF4-FFF2-40B4-BE49-F238E27FC236}">
                <a16:creationId xmlns:a16="http://schemas.microsoft.com/office/drawing/2014/main" id="{28BB8506-0990-E47D-1EB7-10FF64BAAD07}"/>
              </a:ext>
            </a:extLst>
          </p:cNvPr>
          <p:cNvSpPr>
            <a:spLocks/>
          </p:cNvSpPr>
          <p:nvPr/>
        </p:nvSpPr>
        <p:spPr bwMode="auto">
          <a:xfrm rot="912508">
            <a:off x="1620663" y="1062846"/>
            <a:ext cx="1520943" cy="1520943"/>
          </a:xfrm>
          <a:custGeom>
            <a:avLst/>
            <a:gdLst>
              <a:gd name="T0" fmla="*/ 571473 w 21543"/>
              <a:gd name="T1" fmla="*/ 571500 h 21600"/>
              <a:gd name="T2" fmla="*/ 571473 w 21543"/>
              <a:gd name="T3" fmla="*/ 571500 h 21600"/>
              <a:gd name="T4" fmla="*/ 571473 w 21543"/>
              <a:gd name="T5" fmla="*/ 571500 h 21600"/>
              <a:gd name="T6" fmla="*/ 571473 w 21543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7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600"/>
                </a:cubicBezTo>
                <a:lnTo>
                  <a:pt x="8751" y="21600"/>
                </a:lnTo>
                <a:cubicBezTo>
                  <a:pt x="8987" y="21600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600"/>
                  <a:pt x="17502" y="21600"/>
                </a:cubicBezTo>
                <a:cubicBezTo>
                  <a:pt x="17617" y="21600"/>
                  <a:pt x="17730" y="21570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1371600"/>
            <a:endParaRPr lang="pt-BR" sz="270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32" name="Group 61">
            <a:extLst>
              <a:ext uri="{FF2B5EF4-FFF2-40B4-BE49-F238E27FC236}">
                <a16:creationId xmlns:a16="http://schemas.microsoft.com/office/drawing/2014/main" id="{4CB4224F-AD0F-5ECF-2164-5DDF9E3EF483}"/>
              </a:ext>
            </a:extLst>
          </p:cNvPr>
          <p:cNvGrpSpPr>
            <a:grpSpLocks/>
          </p:cNvGrpSpPr>
          <p:nvPr/>
        </p:nvGrpSpPr>
        <p:grpSpPr bwMode="auto">
          <a:xfrm>
            <a:off x="8269849" y="7526583"/>
            <a:ext cx="666068" cy="962097"/>
            <a:chOff x="0" y="0"/>
            <a:chExt cx="1143001" cy="1651000"/>
          </a:xfrm>
          <a:solidFill>
            <a:srgbClr val="03CF00"/>
          </a:solidFill>
        </p:grpSpPr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3BD39087-C794-416B-A51E-F3C1AD22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43001" cy="1651000"/>
            </a:xfrm>
            <a:custGeom>
              <a:avLst/>
              <a:gdLst>
                <a:gd name="T0" fmla="*/ 571501 w 21600"/>
                <a:gd name="T1" fmla="*/ 825500 h 21600"/>
                <a:gd name="T2" fmla="*/ 571501 w 21600"/>
                <a:gd name="T3" fmla="*/ 825500 h 21600"/>
                <a:gd name="T4" fmla="*/ 571501 w 21600"/>
                <a:gd name="T5" fmla="*/ 825500 h 21600"/>
                <a:gd name="T6" fmla="*/ 57150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599"/>
                    <a:pt x="2945" y="21599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371600"/>
              <a:endParaRPr lang="pt-BR" sz="270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4" name="AutoShape 63">
              <a:extLst>
                <a:ext uri="{FF2B5EF4-FFF2-40B4-BE49-F238E27FC236}">
                  <a16:creationId xmlns:a16="http://schemas.microsoft.com/office/drawing/2014/main" id="{5A06FF4C-86B1-1085-766E-951C2357E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3" y="153988"/>
              <a:ext cx="206375" cy="52387"/>
            </a:xfrm>
            <a:custGeom>
              <a:avLst/>
              <a:gdLst>
                <a:gd name="T0" fmla="*/ 103188 w 21600"/>
                <a:gd name="T1" fmla="*/ 26194 h 21600"/>
                <a:gd name="T2" fmla="*/ 103188 w 21600"/>
                <a:gd name="T3" fmla="*/ 26194 h 21600"/>
                <a:gd name="T4" fmla="*/ 103188 w 21600"/>
                <a:gd name="T5" fmla="*/ 26194 h 21600"/>
                <a:gd name="T6" fmla="*/ 103188 w 21600"/>
                <a:gd name="T7" fmla="*/ 261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58"/>
                    <a:pt x="20387" y="21599"/>
                    <a:pt x="18899" y="21599"/>
                  </a:cubicBezTo>
                  <a:lnTo>
                    <a:pt x="2700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700" y="0"/>
                  </a:cubicBezTo>
                  <a:lnTo>
                    <a:pt x="18899" y="0"/>
                  </a:lnTo>
                  <a:cubicBezTo>
                    <a:pt x="20387" y="0"/>
                    <a:pt x="21599" y="4841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371600"/>
              <a:endParaRPr lang="pt-BR" sz="270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35" name="AutoShape 64">
              <a:extLst>
                <a:ext uri="{FF2B5EF4-FFF2-40B4-BE49-F238E27FC236}">
                  <a16:creationId xmlns:a16="http://schemas.microsoft.com/office/drawing/2014/main" id="{4035C496-8618-5304-DEB3-A84A138A4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1444625"/>
              <a:ext cx="104775" cy="50800"/>
            </a:xfrm>
            <a:custGeom>
              <a:avLst/>
              <a:gdLst>
                <a:gd name="T0" fmla="*/ 52388 w 21600"/>
                <a:gd name="T1" fmla="*/ 25400 h 21600"/>
                <a:gd name="T2" fmla="*/ 52388 w 21600"/>
                <a:gd name="T3" fmla="*/ 25400 h 21600"/>
                <a:gd name="T4" fmla="*/ 52388 w 21600"/>
                <a:gd name="T5" fmla="*/ 25400 h 21600"/>
                <a:gd name="T6" fmla="*/ 52388 w 21600"/>
                <a:gd name="T7" fmla="*/ 25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0800"/>
                  </a:moveTo>
                  <a:cubicBezTo>
                    <a:pt x="21599" y="16769"/>
                    <a:pt x="19174" y="21599"/>
                    <a:pt x="16200" y="21599"/>
                  </a:cubicBezTo>
                  <a:lnTo>
                    <a:pt x="5400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400" y="0"/>
                  </a:cubicBezTo>
                  <a:lnTo>
                    <a:pt x="16200" y="0"/>
                  </a:lnTo>
                  <a:cubicBezTo>
                    <a:pt x="19174" y="0"/>
                    <a:pt x="21599" y="4830"/>
                    <a:pt x="21599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371600"/>
              <a:endParaRPr lang="pt-BR" sz="2700">
                <a:solidFill>
                  <a:srgbClr val="000000"/>
                </a:solidFill>
                <a:latin typeface="Roboto"/>
              </a:endParaRPr>
            </a:p>
          </p:txBody>
        </p:sp>
      </p:grpSp>
      <p:sp>
        <p:nvSpPr>
          <p:cNvPr id="37" name="AutoShape 28">
            <a:extLst>
              <a:ext uri="{FF2B5EF4-FFF2-40B4-BE49-F238E27FC236}">
                <a16:creationId xmlns:a16="http://schemas.microsoft.com/office/drawing/2014/main" id="{71C28F53-87DE-3647-0BAE-5C81335063C5}"/>
              </a:ext>
            </a:extLst>
          </p:cNvPr>
          <p:cNvSpPr>
            <a:spLocks/>
          </p:cNvSpPr>
          <p:nvPr/>
        </p:nvSpPr>
        <p:spPr bwMode="auto">
          <a:xfrm>
            <a:off x="8137227" y="2101497"/>
            <a:ext cx="890979" cy="890979"/>
          </a:xfrm>
          <a:custGeom>
            <a:avLst/>
            <a:gdLst>
              <a:gd name="T0" fmla="*/ 438944 w 21600"/>
              <a:gd name="T1" fmla="*/ 438944 h 21600"/>
              <a:gd name="T2" fmla="*/ 438944 w 21600"/>
              <a:gd name="T3" fmla="*/ 438944 h 21600"/>
              <a:gd name="T4" fmla="*/ 438944 w 21600"/>
              <a:gd name="T5" fmla="*/ 438944 h 21600"/>
              <a:gd name="T6" fmla="*/ 438944 w 21600"/>
              <a:gd name="T7" fmla="*/ 4389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1"/>
                  <a:pt x="13809" y="12824"/>
                </a:cubicBezTo>
                <a:lnTo>
                  <a:pt x="15524" y="12824"/>
                </a:lnTo>
                <a:cubicBezTo>
                  <a:pt x="17038" y="12824"/>
                  <a:pt x="18225" y="11343"/>
                  <a:pt x="18225" y="9450"/>
                </a:cubicBezTo>
                <a:cubicBezTo>
                  <a:pt x="18225" y="7558"/>
                  <a:pt x="17038" y="6074"/>
                  <a:pt x="15524" y="6074"/>
                </a:cubicBezTo>
                <a:lnTo>
                  <a:pt x="13809" y="6074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50" y="4976"/>
                  <a:pt x="20250" y="9450"/>
                </a:cubicBezTo>
                <a:cubicBezTo>
                  <a:pt x="20250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4"/>
                </a:lnTo>
                <a:cubicBezTo>
                  <a:pt x="8028" y="11474"/>
                  <a:pt x="7424" y="10569"/>
                  <a:pt x="7424" y="9450"/>
                </a:cubicBezTo>
                <a:cubicBezTo>
                  <a:pt x="7424" y="8332"/>
                  <a:pt x="8028" y="7424"/>
                  <a:pt x="8774" y="7424"/>
                </a:cubicBezTo>
                <a:lnTo>
                  <a:pt x="8926" y="7424"/>
                </a:lnTo>
                <a:cubicBezTo>
                  <a:pt x="10200" y="7424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50"/>
                </a:moveTo>
                <a:lnTo>
                  <a:pt x="5396" y="20250"/>
                </a:lnTo>
                <a:lnTo>
                  <a:pt x="5396" y="14174"/>
                </a:lnTo>
                <a:cubicBezTo>
                  <a:pt x="5396" y="13683"/>
                  <a:pt x="5264" y="13223"/>
                  <a:pt x="5033" y="12824"/>
                </a:cubicBezTo>
                <a:lnTo>
                  <a:pt x="5505" y="12824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499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50"/>
                  <a:pt x="8096" y="20250"/>
                </a:cubicBezTo>
                <a:close/>
                <a:moveTo>
                  <a:pt x="1350" y="9450"/>
                </a:moveTo>
                <a:cubicBezTo>
                  <a:pt x="1350" y="8332"/>
                  <a:pt x="1953" y="7424"/>
                  <a:pt x="2700" y="7424"/>
                </a:cubicBezTo>
                <a:lnTo>
                  <a:pt x="7434" y="7424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4"/>
                </a:cubicBezTo>
                <a:lnTo>
                  <a:pt x="2700" y="11474"/>
                </a:lnTo>
                <a:cubicBezTo>
                  <a:pt x="1953" y="11474"/>
                  <a:pt x="1350" y="10569"/>
                  <a:pt x="1350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4"/>
                </a:cubicBezTo>
                <a:lnTo>
                  <a:pt x="15524" y="7424"/>
                </a:lnTo>
                <a:cubicBezTo>
                  <a:pt x="16269" y="7424"/>
                  <a:pt x="16874" y="8332"/>
                  <a:pt x="16874" y="9450"/>
                </a:cubicBezTo>
                <a:cubicBezTo>
                  <a:pt x="16874" y="10569"/>
                  <a:pt x="16269" y="11474"/>
                  <a:pt x="15524" y="11474"/>
                </a:cubicBezTo>
                <a:lnTo>
                  <a:pt x="13610" y="11474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4"/>
                  <a:pt x="8926" y="6074"/>
                </a:cubicBezTo>
                <a:lnTo>
                  <a:pt x="8479" y="6074"/>
                </a:lnTo>
                <a:lnTo>
                  <a:pt x="5505" y="6074"/>
                </a:lnTo>
                <a:lnTo>
                  <a:pt x="2700" y="6074"/>
                </a:lnTo>
                <a:cubicBezTo>
                  <a:pt x="1185" y="6074"/>
                  <a:pt x="0" y="7558"/>
                  <a:pt x="0" y="9450"/>
                </a:cubicBezTo>
                <a:cubicBezTo>
                  <a:pt x="0" y="11343"/>
                  <a:pt x="1185" y="12824"/>
                  <a:pt x="2700" y="12824"/>
                </a:cubicBezTo>
                <a:cubicBezTo>
                  <a:pt x="3443" y="12827"/>
                  <a:pt x="4046" y="13430"/>
                  <a:pt x="4046" y="14174"/>
                </a:cubicBezTo>
                <a:lnTo>
                  <a:pt x="4046" y="20250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50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499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599" y="14145"/>
                  <a:pt x="21599" y="9450"/>
                </a:cubicBezTo>
                <a:cubicBezTo>
                  <a:pt x="21599" y="4754"/>
                  <a:pt x="19977" y="0"/>
                  <a:pt x="16874" y="0"/>
                </a:cubicBezTo>
              </a:path>
            </a:pathLst>
          </a:custGeom>
          <a:solidFill>
            <a:srgbClr val="03CF00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1371600"/>
            <a:endParaRPr lang="pt-BR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Fluxograma: Vários Documentos 3">
            <a:extLst>
              <a:ext uri="{FF2B5EF4-FFF2-40B4-BE49-F238E27FC236}">
                <a16:creationId xmlns:a16="http://schemas.microsoft.com/office/drawing/2014/main" id="{DC178D3A-256E-1582-EAF9-20B0116BC930}"/>
              </a:ext>
            </a:extLst>
          </p:cNvPr>
          <p:cNvSpPr/>
          <p:nvPr/>
        </p:nvSpPr>
        <p:spPr>
          <a:xfrm>
            <a:off x="8199851" y="5000151"/>
            <a:ext cx="685800" cy="1077315"/>
          </a:xfrm>
          <a:prstGeom prst="flowChartMultidocument">
            <a:avLst/>
          </a:prstGeom>
          <a:ln w="28575">
            <a:solidFill>
              <a:srgbClr val="03C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0809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464174" y="2998851"/>
            <a:ext cx="5066973" cy="3550746"/>
          </a:xfrm>
        </p:spPr>
        <p:txBody>
          <a:bodyPr/>
          <a:lstStyle/>
          <a:p>
            <a:r>
              <a:rPr lang="da-DK" sz="4200" dirty="0">
                <a:latin typeface="Montserrat ExtraBold" panose="00000900000000000000" pitchFamily="2" charset="0"/>
              </a:rPr>
              <a:t>Ampliação de vagas do Mais Médicos para atender populações específicas.</a:t>
            </a:r>
            <a:endParaRPr lang="pt-BR" sz="4200" dirty="0">
              <a:latin typeface="Montserrat ExtraBold" panose="00000900000000000000" pitchFamily="2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9"/>
          </p:nvPr>
        </p:nvSpPr>
        <p:spPr>
          <a:xfrm>
            <a:off x="629893" y="6728402"/>
            <a:ext cx="2786063" cy="985836"/>
          </a:xfrm>
        </p:spPr>
        <p:txBody>
          <a:bodyPr/>
          <a:lstStyle/>
          <a:p>
            <a:r>
              <a:rPr lang="da-DK" sz="2100" dirty="0">
                <a:latin typeface="Montserrat ExtraBold" panose="00000900000000000000" pitchFamily="2" charset="0"/>
              </a:rPr>
              <a:t>Estratégia Consultório na Rua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0"/>
          </p:nvPr>
        </p:nvSpPr>
        <p:spPr>
          <a:xfrm>
            <a:off x="629893" y="8098517"/>
            <a:ext cx="2971799" cy="1343025"/>
          </a:xfrm>
        </p:spPr>
        <p:txBody>
          <a:bodyPr/>
          <a:lstStyle/>
          <a:p>
            <a:r>
              <a:rPr lang="pt-BR" dirty="0"/>
              <a:t>148 novas vagas para equipes de Consultório na Rua em 103 municípios.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21"/>
          </p:nvPr>
        </p:nvSpPr>
        <p:spPr>
          <a:xfrm>
            <a:off x="3601691" y="6739713"/>
            <a:ext cx="3209597" cy="985836"/>
          </a:xfrm>
        </p:spPr>
        <p:txBody>
          <a:bodyPr lIns="137160" tIns="68580" rIns="137160" bIns="68580" anchor="t"/>
          <a:lstStyle/>
          <a:p>
            <a:r>
              <a:rPr lang="pt-BR" sz="2100" dirty="0">
                <a:latin typeface="Montserrat ExtraBold" panose="00000900000000000000" pitchFamily="2" charset="0"/>
              </a:rPr>
              <a:t>Equipes de Saúde no Sistema Prisional</a:t>
            </a:r>
            <a:endParaRPr lang="da-DK" sz="2100" dirty="0">
              <a:latin typeface="Montserrat ExtraBold" panose="00000900000000000000" pitchFamily="2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22"/>
          </p:nvPr>
        </p:nvSpPr>
        <p:spPr>
          <a:xfrm>
            <a:off x="3839491" y="8185800"/>
            <a:ext cx="2971799" cy="1343025"/>
          </a:xfrm>
        </p:spPr>
        <p:txBody>
          <a:bodyPr/>
          <a:lstStyle/>
          <a:p>
            <a:r>
              <a:rPr lang="pt-BR"/>
              <a:t>68 novas vagas para equipes de Atenção Primária Prisional.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23"/>
          </p:nvPr>
        </p:nvSpPr>
        <p:spPr>
          <a:xfrm>
            <a:off x="7047034" y="6728402"/>
            <a:ext cx="2786063" cy="985836"/>
          </a:xfrm>
        </p:spPr>
        <p:txBody>
          <a:bodyPr/>
          <a:lstStyle/>
          <a:p>
            <a:r>
              <a:rPr lang="pt-BR" sz="2100" dirty="0">
                <a:latin typeface="Montserrat ExtraBold" panose="00000900000000000000" pitchFamily="2" charset="0"/>
              </a:rPr>
              <a:t>Subsistema de Atenção à Saúde Indígena</a:t>
            </a:r>
            <a:endParaRPr lang="da-DK" sz="2100" dirty="0">
              <a:latin typeface="Montserrat ExtraBold" panose="000009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24"/>
          </p:nvPr>
        </p:nvSpPr>
        <p:spPr>
          <a:xfrm>
            <a:off x="7047034" y="8185800"/>
            <a:ext cx="2971799" cy="1343025"/>
          </a:xfrm>
        </p:spPr>
        <p:txBody>
          <a:bodyPr/>
          <a:lstStyle/>
          <a:p>
            <a:r>
              <a:rPr lang="pt-BR"/>
              <a:t>Ampliação de 319 novas vagas em 32 Distritos Sanitários Especiais de Saúde Indígena.</a:t>
            </a:r>
          </a:p>
        </p:txBody>
      </p:sp>
      <p:pic>
        <p:nvPicPr>
          <p:cNvPr id="15" name="Espaço Reservado para Imagem 14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1" r="46745"/>
          <a:stretch/>
        </p:blipFill>
        <p:spPr>
          <a:xfrm>
            <a:off x="6861295" y="0"/>
            <a:ext cx="3157538" cy="6286500"/>
          </a:xfrm>
        </p:spPr>
      </p:pic>
      <p:pic>
        <p:nvPicPr>
          <p:cNvPr id="14" name="Imagem 13" descr="Homem em pé com camisa verde&#10;&#10;Descrição gerada automaticamente">
            <a:extLst>
              <a:ext uri="{FF2B5EF4-FFF2-40B4-BE49-F238E27FC236}">
                <a16:creationId xmlns:a16="http://schemas.microsoft.com/office/drawing/2014/main" id="{C5E6452C-2B4B-441E-B75C-FC4AFCA43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 r="17907"/>
          <a:stretch/>
        </p:blipFill>
        <p:spPr>
          <a:xfrm>
            <a:off x="522361" y="0"/>
            <a:ext cx="3144869" cy="6284946"/>
          </a:xfrm>
          <a:prstGeom prst="rect">
            <a:avLst/>
          </a:prstGeom>
        </p:spPr>
      </p:pic>
      <p:pic>
        <p:nvPicPr>
          <p:cNvPr id="23" name="Espaço Reservado para Imagem 22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t="-198" r="39644" b="198"/>
          <a:stretch/>
        </p:blipFill>
        <p:spPr>
          <a:xfrm>
            <a:off x="3660896" y="0"/>
            <a:ext cx="3157538" cy="6286500"/>
          </a:xfrm>
        </p:spPr>
      </p:pic>
      <p:sp>
        <p:nvSpPr>
          <p:cNvPr id="12" name="Espaço Reservado para Texto 8"/>
          <p:cNvSpPr txBox="1">
            <a:spLocks/>
          </p:cNvSpPr>
          <p:nvPr/>
        </p:nvSpPr>
        <p:spPr>
          <a:xfrm>
            <a:off x="10308980" y="6719612"/>
            <a:ext cx="2786063" cy="98583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</a:pPr>
            <a:r>
              <a:rPr lang="pt-BR" sz="2100" dirty="0">
                <a:solidFill>
                  <a:srgbClr val="000000">
                    <a:lumMod val="85000"/>
                    <a:lumOff val="15000"/>
                  </a:srgbClr>
                </a:solidFill>
                <a:latin typeface="Montserrat ExtraBold" panose="00000900000000000000" pitchFamily="2" charset="0"/>
              </a:rPr>
              <a:t>Emergências Humanitárias</a:t>
            </a:r>
            <a:endParaRPr lang="da-DK" sz="2100" dirty="0">
              <a:solidFill>
                <a:srgbClr val="000000">
                  <a:lumMod val="85000"/>
                  <a:lumOff val="15000"/>
                </a:srgbClr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3" name="Espaço Reservado para Texto 9"/>
          <p:cNvSpPr txBox="1">
            <a:spLocks/>
          </p:cNvSpPr>
          <p:nvPr/>
        </p:nvSpPr>
        <p:spPr>
          <a:xfrm>
            <a:off x="10308980" y="8177010"/>
            <a:ext cx="2971799" cy="13430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spcBef>
                <a:spcPts val="1500"/>
              </a:spcBef>
            </a:pPr>
            <a:r>
              <a:rPr lang="pt-BR" sz="1800" dirty="0">
                <a:solidFill>
                  <a:srgbClr val="000000">
                    <a:lumMod val="65000"/>
                    <a:lumOff val="35000"/>
                  </a:srgbClr>
                </a:solidFill>
                <a:latin typeface="Roboto"/>
              </a:rPr>
              <a:t>Ampliação de 600 novas vagas na Amazônia Legal</a:t>
            </a:r>
          </a:p>
        </p:txBody>
      </p:sp>
      <p:pic>
        <p:nvPicPr>
          <p:cNvPr id="16" name="Imagem 15" descr="Homem cortando o cabelo de outra pessoa&#10;&#10;Descrição gerada automaticamente com confiança baixa">
            <a:extLst>
              <a:ext uri="{FF2B5EF4-FFF2-40B4-BE49-F238E27FC236}">
                <a16:creationId xmlns:a16="http://schemas.microsoft.com/office/drawing/2014/main" id="{EF601573-218F-46D1-B46B-F96B0FDA6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5" t="-630" r="21877" b="630"/>
          <a:stretch/>
        </p:blipFill>
        <p:spPr>
          <a:xfrm>
            <a:off x="10061694" y="0"/>
            <a:ext cx="3008073" cy="628494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42" y="4774225"/>
            <a:ext cx="501542" cy="5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0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6">
            <a:extLst>
              <a:ext uri="{FF2B5EF4-FFF2-40B4-BE49-F238E27FC236}">
                <a16:creationId xmlns:a16="http://schemas.microsoft.com/office/drawing/2014/main" id="{6FEB9BD0-08E0-BA2B-B12D-6F246666A3C9}"/>
              </a:ext>
            </a:extLst>
          </p:cNvPr>
          <p:cNvSpPr>
            <a:spLocks/>
          </p:cNvSpPr>
          <p:nvPr/>
        </p:nvSpPr>
        <p:spPr bwMode="auto">
          <a:xfrm>
            <a:off x="173207" y="7543340"/>
            <a:ext cx="5271671" cy="30383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lnSpc>
                <a:spcPct val="80000"/>
              </a:lnSpc>
              <a:defRPr/>
            </a:pPr>
            <a:r>
              <a:rPr lang="en-US" sz="5400" b="1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Cronograma</a:t>
            </a:r>
            <a:r>
              <a:rPr lang="en-US" sz="5400" b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dos </a:t>
            </a:r>
            <a:r>
              <a:rPr lang="en-US" sz="5400" b="1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Editais</a:t>
            </a:r>
            <a:endParaRPr lang="en-US" sz="5400" b="1">
              <a:solidFill>
                <a:srgbClr val="183EFF"/>
              </a:solidFill>
              <a:latin typeface="Montserrat ExtraBold" panose="00000900000000000000" pitchFamily="2" charset="0"/>
              <a:sym typeface="Gill Sans" charset="0"/>
            </a:endParaRP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FABA7FBD-8EE9-39CA-A1DC-BCB698E52876}"/>
              </a:ext>
            </a:extLst>
          </p:cNvPr>
          <p:cNvSpPr>
            <a:spLocks/>
          </p:cNvSpPr>
          <p:nvPr/>
        </p:nvSpPr>
        <p:spPr bwMode="auto">
          <a:xfrm>
            <a:off x="9022693" y="4142352"/>
            <a:ext cx="4147514" cy="930393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0">
            <a:extLst>
              <a:ext uri="{FF2B5EF4-FFF2-40B4-BE49-F238E27FC236}">
                <a16:creationId xmlns:a16="http://schemas.microsoft.com/office/drawing/2014/main" id="{985F8BE3-C16F-41A7-2C84-4FA95E2A8FDB}"/>
              </a:ext>
            </a:extLst>
          </p:cNvPr>
          <p:cNvSpPr>
            <a:spLocks/>
          </p:cNvSpPr>
          <p:nvPr/>
        </p:nvSpPr>
        <p:spPr bwMode="auto">
          <a:xfrm>
            <a:off x="4629634" y="4142352"/>
            <a:ext cx="5323451" cy="930393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0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1932635" y="4142352"/>
            <a:ext cx="3637413" cy="930393"/>
          </a:xfrm>
          <a:prstGeom prst="roundRect">
            <a:avLst>
              <a:gd name="adj" fmla="val 48856"/>
            </a:avLst>
          </a:prstGeom>
          <a:solidFill>
            <a:srgbClr val="FF55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339142D8-A104-6E8B-0185-1553495184A7}"/>
              </a:ext>
            </a:extLst>
          </p:cNvPr>
          <p:cNvSpPr>
            <a:spLocks/>
          </p:cNvSpPr>
          <p:nvPr/>
        </p:nvSpPr>
        <p:spPr bwMode="auto">
          <a:xfrm>
            <a:off x="2087881" y="3268752"/>
            <a:ext cx="3076271" cy="653112"/>
          </a:xfrm>
          <a:custGeom>
            <a:avLst/>
            <a:gdLst>
              <a:gd name="T0" fmla="*/ 1137444 w 21600"/>
              <a:gd name="T1" fmla="*/ 310356 h 21600"/>
              <a:gd name="T2" fmla="*/ 1137444 w 21600"/>
              <a:gd name="T3" fmla="*/ 310356 h 21600"/>
              <a:gd name="T4" fmla="*/ 1137444 w 21600"/>
              <a:gd name="T5" fmla="*/ 310356 h 21600"/>
              <a:gd name="T6" fmla="*/ 1137444 w 21600"/>
              <a:gd name="T7" fmla="*/ 3103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7892"/>
                </a:lnTo>
                <a:lnTo>
                  <a:pt x="21577" y="17854"/>
                </a:lnTo>
                <a:lnTo>
                  <a:pt x="21600" y="21262"/>
                </a:lnTo>
                <a:lnTo>
                  <a:pt x="21577" y="17854"/>
                </a:lnTo>
                <a:lnTo>
                  <a:pt x="10852" y="17836"/>
                </a:lnTo>
                <a:lnTo>
                  <a:pt x="10883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0" name="AutoShape 13">
            <a:extLst>
              <a:ext uri="{FF2B5EF4-FFF2-40B4-BE49-F238E27FC236}">
                <a16:creationId xmlns:a16="http://schemas.microsoft.com/office/drawing/2014/main" id="{815B2101-D9F6-819C-7E6A-18F92319502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088983" y="5298244"/>
            <a:ext cx="4329585" cy="693203"/>
          </a:xfrm>
          <a:custGeom>
            <a:avLst/>
            <a:gdLst>
              <a:gd name="T0" fmla="*/ 2057400 w 21600"/>
              <a:gd name="T1" fmla="*/ 329407 h 21600"/>
              <a:gd name="T2" fmla="*/ 2057400 w 21600"/>
              <a:gd name="T3" fmla="*/ 329407 h 21600"/>
              <a:gd name="T4" fmla="*/ 2057400 w 21600"/>
              <a:gd name="T5" fmla="*/ 329407 h 21600"/>
              <a:gd name="T6" fmla="*/ 2057400 w 21600"/>
              <a:gd name="T7" fmla="*/ 329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8120"/>
                </a:lnTo>
                <a:lnTo>
                  <a:pt x="21577" y="18085"/>
                </a:lnTo>
                <a:lnTo>
                  <a:pt x="21600" y="21283"/>
                </a:lnTo>
                <a:lnTo>
                  <a:pt x="21577" y="18085"/>
                </a:lnTo>
                <a:lnTo>
                  <a:pt x="10852" y="18068"/>
                </a:lnTo>
                <a:lnTo>
                  <a:pt x="10826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FAE5EC9A-9F07-29EA-E159-9C347D56FBAF}"/>
              </a:ext>
            </a:extLst>
          </p:cNvPr>
          <p:cNvSpPr>
            <a:spLocks/>
          </p:cNvSpPr>
          <p:nvPr/>
        </p:nvSpPr>
        <p:spPr bwMode="auto">
          <a:xfrm>
            <a:off x="9440283" y="3267082"/>
            <a:ext cx="3484380" cy="651443"/>
          </a:xfrm>
          <a:custGeom>
            <a:avLst/>
            <a:gdLst>
              <a:gd name="T0" fmla="*/ 1655762 w 21600"/>
              <a:gd name="T1" fmla="*/ 309563 h 21600"/>
              <a:gd name="T2" fmla="*/ 1655762 w 21600"/>
              <a:gd name="T3" fmla="*/ 309563 h 21600"/>
              <a:gd name="T4" fmla="*/ 1655762 w 21600"/>
              <a:gd name="T5" fmla="*/ 309563 h 21600"/>
              <a:gd name="T6" fmla="*/ 1655762 w 21600"/>
              <a:gd name="T7" fmla="*/ 309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7892"/>
                </a:lnTo>
                <a:lnTo>
                  <a:pt x="21577" y="17854"/>
                </a:lnTo>
                <a:lnTo>
                  <a:pt x="21600" y="21262"/>
                </a:lnTo>
                <a:lnTo>
                  <a:pt x="21577" y="17854"/>
                </a:lnTo>
                <a:lnTo>
                  <a:pt x="10852" y="17836"/>
                </a:lnTo>
                <a:lnTo>
                  <a:pt x="10883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1325882" y="1877339"/>
            <a:ext cx="5593080" cy="13847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Março</a:t>
            </a:r>
            <a:r>
              <a:rPr lang="en-US" sz="2400" b="1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/Abril</a:t>
            </a:r>
          </a:p>
          <a:p>
            <a:pPr defTabSz="1371600" hangingPunct="0">
              <a:defRPr/>
            </a:pP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Publicação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e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adesão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dos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municípios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. </a:t>
            </a:r>
          </a:p>
          <a:p>
            <a:pPr defTabSz="1371600" hangingPunct="0">
              <a:defRPr/>
            </a:pP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Incrição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Médicos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(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todos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os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perfis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)</a:t>
            </a:r>
            <a:endParaRPr lang="en-US" sz="24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19">
            <a:extLst>
              <a:ext uri="{FF2B5EF4-FFF2-40B4-BE49-F238E27FC236}">
                <a16:creationId xmlns:a16="http://schemas.microsoft.com/office/drawing/2014/main" id="{5292299F-9D45-B848-F434-CF761FAF6818}"/>
              </a:ext>
            </a:extLst>
          </p:cNvPr>
          <p:cNvSpPr>
            <a:spLocks/>
          </p:cNvSpPr>
          <p:nvPr/>
        </p:nvSpPr>
        <p:spPr bwMode="auto">
          <a:xfrm>
            <a:off x="3520441" y="6125075"/>
            <a:ext cx="6482756" cy="127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Maio</a:t>
            </a:r>
          </a:p>
          <a:p>
            <a:pPr defTabSz="1371600" hangingPunct="0">
              <a:defRPr/>
            </a:pP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1a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Chamada</a:t>
            </a:r>
            <a:endParaRPr lang="en-US" sz="240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Início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atividades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medicos CRM</a:t>
            </a:r>
            <a:endParaRPr lang="en-US" sz="240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ill Sans" charset="0"/>
            </a:endParaRPr>
          </a:p>
          <a:p>
            <a:pPr defTabSz="1371600" hangingPunct="0">
              <a:defRPr/>
            </a:pP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Módulo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de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Acolhimento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e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Avaliação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(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MAAv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) dos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Intercambistas</a:t>
            </a:r>
            <a:endParaRPr lang="en-US" sz="240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</p:txBody>
      </p:sp>
      <p:sp>
        <p:nvSpPr>
          <p:cNvPr id="47" name="AutoShape 20">
            <a:extLst>
              <a:ext uri="{FF2B5EF4-FFF2-40B4-BE49-F238E27FC236}">
                <a16:creationId xmlns:a16="http://schemas.microsoft.com/office/drawing/2014/main" id="{1E4E1DD8-7EB4-37E7-FCFC-299B14787DDE}"/>
              </a:ext>
            </a:extLst>
          </p:cNvPr>
          <p:cNvSpPr>
            <a:spLocks/>
          </p:cNvSpPr>
          <p:nvPr/>
        </p:nvSpPr>
        <p:spPr bwMode="auto">
          <a:xfrm>
            <a:off x="9620682" y="1882350"/>
            <a:ext cx="5924118" cy="1371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Junho</a:t>
            </a:r>
            <a:endParaRPr lang="en-US" sz="2400" b="1">
              <a:solidFill>
                <a:srgbClr val="444444"/>
              </a:solidFill>
              <a:latin typeface="Open Sans" charset="0"/>
              <a:ea typeface="ＭＳ Ｐゴシック" charset="0"/>
              <a:cs typeface="Open Sans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Início</a:t>
            </a:r>
            <a:r>
              <a:rPr lang="en-US" sz="240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das </a:t>
            </a:r>
            <a:r>
              <a:rPr lang="en-US" sz="240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atividades</a:t>
            </a:r>
            <a:r>
              <a:rPr lang="en-US" sz="240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dos </a:t>
            </a:r>
            <a:r>
              <a:rPr lang="en-US" sz="240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intercambistas</a:t>
            </a:r>
            <a:endParaRPr lang="en-US" sz="2400">
              <a:solidFill>
                <a:srgbClr val="444444"/>
              </a:solidFill>
              <a:latin typeface="Open Sans" charset="0"/>
              <a:ea typeface="ＭＳ Ｐゴシック" charset="0"/>
              <a:cs typeface="Open Sans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2a </a:t>
            </a:r>
            <a:r>
              <a:rPr lang="en-US" sz="240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Chamada</a:t>
            </a:r>
            <a:endParaRPr lang="en-US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B30EEB9A-7944-8D42-D1C3-9DBDDFAEDB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2556583" y="5372662"/>
            <a:ext cx="3582578" cy="693203"/>
          </a:xfrm>
          <a:custGeom>
            <a:avLst/>
            <a:gdLst>
              <a:gd name="T0" fmla="*/ 2057400 w 21600"/>
              <a:gd name="T1" fmla="*/ 329407 h 21600"/>
              <a:gd name="T2" fmla="*/ 2057400 w 21600"/>
              <a:gd name="T3" fmla="*/ 329407 h 21600"/>
              <a:gd name="T4" fmla="*/ 2057400 w 21600"/>
              <a:gd name="T5" fmla="*/ 329407 h 21600"/>
              <a:gd name="T6" fmla="*/ 2057400 w 21600"/>
              <a:gd name="T7" fmla="*/ 329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8120"/>
                </a:lnTo>
                <a:lnTo>
                  <a:pt x="21577" y="18085"/>
                </a:lnTo>
                <a:lnTo>
                  <a:pt x="21600" y="21283"/>
                </a:lnTo>
                <a:lnTo>
                  <a:pt x="21577" y="18085"/>
                </a:lnTo>
                <a:lnTo>
                  <a:pt x="10852" y="18068"/>
                </a:lnTo>
                <a:lnTo>
                  <a:pt x="10826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540621FE-DA2B-E685-DDE7-97472B5EFF71}"/>
              </a:ext>
            </a:extLst>
          </p:cNvPr>
          <p:cNvSpPr>
            <a:spLocks/>
          </p:cNvSpPr>
          <p:nvPr/>
        </p:nvSpPr>
        <p:spPr bwMode="auto">
          <a:xfrm>
            <a:off x="12207853" y="4157592"/>
            <a:ext cx="4147514" cy="930393"/>
          </a:xfrm>
          <a:prstGeom prst="roundRect">
            <a:avLst>
              <a:gd name="adj" fmla="val 48856"/>
            </a:avLst>
          </a:prstGeom>
          <a:solidFill>
            <a:schemeClr val="accent4">
              <a:alpha val="7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C8793B0B-FA17-78D9-F390-BA4D8AD754B1}"/>
              </a:ext>
            </a:extLst>
          </p:cNvPr>
          <p:cNvSpPr>
            <a:spLocks/>
          </p:cNvSpPr>
          <p:nvPr/>
        </p:nvSpPr>
        <p:spPr bwMode="auto">
          <a:xfrm>
            <a:off x="12862561" y="6231755"/>
            <a:ext cx="4894886" cy="127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Julho</a:t>
            </a:r>
            <a:r>
              <a:rPr lang="en-US" sz="2400" b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– 2a </a:t>
            </a:r>
            <a:r>
              <a:rPr lang="en-US" sz="2400" b="1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Chamada</a:t>
            </a:r>
            <a:endParaRPr lang="en-US" sz="2400" b="1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Início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atividades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medicos CRM</a:t>
            </a:r>
            <a:endParaRPr lang="en-US" sz="240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ill Sans" charset="0"/>
            </a:endParaRPr>
          </a:p>
          <a:p>
            <a:pPr defTabSz="1371600" hangingPunct="0">
              <a:defRPr/>
            </a:pP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MAAv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e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início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das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atividades</a:t>
            </a:r>
            <a:r>
              <a:rPr lang="en-US" sz="240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 dos </a:t>
            </a:r>
            <a:r>
              <a:rPr lang="en-US" sz="240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 charset="0"/>
              </a:rPr>
              <a:t>Intercambistas</a:t>
            </a:r>
            <a:endParaRPr lang="en-US" sz="240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0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to preta e branca de homem deitado no chão de madeira">
            <a:extLst>
              <a:ext uri="{FF2B5EF4-FFF2-40B4-BE49-F238E27FC236}">
                <a16:creationId xmlns:a16="http://schemas.microsoft.com/office/drawing/2014/main" id="{B89C5F13-92F1-3939-9270-F464F9994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004" y="-1081592"/>
            <a:ext cx="19973765" cy="1265670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09722FA-D9CC-D429-2C43-0F31AB6BE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204" y="431337"/>
            <a:ext cx="1327859" cy="140632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47AF4CE-789F-6ECE-7873-D3F1BEFFCF68}"/>
              </a:ext>
            </a:extLst>
          </p:cNvPr>
          <p:cNvSpPr/>
          <p:nvPr/>
        </p:nvSpPr>
        <p:spPr>
          <a:xfrm>
            <a:off x="11297782" y="1406324"/>
            <a:ext cx="6150587" cy="7564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pt-BR" sz="27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C3D5DF1-2D2C-FEFB-4878-51A430A6322F}"/>
              </a:ext>
            </a:extLst>
          </p:cNvPr>
          <p:cNvSpPr>
            <a:spLocks/>
          </p:cNvSpPr>
          <p:nvPr/>
        </p:nvSpPr>
        <p:spPr bwMode="auto">
          <a:xfrm>
            <a:off x="10947656" y="4716539"/>
            <a:ext cx="4600182" cy="3634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t"/>
          <a:lstStyle>
            <a:lvl1pPr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defTabSz="1371600" eaLnBrk="1"/>
            <a:endParaRPr lang="en-US" altLang="pt-BR" sz="1800">
              <a:solidFill>
                <a:srgbClr val="444444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A8BE9C43-99CF-219B-7D61-31824D2E3BD4}"/>
              </a:ext>
            </a:extLst>
          </p:cNvPr>
          <p:cNvSpPr>
            <a:spLocks/>
          </p:cNvSpPr>
          <p:nvPr/>
        </p:nvSpPr>
        <p:spPr bwMode="auto">
          <a:xfrm>
            <a:off x="11673232" y="3738043"/>
            <a:ext cx="5271671" cy="30383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lnSpc>
                <a:spcPct val="80000"/>
              </a:lnSpc>
              <a:defRPr/>
            </a:pPr>
            <a:r>
              <a:rPr lang="en-US" sz="5400" b="1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Distribuição</a:t>
            </a:r>
            <a:r>
              <a:rPr lang="en-US" sz="5400" b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das </a:t>
            </a:r>
            <a:r>
              <a:rPr lang="en-US" sz="5400" b="1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Vagas</a:t>
            </a:r>
            <a:endParaRPr lang="en-US" sz="5400" b="1">
              <a:solidFill>
                <a:srgbClr val="183EFF"/>
              </a:solidFill>
              <a:latin typeface="Montserrat ExtraBold" panose="00000900000000000000" pitchFamily="2" charset="0"/>
              <a:sym typeface="Open Sans" charset="0"/>
            </a:endParaRPr>
          </a:p>
          <a:p>
            <a:pPr defTabSz="1371600" hangingPunct="0">
              <a:lnSpc>
                <a:spcPct val="80000"/>
              </a:lnSpc>
              <a:defRPr/>
            </a:pPr>
            <a:endParaRPr lang="en-US" sz="5400" b="1">
              <a:solidFill>
                <a:srgbClr val="183EFF"/>
              </a:solidFill>
              <a:latin typeface="Montserrat ExtraBold" panose="00000900000000000000" pitchFamily="2" charset="0"/>
              <a:sym typeface="Open Sans" charset="0"/>
            </a:endParaRPr>
          </a:p>
          <a:p>
            <a:pPr defTabSz="1371600" hangingPunct="0">
              <a:lnSpc>
                <a:spcPct val="80000"/>
              </a:lnSpc>
              <a:defRPr/>
            </a:pP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Reposição</a:t>
            </a:r>
            <a:r>
              <a:rPr lang="en-US" sz="4200" b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 </a:t>
            </a: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em</a:t>
            </a:r>
            <a:r>
              <a:rPr lang="en-US" sz="4200" b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 </a:t>
            </a: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municípios</a:t>
            </a:r>
            <a:endParaRPr lang="en-US" sz="4200" b="1">
              <a:solidFill>
                <a:srgbClr val="000000"/>
              </a:solidFill>
              <a:latin typeface="Montserrat ExtraBold" panose="00000900000000000000" pitchFamily="2" charset="0"/>
              <a:sym typeface="Open Sans" charset="0"/>
            </a:endParaRPr>
          </a:p>
          <a:p>
            <a:pPr defTabSz="1371600" hangingPunct="0">
              <a:lnSpc>
                <a:spcPct val="80000"/>
              </a:lnSpc>
              <a:defRPr/>
            </a:pPr>
            <a:endParaRPr lang="en-US" sz="4200" b="1">
              <a:solidFill>
                <a:srgbClr val="000000"/>
              </a:solidFill>
              <a:latin typeface="Montserrat ExtraBold" panose="00000900000000000000" pitchFamily="2" charset="0"/>
              <a:sym typeface="Open Sans" charset="0"/>
            </a:endParaRPr>
          </a:p>
          <a:p>
            <a:pPr defTabSz="1371600" hangingPunct="0">
              <a:lnSpc>
                <a:spcPct val="80000"/>
              </a:lnSpc>
              <a:defRPr/>
            </a:pP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Ampliação</a:t>
            </a:r>
            <a:r>
              <a:rPr lang="en-US" sz="4200" b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 </a:t>
            </a: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em</a:t>
            </a:r>
            <a:r>
              <a:rPr lang="en-US" sz="4200" b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 </a:t>
            </a: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municípios</a:t>
            </a:r>
            <a:endParaRPr lang="en-US" sz="4200" b="1">
              <a:solidFill>
                <a:srgbClr val="000000"/>
              </a:solidFill>
              <a:latin typeface="Montserrat ExtraBold" panose="00000900000000000000" pitchFamily="2" charset="0"/>
              <a:sym typeface="Open Sans" charset="0"/>
            </a:endParaRPr>
          </a:p>
          <a:p>
            <a:pPr defTabSz="1371600" hangingPunct="0">
              <a:lnSpc>
                <a:spcPct val="80000"/>
              </a:lnSpc>
              <a:defRPr/>
            </a:pPr>
            <a:endParaRPr lang="en-US" sz="4200" b="1">
              <a:solidFill>
                <a:srgbClr val="000000"/>
              </a:solidFill>
              <a:latin typeface="Montserrat ExtraBold" panose="00000900000000000000" pitchFamily="2" charset="0"/>
              <a:sym typeface="Open Sans" charset="0"/>
            </a:endParaRPr>
          </a:p>
          <a:p>
            <a:pPr defTabSz="1371600" hangingPunct="0">
              <a:lnSpc>
                <a:spcPct val="80000"/>
              </a:lnSpc>
              <a:defRPr/>
            </a:pP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Novas</a:t>
            </a:r>
            <a:r>
              <a:rPr lang="en-US" sz="4200" b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 </a:t>
            </a:r>
            <a:r>
              <a:rPr lang="en-US" sz="4200" b="1" err="1">
                <a:solidFill>
                  <a:srgbClr val="000000"/>
                </a:solidFill>
                <a:latin typeface="Montserrat ExtraBold" panose="00000900000000000000" pitchFamily="2" charset="0"/>
                <a:sym typeface="Open Sans" charset="0"/>
              </a:rPr>
              <a:t>modalidades</a:t>
            </a:r>
            <a:endParaRPr lang="en-US" sz="4200" b="1">
              <a:solidFill>
                <a:srgbClr val="000000"/>
              </a:solidFill>
              <a:latin typeface="Montserrat ExtraBold" panose="00000900000000000000" pitchFamily="2" charset="0"/>
              <a:sym typeface="Open Sans" charset="0"/>
            </a:endParaRPr>
          </a:p>
          <a:p>
            <a:pPr defTabSz="1371600" hangingPunct="0">
              <a:lnSpc>
                <a:spcPct val="80000"/>
              </a:lnSpc>
              <a:defRPr/>
            </a:pPr>
            <a:endParaRPr lang="en-US" sz="5400" b="1">
              <a:solidFill>
                <a:srgbClr val="183EFF"/>
              </a:solidFill>
              <a:latin typeface="Montserrat ExtraBold" panose="00000900000000000000" pitchFamily="2" charset="0"/>
              <a:sym typeface="Open Sans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2B5F8B0B-1677-7698-1B61-669C79BA4CF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3" y="7986530"/>
            <a:ext cx="456908" cy="1593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36A0DAC-F7AB-8785-307B-4B52D2507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52" y="8083620"/>
            <a:ext cx="1327859" cy="14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4988411">
            <a:off x="17124992" y="9706570"/>
            <a:ext cx="159494" cy="0"/>
          </a:xfrm>
          <a:prstGeom prst="line">
            <a:avLst/>
          </a:prstGeom>
          <a:ln w="9525" cap="rnd">
            <a:solidFill>
              <a:srgbClr val="E7E6E6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7485"/>
          <a:stretch>
            <a:fillRect/>
          </a:stretch>
        </p:blipFill>
        <p:spPr>
          <a:xfrm>
            <a:off x="11819311" y="1565197"/>
            <a:ext cx="8215535" cy="37121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55908" y="1104900"/>
            <a:ext cx="11627403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100"/>
              </a:lnSpc>
            </a:pPr>
            <a:r>
              <a:rPr lang="en-US" sz="7500">
                <a:solidFill>
                  <a:srgbClr val="1847FC"/>
                </a:solidFill>
                <a:latin typeface="Open Sans Extra Bold"/>
              </a:rPr>
              <a:t>LEI FEDERAL Nº 12.871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5908" y="2209800"/>
            <a:ext cx="564642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3000">
                <a:solidFill>
                  <a:srgbClr val="1847FC"/>
                </a:solidFill>
                <a:latin typeface="Open Sans 2"/>
              </a:rPr>
              <a:t>DE 22 DE OUTUBRO DE 2013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5908" y="2868917"/>
            <a:ext cx="564642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95959"/>
                </a:solidFill>
                <a:latin typeface="Open Sans Extra Bold"/>
              </a:rPr>
              <a:t>FORMAÇÃO PARA O SUS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459386"/>
            <a:ext cx="564642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95959"/>
                </a:solidFill>
                <a:latin typeface="Open Sans Extra Bold"/>
              </a:rPr>
              <a:t>PROVIMENTO EMERGENCIAL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2" r="12"/>
          <a:stretch>
            <a:fillRect/>
          </a:stretch>
        </p:blipFill>
        <p:spPr>
          <a:xfrm>
            <a:off x="12656103" y="9025012"/>
            <a:ext cx="5003247" cy="9048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49854"/>
            <a:ext cx="10067614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595959"/>
                </a:solidFill>
                <a:latin typeface="Open Sans Extra Bold"/>
              </a:rPr>
              <a:t>REQUALIFICAÇÃO DAS ESTRUTURAS DAS UBS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447999"/>
            <a:ext cx="302824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00"/>
              </a:lnSpc>
            </a:pPr>
            <a:r>
              <a:rPr lang="en-US" sz="7500">
                <a:solidFill>
                  <a:srgbClr val="00008C"/>
                </a:solidFill>
                <a:latin typeface="Open Sans 1 Bold"/>
              </a:rPr>
              <a:t>18.240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8823" y="5105870"/>
            <a:ext cx="512632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"/>
              </a:rPr>
              <a:t>MÉDICOS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4616" y="5619398"/>
            <a:ext cx="249232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00"/>
              </a:lnSpc>
            </a:pPr>
            <a:r>
              <a:rPr lang="en-US" sz="7500">
                <a:solidFill>
                  <a:srgbClr val="00008C"/>
                </a:solidFill>
                <a:latin typeface="Open Sans 1 Bold"/>
              </a:rPr>
              <a:t>4.058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28823" y="5864352"/>
            <a:ext cx="512632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"/>
              </a:rPr>
              <a:t>MUNICÍPIOS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"/>
              </a:rPr>
              <a:t>(72,8%)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35032" y="6759702"/>
            <a:ext cx="1693791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8C"/>
                </a:solidFill>
                <a:latin typeface="Open Sans 1 Bold"/>
              </a:rPr>
              <a:t>34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28823" y="7359777"/>
            <a:ext cx="103322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"/>
              </a:rPr>
              <a:t>DSEI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04027" y="5668522"/>
            <a:ext cx="8155323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0500">
                <a:solidFill>
                  <a:srgbClr val="03D100"/>
                </a:solidFill>
                <a:latin typeface="Open Sans 1 Bold"/>
              </a:rPr>
              <a:t>63 milhões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57463" y="7243391"/>
            <a:ext cx="7600964" cy="65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6"/>
              </a:lnSpc>
            </a:pPr>
            <a:r>
              <a:rPr lang="en-US" sz="3819">
                <a:solidFill>
                  <a:srgbClr val="03D100"/>
                </a:solidFill>
                <a:latin typeface="Open Sans 1 Bold"/>
              </a:rPr>
              <a:t>DE BRASILEIROS BENEFICIADOS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64616" y="7874127"/>
            <a:ext cx="249232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500"/>
              </a:lnSpc>
            </a:pPr>
            <a:r>
              <a:rPr lang="en-US" sz="7500">
                <a:solidFill>
                  <a:srgbClr val="00008C"/>
                </a:solidFill>
                <a:latin typeface="Open Sans 1 Bold"/>
              </a:rPr>
              <a:t>75%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28823" y="8045577"/>
            <a:ext cx="54329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"/>
              </a:rPr>
              <a:t>ALOCADOS EM MUNICÍPIOS DE ALTA VULNERABILIDADE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38225" y="1139842"/>
            <a:ext cx="1521213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MAIS </a:t>
            </a:r>
            <a:r>
              <a:rPr lang="en-US" sz="7500" spc="-75" dirty="0" smtClean="0">
                <a:solidFill>
                  <a:srgbClr val="03D100"/>
                </a:solidFill>
                <a:latin typeface="Open Sans 1 Bold"/>
              </a:rPr>
              <a:t>MÉDICOS </a:t>
            </a: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PARA O BRASIL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46467"/>
            <a:ext cx="150495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spc="-50" dirty="0" smtClean="0">
                <a:solidFill>
                  <a:srgbClr val="03D100"/>
                </a:solidFill>
                <a:latin typeface="Open Sans 1 Bold"/>
              </a:rPr>
              <a:t>ESTUDOS MOSTRAM SUCESSO DO PROGRAMA</a:t>
            </a:r>
            <a:endParaRPr lang="en-US" sz="5000" spc="-50" dirty="0">
              <a:solidFill>
                <a:srgbClr val="03D100"/>
              </a:solidFill>
              <a:latin typeface="Open Sans 1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0268" y="4000500"/>
            <a:ext cx="8211363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AUMENTO DE 33% NO NÚMERO DE CONSULTAS MÉDICAS</a:t>
            </a:r>
          </a:p>
          <a:p>
            <a:pPr marL="285750" indent="-28575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REDUÇÃO DE 24,7% NA REDUÇÃO DA TAXA DE MORTALIDADE INFANTIL (CRIANÇAS MENORES DE UM ANO POR 1000 NASCIMENTOS) E DE 21,1% DA TAXA DE MORTALIDADE NEONATAL </a:t>
            </a:r>
          </a:p>
          <a:p>
            <a:pPr marL="285750" indent="-28575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2800" dirty="0" smtClean="0"/>
              <a:t>QUEDA NAS INTERNAÇÕES POR CONDIÇÕ</a:t>
            </a:r>
            <a:r>
              <a:rPr lang="fr-FR" sz="2800" dirty="0" smtClean="0"/>
              <a:t>ES SENS</a:t>
            </a:r>
            <a:r>
              <a:rPr lang="en-US" sz="2800" dirty="0" smtClean="0"/>
              <a:t>Í</a:t>
            </a:r>
            <a:r>
              <a:rPr lang="pt-PT" sz="2800" dirty="0" smtClean="0"/>
              <a:t>VEIS </a:t>
            </a:r>
            <a:r>
              <a:rPr lang="en-US" sz="2800" dirty="0" smtClean="0"/>
              <a:t>À </a:t>
            </a:r>
            <a:r>
              <a:rPr lang="de-DE" sz="2800" dirty="0" smtClean="0"/>
              <a:t>ATEN</a:t>
            </a:r>
            <a:r>
              <a:rPr lang="pt-PT" sz="2800" dirty="0" smtClean="0"/>
              <a:t>ÇÃO PRIM</a:t>
            </a:r>
            <a:r>
              <a:rPr lang="en-US" sz="2800" dirty="0" smtClean="0"/>
              <a:t>Á</a:t>
            </a:r>
            <a:r>
              <a:rPr lang="pt-PT" sz="2800" dirty="0" smtClean="0"/>
              <a:t>RIA</a:t>
            </a:r>
          </a:p>
          <a:p>
            <a:pPr marL="285750" indent="-28575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PT" sz="2800" dirty="0" smtClean="0"/>
              <a:t>REDUÇÃO INTERNAÇÕ</a:t>
            </a:r>
            <a:r>
              <a:rPr lang="es-ES_tradnl" sz="2800" dirty="0" smtClean="0"/>
              <a:t>ES POR COMPLICA</a:t>
            </a:r>
            <a:r>
              <a:rPr lang="pt-PT" sz="2800" dirty="0" smtClean="0"/>
              <a:t>ÇÕES DE DIABETES E HIPERTENSÃO EM TODO O PA</a:t>
            </a:r>
            <a:r>
              <a:rPr lang="en-US" sz="2800" dirty="0" smtClean="0"/>
              <a:t>Í</a:t>
            </a:r>
            <a:r>
              <a:rPr lang="pt-PT" sz="2800" dirty="0" smtClean="0"/>
              <a:t>S</a:t>
            </a:r>
          </a:p>
          <a:p>
            <a:pPr marL="285750" indent="-285750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404040"/>
              </a:solidFill>
              <a:latin typeface="Roboto"/>
            </a:endParaRPr>
          </a:p>
        </p:txBody>
      </p:sp>
      <p:sp>
        <p:nvSpPr>
          <p:cNvPr id="12" name="AutoShape 12"/>
          <p:cNvSpPr/>
          <p:nvPr/>
        </p:nvSpPr>
        <p:spPr>
          <a:xfrm rot="-2476">
            <a:off x="1028750" y="2201879"/>
            <a:ext cx="13222233" cy="0"/>
          </a:xfrm>
          <a:prstGeom prst="line">
            <a:avLst/>
          </a:prstGeom>
          <a:ln w="38100" cap="flat">
            <a:solidFill>
              <a:srgbClr val="012CB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9144000" y="3133867"/>
            <a:ext cx="10760703" cy="6906538"/>
            <a:chOff x="0" y="0"/>
            <a:chExt cx="2834095" cy="18190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34094" cy="1819006"/>
            </a:xfrm>
            <a:custGeom>
              <a:avLst/>
              <a:gdLst/>
              <a:ahLst/>
              <a:cxnLst/>
              <a:rect l="l" t="t" r="r" b="b"/>
              <a:pathLst>
                <a:path w="2834094" h="1819006">
                  <a:moveTo>
                    <a:pt x="0" y="0"/>
                  </a:moveTo>
                  <a:lnTo>
                    <a:pt x="2834094" y="0"/>
                  </a:lnTo>
                  <a:lnTo>
                    <a:pt x="2834094" y="1819006"/>
                  </a:lnTo>
                  <a:lnTo>
                    <a:pt x="0" y="1819006"/>
                  </a:lnTo>
                  <a:close/>
                </a:path>
              </a:pathLst>
            </a:custGeom>
            <a:solidFill>
              <a:srgbClr val="FFD1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pic>
        <p:nvPicPr>
          <p:cNvPr id="23" name="Imagem 22" descr="Foto preta e branca de homem deitado no chão de madeira">
            <a:extLst>
              <a:ext uri="{FF2B5EF4-FFF2-40B4-BE49-F238E27FC236}">
                <a16:creationId xmlns:a16="http://schemas.microsoft.com/office/drawing/2014/main" id="{B89C5F13-92F1-3939-9270-F464F9994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23" y="3492175"/>
            <a:ext cx="10333872" cy="654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2" r="12"/>
          <a:stretch>
            <a:fillRect/>
          </a:stretch>
        </p:blipFill>
        <p:spPr>
          <a:xfrm>
            <a:off x="12656103" y="9025012"/>
            <a:ext cx="5003247" cy="9048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136596"/>
            <a:ext cx="1623060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1847FC"/>
                </a:solidFill>
                <a:latin typeface="Open Sans 1 Bold"/>
              </a:rPr>
              <a:t>O DESAFIO DO CUIDADO LONGITUDINAL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604" y="8696560"/>
            <a:ext cx="1080052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1532"/>
                </a:solidFill>
                <a:latin typeface="Open Sans 1"/>
              </a:rPr>
              <a:t>Fonte: SPG, Profissionais com registro no Brasil e Intercambistas Individuais que ingressaram de janeiro de 2016 a 2019</a:t>
            </a:r>
          </a:p>
          <a:p>
            <a:pPr>
              <a:lnSpc>
                <a:spcPts val="2100"/>
              </a:lnSpc>
            </a:pPr>
            <a:r>
              <a:rPr lang="en-US" sz="1500">
                <a:solidFill>
                  <a:srgbClr val="001532"/>
                </a:solidFill>
                <a:latin typeface="Open Sans 1"/>
              </a:rPr>
              <a:t>Cooperados – 2013 a 2018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206956"/>
            <a:ext cx="1623060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1847FC"/>
                </a:solidFill>
                <a:latin typeface="Open Sans Extra Bold Bold"/>
              </a:rPr>
              <a:t>PROVIMENTO MÉDICO</a:t>
            </a:r>
          </a:p>
        </p:txBody>
      </p:sp>
      <p:sp>
        <p:nvSpPr>
          <p:cNvPr id="7" name="AutoShape 7"/>
          <p:cNvSpPr/>
          <p:nvPr/>
        </p:nvSpPr>
        <p:spPr>
          <a:xfrm>
            <a:off x="3895842" y="2022296"/>
            <a:ext cx="10496316" cy="0"/>
          </a:xfrm>
          <a:prstGeom prst="line">
            <a:avLst/>
          </a:prstGeom>
          <a:ln w="38100" cap="flat">
            <a:solidFill>
              <a:srgbClr val="03D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6627321" y="7508494"/>
            <a:ext cx="517168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8C"/>
                </a:solidFill>
                <a:latin typeface="Open Sans 1 Bold"/>
              </a:rPr>
              <a:t>MAIS DE 4.000 EQUIPES EM FUNCIONAMENTO SEM MÉDICOS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13165" y="3074410"/>
            <a:ext cx="8090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 Bold"/>
              </a:rPr>
              <a:t>TEMPO MÉDIO DE PERMANÊNCIA DE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13165" y="3455410"/>
            <a:ext cx="809043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8C"/>
                </a:solidFill>
                <a:latin typeface="Open Sans 1 Bold"/>
              </a:rPr>
              <a:t>1 ANO E 8 MESES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13165" y="4252335"/>
            <a:ext cx="809043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 Bold"/>
              </a:rPr>
              <a:t>PARA MÉDICOS COM REGISTRO NO BRASIL E 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13165" y="5203645"/>
            <a:ext cx="809043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8C"/>
                </a:solidFill>
                <a:latin typeface="Open Sans 1 Bold"/>
              </a:rPr>
              <a:t>2 ANOS E 6 MESES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13165" y="5959449"/>
            <a:ext cx="809043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 Bold"/>
              </a:rPr>
              <a:t>PARA MÉDICOS INTERMCABISTAS E/OU COOPERADOS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8149" y="6173684"/>
            <a:ext cx="253200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8C"/>
                </a:solidFill>
                <a:latin typeface="Open Sans 1 Bold"/>
              </a:rPr>
              <a:t>23,9%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2953" y="6095897"/>
            <a:ext cx="549128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8C"/>
                </a:solidFill>
                <a:latin typeface="Open Sans 1 Bold"/>
              </a:rPr>
              <a:t>DAS VAGAS DESOCUPADAS EM DEZ. DE 2022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t="3667"/>
          <a:stretch>
            <a:fillRect/>
          </a:stretch>
        </p:blipFill>
        <p:spPr>
          <a:xfrm>
            <a:off x="1028700" y="3238983"/>
            <a:ext cx="8184465" cy="28569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9800" y="2859371"/>
            <a:ext cx="13345006" cy="5232592"/>
            <a:chOff x="0" y="0"/>
            <a:chExt cx="17793341" cy="6976790"/>
          </a:xfrm>
        </p:grpSpPr>
        <p:sp>
          <p:nvSpPr>
            <p:cNvPr id="3" name="TextBox 3"/>
            <p:cNvSpPr txBox="1"/>
            <p:nvPr/>
          </p:nvSpPr>
          <p:spPr>
            <a:xfrm>
              <a:off x="11492030" y="1885645"/>
              <a:ext cx="6301311" cy="1154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CAPACITAÇÃO/QUALIFICAÇÃO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41.7%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599468" y="5821851"/>
              <a:ext cx="3937405" cy="1154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FATORES PESSOAIS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24.8%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883955" y="-57150"/>
              <a:ext cx="1751512" cy="1154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OUTROS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16.9%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54553"/>
              <a:ext cx="5173458" cy="1154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FATORES PROFISSIONAIS</a:t>
              </a:r>
            </a:p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Open Sans 1 Bold"/>
                </a:rPr>
                <a:t>16.6%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6062205" y="995483"/>
              <a:ext cx="4649461" cy="4649461"/>
              <a:chOff x="0" y="0"/>
              <a:chExt cx="2540000" cy="254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270000" y="0"/>
                <a:ext cx="1372010" cy="2401425"/>
              </a:xfrm>
              <a:custGeom>
                <a:avLst/>
                <a:gdLst/>
                <a:ahLst/>
                <a:cxnLst/>
                <a:rect l="l" t="t" r="r" b="b"/>
                <a:pathLst>
                  <a:path w="1372010" h="2401425">
                    <a:moveTo>
                      <a:pt x="0" y="0"/>
                    </a:moveTo>
                    <a:lnTo>
                      <a:pt x="0" y="0"/>
                    </a:lnTo>
                    <a:cubicBezTo>
                      <a:pt x="587134" y="0"/>
                      <a:pt x="1097731" y="402467"/>
                      <a:pt x="1234870" y="973360"/>
                    </a:cubicBezTo>
                    <a:cubicBezTo>
                      <a:pt x="1372010" y="1544254"/>
                      <a:pt x="1099938" y="2134733"/>
                      <a:pt x="576868" y="2401425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55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45913" y="1270000"/>
                <a:ext cx="1756782" cy="1315847"/>
              </a:xfrm>
              <a:custGeom>
                <a:avLst/>
                <a:gdLst/>
                <a:ahLst/>
                <a:cxnLst/>
                <a:rect l="l" t="t" r="r" b="b"/>
                <a:pathLst>
                  <a:path w="1756782" h="1315847">
                    <a:moveTo>
                      <a:pt x="1756782" y="1101180"/>
                    </a:moveTo>
                    <a:cubicBezTo>
                      <a:pt x="1457582" y="1273088"/>
                      <a:pt x="1101311" y="1315847"/>
                      <a:pt x="769930" y="1219620"/>
                    </a:cubicBezTo>
                    <a:cubicBezTo>
                      <a:pt x="438549" y="1123393"/>
                      <a:pt x="160591" y="896464"/>
                      <a:pt x="0" y="591040"/>
                    </a:cubicBezTo>
                    <a:lnTo>
                      <a:pt x="1124087" y="0"/>
                    </a:lnTo>
                    <a:close/>
                  </a:path>
                </a:pathLst>
              </a:custGeom>
              <a:solidFill>
                <a:srgbClr val="E7004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64722" y="596537"/>
                <a:ext cx="1334722" cy="1319946"/>
              </a:xfrm>
              <a:custGeom>
                <a:avLst/>
                <a:gdLst/>
                <a:ahLst/>
                <a:cxnLst/>
                <a:rect l="l" t="t" r="r" b="b"/>
                <a:pathLst>
                  <a:path w="1334722" h="1319946">
                    <a:moveTo>
                      <a:pt x="241580" y="1319946"/>
                    </a:moveTo>
                    <a:cubicBezTo>
                      <a:pt x="0" y="911456"/>
                      <a:pt x="6330" y="402356"/>
                      <a:pt x="257992" y="0"/>
                    </a:cubicBezTo>
                    <a:lnTo>
                      <a:pt x="1334722" y="673463"/>
                    </a:lnTo>
                    <a:close/>
                  </a:path>
                </a:pathLst>
              </a:custGeom>
              <a:solidFill>
                <a:srgbClr val="B8005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60957" y="0"/>
                <a:ext cx="1109043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109043" h="1270000">
                    <a:moveTo>
                      <a:pt x="0" y="651192"/>
                    </a:moveTo>
                    <a:cubicBezTo>
                      <a:pt x="224301" y="249194"/>
                      <a:pt x="648576" y="46"/>
                      <a:pt x="1108916" y="0"/>
                    </a:cubicBezTo>
                    <a:lnTo>
                      <a:pt x="1109043" y="1270000"/>
                    </a:lnTo>
                    <a:close/>
                  </a:path>
                </a:pathLst>
              </a:custGeom>
              <a:solidFill>
                <a:srgbClr val="790067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38473">
            <a:off x="13323119" y="5522946"/>
            <a:ext cx="1309988" cy="1714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38473">
            <a:off x="8681157" y="8063157"/>
            <a:ext cx="1309988" cy="1714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696125" flipH="1">
            <a:off x="3295080" y="6275256"/>
            <a:ext cx="1309988" cy="171489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4137060" y="5898068"/>
            <a:ext cx="3033505" cy="1477312"/>
          </a:xfrm>
          <a:prstGeom prst="rect">
            <a:avLst/>
          </a:prstGeom>
          <a:solidFill>
            <a:srgbClr val="E70040"/>
          </a:solidFill>
        </p:spPr>
      </p:sp>
      <p:sp>
        <p:nvSpPr>
          <p:cNvPr id="16" name="AutoShape 16"/>
          <p:cNvSpPr/>
          <p:nvPr/>
        </p:nvSpPr>
        <p:spPr>
          <a:xfrm>
            <a:off x="14137060" y="5898068"/>
            <a:ext cx="3033505" cy="1477312"/>
          </a:xfrm>
          <a:prstGeom prst="rect">
            <a:avLst/>
          </a:prstGeom>
          <a:solidFill>
            <a:srgbClr val="FF5500"/>
          </a:solidFill>
        </p:spPr>
      </p:sp>
      <p:sp>
        <p:nvSpPr>
          <p:cNvPr id="17" name="TextBox 17"/>
          <p:cNvSpPr txBox="1"/>
          <p:nvPr/>
        </p:nvSpPr>
        <p:spPr>
          <a:xfrm>
            <a:off x="14137060" y="5909649"/>
            <a:ext cx="303350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</a:rPr>
              <a:t>PRINCIPAL RAZÃO: APROVAÇÃO EM RESIDÊNCIA MÉDICA (89,9%)</a:t>
            </a:r>
          </a:p>
        </p:txBody>
      </p:sp>
      <p:sp>
        <p:nvSpPr>
          <p:cNvPr id="18" name="AutoShape 18"/>
          <p:cNvSpPr/>
          <p:nvPr/>
        </p:nvSpPr>
        <p:spPr>
          <a:xfrm>
            <a:off x="9558477" y="7970474"/>
            <a:ext cx="3033505" cy="1477312"/>
          </a:xfrm>
          <a:prstGeom prst="rect">
            <a:avLst/>
          </a:prstGeom>
          <a:solidFill>
            <a:srgbClr val="E70040"/>
          </a:solidFill>
        </p:spPr>
      </p:sp>
      <p:sp>
        <p:nvSpPr>
          <p:cNvPr id="19" name="AutoShape 19"/>
          <p:cNvSpPr/>
          <p:nvPr/>
        </p:nvSpPr>
        <p:spPr>
          <a:xfrm>
            <a:off x="1389560" y="6748460"/>
            <a:ext cx="3033505" cy="1477312"/>
          </a:xfrm>
          <a:prstGeom prst="rect">
            <a:avLst/>
          </a:prstGeom>
          <a:solidFill>
            <a:srgbClr val="B8005B"/>
          </a:solidFill>
        </p:spPr>
      </p:sp>
      <p:sp>
        <p:nvSpPr>
          <p:cNvPr id="20" name="TextBox 20"/>
          <p:cNvSpPr txBox="1"/>
          <p:nvPr/>
        </p:nvSpPr>
        <p:spPr>
          <a:xfrm>
            <a:off x="9558477" y="8158267"/>
            <a:ext cx="303350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</a:rPr>
              <a:t>PRINCIPAL RAZÃO: VÍNCULOS FAMILIARES (44,35%)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9560" y="6760041"/>
            <a:ext cx="3033505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</a:rPr>
              <a:t>PRINCIPAL RAZÃO: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</a:rPr>
              <a:t>NOVA OPORTUNIDADE PROFISSIONAL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Open Sans 1"/>
              </a:rPr>
              <a:t>(93,4%)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6996" y="8658663"/>
            <a:ext cx="605213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001532"/>
                </a:solidFill>
                <a:latin typeface="Open Sans 1"/>
              </a:rPr>
              <a:t>Fonte: SPG, Médicos que ingressaram de janeiro de 2016 a 2019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2136596"/>
            <a:ext cx="1623060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1847FC"/>
                </a:solidFill>
                <a:latin typeface="Open Sans 1 Bold"/>
              </a:rPr>
              <a:t>RAZÕES DE DESISTÊNCIA</a:t>
            </a:r>
          </a:p>
        </p:txBody>
      </p:sp>
      <p:sp>
        <p:nvSpPr>
          <p:cNvPr id="24" name="AutoShape 24"/>
          <p:cNvSpPr/>
          <p:nvPr/>
        </p:nvSpPr>
        <p:spPr>
          <a:xfrm>
            <a:off x="3895842" y="2022296"/>
            <a:ext cx="10496316" cy="0"/>
          </a:xfrm>
          <a:prstGeom prst="line">
            <a:avLst/>
          </a:prstGeom>
          <a:ln w="38100" cap="flat">
            <a:solidFill>
              <a:srgbClr val="03D1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1028700" y="1206956"/>
            <a:ext cx="16230600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dirty="0">
                <a:solidFill>
                  <a:srgbClr val="1847FC"/>
                </a:solidFill>
                <a:latin typeface="Open Sans Extra Bold Bold"/>
              </a:rPr>
              <a:t>PROGRAMA MAIS MÉDICOS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 l="51" r="124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10172453" y="-2993645"/>
            <a:ext cx="8146670" cy="81466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31491" y="392886"/>
            <a:ext cx="1327859" cy="14063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017982" y="1045057"/>
            <a:ext cx="7977439" cy="7847668"/>
            <a:chOff x="0" y="0"/>
            <a:chExt cx="10636585" cy="104635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36595" cy="10463501"/>
            </a:xfrm>
            <a:custGeom>
              <a:avLst/>
              <a:gdLst/>
              <a:ahLst/>
              <a:cxnLst/>
              <a:rect l="l" t="t" r="r" b="b"/>
              <a:pathLst>
                <a:path w="10636595" h="10463501">
                  <a:moveTo>
                    <a:pt x="0" y="0"/>
                  </a:moveTo>
                  <a:lnTo>
                    <a:pt x="10636595" y="0"/>
                  </a:lnTo>
                  <a:lnTo>
                    <a:pt x="10636595" y="10463501"/>
                  </a:lnTo>
                  <a:lnTo>
                    <a:pt x="0" y="104635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5361" y="7977752"/>
            <a:ext cx="456908" cy="159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10172453" y="5143500"/>
            <a:ext cx="8146670" cy="81466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66873" y="7980480"/>
            <a:ext cx="1327859" cy="140632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06786" y="3518244"/>
            <a:ext cx="7804855" cy="2274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pt-BR" sz="2800" dirty="0">
                <a:solidFill>
                  <a:srgbClr val="444444"/>
                </a:solidFill>
                <a:latin typeface="Open Sans 1 Bold"/>
              </a:rPr>
              <a:t>Estratégia Nacional de Formação de Especialistas para a Saúde </a:t>
            </a:r>
            <a:r>
              <a:rPr lang="pt-BR" sz="2800" dirty="0" smtClean="0">
                <a:solidFill>
                  <a:srgbClr val="444444"/>
                </a:solidFill>
                <a:latin typeface="Open Sans 1 Bold"/>
              </a:rPr>
              <a:t>para integração </a:t>
            </a:r>
            <a:r>
              <a:rPr lang="pt-BR" sz="2800" dirty="0">
                <a:solidFill>
                  <a:srgbClr val="444444"/>
                </a:solidFill>
                <a:latin typeface="Open Sans 1 Bold"/>
              </a:rPr>
              <a:t>de programas de formação, provimento e educação pelo trabalho no âmbito do Sistema Único de Saúde - SUS</a:t>
            </a:r>
            <a:endParaRPr lang="en-US" sz="2800" dirty="0">
              <a:solidFill>
                <a:srgbClr val="444444"/>
              </a:solidFill>
              <a:latin typeface="Open Sans 1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30802" y="1254141"/>
            <a:ext cx="7551799" cy="7675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00" dirty="0" smtClean="0">
                <a:solidFill>
                  <a:srgbClr val="444444"/>
                </a:solidFill>
                <a:latin typeface="Roboto Bold"/>
              </a:rPr>
              <a:t>I -</a:t>
            </a:r>
            <a:r>
              <a:rPr lang="en-US" sz="2400" dirty="0" smtClean="0">
                <a:solidFill>
                  <a:srgbClr val="444444"/>
                </a:solidFill>
                <a:latin typeface="Roboto"/>
              </a:rPr>
              <a:t> </a:t>
            </a:r>
            <a:r>
              <a:rPr lang="pt-BR" sz="2400" dirty="0" smtClean="0">
                <a:solidFill>
                  <a:srgbClr val="444444"/>
                </a:solidFill>
                <a:latin typeface="Roboto"/>
              </a:rPr>
              <a:t>diminuir </a:t>
            </a:r>
            <a:r>
              <a:rPr lang="pt-BR" sz="2400" dirty="0">
                <a:solidFill>
                  <a:srgbClr val="444444"/>
                </a:solidFill>
                <a:latin typeface="Roboto"/>
              </a:rPr>
              <a:t>a carência de profissionais de atenção primária à saúde nas regiões prioritárias para o SUS, a fim de reduzir as desigualdades na área da saúde;</a:t>
            </a:r>
          </a:p>
          <a:p>
            <a:pPr algn="ctr">
              <a:lnSpc>
                <a:spcPts val="2999"/>
              </a:lnSpc>
            </a:pPr>
            <a:r>
              <a:rPr lang="pt-BR" sz="2400" b="1" dirty="0">
                <a:solidFill>
                  <a:srgbClr val="444444"/>
                </a:solidFill>
                <a:latin typeface="Roboto"/>
              </a:rPr>
              <a:t>II - </a:t>
            </a:r>
            <a:r>
              <a:rPr lang="pt-BR" sz="2400" dirty="0">
                <a:solidFill>
                  <a:srgbClr val="444444"/>
                </a:solidFill>
                <a:latin typeface="Roboto"/>
              </a:rPr>
              <a:t>fortalecer a prestação de serviços na atenção primária à saúde no País, de modo a promover o acesso de primeiro contato, a integralidade, a continuidade e a coordenação do cuidado, qualificando a abordagem familiar e comunitária capaz de reconhecer e interagir com as características culturais e tradicionais de cada território atendido;</a:t>
            </a:r>
          </a:p>
          <a:p>
            <a:pPr algn="ctr">
              <a:lnSpc>
                <a:spcPts val="2999"/>
              </a:lnSpc>
            </a:pPr>
            <a:r>
              <a:rPr lang="pt-BR" sz="2400" b="1" dirty="0">
                <a:solidFill>
                  <a:srgbClr val="444444"/>
                </a:solidFill>
                <a:latin typeface="Roboto"/>
              </a:rPr>
              <a:t>III - </a:t>
            </a:r>
            <a:r>
              <a:rPr lang="pt-BR" sz="2400" dirty="0">
                <a:solidFill>
                  <a:srgbClr val="444444"/>
                </a:solidFill>
                <a:latin typeface="Roboto"/>
              </a:rPr>
              <a:t>ampliar o escopo de práticas e competências da atenção primária à saúde por meio do aprimoramento e da formação de especialistas para o SUS;</a:t>
            </a:r>
          </a:p>
          <a:p>
            <a:pPr algn="ctr">
              <a:lnSpc>
                <a:spcPts val="2999"/>
              </a:lnSpc>
            </a:pPr>
            <a:r>
              <a:rPr lang="pt-BR" sz="2400" b="1" dirty="0">
                <a:solidFill>
                  <a:srgbClr val="444444"/>
                </a:solidFill>
                <a:latin typeface="Roboto"/>
              </a:rPr>
              <a:t>IV - </a:t>
            </a:r>
            <a:r>
              <a:rPr lang="pt-BR" sz="2400" dirty="0">
                <a:solidFill>
                  <a:srgbClr val="444444"/>
                </a:solidFill>
                <a:latin typeface="Roboto"/>
              </a:rPr>
              <a:t>garantir a integralidade com transversalidade do cuidado no âmbito dos ciclos de vida, por meio da integração entre educação e saúde, qualificando a assistência especializada em todos os níveis de atenção do SUS; e</a:t>
            </a:r>
          </a:p>
          <a:p>
            <a:pPr algn="ctr">
              <a:lnSpc>
                <a:spcPts val="2999"/>
              </a:lnSpc>
            </a:pPr>
            <a:r>
              <a:rPr lang="pt-BR" sz="2400" b="1" dirty="0">
                <a:solidFill>
                  <a:srgbClr val="444444"/>
                </a:solidFill>
                <a:latin typeface="Roboto"/>
              </a:rPr>
              <a:t>V - </a:t>
            </a:r>
            <a:r>
              <a:rPr lang="pt-BR" sz="2400" dirty="0">
                <a:solidFill>
                  <a:srgbClr val="444444"/>
                </a:solidFill>
                <a:latin typeface="Roboto"/>
              </a:rPr>
              <a:t>ampliar a oferta de especialização profissional nas áreas estratégicas para o SUS</a:t>
            </a:r>
            <a:r>
              <a:rPr lang="pt-BR" sz="2400" dirty="0" smtClean="0">
                <a:solidFill>
                  <a:srgbClr val="444444"/>
                </a:solidFill>
                <a:latin typeface="Roboto"/>
              </a:rPr>
              <a:t>.</a:t>
            </a:r>
            <a:endParaRPr lang="pt-BR" sz="2400" dirty="0">
              <a:solidFill>
                <a:srgbClr val="444444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0111" y="1357636"/>
            <a:ext cx="7914457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8000" dirty="0">
                <a:solidFill>
                  <a:srgbClr val="00D000"/>
                </a:solidFill>
                <a:latin typeface="Open Sans Extra Bold"/>
              </a:rPr>
              <a:t>MAIS </a:t>
            </a:r>
            <a:r>
              <a:rPr lang="en-US" sz="8000" dirty="0" smtClean="0">
                <a:solidFill>
                  <a:srgbClr val="00D000"/>
                </a:solidFill>
                <a:latin typeface="Open Sans Extra Bold"/>
              </a:rPr>
              <a:t>MÉDICOS </a:t>
            </a:r>
            <a:endParaRPr lang="en-US" sz="8000" dirty="0">
              <a:solidFill>
                <a:srgbClr val="00D000"/>
              </a:solidFill>
              <a:latin typeface="Open Sans Extra Bold"/>
            </a:endParaRPr>
          </a:p>
          <a:p>
            <a:pPr algn="l">
              <a:lnSpc>
                <a:spcPts val="7680"/>
              </a:lnSpc>
            </a:pPr>
            <a:r>
              <a:rPr lang="en-US" sz="8000" dirty="0">
                <a:solidFill>
                  <a:srgbClr val="00D000"/>
                </a:solidFill>
                <a:latin typeface="Open Sans Extra Bold"/>
              </a:rPr>
              <a:t>PARA O BRASIL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l="12" r="12"/>
          <a:stretch>
            <a:fillRect/>
          </a:stretch>
        </p:blipFill>
        <p:spPr>
          <a:xfrm>
            <a:off x="12656103" y="9025012"/>
            <a:ext cx="5003247" cy="904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38225" y="1139842"/>
            <a:ext cx="1521213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MAIS </a:t>
            </a:r>
            <a:r>
              <a:rPr lang="en-US" sz="7500" spc="-75" dirty="0" smtClean="0">
                <a:solidFill>
                  <a:srgbClr val="03D100"/>
                </a:solidFill>
                <a:latin typeface="Open Sans 1 Bold"/>
              </a:rPr>
              <a:t>MÉDICOS </a:t>
            </a: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PARA O BRASIL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346467"/>
            <a:ext cx="124720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spc="-50">
                <a:solidFill>
                  <a:srgbClr val="03D100"/>
                </a:solidFill>
                <a:latin typeface="Open Sans 1 Bold"/>
              </a:rPr>
              <a:t>NECESSIDADES DA MEDIDA PROVISÓRIA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7848974"/>
            <a:ext cx="383200" cy="383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153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598965" y="4591909"/>
            <a:ext cx="721335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404040"/>
                </a:solidFill>
                <a:latin typeface="Roboto"/>
              </a:rPr>
              <a:t>Manutenção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2.500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médicos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, que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sem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prorrogação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sairiam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até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junho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7606" y="6003198"/>
            <a:ext cx="75363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404040"/>
                </a:solidFill>
                <a:latin typeface="Roboto"/>
              </a:rPr>
              <a:t>Retomada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uma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estratégia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formação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Médicos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Família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Comunidade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Especialistas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em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Saúde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da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Família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Comunidade</a:t>
            </a:r>
            <a:endParaRPr lang="en-US" sz="2499" dirty="0">
              <a:solidFill>
                <a:srgbClr val="404040"/>
              </a:solidFill>
              <a:latin typeface="Roboto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29584" y="4854333"/>
            <a:ext cx="383200" cy="3832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1532"/>
            </a:solidFill>
          </p:spPr>
        </p:sp>
      </p:grpSp>
      <p:sp>
        <p:nvSpPr>
          <p:cNvPr id="12" name="AutoShape 12"/>
          <p:cNvSpPr/>
          <p:nvPr/>
        </p:nvSpPr>
        <p:spPr>
          <a:xfrm rot="-2476">
            <a:off x="1028750" y="2201879"/>
            <a:ext cx="13222233" cy="0"/>
          </a:xfrm>
          <a:prstGeom prst="line">
            <a:avLst/>
          </a:prstGeom>
          <a:ln w="38100" cap="flat">
            <a:solidFill>
              <a:srgbClr val="012CB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28700" y="6484698"/>
            <a:ext cx="383200" cy="3832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001532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607606" y="7587523"/>
            <a:ext cx="7442420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404040"/>
                </a:solidFill>
                <a:latin typeface="Roboto"/>
              </a:rPr>
              <a:t>Incentivo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fixação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para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permanência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em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48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meses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,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ao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término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das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etapas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de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especialização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>
                <a:solidFill>
                  <a:srgbClr val="404040"/>
                </a:solidFill>
                <a:latin typeface="Roboto"/>
              </a:rPr>
              <a:t>ou</a:t>
            </a:r>
            <a:r>
              <a:rPr lang="en-US" sz="2499" dirty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 smtClean="0">
                <a:solidFill>
                  <a:srgbClr val="404040"/>
                </a:solidFill>
                <a:latin typeface="Roboto"/>
              </a:rPr>
              <a:t>residência</a:t>
            </a:r>
            <a:r>
              <a:rPr lang="en-US" sz="2499" dirty="0" smtClean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 smtClean="0">
                <a:solidFill>
                  <a:srgbClr val="404040"/>
                </a:solidFill>
                <a:latin typeface="Roboto"/>
              </a:rPr>
              <a:t>em</a:t>
            </a:r>
            <a:r>
              <a:rPr lang="en-US" sz="2499" dirty="0" smtClean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 smtClean="0">
                <a:solidFill>
                  <a:srgbClr val="404040"/>
                </a:solidFill>
                <a:latin typeface="Roboto"/>
              </a:rPr>
              <a:t>áreas</a:t>
            </a:r>
            <a:r>
              <a:rPr lang="en-US" sz="2499" dirty="0" smtClean="0">
                <a:solidFill>
                  <a:srgbClr val="404040"/>
                </a:solidFill>
                <a:latin typeface="Roboto"/>
              </a:rPr>
              <a:t> </a:t>
            </a:r>
            <a:r>
              <a:rPr lang="en-US" sz="2499" dirty="0" err="1" smtClean="0">
                <a:solidFill>
                  <a:srgbClr val="404040"/>
                </a:solidFill>
                <a:latin typeface="Roboto"/>
              </a:rPr>
              <a:t>estratégicas</a:t>
            </a:r>
            <a:endParaRPr lang="en-US" sz="2499" dirty="0">
              <a:solidFill>
                <a:srgbClr val="404040"/>
              </a:solidFill>
              <a:latin typeface="Roboto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144000" y="3133867"/>
            <a:ext cx="10760703" cy="6906538"/>
            <a:chOff x="0" y="0"/>
            <a:chExt cx="2834095" cy="181900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34094" cy="1819006"/>
            </a:xfrm>
            <a:custGeom>
              <a:avLst/>
              <a:gdLst/>
              <a:ahLst/>
              <a:cxnLst/>
              <a:rect l="l" t="t" r="r" b="b"/>
              <a:pathLst>
                <a:path w="2834094" h="1819006">
                  <a:moveTo>
                    <a:pt x="0" y="0"/>
                  </a:moveTo>
                  <a:lnTo>
                    <a:pt x="2834094" y="0"/>
                  </a:lnTo>
                  <a:lnTo>
                    <a:pt x="2834094" y="1819006"/>
                  </a:lnTo>
                  <a:lnTo>
                    <a:pt x="0" y="1819006"/>
                  </a:lnTo>
                  <a:close/>
                </a:path>
              </a:pathLst>
            </a:custGeom>
            <a:solidFill>
              <a:srgbClr val="FFD1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 l="19661" t="5120" r="12923"/>
          <a:stretch>
            <a:fillRect/>
          </a:stretch>
        </p:blipFill>
        <p:spPr>
          <a:xfrm>
            <a:off x="9459066" y="3370156"/>
            <a:ext cx="8828934" cy="6989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8559" y="3676035"/>
            <a:ext cx="715439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44444"/>
                </a:solidFill>
                <a:latin typeface="Roboto Bold"/>
              </a:rPr>
              <a:t>BAIXA PARTICIPAÇÃO DE BRASILEIROS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10350" y="4584085"/>
            <a:ext cx="577081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44444"/>
                </a:solidFill>
                <a:latin typeface="Roboto Bold"/>
              </a:rPr>
              <a:t>ABANDONO POR NECESSIDADE DE FORMAÇÃO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8228" y="5637392"/>
            <a:ext cx="584293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44444"/>
                </a:solidFill>
                <a:latin typeface="Roboto Bold"/>
              </a:rPr>
              <a:t>ABANDONO POR QUESTÕES FAMILIARES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39400" y="3552951"/>
            <a:ext cx="704545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pt-BR" sz="2400" dirty="0" smtClean="0">
                <a:solidFill>
                  <a:srgbClr val="444444"/>
                </a:solidFill>
                <a:latin typeface="Roboto Bold"/>
              </a:rPr>
              <a:t>INDENIZAÇÃO PARA PAGAMENTO DA DÍVIDA DO FIES </a:t>
            </a:r>
            <a:endParaRPr lang="en-US" sz="2400" dirty="0">
              <a:solidFill>
                <a:srgbClr val="444444"/>
              </a:solidFill>
              <a:latin typeface="Robo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848484" y="4584085"/>
            <a:ext cx="562206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00" dirty="0">
                <a:solidFill>
                  <a:srgbClr val="444444"/>
                </a:solidFill>
                <a:latin typeface="Roboto Bold"/>
              </a:rPr>
              <a:t>LATO SENSU + MESTRADO + PROVA DE TÍTULO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68860" y="5637392"/>
            <a:ext cx="564111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00" dirty="0">
                <a:solidFill>
                  <a:srgbClr val="444444"/>
                </a:solidFill>
                <a:latin typeface="Roboto Bold"/>
              </a:rPr>
              <a:t>LICENÇA </a:t>
            </a:r>
            <a:r>
              <a:rPr lang="en-US" sz="2400" dirty="0" smtClean="0">
                <a:solidFill>
                  <a:srgbClr val="444444"/>
                </a:solidFill>
                <a:latin typeface="Roboto Bold"/>
              </a:rPr>
              <a:t>MATERNIDADE COM COMPLEMENTAÇÃO DA BOLSA</a:t>
            </a:r>
            <a:endParaRPr lang="en-US" sz="2400" dirty="0">
              <a:solidFill>
                <a:srgbClr val="444444"/>
              </a:solidFill>
              <a:latin typeface="Robo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0614" y="6945492"/>
            <a:ext cx="578543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44444"/>
                </a:solidFill>
                <a:latin typeface="Roboto Bold"/>
              </a:rPr>
              <a:t>ALTA ROTATIVIDADE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04748" y="6726417"/>
            <a:ext cx="562206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00" dirty="0">
                <a:solidFill>
                  <a:srgbClr val="444444"/>
                </a:solidFill>
                <a:latin typeface="Roboto Bold"/>
              </a:rPr>
              <a:t>INCENTIVO FIXAÇÃO PARA PERMANÊNCIA DE 4 ANOS</a:t>
            </a:r>
          </a:p>
        </p:txBody>
      </p:sp>
      <p:sp>
        <p:nvSpPr>
          <p:cNvPr id="11" name="AutoShape 11"/>
          <p:cNvSpPr/>
          <p:nvPr/>
        </p:nvSpPr>
        <p:spPr>
          <a:xfrm rot="-38223">
            <a:off x="8107355" y="3922890"/>
            <a:ext cx="2141702" cy="0"/>
          </a:xfrm>
          <a:prstGeom prst="line">
            <a:avLst/>
          </a:prstGeom>
          <a:ln w="47625" cap="flat">
            <a:solidFill>
              <a:srgbClr val="029B3A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>
            <a:off x="8087841" y="5014298"/>
            <a:ext cx="2107894" cy="0"/>
          </a:xfrm>
          <a:prstGeom prst="line">
            <a:avLst/>
          </a:prstGeom>
          <a:ln w="47625" cap="flat">
            <a:solidFill>
              <a:srgbClr val="029B3A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8087841" y="7180442"/>
            <a:ext cx="2107894" cy="0"/>
          </a:xfrm>
          <a:prstGeom prst="line">
            <a:avLst/>
          </a:prstGeom>
          <a:ln w="47625" cap="flat">
            <a:solidFill>
              <a:srgbClr val="029B3A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>
            <a:off x="8107156" y="6091417"/>
            <a:ext cx="2107894" cy="0"/>
          </a:xfrm>
          <a:prstGeom prst="line">
            <a:avLst/>
          </a:prstGeom>
          <a:ln w="47625" cap="flat">
            <a:solidFill>
              <a:srgbClr val="029B3A"/>
            </a:solidFill>
            <a:prstDash val="solid"/>
            <a:headEnd type="oval" w="lg" len="lg"/>
            <a:tailEnd type="arrow" w="med" len="sm"/>
          </a:ln>
        </p:spPr>
      </p:sp>
      <p:sp>
        <p:nvSpPr>
          <p:cNvPr id="15" name="TextBox 15"/>
          <p:cNvSpPr txBox="1"/>
          <p:nvPr/>
        </p:nvSpPr>
        <p:spPr>
          <a:xfrm>
            <a:off x="1610350" y="7878837"/>
            <a:ext cx="577081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44444"/>
                </a:solidFill>
                <a:latin typeface="Roboto Bold"/>
              </a:rPr>
              <a:t>FALTA DE MFC NO MERCADO E NA APS PÚBLICA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61547" y="7815442"/>
            <a:ext cx="585887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00" dirty="0">
                <a:solidFill>
                  <a:srgbClr val="444444"/>
                </a:solidFill>
                <a:latin typeface="Roboto Bold"/>
              </a:rPr>
              <a:t>APS COMO CENÁRIO DE FORMAÇÃO E ESPECIALIZAÇÃO  EM MFC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107156" y="8245655"/>
            <a:ext cx="2107894" cy="0"/>
          </a:xfrm>
          <a:prstGeom prst="line">
            <a:avLst/>
          </a:prstGeom>
          <a:ln w="47625" cap="flat">
            <a:solidFill>
              <a:srgbClr val="029B3A"/>
            </a:solidFill>
            <a:prstDash val="solid"/>
            <a:headEnd type="oval" w="lg" len="lg"/>
            <a:tailEnd type="arrow" w="med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l="12" r="12"/>
          <a:stretch>
            <a:fillRect/>
          </a:stretch>
        </p:blipFill>
        <p:spPr>
          <a:xfrm>
            <a:off x="12656103" y="9025012"/>
            <a:ext cx="5003247" cy="90480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38225" y="1139842"/>
            <a:ext cx="1521213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MAIS </a:t>
            </a:r>
            <a:r>
              <a:rPr lang="en-US" sz="7500" spc="-75" dirty="0" smtClean="0">
                <a:solidFill>
                  <a:srgbClr val="03D100"/>
                </a:solidFill>
                <a:latin typeface="Open Sans 1 Bold"/>
              </a:rPr>
              <a:t>MÉDICOS </a:t>
            </a:r>
            <a:r>
              <a:rPr lang="en-US" sz="7500" spc="-75" dirty="0">
                <a:solidFill>
                  <a:srgbClr val="03D100"/>
                </a:solidFill>
                <a:latin typeface="Open Sans 1 Bold"/>
              </a:rPr>
              <a:t>PARA O BRASIL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2346467"/>
            <a:ext cx="124720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spc="-50">
                <a:solidFill>
                  <a:srgbClr val="03D100"/>
                </a:solidFill>
                <a:latin typeface="Open Sans 1 Bold"/>
              </a:rPr>
              <a:t>INCENTIVOS</a:t>
            </a:r>
          </a:p>
        </p:txBody>
      </p:sp>
      <p:sp>
        <p:nvSpPr>
          <p:cNvPr id="21" name="AutoShape 21"/>
          <p:cNvSpPr/>
          <p:nvPr/>
        </p:nvSpPr>
        <p:spPr>
          <a:xfrm rot="-2476">
            <a:off x="1028750" y="2201879"/>
            <a:ext cx="13222233" cy="0"/>
          </a:xfrm>
          <a:prstGeom prst="line">
            <a:avLst/>
          </a:prstGeom>
          <a:ln w="38100" cap="flat">
            <a:solidFill>
              <a:srgbClr val="012CB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6">
            <a:extLst>
              <a:ext uri="{FF2B5EF4-FFF2-40B4-BE49-F238E27FC236}">
                <a16:creationId xmlns:a16="http://schemas.microsoft.com/office/drawing/2014/main" id="{6FEB9BD0-08E0-BA2B-B12D-6F246666A3C9}"/>
              </a:ext>
            </a:extLst>
          </p:cNvPr>
          <p:cNvSpPr>
            <a:spLocks/>
          </p:cNvSpPr>
          <p:nvPr/>
        </p:nvSpPr>
        <p:spPr bwMode="auto">
          <a:xfrm>
            <a:off x="173207" y="7543340"/>
            <a:ext cx="9507125" cy="30383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lnSpc>
                <a:spcPct val="80000"/>
              </a:lnSpc>
              <a:defRPr/>
            </a:pPr>
            <a:r>
              <a:rPr lang="en-US" sz="54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Nova </a:t>
            </a:r>
            <a:r>
              <a:rPr lang="en-US" sz="54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trilha</a:t>
            </a:r>
            <a:r>
              <a:rPr lang="en-US" sz="54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</a:t>
            </a:r>
            <a:r>
              <a:rPr lang="en-US" sz="54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formativa</a:t>
            </a:r>
            <a:r>
              <a:rPr lang="en-US" sz="54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do </a:t>
            </a:r>
            <a:r>
              <a:rPr lang="en-US" sz="54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Mais</a:t>
            </a:r>
            <a:r>
              <a:rPr lang="en-US" sz="5400" b="1" dirty="0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 </a:t>
            </a:r>
            <a:r>
              <a:rPr lang="en-US" sz="5400" b="1" dirty="0" err="1">
                <a:solidFill>
                  <a:srgbClr val="183EFF"/>
                </a:solidFill>
                <a:latin typeface="Montserrat ExtraBold" panose="00000900000000000000" pitchFamily="2" charset="0"/>
                <a:sym typeface="Open Sans" charset="0"/>
              </a:rPr>
              <a:t>Médicos</a:t>
            </a:r>
            <a:endParaRPr lang="en-US" sz="5400" b="1" dirty="0">
              <a:solidFill>
                <a:srgbClr val="183EFF"/>
              </a:solidFill>
              <a:latin typeface="Montserrat ExtraBold" panose="00000900000000000000" pitchFamily="2" charset="0"/>
              <a:sym typeface="Gill Sans" charset="0"/>
            </a:endParaRP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FABA7FBD-8EE9-39CA-A1DC-BCB698E52876}"/>
              </a:ext>
            </a:extLst>
          </p:cNvPr>
          <p:cNvSpPr>
            <a:spLocks/>
          </p:cNvSpPr>
          <p:nvPr/>
        </p:nvSpPr>
        <p:spPr bwMode="auto">
          <a:xfrm>
            <a:off x="9022694" y="4142352"/>
            <a:ext cx="1594020" cy="930393"/>
          </a:xfrm>
          <a:prstGeom prst="roundRect">
            <a:avLst>
              <a:gd name="adj" fmla="val 48856"/>
            </a:avLst>
          </a:prstGeom>
          <a:solidFill>
            <a:srgbClr val="03CF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0">
            <a:extLst>
              <a:ext uri="{FF2B5EF4-FFF2-40B4-BE49-F238E27FC236}">
                <a16:creationId xmlns:a16="http://schemas.microsoft.com/office/drawing/2014/main" id="{985F8BE3-C16F-41A7-2C84-4FA95E2A8FDB}"/>
              </a:ext>
            </a:extLst>
          </p:cNvPr>
          <p:cNvSpPr>
            <a:spLocks/>
          </p:cNvSpPr>
          <p:nvPr/>
        </p:nvSpPr>
        <p:spPr bwMode="auto">
          <a:xfrm>
            <a:off x="4629634" y="4142352"/>
            <a:ext cx="5323451" cy="930393"/>
          </a:xfrm>
          <a:prstGeom prst="roundRect">
            <a:avLst>
              <a:gd name="adj" fmla="val 48856"/>
            </a:avLst>
          </a:prstGeom>
          <a:solidFill>
            <a:srgbClr val="183EFF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0" name="AutoShape 11">
            <a:extLst>
              <a:ext uri="{FF2B5EF4-FFF2-40B4-BE49-F238E27FC236}">
                <a16:creationId xmlns:a16="http://schemas.microsoft.com/office/drawing/2014/main" id="{3BD4A345-07D2-53C0-269B-10FD03D91191}"/>
              </a:ext>
            </a:extLst>
          </p:cNvPr>
          <p:cNvSpPr>
            <a:spLocks/>
          </p:cNvSpPr>
          <p:nvPr/>
        </p:nvSpPr>
        <p:spPr bwMode="auto">
          <a:xfrm>
            <a:off x="1143001" y="4142352"/>
            <a:ext cx="4427048" cy="930393"/>
          </a:xfrm>
          <a:prstGeom prst="roundRect">
            <a:avLst>
              <a:gd name="adj" fmla="val 48856"/>
            </a:avLst>
          </a:prstGeom>
          <a:solidFill>
            <a:srgbClr val="FF5500">
              <a:alpha val="70000"/>
            </a:srgb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39" name="AutoShape 12">
            <a:extLst>
              <a:ext uri="{FF2B5EF4-FFF2-40B4-BE49-F238E27FC236}">
                <a16:creationId xmlns:a16="http://schemas.microsoft.com/office/drawing/2014/main" id="{339142D8-A104-6E8B-0185-1553495184A7}"/>
              </a:ext>
            </a:extLst>
          </p:cNvPr>
          <p:cNvSpPr>
            <a:spLocks/>
          </p:cNvSpPr>
          <p:nvPr/>
        </p:nvSpPr>
        <p:spPr bwMode="auto">
          <a:xfrm>
            <a:off x="1143001" y="3268752"/>
            <a:ext cx="4021151" cy="653112"/>
          </a:xfrm>
          <a:custGeom>
            <a:avLst/>
            <a:gdLst>
              <a:gd name="T0" fmla="*/ 1137444 w 21600"/>
              <a:gd name="T1" fmla="*/ 310356 h 21600"/>
              <a:gd name="T2" fmla="*/ 1137444 w 21600"/>
              <a:gd name="T3" fmla="*/ 310356 h 21600"/>
              <a:gd name="T4" fmla="*/ 1137444 w 21600"/>
              <a:gd name="T5" fmla="*/ 310356 h 21600"/>
              <a:gd name="T6" fmla="*/ 1137444 w 21600"/>
              <a:gd name="T7" fmla="*/ 31035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7892"/>
                </a:lnTo>
                <a:lnTo>
                  <a:pt x="21577" y="17854"/>
                </a:lnTo>
                <a:lnTo>
                  <a:pt x="21600" y="21262"/>
                </a:lnTo>
                <a:lnTo>
                  <a:pt x="21577" y="17854"/>
                </a:lnTo>
                <a:lnTo>
                  <a:pt x="10852" y="17836"/>
                </a:lnTo>
                <a:lnTo>
                  <a:pt x="10883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0" name="AutoShape 13">
            <a:extLst>
              <a:ext uri="{FF2B5EF4-FFF2-40B4-BE49-F238E27FC236}">
                <a16:creationId xmlns:a16="http://schemas.microsoft.com/office/drawing/2014/main" id="{815B2101-D9F6-819C-7E6A-18F92319502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088983" y="5298244"/>
            <a:ext cx="4329585" cy="693203"/>
          </a:xfrm>
          <a:custGeom>
            <a:avLst/>
            <a:gdLst>
              <a:gd name="T0" fmla="*/ 2057400 w 21600"/>
              <a:gd name="T1" fmla="*/ 329407 h 21600"/>
              <a:gd name="T2" fmla="*/ 2057400 w 21600"/>
              <a:gd name="T3" fmla="*/ 329407 h 21600"/>
              <a:gd name="T4" fmla="*/ 2057400 w 21600"/>
              <a:gd name="T5" fmla="*/ 329407 h 21600"/>
              <a:gd name="T6" fmla="*/ 2057400 w 21600"/>
              <a:gd name="T7" fmla="*/ 329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8120"/>
                </a:lnTo>
                <a:lnTo>
                  <a:pt x="21577" y="18085"/>
                </a:lnTo>
                <a:lnTo>
                  <a:pt x="21600" y="21283"/>
                </a:lnTo>
                <a:lnTo>
                  <a:pt x="21577" y="18085"/>
                </a:lnTo>
                <a:lnTo>
                  <a:pt x="10852" y="18068"/>
                </a:lnTo>
                <a:lnTo>
                  <a:pt x="10826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1" name="AutoShape 14">
            <a:extLst>
              <a:ext uri="{FF2B5EF4-FFF2-40B4-BE49-F238E27FC236}">
                <a16:creationId xmlns:a16="http://schemas.microsoft.com/office/drawing/2014/main" id="{FAE5EC9A-9F07-29EA-E159-9C347D56FBAF}"/>
              </a:ext>
            </a:extLst>
          </p:cNvPr>
          <p:cNvSpPr>
            <a:spLocks/>
          </p:cNvSpPr>
          <p:nvPr/>
        </p:nvSpPr>
        <p:spPr bwMode="auto">
          <a:xfrm>
            <a:off x="9440284" y="3267082"/>
            <a:ext cx="886283" cy="651443"/>
          </a:xfrm>
          <a:custGeom>
            <a:avLst/>
            <a:gdLst>
              <a:gd name="T0" fmla="*/ 1655762 w 21600"/>
              <a:gd name="T1" fmla="*/ 309563 h 21600"/>
              <a:gd name="T2" fmla="*/ 1655762 w 21600"/>
              <a:gd name="T3" fmla="*/ 309563 h 21600"/>
              <a:gd name="T4" fmla="*/ 1655762 w 21600"/>
              <a:gd name="T5" fmla="*/ 309563 h 21600"/>
              <a:gd name="T6" fmla="*/ 1655762 w 21600"/>
              <a:gd name="T7" fmla="*/ 309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7892"/>
                </a:lnTo>
                <a:lnTo>
                  <a:pt x="21577" y="17854"/>
                </a:lnTo>
                <a:lnTo>
                  <a:pt x="21600" y="21262"/>
                </a:lnTo>
                <a:lnTo>
                  <a:pt x="21577" y="17854"/>
                </a:lnTo>
                <a:lnTo>
                  <a:pt x="10852" y="17836"/>
                </a:lnTo>
                <a:lnTo>
                  <a:pt x="10883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E6A192A9-858B-A012-5F18-1D172860D174}"/>
              </a:ext>
            </a:extLst>
          </p:cNvPr>
          <p:cNvSpPr>
            <a:spLocks/>
          </p:cNvSpPr>
          <p:nvPr/>
        </p:nvSpPr>
        <p:spPr bwMode="auto">
          <a:xfrm>
            <a:off x="1325882" y="1877339"/>
            <a:ext cx="5593080" cy="13847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2 </a:t>
            </a:r>
            <a:r>
              <a:rPr lang="en-US" sz="24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anos</a:t>
            </a:r>
            <a:endParaRPr lang="en-US" sz="2400" b="1" dirty="0">
              <a:solidFill>
                <a:srgbClr val="444444"/>
              </a:solidFill>
              <a:latin typeface="Open Sans" charset="0"/>
              <a:ea typeface="ＭＳ Ｐゴシック" charset="0"/>
              <a:cs typeface="Open Sans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Especialização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i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latu</a:t>
            </a:r>
            <a:r>
              <a:rPr lang="en-US" sz="2400" i="1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i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sensu</a:t>
            </a:r>
            <a:r>
              <a:rPr lang="en-US" sz="2400" i="1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em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Atenção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Primária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à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Saúde</a:t>
            </a:r>
            <a:endParaRPr lang="en-US" sz="2400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19">
            <a:extLst>
              <a:ext uri="{FF2B5EF4-FFF2-40B4-BE49-F238E27FC236}">
                <a16:creationId xmlns:a16="http://schemas.microsoft.com/office/drawing/2014/main" id="{5292299F-9D45-B848-F434-CF761FAF6818}"/>
              </a:ext>
            </a:extLst>
          </p:cNvPr>
          <p:cNvSpPr>
            <a:spLocks/>
          </p:cNvSpPr>
          <p:nvPr/>
        </p:nvSpPr>
        <p:spPr bwMode="auto">
          <a:xfrm>
            <a:off x="4245805" y="6138606"/>
            <a:ext cx="6482756" cy="127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2 </a:t>
            </a:r>
            <a:r>
              <a:rPr lang="en-US" sz="2400" b="1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anos</a:t>
            </a:r>
            <a:endParaRPr lang="en-US" sz="2400" b="1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 dirty="0" err="1" smtClean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Pós-graduação</a:t>
            </a:r>
            <a:r>
              <a:rPr lang="en-US" sz="2400" dirty="0" smtClean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</a:t>
            </a:r>
            <a:r>
              <a:rPr lang="en-US" sz="2400" i="1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strictu</a:t>
            </a:r>
            <a:r>
              <a:rPr lang="en-US" sz="2400" i="1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</a:t>
            </a:r>
            <a:r>
              <a:rPr lang="en-US" sz="2400" i="1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sensu</a:t>
            </a:r>
            <a:r>
              <a:rPr lang="en-US" sz="2400" i="1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– </a:t>
            </a:r>
            <a:r>
              <a:rPr lang="en-US" sz="2400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Mestrado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Profissional</a:t>
            </a:r>
            <a:endParaRPr lang="en-US" sz="2400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</p:txBody>
      </p:sp>
      <p:sp>
        <p:nvSpPr>
          <p:cNvPr id="47" name="AutoShape 20">
            <a:extLst>
              <a:ext uri="{FF2B5EF4-FFF2-40B4-BE49-F238E27FC236}">
                <a16:creationId xmlns:a16="http://schemas.microsoft.com/office/drawing/2014/main" id="{1E4E1DD8-7EB4-37E7-FCFC-299B14787DDE}"/>
              </a:ext>
            </a:extLst>
          </p:cNvPr>
          <p:cNvSpPr>
            <a:spLocks/>
          </p:cNvSpPr>
          <p:nvPr/>
        </p:nvSpPr>
        <p:spPr bwMode="auto">
          <a:xfrm>
            <a:off x="8530382" y="1944417"/>
            <a:ext cx="2578644" cy="1371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Preparação</a:t>
            </a:r>
            <a:endParaRPr lang="en-US" sz="2400" b="1" dirty="0">
              <a:solidFill>
                <a:srgbClr val="444444"/>
              </a:solidFill>
              <a:latin typeface="Open Sans" charset="0"/>
              <a:ea typeface="ＭＳ Ｐゴシック" charset="0"/>
              <a:cs typeface="Open Sans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Prova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de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título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de </a:t>
            </a:r>
            <a:r>
              <a:rPr lang="en-US" sz="2400" dirty="0" err="1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especiaista</a:t>
            </a:r>
            <a:r>
              <a:rPr lang="en-US" sz="2400" dirty="0">
                <a:solidFill>
                  <a:srgbClr val="444444"/>
                </a:solidFill>
                <a:latin typeface="Open Sans" charset="0"/>
                <a:ea typeface="ＭＳ Ｐゴシック" charset="0"/>
                <a:cs typeface="Open Sans" charset="0"/>
                <a:sym typeface="Open Sans" charset="0"/>
              </a:rPr>
              <a:t> </a:t>
            </a:r>
            <a:endParaRPr lang="en-US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2" name="AutoShape 13">
            <a:extLst>
              <a:ext uri="{FF2B5EF4-FFF2-40B4-BE49-F238E27FC236}">
                <a16:creationId xmlns:a16="http://schemas.microsoft.com/office/drawing/2014/main" id="{B30EEB9A-7944-8D42-D1C3-9DBDDFAEDB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524394" y="5372657"/>
            <a:ext cx="6844811" cy="693203"/>
          </a:xfrm>
          <a:custGeom>
            <a:avLst/>
            <a:gdLst>
              <a:gd name="T0" fmla="*/ 2057400 w 21600"/>
              <a:gd name="T1" fmla="*/ 329407 h 21600"/>
              <a:gd name="T2" fmla="*/ 2057400 w 21600"/>
              <a:gd name="T3" fmla="*/ 329407 h 21600"/>
              <a:gd name="T4" fmla="*/ 2057400 w 21600"/>
              <a:gd name="T5" fmla="*/ 329407 h 21600"/>
              <a:gd name="T6" fmla="*/ 2057400 w 21600"/>
              <a:gd name="T7" fmla="*/ 329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18120"/>
                </a:lnTo>
                <a:lnTo>
                  <a:pt x="21577" y="18085"/>
                </a:lnTo>
                <a:lnTo>
                  <a:pt x="21600" y="21283"/>
                </a:lnTo>
                <a:lnTo>
                  <a:pt x="21577" y="18085"/>
                </a:lnTo>
                <a:lnTo>
                  <a:pt x="10852" y="18068"/>
                </a:lnTo>
                <a:lnTo>
                  <a:pt x="10826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/>
            <a:endParaRPr lang="pt-BR" sz="157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540621FE-DA2B-E685-DDE7-97472B5EFF71}"/>
              </a:ext>
            </a:extLst>
          </p:cNvPr>
          <p:cNvSpPr>
            <a:spLocks/>
          </p:cNvSpPr>
          <p:nvPr/>
        </p:nvSpPr>
        <p:spPr bwMode="auto">
          <a:xfrm>
            <a:off x="9921845" y="4142352"/>
            <a:ext cx="7835600" cy="930393"/>
          </a:xfrm>
          <a:prstGeom prst="roundRect">
            <a:avLst>
              <a:gd name="adj" fmla="val 48856"/>
            </a:avLst>
          </a:prstGeom>
          <a:solidFill>
            <a:schemeClr val="accent4">
              <a:alpha val="7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algn="ctr" defTabSz="876300" hangingPunct="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C8793B0B-FA17-78D9-F390-BA4D8AD754B1}"/>
              </a:ext>
            </a:extLst>
          </p:cNvPr>
          <p:cNvSpPr>
            <a:spLocks/>
          </p:cNvSpPr>
          <p:nvPr/>
        </p:nvSpPr>
        <p:spPr bwMode="auto">
          <a:xfrm>
            <a:off x="12862561" y="6231755"/>
            <a:ext cx="4894886" cy="1274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6200" tIns="76200" rIns="76200" bIns="76200" anchor="ctr"/>
          <a:lstStyle/>
          <a:p>
            <a:pPr defTabSz="1371600" hangingPunct="0">
              <a:defRPr/>
            </a:pPr>
            <a:r>
              <a:rPr lang="en-US" sz="2400" b="1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Especialista</a:t>
            </a:r>
            <a:endParaRPr lang="en-US" sz="2400" b="1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  <a:p>
            <a:pPr defTabSz="1371600" hangingPunct="0">
              <a:defRPr/>
            </a:pPr>
            <a:r>
              <a:rPr lang="en-US" sz="2400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Em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Medicina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de </a:t>
            </a:r>
            <a:r>
              <a:rPr lang="en-US" sz="2400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Família</a:t>
            </a:r>
            <a:r>
              <a:rPr lang="en-US" sz="2400" dirty="0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 e </a:t>
            </a:r>
            <a:r>
              <a:rPr lang="en-US" sz="2400" dirty="0" err="1">
                <a:solidFill>
                  <a:srgbClr val="444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 charset="0"/>
              </a:rPr>
              <a:t>Comunidade</a:t>
            </a:r>
            <a:endParaRPr lang="en-US" sz="2400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2ACC298-F163-D7F4-340A-EA4E45272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t="2357" r="3199" b="782"/>
          <a:stretch/>
        </p:blipFill>
        <p:spPr>
          <a:xfrm>
            <a:off x="12120650" y="1668144"/>
            <a:ext cx="3702596" cy="34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9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1035</Words>
  <Application>Microsoft Office PowerPoint</Application>
  <PresentationFormat>Personalizar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Courier New</vt:lpstr>
      <vt:lpstr>Gill Sans</vt:lpstr>
      <vt:lpstr>Montserrat</vt:lpstr>
      <vt:lpstr>Montserrat ExtraBold</vt:lpstr>
      <vt:lpstr>Open Sans</vt:lpstr>
      <vt:lpstr>Open Sans 1</vt:lpstr>
      <vt:lpstr>Open Sans 1 Bold</vt:lpstr>
      <vt:lpstr>Open Sans 2</vt:lpstr>
      <vt:lpstr>Open Sans 2 Bold</vt:lpstr>
      <vt:lpstr>Open Sans Extra Bold</vt:lpstr>
      <vt:lpstr>Open Sans Extra Bold Bold</vt:lpstr>
      <vt:lpstr>Roboto</vt:lpstr>
      <vt:lpstr>Roboto Bold</vt:lpstr>
      <vt:lpstr>Office Theme</vt:lpstr>
      <vt:lpstr>Lâmina de Abertura e final</vt:lpstr>
      <vt:lpstr>Lâmina de Abertura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Novos Editais do Projeto Mais Médicos para o Brasil</vt:lpstr>
      <vt:lpstr>Aperfeiçoamento dos Editais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 Saúde para o Brasil - Casa Civil_rev00 - 16mar23</dc:title>
  <dc:creator>Wellington Mendes Carvalho</dc:creator>
  <cp:lastModifiedBy>Sumaia Cristine Coser</cp:lastModifiedBy>
  <cp:revision>32</cp:revision>
  <dcterms:created xsi:type="dcterms:W3CDTF">2006-08-16T00:00:00Z</dcterms:created>
  <dcterms:modified xsi:type="dcterms:W3CDTF">2023-03-22T18:03:40Z</dcterms:modified>
  <dc:identifier>DAFdX_n0ZVw</dc:identifier>
</cp:coreProperties>
</file>