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4"/>
    <p:sldMasterId id="2147483688" r:id="rId5"/>
  </p:sldMasterIdLst>
  <p:notesMasterIdLst>
    <p:notesMasterId r:id="rId26"/>
  </p:notesMasterIdLst>
  <p:handoutMasterIdLst>
    <p:handoutMasterId r:id="rId27"/>
  </p:handoutMasterIdLst>
  <p:sldIdLst>
    <p:sldId id="3470" r:id="rId6"/>
    <p:sldId id="3477" r:id="rId7"/>
    <p:sldId id="292" r:id="rId8"/>
    <p:sldId id="3462" r:id="rId9"/>
    <p:sldId id="3437" r:id="rId10"/>
    <p:sldId id="3438" r:id="rId11"/>
    <p:sldId id="3481" r:id="rId12"/>
    <p:sldId id="3440" r:id="rId13"/>
    <p:sldId id="3442" r:id="rId14"/>
    <p:sldId id="3443" r:id="rId15"/>
    <p:sldId id="3459" r:id="rId16"/>
    <p:sldId id="3479" r:id="rId17"/>
    <p:sldId id="3444" r:id="rId18"/>
    <p:sldId id="470" r:id="rId19"/>
    <p:sldId id="3445" r:id="rId20"/>
    <p:sldId id="295" r:id="rId21"/>
    <p:sldId id="3449" r:id="rId22"/>
    <p:sldId id="3451" r:id="rId23"/>
    <p:sldId id="3432" r:id="rId24"/>
    <p:sldId id="317" r:id="rId25"/>
  </p:sldIdLst>
  <p:sldSz cx="12192000" cy="6858000"/>
  <p:notesSz cx="9982200" cy="6794500"/>
  <p:embeddedFontLst>
    <p:embeddedFont>
      <p:font typeface="Montserrat" charset="0"/>
      <p:regular r:id="rId28"/>
      <p:bold r:id="rId29"/>
      <p:italic r:id="rId30"/>
      <p:boldItalic r:id="rId31"/>
    </p:embeddedFont>
    <p:embeddedFont>
      <p:font typeface="Roboto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boldItalic r:id="rId38"/>
    </p:embeddedFont>
    <p:embeddedFont>
      <p:font typeface="Microsoft Yi Baiti" pitchFamily="66" charset="0"/>
      <p:regular r:id="rId39"/>
    </p:embeddedFont>
    <p:embeddedFont>
      <p:font typeface="Franklin Gothic Book" pitchFamily="34" charset="0"/>
      <p:regular r:id="rId40"/>
      <p:italic r:id="rId41"/>
    </p:embeddedFont>
    <p:embeddedFont>
      <p:font typeface="Arial Narrow" pitchFamily="34" charset="0"/>
      <p:regular r:id="rId42"/>
      <p:bold r:id="rId43"/>
      <p:italic r:id="rId44"/>
      <p:boldItalic r:id="rId4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ção Padrão" id="{081B4752-1292-4318-9FCE-58520116D13C}">
          <p14:sldIdLst>
            <p14:sldId id="3470"/>
            <p14:sldId id="3474"/>
            <p14:sldId id="3475"/>
            <p14:sldId id="3477"/>
            <p14:sldId id="292"/>
            <p14:sldId id="3462"/>
            <p14:sldId id="3437"/>
            <p14:sldId id="3438"/>
            <p14:sldId id="3481"/>
            <p14:sldId id="3440"/>
            <p14:sldId id="3441"/>
            <p14:sldId id="3442"/>
            <p14:sldId id="3443"/>
            <p14:sldId id="3459"/>
            <p14:sldId id="3479"/>
            <p14:sldId id="3444"/>
            <p14:sldId id="470"/>
            <p14:sldId id="3445"/>
            <p14:sldId id="295"/>
            <p14:sldId id="3473"/>
            <p14:sldId id="3448"/>
            <p14:sldId id="3480"/>
            <p14:sldId id="3449"/>
            <p14:sldId id="3451"/>
            <p14:sldId id="3452"/>
            <p14:sldId id="3453"/>
            <p14:sldId id="3454"/>
            <p14:sldId id="3460"/>
            <p14:sldId id="3461"/>
            <p14:sldId id="3463"/>
            <p14:sldId id="3455"/>
            <p14:sldId id="3468"/>
            <p14:sldId id="3469"/>
            <p14:sldId id="3466"/>
            <p14:sldId id="3476"/>
            <p14:sldId id="3467"/>
            <p14:sldId id="3432"/>
            <p14:sldId id="317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C9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732D7-547C-47FA-A65A-3A492FF7DFCC}" v="12" dt="2022-08-10T16:05:38.660"/>
    <p1510:client id="{3840DC29-6217-4E9B-A856-4B8DB0CE2F91}" v="24" dt="2022-08-02T14:16:25.230"/>
    <p1510:client id="{42292CB5-DE9B-4B96-BEA9-3287F84903FA}" v="1" dt="2022-08-10T16:08:25.696"/>
    <p1510:client id="{63E4DB3B-0897-490B-BB1A-713712998949}" v="11" dt="2022-07-13T01:32:52.782"/>
    <p1510:client id="{8809A53D-A9A1-49FF-87D1-A92D74E7D9FC}" v="2" dt="2022-07-05T13:58:53.170"/>
    <p1510:client id="{986BBA29-FC74-4BCF-B21B-B9D96A408161}" v="20" dt="2022-07-11T17:18:53.876"/>
    <p1510:client id="{99EEFD8A-B69D-4BF5-B4B6-6BD3FB52A5DD}" v="58" dt="2022-07-14T00:51:08.677"/>
    <p1510:client id="{BA5DD335-1F9A-4F00-B719-7E90C267BE7B}" v="59" dt="2022-08-02T14:28:06.573"/>
    <p1510:client id="{C9EAE530-28C4-4B0E-B5A0-0775A832E211}" v="44" dt="2022-07-05T01:44:22.459"/>
    <p1510:client id="{DB77432E-8837-4AC1-9334-2C5CC633C485}" v="7" dt="2022-07-06T00:37:33.066"/>
    <p1510:client id="{EC4F0BE8-9476-49DC-90BB-945B55E96215}" v="136" dt="2022-07-05T13:57:30.3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7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a Gonçalves Chaves Medeiros" userId="S::lorena.medeiros@saude.gov.br::60f3381f-768e-451c-8005-7a98e66bdc0b" providerId="AD" clId="Web-{3840DC29-6217-4E9B-A856-4B8DB0CE2F91}"/>
    <pc:docChg chg="addSld modSld modSection">
      <pc:chgData name="Lorena Gonçalves Chaves Medeiros" userId="S::lorena.medeiros@saude.gov.br::60f3381f-768e-451c-8005-7a98e66bdc0b" providerId="AD" clId="Web-{3840DC29-6217-4E9B-A856-4B8DB0CE2F91}" dt="2022-08-02T14:16:22.511" v="14" actId="20577"/>
      <pc:docMkLst>
        <pc:docMk/>
      </pc:docMkLst>
      <pc:sldChg chg="addSp modSp new mod setBg">
        <pc:chgData name="Lorena Gonçalves Chaves Medeiros" userId="S::lorena.medeiros@saude.gov.br::60f3381f-768e-451c-8005-7a98e66bdc0b" providerId="AD" clId="Web-{3840DC29-6217-4E9B-A856-4B8DB0CE2F91}" dt="2022-08-02T14:16:22.511" v="14" actId="20577"/>
        <pc:sldMkLst>
          <pc:docMk/>
          <pc:sldMk cId="3072952216" sldId="3434"/>
        </pc:sldMkLst>
        <pc:spChg chg="mod ord">
          <ac:chgData name="Lorena Gonçalves Chaves Medeiros" userId="S::lorena.medeiros@saude.gov.br::60f3381f-768e-451c-8005-7a98e66bdc0b" providerId="AD" clId="Web-{3840DC29-6217-4E9B-A856-4B8DB0CE2F91}" dt="2022-08-02T14:06:45.870" v="4"/>
          <ac:spMkLst>
            <pc:docMk/>
            <pc:sldMk cId="3072952216" sldId="3434"/>
            <ac:spMk id="2" creationId="{DD8D3299-519F-C761-484A-CA6F0FF8BEF2}"/>
          </ac:spMkLst>
        </pc:spChg>
        <pc:spChg chg="add mod">
          <ac:chgData name="Lorena Gonçalves Chaves Medeiros" userId="S::lorena.medeiros@saude.gov.br::60f3381f-768e-451c-8005-7a98e66bdc0b" providerId="AD" clId="Web-{3840DC29-6217-4E9B-A856-4B8DB0CE2F91}" dt="2022-08-02T14:16:22.511" v="14" actId="20577"/>
          <ac:spMkLst>
            <pc:docMk/>
            <pc:sldMk cId="3072952216" sldId="3434"/>
            <ac:spMk id="5" creationId="{020064EE-CF44-036D-4248-C48EA74EA069}"/>
          </ac:spMkLst>
        </pc:spChg>
        <pc:spChg chg="add">
          <ac:chgData name="Lorena Gonçalves Chaves Medeiros" userId="S::lorena.medeiros@saude.gov.br::60f3381f-768e-451c-8005-7a98e66bdc0b" providerId="AD" clId="Web-{3840DC29-6217-4E9B-A856-4B8DB0CE2F91}" dt="2022-08-02T14:06:45.870" v="4"/>
          <ac:spMkLst>
            <pc:docMk/>
            <pc:sldMk cId="3072952216" sldId="3434"/>
            <ac:spMk id="8" creationId="{42A4FC2C-047E-45A5-965D-8E1E3BF09BC6}"/>
          </ac:spMkLst>
        </pc:spChg>
        <pc:picChg chg="add mod">
          <ac:chgData name="Lorena Gonçalves Chaves Medeiros" userId="S::lorena.medeiros@saude.gov.br::60f3381f-768e-451c-8005-7a98e66bdc0b" providerId="AD" clId="Web-{3840DC29-6217-4E9B-A856-4B8DB0CE2F91}" dt="2022-08-02T14:06:58.714" v="7" actId="14100"/>
          <ac:picMkLst>
            <pc:docMk/>
            <pc:sldMk cId="3072952216" sldId="3434"/>
            <ac:picMk id="3" creationId="{F7639D44-87FC-940C-67DA-7E893B284036}"/>
          </ac:picMkLst>
        </pc:picChg>
      </pc:sldChg>
    </pc:docChg>
  </pc:docChgLst>
  <pc:docChgLst>
    <pc:chgData name="Lorena Gonçalves Chaves Medeiros" userId="S::lorena.medeiros@saude.gov.br::60f3381f-768e-451c-8005-7a98e66bdc0b" providerId="AD" clId="Web-{BA5DD335-1F9A-4F00-B719-7E90C267BE7B}"/>
    <pc:docChg chg="addSld modSld modSection">
      <pc:chgData name="Lorena Gonçalves Chaves Medeiros" userId="S::lorena.medeiros@saude.gov.br::60f3381f-768e-451c-8005-7a98e66bdc0b" providerId="AD" clId="Web-{BA5DD335-1F9A-4F00-B719-7E90C267BE7B}" dt="2022-08-02T14:28:06.573" v="42" actId="1076"/>
      <pc:docMkLst>
        <pc:docMk/>
      </pc:docMkLst>
      <pc:sldChg chg="addSp delSp modSp">
        <pc:chgData name="Lorena Gonçalves Chaves Medeiros" userId="S::lorena.medeiros@saude.gov.br::60f3381f-768e-451c-8005-7a98e66bdc0b" providerId="AD" clId="Web-{BA5DD335-1F9A-4F00-B719-7E90C267BE7B}" dt="2022-08-02T14:24:43.114" v="21" actId="14100"/>
        <pc:sldMkLst>
          <pc:docMk/>
          <pc:sldMk cId="2896524983" sldId="333"/>
        </pc:sldMkLst>
        <pc:spChg chg="mod">
          <ac:chgData name="Lorena Gonçalves Chaves Medeiros" userId="S::lorena.medeiros@saude.gov.br::60f3381f-768e-451c-8005-7a98e66bdc0b" providerId="AD" clId="Web-{BA5DD335-1F9A-4F00-B719-7E90C267BE7B}" dt="2022-08-02T14:24:38.676" v="19"/>
          <ac:spMkLst>
            <pc:docMk/>
            <pc:sldMk cId="2896524983" sldId="333"/>
            <ac:spMk id="3" creationId="{00000000-0000-0000-0000-000000000000}"/>
          </ac:spMkLst>
        </pc:spChg>
        <pc:picChg chg="del">
          <ac:chgData name="Lorena Gonçalves Chaves Medeiros" userId="S::lorena.medeiros@saude.gov.br::60f3381f-768e-451c-8005-7a98e66bdc0b" providerId="AD" clId="Web-{BA5DD335-1F9A-4F00-B719-7E90C267BE7B}" dt="2022-08-02T14:23:51.456" v="3"/>
          <ac:picMkLst>
            <pc:docMk/>
            <pc:sldMk cId="2896524983" sldId="333"/>
            <ac:picMk id="2" creationId="{6A7F191E-E0D7-5584-E080-C0908E429B50}"/>
          </ac:picMkLst>
        </pc:picChg>
        <pc:picChg chg="add mod">
          <ac:chgData name="Lorena Gonçalves Chaves Medeiros" userId="S::lorena.medeiros@saude.gov.br::60f3381f-768e-451c-8005-7a98e66bdc0b" providerId="AD" clId="Web-{BA5DD335-1F9A-4F00-B719-7E90C267BE7B}" dt="2022-08-02T14:24:43.114" v="21" actId="14100"/>
          <ac:picMkLst>
            <pc:docMk/>
            <pc:sldMk cId="2896524983" sldId="333"/>
            <ac:picMk id="5" creationId="{A27E7409-9EC9-676F-C5B5-59C763B497F4}"/>
          </ac:picMkLst>
        </pc:picChg>
      </pc:sldChg>
      <pc:sldChg chg="addSp modSp mod setBg">
        <pc:chgData name="Lorena Gonçalves Chaves Medeiros" userId="S::lorena.medeiros@saude.gov.br::60f3381f-768e-451c-8005-7a98e66bdc0b" providerId="AD" clId="Web-{BA5DD335-1F9A-4F00-B719-7E90C267BE7B}" dt="2022-08-02T14:25:33.053" v="28" actId="20577"/>
        <pc:sldMkLst>
          <pc:docMk/>
          <pc:sldMk cId="2402392231" sldId="3433"/>
        </pc:sldMkLst>
        <pc:spChg chg="mod ord">
          <ac:chgData name="Lorena Gonçalves Chaves Medeiros" userId="S::lorena.medeiros@saude.gov.br::60f3381f-768e-451c-8005-7a98e66bdc0b" providerId="AD" clId="Web-{BA5DD335-1F9A-4F00-B719-7E90C267BE7B}" dt="2022-08-02T14:23:32.174" v="2"/>
          <ac:spMkLst>
            <pc:docMk/>
            <pc:sldMk cId="2402392231" sldId="3433"/>
            <ac:spMk id="4" creationId="{00000000-0000-0000-0000-000000000000}"/>
          </ac:spMkLst>
        </pc:spChg>
        <pc:spChg chg="mod">
          <ac:chgData name="Lorena Gonçalves Chaves Medeiros" userId="S::lorena.medeiros@saude.gov.br::60f3381f-768e-451c-8005-7a98e66bdc0b" providerId="AD" clId="Web-{BA5DD335-1F9A-4F00-B719-7E90C267BE7B}" dt="2022-08-02T14:25:33.053" v="28" actId="20577"/>
          <ac:spMkLst>
            <pc:docMk/>
            <pc:sldMk cId="2402392231" sldId="3433"/>
            <ac:spMk id="5" creationId="{2D2A0FF7-96DD-4705-9FD1-1A88559F6F1C}"/>
          </ac:spMkLst>
        </pc:spChg>
        <pc:picChg chg="add mod">
          <ac:chgData name="Lorena Gonçalves Chaves Medeiros" userId="S::lorena.medeiros@saude.gov.br::60f3381f-768e-451c-8005-7a98e66bdc0b" providerId="AD" clId="Web-{BA5DD335-1F9A-4F00-B719-7E90C267BE7B}" dt="2022-08-02T14:23:32.174" v="2"/>
          <ac:picMkLst>
            <pc:docMk/>
            <pc:sldMk cId="2402392231" sldId="3433"/>
            <ac:picMk id="2" creationId="{FB238A41-F451-1C63-43DA-946A3BDC2D8E}"/>
          </ac:picMkLst>
        </pc:picChg>
      </pc:sldChg>
      <pc:sldChg chg="addSp delSp modSp new mod setBg">
        <pc:chgData name="Lorena Gonçalves Chaves Medeiros" userId="S::lorena.medeiros@saude.gov.br::60f3381f-768e-451c-8005-7a98e66bdc0b" providerId="AD" clId="Web-{BA5DD335-1F9A-4F00-B719-7E90C267BE7B}" dt="2022-08-02T14:28:06.573" v="42" actId="1076"/>
        <pc:sldMkLst>
          <pc:docMk/>
          <pc:sldMk cId="4147227486" sldId="3435"/>
        </pc:sldMkLst>
        <pc:spChg chg="ord">
          <ac:chgData name="Lorena Gonçalves Chaves Medeiros" userId="S::lorena.medeiros@saude.gov.br::60f3381f-768e-451c-8005-7a98e66bdc0b" providerId="AD" clId="Web-{BA5DD335-1F9A-4F00-B719-7E90C267BE7B}" dt="2022-08-02T14:26:53.133" v="31"/>
          <ac:spMkLst>
            <pc:docMk/>
            <pc:sldMk cId="4147227486" sldId="3435"/>
            <ac:spMk id="2" creationId="{6975E4B8-AD08-5673-6AC6-44B65E36C363}"/>
          </ac:spMkLst>
        </pc:spChg>
        <pc:spChg chg="del">
          <ac:chgData name="Lorena Gonçalves Chaves Medeiros" userId="S::lorena.medeiros@saude.gov.br::60f3381f-768e-451c-8005-7a98e66bdc0b" providerId="AD" clId="Web-{BA5DD335-1F9A-4F00-B719-7E90C267BE7B}" dt="2022-08-02T14:26:42.633" v="30"/>
          <ac:spMkLst>
            <pc:docMk/>
            <pc:sldMk cId="4147227486" sldId="3435"/>
            <ac:spMk id="3" creationId="{1FFA6711-2732-BB77-68B1-71421CB58F80}"/>
          </ac:spMkLst>
        </pc:spChg>
        <pc:spChg chg="mod">
          <ac:chgData name="Lorena Gonçalves Chaves Medeiros" userId="S::lorena.medeiros@saude.gov.br::60f3381f-768e-451c-8005-7a98e66bdc0b" providerId="AD" clId="Web-{BA5DD335-1F9A-4F00-B719-7E90C267BE7B}" dt="2022-08-02T14:26:53.133" v="31"/>
          <ac:spMkLst>
            <pc:docMk/>
            <pc:sldMk cId="4147227486" sldId="3435"/>
            <ac:spMk id="4" creationId="{72DE68BA-67F6-1017-ECFC-32BB0497E067}"/>
          </ac:spMkLst>
        </pc:spChg>
        <pc:spChg chg="add del">
          <ac:chgData name="Lorena Gonçalves Chaves Medeiros" userId="S::lorena.medeiros@saude.gov.br::60f3381f-768e-451c-8005-7a98e66bdc0b" providerId="AD" clId="Web-{BA5DD335-1F9A-4F00-B719-7E90C267BE7B}" dt="2022-08-02T14:27:23.681" v="33"/>
          <ac:spMkLst>
            <pc:docMk/>
            <pc:sldMk cId="4147227486" sldId="3435"/>
            <ac:spMk id="6" creationId="{65ACD685-A494-ECB1-52B6-CE8758AEBA34}"/>
          </ac:spMkLst>
        </pc:spChg>
        <pc:spChg chg="add mod">
          <ac:chgData name="Lorena Gonçalves Chaves Medeiros" userId="S::lorena.medeiros@saude.gov.br::60f3381f-768e-451c-8005-7a98e66bdc0b" providerId="AD" clId="Web-{BA5DD335-1F9A-4F00-B719-7E90C267BE7B}" dt="2022-08-02T14:27:54.948" v="40" actId="20577"/>
          <ac:spMkLst>
            <pc:docMk/>
            <pc:sldMk cId="4147227486" sldId="3435"/>
            <ac:spMk id="8" creationId="{20D8EF99-A636-AA16-E777-1C91F134DDE0}"/>
          </ac:spMkLst>
        </pc:spChg>
        <pc:spChg chg="add del">
          <ac:chgData name="Lorena Gonçalves Chaves Medeiros" userId="S::lorena.medeiros@saude.gov.br::60f3381f-768e-451c-8005-7a98e66bdc0b" providerId="AD" clId="Web-{BA5DD335-1F9A-4F00-B719-7E90C267BE7B}" dt="2022-08-02T14:27:58.995" v="41"/>
          <ac:spMkLst>
            <pc:docMk/>
            <pc:sldMk cId="4147227486" sldId="3435"/>
            <ac:spMk id="9" creationId="{B80C4EE1-598B-4A87-F866-33701CD072AB}"/>
          </ac:spMkLst>
        </pc:spChg>
        <pc:picChg chg="add mod ord">
          <ac:chgData name="Lorena Gonçalves Chaves Medeiros" userId="S::lorena.medeiros@saude.gov.br::60f3381f-768e-451c-8005-7a98e66bdc0b" providerId="AD" clId="Web-{BA5DD335-1F9A-4F00-B719-7E90C267BE7B}" dt="2022-08-02T14:28:06.573" v="42" actId="1076"/>
          <ac:picMkLst>
            <pc:docMk/>
            <pc:sldMk cId="4147227486" sldId="3435"/>
            <ac:picMk id="5" creationId="{A5920976-EA9C-FC5E-E0E9-E9EE7BBC99ED}"/>
          </ac:picMkLst>
        </pc:picChg>
      </pc:sldChg>
    </pc:docChg>
  </pc:docChgLst>
  <pc:docChgLst>
    <pc:chgData name="Lorena Gonçalves Chaves Medeiros" userId="S::lorena.medeiros@saude.gov.br::60f3381f-768e-451c-8005-7a98e66bdc0b" providerId="AD" clId="Web-{42292CB5-DE9B-4B96-BEA9-3287F84903FA}"/>
    <pc:docChg chg="modSld">
      <pc:chgData name="Lorena Gonçalves Chaves Medeiros" userId="S::lorena.medeiros@saude.gov.br::60f3381f-768e-451c-8005-7a98e66bdc0b" providerId="AD" clId="Web-{42292CB5-DE9B-4B96-BEA9-3287F84903FA}" dt="2022-08-10T16:08:25.696" v="0" actId="1076"/>
      <pc:docMkLst>
        <pc:docMk/>
      </pc:docMkLst>
      <pc:sldChg chg="modSp">
        <pc:chgData name="Lorena Gonçalves Chaves Medeiros" userId="S::lorena.medeiros@saude.gov.br::60f3381f-768e-451c-8005-7a98e66bdc0b" providerId="AD" clId="Web-{42292CB5-DE9B-4B96-BEA9-3287F84903FA}" dt="2022-08-10T16:08:25.696" v="0" actId="1076"/>
        <pc:sldMkLst>
          <pc:docMk/>
          <pc:sldMk cId="807577228" sldId="340"/>
        </pc:sldMkLst>
        <pc:spChg chg="mod">
          <ac:chgData name="Lorena Gonçalves Chaves Medeiros" userId="S::lorena.medeiros@saude.gov.br::60f3381f-768e-451c-8005-7a98e66bdc0b" providerId="AD" clId="Web-{42292CB5-DE9B-4B96-BEA9-3287F84903FA}" dt="2022-08-10T16:08:25.696" v="0" actId="1076"/>
          <ac:spMkLst>
            <pc:docMk/>
            <pc:sldMk cId="807577228" sldId="340"/>
            <ac:spMk id="6" creationId="{BB5A51F4-867A-0689-7EB7-0863DA0D14D4}"/>
          </ac:spMkLst>
        </pc:spChg>
      </pc:sldChg>
    </pc:docChg>
  </pc:docChgLst>
  <pc:docChgLst>
    <pc:chgData name="Lorena Gonçalves Chaves Medeiros" userId="S::lorena.medeiros@saude.gov.br::60f3381f-768e-451c-8005-7a98e66bdc0b" providerId="AD" clId="Web-{21C732D7-547C-47FA-A65A-3A492FF7DFCC}"/>
    <pc:docChg chg="modSld">
      <pc:chgData name="Lorena Gonçalves Chaves Medeiros" userId="S::lorena.medeiros@saude.gov.br::60f3381f-768e-451c-8005-7a98e66bdc0b" providerId="AD" clId="Web-{21C732D7-547C-47FA-A65A-3A492FF7DFCC}" dt="2022-08-10T16:05:38.660" v="6" actId="20577"/>
      <pc:docMkLst>
        <pc:docMk/>
      </pc:docMkLst>
      <pc:sldChg chg="addSp delSp modSp">
        <pc:chgData name="Lorena Gonçalves Chaves Medeiros" userId="S::lorena.medeiros@saude.gov.br::60f3381f-768e-451c-8005-7a98e66bdc0b" providerId="AD" clId="Web-{21C732D7-547C-47FA-A65A-3A492FF7DFCC}" dt="2022-08-10T16:05:38.660" v="6" actId="20577"/>
        <pc:sldMkLst>
          <pc:docMk/>
          <pc:sldMk cId="234770309" sldId="3442"/>
        </pc:sldMkLst>
        <pc:spChg chg="mod">
          <ac:chgData name="Lorena Gonçalves Chaves Medeiros" userId="S::lorena.medeiros@saude.gov.br::60f3381f-768e-451c-8005-7a98e66bdc0b" providerId="AD" clId="Web-{21C732D7-547C-47FA-A65A-3A492FF7DFCC}" dt="2022-08-10T16:05:38.660" v="6" actId="20577"/>
          <ac:spMkLst>
            <pc:docMk/>
            <pc:sldMk cId="234770309" sldId="3442"/>
            <ac:spMk id="7" creationId="{00000000-0000-0000-0000-000000000000}"/>
          </ac:spMkLst>
        </pc:spChg>
        <pc:picChg chg="del">
          <ac:chgData name="Lorena Gonçalves Chaves Medeiros" userId="S::lorena.medeiros@saude.gov.br::60f3381f-768e-451c-8005-7a98e66bdc0b" providerId="AD" clId="Web-{21C732D7-547C-47FA-A65A-3A492FF7DFCC}" dt="2022-08-10T16:03:08.091" v="0"/>
          <ac:picMkLst>
            <pc:docMk/>
            <pc:sldMk cId="234770309" sldId="3442"/>
            <ac:picMk id="9" creationId="{00000000-0000-0000-0000-000000000000}"/>
          </ac:picMkLst>
        </pc:picChg>
        <pc:picChg chg="add mod">
          <ac:chgData name="Lorena Gonçalves Chaves Medeiros" userId="S::lorena.medeiros@saude.gov.br::60f3381f-768e-451c-8005-7a98e66bdc0b" providerId="AD" clId="Web-{21C732D7-547C-47FA-A65A-3A492FF7DFCC}" dt="2022-08-10T16:03:32.654" v="2" actId="1076"/>
          <ac:picMkLst>
            <pc:docMk/>
            <pc:sldMk cId="234770309" sldId="3442"/>
            <ac:picMk id="10" creationId="{80F0707B-B62A-FCFF-2714-3C17DB6559E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pPr/>
              <a:t>15/05/2023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pPr/>
              <a:t>15/05/2023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548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2680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814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268796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278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7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7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301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207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4862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282322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46347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255362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38423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27500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1834184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122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="" xmlns:p14="http://schemas.microsoft.com/office/powerpoint/2010/main" val="238635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="" xmlns:p14="http://schemas.microsoft.com/office/powerpoint/2010/main" val="1190760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3182966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2504063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77723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26710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1578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1352292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55358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E23F-A21B-43B5-8A31-6631E9E59E96}" type="datetimeFigureOut">
              <a:rPr lang="pt-BR" smtClean="0"/>
              <a:pPr/>
              <a:t>15/05/2023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E181-C464-4799-9685-265D1CBA9C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29760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4510-73BB-4003-A53E-2CBF88F2FC06}" type="datetimeFigureOut">
              <a:rPr lang="pt-BR" smtClean="0"/>
              <a:pPr/>
              <a:t>15/05/2023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DD5B-0745-4BC5-950F-ECF6B464F6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8682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E23F-A21B-43B5-8A31-6631E9E59E96}" type="datetimeFigureOut">
              <a:rPr lang="pt-BR" smtClean="0"/>
              <a:pPr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E181-C464-4799-9685-265D1CBA9C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42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="" xmlns:p14="http://schemas.microsoft.com/office/powerpoint/2010/main" val="1946821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528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236134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="" xmlns:p14="http://schemas.microsoft.com/office/powerpoint/2010/main" val="2998969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bg2"/>
                </a:solidFill>
              </a:rPr>
              <a:t>“</a:t>
            </a:r>
          </a:p>
        </p:txBody>
      </p:sp>
    </p:spTree>
    <p:extLst>
      <p:ext uri="{BB962C8B-B14F-4D97-AF65-F5344CB8AC3E}">
        <p14:creationId xmlns="" xmlns:p14="http://schemas.microsoft.com/office/powerpoint/2010/main" val="48776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3505269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62172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2218535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32122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2465204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573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91392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25901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4056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359403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279262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9991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1" cstate="print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4542" y="395271"/>
            <a:ext cx="494951" cy="51912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F047BB2-C4FA-8486-01BB-E319915D84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A92191C-272A-8983-57A3-86544E6030A4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462" y="80459"/>
            <a:ext cx="2789872" cy="886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686" r:id="rId3"/>
    <p:sldLayoutId id="2147483734" r:id="rId4"/>
    <p:sldLayoutId id="2147483674" r:id="rId5"/>
    <p:sldLayoutId id="2147483735" r:id="rId6"/>
    <p:sldLayoutId id="2147483736" r:id="rId7"/>
    <p:sldLayoutId id="214748373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3" r:id="rId27"/>
    <p:sldLayoutId id="2147483714" r:id="rId28"/>
    <p:sldLayoutId id="2147483715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/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E157EB4-FAB4-DCF7-352F-5F2A4C5012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0023F1B0-A54A-91B4-56A8-8D04625EAB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7" y="73948"/>
            <a:ext cx="2856410" cy="907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3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0" r:id="rId3"/>
    <p:sldLayoutId id="2147483691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89.28.128.100/dab/docs/portaldab/publicacoes/caderno_suplementacao_micronutrientes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hyperlink" Target="http://189.28.128.100/dab/docs/portaldab/publicacoes/caderno_suplementacao_micronutriente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sab.saude.gov.br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89.28.128.100/dab/docs/portaldab/publicacoes/caderno_suplementacao_micronutrientes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hyperlink" Target="http://189.28.128.100/dab/docs/portaldab/publicacoes/caderno_suplementacao_micronutriente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onitec/pt-br/midias/20220128_rename_2022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1065320-9F2B-075D-33E1-7C289201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E181-C464-4799-9685-265D1CBA9C86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2070094-CBBF-115F-4B25-FE39349358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829" y="360813"/>
            <a:ext cx="1223308" cy="1168417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="" xmlns:a16="http://schemas.microsoft.com/office/drawing/2014/main" id="{647D817D-F66E-6659-FD19-41F75803E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952" y="174562"/>
            <a:ext cx="9144000" cy="147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Secretaria de Estado de Saúde Pública – SESAP</a:t>
            </a:r>
          </a:p>
          <a:p>
            <a:pPr algn="ctr">
              <a:defRPr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Coordenadoria de Atenção à Saúde – CAS</a:t>
            </a:r>
          </a:p>
          <a:p>
            <a:pPr algn="ctr">
              <a:defRPr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Subcoordenadoria de Atenção Primária à Saúde e Ações Programáticas - SAPS</a:t>
            </a:r>
          </a:p>
          <a:p>
            <a:pPr algn="ctr">
              <a:defRPr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Núcleo Estadual de Alimentação e Nutrição - NEAN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A3EB58F-BEF8-0F43-B227-C87FCF708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F8D2E233-3AA8-C53E-B450-CA774021BD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8167" t="20001" r="42491" b="12651"/>
          <a:stretch/>
        </p:blipFill>
        <p:spPr>
          <a:xfrm>
            <a:off x="9010997" y="1767362"/>
            <a:ext cx="2909029" cy="375596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C4F993BA-5134-0E8A-1EDF-0A2E7C8A183A}"/>
              </a:ext>
            </a:extLst>
          </p:cNvPr>
          <p:cNvSpPr txBox="1"/>
          <p:nvPr/>
        </p:nvSpPr>
        <p:spPr>
          <a:xfrm>
            <a:off x="995153" y="2376059"/>
            <a:ext cx="7414952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Novas Condutas dos Programas de Suplementação no Brasil</a:t>
            </a:r>
          </a:p>
        </p:txBody>
      </p:sp>
      <p:pic>
        <p:nvPicPr>
          <p:cNvPr id="1028" name="Picture 4" descr="Redenutri | Ministério da Saúde libera mais de R$ 12 milhões para ações de  alimentação e nutrição">
            <a:extLst>
              <a:ext uri="{FF2B5EF4-FFF2-40B4-BE49-F238E27FC236}">
                <a16:creationId xmlns="" xmlns:a16="http://schemas.microsoft.com/office/drawing/2014/main" id="{17230884-E70E-70DF-E237-7AB2BE464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4" y="5402194"/>
            <a:ext cx="1431978" cy="1281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8D033878-399C-C6F8-6814-8373355EDCC3}"/>
              </a:ext>
            </a:extLst>
          </p:cNvPr>
          <p:cNvSpPr txBox="1"/>
          <p:nvPr/>
        </p:nvSpPr>
        <p:spPr>
          <a:xfrm>
            <a:off x="3088256" y="5814468"/>
            <a:ext cx="3459193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Michelli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Nascimento</a:t>
            </a: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Nutricionista </a:t>
            </a: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NEAN/SAPS/CAS/SESAP-RN 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94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7EAD652C-BFB0-4A32-B9C5-2265F391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943-681B-4EE7-B725-A5DAE13BA0D5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2356AD9-F145-4ECE-927C-AADC01924384}"/>
              </a:ext>
            </a:extLst>
          </p:cNvPr>
          <p:cNvSpPr txBox="1"/>
          <p:nvPr/>
        </p:nvSpPr>
        <p:spPr>
          <a:xfrm>
            <a:off x="231782" y="251426"/>
            <a:ext cx="854612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Registro – e-SUS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9" descr="Interface gráfica do usuário, Tabela&#10;&#10;Descrição gerada automaticamente">
            <a:extLst>
              <a:ext uri="{FF2B5EF4-FFF2-40B4-BE49-F238E27FC236}">
                <a16:creationId xmlns="" xmlns:a16="http://schemas.microsoft.com/office/drawing/2014/main" id="{7FBE0959-1313-4376-8D0D-BB137F5BEC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637" t="12462" r="21898" b="9719"/>
          <a:stretch/>
        </p:blipFill>
        <p:spPr>
          <a:xfrm>
            <a:off x="7174922" y="507422"/>
            <a:ext cx="3704894" cy="2335168"/>
          </a:xfrm>
          <a:prstGeom prst="rect">
            <a:avLst/>
          </a:prstGeom>
        </p:spPr>
      </p:pic>
      <p:pic>
        <p:nvPicPr>
          <p:cNvPr id="9" name="Imagem 9" descr="Tabela&#10;&#10;Descrição gerada automaticamente">
            <a:extLst>
              <a:ext uri="{FF2B5EF4-FFF2-40B4-BE49-F238E27FC236}">
                <a16:creationId xmlns="" xmlns:a16="http://schemas.microsoft.com/office/drawing/2014/main" id="{02B5381E-C6B9-4DAA-9B9C-C7A90CAF2B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2968" y="2913858"/>
            <a:ext cx="3912177" cy="384448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DA5CD3E0-522B-45DF-AE5D-AD3F535F26B1}"/>
              </a:ext>
            </a:extLst>
          </p:cNvPr>
          <p:cNvSpPr txBox="1"/>
          <p:nvPr/>
        </p:nvSpPr>
        <p:spPr>
          <a:xfrm>
            <a:off x="187037" y="891129"/>
            <a:ext cx="66187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No bloco – “Outro procedimento (se necessário, utilize estes campos para registrar procedimentos realizados não constantes na listagem anterior)” é possível registrar a ação de dispensação do sulfato ferroso e ácido fólico: </a:t>
            </a:r>
            <a:endParaRPr lang="pt-BR" sz="1200" dirty="0"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61D0B871-685B-498C-B127-2B1F1FED303E}"/>
              </a:ext>
            </a:extLst>
          </p:cNvPr>
          <p:cNvSpPr txBox="1"/>
          <p:nvPr/>
        </p:nvSpPr>
        <p:spPr>
          <a:xfrm>
            <a:off x="187037" y="1690424"/>
            <a:ext cx="70121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Para a dispensação de sulfato ferroso para mulheres, gestantes e crianças: 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E7086E5C-055F-47F4-8DBB-F0590A987E8B}"/>
              </a:ext>
            </a:extLst>
          </p:cNvPr>
          <p:cNvSpPr txBox="1"/>
          <p:nvPr/>
        </p:nvSpPr>
        <p:spPr>
          <a:xfrm>
            <a:off x="184587" y="3405455"/>
            <a:ext cx="58691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Para a dispensação de ácido fólico para gestantes: 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31087E27-E863-4291-B294-9FB7C416DC31}"/>
              </a:ext>
            </a:extLst>
          </p:cNvPr>
          <p:cNvSpPr txBox="1"/>
          <p:nvPr/>
        </p:nvSpPr>
        <p:spPr>
          <a:xfrm>
            <a:off x="383882" y="2082861"/>
            <a:ext cx="53928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Código SIGTAP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01.01.04.011-3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Dispensação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suplemento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ferro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9CDB02AB-06D2-40D3-89CF-59CEE7629CE3}"/>
              </a:ext>
            </a:extLst>
          </p:cNvPr>
          <p:cNvSpPr txBox="1"/>
          <p:nvPr/>
        </p:nvSpPr>
        <p:spPr>
          <a:xfrm>
            <a:off x="206229" y="3746893"/>
            <a:ext cx="624363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Código SIGTAP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01.01.04.010-5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Dispensação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suplemento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ácido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fólico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4587" y="294471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SAES/MS nº 213, 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publicada no D.O.U. nº 122, de 30 de Junho de 2022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28D8B18-02A1-837F-ED5B-9FAA49C6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4B2C1BF-6974-088D-451C-39B25DFA2FE2}"/>
              </a:ext>
            </a:extLst>
          </p:cNvPr>
          <p:cNvSpPr txBox="1"/>
          <p:nvPr/>
        </p:nvSpPr>
        <p:spPr>
          <a:xfrm>
            <a:off x="110837" y="4785990"/>
            <a:ext cx="70121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highlight>
                  <a:srgbClr val="FFFF00"/>
                </a:highlight>
              </a:rPr>
              <a:t>A cada entrega dos suplementos de ferro e ácido fólico por parte do profissional de saúde o registro deverá incluir na ficha de procedimentos: </a:t>
            </a:r>
          </a:p>
          <a:p>
            <a:pPr algn="just"/>
            <a:r>
              <a:rPr lang="pt-BR" dirty="0"/>
              <a:t>a) CNS do profissional de saúde. </a:t>
            </a:r>
          </a:p>
          <a:p>
            <a:pPr algn="just"/>
            <a:r>
              <a:rPr lang="pt-BR" dirty="0"/>
              <a:t>b) CNS do cidadão, data de nascimento, sexo e idade da pessoa atendida. </a:t>
            </a:r>
          </a:p>
          <a:p>
            <a:pPr algn="just"/>
            <a:r>
              <a:rPr lang="pt-BR" dirty="0"/>
              <a:t>c) Procedimento – Código </a:t>
            </a:r>
            <a:r>
              <a:rPr lang="pt-BR" dirty="0" err="1"/>
              <a:t>Sigtap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3530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DD8D3299-519F-C761-484A-CA6F0FF8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AE181-C464-4799-9685-265D1CBA9C86}" type="slidenum">
              <a:rPr lang="pt-B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20064EE-CF44-036D-4248-C48EA74EA069}"/>
              </a:ext>
            </a:extLst>
          </p:cNvPr>
          <p:cNvSpPr txBox="1"/>
          <p:nvPr/>
        </p:nvSpPr>
        <p:spPr>
          <a:xfrm>
            <a:off x="199680" y="130462"/>
            <a:ext cx="854612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t-BR" sz="2800" b="1" dirty="0">
                <a:latin typeface="Calibri"/>
                <a:cs typeface="Calibri"/>
              </a:rPr>
              <a:t>Registro e-SUS</a:t>
            </a:r>
            <a:endParaRPr lang="pt-BR" dirty="0"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5E6DE38-2F03-F6C0-3A0B-DAD48557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6013"/>
            <a:ext cx="2062431" cy="559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AEF241A-DFA0-C910-13CF-F9C92451BF99}"/>
              </a:ext>
            </a:extLst>
          </p:cNvPr>
          <p:cNvSpPr txBox="1"/>
          <p:nvPr/>
        </p:nvSpPr>
        <p:spPr>
          <a:xfrm>
            <a:off x="498764" y="1233036"/>
            <a:ext cx="1116636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Para crianças: o registro de dispensação deverá contemplar o ciclo completo com os três meses de suplementação. 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Para gestantes e mulheres: o registro de dispensação de ferro e ácido fólico deverá ser mensal.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>
            <a:extLst>
              <a:ext uri="{FF2B5EF4-FFF2-40B4-BE49-F238E27FC236}">
                <a16:creationId xmlns="" xmlns:a16="http://schemas.microsoft.com/office/drawing/2014/main" id="{DDFBBA72-AF22-6065-D166-9B0E4BFAA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66" y="406147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Miolo Impresso Caderneta da Gestante SUS no Elo7 | Papel &amp; Paixão  Encadernação &amp; Scrapbook (1566ED2)">
            <a:extLst>
              <a:ext uri="{FF2B5EF4-FFF2-40B4-BE49-F238E27FC236}">
                <a16:creationId xmlns="" xmlns:a16="http://schemas.microsoft.com/office/drawing/2014/main" id="{E2FEC2F6-2E0D-2766-2F18-1ECB753F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15" y="3709047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3A253047-9F64-328E-6FCD-49770773CB99}"/>
              </a:ext>
            </a:extLst>
          </p:cNvPr>
          <p:cNvSpPr txBox="1"/>
          <p:nvPr/>
        </p:nvSpPr>
        <p:spPr>
          <a:xfrm>
            <a:off x="498764" y="4446499"/>
            <a:ext cx="407323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Registrar sempre na Caderneta da Criança/ Caderneta da Gestante</a:t>
            </a:r>
          </a:p>
        </p:txBody>
      </p:sp>
      <p:sp>
        <p:nvSpPr>
          <p:cNvPr id="14" name="Seta: para a Esquerda 13">
            <a:extLst>
              <a:ext uri="{FF2B5EF4-FFF2-40B4-BE49-F238E27FC236}">
                <a16:creationId xmlns="" xmlns:a16="http://schemas.microsoft.com/office/drawing/2014/main" id="{5E9D0CDD-E1E4-69C5-8577-C23924DFC633}"/>
              </a:ext>
            </a:extLst>
          </p:cNvPr>
          <p:cNvSpPr/>
          <p:nvPr/>
        </p:nvSpPr>
        <p:spPr>
          <a:xfrm rot="10800000">
            <a:off x="4764371" y="4741166"/>
            <a:ext cx="976923" cy="488461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7838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nterface gráfica do usuário, Texto, Aplicativo&#10;&#10;Descrição gerada automaticamente">
            <a:extLst>
              <a:ext uri="{FF2B5EF4-FFF2-40B4-BE49-F238E27FC236}">
                <a16:creationId xmlns="" xmlns:a16="http://schemas.microsoft.com/office/drawing/2014/main" id="{F7639D44-87FC-940C-67DA-7E893B284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1" r="9005" b="-1"/>
          <a:stretch/>
        </p:blipFill>
        <p:spPr>
          <a:xfrm>
            <a:off x="567915" y="592250"/>
            <a:ext cx="11056170" cy="6209738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DD8D3299-519F-C761-484A-CA6F0FF8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AE181-C464-4799-9685-265D1CBA9C86}" type="slidenum">
              <a:rPr lang="pt-B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20064EE-CF44-036D-4248-C48EA74EA069}"/>
              </a:ext>
            </a:extLst>
          </p:cNvPr>
          <p:cNvSpPr txBox="1"/>
          <p:nvPr/>
        </p:nvSpPr>
        <p:spPr>
          <a:xfrm>
            <a:off x="199680" y="130462"/>
            <a:ext cx="854612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t-BR" sz="2800" b="1">
                <a:latin typeface="Calibri"/>
                <a:cs typeface="Calibri"/>
              </a:rPr>
              <a:t>Registro - CDS</a:t>
            </a:r>
            <a:endParaRPr lang="pt-BR">
              <a:ea typeface="+mn-ea"/>
              <a:cs typeface="+mn-cs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3327884" y="4824181"/>
            <a:ext cx="342902" cy="158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298408" y="5034889"/>
            <a:ext cx="351692" cy="1582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5E6DE38-2F03-F6C0-3A0B-DAD48557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6013"/>
            <a:ext cx="2062431" cy="559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de Seta Reta 8">
            <a:extLst>
              <a:ext uri="{FF2B5EF4-FFF2-40B4-BE49-F238E27FC236}">
                <a16:creationId xmlns="" xmlns:a16="http://schemas.microsoft.com/office/drawing/2014/main" id="{4F738720-EF1F-1FE6-8FE2-3DB3526CE248}"/>
              </a:ext>
            </a:extLst>
          </p:cNvPr>
          <p:cNvCxnSpPr>
            <a:cxnSpLocks/>
          </p:cNvCxnSpPr>
          <p:nvPr/>
        </p:nvCxnSpPr>
        <p:spPr>
          <a:xfrm flipH="1">
            <a:off x="5101998" y="3429000"/>
            <a:ext cx="2265812" cy="62701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957D54FF-556C-ED3F-72FF-82F274FF7264}"/>
              </a:ext>
            </a:extLst>
          </p:cNvPr>
          <p:cNvSpPr/>
          <p:nvPr/>
        </p:nvSpPr>
        <p:spPr>
          <a:xfrm>
            <a:off x="3545474" y="4056017"/>
            <a:ext cx="1389554" cy="419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AEF241A-DFA0-C910-13CF-F9C92451BF99}"/>
              </a:ext>
            </a:extLst>
          </p:cNvPr>
          <p:cNvSpPr txBox="1"/>
          <p:nvPr/>
        </p:nvSpPr>
        <p:spPr>
          <a:xfrm>
            <a:off x="6716685" y="1115470"/>
            <a:ext cx="4073236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No CDS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Outros procedimentos</a:t>
            </a:r>
          </a:p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PEC  Procedimentos Administrativos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04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52943-681B-4EE7-B725-A5DAE13BA0D5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2819" y="1020020"/>
            <a:ext cx="2745020" cy="3305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28167" t="20001" r="42491" b="12651"/>
          <a:stretch/>
        </p:blipFill>
        <p:spPr>
          <a:xfrm>
            <a:off x="182819" y="401386"/>
            <a:ext cx="2613957" cy="337498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520218" y="1558866"/>
            <a:ext cx="6842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(Portaria n,º 729, de 13 de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maio de 2005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Portaria de Consolidação n.º 5, de 28 de setembro de 2017)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14341" y="2192472"/>
            <a:ext cx="8326318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Objetivo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reduzir e controlar a hipovitaminose A, a mortalidade e a morbidade em crianças de 6 a 59 meses de idade, por meio da suplementação profilática medicamentosa (megadoses) de vitamina A.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i Baiti" panose="03000500000000000000" pitchFamily="66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67094" y="653126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http://189.28.128.100/dab/docs/portaldab/publicacoes/caderno_suplementacao_micronutrientes.pdf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83EA6D7F-548E-792B-C866-E6413FFA86CD}"/>
              </a:ext>
            </a:extLst>
          </p:cNvPr>
          <p:cNvSpPr/>
          <p:nvPr/>
        </p:nvSpPr>
        <p:spPr>
          <a:xfrm>
            <a:off x="3034168" y="837093"/>
            <a:ext cx="9086664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91DDD4"/>
              </a:buClr>
              <a:buSzPts val="3600"/>
            </a:pPr>
            <a:r>
              <a:rPr lang="pt-BR" sz="2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NACIONAL DE SUPLEMENTAÇÃO DE VITAMINA A (PNSVA)</a:t>
            </a: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ea typeface="Bellota"/>
              <a:cs typeface="Arial" panose="020B0604020202020204" pitchFamily="34" charset="0"/>
              <a:sym typeface="Bellota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5FDB1CED-80CB-3C2E-4089-37FA5A51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Manual de Condutas Gerais do Programa Nacional de Suplementação de Vitamina  A">
            <a:extLst>
              <a:ext uri="{FF2B5EF4-FFF2-40B4-BE49-F238E27FC236}">
                <a16:creationId xmlns="" xmlns:a16="http://schemas.microsoft.com/office/drawing/2014/main" id="{601128AF-C560-5DF5-5BD1-2A871C04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68" y="3936248"/>
            <a:ext cx="6678843" cy="2243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056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03388" y="1268760"/>
            <a:ext cx="8964612" cy="4089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1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24000" y="0"/>
            <a:ext cx="460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1169" y="655691"/>
            <a:ext cx="1126018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Programas de Combate às Carências Nutricionais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89324" y="1457521"/>
            <a:ext cx="9497876" cy="398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 PAAS;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AMEX e Introdução Alimentação Adequada e Saudável;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Falar dos alimentos fonte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A;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Falar sobre a importância da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 para a saúde;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A importância da suplementação de Vitamina A para crianças - Jornal Folha  do Noroest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A importância da suplementação de Vitamina A para crianças - Jornal Folha  do Noroest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4" y="1380642"/>
            <a:ext cx="1693897" cy="252541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1A2BBCE0-B64C-4735-B86C-3EF6AD4A68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56897" y="1449909"/>
            <a:ext cx="1693897" cy="9295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1918DA29-1A44-45DB-9C56-820BC1F3C8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79" y="4639753"/>
            <a:ext cx="2450804" cy="209268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72F38F40-2A9A-451B-842C-F1B1F9515A1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1513" y="4569013"/>
            <a:ext cx="2745357" cy="218869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68EDC52A-1048-434C-2606-F35E7ADC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6013"/>
            <a:ext cx="2062431" cy="559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11 alimentos ricos em vitamina A">
            <a:extLst>
              <a:ext uri="{FF2B5EF4-FFF2-40B4-BE49-F238E27FC236}">
                <a16:creationId xmlns="" xmlns:a16="http://schemas.microsoft.com/office/drawing/2014/main" id="{4824254F-43D7-1CBB-83DF-1C4220C3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89" y="4463458"/>
            <a:ext cx="3447642" cy="2294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O aleitamento materno é capaz de prevenir mais de 820 mil mortes em  crianças de até">
            <a:extLst>
              <a:ext uri="{FF2B5EF4-FFF2-40B4-BE49-F238E27FC236}">
                <a16:creationId xmlns="" xmlns:a16="http://schemas.microsoft.com/office/drawing/2014/main" id="{84EE9117-86B7-CAB6-9114-74A051C0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89" y="4639753"/>
            <a:ext cx="2868367" cy="1908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37 ideias de Introdução alimentar | introdução alimentar, alimentação blw,  receitas de papinha para bebê">
            <a:extLst>
              <a:ext uri="{FF2B5EF4-FFF2-40B4-BE49-F238E27FC236}">
                <a16:creationId xmlns="" xmlns:a16="http://schemas.microsoft.com/office/drawing/2014/main" id="{6A8805B5-AD20-D0C5-DCD7-9DCAF757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2647269"/>
            <a:ext cx="1832396" cy="1832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9313298"/>
      </p:ext>
    </p:extLst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943-681B-4EE7-B725-A5DAE13BA0D5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18413" y="4994556"/>
            <a:ext cx="115471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Rotina de puericultura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equipe de saúde pode definir a estratégia de distribuição de vitamina A que mais se adequa à sua realidade, podendo ser na rotina dos serviços de saúde (demanda espontânea ou programada, visita domiciliar e busca ativa).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Verificar a data da última administração de megadose de Vitamina A na Caderneta da Criança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2356AD9-F145-4ECE-927C-AADC01924384}"/>
              </a:ext>
            </a:extLst>
          </p:cNvPr>
          <p:cNvSpPr txBox="1"/>
          <p:nvPr/>
        </p:nvSpPr>
        <p:spPr>
          <a:xfrm>
            <a:off x="3396014" y="223541"/>
            <a:ext cx="452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PNSVA - Conduta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/>
          <a:srcRect l="16961" t="54314" r="30392" b="19782"/>
          <a:stretch/>
        </p:blipFill>
        <p:spPr>
          <a:xfrm>
            <a:off x="2046754" y="2702710"/>
            <a:ext cx="7894893" cy="2188652"/>
          </a:xfrm>
          <a:prstGeom prst="rect">
            <a:avLst/>
          </a:prstGeom>
        </p:spPr>
      </p:pic>
      <p:pic>
        <p:nvPicPr>
          <p:cNvPr id="7" name="Imagem 6" descr="Tabela&#10;&#10;Descrição gerada automaticamente">
            <a:extLst>
              <a:ext uri="{FF2B5EF4-FFF2-40B4-BE49-F238E27FC236}">
                <a16:creationId xmlns="" xmlns:a16="http://schemas.microsoft.com/office/drawing/2014/main" id="{EDCABAE7-10E0-5547-CDDC-90E68BD1F3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157" t="56667" r="24729" b="23640"/>
          <a:stretch/>
        </p:blipFill>
        <p:spPr>
          <a:xfrm>
            <a:off x="574766" y="1030741"/>
            <a:ext cx="10942685" cy="156091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C1FC4824-9C18-D1A3-44D8-B531D509F290}"/>
              </a:ext>
            </a:extLst>
          </p:cNvPr>
          <p:cNvSpPr/>
          <p:nvPr/>
        </p:nvSpPr>
        <p:spPr>
          <a:xfrm>
            <a:off x="6267094" y="653126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http://189.28.128.100/dab/docs/portaldab/publicacoes/caderno_suplementacao_micronutrientes.pdf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8B8A5E-D39F-A093-CB79-60883F2A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de Seta Reta 8">
            <a:extLst>
              <a:ext uri="{FF2B5EF4-FFF2-40B4-BE49-F238E27FC236}">
                <a16:creationId xmlns="" xmlns:a16="http://schemas.microsoft.com/office/drawing/2014/main" id="{E7B7438B-DA63-0DB0-D803-333199AECE2F}"/>
              </a:ext>
            </a:extLst>
          </p:cNvPr>
          <p:cNvCxnSpPr>
            <a:cxnSpLocks/>
          </p:cNvCxnSpPr>
          <p:nvPr/>
        </p:nvCxnSpPr>
        <p:spPr>
          <a:xfrm flipH="1">
            <a:off x="3526970" y="1030741"/>
            <a:ext cx="2265812" cy="62701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0B011A76-537F-92DC-E5C7-D0E24DA3489D}"/>
              </a:ext>
            </a:extLst>
          </p:cNvPr>
          <p:cNvSpPr/>
          <p:nvPr/>
        </p:nvSpPr>
        <p:spPr>
          <a:xfrm>
            <a:off x="2046753" y="1631001"/>
            <a:ext cx="1480217" cy="419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331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755563" y="3927727"/>
            <a:ext cx="57449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6 a 11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meses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810000" y="571500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solidFill>
                <a:srgbClr val="434342">
                  <a:lumMod val="75000"/>
                </a:srgbClr>
              </a:solidFill>
              <a:latin typeface="Franklin Gothic Book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37136" y="84939"/>
            <a:ext cx="8893175" cy="9286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dirty="0">
                <a:solidFill>
                  <a:srgbClr val="797B7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Público e Conduta</a:t>
            </a:r>
          </a:p>
          <a:p>
            <a:pPr algn="ctr">
              <a:defRPr/>
            </a:pPr>
            <a:endParaRPr lang="pt-BR" dirty="0">
              <a:solidFill>
                <a:srgbClr val="434342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45127" y="2417716"/>
            <a:ext cx="4884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12 a 59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meses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2" y="4579590"/>
            <a:ext cx="1714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966" y="1260208"/>
            <a:ext cx="5744989" cy="24209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5127" y="3817378"/>
            <a:ext cx="4884737" cy="27654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9EC9A7-8C4E-ABBF-FFCE-7620EBCF4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311" y="7082"/>
            <a:ext cx="2361689" cy="640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9DA3DEA9-68C6-463F-A20E-143E15B5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52943-681B-4EE7-B725-A5DAE13BA0D5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D2A0FF7-96DD-4705-9FD1-1A88559F6F1C}"/>
              </a:ext>
            </a:extLst>
          </p:cNvPr>
          <p:cNvSpPr txBox="1"/>
          <p:nvPr/>
        </p:nvSpPr>
        <p:spPr>
          <a:xfrm>
            <a:off x="3791966" y="223541"/>
            <a:ext cx="37844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Registro PNSVA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C42966A-5F02-4029-8C7E-2CC3D79E70DA}"/>
              </a:ext>
            </a:extLst>
          </p:cNvPr>
          <p:cNvSpPr txBox="1"/>
          <p:nvPr/>
        </p:nvSpPr>
        <p:spPr>
          <a:xfrm>
            <a:off x="268953" y="2046304"/>
            <a:ext cx="474345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Ficha de procedimentos do e-SUS APS, na opção “administração de vitamina A”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/>
          <a:srcRect l="12994" t="12099" r="25992" b="12957"/>
          <a:stretch/>
        </p:blipFill>
        <p:spPr>
          <a:xfrm>
            <a:off x="5460023" y="1141209"/>
            <a:ext cx="6259652" cy="5024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C791E8-DD4F-F15D-3E23-58787027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="" xmlns:a16="http://schemas.microsoft.com/office/drawing/2014/main" id="{CC1C0B8B-1CDA-888F-61AA-131562746339}"/>
              </a:ext>
            </a:extLst>
          </p:cNvPr>
          <p:cNvCxnSpPr>
            <a:cxnSpLocks/>
          </p:cNvCxnSpPr>
          <p:nvPr/>
        </p:nvCxnSpPr>
        <p:spPr>
          <a:xfrm>
            <a:off x="2782389" y="4872446"/>
            <a:ext cx="2521131" cy="112340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B703B194-2ADB-457E-229E-A6FB48381E6E}"/>
              </a:ext>
            </a:extLst>
          </p:cNvPr>
          <p:cNvSpPr/>
          <p:nvPr/>
        </p:nvSpPr>
        <p:spPr>
          <a:xfrm>
            <a:off x="6589119" y="1141209"/>
            <a:ext cx="2881451" cy="739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7911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Interface gráfica do usuário, Aplicativo&#10;&#10;Descrição gerada automaticamente">
            <a:extLst>
              <a:ext uri="{FF2B5EF4-FFF2-40B4-BE49-F238E27FC236}">
                <a16:creationId xmlns="" xmlns:a16="http://schemas.microsoft.com/office/drawing/2014/main" id="{FEBDDB37-DB3F-5855-B83E-E415C4CA8E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864" r="40593" b="4068"/>
          <a:stretch/>
        </p:blipFill>
        <p:spPr>
          <a:xfrm>
            <a:off x="116112" y="746762"/>
            <a:ext cx="11618688" cy="516514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A868EBE-7C0C-BA1C-D035-7B59618E0736}"/>
              </a:ext>
            </a:extLst>
          </p:cNvPr>
          <p:cNvSpPr/>
          <p:nvPr/>
        </p:nvSpPr>
        <p:spPr>
          <a:xfrm>
            <a:off x="6229214" y="2927679"/>
            <a:ext cx="5353534" cy="401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883663" y="6150243"/>
            <a:ext cx="404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https://sisab.saude.gov.br/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D2A0FF7-96DD-4705-9FD1-1A88559F6F1C}"/>
              </a:ext>
            </a:extLst>
          </p:cNvPr>
          <p:cNvSpPr txBox="1"/>
          <p:nvPr/>
        </p:nvSpPr>
        <p:spPr>
          <a:xfrm>
            <a:off x="985408" y="139776"/>
            <a:ext cx="85461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Monitoramento – programas de Micronutrientes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718866D-476D-F220-DF79-7CF3E3C7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36C315D8-6E9F-9F0D-DDE3-CD58C199D406}"/>
              </a:ext>
            </a:extLst>
          </p:cNvPr>
          <p:cNvCxnSpPr>
            <a:cxnSpLocks/>
          </p:cNvCxnSpPr>
          <p:nvPr/>
        </p:nvCxnSpPr>
        <p:spPr>
          <a:xfrm>
            <a:off x="3708083" y="1778927"/>
            <a:ext cx="2521131" cy="112340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para a Direita 7">
            <a:extLst>
              <a:ext uri="{FF2B5EF4-FFF2-40B4-BE49-F238E27FC236}">
                <a16:creationId xmlns="" xmlns:a16="http://schemas.microsoft.com/office/drawing/2014/main" id="{6D11C06F-38FD-4BB6-415E-84A750D4BA2B}"/>
              </a:ext>
            </a:extLst>
          </p:cNvPr>
          <p:cNvSpPr/>
          <p:nvPr/>
        </p:nvSpPr>
        <p:spPr>
          <a:xfrm>
            <a:off x="274320" y="6111238"/>
            <a:ext cx="1410789" cy="40833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7753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AC82096-1976-1389-062C-058FA54F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E181-C464-4799-9685-265D1CBA9C86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B6935416-3B63-A52D-3DB5-4142267C28CE}"/>
              </a:ext>
            </a:extLst>
          </p:cNvPr>
          <p:cNvSpPr txBox="1"/>
          <p:nvPr/>
        </p:nvSpPr>
        <p:spPr>
          <a:xfrm>
            <a:off x="199680" y="274236"/>
            <a:ext cx="90287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pt-BR" sz="2800" b="1" dirty="0">
                <a:latin typeface="Calibri"/>
                <a:cs typeface="Calibri"/>
              </a:rPr>
              <a:t>PROCESSO DE ORGANIZAÇÃO E GESTÃO DOS PROGRAMAS</a:t>
            </a:r>
            <a:endParaRPr lang="pt-BR" dirty="0"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9225A60A-81F0-BAE1-88F6-F74ED2926DFF}"/>
              </a:ext>
            </a:extLst>
          </p:cNvPr>
          <p:cNvSpPr txBox="1"/>
          <p:nvPr/>
        </p:nvSpPr>
        <p:spPr>
          <a:xfrm>
            <a:off x="519087" y="1074878"/>
            <a:ext cx="93730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município compra sulfato ferroso e ácido fólico na dosagem recomendada?</a:t>
            </a:r>
          </a:p>
          <a:p>
            <a:pPr marL="285750" indent="-285750" algn="just">
              <a:buFontTx/>
              <a:buChar char="-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São dispensados em todas as UBS?</a:t>
            </a:r>
          </a:p>
          <a:p>
            <a:pPr marL="285750" indent="-285750" algn="just">
              <a:buFontTx/>
              <a:buChar char="-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Todas as gestantes e crianças recebem os suplementos?</a:t>
            </a:r>
          </a:p>
          <a:p>
            <a:pPr marL="285750" indent="-285750" algn="just">
              <a:buFontTx/>
              <a:buChar char="-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Os profissionais de saúde conhecem o programa e fazem o registro?</a:t>
            </a:r>
          </a:p>
          <a:p>
            <a:pPr marL="285750" indent="-285750" algn="just">
              <a:buFontTx/>
              <a:buChar char="-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 prevenção e controle das deficiências de micronutrientes são prioridades no plano municipal de saúde?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C2FB1E7F-556E-862D-7889-B8279C2A84BE}"/>
              </a:ext>
            </a:extLst>
          </p:cNvPr>
          <p:cNvSpPr txBox="1"/>
          <p:nvPr/>
        </p:nvSpPr>
        <p:spPr>
          <a:xfrm>
            <a:off x="3046912" y="3244334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A934FD99-7F11-B48C-6287-9D71F2237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oto de Ponto De Interrogação 3d Ponto De Interrogação Verde Pedir  Apontador Homem Pessoa Boneco Personagem Às Pessoas Assinar Símbolo Ícone  Marca De Pontuação Isolada Cortar Fundo Branco e mais fotos de">
            <a:extLst>
              <a:ext uri="{FF2B5EF4-FFF2-40B4-BE49-F238E27FC236}">
                <a16:creationId xmlns="" xmlns:a16="http://schemas.microsoft.com/office/drawing/2014/main" id="{3F175EA9-BC24-CF58-D462-E6FD60BFE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607" y="1662112"/>
            <a:ext cx="2553393" cy="353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308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8409CCFD-633C-7122-C36C-BCCA7D25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E181-C464-4799-9685-265D1CBA9C86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B0FB27-E19F-6C97-956F-DF98C80B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70" y="0"/>
            <a:ext cx="2188557" cy="593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083CF70-2041-9BBB-70B1-BA2ADD2D96BB}"/>
              </a:ext>
            </a:extLst>
          </p:cNvPr>
          <p:cNvSpPr txBox="1"/>
          <p:nvPr/>
        </p:nvSpPr>
        <p:spPr>
          <a:xfrm>
            <a:off x="519888" y="1036037"/>
            <a:ext cx="366620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Deficiência de Fe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421356F-7E33-A1F7-A6CE-F8C40B432E78}"/>
              </a:ext>
            </a:extLst>
          </p:cNvPr>
          <p:cNvSpPr txBox="1"/>
          <p:nvPr/>
        </p:nvSpPr>
        <p:spPr>
          <a:xfrm>
            <a:off x="6324518" y="1002723"/>
            <a:ext cx="519293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Prejuízo no Desenvolvimento;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Alterações Imunológicas;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Prejuízo na função endócrina;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Anemia;</a:t>
            </a:r>
          </a:p>
          <a:p>
            <a:pPr algn="r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: para a Direita 8">
            <a:extLst>
              <a:ext uri="{FF2B5EF4-FFF2-40B4-BE49-F238E27FC236}">
                <a16:creationId xmlns="" xmlns:a16="http://schemas.microsoft.com/office/drawing/2014/main" id="{B10D8DCC-C2C4-0A76-078B-0417A4868732}"/>
              </a:ext>
            </a:extLst>
          </p:cNvPr>
          <p:cNvSpPr/>
          <p:nvPr/>
        </p:nvSpPr>
        <p:spPr>
          <a:xfrm>
            <a:off x="4558937" y="1528479"/>
            <a:ext cx="1058092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34D222B-8E8E-774A-A974-43A0796F5C5D}"/>
              </a:ext>
            </a:extLst>
          </p:cNvPr>
          <p:cNvSpPr txBox="1"/>
          <p:nvPr/>
        </p:nvSpPr>
        <p:spPr>
          <a:xfrm>
            <a:off x="519888" y="3949062"/>
            <a:ext cx="366620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Deficiência de Vitamina A</a:t>
            </a:r>
          </a:p>
          <a:p>
            <a:pPr algn="r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="" xmlns:a16="http://schemas.microsoft.com/office/drawing/2014/main" id="{A8A695C9-12BF-3D43-8AAC-AFAE6B6D20C6}"/>
              </a:ext>
            </a:extLst>
          </p:cNvPr>
          <p:cNvSpPr/>
          <p:nvPr/>
        </p:nvSpPr>
        <p:spPr>
          <a:xfrm>
            <a:off x="4372513" y="4441504"/>
            <a:ext cx="1058092" cy="5847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16535181-B0C6-9DBF-05BD-3CD366C27DB0}"/>
              </a:ext>
            </a:extLst>
          </p:cNvPr>
          <p:cNvSpPr txBox="1"/>
          <p:nvPr/>
        </p:nvSpPr>
        <p:spPr>
          <a:xfrm>
            <a:off x="5617029" y="3949061"/>
            <a:ext cx="6403175" cy="2492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Cegueira;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Alterações na Função Imunológica;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Aumento de infeções;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Alteração na diferenciação celular, formação e crescimento de órgãos e ossos;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8D033878-399C-C6F8-6814-8373355EDCC3}"/>
              </a:ext>
            </a:extLst>
          </p:cNvPr>
          <p:cNvSpPr txBox="1"/>
          <p:nvPr/>
        </p:nvSpPr>
        <p:spPr>
          <a:xfrm>
            <a:off x="674548" y="224551"/>
            <a:ext cx="86634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latin typeface="Calibri"/>
                <a:cs typeface="Calibri"/>
              </a:rPr>
              <a:t>Impacto da Deficiência de Micronutrientes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3056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03388" y="1716088"/>
            <a:ext cx="8964612" cy="4089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17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24000" y="0"/>
            <a:ext cx="460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270" name="CaixaDeTexto 4"/>
          <p:cNvSpPr txBox="1">
            <a:spLocks noChangeArrowheads="1"/>
          </p:cNvSpPr>
          <p:nvPr/>
        </p:nvSpPr>
        <p:spPr bwMode="auto">
          <a:xfrm>
            <a:off x="4488114" y="5749322"/>
            <a:ext cx="74882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Telefone: (84)3232-2565</a:t>
            </a:r>
          </a:p>
          <a:p>
            <a:pPr algn="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E-mail: atansesap@gmail.com</a:t>
            </a:r>
          </a:p>
        </p:txBody>
      </p:sp>
      <p:pic>
        <p:nvPicPr>
          <p:cNvPr id="40962" name="Picture 2" descr="Resultado de imagem para mapa 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7324" y="3083413"/>
            <a:ext cx="4379576" cy="1983390"/>
          </a:xfrm>
          <a:prstGeom prst="rect">
            <a:avLst/>
          </a:prstGeom>
          <a:noFill/>
        </p:spPr>
      </p:pic>
      <p:sp>
        <p:nvSpPr>
          <p:cNvPr id="40964" name="AutoShape 4" descr="Resultado de imagem para obrigada aliment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6" name="AutoShape 6" descr="Resultado de imagem para obrigada aliment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Resultado de imagem para obrigada aliment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ALIMENTAÇÃO SAUDÁVEL – 5º Ano – EMEF Antonio Padoim">
            <a:extLst>
              <a:ext uri="{FF2B5EF4-FFF2-40B4-BE49-F238E27FC236}">
                <a16:creationId xmlns="" xmlns:a16="http://schemas.microsoft.com/office/drawing/2014/main" id="{04EEF08F-81C0-47F1-AACC-4B36B08E17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0" y="446802"/>
            <a:ext cx="7132816" cy="4547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F8E5CA6-EABA-4052-8023-333B5F9F80EB}"/>
              </a:ext>
            </a:extLst>
          </p:cNvPr>
          <p:cNvSpPr txBox="1"/>
          <p:nvPr/>
        </p:nvSpPr>
        <p:spPr>
          <a:xfrm>
            <a:off x="8094904" y="4993974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Obrigada!!!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9633391" y="3569676"/>
            <a:ext cx="2482409" cy="2822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544218" y="1823093"/>
            <a:ext cx="4024277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1219170">
              <a:buClr>
                <a:srgbClr val="000000"/>
              </a:buClr>
              <a:buSzPts val="2400"/>
              <a:defRPr/>
            </a:pPr>
            <a:r>
              <a:rPr lang="pt-BR" sz="2400" b="1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Promoção da alimentação saudável e adequada</a:t>
            </a:r>
            <a:endParaRPr lang="pt-BR" sz="2400" b="1" kern="0" dirty="0">
              <a:solidFill>
                <a:srgbClr val="000000"/>
              </a:solidFill>
              <a:latin typeface="Calibri"/>
              <a:cs typeface="Calibri"/>
              <a:sym typeface="Oswald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322800" y="4909576"/>
            <a:ext cx="3431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buSzPts val="2400"/>
              <a:defRPr/>
            </a:pPr>
            <a:r>
              <a:rPr lang="pt-BR" sz="2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</a:t>
            </a:r>
            <a:r>
              <a:rPr lang="pt-BR" sz="2400" b="1" u="sng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Suplementação profilática e preventiva</a:t>
            </a:r>
            <a:endParaRPr lang="pt-BR" sz="2400" b="1" u="sng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grpSp>
        <p:nvGrpSpPr>
          <p:cNvPr id="25" name="Google Shape;8491;p63"/>
          <p:cNvGrpSpPr/>
          <p:nvPr/>
        </p:nvGrpSpPr>
        <p:grpSpPr>
          <a:xfrm>
            <a:off x="2905914" y="2681918"/>
            <a:ext cx="4654713" cy="2769314"/>
            <a:chOff x="3398134" y="2083662"/>
            <a:chExt cx="704087" cy="426421"/>
          </a:xfrm>
        </p:grpSpPr>
        <p:grpSp>
          <p:nvGrpSpPr>
            <p:cNvPr id="26" name="Google Shape;8492;p63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39" name="Google Shape;8493;p63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38100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" name="Google Shape;8494;p63"/>
              <p:cNvCxnSpPr>
                <a:stCxn id="39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" name="Google Shape;8501;p63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33" name="Google Shape;8502;p63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38100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4" name="Google Shape;8503;p63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" name="Google Shape;8504;p63"/>
            <p:cNvGrpSpPr/>
            <p:nvPr/>
          </p:nvGrpSpPr>
          <p:grpSpPr>
            <a:xfrm>
              <a:off x="3637290" y="2083662"/>
              <a:ext cx="219900" cy="309592"/>
              <a:chOff x="3637290" y="2083662"/>
              <a:chExt cx="219900" cy="309592"/>
            </a:xfrm>
          </p:grpSpPr>
          <p:sp>
            <p:nvSpPr>
              <p:cNvPr id="31" name="Google Shape;8505;p63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3810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2" name="Google Shape;8506;p63"/>
              <p:cNvCxnSpPr/>
              <p:nvPr/>
            </p:nvCxnSpPr>
            <p:spPr>
              <a:xfrm rot="10800000">
                <a:off x="3747169" y="2083662"/>
                <a:ext cx="0" cy="85424"/>
              </a:xfrm>
              <a:prstGeom prst="straightConnector1">
                <a:avLst/>
              </a:prstGeom>
              <a:noFill/>
              <a:ln w="38100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A30A0C37-D2AD-475A-8FAB-EF93E33B5DA0}"/>
              </a:ext>
            </a:extLst>
          </p:cNvPr>
          <p:cNvSpPr txBox="1"/>
          <p:nvPr/>
        </p:nvSpPr>
        <p:spPr>
          <a:xfrm>
            <a:off x="0" y="177701"/>
            <a:ext cx="943396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2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ESTRATÉGIAS PARA PREVENÇÃO E CONTROLE DAS CARÊNCIAS NUTRICIONAIS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0CE93C42-A86E-4B03-BC4C-0E3C35133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705" t="12107" r="40023" b="4161"/>
          <a:stretch/>
        </p:blipFill>
        <p:spPr>
          <a:xfrm>
            <a:off x="7389018" y="1312525"/>
            <a:ext cx="1228076" cy="1594665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B7D73B12-252F-44FA-A390-0732ECFFB2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2495" y="96894"/>
            <a:ext cx="1362929" cy="177180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6292989" y="5745559"/>
            <a:ext cx="3402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2400"/>
              <a:defRPr/>
            </a:pPr>
            <a:r>
              <a:rPr lang="pt-BR" sz="2400" b="1">
                <a:latin typeface="Calibri" panose="020F0502020204030204" pitchFamily="34" charset="0"/>
                <a:cs typeface="Calibri" panose="020F0502020204030204" pitchFamily="34" charset="0"/>
              </a:rPr>
              <a:t>- Fortificação das farinhas de trigo e milho</a:t>
            </a:r>
            <a:endParaRPr lang="pt-BR" sz="2400" b="1">
              <a:latin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/>
          <a:srcRect l="28167" t="20001" r="42491" b="12651"/>
          <a:stretch/>
        </p:blipFill>
        <p:spPr>
          <a:xfrm>
            <a:off x="9633392" y="3711617"/>
            <a:ext cx="2361859" cy="304948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DC34554-FAB5-714D-D5B8-48EA65ECB0D1}"/>
              </a:ext>
            </a:extLst>
          </p:cNvPr>
          <p:cNvSpPr/>
          <p:nvPr/>
        </p:nvSpPr>
        <p:spPr>
          <a:xfrm>
            <a:off x="-267789" y="4494077"/>
            <a:ext cx="340262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buSzPts val="2400"/>
              <a:defRPr/>
            </a:pPr>
            <a:r>
              <a:rPr lang="pt-BR" sz="2400" b="1">
                <a:latin typeface="Calibri"/>
                <a:cs typeface="Calibri"/>
              </a:rPr>
              <a:t>Vigilância alimentar e nutricional</a:t>
            </a:r>
            <a:endParaRPr lang="pt-BR" sz="2400" b="1">
              <a:latin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pic>
        <p:nvPicPr>
          <p:cNvPr id="6162" name="Picture 18">
            <a:extLst>
              <a:ext uri="{FF2B5EF4-FFF2-40B4-BE49-F238E27FC236}">
                <a16:creationId xmlns="" xmlns:a16="http://schemas.microsoft.com/office/drawing/2014/main" id="{8530D8C9-046E-83D4-07A1-9F901327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1865">
            <a:off x="1749424" y="1169916"/>
            <a:ext cx="2061663" cy="2426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>
            <a:extLst>
              <a:ext uri="{FF2B5EF4-FFF2-40B4-BE49-F238E27FC236}">
                <a16:creationId xmlns="" xmlns:a16="http://schemas.microsoft.com/office/drawing/2014/main" id="{23230443-BB22-F84E-B0A5-9F616864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9" y="1463210"/>
            <a:ext cx="1381598" cy="1801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ETAM – Tomografia e Ressonância">
            <a:extLst>
              <a:ext uri="{FF2B5EF4-FFF2-40B4-BE49-F238E27FC236}">
                <a16:creationId xmlns="" xmlns:a16="http://schemas.microsoft.com/office/drawing/2014/main" id="{CFFC7788-FF43-F9F9-8371-B4D825F5F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67" y="2041543"/>
            <a:ext cx="2524913" cy="1321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esultado de imagem para MONITORAMENTO DE PESO E ALTURA na escola">
            <a:extLst>
              <a:ext uri="{FF2B5EF4-FFF2-40B4-BE49-F238E27FC236}">
                <a16:creationId xmlns="" xmlns:a16="http://schemas.microsoft.com/office/drawing/2014/main" id="{706DC239-E3A6-3869-E8C4-6CFD8059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5383" y="4940216"/>
            <a:ext cx="1248352" cy="1772659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B401883-3686-341A-B277-D01D1F2E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649" y="274320"/>
            <a:ext cx="1741182" cy="472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098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E181-C464-4799-9685-265D1CBA9C86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3027020" y="746761"/>
            <a:ext cx="8193974" cy="264329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Nacional de Suplementação de Ferro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Nacional de Suplementação de Vitamina 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</a:t>
            </a:r>
            <a:r>
              <a:rPr lang="pt-BR" sz="3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NutriSUS</a:t>
            </a:r>
            <a:endParaRPr lang="pt-BR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/>
          <a:srcRect l="28167" t="20001" r="42491" b="12651"/>
          <a:stretch/>
        </p:blipFill>
        <p:spPr>
          <a:xfrm>
            <a:off x="71169" y="224071"/>
            <a:ext cx="2624399" cy="338846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096000" y="640046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http://189.28.128.100/dab/docs/portaldab/publicacoes/caderno_suplementacao_micronutrientes.pdf</a:t>
            </a: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1169" y="3743156"/>
            <a:ext cx="12049662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apoiar os gestores e os profissionais de saúde na implementação e na operacionalização dos Programas Nacionais de Suplementação de Micronutrientes no âmbito da Atenção Primária à Saúde (APS) e reforçar a agenda de prevenção e atenção à deficiência de micronutrientes.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829256D-3CE4-59FA-5914-E0942A51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731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943-681B-4EE7-B725-A5DAE13BA0D5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/>
          <a:srcRect l="28167" t="20001" r="42491" b="12651"/>
          <a:stretch/>
        </p:blipFill>
        <p:spPr>
          <a:xfrm>
            <a:off x="137624" y="71192"/>
            <a:ext cx="2613957" cy="337498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325455" y="1306951"/>
            <a:ext cx="6842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(Portaria n,º 1.555, de 30 de julho de 2013 e Portaria de Consolidação n.º 5, de 28 de setembro de 2017)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49207" y="1904162"/>
            <a:ext cx="8675240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Público</a:t>
            </a:r>
            <a:r>
              <a:rPr lang="pt-BR" sz="2800" dirty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: todas crianças de 6 a 24 meses de idade, gestantes e mulheres no pós-parto e/ ou pós-aborto atendidas na APS;</a:t>
            </a:r>
          </a:p>
          <a:p>
            <a:pPr algn="just"/>
            <a:endParaRPr lang="pt-BR" dirty="0">
              <a:latin typeface="Calibri" panose="020F0502020204030204" pitchFamily="34" charset="0"/>
              <a:ea typeface="Microsoft Yi Baiti" panose="03000500000000000000" pitchFamily="66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67094" y="653126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http://189.28.128.100/dab/docs/portaldab/publicacoes/caderno_suplementacao_micronutrientes.pdf</a:t>
            </a: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84672" y="3768024"/>
            <a:ext cx="5149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suplementação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ferro e ácido fólico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durante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gestação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recomendada como parte do cuidado no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  <a:endParaRPr lang="pt-BR" dirty="0">
              <a:latin typeface="Calibri" panose="020F0502020204030204" pitchFamily="34" charset="0"/>
              <a:ea typeface="Microsoft Yi Baiti" panose="03000500000000000000" pitchFamily="66" charset="0"/>
              <a:cs typeface="Calibri" panose="020F050202020403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AE55FE01-BC34-3105-37C3-87B7B52018CB}"/>
              </a:ext>
            </a:extLst>
          </p:cNvPr>
          <p:cNvSpPr/>
          <p:nvPr/>
        </p:nvSpPr>
        <p:spPr>
          <a:xfrm>
            <a:off x="3185103" y="763229"/>
            <a:ext cx="88692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91DDD4"/>
              </a:buClr>
              <a:buSzPts val="3600"/>
            </a:pPr>
            <a:r>
              <a:rPr lang="pt-BR" sz="2000" b="1" kern="1200" dirty="0">
                <a:solidFill>
                  <a:prstClr val="black"/>
                </a:solidFill>
                <a:latin typeface="Calibri"/>
              </a:rPr>
              <a:t>PROGRAMA NACIONAL DE SUPLEMENTAÇÃO DE FERRO (PNSF)</a:t>
            </a:r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  <a:ea typeface="Bellota"/>
              <a:cs typeface="Calibri" panose="020F0502020204030204" pitchFamily="34" charset="0"/>
              <a:sym typeface="Bellota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70E0CB1-45D3-B5B9-CA64-054E0A2F2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403011" y="54426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risco de baixo peso ao nascer da criança, anemia e deficiência de ferro na gestante, além da prevenção da ocorrência de defeitos do tubo neural (DTN).</a:t>
            </a:r>
            <a:endParaRPr lang="pt-BR" dirty="0">
              <a:latin typeface="Arial" panose="020B0604020202020204" pitchFamily="34" charset="0"/>
              <a:ea typeface="Microsoft Yi Baiti" panose="03000500000000000000" pitchFamily="66" charset="0"/>
              <a:cs typeface="Arial" panose="020B0604020202020204" pitchFamily="34" charset="0"/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5322500" y="5460521"/>
            <a:ext cx="244126" cy="3278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dobrada para cima 15"/>
          <p:cNvSpPr/>
          <p:nvPr/>
        </p:nvSpPr>
        <p:spPr>
          <a:xfrm rot="5400000">
            <a:off x="3894825" y="4662578"/>
            <a:ext cx="1276710" cy="854014"/>
          </a:xfrm>
          <a:prstGeom prst="bentUpArrow">
            <a:avLst>
              <a:gd name="adj1" fmla="val 25000"/>
              <a:gd name="adj2" fmla="val 24275"/>
              <a:gd name="adj3" fmla="val 25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506" name="Picture 2" descr="Comemorar o Dia das Crianças na escola - 10 dicas criativas! - SAE Digi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28" y="4968814"/>
            <a:ext cx="2285617" cy="1520975"/>
          </a:xfrm>
          <a:prstGeom prst="rect">
            <a:avLst/>
          </a:prstGeom>
          <a:noFill/>
        </p:spPr>
      </p:pic>
      <p:pic>
        <p:nvPicPr>
          <p:cNvPr id="21508" name="Picture 4" descr="7 dúvidas sobre o novo Coronavírus em crianças e gestantes - Blog do São  Bernard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07870" y="3616654"/>
            <a:ext cx="2619375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391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/>
          <a:srcRect l="21372" t="47080" r="36863" b="14139"/>
          <a:stretch/>
        </p:blipFill>
        <p:spPr>
          <a:xfrm>
            <a:off x="3866606" y="3313868"/>
            <a:ext cx="7903028" cy="32012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6263" y="501124"/>
            <a:ext cx="7429502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alibri" panose="020F0502020204030204" pitchFamily="34" charset="0"/>
                <a:cs typeface="Calibri" panose="020F0502020204030204" pitchFamily="34" charset="0"/>
              </a:rPr>
              <a:t>Recomendações para crianças até 24 meses de idade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/>
          <a:srcRect l="11093" t="41272" r="27362" b="40155"/>
          <a:stretch/>
        </p:blipFill>
        <p:spPr>
          <a:xfrm>
            <a:off x="316263" y="1173419"/>
            <a:ext cx="10800228" cy="164815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31770509-1916-48D2-3328-3547539D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Pin em artes que eu gosto">
            <a:extLst>
              <a:ext uri="{FF2B5EF4-FFF2-40B4-BE49-F238E27FC236}">
                <a16:creationId xmlns="" xmlns:a16="http://schemas.microsoft.com/office/drawing/2014/main" id="{4C924EBA-AF43-D45E-731D-D864EFE9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2" y="3862316"/>
            <a:ext cx="3901911" cy="2574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8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943-681B-4EE7-B725-A5DAE13BA0D5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96006" y="415389"/>
            <a:ext cx="8969913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600" b="1" dirty="0">
                <a:latin typeface="Calibri" panose="020F0502020204030204" pitchFamily="34" charset="0"/>
                <a:cs typeface="Calibri" panose="020F0502020204030204" pitchFamily="34" charset="0"/>
              </a:rPr>
              <a:t>Recomendações especiais para o cuidado de crianças</a:t>
            </a:r>
            <a:endParaRPr lang="pt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A99D922-D016-B0EF-EA05-75D737FA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Atenção PNG Images | Vetores e arquivos PSD | Download grátis em Pngtree">
            <a:extLst>
              <a:ext uri="{FF2B5EF4-FFF2-40B4-BE49-F238E27FC236}">
                <a16:creationId xmlns="" xmlns:a16="http://schemas.microsoft.com/office/drawing/2014/main" id="{3FED592E-6520-51BB-A484-02BC7B87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75" y="322789"/>
            <a:ext cx="646943" cy="646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 perguntas para saber se você precisa de consultoria de amamentaç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6" y="3806993"/>
            <a:ext cx="3666036" cy="2672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5620" y="1703634"/>
            <a:ext cx="3066808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Crianças em AMEX ou fórmula infantil </a:t>
            </a:r>
            <a:r>
              <a:rPr lang="pt-BR" sz="26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só a partir do 6º mês </a:t>
            </a:r>
            <a:endParaRPr lang="pt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21882" y="1705762"/>
            <a:ext cx="3274093" cy="169277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Crianças que não estão em AMEX </a:t>
            </a:r>
            <a:r>
              <a:rPr lang="pt-BR" sz="26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pode receber a partir do 4º mês mês </a:t>
            </a:r>
            <a:endParaRPr lang="pt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Alimentação complementar infant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97" y="3622009"/>
            <a:ext cx="32766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ntomas de anemia: como saber se a pessoa está com a doença? | Hi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53" y="3622009"/>
            <a:ext cx="4063278" cy="2714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8185899" y="1604087"/>
            <a:ext cx="393695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Crianças </a:t>
            </a:r>
            <a:r>
              <a:rPr lang="pt-BR" sz="26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 diagnóstico de anemia  conduta clínica definida pelo profissional responsável</a:t>
            </a:r>
            <a:endParaRPr lang="pt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16127" t="45425" r="29754" b="47273"/>
          <a:stretch/>
        </p:blipFill>
        <p:spPr>
          <a:xfrm>
            <a:off x="950916" y="2054136"/>
            <a:ext cx="9897036" cy="6249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l="16127" t="60249" r="29616" b="16492"/>
          <a:stretch/>
        </p:blipFill>
        <p:spPr>
          <a:xfrm>
            <a:off x="10184" y="2498928"/>
            <a:ext cx="11845502" cy="2658268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943-681B-4EE7-B725-A5DAE13BA0D5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77671" y="191108"/>
            <a:ext cx="6315015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Calibri" panose="020F0502020204030204" pitchFamily="34" charset="0"/>
                <a:cs typeface="Calibri" panose="020F0502020204030204" pitchFamily="34" charset="0"/>
              </a:rPr>
              <a:t>Recomendações para o cuidado no pré-natal 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27332" y="3857228"/>
            <a:ext cx="2920620" cy="4802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3D1DCA75-A381-0D6C-C18C-93332A0F2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A Lápis Estilizado Desenho Da Mulher Gravida, Cuidado Da Mãe Vetor  Ilustração do Vetor - Ilustração de isolado, arte: 117902003">
            <a:extLst>
              <a:ext uri="{FF2B5EF4-FFF2-40B4-BE49-F238E27FC236}">
                <a16:creationId xmlns="" xmlns:a16="http://schemas.microsoft.com/office/drawing/2014/main" id="{8D478A6D-1437-DFD3-FA69-1F891C7B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0"/>
            <a:ext cx="1554480" cy="1843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línica da Família Herbert de Souza: 29/05 Grupo de gestantes">
            <a:extLst>
              <a:ext uri="{FF2B5EF4-FFF2-40B4-BE49-F238E27FC236}">
                <a16:creationId xmlns="" xmlns:a16="http://schemas.microsoft.com/office/drawing/2014/main" id="{DC1EEB7B-F035-D929-F293-D04DE8E9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91" y="5376791"/>
            <a:ext cx="4215141" cy="1457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51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943-681B-4EE7-B725-A5DAE13BA0D5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35267" y="250082"/>
            <a:ext cx="2891331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Funcionamento 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6006" y="885254"/>
            <a:ext cx="1159119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compra dos suplementos de ferro e ácido fólico destinados ao PNSF deve ser feita junto ao planejamento do componente básico da assistência farmacêutica.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municípios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são responsáveis por seleção, programação, aquisição, armazenamento, controle de estoque e prazos de validade, distribuição e dispensação dos suplementos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sulfato ferroso e ácido fólico do PNSF.</a:t>
            </a:r>
          </a:p>
        </p:txBody>
      </p:sp>
      <p:sp>
        <p:nvSpPr>
          <p:cNvPr id="5" name="Retângulo 4"/>
          <p:cNvSpPr/>
          <p:nvPr/>
        </p:nvSpPr>
        <p:spPr>
          <a:xfrm>
            <a:off x="904502" y="2605645"/>
            <a:ext cx="10621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Portaria nº 1.555 de 30 de julho de 2013: Dispõe sobre as normas de financiamento e de execução do Componente Básico da Assistência Farmacêutica no âmbito do Sistema Único de Saúde (SUS) - Descentralização da compra dos insumos para os municípios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/>
          <a:srcRect l="16275" t="29107" r="30237" b="35854"/>
          <a:stretch/>
        </p:blipFill>
        <p:spPr>
          <a:xfrm>
            <a:off x="2584072" y="3163371"/>
            <a:ext cx="8504016" cy="313357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20160" y="6428410"/>
            <a:ext cx="6096000" cy="27699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pt-BR" sz="1200">
                <a:latin typeface="Calibri"/>
                <a:cs typeface="Calibri"/>
              </a:rPr>
              <a:t>Disponível em: </a:t>
            </a:r>
            <a:r>
              <a:rPr lang="pt-BR" sz="1200">
                <a:ea typeface="+mn-lt"/>
                <a:cs typeface="+mn-lt"/>
                <a:hlinkClick r:id="rId3"/>
              </a:rPr>
              <a:t>https://www.gov.br/conitec/pt-br/midias/20220128_rename_2022.pdf</a:t>
            </a:r>
            <a:r>
              <a:rPr lang="pt-BR" sz="1200">
                <a:ea typeface="+mn-lt"/>
                <a:cs typeface="+mn-lt"/>
              </a:rPr>
              <a:t> </a:t>
            </a: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044939" y="5688956"/>
            <a:ext cx="940775" cy="722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10" descr="Interface gráfica do usuário, Site&#10;&#10;Descrição gerada automaticamente">
            <a:extLst>
              <a:ext uri="{FF2B5EF4-FFF2-40B4-BE49-F238E27FC236}">
                <a16:creationId xmlns="" xmlns:a16="http://schemas.microsoft.com/office/drawing/2014/main" id="{80F0707B-B62A-FCFF-2714-3C17DB6559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92" y="3837754"/>
            <a:ext cx="1847850" cy="246697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1E41E78E-8234-1500-8003-E3AC67E8D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56012"/>
            <a:ext cx="2545757" cy="6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7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s com backgrounds ESCU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E9A2BC5818CD44B26CCA07B8FDC49A" ma:contentTypeVersion="16" ma:contentTypeDescription="Crie um novo documento." ma:contentTypeScope="" ma:versionID="85b8b72c6de119128678851f0051cec8">
  <xsd:schema xmlns:xsd="http://www.w3.org/2001/XMLSchema" xmlns:xs="http://www.w3.org/2001/XMLSchema" xmlns:p="http://schemas.microsoft.com/office/2006/metadata/properties" xmlns:ns2="f254801f-7157-430b-94c5-f0d51c5c5229" xmlns:ns3="366ec745-5f4b-466c-b2ac-55ac32fa3fb0" targetNamespace="http://schemas.microsoft.com/office/2006/metadata/properties" ma:root="true" ma:fieldsID="850e4342683b0e0094bdda850396b4bc" ns2:_="" ns3:_="">
    <xsd:import namespace="f254801f-7157-430b-94c5-f0d51c5c5229"/>
    <xsd:import namespace="366ec745-5f4b-466c-b2ac-55ac32fa3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4801f-7157-430b-94c5-f0d51c5c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08562b07-c12b-440e-8652-dcaac954a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ec745-5f4b-466c-b2ac-55ac32fa3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e74595-b541-48f0-a12c-e3b90b13d3fe}" ma:internalName="TaxCatchAll" ma:showField="CatchAllData" ma:web="366ec745-5f4b-466c-b2ac-55ac32fa3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6ec745-5f4b-466c-b2ac-55ac32fa3fb0" xsi:nil="true"/>
    <lcf76f155ced4ddcb4097134ff3c332f xmlns="f254801f-7157-430b-94c5-f0d51c5c52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74C1D9-FEA8-4B3A-BC84-EF99FEFF88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03ED5A-4FAC-4B14-9DA4-AE16D749C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54801f-7157-430b-94c5-f0d51c5c5229"/>
    <ds:schemaRef ds:uri="366ec745-5f4b-466c-b2ac-55ac32fa3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AFDB4E-BE82-4425-8AB6-2B18ACC6E64F}">
  <ds:schemaRefs>
    <ds:schemaRef ds:uri="366ec745-5f4b-466c-b2ac-55ac32fa3fb0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254801f-7157-430b-94c5-f0d51c5c522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984</Words>
  <Application>Microsoft Office PowerPoint</Application>
  <PresentationFormat>Personalizar</PresentationFormat>
  <Paragraphs>137</Paragraphs>
  <Slides>20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2" baseType="lpstr">
      <vt:lpstr>Arial</vt:lpstr>
      <vt:lpstr>Montserrat</vt:lpstr>
      <vt:lpstr>Roboto</vt:lpstr>
      <vt:lpstr>Wingdings</vt:lpstr>
      <vt:lpstr>Calibri</vt:lpstr>
      <vt:lpstr>Oswald</vt:lpstr>
      <vt:lpstr>Microsoft Yi Baiti</vt:lpstr>
      <vt:lpstr>Bellota</vt:lpstr>
      <vt:lpstr>Franklin Gothic Book</vt:lpstr>
      <vt:lpstr>Arial Narrow</vt:lpstr>
      <vt:lpstr>Lâmina de Abertura e final</vt:lpstr>
      <vt:lpstr>Lâminas com backgrounds ESCUROS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michelli.nascimento</cp:lastModifiedBy>
  <cp:revision>39</cp:revision>
  <cp:lastPrinted>2021-05-27T13:54:16Z</cp:lastPrinted>
  <dcterms:created xsi:type="dcterms:W3CDTF">2021-05-25T14:48:35Z</dcterms:created>
  <dcterms:modified xsi:type="dcterms:W3CDTF">2023-05-15T16:40:30Z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0x0101008BE9A2BC5818CD44B26CCA07B8FDC49A</vt:lpwstr>
  </property>
  <property fmtid="{D5CDD505-2E9C-101B-9397-08002B2CF9AE}" pid="3" name="MediaServiceImageTags">
    <vt:lpwstr/>
  </property>
</Properties>
</file>