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251bb473_0_6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251bb473_0_6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e7d0064f5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e7d0064f5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e7d0064f5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e7d0064f5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e7d976408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e7d976408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b9a0b074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b9a0b074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965474a9_3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e965474a9_3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Componente Básico da Assistência Farmacêutica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Financiamento Tripartite</a:t>
            </a:r>
            <a:endParaRPr b="1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90400" y="690300"/>
            <a:ext cx="8277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latin typeface="Calibri"/>
                <a:ea typeface="Calibri"/>
                <a:cs typeface="Calibri"/>
                <a:sym typeface="Calibri"/>
              </a:rPr>
              <a:t>Portaria Nº 1.555, de 30 de julho de 2013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400">
                <a:latin typeface="Calibri"/>
                <a:ea typeface="Calibri"/>
                <a:cs typeface="Calibri"/>
                <a:sym typeface="Calibri"/>
              </a:rPr>
              <a:t>Dispõe sobre as normas de financiamento e de execução do Componente Básico da Assistência Farmacêutica no âmbito do Sistema Único de Saúde (SUS) e descreve o financiamento tripartite, ou seja, partilhado entre municípios, estados e união. Nesta Portaria está estipulado um valor mínimo de R$ 2,36 per capita por ano para estados e municípios, enquanto que a união, de acordo com a Portaria GM/MS nº 74, de 9 de fevereiro de 2023, repassa R$ 5,95 per capita aos municípios</a:t>
            </a:r>
            <a:endParaRPr sz="6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341400" y="654000"/>
            <a:ext cx="8277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pt-BR" sz="2600">
                <a:latin typeface="Calibri"/>
                <a:ea typeface="Calibri"/>
                <a:cs typeface="Calibri"/>
                <a:sym typeface="Calibri"/>
              </a:rPr>
              <a:t>§ 6º da Portaria de Consolidação GM/MS n.º 6, de 28 de setembro de 2017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400">
                <a:latin typeface="Calibri"/>
                <a:ea typeface="Calibri"/>
                <a:cs typeface="Calibri"/>
                <a:sym typeface="Calibri"/>
              </a:rPr>
              <a:t>Dá aos estados a possibilidade de majorar este valor, se assim for pactuado em CIB, podendo também ser pactuado a periodicidade do repasse aos municípios</a:t>
            </a:r>
            <a:endParaRPr b="0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341400" y="654000"/>
            <a:ext cx="8277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latin typeface="Calibri"/>
                <a:ea typeface="Calibri"/>
                <a:cs typeface="Calibri"/>
                <a:sym typeface="Calibri"/>
              </a:rPr>
              <a:t>Deliberação nº 1102/2014 - CIB-RN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400">
                <a:latin typeface="Calibri"/>
                <a:ea typeface="Calibri"/>
                <a:cs typeface="Calibri"/>
                <a:sym typeface="Calibri"/>
              </a:rPr>
              <a:t>Elenco de Medicamentos, Normas de financiamento e execução do CBAF no RN, conforme Portaria 1.555/2013</a:t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400">
                <a:latin typeface="Calibri"/>
                <a:ea typeface="Calibri"/>
                <a:cs typeface="Calibri"/>
                <a:sym typeface="Calibri"/>
              </a:rPr>
              <a:t>Estados e Municípios: R$ 2,36 / habitante / ano</a:t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ctrTitle"/>
          </p:nvPr>
        </p:nvSpPr>
        <p:spPr>
          <a:xfrm>
            <a:off x="404700" y="630225"/>
            <a:ext cx="8298600" cy="335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latin typeface="Calibri"/>
                <a:ea typeface="Calibri"/>
                <a:cs typeface="Calibri"/>
                <a:sym typeface="Calibri"/>
              </a:rPr>
              <a:t>Portaria GM/MS nº 74, de 9 de fevereiro de 2023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400">
                <a:latin typeface="Calibri"/>
                <a:ea typeface="Calibri"/>
                <a:cs typeface="Calibri"/>
                <a:sym typeface="Calibri"/>
              </a:rPr>
              <a:t>Estabelece o valor per capita anual para o cálculo do incentivo financeiro com base em critério populacional para o ano de 2023, no âmbito do financiamento da Atenção Primária à Saúde.</a:t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283100" y="712150"/>
            <a:ext cx="8797500" cy="1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/>
              <a:t>Atualização</a:t>
            </a:r>
            <a:endParaRPr sz="4400"/>
          </a:p>
        </p:txBody>
      </p:sp>
      <p:sp>
        <p:nvSpPr>
          <p:cNvPr id="99" name="Google Shape;99;p18"/>
          <p:cNvSpPr/>
          <p:nvPr/>
        </p:nvSpPr>
        <p:spPr>
          <a:xfrm>
            <a:off x="371775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8"/>
          <p:cNvSpPr/>
          <p:nvPr/>
        </p:nvSpPr>
        <p:spPr>
          <a:xfrm>
            <a:off x="3210432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8"/>
          <p:cNvSpPr/>
          <p:nvPr/>
        </p:nvSpPr>
        <p:spPr>
          <a:xfrm>
            <a:off x="6049089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8"/>
          <p:cNvSpPr txBox="1"/>
          <p:nvPr>
            <p:ph type="title"/>
          </p:nvPr>
        </p:nvSpPr>
        <p:spPr>
          <a:xfrm>
            <a:off x="6049075" y="2061900"/>
            <a:ext cx="24816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800"/>
              <a:t>Pactuação CIB: última pactuação em 2014</a:t>
            </a:r>
            <a:endParaRPr b="0" sz="1400">
              <a:solidFill>
                <a:schemeClr val="lt1"/>
              </a:solidFill>
            </a:endParaRPr>
          </a:p>
        </p:txBody>
      </p:sp>
      <p:sp>
        <p:nvSpPr>
          <p:cNvPr id="103" name="Google Shape;103;p18"/>
          <p:cNvSpPr txBox="1"/>
          <p:nvPr>
            <p:ph type="title"/>
          </p:nvPr>
        </p:nvSpPr>
        <p:spPr>
          <a:xfrm>
            <a:off x="447975" y="2061900"/>
            <a:ext cx="24816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População estimada IBGE: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/>
              <a:t>1º  julho de 2021 </a:t>
            </a:r>
            <a:endParaRPr sz="1400">
              <a:solidFill>
                <a:schemeClr val="lt1"/>
              </a:solidFill>
            </a:endParaRPr>
          </a:p>
        </p:txBody>
      </p:sp>
      <p:sp>
        <p:nvSpPr>
          <p:cNvPr id="104" name="Google Shape;104;p18"/>
          <p:cNvSpPr txBox="1"/>
          <p:nvPr>
            <p:ph type="title"/>
          </p:nvPr>
        </p:nvSpPr>
        <p:spPr>
          <a:xfrm>
            <a:off x="3286625" y="2061900"/>
            <a:ext cx="24816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Atualização do valor na mesma proporção que a Portaria 74 2023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/>
              <a:t>R$ 2,36 - R$ 2,75</a:t>
            </a:r>
            <a:endParaRPr sz="1800"/>
          </a:p>
        </p:txBody>
      </p:sp>
      <p:sp>
        <p:nvSpPr>
          <p:cNvPr id="105" name="Google Shape;105;p18"/>
          <p:cNvSpPr txBox="1"/>
          <p:nvPr/>
        </p:nvSpPr>
        <p:spPr>
          <a:xfrm>
            <a:off x="283100" y="4654975"/>
            <a:ext cx="62442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Atualização para 2024</a:t>
            </a:r>
            <a:endParaRPr i="1" sz="120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2"/>
                </a:solidFill>
              </a:rPr>
              <a:t>Repasse CBAF</a:t>
            </a:r>
            <a:endParaRPr>
              <a:solidFill>
                <a:schemeClr val="lt2"/>
              </a:solidFill>
            </a:endParaRPr>
          </a:p>
        </p:txBody>
      </p:sp>
      <p:grpSp>
        <p:nvGrpSpPr>
          <p:cNvPr id="111" name="Google Shape;111;p19"/>
          <p:cNvGrpSpPr/>
          <p:nvPr/>
        </p:nvGrpSpPr>
        <p:grpSpPr>
          <a:xfrm>
            <a:off x="175416" y="1898100"/>
            <a:ext cx="9239284" cy="1347300"/>
            <a:chOff x="-95284" y="2398900"/>
            <a:chExt cx="9239284" cy="1347300"/>
          </a:xfrm>
        </p:grpSpPr>
        <p:sp>
          <p:nvSpPr>
            <p:cNvPr id="112" name="Google Shape;112;p19"/>
            <p:cNvSpPr/>
            <p:nvPr/>
          </p:nvSpPr>
          <p:spPr>
            <a:xfrm>
              <a:off x="268725" y="3055064"/>
              <a:ext cx="1958400" cy="13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9"/>
            <p:cNvSpPr txBox="1"/>
            <p:nvPr/>
          </p:nvSpPr>
          <p:spPr>
            <a:xfrm>
              <a:off x="-95284" y="3190852"/>
              <a:ext cx="871200" cy="37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b="1" lang="pt-BR" sz="1200">
                  <a:solidFill>
                    <a:schemeClr val="accent2"/>
                  </a:solidFill>
                </a:rPr>
                <a:t>2010</a:t>
              </a:r>
              <a:endParaRPr b="1" sz="1200">
                <a:solidFill>
                  <a:schemeClr val="accent2"/>
                </a:solidFill>
              </a:endParaRPr>
            </a:p>
          </p:txBody>
        </p:sp>
        <p:grpSp>
          <p:nvGrpSpPr>
            <p:cNvPr id="114" name="Google Shape;114;p19"/>
            <p:cNvGrpSpPr/>
            <p:nvPr/>
          </p:nvGrpSpPr>
          <p:grpSpPr>
            <a:xfrm>
              <a:off x="217150" y="2775653"/>
              <a:ext cx="92400" cy="411825"/>
              <a:chOff x="845575" y="2563700"/>
              <a:chExt cx="92400" cy="411825"/>
            </a:xfrm>
          </p:grpSpPr>
          <p:cxnSp>
            <p:nvCxnSpPr>
              <p:cNvPr id="115" name="Google Shape;115;p19"/>
              <p:cNvCxnSpPr/>
              <p:nvPr/>
            </p:nvCxnSpPr>
            <p:spPr>
              <a:xfrm>
                <a:off x="891775" y="2616125"/>
                <a:ext cx="0" cy="359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sp>
            <p:nvSpPr>
              <p:cNvPr id="116" name="Google Shape;116;p19"/>
              <p:cNvSpPr/>
              <p:nvPr/>
            </p:nvSpPr>
            <p:spPr>
              <a:xfrm>
                <a:off x="845575" y="2563700"/>
                <a:ext cx="92400" cy="924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17" name="Google Shape;117;p19"/>
            <p:cNvSpPr/>
            <p:nvPr/>
          </p:nvSpPr>
          <p:spPr>
            <a:xfrm>
              <a:off x="859202" y="3055076"/>
              <a:ext cx="1958400" cy="13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8" name="Google Shape;118;p19"/>
            <p:cNvGrpSpPr/>
            <p:nvPr/>
          </p:nvGrpSpPr>
          <p:grpSpPr>
            <a:xfrm>
              <a:off x="566445" y="2678197"/>
              <a:ext cx="745800" cy="788696"/>
              <a:chOff x="2598195" y="2702596"/>
              <a:chExt cx="745800" cy="788696"/>
            </a:xfrm>
          </p:grpSpPr>
          <p:sp>
            <p:nvSpPr>
              <p:cNvPr id="119" name="Google Shape;119;p19"/>
              <p:cNvSpPr txBox="1"/>
              <p:nvPr/>
            </p:nvSpPr>
            <p:spPr>
              <a:xfrm>
                <a:off x="2598195" y="2702596"/>
                <a:ext cx="7458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2011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  <p:grpSp>
            <p:nvGrpSpPr>
              <p:cNvPr id="120" name="Google Shape;120;p19"/>
              <p:cNvGrpSpPr/>
              <p:nvPr/>
            </p:nvGrpSpPr>
            <p:grpSpPr>
              <a:xfrm rot="10800000">
                <a:off x="2849073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21" name="Google Shape;121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22" name="Google Shape;122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123" name="Google Shape;123;p19"/>
            <p:cNvSpPr/>
            <p:nvPr/>
          </p:nvSpPr>
          <p:spPr>
            <a:xfrm>
              <a:off x="1437677" y="3055076"/>
              <a:ext cx="1958400" cy="13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4" name="Google Shape;124;p19"/>
            <p:cNvGrpSpPr/>
            <p:nvPr/>
          </p:nvGrpSpPr>
          <p:grpSpPr>
            <a:xfrm>
              <a:off x="1166079" y="2779016"/>
              <a:ext cx="692700" cy="783239"/>
              <a:chOff x="4599279" y="2800065"/>
              <a:chExt cx="692700" cy="783239"/>
            </a:xfrm>
          </p:grpSpPr>
          <p:grpSp>
            <p:nvGrpSpPr>
              <p:cNvPr id="125" name="Google Shape;125;p19"/>
              <p:cNvGrpSpPr/>
              <p:nvPr/>
            </p:nvGrpSpPr>
            <p:grpSpPr>
              <a:xfrm>
                <a:off x="4808316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26" name="Google Shape;126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27" name="Google Shape;127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28" name="Google Shape;128;p19"/>
              <p:cNvSpPr txBox="1"/>
              <p:nvPr/>
            </p:nvSpPr>
            <p:spPr>
              <a:xfrm>
                <a:off x="4599279" y="3211903"/>
                <a:ext cx="6927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2012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29" name="Google Shape;129;p19"/>
            <p:cNvSpPr/>
            <p:nvPr/>
          </p:nvSpPr>
          <p:spPr>
            <a:xfrm>
              <a:off x="1934050" y="3055076"/>
              <a:ext cx="2349300" cy="13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0" name="Google Shape;130;p19"/>
            <p:cNvGrpSpPr/>
            <p:nvPr/>
          </p:nvGrpSpPr>
          <p:grpSpPr>
            <a:xfrm>
              <a:off x="1634810" y="2678197"/>
              <a:ext cx="745800" cy="788696"/>
              <a:chOff x="6508410" y="2702596"/>
              <a:chExt cx="745800" cy="788696"/>
            </a:xfrm>
          </p:grpSpPr>
          <p:grpSp>
            <p:nvGrpSpPr>
              <p:cNvPr id="131" name="Google Shape;131;p19"/>
              <p:cNvGrpSpPr/>
              <p:nvPr/>
            </p:nvGrpSpPr>
            <p:grpSpPr>
              <a:xfrm rot="10800000">
                <a:off x="6760035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32" name="Google Shape;132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33" name="Google Shape;133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34" name="Google Shape;134;p19"/>
              <p:cNvSpPr txBox="1"/>
              <p:nvPr/>
            </p:nvSpPr>
            <p:spPr>
              <a:xfrm>
                <a:off x="6508410" y="2702596"/>
                <a:ext cx="7458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2013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35" name="Google Shape;135;p19"/>
            <p:cNvSpPr/>
            <p:nvPr/>
          </p:nvSpPr>
          <p:spPr>
            <a:xfrm>
              <a:off x="2498952" y="3055064"/>
              <a:ext cx="1958400" cy="13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9"/>
            <p:cNvSpPr/>
            <p:nvPr/>
          </p:nvSpPr>
          <p:spPr>
            <a:xfrm>
              <a:off x="3137275" y="3055076"/>
              <a:ext cx="2349300" cy="13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7" name="Google Shape;137;p19"/>
            <p:cNvGrpSpPr/>
            <p:nvPr/>
          </p:nvGrpSpPr>
          <p:grpSpPr>
            <a:xfrm>
              <a:off x="2838035" y="2678197"/>
              <a:ext cx="745800" cy="788696"/>
              <a:chOff x="6508410" y="2702596"/>
              <a:chExt cx="745800" cy="788696"/>
            </a:xfrm>
          </p:grpSpPr>
          <p:grpSp>
            <p:nvGrpSpPr>
              <p:cNvPr id="138" name="Google Shape;138;p19"/>
              <p:cNvGrpSpPr/>
              <p:nvPr/>
            </p:nvGrpSpPr>
            <p:grpSpPr>
              <a:xfrm rot="10800000">
                <a:off x="6760035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39" name="Google Shape;139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40" name="Google Shape;140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41" name="Google Shape;141;p19"/>
              <p:cNvSpPr txBox="1"/>
              <p:nvPr/>
            </p:nvSpPr>
            <p:spPr>
              <a:xfrm>
                <a:off x="6508410" y="2702596"/>
                <a:ext cx="7458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2015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42" name="Google Shape;142;p19"/>
            <p:cNvSpPr/>
            <p:nvPr/>
          </p:nvSpPr>
          <p:spPr>
            <a:xfrm>
              <a:off x="3704677" y="3055076"/>
              <a:ext cx="1958400" cy="13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9"/>
            <p:cNvSpPr/>
            <p:nvPr/>
          </p:nvSpPr>
          <p:spPr>
            <a:xfrm>
              <a:off x="4246112" y="3055076"/>
              <a:ext cx="2349300" cy="13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4" name="Google Shape;144;p19"/>
            <p:cNvGrpSpPr/>
            <p:nvPr/>
          </p:nvGrpSpPr>
          <p:grpSpPr>
            <a:xfrm>
              <a:off x="3946872" y="2678197"/>
              <a:ext cx="745800" cy="788696"/>
              <a:chOff x="6508410" y="2702596"/>
              <a:chExt cx="745800" cy="788696"/>
            </a:xfrm>
          </p:grpSpPr>
          <p:grpSp>
            <p:nvGrpSpPr>
              <p:cNvPr id="145" name="Google Shape;145;p19"/>
              <p:cNvGrpSpPr/>
              <p:nvPr/>
            </p:nvGrpSpPr>
            <p:grpSpPr>
              <a:xfrm rot="10800000">
                <a:off x="6760035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46" name="Google Shape;146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47" name="Google Shape;147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48" name="Google Shape;148;p19"/>
              <p:cNvSpPr txBox="1"/>
              <p:nvPr/>
            </p:nvSpPr>
            <p:spPr>
              <a:xfrm>
                <a:off x="6508410" y="2702596"/>
                <a:ext cx="7458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2017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49" name="Google Shape;149;p19"/>
            <p:cNvGrpSpPr/>
            <p:nvPr/>
          </p:nvGrpSpPr>
          <p:grpSpPr>
            <a:xfrm>
              <a:off x="2248929" y="2775653"/>
              <a:ext cx="692700" cy="786589"/>
              <a:chOff x="4599279" y="2800065"/>
              <a:chExt cx="692700" cy="786589"/>
            </a:xfrm>
          </p:grpSpPr>
          <p:grpSp>
            <p:nvGrpSpPr>
              <p:cNvPr id="150" name="Google Shape;150;p19"/>
              <p:cNvGrpSpPr/>
              <p:nvPr/>
            </p:nvGrpSpPr>
            <p:grpSpPr>
              <a:xfrm>
                <a:off x="4808316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51" name="Google Shape;151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52" name="Google Shape;152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53" name="Google Shape;153;p19"/>
              <p:cNvSpPr txBox="1"/>
              <p:nvPr/>
            </p:nvSpPr>
            <p:spPr>
              <a:xfrm>
                <a:off x="4599279" y="3215253"/>
                <a:ext cx="6927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2014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54" name="Google Shape;154;p19"/>
            <p:cNvSpPr/>
            <p:nvPr/>
          </p:nvSpPr>
          <p:spPr>
            <a:xfrm>
              <a:off x="4781527" y="3055064"/>
              <a:ext cx="1958400" cy="13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9"/>
            <p:cNvSpPr/>
            <p:nvPr/>
          </p:nvSpPr>
          <p:spPr>
            <a:xfrm>
              <a:off x="5477812" y="3055076"/>
              <a:ext cx="2349300" cy="13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56" name="Google Shape;156;p19"/>
            <p:cNvGrpSpPr/>
            <p:nvPr/>
          </p:nvGrpSpPr>
          <p:grpSpPr>
            <a:xfrm>
              <a:off x="5178572" y="2678197"/>
              <a:ext cx="745800" cy="788696"/>
              <a:chOff x="6508410" y="2702596"/>
              <a:chExt cx="745800" cy="788696"/>
            </a:xfrm>
          </p:grpSpPr>
          <p:grpSp>
            <p:nvGrpSpPr>
              <p:cNvPr id="157" name="Google Shape;157;p19"/>
              <p:cNvGrpSpPr/>
              <p:nvPr/>
            </p:nvGrpSpPr>
            <p:grpSpPr>
              <a:xfrm rot="10800000">
                <a:off x="6760035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58" name="Google Shape;158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59" name="Google Shape;159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60" name="Google Shape;160;p19"/>
              <p:cNvSpPr txBox="1"/>
              <p:nvPr/>
            </p:nvSpPr>
            <p:spPr>
              <a:xfrm>
                <a:off x="6508410" y="2702596"/>
                <a:ext cx="7458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2019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61" name="Google Shape;161;p19"/>
            <p:cNvGrpSpPr/>
            <p:nvPr/>
          </p:nvGrpSpPr>
          <p:grpSpPr>
            <a:xfrm>
              <a:off x="3454654" y="2775666"/>
              <a:ext cx="692700" cy="786589"/>
              <a:chOff x="4599279" y="2800065"/>
              <a:chExt cx="692700" cy="786589"/>
            </a:xfrm>
          </p:grpSpPr>
          <p:grpSp>
            <p:nvGrpSpPr>
              <p:cNvPr id="162" name="Google Shape;162;p19"/>
              <p:cNvGrpSpPr/>
              <p:nvPr/>
            </p:nvGrpSpPr>
            <p:grpSpPr>
              <a:xfrm>
                <a:off x="4808316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63" name="Google Shape;163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64" name="Google Shape;164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65" name="Google Shape;165;p19"/>
              <p:cNvSpPr txBox="1"/>
              <p:nvPr/>
            </p:nvSpPr>
            <p:spPr>
              <a:xfrm>
                <a:off x="4599279" y="3215253"/>
                <a:ext cx="6927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2016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66" name="Google Shape;166;p19"/>
            <p:cNvSpPr/>
            <p:nvPr/>
          </p:nvSpPr>
          <p:spPr>
            <a:xfrm>
              <a:off x="6038202" y="3055064"/>
              <a:ext cx="1958400" cy="13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67" name="Google Shape;167;p19"/>
            <p:cNvGrpSpPr/>
            <p:nvPr/>
          </p:nvGrpSpPr>
          <p:grpSpPr>
            <a:xfrm>
              <a:off x="5713029" y="2775653"/>
              <a:ext cx="692700" cy="786589"/>
              <a:chOff x="4526679" y="2800065"/>
              <a:chExt cx="692700" cy="786589"/>
            </a:xfrm>
          </p:grpSpPr>
          <p:grpSp>
            <p:nvGrpSpPr>
              <p:cNvPr id="168" name="Google Shape;168;p19"/>
              <p:cNvGrpSpPr/>
              <p:nvPr/>
            </p:nvGrpSpPr>
            <p:grpSpPr>
              <a:xfrm>
                <a:off x="4808316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69" name="Google Shape;169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70" name="Google Shape;170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71" name="Google Shape;171;p19"/>
              <p:cNvSpPr txBox="1"/>
              <p:nvPr/>
            </p:nvSpPr>
            <p:spPr>
              <a:xfrm>
                <a:off x="4526679" y="3215253"/>
                <a:ext cx="6927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2020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72" name="Google Shape;172;p19"/>
            <p:cNvSpPr/>
            <p:nvPr/>
          </p:nvSpPr>
          <p:spPr>
            <a:xfrm>
              <a:off x="6794700" y="3055076"/>
              <a:ext cx="2349300" cy="13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73" name="Google Shape;173;p19"/>
            <p:cNvGrpSpPr/>
            <p:nvPr/>
          </p:nvGrpSpPr>
          <p:grpSpPr>
            <a:xfrm>
              <a:off x="4531504" y="2775653"/>
              <a:ext cx="692700" cy="786589"/>
              <a:chOff x="4599279" y="2800065"/>
              <a:chExt cx="692700" cy="786589"/>
            </a:xfrm>
          </p:grpSpPr>
          <p:grpSp>
            <p:nvGrpSpPr>
              <p:cNvPr id="174" name="Google Shape;174;p19"/>
              <p:cNvGrpSpPr/>
              <p:nvPr/>
            </p:nvGrpSpPr>
            <p:grpSpPr>
              <a:xfrm>
                <a:off x="4808316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75" name="Google Shape;175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76" name="Google Shape;176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77" name="Google Shape;177;p19"/>
              <p:cNvSpPr txBox="1"/>
              <p:nvPr/>
            </p:nvSpPr>
            <p:spPr>
              <a:xfrm>
                <a:off x="4599279" y="3215253"/>
                <a:ext cx="6927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2018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78" name="Google Shape;178;p19"/>
            <p:cNvGrpSpPr/>
            <p:nvPr/>
          </p:nvGrpSpPr>
          <p:grpSpPr>
            <a:xfrm>
              <a:off x="6422860" y="2678197"/>
              <a:ext cx="745800" cy="788696"/>
              <a:chOff x="6435810" y="2702596"/>
              <a:chExt cx="745800" cy="788696"/>
            </a:xfrm>
          </p:grpSpPr>
          <p:grpSp>
            <p:nvGrpSpPr>
              <p:cNvPr id="179" name="Google Shape;179;p19"/>
              <p:cNvGrpSpPr/>
              <p:nvPr/>
            </p:nvGrpSpPr>
            <p:grpSpPr>
              <a:xfrm rot="10800000">
                <a:off x="6760035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80" name="Google Shape;180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81" name="Google Shape;181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82" name="Google Shape;182;p19"/>
              <p:cNvSpPr txBox="1"/>
              <p:nvPr/>
            </p:nvSpPr>
            <p:spPr>
              <a:xfrm>
                <a:off x="6435810" y="2702596"/>
                <a:ext cx="7458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2021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83" name="Google Shape;183;p19"/>
            <p:cNvGrpSpPr/>
            <p:nvPr/>
          </p:nvGrpSpPr>
          <p:grpSpPr>
            <a:xfrm>
              <a:off x="7193429" y="2775653"/>
              <a:ext cx="692700" cy="786589"/>
              <a:chOff x="4526679" y="2800065"/>
              <a:chExt cx="692700" cy="786589"/>
            </a:xfrm>
          </p:grpSpPr>
          <p:grpSp>
            <p:nvGrpSpPr>
              <p:cNvPr id="184" name="Google Shape;184;p19"/>
              <p:cNvGrpSpPr/>
              <p:nvPr/>
            </p:nvGrpSpPr>
            <p:grpSpPr>
              <a:xfrm>
                <a:off x="4808316" y="2800065"/>
                <a:ext cx="92400" cy="411825"/>
                <a:chOff x="845575" y="2563700"/>
                <a:chExt cx="92400" cy="411825"/>
              </a:xfrm>
            </p:grpSpPr>
            <p:cxnSp>
              <p:nvCxnSpPr>
                <p:cNvPr id="185" name="Google Shape;185;p19"/>
                <p:cNvCxnSpPr/>
                <p:nvPr/>
              </p:nvCxnSpPr>
              <p:spPr>
                <a:xfrm>
                  <a:off x="891775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86" name="Google Shape;186;p19"/>
                <p:cNvSpPr/>
                <p:nvPr/>
              </p:nvSpPr>
              <p:spPr>
                <a:xfrm>
                  <a:off x="845575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87" name="Google Shape;187;p19"/>
              <p:cNvSpPr txBox="1"/>
              <p:nvPr/>
            </p:nvSpPr>
            <p:spPr>
              <a:xfrm>
                <a:off x="4526679" y="3215253"/>
                <a:ext cx="6927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2022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188" name="Google Shape;188;p19"/>
            <p:cNvGrpSpPr/>
            <p:nvPr/>
          </p:nvGrpSpPr>
          <p:grpSpPr>
            <a:xfrm>
              <a:off x="7914597" y="2678206"/>
              <a:ext cx="538393" cy="788696"/>
              <a:chOff x="6435810" y="2702596"/>
              <a:chExt cx="745800" cy="788696"/>
            </a:xfrm>
          </p:grpSpPr>
          <p:grpSp>
            <p:nvGrpSpPr>
              <p:cNvPr id="189" name="Google Shape;189;p19"/>
              <p:cNvGrpSpPr/>
              <p:nvPr/>
            </p:nvGrpSpPr>
            <p:grpSpPr>
              <a:xfrm rot="10800000">
                <a:off x="6760035" y="3079467"/>
                <a:ext cx="92400" cy="411825"/>
                <a:chOff x="2070100" y="2563700"/>
                <a:chExt cx="92400" cy="411825"/>
              </a:xfrm>
            </p:grpSpPr>
            <p:cxnSp>
              <p:nvCxnSpPr>
                <p:cNvPr id="190" name="Google Shape;190;p19"/>
                <p:cNvCxnSpPr/>
                <p:nvPr/>
              </p:nvCxnSpPr>
              <p:spPr>
                <a:xfrm>
                  <a:off x="2116300" y="2616125"/>
                  <a:ext cx="0" cy="359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sp>
              <p:nvSpPr>
                <p:cNvPr id="191" name="Google Shape;191;p19"/>
                <p:cNvSpPr/>
                <p:nvPr/>
              </p:nvSpPr>
              <p:spPr>
                <a:xfrm>
                  <a:off x="2070100" y="2563700"/>
                  <a:ext cx="92400" cy="924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92" name="Google Shape;192;p19"/>
              <p:cNvSpPr txBox="1"/>
              <p:nvPr/>
            </p:nvSpPr>
            <p:spPr>
              <a:xfrm>
                <a:off x="6435810" y="2702596"/>
                <a:ext cx="745800" cy="37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600"/>
                  </a:spcAft>
                  <a:buNone/>
                </a:pPr>
                <a:r>
                  <a:rPr b="1" lang="pt-BR" sz="1200">
                    <a:solidFill>
                      <a:schemeClr val="accent2"/>
                    </a:solidFill>
                  </a:rPr>
                  <a:t>2023</a:t>
                </a:r>
                <a:endParaRPr b="1" sz="12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93" name="Google Shape;193;p19"/>
            <p:cNvSpPr txBox="1"/>
            <p:nvPr/>
          </p:nvSpPr>
          <p:spPr>
            <a:xfrm>
              <a:off x="0" y="2432100"/>
              <a:ext cx="8712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3/12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194" name="Google Shape;194;p19"/>
            <p:cNvSpPr txBox="1"/>
            <p:nvPr/>
          </p:nvSpPr>
          <p:spPr>
            <a:xfrm>
              <a:off x="566475" y="3466900"/>
              <a:ext cx="8712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3/12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195" name="Google Shape;195;p19"/>
            <p:cNvSpPr txBox="1"/>
            <p:nvPr/>
          </p:nvSpPr>
          <p:spPr>
            <a:xfrm>
              <a:off x="1239650" y="23989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5/12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196" name="Google Shape;196;p19"/>
            <p:cNvSpPr txBox="1"/>
            <p:nvPr/>
          </p:nvSpPr>
          <p:spPr>
            <a:xfrm>
              <a:off x="1665850" y="34669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1/12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197" name="Google Shape;197;p19"/>
            <p:cNvSpPr txBox="1"/>
            <p:nvPr/>
          </p:nvSpPr>
          <p:spPr>
            <a:xfrm>
              <a:off x="2253425" y="24321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0/12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198" name="Google Shape;198;p19"/>
            <p:cNvSpPr txBox="1"/>
            <p:nvPr/>
          </p:nvSpPr>
          <p:spPr>
            <a:xfrm>
              <a:off x="3437725" y="24321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0/12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199" name="Google Shape;199;p19"/>
            <p:cNvSpPr txBox="1"/>
            <p:nvPr/>
          </p:nvSpPr>
          <p:spPr>
            <a:xfrm>
              <a:off x="3947288" y="34669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0/12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0" name="Google Shape;200;p19"/>
            <p:cNvSpPr txBox="1"/>
            <p:nvPr/>
          </p:nvSpPr>
          <p:spPr>
            <a:xfrm>
              <a:off x="4498500" y="24321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0/12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1" name="Google Shape;201;p19"/>
            <p:cNvSpPr txBox="1"/>
            <p:nvPr/>
          </p:nvSpPr>
          <p:spPr>
            <a:xfrm>
              <a:off x="5790125" y="24321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0/12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2" name="Google Shape;202;p19"/>
            <p:cNvSpPr txBox="1"/>
            <p:nvPr/>
          </p:nvSpPr>
          <p:spPr>
            <a:xfrm>
              <a:off x="7914550" y="34669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0/12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3" name="Google Shape;203;p19"/>
            <p:cNvSpPr txBox="1"/>
            <p:nvPr/>
          </p:nvSpPr>
          <p:spPr>
            <a:xfrm>
              <a:off x="2858400" y="34669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4/12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4" name="Google Shape;204;p19"/>
            <p:cNvSpPr txBox="1"/>
            <p:nvPr/>
          </p:nvSpPr>
          <p:spPr>
            <a:xfrm>
              <a:off x="7272375" y="24321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9/12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5" name="Google Shape;205;p19"/>
            <p:cNvSpPr txBox="1"/>
            <p:nvPr/>
          </p:nvSpPr>
          <p:spPr>
            <a:xfrm>
              <a:off x="5252213" y="3466900"/>
              <a:ext cx="5385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2/12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6" name="Google Shape;206;p19"/>
            <p:cNvSpPr txBox="1"/>
            <p:nvPr/>
          </p:nvSpPr>
          <p:spPr>
            <a:xfrm>
              <a:off x="6453228" y="3466900"/>
              <a:ext cx="692700" cy="27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>
                  <a:solidFill>
                    <a:schemeClr val="dk1"/>
                  </a:solidFill>
                </a:rPr>
                <a:t>12/12</a:t>
              </a:r>
              <a:endParaRPr b="1">
                <a:solidFill>
                  <a:schemeClr val="dk1"/>
                </a:solidFill>
              </a:endParaRPr>
            </a:p>
          </p:txBody>
        </p:sp>
        <p:sp>
          <p:nvSpPr>
            <p:cNvPr id="207" name="Google Shape;207;p19"/>
            <p:cNvSpPr/>
            <p:nvPr/>
          </p:nvSpPr>
          <p:spPr>
            <a:xfrm>
              <a:off x="7516050" y="3055075"/>
              <a:ext cx="692700" cy="1335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