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60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02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88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9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21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83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42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21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63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9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39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9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3BCC3-FC83-40E5-8A32-5E19F8A727B4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CC544-DE99-46CE-A26D-27F472C8B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076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bvsms.saude.gov.br/bvs/saudelegis/gm/2023/prt0242_16_03_202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.gov.br/en/web/dou/-/portaria-de-consolidacao-n-1-de-2-de-junho-de-2021-32413644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bobkZP2IDbs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youtube.com/watch?v=pmmfEoG8cNg&amp;t=4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Q7CDXXDzmQ" TargetMode="External"/><Relationship Id="rId5" Type="http://schemas.openxmlformats.org/officeDocument/2006/relationships/hyperlink" Target="https://www.youtube.com/watch?v=slLTplL0g34" TargetMode="External"/><Relationship Id="rId4" Type="http://schemas.openxmlformats.org/officeDocument/2006/relationships/hyperlink" Target="http://goog_1685658132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8601" y="1365205"/>
            <a:ext cx="11021728" cy="2387600"/>
          </a:xfrm>
        </p:spPr>
        <p:txBody>
          <a:bodyPr/>
          <a:lstStyle/>
          <a:p>
            <a:r>
              <a:rPr lang="pt-BR" b="1" dirty="0"/>
              <a:t>Credenciamento e homologação 2023</a:t>
            </a:r>
          </a:p>
        </p:txBody>
      </p:sp>
      <p:pic>
        <p:nvPicPr>
          <p:cNvPr id="4" name="Imagem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78"/>
          <a:stretch/>
        </p:blipFill>
        <p:spPr>
          <a:xfrm>
            <a:off x="10643879" y="1"/>
            <a:ext cx="1548120" cy="1236742"/>
          </a:xfrm>
          <a:prstGeom prst="rect">
            <a:avLst/>
          </a:prstGeom>
        </p:spPr>
      </p:pic>
      <p:pic>
        <p:nvPicPr>
          <p:cNvPr id="5" name="Imagem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85"/>
          <a:stretch/>
        </p:blipFill>
        <p:spPr>
          <a:xfrm>
            <a:off x="0" y="1"/>
            <a:ext cx="1157203" cy="1566545"/>
          </a:xfrm>
          <a:prstGeom prst="rect">
            <a:avLst/>
          </a:prstGeom>
        </p:spPr>
      </p:pic>
      <p:pic>
        <p:nvPicPr>
          <p:cNvPr id="6" name="Imagem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4" t="4761" r="38829" b="13773"/>
          <a:stretch/>
        </p:blipFill>
        <p:spPr>
          <a:xfrm>
            <a:off x="7328357" y="3881266"/>
            <a:ext cx="3848372" cy="273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26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6041"/>
          </a:xfrm>
        </p:spPr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Foram credenciadas novas equipes Saúde da Família, Saúde Bucal e Equipes Multiprofissionais, 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homologa adesão a 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incentivos financeiros emergenciais para custeio da Atenção Primária à Saúde.</a:t>
            </a:r>
          </a:p>
          <a:p>
            <a:pPr algn="just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t-BR" dirty="0"/>
          </a:p>
        </p:txBody>
      </p:sp>
      <p:pic>
        <p:nvPicPr>
          <p:cNvPr id="4" name="Imagem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78"/>
          <a:stretch/>
        </p:blipFill>
        <p:spPr>
          <a:xfrm>
            <a:off x="10643879" y="1"/>
            <a:ext cx="1548120" cy="1236742"/>
          </a:xfrm>
          <a:prstGeom prst="rect">
            <a:avLst/>
          </a:prstGeom>
        </p:spPr>
      </p:pic>
      <p:pic>
        <p:nvPicPr>
          <p:cNvPr id="5" name="Imagem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85"/>
          <a:stretch/>
        </p:blipFill>
        <p:spPr>
          <a:xfrm>
            <a:off x="0" y="1"/>
            <a:ext cx="1157203" cy="1566545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b="1" dirty="0"/>
              <a:t>Portarias de credenciamentos  e serviços da APS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79FE884-82D0-BA5A-1F93-3C5346988069}"/>
              </a:ext>
            </a:extLst>
          </p:cNvPr>
          <p:cNvSpPr txBox="1"/>
          <p:nvPr/>
        </p:nvSpPr>
        <p:spPr>
          <a:xfrm>
            <a:off x="1157203" y="4155612"/>
            <a:ext cx="4203691" cy="14773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NACIONAL</a:t>
            </a:r>
            <a:endParaRPr lang="pt-BR" sz="18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1.009 </a:t>
            </a:r>
            <a:r>
              <a:rPr lang="pt-BR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pt-BR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Multi</a:t>
            </a:r>
            <a:endParaRPr lang="pt-BR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428 ESF</a:t>
            </a:r>
            <a:endParaRPr lang="pt-BR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sz="1800" b="1" i="0" dirty="0">
                <a:solidFill>
                  <a:srgbClr val="222222"/>
                </a:solidFill>
                <a:effectLst/>
                <a:latin typeface="arial, sans-serif"/>
              </a:rPr>
              <a:t>498 ESB 40 horas</a:t>
            </a:r>
            <a:endParaRPr lang="pt-BR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sz="1800" b="1" i="0" dirty="0">
                <a:solidFill>
                  <a:srgbClr val="222222"/>
                </a:solidFill>
                <a:effectLst/>
                <a:latin typeface="arial, sans-serif"/>
              </a:rPr>
              <a:t>33 ESB carga horária diferenciada</a:t>
            </a:r>
            <a:endParaRPr lang="pt-BR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164399B-29A0-5594-420A-6B04FF91828E}"/>
              </a:ext>
            </a:extLst>
          </p:cNvPr>
          <p:cNvSpPr txBox="1"/>
          <p:nvPr/>
        </p:nvSpPr>
        <p:spPr>
          <a:xfrm>
            <a:off x="6240191" y="4155611"/>
            <a:ext cx="4794606" cy="14465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ESTADO</a:t>
            </a:r>
          </a:p>
          <a:p>
            <a:pPr marL="0" indent="0" algn="l">
              <a:buNone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30 </a:t>
            </a:r>
            <a:r>
              <a:rPr lang="pt-BR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pt-BR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Multi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 </a:t>
            </a:r>
            <a:r>
              <a:rPr lang="pt-BR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Ampliada, 9 Complementar e 18 Estratégia </a:t>
            </a:r>
            <a:endParaRPr lang="pt-BR" sz="180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ESF</a:t>
            </a:r>
            <a:endParaRPr lang="pt-BR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b="1" dirty="0">
                <a:solidFill>
                  <a:srgbClr val="222222"/>
                </a:solidFill>
                <a:latin typeface="arial, sans-serif"/>
              </a:rPr>
              <a:t>9</a:t>
            </a:r>
            <a:r>
              <a:rPr lang="pt-BR" sz="1800" b="1" i="0" dirty="0">
                <a:solidFill>
                  <a:srgbClr val="222222"/>
                </a:solidFill>
                <a:effectLst/>
                <a:latin typeface="arial, sans-serif"/>
              </a:rPr>
              <a:t> ESB</a:t>
            </a:r>
            <a:endParaRPr lang="pt-BR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0E9776C-C107-98EC-97C7-C1C5CC257478}"/>
              </a:ext>
            </a:extLst>
          </p:cNvPr>
          <p:cNvSpPr txBox="1"/>
          <p:nvPr/>
        </p:nvSpPr>
        <p:spPr>
          <a:xfrm>
            <a:off x="2985247" y="365193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Portaria 544</a:t>
            </a:r>
          </a:p>
        </p:txBody>
      </p:sp>
    </p:spTree>
    <p:extLst>
      <p:ext uri="{BB962C8B-B14F-4D97-AF65-F5344CB8AC3E}">
        <p14:creationId xmlns:p14="http://schemas.microsoft.com/office/powerpoint/2010/main" val="125990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>
                <a:effectLst/>
                <a:latin typeface="arial" panose="020B0604020202020204" pitchFamily="34" charset="0"/>
              </a:rPr>
              <a:t>Após a publicação de Portaria de credenciamento das novas equipes e serviços no Diário Oficial da União, </a:t>
            </a:r>
            <a:r>
              <a:rPr lang="pt-B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 gestão municipal possui um prazo máximo de 3 (três) competências, a contar da data de publicação da referida Portaria</a:t>
            </a:r>
            <a:r>
              <a:rPr lang="pt-BR" b="0" i="0" dirty="0">
                <a:effectLst/>
                <a:latin typeface="arial" panose="020B0604020202020204" pitchFamily="34" charset="0"/>
              </a:rPr>
              <a:t>, sob pena de descredenciamento da(s) equipe(s) e serviço(s) caso esse prazo não seja cumprido, conforme estabelecido na Portaria de Consolidação nº 2/GM/MS, de 28 de setembro de 2017.</a:t>
            </a:r>
          </a:p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600" b="1" dirty="0">
                <a:latin typeface="arial" panose="020B0604020202020204" pitchFamily="34" charset="0"/>
              </a:rPr>
              <a:t>Portaria 242: </a:t>
            </a:r>
            <a:r>
              <a:rPr lang="pt-BR" sz="1600" b="1" dirty="0">
                <a:latin typeface="arial" panose="020B0604020202020204" pitchFamily="34" charset="0"/>
                <a:hlinkClick r:id="rId2"/>
              </a:rPr>
              <a:t>https://bvsms.saude.gov.br/bvs/saudelegis/gm/2023/prt0242_16_03_2023.html</a:t>
            </a:r>
            <a:endParaRPr lang="pt-BR" sz="1600" b="1" dirty="0"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</a:endParaRPr>
          </a:p>
        </p:txBody>
      </p:sp>
      <p:pic>
        <p:nvPicPr>
          <p:cNvPr id="4" name="Imagem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78"/>
          <a:stretch/>
        </p:blipFill>
        <p:spPr>
          <a:xfrm>
            <a:off x="10643879" y="1"/>
            <a:ext cx="1548120" cy="1236742"/>
          </a:xfrm>
          <a:prstGeom prst="rect">
            <a:avLst/>
          </a:prstGeom>
        </p:spPr>
      </p:pic>
      <p:pic>
        <p:nvPicPr>
          <p:cNvPr id="5" name="Imagem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85"/>
          <a:stretch/>
        </p:blipFill>
        <p:spPr>
          <a:xfrm>
            <a:off x="0" y="1"/>
            <a:ext cx="1157203" cy="1566545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/>
              <a:t>Prazo cadastro dos serviços e equipes no SCNES</a:t>
            </a:r>
          </a:p>
        </p:txBody>
      </p:sp>
      <p:pic>
        <p:nvPicPr>
          <p:cNvPr id="8" name="Imagem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4" t="4761" r="38829" b="13773"/>
          <a:stretch/>
        </p:blipFill>
        <p:spPr>
          <a:xfrm>
            <a:off x="11150418" y="6219837"/>
            <a:ext cx="920975" cy="54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6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9688F-A985-78E9-7480-67FB11B9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pt-BR" b="1" dirty="0"/>
              <a:t>Para Homologação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3D01F-62B1-5667-1F6D-CC830B26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2566"/>
            <a:ext cx="10515600" cy="4153834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  <a:latin typeface="arial, sans-serif"/>
              </a:rPr>
              <a:t>cadastro e/ou manutenção no SCNES considerando o prazo estabelecido </a:t>
            </a:r>
            <a:r>
              <a:rPr lang="pt-BR" sz="2000" b="1" i="0" dirty="0">
                <a:solidFill>
                  <a:srgbClr val="FF0000"/>
                </a:solidFill>
                <a:effectLst/>
                <a:latin typeface="arial, sans-serif"/>
              </a:rPr>
              <a:t>(3 três competências) </a:t>
            </a:r>
            <a:endParaRPr lang="pt-BR" sz="20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  <a:latin typeface="arial, sans-serif"/>
              </a:rPr>
              <a:t>cadastro em estabelecimento de saúde da APS, de acordo as regras de cada equipe e serviço; </a:t>
            </a:r>
            <a:endParaRPr lang="pt-BR" sz="2000" b="1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  <a:latin typeface="arial, sans-serif"/>
              </a:rPr>
              <a:t>registro do código da Identificação Nacional de Equipe (INE) da equipe e/ou do código SCNES do serviço no SCNES;</a:t>
            </a:r>
            <a:endParaRPr lang="pt-BR" sz="2000" b="1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  <a:latin typeface="arial, sans-serif"/>
              </a:rPr>
              <a:t>presença de composição profissional mínima exigida, de acordo as regras de cada equipe e serviço; </a:t>
            </a:r>
            <a:endParaRPr lang="pt-BR" sz="2000" b="1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  <a:latin typeface="arial, sans-serif"/>
              </a:rPr>
              <a:t>presença de carga horária mínima exigida por categoria profissional, de acordo as regras de cada equipe e serviço;</a:t>
            </a:r>
            <a:endParaRPr lang="pt-BR" sz="2000" b="1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  <a:latin typeface="arial, sans-serif"/>
              </a:rPr>
              <a:t>vinculação ao código INE de equipe de Saúde da Família (</a:t>
            </a:r>
            <a:r>
              <a:rPr lang="pt-BR" sz="2000" b="1" i="0" dirty="0" err="1">
                <a:effectLst/>
                <a:latin typeface="arial, sans-serif"/>
              </a:rPr>
              <a:t>eSF</a:t>
            </a:r>
            <a:r>
              <a:rPr lang="pt-BR" sz="2000" b="1" i="0" dirty="0">
                <a:effectLst/>
                <a:latin typeface="arial, sans-serif"/>
              </a:rPr>
              <a:t>) ou equipe de Atenção Primária(</a:t>
            </a:r>
            <a:r>
              <a:rPr lang="pt-BR" sz="2000" b="1" i="0" dirty="0" err="1">
                <a:effectLst/>
                <a:latin typeface="arial, sans-serif"/>
              </a:rPr>
              <a:t>eAP</a:t>
            </a:r>
            <a:r>
              <a:rPr lang="pt-BR" sz="2000" b="1" i="0" dirty="0">
                <a:effectLst/>
                <a:latin typeface="arial, sans-serif"/>
              </a:rPr>
              <a:t>), para homologação das equipes de Saúde Bucal (</a:t>
            </a:r>
            <a:r>
              <a:rPr lang="pt-BR" sz="2000" b="1" i="0" dirty="0" err="1">
                <a:effectLst/>
                <a:latin typeface="arial, sans-serif"/>
              </a:rPr>
              <a:t>eSB</a:t>
            </a:r>
            <a:r>
              <a:rPr lang="pt-BR" sz="2000" b="1" i="0" dirty="0">
                <a:effectLst/>
                <a:latin typeface="arial, sans-serif"/>
              </a:rPr>
              <a:t>);</a:t>
            </a:r>
            <a:endParaRPr lang="pt-BR" sz="2000" b="1" i="0" dirty="0">
              <a:effectLst/>
              <a:latin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8A12193-F9C9-358C-0CBC-D19582664CF6}"/>
              </a:ext>
            </a:extLst>
          </p:cNvPr>
          <p:cNvSpPr txBox="1"/>
          <p:nvPr/>
        </p:nvSpPr>
        <p:spPr>
          <a:xfrm>
            <a:off x="735107" y="5873438"/>
            <a:ext cx="109369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/>
              <a:t>Portaria de consolidação nº 01,  Atenção Básica</a:t>
            </a:r>
            <a:r>
              <a:rPr lang="pt-BR" dirty="0"/>
              <a:t>: </a:t>
            </a:r>
            <a:r>
              <a:rPr lang="pt-BR" dirty="0">
                <a:hlinkClick r:id="rId2"/>
              </a:rPr>
              <a:t>https://www.in.gov.br/en/web/dou/-/portaria-de-consolidacao-n-1-de-2-de-junho-de-2021-324136445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902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78"/>
          <a:stretch/>
        </p:blipFill>
        <p:spPr>
          <a:xfrm>
            <a:off x="10643879" y="1"/>
            <a:ext cx="1548120" cy="1236742"/>
          </a:xfrm>
          <a:prstGeom prst="rect">
            <a:avLst/>
          </a:prstGeom>
        </p:spPr>
      </p:pic>
      <p:pic>
        <p:nvPicPr>
          <p:cNvPr id="5" name="Imagem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85"/>
          <a:stretch/>
        </p:blipFill>
        <p:spPr>
          <a:xfrm>
            <a:off x="0" y="1"/>
            <a:ext cx="1157203" cy="1566545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b="1" dirty="0"/>
              <a:t>Cadastros de equipes no SCNES</a:t>
            </a:r>
          </a:p>
        </p:txBody>
      </p:sp>
      <p:pic>
        <p:nvPicPr>
          <p:cNvPr id="8" name="Imagem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4" t="4761" r="38829" b="13773"/>
          <a:stretch/>
        </p:blipFill>
        <p:spPr>
          <a:xfrm>
            <a:off x="11150418" y="6219837"/>
            <a:ext cx="920975" cy="54600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AE72652-D79C-9308-9D32-14446B6A3F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8233" y="2093617"/>
            <a:ext cx="10869706" cy="33547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Tipos de estabelecimentos no CNES: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https://www.youtube.com/watch?v=slLTplL0g34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Cadastro de ESF: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https://www.youtube.com/watch?v=sQ7CDXXDzmQ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Live: Como operar os sistemas de informação relacionados a AB?: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https://www.youtube.com/watch?v=pmmfEoG8cNg&amp;t=4s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t-BR" sz="2000" kern="0" dirty="0">
              <a:solidFill>
                <a:srgbClr val="50005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as novas equipes multiprofissionais, informamos que já está liberado pelo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eGestor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 solicitação destas equipes como serviço fixo da APS, e não apenas pelos recursos da 544.</a:t>
            </a:r>
            <a:r>
              <a:rPr lang="pt-BR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Conasems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elaborou um tutorial visando apoiar tais solicitações no e-Gestor AB: </a:t>
            </a:r>
            <a:r>
              <a:rPr lang="pt-BR" sz="1800" u="sng" kern="0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8"/>
              </a:rPr>
              <a:t>https://youtu.be/bobkZP2IDbs</a:t>
            </a:r>
            <a:endParaRPr lang="pt-BR" altLang="pt-BR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5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AEA68-032D-00AB-BCEB-DB09C461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Painel monitoramento de portarias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09F840-E62D-A0F0-35A1-D12006A0F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13065DE-E3E2-48ED-3DBB-FD88C9889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54" y="148305"/>
            <a:ext cx="11286198" cy="656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34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948BD-CCBA-11A6-2ADD-ABC127F1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5C2CE0-A33D-57DC-32AC-046E6D2BE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1879953-976C-9335-A1D2-E319BB475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37" y="0"/>
            <a:ext cx="105590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1EB9C-BEFB-1940-BEE8-6E0973BB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Obrigado!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4016ED-8FA0-0525-407E-C5E43F698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Assessoria Técnica COSEMSRN</a:t>
            </a:r>
          </a:p>
          <a:p>
            <a:r>
              <a:rPr lang="pt-BR" dirty="0"/>
              <a:t>Jackson Lira</a:t>
            </a:r>
          </a:p>
        </p:txBody>
      </p:sp>
    </p:spTree>
    <p:extLst>
      <p:ext uri="{BB962C8B-B14F-4D97-AF65-F5344CB8AC3E}">
        <p14:creationId xmlns:p14="http://schemas.microsoft.com/office/powerpoint/2010/main" val="1863025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477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Arial</vt:lpstr>
      <vt:lpstr>arial, sans-serif</vt:lpstr>
      <vt:lpstr>Calibri</vt:lpstr>
      <vt:lpstr>Calibri Light</vt:lpstr>
      <vt:lpstr>Tema do Office</vt:lpstr>
      <vt:lpstr>Credenciamento e homologação 2023</vt:lpstr>
      <vt:lpstr>Portarias de credenciamentos  e serviços da APS</vt:lpstr>
      <vt:lpstr>Apresentação do PowerPoint</vt:lpstr>
      <vt:lpstr>Para Homologação</vt:lpstr>
      <vt:lpstr>Cadastros de equipes no SCNES</vt:lpstr>
      <vt:lpstr>Painel monitoramento de portarias</vt:lpstr>
      <vt:lpstr>Apresentação do PowerPoint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e relatórios de vacinação</dc:title>
  <dc:creator>Francisco Lira</dc:creator>
  <cp:lastModifiedBy>Francisco Lira</cp:lastModifiedBy>
  <cp:revision>48</cp:revision>
  <dcterms:created xsi:type="dcterms:W3CDTF">2022-09-19T21:14:05Z</dcterms:created>
  <dcterms:modified xsi:type="dcterms:W3CDTF">2023-09-20T14:45:01Z</dcterms:modified>
</cp:coreProperties>
</file>