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685" r:id="rId3"/>
    <p:sldId id="686" r:id="rId4"/>
    <p:sldId id="409" r:id="rId5"/>
    <p:sldId id="410" r:id="rId6"/>
    <p:sldId id="684" r:id="rId7"/>
    <p:sldId id="384" r:id="rId8"/>
    <p:sldId id="687" r:id="rId9"/>
    <p:sldId id="689" r:id="rId10"/>
  </p:sldIdLst>
  <p:sldSz cx="12192000" cy="6858000"/>
  <p:notesSz cx="12192000" cy="6858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1"/>
    <p:restoredTop sz="94715"/>
  </p:normalViewPr>
  <p:slideViewPr>
    <p:cSldViewPr>
      <p:cViewPr varScale="1">
        <p:scale>
          <a:sx n="67" d="100"/>
          <a:sy n="67" d="100"/>
        </p:scale>
        <p:origin x="702" y="48"/>
      </p:cViewPr>
      <p:guideLst>
        <p:guide orient="horz" pos="2880"/>
        <p:guide pos="2160"/>
      </p:guideLst>
    </p:cSldViewPr>
  </p:slideViewPr>
  <p:notesTextViewPr>
    <p:cViewPr>
      <p:scale>
        <a:sx n="100" d="100"/>
        <a:sy n="100" d="100"/>
      </p:scale>
      <p:origin x="0" y="0"/>
    </p:cViewPr>
  </p:notesTextViewPr>
  <p:sorterViewPr>
    <p:cViewPr>
      <p:scale>
        <a:sx n="97" d="100"/>
        <a:sy n="97" d="100"/>
      </p:scale>
      <p:origin x="0" y="-9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CABA3DC-E33A-D540-BEC9-F492D1242F14}" type="datetimeFigureOut">
              <a:rPr lang="pt-BR" smtClean="0"/>
              <a:t>19/09/2023</a:t>
            </a:fld>
            <a:endParaRPr lang="pt-BR"/>
          </a:p>
        </p:txBody>
      </p:sp>
      <p:sp>
        <p:nvSpPr>
          <p:cNvPr id="4" name="Espaço Reservado para Imagem de Slide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DC585B6-C98C-0B4E-AFC7-411103B91CA6}" type="slidenum">
              <a:rPr lang="pt-BR" smtClean="0"/>
              <a:t>‹nº›</a:t>
            </a:fld>
            <a:endParaRPr lang="pt-BR"/>
          </a:p>
        </p:txBody>
      </p:sp>
    </p:spTree>
    <p:extLst>
      <p:ext uri="{BB962C8B-B14F-4D97-AF65-F5344CB8AC3E}">
        <p14:creationId xmlns:p14="http://schemas.microsoft.com/office/powerpoint/2010/main" val="548572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a:p>
            <a:endParaRPr lang="pt-BR" dirty="0"/>
          </a:p>
          <a:p>
            <a:endParaRPr lang="pt-BR" dirty="0"/>
          </a:p>
        </p:txBody>
      </p:sp>
      <p:sp>
        <p:nvSpPr>
          <p:cNvPr id="4" name="Espaço Reservado para Número de Slide 3"/>
          <p:cNvSpPr>
            <a:spLocks noGrp="1"/>
          </p:cNvSpPr>
          <p:nvPr>
            <p:ph type="sldNum" sz="quarter" idx="5"/>
          </p:nvPr>
        </p:nvSpPr>
        <p:spPr/>
        <p:txBody>
          <a:bodyPr/>
          <a:lstStyle/>
          <a:p>
            <a:fld id="{9DC585B6-C98C-0B4E-AFC7-411103B91CA6}" type="slidenum">
              <a:rPr lang="pt-BR" smtClean="0"/>
              <a:t>3</a:t>
            </a:fld>
            <a:endParaRPr lang="pt-BR"/>
          </a:p>
        </p:txBody>
      </p:sp>
    </p:spTree>
    <p:extLst>
      <p:ext uri="{BB962C8B-B14F-4D97-AF65-F5344CB8AC3E}">
        <p14:creationId xmlns:p14="http://schemas.microsoft.com/office/powerpoint/2010/main" val="3308554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235440" y="167639"/>
            <a:ext cx="1237488" cy="256031"/>
          </a:xfrm>
          <a:prstGeom prst="rect">
            <a:avLst/>
          </a:prstGeom>
        </p:spPr>
      </p:pic>
      <p:sp>
        <p:nvSpPr>
          <p:cNvPr id="2" name="Holder 2"/>
          <p:cNvSpPr>
            <a:spLocks noGrp="1"/>
          </p:cNvSpPr>
          <p:nvPr>
            <p:ph type="title"/>
          </p:nvPr>
        </p:nvSpPr>
        <p:spPr>
          <a:xfrm>
            <a:off x="5186555" y="1999686"/>
            <a:ext cx="1818888" cy="443864"/>
          </a:xfrm>
          <a:prstGeom prst="rect">
            <a:avLst/>
          </a:prstGeom>
        </p:spPr>
        <p:txBody>
          <a:bodyPr wrap="square" lIns="0" tIns="0" rIns="0" bIns="0">
            <a:spAutoFit/>
          </a:bodyPr>
          <a:lstStyle>
            <a:lvl1pPr>
              <a:defRPr sz="275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9/19/2023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object 10"/>
          <p:cNvPicPr/>
          <p:nvPr/>
        </p:nvPicPr>
        <p:blipFill>
          <a:blip r:embed="rId2" cstate="print"/>
          <a:stretch>
            <a:fillRect/>
          </a:stretch>
        </p:blipFill>
        <p:spPr>
          <a:xfrm>
            <a:off x="9525" y="361950"/>
            <a:ext cx="1782380" cy="1477750"/>
          </a:xfrm>
          <a:prstGeom prst="rect">
            <a:avLst/>
          </a:prstGeom>
        </p:spPr>
      </p:pic>
      <p:sp>
        <p:nvSpPr>
          <p:cNvPr id="12" name="Título 11">
            <a:extLst>
              <a:ext uri="{FF2B5EF4-FFF2-40B4-BE49-F238E27FC236}">
                <a16:creationId xmlns:a16="http://schemas.microsoft.com/office/drawing/2014/main" id="{F7775F5A-6634-4D38-A693-AB7C4EC18709}"/>
              </a:ext>
            </a:extLst>
          </p:cNvPr>
          <p:cNvSpPr>
            <a:spLocks noGrp="1"/>
          </p:cNvSpPr>
          <p:nvPr>
            <p:ph type="title"/>
          </p:nvPr>
        </p:nvSpPr>
        <p:spPr/>
        <p:txBody>
          <a:bodyPr/>
          <a:lstStyle/>
          <a:p>
            <a:endParaRPr lang="pt-BR" dirty="0"/>
          </a:p>
        </p:txBody>
      </p:sp>
      <p:pic>
        <p:nvPicPr>
          <p:cNvPr id="13" name="Imagem 12">
            <a:extLst>
              <a:ext uri="{FF2B5EF4-FFF2-40B4-BE49-F238E27FC236}">
                <a16:creationId xmlns:a16="http://schemas.microsoft.com/office/drawing/2014/main" id="{0FE3C895-B74D-4470-9373-FD59F5088C11}"/>
              </a:ext>
            </a:extLst>
          </p:cNvPr>
          <p:cNvPicPr>
            <a:picLocks noChangeAspect="1"/>
          </p:cNvPicPr>
          <p:nvPr/>
        </p:nvPicPr>
        <p:blipFill>
          <a:blip r:embed="rId3"/>
          <a:stretch>
            <a:fillRect/>
          </a:stretch>
        </p:blipFill>
        <p:spPr>
          <a:xfrm>
            <a:off x="1981200" y="381000"/>
            <a:ext cx="8991600" cy="6172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36A90-3014-45EF-8E06-71F6CC7CF7C5}"/>
              </a:ext>
            </a:extLst>
          </p:cNvPr>
          <p:cNvSpPr>
            <a:spLocks noGrp="1"/>
          </p:cNvSpPr>
          <p:nvPr>
            <p:ph type="title"/>
          </p:nvPr>
        </p:nvSpPr>
        <p:spPr/>
        <p:txBody>
          <a:bodyPr/>
          <a:lstStyle/>
          <a:p>
            <a:endParaRPr lang="pt-BR"/>
          </a:p>
        </p:txBody>
      </p:sp>
      <p:pic>
        <p:nvPicPr>
          <p:cNvPr id="5" name="Imagem 4">
            <a:extLst>
              <a:ext uri="{FF2B5EF4-FFF2-40B4-BE49-F238E27FC236}">
                <a16:creationId xmlns:a16="http://schemas.microsoft.com/office/drawing/2014/main" id="{A1E45E33-55E2-49EF-B8EB-A7E0DCDED30B}"/>
              </a:ext>
            </a:extLst>
          </p:cNvPr>
          <p:cNvPicPr>
            <a:picLocks noChangeAspect="1"/>
          </p:cNvPicPr>
          <p:nvPr/>
        </p:nvPicPr>
        <p:blipFill>
          <a:blip r:embed="rId2"/>
          <a:stretch>
            <a:fillRect/>
          </a:stretch>
        </p:blipFill>
        <p:spPr>
          <a:xfrm>
            <a:off x="1905000" y="0"/>
            <a:ext cx="9067800" cy="6858000"/>
          </a:xfrm>
          <a:prstGeom prst="rect">
            <a:avLst/>
          </a:prstGeom>
        </p:spPr>
      </p:pic>
      <p:pic>
        <p:nvPicPr>
          <p:cNvPr id="3" name="Imagem 2">
            <a:extLst>
              <a:ext uri="{FF2B5EF4-FFF2-40B4-BE49-F238E27FC236}">
                <a16:creationId xmlns:a16="http://schemas.microsoft.com/office/drawing/2014/main" id="{3B9C0FCD-5995-40F8-BC57-87CD90696FCC}"/>
              </a:ext>
            </a:extLst>
          </p:cNvPr>
          <p:cNvPicPr>
            <a:picLocks noChangeAspect="1"/>
          </p:cNvPicPr>
          <p:nvPr/>
        </p:nvPicPr>
        <p:blipFill>
          <a:blip r:embed="rId3"/>
          <a:stretch>
            <a:fillRect/>
          </a:stretch>
        </p:blipFill>
        <p:spPr>
          <a:xfrm>
            <a:off x="0" y="-21771"/>
            <a:ext cx="1780186" cy="1481456"/>
          </a:xfrm>
          <a:prstGeom prst="rect">
            <a:avLst/>
          </a:prstGeom>
        </p:spPr>
      </p:pic>
    </p:spTree>
    <p:extLst>
      <p:ext uri="{BB962C8B-B14F-4D97-AF65-F5344CB8AC3E}">
        <p14:creationId xmlns:p14="http://schemas.microsoft.com/office/powerpoint/2010/main" val="215049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D2957B80-B988-42D7-98BD-E738DB275944}"/>
              </a:ext>
            </a:extLst>
          </p:cNvPr>
          <p:cNvSpPr>
            <a:spLocks noGrp="1"/>
          </p:cNvSpPr>
          <p:nvPr>
            <p:ph type="body" idx="1"/>
          </p:nvPr>
        </p:nvSpPr>
        <p:spPr>
          <a:xfrm>
            <a:off x="609600" y="914400"/>
            <a:ext cx="10972800" cy="1046440"/>
          </a:xfrm>
        </p:spPr>
        <p:txBody>
          <a:bodyPr/>
          <a:lstStyle/>
          <a:p>
            <a:r>
              <a:rPr lang="pt-BR" sz="2400" u="sng" dirty="0"/>
              <a:t>Cobertura Vacinal média das 10 vacinas dos menores de 1 ano e de 1 ano de idade, municípios, Rio Grande do Norte, 2023</a:t>
            </a:r>
            <a:r>
              <a:rPr lang="pt-BR" sz="2000" u="sng" dirty="0"/>
              <a:t>. </a:t>
            </a:r>
          </a:p>
          <a:p>
            <a:endParaRPr lang="pt-BR" sz="2000" dirty="0"/>
          </a:p>
        </p:txBody>
      </p:sp>
      <p:graphicFrame>
        <p:nvGraphicFramePr>
          <p:cNvPr id="4" name="Tabela 3">
            <a:extLst>
              <a:ext uri="{FF2B5EF4-FFF2-40B4-BE49-F238E27FC236}">
                <a16:creationId xmlns:a16="http://schemas.microsoft.com/office/drawing/2014/main" id="{EEC627F2-9FF7-4BE6-B10F-12136B0B320D}"/>
              </a:ext>
            </a:extLst>
          </p:cNvPr>
          <p:cNvGraphicFramePr>
            <a:graphicFrameLocks noGrp="1"/>
          </p:cNvGraphicFramePr>
          <p:nvPr>
            <p:extLst>
              <p:ext uri="{D42A27DB-BD31-4B8C-83A1-F6EECF244321}">
                <p14:modId xmlns:p14="http://schemas.microsoft.com/office/powerpoint/2010/main" val="2343252590"/>
              </p:ext>
            </p:extLst>
          </p:nvPr>
        </p:nvGraphicFramePr>
        <p:xfrm>
          <a:off x="3352800" y="1676400"/>
          <a:ext cx="5943599" cy="2743201"/>
        </p:xfrm>
        <a:graphic>
          <a:graphicData uri="http://schemas.openxmlformats.org/drawingml/2006/table">
            <a:tbl>
              <a:tblPr>
                <a:tableStyleId>{5C22544A-7EE6-4342-B048-85BDC9FD1C3A}</a:tableStyleId>
              </a:tblPr>
              <a:tblGrid>
                <a:gridCol w="1073150">
                  <a:extLst>
                    <a:ext uri="{9D8B030D-6E8A-4147-A177-3AD203B41FA5}">
                      <a16:colId xmlns:a16="http://schemas.microsoft.com/office/drawing/2014/main" val="4099018331"/>
                    </a:ext>
                  </a:extLst>
                </a:gridCol>
                <a:gridCol w="2133708">
                  <a:extLst>
                    <a:ext uri="{9D8B030D-6E8A-4147-A177-3AD203B41FA5}">
                      <a16:colId xmlns:a16="http://schemas.microsoft.com/office/drawing/2014/main" val="1357414579"/>
                    </a:ext>
                  </a:extLst>
                </a:gridCol>
                <a:gridCol w="1662193">
                  <a:extLst>
                    <a:ext uri="{9D8B030D-6E8A-4147-A177-3AD203B41FA5}">
                      <a16:colId xmlns:a16="http://schemas.microsoft.com/office/drawing/2014/main" val="837594523"/>
                    </a:ext>
                  </a:extLst>
                </a:gridCol>
                <a:gridCol w="1074548">
                  <a:extLst>
                    <a:ext uri="{9D8B030D-6E8A-4147-A177-3AD203B41FA5}">
                      <a16:colId xmlns:a16="http://schemas.microsoft.com/office/drawing/2014/main" val="2396598472"/>
                    </a:ext>
                  </a:extLst>
                </a:gridCol>
              </a:tblGrid>
              <a:tr h="1111946">
                <a:tc>
                  <a:txBody>
                    <a:bodyPr/>
                    <a:lstStyle/>
                    <a:p>
                      <a:pPr algn="l" fontAlgn="b"/>
                      <a:endParaRPr lang="pt-BR" sz="11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b"/>
                      <a:endParaRPr lang="pt-BR" sz="11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b"/>
                      <a:endParaRPr lang="pt-BR" sz="1100" b="0" i="0" u="none" strike="noStrike" dirty="0">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b"/>
                      <a:endParaRPr lang="pt-BR" sz="1100" b="0" i="0" u="none" strike="noStrike" dirty="0">
                        <a:solidFill>
                          <a:srgbClr val="000000"/>
                        </a:solidFill>
                        <a:effectLst/>
                        <a:highlight>
                          <a:srgbClr val="FFFF00"/>
                        </a:highlight>
                        <a:latin typeface="Calibri" panose="020F0502020204030204" pitchFamily="34" charset="0"/>
                      </a:endParaRPr>
                    </a:p>
                  </a:txBody>
                  <a:tcPr marL="9525" marR="9525" marT="9525" marB="0" anchor="b"/>
                </a:tc>
                <a:extLst>
                  <a:ext uri="{0D108BD9-81ED-4DB2-BD59-A6C34878D82A}">
                    <a16:rowId xmlns:a16="http://schemas.microsoft.com/office/drawing/2014/main" val="3108441240"/>
                  </a:ext>
                </a:extLst>
              </a:tr>
              <a:tr h="420202">
                <a:tc>
                  <a:txBody>
                    <a:bodyPr/>
                    <a:lstStyle/>
                    <a:p>
                      <a:pPr algn="l" fontAlgn="b"/>
                      <a:endParaRPr lang="pt-BR" sz="18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ctr"/>
                      <a:r>
                        <a:rPr lang="pt-BR" sz="1800" u="none" strike="noStrike" dirty="0">
                          <a:effectLst/>
                          <a:highlight>
                            <a:srgbClr val="00FF00"/>
                          </a:highlight>
                        </a:rPr>
                        <a:t>Meta atingida 95%</a:t>
                      </a:r>
                      <a:endParaRPr lang="pt-BR" sz="1800" b="0" i="0" u="none" strike="noStrike" dirty="0">
                        <a:solidFill>
                          <a:srgbClr val="000000"/>
                        </a:solidFill>
                        <a:effectLst/>
                        <a:highlight>
                          <a:srgbClr val="00FF00"/>
                        </a:highlight>
                        <a:latin typeface="Calibri" panose="020F0502020204030204" pitchFamily="34" charset="0"/>
                      </a:endParaRPr>
                    </a:p>
                  </a:txBody>
                  <a:tcPr marL="9525" marR="9525" marT="9525" marB="0" anchor="ctr"/>
                </a:tc>
                <a:tc>
                  <a:txBody>
                    <a:bodyPr/>
                    <a:lstStyle/>
                    <a:p>
                      <a:pPr algn="l" fontAlgn="ctr"/>
                      <a:r>
                        <a:rPr lang="pt-BR" sz="1800" u="none" strike="noStrike" dirty="0">
                          <a:effectLst/>
                          <a:highlight>
                            <a:srgbClr val="00FF00"/>
                          </a:highlight>
                        </a:rPr>
                        <a:t>4 municípios</a:t>
                      </a:r>
                      <a:endParaRPr lang="pt-BR" sz="1800" b="0" i="0" u="none" strike="noStrike" dirty="0">
                        <a:solidFill>
                          <a:srgbClr val="000000"/>
                        </a:solidFill>
                        <a:effectLst/>
                        <a:highlight>
                          <a:srgbClr val="00FF00"/>
                        </a:highlight>
                        <a:latin typeface="Calibri" panose="020F0502020204030204" pitchFamily="34" charset="0"/>
                      </a:endParaRPr>
                    </a:p>
                  </a:txBody>
                  <a:tcPr marL="9525" marR="9525" marT="9525" marB="0" anchor="ctr"/>
                </a:tc>
                <a:tc>
                  <a:txBody>
                    <a:bodyPr/>
                    <a:lstStyle/>
                    <a:p>
                      <a:pPr algn="l" fontAlgn="b"/>
                      <a:endParaRPr lang="pt-BR" sz="1100" b="0" i="0" u="none" strike="noStrike">
                        <a:solidFill>
                          <a:srgbClr val="000000"/>
                        </a:solidFill>
                        <a:effectLst/>
                        <a:highlight>
                          <a:srgbClr val="FFFF00"/>
                        </a:highlight>
                        <a:latin typeface="Calibri" panose="020F0502020204030204" pitchFamily="34" charset="0"/>
                      </a:endParaRPr>
                    </a:p>
                  </a:txBody>
                  <a:tcPr marL="9525" marR="9525" marT="9525" marB="0" anchor="b"/>
                </a:tc>
                <a:extLst>
                  <a:ext uri="{0D108BD9-81ED-4DB2-BD59-A6C34878D82A}">
                    <a16:rowId xmlns:a16="http://schemas.microsoft.com/office/drawing/2014/main" val="1687736857"/>
                  </a:ext>
                </a:extLst>
              </a:tr>
              <a:tr h="420202">
                <a:tc>
                  <a:txBody>
                    <a:bodyPr/>
                    <a:lstStyle/>
                    <a:p>
                      <a:pPr algn="l" fontAlgn="b"/>
                      <a:endParaRPr lang="pt-BR" sz="18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ctr"/>
                      <a:r>
                        <a:rPr lang="pt-BR" sz="1800" u="none" strike="noStrike">
                          <a:effectLst/>
                          <a:highlight>
                            <a:srgbClr val="FFFF00"/>
                          </a:highlight>
                        </a:rPr>
                        <a:t>&gt;50% até 89%</a:t>
                      </a:r>
                      <a:endParaRPr lang="pt-BR" sz="1800" b="0" i="0" u="none" strike="noStrike">
                        <a:solidFill>
                          <a:srgbClr val="000000"/>
                        </a:solidFill>
                        <a:effectLst/>
                        <a:highlight>
                          <a:srgbClr val="FFFF00"/>
                        </a:highlight>
                        <a:latin typeface="Calibri" panose="020F0502020204030204" pitchFamily="34" charset="0"/>
                      </a:endParaRPr>
                    </a:p>
                  </a:txBody>
                  <a:tcPr marL="9525" marR="9525" marT="9525" marB="0" anchor="ctr"/>
                </a:tc>
                <a:tc>
                  <a:txBody>
                    <a:bodyPr/>
                    <a:lstStyle/>
                    <a:p>
                      <a:pPr algn="l" fontAlgn="ctr"/>
                      <a:r>
                        <a:rPr lang="pt-BR" sz="1800" u="none" strike="noStrike" dirty="0">
                          <a:effectLst/>
                          <a:highlight>
                            <a:srgbClr val="FFFF00"/>
                          </a:highlight>
                        </a:rPr>
                        <a:t>131 municípios</a:t>
                      </a:r>
                      <a:endParaRPr lang="pt-BR" sz="1800" b="0" i="0" u="none" strike="noStrike" dirty="0">
                        <a:solidFill>
                          <a:srgbClr val="000000"/>
                        </a:solidFill>
                        <a:effectLst/>
                        <a:highlight>
                          <a:srgbClr val="FFFF00"/>
                        </a:highlight>
                        <a:latin typeface="Calibri" panose="020F0502020204030204" pitchFamily="34" charset="0"/>
                      </a:endParaRPr>
                    </a:p>
                  </a:txBody>
                  <a:tcPr marL="9525" marR="9525" marT="9525" marB="0" anchor="ctr"/>
                </a:tc>
                <a:tc>
                  <a:txBody>
                    <a:bodyPr/>
                    <a:lstStyle/>
                    <a:p>
                      <a:pPr algn="l" fontAlgn="b"/>
                      <a:endParaRPr lang="pt-BR" sz="1100" b="0" i="0" u="none" strike="noStrike">
                        <a:solidFill>
                          <a:srgbClr val="000000"/>
                        </a:solidFill>
                        <a:effectLst/>
                        <a:highlight>
                          <a:srgbClr val="FFFF00"/>
                        </a:highlight>
                        <a:latin typeface="Calibri" panose="020F0502020204030204" pitchFamily="34" charset="0"/>
                      </a:endParaRPr>
                    </a:p>
                  </a:txBody>
                  <a:tcPr marL="9525" marR="9525" marT="9525" marB="0" anchor="b"/>
                </a:tc>
                <a:extLst>
                  <a:ext uri="{0D108BD9-81ED-4DB2-BD59-A6C34878D82A}">
                    <a16:rowId xmlns:a16="http://schemas.microsoft.com/office/drawing/2014/main" val="3179941004"/>
                  </a:ext>
                </a:extLst>
              </a:tr>
              <a:tr h="420202">
                <a:tc>
                  <a:txBody>
                    <a:bodyPr/>
                    <a:lstStyle/>
                    <a:p>
                      <a:pPr algn="l" fontAlgn="b"/>
                      <a:endParaRPr lang="pt-BR" sz="18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ctr"/>
                      <a:r>
                        <a:rPr lang="pt-BR" sz="1800" u="none" strike="noStrike" dirty="0">
                          <a:effectLst/>
                          <a:highlight>
                            <a:srgbClr val="FF0000"/>
                          </a:highlight>
                        </a:rPr>
                        <a:t>Abaixo de 50%</a:t>
                      </a:r>
                      <a:endParaRPr lang="pt-BR" sz="1800" b="0" i="0" u="none" strike="noStrike" dirty="0">
                        <a:solidFill>
                          <a:srgbClr val="000000"/>
                        </a:solidFill>
                        <a:effectLst/>
                        <a:highlight>
                          <a:srgbClr val="FF0000"/>
                        </a:highlight>
                        <a:latin typeface="Calibri" panose="020F0502020204030204" pitchFamily="34" charset="0"/>
                      </a:endParaRPr>
                    </a:p>
                  </a:txBody>
                  <a:tcPr marL="9525" marR="9525" marT="9525" marB="0" anchor="ctr"/>
                </a:tc>
                <a:tc>
                  <a:txBody>
                    <a:bodyPr/>
                    <a:lstStyle/>
                    <a:p>
                      <a:pPr algn="l" fontAlgn="ctr"/>
                      <a:r>
                        <a:rPr lang="pt-BR" sz="1800" u="none" strike="noStrike" dirty="0">
                          <a:effectLst/>
                          <a:highlight>
                            <a:srgbClr val="FF0000"/>
                          </a:highlight>
                        </a:rPr>
                        <a:t>32 municípios</a:t>
                      </a:r>
                      <a:endParaRPr lang="pt-BR" sz="1800" b="0" i="0" u="none" strike="noStrike" dirty="0">
                        <a:solidFill>
                          <a:srgbClr val="000000"/>
                        </a:solidFill>
                        <a:effectLst/>
                        <a:highlight>
                          <a:srgbClr val="FF0000"/>
                        </a:highlight>
                        <a:latin typeface="Calibri" panose="020F0502020204030204" pitchFamily="34" charset="0"/>
                      </a:endParaRPr>
                    </a:p>
                  </a:txBody>
                  <a:tcPr marL="9525" marR="9525" marT="9525" marB="0" anchor="ctr"/>
                </a:tc>
                <a:tc>
                  <a:txBody>
                    <a:bodyPr/>
                    <a:lstStyle/>
                    <a:p>
                      <a:pPr algn="l" fontAlgn="b"/>
                      <a:endParaRPr lang="pt-BR" sz="1100" b="0" i="0" u="none" strike="noStrike" dirty="0">
                        <a:solidFill>
                          <a:srgbClr val="000000"/>
                        </a:solidFill>
                        <a:effectLst/>
                        <a:highlight>
                          <a:srgbClr val="FFFF00"/>
                        </a:highlight>
                        <a:latin typeface="Calibri" panose="020F0502020204030204" pitchFamily="34" charset="0"/>
                      </a:endParaRPr>
                    </a:p>
                  </a:txBody>
                  <a:tcPr marL="9525" marR="9525" marT="9525" marB="0" anchor="b"/>
                </a:tc>
                <a:extLst>
                  <a:ext uri="{0D108BD9-81ED-4DB2-BD59-A6C34878D82A}">
                    <a16:rowId xmlns:a16="http://schemas.microsoft.com/office/drawing/2014/main" val="4218444498"/>
                  </a:ext>
                </a:extLst>
              </a:tr>
              <a:tr h="370649">
                <a:tc>
                  <a:txBody>
                    <a:bodyPr/>
                    <a:lstStyle/>
                    <a:p>
                      <a:pPr algn="l" fontAlgn="b"/>
                      <a:endParaRPr lang="pt-BR" sz="11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b"/>
                      <a:endParaRPr lang="pt-BR" sz="11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b"/>
                      <a:endParaRPr lang="pt-BR" sz="1100" b="0" i="0" u="none" strike="noStrike">
                        <a:solidFill>
                          <a:srgbClr val="000000"/>
                        </a:solidFill>
                        <a:effectLst/>
                        <a:highlight>
                          <a:srgbClr val="FFFF00"/>
                        </a:highlight>
                        <a:latin typeface="Calibri" panose="020F0502020204030204" pitchFamily="34" charset="0"/>
                      </a:endParaRPr>
                    </a:p>
                  </a:txBody>
                  <a:tcPr marL="9525" marR="9525" marT="9525" marB="0" anchor="b"/>
                </a:tc>
                <a:tc>
                  <a:txBody>
                    <a:bodyPr/>
                    <a:lstStyle/>
                    <a:p>
                      <a:pPr algn="l" fontAlgn="b"/>
                      <a:endParaRPr lang="pt-BR" sz="1100" b="0" i="0" u="none" strike="noStrike" dirty="0">
                        <a:solidFill>
                          <a:srgbClr val="000000"/>
                        </a:solidFill>
                        <a:effectLst/>
                        <a:highlight>
                          <a:srgbClr val="FFFF00"/>
                        </a:highlight>
                        <a:latin typeface="Calibri" panose="020F0502020204030204" pitchFamily="34" charset="0"/>
                      </a:endParaRPr>
                    </a:p>
                  </a:txBody>
                  <a:tcPr marL="9525" marR="9525" marT="9525" marB="0" anchor="b"/>
                </a:tc>
                <a:extLst>
                  <a:ext uri="{0D108BD9-81ED-4DB2-BD59-A6C34878D82A}">
                    <a16:rowId xmlns:a16="http://schemas.microsoft.com/office/drawing/2014/main" val="1110473286"/>
                  </a:ext>
                </a:extLst>
              </a:tr>
            </a:tbl>
          </a:graphicData>
        </a:graphic>
      </p:graphicFrame>
      <p:sp>
        <p:nvSpPr>
          <p:cNvPr id="6" name="Retângulo 5">
            <a:extLst>
              <a:ext uri="{FF2B5EF4-FFF2-40B4-BE49-F238E27FC236}">
                <a16:creationId xmlns:a16="http://schemas.microsoft.com/office/drawing/2014/main" id="{832ECDCA-984D-4E2F-943D-D15B44B188FB}"/>
              </a:ext>
            </a:extLst>
          </p:cNvPr>
          <p:cNvSpPr/>
          <p:nvPr/>
        </p:nvSpPr>
        <p:spPr>
          <a:xfrm>
            <a:off x="1143000" y="4697105"/>
            <a:ext cx="6096000" cy="646331"/>
          </a:xfrm>
          <a:prstGeom prst="rect">
            <a:avLst/>
          </a:prstGeom>
        </p:spPr>
        <p:txBody>
          <a:bodyPr>
            <a:spAutoFit/>
          </a:bodyPr>
          <a:lstStyle/>
          <a:p>
            <a:r>
              <a:rPr lang="pt-BR" dirty="0">
                <a:solidFill>
                  <a:srgbClr val="000000"/>
                </a:solidFill>
                <a:latin typeface="Calibri" panose="020F0502020204030204" pitchFamily="34" charset="0"/>
              </a:rPr>
              <a:t>FONTE: SIPNI/ TABNET. Acesso em 17/08/2023 (fornecido pela SESAP/RN – Base : Maio/23). </a:t>
            </a:r>
            <a:endParaRPr lang="pt-BR" dirty="0"/>
          </a:p>
        </p:txBody>
      </p:sp>
      <p:pic>
        <p:nvPicPr>
          <p:cNvPr id="7" name="Imagem 6">
            <a:extLst>
              <a:ext uri="{FF2B5EF4-FFF2-40B4-BE49-F238E27FC236}">
                <a16:creationId xmlns:a16="http://schemas.microsoft.com/office/drawing/2014/main" id="{2C593046-CCE3-4FB8-BB42-7A44877F276A}"/>
              </a:ext>
            </a:extLst>
          </p:cNvPr>
          <p:cNvPicPr>
            <a:picLocks noChangeAspect="1"/>
          </p:cNvPicPr>
          <p:nvPr/>
        </p:nvPicPr>
        <p:blipFill>
          <a:blip r:embed="rId3"/>
          <a:stretch>
            <a:fillRect/>
          </a:stretch>
        </p:blipFill>
        <p:spPr>
          <a:xfrm>
            <a:off x="-21771" y="2336169"/>
            <a:ext cx="1780186" cy="1481456"/>
          </a:xfrm>
          <a:prstGeom prst="rect">
            <a:avLst/>
          </a:prstGeom>
        </p:spPr>
      </p:pic>
    </p:spTree>
    <p:extLst>
      <p:ext uri="{BB962C8B-B14F-4D97-AF65-F5344CB8AC3E}">
        <p14:creationId xmlns:p14="http://schemas.microsoft.com/office/powerpoint/2010/main" val="3062754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76200"/>
            <a:ext cx="12191999" cy="6858000"/>
          </a:xfrm>
          <a:prstGeom prst="rect">
            <a:avLst/>
          </a:prstGeom>
        </p:spPr>
      </p:pic>
      <p:sp>
        <p:nvSpPr>
          <p:cNvPr id="6" name="CaixaDeTexto 5"/>
          <p:cNvSpPr txBox="1"/>
          <p:nvPr/>
        </p:nvSpPr>
        <p:spPr>
          <a:xfrm>
            <a:off x="1248294" y="1369184"/>
            <a:ext cx="8907321" cy="4524315"/>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053E5B"/>
                </a:solidFill>
              </a:rPr>
              <a:t>Declínio na cobertura vacinal no Brasil desde 2016</a:t>
            </a:r>
            <a:r>
              <a:rPr lang="pt-BR" sz="2200" dirty="0">
                <a:solidFill>
                  <a:srgbClr val="053E5B"/>
                </a:solidFill>
              </a:rPr>
              <a:t>, acarretando o reaparecimento de algumas doenças </a:t>
            </a:r>
            <a:r>
              <a:rPr lang="pt-BR" sz="2200" dirty="0" err="1">
                <a:solidFill>
                  <a:srgbClr val="053E5B"/>
                </a:solidFill>
              </a:rPr>
              <a:t>Imunopreveníveis</a:t>
            </a:r>
            <a:endParaRPr lang="pt-BR" sz="2200" dirty="0">
              <a:solidFill>
                <a:srgbClr val="053E5B"/>
              </a:solidFill>
            </a:endParaRPr>
          </a:p>
          <a:p>
            <a:pPr marL="342900" indent="-342900">
              <a:buFont typeface="Arial" panose="020B0604020202020204" pitchFamily="34" charset="0"/>
              <a:buChar char="•"/>
            </a:pPr>
            <a:endParaRPr lang="pt-BR" sz="2200" dirty="0">
              <a:solidFill>
                <a:srgbClr val="053E5B"/>
              </a:solidFill>
            </a:endParaRPr>
          </a:p>
          <a:p>
            <a:pPr marL="342900" indent="-342900">
              <a:buFont typeface="Arial" panose="020B0604020202020204" pitchFamily="34" charset="0"/>
              <a:buChar char="•"/>
            </a:pPr>
            <a:r>
              <a:rPr lang="pt-BR" sz="2200" b="1" dirty="0">
                <a:solidFill>
                  <a:srgbClr val="053E5B"/>
                </a:solidFill>
              </a:rPr>
              <a:t>Comprometimento da homogeneidade </a:t>
            </a:r>
            <a:r>
              <a:rPr lang="pt-BR" sz="2200" dirty="0">
                <a:solidFill>
                  <a:srgbClr val="053E5B"/>
                </a:solidFill>
              </a:rPr>
              <a:t>das coberturas vacinais (obtenção da meta de cobertura vacinal em 70% dos municípios)</a:t>
            </a:r>
          </a:p>
          <a:p>
            <a:pPr marL="342900" indent="-342900">
              <a:buFont typeface="Arial" panose="020B0604020202020204" pitchFamily="34" charset="0"/>
              <a:buChar char="•"/>
            </a:pPr>
            <a:endParaRPr lang="pt-BR" sz="2200" dirty="0">
              <a:solidFill>
                <a:srgbClr val="053E5B"/>
              </a:solidFill>
            </a:endParaRPr>
          </a:p>
          <a:p>
            <a:pPr marL="342900" indent="-342900">
              <a:buFont typeface="Arial" panose="020B0604020202020204" pitchFamily="34" charset="0"/>
              <a:buChar char="•"/>
            </a:pPr>
            <a:r>
              <a:rPr lang="pt-BR" sz="2200" b="1" dirty="0">
                <a:solidFill>
                  <a:srgbClr val="053E5B"/>
                </a:solidFill>
              </a:rPr>
              <a:t>Fenômeno da hesitação vacinal </a:t>
            </a:r>
            <a:r>
              <a:rPr lang="pt-BR" sz="2200" dirty="0">
                <a:solidFill>
                  <a:srgbClr val="053E5B"/>
                </a:solidFill>
              </a:rPr>
              <a:t>(atraso em aceitar ou recusa às vacinas recomendadas) que ocorre mundialmente e que vem se tornando mais presente no Brasil.</a:t>
            </a:r>
            <a:r>
              <a:rPr lang="pt-BR" sz="2400" dirty="0"/>
              <a:t> </a:t>
            </a:r>
            <a:endParaRPr lang="pt-BR" sz="2200" dirty="0">
              <a:solidFill>
                <a:srgbClr val="053E5B"/>
              </a:solidFill>
            </a:endParaRPr>
          </a:p>
          <a:p>
            <a:pPr marL="342900" indent="-342900">
              <a:buFont typeface="Arial" panose="020B0604020202020204" pitchFamily="34" charset="0"/>
              <a:buChar char="•"/>
            </a:pPr>
            <a:r>
              <a:rPr lang="pt-BR" sz="2200" b="1" dirty="0">
                <a:solidFill>
                  <a:srgbClr val="053E5B"/>
                </a:solidFill>
              </a:rPr>
              <a:t>Impacto da pandemia da COVID-19 </a:t>
            </a:r>
            <a:r>
              <a:rPr lang="pt-BR" sz="2200" dirty="0">
                <a:solidFill>
                  <a:srgbClr val="053E5B"/>
                </a:solidFill>
              </a:rPr>
              <a:t>no enfraquecimento dos programas de imunização</a:t>
            </a:r>
          </a:p>
          <a:p>
            <a:pPr marL="342900" indent="-342900">
              <a:buFont typeface="Arial" panose="020B0604020202020204" pitchFamily="34" charset="0"/>
              <a:buChar char="•"/>
            </a:pPr>
            <a:endParaRPr lang="pt-BR" sz="2200" dirty="0">
              <a:solidFill>
                <a:srgbClr val="053E5B"/>
              </a:solidFill>
            </a:endParaRPr>
          </a:p>
          <a:p>
            <a:r>
              <a:rPr lang="pt-BR" sz="2200" dirty="0">
                <a:solidFill>
                  <a:srgbClr val="053E5B"/>
                </a:solidFill>
              </a:rPr>
              <a:t> </a:t>
            </a:r>
          </a:p>
        </p:txBody>
      </p:sp>
      <p:sp>
        <p:nvSpPr>
          <p:cNvPr id="8" name="Divisa 7"/>
          <p:cNvSpPr/>
          <p:nvPr/>
        </p:nvSpPr>
        <p:spPr>
          <a:xfrm>
            <a:off x="1281921" y="492368"/>
            <a:ext cx="195186" cy="289935"/>
          </a:xfrm>
          <a:prstGeom prst="chevron">
            <a:avLst>
              <a:gd name="adj" fmla="val 62310"/>
            </a:avLst>
          </a:prstGeom>
          <a:solidFill>
            <a:srgbClr val="002060"/>
          </a:solidFill>
          <a:ln>
            <a:solidFill>
              <a:schemeClr val="bg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Divisa 8"/>
          <p:cNvSpPr/>
          <p:nvPr/>
        </p:nvSpPr>
        <p:spPr>
          <a:xfrm>
            <a:off x="1074879" y="482043"/>
            <a:ext cx="195186" cy="289935"/>
          </a:xfrm>
          <a:prstGeom prst="chevron">
            <a:avLst>
              <a:gd name="adj" fmla="val 62310"/>
            </a:avLst>
          </a:prstGeom>
          <a:solidFill>
            <a:srgbClr val="002060"/>
          </a:solidFill>
          <a:ln>
            <a:solidFill>
              <a:schemeClr val="bg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CaixaDeTexto 1"/>
          <p:cNvSpPr txBox="1"/>
          <p:nvPr/>
        </p:nvSpPr>
        <p:spPr>
          <a:xfrm>
            <a:off x="1544831" y="385692"/>
            <a:ext cx="7522969" cy="523220"/>
          </a:xfrm>
          <a:prstGeom prst="rect">
            <a:avLst/>
          </a:prstGeom>
          <a:noFill/>
        </p:spPr>
        <p:txBody>
          <a:bodyPr wrap="square" rtlCol="0">
            <a:spAutoFit/>
          </a:bodyPr>
          <a:lstStyle/>
          <a:p>
            <a:r>
              <a:rPr lang="pt-BR" sz="2800" b="1" i="1" dirty="0">
                <a:solidFill>
                  <a:srgbClr val="002060"/>
                </a:solidFill>
              </a:rPr>
              <a:t>Antecedentes</a:t>
            </a:r>
            <a:r>
              <a:rPr lang="pt-BR" sz="2800" b="1" dirty="0">
                <a:solidFill>
                  <a:srgbClr val="002060"/>
                </a:solidFill>
              </a:rPr>
              <a:t>.....</a:t>
            </a:r>
          </a:p>
        </p:txBody>
      </p:sp>
      <p:pic>
        <p:nvPicPr>
          <p:cNvPr id="3" name="Imagem 2">
            <a:extLst>
              <a:ext uri="{FF2B5EF4-FFF2-40B4-BE49-F238E27FC236}">
                <a16:creationId xmlns:a16="http://schemas.microsoft.com/office/drawing/2014/main" id="{4FA5EBEF-65B2-4BE9-93E2-676F85563F9D}"/>
              </a:ext>
            </a:extLst>
          </p:cNvPr>
          <p:cNvPicPr>
            <a:picLocks noChangeAspect="1"/>
          </p:cNvPicPr>
          <p:nvPr/>
        </p:nvPicPr>
        <p:blipFill>
          <a:blip r:embed="rId3"/>
          <a:stretch>
            <a:fillRect/>
          </a:stretch>
        </p:blipFill>
        <p:spPr>
          <a:xfrm>
            <a:off x="9296400" y="5638800"/>
            <a:ext cx="1411393" cy="977799"/>
          </a:xfrm>
          <a:prstGeom prst="rect">
            <a:avLst/>
          </a:prstGeom>
        </p:spPr>
      </p:pic>
      <p:pic>
        <p:nvPicPr>
          <p:cNvPr id="5" name="Imagem 4">
            <a:extLst>
              <a:ext uri="{FF2B5EF4-FFF2-40B4-BE49-F238E27FC236}">
                <a16:creationId xmlns:a16="http://schemas.microsoft.com/office/drawing/2014/main" id="{80B72E8F-777E-40B8-BE13-AE88F959B591}"/>
              </a:ext>
            </a:extLst>
          </p:cNvPr>
          <p:cNvPicPr>
            <a:picLocks noChangeAspect="1"/>
          </p:cNvPicPr>
          <p:nvPr/>
        </p:nvPicPr>
        <p:blipFill>
          <a:blip r:embed="rId4"/>
          <a:stretch>
            <a:fillRect/>
          </a:stretch>
        </p:blipFill>
        <p:spPr>
          <a:xfrm>
            <a:off x="9829801" y="192808"/>
            <a:ext cx="2040674" cy="1635992"/>
          </a:xfrm>
          <a:prstGeom prst="rect">
            <a:avLst/>
          </a:prstGeom>
        </p:spPr>
      </p:pic>
    </p:spTree>
    <p:extLst>
      <p:ext uri="{BB962C8B-B14F-4D97-AF65-F5344CB8AC3E}">
        <p14:creationId xmlns:p14="http://schemas.microsoft.com/office/powerpoint/2010/main" val="4130140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CaixaDeTexto 5"/>
          <p:cNvSpPr txBox="1"/>
          <p:nvPr/>
        </p:nvSpPr>
        <p:spPr>
          <a:xfrm>
            <a:off x="457200" y="638971"/>
            <a:ext cx="10591800" cy="5832366"/>
          </a:xfrm>
          <a:prstGeom prst="rect">
            <a:avLst/>
          </a:prstGeom>
          <a:noFill/>
        </p:spPr>
        <p:txBody>
          <a:bodyPr wrap="square" rtlCol="0">
            <a:spAutoFit/>
          </a:bodyPr>
          <a:lstStyle/>
          <a:p>
            <a:pPr>
              <a:spcBef>
                <a:spcPts val="600"/>
              </a:spcBef>
            </a:pPr>
            <a:r>
              <a:rPr lang="pt-BR" sz="2100" b="1" i="1" dirty="0"/>
              <a:t>O que pode está relacionados a esse declínio? </a:t>
            </a:r>
            <a:endParaRPr lang="pt-BR" sz="2100" i="1" dirty="0"/>
          </a:p>
          <a:p>
            <a:pPr marL="800100" lvl="1" indent="-342900">
              <a:spcBef>
                <a:spcPts val="600"/>
              </a:spcBef>
              <a:buFont typeface="Arial" panose="020B0604020202020204" pitchFamily="34" charset="0"/>
              <a:buChar char="•"/>
            </a:pPr>
            <a:r>
              <a:rPr lang="pt-BR" sz="2100" b="1" dirty="0"/>
              <a:t>Enfraquecimento do Sistema Único de Saúde </a:t>
            </a:r>
            <a:r>
              <a:rPr lang="pt-BR" sz="2100" dirty="0"/>
              <a:t>(SUS) (DONIEC; DALL’ALBA; KING, 2018; RASELLA et al., 2018) </a:t>
            </a:r>
          </a:p>
          <a:p>
            <a:pPr marL="800100" lvl="1" indent="-342900">
              <a:spcBef>
                <a:spcPts val="600"/>
              </a:spcBef>
              <a:buFont typeface="Arial" panose="020B0604020202020204" pitchFamily="34" charset="0"/>
              <a:buChar char="•"/>
            </a:pPr>
            <a:r>
              <a:rPr lang="pt-BR" sz="2100" b="1" dirty="0"/>
              <a:t>Mudanças recentes nos sistemas de informação do PNI </a:t>
            </a:r>
            <a:r>
              <a:rPr lang="pt-BR" sz="2100" dirty="0"/>
              <a:t>(SILVA et al., 2020)</a:t>
            </a:r>
          </a:p>
          <a:p>
            <a:pPr marL="800100" lvl="1" indent="-342900">
              <a:spcBef>
                <a:spcPts val="600"/>
              </a:spcBef>
              <a:buFont typeface="Arial" panose="020B0604020202020204" pitchFamily="34" charset="0"/>
              <a:buChar char="•"/>
            </a:pPr>
            <a:r>
              <a:rPr lang="pt-BR" sz="2100" b="1" dirty="0"/>
              <a:t>Baixa percepção de risco para doenças que não são mais comuns atualmente </a:t>
            </a:r>
            <a:r>
              <a:rPr lang="pt-BR" sz="2100" dirty="0"/>
              <a:t>(SATO, 2018)</a:t>
            </a:r>
          </a:p>
          <a:p>
            <a:pPr marL="800100" lvl="1" indent="-342900">
              <a:spcBef>
                <a:spcPts val="600"/>
              </a:spcBef>
              <a:buFont typeface="Arial" panose="020B0604020202020204" pitchFamily="34" charset="0"/>
              <a:buChar char="•"/>
            </a:pPr>
            <a:r>
              <a:rPr lang="pt-BR" sz="2100" b="1" dirty="0"/>
              <a:t>Desconhecimento dos esquemas vacinais preconizados nos calendários </a:t>
            </a:r>
            <a:r>
              <a:rPr lang="pt-BR" sz="2100" dirty="0"/>
              <a:t>(BRASIL, 2018)</a:t>
            </a:r>
          </a:p>
          <a:p>
            <a:pPr marL="800100" lvl="1" indent="-342900">
              <a:spcBef>
                <a:spcPts val="600"/>
              </a:spcBef>
              <a:buFont typeface="Arial" panose="020B0604020202020204" pitchFamily="34" charset="0"/>
              <a:buChar char="•"/>
            </a:pPr>
            <a:r>
              <a:rPr lang="pt-BR" sz="2100" b="1" dirty="0"/>
              <a:t>Questões estruturais</a:t>
            </a:r>
            <a:r>
              <a:rPr lang="pt-BR" sz="2100" dirty="0"/>
              <a:t>: Horário de funcionamento das salas de vacina, desabastecimento de insumos, número insuficiente de profissionais de saúde capacitados, processos de comunicação, falta de apoio financeiro, dificuldades na alimentação do sistema de informação do PNI (BRASIL, 2018)</a:t>
            </a:r>
          </a:p>
          <a:p>
            <a:pPr marL="800100" lvl="1" indent="-342900">
              <a:spcBef>
                <a:spcPts val="600"/>
              </a:spcBef>
              <a:buFont typeface="Arial" panose="020B0604020202020204" pitchFamily="34" charset="0"/>
              <a:buChar char="•"/>
            </a:pPr>
            <a:r>
              <a:rPr lang="pt-BR" sz="2100" b="1" dirty="0"/>
              <a:t>Movimento </a:t>
            </a:r>
            <a:r>
              <a:rPr lang="pt-BR" sz="2100" b="1" dirty="0" err="1"/>
              <a:t>Antivacina</a:t>
            </a:r>
            <a:r>
              <a:rPr lang="pt-BR" sz="2100" b="1" dirty="0"/>
              <a:t> </a:t>
            </a:r>
            <a:r>
              <a:rPr lang="pt-BR" sz="2100" dirty="0"/>
              <a:t>(APS et al., 2018)</a:t>
            </a:r>
          </a:p>
          <a:p>
            <a:pPr marL="800100" lvl="1" indent="-342900">
              <a:spcBef>
                <a:spcPts val="600"/>
              </a:spcBef>
              <a:buFont typeface="Arial" panose="020B0604020202020204" pitchFamily="34" charset="0"/>
              <a:buChar char="•"/>
            </a:pPr>
            <a:r>
              <a:rPr lang="pt-BR" sz="2400" b="1" dirty="0"/>
              <a:t>Direitos e Deveres -</a:t>
            </a:r>
            <a:r>
              <a:rPr lang="pt-BR" sz="2400" dirty="0"/>
              <a:t> </a:t>
            </a:r>
            <a:r>
              <a:rPr lang="pt-BR" sz="2000" b="1" dirty="0"/>
              <a:t>Constituição Federal </a:t>
            </a:r>
            <a:r>
              <a:rPr lang="pt-BR" sz="2000" b="1" dirty="0">
                <a:cs typeface="Arial" panose="020B0604020202020204" pitchFamily="34" charset="0"/>
              </a:rPr>
              <a:t>Art. 227 </a:t>
            </a:r>
            <a:r>
              <a:rPr lang="pt-BR" sz="2000" dirty="0"/>
              <a:t>e  </a:t>
            </a:r>
            <a:r>
              <a:rPr lang="pt-BR" sz="2000" b="1" dirty="0">
                <a:cs typeface="Arial" panose="020B0604020202020204" pitchFamily="34" charset="0"/>
              </a:rPr>
              <a:t>Art. 4º do ECA</a:t>
            </a:r>
            <a:r>
              <a:rPr lang="pt-BR" sz="2400" b="1" dirty="0">
                <a:cs typeface="Arial" panose="020B0604020202020204" pitchFamily="34" charset="0"/>
              </a:rPr>
              <a:t> </a:t>
            </a:r>
            <a:r>
              <a:rPr lang="pt-BR" sz="1600" b="1" dirty="0">
                <a:cs typeface="Arial" panose="020B0604020202020204" pitchFamily="34" charset="0"/>
              </a:rPr>
              <a:t>(“O poder familiar não autoriza que os pais, invocando convicção filosófica, coloquem em risco a saúde dos filhos”) -</a:t>
            </a:r>
            <a:r>
              <a:rPr lang="pt-BR" sz="1600" b="1" dirty="0">
                <a:solidFill>
                  <a:srgbClr val="000000"/>
                </a:solidFill>
                <a:latin typeface="Arial" panose="020B0604020202020204" pitchFamily="34" charset="0"/>
                <a:ea typeface="Times New Roman" panose="02020603050405020304" pitchFamily="18" charset="0"/>
              </a:rPr>
              <a:t> Crianças não são “propriedade” nem do Estado, nem dos pais</a:t>
            </a:r>
            <a:r>
              <a:rPr lang="pt-BR"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pt-BR" sz="1600" dirty="0"/>
              <a:t> </a:t>
            </a:r>
          </a:p>
          <a:p>
            <a:pPr lvl="1">
              <a:spcBef>
                <a:spcPts val="600"/>
              </a:spcBef>
            </a:pPr>
            <a:r>
              <a:rPr lang="pt-BR" sz="2100" dirty="0">
                <a:solidFill>
                  <a:srgbClr val="053E5B"/>
                </a:solidFill>
              </a:rPr>
              <a:t> </a:t>
            </a:r>
          </a:p>
        </p:txBody>
      </p:sp>
      <p:sp>
        <p:nvSpPr>
          <p:cNvPr id="8" name="Divisa 7"/>
          <p:cNvSpPr/>
          <p:nvPr/>
        </p:nvSpPr>
        <p:spPr>
          <a:xfrm>
            <a:off x="1311135" y="281181"/>
            <a:ext cx="195186" cy="289935"/>
          </a:xfrm>
          <a:prstGeom prst="chevron">
            <a:avLst>
              <a:gd name="adj" fmla="val 62310"/>
            </a:avLst>
          </a:prstGeom>
          <a:solidFill>
            <a:srgbClr val="002060"/>
          </a:solidFill>
          <a:ln>
            <a:solidFill>
              <a:schemeClr val="bg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Divisa 8"/>
          <p:cNvSpPr/>
          <p:nvPr/>
        </p:nvSpPr>
        <p:spPr>
          <a:xfrm>
            <a:off x="1060095" y="276892"/>
            <a:ext cx="195186" cy="289935"/>
          </a:xfrm>
          <a:prstGeom prst="chevron">
            <a:avLst>
              <a:gd name="adj" fmla="val 62310"/>
            </a:avLst>
          </a:prstGeom>
          <a:solidFill>
            <a:srgbClr val="002060"/>
          </a:solidFill>
          <a:ln>
            <a:solidFill>
              <a:schemeClr val="bg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CaixaDeTexto 1"/>
          <p:cNvSpPr txBox="1"/>
          <p:nvPr/>
        </p:nvSpPr>
        <p:spPr>
          <a:xfrm>
            <a:off x="1506321" y="115751"/>
            <a:ext cx="7467600" cy="523220"/>
          </a:xfrm>
          <a:prstGeom prst="rect">
            <a:avLst/>
          </a:prstGeom>
          <a:noFill/>
        </p:spPr>
        <p:txBody>
          <a:bodyPr wrap="square" rtlCol="0">
            <a:spAutoFit/>
          </a:bodyPr>
          <a:lstStyle/>
          <a:p>
            <a:r>
              <a:rPr lang="pt-BR" sz="2800" b="1" i="1" dirty="0">
                <a:solidFill>
                  <a:srgbClr val="002060"/>
                </a:solidFill>
              </a:rPr>
              <a:t>Antecedentes</a:t>
            </a:r>
            <a:r>
              <a:rPr lang="pt-BR" sz="2800" b="1" dirty="0">
                <a:solidFill>
                  <a:srgbClr val="002060"/>
                </a:solidFill>
              </a:rPr>
              <a:t> (cont.)</a:t>
            </a:r>
          </a:p>
        </p:txBody>
      </p:sp>
      <p:pic>
        <p:nvPicPr>
          <p:cNvPr id="3" name="Imagem 2">
            <a:extLst>
              <a:ext uri="{FF2B5EF4-FFF2-40B4-BE49-F238E27FC236}">
                <a16:creationId xmlns:a16="http://schemas.microsoft.com/office/drawing/2014/main" id="{7A160A61-6258-4DCC-90EE-E26B3ACD05D7}"/>
              </a:ext>
            </a:extLst>
          </p:cNvPr>
          <p:cNvPicPr>
            <a:picLocks noChangeAspect="1"/>
          </p:cNvPicPr>
          <p:nvPr/>
        </p:nvPicPr>
        <p:blipFill>
          <a:blip r:embed="rId3"/>
          <a:stretch>
            <a:fillRect/>
          </a:stretch>
        </p:blipFill>
        <p:spPr>
          <a:xfrm>
            <a:off x="9448800" y="5761137"/>
            <a:ext cx="1414395" cy="848673"/>
          </a:xfrm>
          <a:prstGeom prst="rect">
            <a:avLst/>
          </a:prstGeom>
        </p:spPr>
      </p:pic>
    </p:spTree>
    <p:extLst>
      <p:ext uri="{BB962C8B-B14F-4D97-AF65-F5344CB8AC3E}">
        <p14:creationId xmlns:p14="http://schemas.microsoft.com/office/powerpoint/2010/main" val="439878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7F2F8C3E-0D0E-403E-BE2C-BA79FEA59CDF}"/>
              </a:ext>
            </a:extLst>
          </p:cNvPr>
          <p:cNvSpPr>
            <a:spLocks noGrp="1"/>
          </p:cNvSpPr>
          <p:nvPr>
            <p:ph type="body" idx="1"/>
          </p:nvPr>
        </p:nvSpPr>
        <p:spPr>
          <a:xfrm>
            <a:off x="609600" y="1190315"/>
            <a:ext cx="10972800" cy="7017306"/>
          </a:xfrm>
        </p:spPr>
        <p:txBody>
          <a:bodyPr/>
          <a:lstStyle/>
          <a:p>
            <a:r>
              <a:rPr lang="pt-BR" sz="2400" b="1" i="1" dirty="0"/>
              <a:t>Sobre alguns dos Movimentos COSEMS RN</a:t>
            </a:r>
            <a:r>
              <a:rPr lang="pt-BR" sz="2000" b="1" i="1" dirty="0"/>
              <a:t>.... </a:t>
            </a:r>
          </a:p>
          <a:p>
            <a:endParaRPr lang="pt-BR" dirty="0"/>
          </a:p>
          <a:p>
            <a:pPr marL="285750" indent="-285750">
              <a:buFont typeface="Arial" panose="020B0604020202020204" pitchFamily="34" charset="0"/>
              <a:buChar char="•"/>
            </a:pPr>
            <a:r>
              <a:rPr lang="pt-BR" b="1" dirty="0"/>
              <a:t>Premissa básica </a:t>
            </a:r>
            <a:r>
              <a:rPr lang="pt-BR" dirty="0"/>
              <a:t>– </a:t>
            </a:r>
            <a:r>
              <a:rPr lang="pt-BR" dirty="0" err="1"/>
              <a:t>CosemsRN</a:t>
            </a:r>
            <a:r>
              <a:rPr lang="pt-BR" dirty="0"/>
              <a:t> sempre foi apoiador dos processos de vacinação...</a:t>
            </a:r>
          </a:p>
          <a:p>
            <a:pPr marL="285750" indent="-285750">
              <a:buFont typeface="Arial" panose="020B0604020202020204" pitchFamily="34" charset="0"/>
              <a:buChar char="•"/>
            </a:pPr>
            <a:r>
              <a:rPr lang="pt-BR" b="1" dirty="0"/>
              <a:t>Curso </a:t>
            </a:r>
            <a:r>
              <a:rPr lang="pt-BR" b="1" dirty="0" err="1"/>
              <a:t>ImunizaSUS</a:t>
            </a:r>
            <a:r>
              <a:rPr lang="pt-BR" b="1" dirty="0"/>
              <a:t> </a:t>
            </a:r>
            <a:r>
              <a:rPr lang="pt-BR" dirty="0"/>
              <a:t>(Rede COSEMS CONASEMS) - </a:t>
            </a:r>
            <a:r>
              <a:rPr lang="pt-BR" b="1" dirty="0">
                <a:solidFill>
                  <a:srgbClr val="053E5B"/>
                </a:solidFill>
              </a:rPr>
              <a:t>Fortalecimento das Ações de Imunização nos Territórios </a:t>
            </a:r>
            <a:r>
              <a:rPr lang="pt-BR" b="1" dirty="0">
                <a:solidFill>
                  <a:schemeClr val="tx1"/>
                </a:solidFill>
              </a:rPr>
              <a:t>Municipais e Enfrentamento às Baixas Coberturas Vacinais . </a:t>
            </a:r>
            <a:r>
              <a:rPr lang="pt-BR" dirty="0">
                <a:solidFill>
                  <a:schemeClr val="tx1"/>
                </a:solidFill>
              </a:rPr>
              <a:t>Abril a Dezembro de 2021  </a:t>
            </a:r>
            <a:r>
              <a:rPr lang="pt-BR" b="1" dirty="0">
                <a:solidFill>
                  <a:schemeClr val="tx1"/>
                </a:solidFill>
              </a:rPr>
              <a:t>(1.103 profissionais/RN-</a:t>
            </a:r>
            <a:r>
              <a:rPr lang="pt-BR" dirty="0">
                <a:solidFill>
                  <a:schemeClr val="tx1"/>
                </a:solidFill>
              </a:rPr>
              <a:t> 180h EAD</a:t>
            </a:r>
            <a:r>
              <a:rPr lang="pt-BR" b="1" dirty="0">
                <a:solidFill>
                  <a:schemeClr val="tx1"/>
                </a:solidFill>
              </a:rPr>
              <a:t>); </a:t>
            </a:r>
          </a:p>
          <a:p>
            <a:pPr marL="285750" indent="-285750">
              <a:buFont typeface="Arial" panose="020B0604020202020204" pitchFamily="34" charset="0"/>
              <a:buChar char="•"/>
            </a:pPr>
            <a:r>
              <a:rPr lang="pt-BR" b="1" dirty="0"/>
              <a:t>Câmara Técnica Vacina COVID 19 </a:t>
            </a:r>
            <a:r>
              <a:rPr lang="pt-BR" dirty="0"/>
              <a:t>– Port. 1.073/ 08 abril 2021. Deliberação CIB - 1.680 de 30/06/0321. Conhecimento geral e participação em todos os movimentos de trabalhos, mídias, VISA, conflitos e prioridades (grupos, Notas técnicas...)/Atividade junto à justiça, MP, forças armadas, bombeiros, dentre outros;</a:t>
            </a:r>
          </a:p>
          <a:p>
            <a:pPr marL="285750" indent="-285750">
              <a:buFont typeface="Arial" panose="020B0604020202020204" pitchFamily="34" charset="0"/>
              <a:buChar char="•"/>
            </a:pPr>
            <a:r>
              <a:rPr lang="pt-BR" b="1" dirty="0"/>
              <a:t>Parcerias em eventos diversos no RN </a:t>
            </a:r>
            <a:r>
              <a:rPr lang="pt-BR" dirty="0"/>
              <a:t>– Dia V de vacinação, Vacina + Potiguar, Minha Empresa Nota 10, Minha escola nota 10, Campanhas, Intensificações..;</a:t>
            </a:r>
          </a:p>
          <a:p>
            <a:pPr marL="285750" indent="-285750">
              <a:buFont typeface="Arial" panose="020B0604020202020204" pitchFamily="34" charset="0"/>
              <a:buChar char="•"/>
            </a:pPr>
            <a:r>
              <a:rPr lang="pt-BR" b="1" dirty="0">
                <a:solidFill>
                  <a:schemeClr val="tx1"/>
                </a:solidFill>
              </a:rPr>
              <a:t>Pesquisa nacional sobre cobertura vacinal, seus múltiplos determinantes e as ações de imunização nos territórios municipais brasileiros </a:t>
            </a:r>
            <a:r>
              <a:rPr lang="pt-BR" dirty="0"/>
              <a:t>– </a:t>
            </a:r>
            <a:r>
              <a:rPr lang="pt-BR" dirty="0">
                <a:solidFill>
                  <a:schemeClr val="tx1"/>
                </a:solidFill>
              </a:rPr>
              <a:t>(NESCON/FM/UFMG), sob demanda do CONASEMS rede COSEMS - </a:t>
            </a:r>
            <a:r>
              <a:rPr lang="pt-BR" dirty="0"/>
              <a:t>Março a dezembro de 2021- 164 municípios respondentes (98.8%);</a:t>
            </a:r>
          </a:p>
          <a:p>
            <a:pPr marL="285750" indent="-285750">
              <a:buFont typeface="Arial" panose="020B0604020202020204" pitchFamily="34" charset="0"/>
              <a:buChar char="•"/>
            </a:pPr>
            <a:r>
              <a:rPr lang="pt-BR" b="1" dirty="0"/>
              <a:t>Oficinas Macro Regionais RN </a:t>
            </a:r>
            <a:r>
              <a:rPr lang="pt-BR" dirty="0"/>
              <a:t>- 15 Set/22 . Manhã - Macro I – 148 participantes. Tarde - Macro II – 95 participantes (Apresentação dos resultados da pesquisa e escuta sobre desafios e estratégias);</a:t>
            </a:r>
          </a:p>
          <a:p>
            <a:pPr marL="285750" indent="-285750">
              <a:buFont typeface="Arial" panose="020B0604020202020204" pitchFamily="34" charset="0"/>
              <a:buChar char="•"/>
            </a:pPr>
            <a:r>
              <a:rPr lang="pt-BR" b="1" dirty="0">
                <a:solidFill>
                  <a:schemeClr val="tx1"/>
                </a:solidFill>
              </a:rPr>
              <a:t>Oficinas temáticas para discussão dos principais temas relacionados à imunização e que foram evidenciadas na Pesquisa nacional</a:t>
            </a:r>
            <a:r>
              <a:rPr lang="pt-BR" dirty="0">
                <a:solidFill>
                  <a:schemeClr val="tx1"/>
                </a:solidFill>
              </a:rPr>
              <a:t> </a:t>
            </a:r>
            <a:r>
              <a:rPr lang="pt-BR" b="1" dirty="0"/>
              <a:t>- </a:t>
            </a:r>
            <a:r>
              <a:rPr lang="pt-BR" dirty="0"/>
              <a:t>Participação COSEMS (presidência , vigilância e ponto focal) </a:t>
            </a:r>
            <a:r>
              <a:rPr lang="pt-BR" dirty="0">
                <a:solidFill>
                  <a:schemeClr val="tx1"/>
                </a:solidFill>
              </a:rPr>
              <a:t>– sobre coberturas vacinais. </a:t>
            </a:r>
          </a:p>
          <a:p>
            <a:r>
              <a:rPr lang="pt-BR" dirty="0"/>
              <a:t>      janeiro a dezembro/23</a:t>
            </a:r>
          </a:p>
          <a:p>
            <a:endParaRPr lang="pt-BR" dirty="0"/>
          </a:p>
          <a:p>
            <a:endParaRPr lang="pt-BR" dirty="0"/>
          </a:p>
          <a:p>
            <a:endParaRPr lang="pt-BR" dirty="0"/>
          </a:p>
          <a:p>
            <a:endParaRPr lang="pt-BR" dirty="0"/>
          </a:p>
          <a:p>
            <a:endParaRPr lang="pt-BR" dirty="0"/>
          </a:p>
          <a:p>
            <a:endParaRPr lang="pt-BR" dirty="0"/>
          </a:p>
        </p:txBody>
      </p:sp>
      <p:pic>
        <p:nvPicPr>
          <p:cNvPr id="4" name="Imagem 3">
            <a:extLst>
              <a:ext uri="{FF2B5EF4-FFF2-40B4-BE49-F238E27FC236}">
                <a16:creationId xmlns:a16="http://schemas.microsoft.com/office/drawing/2014/main" id="{1D3EE82A-6914-49EF-BCE8-05AE3463049D}"/>
              </a:ext>
            </a:extLst>
          </p:cNvPr>
          <p:cNvPicPr>
            <a:picLocks noChangeAspect="1"/>
          </p:cNvPicPr>
          <p:nvPr/>
        </p:nvPicPr>
        <p:blipFill>
          <a:blip r:embed="rId2"/>
          <a:stretch>
            <a:fillRect/>
          </a:stretch>
        </p:blipFill>
        <p:spPr>
          <a:xfrm>
            <a:off x="38146" y="0"/>
            <a:ext cx="1485854" cy="1037915"/>
          </a:xfrm>
          <a:prstGeom prst="rect">
            <a:avLst/>
          </a:prstGeom>
        </p:spPr>
      </p:pic>
      <p:pic>
        <p:nvPicPr>
          <p:cNvPr id="5" name="Imagem 4">
            <a:extLst>
              <a:ext uri="{FF2B5EF4-FFF2-40B4-BE49-F238E27FC236}">
                <a16:creationId xmlns:a16="http://schemas.microsoft.com/office/drawing/2014/main" id="{C54C0F87-DEB6-45B4-8017-AB7C0C696DA8}"/>
              </a:ext>
            </a:extLst>
          </p:cNvPr>
          <p:cNvPicPr>
            <a:picLocks noChangeAspect="1"/>
          </p:cNvPicPr>
          <p:nvPr/>
        </p:nvPicPr>
        <p:blipFill>
          <a:blip r:embed="rId3"/>
          <a:stretch>
            <a:fillRect/>
          </a:stretch>
        </p:blipFill>
        <p:spPr>
          <a:xfrm>
            <a:off x="8382000" y="152400"/>
            <a:ext cx="3200400" cy="1037914"/>
          </a:xfrm>
          <a:prstGeom prst="rect">
            <a:avLst/>
          </a:prstGeom>
        </p:spPr>
      </p:pic>
    </p:spTree>
    <p:extLst>
      <p:ext uri="{BB962C8B-B14F-4D97-AF65-F5344CB8AC3E}">
        <p14:creationId xmlns:p14="http://schemas.microsoft.com/office/powerpoint/2010/main" val="3684111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70" y="11151"/>
            <a:ext cx="12191999" cy="6858000"/>
          </a:xfrm>
          <a:prstGeom prst="rect">
            <a:avLst/>
          </a:prstGeom>
        </p:spPr>
      </p:pic>
      <p:sp>
        <p:nvSpPr>
          <p:cNvPr id="6" name="CaixaDeTexto 5"/>
          <p:cNvSpPr txBox="1"/>
          <p:nvPr/>
        </p:nvSpPr>
        <p:spPr>
          <a:xfrm>
            <a:off x="280639" y="1302038"/>
            <a:ext cx="11582400" cy="1384995"/>
          </a:xfrm>
          <a:prstGeom prst="rect">
            <a:avLst/>
          </a:prstGeom>
          <a:noFill/>
        </p:spPr>
        <p:txBody>
          <a:bodyPr wrap="square" rtlCol="0">
            <a:spAutoFit/>
          </a:bodyPr>
          <a:lstStyle/>
          <a:p>
            <a:pPr marL="270510" algn="just"/>
            <a:r>
              <a:rPr lang="pt-BR" sz="2800" b="1" dirty="0">
                <a:solidFill>
                  <a:srgbClr val="053E5B"/>
                </a:solidFill>
              </a:rPr>
              <a:t>Regiões MACRO I e II</a:t>
            </a:r>
          </a:p>
          <a:p>
            <a:pPr marL="270510" algn="just"/>
            <a:endParaRPr lang="pt-BR" sz="2800" b="1" dirty="0">
              <a:solidFill>
                <a:srgbClr val="053E5B"/>
              </a:solidFill>
            </a:endParaRPr>
          </a:p>
          <a:p>
            <a:pPr marL="270510" algn="just"/>
            <a:r>
              <a:rPr lang="pt-BR" sz="2800" b="1" dirty="0">
                <a:solidFill>
                  <a:srgbClr val="053E5B"/>
                </a:solidFill>
              </a:rPr>
              <a:t>Premiação </a:t>
            </a:r>
            <a:r>
              <a:rPr lang="pt-BR" sz="2800" b="1" dirty="0" err="1">
                <a:solidFill>
                  <a:srgbClr val="053E5B"/>
                </a:solidFill>
              </a:rPr>
              <a:t>Imunizasus</a:t>
            </a:r>
            <a:endParaRPr lang="pt-BR" sz="2800" b="1" dirty="0">
              <a:solidFill>
                <a:srgbClr val="053E5B"/>
              </a:solidFill>
            </a:endParaRPr>
          </a:p>
        </p:txBody>
      </p:sp>
      <p:sp>
        <p:nvSpPr>
          <p:cNvPr id="2" name="CaixaDeTexto 1"/>
          <p:cNvSpPr txBox="1"/>
          <p:nvPr/>
        </p:nvSpPr>
        <p:spPr>
          <a:xfrm>
            <a:off x="457200" y="488641"/>
            <a:ext cx="10570969" cy="707886"/>
          </a:xfrm>
          <a:prstGeom prst="rect">
            <a:avLst/>
          </a:prstGeom>
          <a:noFill/>
        </p:spPr>
        <p:txBody>
          <a:bodyPr wrap="square" rtlCol="0">
            <a:spAutoFit/>
          </a:bodyPr>
          <a:lstStyle/>
          <a:p>
            <a:r>
              <a:rPr lang="pt-BR" sz="2000" b="1" dirty="0">
                <a:solidFill>
                  <a:srgbClr val="002060"/>
                </a:solidFill>
              </a:rPr>
              <a:t>Oficina Estadual do Projeto</a:t>
            </a:r>
          </a:p>
          <a:p>
            <a:r>
              <a:rPr lang="pt-BR" sz="2000" b="1" dirty="0">
                <a:solidFill>
                  <a:srgbClr val="002060"/>
                </a:solidFill>
              </a:rPr>
              <a:t> </a:t>
            </a:r>
            <a:r>
              <a:rPr lang="pt-BR" sz="2000" b="1" dirty="0" err="1">
                <a:solidFill>
                  <a:srgbClr val="002060"/>
                </a:solidFill>
              </a:rPr>
              <a:t>ImunizaSUS</a:t>
            </a:r>
            <a:r>
              <a:rPr lang="pt-BR" sz="2000" b="1" dirty="0">
                <a:solidFill>
                  <a:srgbClr val="002060"/>
                </a:solidFill>
              </a:rPr>
              <a:t> - PESQUISA</a:t>
            </a:r>
          </a:p>
        </p:txBody>
      </p:sp>
      <p:pic>
        <p:nvPicPr>
          <p:cNvPr id="5" name="Imagem 4">
            <a:extLst>
              <a:ext uri="{FF2B5EF4-FFF2-40B4-BE49-F238E27FC236}">
                <a16:creationId xmlns:a16="http://schemas.microsoft.com/office/drawing/2014/main" id="{DD867FF0-5540-2C1F-7DFC-570C7B6CA6FD}"/>
              </a:ext>
            </a:extLst>
          </p:cNvPr>
          <p:cNvPicPr>
            <a:picLocks noChangeAspect="1"/>
          </p:cNvPicPr>
          <p:nvPr/>
        </p:nvPicPr>
        <p:blipFill>
          <a:blip r:embed="rId3"/>
          <a:stretch>
            <a:fillRect/>
          </a:stretch>
        </p:blipFill>
        <p:spPr>
          <a:xfrm>
            <a:off x="4114800" y="1283453"/>
            <a:ext cx="3810000" cy="2049453"/>
          </a:xfrm>
          <a:prstGeom prst="rect">
            <a:avLst/>
          </a:prstGeom>
        </p:spPr>
      </p:pic>
      <p:pic>
        <p:nvPicPr>
          <p:cNvPr id="3" name="Imagem 2">
            <a:extLst>
              <a:ext uri="{FF2B5EF4-FFF2-40B4-BE49-F238E27FC236}">
                <a16:creationId xmlns:a16="http://schemas.microsoft.com/office/drawing/2014/main" id="{806D1F06-5F6D-4A18-BE17-F859506B6E0C}"/>
              </a:ext>
            </a:extLst>
          </p:cNvPr>
          <p:cNvPicPr>
            <a:picLocks noChangeAspect="1"/>
          </p:cNvPicPr>
          <p:nvPr/>
        </p:nvPicPr>
        <p:blipFill>
          <a:blip r:embed="rId4"/>
          <a:stretch>
            <a:fillRect/>
          </a:stretch>
        </p:blipFill>
        <p:spPr>
          <a:xfrm>
            <a:off x="581673" y="3429000"/>
            <a:ext cx="2694927" cy="2366457"/>
          </a:xfrm>
          <a:prstGeom prst="rect">
            <a:avLst/>
          </a:prstGeom>
        </p:spPr>
      </p:pic>
      <p:pic>
        <p:nvPicPr>
          <p:cNvPr id="7" name="Imagem 6">
            <a:extLst>
              <a:ext uri="{FF2B5EF4-FFF2-40B4-BE49-F238E27FC236}">
                <a16:creationId xmlns:a16="http://schemas.microsoft.com/office/drawing/2014/main" id="{FB6738D6-BEB4-494D-86EB-0FD066FF424C}"/>
              </a:ext>
            </a:extLst>
          </p:cNvPr>
          <p:cNvPicPr>
            <a:picLocks noChangeAspect="1"/>
          </p:cNvPicPr>
          <p:nvPr/>
        </p:nvPicPr>
        <p:blipFill>
          <a:blip r:embed="rId5"/>
          <a:stretch>
            <a:fillRect/>
          </a:stretch>
        </p:blipFill>
        <p:spPr>
          <a:xfrm>
            <a:off x="3743042" y="3634038"/>
            <a:ext cx="3029781" cy="2701398"/>
          </a:xfrm>
          <a:prstGeom prst="rect">
            <a:avLst/>
          </a:prstGeom>
        </p:spPr>
      </p:pic>
      <p:pic>
        <p:nvPicPr>
          <p:cNvPr id="10" name="Imagem 9">
            <a:extLst>
              <a:ext uri="{FF2B5EF4-FFF2-40B4-BE49-F238E27FC236}">
                <a16:creationId xmlns:a16="http://schemas.microsoft.com/office/drawing/2014/main" id="{543B5657-CF57-4484-B2A4-8DD3B5A237F6}"/>
              </a:ext>
            </a:extLst>
          </p:cNvPr>
          <p:cNvPicPr>
            <a:picLocks noChangeAspect="1"/>
          </p:cNvPicPr>
          <p:nvPr/>
        </p:nvPicPr>
        <p:blipFill>
          <a:blip r:embed="rId6"/>
          <a:stretch>
            <a:fillRect/>
          </a:stretch>
        </p:blipFill>
        <p:spPr>
          <a:xfrm>
            <a:off x="7882381" y="2166461"/>
            <a:ext cx="4023077" cy="4541822"/>
          </a:xfrm>
          <a:prstGeom prst="rect">
            <a:avLst/>
          </a:prstGeom>
        </p:spPr>
      </p:pic>
      <p:sp>
        <p:nvSpPr>
          <p:cNvPr id="11" name="Retângulo 10">
            <a:extLst>
              <a:ext uri="{FF2B5EF4-FFF2-40B4-BE49-F238E27FC236}">
                <a16:creationId xmlns:a16="http://schemas.microsoft.com/office/drawing/2014/main" id="{3E5E720F-C4AD-4E7E-AB04-0D2FE6F65327}"/>
              </a:ext>
            </a:extLst>
          </p:cNvPr>
          <p:cNvSpPr/>
          <p:nvPr/>
        </p:nvSpPr>
        <p:spPr>
          <a:xfrm>
            <a:off x="8077200" y="1600200"/>
            <a:ext cx="3828258" cy="1951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bg1"/>
                </a:solidFill>
              </a:rPr>
              <a:t>Tempos de máscaras que </a:t>
            </a:r>
          </a:p>
          <a:p>
            <a:pPr algn="ctr"/>
            <a:r>
              <a:rPr lang="pt-BR" sz="2400" b="1" dirty="0">
                <a:solidFill>
                  <a:schemeClr val="bg1"/>
                </a:solidFill>
              </a:rPr>
              <a:t>não desejamos voltar</a:t>
            </a:r>
          </a:p>
        </p:txBody>
      </p:sp>
      <p:sp>
        <p:nvSpPr>
          <p:cNvPr id="12" name="Seta: para Baixo 11">
            <a:extLst>
              <a:ext uri="{FF2B5EF4-FFF2-40B4-BE49-F238E27FC236}">
                <a16:creationId xmlns:a16="http://schemas.microsoft.com/office/drawing/2014/main" id="{12EE36F8-D27F-4860-BD58-55DC6390AB7A}"/>
              </a:ext>
            </a:extLst>
          </p:cNvPr>
          <p:cNvSpPr/>
          <p:nvPr/>
        </p:nvSpPr>
        <p:spPr>
          <a:xfrm>
            <a:off x="9677400" y="2985195"/>
            <a:ext cx="484632" cy="7486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90086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7F2F8C3E-0D0E-403E-BE2C-BA79FEA59CDF}"/>
              </a:ext>
            </a:extLst>
          </p:cNvPr>
          <p:cNvSpPr>
            <a:spLocks noGrp="1"/>
          </p:cNvSpPr>
          <p:nvPr>
            <p:ph type="body" idx="1"/>
          </p:nvPr>
        </p:nvSpPr>
        <p:spPr>
          <a:xfrm>
            <a:off x="457200" y="1143000"/>
            <a:ext cx="11353800" cy="6463308"/>
          </a:xfrm>
        </p:spPr>
        <p:txBody>
          <a:bodyPr/>
          <a:lstStyle/>
          <a:p>
            <a:r>
              <a:rPr lang="pt-BR" sz="2400" b="1" i="1" dirty="0"/>
              <a:t>Sobre alguns dos Movimentos COSEMS RN.... (cont.)</a:t>
            </a:r>
          </a:p>
          <a:p>
            <a:endParaRPr lang="pt-BR" dirty="0"/>
          </a:p>
          <a:p>
            <a:pPr marL="285750" indent="-285750">
              <a:buFont typeface="Arial" panose="020B0604020202020204" pitchFamily="34" charset="0"/>
              <a:buChar char="•"/>
            </a:pPr>
            <a:r>
              <a:rPr lang="pt-BR" b="1" dirty="0"/>
              <a:t>Participação e apoio à solenidade MP com certificações </a:t>
            </a:r>
            <a:r>
              <a:rPr lang="pt-BR" dirty="0"/>
              <a:t>– premiação </a:t>
            </a:r>
            <a:r>
              <a:rPr lang="pt-BR" b="1" dirty="0"/>
              <a:t>ouro e prata (71 municípios) </a:t>
            </a:r>
            <a:r>
              <a:rPr lang="pt-BR" dirty="0"/>
              <a:t>– </a:t>
            </a:r>
          </a:p>
          <a:p>
            <a:r>
              <a:rPr lang="pt-BR" dirty="0"/>
              <a:t>Poliomielite (</a:t>
            </a:r>
            <a:r>
              <a:rPr lang="pt-BR" dirty="0" err="1"/>
              <a:t>vip</a:t>
            </a:r>
            <a:r>
              <a:rPr lang="pt-BR" dirty="0"/>
              <a:t> e </a:t>
            </a:r>
            <a:r>
              <a:rPr lang="pt-BR" dirty="0" err="1"/>
              <a:t>vop</a:t>
            </a:r>
            <a:r>
              <a:rPr lang="pt-BR" dirty="0"/>
              <a:t> )  com alcance cobertura – 2022 – maio/ 23;</a:t>
            </a:r>
          </a:p>
          <a:p>
            <a:pPr marL="285750" indent="-285750">
              <a:buFont typeface="Arial" panose="020B0604020202020204" pitchFamily="34" charset="0"/>
              <a:buChar char="•"/>
            </a:pPr>
            <a:r>
              <a:rPr lang="pt-BR" b="1" dirty="0"/>
              <a:t>Trabalhos OFICINA </a:t>
            </a:r>
            <a:r>
              <a:rPr lang="pt-BR" b="1" dirty="0" err="1"/>
              <a:t>Imunizasus</a:t>
            </a:r>
            <a:r>
              <a:rPr lang="pt-BR" b="1" dirty="0"/>
              <a:t> </a:t>
            </a:r>
            <a:r>
              <a:rPr lang="pt-BR" dirty="0"/>
              <a:t>– março/abril (mobilização/ inscrições) 33 trabalhos inscritos, 08 selecionados </a:t>
            </a:r>
          </a:p>
          <a:p>
            <a:r>
              <a:rPr lang="pt-BR" dirty="0"/>
              <a:t>(Regionais/Regiões) – com apresentação no congresso Nacional Goiânia  (julho/23)                                                                                                                                                                                                                                                                                                                                                                                                        – Natal com premiação Nacional –”Vacinando com Natal”;</a:t>
            </a:r>
          </a:p>
          <a:p>
            <a:pPr marL="285750" indent="-285750">
              <a:buFont typeface="Arial" panose="020B0604020202020204" pitchFamily="34" charset="0"/>
              <a:buChar char="•"/>
            </a:pPr>
            <a:r>
              <a:rPr lang="pt-BR" b="1" dirty="0">
                <a:solidFill>
                  <a:schemeClr val="tx1"/>
                </a:solidFill>
              </a:rPr>
              <a:t>Rede CONASEMS/COSEMS </a:t>
            </a:r>
            <a:r>
              <a:rPr lang="pt-BR" dirty="0">
                <a:solidFill>
                  <a:schemeClr val="tx1"/>
                </a:solidFill>
              </a:rPr>
              <a:t>-Série documental composta por 5 (cinco) vídeos chamada </a:t>
            </a:r>
            <a:r>
              <a:rPr lang="pt-BR" b="1" dirty="0">
                <a:solidFill>
                  <a:schemeClr val="tx1"/>
                </a:solidFill>
              </a:rPr>
              <a:t>“Questão de Saúde”- </a:t>
            </a:r>
            <a:r>
              <a:rPr lang="pt-BR" dirty="0">
                <a:solidFill>
                  <a:schemeClr val="tx1"/>
                </a:solidFill>
              </a:rPr>
              <a:t>para fortalecer a imagem do SUS e a importância da vacinação no Brasil.</a:t>
            </a:r>
          </a:p>
          <a:p>
            <a:pPr lvl="1"/>
            <a:r>
              <a:rPr lang="pt-BR" dirty="0">
                <a:solidFill>
                  <a:schemeClr val="tx1"/>
                </a:solidFill>
              </a:rPr>
              <a:t> </a:t>
            </a:r>
            <a:r>
              <a:rPr lang="pt-BR" b="1" i="1" dirty="0">
                <a:solidFill>
                  <a:schemeClr val="tx1"/>
                </a:solidFill>
              </a:rPr>
              <a:t>De onde vieram as vacinas? Por que valorizar o SUS? Doenças podem ser eliminadas? Vivemos uma pandemia de </a:t>
            </a:r>
            <a:r>
              <a:rPr lang="pt-BR" b="1" i="1" dirty="0" err="1">
                <a:solidFill>
                  <a:schemeClr val="tx1"/>
                </a:solidFill>
              </a:rPr>
              <a:t>fake</a:t>
            </a:r>
            <a:r>
              <a:rPr lang="pt-BR" b="1" i="1" dirty="0">
                <a:solidFill>
                  <a:schemeClr val="tx1"/>
                </a:solidFill>
              </a:rPr>
              <a:t> </a:t>
            </a:r>
            <a:r>
              <a:rPr lang="pt-BR" b="1" i="1" dirty="0" err="1">
                <a:solidFill>
                  <a:schemeClr val="tx1"/>
                </a:solidFill>
              </a:rPr>
              <a:t>news</a:t>
            </a:r>
            <a:r>
              <a:rPr lang="pt-BR" b="1" i="1" dirty="0">
                <a:solidFill>
                  <a:schemeClr val="tx1"/>
                </a:solidFill>
              </a:rPr>
              <a:t>? O que a Covid-19 revelou </a:t>
            </a:r>
            <a:r>
              <a:rPr lang="pt-BR" sz="2000" b="1" i="1" dirty="0">
                <a:solidFill>
                  <a:schemeClr val="tx1"/>
                </a:solidFill>
              </a:rPr>
              <a:t>sobre a saúde pública? </a:t>
            </a:r>
            <a:r>
              <a:rPr lang="pt-BR" sz="2000" dirty="0">
                <a:solidFill>
                  <a:schemeClr val="tx1"/>
                </a:solidFill>
              </a:rPr>
              <a:t>Assista em: </a:t>
            </a:r>
            <a:r>
              <a:rPr lang="pt-BR" sz="2000" dirty="0">
                <a:solidFill>
                  <a:schemeClr val="tx2">
                    <a:lumMod val="60000"/>
                    <a:lumOff val="40000"/>
                  </a:schemeClr>
                </a:solidFill>
                <a:hlinkClick r:id="rId2">
                  <a:extLst>
                    <a:ext uri="{A12FA001-AC4F-418D-AE19-62706E023703}">
                      <ahyp:hlinkClr xmlns:ahyp="http://schemas.microsoft.com/office/drawing/2018/hyperlinkcolor" val="tx"/>
                    </a:ext>
                  </a:extLst>
                </a:hlinkClick>
              </a:rPr>
              <a:t>https://www.youtube.com</a:t>
            </a:r>
            <a:r>
              <a:rPr lang="pt-BR" sz="2000" dirty="0">
                <a:solidFill>
                  <a:schemeClr val="tx2">
                    <a:lumMod val="60000"/>
                    <a:lumOff val="40000"/>
                  </a:schemeClr>
                </a:solidFill>
              </a:rPr>
              <a:t> – </a:t>
            </a:r>
            <a:r>
              <a:rPr lang="pt-BR" sz="1600" dirty="0">
                <a:solidFill>
                  <a:schemeClr val="tx2">
                    <a:lumMod val="60000"/>
                    <a:lumOff val="40000"/>
                  </a:schemeClr>
                </a:solidFill>
              </a:rPr>
              <a:t>CONASEMS;</a:t>
            </a:r>
          </a:p>
          <a:p>
            <a:pPr marL="285750" indent="-285750">
              <a:buFont typeface="Arial" panose="020B0604020202020204" pitchFamily="34" charset="0"/>
              <a:buChar char="•"/>
            </a:pPr>
            <a:r>
              <a:rPr lang="pt-BR" b="1" dirty="0"/>
              <a:t>Nota “COSEMS EM AÇÃO POR UM RN COM + VACINAS” </a:t>
            </a:r>
            <a:r>
              <a:rPr lang="pt-BR" dirty="0"/>
              <a:t>- 31 de agosto/23. Com intuito de fortalecer  as coberturas vacinais dos municípios do RN,  baseia-se na pactuação durante a 257ª REUNIÃO ORDINÁRIA. Ressalta considerações gerais e propõe reflexões para o planejamento de ações locais;</a:t>
            </a:r>
          </a:p>
          <a:p>
            <a:pPr marL="285750" indent="-285750">
              <a:buFont typeface="Arial" panose="020B0604020202020204" pitchFamily="34" charset="0"/>
              <a:buChar char="•"/>
            </a:pPr>
            <a:r>
              <a:rPr lang="pt-BR" b="1" dirty="0"/>
              <a:t>Movimento pela NOVA Pesquisa Nacional </a:t>
            </a:r>
            <a:r>
              <a:rPr lang="pt-BR" dirty="0"/>
              <a:t>sobre Cobertura Vacinal, seus Múltiplos Determinantes e as Ações de Imunização nos Territórios Municipais Brasileiros, no âmbito do Projeto </a:t>
            </a:r>
            <a:r>
              <a:rPr lang="pt-BR" dirty="0" err="1"/>
              <a:t>ImunizaSUS</a:t>
            </a:r>
            <a:r>
              <a:rPr lang="pt-BR" dirty="0"/>
              <a:t> -   </a:t>
            </a:r>
            <a:r>
              <a:rPr lang="pt-BR" b="1" dirty="0"/>
              <a:t>25/09</a:t>
            </a:r>
            <a:r>
              <a:rPr lang="pt-BR" dirty="0"/>
              <a:t>💉;</a:t>
            </a:r>
          </a:p>
          <a:p>
            <a:pPr marL="285750" indent="-285750">
              <a:buFont typeface="Arial" panose="020B0604020202020204" pitchFamily="34" charset="0"/>
              <a:buChar char="•"/>
            </a:pPr>
            <a:r>
              <a:rPr lang="pt-BR" b="1" dirty="0"/>
              <a:t>Movimento positivo pela operacionalização da Portaria 844/23 </a:t>
            </a:r>
            <a:r>
              <a:rPr lang="pt-BR" dirty="0"/>
              <a:t>- “dispõe sobre ações de multivacinação no SUS..” - importância da elaboração do seu processo local de </a:t>
            </a:r>
            <a:r>
              <a:rPr lang="pt-BR" b="1" dirty="0" err="1"/>
              <a:t>Microplanejamento</a:t>
            </a:r>
            <a:r>
              <a:rPr lang="pt-BR" b="1" dirty="0"/>
              <a:t>.</a:t>
            </a:r>
          </a:p>
          <a:p>
            <a:endParaRPr lang="pt-BR" dirty="0"/>
          </a:p>
          <a:p>
            <a:endParaRPr lang="pt-BR" dirty="0"/>
          </a:p>
          <a:p>
            <a:endParaRPr lang="pt-BR" dirty="0"/>
          </a:p>
          <a:p>
            <a:endParaRPr lang="pt-BR" dirty="0"/>
          </a:p>
        </p:txBody>
      </p:sp>
      <p:pic>
        <p:nvPicPr>
          <p:cNvPr id="6" name="Imagem 5">
            <a:extLst>
              <a:ext uri="{FF2B5EF4-FFF2-40B4-BE49-F238E27FC236}">
                <a16:creationId xmlns:a16="http://schemas.microsoft.com/office/drawing/2014/main" id="{1349F0D5-47F3-40AB-80F2-22817D240DF1}"/>
              </a:ext>
            </a:extLst>
          </p:cNvPr>
          <p:cNvPicPr>
            <a:picLocks noChangeAspect="1"/>
          </p:cNvPicPr>
          <p:nvPr/>
        </p:nvPicPr>
        <p:blipFill>
          <a:blip r:embed="rId3"/>
          <a:stretch>
            <a:fillRect/>
          </a:stretch>
        </p:blipFill>
        <p:spPr>
          <a:xfrm>
            <a:off x="10134600" y="76200"/>
            <a:ext cx="1995808" cy="1295400"/>
          </a:xfrm>
          <a:prstGeom prst="rect">
            <a:avLst/>
          </a:prstGeom>
        </p:spPr>
      </p:pic>
      <p:pic>
        <p:nvPicPr>
          <p:cNvPr id="7" name="Imagem 6">
            <a:extLst>
              <a:ext uri="{FF2B5EF4-FFF2-40B4-BE49-F238E27FC236}">
                <a16:creationId xmlns:a16="http://schemas.microsoft.com/office/drawing/2014/main" id="{86CBBDB4-149D-473E-8BDA-3D3805E11431}"/>
              </a:ext>
            </a:extLst>
          </p:cNvPr>
          <p:cNvPicPr>
            <a:picLocks noChangeAspect="1"/>
          </p:cNvPicPr>
          <p:nvPr/>
        </p:nvPicPr>
        <p:blipFill>
          <a:blip r:embed="rId4"/>
          <a:stretch>
            <a:fillRect/>
          </a:stretch>
        </p:blipFill>
        <p:spPr>
          <a:xfrm>
            <a:off x="457200" y="76200"/>
            <a:ext cx="1828800" cy="1066800"/>
          </a:xfrm>
          <a:prstGeom prst="rect">
            <a:avLst/>
          </a:prstGeom>
        </p:spPr>
      </p:pic>
    </p:spTree>
    <p:extLst>
      <p:ext uri="{BB962C8B-B14F-4D97-AF65-F5344CB8AC3E}">
        <p14:creationId xmlns:p14="http://schemas.microsoft.com/office/powerpoint/2010/main" val="850245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Imagem 2">
            <a:extLst>
              <a:ext uri="{FF2B5EF4-FFF2-40B4-BE49-F238E27FC236}">
                <a16:creationId xmlns:a16="http://schemas.microsoft.com/office/drawing/2014/main" id="{4FA5EBEF-65B2-4BE9-93E2-676F85563F9D}"/>
              </a:ext>
            </a:extLst>
          </p:cNvPr>
          <p:cNvPicPr>
            <a:picLocks noChangeAspect="1"/>
          </p:cNvPicPr>
          <p:nvPr/>
        </p:nvPicPr>
        <p:blipFill>
          <a:blip r:embed="rId3"/>
          <a:stretch>
            <a:fillRect/>
          </a:stretch>
        </p:blipFill>
        <p:spPr>
          <a:xfrm>
            <a:off x="9296400" y="5715000"/>
            <a:ext cx="1411393" cy="901599"/>
          </a:xfrm>
          <a:prstGeom prst="rect">
            <a:avLst/>
          </a:prstGeom>
        </p:spPr>
      </p:pic>
      <p:pic>
        <p:nvPicPr>
          <p:cNvPr id="5" name="Imagem 4">
            <a:extLst>
              <a:ext uri="{FF2B5EF4-FFF2-40B4-BE49-F238E27FC236}">
                <a16:creationId xmlns:a16="http://schemas.microsoft.com/office/drawing/2014/main" id="{80B72E8F-777E-40B8-BE13-AE88F959B591}"/>
              </a:ext>
            </a:extLst>
          </p:cNvPr>
          <p:cNvPicPr>
            <a:picLocks noChangeAspect="1"/>
          </p:cNvPicPr>
          <p:nvPr/>
        </p:nvPicPr>
        <p:blipFill>
          <a:blip r:embed="rId4"/>
          <a:stretch>
            <a:fillRect/>
          </a:stretch>
        </p:blipFill>
        <p:spPr>
          <a:xfrm>
            <a:off x="304800" y="685800"/>
            <a:ext cx="4191000" cy="3505200"/>
          </a:xfrm>
          <a:prstGeom prst="rect">
            <a:avLst/>
          </a:prstGeom>
        </p:spPr>
      </p:pic>
      <p:sp>
        <p:nvSpPr>
          <p:cNvPr id="10" name="Retângulo 9">
            <a:extLst>
              <a:ext uri="{FF2B5EF4-FFF2-40B4-BE49-F238E27FC236}">
                <a16:creationId xmlns:a16="http://schemas.microsoft.com/office/drawing/2014/main" id="{F4F2E559-DB5C-463A-9243-1172EB256618}"/>
              </a:ext>
            </a:extLst>
          </p:cNvPr>
          <p:cNvSpPr/>
          <p:nvPr/>
        </p:nvSpPr>
        <p:spPr>
          <a:xfrm>
            <a:off x="5257801" y="1143000"/>
            <a:ext cx="5449992" cy="4678204"/>
          </a:xfrm>
          <a:prstGeom prst="rect">
            <a:avLst/>
          </a:prstGeom>
        </p:spPr>
        <p:txBody>
          <a:bodyPr wrap="square">
            <a:spAutoFit/>
          </a:bodyPr>
          <a:lstStyle/>
          <a:p>
            <a:pPr algn="just"/>
            <a:r>
              <a:rPr lang="pt-BR" sz="2400" dirty="0"/>
              <a:t>Na certeza que formaremos uma grande </a:t>
            </a:r>
            <a:r>
              <a:rPr lang="pt-BR" sz="2400" b="1" dirty="0"/>
              <a:t>FRENTE EM PROL DE UM RN COM + VACINAS </a:t>
            </a:r>
            <a:r>
              <a:rPr lang="pt-BR" sz="2400" dirty="0"/>
              <a:t>contamos com o apoio de todos os gestores (as) e trabalhadores para a saúde da população dos nossos recantos POTIGUARES.</a:t>
            </a:r>
          </a:p>
          <a:p>
            <a:endParaRPr lang="pt-BR" dirty="0"/>
          </a:p>
          <a:p>
            <a:r>
              <a:rPr lang="pt-BR" sz="2800" b="1" dirty="0">
                <a:solidFill>
                  <a:schemeClr val="accent1">
                    <a:lumMod val="75000"/>
                  </a:schemeClr>
                </a:solidFill>
                <a:latin typeface="Bradley Hand ITC" panose="03070402050302030203" pitchFamily="66" charset="0"/>
              </a:rPr>
              <a:t>Você nunca sabe que resultados virão de sua ação. Mas se você não fizer nada, elas  não existirão.</a:t>
            </a:r>
          </a:p>
          <a:p>
            <a:endParaRPr lang="pt-BR" b="1" dirty="0">
              <a:latin typeface="Bradley Hand ITC" panose="03070402050302030203" pitchFamily="66" charset="0"/>
            </a:endParaRPr>
          </a:p>
          <a:p>
            <a:r>
              <a:rPr lang="pt-BR" sz="1600" dirty="0"/>
              <a:t>(Gandhi)</a:t>
            </a:r>
          </a:p>
          <a:p>
            <a:endParaRPr lang="pt-BR" dirty="0"/>
          </a:p>
        </p:txBody>
      </p:sp>
    </p:spTree>
    <p:extLst>
      <p:ext uri="{BB962C8B-B14F-4D97-AF65-F5344CB8AC3E}">
        <p14:creationId xmlns:p14="http://schemas.microsoft.com/office/powerpoint/2010/main" val="2518912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7888</TotalTime>
  <Words>967</Words>
  <Application>Microsoft Office PowerPoint</Application>
  <PresentationFormat>Widescreen</PresentationFormat>
  <Paragraphs>68</Paragraphs>
  <Slides>9</Slides>
  <Notes>1</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9</vt:i4>
      </vt:variant>
    </vt:vector>
  </HeadingPairs>
  <TitlesOfParts>
    <vt:vector size="15" baseType="lpstr">
      <vt:lpstr>Arial</vt:lpstr>
      <vt:lpstr>Bradley Hand ITC</vt:lpstr>
      <vt:lpstr>Calibri</vt:lpstr>
      <vt:lpstr>Calibri Light</vt:lpstr>
      <vt:lpstr>Times New Roman</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AVALIAÇÃO OFICINA TARDE COSEMS RN_15_Set_22_oficinas IMU</dc:title>
  <dc:creator>Usuario</dc:creator>
  <cp:lastModifiedBy>CONSELHO DE SECRETARIOS SAUDE</cp:lastModifiedBy>
  <cp:revision>172</cp:revision>
  <dcterms:created xsi:type="dcterms:W3CDTF">2022-09-30T13:00:33Z</dcterms:created>
  <dcterms:modified xsi:type="dcterms:W3CDTF">2023-09-19T16:13:47Z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2022-09-15T00:00:00Z</vt:filetime>
  </property>
  <property fmtid="{D5CDD505-2E9C-101B-9397-08002B2CF9AE}" pid="3" name="Creator">
    <vt:lpwstr>PowerPoint</vt:lpwstr>
  </property>
  <property fmtid="{D5CDD505-2E9C-101B-9397-08002B2CF9AE}" pid="4" name="LastSaved">
    <vt:filetime>2022-09-30T00:00:00Z</vt:filetime>
  </property>
</Properties>
</file>