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51" r:id="rId2"/>
  </p:sldMasterIdLst>
  <p:notesMasterIdLst>
    <p:notesMasterId r:id="rId50"/>
  </p:notesMasterIdLst>
  <p:sldIdLst>
    <p:sldId id="292" r:id="rId3"/>
    <p:sldId id="285" r:id="rId4"/>
    <p:sldId id="293" r:id="rId5"/>
    <p:sldId id="354" r:id="rId6"/>
    <p:sldId id="356" r:id="rId7"/>
    <p:sldId id="349" r:id="rId8"/>
    <p:sldId id="355" r:id="rId9"/>
    <p:sldId id="357" r:id="rId10"/>
    <p:sldId id="298" r:id="rId11"/>
    <p:sldId id="297" r:id="rId12"/>
    <p:sldId id="358" r:id="rId13"/>
    <p:sldId id="339" r:id="rId14"/>
    <p:sldId id="359" r:id="rId15"/>
    <p:sldId id="350" r:id="rId16"/>
    <p:sldId id="301" r:id="rId17"/>
    <p:sldId id="300" r:id="rId18"/>
    <p:sldId id="313" r:id="rId19"/>
    <p:sldId id="311" r:id="rId20"/>
    <p:sldId id="360" r:id="rId21"/>
    <p:sldId id="312" r:id="rId22"/>
    <p:sldId id="315" r:id="rId23"/>
    <p:sldId id="316" r:id="rId24"/>
    <p:sldId id="318" r:id="rId25"/>
    <p:sldId id="319" r:id="rId26"/>
    <p:sldId id="321" r:id="rId27"/>
    <p:sldId id="351" r:id="rId28"/>
    <p:sldId id="320" r:id="rId29"/>
    <p:sldId id="340" r:id="rId30"/>
    <p:sldId id="341" r:id="rId31"/>
    <p:sldId id="342" r:id="rId32"/>
    <p:sldId id="343" r:id="rId33"/>
    <p:sldId id="344" r:id="rId34"/>
    <p:sldId id="322" r:id="rId35"/>
    <p:sldId id="323" r:id="rId36"/>
    <p:sldId id="324" r:id="rId37"/>
    <p:sldId id="353" r:id="rId38"/>
    <p:sldId id="257" r:id="rId39"/>
    <p:sldId id="262" r:id="rId40"/>
    <p:sldId id="263" r:id="rId41"/>
    <p:sldId id="258" r:id="rId42"/>
    <p:sldId id="259" r:id="rId43"/>
    <p:sldId id="260" r:id="rId44"/>
    <p:sldId id="264" r:id="rId45"/>
    <p:sldId id="265" r:id="rId46"/>
    <p:sldId id="266" r:id="rId47"/>
    <p:sldId id="337" r:id="rId48"/>
    <p:sldId id="352" r:id="rId49"/>
  </p:sldIdLst>
  <p:sldSz cx="17559338" cy="9875838"/>
  <p:notesSz cx="6858000" cy="9144000"/>
  <p:defaultTextStyle>
    <a:defPPr>
      <a:defRPr lang="pt-BR"/>
    </a:defPPr>
    <a:lvl1pPr marL="0" algn="l" defTabSz="1368143" rtl="0" eaLnBrk="1" latinLnBrk="0" hangingPunct="1">
      <a:defRPr sz="2700" kern="1200">
        <a:solidFill>
          <a:schemeClr val="tx1"/>
        </a:solidFill>
        <a:latin typeface="+mn-lt"/>
        <a:ea typeface="+mn-ea"/>
        <a:cs typeface="+mn-cs"/>
      </a:defRPr>
    </a:lvl1pPr>
    <a:lvl2pPr marL="684071" algn="l" defTabSz="1368143" rtl="0" eaLnBrk="1" latinLnBrk="0" hangingPunct="1">
      <a:defRPr sz="2700" kern="1200">
        <a:solidFill>
          <a:schemeClr val="tx1"/>
        </a:solidFill>
        <a:latin typeface="+mn-lt"/>
        <a:ea typeface="+mn-ea"/>
        <a:cs typeface="+mn-cs"/>
      </a:defRPr>
    </a:lvl2pPr>
    <a:lvl3pPr marL="1368143" algn="l" defTabSz="1368143" rtl="0" eaLnBrk="1" latinLnBrk="0" hangingPunct="1">
      <a:defRPr sz="2700" kern="1200">
        <a:solidFill>
          <a:schemeClr val="tx1"/>
        </a:solidFill>
        <a:latin typeface="+mn-lt"/>
        <a:ea typeface="+mn-ea"/>
        <a:cs typeface="+mn-cs"/>
      </a:defRPr>
    </a:lvl3pPr>
    <a:lvl4pPr marL="2052216" algn="l" defTabSz="1368143" rtl="0" eaLnBrk="1" latinLnBrk="0" hangingPunct="1">
      <a:defRPr sz="2700" kern="1200">
        <a:solidFill>
          <a:schemeClr val="tx1"/>
        </a:solidFill>
        <a:latin typeface="+mn-lt"/>
        <a:ea typeface="+mn-ea"/>
        <a:cs typeface="+mn-cs"/>
      </a:defRPr>
    </a:lvl4pPr>
    <a:lvl5pPr marL="2736287" algn="l" defTabSz="1368143" rtl="0" eaLnBrk="1" latinLnBrk="0" hangingPunct="1">
      <a:defRPr sz="2700" kern="1200">
        <a:solidFill>
          <a:schemeClr val="tx1"/>
        </a:solidFill>
        <a:latin typeface="+mn-lt"/>
        <a:ea typeface="+mn-ea"/>
        <a:cs typeface="+mn-cs"/>
      </a:defRPr>
    </a:lvl5pPr>
    <a:lvl6pPr marL="3420358" algn="l" defTabSz="1368143" rtl="0" eaLnBrk="1" latinLnBrk="0" hangingPunct="1">
      <a:defRPr sz="2700" kern="1200">
        <a:solidFill>
          <a:schemeClr val="tx1"/>
        </a:solidFill>
        <a:latin typeface="+mn-lt"/>
        <a:ea typeface="+mn-ea"/>
        <a:cs typeface="+mn-cs"/>
      </a:defRPr>
    </a:lvl6pPr>
    <a:lvl7pPr marL="4104429" algn="l" defTabSz="1368143" rtl="0" eaLnBrk="1" latinLnBrk="0" hangingPunct="1">
      <a:defRPr sz="2700" kern="1200">
        <a:solidFill>
          <a:schemeClr val="tx1"/>
        </a:solidFill>
        <a:latin typeface="+mn-lt"/>
        <a:ea typeface="+mn-ea"/>
        <a:cs typeface="+mn-cs"/>
      </a:defRPr>
    </a:lvl7pPr>
    <a:lvl8pPr marL="4788503" algn="l" defTabSz="1368143" rtl="0" eaLnBrk="1" latinLnBrk="0" hangingPunct="1">
      <a:defRPr sz="2700" kern="1200">
        <a:solidFill>
          <a:schemeClr val="tx1"/>
        </a:solidFill>
        <a:latin typeface="+mn-lt"/>
        <a:ea typeface="+mn-ea"/>
        <a:cs typeface="+mn-cs"/>
      </a:defRPr>
    </a:lvl8pPr>
    <a:lvl9pPr marL="5472574" algn="l" defTabSz="1368143" rtl="0" eaLnBrk="1" latinLnBrk="0" hangingPunct="1">
      <a:defRPr sz="27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15:clr>
            <a:srgbClr val="A4A3A4"/>
          </p15:clr>
        </p15:guide>
        <p15:guide id="3" orient="horz" pos="6219">
          <p15:clr>
            <a:srgbClr val="A4A3A4"/>
          </p15:clr>
        </p15:guide>
        <p15:guide id="17">
          <p15:clr>
            <a:srgbClr val="A4A3A4"/>
          </p15:clr>
        </p15:guide>
        <p15:guide id="19" pos="11059">
          <p15:clr>
            <a:srgbClr val="A4A3A4"/>
          </p15:clr>
        </p15:guide>
        <p15:guide id="21" pos="5531" userDrawn="1">
          <p15:clr>
            <a:srgbClr val="A4A3A4"/>
          </p15:clr>
        </p15:guide>
        <p15:guide id="22" orient="horz" pos="3111"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4C47A"/>
    <a:srgbClr val="49B17B"/>
    <a:srgbClr val="00AEEF"/>
    <a:srgbClr val="317752"/>
    <a:srgbClr val="0076A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Estilo Médio 2 - Ênfas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1047" autoAdjust="0"/>
    <p:restoredTop sz="96070" autoAdjust="0"/>
  </p:normalViewPr>
  <p:slideViewPr>
    <p:cSldViewPr snapToGrid="0">
      <p:cViewPr varScale="1">
        <p:scale>
          <a:sx n="60" d="100"/>
          <a:sy n="60" d="100"/>
        </p:scale>
        <p:origin x="720" y="58"/>
      </p:cViewPr>
      <p:guideLst>
        <p:guide orient="horz"/>
        <p:guide orient="horz" pos="6219"/>
        <p:guide/>
        <p:guide pos="11059"/>
        <p:guide pos="5531"/>
        <p:guide orient="horz" pos="3111"/>
      </p:guideLst>
    </p:cSldViewPr>
  </p:slideViewPr>
  <p:notesTextViewPr>
    <p:cViewPr>
      <p:scale>
        <a:sx n="3" d="2"/>
        <a:sy n="3" d="2"/>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notesMaster" Target="notesMasters/notesMaster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slide" Target="slides/slide39.xml"/><Relationship Id="rId54"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8" Type="http://schemas.openxmlformats.org/officeDocument/2006/relationships/slide" Target="slides/slide6.xml"/><Relationship Id="rId51"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E2A187A-9E05-964C-A4CA-3DBC0BC1C857}" type="datetimeFigureOut">
              <a:rPr lang="en-US" smtClean="0"/>
              <a:pPr/>
              <a:t>10/18/2023</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2129E9A-FD1A-9D40-B596-0E8C8B4E6313}" type="slidenum">
              <a:rPr lang="en-US" smtClean="0"/>
              <a:pPr/>
              <a:t>‹nº›</a:t>
            </a:fld>
            <a:endParaRPr lang="en-US"/>
          </a:p>
        </p:txBody>
      </p:sp>
    </p:spTree>
    <p:extLst>
      <p:ext uri="{BB962C8B-B14F-4D97-AF65-F5344CB8AC3E}">
        <p14:creationId xmlns:p14="http://schemas.microsoft.com/office/powerpoint/2010/main" val="2318705263"/>
      </p:ext>
    </p:extLst>
  </p:cSld>
  <p:clrMap bg1="lt1" tx1="dk1" bg2="lt2" tx2="dk2" accent1="accent1" accent2="accent2" accent3="accent3" accent4="accent4" accent5="accent5" accent6="accent6" hlink="hlink" folHlink="folHlink"/>
  <p:notesStyle>
    <a:lvl1pPr marL="0" algn="l" defTabSz="684071" rtl="0" eaLnBrk="1" latinLnBrk="0" hangingPunct="1">
      <a:defRPr sz="1700" kern="1200">
        <a:solidFill>
          <a:schemeClr val="tx1"/>
        </a:solidFill>
        <a:latin typeface="+mn-lt"/>
        <a:ea typeface="+mn-ea"/>
        <a:cs typeface="+mn-cs"/>
      </a:defRPr>
    </a:lvl1pPr>
    <a:lvl2pPr marL="684071" algn="l" defTabSz="684071" rtl="0" eaLnBrk="1" latinLnBrk="0" hangingPunct="1">
      <a:defRPr sz="1700" kern="1200">
        <a:solidFill>
          <a:schemeClr val="tx1"/>
        </a:solidFill>
        <a:latin typeface="+mn-lt"/>
        <a:ea typeface="+mn-ea"/>
        <a:cs typeface="+mn-cs"/>
      </a:defRPr>
    </a:lvl2pPr>
    <a:lvl3pPr marL="1368143" algn="l" defTabSz="684071" rtl="0" eaLnBrk="1" latinLnBrk="0" hangingPunct="1">
      <a:defRPr sz="1700" kern="1200">
        <a:solidFill>
          <a:schemeClr val="tx1"/>
        </a:solidFill>
        <a:latin typeface="+mn-lt"/>
        <a:ea typeface="+mn-ea"/>
        <a:cs typeface="+mn-cs"/>
      </a:defRPr>
    </a:lvl3pPr>
    <a:lvl4pPr marL="2052216" algn="l" defTabSz="684071" rtl="0" eaLnBrk="1" latinLnBrk="0" hangingPunct="1">
      <a:defRPr sz="1700" kern="1200">
        <a:solidFill>
          <a:schemeClr val="tx1"/>
        </a:solidFill>
        <a:latin typeface="+mn-lt"/>
        <a:ea typeface="+mn-ea"/>
        <a:cs typeface="+mn-cs"/>
      </a:defRPr>
    </a:lvl4pPr>
    <a:lvl5pPr marL="2736287" algn="l" defTabSz="684071" rtl="0" eaLnBrk="1" latinLnBrk="0" hangingPunct="1">
      <a:defRPr sz="1700" kern="1200">
        <a:solidFill>
          <a:schemeClr val="tx1"/>
        </a:solidFill>
        <a:latin typeface="+mn-lt"/>
        <a:ea typeface="+mn-ea"/>
        <a:cs typeface="+mn-cs"/>
      </a:defRPr>
    </a:lvl5pPr>
    <a:lvl6pPr marL="3420358" algn="l" defTabSz="684071" rtl="0" eaLnBrk="1" latinLnBrk="0" hangingPunct="1">
      <a:defRPr sz="1700" kern="1200">
        <a:solidFill>
          <a:schemeClr val="tx1"/>
        </a:solidFill>
        <a:latin typeface="+mn-lt"/>
        <a:ea typeface="+mn-ea"/>
        <a:cs typeface="+mn-cs"/>
      </a:defRPr>
    </a:lvl6pPr>
    <a:lvl7pPr marL="4104429" algn="l" defTabSz="684071" rtl="0" eaLnBrk="1" latinLnBrk="0" hangingPunct="1">
      <a:defRPr sz="1700" kern="1200">
        <a:solidFill>
          <a:schemeClr val="tx1"/>
        </a:solidFill>
        <a:latin typeface="+mn-lt"/>
        <a:ea typeface="+mn-ea"/>
        <a:cs typeface="+mn-cs"/>
      </a:defRPr>
    </a:lvl7pPr>
    <a:lvl8pPr marL="4788503" algn="l" defTabSz="684071" rtl="0" eaLnBrk="1" latinLnBrk="0" hangingPunct="1">
      <a:defRPr sz="1700" kern="1200">
        <a:solidFill>
          <a:schemeClr val="tx1"/>
        </a:solidFill>
        <a:latin typeface="+mn-lt"/>
        <a:ea typeface="+mn-ea"/>
        <a:cs typeface="+mn-cs"/>
      </a:defRPr>
    </a:lvl8pPr>
    <a:lvl9pPr marL="5472574" algn="l" defTabSz="684071" rtl="0" eaLnBrk="1" latinLnBrk="0" hangingPunct="1">
      <a:defRPr sz="17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a:xfrm>
            <a:off x="381000" y="685800"/>
            <a:ext cx="6096000" cy="3429000"/>
          </a:xfrm>
        </p:spPr>
      </p:sp>
      <p:sp>
        <p:nvSpPr>
          <p:cNvPr id="3" name="Espaço Reservado para Anotações 2"/>
          <p:cNvSpPr>
            <a:spLocks noGrp="1"/>
          </p:cNvSpPr>
          <p:nvPr>
            <p:ph type="body" idx="1"/>
          </p:nvPr>
        </p:nvSpPr>
        <p:spPr/>
        <p:txBody>
          <a:bodyPr/>
          <a:lstStyle/>
          <a:p>
            <a:r>
              <a:rPr lang="pt-BR" b="1" dirty="0"/>
              <a:t>MonkeyBusiness</a:t>
            </a:r>
          </a:p>
          <a:p>
            <a:r>
              <a:rPr lang="pt-BR" dirty="0"/>
              <a:t>Design em Movimento</a:t>
            </a:r>
          </a:p>
        </p:txBody>
      </p:sp>
      <p:sp>
        <p:nvSpPr>
          <p:cNvPr id="4" name="Espaço Reservado para Número de Slide 3"/>
          <p:cNvSpPr>
            <a:spLocks noGrp="1"/>
          </p:cNvSpPr>
          <p:nvPr>
            <p:ph type="sldNum" sz="quarter" idx="10"/>
          </p:nvPr>
        </p:nvSpPr>
        <p:spPr/>
        <p:txBody>
          <a:bodyPr/>
          <a:lstStyle/>
          <a:p>
            <a:fld id="{62129E9A-FD1A-9D40-B596-0E8C8B4E6313}" type="slidenum">
              <a:rPr lang="en-US" smtClean="0"/>
              <a:pPr/>
              <a:t>1</a:t>
            </a:fld>
            <a:endParaRPr lang="en-US"/>
          </a:p>
        </p:txBody>
      </p:sp>
    </p:spTree>
    <p:extLst>
      <p:ext uri="{BB962C8B-B14F-4D97-AF65-F5344CB8AC3E}">
        <p14:creationId xmlns:p14="http://schemas.microsoft.com/office/powerpoint/2010/main" val="127241361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Slide de título">
    <p:spTree>
      <p:nvGrpSpPr>
        <p:cNvPr id="1" name=""/>
        <p:cNvGrpSpPr/>
        <p:nvPr/>
      </p:nvGrpSpPr>
      <p:grpSpPr>
        <a:xfrm>
          <a:off x="0" y="0"/>
          <a:ext cx="0" cy="0"/>
          <a:chOff x="0" y="0"/>
          <a:chExt cx="0" cy="0"/>
        </a:xfrm>
      </p:grpSpPr>
    </p:spTree>
    <p:extLst>
      <p:ext uri="{BB962C8B-B14F-4D97-AF65-F5344CB8AC3E}">
        <p14:creationId xmlns:p14="http://schemas.microsoft.com/office/powerpoint/2010/main" val="3357323303"/>
      </p:ext>
    </p:extLst>
  </p:cSld>
  <p:clrMapOvr>
    <a:masterClrMapping/>
  </p:clrMapOvr>
  <p:transition>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objTx" preserve="1">
  <p:cSld name="Conteúdo com Legenda">
    <p:spTree>
      <p:nvGrpSpPr>
        <p:cNvPr id="1" name=""/>
        <p:cNvGrpSpPr/>
        <p:nvPr/>
      </p:nvGrpSpPr>
      <p:grpSpPr>
        <a:xfrm>
          <a:off x="0" y="0"/>
          <a:ext cx="0" cy="0"/>
          <a:chOff x="0" y="0"/>
          <a:chExt cx="0" cy="0"/>
        </a:xfrm>
      </p:grpSpPr>
      <p:sp>
        <p:nvSpPr>
          <p:cNvPr id="8" name="Retângulo 7">
            <a:extLst>
              <a:ext uri="{FF2B5EF4-FFF2-40B4-BE49-F238E27FC236}">
                <a16:creationId xmlns:a16="http://schemas.microsoft.com/office/drawing/2014/main" id="{16D90D66-BCB9-4229-A829-628874352AC0}"/>
              </a:ext>
            </a:extLst>
          </p:cNvPr>
          <p:cNvSpPr/>
          <p:nvPr/>
        </p:nvSpPr>
        <p:spPr>
          <a:xfrm>
            <a:off x="23" y="0"/>
            <a:ext cx="6703277" cy="9875838"/>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ítulo 1"/>
          <p:cNvSpPr>
            <a:spLocks noGrp="1"/>
          </p:cNvSpPr>
          <p:nvPr>
            <p:ph type="title"/>
          </p:nvPr>
        </p:nvSpPr>
        <p:spPr>
          <a:xfrm>
            <a:off x="926743" y="1132429"/>
            <a:ext cx="5066121" cy="3015421"/>
          </a:xfrm>
        </p:spPr>
        <p:txBody>
          <a:bodyPr rtlCol="0" anchor="b">
            <a:normAutofit/>
          </a:bodyPr>
          <a:lstStyle>
            <a:lvl1pPr>
              <a:lnSpc>
                <a:spcPct val="90000"/>
              </a:lnSpc>
              <a:defRPr sz="4896" b="0">
                <a:solidFill>
                  <a:srgbClr val="FFFFFF"/>
                </a:solidFill>
              </a:defRPr>
            </a:lvl1pPr>
          </a:lstStyle>
          <a:p>
            <a:pPr rtl="0"/>
            <a:r>
              <a:rPr lang="pt-BR"/>
              <a:t>Clique para editar o título Mestre</a:t>
            </a:r>
            <a:endParaRPr lang="en-US" dirty="0"/>
          </a:p>
        </p:txBody>
      </p:sp>
      <p:sp>
        <p:nvSpPr>
          <p:cNvPr id="3" name="Espaço reservado para conteúdo 2"/>
          <p:cNvSpPr>
            <a:spLocks noGrp="1"/>
          </p:cNvSpPr>
          <p:nvPr>
            <p:ph idx="1"/>
          </p:nvPr>
        </p:nvSpPr>
        <p:spPr>
          <a:xfrm>
            <a:off x="7862217" y="1170469"/>
            <a:ext cx="8538205" cy="7624696"/>
          </a:xfrm>
        </p:spPr>
        <p:txBody>
          <a:bodyPr rtlCol="0"/>
          <a:lstStyle/>
          <a:p>
            <a:pPr lvl="0" rtl="0"/>
            <a:r>
              <a:rPr lang="pt-BR"/>
              <a:t>Clique para editar os estilos de texto Mestres</a:t>
            </a:r>
          </a:p>
          <a:p>
            <a:pPr lvl="1" rtl="0"/>
            <a:r>
              <a:rPr lang="pt-BR"/>
              <a:t>Segundo nível</a:t>
            </a:r>
          </a:p>
          <a:p>
            <a:pPr lvl="2" rtl="0"/>
            <a:r>
              <a:rPr lang="pt-BR"/>
              <a:t>Terceiro nível</a:t>
            </a:r>
          </a:p>
          <a:p>
            <a:pPr lvl="3" rtl="0"/>
            <a:r>
              <a:rPr lang="pt-BR"/>
              <a:t>Quarto nível</a:t>
            </a:r>
          </a:p>
          <a:p>
            <a:pPr lvl="4" rtl="0"/>
            <a:r>
              <a:rPr lang="pt-BR"/>
              <a:t>Quinto nível</a:t>
            </a:r>
            <a:endParaRPr lang="en-US" dirty="0"/>
          </a:p>
        </p:txBody>
      </p:sp>
      <p:sp>
        <p:nvSpPr>
          <p:cNvPr id="4" name="Espaço reservado para texto 3"/>
          <p:cNvSpPr>
            <a:spLocks noGrp="1"/>
          </p:cNvSpPr>
          <p:nvPr>
            <p:ph type="body" sz="half" idx="2" hasCustomPrompt="1"/>
          </p:nvPr>
        </p:nvSpPr>
        <p:spPr>
          <a:xfrm>
            <a:off x="926741" y="4382134"/>
            <a:ext cx="5066121" cy="4413029"/>
          </a:xfrm>
        </p:spPr>
        <p:txBody>
          <a:bodyPr lIns="91440" rIns="91440" rtlCol="0">
            <a:normAutofit/>
          </a:bodyPr>
          <a:lstStyle>
            <a:lvl1pPr marL="0" indent="0">
              <a:buNone/>
              <a:defRPr sz="2592">
                <a:solidFill>
                  <a:srgbClr val="FFFFFF"/>
                </a:solidFill>
              </a:defRPr>
            </a:lvl1pPr>
            <a:lvl2pPr marL="658368" indent="0">
              <a:buNone/>
              <a:defRPr sz="1728"/>
            </a:lvl2pPr>
            <a:lvl3pPr marL="1316736" indent="0">
              <a:buNone/>
              <a:defRPr sz="1440"/>
            </a:lvl3pPr>
            <a:lvl4pPr marL="1975104" indent="0">
              <a:buNone/>
              <a:defRPr sz="1296"/>
            </a:lvl4pPr>
            <a:lvl5pPr marL="2633472" indent="0">
              <a:buNone/>
              <a:defRPr sz="1296"/>
            </a:lvl5pPr>
            <a:lvl6pPr marL="3291840" indent="0">
              <a:buNone/>
              <a:defRPr sz="1296"/>
            </a:lvl6pPr>
            <a:lvl7pPr marL="3950208" indent="0">
              <a:buNone/>
              <a:defRPr sz="1296"/>
            </a:lvl7pPr>
            <a:lvl8pPr marL="4608576" indent="0">
              <a:buNone/>
              <a:defRPr sz="1296"/>
            </a:lvl8pPr>
            <a:lvl9pPr marL="5266944" indent="0">
              <a:buNone/>
              <a:defRPr sz="1296"/>
            </a:lvl9pPr>
          </a:lstStyle>
          <a:p>
            <a:pPr lvl="0" rtl="0"/>
            <a:r>
              <a:rPr lang="pt-br" dirty="0"/>
              <a:t>Clique para editar os estilos de texto Mestre</a:t>
            </a:r>
          </a:p>
        </p:txBody>
      </p:sp>
      <p:sp>
        <p:nvSpPr>
          <p:cNvPr id="5" name="Espaço Reservado para Data 4"/>
          <p:cNvSpPr>
            <a:spLocks noGrp="1"/>
          </p:cNvSpPr>
          <p:nvPr>
            <p:ph type="dt" sz="half" idx="10"/>
          </p:nvPr>
        </p:nvSpPr>
        <p:spPr>
          <a:xfrm>
            <a:off x="926739" y="9283288"/>
            <a:ext cx="5066122" cy="525797"/>
          </a:xfrm>
        </p:spPr>
        <p:txBody>
          <a:bodyPr rtlCol="0"/>
          <a:lstStyle>
            <a:lvl1pPr algn="l">
              <a:defRPr/>
            </a:lvl1pPr>
          </a:lstStyle>
          <a:p>
            <a:pPr rtl="0"/>
            <a:fld id="{6F5D5688-1774-4625-9E74-88EA94DB2550}" type="datetime1">
              <a:rPr lang="pt-BR" smtClean="0"/>
              <a:t>18/10/2023</a:t>
            </a:fld>
            <a:endParaRPr lang="en-US" dirty="0"/>
          </a:p>
        </p:txBody>
      </p:sp>
      <p:sp>
        <p:nvSpPr>
          <p:cNvPr id="6" name="Espaço Reservado para Rodapé 5"/>
          <p:cNvSpPr>
            <a:spLocks noGrp="1"/>
          </p:cNvSpPr>
          <p:nvPr>
            <p:ph type="ftr" sz="quarter" idx="11"/>
          </p:nvPr>
        </p:nvSpPr>
        <p:spPr>
          <a:xfrm>
            <a:off x="7862216" y="9283288"/>
            <a:ext cx="7682238" cy="525797"/>
          </a:xfrm>
        </p:spPr>
        <p:txBody>
          <a:bodyPr rtlCol="0"/>
          <a:lstStyle>
            <a:lvl1pPr algn="l">
              <a:defRPr>
                <a:solidFill>
                  <a:schemeClr val="tx2"/>
                </a:solidFill>
              </a:defRPr>
            </a:lvl1pPr>
          </a:lstStyle>
          <a:p>
            <a:pPr rtl="0"/>
            <a:endParaRPr lang="en-US" dirty="0"/>
          </a:p>
        </p:txBody>
      </p:sp>
      <p:sp>
        <p:nvSpPr>
          <p:cNvPr id="7" name="Espaço Reservado para o Número do Slide 6"/>
          <p:cNvSpPr>
            <a:spLocks noGrp="1"/>
          </p:cNvSpPr>
          <p:nvPr>
            <p:ph type="sldNum" sz="quarter" idx="12"/>
          </p:nvPr>
        </p:nvSpPr>
        <p:spPr/>
        <p:txBody>
          <a:bodyPr rtlCol="0"/>
          <a:lstStyle>
            <a:lvl1pPr>
              <a:defRPr>
                <a:solidFill>
                  <a:schemeClr val="tx2"/>
                </a:solidFill>
              </a:defRPr>
            </a:lvl1pPr>
          </a:lstStyle>
          <a:p>
            <a:pPr rtl="0"/>
            <a:fld id="{3A98EE3D-8CD1-4C3F-BD1C-C98C9596463C}" type="slidenum">
              <a:rPr lang="en-US" smtClean="0"/>
              <a:pPr rtl="0"/>
              <a:t>‹nº›</a:t>
            </a:fld>
            <a:endParaRPr lang="en-US" dirty="0"/>
          </a:p>
        </p:txBody>
      </p:sp>
    </p:spTree>
    <p:extLst>
      <p:ext uri="{BB962C8B-B14F-4D97-AF65-F5344CB8AC3E}">
        <p14:creationId xmlns:p14="http://schemas.microsoft.com/office/powerpoint/2010/main" val="216638612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picTx" preserve="1">
  <p:cSld name="Imagem com Legenda">
    <p:spTree>
      <p:nvGrpSpPr>
        <p:cNvPr id="1" name=""/>
        <p:cNvGrpSpPr/>
        <p:nvPr/>
      </p:nvGrpSpPr>
      <p:grpSpPr>
        <a:xfrm>
          <a:off x="0" y="0"/>
          <a:ext cx="0" cy="0"/>
          <a:chOff x="0" y="0"/>
          <a:chExt cx="0" cy="0"/>
        </a:xfrm>
      </p:grpSpPr>
      <p:sp>
        <p:nvSpPr>
          <p:cNvPr id="8" name="Retângulo 7">
            <a:extLst>
              <a:ext uri="{FF2B5EF4-FFF2-40B4-BE49-F238E27FC236}">
                <a16:creationId xmlns:a16="http://schemas.microsoft.com/office/drawing/2014/main" id="{DA134939-39C0-4522-A125-A13DFDA66490}"/>
              </a:ext>
            </a:extLst>
          </p:cNvPr>
          <p:cNvSpPr/>
          <p:nvPr/>
        </p:nvSpPr>
        <p:spPr>
          <a:xfrm>
            <a:off x="1" y="6593036"/>
            <a:ext cx="17554765" cy="3282802"/>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Espaço Reservado para Imagem 2"/>
          <p:cNvSpPr>
            <a:spLocks noGrp="1" noChangeAspect="1"/>
          </p:cNvSpPr>
          <p:nvPr>
            <p:ph type="pic" idx="1"/>
          </p:nvPr>
        </p:nvSpPr>
        <p:spPr>
          <a:xfrm>
            <a:off x="23" y="0"/>
            <a:ext cx="17559316" cy="6593036"/>
          </a:xfrm>
          <a:solidFill>
            <a:schemeClr val="bg1">
              <a:lumMod val="85000"/>
            </a:schemeClr>
          </a:solidFill>
        </p:spPr>
        <p:txBody>
          <a:bodyPr lIns="457200" tIns="457200" rtlCol="0" anchor="t"/>
          <a:lstStyle>
            <a:lvl1pPr marL="0" indent="0">
              <a:buNone/>
              <a:defRPr sz="4608"/>
            </a:lvl1pPr>
            <a:lvl2pPr marL="658368" indent="0">
              <a:buNone/>
              <a:defRPr sz="4032"/>
            </a:lvl2pPr>
            <a:lvl3pPr marL="1316736" indent="0">
              <a:buNone/>
              <a:defRPr sz="3456"/>
            </a:lvl3pPr>
            <a:lvl4pPr marL="1975104" indent="0">
              <a:buNone/>
              <a:defRPr sz="2880"/>
            </a:lvl4pPr>
            <a:lvl5pPr marL="2633472" indent="0">
              <a:buNone/>
              <a:defRPr sz="2880"/>
            </a:lvl5pPr>
            <a:lvl6pPr marL="3291840" indent="0">
              <a:buNone/>
              <a:defRPr sz="2880"/>
            </a:lvl6pPr>
            <a:lvl7pPr marL="3950208" indent="0">
              <a:buNone/>
              <a:defRPr sz="2880"/>
            </a:lvl7pPr>
            <a:lvl8pPr marL="4608576" indent="0">
              <a:buNone/>
              <a:defRPr sz="2880"/>
            </a:lvl8pPr>
            <a:lvl9pPr marL="5266944" indent="0">
              <a:buNone/>
              <a:defRPr sz="2880"/>
            </a:lvl9pPr>
          </a:lstStyle>
          <a:p>
            <a:pPr rtl="0"/>
            <a:r>
              <a:rPr lang="pt-BR"/>
              <a:t>Clique no ícone para adicionar uma imagem</a:t>
            </a:r>
            <a:endParaRPr lang="en-US" dirty="0"/>
          </a:p>
        </p:txBody>
      </p:sp>
      <p:sp>
        <p:nvSpPr>
          <p:cNvPr id="2" name="Título 1"/>
          <p:cNvSpPr>
            <a:spLocks noGrp="1"/>
          </p:cNvSpPr>
          <p:nvPr>
            <p:ph type="title"/>
          </p:nvPr>
        </p:nvSpPr>
        <p:spPr>
          <a:xfrm>
            <a:off x="1580340" y="6911304"/>
            <a:ext cx="14566020" cy="1070937"/>
          </a:xfrm>
        </p:spPr>
        <p:txBody>
          <a:bodyPr tIns="0" bIns="0" rtlCol="0" anchor="b">
            <a:noAutofit/>
          </a:bodyPr>
          <a:lstStyle>
            <a:lvl1pPr>
              <a:defRPr sz="5184" b="0">
                <a:solidFill>
                  <a:srgbClr val="FFFFFF"/>
                </a:solidFill>
              </a:defRPr>
            </a:lvl1pPr>
          </a:lstStyle>
          <a:p>
            <a:pPr rtl="0"/>
            <a:r>
              <a:rPr lang="pt-BR"/>
              <a:t>Clique para editar o título Mestre</a:t>
            </a:r>
            <a:endParaRPr lang="en-US" dirty="0"/>
          </a:p>
        </p:txBody>
      </p:sp>
      <p:sp>
        <p:nvSpPr>
          <p:cNvPr id="4" name="Espaço reservado para texto 3"/>
          <p:cNvSpPr>
            <a:spLocks noGrp="1"/>
          </p:cNvSpPr>
          <p:nvPr>
            <p:ph type="body" sz="half" idx="2"/>
          </p:nvPr>
        </p:nvSpPr>
        <p:spPr>
          <a:xfrm>
            <a:off x="1580339" y="8229865"/>
            <a:ext cx="14565471" cy="877852"/>
          </a:xfrm>
        </p:spPr>
        <p:txBody>
          <a:bodyPr lIns="91440" tIns="0" rIns="91440" bIns="0" rtlCol="0">
            <a:normAutofit/>
          </a:bodyPr>
          <a:lstStyle>
            <a:lvl1pPr marL="0" indent="0">
              <a:spcBef>
                <a:spcPts val="0"/>
              </a:spcBef>
              <a:spcAft>
                <a:spcPts val="864"/>
              </a:spcAft>
              <a:buNone/>
              <a:defRPr sz="2592">
                <a:solidFill>
                  <a:srgbClr val="FFFFFF"/>
                </a:solidFill>
              </a:defRPr>
            </a:lvl1pPr>
            <a:lvl2pPr marL="658368" indent="0">
              <a:buNone/>
              <a:defRPr sz="1728"/>
            </a:lvl2pPr>
            <a:lvl3pPr marL="1316736" indent="0">
              <a:buNone/>
              <a:defRPr sz="1440"/>
            </a:lvl3pPr>
            <a:lvl4pPr marL="1975104" indent="0">
              <a:buNone/>
              <a:defRPr sz="1296"/>
            </a:lvl4pPr>
            <a:lvl5pPr marL="2633472" indent="0">
              <a:buNone/>
              <a:defRPr sz="1296"/>
            </a:lvl5pPr>
            <a:lvl6pPr marL="3291840" indent="0">
              <a:buNone/>
              <a:defRPr sz="1296"/>
            </a:lvl6pPr>
            <a:lvl7pPr marL="3950208" indent="0">
              <a:buNone/>
              <a:defRPr sz="1296"/>
            </a:lvl7pPr>
            <a:lvl8pPr marL="4608576" indent="0">
              <a:buNone/>
              <a:defRPr sz="1296"/>
            </a:lvl8pPr>
            <a:lvl9pPr marL="5266944" indent="0">
              <a:buNone/>
              <a:defRPr sz="1296"/>
            </a:lvl9pPr>
          </a:lstStyle>
          <a:p>
            <a:pPr lvl="0" rtl="0"/>
            <a:r>
              <a:rPr lang="pt-BR"/>
              <a:t>Clique para editar os estilos de texto Mestres</a:t>
            </a:r>
          </a:p>
        </p:txBody>
      </p:sp>
      <p:sp>
        <p:nvSpPr>
          <p:cNvPr id="5" name="Espaço Reservado para Data 4"/>
          <p:cNvSpPr>
            <a:spLocks noGrp="1"/>
          </p:cNvSpPr>
          <p:nvPr>
            <p:ph type="dt" sz="half" idx="10"/>
          </p:nvPr>
        </p:nvSpPr>
        <p:spPr/>
        <p:txBody>
          <a:bodyPr rtlCol="0"/>
          <a:lstStyle>
            <a:lvl1pPr>
              <a:defRPr/>
            </a:lvl1pPr>
          </a:lstStyle>
          <a:p>
            <a:pPr rtl="0"/>
            <a:fld id="{3D5E4E1C-696A-4E82-B6DD-87ECA4CC925A}" type="datetime1">
              <a:rPr lang="pt-BR" smtClean="0"/>
              <a:t>18/10/2023</a:t>
            </a:fld>
            <a:endParaRPr lang="en-US" dirty="0"/>
          </a:p>
        </p:txBody>
      </p:sp>
      <p:sp>
        <p:nvSpPr>
          <p:cNvPr id="6" name="Espaço reservado para rodapé 5"/>
          <p:cNvSpPr>
            <a:spLocks noGrp="1"/>
          </p:cNvSpPr>
          <p:nvPr>
            <p:ph type="ftr" sz="quarter" idx="11"/>
          </p:nvPr>
        </p:nvSpPr>
        <p:spPr>
          <a:xfrm>
            <a:off x="1580339" y="9283746"/>
            <a:ext cx="9819896" cy="525797"/>
          </a:xfrm>
        </p:spPr>
        <p:txBody>
          <a:bodyPr rtlCol="0"/>
          <a:lstStyle/>
          <a:p>
            <a:pPr algn="l" rtl="0"/>
            <a:endParaRPr lang="en-US" dirty="0"/>
          </a:p>
        </p:txBody>
      </p:sp>
      <p:sp>
        <p:nvSpPr>
          <p:cNvPr id="7" name="Espaço Reservado para o Número do Slide 6"/>
          <p:cNvSpPr>
            <a:spLocks noGrp="1"/>
          </p:cNvSpPr>
          <p:nvPr>
            <p:ph type="sldNum" sz="quarter" idx="12"/>
          </p:nvPr>
        </p:nvSpPr>
        <p:spPr/>
        <p:txBody>
          <a:bodyPr rtlCol="0"/>
          <a:lstStyle/>
          <a:p>
            <a:pPr rtl="0"/>
            <a:fld id="{3A98EE3D-8CD1-4C3F-BD1C-C98C9596463C}" type="slidenum">
              <a:rPr lang="en-US" smtClean="0"/>
              <a:t>‹nº›</a:t>
            </a:fld>
            <a:endParaRPr lang="en-US" dirty="0"/>
          </a:p>
        </p:txBody>
      </p:sp>
    </p:spTree>
    <p:extLst>
      <p:ext uri="{BB962C8B-B14F-4D97-AF65-F5344CB8AC3E}">
        <p14:creationId xmlns:p14="http://schemas.microsoft.com/office/powerpoint/2010/main" val="340705247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ítulo 1"/>
          <p:cNvSpPr>
            <a:spLocks noGrp="1"/>
          </p:cNvSpPr>
          <p:nvPr>
            <p:ph type="title" hasCustomPrompt="1"/>
          </p:nvPr>
        </p:nvSpPr>
        <p:spPr/>
        <p:txBody>
          <a:bodyPr rtlCol="0"/>
          <a:lstStyle>
            <a:lvl1pPr>
              <a:defRPr/>
            </a:lvl1pPr>
          </a:lstStyle>
          <a:p>
            <a:pPr rtl="0"/>
            <a:r>
              <a:rPr lang="pt-br" dirty="0"/>
              <a:t>Clique para editar o estilo de título Mestre</a:t>
            </a:r>
            <a:endParaRPr lang="en-US" dirty="0"/>
          </a:p>
        </p:txBody>
      </p:sp>
      <p:sp>
        <p:nvSpPr>
          <p:cNvPr id="3" name="Espaço reservado para texto vertical 2"/>
          <p:cNvSpPr>
            <a:spLocks noGrp="1"/>
          </p:cNvSpPr>
          <p:nvPr>
            <p:ph type="body" orient="vert" idx="1"/>
          </p:nvPr>
        </p:nvSpPr>
        <p:spPr/>
        <p:txBody>
          <a:bodyPr vert="eaVert" lIns="45720" tIns="0" rIns="45720" bIns="0" rtlCol="0"/>
          <a:lstStyle/>
          <a:p>
            <a:pPr lvl="0" rtl="0"/>
            <a:r>
              <a:rPr lang="pt-BR"/>
              <a:t>Clique para editar os estilos de texto Mestres</a:t>
            </a:r>
          </a:p>
          <a:p>
            <a:pPr lvl="1" rtl="0"/>
            <a:r>
              <a:rPr lang="pt-BR"/>
              <a:t>Segundo nível</a:t>
            </a:r>
          </a:p>
          <a:p>
            <a:pPr lvl="2" rtl="0"/>
            <a:r>
              <a:rPr lang="pt-BR"/>
              <a:t>Terceiro nível</a:t>
            </a:r>
          </a:p>
          <a:p>
            <a:pPr lvl="3" rtl="0"/>
            <a:r>
              <a:rPr lang="pt-BR"/>
              <a:t>Quarto nível</a:t>
            </a:r>
          </a:p>
          <a:p>
            <a:pPr lvl="4" rtl="0"/>
            <a:r>
              <a:rPr lang="pt-BR"/>
              <a:t>Quinto nível</a:t>
            </a:r>
            <a:endParaRPr lang="en-US" dirty="0"/>
          </a:p>
        </p:txBody>
      </p:sp>
      <p:sp>
        <p:nvSpPr>
          <p:cNvPr id="7" name="Espaço Reservado para Data 6">
            <a:extLst>
              <a:ext uri="{FF2B5EF4-FFF2-40B4-BE49-F238E27FC236}">
                <a16:creationId xmlns:a16="http://schemas.microsoft.com/office/drawing/2014/main" id="{7D5506EE-1026-4F35-9ACC-BD05BE0F9B36}"/>
              </a:ext>
            </a:extLst>
          </p:cNvPr>
          <p:cNvSpPr>
            <a:spLocks noGrp="1"/>
          </p:cNvSpPr>
          <p:nvPr>
            <p:ph type="dt" sz="half" idx="10"/>
          </p:nvPr>
        </p:nvSpPr>
        <p:spPr/>
        <p:txBody>
          <a:bodyPr rtlCol="0"/>
          <a:lstStyle/>
          <a:p>
            <a:pPr rtl="0"/>
            <a:fld id="{32E1A5F9-C71D-4DE8-8BF4-9F6FC06A94B8}" type="datetime1">
              <a:rPr lang="pt-BR" smtClean="0"/>
              <a:t>18/10/2023</a:t>
            </a:fld>
            <a:endParaRPr lang="en-US" dirty="0"/>
          </a:p>
        </p:txBody>
      </p:sp>
      <p:sp>
        <p:nvSpPr>
          <p:cNvPr id="8" name="Espaço Reservado para Rodapé 7">
            <a:extLst>
              <a:ext uri="{FF2B5EF4-FFF2-40B4-BE49-F238E27FC236}">
                <a16:creationId xmlns:a16="http://schemas.microsoft.com/office/drawing/2014/main" id="{B7696E5F-8D95-4450-AE52-5438E6EDE2BF}"/>
              </a:ext>
            </a:extLst>
          </p:cNvPr>
          <p:cNvSpPr>
            <a:spLocks noGrp="1"/>
          </p:cNvSpPr>
          <p:nvPr>
            <p:ph type="ftr" sz="quarter" idx="11"/>
          </p:nvPr>
        </p:nvSpPr>
        <p:spPr/>
        <p:txBody>
          <a:bodyPr rtlCol="0"/>
          <a:lstStyle/>
          <a:p>
            <a:pPr rtl="0"/>
            <a:endParaRPr lang="en-US" dirty="0"/>
          </a:p>
        </p:txBody>
      </p:sp>
      <p:sp>
        <p:nvSpPr>
          <p:cNvPr id="9" name="Espaço Reservado para o Número do Slide 8">
            <a:extLst>
              <a:ext uri="{FF2B5EF4-FFF2-40B4-BE49-F238E27FC236}">
                <a16:creationId xmlns:a16="http://schemas.microsoft.com/office/drawing/2014/main" id="{999B2253-74CC-409E-BEB0-F8EFCFCB5629}"/>
              </a:ext>
            </a:extLst>
          </p:cNvPr>
          <p:cNvSpPr>
            <a:spLocks noGrp="1"/>
          </p:cNvSpPr>
          <p:nvPr>
            <p:ph type="sldNum" sz="quarter" idx="12"/>
          </p:nvPr>
        </p:nvSpPr>
        <p:spPr/>
        <p:txBody>
          <a:bodyPr rtlCol="0"/>
          <a:lstStyle/>
          <a:p>
            <a:pPr rtl="0"/>
            <a:fld id="{3A98EE3D-8CD1-4C3F-BD1C-C98C9596463C}" type="slidenum">
              <a:rPr lang="en-US" smtClean="0"/>
              <a:t>‹nº›</a:t>
            </a:fld>
            <a:endParaRPr lang="en-US" dirty="0"/>
          </a:p>
        </p:txBody>
      </p:sp>
    </p:spTree>
    <p:extLst>
      <p:ext uri="{BB962C8B-B14F-4D97-AF65-F5344CB8AC3E}">
        <p14:creationId xmlns:p14="http://schemas.microsoft.com/office/powerpoint/2010/main" val="254569807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vertTitleAndTx" preserve="1">
  <p:cSld name="Texto e Título Vertical">
    <p:spTree>
      <p:nvGrpSpPr>
        <p:cNvPr id="1" name=""/>
        <p:cNvGrpSpPr/>
        <p:nvPr/>
      </p:nvGrpSpPr>
      <p:grpSpPr>
        <a:xfrm>
          <a:off x="0" y="0"/>
          <a:ext cx="0" cy="0"/>
          <a:chOff x="0" y="0"/>
          <a:chExt cx="0" cy="0"/>
        </a:xfrm>
      </p:grpSpPr>
      <p:sp>
        <p:nvSpPr>
          <p:cNvPr id="9" name="Retângulo 8">
            <a:extLst>
              <a:ext uri="{FF2B5EF4-FFF2-40B4-BE49-F238E27FC236}">
                <a16:creationId xmlns:a16="http://schemas.microsoft.com/office/drawing/2014/main" id="{E1B68A5B-D9FA-424B-A4EB-30E7223836B3}"/>
              </a:ext>
            </a:extLst>
          </p:cNvPr>
          <p:cNvSpPr/>
          <p:nvPr/>
        </p:nvSpPr>
        <p:spPr>
          <a:xfrm>
            <a:off x="4574" y="9217449"/>
            <a:ext cx="17554765" cy="658389"/>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ítulo vertical 1"/>
          <p:cNvSpPr>
            <a:spLocks noGrp="1"/>
          </p:cNvSpPr>
          <p:nvPr>
            <p:ph type="title" orient="vert" hasCustomPrompt="1"/>
          </p:nvPr>
        </p:nvSpPr>
        <p:spPr>
          <a:xfrm>
            <a:off x="12565901" y="593734"/>
            <a:ext cx="3786232" cy="8294520"/>
          </a:xfrm>
        </p:spPr>
        <p:txBody>
          <a:bodyPr vert="eaVert" rtlCol="0"/>
          <a:lstStyle>
            <a:lvl1pPr>
              <a:defRPr/>
            </a:lvl1pPr>
          </a:lstStyle>
          <a:p>
            <a:pPr rtl="0"/>
            <a:r>
              <a:rPr lang="pt-br" dirty="0"/>
              <a:t>Clique para editar o estilo de título Mestre</a:t>
            </a:r>
            <a:endParaRPr lang="en-US" dirty="0"/>
          </a:p>
        </p:txBody>
      </p:sp>
      <p:sp>
        <p:nvSpPr>
          <p:cNvPr id="3" name="Espaço reservado para texto vertical 2"/>
          <p:cNvSpPr>
            <a:spLocks noGrp="1"/>
          </p:cNvSpPr>
          <p:nvPr>
            <p:ph type="body" orient="vert" idx="1"/>
          </p:nvPr>
        </p:nvSpPr>
        <p:spPr>
          <a:xfrm>
            <a:off x="1207205" y="593734"/>
            <a:ext cx="11139205" cy="8294520"/>
          </a:xfrm>
        </p:spPr>
        <p:txBody>
          <a:bodyPr vert="eaVert" lIns="45720" tIns="0" rIns="45720" bIns="0" rtlCol="0"/>
          <a:lstStyle/>
          <a:p>
            <a:pPr lvl="0" rtl="0"/>
            <a:r>
              <a:rPr lang="pt-BR"/>
              <a:t>Clique para editar os estilos de texto Mestres</a:t>
            </a:r>
          </a:p>
          <a:p>
            <a:pPr lvl="1" rtl="0"/>
            <a:r>
              <a:rPr lang="pt-BR"/>
              <a:t>Segundo nível</a:t>
            </a:r>
          </a:p>
          <a:p>
            <a:pPr lvl="2" rtl="0"/>
            <a:r>
              <a:rPr lang="pt-BR"/>
              <a:t>Terceiro nível</a:t>
            </a:r>
          </a:p>
          <a:p>
            <a:pPr lvl="3" rtl="0"/>
            <a:r>
              <a:rPr lang="pt-BR"/>
              <a:t>Quarto nível</a:t>
            </a:r>
          </a:p>
          <a:p>
            <a:pPr lvl="4" rtl="0"/>
            <a:r>
              <a:rPr lang="pt-BR"/>
              <a:t>Quinto nível</a:t>
            </a:r>
            <a:endParaRPr lang="en-US" dirty="0"/>
          </a:p>
        </p:txBody>
      </p:sp>
      <p:sp>
        <p:nvSpPr>
          <p:cNvPr id="7" name="Espaço Reservado para Data 6">
            <a:extLst>
              <a:ext uri="{FF2B5EF4-FFF2-40B4-BE49-F238E27FC236}">
                <a16:creationId xmlns:a16="http://schemas.microsoft.com/office/drawing/2014/main" id="{AF33D6B0-F070-45C4-A472-19F432BE3932}"/>
              </a:ext>
            </a:extLst>
          </p:cNvPr>
          <p:cNvSpPr>
            <a:spLocks noGrp="1"/>
          </p:cNvSpPr>
          <p:nvPr>
            <p:ph type="dt" sz="half" idx="10"/>
          </p:nvPr>
        </p:nvSpPr>
        <p:spPr/>
        <p:txBody>
          <a:bodyPr rtlCol="0"/>
          <a:lstStyle/>
          <a:p>
            <a:pPr rtl="0"/>
            <a:fld id="{421DCD7D-5BFD-485D-AED5-B62EAACA4CB6}" type="datetime1">
              <a:rPr lang="pt-BR" smtClean="0"/>
              <a:t>18/10/2023</a:t>
            </a:fld>
            <a:endParaRPr lang="en-US" dirty="0"/>
          </a:p>
        </p:txBody>
      </p:sp>
      <p:sp>
        <p:nvSpPr>
          <p:cNvPr id="8" name="Espaço Reservado para Rodapé 7">
            <a:extLst>
              <a:ext uri="{FF2B5EF4-FFF2-40B4-BE49-F238E27FC236}">
                <a16:creationId xmlns:a16="http://schemas.microsoft.com/office/drawing/2014/main" id="{9975399F-DAB2-410D-967F-ED17E6F796E7}"/>
              </a:ext>
            </a:extLst>
          </p:cNvPr>
          <p:cNvSpPr>
            <a:spLocks noGrp="1"/>
          </p:cNvSpPr>
          <p:nvPr>
            <p:ph type="ftr" sz="quarter" idx="11"/>
          </p:nvPr>
        </p:nvSpPr>
        <p:spPr/>
        <p:txBody>
          <a:bodyPr rtlCol="0"/>
          <a:lstStyle/>
          <a:p>
            <a:pPr rtl="0"/>
            <a:endParaRPr lang="en-US" dirty="0"/>
          </a:p>
        </p:txBody>
      </p:sp>
      <p:sp>
        <p:nvSpPr>
          <p:cNvPr id="10" name="Espaço Reservado para o Número do Slide 9">
            <a:extLst>
              <a:ext uri="{FF2B5EF4-FFF2-40B4-BE49-F238E27FC236}">
                <a16:creationId xmlns:a16="http://schemas.microsoft.com/office/drawing/2014/main" id="{F762A46F-6BE5-4D12-9412-5CA7672EA8EC}"/>
              </a:ext>
            </a:extLst>
          </p:cNvPr>
          <p:cNvSpPr>
            <a:spLocks noGrp="1"/>
          </p:cNvSpPr>
          <p:nvPr>
            <p:ph type="sldNum" sz="quarter" idx="12"/>
          </p:nvPr>
        </p:nvSpPr>
        <p:spPr/>
        <p:txBody>
          <a:bodyPr rtlCol="0"/>
          <a:lstStyle/>
          <a:p>
            <a:pPr rtl="0"/>
            <a:fld id="{3A98EE3D-8CD1-4C3F-BD1C-C98C9596463C}" type="slidenum">
              <a:rPr lang="en-US" smtClean="0"/>
              <a:t>‹nº›</a:t>
            </a:fld>
            <a:endParaRPr lang="en-US" dirty="0"/>
          </a:p>
        </p:txBody>
      </p:sp>
    </p:spTree>
    <p:extLst>
      <p:ext uri="{BB962C8B-B14F-4D97-AF65-F5344CB8AC3E}">
        <p14:creationId xmlns:p14="http://schemas.microsoft.com/office/powerpoint/2010/main" val="336181853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userDrawn="1">
  <p:cSld name="2_Slide de título">
    <p:spTree>
      <p:nvGrpSpPr>
        <p:cNvPr id="1" name=""/>
        <p:cNvGrpSpPr/>
        <p:nvPr/>
      </p:nvGrpSpPr>
      <p:grpSpPr>
        <a:xfrm>
          <a:off x="0" y="0"/>
          <a:ext cx="0" cy="0"/>
          <a:chOff x="0" y="0"/>
          <a:chExt cx="0" cy="0"/>
        </a:xfrm>
      </p:grpSpPr>
    </p:spTree>
    <p:extLst>
      <p:ext uri="{BB962C8B-B14F-4D97-AF65-F5344CB8AC3E}">
        <p14:creationId xmlns:p14="http://schemas.microsoft.com/office/powerpoint/2010/main" val="1914794548"/>
      </p:ext>
    </p:extLst>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title" preserve="1">
  <p:cSld name="Slide de Título">
    <p:spTree>
      <p:nvGrpSpPr>
        <p:cNvPr id="1" name=""/>
        <p:cNvGrpSpPr/>
        <p:nvPr/>
      </p:nvGrpSpPr>
      <p:grpSpPr>
        <a:xfrm>
          <a:off x="0" y="0"/>
          <a:ext cx="0" cy="0"/>
          <a:chOff x="0" y="0"/>
          <a:chExt cx="0" cy="0"/>
        </a:xfrm>
      </p:grpSpPr>
      <p:sp>
        <p:nvSpPr>
          <p:cNvPr id="10" name="Retângulo 9">
            <a:extLst>
              <a:ext uri="{FF2B5EF4-FFF2-40B4-BE49-F238E27FC236}">
                <a16:creationId xmlns:a16="http://schemas.microsoft.com/office/drawing/2014/main" id="{39E3965E-AC41-4711-9D10-E25ABB132D86}"/>
              </a:ext>
            </a:extLst>
          </p:cNvPr>
          <p:cNvSpPr/>
          <p:nvPr/>
        </p:nvSpPr>
        <p:spPr>
          <a:xfrm>
            <a:off x="4574" y="9217449"/>
            <a:ext cx="17554765" cy="658389"/>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ítulo 1"/>
          <p:cNvSpPr>
            <a:spLocks noGrp="1"/>
          </p:cNvSpPr>
          <p:nvPr>
            <p:ph type="ctrTitle" hasCustomPrompt="1"/>
          </p:nvPr>
        </p:nvSpPr>
        <p:spPr>
          <a:xfrm>
            <a:off x="1580340" y="1092926"/>
            <a:ext cx="14486454" cy="5135436"/>
          </a:xfrm>
        </p:spPr>
        <p:txBody>
          <a:bodyPr rtlCol="0" anchor="b">
            <a:normAutofit/>
          </a:bodyPr>
          <a:lstStyle>
            <a:lvl1pPr algn="l">
              <a:lnSpc>
                <a:spcPct val="90000"/>
              </a:lnSpc>
              <a:defRPr sz="11520" spc="-72" baseline="0">
                <a:solidFill>
                  <a:schemeClr val="tx1">
                    <a:lumMod val="85000"/>
                    <a:lumOff val="15000"/>
                  </a:schemeClr>
                </a:solidFill>
              </a:defRPr>
            </a:lvl1pPr>
          </a:lstStyle>
          <a:p>
            <a:pPr rtl="0"/>
            <a:r>
              <a:rPr lang="pt-br" dirty="0"/>
              <a:t>Clique para editar o estilo de título Mestre</a:t>
            </a:r>
            <a:endParaRPr lang="en-US" dirty="0"/>
          </a:p>
        </p:txBody>
      </p:sp>
      <p:sp>
        <p:nvSpPr>
          <p:cNvPr id="3" name="Subtítulo 2"/>
          <p:cNvSpPr>
            <a:spLocks noGrp="1"/>
          </p:cNvSpPr>
          <p:nvPr>
            <p:ph type="subTitle" idx="1"/>
          </p:nvPr>
        </p:nvSpPr>
        <p:spPr>
          <a:xfrm>
            <a:off x="1584331" y="6689234"/>
            <a:ext cx="14486454" cy="1645973"/>
          </a:xfrm>
        </p:spPr>
        <p:txBody>
          <a:bodyPr lIns="91440" rIns="91440" rtlCol="0">
            <a:normAutofit/>
          </a:bodyPr>
          <a:lstStyle>
            <a:lvl1pPr marL="0" indent="0" algn="l">
              <a:buNone/>
              <a:defRPr sz="3456" cap="all" spc="288" baseline="0">
                <a:solidFill>
                  <a:schemeClr val="tx1"/>
                </a:solidFill>
                <a:latin typeface="+mn-lt"/>
              </a:defRPr>
            </a:lvl1pPr>
            <a:lvl2pPr marL="658368" indent="0" algn="ctr">
              <a:buNone/>
              <a:defRPr sz="3456"/>
            </a:lvl2pPr>
            <a:lvl3pPr marL="1316736" indent="0" algn="ctr">
              <a:buNone/>
              <a:defRPr sz="3456"/>
            </a:lvl3pPr>
            <a:lvl4pPr marL="1975104" indent="0" algn="ctr">
              <a:buNone/>
              <a:defRPr sz="2880"/>
            </a:lvl4pPr>
            <a:lvl5pPr marL="2633472" indent="0" algn="ctr">
              <a:buNone/>
              <a:defRPr sz="2880"/>
            </a:lvl5pPr>
            <a:lvl6pPr marL="3291840" indent="0" algn="ctr">
              <a:buNone/>
              <a:defRPr sz="2880"/>
            </a:lvl6pPr>
            <a:lvl7pPr marL="3950208" indent="0" algn="ctr">
              <a:buNone/>
              <a:defRPr sz="2880"/>
            </a:lvl7pPr>
            <a:lvl8pPr marL="4608576" indent="0" algn="ctr">
              <a:buNone/>
              <a:defRPr sz="2880"/>
            </a:lvl8pPr>
            <a:lvl9pPr marL="5266944" indent="0" algn="ctr">
              <a:buNone/>
              <a:defRPr sz="2880"/>
            </a:lvl9pPr>
          </a:lstStyle>
          <a:p>
            <a:pPr rtl="0"/>
            <a:r>
              <a:rPr lang="pt-BR"/>
              <a:t>Clique para editar o estilo do subtítulo Mestre</a:t>
            </a:r>
            <a:endParaRPr lang="en-US" dirty="0"/>
          </a:p>
        </p:txBody>
      </p:sp>
      <p:cxnSp>
        <p:nvCxnSpPr>
          <p:cNvPr id="9" name="Conector Reto 8">
            <a:extLst>
              <a:ext uri="{FF2B5EF4-FFF2-40B4-BE49-F238E27FC236}">
                <a16:creationId xmlns:a16="http://schemas.microsoft.com/office/drawing/2014/main" id="{1F5DC8C3-BA5F-4EED-BB9A-A14272BD82A1}"/>
              </a:ext>
            </a:extLst>
          </p:cNvPr>
          <p:cNvCxnSpPr/>
          <p:nvPr/>
        </p:nvCxnSpPr>
        <p:spPr>
          <a:xfrm>
            <a:off x="1739311" y="6443835"/>
            <a:ext cx="14223064"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4" name="Espaço Reservado para Data 3">
            <a:extLst>
              <a:ext uri="{FF2B5EF4-FFF2-40B4-BE49-F238E27FC236}">
                <a16:creationId xmlns:a16="http://schemas.microsoft.com/office/drawing/2014/main" id="{9925CCF1-92C0-4AF3-BFAF-4921631915AB}"/>
              </a:ext>
            </a:extLst>
          </p:cNvPr>
          <p:cNvSpPr>
            <a:spLocks noGrp="1"/>
          </p:cNvSpPr>
          <p:nvPr>
            <p:ph type="dt" sz="half" idx="10"/>
          </p:nvPr>
        </p:nvSpPr>
        <p:spPr/>
        <p:txBody>
          <a:bodyPr rtlCol="0"/>
          <a:lstStyle/>
          <a:p>
            <a:pPr rtl="0"/>
            <a:fld id="{3E92B5B4-4D0A-4964-A1A3-B85B0EE00890}" type="datetime1">
              <a:rPr lang="pt-BR" smtClean="0"/>
              <a:t>18/10/2023</a:t>
            </a:fld>
            <a:endParaRPr lang="en-US" dirty="0"/>
          </a:p>
        </p:txBody>
      </p:sp>
      <p:sp>
        <p:nvSpPr>
          <p:cNvPr id="5" name="Espaço Reservado para Rodapé 4">
            <a:extLst>
              <a:ext uri="{FF2B5EF4-FFF2-40B4-BE49-F238E27FC236}">
                <a16:creationId xmlns:a16="http://schemas.microsoft.com/office/drawing/2014/main" id="{051A78A9-3DFF-4937-A9F2-5D8CF495F367}"/>
              </a:ext>
            </a:extLst>
          </p:cNvPr>
          <p:cNvSpPr>
            <a:spLocks noGrp="1"/>
          </p:cNvSpPr>
          <p:nvPr>
            <p:ph type="ftr" sz="quarter" idx="11"/>
          </p:nvPr>
        </p:nvSpPr>
        <p:spPr/>
        <p:txBody>
          <a:bodyPr rtlCol="0"/>
          <a:lstStyle/>
          <a:p>
            <a:pPr rtl="0"/>
            <a:endParaRPr lang="en-US" dirty="0"/>
          </a:p>
        </p:txBody>
      </p:sp>
      <p:sp>
        <p:nvSpPr>
          <p:cNvPr id="6" name="Espaço Reservado para o Número do Slide 5">
            <a:extLst>
              <a:ext uri="{FF2B5EF4-FFF2-40B4-BE49-F238E27FC236}">
                <a16:creationId xmlns:a16="http://schemas.microsoft.com/office/drawing/2014/main" id="{5FAEB271-5CC0-4759-BC6E-8BE53AB227C0}"/>
              </a:ext>
            </a:extLst>
          </p:cNvPr>
          <p:cNvSpPr>
            <a:spLocks noGrp="1"/>
          </p:cNvSpPr>
          <p:nvPr>
            <p:ph type="sldNum" sz="quarter" idx="12"/>
          </p:nvPr>
        </p:nvSpPr>
        <p:spPr/>
        <p:txBody>
          <a:bodyPr rtlCol="0"/>
          <a:lstStyle/>
          <a:p>
            <a:pPr rtl="0"/>
            <a:fld id="{3A98EE3D-8CD1-4C3F-BD1C-C98C9596463C}" type="slidenum">
              <a:rPr lang="en-US" smtClean="0"/>
              <a:t>‹nº›</a:t>
            </a:fld>
            <a:endParaRPr lang="en-US" dirty="0"/>
          </a:p>
        </p:txBody>
      </p:sp>
    </p:spTree>
    <p:extLst>
      <p:ext uri="{BB962C8B-B14F-4D97-AF65-F5344CB8AC3E}">
        <p14:creationId xmlns:p14="http://schemas.microsoft.com/office/powerpoint/2010/main" val="199199194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ítulo e Conteúdo">
    <p:spTree>
      <p:nvGrpSpPr>
        <p:cNvPr id="1" name=""/>
        <p:cNvGrpSpPr/>
        <p:nvPr/>
      </p:nvGrpSpPr>
      <p:grpSpPr>
        <a:xfrm>
          <a:off x="0" y="0"/>
          <a:ext cx="0" cy="0"/>
          <a:chOff x="0" y="0"/>
          <a:chExt cx="0" cy="0"/>
        </a:xfrm>
      </p:grpSpPr>
      <p:sp>
        <p:nvSpPr>
          <p:cNvPr id="2" name="Título 1"/>
          <p:cNvSpPr>
            <a:spLocks noGrp="1"/>
          </p:cNvSpPr>
          <p:nvPr>
            <p:ph type="title" hasCustomPrompt="1"/>
          </p:nvPr>
        </p:nvSpPr>
        <p:spPr/>
        <p:txBody>
          <a:bodyPr rtlCol="0"/>
          <a:lstStyle>
            <a:lvl1pPr>
              <a:defRPr/>
            </a:lvl1pPr>
          </a:lstStyle>
          <a:p>
            <a:pPr rtl="0"/>
            <a:r>
              <a:rPr lang="pt-br" dirty="0"/>
              <a:t>Clique para editar o estilo de título Mestre</a:t>
            </a:r>
            <a:endParaRPr lang="en-US" dirty="0"/>
          </a:p>
        </p:txBody>
      </p:sp>
      <p:sp>
        <p:nvSpPr>
          <p:cNvPr id="3" name="Espaço reservado para conteúdo 2"/>
          <p:cNvSpPr>
            <a:spLocks noGrp="1"/>
          </p:cNvSpPr>
          <p:nvPr>
            <p:ph idx="1"/>
          </p:nvPr>
        </p:nvSpPr>
        <p:spPr/>
        <p:txBody>
          <a:bodyPr rtlCol="0"/>
          <a:lstStyle/>
          <a:p>
            <a:pPr lvl="0" rtl="0"/>
            <a:r>
              <a:rPr lang="pt-BR"/>
              <a:t>Clique para editar os estilos de texto Mestres</a:t>
            </a:r>
          </a:p>
          <a:p>
            <a:pPr lvl="1" rtl="0"/>
            <a:r>
              <a:rPr lang="pt-BR"/>
              <a:t>Segundo nível</a:t>
            </a:r>
          </a:p>
          <a:p>
            <a:pPr lvl="2" rtl="0"/>
            <a:r>
              <a:rPr lang="pt-BR"/>
              <a:t>Terceiro nível</a:t>
            </a:r>
          </a:p>
          <a:p>
            <a:pPr lvl="3" rtl="0"/>
            <a:r>
              <a:rPr lang="pt-BR"/>
              <a:t>Quarto nível</a:t>
            </a:r>
          </a:p>
          <a:p>
            <a:pPr lvl="4" rtl="0"/>
            <a:r>
              <a:rPr lang="pt-BR"/>
              <a:t>Quinto nível</a:t>
            </a:r>
            <a:endParaRPr lang="en-US" dirty="0"/>
          </a:p>
        </p:txBody>
      </p:sp>
      <p:sp>
        <p:nvSpPr>
          <p:cNvPr id="7" name="Espaço Reservado para Data 6">
            <a:extLst>
              <a:ext uri="{FF2B5EF4-FFF2-40B4-BE49-F238E27FC236}">
                <a16:creationId xmlns:a16="http://schemas.microsoft.com/office/drawing/2014/main" id="{354D8B55-9EA8-4B81-8E84-9B93B0A27559}"/>
              </a:ext>
            </a:extLst>
          </p:cNvPr>
          <p:cNvSpPr>
            <a:spLocks noGrp="1"/>
          </p:cNvSpPr>
          <p:nvPr>
            <p:ph type="dt" sz="half" idx="10"/>
          </p:nvPr>
        </p:nvSpPr>
        <p:spPr/>
        <p:txBody>
          <a:bodyPr rtlCol="0"/>
          <a:lstStyle/>
          <a:p>
            <a:pPr rtl="0"/>
            <a:fld id="{623252B5-F3E6-4058-A723-196087E9E541}" type="datetime1">
              <a:rPr lang="pt-BR" smtClean="0"/>
              <a:t>18/10/2023</a:t>
            </a:fld>
            <a:endParaRPr lang="en-US" dirty="0"/>
          </a:p>
        </p:txBody>
      </p:sp>
      <p:sp>
        <p:nvSpPr>
          <p:cNvPr id="8" name="Espaço Reservado para Rodapé 7">
            <a:extLst>
              <a:ext uri="{FF2B5EF4-FFF2-40B4-BE49-F238E27FC236}">
                <a16:creationId xmlns:a16="http://schemas.microsoft.com/office/drawing/2014/main" id="{062CA021-2578-47CB-822C-BDDFF7223B28}"/>
              </a:ext>
            </a:extLst>
          </p:cNvPr>
          <p:cNvSpPr>
            <a:spLocks noGrp="1"/>
          </p:cNvSpPr>
          <p:nvPr>
            <p:ph type="ftr" sz="quarter" idx="11"/>
          </p:nvPr>
        </p:nvSpPr>
        <p:spPr/>
        <p:txBody>
          <a:bodyPr rtlCol="0"/>
          <a:lstStyle/>
          <a:p>
            <a:pPr rtl="0"/>
            <a:endParaRPr lang="en-US" dirty="0"/>
          </a:p>
        </p:txBody>
      </p:sp>
      <p:sp>
        <p:nvSpPr>
          <p:cNvPr id="9" name="Espaço Reservado para o Número do Slide 8">
            <a:extLst>
              <a:ext uri="{FF2B5EF4-FFF2-40B4-BE49-F238E27FC236}">
                <a16:creationId xmlns:a16="http://schemas.microsoft.com/office/drawing/2014/main" id="{C4AAB51D-4141-4682-9375-DAFD5FB9DD10}"/>
              </a:ext>
            </a:extLst>
          </p:cNvPr>
          <p:cNvSpPr>
            <a:spLocks noGrp="1"/>
          </p:cNvSpPr>
          <p:nvPr>
            <p:ph type="sldNum" sz="quarter" idx="12"/>
          </p:nvPr>
        </p:nvSpPr>
        <p:spPr/>
        <p:txBody>
          <a:bodyPr rtlCol="0"/>
          <a:lstStyle/>
          <a:p>
            <a:pPr rtl="0"/>
            <a:fld id="{3A98EE3D-8CD1-4C3F-BD1C-C98C9596463C}" type="slidenum">
              <a:rPr lang="en-US" smtClean="0"/>
              <a:t>‹nº›</a:t>
            </a:fld>
            <a:endParaRPr lang="en-US" dirty="0"/>
          </a:p>
        </p:txBody>
      </p:sp>
    </p:spTree>
    <p:extLst>
      <p:ext uri="{BB962C8B-B14F-4D97-AF65-F5344CB8AC3E}">
        <p14:creationId xmlns:p14="http://schemas.microsoft.com/office/powerpoint/2010/main" val="20583455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secHead" preserve="1">
  <p:cSld name="Cabeçalho da Seção">
    <p:bg>
      <p:bgPr>
        <a:solidFill>
          <a:schemeClr val="bg1"/>
        </a:solidFill>
        <a:effectLst/>
      </p:bgPr>
    </p:bg>
    <p:spTree>
      <p:nvGrpSpPr>
        <p:cNvPr id="1" name=""/>
        <p:cNvGrpSpPr/>
        <p:nvPr/>
      </p:nvGrpSpPr>
      <p:grpSpPr>
        <a:xfrm>
          <a:off x="0" y="0"/>
          <a:ext cx="0" cy="0"/>
          <a:chOff x="0" y="0"/>
          <a:chExt cx="0" cy="0"/>
        </a:xfrm>
      </p:grpSpPr>
      <p:sp>
        <p:nvSpPr>
          <p:cNvPr id="10" name="Retângulo 9">
            <a:extLst>
              <a:ext uri="{FF2B5EF4-FFF2-40B4-BE49-F238E27FC236}">
                <a16:creationId xmlns:a16="http://schemas.microsoft.com/office/drawing/2014/main" id="{A585C21A-8B93-4657-B5DF-7EAEAD3BE127}"/>
              </a:ext>
            </a:extLst>
          </p:cNvPr>
          <p:cNvSpPr/>
          <p:nvPr/>
        </p:nvSpPr>
        <p:spPr>
          <a:xfrm>
            <a:off x="4574" y="9217449"/>
            <a:ext cx="17554765" cy="658389"/>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ítulo 1"/>
          <p:cNvSpPr>
            <a:spLocks noGrp="1"/>
          </p:cNvSpPr>
          <p:nvPr>
            <p:ph type="title" hasCustomPrompt="1"/>
          </p:nvPr>
        </p:nvSpPr>
        <p:spPr>
          <a:xfrm>
            <a:off x="1580340" y="1092926"/>
            <a:ext cx="14486454" cy="5135436"/>
          </a:xfrm>
        </p:spPr>
        <p:txBody>
          <a:bodyPr rtlCol="0" anchor="b" anchorCtr="0">
            <a:normAutofit/>
          </a:bodyPr>
          <a:lstStyle>
            <a:lvl1pPr>
              <a:lnSpc>
                <a:spcPct val="90000"/>
              </a:lnSpc>
              <a:defRPr sz="11520" b="0">
                <a:solidFill>
                  <a:schemeClr val="tx1">
                    <a:lumMod val="85000"/>
                    <a:lumOff val="15000"/>
                  </a:schemeClr>
                </a:solidFill>
              </a:defRPr>
            </a:lvl1pPr>
          </a:lstStyle>
          <a:p>
            <a:pPr rtl="0"/>
            <a:r>
              <a:rPr lang="pt-br" dirty="0"/>
              <a:t>Clique para editar o estilo de título Mestre</a:t>
            </a:r>
            <a:endParaRPr lang="en-US" dirty="0"/>
          </a:p>
        </p:txBody>
      </p:sp>
      <p:sp>
        <p:nvSpPr>
          <p:cNvPr id="3" name="Espaço reservado para texto 2"/>
          <p:cNvSpPr>
            <a:spLocks noGrp="1"/>
          </p:cNvSpPr>
          <p:nvPr>
            <p:ph type="body" idx="1"/>
          </p:nvPr>
        </p:nvSpPr>
        <p:spPr>
          <a:xfrm>
            <a:off x="1580340" y="6715570"/>
            <a:ext cx="14486454" cy="1645973"/>
          </a:xfrm>
        </p:spPr>
        <p:txBody>
          <a:bodyPr lIns="91440" rIns="91440" rtlCol="0" anchor="t" anchorCtr="0">
            <a:normAutofit/>
          </a:bodyPr>
          <a:lstStyle>
            <a:lvl1pPr marL="0" indent="0">
              <a:buNone/>
              <a:defRPr sz="3456" cap="all" spc="288" baseline="0">
                <a:solidFill>
                  <a:schemeClr val="tx1"/>
                </a:solidFill>
                <a:latin typeface="+mn-lt"/>
              </a:defRPr>
            </a:lvl1pPr>
            <a:lvl2pPr marL="658368" indent="0">
              <a:buNone/>
              <a:defRPr sz="2592">
                <a:solidFill>
                  <a:schemeClr val="tx1">
                    <a:tint val="75000"/>
                  </a:schemeClr>
                </a:solidFill>
              </a:defRPr>
            </a:lvl2pPr>
            <a:lvl3pPr marL="1316736" indent="0">
              <a:buNone/>
              <a:defRPr sz="2304">
                <a:solidFill>
                  <a:schemeClr val="tx1">
                    <a:tint val="75000"/>
                  </a:schemeClr>
                </a:solidFill>
              </a:defRPr>
            </a:lvl3pPr>
            <a:lvl4pPr marL="1975104" indent="0">
              <a:buNone/>
              <a:defRPr sz="2016">
                <a:solidFill>
                  <a:schemeClr val="tx1">
                    <a:tint val="75000"/>
                  </a:schemeClr>
                </a:solidFill>
              </a:defRPr>
            </a:lvl4pPr>
            <a:lvl5pPr marL="2633472" indent="0">
              <a:buNone/>
              <a:defRPr sz="2016">
                <a:solidFill>
                  <a:schemeClr val="tx1">
                    <a:tint val="75000"/>
                  </a:schemeClr>
                </a:solidFill>
              </a:defRPr>
            </a:lvl5pPr>
            <a:lvl6pPr marL="3291840" indent="0">
              <a:buNone/>
              <a:defRPr sz="2016">
                <a:solidFill>
                  <a:schemeClr val="tx1">
                    <a:tint val="75000"/>
                  </a:schemeClr>
                </a:solidFill>
              </a:defRPr>
            </a:lvl6pPr>
            <a:lvl7pPr marL="3950208" indent="0">
              <a:buNone/>
              <a:defRPr sz="2016">
                <a:solidFill>
                  <a:schemeClr val="tx1">
                    <a:tint val="75000"/>
                  </a:schemeClr>
                </a:solidFill>
              </a:defRPr>
            </a:lvl7pPr>
            <a:lvl8pPr marL="4608576" indent="0">
              <a:buNone/>
              <a:defRPr sz="2016">
                <a:solidFill>
                  <a:schemeClr val="tx1">
                    <a:tint val="75000"/>
                  </a:schemeClr>
                </a:solidFill>
              </a:defRPr>
            </a:lvl8pPr>
            <a:lvl9pPr marL="5266944" indent="0">
              <a:buNone/>
              <a:defRPr sz="2016">
                <a:solidFill>
                  <a:schemeClr val="tx1">
                    <a:tint val="75000"/>
                  </a:schemeClr>
                </a:solidFill>
              </a:defRPr>
            </a:lvl9pPr>
          </a:lstStyle>
          <a:p>
            <a:pPr lvl="0" rtl="0"/>
            <a:r>
              <a:rPr lang="pt-BR"/>
              <a:t>Clique para editar os estilos de texto Mestres</a:t>
            </a:r>
          </a:p>
        </p:txBody>
      </p:sp>
      <p:cxnSp>
        <p:nvCxnSpPr>
          <p:cNvPr id="9" name="Conector Reto 8">
            <a:extLst>
              <a:ext uri="{FF2B5EF4-FFF2-40B4-BE49-F238E27FC236}">
                <a16:creationId xmlns:a16="http://schemas.microsoft.com/office/drawing/2014/main" id="{459DE2C1-4C52-40A3-8959-27B2C1BEBFF6}"/>
              </a:ext>
            </a:extLst>
          </p:cNvPr>
          <p:cNvCxnSpPr/>
          <p:nvPr/>
        </p:nvCxnSpPr>
        <p:spPr>
          <a:xfrm>
            <a:off x="1739311" y="6458798"/>
            <a:ext cx="14223064"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7" name="Espaço Reservado para Data 6">
            <a:extLst>
              <a:ext uri="{FF2B5EF4-FFF2-40B4-BE49-F238E27FC236}">
                <a16:creationId xmlns:a16="http://schemas.microsoft.com/office/drawing/2014/main" id="{AAF2E137-EC28-48F8-9198-1F02539029B6}"/>
              </a:ext>
            </a:extLst>
          </p:cNvPr>
          <p:cNvSpPr>
            <a:spLocks noGrp="1"/>
          </p:cNvSpPr>
          <p:nvPr>
            <p:ph type="dt" sz="half" idx="10"/>
          </p:nvPr>
        </p:nvSpPr>
        <p:spPr/>
        <p:txBody>
          <a:bodyPr rtlCol="0"/>
          <a:lstStyle/>
          <a:p>
            <a:pPr rtl="0"/>
            <a:fld id="{1A251DFA-97D2-4C90-9100-D1173CC96C37}" type="datetime1">
              <a:rPr lang="pt-BR" smtClean="0"/>
              <a:t>18/10/2023</a:t>
            </a:fld>
            <a:endParaRPr lang="en-US" dirty="0"/>
          </a:p>
        </p:txBody>
      </p:sp>
      <p:sp>
        <p:nvSpPr>
          <p:cNvPr id="8" name="Espaço Reservado para Rodapé 7">
            <a:extLst>
              <a:ext uri="{FF2B5EF4-FFF2-40B4-BE49-F238E27FC236}">
                <a16:creationId xmlns:a16="http://schemas.microsoft.com/office/drawing/2014/main" id="{189422CD-6F62-4DD6-89EF-07A60B42D219}"/>
              </a:ext>
            </a:extLst>
          </p:cNvPr>
          <p:cNvSpPr>
            <a:spLocks noGrp="1"/>
          </p:cNvSpPr>
          <p:nvPr>
            <p:ph type="ftr" sz="quarter" idx="11"/>
          </p:nvPr>
        </p:nvSpPr>
        <p:spPr/>
        <p:txBody>
          <a:bodyPr rtlCol="0"/>
          <a:lstStyle/>
          <a:p>
            <a:pPr rtl="0"/>
            <a:endParaRPr lang="en-US" dirty="0"/>
          </a:p>
        </p:txBody>
      </p:sp>
      <p:sp>
        <p:nvSpPr>
          <p:cNvPr id="11" name="Espaço Reservado para o Número do Slide 10">
            <a:extLst>
              <a:ext uri="{FF2B5EF4-FFF2-40B4-BE49-F238E27FC236}">
                <a16:creationId xmlns:a16="http://schemas.microsoft.com/office/drawing/2014/main" id="{69C6AFF8-42B4-4D05-969B-9F5FB3355555}"/>
              </a:ext>
            </a:extLst>
          </p:cNvPr>
          <p:cNvSpPr>
            <a:spLocks noGrp="1"/>
          </p:cNvSpPr>
          <p:nvPr>
            <p:ph type="sldNum" sz="quarter" idx="12"/>
          </p:nvPr>
        </p:nvSpPr>
        <p:spPr/>
        <p:txBody>
          <a:bodyPr rtlCol="0"/>
          <a:lstStyle/>
          <a:p>
            <a:pPr rtl="0"/>
            <a:fld id="{3A98EE3D-8CD1-4C3F-BD1C-C98C9596463C}" type="slidenum">
              <a:rPr lang="en-US" smtClean="0"/>
              <a:t>‹nº›</a:t>
            </a:fld>
            <a:endParaRPr lang="en-US" dirty="0"/>
          </a:p>
        </p:txBody>
      </p:sp>
    </p:spTree>
    <p:extLst>
      <p:ext uri="{BB962C8B-B14F-4D97-AF65-F5344CB8AC3E}">
        <p14:creationId xmlns:p14="http://schemas.microsoft.com/office/powerpoint/2010/main" val="367788071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Duas Partes de Conteúdo">
    <p:spTree>
      <p:nvGrpSpPr>
        <p:cNvPr id="1" name=""/>
        <p:cNvGrpSpPr/>
        <p:nvPr/>
      </p:nvGrpSpPr>
      <p:grpSpPr>
        <a:xfrm>
          <a:off x="0" y="0"/>
          <a:ext cx="0" cy="0"/>
          <a:chOff x="0" y="0"/>
          <a:chExt cx="0" cy="0"/>
        </a:xfrm>
      </p:grpSpPr>
      <p:sp>
        <p:nvSpPr>
          <p:cNvPr id="8" name="Título 7"/>
          <p:cNvSpPr>
            <a:spLocks noGrp="1"/>
          </p:cNvSpPr>
          <p:nvPr>
            <p:ph type="title"/>
          </p:nvPr>
        </p:nvSpPr>
        <p:spPr>
          <a:xfrm>
            <a:off x="1580340" y="412723"/>
            <a:ext cx="14486454" cy="2089157"/>
          </a:xfrm>
        </p:spPr>
        <p:txBody>
          <a:bodyPr rtlCol="0"/>
          <a:lstStyle/>
          <a:p>
            <a:pPr rtl="0"/>
            <a:r>
              <a:rPr lang="pt-BR"/>
              <a:t>Clique para editar o título Mestre</a:t>
            </a:r>
            <a:endParaRPr lang="en-US" dirty="0"/>
          </a:p>
        </p:txBody>
      </p:sp>
      <p:sp>
        <p:nvSpPr>
          <p:cNvPr id="3" name="Espaço reservado para conteúdo 2"/>
          <p:cNvSpPr>
            <a:spLocks noGrp="1"/>
          </p:cNvSpPr>
          <p:nvPr>
            <p:ph sz="half" idx="1"/>
          </p:nvPr>
        </p:nvSpPr>
        <p:spPr>
          <a:xfrm>
            <a:off x="1580341" y="3054195"/>
            <a:ext cx="6682307" cy="5397572"/>
          </a:xfrm>
        </p:spPr>
        <p:txBody>
          <a:bodyPr rtlCol="0"/>
          <a:lstStyle/>
          <a:p>
            <a:pPr lvl="0" rtl="0"/>
            <a:r>
              <a:rPr lang="pt-BR"/>
              <a:t>Clique para editar os estilos de texto Mestres</a:t>
            </a:r>
          </a:p>
          <a:p>
            <a:pPr lvl="1" rtl="0"/>
            <a:r>
              <a:rPr lang="pt-BR"/>
              <a:t>Segundo nível</a:t>
            </a:r>
          </a:p>
          <a:p>
            <a:pPr lvl="2" rtl="0"/>
            <a:r>
              <a:rPr lang="pt-BR"/>
              <a:t>Terceiro nível</a:t>
            </a:r>
          </a:p>
          <a:p>
            <a:pPr lvl="3" rtl="0"/>
            <a:r>
              <a:rPr lang="pt-BR"/>
              <a:t>Quarto nível</a:t>
            </a:r>
          </a:p>
          <a:p>
            <a:pPr lvl="4" rtl="0"/>
            <a:r>
              <a:rPr lang="pt-BR"/>
              <a:t>Quinto nível</a:t>
            </a:r>
            <a:endParaRPr lang="en-US" dirty="0"/>
          </a:p>
        </p:txBody>
      </p:sp>
      <p:sp>
        <p:nvSpPr>
          <p:cNvPr id="4" name="Espaço reservado para conteúdo 3"/>
          <p:cNvSpPr>
            <a:spLocks noGrp="1"/>
          </p:cNvSpPr>
          <p:nvPr>
            <p:ph sz="half" idx="2"/>
          </p:nvPr>
        </p:nvSpPr>
        <p:spPr>
          <a:xfrm>
            <a:off x="9384487" y="3054194"/>
            <a:ext cx="6682307" cy="5397573"/>
          </a:xfrm>
        </p:spPr>
        <p:txBody>
          <a:bodyPr rtlCol="0"/>
          <a:lstStyle/>
          <a:p>
            <a:pPr lvl="0" rtl="0"/>
            <a:r>
              <a:rPr lang="pt-BR"/>
              <a:t>Clique para editar os estilos de texto Mestres</a:t>
            </a:r>
          </a:p>
          <a:p>
            <a:pPr lvl="1" rtl="0"/>
            <a:r>
              <a:rPr lang="pt-BR"/>
              <a:t>Segundo nível</a:t>
            </a:r>
          </a:p>
          <a:p>
            <a:pPr lvl="2" rtl="0"/>
            <a:r>
              <a:rPr lang="pt-BR"/>
              <a:t>Terceiro nível</a:t>
            </a:r>
          </a:p>
          <a:p>
            <a:pPr lvl="3" rtl="0"/>
            <a:r>
              <a:rPr lang="pt-BR"/>
              <a:t>Quarto nível</a:t>
            </a:r>
          </a:p>
          <a:p>
            <a:pPr lvl="4" rtl="0"/>
            <a:r>
              <a:rPr lang="pt-BR"/>
              <a:t>Quinto nível</a:t>
            </a:r>
            <a:endParaRPr lang="en-US" dirty="0"/>
          </a:p>
        </p:txBody>
      </p:sp>
      <p:sp>
        <p:nvSpPr>
          <p:cNvPr id="2" name="Espaço Reservado para Data 1">
            <a:extLst>
              <a:ext uri="{FF2B5EF4-FFF2-40B4-BE49-F238E27FC236}">
                <a16:creationId xmlns:a16="http://schemas.microsoft.com/office/drawing/2014/main" id="{5782D47D-B0DC-4C40-BCC6-BBBA32584A38}"/>
              </a:ext>
            </a:extLst>
          </p:cNvPr>
          <p:cNvSpPr>
            <a:spLocks noGrp="1"/>
          </p:cNvSpPr>
          <p:nvPr>
            <p:ph type="dt" sz="half" idx="10"/>
          </p:nvPr>
        </p:nvSpPr>
        <p:spPr/>
        <p:txBody>
          <a:bodyPr rtlCol="0"/>
          <a:lstStyle/>
          <a:p>
            <a:pPr rtl="0"/>
            <a:fld id="{7651B26C-F0DB-4889-B6A3-FE07E152272F}" type="datetime1">
              <a:rPr lang="pt-BR" smtClean="0"/>
              <a:t>18/10/2023</a:t>
            </a:fld>
            <a:endParaRPr lang="en-US" dirty="0"/>
          </a:p>
        </p:txBody>
      </p:sp>
      <p:sp>
        <p:nvSpPr>
          <p:cNvPr id="9" name="Espaço Reservado para Rodapé 8">
            <a:extLst>
              <a:ext uri="{FF2B5EF4-FFF2-40B4-BE49-F238E27FC236}">
                <a16:creationId xmlns:a16="http://schemas.microsoft.com/office/drawing/2014/main" id="{4690D34E-7EBD-44B2-83CA-4C126A18D7EF}"/>
              </a:ext>
            </a:extLst>
          </p:cNvPr>
          <p:cNvSpPr>
            <a:spLocks noGrp="1"/>
          </p:cNvSpPr>
          <p:nvPr>
            <p:ph type="ftr" sz="quarter" idx="11"/>
          </p:nvPr>
        </p:nvSpPr>
        <p:spPr/>
        <p:txBody>
          <a:bodyPr rtlCol="0"/>
          <a:lstStyle/>
          <a:p>
            <a:pPr rtl="0"/>
            <a:endParaRPr lang="en-US" dirty="0"/>
          </a:p>
        </p:txBody>
      </p:sp>
      <p:sp>
        <p:nvSpPr>
          <p:cNvPr id="10" name="Espaço reservado para o número do slide 9">
            <a:extLst>
              <a:ext uri="{FF2B5EF4-FFF2-40B4-BE49-F238E27FC236}">
                <a16:creationId xmlns:a16="http://schemas.microsoft.com/office/drawing/2014/main" id="{2AC511A1-9BBD-42DE-92FB-2AF44F8E97A9}"/>
              </a:ext>
            </a:extLst>
          </p:cNvPr>
          <p:cNvSpPr>
            <a:spLocks noGrp="1"/>
          </p:cNvSpPr>
          <p:nvPr>
            <p:ph type="sldNum" sz="quarter" idx="12"/>
          </p:nvPr>
        </p:nvSpPr>
        <p:spPr/>
        <p:txBody>
          <a:bodyPr rtlCol="0"/>
          <a:lstStyle/>
          <a:p>
            <a:pPr rtl="0"/>
            <a:fld id="{3A98EE3D-8CD1-4C3F-BD1C-C98C9596463C}" type="slidenum">
              <a:rPr lang="en-US" smtClean="0"/>
              <a:t>‹nº›</a:t>
            </a:fld>
            <a:endParaRPr lang="en-US" dirty="0"/>
          </a:p>
        </p:txBody>
      </p:sp>
    </p:spTree>
    <p:extLst>
      <p:ext uri="{BB962C8B-B14F-4D97-AF65-F5344CB8AC3E}">
        <p14:creationId xmlns:p14="http://schemas.microsoft.com/office/powerpoint/2010/main" val="374498907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10" name="Título 9"/>
          <p:cNvSpPr>
            <a:spLocks noGrp="1"/>
          </p:cNvSpPr>
          <p:nvPr>
            <p:ph type="title" hasCustomPrompt="1"/>
          </p:nvPr>
        </p:nvSpPr>
        <p:spPr>
          <a:xfrm>
            <a:off x="1580340" y="412723"/>
            <a:ext cx="14486454" cy="2089157"/>
          </a:xfrm>
        </p:spPr>
        <p:txBody>
          <a:bodyPr rtlCol="0"/>
          <a:lstStyle>
            <a:lvl1pPr>
              <a:defRPr/>
            </a:lvl1pPr>
          </a:lstStyle>
          <a:p>
            <a:pPr rtl="0"/>
            <a:r>
              <a:rPr lang="pt-br" dirty="0"/>
              <a:t>Clique para editar o estilo de título Mestre</a:t>
            </a:r>
            <a:endParaRPr lang="en-US" dirty="0"/>
          </a:p>
        </p:txBody>
      </p:sp>
      <p:sp>
        <p:nvSpPr>
          <p:cNvPr id="3" name="Espaço reservado para texto 2"/>
          <p:cNvSpPr>
            <a:spLocks noGrp="1"/>
          </p:cNvSpPr>
          <p:nvPr>
            <p:ph type="body" idx="1"/>
          </p:nvPr>
        </p:nvSpPr>
        <p:spPr>
          <a:xfrm>
            <a:off x="1580341" y="2962752"/>
            <a:ext cx="6682307" cy="1060280"/>
          </a:xfrm>
        </p:spPr>
        <p:txBody>
          <a:bodyPr lIns="91440" rIns="91440" rtlCol="0" anchor="ctr">
            <a:normAutofit/>
          </a:bodyPr>
          <a:lstStyle>
            <a:lvl1pPr marL="0" indent="0">
              <a:buNone/>
              <a:defRPr sz="2880" b="0" cap="all" baseline="0">
                <a:solidFill>
                  <a:schemeClr val="tx1"/>
                </a:solidFill>
              </a:defRPr>
            </a:lvl1pPr>
            <a:lvl2pPr marL="658368" indent="0">
              <a:buNone/>
              <a:defRPr sz="2880" b="1"/>
            </a:lvl2pPr>
            <a:lvl3pPr marL="1316736" indent="0">
              <a:buNone/>
              <a:defRPr sz="2592" b="1"/>
            </a:lvl3pPr>
            <a:lvl4pPr marL="1975104" indent="0">
              <a:buNone/>
              <a:defRPr sz="2304" b="1"/>
            </a:lvl4pPr>
            <a:lvl5pPr marL="2633472" indent="0">
              <a:buNone/>
              <a:defRPr sz="2304" b="1"/>
            </a:lvl5pPr>
            <a:lvl6pPr marL="3291840" indent="0">
              <a:buNone/>
              <a:defRPr sz="2304" b="1"/>
            </a:lvl6pPr>
            <a:lvl7pPr marL="3950208" indent="0">
              <a:buNone/>
              <a:defRPr sz="2304" b="1"/>
            </a:lvl7pPr>
            <a:lvl8pPr marL="4608576" indent="0">
              <a:buNone/>
              <a:defRPr sz="2304" b="1"/>
            </a:lvl8pPr>
            <a:lvl9pPr marL="5266944" indent="0">
              <a:buNone/>
              <a:defRPr sz="2304" b="1"/>
            </a:lvl9pPr>
          </a:lstStyle>
          <a:p>
            <a:pPr lvl="0" rtl="0"/>
            <a:r>
              <a:rPr lang="pt-BR"/>
              <a:t>Clique para editar os estilos de texto Mestres</a:t>
            </a:r>
          </a:p>
        </p:txBody>
      </p:sp>
      <p:sp>
        <p:nvSpPr>
          <p:cNvPr id="4" name="Espaço reservado para conteúdo 3"/>
          <p:cNvSpPr>
            <a:spLocks noGrp="1"/>
          </p:cNvSpPr>
          <p:nvPr>
            <p:ph sz="half" idx="2"/>
          </p:nvPr>
        </p:nvSpPr>
        <p:spPr>
          <a:xfrm>
            <a:off x="1580341" y="4260053"/>
            <a:ext cx="6682307" cy="4191717"/>
          </a:xfrm>
        </p:spPr>
        <p:txBody>
          <a:bodyPr rtlCol="0"/>
          <a:lstStyle/>
          <a:p>
            <a:pPr lvl="0" rtl="0"/>
            <a:r>
              <a:rPr lang="pt-BR"/>
              <a:t>Clique para editar os estilos de texto Mestres</a:t>
            </a:r>
          </a:p>
          <a:p>
            <a:pPr lvl="1" rtl="0"/>
            <a:r>
              <a:rPr lang="pt-BR"/>
              <a:t>Segundo nível</a:t>
            </a:r>
          </a:p>
          <a:p>
            <a:pPr lvl="2" rtl="0"/>
            <a:r>
              <a:rPr lang="pt-BR"/>
              <a:t>Terceiro nível</a:t>
            </a:r>
          </a:p>
          <a:p>
            <a:pPr lvl="3" rtl="0"/>
            <a:r>
              <a:rPr lang="pt-BR"/>
              <a:t>Quarto nível</a:t>
            </a:r>
          </a:p>
          <a:p>
            <a:pPr lvl="4" rtl="0"/>
            <a:r>
              <a:rPr lang="pt-BR"/>
              <a:t>Quinto nível</a:t>
            </a:r>
            <a:endParaRPr lang="en-US" dirty="0"/>
          </a:p>
        </p:txBody>
      </p:sp>
      <p:sp>
        <p:nvSpPr>
          <p:cNvPr id="5" name="Espaço reservado para texto 4"/>
          <p:cNvSpPr>
            <a:spLocks noGrp="1"/>
          </p:cNvSpPr>
          <p:nvPr>
            <p:ph type="body" sz="quarter" idx="3"/>
          </p:nvPr>
        </p:nvSpPr>
        <p:spPr>
          <a:xfrm>
            <a:off x="9384487" y="2962752"/>
            <a:ext cx="6682307" cy="1060280"/>
          </a:xfrm>
        </p:spPr>
        <p:txBody>
          <a:bodyPr lIns="91440" rIns="91440" rtlCol="0" anchor="ctr">
            <a:normAutofit/>
          </a:bodyPr>
          <a:lstStyle>
            <a:lvl1pPr marL="0" indent="0">
              <a:buNone/>
              <a:defRPr sz="2880" b="0" cap="all" baseline="0">
                <a:solidFill>
                  <a:schemeClr val="tx1"/>
                </a:solidFill>
              </a:defRPr>
            </a:lvl1pPr>
            <a:lvl2pPr marL="658368" indent="0">
              <a:buNone/>
              <a:defRPr sz="2880" b="1"/>
            </a:lvl2pPr>
            <a:lvl3pPr marL="1316736" indent="0">
              <a:buNone/>
              <a:defRPr sz="2592" b="1"/>
            </a:lvl3pPr>
            <a:lvl4pPr marL="1975104" indent="0">
              <a:buNone/>
              <a:defRPr sz="2304" b="1"/>
            </a:lvl4pPr>
            <a:lvl5pPr marL="2633472" indent="0">
              <a:buNone/>
              <a:defRPr sz="2304" b="1"/>
            </a:lvl5pPr>
            <a:lvl6pPr marL="3291840" indent="0">
              <a:buNone/>
              <a:defRPr sz="2304" b="1"/>
            </a:lvl6pPr>
            <a:lvl7pPr marL="3950208" indent="0">
              <a:buNone/>
              <a:defRPr sz="2304" b="1"/>
            </a:lvl7pPr>
            <a:lvl8pPr marL="4608576" indent="0">
              <a:buNone/>
              <a:defRPr sz="2304" b="1"/>
            </a:lvl8pPr>
            <a:lvl9pPr marL="5266944" indent="0">
              <a:buNone/>
              <a:defRPr sz="2304" b="1"/>
            </a:lvl9pPr>
          </a:lstStyle>
          <a:p>
            <a:pPr lvl="0" rtl="0"/>
            <a:r>
              <a:rPr lang="pt-BR"/>
              <a:t>Clique para editar os estilos de texto Mestres</a:t>
            </a:r>
          </a:p>
        </p:txBody>
      </p:sp>
      <p:sp>
        <p:nvSpPr>
          <p:cNvPr id="6" name="Espaço reservado para conteúdo 5"/>
          <p:cNvSpPr>
            <a:spLocks noGrp="1"/>
          </p:cNvSpPr>
          <p:nvPr>
            <p:ph sz="quarter" idx="4"/>
          </p:nvPr>
        </p:nvSpPr>
        <p:spPr>
          <a:xfrm>
            <a:off x="9384487" y="4260051"/>
            <a:ext cx="6682307" cy="4191717"/>
          </a:xfrm>
        </p:spPr>
        <p:txBody>
          <a:bodyPr rtlCol="0"/>
          <a:lstStyle/>
          <a:p>
            <a:pPr lvl="0" rtl="0"/>
            <a:r>
              <a:rPr lang="pt-BR"/>
              <a:t>Clique para editar os estilos de texto Mestres</a:t>
            </a:r>
          </a:p>
          <a:p>
            <a:pPr lvl="1" rtl="0"/>
            <a:r>
              <a:rPr lang="pt-BR"/>
              <a:t>Segundo nível</a:t>
            </a:r>
          </a:p>
          <a:p>
            <a:pPr lvl="2" rtl="0"/>
            <a:r>
              <a:rPr lang="pt-BR"/>
              <a:t>Terceiro nível</a:t>
            </a:r>
          </a:p>
          <a:p>
            <a:pPr lvl="3" rtl="0"/>
            <a:r>
              <a:rPr lang="pt-BR"/>
              <a:t>Quarto nível</a:t>
            </a:r>
          </a:p>
          <a:p>
            <a:pPr lvl="4" rtl="0"/>
            <a:r>
              <a:rPr lang="pt-BR"/>
              <a:t>Quinto nível</a:t>
            </a:r>
            <a:endParaRPr lang="en-US" dirty="0"/>
          </a:p>
        </p:txBody>
      </p:sp>
      <p:sp>
        <p:nvSpPr>
          <p:cNvPr id="2" name="Espaço Reservado para Data 1">
            <a:extLst>
              <a:ext uri="{FF2B5EF4-FFF2-40B4-BE49-F238E27FC236}">
                <a16:creationId xmlns:a16="http://schemas.microsoft.com/office/drawing/2014/main" id="{8AF8A515-AA94-45D1-9223-5C2272618D85}"/>
              </a:ext>
            </a:extLst>
          </p:cNvPr>
          <p:cNvSpPr>
            <a:spLocks noGrp="1"/>
          </p:cNvSpPr>
          <p:nvPr>
            <p:ph type="dt" sz="half" idx="10"/>
          </p:nvPr>
        </p:nvSpPr>
        <p:spPr/>
        <p:txBody>
          <a:bodyPr rtlCol="0"/>
          <a:lstStyle/>
          <a:p>
            <a:pPr rtl="0"/>
            <a:fld id="{DB0565EE-A4B5-4AB4-9432-D16ECAE9EF1F}" type="datetime1">
              <a:rPr lang="pt-BR" smtClean="0"/>
              <a:t>18/10/2023</a:t>
            </a:fld>
            <a:endParaRPr lang="en-US" dirty="0"/>
          </a:p>
        </p:txBody>
      </p:sp>
      <p:sp>
        <p:nvSpPr>
          <p:cNvPr id="11" name="Espaço Reservado para Rodapé 10">
            <a:extLst>
              <a:ext uri="{FF2B5EF4-FFF2-40B4-BE49-F238E27FC236}">
                <a16:creationId xmlns:a16="http://schemas.microsoft.com/office/drawing/2014/main" id="{D052F5BC-98E0-4D60-AD67-9547738B7DD4}"/>
              </a:ext>
            </a:extLst>
          </p:cNvPr>
          <p:cNvSpPr>
            <a:spLocks noGrp="1"/>
          </p:cNvSpPr>
          <p:nvPr>
            <p:ph type="ftr" sz="quarter" idx="11"/>
          </p:nvPr>
        </p:nvSpPr>
        <p:spPr/>
        <p:txBody>
          <a:bodyPr rtlCol="0"/>
          <a:lstStyle/>
          <a:p>
            <a:pPr rtl="0"/>
            <a:endParaRPr lang="en-US" dirty="0"/>
          </a:p>
        </p:txBody>
      </p:sp>
      <p:sp>
        <p:nvSpPr>
          <p:cNvPr id="12" name="Espaço Reservado para Número de Slide 11">
            <a:extLst>
              <a:ext uri="{FF2B5EF4-FFF2-40B4-BE49-F238E27FC236}">
                <a16:creationId xmlns:a16="http://schemas.microsoft.com/office/drawing/2014/main" id="{A38552DC-952E-41EA-AAAF-C2187523C0B0}"/>
              </a:ext>
            </a:extLst>
          </p:cNvPr>
          <p:cNvSpPr>
            <a:spLocks noGrp="1"/>
          </p:cNvSpPr>
          <p:nvPr>
            <p:ph type="sldNum" sz="quarter" idx="12"/>
          </p:nvPr>
        </p:nvSpPr>
        <p:spPr/>
        <p:txBody>
          <a:bodyPr rtlCol="0"/>
          <a:lstStyle/>
          <a:p>
            <a:pPr rtl="0"/>
            <a:fld id="{3A98EE3D-8CD1-4C3F-BD1C-C98C9596463C}" type="slidenum">
              <a:rPr lang="en-US" smtClean="0"/>
              <a:t>‹nº›</a:t>
            </a:fld>
            <a:endParaRPr lang="en-US" dirty="0"/>
          </a:p>
        </p:txBody>
      </p:sp>
    </p:spTree>
    <p:extLst>
      <p:ext uri="{BB962C8B-B14F-4D97-AF65-F5344CB8AC3E}">
        <p14:creationId xmlns:p14="http://schemas.microsoft.com/office/powerpoint/2010/main" val="197082487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Somente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rtlCol="0"/>
          <a:lstStyle/>
          <a:p>
            <a:pPr rtl="0"/>
            <a:r>
              <a:rPr lang="pt-BR"/>
              <a:t>Clique para editar o título Mestre</a:t>
            </a:r>
            <a:endParaRPr lang="en-US" dirty="0"/>
          </a:p>
        </p:txBody>
      </p:sp>
      <p:sp>
        <p:nvSpPr>
          <p:cNvPr id="6" name="Espaço Reservado para Data 5">
            <a:extLst>
              <a:ext uri="{FF2B5EF4-FFF2-40B4-BE49-F238E27FC236}">
                <a16:creationId xmlns:a16="http://schemas.microsoft.com/office/drawing/2014/main" id="{7392073F-158F-44A3-8913-917AFFC1BC20}"/>
              </a:ext>
            </a:extLst>
          </p:cNvPr>
          <p:cNvSpPr>
            <a:spLocks noGrp="1"/>
          </p:cNvSpPr>
          <p:nvPr>
            <p:ph type="dt" sz="half" idx="10"/>
          </p:nvPr>
        </p:nvSpPr>
        <p:spPr/>
        <p:txBody>
          <a:bodyPr rtlCol="0"/>
          <a:lstStyle/>
          <a:p>
            <a:pPr rtl="0"/>
            <a:fld id="{FC470C2D-02C8-4A1B-A79F-498A53DD951F}" type="datetime1">
              <a:rPr lang="pt-BR" smtClean="0"/>
              <a:t>18/10/2023</a:t>
            </a:fld>
            <a:endParaRPr lang="en-US" dirty="0"/>
          </a:p>
        </p:txBody>
      </p:sp>
      <p:sp>
        <p:nvSpPr>
          <p:cNvPr id="7" name="Espaço Reservado para Rodapé 6">
            <a:extLst>
              <a:ext uri="{FF2B5EF4-FFF2-40B4-BE49-F238E27FC236}">
                <a16:creationId xmlns:a16="http://schemas.microsoft.com/office/drawing/2014/main" id="{EED72207-24CA-42B7-A975-2F8E41CBA904}"/>
              </a:ext>
            </a:extLst>
          </p:cNvPr>
          <p:cNvSpPr>
            <a:spLocks noGrp="1"/>
          </p:cNvSpPr>
          <p:nvPr>
            <p:ph type="ftr" sz="quarter" idx="11"/>
          </p:nvPr>
        </p:nvSpPr>
        <p:spPr/>
        <p:txBody>
          <a:bodyPr rtlCol="0"/>
          <a:lstStyle/>
          <a:p>
            <a:pPr rtl="0"/>
            <a:endParaRPr lang="en-US" dirty="0"/>
          </a:p>
        </p:txBody>
      </p:sp>
      <p:sp>
        <p:nvSpPr>
          <p:cNvPr id="8" name="Espaço reservado para o número do slide 7">
            <a:extLst>
              <a:ext uri="{FF2B5EF4-FFF2-40B4-BE49-F238E27FC236}">
                <a16:creationId xmlns:a16="http://schemas.microsoft.com/office/drawing/2014/main" id="{D01080F2-251A-4B88-9A62-16F46D724F83}"/>
              </a:ext>
            </a:extLst>
          </p:cNvPr>
          <p:cNvSpPr>
            <a:spLocks noGrp="1"/>
          </p:cNvSpPr>
          <p:nvPr>
            <p:ph type="sldNum" sz="quarter" idx="12"/>
          </p:nvPr>
        </p:nvSpPr>
        <p:spPr/>
        <p:txBody>
          <a:bodyPr rtlCol="0"/>
          <a:lstStyle/>
          <a:p>
            <a:pPr rtl="0"/>
            <a:fld id="{3A98EE3D-8CD1-4C3F-BD1C-C98C9596463C}" type="slidenum">
              <a:rPr lang="en-US" smtClean="0"/>
              <a:t>‹nº›</a:t>
            </a:fld>
            <a:endParaRPr lang="en-US" dirty="0"/>
          </a:p>
        </p:txBody>
      </p:sp>
    </p:spTree>
    <p:extLst>
      <p:ext uri="{BB962C8B-B14F-4D97-AF65-F5344CB8AC3E}">
        <p14:creationId xmlns:p14="http://schemas.microsoft.com/office/powerpoint/2010/main" val="191485894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blank" preserve="1">
  <p:cSld name="Em branco">
    <p:spTree>
      <p:nvGrpSpPr>
        <p:cNvPr id="1" name=""/>
        <p:cNvGrpSpPr/>
        <p:nvPr/>
      </p:nvGrpSpPr>
      <p:grpSpPr>
        <a:xfrm>
          <a:off x="0" y="0"/>
          <a:ext cx="0" cy="0"/>
          <a:chOff x="0" y="0"/>
          <a:chExt cx="0" cy="0"/>
        </a:xfrm>
      </p:grpSpPr>
      <p:sp>
        <p:nvSpPr>
          <p:cNvPr id="10" name="Retângulo 9">
            <a:extLst>
              <a:ext uri="{FF2B5EF4-FFF2-40B4-BE49-F238E27FC236}">
                <a16:creationId xmlns:a16="http://schemas.microsoft.com/office/drawing/2014/main" id="{A8E9C91B-7EAD-4562-AB0E-DFB9663AECE3}"/>
              </a:ext>
            </a:extLst>
          </p:cNvPr>
          <p:cNvSpPr/>
          <p:nvPr/>
        </p:nvSpPr>
        <p:spPr>
          <a:xfrm>
            <a:off x="4574" y="9217449"/>
            <a:ext cx="17554765" cy="658389"/>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Espaço Reservado para Data 1">
            <a:extLst>
              <a:ext uri="{FF2B5EF4-FFF2-40B4-BE49-F238E27FC236}">
                <a16:creationId xmlns:a16="http://schemas.microsoft.com/office/drawing/2014/main" id="{94E9223F-721F-47BF-9FD5-0F8D12FF0DE1}"/>
              </a:ext>
            </a:extLst>
          </p:cNvPr>
          <p:cNvSpPr>
            <a:spLocks noGrp="1"/>
          </p:cNvSpPr>
          <p:nvPr>
            <p:ph type="dt" sz="half" idx="10"/>
          </p:nvPr>
        </p:nvSpPr>
        <p:spPr/>
        <p:txBody>
          <a:bodyPr rtlCol="0"/>
          <a:lstStyle/>
          <a:p>
            <a:pPr rtl="0"/>
            <a:fld id="{9094EF83-1835-4C7A-B4B2-F0B720F5AC0B}" type="datetime1">
              <a:rPr lang="pt-BR" smtClean="0"/>
              <a:t>18/10/2023</a:t>
            </a:fld>
            <a:endParaRPr lang="en-US" dirty="0"/>
          </a:p>
        </p:txBody>
      </p:sp>
      <p:sp>
        <p:nvSpPr>
          <p:cNvPr id="3" name="Espaço Reservado para Rodapé 2">
            <a:extLst>
              <a:ext uri="{FF2B5EF4-FFF2-40B4-BE49-F238E27FC236}">
                <a16:creationId xmlns:a16="http://schemas.microsoft.com/office/drawing/2014/main" id="{05915714-6BBA-4593-8591-4E26F7D58D9F}"/>
              </a:ext>
            </a:extLst>
          </p:cNvPr>
          <p:cNvSpPr>
            <a:spLocks noGrp="1"/>
          </p:cNvSpPr>
          <p:nvPr>
            <p:ph type="ftr" sz="quarter" idx="11"/>
          </p:nvPr>
        </p:nvSpPr>
        <p:spPr/>
        <p:txBody>
          <a:bodyPr rtlCol="0"/>
          <a:lstStyle/>
          <a:p>
            <a:pPr rtl="0"/>
            <a:endParaRPr lang="en-US" dirty="0"/>
          </a:p>
        </p:txBody>
      </p:sp>
      <p:sp>
        <p:nvSpPr>
          <p:cNvPr id="4" name="Espaço reservado para o número do slide 3">
            <a:extLst>
              <a:ext uri="{FF2B5EF4-FFF2-40B4-BE49-F238E27FC236}">
                <a16:creationId xmlns:a16="http://schemas.microsoft.com/office/drawing/2014/main" id="{BE06F857-D2E1-44DD-ABDD-EBB739645B67}"/>
              </a:ext>
            </a:extLst>
          </p:cNvPr>
          <p:cNvSpPr>
            <a:spLocks noGrp="1"/>
          </p:cNvSpPr>
          <p:nvPr>
            <p:ph type="sldNum" sz="quarter" idx="12"/>
          </p:nvPr>
        </p:nvSpPr>
        <p:spPr/>
        <p:txBody>
          <a:bodyPr rtlCol="0"/>
          <a:lstStyle/>
          <a:p>
            <a:pPr rtl="0"/>
            <a:fld id="{3A98EE3D-8CD1-4C3F-BD1C-C98C9596463C}" type="slidenum">
              <a:rPr lang="en-US" smtClean="0"/>
              <a:t>‹nº›</a:t>
            </a:fld>
            <a:endParaRPr lang="en-US" dirty="0"/>
          </a:p>
        </p:txBody>
      </p:sp>
    </p:spTree>
    <p:extLst>
      <p:ext uri="{BB962C8B-B14F-4D97-AF65-F5344CB8AC3E}">
        <p14:creationId xmlns:p14="http://schemas.microsoft.com/office/powerpoint/2010/main" val="3759919079"/>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image" Target="../media/image1.jpe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0.xml"/><Relationship Id="rId3" Type="http://schemas.openxmlformats.org/officeDocument/2006/relationships/slideLayout" Target="../slideLayouts/slideLayout5.xml"/><Relationship Id="rId7" Type="http://schemas.openxmlformats.org/officeDocument/2006/relationships/slideLayout" Target="../slideLayouts/slideLayout9.xml"/><Relationship Id="rId12" Type="http://schemas.openxmlformats.org/officeDocument/2006/relationships/theme" Target="../theme/theme2.xml"/><Relationship Id="rId2" Type="http://schemas.openxmlformats.org/officeDocument/2006/relationships/slideLayout" Target="../slideLayouts/slideLayout4.xml"/><Relationship Id="rId1" Type="http://schemas.openxmlformats.org/officeDocument/2006/relationships/slideLayout" Target="../slideLayouts/slideLayout3.xml"/><Relationship Id="rId6" Type="http://schemas.openxmlformats.org/officeDocument/2006/relationships/slideLayout" Target="../slideLayouts/slideLayout8.xml"/><Relationship Id="rId11" Type="http://schemas.openxmlformats.org/officeDocument/2006/relationships/slideLayout" Target="../slideLayouts/slideLayout13.xml"/><Relationship Id="rId5" Type="http://schemas.openxmlformats.org/officeDocument/2006/relationships/slideLayout" Target="../slideLayouts/slideLayout7.xml"/><Relationship Id="rId10" Type="http://schemas.openxmlformats.org/officeDocument/2006/relationships/slideLayout" Target="../slideLayouts/slideLayout12.xml"/><Relationship Id="rId4" Type="http://schemas.openxmlformats.org/officeDocument/2006/relationships/slideLayout" Target="../slideLayouts/slideLayout6.xml"/><Relationship Id="rId9" Type="http://schemas.openxmlformats.org/officeDocument/2006/relationships/slideLayout" Target="../slideLayouts/slideLayout1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3" name="Imagem 2"/>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0" y="0"/>
            <a:ext cx="17557045" cy="9875838"/>
          </a:xfrm>
          <a:prstGeom prst="rect">
            <a:avLst/>
          </a:prstGeom>
        </p:spPr>
      </p:pic>
    </p:spTree>
    <p:extLst>
      <p:ext uri="{BB962C8B-B14F-4D97-AF65-F5344CB8AC3E}">
        <p14:creationId xmlns:p14="http://schemas.microsoft.com/office/powerpoint/2010/main" val="1269721085"/>
      </p:ext>
    </p:extLst>
  </p:cSld>
  <p:clrMap bg1="lt1" tx1="dk1" bg2="lt2" tx2="dk2" accent1="accent1" accent2="accent2" accent3="accent3" accent4="accent4" accent5="accent5" accent6="accent6" hlink="hlink" folHlink="folHlink"/>
  <p:sldLayoutIdLst>
    <p:sldLayoutId id="2147483649" r:id="rId1"/>
    <p:sldLayoutId id="2147483650" r:id="rId2"/>
  </p:sldLayoutIdLst>
  <p:transition>
    <p:fade/>
  </p:transition>
  <p:txStyles>
    <p:titleStyle>
      <a:lvl1pPr algn="ctr" defTabSz="1368143" rtl="0" eaLnBrk="1" latinLnBrk="0" hangingPunct="1">
        <a:spcBef>
          <a:spcPct val="0"/>
        </a:spcBef>
        <a:buNone/>
        <a:defRPr sz="6500" kern="1200">
          <a:solidFill>
            <a:schemeClr val="tx1"/>
          </a:solidFill>
          <a:latin typeface="+mj-lt"/>
          <a:ea typeface="+mj-ea"/>
          <a:cs typeface="+mj-cs"/>
        </a:defRPr>
      </a:lvl1pPr>
    </p:titleStyle>
    <p:bodyStyle>
      <a:lvl1pPr marL="513054" indent="-513054" algn="l" defTabSz="1368143" rtl="0" eaLnBrk="1" latinLnBrk="0" hangingPunct="1">
        <a:spcBef>
          <a:spcPct val="20000"/>
        </a:spcBef>
        <a:buFont typeface="Arial" pitchFamily="34" charset="0"/>
        <a:buChar char="•"/>
        <a:defRPr sz="4800" kern="1200">
          <a:solidFill>
            <a:schemeClr val="tx1"/>
          </a:solidFill>
          <a:latin typeface="+mn-lt"/>
          <a:ea typeface="+mn-ea"/>
          <a:cs typeface="+mn-cs"/>
        </a:defRPr>
      </a:lvl1pPr>
      <a:lvl2pPr marL="1111617" indent="-427544" algn="l" defTabSz="1368143" rtl="0" eaLnBrk="1" latinLnBrk="0" hangingPunct="1">
        <a:spcBef>
          <a:spcPct val="20000"/>
        </a:spcBef>
        <a:buFont typeface="Arial" pitchFamily="34" charset="0"/>
        <a:buChar char="–"/>
        <a:defRPr sz="4200" kern="1200">
          <a:solidFill>
            <a:schemeClr val="tx1"/>
          </a:solidFill>
          <a:latin typeface="+mn-lt"/>
          <a:ea typeface="+mn-ea"/>
          <a:cs typeface="+mn-cs"/>
        </a:defRPr>
      </a:lvl2pPr>
      <a:lvl3pPr marL="1710180" indent="-342036" algn="l" defTabSz="1368143" rtl="0" eaLnBrk="1" latinLnBrk="0" hangingPunct="1">
        <a:spcBef>
          <a:spcPct val="20000"/>
        </a:spcBef>
        <a:buFont typeface="Arial" pitchFamily="34" charset="0"/>
        <a:buChar char="•"/>
        <a:defRPr sz="3600" kern="1200">
          <a:solidFill>
            <a:schemeClr val="tx1"/>
          </a:solidFill>
          <a:latin typeface="+mn-lt"/>
          <a:ea typeface="+mn-ea"/>
          <a:cs typeface="+mn-cs"/>
        </a:defRPr>
      </a:lvl3pPr>
      <a:lvl4pPr marL="2394251" indent="-342036" algn="l" defTabSz="1368143" rtl="0" eaLnBrk="1" latinLnBrk="0" hangingPunct="1">
        <a:spcBef>
          <a:spcPct val="20000"/>
        </a:spcBef>
        <a:buFont typeface="Arial" pitchFamily="34" charset="0"/>
        <a:buChar char="–"/>
        <a:defRPr sz="3100" kern="1200">
          <a:solidFill>
            <a:schemeClr val="tx1"/>
          </a:solidFill>
          <a:latin typeface="+mn-lt"/>
          <a:ea typeface="+mn-ea"/>
          <a:cs typeface="+mn-cs"/>
        </a:defRPr>
      </a:lvl4pPr>
      <a:lvl5pPr marL="3078323" indent="-342036" algn="l" defTabSz="1368143" rtl="0" eaLnBrk="1" latinLnBrk="0" hangingPunct="1">
        <a:spcBef>
          <a:spcPct val="20000"/>
        </a:spcBef>
        <a:buFont typeface="Arial" pitchFamily="34" charset="0"/>
        <a:buChar char="»"/>
        <a:defRPr sz="3100" kern="1200">
          <a:solidFill>
            <a:schemeClr val="tx1"/>
          </a:solidFill>
          <a:latin typeface="+mn-lt"/>
          <a:ea typeface="+mn-ea"/>
          <a:cs typeface="+mn-cs"/>
        </a:defRPr>
      </a:lvl5pPr>
      <a:lvl6pPr marL="3762394" indent="-342036" algn="l" defTabSz="1368143" rtl="0" eaLnBrk="1" latinLnBrk="0" hangingPunct="1">
        <a:spcBef>
          <a:spcPct val="20000"/>
        </a:spcBef>
        <a:buFont typeface="Arial" pitchFamily="34" charset="0"/>
        <a:buChar char="•"/>
        <a:defRPr sz="3100" kern="1200">
          <a:solidFill>
            <a:schemeClr val="tx1"/>
          </a:solidFill>
          <a:latin typeface="+mn-lt"/>
          <a:ea typeface="+mn-ea"/>
          <a:cs typeface="+mn-cs"/>
        </a:defRPr>
      </a:lvl6pPr>
      <a:lvl7pPr marL="4446467" indent="-342036" algn="l" defTabSz="1368143" rtl="0" eaLnBrk="1" latinLnBrk="0" hangingPunct="1">
        <a:spcBef>
          <a:spcPct val="20000"/>
        </a:spcBef>
        <a:buFont typeface="Arial" pitchFamily="34" charset="0"/>
        <a:buChar char="•"/>
        <a:defRPr sz="3100" kern="1200">
          <a:solidFill>
            <a:schemeClr val="tx1"/>
          </a:solidFill>
          <a:latin typeface="+mn-lt"/>
          <a:ea typeface="+mn-ea"/>
          <a:cs typeface="+mn-cs"/>
        </a:defRPr>
      </a:lvl7pPr>
      <a:lvl8pPr marL="5130538" indent="-342036" algn="l" defTabSz="1368143" rtl="0" eaLnBrk="1" latinLnBrk="0" hangingPunct="1">
        <a:spcBef>
          <a:spcPct val="20000"/>
        </a:spcBef>
        <a:buFont typeface="Arial" pitchFamily="34" charset="0"/>
        <a:buChar char="•"/>
        <a:defRPr sz="3100" kern="1200">
          <a:solidFill>
            <a:schemeClr val="tx1"/>
          </a:solidFill>
          <a:latin typeface="+mn-lt"/>
          <a:ea typeface="+mn-ea"/>
          <a:cs typeface="+mn-cs"/>
        </a:defRPr>
      </a:lvl8pPr>
      <a:lvl9pPr marL="5814609" indent="-342036" algn="l" defTabSz="1368143" rtl="0" eaLnBrk="1" latinLnBrk="0" hangingPunct="1">
        <a:spcBef>
          <a:spcPct val="20000"/>
        </a:spcBef>
        <a:buFont typeface="Arial" pitchFamily="34" charset="0"/>
        <a:buChar char="•"/>
        <a:defRPr sz="3100" kern="1200">
          <a:solidFill>
            <a:schemeClr val="tx1"/>
          </a:solidFill>
          <a:latin typeface="+mn-lt"/>
          <a:ea typeface="+mn-ea"/>
          <a:cs typeface="+mn-cs"/>
        </a:defRPr>
      </a:lvl9pPr>
    </p:bodyStyle>
    <p:otherStyle>
      <a:defPPr>
        <a:defRPr lang="pt-BR"/>
      </a:defPPr>
      <a:lvl1pPr marL="0" algn="l" defTabSz="1368143" rtl="0" eaLnBrk="1" latinLnBrk="0" hangingPunct="1">
        <a:defRPr sz="2700" kern="1200">
          <a:solidFill>
            <a:schemeClr val="tx1"/>
          </a:solidFill>
          <a:latin typeface="+mn-lt"/>
          <a:ea typeface="+mn-ea"/>
          <a:cs typeface="+mn-cs"/>
        </a:defRPr>
      </a:lvl1pPr>
      <a:lvl2pPr marL="684071" algn="l" defTabSz="1368143" rtl="0" eaLnBrk="1" latinLnBrk="0" hangingPunct="1">
        <a:defRPr sz="2700" kern="1200">
          <a:solidFill>
            <a:schemeClr val="tx1"/>
          </a:solidFill>
          <a:latin typeface="+mn-lt"/>
          <a:ea typeface="+mn-ea"/>
          <a:cs typeface="+mn-cs"/>
        </a:defRPr>
      </a:lvl2pPr>
      <a:lvl3pPr marL="1368143" algn="l" defTabSz="1368143" rtl="0" eaLnBrk="1" latinLnBrk="0" hangingPunct="1">
        <a:defRPr sz="2700" kern="1200">
          <a:solidFill>
            <a:schemeClr val="tx1"/>
          </a:solidFill>
          <a:latin typeface="+mn-lt"/>
          <a:ea typeface="+mn-ea"/>
          <a:cs typeface="+mn-cs"/>
        </a:defRPr>
      </a:lvl3pPr>
      <a:lvl4pPr marL="2052216" algn="l" defTabSz="1368143" rtl="0" eaLnBrk="1" latinLnBrk="0" hangingPunct="1">
        <a:defRPr sz="2700" kern="1200">
          <a:solidFill>
            <a:schemeClr val="tx1"/>
          </a:solidFill>
          <a:latin typeface="+mn-lt"/>
          <a:ea typeface="+mn-ea"/>
          <a:cs typeface="+mn-cs"/>
        </a:defRPr>
      </a:lvl4pPr>
      <a:lvl5pPr marL="2736287" algn="l" defTabSz="1368143" rtl="0" eaLnBrk="1" latinLnBrk="0" hangingPunct="1">
        <a:defRPr sz="2700" kern="1200">
          <a:solidFill>
            <a:schemeClr val="tx1"/>
          </a:solidFill>
          <a:latin typeface="+mn-lt"/>
          <a:ea typeface="+mn-ea"/>
          <a:cs typeface="+mn-cs"/>
        </a:defRPr>
      </a:lvl5pPr>
      <a:lvl6pPr marL="3420358" algn="l" defTabSz="1368143" rtl="0" eaLnBrk="1" latinLnBrk="0" hangingPunct="1">
        <a:defRPr sz="2700" kern="1200">
          <a:solidFill>
            <a:schemeClr val="tx1"/>
          </a:solidFill>
          <a:latin typeface="+mn-lt"/>
          <a:ea typeface="+mn-ea"/>
          <a:cs typeface="+mn-cs"/>
        </a:defRPr>
      </a:lvl6pPr>
      <a:lvl7pPr marL="4104429" algn="l" defTabSz="1368143" rtl="0" eaLnBrk="1" latinLnBrk="0" hangingPunct="1">
        <a:defRPr sz="2700" kern="1200">
          <a:solidFill>
            <a:schemeClr val="tx1"/>
          </a:solidFill>
          <a:latin typeface="+mn-lt"/>
          <a:ea typeface="+mn-ea"/>
          <a:cs typeface="+mn-cs"/>
        </a:defRPr>
      </a:lvl7pPr>
      <a:lvl8pPr marL="4788503" algn="l" defTabSz="1368143" rtl="0" eaLnBrk="1" latinLnBrk="0" hangingPunct="1">
        <a:defRPr sz="2700" kern="1200">
          <a:solidFill>
            <a:schemeClr val="tx1"/>
          </a:solidFill>
          <a:latin typeface="+mn-lt"/>
          <a:ea typeface="+mn-ea"/>
          <a:cs typeface="+mn-cs"/>
        </a:defRPr>
      </a:lvl8pPr>
      <a:lvl9pPr marL="5472574" algn="l" defTabSz="1368143" rtl="0" eaLnBrk="1" latinLnBrk="0" hangingPunct="1">
        <a:defRPr sz="27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tângulo 6">
            <a:extLst>
              <a:ext uri="{FF2B5EF4-FFF2-40B4-BE49-F238E27FC236}">
                <a16:creationId xmlns:a16="http://schemas.microsoft.com/office/drawing/2014/main" id="{416A0E3C-60E6-4F39-BC55-5F7C224E1F7C}"/>
              </a:ext>
            </a:extLst>
          </p:cNvPr>
          <p:cNvSpPr/>
          <p:nvPr/>
        </p:nvSpPr>
        <p:spPr>
          <a:xfrm>
            <a:off x="4574" y="9217449"/>
            <a:ext cx="17554765" cy="658389"/>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Espaço Reservado para Título 1"/>
          <p:cNvSpPr>
            <a:spLocks noGrp="1"/>
          </p:cNvSpPr>
          <p:nvPr>
            <p:ph type="title"/>
          </p:nvPr>
        </p:nvSpPr>
        <p:spPr>
          <a:xfrm>
            <a:off x="1580340" y="412723"/>
            <a:ext cx="14486454" cy="2089157"/>
          </a:xfrm>
          <a:prstGeom prst="rect">
            <a:avLst/>
          </a:prstGeom>
        </p:spPr>
        <p:txBody>
          <a:bodyPr vert="horz" lIns="91440" tIns="45720" rIns="91440" bIns="45720" rtlCol="0" anchor="b">
            <a:normAutofit/>
          </a:bodyPr>
          <a:lstStyle/>
          <a:p>
            <a:pPr rtl="0"/>
            <a:r>
              <a:rPr lang="pt-br" dirty="0"/>
              <a:t>Clique para editar o estilo de título Mestre</a:t>
            </a:r>
            <a:endParaRPr lang="en-US" dirty="0"/>
          </a:p>
        </p:txBody>
      </p:sp>
      <p:sp>
        <p:nvSpPr>
          <p:cNvPr id="3" name="Espaço reservado para texto 2"/>
          <p:cNvSpPr>
            <a:spLocks noGrp="1"/>
          </p:cNvSpPr>
          <p:nvPr>
            <p:ph type="body" idx="1"/>
          </p:nvPr>
        </p:nvSpPr>
        <p:spPr>
          <a:xfrm>
            <a:off x="1580340" y="3035908"/>
            <a:ext cx="14486454" cy="5415857"/>
          </a:xfrm>
          <a:prstGeom prst="rect">
            <a:avLst/>
          </a:prstGeom>
        </p:spPr>
        <p:txBody>
          <a:bodyPr vert="horz" lIns="0" tIns="45720" rIns="0" bIns="45720" rtlCol="0">
            <a:normAutofit/>
          </a:bodyPr>
          <a:lstStyle/>
          <a:p>
            <a:pPr lvl="0" rtl="0"/>
            <a:r>
              <a:rPr lang="pt-br"/>
              <a:t>Clique para editar o texto Mestre</a:t>
            </a:r>
          </a:p>
          <a:p>
            <a:pPr lvl="1" rtl="0"/>
            <a:r>
              <a:rPr lang="pt-br"/>
              <a:t>Segundo nível</a:t>
            </a:r>
          </a:p>
          <a:p>
            <a:pPr lvl="2" rtl="0"/>
            <a:r>
              <a:rPr lang="pt-br"/>
              <a:t>Terceiro nível</a:t>
            </a:r>
          </a:p>
          <a:p>
            <a:pPr lvl="3" rtl="0"/>
            <a:r>
              <a:rPr lang="pt-br"/>
              <a:t>Quarto nível</a:t>
            </a:r>
          </a:p>
          <a:p>
            <a:pPr lvl="4" rtl="0"/>
            <a:r>
              <a:rPr lang="pt-br"/>
              <a:t>Quinto nível</a:t>
            </a:r>
            <a:endParaRPr lang="en-US" dirty="0"/>
          </a:p>
        </p:txBody>
      </p:sp>
      <p:sp>
        <p:nvSpPr>
          <p:cNvPr id="4" name="Espaço Reservado para Data 3"/>
          <p:cNvSpPr>
            <a:spLocks noGrp="1"/>
          </p:cNvSpPr>
          <p:nvPr>
            <p:ph type="dt" sz="half" idx="2"/>
          </p:nvPr>
        </p:nvSpPr>
        <p:spPr>
          <a:xfrm>
            <a:off x="11836460" y="9283746"/>
            <a:ext cx="3722790" cy="525797"/>
          </a:xfrm>
          <a:prstGeom prst="rect">
            <a:avLst/>
          </a:prstGeom>
        </p:spPr>
        <p:txBody>
          <a:bodyPr vert="horz" lIns="91440" tIns="45720" rIns="91440" bIns="45720" rtlCol="0" anchor="ctr"/>
          <a:lstStyle>
            <a:lvl1pPr algn="r">
              <a:defRPr sz="1152">
                <a:solidFill>
                  <a:srgbClr val="FFFFFF"/>
                </a:solidFill>
              </a:defRPr>
            </a:lvl1pPr>
          </a:lstStyle>
          <a:p>
            <a:pPr rtl="0"/>
            <a:fld id="{66BA6665-D630-4C43-9989-3D086DA68E5F}" type="datetime1">
              <a:rPr lang="pt-BR" smtClean="0"/>
              <a:t>18/10/2023</a:t>
            </a:fld>
            <a:endParaRPr lang="en-US" dirty="0"/>
          </a:p>
        </p:txBody>
      </p:sp>
      <p:sp>
        <p:nvSpPr>
          <p:cNvPr id="5" name="Espaço Reservado para Rodapé 4"/>
          <p:cNvSpPr>
            <a:spLocks noGrp="1"/>
          </p:cNvSpPr>
          <p:nvPr>
            <p:ph type="ftr" sz="quarter" idx="3"/>
          </p:nvPr>
        </p:nvSpPr>
        <p:spPr>
          <a:xfrm>
            <a:off x="1580339" y="9283746"/>
            <a:ext cx="9819896" cy="525797"/>
          </a:xfrm>
          <a:prstGeom prst="rect">
            <a:avLst/>
          </a:prstGeom>
        </p:spPr>
        <p:txBody>
          <a:bodyPr vert="horz" lIns="91440" tIns="45720" rIns="91440" bIns="45720" rtlCol="0" anchor="ctr"/>
          <a:lstStyle>
            <a:lvl1pPr algn="l">
              <a:defRPr sz="1152" cap="all" baseline="0">
                <a:solidFill>
                  <a:srgbClr val="FFFFFF"/>
                </a:solidFill>
              </a:defRPr>
            </a:lvl1pPr>
          </a:lstStyle>
          <a:p>
            <a:pPr rtl="0"/>
            <a:endParaRPr lang="en-US" dirty="0"/>
          </a:p>
        </p:txBody>
      </p:sp>
      <p:sp>
        <p:nvSpPr>
          <p:cNvPr id="6" name="Espaço Reservado para o Número do Slide 5"/>
          <p:cNvSpPr>
            <a:spLocks noGrp="1"/>
          </p:cNvSpPr>
          <p:nvPr>
            <p:ph type="sldNum" sz="quarter" idx="4"/>
          </p:nvPr>
        </p:nvSpPr>
        <p:spPr>
          <a:xfrm>
            <a:off x="15833335" y="9283746"/>
            <a:ext cx="1123397" cy="525797"/>
          </a:xfrm>
          <a:prstGeom prst="rect">
            <a:avLst/>
          </a:prstGeom>
        </p:spPr>
        <p:txBody>
          <a:bodyPr vert="horz" lIns="91440" tIns="45720" rIns="91440" bIns="45720" rtlCol="0" anchor="ctr"/>
          <a:lstStyle>
            <a:lvl1pPr algn="l">
              <a:defRPr sz="1152">
                <a:solidFill>
                  <a:srgbClr val="FFFFFF"/>
                </a:solidFill>
              </a:defRPr>
            </a:lvl1pPr>
          </a:lstStyle>
          <a:p>
            <a:pPr rtl="0"/>
            <a:fld id="{3A98EE3D-8CD1-4C3F-BD1C-C98C9596463C}" type="slidenum">
              <a:rPr lang="en-US" smtClean="0"/>
              <a:t>‹nº›</a:t>
            </a:fld>
            <a:endParaRPr lang="en-US" dirty="0"/>
          </a:p>
        </p:txBody>
      </p:sp>
      <p:cxnSp>
        <p:nvCxnSpPr>
          <p:cNvPr id="10" name="Conector Reto 9">
            <a:extLst>
              <a:ext uri="{FF2B5EF4-FFF2-40B4-BE49-F238E27FC236}">
                <a16:creationId xmlns:a16="http://schemas.microsoft.com/office/drawing/2014/main" id="{C5025DAC-8B93-4160-B017-3A274A5828C0}"/>
              </a:ext>
            </a:extLst>
          </p:cNvPr>
          <p:cNvCxnSpPr/>
          <p:nvPr/>
        </p:nvCxnSpPr>
        <p:spPr>
          <a:xfrm>
            <a:off x="1718966" y="2732315"/>
            <a:ext cx="14354759"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5451368"/>
      </p:ext>
    </p:extLst>
  </p:cSld>
  <p:clrMap bg1="lt1" tx1="dk1" bg2="lt2" tx2="dk2" accent1="accent1" accent2="accent2" accent3="accent3" accent4="accent4" accent5="accent5" accent6="accent6" hlink="hlink" folHlink="folHlink"/>
  <p:sldLayoutIdLst>
    <p:sldLayoutId id="2147483652" r:id="rId1"/>
    <p:sldLayoutId id="2147483653" r:id="rId2"/>
    <p:sldLayoutId id="2147483654" r:id="rId3"/>
    <p:sldLayoutId id="2147483655" r:id="rId4"/>
    <p:sldLayoutId id="2147483656" r:id="rId5"/>
    <p:sldLayoutId id="2147483657" r:id="rId6"/>
    <p:sldLayoutId id="2147483658" r:id="rId7"/>
    <p:sldLayoutId id="2147483659" r:id="rId8"/>
    <p:sldLayoutId id="2147483660" r:id="rId9"/>
    <p:sldLayoutId id="2147483661" r:id="rId10"/>
    <p:sldLayoutId id="2147483662" r:id="rId11"/>
  </p:sldLayoutIdLst>
  <p:hf sldNum="0" hdr="0" ftr="0"/>
  <p:txStyles>
    <p:titleStyle>
      <a:lvl1pPr algn="l" defTabSz="1316736" rtl="0" eaLnBrk="1" latinLnBrk="0" hangingPunct="1">
        <a:lnSpc>
          <a:spcPct val="90000"/>
        </a:lnSpc>
        <a:spcBef>
          <a:spcPct val="0"/>
        </a:spcBef>
        <a:buNone/>
        <a:defRPr sz="6768" i="0" kern="1200" spc="-72" baseline="0">
          <a:solidFill>
            <a:schemeClr val="tx1">
              <a:lumMod val="75000"/>
              <a:lumOff val="25000"/>
            </a:schemeClr>
          </a:solidFill>
          <a:latin typeface="+mj-lt"/>
          <a:ea typeface="+mj-ea"/>
          <a:cs typeface="+mj-cs"/>
        </a:defRPr>
      </a:lvl1pPr>
    </p:titleStyle>
    <p:bodyStyle>
      <a:lvl1pPr marL="131674" indent="-131674" algn="l" defTabSz="1316736" rtl="0" eaLnBrk="1" latinLnBrk="0" hangingPunct="1">
        <a:lnSpc>
          <a:spcPct val="110000"/>
        </a:lnSpc>
        <a:spcBef>
          <a:spcPts val="1728"/>
        </a:spcBef>
        <a:spcAft>
          <a:spcPts val="288"/>
        </a:spcAft>
        <a:buClr>
          <a:schemeClr val="accent1"/>
        </a:buClr>
        <a:buSzPct val="100000"/>
        <a:buFont typeface="Calibri" panose="020F0502020204030204" pitchFamily="34" charset="0"/>
        <a:buChar char=" "/>
        <a:defRPr sz="2736" kern="1200">
          <a:solidFill>
            <a:schemeClr val="tx1">
              <a:lumMod val="75000"/>
              <a:lumOff val="25000"/>
            </a:schemeClr>
          </a:solidFill>
          <a:latin typeface="+mn-lt"/>
          <a:ea typeface="+mn-ea"/>
          <a:cs typeface="+mn-cs"/>
        </a:defRPr>
      </a:lvl1pPr>
      <a:lvl2pPr marL="553029" indent="-263347" algn="l" defTabSz="1316736" rtl="0" eaLnBrk="1" latinLnBrk="0" hangingPunct="1">
        <a:lnSpc>
          <a:spcPct val="100000"/>
        </a:lnSpc>
        <a:spcBef>
          <a:spcPts val="288"/>
        </a:spcBef>
        <a:spcAft>
          <a:spcPts val="576"/>
        </a:spcAft>
        <a:buClrTx/>
        <a:buFont typeface="Calibri" pitchFamily="34" charset="0"/>
        <a:buChar char="◦"/>
        <a:defRPr sz="2448" kern="1200">
          <a:solidFill>
            <a:schemeClr val="tx1">
              <a:lumMod val="75000"/>
              <a:lumOff val="25000"/>
            </a:schemeClr>
          </a:solidFill>
          <a:latin typeface="+mn-lt"/>
          <a:ea typeface="+mn-ea"/>
          <a:cs typeface="+mn-cs"/>
        </a:defRPr>
      </a:lvl2pPr>
      <a:lvl3pPr marL="816376" indent="-263347" algn="l" defTabSz="1316736" rtl="0" eaLnBrk="1" latinLnBrk="0" hangingPunct="1">
        <a:lnSpc>
          <a:spcPct val="100000"/>
        </a:lnSpc>
        <a:spcBef>
          <a:spcPts val="288"/>
        </a:spcBef>
        <a:spcAft>
          <a:spcPts val="576"/>
        </a:spcAft>
        <a:buClrTx/>
        <a:buFont typeface="Calibri" pitchFamily="34" charset="0"/>
        <a:buChar char="◦"/>
        <a:defRPr sz="1872" kern="1200">
          <a:solidFill>
            <a:schemeClr val="tx1">
              <a:lumMod val="75000"/>
              <a:lumOff val="25000"/>
            </a:schemeClr>
          </a:solidFill>
          <a:latin typeface="+mn-lt"/>
          <a:ea typeface="+mn-ea"/>
          <a:cs typeface="+mn-cs"/>
        </a:defRPr>
      </a:lvl3pPr>
      <a:lvl4pPr marL="1079724" indent="-263347" algn="l" defTabSz="1316736" rtl="0" eaLnBrk="1" latinLnBrk="0" hangingPunct="1">
        <a:lnSpc>
          <a:spcPct val="100000"/>
        </a:lnSpc>
        <a:spcBef>
          <a:spcPts val="288"/>
        </a:spcBef>
        <a:spcAft>
          <a:spcPts val="576"/>
        </a:spcAft>
        <a:buClrTx/>
        <a:buFont typeface="Calibri" pitchFamily="34" charset="0"/>
        <a:buChar char="◦"/>
        <a:defRPr sz="1872" kern="1200">
          <a:solidFill>
            <a:schemeClr val="tx1">
              <a:lumMod val="75000"/>
              <a:lumOff val="25000"/>
            </a:schemeClr>
          </a:solidFill>
          <a:latin typeface="+mn-lt"/>
          <a:ea typeface="+mn-ea"/>
          <a:cs typeface="+mn-cs"/>
        </a:defRPr>
      </a:lvl4pPr>
      <a:lvl5pPr marL="1343071" indent="-263347" algn="l" defTabSz="1316736" rtl="0" eaLnBrk="1" latinLnBrk="0" hangingPunct="1">
        <a:lnSpc>
          <a:spcPct val="100000"/>
        </a:lnSpc>
        <a:spcBef>
          <a:spcPts val="288"/>
        </a:spcBef>
        <a:spcAft>
          <a:spcPts val="576"/>
        </a:spcAft>
        <a:buClrTx/>
        <a:buFont typeface="Calibri" pitchFamily="34" charset="0"/>
        <a:buChar char="◦"/>
        <a:defRPr sz="1872" kern="1200">
          <a:solidFill>
            <a:schemeClr val="tx1">
              <a:lumMod val="75000"/>
              <a:lumOff val="25000"/>
            </a:schemeClr>
          </a:solidFill>
          <a:latin typeface="+mn-lt"/>
          <a:ea typeface="+mn-ea"/>
          <a:cs typeface="+mn-cs"/>
        </a:defRPr>
      </a:lvl5pPr>
      <a:lvl6pPr marL="1584000" indent="-329184" algn="l" defTabSz="1316736" rtl="0" eaLnBrk="1" latinLnBrk="0" hangingPunct="1">
        <a:lnSpc>
          <a:spcPct val="90000"/>
        </a:lnSpc>
        <a:spcBef>
          <a:spcPts val="288"/>
        </a:spcBef>
        <a:spcAft>
          <a:spcPts val="576"/>
        </a:spcAft>
        <a:buClr>
          <a:schemeClr val="accent1"/>
        </a:buClr>
        <a:buFont typeface="Calibri" pitchFamily="34" charset="0"/>
        <a:buChar char="◦"/>
        <a:defRPr sz="2016" kern="1200">
          <a:solidFill>
            <a:schemeClr val="tx1">
              <a:lumMod val="75000"/>
              <a:lumOff val="25000"/>
            </a:schemeClr>
          </a:solidFill>
          <a:latin typeface="+mn-lt"/>
          <a:ea typeface="+mn-ea"/>
          <a:cs typeface="+mn-cs"/>
        </a:defRPr>
      </a:lvl6pPr>
      <a:lvl7pPr marL="1872000" indent="-329184" algn="l" defTabSz="1316736" rtl="0" eaLnBrk="1" latinLnBrk="0" hangingPunct="1">
        <a:lnSpc>
          <a:spcPct val="90000"/>
        </a:lnSpc>
        <a:spcBef>
          <a:spcPts val="288"/>
        </a:spcBef>
        <a:spcAft>
          <a:spcPts val="576"/>
        </a:spcAft>
        <a:buClr>
          <a:schemeClr val="accent1"/>
        </a:buClr>
        <a:buFont typeface="Calibri" pitchFamily="34" charset="0"/>
        <a:buChar char="◦"/>
        <a:defRPr sz="2016" kern="1200">
          <a:solidFill>
            <a:schemeClr val="tx1">
              <a:lumMod val="75000"/>
              <a:lumOff val="25000"/>
            </a:schemeClr>
          </a:solidFill>
          <a:latin typeface="+mn-lt"/>
          <a:ea typeface="+mn-ea"/>
          <a:cs typeface="+mn-cs"/>
        </a:defRPr>
      </a:lvl7pPr>
      <a:lvl8pPr marL="2160000" indent="-329184" algn="l" defTabSz="1316736" rtl="0" eaLnBrk="1" latinLnBrk="0" hangingPunct="1">
        <a:lnSpc>
          <a:spcPct val="90000"/>
        </a:lnSpc>
        <a:spcBef>
          <a:spcPts val="288"/>
        </a:spcBef>
        <a:spcAft>
          <a:spcPts val="576"/>
        </a:spcAft>
        <a:buClr>
          <a:schemeClr val="accent1"/>
        </a:buClr>
        <a:buFont typeface="Calibri" pitchFamily="34" charset="0"/>
        <a:buChar char="◦"/>
        <a:defRPr sz="2016" kern="1200">
          <a:solidFill>
            <a:schemeClr val="tx1">
              <a:lumMod val="75000"/>
              <a:lumOff val="25000"/>
            </a:schemeClr>
          </a:solidFill>
          <a:latin typeface="+mn-lt"/>
          <a:ea typeface="+mn-ea"/>
          <a:cs typeface="+mn-cs"/>
        </a:defRPr>
      </a:lvl8pPr>
      <a:lvl9pPr marL="2448000" indent="-329184" algn="l" defTabSz="1316736" rtl="0" eaLnBrk="1" latinLnBrk="0" hangingPunct="1">
        <a:lnSpc>
          <a:spcPct val="90000"/>
        </a:lnSpc>
        <a:spcBef>
          <a:spcPts val="288"/>
        </a:spcBef>
        <a:spcAft>
          <a:spcPts val="576"/>
        </a:spcAft>
        <a:buClr>
          <a:schemeClr val="accent1"/>
        </a:buClr>
        <a:buFont typeface="Calibri" pitchFamily="34" charset="0"/>
        <a:buChar char="◦"/>
        <a:defRPr sz="2016" kern="1200">
          <a:solidFill>
            <a:schemeClr val="tx1">
              <a:lumMod val="75000"/>
              <a:lumOff val="25000"/>
            </a:schemeClr>
          </a:solidFill>
          <a:latin typeface="+mn-lt"/>
          <a:ea typeface="+mn-ea"/>
          <a:cs typeface="+mn-cs"/>
        </a:defRPr>
      </a:lvl9pPr>
    </p:bodyStyle>
    <p:otherStyle>
      <a:defPPr>
        <a:defRPr lang="en-US"/>
      </a:defPPr>
      <a:lvl1pPr marL="0" algn="l" defTabSz="1316736" rtl="0" eaLnBrk="1" latinLnBrk="0" hangingPunct="1">
        <a:defRPr sz="2592" kern="1200">
          <a:solidFill>
            <a:schemeClr val="tx1"/>
          </a:solidFill>
          <a:latin typeface="+mn-lt"/>
          <a:ea typeface="+mn-ea"/>
          <a:cs typeface="+mn-cs"/>
        </a:defRPr>
      </a:lvl1pPr>
      <a:lvl2pPr marL="658368" algn="l" defTabSz="1316736" rtl="0" eaLnBrk="1" latinLnBrk="0" hangingPunct="1">
        <a:defRPr sz="2592" kern="1200">
          <a:solidFill>
            <a:schemeClr val="tx1"/>
          </a:solidFill>
          <a:latin typeface="+mn-lt"/>
          <a:ea typeface="+mn-ea"/>
          <a:cs typeface="+mn-cs"/>
        </a:defRPr>
      </a:lvl2pPr>
      <a:lvl3pPr marL="1316736" algn="l" defTabSz="1316736" rtl="0" eaLnBrk="1" latinLnBrk="0" hangingPunct="1">
        <a:defRPr sz="2592" kern="1200">
          <a:solidFill>
            <a:schemeClr val="tx1"/>
          </a:solidFill>
          <a:latin typeface="+mn-lt"/>
          <a:ea typeface="+mn-ea"/>
          <a:cs typeface="+mn-cs"/>
        </a:defRPr>
      </a:lvl3pPr>
      <a:lvl4pPr marL="1975104" algn="l" defTabSz="1316736" rtl="0" eaLnBrk="1" latinLnBrk="0" hangingPunct="1">
        <a:defRPr sz="2592" kern="1200">
          <a:solidFill>
            <a:schemeClr val="tx1"/>
          </a:solidFill>
          <a:latin typeface="+mn-lt"/>
          <a:ea typeface="+mn-ea"/>
          <a:cs typeface="+mn-cs"/>
        </a:defRPr>
      </a:lvl4pPr>
      <a:lvl5pPr marL="2633472" algn="l" defTabSz="1316736" rtl="0" eaLnBrk="1" latinLnBrk="0" hangingPunct="1">
        <a:defRPr sz="2592" kern="1200">
          <a:solidFill>
            <a:schemeClr val="tx1"/>
          </a:solidFill>
          <a:latin typeface="+mn-lt"/>
          <a:ea typeface="+mn-ea"/>
          <a:cs typeface="+mn-cs"/>
        </a:defRPr>
      </a:lvl5pPr>
      <a:lvl6pPr marL="3291840" algn="l" defTabSz="1316736" rtl="0" eaLnBrk="1" latinLnBrk="0" hangingPunct="1">
        <a:defRPr sz="2592" kern="1200">
          <a:solidFill>
            <a:schemeClr val="tx1"/>
          </a:solidFill>
          <a:latin typeface="+mn-lt"/>
          <a:ea typeface="+mn-ea"/>
          <a:cs typeface="+mn-cs"/>
        </a:defRPr>
      </a:lvl6pPr>
      <a:lvl7pPr marL="3950208" algn="l" defTabSz="1316736" rtl="0" eaLnBrk="1" latinLnBrk="0" hangingPunct="1">
        <a:defRPr sz="2592" kern="1200">
          <a:solidFill>
            <a:schemeClr val="tx1"/>
          </a:solidFill>
          <a:latin typeface="+mn-lt"/>
          <a:ea typeface="+mn-ea"/>
          <a:cs typeface="+mn-cs"/>
        </a:defRPr>
      </a:lvl7pPr>
      <a:lvl8pPr marL="4608576" algn="l" defTabSz="1316736" rtl="0" eaLnBrk="1" latinLnBrk="0" hangingPunct="1">
        <a:defRPr sz="2592" kern="1200">
          <a:solidFill>
            <a:schemeClr val="tx1"/>
          </a:solidFill>
          <a:latin typeface="+mn-lt"/>
          <a:ea typeface="+mn-ea"/>
          <a:cs typeface="+mn-cs"/>
        </a:defRPr>
      </a:lvl8pPr>
      <a:lvl9pPr marL="5266944" algn="l" defTabSz="1316736" rtl="0" eaLnBrk="1" latinLnBrk="0" hangingPunct="1">
        <a:defRPr sz="2592"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1.xml"/><Relationship Id="rId4" Type="http://schemas.openxmlformats.org/officeDocument/2006/relationships/image" Target="../media/image9.png"/></Relationships>
</file>

<file path=ppt/slides/_rels/slide1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1.xml"/><Relationship Id="rId4" Type="http://schemas.openxmlformats.org/officeDocument/2006/relationships/image" Target="../media/image23.png"/></Relationships>
</file>

<file path=ppt/slides/_rels/slide27.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6.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png"/><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hyperlink" Target="mailto:cesarmartinho.n@gmail.com" TargetMode="External"/><Relationship Id="rId1" Type="http://schemas.openxmlformats.org/officeDocument/2006/relationships/slideLayout" Target="../slideLayouts/slideLayout1.xml"/><Relationship Id="rId4" Type="http://schemas.openxmlformats.org/officeDocument/2006/relationships/image" Target="../media/image36.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Retângulo 22"/>
          <p:cNvSpPr/>
          <p:nvPr/>
        </p:nvSpPr>
        <p:spPr>
          <a:xfrm>
            <a:off x="0" y="0"/>
            <a:ext cx="17555809" cy="987316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sz="1400"/>
          </a:p>
        </p:txBody>
      </p:sp>
      <p:sp>
        <p:nvSpPr>
          <p:cNvPr id="22" name="CaixaDeTexto 21"/>
          <p:cNvSpPr txBox="1"/>
          <p:nvPr/>
        </p:nvSpPr>
        <p:spPr>
          <a:xfrm>
            <a:off x="6574995" y="4000500"/>
            <a:ext cx="4409349" cy="584775"/>
          </a:xfrm>
          <a:prstGeom prst="rect">
            <a:avLst/>
          </a:prstGeom>
          <a:noFill/>
        </p:spPr>
        <p:txBody>
          <a:bodyPr wrap="none" rtlCol="0">
            <a:spAutoFit/>
          </a:bodyPr>
          <a:lstStyle/>
          <a:p>
            <a:pPr algn="ctr"/>
            <a:r>
              <a:rPr lang="pt-BR" sz="3200" b="1" dirty="0">
                <a:solidFill>
                  <a:schemeClr val="bg1"/>
                </a:solidFill>
                <a:latin typeface="Arial" panose="020B0604020202020204" pitchFamily="34" charset="0"/>
                <a:cs typeface="Arial" panose="020B0604020202020204" pitchFamily="34" charset="0"/>
              </a:rPr>
              <a:t>REUNIÃO TEMÁTICA </a:t>
            </a:r>
          </a:p>
        </p:txBody>
      </p:sp>
      <p:sp>
        <p:nvSpPr>
          <p:cNvPr id="24" name="CaixaDeTexto 23"/>
          <p:cNvSpPr txBox="1"/>
          <p:nvPr/>
        </p:nvSpPr>
        <p:spPr>
          <a:xfrm>
            <a:off x="0" y="4949838"/>
            <a:ext cx="17555809" cy="3077448"/>
          </a:xfrm>
          <a:prstGeom prst="rect">
            <a:avLst/>
          </a:prstGeom>
          <a:noFill/>
        </p:spPr>
        <p:txBody>
          <a:bodyPr wrap="square" rtlCol="0">
            <a:spAutoFit/>
          </a:bodyPr>
          <a:lstStyle/>
          <a:p>
            <a:pPr algn="ctr" defTabSz="914400">
              <a:lnSpc>
                <a:spcPct val="90000"/>
              </a:lnSpc>
              <a:tabLst>
                <a:tab pos="0" algn="l"/>
              </a:tabLst>
              <a:defRPr/>
            </a:pPr>
            <a:r>
              <a:rPr lang="pt-BR" sz="3600" dirty="0">
                <a:solidFill>
                  <a:schemeClr val="bg1"/>
                </a:solidFill>
              </a:rPr>
              <a:t>CAPTAÇÃO, MOVIMENTAÇÃO E GESTÃO DO ORÇAMENTO E DOS RECURSOS FINANCEIROS DO SUS NO PROCESSO DE PLANEJAMENTO</a:t>
            </a:r>
          </a:p>
          <a:p>
            <a:pPr algn="ctr" defTabSz="914400">
              <a:lnSpc>
                <a:spcPct val="90000"/>
              </a:lnSpc>
              <a:tabLst>
                <a:tab pos="0" algn="l"/>
              </a:tabLst>
              <a:defRPr/>
            </a:pPr>
            <a:endParaRPr lang="pt-BR" sz="3600" dirty="0">
              <a:solidFill>
                <a:schemeClr val="bg1"/>
              </a:solidFill>
              <a:latin typeface="Arial" panose="020B0604020202020204" pitchFamily="34" charset="0"/>
              <a:cs typeface="Arial" panose="020B0604020202020204" pitchFamily="34" charset="0"/>
            </a:endParaRPr>
          </a:p>
          <a:p>
            <a:pPr algn="ctr" defTabSz="914400">
              <a:lnSpc>
                <a:spcPct val="90000"/>
              </a:lnSpc>
              <a:tabLst>
                <a:tab pos="0" algn="l"/>
              </a:tabLst>
              <a:defRPr/>
            </a:pPr>
            <a:r>
              <a:rPr lang="pt-BR" sz="3200" dirty="0">
                <a:solidFill>
                  <a:schemeClr val="bg1"/>
                </a:solidFill>
              </a:rPr>
              <a:t>MAIS QUE UMA FORMALIDADE, UMA EFICIÊNCIA COM O GASTO PÚBLICO</a:t>
            </a:r>
            <a:r>
              <a:rPr lang="pt-BR" sz="3600" dirty="0">
                <a:solidFill>
                  <a:schemeClr val="bg1"/>
                </a:solidFill>
              </a:rPr>
              <a:t>.</a:t>
            </a:r>
          </a:p>
          <a:p>
            <a:pPr algn="ctr" defTabSz="914400">
              <a:lnSpc>
                <a:spcPct val="90000"/>
              </a:lnSpc>
              <a:tabLst>
                <a:tab pos="0" algn="l"/>
              </a:tabLst>
              <a:defRPr/>
            </a:pPr>
            <a:endParaRPr lang="pt-BR" sz="3600" dirty="0">
              <a:solidFill>
                <a:schemeClr val="bg1"/>
              </a:solidFill>
            </a:endParaRPr>
          </a:p>
          <a:p>
            <a:pPr algn="ctr" defTabSz="914400">
              <a:lnSpc>
                <a:spcPct val="90000"/>
              </a:lnSpc>
              <a:tabLst>
                <a:tab pos="0" algn="l"/>
              </a:tabLst>
              <a:defRPr/>
            </a:pPr>
            <a:r>
              <a:rPr lang="pt-BR" sz="3600" dirty="0">
                <a:solidFill>
                  <a:schemeClr val="bg1"/>
                </a:solidFill>
              </a:rPr>
              <a:t>NATAL, 18-10-2023</a:t>
            </a:r>
          </a:p>
        </p:txBody>
      </p:sp>
      <p:sp>
        <p:nvSpPr>
          <p:cNvPr id="26" name="Retângulo 25"/>
          <p:cNvSpPr/>
          <p:nvPr/>
        </p:nvSpPr>
        <p:spPr>
          <a:xfrm>
            <a:off x="6002053" y="3697266"/>
            <a:ext cx="5611661" cy="162838"/>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27" name="Retângulo 26"/>
          <p:cNvSpPr/>
          <p:nvPr/>
        </p:nvSpPr>
        <p:spPr>
          <a:xfrm>
            <a:off x="5974913" y="6075118"/>
            <a:ext cx="5611661" cy="162838"/>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8" name="CaixaDeTexto 7"/>
          <p:cNvSpPr txBox="1"/>
          <p:nvPr/>
        </p:nvSpPr>
        <p:spPr>
          <a:xfrm>
            <a:off x="4384111" y="9018739"/>
            <a:ext cx="13175228" cy="707886"/>
          </a:xfrm>
          <a:prstGeom prst="rect">
            <a:avLst/>
          </a:prstGeom>
          <a:noFill/>
        </p:spPr>
        <p:txBody>
          <a:bodyPr wrap="square" rtlCol="0">
            <a:spAutoFit/>
          </a:bodyPr>
          <a:lstStyle/>
          <a:p>
            <a:pPr algn="r"/>
            <a:r>
              <a:rPr lang="da-DK" sz="2000" dirty="0">
                <a:solidFill>
                  <a:schemeClr val="bg1"/>
                </a:solidFill>
                <a:latin typeface="Arial" panose="020B0604020202020204" pitchFamily="34" charset="0"/>
                <a:cs typeface="Arial" panose="020B0604020202020204" pitchFamily="34" charset="0"/>
              </a:rPr>
              <a:t>TEREZINHA GUEDES RÊGO </a:t>
            </a:r>
          </a:p>
          <a:p>
            <a:pPr algn="r"/>
            <a:r>
              <a:rPr lang="da-DK" sz="2000" dirty="0">
                <a:solidFill>
                  <a:schemeClr val="bg1"/>
                </a:solidFill>
                <a:latin typeface="Arial" panose="020B0604020202020204" pitchFamily="34" charset="0"/>
                <a:cs typeface="Arial" panose="020B0604020202020204" pitchFamily="34" charset="0"/>
              </a:rPr>
              <a:t>CÉSAR MARTINHO OLIVEIRA DO NASCIMENTO  </a:t>
            </a:r>
            <a:endParaRPr lang="pt-BR" sz="2000" dirty="0">
              <a:solidFill>
                <a:schemeClr val="bg1"/>
              </a:solidFill>
              <a:latin typeface="Arial" panose="020B0604020202020204" pitchFamily="34" charset="0"/>
              <a:cs typeface="Arial" panose="020B0604020202020204" pitchFamily="34" charset="0"/>
            </a:endParaRPr>
          </a:p>
        </p:txBody>
      </p:sp>
      <p:pic>
        <p:nvPicPr>
          <p:cNvPr id="2" name="Imagem 1">
            <a:extLst>
              <a:ext uri="{FF2B5EF4-FFF2-40B4-BE49-F238E27FC236}">
                <a16:creationId xmlns:a16="http://schemas.microsoft.com/office/drawing/2014/main" id="{445F9F6D-0258-71AC-AF65-3B619B206E8A}"/>
              </a:ext>
            </a:extLst>
          </p:cNvPr>
          <p:cNvPicPr/>
          <p:nvPr/>
        </p:nvPicPr>
        <p:blipFill>
          <a:blip r:embed="rId3" cstate="print"/>
          <a:srcRect/>
          <a:stretch>
            <a:fillRect/>
          </a:stretch>
        </p:blipFill>
        <p:spPr bwMode="auto">
          <a:xfrm>
            <a:off x="4384111" y="686727"/>
            <a:ext cx="7885474" cy="1920806"/>
          </a:xfrm>
          <a:prstGeom prst="rect">
            <a:avLst/>
          </a:prstGeom>
          <a:noFill/>
          <a:ln w="9525">
            <a:noFill/>
            <a:miter lim="800000"/>
            <a:headEnd/>
            <a:tailEnd/>
          </a:ln>
        </p:spPr>
      </p:pic>
    </p:spTree>
    <p:extLst>
      <p:ext uri="{BB962C8B-B14F-4D97-AF65-F5344CB8AC3E}">
        <p14:creationId xmlns:p14="http://schemas.microsoft.com/office/powerpoint/2010/main" val="19095179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childTnLst>
                                    <p:set>
                                      <p:cBhvr>
                                        <p:cTn id="6" dur="1" fill="hold">
                                          <p:stCondLst>
                                            <p:cond delay="0"/>
                                          </p:stCondLst>
                                        </p:cTn>
                                        <p:tgtEl>
                                          <p:spTgt spid="22"/>
                                        </p:tgtEl>
                                        <p:attrNameLst>
                                          <p:attrName>style.visibility</p:attrName>
                                        </p:attrNameLst>
                                      </p:cBhvr>
                                      <p:to>
                                        <p:strVal val="visible"/>
                                      </p:to>
                                    </p:set>
                                    <p:animEffect transition="in" filter="fade">
                                      <p:cBhvr>
                                        <p:cTn id="7" dur="500"/>
                                        <p:tgtEl>
                                          <p:spTgt spid="22"/>
                                        </p:tgtEl>
                                      </p:cBhvr>
                                    </p:animEffect>
                                  </p:childTnLst>
                                </p:cTn>
                              </p:par>
                              <p:par>
                                <p:cTn id="8" presetID="35" presetClass="path" presetSubtype="0" decel="100000" fill="hold" grpId="1" nodeType="withEffect">
                                  <p:stCondLst>
                                    <p:cond delay="500"/>
                                  </p:stCondLst>
                                  <p:childTnLst>
                                    <p:animMotion origin="layout" path="M -4.79613E-6 -7.86047E-7 L -4.79613E-6 0.03167 " pathEditMode="relative" rAng="0" ptsTypes="AA">
                                      <p:cBhvr>
                                        <p:cTn id="9" dur="500" spd="-100000" fill="hold"/>
                                        <p:tgtEl>
                                          <p:spTgt spid="22"/>
                                        </p:tgtEl>
                                        <p:attrNameLst>
                                          <p:attrName>ppt_x</p:attrName>
                                          <p:attrName>ppt_y</p:attrName>
                                        </p:attrNameLst>
                                      </p:cBhvr>
                                      <p:rCtr x="0" y="1575"/>
                                    </p:animMotion>
                                  </p:childTnLst>
                                </p:cTn>
                              </p:par>
                              <p:par>
                                <p:cTn id="10" presetID="10" presetClass="entr" presetSubtype="0" fill="hold" grpId="0" nodeType="withEffect">
                                  <p:stCondLst>
                                    <p:cond delay="500"/>
                                  </p:stCondLst>
                                  <p:childTnLst>
                                    <p:set>
                                      <p:cBhvr>
                                        <p:cTn id="11" dur="1" fill="hold">
                                          <p:stCondLst>
                                            <p:cond delay="0"/>
                                          </p:stCondLst>
                                        </p:cTn>
                                        <p:tgtEl>
                                          <p:spTgt spid="24"/>
                                        </p:tgtEl>
                                        <p:attrNameLst>
                                          <p:attrName>style.visibility</p:attrName>
                                        </p:attrNameLst>
                                      </p:cBhvr>
                                      <p:to>
                                        <p:strVal val="visible"/>
                                      </p:to>
                                    </p:set>
                                    <p:animEffect transition="in" filter="fade">
                                      <p:cBhvr>
                                        <p:cTn id="12" dur="500"/>
                                        <p:tgtEl>
                                          <p:spTgt spid="24"/>
                                        </p:tgtEl>
                                      </p:cBhvr>
                                    </p:animEffect>
                                  </p:childTnLst>
                                </p:cTn>
                              </p:par>
                              <p:par>
                                <p:cTn id="13" presetID="35" presetClass="path" presetSubtype="0" decel="100000" fill="hold" grpId="1" nodeType="withEffect">
                                  <p:stCondLst>
                                    <p:cond delay="500"/>
                                  </p:stCondLst>
                                  <p:childTnLst>
                                    <p:animMotion origin="layout" path="M -4.79613E-6 1.28597E-8 L -4.79613E-6 -0.01624 " pathEditMode="relative" rAng="0" ptsTypes="AA">
                                      <p:cBhvr>
                                        <p:cTn id="14" dur="500" spd="-100000" fill="hold"/>
                                        <p:tgtEl>
                                          <p:spTgt spid="24"/>
                                        </p:tgtEl>
                                        <p:attrNameLst>
                                          <p:attrName>ppt_x</p:attrName>
                                          <p:attrName>ppt_y</p:attrName>
                                        </p:attrNameLst>
                                      </p:cBhvr>
                                      <p:rCtr x="0" y="-820"/>
                                    </p:animMotion>
                                  </p:childTnLst>
                                </p:cTn>
                              </p:par>
                              <p:par>
                                <p:cTn id="15" presetID="10" presetClass="entr" presetSubtype="0" fill="hold" nodeType="withEffect">
                                  <p:stCondLst>
                                    <p:cond delay="250"/>
                                  </p:stCondLst>
                                  <p:childTnLst>
                                    <p:set>
                                      <p:cBhvr>
                                        <p:cTn id="16" dur="1" fill="hold">
                                          <p:stCondLst>
                                            <p:cond delay="0"/>
                                          </p:stCondLst>
                                        </p:cTn>
                                        <p:tgtEl>
                                          <p:spTgt spid="8"/>
                                        </p:tgtEl>
                                        <p:attrNameLst>
                                          <p:attrName>style.visibility</p:attrName>
                                        </p:attrNameLst>
                                      </p:cBhvr>
                                      <p:to>
                                        <p:strVal val="visible"/>
                                      </p:to>
                                    </p:set>
                                    <p:animEffect transition="in" filter="fade">
                                      <p:cBhvr>
                                        <p:cTn id="17" dur="500"/>
                                        <p:tgtEl>
                                          <p:spTgt spid="8"/>
                                        </p:tgtEl>
                                      </p:cBhvr>
                                    </p:animEffect>
                                  </p:childTnLst>
                                </p:cTn>
                              </p:par>
                              <p:par>
                                <p:cTn id="18" presetID="35" presetClass="path" presetSubtype="0" decel="100000" fill="hold" nodeType="withEffect">
                                  <p:stCondLst>
                                    <p:cond delay="250"/>
                                  </p:stCondLst>
                                  <p:childTnLst>
                                    <p:animMotion origin="layout" path="M -1.14456E-6 -4.30317E-6 L -1.14456E-6 -0.0397 " pathEditMode="relative" rAng="0" ptsTypes="AA">
                                      <p:cBhvr>
                                        <p:cTn id="19" dur="500" spd="-100000" fill="hold"/>
                                        <p:tgtEl>
                                          <p:spTgt spid="8"/>
                                        </p:tgtEl>
                                        <p:attrNameLst>
                                          <p:attrName>ppt_x</p:attrName>
                                          <p:attrName>ppt_y</p:attrName>
                                        </p:attrNameLst>
                                      </p:cBhvr>
                                      <p:rCtr x="0" y="-1993"/>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22" grpId="1"/>
      <p:bldP spid="24" grpId="0"/>
      <p:bldP spid="24" grpId="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ângulo 1"/>
          <p:cNvSpPr/>
          <p:nvPr/>
        </p:nvSpPr>
        <p:spPr>
          <a:xfrm>
            <a:off x="0" y="0"/>
            <a:ext cx="17559338" cy="987583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p>
        </p:txBody>
      </p:sp>
      <p:sp>
        <p:nvSpPr>
          <p:cNvPr id="3" name="Retângulo 2"/>
          <p:cNvSpPr/>
          <p:nvPr/>
        </p:nvSpPr>
        <p:spPr>
          <a:xfrm>
            <a:off x="0" y="2585244"/>
            <a:ext cx="285750" cy="4705350"/>
          </a:xfrm>
          <a:prstGeom prst="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5" name="Google Shape;395;p8">
            <a:extLst>
              <a:ext uri="{FF2B5EF4-FFF2-40B4-BE49-F238E27FC236}">
                <a16:creationId xmlns:a16="http://schemas.microsoft.com/office/drawing/2014/main" id="{9237CE6E-CC73-212B-22E5-4F3A19E2CB1C}"/>
              </a:ext>
            </a:extLst>
          </p:cNvPr>
          <p:cNvSpPr/>
          <p:nvPr/>
        </p:nvSpPr>
        <p:spPr>
          <a:xfrm>
            <a:off x="2788735" y="247613"/>
            <a:ext cx="10355765" cy="461645"/>
          </a:xfrm>
          <a:prstGeom prst="rect">
            <a:avLst/>
          </a:prstGeom>
          <a:noFill/>
          <a:ln>
            <a:noFill/>
          </a:ln>
        </p:spPr>
        <p:txBody>
          <a:bodyPr spcFirstLastPara="1" wrap="square" lIns="45700" tIns="22850" rIns="45700" bIns="22850" anchor="t" anchorCtr="0">
            <a:spAutoFit/>
          </a:bodyPr>
          <a:lstStyle/>
          <a:p>
            <a:pPr marL="0" marR="0" lvl="0" indent="0" algn="l" rtl="0">
              <a:spcBef>
                <a:spcPts val="0"/>
              </a:spcBef>
              <a:spcAft>
                <a:spcPts val="0"/>
              </a:spcAft>
              <a:buNone/>
            </a:pPr>
            <a:r>
              <a:rPr lang="pt-BR" sz="2700" b="1" dirty="0">
                <a:solidFill>
                  <a:srgbClr val="0070C0"/>
                </a:solidFill>
                <a:latin typeface="Calibri"/>
                <a:ea typeface="Calibri"/>
                <a:cs typeface="Calibri"/>
                <a:sym typeface="Calibri"/>
              </a:rPr>
              <a:t>PLANEJAMENTO - RESPONSABILIDADE ADMINISTRATIVA FINANCEIRA </a:t>
            </a:r>
            <a:endParaRPr sz="1600" dirty="0">
              <a:solidFill>
                <a:srgbClr val="000000"/>
              </a:solidFill>
              <a:latin typeface="Arial"/>
              <a:ea typeface="Arial"/>
              <a:cs typeface="Arial"/>
              <a:sym typeface="Arial"/>
            </a:endParaRPr>
          </a:p>
        </p:txBody>
      </p:sp>
      <p:grpSp>
        <p:nvGrpSpPr>
          <p:cNvPr id="6" name="Google Shape;397;p8">
            <a:extLst>
              <a:ext uri="{FF2B5EF4-FFF2-40B4-BE49-F238E27FC236}">
                <a16:creationId xmlns:a16="http://schemas.microsoft.com/office/drawing/2014/main" id="{D62A4B2B-E6DD-81F8-77C7-BAA41EA963F2}"/>
              </a:ext>
            </a:extLst>
          </p:cNvPr>
          <p:cNvGrpSpPr/>
          <p:nvPr/>
        </p:nvGrpSpPr>
        <p:grpSpPr>
          <a:xfrm>
            <a:off x="2139540" y="1657350"/>
            <a:ext cx="2203859" cy="7105650"/>
            <a:chOff x="2402658" y="0"/>
            <a:chExt cx="1662549" cy="3450612"/>
          </a:xfrm>
        </p:grpSpPr>
        <p:sp>
          <p:nvSpPr>
            <p:cNvPr id="8" name="Google Shape;398;p8">
              <a:extLst>
                <a:ext uri="{FF2B5EF4-FFF2-40B4-BE49-F238E27FC236}">
                  <a16:creationId xmlns:a16="http://schemas.microsoft.com/office/drawing/2014/main" id="{8C3EBA9D-12B6-D106-C160-8B594201D2B1}"/>
                </a:ext>
              </a:extLst>
            </p:cNvPr>
            <p:cNvSpPr/>
            <p:nvPr/>
          </p:nvSpPr>
          <p:spPr>
            <a:xfrm>
              <a:off x="2764114" y="0"/>
              <a:ext cx="1301093" cy="1301226"/>
            </a:xfrm>
            <a:custGeom>
              <a:avLst/>
              <a:gdLst/>
              <a:ahLst/>
              <a:cxnLst/>
              <a:rect l="l" t="t" r="r" b="b"/>
              <a:pathLst>
                <a:path w="120000" h="120000" extrusionOk="0">
                  <a:moveTo>
                    <a:pt x="8412" y="60000"/>
                  </a:moveTo>
                  <a:lnTo>
                    <a:pt x="8412" y="60000"/>
                  </a:lnTo>
                  <a:cubicBezTo>
                    <a:pt x="8412" y="32962"/>
                    <a:pt x="29287" y="10511"/>
                    <a:pt x="56253" y="8547"/>
                  </a:cubicBezTo>
                  <a:cubicBezTo>
                    <a:pt x="83219" y="6584"/>
                    <a:pt x="107127" y="25773"/>
                    <a:pt x="111044" y="52526"/>
                  </a:cubicBezTo>
                  <a:cubicBezTo>
                    <a:pt x="114961" y="79279"/>
                    <a:pt x="97558" y="104517"/>
                    <a:pt x="71161" y="110367"/>
                  </a:cubicBezTo>
                  <a:lnTo>
                    <a:pt x="70592" y="118429"/>
                  </a:lnTo>
                  <a:lnTo>
                    <a:pt x="56830" y="104890"/>
                  </a:lnTo>
                  <a:lnTo>
                    <a:pt x="72705" y="88507"/>
                  </a:lnTo>
                  <a:lnTo>
                    <a:pt x="72144" y="96444"/>
                  </a:lnTo>
                  <a:cubicBezTo>
                    <a:pt x="90761" y="90239"/>
                    <a:pt x="101708" y="71000"/>
                    <a:pt x="97532" y="51825"/>
                  </a:cubicBezTo>
                  <a:cubicBezTo>
                    <a:pt x="93356" y="32650"/>
                    <a:pt x="75400" y="19706"/>
                    <a:pt x="55889" y="21806"/>
                  </a:cubicBezTo>
                  <a:cubicBezTo>
                    <a:pt x="36379" y="23907"/>
                    <a:pt x="21588" y="40376"/>
                    <a:pt x="21588" y="60000"/>
                  </a:cubicBezTo>
                  <a:close/>
                </a:path>
              </a:pathLst>
            </a:custGeom>
            <a:gradFill>
              <a:gsLst>
                <a:gs pos="0">
                  <a:srgbClr val="6EA5DA"/>
                </a:gs>
                <a:gs pos="50000">
                  <a:srgbClr val="529BDA"/>
                </a:gs>
                <a:gs pos="100000">
                  <a:srgbClr val="4188C8"/>
                </a:gs>
              </a:gsLst>
              <a:lin ang="5400000" scaled="0"/>
            </a:gradFill>
            <a:ln>
              <a:noFill/>
            </a:ln>
            <a:effectLst>
              <a:outerShdw blurRad="57150" dist="19050" dir="5400000" algn="ctr" rotWithShape="0">
                <a:srgbClr val="000000">
                  <a:alpha val="61960"/>
                </a:srgbClr>
              </a:outerShdw>
            </a:effectLst>
          </p:spPr>
          <p:txBody>
            <a:bodyPr spcFirstLastPara="1" wrap="square" lIns="45700" tIns="45700" rIns="45700" bIns="45700" anchor="ctr" anchorCtr="0">
              <a:noAutofit/>
            </a:bodyPr>
            <a:lstStyle/>
            <a:p>
              <a:pPr marL="0" marR="0" lvl="0" indent="0" algn="l" rtl="0">
                <a:spcBef>
                  <a:spcPts val="0"/>
                </a:spcBef>
                <a:spcAft>
                  <a:spcPts val="0"/>
                </a:spcAft>
                <a:buNone/>
              </a:pPr>
              <a:endParaRPr sz="2800">
                <a:solidFill>
                  <a:schemeClr val="dk1"/>
                </a:solidFill>
                <a:latin typeface="Calibri"/>
                <a:ea typeface="Calibri"/>
                <a:cs typeface="Calibri"/>
                <a:sym typeface="Calibri"/>
              </a:endParaRPr>
            </a:p>
          </p:txBody>
        </p:sp>
        <p:sp>
          <p:nvSpPr>
            <p:cNvPr id="9" name="Google Shape;399;p8">
              <a:extLst>
                <a:ext uri="{FF2B5EF4-FFF2-40B4-BE49-F238E27FC236}">
                  <a16:creationId xmlns:a16="http://schemas.microsoft.com/office/drawing/2014/main" id="{75DE1AD5-278B-4668-BFCF-38048C97DEAC}"/>
                </a:ext>
              </a:extLst>
            </p:cNvPr>
            <p:cNvSpPr/>
            <p:nvPr/>
          </p:nvSpPr>
          <p:spPr>
            <a:xfrm>
              <a:off x="3051375" y="471008"/>
              <a:ext cx="726084" cy="363004"/>
            </a:xfrm>
            <a:prstGeom prst="rect">
              <a:avLst/>
            </a:prstGeom>
            <a:noFill/>
            <a:ln>
              <a:noFill/>
            </a:ln>
          </p:spPr>
          <p:txBody>
            <a:bodyPr spcFirstLastPara="1" wrap="square" lIns="45700" tIns="45700" rIns="45700" bIns="45700" anchor="ctr" anchorCtr="0">
              <a:noAutofit/>
            </a:bodyPr>
            <a:lstStyle/>
            <a:p>
              <a:pPr marL="0" marR="0" lvl="0" indent="0" algn="l" rtl="0">
                <a:spcBef>
                  <a:spcPts val="0"/>
                </a:spcBef>
                <a:spcAft>
                  <a:spcPts val="0"/>
                </a:spcAft>
                <a:buNone/>
              </a:pPr>
              <a:endParaRPr sz="2800">
                <a:solidFill>
                  <a:schemeClr val="dk1"/>
                </a:solidFill>
                <a:latin typeface="Calibri"/>
                <a:ea typeface="Calibri"/>
                <a:cs typeface="Calibri"/>
                <a:sym typeface="Calibri"/>
              </a:endParaRPr>
            </a:p>
          </p:txBody>
        </p:sp>
        <p:sp>
          <p:nvSpPr>
            <p:cNvPr id="10" name="Google Shape;400;p8">
              <a:extLst>
                <a:ext uri="{FF2B5EF4-FFF2-40B4-BE49-F238E27FC236}">
                  <a16:creationId xmlns:a16="http://schemas.microsoft.com/office/drawing/2014/main" id="{3F38CAF1-61B4-179C-144E-DD0ADBC2E0D7}"/>
                </a:ext>
              </a:extLst>
            </p:cNvPr>
            <p:cNvSpPr txBox="1"/>
            <p:nvPr/>
          </p:nvSpPr>
          <p:spPr>
            <a:xfrm>
              <a:off x="3051375" y="471008"/>
              <a:ext cx="726084" cy="363004"/>
            </a:xfrm>
            <a:prstGeom prst="rect">
              <a:avLst/>
            </a:prstGeom>
            <a:noFill/>
            <a:ln>
              <a:noFill/>
            </a:ln>
          </p:spPr>
          <p:txBody>
            <a:bodyPr spcFirstLastPara="1" wrap="square" lIns="6975" tIns="6975" rIns="6975" bIns="6975" anchor="ctr" anchorCtr="0">
              <a:noAutofit/>
            </a:bodyPr>
            <a:lstStyle/>
            <a:p>
              <a:pPr marL="0" marR="0" lvl="0" indent="0" algn="ctr" rtl="0">
                <a:lnSpc>
                  <a:spcPct val="90000"/>
                </a:lnSpc>
                <a:spcBef>
                  <a:spcPts val="0"/>
                </a:spcBef>
                <a:spcAft>
                  <a:spcPts val="0"/>
                </a:spcAft>
                <a:buNone/>
              </a:pPr>
              <a:r>
                <a:rPr lang="pt-BR" sz="2800" b="1" dirty="0">
                  <a:solidFill>
                    <a:schemeClr val="dk1"/>
                  </a:solidFill>
                  <a:latin typeface="Calibri"/>
                  <a:ea typeface="Calibri"/>
                  <a:cs typeface="Calibri"/>
                  <a:sym typeface="Calibri"/>
                </a:rPr>
                <a:t>PMS</a:t>
              </a:r>
              <a:endParaRPr sz="2800" dirty="0">
                <a:solidFill>
                  <a:schemeClr val="dk1"/>
                </a:solidFill>
                <a:latin typeface="Calibri"/>
                <a:ea typeface="Calibri"/>
                <a:cs typeface="Calibri"/>
                <a:sym typeface="Calibri"/>
              </a:endParaRPr>
            </a:p>
          </p:txBody>
        </p:sp>
        <p:sp>
          <p:nvSpPr>
            <p:cNvPr id="11" name="Google Shape;401;p8">
              <a:extLst>
                <a:ext uri="{FF2B5EF4-FFF2-40B4-BE49-F238E27FC236}">
                  <a16:creationId xmlns:a16="http://schemas.microsoft.com/office/drawing/2014/main" id="{84E63845-ECC0-533A-51EB-31A857433780}"/>
                </a:ext>
              </a:extLst>
            </p:cNvPr>
            <p:cNvSpPr/>
            <p:nvPr/>
          </p:nvSpPr>
          <p:spPr>
            <a:xfrm>
              <a:off x="2402658" y="747747"/>
              <a:ext cx="1301093" cy="1301226"/>
            </a:xfrm>
            <a:custGeom>
              <a:avLst/>
              <a:gdLst/>
              <a:ahLst/>
              <a:cxnLst/>
              <a:rect l="l" t="t" r="r" b="b"/>
              <a:pathLst>
                <a:path w="120000" h="120000" extrusionOk="0">
                  <a:moveTo>
                    <a:pt x="96480" y="23523"/>
                  </a:moveTo>
                  <a:lnTo>
                    <a:pt x="87164" y="32839"/>
                  </a:lnTo>
                  <a:lnTo>
                    <a:pt x="87164" y="32839"/>
                  </a:lnTo>
                  <a:cubicBezTo>
                    <a:pt x="75944" y="21617"/>
                    <a:pt x="58979" y="18450"/>
                    <a:pt x="44466" y="24867"/>
                  </a:cubicBezTo>
                  <a:cubicBezTo>
                    <a:pt x="29954" y="31284"/>
                    <a:pt x="20880" y="45966"/>
                    <a:pt x="21631" y="61817"/>
                  </a:cubicBezTo>
                  <a:cubicBezTo>
                    <a:pt x="22382" y="77668"/>
                    <a:pt x="32801" y="91427"/>
                    <a:pt x="47856" y="96444"/>
                  </a:cubicBezTo>
                  <a:lnTo>
                    <a:pt x="47295" y="88507"/>
                  </a:lnTo>
                  <a:lnTo>
                    <a:pt x="63170" y="104890"/>
                  </a:lnTo>
                  <a:lnTo>
                    <a:pt x="49408" y="118429"/>
                  </a:lnTo>
                  <a:lnTo>
                    <a:pt x="48839" y="110367"/>
                  </a:lnTo>
                  <a:lnTo>
                    <a:pt x="48839" y="110367"/>
                  </a:lnTo>
                  <a:cubicBezTo>
                    <a:pt x="27395" y="105615"/>
                    <a:pt x="11312" y="87807"/>
                    <a:pt x="8761" y="65991"/>
                  </a:cubicBezTo>
                  <a:cubicBezTo>
                    <a:pt x="6210" y="44176"/>
                    <a:pt x="17752" y="23137"/>
                    <a:pt x="37521" y="13566"/>
                  </a:cubicBezTo>
                  <a:cubicBezTo>
                    <a:pt x="57290" y="3996"/>
                    <a:pt x="80951" y="7991"/>
                    <a:pt x="96480" y="23523"/>
                  </a:cubicBezTo>
                  <a:close/>
                </a:path>
              </a:pathLst>
            </a:custGeom>
            <a:gradFill>
              <a:gsLst>
                <a:gs pos="0">
                  <a:srgbClr val="67CFBD"/>
                </a:gs>
                <a:gs pos="50000">
                  <a:srgbClr val="49CEBA"/>
                </a:gs>
                <a:gs pos="100000">
                  <a:srgbClr val="39BDA8"/>
                </a:gs>
              </a:gsLst>
              <a:lin ang="5400000" scaled="0"/>
            </a:gradFill>
            <a:ln>
              <a:noFill/>
            </a:ln>
            <a:effectLst>
              <a:outerShdw blurRad="57150" dist="19050" dir="5400000" algn="ctr" rotWithShape="0">
                <a:srgbClr val="000000">
                  <a:alpha val="61960"/>
                </a:srgbClr>
              </a:outerShdw>
            </a:effectLst>
          </p:spPr>
          <p:txBody>
            <a:bodyPr spcFirstLastPara="1" wrap="square" lIns="45700" tIns="45700" rIns="45700" bIns="45700" anchor="ctr" anchorCtr="0">
              <a:noAutofit/>
            </a:bodyPr>
            <a:lstStyle/>
            <a:p>
              <a:pPr marL="0" marR="0" lvl="0" indent="0" algn="l" rtl="0">
                <a:spcBef>
                  <a:spcPts val="0"/>
                </a:spcBef>
                <a:spcAft>
                  <a:spcPts val="0"/>
                </a:spcAft>
                <a:buNone/>
              </a:pPr>
              <a:endParaRPr sz="2800">
                <a:solidFill>
                  <a:schemeClr val="dk1"/>
                </a:solidFill>
                <a:latin typeface="Calibri"/>
                <a:ea typeface="Calibri"/>
                <a:cs typeface="Calibri"/>
                <a:sym typeface="Calibri"/>
              </a:endParaRPr>
            </a:p>
          </p:txBody>
        </p:sp>
        <p:sp>
          <p:nvSpPr>
            <p:cNvPr id="12" name="Google Shape;402;p8">
              <a:extLst>
                <a:ext uri="{FF2B5EF4-FFF2-40B4-BE49-F238E27FC236}">
                  <a16:creationId xmlns:a16="http://schemas.microsoft.com/office/drawing/2014/main" id="{4DAA8697-D52C-B8BD-C4F7-864802862B37}"/>
                </a:ext>
              </a:extLst>
            </p:cNvPr>
            <p:cNvSpPr/>
            <p:nvPr/>
          </p:nvSpPr>
          <p:spPr>
            <a:xfrm>
              <a:off x="2688455" y="1220136"/>
              <a:ext cx="726084" cy="363004"/>
            </a:xfrm>
            <a:prstGeom prst="rect">
              <a:avLst/>
            </a:prstGeom>
            <a:noFill/>
            <a:ln>
              <a:noFill/>
            </a:ln>
          </p:spPr>
          <p:txBody>
            <a:bodyPr spcFirstLastPara="1" wrap="square" lIns="45700" tIns="45700" rIns="45700" bIns="45700" anchor="ctr" anchorCtr="0">
              <a:noAutofit/>
            </a:bodyPr>
            <a:lstStyle/>
            <a:p>
              <a:pPr marL="0" marR="0" lvl="0" indent="0" algn="l" rtl="0">
                <a:spcBef>
                  <a:spcPts val="0"/>
                </a:spcBef>
                <a:spcAft>
                  <a:spcPts val="0"/>
                </a:spcAft>
                <a:buNone/>
              </a:pPr>
              <a:endParaRPr sz="2800">
                <a:solidFill>
                  <a:schemeClr val="dk1"/>
                </a:solidFill>
                <a:latin typeface="Calibri"/>
                <a:ea typeface="Calibri"/>
                <a:cs typeface="Calibri"/>
                <a:sym typeface="Calibri"/>
              </a:endParaRPr>
            </a:p>
          </p:txBody>
        </p:sp>
        <p:sp>
          <p:nvSpPr>
            <p:cNvPr id="13" name="Google Shape;403;p8">
              <a:extLst>
                <a:ext uri="{FF2B5EF4-FFF2-40B4-BE49-F238E27FC236}">
                  <a16:creationId xmlns:a16="http://schemas.microsoft.com/office/drawing/2014/main" id="{33141852-93A2-51B4-CB19-7A408E4074EE}"/>
                </a:ext>
              </a:extLst>
            </p:cNvPr>
            <p:cNvSpPr txBox="1"/>
            <p:nvPr/>
          </p:nvSpPr>
          <p:spPr>
            <a:xfrm>
              <a:off x="2688455" y="1220136"/>
              <a:ext cx="726084" cy="363004"/>
            </a:xfrm>
            <a:prstGeom prst="rect">
              <a:avLst/>
            </a:prstGeom>
            <a:noFill/>
            <a:ln>
              <a:noFill/>
            </a:ln>
          </p:spPr>
          <p:txBody>
            <a:bodyPr spcFirstLastPara="1" wrap="square" lIns="6975" tIns="6975" rIns="6975" bIns="6975" anchor="ctr" anchorCtr="0">
              <a:noAutofit/>
            </a:bodyPr>
            <a:lstStyle/>
            <a:p>
              <a:pPr marL="0" marR="0" lvl="0" indent="0" algn="ctr" rtl="0">
                <a:lnSpc>
                  <a:spcPct val="90000"/>
                </a:lnSpc>
                <a:spcBef>
                  <a:spcPts val="0"/>
                </a:spcBef>
                <a:spcAft>
                  <a:spcPts val="0"/>
                </a:spcAft>
                <a:buNone/>
              </a:pPr>
              <a:r>
                <a:rPr lang="pt-BR" sz="2800" b="1" dirty="0">
                  <a:solidFill>
                    <a:schemeClr val="dk1"/>
                  </a:solidFill>
                  <a:latin typeface="Calibri"/>
                  <a:ea typeface="Calibri"/>
                  <a:cs typeface="Calibri"/>
                  <a:sym typeface="Calibri"/>
                </a:rPr>
                <a:t>PAS </a:t>
              </a:r>
              <a:endParaRPr sz="2800" dirty="0">
                <a:solidFill>
                  <a:schemeClr val="dk1"/>
                </a:solidFill>
                <a:latin typeface="Calibri"/>
                <a:ea typeface="Calibri"/>
                <a:cs typeface="Calibri"/>
                <a:sym typeface="Calibri"/>
              </a:endParaRPr>
            </a:p>
          </p:txBody>
        </p:sp>
        <p:sp>
          <p:nvSpPr>
            <p:cNvPr id="14" name="Google Shape;404;p8">
              <a:extLst>
                <a:ext uri="{FF2B5EF4-FFF2-40B4-BE49-F238E27FC236}">
                  <a16:creationId xmlns:a16="http://schemas.microsoft.com/office/drawing/2014/main" id="{F34BCB15-342A-2E29-183A-589B0E49725F}"/>
                </a:ext>
              </a:extLst>
            </p:cNvPr>
            <p:cNvSpPr/>
            <p:nvPr/>
          </p:nvSpPr>
          <p:spPr>
            <a:xfrm>
              <a:off x="2764114" y="1498256"/>
              <a:ext cx="1301093" cy="1301226"/>
            </a:xfrm>
            <a:custGeom>
              <a:avLst/>
              <a:gdLst/>
              <a:ahLst/>
              <a:cxnLst/>
              <a:rect l="l" t="t" r="r" b="b"/>
              <a:pathLst>
                <a:path w="120000" h="120000" extrusionOk="0">
                  <a:moveTo>
                    <a:pt x="23520" y="23523"/>
                  </a:moveTo>
                  <a:lnTo>
                    <a:pt x="23520" y="23523"/>
                  </a:lnTo>
                  <a:cubicBezTo>
                    <a:pt x="39049" y="7991"/>
                    <a:pt x="62710" y="3996"/>
                    <a:pt x="82479" y="13566"/>
                  </a:cubicBezTo>
                  <a:cubicBezTo>
                    <a:pt x="102248" y="23137"/>
                    <a:pt x="113790" y="44176"/>
                    <a:pt x="111239" y="65991"/>
                  </a:cubicBezTo>
                  <a:cubicBezTo>
                    <a:pt x="108688" y="87807"/>
                    <a:pt x="92605" y="105615"/>
                    <a:pt x="71161" y="110367"/>
                  </a:cubicBezTo>
                  <a:lnTo>
                    <a:pt x="70592" y="118429"/>
                  </a:lnTo>
                  <a:lnTo>
                    <a:pt x="56830" y="104890"/>
                  </a:lnTo>
                  <a:lnTo>
                    <a:pt x="72705" y="88507"/>
                  </a:lnTo>
                  <a:lnTo>
                    <a:pt x="72144" y="96444"/>
                  </a:lnTo>
                  <a:cubicBezTo>
                    <a:pt x="87199" y="91427"/>
                    <a:pt x="97618" y="77668"/>
                    <a:pt x="98369" y="61817"/>
                  </a:cubicBezTo>
                  <a:cubicBezTo>
                    <a:pt x="99120" y="45966"/>
                    <a:pt x="90046" y="31284"/>
                    <a:pt x="75534" y="24867"/>
                  </a:cubicBezTo>
                  <a:cubicBezTo>
                    <a:pt x="61021" y="18450"/>
                    <a:pt x="44056" y="21617"/>
                    <a:pt x="32836" y="32839"/>
                  </a:cubicBezTo>
                  <a:close/>
                </a:path>
              </a:pathLst>
            </a:custGeom>
            <a:gradFill>
              <a:gsLst>
                <a:gs pos="0">
                  <a:srgbClr val="61C475"/>
                </a:gs>
                <a:gs pos="50000">
                  <a:srgbClr val="42C25D"/>
                </a:gs>
                <a:gs pos="100000">
                  <a:srgbClr val="33B14F"/>
                </a:gs>
              </a:gsLst>
              <a:lin ang="5400000" scaled="0"/>
            </a:gradFill>
            <a:ln>
              <a:noFill/>
            </a:ln>
            <a:effectLst>
              <a:outerShdw blurRad="57150" dist="19050" dir="5400000" algn="ctr" rotWithShape="0">
                <a:srgbClr val="000000">
                  <a:alpha val="61960"/>
                </a:srgbClr>
              </a:outerShdw>
            </a:effectLst>
          </p:spPr>
          <p:txBody>
            <a:bodyPr spcFirstLastPara="1" wrap="square" lIns="45700" tIns="45700" rIns="45700" bIns="45700" anchor="ctr" anchorCtr="0">
              <a:noAutofit/>
            </a:bodyPr>
            <a:lstStyle/>
            <a:p>
              <a:pPr marL="0" marR="0" lvl="0" indent="0" algn="l" rtl="0">
                <a:spcBef>
                  <a:spcPts val="0"/>
                </a:spcBef>
                <a:spcAft>
                  <a:spcPts val="0"/>
                </a:spcAft>
                <a:buNone/>
              </a:pPr>
              <a:endParaRPr sz="2800">
                <a:solidFill>
                  <a:schemeClr val="dk1"/>
                </a:solidFill>
                <a:latin typeface="Calibri"/>
                <a:ea typeface="Calibri"/>
                <a:cs typeface="Calibri"/>
                <a:sym typeface="Calibri"/>
              </a:endParaRPr>
            </a:p>
          </p:txBody>
        </p:sp>
        <p:sp>
          <p:nvSpPr>
            <p:cNvPr id="15" name="Google Shape;405;p8">
              <a:extLst>
                <a:ext uri="{FF2B5EF4-FFF2-40B4-BE49-F238E27FC236}">
                  <a16:creationId xmlns:a16="http://schemas.microsoft.com/office/drawing/2014/main" id="{0AA982DB-944B-4066-7A93-F60348DD3EDB}"/>
                </a:ext>
              </a:extLst>
            </p:cNvPr>
            <p:cNvSpPr/>
            <p:nvPr/>
          </p:nvSpPr>
          <p:spPr>
            <a:xfrm>
              <a:off x="3051375" y="1969264"/>
              <a:ext cx="726084" cy="363004"/>
            </a:xfrm>
            <a:prstGeom prst="rect">
              <a:avLst/>
            </a:prstGeom>
            <a:noFill/>
            <a:ln>
              <a:noFill/>
            </a:ln>
          </p:spPr>
          <p:txBody>
            <a:bodyPr spcFirstLastPara="1" wrap="square" lIns="45700" tIns="45700" rIns="45700" bIns="45700" anchor="ctr" anchorCtr="0">
              <a:noAutofit/>
            </a:bodyPr>
            <a:lstStyle/>
            <a:p>
              <a:pPr marL="0" marR="0" lvl="0" indent="0" algn="l" rtl="0">
                <a:spcBef>
                  <a:spcPts val="0"/>
                </a:spcBef>
                <a:spcAft>
                  <a:spcPts val="0"/>
                </a:spcAft>
                <a:buNone/>
              </a:pPr>
              <a:endParaRPr sz="2800">
                <a:solidFill>
                  <a:schemeClr val="dk1"/>
                </a:solidFill>
                <a:latin typeface="Calibri"/>
                <a:ea typeface="Calibri"/>
                <a:cs typeface="Calibri"/>
                <a:sym typeface="Calibri"/>
              </a:endParaRPr>
            </a:p>
          </p:txBody>
        </p:sp>
        <p:sp>
          <p:nvSpPr>
            <p:cNvPr id="16" name="Google Shape;406;p8">
              <a:extLst>
                <a:ext uri="{FF2B5EF4-FFF2-40B4-BE49-F238E27FC236}">
                  <a16:creationId xmlns:a16="http://schemas.microsoft.com/office/drawing/2014/main" id="{87EE21FE-4E69-DBF2-A62A-53E0634ACD0E}"/>
                </a:ext>
              </a:extLst>
            </p:cNvPr>
            <p:cNvSpPr txBox="1"/>
            <p:nvPr/>
          </p:nvSpPr>
          <p:spPr>
            <a:xfrm>
              <a:off x="3051375" y="1969264"/>
              <a:ext cx="726084" cy="363004"/>
            </a:xfrm>
            <a:prstGeom prst="rect">
              <a:avLst/>
            </a:prstGeom>
            <a:noFill/>
            <a:ln>
              <a:noFill/>
            </a:ln>
          </p:spPr>
          <p:txBody>
            <a:bodyPr spcFirstLastPara="1" wrap="square" lIns="6975" tIns="6975" rIns="6975" bIns="6975" anchor="ctr" anchorCtr="0">
              <a:noAutofit/>
            </a:bodyPr>
            <a:lstStyle/>
            <a:p>
              <a:pPr marL="0" marR="0" lvl="0" indent="0" algn="ctr" rtl="0">
                <a:lnSpc>
                  <a:spcPct val="90000"/>
                </a:lnSpc>
                <a:spcBef>
                  <a:spcPts val="0"/>
                </a:spcBef>
                <a:spcAft>
                  <a:spcPts val="0"/>
                </a:spcAft>
                <a:buNone/>
              </a:pPr>
              <a:r>
                <a:rPr lang="pt-BR" sz="2800" b="1" dirty="0">
                  <a:solidFill>
                    <a:schemeClr val="dk1"/>
                  </a:solidFill>
                  <a:latin typeface="Calibri"/>
                  <a:ea typeface="Calibri"/>
                  <a:cs typeface="Calibri"/>
                  <a:sym typeface="Calibri"/>
                </a:rPr>
                <a:t>RDQA</a:t>
              </a:r>
              <a:endParaRPr sz="2800" b="1" dirty="0">
                <a:solidFill>
                  <a:schemeClr val="dk1"/>
                </a:solidFill>
                <a:latin typeface="Calibri"/>
                <a:ea typeface="Calibri"/>
                <a:cs typeface="Calibri"/>
                <a:sym typeface="Calibri"/>
              </a:endParaRPr>
            </a:p>
          </p:txBody>
        </p:sp>
        <p:sp>
          <p:nvSpPr>
            <p:cNvPr id="17" name="Google Shape;407;p8">
              <a:extLst>
                <a:ext uri="{FF2B5EF4-FFF2-40B4-BE49-F238E27FC236}">
                  <a16:creationId xmlns:a16="http://schemas.microsoft.com/office/drawing/2014/main" id="{F92A477D-D781-7063-63F7-B15A84E1E52B}"/>
                </a:ext>
              </a:extLst>
            </p:cNvPr>
            <p:cNvSpPr/>
            <p:nvPr/>
          </p:nvSpPr>
          <p:spPr>
            <a:xfrm>
              <a:off x="2495402" y="2332269"/>
              <a:ext cx="1117803" cy="1118343"/>
            </a:xfrm>
            <a:prstGeom prst="blockArc">
              <a:avLst>
                <a:gd name="adj1" fmla="val 0"/>
                <a:gd name="adj2" fmla="val 18900000"/>
                <a:gd name="adj3" fmla="val 12740"/>
              </a:avLst>
            </a:prstGeom>
            <a:gradFill>
              <a:gsLst>
                <a:gs pos="0">
                  <a:srgbClr val="7EB55F"/>
                </a:gs>
                <a:gs pos="50000">
                  <a:srgbClr val="6EB03F"/>
                </a:gs>
                <a:gs pos="100000">
                  <a:srgbClr val="5F9F34"/>
                </a:gs>
              </a:gsLst>
              <a:lin ang="5400000" scaled="0"/>
            </a:gradFill>
            <a:ln>
              <a:noFill/>
            </a:ln>
            <a:effectLst>
              <a:outerShdw blurRad="57150" dist="19050" dir="5400000" algn="ctr" rotWithShape="0">
                <a:srgbClr val="000000">
                  <a:alpha val="61960"/>
                </a:srgbClr>
              </a:outerShdw>
            </a:effectLst>
          </p:spPr>
          <p:txBody>
            <a:bodyPr spcFirstLastPara="1" wrap="square" lIns="45700" tIns="45700" rIns="45700" bIns="45700" anchor="ctr" anchorCtr="0">
              <a:noAutofit/>
            </a:bodyPr>
            <a:lstStyle/>
            <a:p>
              <a:pPr marL="0" marR="0" lvl="0" indent="0" algn="l" rtl="0">
                <a:spcBef>
                  <a:spcPts val="0"/>
                </a:spcBef>
                <a:spcAft>
                  <a:spcPts val="0"/>
                </a:spcAft>
                <a:buNone/>
              </a:pPr>
              <a:endParaRPr sz="2800">
                <a:solidFill>
                  <a:schemeClr val="dk1"/>
                </a:solidFill>
                <a:latin typeface="Calibri"/>
                <a:ea typeface="Calibri"/>
                <a:cs typeface="Calibri"/>
                <a:sym typeface="Calibri"/>
              </a:endParaRPr>
            </a:p>
          </p:txBody>
        </p:sp>
        <p:sp>
          <p:nvSpPr>
            <p:cNvPr id="18" name="Google Shape;408;p8">
              <a:extLst>
                <a:ext uri="{FF2B5EF4-FFF2-40B4-BE49-F238E27FC236}">
                  <a16:creationId xmlns:a16="http://schemas.microsoft.com/office/drawing/2014/main" id="{E59FF136-CB13-6D60-F68B-70D0DE4759D1}"/>
                </a:ext>
              </a:extLst>
            </p:cNvPr>
            <p:cNvSpPr/>
            <p:nvPr/>
          </p:nvSpPr>
          <p:spPr>
            <a:xfrm>
              <a:off x="2688455" y="2718392"/>
              <a:ext cx="726084" cy="363004"/>
            </a:xfrm>
            <a:prstGeom prst="rect">
              <a:avLst/>
            </a:prstGeom>
            <a:noFill/>
            <a:ln>
              <a:noFill/>
            </a:ln>
          </p:spPr>
          <p:txBody>
            <a:bodyPr spcFirstLastPara="1" wrap="square" lIns="45700" tIns="45700" rIns="45700" bIns="45700" anchor="ctr" anchorCtr="0">
              <a:noAutofit/>
            </a:bodyPr>
            <a:lstStyle/>
            <a:p>
              <a:pPr marL="0" marR="0" lvl="0" indent="0" algn="l" rtl="0">
                <a:spcBef>
                  <a:spcPts val="0"/>
                </a:spcBef>
                <a:spcAft>
                  <a:spcPts val="0"/>
                </a:spcAft>
                <a:buNone/>
              </a:pPr>
              <a:endParaRPr sz="2800">
                <a:solidFill>
                  <a:schemeClr val="dk1"/>
                </a:solidFill>
                <a:latin typeface="Calibri"/>
                <a:ea typeface="Calibri"/>
                <a:cs typeface="Calibri"/>
                <a:sym typeface="Calibri"/>
              </a:endParaRPr>
            </a:p>
          </p:txBody>
        </p:sp>
        <p:sp>
          <p:nvSpPr>
            <p:cNvPr id="19" name="Google Shape;409;p8">
              <a:extLst>
                <a:ext uri="{FF2B5EF4-FFF2-40B4-BE49-F238E27FC236}">
                  <a16:creationId xmlns:a16="http://schemas.microsoft.com/office/drawing/2014/main" id="{217A011D-13FA-4077-E690-3C942C0DBCD4}"/>
                </a:ext>
              </a:extLst>
            </p:cNvPr>
            <p:cNvSpPr txBox="1"/>
            <p:nvPr/>
          </p:nvSpPr>
          <p:spPr>
            <a:xfrm>
              <a:off x="2688455" y="2718392"/>
              <a:ext cx="726084" cy="363004"/>
            </a:xfrm>
            <a:prstGeom prst="rect">
              <a:avLst/>
            </a:prstGeom>
            <a:noFill/>
            <a:ln>
              <a:noFill/>
            </a:ln>
          </p:spPr>
          <p:txBody>
            <a:bodyPr spcFirstLastPara="1" wrap="square" lIns="6975" tIns="6975" rIns="6975" bIns="6975" anchor="ctr" anchorCtr="0">
              <a:noAutofit/>
            </a:bodyPr>
            <a:lstStyle/>
            <a:p>
              <a:pPr marL="0" marR="0" lvl="0" indent="0" algn="ctr" rtl="0">
                <a:lnSpc>
                  <a:spcPct val="90000"/>
                </a:lnSpc>
                <a:spcBef>
                  <a:spcPts val="0"/>
                </a:spcBef>
                <a:spcAft>
                  <a:spcPts val="0"/>
                </a:spcAft>
                <a:buNone/>
              </a:pPr>
              <a:r>
                <a:rPr lang="pt-BR" sz="2800" b="1" dirty="0">
                  <a:solidFill>
                    <a:schemeClr val="dk1"/>
                  </a:solidFill>
                  <a:latin typeface="Calibri"/>
                  <a:ea typeface="Calibri"/>
                  <a:cs typeface="Calibri"/>
                  <a:sym typeface="Calibri"/>
                </a:rPr>
                <a:t>RAG</a:t>
              </a:r>
              <a:endParaRPr sz="2800" b="1" dirty="0">
                <a:solidFill>
                  <a:schemeClr val="dk1"/>
                </a:solidFill>
                <a:latin typeface="Calibri"/>
                <a:ea typeface="Calibri"/>
                <a:cs typeface="Calibri"/>
                <a:sym typeface="Calibri"/>
              </a:endParaRPr>
            </a:p>
          </p:txBody>
        </p:sp>
      </p:grpSp>
      <p:pic>
        <p:nvPicPr>
          <p:cNvPr id="20" name="Google Shape;396;p8">
            <a:extLst>
              <a:ext uri="{FF2B5EF4-FFF2-40B4-BE49-F238E27FC236}">
                <a16:creationId xmlns:a16="http://schemas.microsoft.com/office/drawing/2014/main" id="{52902BD2-622D-428E-FB4D-1CA7B8A35CE7}"/>
              </a:ext>
            </a:extLst>
          </p:cNvPr>
          <p:cNvPicPr preferRelativeResize="0"/>
          <p:nvPr/>
        </p:nvPicPr>
        <p:blipFill rotWithShape="1">
          <a:blip r:embed="rId2">
            <a:alphaModFix/>
          </a:blip>
          <a:srcRect/>
          <a:stretch/>
        </p:blipFill>
        <p:spPr>
          <a:xfrm>
            <a:off x="6962082" y="2017190"/>
            <a:ext cx="5891536" cy="6210300"/>
          </a:xfrm>
          <a:prstGeom prst="rect">
            <a:avLst/>
          </a:prstGeom>
          <a:noFill/>
          <a:ln>
            <a:noFill/>
          </a:ln>
        </p:spPr>
      </p:pic>
    </p:spTree>
    <p:extLst>
      <p:ext uri="{BB962C8B-B14F-4D97-AF65-F5344CB8AC3E}">
        <p14:creationId xmlns:p14="http://schemas.microsoft.com/office/powerpoint/2010/main" val="850094629"/>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decel="10000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ângulo 1"/>
          <p:cNvSpPr/>
          <p:nvPr/>
        </p:nvSpPr>
        <p:spPr>
          <a:xfrm>
            <a:off x="0" y="0"/>
            <a:ext cx="17559338" cy="987583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p>
        </p:txBody>
      </p:sp>
      <p:sp>
        <p:nvSpPr>
          <p:cNvPr id="3" name="Retângulo 2"/>
          <p:cNvSpPr/>
          <p:nvPr/>
        </p:nvSpPr>
        <p:spPr>
          <a:xfrm>
            <a:off x="0" y="2585244"/>
            <a:ext cx="285750" cy="4705350"/>
          </a:xfrm>
          <a:prstGeom prst="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5" name="Google Shape;395;p8">
            <a:extLst>
              <a:ext uri="{FF2B5EF4-FFF2-40B4-BE49-F238E27FC236}">
                <a16:creationId xmlns:a16="http://schemas.microsoft.com/office/drawing/2014/main" id="{9237CE6E-CC73-212B-22E5-4F3A19E2CB1C}"/>
              </a:ext>
            </a:extLst>
          </p:cNvPr>
          <p:cNvSpPr/>
          <p:nvPr/>
        </p:nvSpPr>
        <p:spPr>
          <a:xfrm>
            <a:off x="2788735" y="247613"/>
            <a:ext cx="10355765" cy="461645"/>
          </a:xfrm>
          <a:prstGeom prst="rect">
            <a:avLst/>
          </a:prstGeom>
          <a:noFill/>
          <a:ln>
            <a:noFill/>
          </a:ln>
        </p:spPr>
        <p:txBody>
          <a:bodyPr spcFirstLastPara="1" wrap="square" lIns="45700" tIns="22850" rIns="45700" bIns="22850" anchor="t" anchorCtr="0">
            <a:spAutoFit/>
          </a:bodyPr>
          <a:lstStyle/>
          <a:p>
            <a:pPr marL="0" marR="0" lvl="0" indent="0" algn="l" rtl="0">
              <a:spcBef>
                <a:spcPts val="0"/>
              </a:spcBef>
              <a:spcAft>
                <a:spcPts val="0"/>
              </a:spcAft>
              <a:buNone/>
            </a:pPr>
            <a:r>
              <a:rPr lang="pt-BR" sz="2700" b="1" dirty="0">
                <a:solidFill>
                  <a:srgbClr val="0070C0"/>
                </a:solidFill>
                <a:latin typeface="Calibri"/>
                <a:ea typeface="Calibri"/>
                <a:cs typeface="Calibri"/>
                <a:sym typeface="Calibri"/>
              </a:rPr>
              <a:t>PLANEJAMENTO - RESPONSABILIDADE ADMINISTRATIVA FINANCEIRA </a:t>
            </a:r>
            <a:endParaRPr sz="1600" dirty="0">
              <a:solidFill>
                <a:srgbClr val="000000"/>
              </a:solidFill>
              <a:latin typeface="Arial"/>
              <a:ea typeface="Arial"/>
              <a:cs typeface="Arial"/>
              <a:sym typeface="Arial"/>
            </a:endParaRPr>
          </a:p>
        </p:txBody>
      </p:sp>
      <p:pic>
        <p:nvPicPr>
          <p:cNvPr id="7" name="Imagem 6">
            <a:extLst>
              <a:ext uri="{FF2B5EF4-FFF2-40B4-BE49-F238E27FC236}">
                <a16:creationId xmlns:a16="http://schemas.microsoft.com/office/drawing/2014/main" id="{0F2382D7-7A6F-202A-26F9-48A7B3B28576}"/>
              </a:ext>
            </a:extLst>
          </p:cNvPr>
          <p:cNvPicPr>
            <a:picLocks noChangeAspect="1"/>
          </p:cNvPicPr>
          <p:nvPr/>
        </p:nvPicPr>
        <p:blipFill>
          <a:blip r:embed="rId2"/>
          <a:stretch>
            <a:fillRect/>
          </a:stretch>
        </p:blipFill>
        <p:spPr>
          <a:xfrm>
            <a:off x="730126" y="1133167"/>
            <a:ext cx="7617951" cy="4593198"/>
          </a:xfrm>
          <a:prstGeom prst="rect">
            <a:avLst/>
          </a:prstGeom>
        </p:spPr>
      </p:pic>
      <p:pic>
        <p:nvPicPr>
          <p:cNvPr id="24" name="Imagem 23">
            <a:extLst>
              <a:ext uri="{FF2B5EF4-FFF2-40B4-BE49-F238E27FC236}">
                <a16:creationId xmlns:a16="http://schemas.microsoft.com/office/drawing/2014/main" id="{BFCC244A-1E33-0AA5-F42F-85453DCFE368}"/>
              </a:ext>
            </a:extLst>
          </p:cNvPr>
          <p:cNvPicPr>
            <a:picLocks noChangeAspect="1"/>
          </p:cNvPicPr>
          <p:nvPr/>
        </p:nvPicPr>
        <p:blipFill>
          <a:blip r:embed="rId3"/>
          <a:stretch>
            <a:fillRect/>
          </a:stretch>
        </p:blipFill>
        <p:spPr>
          <a:xfrm>
            <a:off x="8481135" y="4503012"/>
            <a:ext cx="8348077" cy="4593198"/>
          </a:xfrm>
          <a:prstGeom prst="rect">
            <a:avLst/>
          </a:prstGeom>
        </p:spPr>
      </p:pic>
      <p:pic>
        <p:nvPicPr>
          <p:cNvPr id="28" name="Imagem 27">
            <a:extLst>
              <a:ext uri="{FF2B5EF4-FFF2-40B4-BE49-F238E27FC236}">
                <a16:creationId xmlns:a16="http://schemas.microsoft.com/office/drawing/2014/main" id="{D33376B5-6CF8-38FC-D403-3026C65CCED0}"/>
              </a:ext>
            </a:extLst>
          </p:cNvPr>
          <p:cNvPicPr>
            <a:picLocks noChangeAspect="1"/>
          </p:cNvPicPr>
          <p:nvPr/>
        </p:nvPicPr>
        <p:blipFill>
          <a:blip r:embed="rId4"/>
          <a:stretch>
            <a:fillRect/>
          </a:stretch>
        </p:blipFill>
        <p:spPr>
          <a:xfrm>
            <a:off x="285750" y="8370727"/>
            <a:ext cx="8348077" cy="461645"/>
          </a:xfrm>
          <a:prstGeom prst="rect">
            <a:avLst/>
          </a:prstGeom>
        </p:spPr>
      </p:pic>
    </p:spTree>
    <p:extLst>
      <p:ext uri="{BB962C8B-B14F-4D97-AF65-F5344CB8AC3E}">
        <p14:creationId xmlns:p14="http://schemas.microsoft.com/office/powerpoint/2010/main" val="1551824127"/>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decel="10000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ângulo 1"/>
          <p:cNvSpPr/>
          <p:nvPr/>
        </p:nvSpPr>
        <p:spPr>
          <a:xfrm>
            <a:off x="0" y="0"/>
            <a:ext cx="17559338" cy="987583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just" defTabSz="914400" rtl="0" eaLnBrk="1" fontAlgn="auto" latinLnBrk="0" hangingPunct="1">
              <a:lnSpc>
                <a:spcPct val="100000"/>
              </a:lnSpc>
              <a:spcBef>
                <a:spcPts val="0"/>
              </a:spcBef>
              <a:spcAft>
                <a:spcPts val="0"/>
              </a:spcAft>
              <a:buClrTx/>
              <a:buSzTx/>
              <a:tabLst/>
              <a:defRPr/>
            </a:pPr>
            <a:endParaRPr kumimoji="0" lang="pt-BR" sz="1600" b="1" i="0" u="none" strike="noStrike" kern="1200" cap="none" spc="0" normalizeH="0" baseline="0" noProof="0" dirty="0">
              <a:ln>
                <a:noFill/>
              </a:ln>
              <a:solidFill>
                <a:prstClr val="black"/>
              </a:solidFill>
              <a:effectLst/>
              <a:uLnTx/>
              <a:uFillTx/>
              <a:latin typeface="Lucida Sans Unicode"/>
              <a:ea typeface="+mn-ea"/>
              <a:cs typeface="+mn-cs"/>
            </a:endParaRPr>
          </a:p>
          <a:p>
            <a:pPr marL="0" marR="0" lvl="0" indent="0" algn="just" defTabSz="914400" rtl="0" eaLnBrk="1" fontAlgn="auto" latinLnBrk="0" hangingPunct="1">
              <a:lnSpc>
                <a:spcPct val="100000"/>
              </a:lnSpc>
              <a:spcBef>
                <a:spcPts val="0"/>
              </a:spcBef>
              <a:spcAft>
                <a:spcPts val="0"/>
              </a:spcAft>
              <a:buClrTx/>
              <a:buSzTx/>
              <a:buFont typeface="Arial" pitchFamily="34" charset="0"/>
              <a:buChar char="•"/>
              <a:tabLst/>
              <a:defRPr/>
            </a:pPr>
            <a:endParaRPr lang="pt-BR" sz="1600" b="1" dirty="0">
              <a:solidFill>
                <a:prstClr val="black"/>
              </a:solidFill>
              <a:latin typeface="Lucida Sans Unicode"/>
            </a:endParaRPr>
          </a:p>
          <a:p>
            <a:pPr marL="0" marR="0" lvl="0" indent="0" algn="just" defTabSz="914400" rtl="0" eaLnBrk="1" fontAlgn="auto" latinLnBrk="0" hangingPunct="1">
              <a:lnSpc>
                <a:spcPct val="100000"/>
              </a:lnSpc>
              <a:spcBef>
                <a:spcPts val="0"/>
              </a:spcBef>
              <a:spcAft>
                <a:spcPts val="0"/>
              </a:spcAft>
              <a:buClrTx/>
              <a:buSzTx/>
              <a:buFont typeface="Arial" pitchFamily="34" charset="0"/>
              <a:buChar char="•"/>
              <a:tabLst/>
              <a:defRPr/>
            </a:pPr>
            <a:endParaRPr kumimoji="0" lang="pt-BR" sz="1600" b="1" i="0" u="none" strike="noStrike" kern="1200" cap="none" spc="0" normalizeH="0" baseline="0" noProof="0" dirty="0">
              <a:ln>
                <a:noFill/>
              </a:ln>
              <a:solidFill>
                <a:prstClr val="black"/>
              </a:solidFill>
              <a:effectLst/>
              <a:uLnTx/>
              <a:uFillTx/>
              <a:latin typeface="Lucida Sans Unicode"/>
              <a:ea typeface="+mn-ea"/>
              <a:cs typeface="+mn-cs"/>
            </a:endParaRPr>
          </a:p>
          <a:p>
            <a:pPr marL="0" marR="0" lvl="0" indent="0" algn="just" defTabSz="914400" rtl="0" eaLnBrk="1" fontAlgn="auto" latinLnBrk="0" hangingPunct="1">
              <a:lnSpc>
                <a:spcPct val="100000"/>
              </a:lnSpc>
              <a:spcBef>
                <a:spcPts val="0"/>
              </a:spcBef>
              <a:spcAft>
                <a:spcPts val="0"/>
              </a:spcAft>
              <a:buClrTx/>
              <a:buSzTx/>
              <a:buFont typeface="Arial" pitchFamily="34" charset="0"/>
              <a:buChar char="•"/>
              <a:tabLst/>
              <a:defRPr/>
            </a:pPr>
            <a:endParaRPr lang="pt-BR" sz="1600" b="1" dirty="0">
              <a:solidFill>
                <a:prstClr val="black"/>
              </a:solidFill>
              <a:latin typeface="Lucida Sans Unicode"/>
            </a:endParaRPr>
          </a:p>
          <a:p>
            <a:pPr marL="0" marR="0" lvl="0" indent="0" algn="just" defTabSz="914400" rtl="0" eaLnBrk="1" fontAlgn="auto" latinLnBrk="0" hangingPunct="1">
              <a:lnSpc>
                <a:spcPct val="100000"/>
              </a:lnSpc>
              <a:spcBef>
                <a:spcPts val="0"/>
              </a:spcBef>
              <a:spcAft>
                <a:spcPts val="0"/>
              </a:spcAft>
              <a:buClrTx/>
              <a:buSzTx/>
              <a:buFont typeface="Arial" pitchFamily="34" charset="0"/>
              <a:buChar char="•"/>
              <a:tabLst/>
              <a:defRPr/>
            </a:pPr>
            <a:endParaRPr kumimoji="0" lang="pt-BR" sz="1600" b="1" i="0" u="none" strike="noStrike" kern="1200" cap="none" spc="0" normalizeH="0" baseline="0" noProof="0" dirty="0">
              <a:ln>
                <a:noFill/>
              </a:ln>
              <a:solidFill>
                <a:prstClr val="black"/>
              </a:solidFill>
              <a:effectLst/>
              <a:uLnTx/>
              <a:uFillTx/>
              <a:latin typeface="Lucida Sans Unicode"/>
              <a:ea typeface="+mn-ea"/>
              <a:cs typeface="+mn-cs"/>
            </a:endParaRPr>
          </a:p>
          <a:p>
            <a:pPr marL="0" marR="0" lvl="0" indent="0" algn="just" defTabSz="914400" rtl="0" eaLnBrk="1" fontAlgn="auto" latinLnBrk="0" hangingPunct="1">
              <a:lnSpc>
                <a:spcPct val="100000"/>
              </a:lnSpc>
              <a:spcBef>
                <a:spcPts val="0"/>
              </a:spcBef>
              <a:spcAft>
                <a:spcPts val="0"/>
              </a:spcAft>
              <a:buClrTx/>
              <a:buSzTx/>
              <a:buFont typeface="Arial" pitchFamily="34" charset="0"/>
              <a:buChar char="•"/>
              <a:tabLst/>
              <a:defRPr/>
            </a:pPr>
            <a:endParaRPr lang="pt-BR" sz="1600" b="1" dirty="0">
              <a:solidFill>
                <a:prstClr val="black"/>
              </a:solidFill>
              <a:latin typeface="Lucida Sans Unicode"/>
            </a:endParaRPr>
          </a:p>
          <a:p>
            <a:pPr marL="0" marR="0" lvl="0" indent="0" algn="just" defTabSz="914400" rtl="0" eaLnBrk="1" fontAlgn="auto" latinLnBrk="0" hangingPunct="1">
              <a:lnSpc>
                <a:spcPct val="100000"/>
              </a:lnSpc>
              <a:spcBef>
                <a:spcPts val="0"/>
              </a:spcBef>
              <a:spcAft>
                <a:spcPts val="0"/>
              </a:spcAft>
              <a:buClrTx/>
              <a:buSzTx/>
              <a:buFont typeface="Arial" pitchFamily="34" charset="0"/>
              <a:buChar char="•"/>
              <a:tabLst/>
              <a:defRPr/>
            </a:pPr>
            <a:endParaRPr kumimoji="0" lang="pt-BR" sz="1600" b="1" i="0" u="none" strike="noStrike" kern="1200" cap="none" spc="0" normalizeH="0" baseline="0" noProof="0" dirty="0">
              <a:ln>
                <a:noFill/>
              </a:ln>
              <a:solidFill>
                <a:prstClr val="black"/>
              </a:solidFill>
              <a:effectLst/>
              <a:uLnTx/>
              <a:uFillTx/>
              <a:latin typeface="Lucida Sans Unicode"/>
              <a:ea typeface="+mn-ea"/>
              <a:cs typeface="+mn-cs"/>
            </a:endParaRPr>
          </a:p>
          <a:p>
            <a:pPr marL="0" marR="0" lvl="0" indent="0" algn="just" defTabSz="914400" rtl="0" eaLnBrk="1" fontAlgn="auto" latinLnBrk="0" hangingPunct="1">
              <a:lnSpc>
                <a:spcPct val="100000"/>
              </a:lnSpc>
              <a:spcBef>
                <a:spcPts val="0"/>
              </a:spcBef>
              <a:spcAft>
                <a:spcPts val="0"/>
              </a:spcAft>
              <a:buClrTx/>
              <a:buSzTx/>
              <a:buFont typeface="Arial" pitchFamily="34" charset="0"/>
              <a:buChar char="•"/>
              <a:tabLst/>
              <a:defRPr/>
            </a:pPr>
            <a:endParaRPr lang="pt-BR" sz="1600" b="1" dirty="0">
              <a:solidFill>
                <a:prstClr val="black"/>
              </a:solidFill>
              <a:latin typeface="Lucida Sans Unicode"/>
            </a:endParaRPr>
          </a:p>
          <a:p>
            <a:pPr marL="0" marR="0" lvl="0" indent="0" algn="just" defTabSz="914400" rtl="0" eaLnBrk="1" fontAlgn="auto" latinLnBrk="0" hangingPunct="1">
              <a:lnSpc>
                <a:spcPct val="100000"/>
              </a:lnSpc>
              <a:spcBef>
                <a:spcPts val="0"/>
              </a:spcBef>
              <a:spcAft>
                <a:spcPts val="0"/>
              </a:spcAft>
              <a:buClrTx/>
              <a:buSzTx/>
              <a:buFont typeface="Arial" pitchFamily="34" charset="0"/>
              <a:buChar char="•"/>
              <a:tabLst/>
              <a:defRPr/>
            </a:pPr>
            <a:endParaRPr kumimoji="0" lang="pt-BR" sz="1600" b="1" i="0" u="none" strike="noStrike" kern="1200" cap="none" spc="0" normalizeH="0" baseline="0" noProof="0" dirty="0">
              <a:ln>
                <a:noFill/>
              </a:ln>
              <a:solidFill>
                <a:prstClr val="black"/>
              </a:solidFill>
              <a:effectLst/>
              <a:uLnTx/>
              <a:uFillTx/>
              <a:latin typeface="Lucida Sans Unicode"/>
              <a:ea typeface="+mn-ea"/>
              <a:cs typeface="+mn-cs"/>
            </a:endParaRPr>
          </a:p>
          <a:p>
            <a:pPr marL="0" marR="0" lvl="0" indent="0" algn="just" defTabSz="914400" rtl="0" eaLnBrk="1" fontAlgn="auto" latinLnBrk="0" hangingPunct="1">
              <a:lnSpc>
                <a:spcPct val="100000"/>
              </a:lnSpc>
              <a:spcBef>
                <a:spcPts val="0"/>
              </a:spcBef>
              <a:spcAft>
                <a:spcPts val="0"/>
              </a:spcAft>
              <a:buClrTx/>
              <a:buSzTx/>
              <a:buFont typeface="Arial" pitchFamily="34" charset="0"/>
              <a:buChar char="•"/>
              <a:tabLst/>
              <a:defRPr/>
            </a:pPr>
            <a:endParaRPr lang="pt-BR" sz="1600" b="1" dirty="0">
              <a:solidFill>
                <a:prstClr val="black"/>
              </a:solidFill>
              <a:latin typeface="Lucida Sans Unicode"/>
            </a:endParaRPr>
          </a:p>
          <a:p>
            <a:pPr marL="0" marR="0" lvl="0" indent="0" algn="just" defTabSz="914400" rtl="0" eaLnBrk="1" fontAlgn="auto" latinLnBrk="0" hangingPunct="1">
              <a:lnSpc>
                <a:spcPct val="100000"/>
              </a:lnSpc>
              <a:spcBef>
                <a:spcPts val="0"/>
              </a:spcBef>
              <a:spcAft>
                <a:spcPts val="0"/>
              </a:spcAft>
              <a:buClrTx/>
              <a:buSzTx/>
              <a:buFont typeface="Arial" pitchFamily="34" charset="0"/>
              <a:buChar char="•"/>
              <a:tabLst/>
              <a:defRPr/>
            </a:pPr>
            <a:endParaRPr kumimoji="0" lang="pt-BR" sz="1600" b="1" i="0" u="none" strike="noStrike" kern="1200" cap="none" spc="0" normalizeH="0" baseline="0" noProof="0" dirty="0">
              <a:ln>
                <a:noFill/>
              </a:ln>
              <a:solidFill>
                <a:prstClr val="black"/>
              </a:solidFill>
              <a:effectLst/>
              <a:uLnTx/>
              <a:uFillTx/>
              <a:latin typeface="Lucida Sans Unicode"/>
              <a:ea typeface="+mn-ea"/>
              <a:cs typeface="+mn-cs"/>
            </a:endParaRPr>
          </a:p>
          <a:p>
            <a:pPr marL="0" marR="0" lvl="0" indent="0" algn="just" defTabSz="914400" rtl="0" eaLnBrk="1" fontAlgn="auto" latinLnBrk="0" hangingPunct="1">
              <a:lnSpc>
                <a:spcPct val="100000"/>
              </a:lnSpc>
              <a:spcBef>
                <a:spcPts val="0"/>
              </a:spcBef>
              <a:spcAft>
                <a:spcPts val="0"/>
              </a:spcAft>
              <a:buClrTx/>
              <a:buSzTx/>
              <a:buFont typeface="Arial" pitchFamily="34" charset="0"/>
              <a:buChar char="•"/>
              <a:tabLst/>
              <a:defRPr/>
            </a:pPr>
            <a:endParaRPr lang="pt-BR" sz="1600" b="1" dirty="0">
              <a:solidFill>
                <a:prstClr val="black"/>
              </a:solidFill>
              <a:latin typeface="Lucida Sans Unicode"/>
            </a:endParaRPr>
          </a:p>
          <a:p>
            <a:pPr marL="0" marR="0" lvl="0" indent="0" algn="just" defTabSz="914400" rtl="0" eaLnBrk="1" fontAlgn="auto" latinLnBrk="0" hangingPunct="1">
              <a:lnSpc>
                <a:spcPct val="100000"/>
              </a:lnSpc>
              <a:spcBef>
                <a:spcPts val="0"/>
              </a:spcBef>
              <a:spcAft>
                <a:spcPts val="0"/>
              </a:spcAft>
              <a:buClrTx/>
              <a:buSzTx/>
              <a:buFont typeface="Arial" pitchFamily="34" charset="0"/>
              <a:buChar char="•"/>
              <a:tabLst/>
              <a:defRPr/>
            </a:pPr>
            <a:endParaRPr kumimoji="0" lang="pt-BR" sz="1600" b="1" i="0" u="none" strike="noStrike" kern="1200" cap="none" spc="0" normalizeH="0" baseline="0" noProof="0" dirty="0">
              <a:ln>
                <a:noFill/>
              </a:ln>
              <a:solidFill>
                <a:prstClr val="black"/>
              </a:solidFill>
              <a:effectLst/>
              <a:uLnTx/>
              <a:uFillTx/>
              <a:latin typeface="Lucida Sans Unicode"/>
              <a:ea typeface="+mn-ea"/>
              <a:cs typeface="+mn-cs"/>
            </a:endParaRPr>
          </a:p>
          <a:p>
            <a:pPr marL="0" marR="0" lvl="0" indent="0" algn="just" defTabSz="914400" rtl="0" eaLnBrk="1" fontAlgn="auto" latinLnBrk="0" hangingPunct="1">
              <a:lnSpc>
                <a:spcPct val="100000"/>
              </a:lnSpc>
              <a:spcBef>
                <a:spcPts val="0"/>
              </a:spcBef>
              <a:spcAft>
                <a:spcPts val="0"/>
              </a:spcAft>
              <a:buClrTx/>
              <a:buSzTx/>
              <a:buFont typeface="Arial" pitchFamily="34" charset="0"/>
              <a:buChar char="•"/>
              <a:tabLst/>
              <a:defRPr/>
            </a:pPr>
            <a:endParaRPr lang="pt-BR" sz="1600" b="1" dirty="0">
              <a:solidFill>
                <a:prstClr val="black"/>
              </a:solidFill>
              <a:latin typeface="Lucida Sans Unicode"/>
            </a:endParaRPr>
          </a:p>
          <a:p>
            <a:pPr marL="0" marR="0" lvl="0" indent="0" algn="just" defTabSz="914400" rtl="0" eaLnBrk="1" fontAlgn="auto" latinLnBrk="0" hangingPunct="1">
              <a:lnSpc>
                <a:spcPct val="100000"/>
              </a:lnSpc>
              <a:spcBef>
                <a:spcPts val="0"/>
              </a:spcBef>
              <a:spcAft>
                <a:spcPts val="0"/>
              </a:spcAft>
              <a:buClrTx/>
              <a:buSzTx/>
              <a:buFont typeface="Arial" pitchFamily="34" charset="0"/>
              <a:buChar char="•"/>
              <a:tabLst/>
              <a:defRPr/>
            </a:pPr>
            <a:endParaRPr kumimoji="0" lang="pt-BR" sz="1600" b="1" i="0" u="none" strike="noStrike" kern="1200" cap="none" spc="0" normalizeH="0" baseline="0" noProof="0" dirty="0">
              <a:ln>
                <a:noFill/>
              </a:ln>
              <a:solidFill>
                <a:prstClr val="black"/>
              </a:solidFill>
              <a:effectLst/>
              <a:uLnTx/>
              <a:uFillTx/>
              <a:latin typeface="Lucida Sans Unicode"/>
              <a:ea typeface="+mn-ea"/>
              <a:cs typeface="+mn-cs"/>
            </a:endParaRPr>
          </a:p>
          <a:p>
            <a:pPr marL="0" marR="0" lvl="0" indent="0" algn="just" defTabSz="914400" rtl="0" eaLnBrk="1" fontAlgn="auto" latinLnBrk="0" hangingPunct="1">
              <a:lnSpc>
                <a:spcPct val="100000"/>
              </a:lnSpc>
              <a:spcBef>
                <a:spcPts val="0"/>
              </a:spcBef>
              <a:spcAft>
                <a:spcPts val="0"/>
              </a:spcAft>
              <a:buClrTx/>
              <a:buSzTx/>
              <a:buFont typeface="Arial" pitchFamily="34" charset="0"/>
              <a:buChar char="•"/>
              <a:tabLst/>
              <a:defRPr/>
            </a:pPr>
            <a:endParaRPr lang="pt-BR" sz="1600" b="1" dirty="0">
              <a:solidFill>
                <a:prstClr val="black"/>
              </a:solidFill>
              <a:latin typeface="Lucida Sans Unicode"/>
            </a:endParaRPr>
          </a:p>
          <a:p>
            <a:pPr marL="0" marR="0" lvl="0" indent="0" algn="just" defTabSz="914400" rtl="0" eaLnBrk="1" fontAlgn="auto" latinLnBrk="0" hangingPunct="1">
              <a:lnSpc>
                <a:spcPct val="100000"/>
              </a:lnSpc>
              <a:spcBef>
                <a:spcPts val="0"/>
              </a:spcBef>
              <a:spcAft>
                <a:spcPts val="0"/>
              </a:spcAft>
              <a:buClrTx/>
              <a:buSzTx/>
              <a:buFont typeface="Arial" pitchFamily="34" charset="0"/>
              <a:buChar char="•"/>
              <a:tabLst/>
              <a:defRPr/>
            </a:pPr>
            <a:endParaRPr kumimoji="0" lang="pt-BR" sz="1600" b="1" i="0" u="none" strike="noStrike" kern="1200" cap="none" spc="0" normalizeH="0" baseline="0" noProof="0" dirty="0">
              <a:ln>
                <a:noFill/>
              </a:ln>
              <a:solidFill>
                <a:prstClr val="black"/>
              </a:solidFill>
              <a:effectLst/>
              <a:uLnTx/>
              <a:uFillTx/>
              <a:latin typeface="Lucida Sans Unicode"/>
              <a:ea typeface="+mn-ea"/>
              <a:cs typeface="+mn-cs"/>
            </a:endParaRPr>
          </a:p>
          <a:p>
            <a:pPr marL="0" marR="0" lvl="0" indent="0" algn="just" defTabSz="914400" rtl="0" eaLnBrk="1" fontAlgn="auto" latinLnBrk="0" hangingPunct="1">
              <a:lnSpc>
                <a:spcPct val="100000"/>
              </a:lnSpc>
              <a:spcBef>
                <a:spcPts val="0"/>
              </a:spcBef>
              <a:spcAft>
                <a:spcPts val="0"/>
              </a:spcAft>
              <a:buClrTx/>
              <a:buSzTx/>
              <a:buFont typeface="Arial" pitchFamily="34" charset="0"/>
              <a:buChar char="•"/>
              <a:tabLst/>
              <a:defRPr/>
            </a:pPr>
            <a:endParaRPr lang="pt-BR" sz="1600" b="1" dirty="0">
              <a:solidFill>
                <a:prstClr val="black"/>
              </a:solidFill>
              <a:latin typeface="Lucida Sans Unicode"/>
            </a:endParaRPr>
          </a:p>
          <a:p>
            <a:pPr marL="0" marR="0" lvl="0" indent="0" algn="just" defTabSz="914400" rtl="0" eaLnBrk="1" fontAlgn="auto" latinLnBrk="0" hangingPunct="1">
              <a:lnSpc>
                <a:spcPct val="100000"/>
              </a:lnSpc>
              <a:spcBef>
                <a:spcPts val="0"/>
              </a:spcBef>
              <a:spcAft>
                <a:spcPts val="0"/>
              </a:spcAft>
              <a:buClrTx/>
              <a:buSzTx/>
              <a:buFont typeface="Arial" pitchFamily="34" charset="0"/>
              <a:buChar char="•"/>
              <a:tabLst/>
              <a:defRPr/>
            </a:pPr>
            <a:endParaRPr kumimoji="0" lang="pt-BR" sz="1600" b="1" i="0" u="none" strike="noStrike" kern="1200" cap="none" spc="0" normalizeH="0" baseline="0" noProof="0" dirty="0">
              <a:ln>
                <a:noFill/>
              </a:ln>
              <a:solidFill>
                <a:prstClr val="black"/>
              </a:solidFill>
              <a:effectLst/>
              <a:uLnTx/>
              <a:uFillTx/>
              <a:latin typeface="Lucida Sans Unicode"/>
              <a:ea typeface="+mn-ea"/>
              <a:cs typeface="+mn-cs"/>
            </a:endParaRPr>
          </a:p>
          <a:p>
            <a:pPr marL="0" marR="0" lvl="0" indent="0" algn="just" defTabSz="914400" rtl="0" eaLnBrk="1" fontAlgn="auto" latinLnBrk="0" hangingPunct="1">
              <a:lnSpc>
                <a:spcPct val="100000"/>
              </a:lnSpc>
              <a:spcBef>
                <a:spcPts val="0"/>
              </a:spcBef>
              <a:spcAft>
                <a:spcPts val="0"/>
              </a:spcAft>
              <a:buClrTx/>
              <a:buSzTx/>
              <a:buFont typeface="Arial" pitchFamily="34" charset="0"/>
              <a:buChar char="•"/>
              <a:tabLst/>
              <a:defRPr/>
            </a:pPr>
            <a:endParaRPr lang="pt-BR" sz="1600" b="1" dirty="0">
              <a:solidFill>
                <a:prstClr val="black"/>
              </a:solidFill>
              <a:latin typeface="Lucida Sans Unicode"/>
            </a:endParaRPr>
          </a:p>
          <a:p>
            <a:pPr marL="0" marR="0" lvl="0" indent="0" algn="just" defTabSz="914400" rtl="0" eaLnBrk="1" fontAlgn="auto" latinLnBrk="0" hangingPunct="1">
              <a:lnSpc>
                <a:spcPct val="100000"/>
              </a:lnSpc>
              <a:spcBef>
                <a:spcPts val="0"/>
              </a:spcBef>
              <a:spcAft>
                <a:spcPts val="0"/>
              </a:spcAft>
              <a:buClrTx/>
              <a:buSzTx/>
              <a:buFont typeface="Arial" pitchFamily="34" charset="0"/>
              <a:buChar char="•"/>
              <a:tabLst/>
              <a:defRPr/>
            </a:pPr>
            <a:endParaRPr kumimoji="0" lang="pt-BR" sz="1600" b="1" i="0" u="none" strike="noStrike" kern="1200" cap="none" spc="0" normalizeH="0" baseline="0" noProof="0" dirty="0">
              <a:ln>
                <a:noFill/>
              </a:ln>
              <a:solidFill>
                <a:prstClr val="black"/>
              </a:solidFill>
              <a:effectLst/>
              <a:uLnTx/>
              <a:uFillTx/>
              <a:latin typeface="Lucida Sans Unicode"/>
              <a:ea typeface="+mn-ea"/>
              <a:cs typeface="+mn-cs"/>
            </a:endParaRPr>
          </a:p>
          <a:p>
            <a:pPr marL="0" marR="0" lvl="0" indent="0" algn="just" defTabSz="914400" rtl="0" eaLnBrk="1" fontAlgn="auto" latinLnBrk="0" hangingPunct="1">
              <a:lnSpc>
                <a:spcPct val="100000"/>
              </a:lnSpc>
              <a:spcBef>
                <a:spcPts val="0"/>
              </a:spcBef>
              <a:spcAft>
                <a:spcPts val="0"/>
              </a:spcAft>
              <a:buClrTx/>
              <a:buSzTx/>
              <a:buFont typeface="Arial" pitchFamily="34" charset="0"/>
              <a:buChar char="•"/>
              <a:tabLst/>
              <a:defRPr/>
            </a:pPr>
            <a:endParaRPr lang="pt-BR" sz="1600" b="1" dirty="0">
              <a:solidFill>
                <a:prstClr val="black"/>
              </a:solidFill>
              <a:latin typeface="Lucida Sans Unicode"/>
            </a:endParaRPr>
          </a:p>
          <a:p>
            <a:pPr marL="0" marR="0" lvl="0" indent="0" algn="just" defTabSz="914400" rtl="0" eaLnBrk="1" fontAlgn="auto" latinLnBrk="0" hangingPunct="1">
              <a:lnSpc>
                <a:spcPct val="100000"/>
              </a:lnSpc>
              <a:spcBef>
                <a:spcPts val="0"/>
              </a:spcBef>
              <a:spcAft>
                <a:spcPts val="0"/>
              </a:spcAft>
              <a:buClrTx/>
              <a:buSzTx/>
              <a:buFont typeface="Arial" pitchFamily="34" charset="0"/>
              <a:buChar char="•"/>
              <a:tabLst/>
              <a:defRPr/>
            </a:pPr>
            <a:endParaRPr kumimoji="0" lang="pt-BR" sz="1600" b="1" i="0" u="none" strike="noStrike" kern="1200" cap="none" spc="0" normalizeH="0" baseline="0" noProof="0" dirty="0">
              <a:ln>
                <a:noFill/>
              </a:ln>
              <a:solidFill>
                <a:prstClr val="black"/>
              </a:solidFill>
              <a:effectLst/>
              <a:uLnTx/>
              <a:uFillTx/>
              <a:latin typeface="Lucida Sans Unicode"/>
              <a:ea typeface="+mn-ea"/>
              <a:cs typeface="+mn-cs"/>
            </a:endParaRPr>
          </a:p>
          <a:p>
            <a:pPr marL="0" marR="0" lvl="0" indent="0" algn="just" defTabSz="914400" rtl="0" eaLnBrk="1" fontAlgn="auto" latinLnBrk="0" hangingPunct="1">
              <a:lnSpc>
                <a:spcPct val="100000"/>
              </a:lnSpc>
              <a:spcBef>
                <a:spcPts val="0"/>
              </a:spcBef>
              <a:spcAft>
                <a:spcPts val="0"/>
              </a:spcAft>
              <a:buClrTx/>
              <a:buSzTx/>
              <a:buFont typeface="Arial" pitchFamily="34" charset="0"/>
              <a:buChar char="•"/>
              <a:tabLst/>
              <a:defRPr/>
            </a:pPr>
            <a:endParaRPr lang="pt-BR" sz="1600" b="1" dirty="0">
              <a:solidFill>
                <a:prstClr val="black"/>
              </a:solidFill>
              <a:latin typeface="Lucida Sans Unicode"/>
            </a:endParaRPr>
          </a:p>
          <a:p>
            <a:pPr marL="0" marR="0" lvl="0" indent="0" algn="just" defTabSz="914400" rtl="0" eaLnBrk="1" fontAlgn="auto" latinLnBrk="0" hangingPunct="1">
              <a:lnSpc>
                <a:spcPct val="100000"/>
              </a:lnSpc>
              <a:spcBef>
                <a:spcPts val="0"/>
              </a:spcBef>
              <a:spcAft>
                <a:spcPts val="0"/>
              </a:spcAft>
              <a:buClrTx/>
              <a:buSzTx/>
              <a:buFont typeface="Arial" pitchFamily="34" charset="0"/>
              <a:buChar char="•"/>
              <a:tabLst/>
              <a:defRPr/>
            </a:pPr>
            <a:endParaRPr kumimoji="0" lang="pt-BR" sz="1600" b="1" i="0" u="none" strike="noStrike" kern="1200" cap="none" spc="0" normalizeH="0" baseline="0" noProof="0" dirty="0">
              <a:ln>
                <a:noFill/>
              </a:ln>
              <a:solidFill>
                <a:prstClr val="black"/>
              </a:solidFill>
              <a:effectLst/>
              <a:uLnTx/>
              <a:uFillTx/>
              <a:latin typeface="Lucida Sans Unicode"/>
              <a:ea typeface="+mn-ea"/>
              <a:cs typeface="+mn-cs"/>
            </a:endParaRPr>
          </a:p>
          <a:p>
            <a:pPr marL="0" marR="0" lvl="0" indent="0" algn="just" defTabSz="914400" rtl="0" eaLnBrk="1" fontAlgn="auto" latinLnBrk="0" hangingPunct="1">
              <a:lnSpc>
                <a:spcPct val="100000"/>
              </a:lnSpc>
              <a:spcBef>
                <a:spcPts val="0"/>
              </a:spcBef>
              <a:spcAft>
                <a:spcPts val="0"/>
              </a:spcAft>
              <a:buClrTx/>
              <a:buSzTx/>
              <a:buFont typeface="Arial" pitchFamily="34" charset="0"/>
              <a:buChar char="•"/>
              <a:tabLst/>
              <a:defRPr/>
            </a:pPr>
            <a:endParaRPr lang="pt-BR" sz="1600" b="1" dirty="0">
              <a:solidFill>
                <a:prstClr val="black"/>
              </a:solidFill>
              <a:latin typeface="Lucida Sans Unicode"/>
            </a:endParaRPr>
          </a:p>
          <a:p>
            <a:pPr marL="0" marR="0" lvl="0" indent="0" algn="just" defTabSz="914400" rtl="0" eaLnBrk="1" fontAlgn="auto" latinLnBrk="0" hangingPunct="1">
              <a:lnSpc>
                <a:spcPct val="100000"/>
              </a:lnSpc>
              <a:spcBef>
                <a:spcPts val="0"/>
              </a:spcBef>
              <a:spcAft>
                <a:spcPts val="0"/>
              </a:spcAft>
              <a:buClrTx/>
              <a:buSzTx/>
              <a:buFont typeface="Arial" pitchFamily="34" charset="0"/>
              <a:buChar char="•"/>
              <a:tabLst/>
              <a:defRPr/>
            </a:pPr>
            <a:endParaRPr kumimoji="0" lang="pt-BR" sz="1600" b="1" i="0" u="none" strike="noStrike" kern="1200" cap="none" spc="0" normalizeH="0" baseline="0" noProof="0" dirty="0">
              <a:ln>
                <a:noFill/>
              </a:ln>
              <a:solidFill>
                <a:prstClr val="black"/>
              </a:solidFill>
              <a:effectLst/>
              <a:uLnTx/>
              <a:uFillTx/>
              <a:latin typeface="Lucida Sans Unicode"/>
              <a:ea typeface="+mn-ea"/>
              <a:cs typeface="+mn-cs"/>
            </a:endParaRPr>
          </a:p>
          <a:p>
            <a:pPr marL="0" marR="0" lvl="0" indent="0" algn="just" defTabSz="914400" rtl="0" eaLnBrk="1" fontAlgn="auto" latinLnBrk="0" hangingPunct="1">
              <a:lnSpc>
                <a:spcPct val="100000"/>
              </a:lnSpc>
              <a:spcBef>
                <a:spcPts val="0"/>
              </a:spcBef>
              <a:spcAft>
                <a:spcPts val="0"/>
              </a:spcAft>
              <a:buClrTx/>
              <a:buSzTx/>
              <a:buFont typeface="Arial" pitchFamily="34" charset="0"/>
              <a:buChar char="•"/>
              <a:tabLst/>
              <a:defRPr/>
            </a:pPr>
            <a:endParaRPr lang="pt-BR" sz="1600" b="1" dirty="0">
              <a:solidFill>
                <a:prstClr val="black"/>
              </a:solidFill>
              <a:latin typeface="Lucida Sans Unicode"/>
            </a:endParaRPr>
          </a:p>
          <a:p>
            <a:pPr marL="0" marR="0" lvl="0" indent="0" algn="just" defTabSz="914400" rtl="0" eaLnBrk="1" fontAlgn="auto" latinLnBrk="0" hangingPunct="1">
              <a:lnSpc>
                <a:spcPct val="100000"/>
              </a:lnSpc>
              <a:spcBef>
                <a:spcPts val="0"/>
              </a:spcBef>
              <a:spcAft>
                <a:spcPts val="0"/>
              </a:spcAft>
              <a:buClrTx/>
              <a:buSzTx/>
              <a:buFont typeface="Arial" pitchFamily="34" charset="0"/>
              <a:buChar char="•"/>
              <a:tabLst/>
              <a:defRPr/>
            </a:pPr>
            <a:endParaRPr kumimoji="0" lang="pt-BR" sz="1600" b="1" i="0" u="none" strike="noStrike" kern="1200" cap="none" spc="0" normalizeH="0" baseline="0" noProof="0" dirty="0">
              <a:ln>
                <a:noFill/>
              </a:ln>
              <a:solidFill>
                <a:prstClr val="black"/>
              </a:solidFill>
              <a:effectLst/>
              <a:uLnTx/>
              <a:uFillTx/>
              <a:latin typeface="Lucida Sans Unicode"/>
              <a:ea typeface="+mn-ea"/>
              <a:cs typeface="+mn-cs"/>
            </a:endParaRPr>
          </a:p>
          <a:p>
            <a:pPr marL="0" marR="0" lvl="0" indent="0" algn="just" defTabSz="914400" rtl="0" eaLnBrk="1" fontAlgn="auto" latinLnBrk="0" hangingPunct="1">
              <a:lnSpc>
                <a:spcPct val="100000"/>
              </a:lnSpc>
              <a:spcBef>
                <a:spcPts val="0"/>
              </a:spcBef>
              <a:spcAft>
                <a:spcPts val="0"/>
              </a:spcAft>
              <a:buClrTx/>
              <a:buSzTx/>
              <a:buFont typeface="Arial" pitchFamily="34" charset="0"/>
              <a:buChar char="•"/>
              <a:tabLst/>
              <a:defRPr/>
            </a:pPr>
            <a:endParaRPr lang="pt-BR" sz="1600" b="1" dirty="0">
              <a:solidFill>
                <a:prstClr val="black"/>
              </a:solidFill>
              <a:latin typeface="Lucida Sans Unicode"/>
            </a:endParaRPr>
          </a:p>
          <a:p>
            <a:pPr marL="0" marR="0" lvl="0" indent="0" algn="just" defTabSz="914400" rtl="0" eaLnBrk="1" fontAlgn="auto" latinLnBrk="0" hangingPunct="1">
              <a:lnSpc>
                <a:spcPct val="100000"/>
              </a:lnSpc>
              <a:spcBef>
                <a:spcPts val="0"/>
              </a:spcBef>
              <a:spcAft>
                <a:spcPts val="0"/>
              </a:spcAft>
              <a:buClrTx/>
              <a:buSzTx/>
              <a:buFont typeface="Arial" pitchFamily="34" charset="0"/>
              <a:buChar char="•"/>
              <a:tabLst/>
              <a:defRPr/>
            </a:pPr>
            <a:endParaRPr kumimoji="0" lang="pt-BR" sz="1600" b="1" i="0" u="none" strike="noStrike" kern="1200" cap="none" spc="0" normalizeH="0" baseline="0" noProof="0" dirty="0">
              <a:ln>
                <a:noFill/>
              </a:ln>
              <a:solidFill>
                <a:prstClr val="black"/>
              </a:solidFill>
              <a:effectLst/>
              <a:uLnTx/>
              <a:uFillTx/>
              <a:latin typeface="Lucida Sans Unicode"/>
              <a:ea typeface="+mn-ea"/>
              <a:cs typeface="+mn-cs"/>
            </a:endParaRPr>
          </a:p>
          <a:p>
            <a:pPr marL="0" marR="0" lvl="0" indent="0" algn="just" defTabSz="914400" rtl="0" eaLnBrk="1" fontAlgn="auto" latinLnBrk="0" hangingPunct="1">
              <a:lnSpc>
                <a:spcPct val="100000"/>
              </a:lnSpc>
              <a:spcBef>
                <a:spcPts val="0"/>
              </a:spcBef>
              <a:spcAft>
                <a:spcPts val="0"/>
              </a:spcAft>
              <a:buClrTx/>
              <a:buSzTx/>
              <a:buFont typeface="Arial" pitchFamily="34" charset="0"/>
              <a:buChar char="•"/>
              <a:tabLst/>
              <a:defRPr/>
            </a:pPr>
            <a:endParaRPr lang="pt-BR" sz="1600" b="1" dirty="0">
              <a:solidFill>
                <a:prstClr val="black"/>
              </a:solidFill>
              <a:latin typeface="Lucida Sans Unicode"/>
            </a:endParaRPr>
          </a:p>
          <a:p>
            <a:pPr marL="0" marR="0" lvl="0" indent="0" algn="just" defTabSz="914400" rtl="0" eaLnBrk="1" fontAlgn="auto" latinLnBrk="0" hangingPunct="1">
              <a:lnSpc>
                <a:spcPct val="100000"/>
              </a:lnSpc>
              <a:spcBef>
                <a:spcPts val="0"/>
              </a:spcBef>
              <a:spcAft>
                <a:spcPts val="0"/>
              </a:spcAft>
              <a:buClrTx/>
              <a:buSzTx/>
              <a:buFont typeface="Arial" pitchFamily="34" charset="0"/>
              <a:buChar char="•"/>
              <a:tabLst/>
              <a:defRPr/>
            </a:pPr>
            <a:endParaRPr kumimoji="0" lang="pt-BR" sz="1600" b="1" i="0" u="none" strike="noStrike" kern="1200" cap="none" spc="0" normalizeH="0" baseline="0" noProof="0" dirty="0">
              <a:ln>
                <a:noFill/>
              </a:ln>
              <a:solidFill>
                <a:prstClr val="black"/>
              </a:solidFill>
              <a:effectLst/>
              <a:uLnTx/>
              <a:uFillTx/>
              <a:latin typeface="Lucida Sans Unicode"/>
              <a:ea typeface="+mn-ea"/>
              <a:cs typeface="+mn-cs"/>
            </a:endParaRPr>
          </a:p>
          <a:p>
            <a:pPr marL="0" marR="0" lvl="0" indent="0" algn="just" defTabSz="914400" rtl="0" eaLnBrk="1" fontAlgn="auto" latinLnBrk="0" hangingPunct="1">
              <a:lnSpc>
                <a:spcPct val="100000"/>
              </a:lnSpc>
              <a:spcBef>
                <a:spcPts val="0"/>
              </a:spcBef>
              <a:spcAft>
                <a:spcPts val="0"/>
              </a:spcAft>
              <a:buClrTx/>
              <a:buSzTx/>
              <a:tabLst/>
              <a:defRPr/>
            </a:pPr>
            <a:r>
              <a:rPr lang="pt-BR" sz="2400" b="1" dirty="0">
                <a:solidFill>
                  <a:prstClr val="black"/>
                </a:solidFill>
                <a:latin typeface="Lucida Sans Unicode"/>
              </a:rPr>
              <a:t>OBS.: </a:t>
            </a:r>
            <a:r>
              <a:rPr kumimoji="0" lang="pt-BR" sz="2400" i="0" u="none" strike="noStrike" kern="1200" cap="none" spc="0" normalizeH="0" baseline="0" noProof="0" dirty="0">
                <a:ln>
                  <a:noFill/>
                </a:ln>
                <a:solidFill>
                  <a:prstClr val="black"/>
                </a:solidFill>
                <a:effectLst/>
                <a:uLnTx/>
                <a:uFillTx/>
                <a:latin typeface="Lucida Sans Unicode"/>
                <a:ea typeface="+mn-ea"/>
                <a:cs typeface="+mn-cs"/>
              </a:rPr>
              <a:t>Para cumprir os prazos acima o poder executivo municipal (Prefeito) estabelece as datas em que os órgãos devem enviar suas propostas para consolidação das políticas públicas (</a:t>
            </a:r>
            <a:r>
              <a:rPr kumimoji="0" lang="pt-BR" sz="2400" b="1" i="0" u="none" strike="noStrike" kern="1200" cap="none" spc="0" normalizeH="0" baseline="0" noProof="0" dirty="0" err="1">
                <a:ln>
                  <a:noFill/>
                </a:ln>
                <a:solidFill>
                  <a:prstClr val="black"/>
                </a:solidFill>
                <a:effectLst/>
                <a:uLnTx/>
                <a:uFillTx/>
                <a:latin typeface="Lucida Sans Unicode"/>
                <a:ea typeface="+mn-ea"/>
                <a:cs typeface="+mn-cs"/>
              </a:rPr>
              <a:t>ex</a:t>
            </a:r>
            <a:r>
              <a:rPr lang="pt-BR" sz="2400" b="1" dirty="0">
                <a:solidFill>
                  <a:prstClr val="black"/>
                </a:solidFill>
                <a:latin typeface="Lucida Sans Unicode"/>
              </a:rPr>
              <a:t>:</a:t>
            </a:r>
            <a:r>
              <a:rPr kumimoji="0" lang="pt-BR" sz="2400" b="1" i="0" u="none" strike="noStrike" kern="1200" cap="none" spc="0" normalizeH="0" baseline="0" noProof="0" dirty="0">
                <a:ln>
                  <a:noFill/>
                </a:ln>
                <a:solidFill>
                  <a:prstClr val="black"/>
                </a:solidFill>
                <a:effectLst/>
                <a:uLnTx/>
                <a:uFillTx/>
                <a:latin typeface="Lucida Sans Unicode"/>
                <a:ea typeface="+mn-ea"/>
                <a:cs typeface="+mn-cs"/>
              </a:rPr>
              <a:t> saúde, educação, ação social, etc.). Secretário não deixe que outros atores definam as prioridades da saúde, esse é um momento seu. </a:t>
            </a:r>
            <a:endParaRPr kumimoji="0" lang="pt-BR" sz="2400" b="0" i="0" u="none" strike="noStrike" kern="1200" cap="none" spc="0" normalizeH="0" baseline="0" noProof="0" dirty="0">
              <a:ln>
                <a:noFill/>
              </a:ln>
              <a:solidFill>
                <a:prstClr val="black"/>
              </a:solidFill>
              <a:effectLst/>
              <a:uLnTx/>
              <a:uFillTx/>
              <a:latin typeface="Lucida Sans Unicode"/>
              <a:ea typeface="+mn-ea"/>
              <a:cs typeface="+mn-cs"/>
            </a:endParaRPr>
          </a:p>
        </p:txBody>
      </p:sp>
      <p:sp>
        <p:nvSpPr>
          <p:cNvPr id="3" name="Retângulo 2"/>
          <p:cNvSpPr/>
          <p:nvPr/>
        </p:nvSpPr>
        <p:spPr>
          <a:xfrm>
            <a:off x="30867" y="2737644"/>
            <a:ext cx="285750" cy="4705350"/>
          </a:xfrm>
          <a:prstGeom prst="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6" name="Título 1">
            <a:extLst>
              <a:ext uri="{FF2B5EF4-FFF2-40B4-BE49-F238E27FC236}">
                <a16:creationId xmlns:a16="http://schemas.microsoft.com/office/drawing/2014/main" id="{A2BAA418-B748-020B-4E6B-C4D3C3C43BB5}"/>
              </a:ext>
            </a:extLst>
          </p:cNvPr>
          <p:cNvSpPr txBox="1">
            <a:spLocks/>
          </p:cNvSpPr>
          <p:nvPr/>
        </p:nvSpPr>
        <p:spPr>
          <a:xfrm>
            <a:off x="0" y="204788"/>
            <a:ext cx="16516350" cy="671512"/>
          </a:xfrm>
          <a:prstGeom prst="rect">
            <a:avLst/>
          </a:prstGeom>
        </p:spPr>
        <p:txBody>
          <a:bodyPr>
            <a:noAutofit/>
          </a:bodyPr>
          <a:lstStyle>
            <a:lvl1pPr algn="ctr" defTabSz="1368143" rtl="0" eaLnBrk="1" latinLnBrk="0" hangingPunct="1">
              <a:spcBef>
                <a:spcPct val="0"/>
              </a:spcBef>
              <a:buNone/>
              <a:defRPr sz="6500" kern="1200">
                <a:solidFill>
                  <a:schemeClr val="tx1"/>
                </a:solidFill>
                <a:latin typeface="+mj-lt"/>
                <a:ea typeface="+mj-ea"/>
                <a:cs typeface="+mj-cs"/>
              </a:defRPr>
            </a:lvl1pPr>
          </a:lstStyle>
          <a:p>
            <a:r>
              <a:rPr lang="pt-BR" sz="4800" dirty="0"/>
              <a:t>Descrevendo os Instrumentos...</a:t>
            </a:r>
          </a:p>
        </p:txBody>
      </p:sp>
      <p:pic>
        <p:nvPicPr>
          <p:cNvPr id="8" name="Imagem 7">
            <a:extLst>
              <a:ext uri="{FF2B5EF4-FFF2-40B4-BE49-F238E27FC236}">
                <a16:creationId xmlns:a16="http://schemas.microsoft.com/office/drawing/2014/main" id="{7B35FDA6-D0B7-079A-6E17-178B504CA5CE}"/>
              </a:ext>
            </a:extLst>
          </p:cNvPr>
          <p:cNvPicPr>
            <a:picLocks noChangeAspect="1"/>
          </p:cNvPicPr>
          <p:nvPr/>
        </p:nvPicPr>
        <p:blipFill>
          <a:blip r:embed="rId2"/>
          <a:stretch>
            <a:fillRect/>
          </a:stretch>
        </p:blipFill>
        <p:spPr>
          <a:xfrm>
            <a:off x="552450" y="1081088"/>
            <a:ext cx="16783050" cy="7091361"/>
          </a:xfrm>
          <a:prstGeom prst="rect">
            <a:avLst/>
          </a:prstGeom>
        </p:spPr>
      </p:pic>
    </p:spTree>
    <p:extLst>
      <p:ext uri="{BB962C8B-B14F-4D97-AF65-F5344CB8AC3E}">
        <p14:creationId xmlns:p14="http://schemas.microsoft.com/office/powerpoint/2010/main" val="696980369"/>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decel="10000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ângulo 1"/>
          <p:cNvSpPr/>
          <p:nvPr/>
        </p:nvSpPr>
        <p:spPr>
          <a:xfrm>
            <a:off x="0" y="0"/>
            <a:ext cx="17559338" cy="987583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just" defTabSz="914400" rtl="0" eaLnBrk="1" fontAlgn="auto" latinLnBrk="0" hangingPunct="1">
              <a:lnSpc>
                <a:spcPct val="100000"/>
              </a:lnSpc>
              <a:spcBef>
                <a:spcPts val="0"/>
              </a:spcBef>
              <a:spcAft>
                <a:spcPts val="0"/>
              </a:spcAft>
              <a:buClrTx/>
              <a:buSzTx/>
              <a:tabLst/>
              <a:defRPr/>
            </a:pPr>
            <a:endParaRPr kumimoji="0" lang="pt-BR" sz="1600" b="1" i="0" u="none" strike="noStrike" kern="1200" cap="none" spc="0" normalizeH="0" baseline="0" noProof="0" dirty="0">
              <a:ln>
                <a:noFill/>
              </a:ln>
              <a:solidFill>
                <a:prstClr val="black"/>
              </a:solidFill>
              <a:effectLst/>
              <a:uLnTx/>
              <a:uFillTx/>
              <a:latin typeface="Lucida Sans Unicode"/>
              <a:ea typeface="+mn-ea"/>
              <a:cs typeface="+mn-cs"/>
            </a:endParaRPr>
          </a:p>
          <a:p>
            <a:pPr marL="0" marR="0" lvl="0" indent="0" algn="just" defTabSz="914400" rtl="0" eaLnBrk="1" fontAlgn="auto" latinLnBrk="0" hangingPunct="1">
              <a:lnSpc>
                <a:spcPct val="100000"/>
              </a:lnSpc>
              <a:spcBef>
                <a:spcPts val="0"/>
              </a:spcBef>
              <a:spcAft>
                <a:spcPts val="0"/>
              </a:spcAft>
              <a:buClrTx/>
              <a:buSzTx/>
              <a:buFont typeface="Arial" pitchFamily="34" charset="0"/>
              <a:buChar char="•"/>
              <a:tabLst/>
              <a:defRPr/>
            </a:pPr>
            <a:endParaRPr lang="pt-BR" sz="1600" b="1" dirty="0">
              <a:solidFill>
                <a:prstClr val="black"/>
              </a:solidFill>
              <a:latin typeface="Lucida Sans Unicode"/>
            </a:endParaRPr>
          </a:p>
          <a:p>
            <a:pPr marL="0" marR="0" lvl="0" indent="0" algn="just" defTabSz="914400" rtl="0" eaLnBrk="1" fontAlgn="auto" latinLnBrk="0" hangingPunct="1">
              <a:lnSpc>
                <a:spcPct val="100000"/>
              </a:lnSpc>
              <a:spcBef>
                <a:spcPts val="0"/>
              </a:spcBef>
              <a:spcAft>
                <a:spcPts val="0"/>
              </a:spcAft>
              <a:buClrTx/>
              <a:buSzTx/>
              <a:buFont typeface="Arial" pitchFamily="34" charset="0"/>
              <a:buChar char="•"/>
              <a:tabLst/>
              <a:defRPr/>
            </a:pPr>
            <a:endParaRPr kumimoji="0" lang="pt-BR" sz="1600" b="1" i="0" u="none" strike="noStrike" kern="1200" cap="none" spc="0" normalizeH="0" baseline="0" noProof="0" dirty="0">
              <a:ln>
                <a:noFill/>
              </a:ln>
              <a:solidFill>
                <a:prstClr val="black"/>
              </a:solidFill>
              <a:effectLst/>
              <a:uLnTx/>
              <a:uFillTx/>
              <a:latin typeface="Lucida Sans Unicode"/>
              <a:ea typeface="+mn-ea"/>
              <a:cs typeface="+mn-cs"/>
            </a:endParaRPr>
          </a:p>
          <a:p>
            <a:pPr marL="0" marR="0" lvl="0" indent="0" algn="just" defTabSz="914400" rtl="0" eaLnBrk="1" fontAlgn="auto" latinLnBrk="0" hangingPunct="1">
              <a:lnSpc>
                <a:spcPct val="100000"/>
              </a:lnSpc>
              <a:spcBef>
                <a:spcPts val="0"/>
              </a:spcBef>
              <a:spcAft>
                <a:spcPts val="0"/>
              </a:spcAft>
              <a:buClrTx/>
              <a:buSzTx/>
              <a:buFont typeface="Arial" pitchFamily="34" charset="0"/>
              <a:buChar char="•"/>
              <a:tabLst/>
              <a:defRPr/>
            </a:pPr>
            <a:endParaRPr lang="pt-BR" sz="1600" b="1" dirty="0">
              <a:solidFill>
                <a:prstClr val="black"/>
              </a:solidFill>
              <a:latin typeface="Lucida Sans Unicode"/>
            </a:endParaRPr>
          </a:p>
          <a:p>
            <a:pPr marL="0" marR="0" lvl="0" indent="0" algn="just" defTabSz="914400" rtl="0" eaLnBrk="1" fontAlgn="auto" latinLnBrk="0" hangingPunct="1">
              <a:lnSpc>
                <a:spcPct val="100000"/>
              </a:lnSpc>
              <a:spcBef>
                <a:spcPts val="0"/>
              </a:spcBef>
              <a:spcAft>
                <a:spcPts val="0"/>
              </a:spcAft>
              <a:buClrTx/>
              <a:buSzTx/>
              <a:buFont typeface="Arial" pitchFamily="34" charset="0"/>
              <a:buChar char="•"/>
              <a:tabLst/>
              <a:defRPr/>
            </a:pPr>
            <a:endParaRPr kumimoji="0" lang="pt-BR" sz="1600" b="1" i="0" u="none" strike="noStrike" kern="1200" cap="none" spc="0" normalizeH="0" baseline="0" noProof="0" dirty="0">
              <a:ln>
                <a:noFill/>
              </a:ln>
              <a:solidFill>
                <a:prstClr val="black"/>
              </a:solidFill>
              <a:effectLst/>
              <a:uLnTx/>
              <a:uFillTx/>
              <a:latin typeface="Lucida Sans Unicode"/>
              <a:ea typeface="+mn-ea"/>
              <a:cs typeface="+mn-cs"/>
            </a:endParaRPr>
          </a:p>
          <a:p>
            <a:pPr marL="0" marR="0" lvl="0" indent="0" algn="just" defTabSz="914400" rtl="0" eaLnBrk="1" fontAlgn="auto" latinLnBrk="0" hangingPunct="1">
              <a:lnSpc>
                <a:spcPct val="100000"/>
              </a:lnSpc>
              <a:spcBef>
                <a:spcPts val="0"/>
              </a:spcBef>
              <a:spcAft>
                <a:spcPts val="0"/>
              </a:spcAft>
              <a:buClrTx/>
              <a:buSzTx/>
              <a:buFont typeface="Arial" pitchFamily="34" charset="0"/>
              <a:buChar char="•"/>
              <a:tabLst/>
              <a:defRPr/>
            </a:pPr>
            <a:endParaRPr lang="pt-BR" sz="1600" b="1" dirty="0">
              <a:solidFill>
                <a:prstClr val="black"/>
              </a:solidFill>
              <a:latin typeface="Lucida Sans Unicode"/>
            </a:endParaRPr>
          </a:p>
          <a:p>
            <a:pPr marL="0" marR="0" lvl="0" indent="0" algn="just" defTabSz="914400" rtl="0" eaLnBrk="1" fontAlgn="auto" latinLnBrk="0" hangingPunct="1">
              <a:lnSpc>
                <a:spcPct val="100000"/>
              </a:lnSpc>
              <a:spcBef>
                <a:spcPts val="0"/>
              </a:spcBef>
              <a:spcAft>
                <a:spcPts val="0"/>
              </a:spcAft>
              <a:buClrTx/>
              <a:buSzTx/>
              <a:buFont typeface="Arial" pitchFamily="34" charset="0"/>
              <a:buChar char="•"/>
              <a:tabLst/>
              <a:defRPr/>
            </a:pPr>
            <a:endParaRPr kumimoji="0" lang="pt-BR" sz="1600" b="1" i="0" u="none" strike="noStrike" kern="1200" cap="none" spc="0" normalizeH="0" baseline="0" noProof="0" dirty="0">
              <a:ln>
                <a:noFill/>
              </a:ln>
              <a:solidFill>
                <a:prstClr val="black"/>
              </a:solidFill>
              <a:effectLst/>
              <a:uLnTx/>
              <a:uFillTx/>
              <a:latin typeface="Lucida Sans Unicode"/>
              <a:ea typeface="+mn-ea"/>
              <a:cs typeface="+mn-cs"/>
            </a:endParaRPr>
          </a:p>
          <a:p>
            <a:pPr marL="0" marR="0" lvl="0" indent="0" algn="just" defTabSz="914400" rtl="0" eaLnBrk="1" fontAlgn="auto" latinLnBrk="0" hangingPunct="1">
              <a:lnSpc>
                <a:spcPct val="100000"/>
              </a:lnSpc>
              <a:spcBef>
                <a:spcPts val="0"/>
              </a:spcBef>
              <a:spcAft>
                <a:spcPts val="0"/>
              </a:spcAft>
              <a:buClrTx/>
              <a:buSzTx/>
              <a:buFont typeface="Arial" pitchFamily="34" charset="0"/>
              <a:buChar char="•"/>
              <a:tabLst/>
              <a:defRPr/>
            </a:pPr>
            <a:endParaRPr lang="pt-BR" sz="1600" b="1" dirty="0">
              <a:solidFill>
                <a:prstClr val="black"/>
              </a:solidFill>
              <a:latin typeface="Lucida Sans Unicode"/>
            </a:endParaRPr>
          </a:p>
          <a:p>
            <a:pPr marL="0" marR="0" lvl="0" indent="0" algn="just" defTabSz="914400" rtl="0" eaLnBrk="1" fontAlgn="auto" latinLnBrk="0" hangingPunct="1">
              <a:lnSpc>
                <a:spcPct val="100000"/>
              </a:lnSpc>
              <a:spcBef>
                <a:spcPts val="0"/>
              </a:spcBef>
              <a:spcAft>
                <a:spcPts val="0"/>
              </a:spcAft>
              <a:buClrTx/>
              <a:buSzTx/>
              <a:buFont typeface="Arial" pitchFamily="34" charset="0"/>
              <a:buChar char="•"/>
              <a:tabLst/>
              <a:defRPr/>
            </a:pPr>
            <a:endParaRPr kumimoji="0" lang="pt-BR" sz="1600" b="1" i="0" u="none" strike="noStrike" kern="1200" cap="none" spc="0" normalizeH="0" baseline="0" noProof="0" dirty="0">
              <a:ln>
                <a:noFill/>
              </a:ln>
              <a:solidFill>
                <a:prstClr val="black"/>
              </a:solidFill>
              <a:effectLst/>
              <a:uLnTx/>
              <a:uFillTx/>
              <a:latin typeface="Lucida Sans Unicode"/>
              <a:ea typeface="+mn-ea"/>
              <a:cs typeface="+mn-cs"/>
            </a:endParaRPr>
          </a:p>
          <a:p>
            <a:pPr marL="0" marR="0" lvl="0" indent="0" algn="just" defTabSz="914400" rtl="0" eaLnBrk="1" fontAlgn="auto" latinLnBrk="0" hangingPunct="1">
              <a:lnSpc>
                <a:spcPct val="100000"/>
              </a:lnSpc>
              <a:spcBef>
                <a:spcPts val="0"/>
              </a:spcBef>
              <a:spcAft>
                <a:spcPts val="0"/>
              </a:spcAft>
              <a:buClrTx/>
              <a:buSzTx/>
              <a:buFont typeface="Arial" pitchFamily="34" charset="0"/>
              <a:buChar char="•"/>
              <a:tabLst/>
              <a:defRPr/>
            </a:pPr>
            <a:endParaRPr lang="pt-BR" sz="1600" b="1" dirty="0">
              <a:solidFill>
                <a:prstClr val="black"/>
              </a:solidFill>
              <a:latin typeface="Lucida Sans Unicode"/>
            </a:endParaRPr>
          </a:p>
          <a:p>
            <a:pPr marL="0" marR="0" lvl="0" indent="0" algn="just" defTabSz="914400" rtl="0" eaLnBrk="1" fontAlgn="auto" latinLnBrk="0" hangingPunct="1">
              <a:lnSpc>
                <a:spcPct val="100000"/>
              </a:lnSpc>
              <a:spcBef>
                <a:spcPts val="0"/>
              </a:spcBef>
              <a:spcAft>
                <a:spcPts val="0"/>
              </a:spcAft>
              <a:buClrTx/>
              <a:buSzTx/>
              <a:buFont typeface="Arial" pitchFamily="34" charset="0"/>
              <a:buChar char="•"/>
              <a:tabLst/>
              <a:defRPr/>
            </a:pPr>
            <a:endParaRPr kumimoji="0" lang="pt-BR" sz="1600" b="1" i="0" u="none" strike="noStrike" kern="1200" cap="none" spc="0" normalizeH="0" baseline="0" noProof="0" dirty="0">
              <a:ln>
                <a:noFill/>
              </a:ln>
              <a:solidFill>
                <a:prstClr val="black"/>
              </a:solidFill>
              <a:effectLst/>
              <a:uLnTx/>
              <a:uFillTx/>
              <a:latin typeface="Lucida Sans Unicode"/>
              <a:ea typeface="+mn-ea"/>
              <a:cs typeface="+mn-cs"/>
            </a:endParaRPr>
          </a:p>
          <a:p>
            <a:pPr marL="0" marR="0" lvl="0" indent="0" algn="just" defTabSz="914400" rtl="0" eaLnBrk="1" fontAlgn="auto" latinLnBrk="0" hangingPunct="1">
              <a:lnSpc>
                <a:spcPct val="100000"/>
              </a:lnSpc>
              <a:spcBef>
                <a:spcPts val="0"/>
              </a:spcBef>
              <a:spcAft>
                <a:spcPts val="0"/>
              </a:spcAft>
              <a:buClrTx/>
              <a:buSzTx/>
              <a:buFont typeface="Arial" pitchFamily="34" charset="0"/>
              <a:buChar char="•"/>
              <a:tabLst/>
              <a:defRPr/>
            </a:pPr>
            <a:endParaRPr lang="pt-BR" sz="1600" b="1" dirty="0">
              <a:solidFill>
                <a:prstClr val="black"/>
              </a:solidFill>
              <a:latin typeface="Lucida Sans Unicode"/>
            </a:endParaRPr>
          </a:p>
          <a:p>
            <a:pPr marL="0" marR="0" lvl="0" indent="0" algn="just" defTabSz="914400" rtl="0" eaLnBrk="1" fontAlgn="auto" latinLnBrk="0" hangingPunct="1">
              <a:lnSpc>
                <a:spcPct val="100000"/>
              </a:lnSpc>
              <a:spcBef>
                <a:spcPts val="0"/>
              </a:spcBef>
              <a:spcAft>
                <a:spcPts val="0"/>
              </a:spcAft>
              <a:buClrTx/>
              <a:buSzTx/>
              <a:buFont typeface="Arial" pitchFamily="34" charset="0"/>
              <a:buChar char="•"/>
              <a:tabLst/>
              <a:defRPr/>
            </a:pPr>
            <a:endParaRPr kumimoji="0" lang="pt-BR" sz="1600" b="1" i="0" u="none" strike="noStrike" kern="1200" cap="none" spc="0" normalizeH="0" baseline="0" noProof="0" dirty="0">
              <a:ln>
                <a:noFill/>
              </a:ln>
              <a:solidFill>
                <a:prstClr val="black"/>
              </a:solidFill>
              <a:effectLst/>
              <a:uLnTx/>
              <a:uFillTx/>
              <a:latin typeface="Lucida Sans Unicode"/>
              <a:ea typeface="+mn-ea"/>
              <a:cs typeface="+mn-cs"/>
            </a:endParaRPr>
          </a:p>
          <a:p>
            <a:pPr marL="0" marR="0" lvl="0" indent="0" algn="just" defTabSz="914400" rtl="0" eaLnBrk="1" fontAlgn="auto" latinLnBrk="0" hangingPunct="1">
              <a:lnSpc>
                <a:spcPct val="100000"/>
              </a:lnSpc>
              <a:spcBef>
                <a:spcPts val="0"/>
              </a:spcBef>
              <a:spcAft>
                <a:spcPts val="0"/>
              </a:spcAft>
              <a:buClrTx/>
              <a:buSzTx/>
              <a:buFont typeface="Arial" pitchFamily="34" charset="0"/>
              <a:buChar char="•"/>
              <a:tabLst/>
              <a:defRPr/>
            </a:pPr>
            <a:endParaRPr lang="pt-BR" sz="1600" b="1" dirty="0">
              <a:solidFill>
                <a:prstClr val="black"/>
              </a:solidFill>
              <a:latin typeface="Lucida Sans Unicode"/>
            </a:endParaRPr>
          </a:p>
          <a:p>
            <a:pPr marL="0" marR="0" lvl="0" indent="0" algn="just" defTabSz="914400" rtl="0" eaLnBrk="1" fontAlgn="auto" latinLnBrk="0" hangingPunct="1">
              <a:lnSpc>
                <a:spcPct val="100000"/>
              </a:lnSpc>
              <a:spcBef>
                <a:spcPts val="0"/>
              </a:spcBef>
              <a:spcAft>
                <a:spcPts val="0"/>
              </a:spcAft>
              <a:buClrTx/>
              <a:buSzTx/>
              <a:buFont typeface="Arial" pitchFamily="34" charset="0"/>
              <a:buChar char="•"/>
              <a:tabLst/>
              <a:defRPr/>
            </a:pPr>
            <a:endParaRPr kumimoji="0" lang="pt-BR" sz="1600" b="1" i="0" u="none" strike="noStrike" kern="1200" cap="none" spc="0" normalizeH="0" baseline="0" noProof="0" dirty="0">
              <a:ln>
                <a:noFill/>
              </a:ln>
              <a:solidFill>
                <a:prstClr val="black"/>
              </a:solidFill>
              <a:effectLst/>
              <a:uLnTx/>
              <a:uFillTx/>
              <a:latin typeface="Lucida Sans Unicode"/>
              <a:ea typeface="+mn-ea"/>
              <a:cs typeface="+mn-cs"/>
            </a:endParaRPr>
          </a:p>
          <a:p>
            <a:pPr marL="0" marR="0" lvl="0" indent="0" algn="just" defTabSz="914400" rtl="0" eaLnBrk="1" fontAlgn="auto" latinLnBrk="0" hangingPunct="1">
              <a:lnSpc>
                <a:spcPct val="100000"/>
              </a:lnSpc>
              <a:spcBef>
                <a:spcPts val="0"/>
              </a:spcBef>
              <a:spcAft>
                <a:spcPts val="0"/>
              </a:spcAft>
              <a:buClrTx/>
              <a:buSzTx/>
              <a:buFont typeface="Arial" pitchFamily="34" charset="0"/>
              <a:buChar char="•"/>
              <a:tabLst/>
              <a:defRPr/>
            </a:pPr>
            <a:endParaRPr lang="pt-BR" sz="1600" b="1" dirty="0">
              <a:solidFill>
                <a:prstClr val="black"/>
              </a:solidFill>
              <a:latin typeface="Lucida Sans Unicode"/>
            </a:endParaRPr>
          </a:p>
          <a:p>
            <a:pPr marL="0" marR="0" lvl="0" indent="0" algn="just" defTabSz="914400" rtl="0" eaLnBrk="1" fontAlgn="auto" latinLnBrk="0" hangingPunct="1">
              <a:lnSpc>
                <a:spcPct val="100000"/>
              </a:lnSpc>
              <a:spcBef>
                <a:spcPts val="0"/>
              </a:spcBef>
              <a:spcAft>
                <a:spcPts val="0"/>
              </a:spcAft>
              <a:buClrTx/>
              <a:buSzTx/>
              <a:buFont typeface="Arial" pitchFamily="34" charset="0"/>
              <a:buChar char="•"/>
              <a:tabLst/>
              <a:defRPr/>
            </a:pPr>
            <a:endParaRPr kumimoji="0" lang="pt-BR" sz="1600" b="1" i="0" u="none" strike="noStrike" kern="1200" cap="none" spc="0" normalizeH="0" baseline="0" noProof="0" dirty="0">
              <a:ln>
                <a:noFill/>
              </a:ln>
              <a:solidFill>
                <a:prstClr val="black"/>
              </a:solidFill>
              <a:effectLst/>
              <a:uLnTx/>
              <a:uFillTx/>
              <a:latin typeface="Lucida Sans Unicode"/>
              <a:ea typeface="+mn-ea"/>
              <a:cs typeface="+mn-cs"/>
            </a:endParaRPr>
          </a:p>
          <a:p>
            <a:pPr marL="0" marR="0" lvl="0" indent="0" algn="just" defTabSz="914400" rtl="0" eaLnBrk="1" fontAlgn="auto" latinLnBrk="0" hangingPunct="1">
              <a:lnSpc>
                <a:spcPct val="100000"/>
              </a:lnSpc>
              <a:spcBef>
                <a:spcPts val="0"/>
              </a:spcBef>
              <a:spcAft>
                <a:spcPts val="0"/>
              </a:spcAft>
              <a:buClrTx/>
              <a:buSzTx/>
              <a:buFont typeface="Arial" pitchFamily="34" charset="0"/>
              <a:buChar char="•"/>
              <a:tabLst/>
              <a:defRPr/>
            </a:pPr>
            <a:endParaRPr lang="pt-BR" sz="1600" b="1" dirty="0">
              <a:solidFill>
                <a:prstClr val="black"/>
              </a:solidFill>
              <a:latin typeface="Lucida Sans Unicode"/>
            </a:endParaRPr>
          </a:p>
          <a:p>
            <a:pPr marL="0" marR="0" lvl="0" indent="0" algn="just" defTabSz="914400" rtl="0" eaLnBrk="1" fontAlgn="auto" latinLnBrk="0" hangingPunct="1">
              <a:lnSpc>
                <a:spcPct val="100000"/>
              </a:lnSpc>
              <a:spcBef>
                <a:spcPts val="0"/>
              </a:spcBef>
              <a:spcAft>
                <a:spcPts val="0"/>
              </a:spcAft>
              <a:buClrTx/>
              <a:buSzTx/>
              <a:buFont typeface="Arial" pitchFamily="34" charset="0"/>
              <a:buChar char="•"/>
              <a:tabLst/>
              <a:defRPr/>
            </a:pPr>
            <a:endParaRPr kumimoji="0" lang="pt-BR" sz="1600" b="1" i="0" u="none" strike="noStrike" kern="1200" cap="none" spc="0" normalizeH="0" baseline="0" noProof="0" dirty="0">
              <a:ln>
                <a:noFill/>
              </a:ln>
              <a:solidFill>
                <a:prstClr val="black"/>
              </a:solidFill>
              <a:effectLst/>
              <a:uLnTx/>
              <a:uFillTx/>
              <a:latin typeface="Lucida Sans Unicode"/>
              <a:ea typeface="+mn-ea"/>
              <a:cs typeface="+mn-cs"/>
            </a:endParaRPr>
          </a:p>
          <a:p>
            <a:pPr marL="0" marR="0" lvl="0" indent="0" algn="just" defTabSz="914400" rtl="0" eaLnBrk="1" fontAlgn="auto" latinLnBrk="0" hangingPunct="1">
              <a:lnSpc>
                <a:spcPct val="100000"/>
              </a:lnSpc>
              <a:spcBef>
                <a:spcPts val="0"/>
              </a:spcBef>
              <a:spcAft>
                <a:spcPts val="0"/>
              </a:spcAft>
              <a:buClrTx/>
              <a:buSzTx/>
              <a:buFont typeface="Arial" pitchFamily="34" charset="0"/>
              <a:buChar char="•"/>
              <a:tabLst/>
              <a:defRPr/>
            </a:pPr>
            <a:endParaRPr lang="pt-BR" sz="1600" b="1" dirty="0">
              <a:solidFill>
                <a:prstClr val="black"/>
              </a:solidFill>
              <a:latin typeface="Lucida Sans Unicode"/>
            </a:endParaRPr>
          </a:p>
          <a:p>
            <a:pPr marL="0" marR="0" lvl="0" indent="0" algn="just" defTabSz="914400" rtl="0" eaLnBrk="1" fontAlgn="auto" latinLnBrk="0" hangingPunct="1">
              <a:lnSpc>
                <a:spcPct val="100000"/>
              </a:lnSpc>
              <a:spcBef>
                <a:spcPts val="0"/>
              </a:spcBef>
              <a:spcAft>
                <a:spcPts val="0"/>
              </a:spcAft>
              <a:buClrTx/>
              <a:buSzTx/>
              <a:buFont typeface="Arial" pitchFamily="34" charset="0"/>
              <a:buChar char="•"/>
              <a:tabLst/>
              <a:defRPr/>
            </a:pPr>
            <a:endParaRPr kumimoji="0" lang="pt-BR" sz="1600" b="1" i="0" u="none" strike="noStrike" kern="1200" cap="none" spc="0" normalizeH="0" baseline="0" noProof="0" dirty="0">
              <a:ln>
                <a:noFill/>
              </a:ln>
              <a:solidFill>
                <a:prstClr val="black"/>
              </a:solidFill>
              <a:effectLst/>
              <a:uLnTx/>
              <a:uFillTx/>
              <a:latin typeface="Lucida Sans Unicode"/>
              <a:ea typeface="+mn-ea"/>
              <a:cs typeface="+mn-cs"/>
            </a:endParaRPr>
          </a:p>
          <a:p>
            <a:pPr marL="0" marR="0" lvl="0" indent="0" algn="just" defTabSz="914400" rtl="0" eaLnBrk="1" fontAlgn="auto" latinLnBrk="0" hangingPunct="1">
              <a:lnSpc>
                <a:spcPct val="100000"/>
              </a:lnSpc>
              <a:spcBef>
                <a:spcPts val="0"/>
              </a:spcBef>
              <a:spcAft>
                <a:spcPts val="0"/>
              </a:spcAft>
              <a:buClrTx/>
              <a:buSzTx/>
              <a:buFont typeface="Arial" pitchFamily="34" charset="0"/>
              <a:buChar char="•"/>
              <a:tabLst/>
              <a:defRPr/>
            </a:pPr>
            <a:endParaRPr lang="pt-BR" sz="1600" b="1" dirty="0">
              <a:solidFill>
                <a:prstClr val="black"/>
              </a:solidFill>
              <a:latin typeface="Lucida Sans Unicode"/>
            </a:endParaRPr>
          </a:p>
          <a:p>
            <a:pPr marL="0" marR="0" lvl="0" indent="0" algn="just" defTabSz="914400" rtl="0" eaLnBrk="1" fontAlgn="auto" latinLnBrk="0" hangingPunct="1">
              <a:lnSpc>
                <a:spcPct val="100000"/>
              </a:lnSpc>
              <a:spcBef>
                <a:spcPts val="0"/>
              </a:spcBef>
              <a:spcAft>
                <a:spcPts val="0"/>
              </a:spcAft>
              <a:buClrTx/>
              <a:buSzTx/>
              <a:buFont typeface="Arial" pitchFamily="34" charset="0"/>
              <a:buChar char="•"/>
              <a:tabLst/>
              <a:defRPr/>
            </a:pPr>
            <a:endParaRPr kumimoji="0" lang="pt-BR" sz="1600" b="1" i="0" u="none" strike="noStrike" kern="1200" cap="none" spc="0" normalizeH="0" baseline="0" noProof="0" dirty="0">
              <a:ln>
                <a:noFill/>
              </a:ln>
              <a:solidFill>
                <a:prstClr val="black"/>
              </a:solidFill>
              <a:effectLst/>
              <a:uLnTx/>
              <a:uFillTx/>
              <a:latin typeface="Lucida Sans Unicode"/>
              <a:ea typeface="+mn-ea"/>
              <a:cs typeface="+mn-cs"/>
            </a:endParaRPr>
          </a:p>
          <a:p>
            <a:pPr marL="0" marR="0" lvl="0" indent="0" algn="just" defTabSz="914400" rtl="0" eaLnBrk="1" fontAlgn="auto" latinLnBrk="0" hangingPunct="1">
              <a:lnSpc>
                <a:spcPct val="100000"/>
              </a:lnSpc>
              <a:spcBef>
                <a:spcPts val="0"/>
              </a:spcBef>
              <a:spcAft>
                <a:spcPts val="0"/>
              </a:spcAft>
              <a:buClrTx/>
              <a:buSzTx/>
              <a:buFont typeface="Arial" pitchFamily="34" charset="0"/>
              <a:buChar char="•"/>
              <a:tabLst/>
              <a:defRPr/>
            </a:pPr>
            <a:endParaRPr lang="pt-BR" sz="1600" b="1" dirty="0">
              <a:solidFill>
                <a:prstClr val="black"/>
              </a:solidFill>
              <a:latin typeface="Lucida Sans Unicode"/>
            </a:endParaRPr>
          </a:p>
          <a:p>
            <a:pPr marL="0" marR="0" lvl="0" indent="0" algn="just" defTabSz="914400" rtl="0" eaLnBrk="1" fontAlgn="auto" latinLnBrk="0" hangingPunct="1">
              <a:lnSpc>
                <a:spcPct val="100000"/>
              </a:lnSpc>
              <a:spcBef>
                <a:spcPts val="0"/>
              </a:spcBef>
              <a:spcAft>
                <a:spcPts val="0"/>
              </a:spcAft>
              <a:buClrTx/>
              <a:buSzTx/>
              <a:buFont typeface="Arial" pitchFamily="34" charset="0"/>
              <a:buChar char="•"/>
              <a:tabLst/>
              <a:defRPr/>
            </a:pPr>
            <a:endParaRPr kumimoji="0" lang="pt-BR" sz="1600" b="1" i="0" u="none" strike="noStrike" kern="1200" cap="none" spc="0" normalizeH="0" baseline="0" noProof="0" dirty="0">
              <a:ln>
                <a:noFill/>
              </a:ln>
              <a:solidFill>
                <a:prstClr val="black"/>
              </a:solidFill>
              <a:effectLst/>
              <a:uLnTx/>
              <a:uFillTx/>
              <a:latin typeface="Lucida Sans Unicode"/>
              <a:ea typeface="+mn-ea"/>
              <a:cs typeface="+mn-cs"/>
            </a:endParaRPr>
          </a:p>
          <a:p>
            <a:pPr marL="0" marR="0" lvl="0" indent="0" algn="just" defTabSz="914400" rtl="0" eaLnBrk="1" fontAlgn="auto" latinLnBrk="0" hangingPunct="1">
              <a:lnSpc>
                <a:spcPct val="100000"/>
              </a:lnSpc>
              <a:spcBef>
                <a:spcPts val="0"/>
              </a:spcBef>
              <a:spcAft>
                <a:spcPts val="0"/>
              </a:spcAft>
              <a:buClrTx/>
              <a:buSzTx/>
              <a:buFont typeface="Arial" pitchFamily="34" charset="0"/>
              <a:buChar char="•"/>
              <a:tabLst/>
              <a:defRPr/>
            </a:pPr>
            <a:endParaRPr lang="pt-BR" sz="1600" b="1" dirty="0">
              <a:solidFill>
                <a:prstClr val="black"/>
              </a:solidFill>
              <a:latin typeface="Lucida Sans Unicode"/>
            </a:endParaRPr>
          </a:p>
          <a:p>
            <a:pPr marL="0" marR="0" lvl="0" indent="0" algn="just" defTabSz="914400" rtl="0" eaLnBrk="1" fontAlgn="auto" latinLnBrk="0" hangingPunct="1">
              <a:lnSpc>
                <a:spcPct val="100000"/>
              </a:lnSpc>
              <a:spcBef>
                <a:spcPts val="0"/>
              </a:spcBef>
              <a:spcAft>
                <a:spcPts val="0"/>
              </a:spcAft>
              <a:buClrTx/>
              <a:buSzTx/>
              <a:buFont typeface="Arial" pitchFamily="34" charset="0"/>
              <a:buChar char="•"/>
              <a:tabLst/>
              <a:defRPr/>
            </a:pPr>
            <a:endParaRPr kumimoji="0" lang="pt-BR" sz="1600" b="1" i="0" u="none" strike="noStrike" kern="1200" cap="none" spc="0" normalizeH="0" baseline="0" noProof="0" dirty="0">
              <a:ln>
                <a:noFill/>
              </a:ln>
              <a:solidFill>
                <a:prstClr val="black"/>
              </a:solidFill>
              <a:effectLst/>
              <a:uLnTx/>
              <a:uFillTx/>
              <a:latin typeface="Lucida Sans Unicode"/>
              <a:ea typeface="+mn-ea"/>
              <a:cs typeface="+mn-cs"/>
            </a:endParaRPr>
          </a:p>
          <a:p>
            <a:pPr marL="0" marR="0" lvl="0" indent="0" algn="just" defTabSz="914400" rtl="0" eaLnBrk="1" fontAlgn="auto" latinLnBrk="0" hangingPunct="1">
              <a:lnSpc>
                <a:spcPct val="100000"/>
              </a:lnSpc>
              <a:spcBef>
                <a:spcPts val="0"/>
              </a:spcBef>
              <a:spcAft>
                <a:spcPts val="0"/>
              </a:spcAft>
              <a:buClrTx/>
              <a:buSzTx/>
              <a:buFont typeface="Arial" pitchFamily="34" charset="0"/>
              <a:buChar char="•"/>
              <a:tabLst/>
              <a:defRPr/>
            </a:pPr>
            <a:endParaRPr lang="pt-BR" sz="1600" b="1" dirty="0">
              <a:solidFill>
                <a:prstClr val="black"/>
              </a:solidFill>
              <a:latin typeface="Lucida Sans Unicode"/>
            </a:endParaRPr>
          </a:p>
          <a:p>
            <a:pPr marL="0" marR="0" lvl="0" indent="0" algn="just" defTabSz="914400" rtl="0" eaLnBrk="1" fontAlgn="auto" latinLnBrk="0" hangingPunct="1">
              <a:lnSpc>
                <a:spcPct val="100000"/>
              </a:lnSpc>
              <a:spcBef>
                <a:spcPts val="0"/>
              </a:spcBef>
              <a:spcAft>
                <a:spcPts val="0"/>
              </a:spcAft>
              <a:buClrTx/>
              <a:buSzTx/>
              <a:buFont typeface="Arial" pitchFamily="34" charset="0"/>
              <a:buChar char="•"/>
              <a:tabLst/>
              <a:defRPr/>
            </a:pPr>
            <a:endParaRPr kumimoji="0" lang="pt-BR" sz="1600" b="1" i="0" u="none" strike="noStrike" kern="1200" cap="none" spc="0" normalizeH="0" baseline="0" noProof="0" dirty="0">
              <a:ln>
                <a:noFill/>
              </a:ln>
              <a:solidFill>
                <a:prstClr val="black"/>
              </a:solidFill>
              <a:effectLst/>
              <a:uLnTx/>
              <a:uFillTx/>
              <a:latin typeface="Lucida Sans Unicode"/>
              <a:ea typeface="+mn-ea"/>
              <a:cs typeface="+mn-cs"/>
            </a:endParaRPr>
          </a:p>
          <a:p>
            <a:pPr marL="0" marR="0" lvl="0" indent="0" algn="just" defTabSz="914400" rtl="0" eaLnBrk="1" fontAlgn="auto" latinLnBrk="0" hangingPunct="1">
              <a:lnSpc>
                <a:spcPct val="100000"/>
              </a:lnSpc>
              <a:spcBef>
                <a:spcPts val="0"/>
              </a:spcBef>
              <a:spcAft>
                <a:spcPts val="0"/>
              </a:spcAft>
              <a:buClrTx/>
              <a:buSzTx/>
              <a:buFont typeface="Arial" pitchFamily="34" charset="0"/>
              <a:buChar char="•"/>
              <a:tabLst/>
              <a:defRPr/>
            </a:pPr>
            <a:endParaRPr lang="pt-BR" sz="1600" b="1" dirty="0">
              <a:solidFill>
                <a:prstClr val="black"/>
              </a:solidFill>
              <a:latin typeface="Lucida Sans Unicode"/>
            </a:endParaRPr>
          </a:p>
          <a:p>
            <a:pPr marL="0" marR="0" lvl="0" indent="0" algn="just" defTabSz="914400" rtl="0" eaLnBrk="1" fontAlgn="auto" latinLnBrk="0" hangingPunct="1">
              <a:lnSpc>
                <a:spcPct val="100000"/>
              </a:lnSpc>
              <a:spcBef>
                <a:spcPts val="0"/>
              </a:spcBef>
              <a:spcAft>
                <a:spcPts val="0"/>
              </a:spcAft>
              <a:buClrTx/>
              <a:buSzTx/>
              <a:buFont typeface="Arial" pitchFamily="34" charset="0"/>
              <a:buChar char="•"/>
              <a:tabLst/>
              <a:defRPr/>
            </a:pPr>
            <a:endParaRPr kumimoji="0" lang="pt-BR" sz="1600" b="1" i="0" u="none" strike="noStrike" kern="1200" cap="none" spc="0" normalizeH="0" baseline="0" noProof="0" dirty="0">
              <a:ln>
                <a:noFill/>
              </a:ln>
              <a:solidFill>
                <a:prstClr val="black"/>
              </a:solidFill>
              <a:effectLst/>
              <a:uLnTx/>
              <a:uFillTx/>
              <a:latin typeface="Lucida Sans Unicode"/>
              <a:ea typeface="+mn-ea"/>
              <a:cs typeface="+mn-cs"/>
            </a:endParaRPr>
          </a:p>
          <a:p>
            <a:pPr marL="0" marR="0" lvl="0" indent="0" algn="just" defTabSz="914400" rtl="0" eaLnBrk="1" fontAlgn="auto" latinLnBrk="0" hangingPunct="1">
              <a:lnSpc>
                <a:spcPct val="100000"/>
              </a:lnSpc>
              <a:spcBef>
                <a:spcPts val="0"/>
              </a:spcBef>
              <a:spcAft>
                <a:spcPts val="0"/>
              </a:spcAft>
              <a:buClrTx/>
              <a:buSzTx/>
              <a:buFont typeface="Arial" pitchFamily="34" charset="0"/>
              <a:buChar char="•"/>
              <a:tabLst/>
              <a:defRPr/>
            </a:pPr>
            <a:endParaRPr lang="pt-BR" sz="1600" b="1" dirty="0">
              <a:solidFill>
                <a:prstClr val="black"/>
              </a:solidFill>
              <a:latin typeface="Lucida Sans Unicode"/>
            </a:endParaRPr>
          </a:p>
          <a:p>
            <a:pPr marL="0" marR="0" lvl="0" indent="0" algn="just" defTabSz="914400" rtl="0" eaLnBrk="1" fontAlgn="auto" latinLnBrk="0" hangingPunct="1">
              <a:lnSpc>
                <a:spcPct val="100000"/>
              </a:lnSpc>
              <a:spcBef>
                <a:spcPts val="0"/>
              </a:spcBef>
              <a:spcAft>
                <a:spcPts val="0"/>
              </a:spcAft>
              <a:buClrTx/>
              <a:buSzTx/>
              <a:buFont typeface="Arial" pitchFamily="34" charset="0"/>
              <a:buChar char="•"/>
              <a:tabLst/>
              <a:defRPr/>
            </a:pPr>
            <a:endParaRPr kumimoji="0" lang="pt-BR" sz="1600" b="1" i="0" u="none" strike="noStrike" kern="1200" cap="none" spc="0" normalizeH="0" baseline="0" noProof="0" dirty="0">
              <a:ln>
                <a:noFill/>
              </a:ln>
              <a:solidFill>
                <a:prstClr val="black"/>
              </a:solidFill>
              <a:effectLst/>
              <a:uLnTx/>
              <a:uFillTx/>
              <a:latin typeface="Lucida Sans Unicode"/>
              <a:ea typeface="+mn-ea"/>
              <a:cs typeface="+mn-cs"/>
            </a:endParaRPr>
          </a:p>
        </p:txBody>
      </p:sp>
      <p:sp>
        <p:nvSpPr>
          <p:cNvPr id="3" name="Retângulo 2"/>
          <p:cNvSpPr/>
          <p:nvPr/>
        </p:nvSpPr>
        <p:spPr>
          <a:xfrm>
            <a:off x="30867" y="2737644"/>
            <a:ext cx="285750" cy="4705350"/>
          </a:xfrm>
          <a:prstGeom prst="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6" name="Título 1">
            <a:extLst>
              <a:ext uri="{FF2B5EF4-FFF2-40B4-BE49-F238E27FC236}">
                <a16:creationId xmlns:a16="http://schemas.microsoft.com/office/drawing/2014/main" id="{A2BAA418-B748-020B-4E6B-C4D3C3C43BB5}"/>
              </a:ext>
            </a:extLst>
          </p:cNvPr>
          <p:cNvSpPr txBox="1">
            <a:spLocks/>
          </p:cNvSpPr>
          <p:nvPr/>
        </p:nvSpPr>
        <p:spPr>
          <a:xfrm>
            <a:off x="0" y="204788"/>
            <a:ext cx="16516350" cy="671512"/>
          </a:xfrm>
          <a:prstGeom prst="rect">
            <a:avLst/>
          </a:prstGeom>
        </p:spPr>
        <p:txBody>
          <a:bodyPr>
            <a:noAutofit/>
          </a:bodyPr>
          <a:lstStyle>
            <a:lvl1pPr algn="ctr" defTabSz="1368143" rtl="0" eaLnBrk="1" latinLnBrk="0" hangingPunct="1">
              <a:spcBef>
                <a:spcPct val="0"/>
              </a:spcBef>
              <a:buNone/>
              <a:defRPr sz="6500" kern="1200">
                <a:solidFill>
                  <a:schemeClr val="tx1"/>
                </a:solidFill>
                <a:latin typeface="+mj-lt"/>
                <a:ea typeface="+mj-ea"/>
                <a:cs typeface="+mj-cs"/>
              </a:defRPr>
            </a:lvl1pPr>
          </a:lstStyle>
          <a:p>
            <a:r>
              <a:rPr lang="pt-BR" sz="4800" dirty="0"/>
              <a:t>MEMÓRIA – ESTIMATIVA DE RECEITA</a:t>
            </a:r>
          </a:p>
        </p:txBody>
      </p:sp>
      <p:pic>
        <p:nvPicPr>
          <p:cNvPr id="4" name="Imagem 3">
            <a:extLst>
              <a:ext uri="{FF2B5EF4-FFF2-40B4-BE49-F238E27FC236}">
                <a16:creationId xmlns:a16="http://schemas.microsoft.com/office/drawing/2014/main" id="{E8FD9C28-4E6F-90E0-6BB7-C7C5B11C3C34}"/>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856211" y="1280160"/>
            <a:ext cx="16454104" cy="7863840"/>
          </a:xfrm>
          <a:prstGeom prst="rect">
            <a:avLst/>
          </a:prstGeom>
          <a:noFill/>
          <a:ln>
            <a:noFill/>
          </a:ln>
        </p:spPr>
      </p:pic>
    </p:spTree>
    <p:extLst>
      <p:ext uri="{BB962C8B-B14F-4D97-AF65-F5344CB8AC3E}">
        <p14:creationId xmlns:p14="http://schemas.microsoft.com/office/powerpoint/2010/main" val="3327567667"/>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decel="10000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ângulo 1"/>
          <p:cNvSpPr/>
          <p:nvPr/>
        </p:nvSpPr>
        <p:spPr>
          <a:xfrm>
            <a:off x="0" y="204788"/>
            <a:ext cx="17559338" cy="987583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just" defTabSz="914400" rtl="0" eaLnBrk="1" fontAlgn="auto" latinLnBrk="0" hangingPunct="1">
              <a:lnSpc>
                <a:spcPct val="100000"/>
              </a:lnSpc>
              <a:spcBef>
                <a:spcPts val="0"/>
              </a:spcBef>
              <a:spcAft>
                <a:spcPts val="0"/>
              </a:spcAft>
              <a:buClrTx/>
              <a:buSzTx/>
              <a:tabLst/>
              <a:defRPr/>
            </a:pPr>
            <a:endParaRPr kumimoji="0" lang="pt-BR" sz="1600" b="1" i="0" u="none" strike="noStrike" kern="1200" cap="none" spc="0" normalizeH="0" baseline="0" noProof="0" dirty="0">
              <a:ln>
                <a:noFill/>
              </a:ln>
              <a:solidFill>
                <a:prstClr val="black"/>
              </a:solidFill>
              <a:effectLst/>
              <a:uLnTx/>
              <a:uFillTx/>
              <a:latin typeface="Lucida Sans Unicode"/>
              <a:ea typeface="+mn-ea"/>
              <a:cs typeface="+mn-cs"/>
            </a:endParaRPr>
          </a:p>
          <a:p>
            <a:pPr marL="0" marR="0" lvl="0" indent="0" algn="just" defTabSz="914400" rtl="0" eaLnBrk="1" fontAlgn="auto" latinLnBrk="0" hangingPunct="1">
              <a:lnSpc>
                <a:spcPct val="100000"/>
              </a:lnSpc>
              <a:spcBef>
                <a:spcPts val="0"/>
              </a:spcBef>
              <a:spcAft>
                <a:spcPts val="0"/>
              </a:spcAft>
              <a:buClrTx/>
              <a:buSzTx/>
              <a:buFont typeface="Arial" pitchFamily="34" charset="0"/>
              <a:buChar char="•"/>
              <a:tabLst/>
              <a:defRPr/>
            </a:pPr>
            <a:endParaRPr lang="pt-BR" sz="1600" b="1" dirty="0">
              <a:solidFill>
                <a:prstClr val="black"/>
              </a:solidFill>
              <a:latin typeface="Lucida Sans Unicode"/>
            </a:endParaRPr>
          </a:p>
          <a:p>
            <a:pPr marL="0" marR="0" lvl="0" indent="0" algn="just" defTabSz="914400" rtl="0" eaLnBrk="1" fontAlgn="auto" latinLnBrk="0" hangingPunct="1">
              <a:lnSpc>
                <a:spcPct val="100000"/>
              </a:lnSpc>
              <a:spcBef>
                <a:spcPts val="0"/>
              </a:spcBef>
              <a:spcAft>
                <a:spcPts val="0"/>
              </a:spcAft>
              <a:buClrTx/>
              <a:buSzTx/>
              <a:buFont typeface="Arial" pitchFamily="34" charset="0"/>
              <a:buChar char="•"/>
              <a:tabLst/>
              <a:defRPr/>
            </a:pPr>
            <a:endParaRPr kumimoji="0" lang="pt-BR" sz="1600" b="1" i="0" u="none" strike="noStrike" kern="1200" cap="none" spc="0" normalizeH="0" baseline="0" noProof="0" dirty="0">
              <a:ln>
                <a:noFill/>
              </a:ln>
              <a:solidFill>
                <a:prstClr val="black"/>
              </a:solidFill>
              <a:effectLst/>
              <a:uLnTx/>
              <a:uFillTx/>
              <a:latin typeface="Lucida Sans Unicode"/>
              <a:ea typeface="+mn-ea"/>
              <a:cs typeface="+mn-cs"/>
            </a:endParaRPr>
          </a:p>
          <a:p>
            <a:pPr marL="0" marR="0" lvl="0" indent="0" algn="just" defTabSz="914400" rtl="0" eaLnBrk="1" fontAlgn="auto" latinLnBrk="0" hangingPunct="1">
              <a:lnSpc>
                <a:spcPct val="100000"/>
              </a:lnSpc>
              <a:spcBef>
                <a:spcPts val="0"/>
              </a:spcBef>
              <a:spcAft>
                <a:spcPts val="0"/>
              </a:spcAft>
              <a:buClrTx/>
              <a:buSzTx/>
              <a:buFont typeface="Arial" pitchFamily="34" charset="0"/>
              <a:buChar char="•"/>
              <a:tabLst/>
              <a:defRPr/>
            </a:pPr>
            <a:endParaRPr lang="pt-BR" sz="1600" b="1" dirty="0">
              <a:solidFill>
                <a:prstClr val="black"/>
              </a:solidFill>
              <a:latin typeface="Lucida Sans Unicode"/>
            </a:endParaRPr>
          </a:p>
          <a:p>
            <a:pPr marL="0" marR="0" lvl="0" indent="0" algn="just" defTabSz="914400" rtl="0" eaLnBrk="1" fontAlgn="auto" latinLnBrk="0" hangingPunct="1">
              <a:lnSpc>
                <a:spcPct val="100000"/>
              </a:lnSpc>
              <a:spcBef>
                <a:spcPts val="0"/>
              </a:spcBef>
              <a:spcAft>
                <a:spcPts val="0"/>
              </a:spcAft>
              <a:buClrTx/>
              <a:buSzTx/>
              <a:buFont typeface="Arial" pitchFamily="34" charset="0"/>
              <a:buChar char="•"/>
              <a:tabLst/>
              <a:defRPr/>
            </a:pPr>
            <a:endParaRPr kumimoji="0" lang="pt-BR" sz="1600" b="1" i="0" u="none" strike="noStrike" kern="1200" cap="none" spc="0" normalizeH="0" baseline="0" noProof="0" dirty="0">
              <a:ln>
                <a:noFill/>
              </a:ln>
              <a:solidFill>
                <a:prstClr val="black"/>
              </a:solidFill>
              <a:effectLst/>
              <a:uLnTx/>
              <a:uFillTx/>
              <a:latin typeface="Lucida Sans Unicode"/>
              <a:ea typeface="+mn-ea"/>
              <a:cs typeface="+mn-cs"/>
            </a:endParaRPr>
          </a:p>
          <a:p>
            <a:pPr marL="0" marR="0" lvl="0" indent="0" algn="just" defTabSz="914400" rtl="0" eaLnBrk="1" fontAlgn="auto" latinLnBrk="0" hangingPunct="1">
              <a:lnSpc>
                <a:spcPct val="100000"/>
              </a:lnSpc>
              <a:spcBef>
                <a:spcPts val="0"/>
              </a:spcBef>
              <a:spcAft>
                <a:spcPts val="0"/>
              </a:spcAft>
              <a:buClrTx/>
              <a:buSzTx/>
              <a:buFont typeface="Arial" pitchFamily="34" charset="0"/>
              <a:buChar char="•"/>
              <a:tabLst/>
              <a:defRPr/>
            </a:pPr>
            <a:endParaRPr lang="pt-BR" sz="1600" b="1" dirty="0">
              <a:solidFill>
                <a:prstClr val="black"/>
              </a:solidFill>
              <a:latin typeface="Lucida Sans Unicode"/>
            </a:endParaRPr>
          </a:p>
          <a:p>
            <a:pPr marL="0" marR="0" lvl="0" indent="0" algn="just" defTabSz="914400" rtl="0" eaLnBrk="1" fontAlgn="auto" latinLnBrk="0" hangingPunct="1">
              <a:lnSpc>
                <a:spcPct val="100000"/>
              </a:lnSpc>
              <a:spcBef>
                <a:spcPts val="0"/>
              </a:spcBef>
              <a:spcAft>
                <a:spcPts val="0"/>
              </a:spcAft>
              <a:buClrTx/>
              <a:buSzTx/>
              <a:buFont typeface="Arial" pitchFamily="34" charset="0"/>
              <a:buChar char="•"/>
              <a:tabLst/>
              <a:defRPr/>
            </a:pPr>
            <a:endParaRPr kumimoji="0" lang="pt-BR" sz="1600" b="1" i="0" u="none" strike="noStrike" kern="1200" cap="none" spc="0" normalizeH="0" baseline="0" noProof="0" dirty="0">
              <a:ln>
                <a:noFill/>
              </a:ln>
              <a:solidFill>
                <a:prstClr val="black"/>
              </a:solidFill>
              <a:effectLst/>
              <a:uLnTx/>
              <a:uFillTx/>
              <a:latin typeface="Lucida Sans Unicode"/>
              <a:ea typeface="+mn-ea"/>
              <a:cs typeface="+mn-cs"/>
            </a:endParaRPr>
          </a:p>
          <a:p>
            <a:pPr marL="0" marR="0" lvl="0" indent="0" algn="just" defTabSz="914400" rtl="0" eaLnBrk="1" fontAlgn="auto" latinLnBrk="0" hangingPunct="1">
              <a:lnSpc>
                <a:spcPct val="100000"/>
              </a:lnSpc>
              <a:spcBef>
                <a:spcPts val="0"/>
              </a:spcBef>
              <a:spcAft>
                <a:spcPts val="0"/>
              </a:spcAft>
              <a:buClrTx/>
              <a:buSzTx/>
              <a:buFont typeface="Arial" pitchFamily="34" charset="0"/>
              <a:buChar char="•"/>
              <a:tabLst/>
              <a:defRPr/>
            </a:pPr>
            <a:endParaRPr lang="pt-BR" sz="1600" b="1" dirty="0">
              <a:solidFill>
                <a:prstClr val="black"/>
              </a:solidFill>
              <a:latin typeface="Lucida Sans Unicode"/>
            </a:endParaRPr>
          </a:p>
          <a:p>
            <a:pPr marL="0" marR="0" lvl="0" indent="0" algn="just" defTabSz="914400" rtl="0" eaLnBrk="1" fontAlgn="auto" latinLnBrk="0" hangingPunct="1">
              <a:lnSpc>
                <a:spcPct val="100000"/>
              </a:lnSpc>
              <a:spcBef>
                <a:spcPts val="0"/>
              </a:spcBef>
              <a:spcAft>
                <a:spcPts val="0"/>
              </a:spcAft>
              <a:buClrTx/>
              <a:buSzTx/>
              <a:buFont typeface="Arial" pitchFamily="34" charset="0"/>
              <a:buChar char="•"/>
              <a:tabLst/>
              <a:defRPr/>
            </a:pPr>
            <a:endParaRPr kumimoji="0" lang="pt-BR" sz="1600" b="1" i="0" u="none" strike="noStrike" kern="1200" cap="none" spc="0" normalizeH="0" baseline="0" noProof="0" dirty="0">
              <a:ln>
                <a:noFill/>
              </a:ln>
              <a:solidFill>
                <a:prstClr val="black"/>
              </a:solidFill>
              <a:effectLst/>
              <a:uLnTx/>
              <a:uFillTx/>
              <a:latin typeface="Lucida Sans Unicode"/>
              <a:ea typeface="+mn-ea"/>
              <a:cs typeface="+mn-cs"/>
            </a:endParaRPr>
          </a:p>
          <a:p>
            <a:pPr marL="0" marR="0" lvl="0" indent="0" algn="just" defTabSz="914400" rtl="0" eaLnBrk="1" fontAlgn="auto" latinLnBrk="0" hangingPunct="1">
              <a:lnSpc>
                <a:spcPct val="100000"/>
              </a:lnSpc>
              <a:spcBef>
                <a:spcPts val="0"/>
              </a:spcBef>
              <a:spcAft>
                <a:spcPts val="0"/>
              </a:spcAft>
              <a:buClrTx/>
              <a:buSzTx/>
              <a:buFont typeface="Arial" pitchFamily="34" charset="0"/>
              <a:buChar char="•"/>
              <a:tabLst/>
              <a:defRPr/>
            </a:pPr>
            <a:endParaRPr lang="pt-BR" sz="1600" b="1" dirty="0">
              <a:solidFill>
                <a:prstClr val="black"/>
              </a:solidFill>
              <a:latin typeface="Lucida Sans Unicode"/>
            </a:endParaRPr>
          </a:p>
          <a:p>
            <a:pPr marL="0" marR="0" lvl="0" indent="0" algn="just" defTabSz="914400" rtl="0" eaLnBrk="1" fontAlgn="auto" latinLnBrk="0" hangingPunct="1">
              <a:lnSpc>
                <a:spcPct val="100000"/>
              </a:lnSpc>
              <a:spcBef>
                <a:spcPts val="0"/>
              </a:spcBef>
              <a:spcAft>
                <a:spcPts val="0"/>
              </a:spcAft>
              <a:buClrTx/>
              <a:buSzTx/>
              <a:buFont typeface="Arial" pitchFamily="34" charset="0"/>
              <a:buChar char="•"/>
              <a:tabLst/>
              <a:defRPr/>
            </a:pPr>
            <a:endParaRPr kumimoji="0" lang="pt-BR" sz="1600" b="1" i="0" u="none" strike="noStrike" kern="1200" cap="none" spc="0" normalizeH="0" baseline="0" noProof="0" dirty="0">
              <a:ln>
                <a:noFill/>
              </a:ln>
              <a:solidFill>
                <a:prstClr val="black"/>
              </a:solidFill>
              <a:effectLst/>
              <a:uLnTx/>
              <a:uFillTx/>
              <a:latin typeface="Lucida Sans Unicode"/>
              <a:ea typeface="+mn-ea"/>
              <a:cs typeface="+mn-cs"/>
            </a:endParaRPr>
          </a:p>
          <a:p>
            <a:pPr marL="0" marR="0" lvl="0" indent="0" algn="just" defTabSz="914400" rtl="0" eaLnBrk="1" fontAlgn="auto" latinLnBrk="0" hangingPunct="1">
              <a:lnSpc>
                <a:spcPct val="100000"/>
              </a:lnSpc>
              <a:spcBef>
                <a:spcPts val="0"/>
              </a:spcBef>
              <a:spcAft>
                <a:spcPts val="0"/>
              </a:spcAft>
              <a:buClrTx/>
              <a:buSzTx/>
              <a:buFont typeface="Arial" pitchFamily="34" charset="0"/>
              <a:buChar char="•"/>
              <a:tabLst/>
              <a:defRPr/>
            </a:pPr>
            <a:endParaRPr lang="pt-BR" sz="1600" b="1" dirty="0">
              <a:solidFill>
                <a:prstClr val="black"/>
              </a:solidFill>
              <a:latin typeface="Lucida Sans Unicode"/>
            </a:endParaRPr>
          </a:p>
          <a:p>
            <a:pPr marL="0" marR="0" lvl="0" indent="0" algn="just" defTabSz="914400" rtl="0" eaLnBrk="1" fontAlgn="auto" latinLnBrk="0" hangingPunct="1">
              <a:lnSpc>
                <a:spcPct val="100000"/>
              </a:lnSpc>
              <a:spcBef>
                <a:spcPts val="0"/>
              </a:spcBef>
              <a:spcAft>
                <a:spcPts val="0"/>
              </a:spcAft>
              <a:buClrTx/>
              <a:buSzTx/>
              <a:buFont typeface="Arial" pitchFamily="34" charset="0"/>
              <a:buChar char="•"/>
              <a:tabLst/>
              <a:defRPr/>
            </a:pPr>
            <a:endParaRPr kumimoji="0" lang="pt-BR" sz="1600" b="1" i="0" u="none" strike="noStrike" kern="1200" cap="none" spc="0" normalizeH="0" baseline="0" noProof="0" dirty="0">
              <a:ln>
                <a:noFill/>
              </a:ln>
              <a:solidFill>
                <a:prstClr val="black"/>
              </a:solidFill>
              <a:effectLst/>
              <a:uLnTx/>
              <a:uFillTx/>
              <a:latin typeface="Lucida Sans Unicode"/>
              <a:ea typeface="+mn-ea"/>
              <a:cs typeface="+mn-cs"/>
            </a:endParaRPr>
          </a:p>
          <a:p>
            <a:pPr marL="0" marR="0" lvl="0" indent="0" algn="just" defTabSz="914400" rtl="0" eaLnBrk="1" fontAlgn="auto" latinLnBrk="0" hangingPunct="1">
              <a:lnSpc>
                <a:spcPct val="100000"/>
              </a:lnSpc>
              <a:spcBef>
                <a:spcPts val="0"/>
              </a:spcBef>
              <a:spcAft>
                <a:spcPts val="0"/>
              </a:spcAft>
              <a:buClrTx/>
              <a:buSzTx/>
              <a:buFont typeface="Arial" pitchFamily="34" charset="0"/>
              <a:buChar char="•"/>
              <a:tabLst/>
              <a:defRPr/>
            </a:pPr>
            <a:endParaRPr lang="pt-BR" sz="1600" b="1" dirty="0">
              <a:solidFill>
                <a:prstClr val="black"/>
              </a:solidFill>
              <a:latin typeface="Lucida Sans Unicode"/>
            </a:endParaRPr>
          </a:p>
          <a:p>
            <a:pPr marL="0" marR="0" lvl="0" indent="0" algn="just" defTabSz="914400" rtl="0" eaLnBrk="1" fontAlgn="auto" latinLnBrk="0" hangingPunct="1">
              <a:lnSpc>
                <a:spcPct val="100000"/>
              </a:lnSpc>
              <a:spcBef>
                <a:spcPts val="0"/>
              </a:spcBef>
              <a:spcAft>
                <a:spcPts val="0"/>
              </a:spcAft>
              <a:buClrTx/>
              <a:buSzTx/>
              <a:buFont typeface="Arial" pitchFamily="34" charset="0"/>
              <a:buChar char="•"/>
              <a:tabLst/>
              <a:defRPr/>
            </a:pPr>
            <a:endParaRPr kumimoji="0" lang="pt-BR" sz="1600" b="1" i="0" u="none" strike="noStrike" kern="1200" cap="none" spc="0" normalizeH="0" baseline="0" noProof="0" dirty="0">
              <a:ln>
                <a:noFill/>
              </a:ln>
              <a:solidFill>
                <a:prstClr val="black"/>
              </a:solidFill>
              <a:effectLst/>
              <a:uLnTx/>
              <a:uFillTx/>
              <a:latin typeface="Lucida Sans Unicode"/>
              <a:ea typeface="+mn-ea"/>
              <a:cs typeface="+mn-cs"/>
            </a:endParaRPr>
          </a:p>
          <a:p>
            <a:pPr marL="0" marR="0" lvl="0" indent="0" algn="just" defTabSz="914400" rtl="0" eaLnBrk="1" fontAlgn="auto" latinLnBrk="0" hangingPunct="1">
              <a:lnSpc>
                <a:spcPct val="100000"/>
              </a:lnSpc>
              <a:spcBef>
                <a:spcPts val="0"/>
              </a:spcBef>
              <a:spcAft>
                <a:spcPts val="0"/>
              </a:spcAft>
              <a:buClrTx/>
              <a:buSzTx/>
              <a:buFont typeface="Arial" pitchFamily="34" charset="0"/>
              <a:buChar char="•"/>
              <a:tabLst/>
              <a:defRPr/>
            </a:pPr>
            <a:endParaRPr lang="pt-BR" sz="1600" b="1" dirty="0">
              <a:solidFill>
                <a:prstClr val="black"/>
              </a:solidFill>
              <a:latin typeface="Lucida Sans Unicode"/>
            </a:endParaRPr>
          </a:p>
          <a:p>
            <a:pPr marL="0" marR="0" lvl="0" indent="0" algn="just" defTabSz="914400" rtl="0" eaLnBrk="1" fontAlgn="auto" latinLnBrk="0" hangingPunct="1">
              <a:lnSpc>
                <a:spcPct val="100000"/>
              </a:lnSpc>
              <a:spcBef>
                <a:spcPts val="0"/>
              </a:spcBef>
              <a:spcAft>
                <a:spcPts val="0"/>
              </a:spcAft>
              <a:buClrTx/>
              <a:buSzTx/>
              <a:buFont typeface="Arial" pitchFamily="34" charset="0"/>
              <a:buChar char="•"/>
              <a:tabLst/>
              <a:defRPr/>
            </a:pPr>
            <a:endParaRPr kumimoji="0" lang="pt-BR" sz="1600" b="1" i="0" u="none" strike="noStrike" kern="1200" cap="none" spc="0" normalizeH="0" baseline="0" noProof="0" dirty="0">
              <a:ln>
                <a:noFill/>
              </a:ln>
              <a:solidFill>
                <a:prstClr val="black"/>
              </a:solidFill>
              <a:effectLst/>
              <a:uLnTx/>
              <a:uFillTx/>
              <a:latin typeface="Lucida Sans Unicode"/>
              <a:ea typeface="+mn-ea"/>
              <a:cs typeface="+mn-cs"/>
            </a:endParaRPr>
          </a:p>
          <a:p>
            <a:pPr marL="0" marR="0" lvl="0" indent="0" algn="just" defTabSz="914400" rtl="0" eaLnBrk="1" fontAlgn="auto" latinLnBrk="0" hangingPunct="1">
              <a:lnSpc>
                <a:spcPct val="100000"/>
              </a:lnSpc>
              <a:spcBef>
                <a:spcPts val="0"/>
              </a:spcBef>
              <a:spcAft>
                <a:spcPts val="0"/>
              </a:spcAft>
              <a:buClrTx/>
              <a:buSzTx/>
              <a:buFont typeface="Arial" pitchFamily="34" charset="0"/>
              <a:buChar char="•"/>
              <a:tabLst/>
              <a:defRPr/>
            </a:pPr>
            <a:endParaRPr lang="pt-BR" sz="1600" b="1" dirty="0">
              <a:solidFill>
                <a:prstClr val="black"/>
              </a:solidFill>
              <a:latin typeface="Lucida Sans Unicode"/>
            </a:endParaRPr>
          </a:p>
          <a:p>
            <a:pPr marL="0" marR="0" lvl="0" indent="0" algn="just" defTabSz="914400" rtl="0" eaLnBrk="1" fontAlgn="auto" latinLnBrk="0" hangingPunct="1">
              <a:lnSpc>
                <a:spcPct val="100000"/>
              </a:lnSpc>
              <a:spcBef>
                <a:spcPts val="0"/>
              </a:spcBef>
              <a:spcAft>
                <a:spcPts val="0"/>
              </a:spcAft>
              <a:buClrTx/>
              <a:buSzTx/>
              <a:buFont typeface="Arial" pitchFamily="34" charset="0"/>
              <a:buChar char="•"/>
              <a:tabLst/>
              <a:defRPr/>
            </a:pPr>
            <a:endParaRPr kumimoji="0" lang="pt-BR" sz="1600" b="1" i="0" u="none" strike="noStrike" kern="1200" cap="none" spc="0" normalizeH="0" baseline="0" noProof="0" dirty="0">
              <a:ln>
                <a:noFill/>
              </a:ln>
              <a:solidFill>
                <a:prstClr val="black"/>
              </a:solidFill>
              <a:effectLst/>
              <a:uLnTx/>
              <a:uFillTx/>
              <a:latin typeface="Lucida Sans Unicode"/>
              <a:ea typeface="+mn-ea"/>
              <a:cs typeface="+mn-cs"/>
            </a:endParaRPr>
          </a:p>
          <a:p>
            <a:pPr marL="0" marR="0" lvl="0" indent="0" algn="just" defTabSz="914400" rtl="0" eaLnBrk="1" fontAlgn="auto" latinLnBrk="0" hangingPunct="1">
              <a:lnSpc>
                <a:spcPct val="100000"/>
              </a:lnSpc>
              <a:spcBef>
                <a:spcPts val="0"/>
              </a:spcBef>
              <a:spcAft>
                <a:spcPts val="0"/>
              </a:spcAft>
              <a:buClrTx/>
              <a:buSzTx/>
              <a:buFont typeface="Arial" pitchFamily="34" charset="0"/>
              <a:buChar char="•"/>
              <a:tabLst/>
              <a:defRPr/>
            </a:pPr>
            <a:endParaRPr lang="pt-BR" sz="1600" b="1" dirty="0">
              <a:solidFill>
                <a:prstClr val="black"/>
              </a:solidFill>
              <a:latin typeface="Lucida Sans Unicode"/>
            </a:endParaRPr>
          </a:p>
          <a:p>
            <a:pPr marL="0" marR="0" lvl="0" indent="0" algn="just" defTabSz="914400" rtl="0" eaLnBrk="1" fontAlgn="auto" latinLnBrk="0" hangingPunct="1">
              <a:lnSpc>
                <a:spcPct val="100000"/>
              </a:lnSpc>
              <a:spcBef>
                <a:spcPts val="0"/>
              </a:spcBef>
              <a:spcAft>
                <a:spcPts val="0"/>
              </a:spcAft>
              <a:buClrTx/>
              <a:buSzTx/>
              <a:buFont typeface="Arial" pitchFamily="34" charset="0"/>
              <a:buChar char="•"/>
              <a:tabLst/>
              <a:defRPr/>
            </a:pPr>
            <a:endParaRPr kumimoji="0" lang="pt-BR" sz="1600" b="1" i="0" u="none" strike="noStrike" kern="1200" cap="none" spc="0" normalizeH="0" baseline="0" noProof="0" dirty="0">
              <a:ln>
                <a:noFill/>
              </a:ln>
              <a:solidFill>
                <a:prstClr val="black"/>
              </a:solidFill>
              <a:effectLst/>
              <a:uLnTx/>
              <a:uFillTx/>
              <a:latin typeface="Lucida Sans Unicode"/>
              <a:ea typeface="+mn-ea"/>
              <a:cs typeface="+mn-cs"/>
            </a:endParaRPr>
          </a:p>
          <a:p>
            <a:pPr marL="0" marR="0" lvl="0" indent="0" algn="just" defTabSz="914400" rtl="0" eaLnBrk="1" fontAlgn="auto" latinLnBrk="0" hangingPunct="1">
              <a:lnSpc>
                <a:spcPct val="100000"/>
              </a:lnSpc>
              <a:spcBef>
                <a:spcPts val="0"/>
              </a:spcBef>
              <a:spcAft>
                <a:spcPts val="0"/>
              </a:spcAft>
              <a:buClrTx/>
              <a:buSzTx/>
              <a:buFont typeface="Arial" pitchFamily="34" charset="0"/>
              <a:buChar char="•"/>
              <a:tabLst/>
              <a:defRPr/>
            </a:pPr>
            <a:endParaRPr lang="pt-BR" sz="1600" b="1" dirty="0">
              <a:solidFill>
                <a:prstClr val="black"/>
              </a:solidFill>
              <a:latin typeface="Lucida Sans Unicode"/>
            </a:endParaRPr>
          </a:p>
          <a:p>
            <a:pPr marL="0" marR="0" lvl="0" indent="0" algn="just" defTabSz="914400" rtl="0" eaLnBrk="1" fontAlgn="auto" latinLnBrk="0" hangingPunct="1">
              <a:lnSpc>
                <a:spcPct val="100000"/>
              </a:lnSpc>
              <a:spcBef>
                <a:spcPts val="0"/>
              </a:spcBef>
              <a:spcAft>
                <a:spcPts val="0"/>
              </a:spcAft>
              <a:buClrTx/>
              <a:buSzTx/>
              <a:buFont typeface="Arial" pitchFamily="34" charset="0"/>
              <a:buChar char="•"/>
              <a:tabLst/>
              <a:defRPr/>
            </a:pPr>
            <a:endParaRPr kumimoji="0" lang="pt-BR" sz="1600" b="1" i="0" u="none" strike="noStrike" kern="1200" cap="none" spc="0" normalizeH="0" baseline="0" noProof="0" dirty="0">
              <a:ln>
                <a:noFill/>
              </a:ln>
              <a:solidFill>
                <a:prstClr val="black"/>
              </a:solidFill>
              <a:effectLst/>
              <a:uLnTx/>
              <a:uFillTx/>
              <a:latin typeface="Lucida Sans Unicode"/>
              <a:ea typeface="+mn-ea"/>
              <a:cs typeface="+mn-cs"/>
            </a:endParaRPr>
          </a:p>
          <a:p>
            <a:pPr marL="0" marR="0" lvl="0" indent="0" algn="just" defTabSz="914400" rtl="0" eaLnBrk="1" fontAlgn="auto" latinLnBrk="0" hangingPunct="1">
              <a:lnSpc>
                <a:spcPct val="100000"/>
              </a:lnSpc>
              <a:spcBef>
                <a:spcPts val="0"/>
              </a:spcBef>
              <a:spcAft>
                <a:spcPts val="0"/>
              </a:spcAft>
              <a:buClrTx/>
              <a:buSzTx/>
              <a:buFont typeface="Arial" pitchFamily="34" charset="0"/>
              <a:buChar char="•"/>
              <a:tabLst/>
              <a:defRPr/>
            </a:pPr>
            <a:endParaRPr lang="pt-BR" sz="1600" b="1" dirty="0">
              <a:solidFill>
                <a:prstClr val="black"/>
              </a:solidFill>
              <a:latin typeface="Lucida Sans Unicode"/>
            </a:endParaRPr>
          </a:p>
          <a:p>
            <a:pPr marL="0" marR="0" lvl="0" indent="0" algn="just" defTabSz="914400" rtl="0" eaLnBrk="1" fontAlgn="auto" latinLnBrk="0" hangingPunct="1">
              <a:lnSpc>
                <a:spcPct val="100000"/>
              </a:lnSpc>
              <a:spcBef>
                <a:spcPts val="0"/>
              </a:spcBef>
              <a:spcAft>
                <a:spcPts val="0"/>
              </a:spcAft>
              <a:buClrTx/>
              <a:buSzTx/>
              <a:buFont typeface="Arial" pitchFamily="34" charset="0"/>
              <a:buChar char="•"/>
              <a:tabLst/>
              <a:defRPr/>
            </a:pPr>
            <a:endParaRPr kumimoji="0" lang="pt-BR" sz="1600" b="1" i="0" u="none" strike="noStrike" kern="1200" cap="none" spc="0" normalizeH="0" baseline="0" noProof="0" dirty="0">
              <a:ln>
                <a:noFill/>
              </a:ln>
              <a:solidFill>
                <a:prstClr val="black"/>
              </a:solidFill>
              <a:effectLst/>
              <a:uLnTx/>
              <a:uFillTx/>
              <a:latin typeface="Lucida Sans Unicode"/>
              <a:ea typeface="+mn-ea"/>
              <a:cs typeface="+mn-cs"/>
            </a:endParaRPr>
          </a:p>
          <a:p>
            <a:pPr marL="0" marR="0" lvl="0" indent="0" algn="just" defTabSz="914400" rtl="0" eaLnBrk="1" fontAlgn="auto" latinLnBrk="0" hangingPunct="1">
              <a:lnSpc>
                <a:spcPct val="100000"/>
              </a:lnSpc>
              <a:spcBef>
                <a:spcPts val="0"/>
              </a:spcBef>
              <a:spcAft>
                <a:spcPts val="0"/>
              </a:spcAft>
              <a:buClrTx/>
              <a:buSzTx/>
              <a:buFont typeface="Arial" pitchFamily="34" charset="0"/>
              <a:buChar char="•"/>
              <a:tabLst/>
              <a:defRPr/>
            </a:pPr>
            <a:endParaRPr lang="pt-BR" sz="1600" b="1" dirty="0">
              <a:solidFill>
                <a:prstClr val="black"/>
              </a:solidFill>
              <a:latin typeface="Lucida Sans Unicode"/>
            </a:endParaRPr>
          </a:p>
          <a:p>
            <a:pPr marL="0" marR="0" lvl="0" indent="0" algn="just" defTabSz="914400" rtl="0" eaLnBrk="1" fontAlgn="auto" latinLnBrk="0" hangingPunct="1">
              <a:lnSpc>
                <a:spcPct val="100000"/>
              </a:lnSpc>
              <a:spcBef>
                <a:spcPts val="0"/>
              </a:spcBef>
              <a:spcAft>
                <a:spcPts val="0"/>
              </a:spcAft>
              <a:buClrTx/>
              <a:buSzTx/>
              <a:buFont typeface="Arial" pitchFamily="34" charset="0"/>
              <a:buChar char="•"/>
              <a:tabLst/>
              <a:defRPr/>
            </a:pPr>
            <a:endParaRPr kumimoji="0" lang="pt-BR" sz="1600" b="1" i="0" u="none" strike="noStrike" kern="1200" cap="none" spc="0" normalizeH="0" baseline="0" noProof="0" dirty="0">
              <a:ln>
                <a:noFill/>
              </a:ln>
              <a:solidFill>
                <a:prstClr val="black"/>
              </a:solidFill>
              <a:effectLst/>
              <a:uLnTx/>
              <a:uFillTx/>
              <a:latin typeface="Lucida Sans Unicode"/>
              <a:ea typeface="+mn-ea"/>
              <a:cs typeface="+mn-cs"/>
            </a:endParaRPr>
          </a:p>
          <a:p>
            <a:pPr marL="0" marR="0" lvl="0" indent="0" algn="just" defTabSz="914400" rtl="0" eaLnBrk="1" fontAlgn="auto" latinLnBrk="0" hangingPunct="1">
              <a:lnSpc>
                <a:spcPct val="100000"/>
              </a:lnSpc>
              <a:spcBef>
                <a:spcPts val="0"/>
              </a:spcBef>
              <a:spcAft>
                <a:spcPts val="0"/>
              </a:spcAft>
              <a:buClrTx/>
              <a:buSzTx/>
              <a:buFont typeface="Arial" pitchFamily="34" charset="0"/>
              <a:buChar char="•"/>
              <a:tabLst/>
              <a:defRPr/>
            </a:pPr>
            <a:endParaRPr lang="pt-BR" sz="1600" b="1" dirty="0">
              <a:solidFill>
                <a:prstClr val="black"/>
              </a:solidFill>
              <a:latin typeface="Lucida Sans Unicode"/>
            </a:endParaRPr>
          </a:p>
          <a:p>
            <a:pPr marL="0" marR="0" lvl="0" indent="0" algn="just" defTabSz="914400" rtl="0" eaLnBrk="1" fontAlgn="auto" latinLnBrk="0" hangingPunct="1">
              <a:lnSpc>
                <a:spcPct val="100000"/>
              </a:lnSpc>
              <a:spcBef>
                <a:spcPts val="0"/>
              </a:spcBef>
              <a:spcAft>
                <a:spcPts val="0"/>
              </a:spcAft>
              <a:buClrTx/>
              <a:buSzTx/>
              <a:buFont typeface="Arial" pitchFamily="34" charset="0"/>
              <a:buChar char="•"/>
              <a:tabLst/>
              <a:defRPr/>
            </a:pPr>
            <a:endParaRPr kumimoji="0" lang="pt-BR" sz="1600" b="1" i="0" u="none" strike="noStrike" kern="1200" cap="none" spc="0" normalizeH="0" baseline="0" noProof="0" dirty="0">
              <a:ln>
                <a:noFill/>
              </a:ln>
              <a:solidFill>
                <a:prstClr val="black"/>
              </a:solidFill>
              <a:effectLst/>
              <a:uLnTx/>
              <a:uFillTx/>
              <a:latin typeface="Lucida Sans Unicode"/>
              <a:ea typeface="+mn-ea"/>
              <a:cs typeface="+mn-cs"/>
            </a:endParaRPr>
          </a:p>
          <a:p>
            <a:pPr marL="0" marR="0" lvl="0" indent="0" algn="just" defTabSz="914400" rtl="0" eaLnBrk="1" fontAlgn="auto" latinLnBrk="0" hangingPunct="1">
              <a:lnSpc>
                <a:spcPct val="100000"/>
              </a:lnSpc>
              <a:spcBef>
                <a:spcPts val="0"/>
              </a:spcBef>
              <a:spcAft>
                <a:spcPts val="0"/>
              </a:spcAft>
              <a:buClrTx/>
              <a:buSzTx/>
              <a:buFont typeface="Arial" pitchFamily="34" charset="0"/>
              <a:buChar char="•"/>
              <a:tabLst/>
              <a:defRPr/>
            </a:pPr>
            <a:endParaRPr lang="pt-BR" sz="1600" b="1" dirty="0">
              <a:solidFill>
                <a:prstClr val="black"/>
              </a:solidFill>
              <a:latin typeface="Lucida Sans Unicode"/>
            </a:endParaRPr>
          </a:p>
          <a:p>
            <a:pPr marL="0" marR="0" lvl="0" indent="0" algn="just" defTabSz="914400" rtl="0" eaLnBrk="1" fontAlgn="auto" latinLnBrk="0" hangingPunct="1">
              <a:lnSpc>
                <a:spcPct val="100000"/>
              </a:lnSpc>
              <a:spcBef>
                <a:spcPts val="0"/>
              </a:spcBef>
              <a:spcAft>
                <a:spcPts val="0"/>
              </a:spcAft>
              <a:buClrTx/>
              <a:buSzTx/>
              <a:buFont typeface="Arial" pitchFamily="34" charset="0"/>
              <a:buChar char="•"/>
              <a:tabLst/>
              <a:defRPr/>
            </a:pPr>
            <a:endParaRPr kumimoji="0" lang="pt-BR" sz="1600" b="1" i="0" u="none" strike="noStrike" kern="1200" cap="none" spc="0" normalizeH="0" baseline="0" noProof="0" dirty="0">
              <a:ln>
                <a:noFill/>
              </a:ln>
              <a:solidFill>
                <a:prstClr val="black"/>
              </a:solidFill>
              <a:effectLst/>
              <a:uLnTx/>
              <a:uFillTx/>
              <a:latin typeface="Lucida Sans Unicode"/>
              <a:ea typeface="+mn-ea"/>
              <a:cs typeface="+mn-cs"/>
            </a:endParaRPr>
          </a:p>
          <a:p>
            <a:pPr marL="0" marR="0" lvl="0" indent="0" algn="just" defTabSz="914400" rtl="0" eaLnBrk="1" fontAlgn="auto" latinLnBrk="0" hangingPunct="1">
              <a:lnSpc>
                <a:spcPct val="100000"/>
              </a:lnSpc>
              <a:spcBef>
                <a:spcPts val="0"/>
              </a:spcBef>
              <a:spcAft>
                <a:spcPts val="0"/>
              </a:spcAft>
              <a:buClrTx/>
              <a:buSzTx/>
              <a:buFont typeface="Arial" pitchFamily="34" charset="0"/>
              <a:buChar char="•"/>
              <a:tabLst/>
              <a:defRPr/>
            </a:pPr>
            <a:endParaRPr lang="pt-BR" sz="1600" b="1" dirty="0">
              <a:solidFill>
                <a:prstClr val="black"/>
              </a:solidFill>
              <a:latin typeface="Lucida Sans Unicode"/>
            </a:endParaRPr>
          </a:p>
          <a:p>
            <a:pPr marL="0" marR="0" lvl="0" indent="0" algn="just" defTabSz="914400" rtl="0" eaLnBrk="1" fontAlgn="auto" latinLnBrk="0" hangingPunct="1">
              <a:lnSpc>
                <a:spcPct val="100000"/>
              </a:lnSpc>
              <a:spcBef>
                <a:spcPts val="0"/>
              </a:spcBef>
              <a:spcAft>
                <a:spcPts val="0"/>
              </a:spcAft>
              <a:buClrTx/>
              <a:buSzTx/>
              <a:buFont typeface="Arial" pitchFamily="34" charset="0"/>
              <a:buChar char="•"/>
              <a:tabLst/>
              <a:defRPr/>
            </a:pPr>
            <a:endParaRPr kumimoji="0" lang="pt-BR" sz="1600" b="1" i="0" u="none" strike="noStrike" kern="1200" cap="none" spc="0" normalizeH="0" baseline="0" noProof="0" dirty="0">
              <a:ln>
                <a:noFill/>
              </a:ln>
              <a:solidFill>
                <a:prstClr val="black"/>
              </a:solidFill>
              <a:effectLst/>
              <a:uLnTx/>
              <a:uFillTx/>
              <a:latin typeface="Lucida Sans Unicode"/>
              <a:ea typeface="+mn-ea"/>
              <a:cs typeface="+mn-cs"/>
            </a:endParaRPr>
          </a:p>
        </p:txBody>
      </p:sp>
      <p:sp>
        <p:nvSpPr>
          <p:cNvPr id="6" name="Título 1">
            <a:extLst>
              <a:ext uri="{FF2B5EF4-FFF2-40B4-BE49-F238E27FC236}">
                <a16:creationId xmlns:a16="http://schemas.microsoft.com/office/drawing/2014/main" id="{A2BAA418-B748-020B-4E6B-C4D3C3C43BB5}"/>
              </a:ext>
            </a:extLst>
          </p:cNvPr>
          <p:cNvSpPr txBox="1">
            <a:spLocks/>
          </p:cNvSpPr>
          <p:nvPr/>
        </p:nvSpPr>
        <p:spPr>
          <a:xfrm>
            <a:off x="0" y="204788"/>
            <a:ext cx="16516350" cy="671512"/>
          </a:xfrm>
          <a:prstGeom prst="rect">
            <a:avLst/>
          </a:prstGeom>
        </p:spPr>
        <p:txBody>
          <a:bodyPr>
            <a:noAutofit/>
          </a:bodyPr>
          <a:lstStyle>
            <a:lvl1pPr algn="ctr" defTabSz="1368143" rtl="0" eaLnBrk="1" latinLnBrk="0" hangingPunct="1">
              <a:spcBef>
                <a:spcPct val="0"/>
              </a:spcBef>
              <a:buNone/>
              <a:defRPr sz="6500" kern="1200">
                <a:solidFill>
                  <a:schemeClr val="tx1"/>
                </a:solidFill>
                <a:latin typeface="+mj-lt"/>
                <a:ea typeface="+mj-ea"/>
                <a:cs typeface="+mj-cs"/>
              </a:defRPr>
            </a:lvl1pPr>
          </a:lstStyle>
          <a:p>
            <a:endParaRPr lang="pt-BR" sz="4800" dirty="0"/>
          </a:p>
        </p:txBody>
      </p:sp>
      <p:pic>
        <p:nvPicPr>
          <p:cNvPr id="4" name="Imagem 3">
            <a:extLst>
              <a:ext uri="{FF2B5EF4-FFF2-40B4-BE49-F238E27FC236}">
                <a16:creationId xmlns:a16="http://schemas.microsoft.com/office/drawing/2014/main" id="{3F87486F-F2DD-5068-F213-DD35E3F2CBCB}"/>
              </a:ext>
            </a:extLst>
          </p:cNvPr>
          <p:cNvPicPr>
            <a:picLocks noChangeAspect="1"/>
          </p:cNvPicPr>
          <p:nvPr/>
        </p:nvPicPr>
        <p:blipFill>
          <a:blip r:embed="rId2"/>
          <a:stretch>
            <a:fillRect/>
          </a:stretch>
        </p:blipFill>
        <p:spPr>
          <a:xfrm>
            <a:off x="1596278" y="939535"/>
            <a:ext cx="14497162" cy="8814633"/>
          </a:xfrm>
          <a:prstGeom prst="rect">
            <a:avLst/>
          </a:prstGeom>
        </p:spPr>
      </p:pic>
      <p:sp>
        <p:nvSpPr>
          <p:cNvPr id="5" name="CaixaDeTexto 4">
            <a:extLst>
              <a:ext uri="{FF2B5EF4-FFF2-40B4-BE49-F238E27FC236}">
                <a16:creationId xmlns:a16="http://schemas.microsoft.com/office/drawing/2014/main" id="{0505BC60-8533-A60F-4D3B-9C3052B8713C}"/>
              </a:ext>
            </a:extLst>
          </p:cNvPr>
          <p:cNvSpPr txBox="1"/>
          <p:nvPr/>
        </p:nvSpPr>
        <p:spPr>
          <a:xfrm>
            <a:off x="7202458" y="948045"/>
            <a:ext cx="2111433" cy="584775"/>
          </a:xfrm>
          <a:prstGeom prst="rect">
            <a:avLst/>
          </a:prstGeom>
          <a:noFill/>
        </p:spPr>
        <p:txBody>
          <a:bodyPr wrap="square" rtlCol="0">
            <a:spAutoFit/>
          </a:bodyPr>
          <a:lstStyle/>
          <a:p>
            <a:r>
              <a:rPr lang="pt-BR" sz="3200" dirty="0">
                <a:solidFill>
                  <a:srgbClr val="FF0000"/>
                </a:solidFill>
              </a:rPr>
              <a:t>EXEMPLO</a:t>
            </a:r>
          </a:p>
        </p:txBody>
      </p:sp>
    </p:spTree>
    <p:extLst>
      <p:ext uri="{BB962C8B-B14F-4D97-AF65-F5344CB8AC3E}">
        <p14:creationId xmlns:p14="http://schemas.microsoft.com/office/powerpoint/2010/main" val="3827876814"/>
      </p:ext>
    </p:extLst>
  </p:cSld>
  <p:clrMapOvr>
    <a:masterClrMapping/>
  </p:clrMapOvr>
  <p:transition>
    <p:fad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ângulo 1"/>
          <p:cNvSpPr/>
          <p:nvPr/>
        </p:nvSpPr>
        <p:spPr>
          <a:xfrm>
            <a:off x="0" y="0"/>
            <a:ext cx="17559338" cy="987583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p>
        </p:txBody>
      </p:sp>
      <p:sp>
        <p:nvSpPr>
          <p:cNvPr id="3" name="Retângulo 2"/>
          <p:cNvSpPr/>
          <p:nvPr/>
        </p:nvSpPr>
        <p:spPr>
          <a:xfrm>
            <a:off x="0" y="2585244"/>
            <a:ext cx="285750" cy="470535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7" name="Título 1"/>
          <p:cNvSpPr txBox="1">
            <a:spLocks/>
          </p:cNvSpPr>
          <p:nvPr/>
        </p:nvSpPr>
        <p:spPr>
          <a:xfrm>
            <a:off x="8004132" y="776614"/>
            <a:ext cx="8947759" cy="8433084"/>
          </a:xfrm>
          <a:prstGeom prst="rect">
            <a:avLst/>
          </a:prstGeom>
        </p:spPr>
        <p:txBody>
          <a:bodyPr/>
          <a:lstStyle/>
          <a:p>
            <a:pPr marL="361950" indent="-361950" algn="just" defTabSz="914400" fontAlgn="auto">
              <a:lnSpc>
                <a:spcPct val="90000"/>
              </a:lnSpc>
              <a:spcBef>
                <a:spcPts val="1800"/>
              </a:spcBef>
              <a:spcAft>
                <a:spcPts val="600"/>
              </a:spcAft>
              <a:buFont typeface="Wingdings" pitchFamily="2" charset="2"/>
              <a:buChar char="ü"/>
              <a:defRPr/>
            </a:pPr>
            <a:r>
              <a:rPr lang="pt-BR" sz="3200" dirty="0">
                <a:latin typeface="Arial" pitchFamily="34" charset="0"/>
                <a:ea typeface="+mj-ea"/>
                <a:cs typeface="Arial" pitchFamily="34" charset="0"/>
              </a:rPr>
              <a:t>Servidores ativos contratados exclusivamente para desempenhar funções relativas ao respectivos Blocos, previstos no Plano de Saúde;</a:t>
            </a:r>
          </a:p>
          <a:p>
            <a:pPr marL="361950" indent="-361950" algn="just" defTabSz="914400" fontAlgn="auto">
              <a:lnSpc>
                <a:spcPct val="90000"/>
              </a:lnSpc>
              <a:spcBef>
                <a:spcPts val="1800"/>
              </a:spcBef>
              <a:spcAft>
                <a:spcPts val="600"/>
              </a:spcAft>
              <a:buFont typeface="Wingdings" pitchFamily="2" charset="2"/>
              <a:buChar char="ü"/>
              <a:defRPr/>
            </a:pPr>
            <a:r>
              <a:rPr lang="pt-BR" sz="3200" dirty="0">
                <a:latin typeface="Arial" pitchFamily="34" charset="0"/>
                <a:ea typeface="+mj-ea"/>
                <a:cs typeface="Arial" pitchFamily="34" charset="0"/>
              </a:rPr>
              <a:t>Gratificação de função de Cargos Comissionados diretamente ligados as funções relacionadas aos serviços do respectivo Blocos previstos no Plano de Saúde;</a:t>
            </a:r>
          </a:p>
          <a:p>
            <a:pPr marL="361950" indent="-361950" algn="just" defTabSz="914400" fontAlgn="auto">
              <a:lnSpc>
                <a:spcPct val="90000"/>
              </a:lnSpc>
              <a:spcBef>
                <a:spcPts val="1800"/>
              </a:spcBef>
              <a:spcAft>
                <a:spcPts val="600"/>
              </a:spcAft>
              <a:buFont typeface="Wingdings" pitchFamily="2" charset="2"/>
              <a:buChar char="ü"/>
              <a:defRPr/>
            </a:pPr>
            <a:r>
              <a:rPr lang="pt-BR" sz="3200" dirty="0">
                <a:latin typeface="Arial" pitchFamily="34" charset="0"/>
                <a:ea typeface="+mj-ea"/>
                <a:cs typeface="Arial" pitchFamily="34" charset="0"/>
              </a:rPr>
              <a:t>Pagamento de assessoria/consultoria prestada por servidores não pertencentes ao quadro do próprio município ou do Estado;</a:t>
            </a:r>
          </a:p>
          <a:p>
            <a:pPr marL="361950" indent="-361950" algn="just" defTabSz="914400" fontAlgn="auto">
              <a:lnSpc>
                <a:spcPct val="90000"/>
              </a:lnSpc>
              <a:spcBef>
                <a:spcPts val="1800"/>
              </a:spcBef>
              <a:spcAft>
                <a:spcPts val="600"/>
              </a:spcAft>
              <a:buFont typeface="Wingdings" pitchFamily="2" charset="2"/>
              <a:buChar char="ü"/>
              <a:defRPr/>
            </a:pPr>
            <a:r>
              <a:rPr lang="pt-BR" sz="3200" dirty="0">
                <a:latin typeface="Arial" pitchFamily="34" charset="0"/>
                <a:ea typeface="+mj-ea"/>
                <a:cs typeface="Arial" pitchFamily="34" charset="0"/>
              </a:rPr>
              <a:t>Pagamento de reforma e adequação de imóveis já existentes, utilizados para realização de ações e, ou serviços de saúde.</a:t>
            </a:r>
          </a:p>
        </p:txBody>
      </p:sp>
      <p:sp>
        <p:nvSpPr>
          <p:cNvPr id="8" name="Retângulo 7"/>
          <p:cNvSpPr/>
          <p:nvPr/>
        </p:nvSpPr>
        <p:spPr>
          <a:xfrm>
            <a:off x="607448" y="1394194"/>
            <a:ext cx="6789238" cy="358472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sz="1400" dirty="0"/>
          </a:p>
        </p:txBody>
      </p:sp>
      <p:sp>
        <p:nvSpPr>
          <p:cNvPr id="4" name="CaixaDeTexto 3"/>
          <p:cNvSpPr txBox="1"/>
          <p:nvPr/>
        </p:nvSpPr>
        <p:spPr>
          <a:xfrm>
            <a:off x="513274" y="1438706"/>
            <a:ext cx="6977585" cy="2973122"/>
          </a:xfrm>
          <a:prstGeom prst="rect">
            <a:avLst/>
          </a:prstGeom>
          <a:noFill/>
        </p:spPr>
        <p:txBody>
          <a:bodyPr wrap="square" rtlCol="0">
            <a:spAutoFit/>
          </a:bodyPr>
          <a:lstStyle/>
          <a:p>
            <a:pPr algn="ctr" defTabSz="914400" fontAlgn="auto">
              <a:lnSpc>
                <a:spcPct val="90000"/>
              </a:lnSpc>
              <a:spcAft>
                <a:spcPts val="0"/>
              </a:spcAft>
              <a:defRPr/>
            </a:pPr>
            <a:r>
              <a:rPr lang="pt-BR" sz="4000" b="1" spc="40" dirty="0">
                <a:solidFill>
                  <a:srgbClr val="6AA84F"/>
                </a:solidFill>
                <a:latin typeface="Tahoma"/>
                <a:cs typeface="Tahoma"/>
              </a:rPr>
              <a:t>Gas</a:t>
            </a:r>
            <a:r>
              <a:rPr lang="pt-BR" sz="4000" b="1" spc="-10" dirty="0">
                <a:solidFill>
                  <a:srgbClr val="6AA84F"/>
                </a:solidFill>
                <a:latin typeface="Tahoma"/>
                <a:cs typeface="Tahoma"/>
              </a:rPr>
              <a:t>t</a:t>
            </a:r>
            <a:r>
              <a:rPr lang="pt-BR" sz="4000" b="1" spc="50" dirty="0">
                <a:solidFill>
                  <a:srgbClr val="6AA84F"/>
                </a:solidFill>
                <a:latin typeface="Tahoma"/>
                <a:cs typeface="Tahoma"/>
              </a:rPr>
              <a:t>os</a:t>
            </a:r>
            <a:r>
              <a:rPr lang="pt-BR" sz="4000" b="1" spc="-20" dirty="0">
                <a:solidFill>
                  <a:srgbClr val="6AA84F"/>
                </a:solidFill>
                <a:latin typeface="Tahoma"/>
                <a:cs typeface="Tahoma"/>
              </a:rPr>
              <a:t> </a:t>
            </a:r>
            <a:r>
              <a:rPr lang="pt-BR" sz="4000" b="1" spc="110" dirty="0">
                <a:solidFill>
                  <a:srgbClr val="6AA84F"/>
                </a:solidFill>
                <a:latin typeface="Tahoma"/>
                <a:cs typeface="Tahoma"/>
              </a:rPr>
              <a:t>c</a:t>
            </a:r>
            <a:r>
              <a:rPr lang="pt-BR" sz="4000" b="1" spc="55" dirty="0">
                <a:solidFill>
                  <a:srgbClr val="6AA84F"/>
                </a:solidFill>
                <a:latin typeface="Tahoma"/>
                <a:cs typeface="Tahoma"/>
              </a:rPr>
              <a:t>onside</a:t>
            </a:r>
            <a:r>
              <a:rPr lang="pt-BR" sz="4000" b="1" spc="-35" dirty="0">
                <a:solidFill>
                  <a:srgbClr val="6AA84F"/>
                </a:solidFill>
                <a:latin typeface="Tahoma"/>
                <a:cs typeface="Tahoma"/>
              </a:rPr>
              <a:t>r</a:t>
            </a:r>
            <a:r>
              <a:rPr lang="pt-BR" sz="4000" b="1" spc="40" dirty="0">
                <a:solidFill>
                  <a:srgbClr val="6AA84F"/>
                </a:solidFill>
                <a:latin typeface="Tahoma"/>
                <a:cs typeface="Tahoma"/>
              </a:rPr>
              <a:t>a</a:t>
            </a:r>
            <a:r>
              <a:rPr lang="pt-BR" sz="4000" b="1" spc="75" dirty="0">
                <a:solidFill>
                  <a:srgbClr val="6AA84F"/>
                </a:solidFill>
                <a:latin typeface="Tahoma"/>
                <a:cs typeface="Tahoma"/>
              </a:rPr>
              <a:t>dos</a:t>
            </a:r>
            <a:r>
              <a:rPr lang="pt-BR" sz="4000" b="1" spc="-20" dirty="0">
                <a:solidFill>
                  <a:srgbClr val="6AA84F"/>
                </a:solidFill>
                <a:latin typeface="Tahoma"/>
                <a:cs typeface="Tahoma"/>
              </a:rPr>
              <a:t> </a:t>
            </a:r>
            <a:r>
              <a:rPr lang="pt-BR" sz="4000" b="1" spc="110" dirty="0">
                <a:solidFill>
                  <a:srgbClr val="6AA84F"/>
                </a:solidFill>
                <a:latin typeface="Tahoma"/>
                <a:cs typeface="Tahoma"/>
              </a:rPr>
              <a:t>como </a:t>
            </a:r>
            <a:r>
              <a:rPr lang="pt-BR" sz="4000" b="1" spc="65" dirty="0">
                <a:solidFill>
                  <a:srgbClr val="6AA84F"/>
                </a:solidFill>
                <a:latin typeface="Tahoma"/>
                <a:cs typeface="Tahoma"/>
              </a:rPr>
              <a:t>ações </a:t>
            </a:r>
            <a:r>
              <a:rPr lang="pt-BR" sz="4000" b="1" spc="70" dirty="0">
                <a:solidFill>
                  <a:srgbClr val="6AA84F"/>
                </a:solidFill>
                <a:latin typeface="Tahoma"/>
                <a:cs typeface="Tahoma"/>
              </a:rPr>
              <a:t>e </a:t>
            </a:r>
            <a:r>
              <a:rPr lang="pt-BR" sz="4000" b="1" spc="45" dirty="0">
                <a:solidFill>
                  <a:srgbClr val="6AA84F"/>
                </a:solidFill>
                <a:latin typeface="Tahoma"/>
                <a:cs typeface="Tahoma"/>
              </a:rPr>
              <a:t>serviços </a:t>
            </a:r>
            <a:r>
              <a:rPr lang="pt-BR" sz="4000" b="1" spc="50" dirty="0">
                <a:solidFill>
                  <a:srgbClr val="6AA84F"/>
                </a:solidFill>
                <a:latin typeface="Tahoma"/>
                <a:cs typeface="Tahoma"/>
              </a:rPr>
              <a:t> </a:t>
            </a:r>
            <a:r>
              <a:rPr lang="pt-BR" sz="4000" b="1" spc="95" dirty="0">
                <a:solidFill>
                  <a:srgbClr val="6AA84F"/>
                </a:solidFill>
                <a:latin typeface="Tahoma"/>
                <a:cs typeface="Tahoma"/>
              </a:rPr>
              <a:t>de </a:t>
            </a:r>
            <a:r>
              <a:rPr lang="pt-BR" sz="4000" b="1" spc="40" dirty="0">
                <a:solidFill>
                  <a:srgbClr val="6AA84F"/>
                </a:solidFill>
                <a:latin typeface="Tahoma"/>
                <a:cs typeface="Tahoma"/>
              </a:rPr>
              <a:t>saúde, </a:t>
            </a:r>
            <a:r>
              <a:rPr lang="pt-BR" sz="4000" b="1" spc="75" dirty="0">
                <a:solidFill>
                  <a:srgbClr val="6AA84F"/>
                </a:solidFill>
                <a:latin typeface="Tahoma"/>
                <a:cs typeface="Tahoma"/>
              </a:rPr>
              <a:t>conforme </a:t>
            </a:r>
            <a:r>
              <a:rPr lang="pt-BR" sz="4000" b="1" spc="60" dirty="0">
                <a:solidFill>
                  <a:srgbClr val="6AA84F"/>
                </a:solidFill>
                <a:latin typeface="Tahoma"/>
                <a:cs typeface="Tahoma"/>
              </a:rPr>
              <a:t>disciplinado </a:t>
            </a:r>
            <a:r>
              <a:rPr lang="pt-BR" sz="4000" b="1" spc="65" dirty="0">
                <a:solidFill>
                  <a:srgbClr val="6AA84F"/>
                </a:solidFill>
                <a:latin typeface="Tahoma"/>
                <a:cs typeface="Tahoma"/>
              </a:rPr>
              <a:t>na </a:t>
            </a:r>
            <a:r>
              <a:rPr lang="pt-BR" sz="4000" b="1" spc="70" dirty="0">
                <a:solidFill>
                  <a:srgbClr val="6AA84F"/>
                </a:solidFill>
                <a:latin typeface="Tahoma"/>
                <a:cs typeface="Tahoma"/>
              </a:rPr>
              <a:t> </a:t>
            </a:r>
            <a:r>
              <a:rPr lang="pt-BR" sz="4000" b="1" spc="25" dirty="0">
                <a:solidFill>
                  <a:srgbClr val="6AA84F"/>
                </a:solidFill>
                <a:latin typeface="Tahoma"/>
                <a:cs typeface="Tahoma"/>
              </a:rPr>
              <a:t>LC.</a:t>
            </a:r>
            <a:r>
              <a:rPr lang="pt-BR" sz="4000" b="1" spc="-25" dirty="0">
                <a:solidFill>
                  <a:srgbClr val="6AA84F"/>
                </a:solidFill>
                <a:latin typeface="Tahoma"/>
                <a:cs typeface="Tahoma"/>
              </a:rPr>
              <a:t> </a:t>
            </a:r>
            <a:r>
              <a:rPr lang="pt-BR" sz="4000" b="1" spc="-235" dirty="0">
                <a:solidFill>
                  <a:srgbClr val="6AA84F"/>
                </a:solidFill>
                <a:latin typeface="Tahoma"/>
                <a:cs typeface="Tahoma"/>
              </a:rPr>
              <a:t>141/2012</a:t>
            </a:r>
            <a:r>
              <a:rPr lang="pt-BR" sz="4800" b="1" spc="-235" dirty="0">
                <a:solidFill>
                  <a:srgbClr val="6AA84F"/>
                </a:solidFill>
                <a:latin typeface="Tahoma"/>
                <a:cs typeface="Tahoma"/>
              </a:rPr>
              <a:t>:</a:t>
            </a:r>
            <a:endParaRPr lang="pt-BR" sz="4800" dirty="0">
              <a:solidFill>
                <a:schemeClr val="bg1"/>
              </a:solidFill>
              <a:latin typeface="Arial" pitchFamily="34" charset="0"/>
              <a:cs typeface="Arial" pitchFamily="34" charset="0"/>
            </a:endParaRPr>
          </a:p>
        </p:txBody>
      </p:sp>
      <p:pic>
        <p:nvPicPr>
          <p:cNvPr id="6" name="object 7">
            <a:extLst>
              <a:ext uri="{FF2B5EF4-FFF2-40B4-BE49-F238E27FC236}">
                <a16:creationId xmlns:a16="http://schemas.microsoft.com/office/drawing/2014/main" id="{5A31AE7B-6442-E63C-6C7A-706A9AACFBD6}"/>
              </a:ext>
            </a:extLst>
          </p:cNvPr>
          <p:cNvPicPr/>
          <p:nvPr/>
        </p:nvPicPr>
        <p:blipFill>
          <a:blip r:embed="rId2" cstate="print"/>
          <a:stretch>
            <a:fillRect/>
          </a:stretch>
        </p:blipFill>
        <p:spPr>
          <a:xfrm>
            <a:off x="6267450" y="5787252"/>
            <a:ext cx="513872" cy="569248"/>
          </a:xfrm>
          <a:prstGeom prst="rect">
            <a:avLst/>
          </a:prstGeom>
        </p:spPr>
      </p:pic>
      <p:pic>
        <p:nvPicPr>
          <p:cNvPr id="12" name="object 7">
            <a:extLst>
              <a:ext uri="{FF2B5EF4-FFF2-40B4-BE49-F238E27FC236}">
                <a16:creationId xmlns:a16="http://schemas.microsoft.com/office/drawing/2014/main" id="{72AA3597-0218-8B89-27AA-83287893C134}"/>
              </a:ext>
            </a:extLst>
          </p:cNvPr>
          <p:cNvPicPr/>
          <p:nvPr/>
        </p:nvPicPr>
        <p:blipFill>
          <a:blip r:embed="rId2" cstate="print"/>
          <a:stretch>
            <a:fillRect/>
          </a:stretch>
        </p:blipFill>
        <p:spPr>
          <a:xfrm>
            <a:off x="6086778" y="6439782"/>
            <a:ext cx="513872" cy="737394"/>
          </a:xfrm>
          <a:prstGeom prst="rect">
            <a:avLst/>
          </a:prstGeom>
        </p:spPr>
      </p:pic>
    </p:spTree>
    <p:extLst>
      <p:ext uri="{BB962C8B-B14F-4D97-AF65-F5344CB8AC3E}">
        <p14:creationId xmlns:p14="http://schemas.microsoft.com/office/powerpoint/2010/main" val="850094629"/>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decel="10000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0-#ppt_h/2"/>
                                          </p:val>
                                        </p:tav>
                                        <p:tav tm="100000">
                                          <p:val>
                                            <p:strVal val="#ppt_y"/>
                                          </p:val>
                                        </p:tav>
                                      </p:tavLst>
                                    </p:anim>
                                  </p:childTnLst>
                                </p:cTn>
                              </p:par>
                              <p:par>
                                <p:cTn id="9" presetID="10" presetClass="entr" presetSubtype="0" fill="hold" grpId="0" nodeType="withEffect">
                                  <p:stCondLst>
                                    <p:cond delay="25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500"/>
                                        <p:tgtEl>
                                          <p:spTgt spid="4"/>
                                        </p:tgtEl>
                                      </p:cBhvr>
                                    </p:animEffect>
                                  </p:childTnLst>
                                </p:cTn>
                              </p:par>
                              <p:par>
                                <p:cTn id="12" presetID="35" presetClass="path" presetSubtype="0" decel="100000" fill="hold" grpId="1" nodeType="withEffect">
                                  <p:stCondLst>
                                    <p:cond delay="250"/>
                                  </p:stCondLst>
                                  <p:childTnLst>
                                    <p:animMotion origin="layout" path="M 2.09023E-6 -4.40122E-6 L 2.09023E-6 0.03167 " pathEditMode="relative" rAng="0" ptsTypes="AA">
                                      <p:cBhvr>
                                        <p:cTn id="13" dur="500" spd="-100000" fill="hold"/>
                                        <p:tgtEl>
                                          <p:spTgt spid="4"/>
                                        </p:tgtEl>
                                        <p:attrNameLst>
                                          <p:attrName>ppt_x</p:attrName>
                                          <p:attrName>ppt_y</p:attrName>
                                        </p:attrNameLst>
                                      </p:cBhvr>
                                      <p:rCtr x="0" y="1575"/>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p:bldP spid="4" grpId="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ângulo 1"/>
          <p:cNvSpPr/>
          <p:nvPr/>
        </p:nvSpPr>
        <p:spPr>
          <a:xfrm>
            <a:off x="0" y="37578"/>
            <a:ext cx="17089576" cy="990584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p>
        </p:txBody>
      </p:sp>
      <p:sp>
        <p:nvSpPr>
          <p:cNvPr id="3" name="Retângulo 2"/>
          <p:cNvSpPr/>
          <p:nvPr/>
        </p:nvSpPr>
        <p:spPr>
          <a:xfrm>
            <a:off x="0" y="2585244"/>
            <a:ext cx="285750" cy="4705350"/>
          </a:xfrm>
          <a:prstGeom prst="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4" name="CaixaDeTexto 3"/>
          <p:cNvSpPr txBox="1"/>
          <p:nvPr/>
        </p:nvSpPr>
        <p:spPr>
          <a:xfrm>
            <a:off x="-1" y="37578"/>
            <a:ext cx="9006215" cy="2308324"/>
          </a:xfrm>
          <a:prstGeom prst="rect">
            <a:avLst/>
          </a:prstGeom>
          <a:noFill/>
        </p:spPr>
        <p:txBody>
          <a:bodyPr wrap="square" rtlCol="0">
            <a:spAutoFit/>
          </a:bodyPr>
          <a:lstStyle/>
          <a:p>
            <a:pPr algn="ctr" defTabSz="914400" fontAlgn="auto">
              <a:spcAft>
                <a:spcPts val="0"/>
              </a:spcAft>
              <a:defRPr/>
            </a:pPr>
            <a:r>
              <a:rPr lang="pt-BR" sz="4800" b="1" dirty="0">
                <a:latin typeface="Arial" pitchFamily="34" charset="0"/>
                <a:cs typeface="Arial" pitchFamily="34" charset="0"/>
              </a:rPr>
              <a:t>DESPESAS QUE NÃO ENTRAM NA COMPOSIÇÃO DO MÍNIMO COM SAÚDE</a:t>
            </a:r>
            <a:endParaRPr lang="pt-BR" sz="4800" dirty="0">
              <a:latin typeface="Arial" pitchFamily="34" charset="0"/>
              <a:cs typeface="Arial" pitchFamily="34" charset="0"/>
            </a:endParaRPr>
          </a:p>
        </p:txBody>
      </p:sp>
      <p:pic>
        <p:nvPicPr>
          <p:cNvPr id="9" name="Picture 2"/>
          <p:cNvPicPr>
            <a:picLocks noChangeAspect="1" noChangeArrowheads="1"/>
          </p:cNvPicPr>
          <p:nvPr/>
        </p:nvPicPr>
        <p:blipFill>
          <a:blip r:embed="rId2" cstate="print"/>
          <a:srcRect l="37109" t="22221" r="34373" b="13889"/>
          <a:stretch>
            <a:fillRect/>
          </a:stretch>
        </p:blipFill>
        <p:spPr bwMode="auto">
          <a:xfrm>
            <a:off x="8622977" y="162839"/>
            <a:ext cx="8936362" cy="9713000"/>
          </a:xfrm>
          <a:prstGeom prst="rect">
            <a:avLst/>
          </a:prstGeom>
          <a:noFill/>
          <a:ln w="9525">
            <a:noFill/>
            <a:miter lim="800000"/>
            <a:headEnd/>
            <a:tailEnd/>
          </a:ln>
        </p:spPr>
      </p:pic>
      <p:sp>
        <p:nvSpPr>
          <p:cNvPr id="5" name="object 5">
            <a:extLst>
              <a:ext uri="{FF2B5EF4-FFF2-40B4-BE49-F238E27FC236}">
                <a16:creationId xmlns:a16="http://schemas.microsoft.com/office/drawing/2014/main" id="{0C43DEE5-3AC8-CC03-607A-5B251D4BF3EE}"/>
              </a:ext>
            </a:extLst>
          </p:cNvPr>
          <p:cNvSpPr/>
          <p:nvPr/>
        </p:nvSpPr>
        <p:spPr>
          <a:xfrm>
            <a:off x="469762" y="2985718"/>
            <a:ext cx="8251502" cy="843332"/>
          </a:xfrm>
          <a:custGeom>
            <a:avLst/>
            <a:gdLst/>
            <a:ahLst/>
            <a:cxnLst/>
            <a:rect l="l" t="t" r="r" b="b"/>
            <a:pathLst>
              <a:path w="4930140" h="790575">
                <a:moveTo>
                  <a:pt x="4929599" y="790500"/>
                </a:moveTo>
                <a:lnTo>
                  <a:pt x="0" y="790500"/>
                </a:lnTo>
                <a:lnTo>
                  <a:pt x="0" y="0"/>
                </a:lnTo>
                <a:lnTo>
                  <a:pt x="4929599" y="0"/>
                </a:lnTo>
                <a:lnTo>
                  <a:pt x="4929599" y="790500"/>
                </a:lnTo>
                <a:close/>
              </a:path>
            </a:pathLst>
          </a:custGeom>
          <a:solidFill>
            <a:srgbClr val="FF0000"/>
          </a:solidFill>
        </p:spPr>
        <p:txBody>
          <a:bodyPr wrap="square" lIns="0" tIns="0" rIns="0" bIns="0" rtlCol="0"/>
          <a:lstStyle/>
          <a:p>
            <a:r>
              <a:rPr lang="pt-BR" sz="2800" b="1" spc="35" dirty="0">
                <a:solidFill>
                  <a:srgbClr val="FFFFFF"/>
                </a:solidFill>
                <a:latin typeface="Tahoma"/>
                <a:cs typeface="Tahoma"/>
              </a:rPr>
              <a:t>GASTOS</a:t>
            </a:r>
            <a:r>
              <a:rPr lang="pt-BR" sz="2800" b="1" spc="-30" dirty="0">
                <a:solidFill>
                  <a:srgbClr val="FFFFFF"/>
                </a:solidFill>
                <a:latin typeface="Tahoma"/>
                <a:cs typeface="Tahoma"/>
              </a:rPr>
              <a:t> </a:t>
            </a:r>
            <a:r>
              <a:rPr lang="pt-BR" sz="2800" b="1" spc="75" dirty="0">
                <a:solidFill>
                  <a:srgbClr val="FFFFFF"/>
                </a:solidFill>
                <a:latin typeface="Tahoma"/>
                <a:cs typeface="Tahoma"/>
              </a:rPr>
              <a:t>NÃO</a:t>
            </a:r>
            <a:r>
              <a:rPr lang="pt-BR" sz="2800" b="1" spc="-30" dirty="0">
                <a:solidFill>
                  <a:srgbClr val="FFFFFF"/>
                </a:solidFill>
                <a:latin typeface="Tahoma"/>
                <a:cs typeface="Tahoma"/>
              </a:rPr>
              <a:t> </a:t>
            </a:r>
            <a:r>
              <a:rPr lang="pt-BR" sz="2800" b="1" spc="40" dirty="0">
                <a:solidFill>
                  <a:srgbClr val="FFFFFF"/>
                </a:solidFill>
                <a:latin typeface="Tahoma"/>
                <a:cs typeface="Tahoma"/>
              </a:rPr>
              <a:t>CONSIDERADOS</a:t>
            </a:r>
            <a:r>
              <a:rPr lang="pt-BR" sz="2800" b="1" spc="-30" dirty="0">
                <a:solidFill>
                  <a:srgbClr val="FFFFFF"/>
                </a:solidFill>
                <a:latin typeface="Tahoma"/>
                <a:cs typeface="Tahoma"/>
              </a:rPr>
              <a:t> </a:t>
            </a:r>
            <a:r>
              <a:rPr lang="pt-BR" sz="2800" b="1" spc="10" dirty="0">
                <a:solidFill>
                  <a:srgbClr val="FFFFFF"/>
                </a:solidFill>
                <a:latin typeface="Tahoma"/>
                <a:cs typeface="Tahoma"/>
              </a:rPr>
              <a:t>ASPS:</a:t>
            </a:r>
            <a:endParaRPr lang="pt-BR" sz="2800" dirty="0">
              <a:latin typeface="Tahoma"/>
              <a:cs typeface="Tahoma"/>
            </a:endParaRPr>
          </a:p>
          <a:p>
            <a:endParaRPr lang="pt-BR" dirty="0"/>
          </a:p>
        </p:txBody>
      </p:sp>
      <p:pic>
        <p:nvPicPr>
          <p:cNvPr id="7" name="object 7">
            <a:extLst>
              <a:ext uri="{FF2B5EF4-FFF2-40B4-BE49-F238E27FC236}">
                <a16:creationId xmlns:a16="http://schemas.microsoft.com/office/drawing/2014/main" id="{54F4D39E-1BBD-23FC-E8C7-D1C2ECC23113}"/>
              </a:ext>
            </a:extLst>
          </p:cNvPr>
          <p:cNvPicPr/>
          <p:nvPr/>
        </p:nvPicPr>
        <p:blipFill>
          <a:blip r:embed="rId3" cstate="print"/>
          <a:stretch>
            <a:fillRect/>
          </a:stretch>
        </p:blipFill>
        <p:spPr>
          <a:xfrm>
            <a:off x="7996838" y="3122760"/>
            <a:ext cx="626139" cy="569248"/>
          </a:xfrm>
          <a:prstGeom prst="rect">
            <a:avLst/>
          </a:prstGeom>
        </p:spPr>
      </p:pic>
    </p:spTree>
    <p:extLst>
      <p:ext uri="{BB962C8B-B14F-4D97-AF65-F5344CB8AC3E}">
        <p14:creationId xmlns:p14="http://schemas.microsoft.com/office/powerpoint/2010/main" val="850094629"/>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decel="10000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0-#ppt_h/2"/>
                                          </p:val>
                                        </p:tav>
                                        <p:tav tm="100000">
                                          <p:val>
                                            <p:strVal val="#ppt_y"/>
                                          </p:val>
                                        </p:tav>
                                      </p:tavLst>
                                    </p:anim>
                                  </p:childTnLst>
                                </p:cTn>
                              </p:par>
                              <p:par>
                                <p:cTn id="9" presetID="10" presetClass="entr" presetSubtype="0" fill="hold" grpId="0" nodeType="withEffect">
                                  <p:stCondLst>
                                    <p:cond delay="25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500"/>
                                        <p:tgtEl>
                                          <p:spTgt spid="4"/>
                                        </p:tgtEl>
                                      </p:cBhvr>
                                    </p:animEffect>
                                  </p:childTnLst>
                                </p:cTn>
                              </p:par>
                              <p:par>
                                <p:cTn id="12" presetID="35" presetClass="path" presetSubtype="0" decel="100000" fill="hold" grpId="1" nodeType="withEffect">
                                  <p:stCondLst>
                                    <p:cond delay="250"/>
                                  </p:stCondLst>
                                  <p:childTnLst>
                                    <p:animMotion origin="layout" path="M -1.14456E-6 -3.68108E-7 L -1.14456E-6 0.03167 " pathEditMode="relative" rAng="0" ptsTypes="AA">
                                      <p:cBhvr>
                                        <p:cTn id="13" dur="500" spd="-100000" fill="hold"/>
                                        <p:tgtEl>
                                          <p:spTgt spid="4"/>
                                        </p:tgtEl>
                                        <p:attrNameLst>
                                          <p:attrName>ppt_x</p:attrName>
                                          <p:attrName>ppt_y</p:attrName>
                                        </p:attrNameLst>
                                      </p:cBhvr>
                                      <p:rCtr x="0" y="1575"/>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p:bldP spid="4" grpId="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ângulo 1"/>
          <p:cNvSpPr/>
          <p:nvPr/>
        </p:nvSpPr>
        <p:spPr>
          <a:xfrm>
            <a:off x="0" y="0"/>
            <a:ext cx="17559338" cy="987583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p>
        </p:txBody>
      </p:sp>
      <p:sp>
        <p:nvSpPr>
          <p:cNvPr id="3" name="Retângulo 2"/>
          <p:cNvSpPr/>
          <p:nvPr/>
        </p:nvSpPr>
        <p:spPr>
          <a:xfrm>
            <a:off x="101515" y="2585244"/>
            <a:ext cx="285750" cy="470535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7" name="Título 1"/>
          <p:cNvSpPr txBox="1">
            <a:spLocks/>
          </p:cNvSpPr>
          <p:nvPr/>
        </p:nvSpPr>
        <p:spPr>
          <a:xfrm>
            <a:off x="8004132" y="776614"/>
            <a:ext cx="8947759" cy="8433084"/>
          </a:xfrm>
          <a:prstGeom prst="rect">
            <a:avLst/>
          </a:prstGeom>
        </p:spPr>
        <p:txBody>
          <a:bodyPr/>
          <a:lstStyle/>
          <a:p>
            <a:pPr marL="571500" indent="-571500" algn="just" defTabSz="914400">
              <a:lnSpc>
                <a:spcPct val="115000"/>
              </a:lnSpc>
              <a:spcBef>
                <a:spcPts val="1000"/>
              </a:spcBef>
              <a:buFont typeface="+mj-lt"/>
              <a:buAutoNum type="romanUcPeriod"/>
            </a:pPr>
            <a:r>
              <a:rPr lang="pt-BR" sz="3200" dirty="0">
                <a:latin typeface="Trebuchet MS" pitchFamily="34" charset="0"/>
                <a:ea typeface="Calibri" pitchFamily="34" charset="0"/>
                <a:cs typeface="Times New Roman" pitchFamily="18" charset="0"/>
              </a:rPr>
              <a:t>Alimentação e atualização regular dos sistemas de informações que compõe a base nacional de informações do SUS;</a:t>
            </a:r>
          </a:p>
          <a:p>
            <a:pPr marL="514350" indent="-514350" algn="just" defTabSz="914400">
              <a:lnSpc>
                <a:spcPct val="115000"/>
              </a:lnSpc>
              <a:spcBef>
                <a:spcPts val="1000"/>
              </a:spcBef>
              <a:buFont typeface="Century Gothic" pitchFamily="34" charset="0"/>
              <a:buAutoNum type="romanUcPeriod"/>
            </a:pPr>
            <a:r>
              <a:rPr lang="pt-BR" sz="3200" dirty="0">
                <a:latin typeface="Trebuchet MS" pitchFamily="34" charset="0"/>
                <a:ea typeface="Calibri" pitchFamily="34" charset="0"/>
                <a:cs typeface="Times New Roman" pitchFamily="18" charset="0"/>
              </a:rPr>
              <a:t>Conselho de Saúde instituído e em funcionamento;</a:t>
            </a:r>
          </a:p>
          <a:p>
            <a:pPr marL="514350" indent="-514350" algn="just" defTabSz="914400">
              <a:lnSpc>
                <a:spcPct val="115000"/>
              </a:lnSpc>
              <a:spcBef>
                <a:spcPts val="1000"/>
              </a:spcBef>
              <a:buFont typeface="Century Gothic" pitchFamily="34" charset="0"/>
              <a:buAutoNum type="romanUcPeriod"/>
            </a:pPr>
            <a:r>
              <a:rPr lang="pt-BR" sz="3200" dirty="0">
                <a:latin typeface="Trebuchet MS" pitchFamily="34" charset="0"/>
                <a:ea typeface="Calibri" pitchFamily="34" charset="0"/>
                <a:cs typeface="Times New Roman" pitchFamily="18" charset="0"/>
              </a:rPr>
              <a:t>Fundo de Saúde instituído por lei categorizado como fundo público em funcionamento;</a:t>
            </a:r>
          </a:p>
          <a:p>
            <a:pPr marL="514350" indent="-514350" algn="just" defTabSz="914400">
              <a:lnSpc>
                <a:spcPct val="115000"/>
              </a:lnSpc>
              <a:spcBef>
                <a:spcPts val="1000"/>
              </a:spcBef>
              <a:buFont typeface="Century Gothic" pitchFamily="34" charset="0"/>
              <a:buAutoNum type="romanUcPeriod"/>
            </a:pPr>
            <a:r>
              <a:rPr lang="pt-BR" sz="3200" dirty="0">
                <a:latin typeface="Trebuchet MS" pitchFamily="34" charset="0"/>
                <a:ea typeface="Calibri" pitchFamily="34" charset="0"/>
                <a:cs typeface="Times New Roman" pitchFamily="18" charset="0"/>
              </a:rPr>
              <a:t>Plano de Saúde, programação anual de saúde e relatório de gestão submetidos ao respectivo conselho de Saúde</a:t>
            </a:r>
            <a:endParaRPr lang="pt-BR" sz="4400" dirty="0">
              <a:latin typeface="Trebuchet MS" pitchFamily="34" charset="0"/>
              <a:ea typeface="Calibri" pitchFamily="34" charset="0"/>
              <a:cs typeface="Times New Roman" pitchFamily="18" charset="0"/>
            </a:endParaRPr>
          </a:p>
          <a:p>
            <a:pPr marL="361950" indent="-361950" algn="just" defTabSz="914400" fontAlgn="auto">
              <a:lnSpc>
                <a:spcPct val="90000"/>
              </a:lnSpc>
              <a:spcBef>
                <a:spcPts val="1800"/>
              </a:spcBef>
              <a:spcAft>
                <a:spcPts val="600"/>
              </a:spcAft>
              <a:defRPr/>
            </a:pPr>
            <a:endParaRPr lang="pt-BR" sz="3200" dirty="0">
              <a:latin typeface="Arial" pitchFamily="34" charset="0"/>
              <a:ea typeface="+mj-ea"/>
              <a:cs typeface="Arial" pitchFamily="34" charset="0"/>
            </a:endParaRPr>
          </a:p>
        </p:txBody>
      </p:sp>
      <p:sp>
        <p:nvSpPr>
          <p:cNvPr id="8" name="Retângulo 7"/>
          <p:cNvSpPr/>
          <p:nvPr/>
        </p:nvSpPr>
        <p:spPr>
          <a:xfrm>
            <a:off x="463465" y="651354"/>
            <a:ext cx="6450904" cy="4489646"/>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sz="1400" dirty="0"/>
          </a:p>
        </p:txBody>
      </p:sp>
      <p:sp>
        <p:nvSpPr>
          <p:cNvPr id="4" name="CaixaDeTexto 3"/>
          <p:cNvSpPr txBox="1"/>
          <p:nvPr/>
        </p:nvSpPr>
        <p:spPr>
          <a:xfrm>
            <a:off x="651353" y="1089764"/>
            <a:ext cx="5949863" cy="3416320"/>
          </a:xfrm>
          <a:prstGeom prst="rect">
            <a:avLst/>
          </a:prstGeom>
          <a:noFill/>
        </p:spPr>
        <p:txBody>
          <a:bodyPr wrap="square" rtlCol="0">
            <a:spAutoFit/>
          </a:bodyPr>
          <a:lstStyle/>
          <a:p>
            <a:pPr algn="ctr" defTabSz="914400" fontAlgn="auto">
              <a:lnSpc>
                <a:spcPct val="90000"/>
              </a:lnSpc>
              <a:spcAft>
                <a:spcPts val="0"/>
              </a:spcAft>
              <a:defRPr/>
            </a:pPr>
            <a:r>
              <a:rPr lang="pt-BR" sz="4800" b="1" dirty="0">
                <a:solidFill>
                  <a:schemeClr val="bg1"/>
                </a:solidFill>
                <a:latin typeface="Arial" pitchFamily="34" charset="0"/>
                <a:ea typeface="Calibri"/>
                <a:cs typeface="Arial" pitchFamily="34" charset="0"/>
              </a:rPr>
              <a:t>Para receber os recursos da </a:t>
            </a:r>
            <a:br>
              <a:rPr lang="pt-BR" sz="4800" b="1" dirty="0">
                <a:solidFill>
                  <a:schemeClr val="bg1"/>
                </a:solidFill>
                <a:latin typeface="Arial" pitchFamily="34" charset="0"/>
                <a:ea typeface="Calibri"/>
                <a:cs typeface="Arial" pitchFamily="34" charset="0"/>
              </a:rPr>
            </a:br>
            <a:r>
              <a:rPr lang="pt-BR" sz="4800" b="1" dirty="0">
                <a:solidFill>
                  <a:schemeClr val="bg1"/>
                </a:solidFill>
                <a:latin typeface="Arial" pitchFamily="34" charset="0"/>
                <a:ea typeface="Calibri"/>
                <a:cs typeface="Arial" pitchFamily="34" charset="0"/>
              </a:rPr>
              <a:t>saúde os municípios precisam</a:t>
            </a:r>
            <a:endParaRPr lang="pt-BR" sz="6000" b="1" dirty="0">
              <a:solidFill>
                <a:schemeClr val="bg1"/>
              </a:solidFill>
              <a:latin typeface="Arial" pitchFamily="34" charset="0"/>
              <a:cs typeface="Arial" pitchFamily="34" charset="0"/>
            </a:endParaRPr>
          </a:p>
        </p:txBody>
      </p:sp>
    </p:spTree>
    <p:extLst>
      <p:ext uri="{BB962C8B-B14F-4D97-AF65-F5344CB8AC3E}">
        <p14:creationId xmlns:p14="http://schemas.microsoft.com/office/powerpoint/2010/main" val="850094629"/>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decel="10000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0-#ppt_h/2"/>
                                          </p:val>
                                        </p:tav>
                                        <p:tav tm="100000">
                                          <p:val>
                                            <p:strVal val="#ppt_y"/>
                                          </p:val>
                                        </p:tav>
                                      </p:tavLst>
                                    </p:anim>
                                  </p:childTnLst>
                                </p:cTn>
                              </p:par>
                              <p:par>
                                <p:cTn id="9" presetID="10" presetClass="entr" presetSubtype="0" fill="hold" grpId="0" nodeType="withEffect">
                                  <p:stCondLst>
                                    <p:cond delay="25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500"/>
                                        <p:tgtEl>
                                          <p:spTgt spid="4"/>
                                        </p:tgtEl>
                                      </p:cBhvr>
                                    </p:animEffect>
                                  </p:childTnLst>
                                </p:cTn>
                              </p:par>
                              <p:par>
                                <p:cTn id="12" presetID="35" presetClass="path" presetSubtype="0" decel="100000" fill="hold" grpId="1" nodeType="withEffect">
                                  <p:stCondLst>
                                    <p:cond delay="250"/>
                                  </p:stCondLst>
                                  <p:childTnLst>
                                    <p:animMotion origin="layout" path="M -1.14456E-6 -3.68108E-7 L -1.14456E-6 0.03167 " pathEditMode="relative" rAng="0" ptsTypes="AA">
                                      <p:cBhvr>
                                        <p:cTn id="13" dur="500" spd="-100000" fill="hold"/>
                                        <p:tgtEl>
                                          <p:spTgt spid="4"/>
                                        </p:tgtEl>
                                        <p:attrNameLst>
                                          <p:attrName>ppt_x</p:attrName>
                                          <p:attrName>ppt_y</p:attrName>
                                        </p:attrNameLst>
                                      </p:cBhvr>
                                      <p:rCtr x="0" y="1575"/>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p:bldP spid="4" grpId="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ângulo 1"/>
          <p:cNvSpPr/>
          <p:nvPr/>
        </p:nvSpPr>
        <p:spPr>
          <a:xfrm>
            <a:off x="0" y="0"/>
            <a:ext cx="17559338" cy="99701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p>
        </p:txBody>
      </p:sp>
      <p:sp>
        <p:nvSpPr>
          <p:cNvPr id="3" name="Retângulo 2"/>
          <p:cNvSpPr/>
          <p:nvPr/>
        </p:nvSpPr>
        <p:spPr>
          <a:xfrm>
            <a:off x="0" y="2585244"/>
            <a:ext cx="285750" cy="470535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7" name="Título 1"/>
          <p:cNvSpPr txBox="1">
            <a:spLocks/>
          </p:cNvSpPr>
          <p:nvPr/>
        </p:nvSpPr>
        <p:spPr>
          <a:xfrm>
            <a:off x="8004132" y="1637942"/>
            <a:ext cx="8947759" cy="7571756"/>
          </a:xfrm>
          <a:prstGeom prst="rect">
            <a:avLst/>
          </a:prstGeom>
        </p:spPr>
        <p:txBody>
          <a:bodyPr/>
          <a:lstStyle/>
          <a:p>
            <a:pPr marL="536575" indent="-536575" algn="just" defTabSz="914400" fontAlgn="auto">
              <a:lnSpc>
                <a:spcPct val="90000"/>
              </a:lnSpc>
              <a:spcBef>
                <a:spcPts val="1000"/>
              </a:spcBef>
              <a:spcAft>
                <a:spcPts val="600"/>
              </a:spcAft>
              <a:buFont typeface="Wingdings" pitchFamily="2" charset="2"/>
              <a:buChar char="ü"/>
              <a:defRPr/>
            </a:pPr>
            <a:r>
              <a:rPr lang="pt-BR" altLang="zh-CN" sz="3600" dirty="0">
                <a:latin typeface="Arial" pitchFamily="34" charset="0"/>
                <a:cs typeface="Arial" pitchFamily="34" charset="0"/>
              </a:rPr>
              <a:t>Conhecer o Plano Municipal da Saúde; </a:t>
            </a:r>
          </a:p>
          <a:p>
            <a:pPr marL="536575" indent="-536575" algn="just" defTabSz="914400" fontAlgn="auto">
              <a:lnSpc>
                <a:spcPct val="90000"/>
              </a:lnSpc>
              <a:spcBef>
                <a:spcPts val="1000"/>
              </a:spcBef>
              <a:spcAft>
                <a:spcPts val="600"/>
              </a:spcAft>
              <a:buFont typeface="Wingdings" pitchFamily="2" charset="2"/>
              <a:buChar char="ü"/>
              <a:defRPr/>
            </a:pPr>
            <a:r>
              <a:rPr lang="pt-BR" altLang="zh-CN" sz="3600" dirty="0">
                <a:latin typeface="Arial" pitchFamily="34" charset="0"/>
                <a:cs typeface="Arial" pitchFamily="34" charset="0"/>
              </a:rPr>
              <a:t>Extrair as diretrizes e metas contidas no PMS; </a:t>
            </a:r>
          </a:p>
          <a:p>
            <a:pPr marL="536575" indent="-536575" algn="just" defTabSz="914400" fontAlgn="auto">
              <a:lnSpc>
                <a:spcPct val="90000"/>
              </a:lnSpc>
              <a:spcBef>
                <a:spcPts val="1000"/>
              </a:spcBef>
              <a:spcAft>
                <a:spcPts val="600"/>
              </a:spcAft>
              <a:buFont typeface="Wingdings" pitchFamily="2" charset="2"/>
              <a:buChar char="ü"/>
              <a:defRPr/>
            </a:pPr>
            <a:r>
              <a:rPr lang="pt-BR" altLang="zh-CN" sz="3600" dirty="0">
                <a:latin typeface="Arial" pitchFamily="34" charset="0"/>
                <a:cs typeface="Arial" pitchFamily="34" charset="0"/>
              </a:rPr>
              <a:t>Verificar as alterações em leis tributárias e de pessoal;</a:t>
            </a:r>
          </a:p>
          <a:p>
            <a:pPr marL="536575" indent="-536575" algn="just" defTabSz="914400" fontAlgn="auto">
              <a:lnSpc>
                <a:spcPct val="90000"/>
              </a:lnSpc>
              <a:spcBef>
                <a:spcPts val="1000"/>
              </a:spcBef>
              <a:spcAft>
                <a:spcPts val="600"/>
              </a:spcAft>
              <a:buFont typeface="Wingdings" pitchFamily="2" charset="2"/>
              <a:buChar char="ü"/>
              <a:defRPr/>
            </a:pPr>
            <a:r>
              <a:rPr lang="pt-BR" altLang="zh-CN" sz="3600" dirty="0">
                <a:latin typeface="Arial" pitchFamily="34" charset="0"/>
                <a:cs typeface="Arial" pitchFamily="34" charset="0"/>
              </a:rPr>
              <a:t>Limites de receitas e despesas</a:t>
            </a:r>
          </a:p>
          <a:p>
            <a:pPr marL="536575" indent="-536575" algn="just" defTabSz="914400" fontAlgn="auto">
              <a:lnSpc>
                <a:spcPct val="90000"/>
              </a:lnSpc>
              <a:spcBef>
                <a:spcPts val="1000"/>
              </a:spcBef>
              <a:spcAft>
                <a:spcPts val="600"/>
              </a:spcAft>
              <a:buFont typeface="Wingdings" pitchFamily="2" charset="2"/>
              <a:buChar char="ü"/>
              <a:defRPr/>
            </a:pPr>
            <a:r>
              <a:rPr lang="pt-BR" altLang="zh-CN" sz="3600" dirty="0">
                <a:latin typeface="Arial" pitchFamily="34" charset="0"/>
                <a:cs typeface="Arial" pitchFamily="34" charset="0"/>
              </a:rPr>
              <a:t>Estabelecer limites e critérios para empenhos;</a:t>
            </a:r>
          </a:p>
          <a:p>
            <a:pPr marL="536575" indent="-536575" algn="just" defTabSz="914400" fontAlgn="auto">
              <a:lnSpc>
                <a:spcPct val="90000"/>
              </a:lnSpc>
              <a:spcBef>
                <a:spcPts val="1000"/>
              </a:spcBef>
              <a:spcAft>
                <a:spcPts val="600"/>
              </a:spcAft>
              <a:buFont typeface="Wingdings" pitchFamily="2" charset="2"/>
              <a:buChar char="ü"/>
              <a:defRPr/>
            </a:pPr>
            <a:r>
              <a:rPr lang="pt-BR" altLang="zh-CN" sz="3600" dirty="0">
                <a:latin typeface="Arial" pitchFamily="34" charset="0"/>
                <a:cs typeface="Arial" pitchFamily="34" charset="0"/>
              </a:rPr>
              <a:t>Estabelecer normas para avaliação e controle;</a:t>
            </a:r>
          </a:p>
          <a:p>
            <a:pPr marL="536575" indent="-536575" algn="just" defTabSz="914400" fontAlgn="auto">
              <a:lnSpc>
                <a:spcPct val="90000"/>
              </a:lnSpc>
              <a:spcBef>
                <a:spcPts val="1000"/>
              </a:spcBef>
              <a:spcAft>
                <a:spcPts val="600"/>
              </a:spcAft>
              <a:buFont typeface="Wingdings" pitchFamily="2" charset="2"/>
              <a:buChar char="ü"/>
              <a:defRPr/>
            </a:pPr>
            <a:r>
              <a:rPr lang="pt-BR" altLang="zh-CN" sz="3600" dirty="0">
                <a:latin typeface="Arial" pitchFamily="34" charset="0"/>
                <a:cs typeface="Arial" pitchFamily="34" charset="0"/>
              </a:rPr>
              <a:t>Estabelecer condições para transferências;</a:t>
            </a:r>
            <a:endParaRPr lang="pt-BR" altLang="zh-CN" sz="2800" dirty="0">
              <a:latin typeface="Arial" pitchFamily="34" charset="0"/>
              <a:cs typeface="Arial" pitchFamily="34" charset="0"/>
            </a:endParaRPr>
          </a:p>
          <a:p>
            <a:pPr marL="361950" indent="-361950" algn="just" defTabSz="914400" fontAlgn="auto">
              <a:lnSpc>
                <a:spcPct val="90000"/>
              </a:lnSpc>
              <a:spcBef>
                <a:spcPts val="1800"/>
              </a:spcBef>
              <a:spcAft>
                <a:spcPts val="600"/>
              </a:spcAft>
              <a:defRPr/>
            </a:pPr>
            <a:endParaRPr lang="pt-BR" sz="3200" dirty="0">
              <a:latin typeface="Arial" pitchFamily="34" charset="0"/>
              <a:ea typeface="+mj-ea"/>
              <a:cs typeface="Arial" pitchFamily="34" charset="0"/>
            </a:endParaRPr>
          </a:p>
        </p:txBody>
      </p:sp>
      <p:sp>
        <p:nvSpPr>
          <p:cNvPr id="8" name="Retângulo 7"/>
          <p:cNvSpPr/>
          <p:nvPr/>
        </p:nvSpPr>
        <p:spPr>
          <a:xfrm>
            <a:off x="715347" y="1637942"/>
            <a:ext cx="6573439" cy="3299977"/>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sz="1400" dirty="0"/>
          </a:p>
        </p:txBody>
      </p:sp>
      <p:sp>
        <p:nvSpPr>
          <p:cNvPr id="4" name="CaixaDeTexto 3"/>
          <p:cNvSpPr txBox="1"/>
          <p:nvPr/>
        </p:nvSpPr>
        <p:spPr>
          <a:xfrm>
            <a:off x="933189" y="2409359"/>
            <a:ext cx="6137754" cy="1421928"/>
          </a:xfrm>
          <a:prstGeom prst="rect">
            <a:avLst/>
          </a:prstGeom>
          <a:noFill/>
        </p:spPr>
        <p:txBody>
          <a:bodyPr wrap="square" rtlCol="0">
            <a:spAutoFit/>
          </a:bodyPr>
          <a:lstStyle/>
          <a:p>
            <a:pPr algn="ctr" defTabSz="914400" fontAlgn="auto">
              <a:lnSpc>
                <a:spcPct val="90000"/>
              </a:lnSpc>
              <a:spcAft>
                <a:spcPts val="0"/>
              </a:spcAft>
              <a:defRPr/>
            </a:pPr>
            <a:r>
              <a:rPr lang="pt-BR" sz="4800" b="1" dirty="0">
                <a:solidFill>
                  <a:schemeClr val="bg1"/>
                </a:solidFill>
                <a:latin typeface="Arial" pitchFamily="34" charset="0"/>
                <a:cs typeface="Arial" pitchFamily="34" charset="0"/>
              </a:rPr>
              <a:t>PROPOSTA PARA </a:t>
            </a:r>
            <a:r>
              <a:rPr lang="pt-BR" sz="3600" b="1" dirty="0">
                <a:solidFill>
                  <a:schemeClr val="bg1"/>
                </a:solidFill>
                <a:latin typeface="Arial" pitchFamily="34" charset="0"/>
                <a:cs typeface="Arial" pitchFamily="34" charset="0"/>
              </a:rPr>
              <a:t>CONSTRUÇÃO</a:t>
            </a:r>
            <a:r>
              <a:rPr lang="pt-BR" sz="4800" b="1" dirty="0">
                <a:solidFill>
                  <a:schemeClr val="bg1"/>
                </a:solidFill>
                <a:latin typeface="Arial" pitchFamily="34" charset="0"/>
                <a:cs typeface="Arial" pitchFamily="34" charset="0"/>
              </a:rPr>
              <a:t> DA LDO</a:t>
            </a:r>
          </a:p>
        </p:txBody>
      </p:sp>
      <p:pic>
        <p:nvPicPr>
          <p:cNvPr id="9" name="Picture 7"/>
          <p:cNvPicPr>
            <a:picLocks noChangeAspect="1" noChangeArrowheads="1"/>
          </p:cNvPicPr>
          <p:nvPr/>
        </p:nvPicPr>
        <p:blipFill>
          <a:blip r:embed="rId2" cstate="print"/>
          <a:srcRect l="32813" t="18750" r="63672" b="75000"/>
          <a:stretch>
            <a:fillRect/>
          </a:stretch>
        </p:blipFill>
        <p:spPr bwMode="auto">
          <a:xfrm>
            <a:off x="2898569" y="5292119"/>
            <a:ext cx="1556771" cy="1554273"/>
          </a:xfrm>
          <a:prstGeom prst="rect">
            <a:avLst/>
          </a:prstGeom>
          <a:noFill/>
          <a:ln w="9525">
            <a:noFill/>
            <a:miter lim="800000"/>
            <a:headEnd/>
            <a:tailEnd/>
          </a:ln>
        </p:spPr>
      </p:pic>
      <p:sp>
        <p:nvSpPr>
          <p:cNvPr id="10" name="CaixaDeTexto 3"/>
          <p:cNvSpPr txBox="1">
            <a:spLocks noChangeArrowheads="1"/>
          </p:cNvSpPr>
          <p:nvPr/>
        </p:nvSpPr>
        <p:spPr bwMode="auto">
          <a:xfrm>
            <a:off x="3116512" y="4061437"/>
            <a:ext cx="1338828" cy="646331"/>
          </a:xfrm>
          <a:prstGeom prst="rect">
            <a:avLst/>
          </a:prstGeom>
          <a:noFill/>
          <a:ln w="9525">
            <a:noFill/>
            <a:miter lim="800000"/>
            <a:headEnd/>
            <a:tailEnd/>
          </a:ln>
        </p:spPr>
        <p:txBody>
          <a:bodyPr wrap="none">
            <a:spAutoFit/>
          </a:bodyPr>
          <a:lstStyle/>
          <a:p>
            <a:r>
              <a:rPr lang="pt-BR" sz="3600" b="1" dirty="0">
                <a:solidFill>
                  <a:schemeClr val="bg1"/>
                </a:solidFill>
                <a:latin typeface="Arial" pitchFamily="34" charset="0"/>
                <a:cs typeface="Arial" pitchFamily="34" charset="0"/>
              </a:rPr>
              <a:t>15/04</a:t>
            </a:r>
          </a:p>
        </p:txBody>
      </p:sp>
      <p:sp>
        <p:nvSpPr>
          <p:cNvPr id="5" name="CaixaDeTexto 4">
            <a:extLst>
              <a:ext uri="{FF2B5EF4-FFF2-40B4-BE49-F238E27FC236}">
                <a16:creationId xmlns:a16="http://schemas.microsoft.com/office/drawing/2014/main" id="{693C09F7-3DB0-BE26-602F-4AF618468CEE}"/>
              </a:ext>
            </a:extLst>
          </p:cNvPr>
          <p:cNvSpPr txBox="1"/>
          <p:nvPr/>
        </p:nvSpPr>
        <p:spPr>
          <a:xfrm>
            <a:off x="2362243" y="372393"/>
            <a:ext cx="12834851" cy="646331"/>
          </a:xfrm>
          <a:prstGeom prst="rect">
            <a:avLst/>
          </a:prstGeom>
          <a:noFill/>
        </p:spPr>
        <p:txBody>
          <a:bodyPr wrap="square" rtlCol="0">
            <a:spAutoFit/>
          </a:bodyPr>
          <a:lstStyle/>
          <a:p>
            <a:r>
              <a:rPr lang="pt-BR" sz="3600" b="1" dirty="0"/>
              <a:t>CONSTRUÇÃO DA PEÇA ORÇAMENTÁRIA DO FMS – LEI 4.320/1964</a:t>
            </a:r>
          </a:p>
        </p:txBody>
      </p:sp>
    </p:spTree>
    <p:extLst>
      <p:ext uri="{BB962C8B-B14F-4D97-AF65-F5344CB8AC3E}">
        <p14:creationId xmlns:p14="http://schemas.microsoft.com/office/powerpoint/2010/main" val="850094629"/>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decel="10000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0-#ppt_h/2"/>
                                          </p:val>
                                        </p:tav>
                                        <p:tav tm="100000">
                                          <p:val>
                                            <p:strVal val="#ppt_y"/>
                                          </p:val>
                                        </p:tav>
                                      </p:tavLst>
                                    </p:anim>
                                  </p:childTnLst>
                                </p:cTn>
                              </p:par>
                              <p:par>
                                <p:cTn id="9" presetID="10" presetClass="entr" presetSubtype="0" fill="hold" grpId="0" nodeType="withEffect">
                                  <p:stCondLst>
                                    <p:cond delay="25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500"/>
                                        <p:tgtEl>
                                          <p:spTgt spid="4"/>
                                        </p:tgtEl>
                                      </p:cBhvr>
                                    </p:animEffect>
                                  </p:childTnLst>
                                </p:cTn>
                              </p:par>
                              <p:par>
                                <p:cTn id="12" presetID="35" presetClass="path" presetSubtype="0" decel="100000" fill="hold" grpId="1" nodeType="withEffect">
                                  <p:stCondLst>
                                    <p:cond delay="250"/>
                                  </p:stCondLst>
                                  <p:childTnLst>
                                    <p:animMotion origin="layout" path="M 4.66775E-6 4.19386E-6 L 4.66775E-6 0.03166 " pathEditMode="relative" rAng="0" ptsTypes="AA">
                                      <p:cBhvr>
                                        <p:cTn id="13" dur="500" spd="-100000" fill="hold"/>
                                        <p:tgtEl>
                                          <p:spTgt spid="4"/>
                                        </p:tgtEl>
                                        <p:attrNameLst>
                                          <p:attrName>ppt_x</p:attrName>
                                          <p:attrName>ppt_y</p:attrName>
                                        </p:attrNameLst>
                                      </p:cBhvr>
                                      <p:rCtr x="0" y="1575"/>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p:bldP spid="4" grpId="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ângulo 1"/>
          <p:cNvSpPr/>
          <p:nvPr/>
        </p:nvSpPr>
        <p:spPr>
          <a:xfrm>
            <a:off x="0" y="47142"/>
            <a:ext cx="17559338" cy="99701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p>
        </p:txBody>
      </p:sp>
      <p:sp>
        <p:nvSpPr>
          <p:cNvPr id="3" name="Retângulo 2"/>
          <p:cNvSpPr/>
          <p:nvPr/>
        </p:nvSpPr>
        <p:spPr>
          <a:xfrm>
            <a:off x="0" y="2585244"/>
            <a:ext cx="285750" cy="470535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7" name="Título 1"/>
          <p:cNvSpPr txBox="1">
            <a:spLocks/>
          </p:cNvSpPr>
          <p:nvPr/>
        </p:nvSpPr>
        <p:spPr>
          <a:xfrm>
            <a:off x="8004132" y="1637942"/>
            <a:ext cx="8947759" cy="7571756"/>
          </a:xfrm>
          <a:prstGeom prst="rect">
            <a:avLst/>
          </a:prstGeom>
        </p:spPr>
        <p:txBody>
          <a:bodyPr/>
          <a:lstStyle/>
          <a:p>
            <a:pPr marL="536575" indent="-536575" algn="just" defTabSz="914400" fontAlgn="auto">
              <a:lnSpc>
                <a:spcPct val="150000"/>
              </a:lnSpc>
              <a:spcBef>
                <a:spcPts val="1000"/>
              </a:spcBef>
              <a:spcAft>
                <a:spcPts val="600"/>
              </a:spcAft>
              <a:buFont typeface="Wingdings" pitchFamily="2" charset="2"/>
              <a:buChar char="ü"/>
              <a:defRPr/>
            </a:pPr>
            <a:r>
              <a:rPr lang="pt-BR" altLang="zh-CN" sz="3600" dirty="0">
                <a:latin typeface="Arial" pitchFamily="34" charset="0"/>
                <a:cs typeface="Arial" pitchFamily="34" charset="0"/>
              </a:rPr>
              <a:t>Estimar receitas e fixar despesas; </a:t>
            </a:r>
          </a:p>
          <a:p>
            <a:pPr marL="536575" indent="-536575" algn="just" defTabSz="914400">
              <a:lnSpc>
                <a:spcPct val="150000"/>
              </a:lnSpc>
              <a:spcBef>
                <a:spcPts val="1000"/>
              </a:spcBef>
              <a:spcAft>
                <a:spcPts val="600"/>
              </a:spcAft>
              <a:buFont typeface="Wingdings" pitchFamily="2" charset="2"/>
              <a:buChar char="ü"/>
              <a:defRPr/>
            </a:pPr>
            <a:r>
              <a:rPr lang="pt-BR" altLang="zh-CN" sz="3600" dirty="0">
                <a:latin typeface="Arial" pitchFamily="34" charset="0"/>
                <a:cs typeface="Arial" pitchFamily="34" charset="0"/>
              </a:rPr>
              <a:t>Compatibilizar com o PPA e a LDO;</a:t>
            </a:r>
          </a:p>
          <a:p>
            <a:pPr marL="536575" indent="-536575" algn="just" defTabSz="914400" fontAlgn="auto">
              <a:lnSpc>
                <a:spcPct val="150000"/>
              </a:lnSpc>
              <a:spcBef>
                <a:spcPts val="1000"/>
              </a:spcBef>
              <a:spcAft>
                <a:spcPts val="600"/>
              </a:spcAft>
              <a:buFont typeface="Wingdings" pitchFamily="2" charset="2"/>
              <a:buChar char="ü"/>
              <a:defRPr/>
            </a:pPr>
            <a:r>
              <a:rPr lang="pt-BR" altLang="zh-CN" sz="3600" dirty="0">
                <a:latin typeface="Arial" pitchFamily="34" charset="0"/>
                <a:cs typeface="Arial" pitchFamily="34" charset="0"/>
              </a:rPr>
              <a:t>Conhecer o Plano Municipal de Saúde e a Programação Anual; </a:t>
            </a:r>
          </a:p>
          <a:p>
            <a:pPr marL="536575" indent="-536575" algn="just" defTabSz="914400" fontAlgn="auto">
              <a:lnSpc>
                <a:spcPct val="150000"/>
              </a:lnSpc>
              <a:spcBef>
                <a:spcPts val="1000"/>
              </a:spcBef>
              <a:spcAft>
                <a:spcPts val="600"/>
              </a:spcAft>
              <a:buFont typeface="Wingdings" pitchFamily="2" charset="2"/>
              <a:buChar char="ü"/>
              <a:defRPr/>
            </a:pPr>
            <a:r>
              <a:rPr lang="pt-BR" altLang="zh-CN" sz="3600" dirty="0">
                <a:latin typeface="Arial" pitchFamily="34" charset="0"/>
                <a:cs typeface="Arial" pitchFamily="34" charset="0"/>
              </a:rPr>
              <a:t>Conter metas e objetivos prioritários;</a:t>
            </a:r>
          </a:p>
          <a:p>
            <a:pPr algn="just" defTabSz="914400" fontAlgn="auto">
              <a:lnSpc>
                <a:spcPct val="90000"/>
              </a:lnSpc>
              <a:spcBef>
                <a:spcPts val="1000"/>
              </a:spcBef>
              <a:spcAft>
                <a:spcPts val="600"/>
              </a:spcAft>
              <a:defRPr/>
            </a:pPr>
            <a:endParaRPr lang="pt-BR" altLang="zh-CN" sz="2800" dirty="0">
              <a:latin typeface="Arial" pitchFamily="34" charset="0"/>
              <a:cs typeface="Arial" pitchFamily="34" charset="0"/>
            </a:endParaRPr>
          </a:p>
          <a:p>
            <a:pPr marL="361950" indent="-361950" algn="just" defTabSz="914400" fontAlgn="auto">
              <a:lnSpc>
                <a:spcPct val="90000"/>
              </a:lnSpc>
              <a:spcBef>
                <a:spcPts val="1800"/>
              </a:spcBef>
              <a:spcAft>
                <a:spcPts val="600"/>
              </a:spcAft>
              <a:defRPr/>
            </a:pPr>
            <a:endParaRPr lang="pt-BR" sz="3200" dirty="0">
              <a:latin typeface="Arial" pitchFamily="34" charset="0"/>
              <a:ea typeface="+mj-ea"/>
              <a:cs typeface="Arial" pitchFamily="34" charset="0"/>
            </a:endParaRPr>
          </a:p>
        </p:txBody>
      </p:sp>
      <p:sp>
        <p:nvSpPr>
          <p:cNvPr id="8" name="Retângulo 7"/>
          <p:cNvSpPr/>
          <p:nvPr/>
        </p:nvSpPr>
        <p:spPr>
          <a:xfrm>
            <a:off x="547822" y="2105470"/>
            <a:ext cx="6573439" cy="2926733"/>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sz="1400" dirty="0"/>
          </a:p>
        </p:txBody>
      </p:sp>
      <p:sp>
        <p:nvSpPr>
          <p:cNvPr id="4" name="CaixaDeTexto 3"/>
          <p:cNvSpPr txBox="1"/>
          <p:nvPr/>
        </p:nvSpPr>
        <p:spPr>
          <a:xfrm>
            <a:off x="933189" y="2409359"/>
            <a:ext cx="6137754" cy="1421928"/>
          </a:xfrm>
          <a:prstGeom prst="rect">
            <a:avLst/>
          </a:prstGeom>
          <a:noFill/>
        </p:spPr>
        <p:txBody>
          <a:bodyPr wrap="square" rtlCol="0">
            <a:spAutoFit/>
          </a:bodyPr>
          <a:lstStyle/>
          <a:p>
            <a:pPr algn="ctr" defTabSz="914400" fontAlgn="auto">
              <a:lnSpc>
                <a:spcPct val="90000"/>
              </a:lnSpc>
              <a:spcAft>
                <a:spcPts val="0"/>
              </a:spcAft>
              <a:defRPr/>
            </a:pPr>
            <a:r>
              <a:rPr lang="pt-BR" sz="4800" b="1" dirty="0">
                <a:solidFill>
                  <a:schemeClr val="bg1"/>
                </a:solidFill>
                <a:latin typeface="Arial" pitchFamily="34" charset="0"/>
                <a:cs typeface="Arial" pitchFamily="34" charset="0"/>
              </a:rPr>
              <a:t>PROPOSTA PARA </a:t>
            </a:r>
            <a:r>
              <a:rPr lang="pt-BR" sz="3600" b="1" dirty="0">
                <a:solidFill>
                  <a:schemeClr val="bg1"/>
                </a:solidFill>
                <a:latin typeface="Arial" pitchFamily="34" charset="0"/>
                <a:cs typeface="Arial" pitchFamily="34" charset="0"/>
              </a:rPr>
              <a:t>CONSTRUÇÃO</a:t>
            </a:r>
            <a:r>
              <a:rPr lang="pt-BR" sz="4800" b="1" dirty="0">
                <a:solidFill>
                  <a:schemeClr val="bg1"/>
                </a:solidFill>
                <a:latin typeface="Arial" pitchFamily="34" charset="0"/>
                <a:cs typeface="Arial" pitchFamily="34" charset="0"/>
              </a:rPr>
              <a:t> DA LOA</a:t>
            </a:r>
          </a:p>
        </p:txBody>
      </p:sp>
      <p:pic>
        <p:nvPicPr>
          <p:cNvPr id="9" name="Picture 7"/>
          <p:cNvPicPr>
            <a:picLocks noChangeAspect="1" noChangeArrowheads="1"/>
          </p:cNvPicPr>
          <p:nvPr/>
        </p:nvPicPr>
        <p:blipFill>
          <a:blip r:embed="rId2" cstate="print"/>
          <a:srcRect l="32813" t="18750" r="63672" b="75000"/>
          <a:stretch>
            <a:fillRect/>
          </a:stretch>
        </p:blipFill>
        <p:spPr bwMode="auto">
          <a:xfrm>
            <a:off x="2789597" y="5341812"/>
            <a:ext cx="1556771" cy="1554273"/>
          </a:xfrm>
          <a:prstGeom prst="rect">
            <a:avLst/>
          </a:prstGeom>
          <a:noFill/>
          <a:ln w="9525">
            <a:noFill/>
            <a:miter lim="800000"/>
            <a:headEnd/>
            <a:tailEnd/>
          </a:ln>
        </p:spPr>
      </p:pic>
      <p:sp>
        <p:nvSpPr>
          <p:cNvPr id="10" name="CaixaDeTexto 3"/>
          <p:cNvSpPr txBox="1">
            <a:spLocks noChangeArrowheads="1"/>
          </p:cNvSpPr>
          <p:nvPr/>
        </p:nvSpPr>
        <p:spPr bwMode="auto">
          <a:xfrm>
            <a:off x="2229155" y="4385872"/>
            <a:ext cx="1338828" cy="646331"/>
          </a:xfrm>
          <a:prstGeom prst="rect">
            <a:avLst/>
          </a:prstGeom>
          <a:noFill/>
          <a:ln w="9525">
            <a:noFill/>
            <a:miter lim="800000"/>
            <a:headEnd/>
            <a:tailEnd/>
          </a:ln>
        </p:spPr>
        <p:txBody>
          <a:bodyPr wrap="none">
            <a:spAutoFit/>
          </a:bodyPr>
          <a:lstStyle/>
          <a:p>
            <a:r>
              <a:rPr lang="pt-BR" sz="3600" b="1" dirty="0">
                <a:solidFill>
                  <a:schemeClr val="bg1"/>
                </a:solidFill>
                <a:latin typeface="Arial" pitchFamily="34" charset="0"/>
                <a:cs typeface="Arial" pitchFamily="34" charset="0"/>
              </a:rPr>
              <a:t>30/08</a:t>
            </a:r>
          </a:p>
        </p:txBody>
      </p:sp>
      <p:sp>
        <p:nvSpPr>
          <p:cNvPr id="5" name="CaixaDeTexto 4">
            <a:extLst>
              <a:ext uri="{FF2B5EF4-FFF2-40B4-BE49-F238E27FC236}">
                <a16:creationId xmlns:a16="http://schemas.microsoft.com/office/drawing/2014/main" id="{693C09F7-3DB0-BE26-602F-4AF618468CEE}"/>
              </a:ext>
            </a:extLst>
          </p:cNvPr>
          <p:cNvSpPr txBox="1"/>
          <p:nvPr/>
        </p:nvSpPr>
        <p:spPr>
          <a:xfrm>
            <a:off x="2362243" y="372393"/>
            <a:ext cx="12834851" cy="646331"/>
          </a:xfrm>
          <a:prstGeom prst="rect">
            <a:avLst/>
          </a:prstGeom>
          <a:noFill/>
        </p:spPr>
        <p:txBody>
          <a:bodyPr wrap="square" rtlCol="0">
            <a:spAutoFit/>
          </a:bodyPr>
          <a:lstStyle/>
          <a:p>
            <a:r>
              <a:rPr lang="pt-BR" sz="3600" b="1" dirty="0"/>
              <a:t>CONSTRUÇÃO DA PEÇA ORÇAMENTÁRIA DO FMS – LEI 4.320/1964</a:t>
            </a:r>
          </a:p>
        </p:txBody>
      </p:sp>
    </p:spTree>
    <p:extLst>
      <p:ext uri="{BB962C8B-B14F-4D97-AF65-F5344CB8AC3E}">
        <p14:creationId xmlns:p14="http://schemas.microsoft.com/office/powerpoint/2010/main" val="2446711528"/>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decel="10000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0-#ppt_h/2"/>
                                          </p:val>
                                        </p:tav>
                                        <p:tav tm="100000">
                                          <p:val>
                                            <p:strVal val="#ppt_y"/>
                                          </p:val>
                                        </p:tav>
                                      </p:tavLst>
                                    </p:anim>
                                  </p:childTnLst>
                                </p:cTn>
                              </p:par>
                              <p:par>
                                <p:cTn id="9" presetID="10" presetClass="entr" presetSubtype="0" fill="hold" grpId="0" nodeType="withEffect">
                                  <p:stCondLst>
                                    <p:cond delay="25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500"/>
                                        <p:tgtEl>
                                          <p:spTgt spid="4"/>
                                        </p:tgtEl>
                                      </p:cBhvr>
                                    </p:animEffect>
                                  </p:childTnLst>
                                </p:cTn>
                              </p:par>
                              <p:par>
                                <p:cTn id="12" presetID="35" presetClass="path" presetSubtype="0" decel="100000" fill="hold" grpId="1" nodeType="withEffect">
                                  <p:stCondLst>
                                    <p:cond delay="250"/>
                                  </p:stCondLst>
                                  <p:childTnLst>
                                    <p:animMotion origin="layout" path="M 4.66775E-6 4.19386E-6 L 4.66775E-6 0.03166 " pathEditMode="relative" rAng="0" ptsTypes="AA">
                                      <p:cBhvr>
                                        <p:cTn id="13" dur="500" spd="-100000" fill="hold"/>
                                        <p:tgtEl>
                                          <p:spTgt spid="4"/>
                                        </p:tgtEl>
                                        <p:attrNameLst>
                                          <p:attrName>ppt_x</p:attrName>
                                          <p:attrName>ppt_y</p:attrName>
                                        </p:attrNameLst>
                                      </p:cBhvr>
                                      <p:rCtr x="0" y="1575"/>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p:bldP spid="4" grpId="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ângulo 1"/>
          <p:cNvSpPr/>
          <p:nvPr/>
        </p:nvSpPr>
        <p:spPr>
          <a:xfrm>
            <a:off x="0" y="0"/>
            <a:ext cx="17559338" cy="987583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p>
        </p:txBody>
      </p:sp>
      <p:sp>
        <p:nvSpPr>
          <p:cNvPr id="8" name="CaixaDeTexto 7"/>
          <p:cNvSpPr txBox="1"/>
          <p:nvPr/>
        </p:nvSpPr>
        <p:spPr>
          <a:xfrm>
            <a:off x="100273" y="1444654"/>
            <a:ext cx="17286818" cy="6494085"/>
          </a:xfrm>
          <a:prstGeom prst="rect">
            <a:avLst/>
          </a:prstGeom>
          <a:noFill/>
        </p:spPr>
        <p:txBody>
          <a:bodyPr wrap="square" rtlCol="0">
            <a:spAutoFit/>
          </a:bodyPr>
          <a:lstStyle/>
          <a:p>
            <a:pPr algn="ctr"/>
            <a:r>
              <a:rPr lang="da-DK" sz="3200" b="1" dirty="0">
                <a:solidFill>
                  <a:schemeClr val="tx2">
                    <a:lumMod val="75000"/>
                  </a:schemeClr>
                </a:solidFill>
                <a:latin typeface="Arial" panose="020B0604020202020204" pitchFamily="34" charset="0"/>
                <a:cs typeface="Arial" panose="020B0604020202020204" pitchFamily="34" charset="0"/>
              </a:rPr>
              <a:t>OBJETIVOS DE APRENDIZAGEM DO DIÁLOGO TEMÁTICO</a:t>
            </a:r>
            <a:r>
              <a:rPr lang="pt-BR" sz="3200" b="1" dirty="0">
                <a:solidFill>
                  <a:schemeClr val="tx2">
                    <a:lumMod val="75000"/>
                  </a:schemeClr>
                </a:solidFill>
                <a:latin typeface="Arial" panose="020B0604020202020204" pitchFamily="34" charset="0"/>
                <a:cs typeface="Arial" panose="020B0604020202020204" pitchFamily="34" charset="0"/>
              </a:rPr>
              <a:t>  </a:t>
            </a:r>
          </a:p>
          <a:p>
            <a:pPr algn="ctr"/>
            <a:endParaRPr lang="pt-BR" sz="3200" b="1" dirty="0">
              <a:solidFill>
                <a:schemeClr val="tx2">
                  <a:lumMod val="75000"/>
                </a:schemeClr>
              </a:solidFill>
              <a:latin typeface="Arial" panose="020B0604020202020204" pitchFamily="34" charset="0"/>
              <a:cs typeface="Arial" panose="020B0604020202020204" pitchFamily="34" charset="0"/>
            </a:endParaRPr>
          </a:p>
          <a:p>
            <a:pPr algn="ctr"/>
            <a:endParaRPr lang="pt-BR" sz="3200" b="1" dirty="0">
              <a:solidFill>
                <a:schemeClr val="tx2">
                  <a:lumMod val="75000"/>
                </a:schemeClr>
              </a:solidFill>
              <a:latin typeface="Arial" panose="020B0604020202020204" pitchFamily="34" charset="0"/>
              <a:cs typeface="Arial" panose="020B0604020202020204" pitchFamily="34" charset="0"/>
            </a:endParaRPr>
          </a:p>
          <a:p>
            <a:pPr marL="449263" indent="-449263" algn="just"/>
            <a:r>
              <a:rPr lang="pt-BR" sz="2400" b="1" dirty="0">
                <a:solidFill>
                  <a:schemeClr val="tx2">
                    <a:lumMod val="75000"/>
                  </a:schemeClr>
                </a:solidFill>
                <a:latin typeface="Arial" panose="020B0604020202020204" pitchFamily="34" charset="0"/>
                <a:cs typeface="Arial" panose="020B0604020202020204" pitchFamily="34" charset="0"/>
              </a:rPr>
              <a:t>01 Entender os desdobramentos do planejamento e execução orçamentária e sua interlocução com os instrumentos de planejamento do SUS;</a:t>
            </a:r>
          </a:p>
          <a:p>
            <a:endParaRPr lang="pt-BR" sz="2400" b="1" dirty="0">
              <a:solidFill>
                <a:schemeClr val="tx2">
                  <a:lumMod val="75000"/>
                </a:schemeClr>
              </a:solidFill>
              <a:latin typeface="Arial" panose="020B0604020202020204" pitchFamily="34" charset="0"/>
              <a:cs typeface="Arial" panose="020B0604020202020204" pitchFamily="34" charset="0"/>
            </a:endParaRPr>
          </a:p>
          <a:p>
            <a:pPr algn="just"/>
            <a:r>
              <a:rPr lang="pt-BR" sz="2400" b="1" dirty="0">
                <a:solidFill>
                  <a:schemeClr val="tx2">
                    <a:lumMod val="75000"/>
                  </a:schemeClr>
                </a:solidFill>
                <a:latin typeface="Arial" panose="020B0604020202020204" pitchFamily="34" charset="0"/>
                <a:cs typeface="Arial" panose="020B0604020202020204" pitchFamily="34" charset="0"/>
              </a:rPr>
              <a:t>02 Compreender a importância  da boa gestão financeira do SUS para melhor desempenho;</a:t>
            </a:r>
          </a:p>
          <a:p>
            <a:endParaRPr lang="pt-BR" sz="2400" b="1" dirty="0">
              <a:solidFill>
                <a:schemeClr val="tx2">
                  <a:lumMod val="75000"/>
                </a:schemeClr>
              </a:solidFill>
              <a:latin typeface="Arial" panose="020B0604020202020204" pitchFamily="34" charset="0"/>
              <a:cs typeface="Arial" panose="020B0604020202020204" pitchFamily="34" charset="0"/>
            </a:endParaRPr>
          </a:p>
          <a:p>
            <a:pPr algn="just"/>
            <a:r>
              <a:rPr lang="pt-BR" sz="2400" b="1" dirty="0">
                <a:solidFill>
                  <a:schemeClr val="tx2">
                    <a:lumMod val="75000"/>
                  </a:schemeClr>
                </a:solidFill>
                <a:latin typeface="Arial" panose="020B0604020202020204" pitchFamily="34" charset="0"/>
                <a:cs typeface="Arial" panose="020B0604020202020204" pitchFamily="34" charset="0"/>
              </a:rPr>
              <a:t>03 Conhecer os aspectos conceituais e constitucionais da implementação da receita e despesa pública;</a:t>
            </a:r>
          </a:p>
          <a:p>
            <a:pPr algn="just"/>
            <a:endParaRPr lang="pt-BR" sz="2400" b="1" dirty="0">
              <a:solidFill>
                <a:schemeClr val="tx2">
                  <a:lumMod val="75000"/>
                </a:schemeClr>
              </a:solidFill>
              <a:latin typeface="Arial" panose="020B0604020202020204" pitchFamily="34" charset="0"/>
              <a:cs typeface="Arial" panose="020B0604020202020204" pitchFamily="34" charset="0"/>
            </a:endParaRPr>
          </a:p>
          <a:p>
            <a:pPr algn="just"/>
            <a:r>
              <a:rPr lang="pt-BR" sz="2400" b="1" dirty="0">
                <a:solidFill>
                  <a:schemeClr val="tx2">
                    <a:lumMod val="75000"/>
                  </a:schemeClr>
                </a:solidFill>
                <a:latin typeface="Arial" panose="020B0604020202020204" pitchFamily="34" charset="0"/>
                <a:cs typeface="Arial" panose="020B0604020202020204" pitchFamily="34" charset="0"/>
              </a:rPr>
              <a:t>04 As principais Regras de Movimentação e Recursos no FNS;</a:t>
            </a:r>
          </a:p>
          <a:p>
            <a:pPr algn="just"/>
            <a:endParaRPr lang="pt-BR" sz="2400" b="1" dirty="0">
              <a:solidFill>
                <a:schemeClr val="tx2">
                  <a:lumMod val="75000"/>
                </a:schemeClr>
              </a:solidFill>
              <a:latin typeface="Arial" panose="020B0604020202020204" pitchFamily="34" charset="0"/>
              <a:cs typeface="Arial" panose="020B0604020202020204" pitchFamily="34" charset="0"/>
            </a:endParaRPr>
          </a:p>
          <a:p>
            <a:pPr algn="just"/>
            <a:r>
              <a:rPr lang="pt-BR" sz="2400" b="1" dirty="0">
                <a:solidFill>
                  <a:schemeClr val="tx2">
                    <a:lumMod val="75000"/>
                  </a:schemeClr>
                </a:solidFill>
                <a:latin typeface="Arial" panose="020B0604020202020204" pitchFamily="34" charset="0"/>
                <a:cs typeface="Arial" panose="020B0604020202020204" pitchFamily="34" charset="0"/>
              </a:rPr>
              <a:t>05 Programação Anual / LDO / LOA / Monitoramento e prestação de contas junto aos órgãos de controle;</a:t>
            </a:r>
          </a:p>
          <a:p>
            <a:pPr algn="just"/>
            <a:endParaRPr lang="pt-BR" sz="2400" b="1" dirty="0">
              <a:solidFill>
                <a:schemeClr val="tx2">
                  <a:lumMod val="75000"/>
                </a:schemeClr>
              </a:solidFill>
              <a:latin typeface="Arial" panose="020B0604020202020204" pitchFamily="34" charset="0"/>
              <a:cs typeface="Arial" panose="020B0604020202020204" pitchFamily="34" charset="0"/>
            </a:endParaRPr>
          </a:p>
          <a:p>
            <a:pPr algn="just"/>
            <a:r>
              <a:rPr lang="pt-BR" sz="2400" b="1" dirty="0">
                <a:solidFill>
                  <a:schemeClr val="tx2">
                    <a:lumMod val="75000"/>
                  </a:schemeClr>
                </a:solidFill>
                <a:latin typeface="Arial" panose="020B0604020202020204" pitchFamily="34" charset="0"/>
                <a:cs typeface="Arial" panose="020B0604020202020204" pitchFamily="34" charset="0"/>
              </a:rPr>
              <a:t>06 Como se dá na prática a prestação de contas através do RAG / RREO / SIOPS;</a:t>
            </a:r>
            <a:endParaRPr lang="pt-BR" sz="3200" b="1" dirty="0">
              <a:solidFill>
                <a:schemeClr val="tx2">
                  <a:lumMod val="75000"/>
                </a:schemeClr>
              </a:solidFill>
              <a:latin typeface="Arial" panose="020B0604020202020204" pitchFamily="34" charset="0"/>
              <a:cs typeface="Arial" panose="020B0604020202020204" pitchFamily="34" charset="0"/>
            </a:endParaRPr>
          </a:p>
          <a:p>
            <a:pPr algn="ctr"/>
            <a:endParaRPr lang="pt-BR" sz="3200" b="1" dirty="0">
              <a:solidFill>
                <a:schemeClr val="tx2">
                  <a:lumMod val="75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560087100"/>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35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par>
                                <p:cTn id="8" presetID="35" presetClass="path" presetSubtype="0" decel="100000" fill="hold" grpId="1" nodeType="withEffect">
                                  <p:stCondLst>
                                    <p:cond delay="350"/>
                                  </p:stCondLst>
                                  <p:childTnLst>
                                    <p:animMotion origin="layout" path="M 4.58186E-6 -1.86465E-6 L 4.58186E-6 0.03167 " pathEditMode="relative" rAng="0" ptsTypes="AA">
                                      <p:cBhvr>
                                        <p:cTn id="9" dur="500" spd="-100000" fill="hold"/>
                                        <p:tgtEl>
                                          <p:spTgt spid="8"/>
                                        </p:tgtEl>
                                        <p:attrNameLst>
                                          <p:attrName>ppt_x</p:attrName>
                                          <p:attrName>ppt_y</p:attrName>
                                        </p:attrNameLst>
                                      </p:cBhvr>
                                      <p:rCtr x="0" y="1575"/>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8" grpId="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ângulo 1"/>
          <p:cNvSpPr/>
          <p:nvPr/>
        </p:nvSpPr>
        <p:spPr>
          <a:xfrm>
            <a:off x="0" y="0"/>
            <a:ext cx="17559338" cy="987583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p>
        </p:txBody>
      </p:sp>
      <p:sp>
        <p:nvSpPr>
          <p:cNvPr id="3" name="Retângulo 2"/>
          <p:cNvSpPr/>
          <p:nvPr/>
        </p:nvSpPr>
        <p:spPr>
          <a:xfrm>
            <a:off x="0" y="2585244"/>
            <a:ext cx="285750" cy="470535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7" name="Título 1"/>
          <p:cNvSpPr txBox="1">
            <a:spLocks/>
          </p:cNvSpPr>
          <p:nvPr/>
        </p:nvSpPr>
        <p:spPr>
          <a:xfrm>
            <a:off x="8004132" y="776614"/>
            <a:ext cx="8947759" cy="8433084"/>
          </a:xfrm>
          <a:prstGeom prst="rect">
            <a:avLst/>
          </a:prstGeom>
        </p:spPr>
        <p:txBody>
          <a:bodyPr/>
          <a:lstStyle/>
          <a:p>
            <a:pPr marL="536575" indent="-536575" algn="just" defTabSz="914400">
              <a:spcBef>
                <a:spcPts val="1200"/>
              </a:spcBef>
              <a:spcAft>
                <a:spcPts val="600"/>
              </a:spcAft>
              <a:buFont typeface="Wingdings" pitchFamily="2" charset="2"/>
              <a:buChar char="ü"/>
            </a:pPr>
            <a:r>
              <a:rPr lang="pt-BR" altLang="zh-CN" sz="3600" dirty="0">
                <a:latin typeface="Arial" pitchFamily="34" charset="0"/>
                <a:cs typeface="Arial" pitchFamily="34" charset="0"/>
              </a:rPr>
              <a:t>Lei nº 4.320/19964 dispõe sobre a necessidade do orçamento evidenciar os programas de governo descriminando receitas e despesas;</a:t>
            </a:r>
          </a:p>
          <a:p>
            <a:pPr marL="536575" indent="-536575" algn="just" defTabSz="914400">
              <a:spcBef>
                <a:spcPts val="1200"/>
              </a:spcBef>
              <a:spcAft>
                <a:spcPts val="600"/>
              </a:spcAft>
              <a:buFont typeface="Wingdings" pitchFamily="2" charset="2"/>
              <a:buChar char="ü"/>
            </a:pPr>
            <a:r>
              <a:rPr lang="pt-BR" altLang="zh-CN" sz="3600" dirty="0">
                <a:latin typeface="Arial" pitchFamily="34" charset="0"/>
                <a:cs typeface="Arial" pitchFamily="34" charset="0"/>
              </a:rPr>
              <a:t>A Portaria MOG de nº 42/1999 tornou obrigatória nas leis orçamentárias a identificação de </a:t>
            </a:r>
            <a:r>
              <a:rPr lang="pt-BR" altLang="zh-CN" sz="3600" dirty="0">
                <a:solidFill>
                  <a:schemeClr val="accent6">
                    <a:lumMod val="75000"/>
                  </a:schemeClr>
                </a:solidFill>
                <a:latin typeface="Arial" pitchFamily="34" charset="0"/>
                <a:cs typeface="Arial" pitchFamily="34" charset="0"/>
              </a:rPr>
              <a:t>funções, subfunções, </a:t>
            </a:r>
            <a:r>
              <a:rPr lang="pt-BR" altLang="zh-CN" sz="3600" dirty="0">
                <a:latin typeface="Arial" pitchFamily="34" charset="0"/>
                <a:cs typeface="Arial" pitchFamily="34" charset="0"/>
              </a:rPr>
              <a:t>programas, projetos, atividades e operações especiais;</a:t>
            </a:r>
          </a:p>
          <a:p>
            <a:pPr marL="536575" indent="-536575" algn="just" defTabSz="914400">
              <a:spcBef>
                <a:spcPts val="1200"/>
              </a:spcBef>
              <a:spcAft>
                <a:spcPts val="600"/>
              </a:spcAft>
              <a:buFont typeface="Wingdings" pitchFamily="2" charset="2"/>
              <a:buChar char="ü"/>
            </a:pPr>
            <a:r>
              <a:rPr lang="pt-BR" altLang="zh-CN" sz="3600" dirty="0">
                <a:latin typeface="Arial" pitchFamily="34" charset="0"/>
                <a:cs typeface="Arial" pitchFamily="34" charset="0"/>
              </a:rPr>
              <a:t>A receita orçamentária pode ser classificada por natureza e por fonte;</a:t>
            </a:r>
          </a:p>
          <a:p>
            <a:pPr marL="361950" indent="-361950" algn="just" defTabSz="914400" fontAlgn="auto">
              <a:lnSpc>
                <a:spcPct val="90000"/>
              </a:lnSpc>
              <a:spcBef>
                <a:spcPts val="1800"/>
              </a:spcBef>
              <a:spcAft>
                <a:spcPts val="600"/>
              </a:spcAft>
              <a:defRPr/>
            </a:pPr>
            <a:endParaRPr lang="pt-BR" sz="3200" dirty="0">
              <a:latin typeface="Arial" pitchFamily="34" charset="0"/>
              <a:ea typeface="+mj-ea"/>
              <a:cs typeface="Arial" pitchFamily="34" charset="0"/>
            </a:endParaRPr>
          </a:p>
        </p:txBody>
      </p:sp>
      <p:sp>
        <p:nvSpPr>
          <p:cNvPr id="8" name="Retângulo 7"/>
          <p:cNvSpPr/>
          <p:nvPr/>
        </p:nvSpPr>
        <p:spPr>
          <a:xfrm>
            <a:off x="463465" y="651354"/>
            <a:ext cx="6450904" cy="4489646"/>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sz="1400" dirty="0"/>
          </a:p>
        </p:txBody>
      </p:sp>
      <p:sp>
        <p:nvSpPr>
          <p:cNvPr id="4" name="CaixaDeTexto 3"/>
          <p:cNvSpPr txBox="1"/>
          <p:nvPr/>
        </p:nvSpPr>
        <p:spPr>
          <a:xfrm>
            <a:off x="651353" y="1089764"/>
            <a:ext cx="6137754" cy="1421928"/>
          </a:xfrm>
          <a:prstGeom prst="rect">
            <a:avLst/>
          </a:prstGeom>
          <a:noFill/>
        </p:spPr>
        <p:txBody>
          <a:bodyPr wrap="square" rtlCol="0">
            <a:spAutoFit/>
          </a:bodyPr>
          <a:lstStyle/>
          <a:p>
            <a:pPr algn="ctr" defTabSz="914400" fontAlgn="auto">
              <a:lnSpc>
                <a:spcPct val="90000"/>
              </a:lnSpc>
              <a:spcAft>
                <a:spcPts val="0"/>
              </a:spcAft>
              <a:defRPr/>
            </a:pPr>
            <a:r>
              <a:rPr lang="pt-BR" sz="4800" b="1" dirty="0">
                <a:solidFill>
                  <a:schemeClr val="bg1"/>
                </a:solidFill>
                <a:latin typeface="Arial" pitchFamily="34" charset="0"/>
                <a:cs typeface="Arial" pitchFamily="34" charset="0"/>
              </a:rPr>
              <a:t>OS NÚMEROS FALAM...</a:t>
            </a:r>
          </a:p>
        </p:txBody>
      </p:sp>
      <p:pic>
        <p:nvPicPr>
          <p:cNvPr id="11" name="Picture 3"/>
          <p:cNvPicPr>
            <a:picLocks noChangeAspect="1" noChangeArrowheads="1"/>
          </p:cNvPicPr>
          <p:nvPr/>
        </p:nvPicPr>
        <p:blipFill>
          <a:blip r:embed="rId2" cstate="print"/>
          <a:srcRect l="59766" t="8333" r="28906" b="38194"/>
          <a:stretch>
            <a:fillRect/>
          </a:stretch>
        </p:blipFill>
        <p:spPr bwMode="auto">
          <a:xfrm>
            <a:off x="307301" y="4375150"/>
            <a:ext cx="2071687" cy="5500688"/>
          </a:xfrm>
          <a:prstGeom prst="rect">
            <a:avLst/>
          </a:prstGeom>
          <a:noFill/>
          <a:ln w="9525">
            <a:noFill/>
            <a:miter lim="800000"/>
            <a:headEnd/>
            <a:tailEnd/>
          </a:ln>
        </p:spPr>
      </p:pic>
      <p:pic>
        <p:nvPicPr>
          <p:cNvPr id="12" name="Picture 2"/>
          <p:cNvPicPr>
            <a:picLocks noChangeAspect="1" noChangeArrowheads="1"/>
          </p:cNvPicPr>
          <p:nvPr/>
        </p:nvPicPr>
        <p:blipFill>
          <a:blip r:embed="rId3" cstate="print"/>
          <a:srcRect l="27734" t="45833" r="28906" b="15279"/>
          <a:stretch>
            <a:fillRect/>
          </a:stretch>
        </p:blipFill>
        <p:spPr bwMode="auto">
          <a:xfrm>
            <a:off x="2379946" y="5222288"/>
            <a:ext cx="5386192" cy="4000500"/>
          </a:xfrm>
          <a:prstGeom prst="rect">
            <a:avLst/>
          </a:prstGeom>
          <a:noFill/>
          <a:ln w="9525">
            <a:noFill/>
            <a:miter lim="800000"/>
            <a:headEnd/>
            <a:tailEnd/>
          </a:ln>
        </p:spPr>
      </p:pic>
    </p:spTree>
    <p:extLst>
      <p:ext uri="{BB962C8B-B14F-4D97-AF65-F5344CB8AC3E}">
        <p14:creationId xmlns:p14="http://schemas.microsoft.com/office/powerpoint/2010/main" val="850094629"/>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decel="10000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0-#ppt_h/2"/>
                                          </p:val>
                                        </p:tav>
                                        <p:tav tm="100000">
                                          <p:val>
                                            <p:strVal val="#ppt_y"/>
                                          </p:val>
                                        </p:tav>
                                      </p:tavLst>
                                    </p:anim>
                                  </p:childTnLst>
                                </p:cTn>
                              </p:par>
                              <p:par>
                                <p:cTn id="9" presetID="10" presetClass="entr" presetSubtype="0" fill="hold" grpId="0" nodeType="withEffect">
                                  <p:stCondLst>
                                    <p:cond delay="25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500"/>
                                        <p:tgtEl>
                                          <p:spTgt spid="4"/>
                                        </p:tgtEl>
                                      </p:cBhvr>
                                    </p:animEffect>
                                  </p:childTnLst>
                                </p:cTn>
                              </p:par>
                              <p:par>
                                <p:cTn id="12" presetID="35" presetClass="path" presetSubtype="0" decel="100000" fill="hold" grpId="1" nodeType="withEffect">
                                  <p:stCondLst>
                                    <p:cond delay="250"/>
                                  </p:stCondLst>
                                  <p:childTnLst>
                                    <p:animMotion origin="layout" path="M -1.14456E-6 -3.68108E-7 L -1.14456E-6 0.03167 " pathEditMode="relative" rAng="0" ptsTypes="AA">
                                      <p:cBhvr>
                                        <p:cTn id="13" dur="500" spd="-100000" fill="hold"/>
                                        <p:tgtEl>
                                          <p:spTgt spid="4"/>
                                        </p:tgtEl>
                                        <p:attrNameLst>
                                          <p:attrName>ppt_x</p:attrName>
                                          <p:attrName>ppt_y</p:attrName>
                                        </p:attrNameLst>
                                      </p:cBhvr>
                                      <p:rCtr x="0" y="1575"/>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p:bldP spid="4" grpId="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ângulo 1"/>
          <p:cNvSpPr/>
          <p:nvPr/>
        </p:nvSpPr>
        <p:spPr>
          <a:xfrm>
            <a:off x="0" y="0"/>
            <a:ext cx="17559338" cy="987583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p>
        </p:txBody>
      </p:sp>
      <p:sp>
        <p:nvSpPr>
          <p:cNvPr id="3" name="Retângulo 2"/>
          <p:cNvSpPr/>
          <p:nvPr/>
        </p:nvSpPr>
        <p:spPr>
          <a:xfrm>
            <a:off x="0" y="2585244"/>
            <a:ext cx="285750" cy="470535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7" name="Título 1"/>
          <p:cNvSpPr txBox="1">
            <a:spLocks/>
          </p:cNvSpPr>
          <p:nvPr/>
        </p:nvSpPr>
        <p:spPr>
          <a:xfrm>
            <a:off x="8004132" y="776614"/>
            <a:ext cx="8947759" cy="8433084"/>
          </a:xfrm>
          <a:prstGeom prst="rect">
            <a:avLst/>
          </a:prstGeom>
        </p:spPr>
        <p:txBody>
          <a:bodyPr/>
          <a:lstStyle/>
          <a:p>
            <a:pPr algn="just" defTabSz="914400" fontAlgn="auto">
              <a:lnSpc>
                <a:spcPct val="150000"/>
              </a:lnSpc>
              <a:spcBef>
                <a:spcPts val="1000"/>
              </a:spcBef>
              <a:spcAft>
                <a:spcPts val="0"/>
              </a:spcAft>
              <a:defRPr/>
            </a:pPr>
            <a:r>
              <a:rPr lang="pt-BR" altLang="zh-CN" sz="3600" dirty="0">
                <a:latin typeface="Arial" pitchFamily="34" charset="0"/>
                <a:cs typeface="Arial" pitchFamily="34" charset="0"/>
              </a:rPr>
              <a:t>Ministério do Orçamento e Gestão segrega as dotações orçamentárias em funções e subfunções que respondem as perguntas em que áreas do governo a despesa será realizada, sendo representada por cinco dígitos, os dois primeiros referem-se à função e os três últimos à subfunção.</a:t>
            </a:r>
          </a:p>
          <a:p>
            <a:pPr marL="361950" indent="-361950" algn="just" defTabSz="914400" fontAlgn="auto">
              <a:lnSpc>
                <a:spcPct val="90000"/>
              </a:lnSpc>
              <a:spcBef>
                <a:spcPts val="1800"/>
              </a:spcBef>
              <a:spcAft>
                <a:spcPts val="600"/>
              </a:spcAft>
              <a:defRPr/>
            </a:pPr>
            <a:endParaRPr lang="pt-BR" sz="3200" dirty="0">
              <a:latin typeface="Arial" pitchFamily="34" charset="0"/>
              <a:ea typeface="+mj-ea"/>
              <a:cs typeface="Arial" pitchFamily="34" charset="0"/>
            </a:endParaRPr>
          </a:p>
        </p:txBody>
      </p:sp>
      <p:sp>
        <p:nvSpPr>
          <p:cNvPr id="8" name="Retângulo 7"/>
          <p:cNvSpPr/>
          <p:nvPr/>
        </p:nvSpPr>
        <p:spPr>
          <a:xfrm>
            <a:off x="463465" y="651354"/>
            <a:ext cx="6450904" cy="4489646"/>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sz="1400" dirty="0"/>
          </a:p>
        </p:txBody>
      </p:sp>
      <p:sp>
        <p:nvSpPr>
          <p:cNvPr id="4" name="CaixaDeTexto 3"/>
          <p:cNvSpPr txBox="1"/>
          <p:nvPr/>
        </p:nvSpPr>
        <p:spPr>
          <a:xfrm>
            <a:off x="651353" y="1089764"/>
            <a:ext cx="6137754" cy="2171428"/>
          </a:xfrm>
          <a:prstGeom prst="rect">
            <a:avLst/>
          </a:prstGeom>
          <a:noFill/>
        </p:spPr>
        <p:txBody>
          <a:bodyPr wrap="square" rtlCol="0">
            <a:spAutoFit/>
          </a:bodyPr>
          <a:lstStyle/>
          <a:p>
            <a:pPr algn="ctr" defTabSz="914400" fontAlgn="auto">
              <a:lnSpc>
                <a:spcPct val="150000"/>
              </a:lnSpc>
              <a:spcAft>
                <a:spcPts val="0"/>
              </a:spcAft>
              <a:defRPr/>
            </a:pPr>
            <a:r>
              <a:rPr lang="pt-BR" sz="4800" b="1" dirty="0">
                <a:solidFill>
                  <a:schemeClr val="bg1"/>
                </a:solidFill>
                <a:latin typeface="Arial" pitchFamily="34" charset="0"/>
                <a:cs typeface="Arial" pitchFamily="34" charset="0"/>
              </a:rPr>
              <a:t>CLASSIFICAÇÃO FUNCIONAL</a:t>
            </a:r>
          </a:p>
        </p:txBody>
      </p:sp>
    </p:spTree>
    <p:extLst>
      <p:ext uri="{BB962C8B-B14F-4D97-AF65-F5344CB8AC3E}">
        <p14:creationId xmlns:p14="http://schemas.microsoft.com/office/powerpoint/2010/main" val="850094629"/>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decel="10000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0-#ppt_h/2"/>
                                          </p:val>
                                        </p:tav>
                                        <p:tav tm="100000">
                                          <p:val>
                                            <p:strVal val="#ppt_y"/>
                                          </p:val>
                                        </p:tav>
                                      </p:tavLst>
                                    </p:anim>
                                  </p:childTnLst>
                                </p:cTn>
                              </p:par>
                              <p:par>
                                <p:cTn id="9" presetID="10" presetClass="entr" presetSubtype="0" fill="hold" grpId="0" nodeType="withEffect">
                                  <p:stCondLst>
                                    <p:cond delay="25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500"/>
                                        <p:tgtEl>
                                          <p:spTgt spid="4"/>
                                        </p:tgtEl>
                                      </p:cBhvr>
                                    </p:animEffect>
                                  </p:childTnLst>
                                </p:cTn>
                              </p:par>
                              <p:par>
                                <p:cTn id="12" presetID="35" presetClass="path" presetSubtype="0" decel="100000" fill="hold" grpId="1" nodeType="withEffect">
                                  <p:stCondLst>
                                    <p:cond delay="250"/>
                                  </p:stCondLst>
                                  <p:childTnLst>
                                    <p:animMotion origin="layout" path="M -1.14456E-6 -3.68108E-7 L -1.14456E-6 0.03167 " pathEditMode="relative" rAng="0" ptsTypes="AA">
                                      <p:cBhvr>
                                        <p:cTn id="13" dur="500" spd="-100000" fill="hold"/>
                                        <p:tgtEl>
                                          <p:spTgt spid="4"/>
                                        </p:tgtEl>
                                        <p:attrNameLst>
                                          <p:attrName>ppt_x</p:attrName>
                                          <p:attrName>ppt_y</p:attrName>
                                        </p:attrNameLst>
                                      </p:cBhvr>
                                      <p:rCtr x="0" y="1575"/>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p:bldP spid="4" grpId="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ângulo 1"/>
          <p:cNvSpPr/>
          <p:nvPr/>
        </p:nvSpPr>
        <p:spPr>
          <a:xfrm>
            <a:off x="0" y="0"/>
            <a:ext cx="17559338" cy="987583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p>
          <a:p>
            <a:pPr algn="ctr"/>
            <a:endParaRPr lang="pt-BR" dirty="0"/>
          </a:p>
          <a:p>
            <a:pPr algn="ctr"/>
            <a:endParaRPr lang="pt-BR" dirty="0"/>
          </a:p>
          <a:p>
            <a:pPr algn="ctr"/>
            <a:endParaRPr lang="pt-BR" dirty="0"/>
          </a:p>
          <a:p>
            <a:pPr algn="ctr"/>
            <a:endParaRPr lang="pt-BR" dirty="0"/>
          </a:p>
          <a:p>
            <a:pPr algn="ctr"/>
            <a:endParaRPr lang="pt-BR" dirty="0"/>
          </a:p>
        </p:txBody>
      </p:sp>
      <p:sp>
        <p:nvSpPr>
          <p:cNvPr id="3" name="Retângulo 2"/>
          <p:cNvSpPr/>
          <p:nvPr/>
        </p:nvSpPr>
        <p:spPr>
          <a:xfrm>
            <a:off x="0" y="2585244"/>
            <a:ext cx="285750" cy="470535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8" name="Retângulo 7"/>
          <p:cNvSpPr/>
          <p:nvPr/>
        </p:nvSpPr>
        <p:spPr>
          <a:xfrm>
            <a:off x="463465" y="651354"/>
            <a:ext cx="6450904" cy="2517731"/>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sz="1400" dirty="0"/>
          </a:p>
        </p:txBody>
      </p:sp>
      <p:sp>
        <p:nvSpPr>
          <p:cNvPr id="4" name="CaixaDeTexto 3"/>
          <p:cNvSpPr txBox="1"/>
          <p:nvPr/>
        </p:nvSpPr>
        <p:spPr>
          <a:xfrm>
            <a:off x="651353" y="1089764"/>
            <a:ext cx="6137754" cy="1651671"/>
          </a:xfrm>
          <a:prstGeom prst="rect">
            <a:avLst/>
          </a:prstGeom>
          <a:noFill/>
        </p:spPr>
        <p:txBody>
          <a:bodyPr wrap="square" rtlCol="0">
            <a:spAutoFit/>
          </a:bodyPr>
          <a:lstStyle/>
          <a:p>
            <a:pPr algn="ctr" defTabSz="914400" fontAlgn="auto">
              <a:lnSpc>
                <a:spcPct val="150000"/>
              </a:lnSpc>
              <a:spcAft>
                <a:spcPts val="0"/>
              </a:spcAft>
              <a:defRPr/>
            </a:pPr>
            <a:r>
              <a:rPr lang="pt-BR" sz="3600" b="1" dirty="0">
                <a:solidFill>
                  <a:schemeClr val="bg1"/>
                </a:solidFill>
                <a:latin typeface="Arial" pitchFamily="34" charset="0"/>
                <a:cs typeface="Arial" pitchFamily="34" charset="0"/>
              </a:rPr>
              <a:t>CLASSIFICAÇÃO FUNCIONAL</a:t>
            </a:r>
          </a:p>
        </p:txBody>
      </p:sp>
      <p:pic>
        <p:nvPicPr>
          <p:cNvPr id="9" name="Imagem 1"/>
          <p:cNvPicPr>
            <a:picLocks noChangeArrowheads="1"/>
          </p:cNvPicPr>
          <p:nvPr/>
        </p:nvPicPr>
        <p:blipFill>
          <a:blip r:embed="rId2" cstate="print"/>
          <a:srcRect l="7935" t="25383" r="65610" b="19054"/>
          <a:stretch>
            <a:fillRect/>
          </a:stretch>
        </p:blipFill>
        <p:spPr bwMode="auto">
          <a:xfrm>
            <a:off x="7836444" y="192349"/>
            <a:ext cx="4662487" cy="5232400"/>
          </a:xfrm>
          <a:prstGeom prst="rect">
            <a:avLst/>
          </a:prstGeom>
          <a:noFill/>
          <a:ln w="9525">
            <a:noFill/>
            <a:miter lim="800000"/>
            <a:headEnd/>
            <a:tailEnd/>
          </a:ln>
        </p:spPr>
      </p:pic>
      <p:sp>
        <p:nvSpPr>
          <p:cNvPr id="10" name="Seta para a direita 9"/>
          <p:cNvSpPr/>
          <p:nvPr/>
        </p:nvSpPr>
        <p:spPr>
          <a:xfrm flipH="1">
            <a:off x="12310019" y="2035436"/>
            <a:ext cx="4094162" cy="1133649"/>
          </a:xfrm>
          <a:prstGeom prst="rightArrow">
            <a:avLst/>
          </a:prstGeom>
          <a:solidFill>
            <a:srgbClr val="C4C47A"/>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pt-BR" sz="3200" b="1" dirty="0">
                <a:solidFill>
                  <a:schemeClr val="tx2">
                    <a:lumMod val="75000"/>
                  </a:schemeClr>
                </a:solidFill>
                <a:latin typeface="Arial" pitchFamily="34" charset="0"/>
                <a:cs typeface="Arial" pitchFamily="34" charset="0"/>
              </a:rPr>
              <a:t>10 saúde</a:t>
            </a:r>
          </a:p>
        </p:txBody>
      </p:sp>
      <p:graphicFrame>
        <p:nvGraphicFramePr>
          <p:cNvPr id="5" name="Tabela 4">
            <a:extLst>
              <a:ext uri="{FF2B5EF4-FFF2-40B4-BE49-F238E27FC236}">
                <a16:creationId xmlns:a16="http://schemas.microsoft.com/office/drawing/2014/main" id="{B51ACC70-992D-837D-A06D-CD7FE8B0F95A}"/>
              </a:ext>
            </a:extLst>
          </p:cNvPr>
          <p:cNvGraphicFramePr>
            <a:graphicFrameLocks noGrp="1"/>
          </p:cNvGraphicFramePr>
          <p:nvPr>
            <p:extLst>
              <p:ext uri="{D42A27DB-BD31-4B8C-83A1-F6EECF244321}">
                <p14:modId xmlns:p14="http://schemas.microsoft.com/office/powerpoint/2010/main" val="2518517961"/>
              </p:ext>
            </p:extLst>
          </p:nvPr>
        </p:nvGraphicFramePr>
        <p:xfrm>
          <a:off x="1123950" y="5704044"/>
          <a:ext cx="12973050" cy="3520440"/>
        </p:xfrm>
        <a:graphic>
          <a:graphicData uri="http://schemas.openxmlformats.org/drawingml/2006/table">
            <a:tbl>
              <a:tblPr firstRow="1" bandRow="1">
                <a:tableStyleId>{5C22544A-7EE6-4342-B048-85BDC9FD1C3A}</a:tableStyleId>
              </a:tblPr>
              <a:tblGrid>
                <a:gridCol w="1619250">
                  <a:extLst>
                    <a:ext uri="{9D8B030D-6E8A-4147-A177-3AD203B41FA5}">
                      <a16:colId xmlns:a16="http://schemas.microsoft.com/office/drawing/2014/main" val="4072475597"/>
                    </a:ext>
                  </a:extLst>
                </a:gridCol>
                <a:gridCol w="6362700">
                  <a:extLst>
                    <a:ext uri="{9D8B030D-6E8A-4147-A177-3AD203B41FA5}">
                      <a16:colId xmlns:a16="http://schemas.microsoft.com/office/drawing/2014/main" val="900849105"/>
                    </a:ext>
                  </a:extLst>
                </a:gridCol>
                <a:gridCol w="4991100">
                  <a:extLst>
                    <a:ext uri="{9D8B030D-6E8A-4147-A177-3AD203B41FA5}">
                      <a16:colId xmlns:a16="http://schemas.microsoft.com/office/drawing/2014/main" val="540301671"/>
                    </a:ext>
                  </a:extLst>
                </a:gridCol>
              </a:tblGrid>
              <a:tr h="474590">
                <a:tc>
                  <a:txBody>
                    <a:bodyPr/>
                    <a:lstStyle/>
                    <a:p>
                      <a:r>
                        <a:rPr lang="pt-BR" dirty="0"/>
                        <a:t>FUNÇÃO</a:t>
                      </a:r>
                    </a:p>
                  </a:txBody>
                  <a:tcPr/>
                </a:tc>
                <a:tc>
                  <a:txBody>
                    <a:bodyPr/>
                    <a:lstStyle/>
                    <a:p>
                      <a:r>
                        <a:rPr lang="pt-BR" dirty="0"/>
                        <a:t>SUBFUNÇÃO</a:t>
                      </a:r>
                    </a:p>
                  </a:txBody>
                  <a:tcPr/>
                </a:tc>
                <a:tc>
                  <a:txBody>
                    <a:bodyPr/>
                    <a:lstStyle/>
                    <a:p>
                      <a:r>
                        <a:rPr lang="pt-BR" dirty="0"/>
                        <a:t>BLOCO</a:t>
                      </a:r>
                    </a:p>
                  </a:txBody>
                  <a:tcPr/>
                </a:tc>
                <a:extLst>
                  <a:ext uri="{0D108BD9-81ED-4DB2-BD59-A6C34878D82A}">
                    <a16:rowId xmlns:a16="http://schemas.microsoft.com/office/drawing/2014/main" val="851244058"/>
                  </a:ext>
                </a:extLst>
              </a:tr>
              <a:tr h="490304">
                <a:tc>
                  <a:txBody>
                    <a:bodyPr/>
                    <a:lstStyle/>
                    <a:p>
                      <a:r>
                        <a:rPr lang="pt-BR" dirty="0"/>
                        <a:t>10</a:t>
                      </a:r>
                    </a:p>
                  </a:txBody>
                  <a:tcPr/>
                </a:tc>
                <a:tc>
                  <a:txBody>
                    <a:bodyPr/>
                    <a:lstStyle/>
                    <a:p>
                      <a:r>
                        <a:rPr lang="pt-BR" dirty="0"/>
                        <a:t>301 – Atenção Básica</a:t>
                      </a:r>
                    </a:p>
                  </a:txBody>
                  <a:tcPr/>
                </a:tc>
                <a:tc>
                  <a:txBody>
                    <a:bodyPr/>
                    <a:lstStyle/>
                    <a:p>
                      <a:r>
                        <a:rPr lang="pt-BR" dirty="0"/>
                        <a:t>Atenção Básica</a:t>
                      </a:r>
                    </a:p>
                  </a:txBody>
                  <a:tcPr/>
                </a:tc>
                <a:extLst>
                  <a:ext uri="{0D108BD9-81ED-4DB2-BD59-A6C34878D82A}">
                    <a16:rowId xmlns:a16="http://schemas.microsoft.com/office/drawing/2014/main" val="2753171901"/>
                  </a:ext>
                </a:extLst>
              </a:tr>
              <a:tr h="490304">
                <a:tc>
                  <a:txBody>
                    <a:bodyPr/>
                    <a:lstStyle/>
                    <a:p>
                      <a:r>
                        <a:rPr lang="pt-BR" dirty="0"/>
                        <a:t>10</a:t>
                      </a:r>
                    </a:p>
                  </a:txBody>
                  <a:tcPr/>
                </a:tc>
                <a:tc>
                  <a:txBody>
                    <a:bodyPr/>
                    <a:lstStyle/>
                    <a:p>
                      <a:r>
                        <a:rPr lang="pt-BR" dirty="0"/>
                        <a:t>302 – Assistência Hospitalar e Ambulatorial</a:t>
                      </a:r>
                    </a:p>
                  </a:txBody>
                  <a:tcPr/>
                </a:tc>
                <a:tc>
                  <a:txBody>
                    <a:bodyPr/>
                    <a:lstStyle/>
                    <a:p>
                      <a:r>
                        <a:rPr lang="pt-BR" dirty="0"/>
                        <a:t>MAC Hospitalar e Ambulatorial</a:t>
                      </a:r>
                    </a:p>
                  </a:txBody>
                  <a:tcPr/>
                </a:tc>
                <a:extLst>
                  <a:ext uri="{0D108BD9-81ED-4DB2-BD59-A6C34878D82A}">
                    <a16:rowId xmlns:a16="http://schemas.microsoft.com/office/drawing/2014/main" val="2613579617"/>
                  </a:ext>
                </a:extLst>
              </a:tr>
              <a:tr h="490304">
                <a:tc>
                  <a:txBody>
                    <a:bodyPr/>
                    <a:lstStyle/>
                    <a:p>
                      <a:r>
                        <a:rPr lang="pt-BR" dirty="0"/>
                        <a:t>10</a:t>
                      </a:r>
                    </a:p>
                  </a:txBody>
                  <a:tcPr/>
                </a:tc>
                <a:tc>
                  <a:txBody>
                    <a:bodyPr/>
                    <a:lstStyle/>
                    <a:p>
                      <a:r>
                        <a:rPr lang="pt-BR" dirty="0"/>
                        <a:t>303 – Suporte Profilático e Terapêutico</a:t>
                      </a:r>
                    </a:p>
                  </a:txBody>
                  <a:tcPr/>
                </a:tc>
                <a:tc>
                  <a:txBody>
                    <a:bodyPr/>
                    <a:lstStyle/>
                    <a:p>
                      <a:r>
                        <a:rPr lang="pt-BR" dirty="0"/>
                        <a:t>Assistência Farmacêutica</a:t>
                      </a:r>
                    </a:p>
                  </a:txBody>
                  <a:tcPr/>
                </a:tc>
                <a:extLst>
                  <a:ext uri="{0D108BD9-81ED-4DB2-BD59-A6C34878D82A}">
                    <a16:rowId xmlns:a16="http://schemas.microsoft.com/office/drawing/2014/main" val="395536016"/>
                  </a:ext>
                </a:extLst>
              </a:tr>
              <a:tr h="490304">
                <a:tc>
                  <a:txBody>
                    <a:bodyPr/>
                    <a:lstStyle/>
                    <a:p>
                      <a:r>
                        <a:rPr lang="pt-BR" dirty="0"/>
                        <a:t>10</a:t>
                      </a:r>
                    </a:p>
                  </a:txBody>
                  <a:tcPr/>
                </a:tc>
                <a:tc>
                  <a:txBody>
                    <a:bodyPr/>
                    <a:lstStyle/>
                    <a:p>
                      <a:r>
                        <a:rPr lang="pt-BR" dirty="0"/>
                        <a:t>304 – Vigilância Sanitária</a:t>
                      </a:r>
                    </a:p>
                  </a:txBody>
                  <a:tcPr/>
                </a:tc>
                <a:tc>
                  <a:txBody>
                    <a:bodyPr/>
                    <a:lstStyle/>
                    <a:p>
                      <a:r>
                        <a:rPr lang="pt-BR" dirty="0"/>
                        <a:t>Vigilância em Saúde</a:t>
                      </a:r>
                    </a:p>
                  </a:txBody>
                  <a:tcPr/>
                </a:tc>
                <a:extLst>
                  <a:ext uri="{0D108BD9-81ED-4DB2-BD59-A6C34878D82A}">
                    <a16:rowId xmlns:a16="http://schemas.microsoft.com/office/drawing/2014/main" val="758733226"/>
                  </a:ext>
                </a:extLst>
              </a:tr>
              <a:tr h="490304">
                <a:tc>
                  <a:txBody>
                    <a:bodyPr/>
                    <a:lstStyle/>
                    <a:p>
                      <a:r>
                        <a:rPr lang="pt-BR" dirty="0"/>
                        <a:t>10</a:t>
                      </a:r>
                    </a:p>
                  </a:txBody>
                  <a:tcPr/>
                </a:tc>
                <a:tc>
                  <a:txBody>
                    <a:bodyPr/>
                    <a:lstStyle/>
                    <a:p>
                      <a:r>
                        <a:rPr lang="pt-BR" dirty="0"/>
                        <a:t>305 – Vigilância Epidemiológica</a:t>
                      </a:r>
                    </a:p>
                  </a:txBody>
                  <a:tcPr/>
                </a:tc>
                <a:tc>
                  <a:txBody>
                    <a:bodyPr/>
                    <a:lstStyle/>
                    <a:p>
                      <a:r>
                        <a:rPr lang="pt-BR" dirty="0"/>
                        <a:t>Vigilância em Saúde</a:t>
                      </a:r>
                    </a:p>
                  </a:txBody>
                  <a:tcPr/>
                </a:tc>
                <a:extLst>
                  <a:ext uri="{0D108BD9-81ED-4DB2-BD59-A6C34878D82A}">
                    <a16:rowId xmlns:a16="http://schemas.microsoft.com/office/drawing/2014/main" val="2715684453"/>
                  </a:ext>
                </a:extLst>
              </a:tr>
              <a:tr h="490304">
                <a:tc>
                  <a:txBody>
                    <a:bodyPr/>
                    <a:lstStyle/>
                    <a:p>
                      <a:r>
                        <a:rPr lang="pt-BR" dirty="0"/>
                        <a:t>10</a:t>
                      </a:r>
                    </a:p>
                  </a:txBody>
                  <a:tcPr/>
                </a:tc>
                <a:tc>
                  <a:txBody>
                    <a:bodyPr/>
                    <a:lstStyle/>
                    <a:p>
                      <a:r>
                        <a:rPr lang="pt-BR" dirty="0"/>
                        <a:t>306 -  Alimentação e Nutrição</a:t>
                      </a:r>
                    </a:p>
                  </a:txBody>
                  <a:tcPr/>
                </a:tc>
                <a:tc>
                  <a:txBody>
                    <a:bodyPr/>
                    <a:lstStyle/>
                    <a:p>
                      <a:r>
                        <a:rPr lang="pt-BR" dirty="0"/>
                        <a:t>Gestão</a:t>
                      </a:r>
                    </a:p>
                  </a:txBody>
                  <a:tcPr/>
                </a:tc>
                <a:extLst>
                  <a:ext uri="{0D108BD9-81ED-4DB2-BD59-A6C34878D82A}">
                    <a16:rowId xmlns:a16="http://schemas.microsoft.com/office/drawing/2014/main" val="3051697612"/>
                  </a:ext>
                </a:extLst>
              </a:tr>
            </a:tbl>
          </a:graphicData>
        </a:graphic>
      </p:graphicFrame>
    </p:spTree>
    <p:extLst>
      <p:ext uri="{BB962C8B-B14F-4D97-AF65-F5344CB8AC3E}">
        <p14:creationId xmlns:p14="http://schemas.microsoft.com/office/powerpoint/2010/main" val="850094629"/>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decel="10000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0-#ppt_h/2"/>
                                          </p:val>
                                        </p:tav>
                                        <p:tav tm="100000">
                                          <p:val>
                                            <p:strVal val="#ppt_y"/>
                                          </p:val>
                                        </p:tav>
                                      </p:tavLst>
                                    </p:anim>
                                  </p:childTnLst>
                                </p:cTn>
                              </p:par>
                              <p:par>
                                <p:cTn id="9" presetID="10" presetClass="entr" presetSubtype="0" fill="hold" grpId="0" nodeType="withEffect">
                                  <p:stCondLst>
                                    <p:cond delay="25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500"/>
                                        <p:tgtEl>
                                          <p:spTgt spid="4"/>
                                        </p:tgtEl>
                                      </p:cBhvr>
                                    </p:animEffect>
                                  </p:childTnLst>
                                </p:cTn>
                              </p:par>
                              <p:par>
                                <p:cTn id="12" presetID="35" presetClass="path" presetSubtype="0" decel="100000" fill="hold" grpId="1" nodeType="withEffect">
                                  <p:stCondLst>
                                    <p:cond delay="250"/>
                                  </p:stCondLst>
                                  <p:childTnLst>
                                    <p:animMotion origin="layout" path="M 4.66775E-6 4.91882E-7 L 4.66775E-6 0.03167 " pathEditMode="relative" rAng="0" ptsTypes="AA">
                                      <p:cBhvr>
                                        <p:cTn id="13" dur="500" spd="-100000" fill="hold"/>
                                        <p:tgtEl>
                                          <p:spTgt spid="4"/>
                                        </p:tgtEl>
                                        <p:attrNameLst>
                                          <p:attrName>ppt_x</p:attrName>
                                          <p:attrName>ppt_y</p:attrName>
                                        </p:attrNameLst>
                                      </p:cBhvr>
                                      <p:rCtr x="0" y="1575"/>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p:bldP spid="4" grpId="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ângulo 1"/>
          <p:cNvSpPr/>
          <p:nvPr/>
        </p:nvSpPr>
        <p:spPr>
          <a:xfrm>
            <a:off x="0" y="-190888"/>
            <a:ext cx="17559338" cy="987583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p>
        </p:txBody>
      </p:sp>
      <p:sp>
        <p:nvSpPr>
          <p:cNvPr id="3" name="Retângulo 2"/>
          <p:cNvSpPr/>
          <p:nvPr/>
        </p:nvSpPr>
        <p:spPr>
          <a:xfrm>
            <a:off x="0" y="2585244"/>
            <a:ext cx="285750" cy="470535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8" name="Retângulo 7"/>
          <p:cNvSpPr/>
          <p:nvPr/>
        </p:nvSpPr>
        <p:spPr>
          <a:xfrm>
            <a:off x="494778" y="1352551"/>
            <a:ext cx="6294329" cy="2955746"/>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sz="1400" dirty="0"/>
          </a:p>
        </p:txBody>
      </p:sp>
      <p:sp>
        <p:nvSpPr>
          <p:cNvPr id="4" name="CaixaDeTexto 3"/>
          <p:cNvSpPr txBox="1"/>
          <p:nvPr/>
        </p:nvSpPr>
        <p:spPr>
          <a:xfrm>
            <a:off x="780529" y="1182274"/>
            <a:ext cx="5753622" cy="2955746"/>
          </a:xfrm>
          <a:prstGeom prst="rect">
            <a:avLst/>
          </a:prstGeom>
          <a:noFill/>
        </p:spPr>
        <p:txBody>
          <a:bodyPr wrap="square" rtlCol="0">
            <a:spAutoFit/>
          </a:bodyPr>
          <a:lstStyle/>
          <a:p>
            <a:pPr algn="ctr" defTabSz="914400" fontAlgn="auto">
              <a:lnSpc>
                <a:spcPct val="150000"/>
              </a:lnSpc>
              <a:spcAft>
                <a:spcPts val="0"/>
              </a:spcAft>
              <a:defRPr/>
            </a:pPr>
            <a:r>
              <a:rPr lang="pt-BR" sz="3200" b="1" dirty="0">
                <a:solidFill>
                  <a:schemeClr val="bg1"/>
                </a:solidFill>
                <a:latin typeface="Arial" pitchFamily="34" charset="0"/>
                <a:cs typeface="Arial" pitchFamily="34" charset="0"/>
              </a:rPr>
              <a:t>CLASIFICAÇÃO </a:t>
            </a:r>
          </a:p>
          <a:p>
            <a:pPr algn="ctr" defTabSz="914400" fontAlgn="auto">
              <a:lnSpc>
                <a:spcPct val="150000"/>
              </a:lnSpc>
              <a:spcAft>
                <a:spcPts val="0"/>
              </a:spcAft>
              <a:defRPr/>
            </a:pPr>
            <a:r>
              <a:rPr lang="pt-BR" sz="3200" b="1" dirty="0">
                <a:solidFill>
                  <a:schemeClr val="bg1"/>
                </a:solidFill>
                <a:latin typeface="Arial" pitchFamily="34" charset="0"/>
                <a:cs typeface="Arial" pitchFamily="34" charset="0"/>
              </a:rPr>
              <a:t>PROGRAMÁTICA DIVIDE A AÇÃO GOVERNAMENTAL EM PROGRAMAS E AÇÕES</a:t>
            </a:r>
          </a:p>
        </p:txBody>
      </p:sp>
      <p:sp>
        <p:nvSpPr>
          <p:cNvPr id="11" name="Retângulo 10"/>
          <p:cNvSpPr/>
          <p:nvPr/>
        </p:nvSpPr>
        <p:spPr>
          <a:xfrm>
            <a:off x="7581900" y="1182275"/>
            <a:ext cx="9753600" cy="8157169"/>
          </a:xfrm>
          <a:prstGeom prst="rect">
            <a:avLst/>
          </a:prstGeom>
        </p:spPr>
        <p:txBody>
          <a:bodyPr wrap="square">
            <a:spAutoFit/>
          </a:bodyPr>
          <a:lstStyle/>
          <a:p>
            <a:pPr algn="just" defTabSz="914400" fontAlgn="auto">
              <a:lnSpc>
                <a:spcPct val="150000"/>
              </a:lnSpc>
              <a:spcBef>
                <a:spcPts val="1000"/>
              </a:spcBef>
              <a:spcAft>
                <a:spcPts val="0"/>
              </a:spcAft>
              <a:defRPr/>
            </a:pPr>
            <a:r>
              <a:rPr lang="pt-BR" altLang="zh-CN" sz="3200" dirty="0">
                <a:latin typeface="Arial" pitchFamily="34" charset="0"/>
                <a:cs typeface="Arial" pitchFamily="34" charset="0"/>
              </a:rPr>
              <a:t>Lei do PPA de </a:t>
            </a:r>
            <a:r>
              <a:rPr lang="pt-BR" altLang="zh-CN" sz="3200" dirty="0" err="1">
                <a:latin typeface="Arial" pitchFamily="34" charset="0"/>
                <a:cs typeface="Arial" pitchFamily="34" charset="0"/>
              </a:rPr>
              <a:t>xxx</a:t>
            </a:r>
            <a:r>
              <a:rPr lang="pt-BR" altLang="zh-CN" sz="3200" dirty="0">
                <a:latin typeface="Arial" pitchFamily="34" charset="0"/>
                <a:cs typeface="Arial" pitchFamily="34" charset="0"/>
              </a:rPr>
              <a:t> de </a:t>
            </a:r>
            <a:r>
              <a:rPr lang="pt-BR" altLang="zh-CN" sz="3200" dirty="0" err="1">
                <a:latin typeface="Arial" pitchFamily="34" charset="0"/>
                <a:cs typeface="Arial" pitchFamily="34" charset="0"/>
              </a:rPr>
              <a:t>xxxx</a:t>
            </a:r>
            <a:endParaRPr lang="pt-BR" altLang="zh-CN" sz="3200" dirty="0">
              <a:latin typeface="Arial" pitchFamily="34" charset="0"/>
              <a:cs typeface="Arial" pitchFamily="34" charset="0"/>
            </a:endParaRPr>
          </a:p>
          <a:p>
            <a:pPr marL="363538" indent="-363538" algn="just" defTabSz="914400" fontAlgn="auto">
              <a:lnSpc>
                <a:spcPct val="150000"/>
              </a:lnSpc>
              <a:spcBef>
                <a:spcPts val="1000"/>
              </a:spcBef>
              <a:spcAft>
                <a:spcPts val="0"/>
              </a:spcAft>
              <a:buFont typeface="Wingdings" pitchFamily="2" charset="2"/>
              <a:buChar char="ü"/>
              <a:defRPr/>
            </a:pPr>
            <a:r>
              <a:rPr lang="pt-BR" altLang="zh-CN" sz="3200" dirty="0">
                <a:latin typeface="Arial" pitchFamily="34" charset="0"/>
                <a:cs typeface="Arial" pitchFamily="34" charset="0"/>
              </a:rPr>
              <a:t>Programa – Desenvolvimento Humano, Cidadania e Participação Social</a:t>
            </a:r>
          </a:p>
          <a:p>
            <a:pPr algn="just" defTabSz="914400" fontAlgn="auto">
              <a:lnSpc>
                <a:spcPct val="150000"/>
              </a:lnSpc>
              <a:spcBef>
                <a:spcPts val="1000"/>
              </a:spcBef>
              <a:spcAft>
                <a:spcPts val="0"/>
              </a:spcAft>
              <a:defRPr/>
            </a:pPr>
            <a:r>
              <a:rPr lang="pt-BR" altLang="zh-CN" sz="3200" u="sng" dirty="0">
                <a:latin typeface="Arial" pitchFamily="34" charset="0"/>
                <a:cs typeface="Arial" pitchFamily="34" charset="0"/>
              </a:rPr>
              <a:t>Ações:</a:t>
            </a:r>
          </a:p>
          <a:p>
            <a:pPr marL="457200" indent="-457200" algn="just" defTabSz="914400" fontAlgn="auto">
              <a:lnSpc>
                <a:spcPct val="150000"/>
              </a:lnSpc>
              <a:spcBef>
                <a:spcPts val="1000"/>
              </a:spcBef>
              <a:spcAft>
                <a:spcPts val="0"/>
              </a:spcAft>
              <a:buFont typeface="Wingdings" panose="05000000000000000000" pitchFamily="2" charset="2"/>
              <a:buChar char="v"/>
              <a:defRPr/>
            </a:pPr>
            <a:r>
              <a:rPr lang="pt-BR" altLang="zh-CN" sz="3200" dirty="0">
                <a:latin typeface="Arial" pitchFamily="34" charset="0"/>
                <a:cs typeface="Arial" pitchFamily="34" charset="0"/>
              </a:rPr>
              <a:t>(4035) Ampliação e Qualificação do Atendimento Hospitalar e da Internação Domiciliar;</a:t>
            </a:r>
          </a:p>
          <a:p>
            <a:pPr marL="457200" indent="-457200" algn="just" defTabSz="914400" fontAlgn="auto">
              <a:lnSpc>
                <a:spcPct val="150000"/>
              </a:lnSpc>
              <a:spcBef>
                <a:spcPts val="1000"/>
              </a:spcBef>
              <a:spcAft>
                <a:spcPts val="0"/>
              </a:spcAft>
              <a:buFont typeface="Wingdings" panose="05000000000000000000" pitchFamily="2" charset="2"/>
              <a:buChar char="v"/>
              <a:defRPr/>
            </a:pPr>
            <a:r>
              <a:rPr lang="pt-BR" altLang="zh-CN" sz="3200" dirty="0">
                <a:latin typeface="Arial" pitchFamily="34" charset="0"/>
                <a:cs typeface="Arial" pitchFamily="34" charset="0"/>
              </a:rPr>
              <a:t>(1237) Construção, Ampliação e Reforma de Unidades de Saúde;</a:t>
            </a:r>
          </a:p>
          <a:p>
            <a:pPr marL="457200" indent="-457200" algn="just" defTabSz="914400" fontAlgn="auto">
              <a:lnSpc>
                <a:spcPct val="150000"/>
              </a:lnSpc>
              <a:spcBef>
                <a:spcPts val="1000"/>
              </a:spcBef>
              <a:spcAft>
                <a:spcPts val="0"/>
              </a:spcAft>
              <a:buFont typeface="Wingdings" panose="05000000000000000000" pitchFamily="2" charset="2"/>
              <a:buChar char="v"/>
              <a:defRPr/>
            </a:pPr>
            <a:r>
              <a:rPr lang="pt-BR" altLang="zh-CN" sz="3200" dirty="0">
                <a:latin typeface="Arial" pitchFamily="34" charset="0"/>
                <a:cs typeface="Arial" pitchFamily="34" charset="0"/>
              </a:rPr>
              <a:t>(2456) Assistência Farmacêutica</a:t>
            </a:r>
          </a:p>
          <a:p>
            <a:pPr marL="363538" indent="-363538" algn="just" defTabSz="914400" fontAlgn="auto">
              <a:lnSpc>
                <a:spcPct val="150000"/>
              </a:lnSpc>
              <a:spcBef>
                <a:spcPts val="1000"/>
              </a:spcBef>
              <a:spcAft>
                <a:spcPts val="0"/>
              </a:spcAft>
              <a:buFont typeface="Wingdings" pitchFamily="2" charset="2"/>
              <a:buChar char="ü"/>
              <a:defRPr/>
            </a:pPr>
            <a:endParaRPr lang="pt-BR" altLang="zh-CN" sz="3200" dirty="0">
              <a:latin typeface="Arial" pitchFamily="34" charset="0"/>
              <a:cs typeface="Arial" pitchFamily="34" charset="0"/>
            </a:endParaRPr>
          </a:p>
        </p:txBody>
      </p:sp>
      <p:sp>
        <p:nvSpPr>
          <p:cNvPr id="15" name="Seta para a direita 14"/>
          <p:cNvSpPr/>
          <p:nvPr/>
        </p:nvSpPr>
        <p:spPr>
          <a:xfrm rot="12359710" flipV="1">
            <a:off x="14400556" y="7564771"/>
            <a:ext cx="2279668" cy="1343025"/>
          </a:xfrm>
          <a:prstGeom prst="rightArrow">
            <a:avLst>
              <a:gd name="adj1" fmla="val 44877"/>
              <a:gd name="adj2" fmla="val 59787"/>
            </a:avLst>
          </a:prstGeom>
          <a:solidFill>
            <a:srgbClr val="C4C47A"/>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pt-BR" sz="2400" b="1" dirty="0">
                <a:solidFill>
                  <a:schemeClr val="tx2">
                    <a:lumMod val="75000"/>
                  </a:schemeClr>
                </a:solidFill>
                <a:latin typeface="Arial" pitchFamily="34" charset="0"/>
                <a:cs typeface="Arial" pitchFamily="34" charset="0"/>
              </a:rPr>
              <a:t>10.302.191</a:t>
            </a:r>
            <a:endParaRPr lang="pt-BR" sz="2400" b="1" dirty="0">
              <a:solidFill>
                <a:schemeClr val="tx2">
                  <a:lumMod val="75000"/>
                </a:schemeClr>
              </a:solidFill>
            </a:endParaRPr>
          </a:p>
        </p:txBody>
      </p:sp>
    </p:spTree>
    <p:extLst>
      <p:ext uri="{BB962C8B-B14F-4D97-AF65-F5344CB8AC3E}">
        <p14:creationId xmlns:p14="http://schemas.microsoft.com/office/powerpoint/2010/main" val="850094629"/>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decel="10000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0-#ppt_h/2"/>
                                          </p:val>
                                        </p:tav>
                                        <p:tav tm="100000">
                                          <p:val>
                                            <p:strVal val="#ppt_y"/>
                                          </p:val>
                                        </p:tav>
                                      </p:tavLst>
                                    </p:anim>
                                  </p:childTnLst>
                                </p:cTn>
                              </p:par>
                              <p:par>
                                <p:cTn id="9" presetID="10" presetClass="entr" presetSubtype="0" fill="hold" grpId="0" nodeType="withEffect">
                                  <p:stCondLst>
                                    <p:cond delay="25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500"/>
                                        <p:tgtEl>
                                          <p:spTgt spid="4"/>
                                        </p:tgtEl>
                                      </p:cBhvr>
                                    </p:animEffect>
                                  </p:childTnLst>
                                </p:cTn>
                              </p:par>
                              <p:par>
                                <p:cTn id="12" presetID="35" presetClass="path" presetSubtype="0" decel="100000" fill="hold" grpId="1" nodeType="withEffect">
                                  <p:stCondLst>
                                    <p:cond delay="250"/>
                                  </p:stCondLst>
                                  <p:childTnLst>
                                    <p:animMotion origin="layout" path="M 5.69569E-7 -6.26909E-8 L 5.69569E-7 0.03167 " pathEditMode="relative" rAng="0" ptsTypes="AA">
                                      <p:cBhvr>
                                        <p:cTn id="13" dur="500" spd="-100000" fill="hold"/>
                                        <p:tgtEl>
                                          <p:spTgt spid="4"/>
                                        </p:tgtEl>
                                        <p:attrNameLst>
                                          <p:attrName>ppt_x</p:attrName>
                                          <p:attrName>ppt_y</p:attrName>
                                        </p:attrNameLst>
                                      </p:cBhvr>
                                      <p:rCtr x="0" y="1575"/>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p:bldP spid="4" grpId="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ângulo 1"/>
          <p:cNvSpPr/>
          <p:nvPr/>
        </p:nvSpPr>
        <p:spPr>
          <a:xfrm>
            <a:off x="0" y="0"/>
            <a:ext cx="17559338" cy="987583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p>
        </p:txBody>
      </p:sp>
      <p:sp>
        <p:nvSpPr>
          <p:cNvPr id="3" name="Retângulo 2"/>
          <p:cNvSpPr/>
          <p:nvPr/>
        </p:nvSpPr>
        <p:spPr>
          <a:xfrm>
            <a:off x="0" y="2585244"/>
            <a:ext cx="285750" cy="470535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7" name="Título 1"/>
          <p:cNvSpPr txBox="1">
            <a:spLocks/>
          </p:cNvSpPr>
          <p:nvPr/>
        </p:nvSpPr>
        <p:spPr>
          <a:xfrm>
            <a:off x="8004132" y="776614"/>
            <a:ext cx="8947759" cy="8433084"/>
          </a:xfrm>
          <a:prstGeom prst="rect">
            <a:avLst/>
          </a:prstGeom>
        </p:spPr>
        <p:txBody>
          <a:bodyPr/>
          <a:lstStyle/>
          <a:p>
            <a:pPr marL="742950" indent="-742950" algn="just" defTabSz="914400" fontAlgn="auto">
              <a:lnSpc>
                <a:spcPct val="150000"/>
              </a:lnSpc>
              <a:spcBef>
                <a:spcPts val="1000"/>
              </a:spcBef>
              <a:spcAft>
                <a:spcPts val="0"/>
              </a:spcAft>
              <a:buFont typeface="+mj-lt"/>
              <a:buAutoNum type="alphaLcParenR"/>
              <a:defRPr/>
            </a:pPr>
            <a:r>
              <a:rPr lang="pt-BR" altLang="zh-CN" sz="3600" dirty="0">
                <a:latin typeface="Arial" pitchFamily="34" charset="0"/>
                <a:cs typeface="Arial" pitchFamily="34" charset="0"/>
              </a:rPr>
              <a:t>Categoria Econômica;</a:t>
            </a:r>
          </a:p>
          <a:p>
            <a:pPr marL="742950" indent="-742950" algn="just" defTabSz="914400" fontAlgn="auto">
              <a:lnSpc>
                <a:spcPct val="150000"/>
              </a:lnSpc>
              <a:spcBef>
                <a:spcPts val="1000"/>
              </a:spcBef>
              <a:spcAft>
                <a:spcPts val="0"/>
              </a:spcAft>
              <a:buFont typeface="+mj-lt"/>
              <a:buAutoNum type="alphaLcParenR"/>
              <a:defRPr/>
            </a:pPr>
            <a:r>
              <a:rPr lang="pt-BR" altLang="zh-CN" sz="3600" dirty="0">
                <a:latin typeface="Arial" pitchFamily="34" charset="0"/>
                <a:cs typeface="Arial" pitchFamily="34" charset="0"/>
              </a:rPr>
              <a:t>Grupo de Natureza da despesa;</a:t>
            </a:r>
          </a:p>
          <a:p>
            <a:pPr marL="742950" indent="-742950" algn="just" defTabSz="914400" fontAlgn="auto">
              <a:lnSpc>
                <a:spcPct val="150000"/>
              </a:lnSpc>
              <a:spcBef>
                <a:spcPts val="1000"/>
              </a:spcBef>
              <a:spcAft>
                <a:spcPts val="0"/>
              </a:spcAft>
              <a:buFont typeface="+mj-lt"/>
              <a:buAutoNum type="alphaLcParenR"/>
              <a:defRPr/>
            </a:pPr>
            <a:r>
              <a:rPr lang="pt-BR" altLang="zh-CN" sz="3600" dirty="0">
                <a:latin typeface="Arial" pitchFamily="34" charset="0"/>
                <a:cs typeface="Arial" pitchFamily="34" charset="0"/>
              </a:rPr>
              <a:t>Modalidade de Aplicação;</a:t>
            </a:r>
          </a:p>
          <a:p>
            <a:pPr marL="742950" indent="-742950" algn="just" defTabSz="914400" fontAlgn="auto">
              <a:lnSpc>
                <a:spcPct val="150000"/>
              </a:lnSpc>
              <a:spcBef>
                <a:spcPts val="1000"/>
              </a:spcBef>
              <a:spcAft>
                <a:spcPts val="0"/>
              </a:spcAft>
              <a:buFont typeface="+mj-lt"/>
              <a:buAutoNum type="alphaLcParenR"/>
              <a:defRPr/>
            </a:pPr>
            <a:r>
              <a:rPr lang="pt-BR" altLang="zh-CN" sz="3600" dirty="0">
                <a:latin typeface="Arial" pitchFamily="34" charset="0"/>
                <a:cs typeface="Arial" pitchFamily="34" charset="0"/>
              </a:rPr>
              <a:t>Elemento de Despesa</a:t>
            </a:r>
          </a:p>
          <a:p>
            <a:pPr marL="361950" indent="-361950" algn="just" defTabSz="914400" fontAlgn="auto">
              <a:lnSpc>
                <a:spcPct val="90000"/>
              </a:lnSpc>
              <a:spcBef>
                <a:spcPts val="1800"/>
              </a:spcBef>
              <a:spcAft>
                <a:spcPts val="600"/>
              </a:spcAft>
              <a:defRPr/>
            </a:pPr>
            <a:endParaRPr lang="pt-BR" sz="3200" dirty="0">
              <a:latin typeface="Arial" pitchFamily="34" charset="0"/>
              <a:ea typeface="+mj-ea"/>
              <a:cs typeface="Arial" pitchFamily="34" charset="0"/>
            </a:endParaRPr>
          </a:p>
        </p:txBody>
      </p:sp>
      <p:sp>
        <p:nvSpPr>
          <p:cNvPr id="4" name="CaixaDeTexto 3"/>
          <p:cNvSpPr txBox="1"/>
          <p:nvPr/>
        </p:nvSpPr>
        <p:spPr>
          <a:xfrm>
            <a:off x="894828" y="1100464"/>
            <a:ext cx="6137754" cy="3313664"/>
          </a:xfrm>
          <a:prstGeom prst="rect">
            <a:avLst/>
          </a:prstGeom>
          <a:solidFill>
            <a:schemeClr val="tx2"/>
          </a:solidFill>
        </p:spPr>
        <p:txBody>
          <a:bodyPr wrap="square" rtlCol="0">
            <a:spAutoFit/>
          </a:bodyPr>
          <a:lstStyle/>
          <a:p>
            <a:pPr algn="ctr" defTabSz="914400" fontAlgn="auto">
              <a:lnSpc>
                <a:spcPct val="150000"/>
              </a:lnSpc>
              <a:spcAft>
                <a:spcPts val="0"/>
              </a:spcAft>
              <a:defRPr/>
            </a:pPr>
            <a:r>
              <a:rPr lang="pt-BR" sz="3600" b="1" dirty="0">
                <a:solidFill>
                  <a:schemeClr val="bg1"/>
                </a:solidFill>
                <a:latin typeface="Arial" pitchFamily="34" charset="0"/>
                <a:cs typeface="Arial" pitchFamily="34" charset="0"/>
              </a:rPr>
              <a:t>CLASSIFICAÇÃO DA DEFESA ORÇAMENTÁRIA POR NATUREZA</a:t>
            </a:r>
          </a:p>
          <a:p>
            <a:pPr algn="ctr" defTabSz="914400" fontAlgn="auto">
              <a:lnSpc>
                <a:spcPct val="150000"/>
              </a:lnSpc>
              <a:spcAft>
                <a:spcPts val="0"/>
              </a:spcAft>
              <a:defRPr/>
            </a:pPr>
            <a:r>
              <a:rPr lang="pt-BR" sz="3600" b="1" dirty="0">
                <a:solidFill>
                  <a:schemeClr val="bg1"/>
                </a:solidFill>
                <a:latin typeface="Arial" pitchFamily="34" charset="0"/>
                <a:cs typeface="Arial" pitchFamily="34" charset="0"/>
              </a:rPr>
              <a:t>(6 dígitos)</a:t>
            </a:r>
          </a:p>
        </p:txBody>
      </p:sp>
    </p:spTree>
    <p:extLst>
      <p:ext uri="{BB962C8B-B14F-4D97-AF65-F5344CB8AC3E}">
        <p14:creationId xmlns:p14="http://schemas.microsoft.com/office/powerpoint/2010/main" val="850094629"/>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decel="10000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0-#ppt_h/2"/>
                                          </p:val>
                                        </p:tav>
                                        <p:tav tm="100000">
                                          <p:val>
                                            <p:strVal val="#ppt_y"/>
                                          </p:val>
                                        </p:tav>
                                      </p:tavLst>
                                    </p:anim>
                                  </p:childTnLst>
                                </p:cTn>
                              </p:par>
                              <p:par>
                                <p:cTn id="9" presetID="10" presetClass="entr" presetSubtype="0" fill="hold" grpId="0" nodeType="withEffect">
                                  <p:stCondLst>
                                    <p:cond delay="25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500"/>
                                        <p:tgtEl>
                                          <p:spTgt spid="4"/>
                                        </p:tgtEl>
                                      </p:cBhvr>
                                    </p:animEffect>
                                  </p:childTnLst>
                                </p:cTn>
                              </p:par>
                              <p:par>
                                <p:cTn id="12" presetID="35" presetClass="path" presetSubtype="0" decel="100000" fill="hold" grpId="1" nodeType="withEffect">
                                  <p:stCondLst>
                                    <p:cond delay="250"/>
                                  </p:stCondLst>
                                  <p:childTnLst>
                                    <p:animMotion origin="layout" path="M 1.87596E-6 4.4398E-6 L 1.87596E-6 0.03166 " pathEditMode="relative" rAng="0" ptsTypes="AA">
                                      <p:cBhvr>
                                        <p:cTn id="13" dur="500" spd="-100000" fill="hold"/>
                                        <p:tgtEl>
                                          <p:spTgt spid="4"/>
                                        </p:tgtEl>
                                        <p:attrNameLst>
                                          <p:attrName>ppt_x</p:attrName>
                                          <p:attrName>ppt_y</p:attrName>
                                        </p:attrNameLst>
                                      </p:cBhvr>
                                      <p:rCtr x="0" y="1575"/>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4" grpId="1"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ângulo 1"/>
          <p:cNvSpPr/>
          <p:nvPr/>
        </p:nvSpPr>
        <p:spPr>
          <a:xfrm>
            <a:off x="0" y="0"/>
            <a:ext cx="17559338" cy="987583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p>
        </p:txBody>
      </p:sp>
      <p:sp>
        <p:nvSpPr>
          <p:cNvPr id="3" name="Retângulo 2"/>
          <p:cNvSpPr/>
          <p:nvPr/>
        </p:nvSpPr>
        <p:spPr>
          <a:xfrm>
            <a:off x="0" y="2585244"/>
            <a:ext cx="285750" cy="470535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4" name="CaixaDeTexto 3"/>
          <p:cNvSpPr txBox="1"/>
          <p:nvPr/>
        </p:nvSpPr>
        <p:spPr>
          <a:xfrm>
            <a:off x="388306" y="814513"/>
            <a:ext cx="17171032" cy="535531"/>
          </a:xfrm>
          <a:prstGeom prst="rect">
            <a:avLst/>
          </a:prstGeom>
          <a:noFill/>
        </p:spPr>
        <p:txBody>
          <a:bodyPr wrap="square" rtlCol="0">
            <a:spAutoFit/>
          </a:bodyPr>
          <a:lstStyle/>
          <a:p>
            <a:pPr defTabSz="914400" fontAlgn="auto">
              <a:lnSpc>
                <a:spcPct val="90000"/>
              </a:lnSpc>
              <a:spcAft>
                <a:spcPts val="0"/>
              </a:spcAft>
              <a:defRPr/>
            </a:pPr>
            <a:r>
              <a:rPr lang="pt-BR" sz="3200" b="1" dirty="0">
                <a:latin typeface="Arial" pitchFamily="34" charset="0"/>
                <a:cs typeface="Arial" pitchFamily="34" charset="0"/>
              </a:rPr>
              <a:t>A) CLASSIFICAÇÃO DA DESPESA ORÇAMENTÁRIA POR CATEGORIA ECONÔMICA</a:t>
            </a:r>
            <a:endParaRPr lang="pt-BR" sz="3200" dirty="0">
              <a:latin typeface="Arial" pitchFamily="34" charset="0"/>
              <a:cs typeface="Arial" pitchFamily="34" charset="0"/>
            </a:endParaRPr>
          </a:p>
        </p:txBody>
      </p:sp>
      <p:pic>
        <p:nvPicPr>
          <p:cNvPr id="7" name="Picture 2"/>
          <p:cNvPicPr>
            <a:picLocks noChangeAspect="1" noChangeArrowheads="1"/>
          </p:cNvPicPr>
          <p:nvPr/>
        </p:nvPicPr>
        <p:blipFill>
          <a:blip r:embed="rId2" cstate="print"/>
          <a:srcRect l="32803" t="49101" r="39145" b="42151"/>
          <a:stretch>
            <a:fillRect/>
          </a:stretch>
        </p:blipFill>
        <p:spPr bwMode="auto">
          <a:xfrm>
            <a:off x="3219187" y="2700089"/>
            <a:ext cx="13789005" cy="3479418"/>
          </a:xfrm>
          <a:prstGeom prst="rect">
            <a:avLst/>
          </a:prstGeom>
          <a:noFill/>
          <a:ln w="9525">
            <a:noFill/>
            <a:miter lim="800000"/>
            <a:headEnd/>
            <a:tailEnd/>
          </a:ln>
        </p:spPr>
      </p:pic>
    </p:spTree>
    <p:extLst>
      <p:ext uri="{BB962C8B-B14F-4D97-AF65-F5344CB8AC3E}">
        <p14:creationId xmlns:p14="http://schemas.microsoft.com/office/powerpoint/2010/main" val="850094629"/>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decel="10000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0-#ppt_h/2"/>
                                          </p:val>
                                        </p:tav>
                                        <p:tav tm="100000">
                                          <p:val>
                                            <p:strVal val="#ppt_y"/>
                                          </p:val>
                                        </p:tav>
                                      </p:tavLst>
                                    </p:anim>
                                  </p:childTnLst>
                                </p:cTn>
                              </p:par>
                              <p:par>
                                <p:cTn id="9" presetID="10" presetClass="entr" presetSubtype="0" fill="hold" grpId="0" nodeType="withEffect">
                                  <p:stCondLst>
                                    <p:cond delay="25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500"/>
                                        <p:tgtEl>
                                          <p:spTgt spid="4"/>
                                        </p:tgtEl>
                                      </p:cBhvr>
                                    </p:animEffect>
                                  </p:childTnLst>
                                </p:cTn>
                              </p:par>
                              <p:par>
                                <p:cTn id="12" presetID="35" presetClass="path" presetSubtype="0" decel="100000" fill="hold" grpId="1" nodeType="withEffect">
                                  <p:stCondLst>
                                    <p:cond delay="250"/>
                                  </p:stCondLst>
                                  <p:childTnLst>
                                    <p:animMotion origin="layout" path="M -1.14456E-6 -3.68108E-7 L -1.14456E-6 0.03167 " pathEditMode="relative" rAng="0" ptsTypes="AA">
                                      <p:cBhvr>
                                        <p:cTn id="13" dur="500" spd="-100000" fill="hold"/>
                                        <p:tgtEl>
                                          <p:spTgt spid="4"/>
                                        </p:tgtEl>
                                        <p:attrNameLst>
                                          <p:attrName>ppt_x</p:attrName>
                                          <p:attrName>ppt_y</p:attrName>
                                        </p:attrNameLst>
                                      </p:cBhvr>
                                      <p:rCtr x="0" y="1575"/>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p:bldP spid="4" grpId="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ângulo 1"/>
          <p:cNvSpPr/>
          <p:nvPr/>
        </p:nvSpPr>
        <p:spPr>
          <a:xfrm>
            <a:off x="0" y="0"/>
            <a:ext cx="17559338" cy="987583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p>
        </p:txBody>
      </p:sp>
      <p:sp>
        <p:nvSpPr>
          <p:cNvPr id="3" name="Retângulo 2"/>
          <p:cNvSpPr/>
          <p:nvPr/>
        </p:nvSpPr>
        <p:spPr>
          <a:xfrm>
            <a:off x="0" y="2585244"/>
            <a:ext cx="285750" cy="470535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pic>
        <p:nvPicPr>
          <p:cNvPr id="5" name="Espaço Reservado para Imagem 2">
            <a:extLst>
              <a:ext uri="{FF2B5EF4-FFF2-40B4-BE49-F238E27FC236}">
                <a16:creationId xmlns:a16="http://schemas.microsoft.com/office/drawing/2014/main" id="{6B6646D4-3EAE-F760-5F24-36150595C0CE}"/>
              </a:ext>
            </a:extLst>
          </p:cNvPr>
          <p:cNvPicPr>
            <a:picLocks noChangeAspect="1"/>
          </p:cNvPicPr>
          <p:nvPr/>
        </p:nvPicPr>
        <p:blipFill>
          <a:blip r:embed="rId2">
            <a:extLst>
              <a:ext uri="{28A0092B-C50C-407E-A947-70E740481C1C}">
                <a14:useLocalDpi xmlns:a14="http://schemas.microsoft.com/office/drawing/2010/main" val="0"/>
              </a:ext>
            </a:extLst>
          </a:blip>
          <a:srcRect t="397" b="397"/>
          <a:stretch>
            <a:fillRect/>
          </a:stretch>
        </p:blipFill>
        <p:spPr>
          <a:xfrm>
            <a:off x="142875" y="25592"/>
            <a:ext cx="6873501" cy="3413347"/>
          </a:xfrm>
          <a:prstGeom prst="rect">
            <a:avLst/>
          </a:prstGeom>
        </p:spPr>
      </p:pic>
      <p:pic>
        <p:nvPicPr>
          <p:cNvPr id="6" name="Imagem 5">
            <a:extLst>
              <a:ext uri="{FF2B5EF4-FFF2-40B4-BE49-F238E27FC236}">
                <a16:creationId xmlns:a16="http://schemas.microsoft.com/office/drawing/2014/main" id="{71D76F95-1A45-B8C9-987B-C79F9B5C61C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5750" y="3279913"/>
            <a:ext cx="7650507" cy="6480313"/>
          </a:xfrm>
          <a:prstGeom prst="rect">
            <a:avLst/>
          </a:prstGeom>
        </p:spPr>
      </p:pic>
      <p:pic>
        <p:nvPicPr>
          <p:cNvPr id="8" name="Imagem 7">
            <a:extLst>
              <a:ext uri="{FF2B5EF4-FFF2-40B4-BE49-F238E27FC236}">
                <a16:creationId xmlns:a16="http://schemas.microsoft.com/office/drawing/2014/main" id="{D26E158E-6ED7-04BA-BCF3-062B73E49E6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936257" y="173724"/>
            <a:ext cx="9480206" cy="9702114"/>
          </a:xfrm>
          <a:prstGeom prst="rect">
            <a:avLst/>
          </a:prstGeom>
        </p:spPr>
      </p:pic>
    </p:spTree>
    <p:extLst>
      <p:ext uri="{BB962C8B-B14F-4D97-AF65-F5344CB8AC3E}">
        <p14:creationId xmlns:p14="http://schemas.microsoft.com/office/powerpoint/2010/main" val="133545445"/>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decel="10000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ângulo 1"/>
          <p:cNvSpPr/>
          <p:nvPr/>
        </p:nvSpPr>
        <p:spPr>
          <a:xfrm>
            <a:off x="0" y="0"/>
            <a:ext cx="17559338" cy="987583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2800" dirty="0">
                <a:latin typeface="Arial" pitchFamily="34" charset="0"/>
                <a:cs typeface="Arial" pitchFamily="34" charset="0"/>
              </a:rPr>
              <a:t>a) ClASSIFICAÇÃO DA DESPESA ORÇAMENTÁRIA POR CATEGORIA ECONÔMICA</a:t>
            </a:r>
          </a:p>
          <a:p>
            <a:pPr algn="ctr"/>
            <a:endParaRPr lang="pt-BR" dirty="0"/>
          </a:p>
        </p:txBody>
      </p:sp>
      <p:sp>
        <p:nvSpPr>
          <p:cNvPr id="3" name="Retângulo 2"/>
          <p:cNvSpPr/>
          <p:nvPr/>
        </p:nvSpPr>
        <p:spPr>
          <a:xfrm>
            <a:off x="0" y="2585244"/>
            <a:ext cx="285750" cy="4705350"/>
          </a:xfrm>
          <a:prstGeom prst="rect">
            <a:avLst/>
          </a:prstGeom>
          <a:solidFill>
            <a:srgbClr val="49B17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4" name="CaixaDeTexto 3"/>
          <p:cNvSpPr txBox="1"/>
          <p:nvPr/>
        </p:nvSpPr>
        <p:spPr>
          <a:xfrm>
            <a:off x="651351" y="1089763"/>
            <a:ext cx="10020824" cy="757130"/>
          </a:xfrm>
          <a:prstGeom prst="rect">
            <a:avLst/>
          </a:prstGeom>
          <a:noFill/>
        </p:spPr>
        <p:txBody>
          <a:bodyPr wrap="square" rtlCol="0">
            <a:spAutoFit/>
          </a:bodyPr>
          <a:lstStyle/>
          <a:p>
            <a:pPr defTabSz="914400" fontAlgn="auto">
              <a:lnSpc>
                <a:spcPct val="90000"/>
              </a:lnSpc>
              <a:spcBef>
                <a:spcPts val="1200"/>
              </a:spcBef>
              <a:spcAft>
                <a:spcPts val="0"/>
              </a:spcAft>
              <a:defRPr/>
            </a:pPr>
            <a:endParaRPr lang="pt-BR" sz="4800" dirty="0">
              <a:latin typeface="Arial" pitchFamily="34" charset="0"/>
              <a:cs typeface="Arial" pitchFamily="34" charset="0"/>
            </a:endParaRPr>
          </a:p>
        </p:txBody>
      </p:sp>
      <p:pic>
        <p:nvPicPr>
          <p:cNvPr id="10" name="Picture 2"/>
          <p:cNvPicPr>
            <a:picLocks noChangeAspect="1" noChangeArrowheads="1"/>
          </p:cNvPicPr>
          <p:nvPr/>
        </p:nvPicPr>
        <p:blipFill>
          <a:blip r:embed="rId2" cstate="print"/>
          <a:srcRect l="37222" t="20882" r="38254" b="33263"/>
          <a:stretch>
            <a:fillRect/>
          </a:stretch>
        </p:blipFill>
        <p:spPr bwMode="auto">
          <a:xfrm>
            <a:off x="8420155" y="250521"/>
            <a:ext cx="8889424" cy="9350679"/>
          </a:xfrm>
          <a:prstGeom prst="rect">
            <a:avLst/>
          </a:prstGeom>
          <a:noFill/>
          <a:ln w="9525">
            <a:noFill/>
            <a:miter lim="800000"/>
            <a:headEnd/>
            <a:tailEnd/>
          </a:ln>
        </p:spPr>
      </p:pic>
      <p:sp>
        <p:nvSpPr>
          <p:cNvPr id="13" name="Retângulo 12"/>
          <p:cNvSpPr/>
          <p:nvPr/>
        </p:nvSpPr>
        <p:spPr>
          <a:xfrm>
            <a:off x="937101" y="632005"/>
            <a:ext cx="6450904" cy="2429776"/>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sz="1400" dirty="0"/>
          </a:p>
        </p:txBody>
      </p:sp>
      <p:sp>
        <p:nvSpPr>
          <p:cNvPr id="14" name="CaixaDeTexto 13"/>
          <p:cNvSpPr txBox="1"/>
          <p:nvPr/>
        </p:nvSpPr>
        <p:spPr>
          <a:xfrm>
            <a:off x="984173" y="1089763"/>
            <a:ext cx="6137754" cy="1063433"/>
          </a:xfrm>
          <a:prstGeom prst="rect">
            <a:avLst/>
          </a:prstGeom>
          <a:noFill/>
        </p:spPr>
        <p:txBody>
          <a:bodyPr wrap="square" rtlCol="0">
            <a:spAutoFit/>
          </a:bodyPr>
          <a:lstStyle/>
          <a:p>
            <a:pPr algn="ctr" defTabSz="914400" fontAlgn="auto">
              <a:lnSpc>
                <a:spcPct val="150000"/>
              </a:lnSpc>
              <a:spcAft>
                <a:spcPts val="0"/>
              </a:spcAft>
              <a:defRPr/>
            </a:pPr>
            <a:r>
              <a:rPr lang="pt-BR" sz="4800" b="1" dirty="0">
                <a:solidFill>
                  <a:schemeClr val="bg1"/>
                </a:solidFill>
                <a:latin typeface="Arial" pitchFamily="34" charset="0"/>
                <a:cs typeface="Arial" pitchFamily="34" charset="0"/>
              </a:rPr>
              <a:t>EXEMPLIFICANDO..</a:t>
            </a:r>
          </a:p>
        </p:txBody>
      </p:sp>
    </p:spTree>
    <p:extLst>
      <p:ext uri="{BB962C8B-B14F-4D97-AF65-F5344CB8AC3E}">
        <p14:creationId xmlns:p14="http://schemas.microsoft.com/office/powerpoint/2010/main" val="850094629"/>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decel="10000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0-#ppt_h/2"/>
                                          </p:val>
                                        </p:tav>
                                        <p:tav tm="100000">
                                          <p:val>
                                            <p:strVal val="#ppt_y"/>
                                          </p:val>
                                        </p:tav>
                                      </p:tavLst>
                                    </p:anim>
                                  </p:childTnLst>
                                </p:cTn>
                              </p:par>
                              <p:par>
                                <p:cTn id="9" presetID="10" presetClass="entr" presetSubtype="0" fill="hold" grpId="0" nodeType="withEffect" nodePh="1">
                                  <p:stCondLst>
                                    <p:cond delay="250"/>
                                  </p:stCondLst>
                                  <p:endCondLst>
                                    <p:cond evt="begin" delay="0">
                                      <p:tn val="9"/>
                                    </p:cond>
                                  </p:endCondLst>
                                  <p:childTnLst>
                                    <p:set>
                                      <p:cBhvr>
                                        <p:cTn id="10" dur="1" fill="hold">
                                          <p:stCondLst>
                                            <p:cond delay="0"/>
                                          </p:stCondLst>
                                        </p:cTn>
                                        <p:tgtEl>
                                          <p:spTgt spid="4"/>
                                        </p:tgtEl>
                                        <p:attrNameLst>
                                          <p:attrName>style.visibility</p:attrName>
                                        </p:attrNameLst>
                                      </p:cBhvr>
                                      <p:to>
                                        <p:strVal val="visible"/>
                                      </p:to>
                                    </p:set>
                                    <p:animEffect transition="in" filter="fade">
                                      <p:cBhvr>
                                        <p:cTn id="11" dur="500"/>
                                        <p:tgtEl>
                                          <p:spTgt spid="4"/>
                                        </p:tgtEl>
                                      </p:cBhvr>
                                    </p:animEffect>
                                  </p:childTnLst>
                                </p:cTn>
                              </p:par>
                              <p:par>
                                <p:cTn id="12" presetID="35" presetClass="path" presetSubtype="0" decel="100000" fill="hold" grpId="1" nodeType="withEffect" nodePh="1">
                                  <p:stCondLst>
                                    <p:cond delay="250"/>
                                  </p:stCondLst>
                                  <p:endCondLst>
                                    <p:cond evt="begin" delay="0">
                                      <p:tn val="12"/>
                                    </p:cond>
                                  </p:endCondLst>
                                  <p:childTnLst>
                                    <p:animMotion origin="layout" path="M -1.14456E-6 -3.68108E-7 L -1.14456E-6 0.03167 " pathEditMode="relative" rAng="0" ptsTypes="AA">
                                      <p:cBhvr>
                                        <p:cTn id="13" dur="500" spd="-100000" fill="hold"/>
                                        <p:tgtEl>
                                          <p:spTgt spid="4"/>
                                        </p:tgtEl>
                                        <p:attrNameLst>
                                          <p:attrName>ppt_x</p:attrName>
                                          <p:attrName>ppt_y</p:attrName>
                                        </p:attrNameLst>
                                      </p:cBhvr>
                                      <p:rCtr x="0" y="1575"/>
                                    </p:animMotion>
                                  </p:childTnLst>
                                </p:cTn>
                              </p:par>
                              <p:par>
                                <p:cTn id="14" presetID="10" presetClass="entr" presetSubtype="0" fill="hold" grpId="0" nodeType="withEffect">
                                  <p:stCondLst>
                                    <p:cond delay="250"/>
                                  </p:stCondLst>
                                  <p:childTnLst>
                                    <p:set>
                                      <p:cBhvr>
                                        <p:cTn id="15" dur="1" fill="hold">
                                          <p:stCondLst>
                                            <p:cond delay="0"/>
                                          </p:stCondLst>
                                        </p:cTn>
                                        <p:tgtEl>
                                          <p:spTgt spid="14"/>
                                        </p:tgtEl>
                                        <p:attrNameLst>
                                          <p:attrName>style.visibility</p:attrName>
                                        </p:attrNameLst>
                                      </p:cBhvr>
                                      <p:to>
                                        <p:strVal val="visible"/>
                                      </p:to>
                                    </p:set>
                                    <p:animEffect transition="in" filter="fade">
                                      <p:cBhvr>
                                        <p:cTn id="16" dur="500"/>
                                        <p:tgtEl>
                                          <p:spTgt spid="14"/>
                                        </p:tgtEl>
                                      </p:cBhvr>
                                    </p:animEffect>
                                  </p:childTnLst>
                                </p:cTn>
                              </p:par>
                              <p:par>
                                <p:cTn id="17" presetID="35" presetClass="path" presetSubtype="0" decel="100000" fill="hold" grpId="1" nodeType="withEffect">
                                  <p:stCondLst>
                                    <p:cond delay="250"/>
                                  </p:stCondLst>
                                  <p:childTnLst>
                                    <p:animMotion origin="layout" path="M 4.66775E-6 -1.52387E-6 L 4.66775E-6 0.03167 " pathEditMode="relative" rAng="0" ptsTypes="AA">
                                      <p:cBhvr>
                                        <p:cTn id="18" dur="500" spd="-100000" fill="hold"/>
                                        <p:tgtEl>
                                          <p:spTgt spid="14"/>
                                        </p:tgtEl>
                                        <p:attrNameLst>
                                          <p:attrName>ppt_x</p:attrName>
                                          <p:attrName>ppt_y</p:attrName>
                                        </p:attrNameLst>
                                      </p:cBhvr>
                                      <p:rCtr x="0" y="1575"/>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p:bldP spid="4" grpId="1"/>
      <p:bldP spid="14" grpId="0"/>
      <p:bldP spid="14" grpId="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ângulo 1"/>
          <p:cNvSpPr/>
          <p:nvPr/>
        </p:nvSpPr>
        <p:spPr>
          <a:xfrm>
            <a:off x="0" y="0"/>
            <a:ext cx="17559338" cy="987583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1050"/>
              <a:t>Material de Consumo</a:t>
            </a:r>
            <a:endParaRPr lang="pt-BR" dirty="0"/>
          </a:p>
        </p:txBody>
      </p:sp>
      <p:sp>
        <p:nvSpPr>
          <p:cNvPr id="3" name="Retângulo 2"/>
          <p:cNvSpPr/>
          <p:nvPr/>
        </p:nvSpPr>
        <p:spPr>
          <a:xfrm>
            <a:off x="0" y="2585244"/>
            <a:ext cx="285750" cy="4705350"/>
          </a:xfrm>
          <a:prstGeom prst="rect">
            <a:avLst/>
          </a:prstGeom>
          <a:solidFill>
            <a:srgbClr val="49B17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4" name="CaixaDeTexto 3"/>
          <p:cNvSpPr txBox="1"/>
          <p:nvPr/>
        </p:nvSpPr>
        <p:spPr>
          <a:xfrm>
            <a:off x="670400" y="1089763"/>
            <a:ext cx="16436499" cy="8094524"/>
          </a:xfrm>
          <a:prstGeom prst="rect">
            <a:avLst/>
          </a:prstGeom>
          <a:noFill/>
        </p:spPr>
        <p:txBody>
          <a:bodyPr wrap="square" rtlCol="0">
            <a:spAutoFit/>
          </a:bodyPr>
          <a:lstStyle/>
          <a:p>
            <a:pPr defTabSz="914400" fontAlgn="auto">
              <a:lnSpc>
                <a:spcPct val="90000"/>
              </a:lnSpc>
              <a:spcBef>
                <a:spcPts val="1200"/>
              </a:spcBef>
              <a:spcAft>
                <a:spcPts val="0"/>
              </a:spcAft>
              <a:defRPr/>
            </a:pPr>
            <a:r>
              <a:rPr lang="pt-BR" sz="3600" dirty="0"/>
              <a:t>Como utilizar os recursos de custeio?</a:t>
            </a:r>
          </a:p>
          <a:p>
            <a:pPr defTabSz="914400" fontAlgn="auto">
              <a:lnSpc>
                <a:spcPct val="90000"/>
              </a:lnSpc>
              <a:spcBef>
                <a:spcPts val="1200"/>
              </a:spcBef>
              <a:spcAft>
                <a:spcPts val="0"/>
              </a:spcAft>
              <a:defRPr/>
            </a:pPr>
            <a:r>
              <a:rPr lang="pt-BR" sz="3200" dirty="0">
                <a:latin typeface="Arial" pitchFamily="34" charset="0"/>
                <a:cs typeface="Arial" pitchFamily="34" charset="0"/>
              </a:rPr>
              <a:t>Material de consumo:</a:t>
            </a:r>
          </a:p>
          <a:p>
            <a:pPr marL="514350" indent="-514350" algn="just" defTabSz="914400" fontAlgn="auto">
              <a:lnSpc>
                <a:spcPct val="90000"/>
              </a:lnSpc>
              <a:spcBef>
                <a:spcPts val="1200"/>
              </a:spcBef>
              <a:spcAft>
                <a:spcPts val="0"/>
              </a:spcAft>
              <a:buAutoNum type="alphaLcParenR"/>
              <a:defRPr/>
            </a:pPr>
            <a:r>
              <a:rPr lang="pt-BR" sz="2400" dirty="0"/>
              <a:t>Material de expediente: material de papelaria em geral: alfinete de aço, almofada para carimbos, apagador, apontador de lápis, bloco para rascunho, borracha, caderno, caneta, cartolina, classificador, corretivo, envelope, estilete, extrator de grampos, fita adesiva, goma elástica, grafite, grampeador, grampos, impressos e formulário em geral, lacre, lápis, lapiseira, papéis, pastas em geral, percevejo, perfurador, pinça, placas de acrílico, plásticos, porta-lápis, registrador, régua, selos para correspondência, tesoura, tintas, toner, transparências e afins.</a:t>
            </a:r>
          </a:p>
          <a:p>
            <a:pPr marL="514350" indent="-514350" algn="just" defTabSz="914400" fontAlgn="auto">
              <a:lnSpc>
                <a:spcPct val="90000"/>
              </a:lnSpc>
              <a:spcBef>
                <a:spcPts val="1200"/>
              </a:spcBef>
              <a:spcAft>
                <a:spcPts val="0"/>
              </a:spcAft>
              <a:buAutoNum type="alphaLcParenR"/>
              <a:defRPr/>
            </a:pPr>
            <a:r>
              <a:rPr lang="pt-BR" sz="2400" dirty="0"/>
              <a:t> b) Material de processamento de dados: Cartuchos de tinta, capas plásticas protetoras para micros e impressoras, CD-ROM, mouse PAD peças e acessórios para computadores e periféricos, pen drive, recarga de cartuchos de tinta, toner para impressora lazer, cartões magnéticos e afins.</a:t>
            </a:r>
          </a:p>
          <a:p>
            <a:pPr marL="514350" indent="-514350" algn="just" defTabSz="914400" fontAlgn="auto">
              <a:lnSpc>
                <a:spcPct val="90000"/>
              </a:lnSpc>
              <a:spcBef>
                <a:spcPts val="1200"/>
              </a:spcBef>
              <a:spcAft>
                <a:spcPts val="0"/>
              </a:spcAft>
              <a:buAutoNum type="alphaLcParenR"/>
              <a:defRPr/>
            </a:pPr>
            <a:r>
              <a:rPr lang="pt-BR" sz="2400" dirty="0"/>
              <a:t>Material de acondicionamento e embalagem: Arame, barbante, caixas plásticas, de madeira, papelão, cordas, fitas de aço ou metálicas, garrafas e potes, linha, papel de embrulho, papelão, sacolas, sacos e afins.</a:t>
            </a:r>
          </a:p>
          <a:p>
            <a:pPr marL="514350" indent="-514350" algn="just" defTabSz="914400" fontAlgn="auto">
              <a:lnSpc>
                <a:spcPct val="90000"/>
              </a:lnSpc>
              <a:spcBef>
                <a:spcPts val="1200"/>
              </a:spcBef>
              <a:spcAft>
                <a:spcPts val="0"/>
              </a:spcAft>
              <a:buAutoNum type="alphaLcParenR"/>
              <a:defRPr/>
            </a:pPr>
            <a:r>
              <a:rPr lang="pt-BR" sz="2400" dirty="0"/>
              <a:t> d) Material de copa e cozinha: artigos de vidro e plástico, coadores, colheres, copos, facas, garrafas térmicas, paliteiros, panelas, papel alumínio, pratos, recipientes para água, tigelas, xícaras, bandejas e afins.</a:t>
            </a:r>
          </a:p>
          <a:p>
            <a:pPr marL="514350" indent="-514350" algn="just" defTabSz="914400" fontAlgn="auto">
              <a:lnSpc>
                <a:spcPct val="90000"/>
              </a:lnSpc>
              <a:spcBef>
                <a:spcPts val="1200"/>
              </a:spcBef>
              <a:spcAft>
                <a:spcPts val="0"/>
              </a:spcAft>
              <a:buAutoNum type="alphaLcParenR"/>
              <a:defRPr/>
            </a:pPr>
            <a:r>
              <a:rPr lang="pt-BR" sz="2400" dirty="0"/>
              <a:t>e) Material de limpeza e produção de higienização: cesto para lixo, desinfetante, papel higiênico, sabonete, álcool gel 70%, repelente, protetor solar, luvas, máscaras, algodão e afins.</a:t>
            </a:r>
          </a:p>
          <a:p>
            <a:pPr marL="514350" indent="-514350" algn="just" defTabSz="914400" fontAlgn="auto">
              <a:lnSpc>
                <a:spcPct val="90000"/>
              </a:lnSpc>
              <a:spcBef>
                <a:spcPts val="1200"/>
              </a:spcBef>
              <a:spcAft>
                <a:spcPts val="0"/>
              </a:spcAft>
              <a:buAutoNum type="alphaLcParenR"/>
              <a:defRPr/>
            </a:pPr>
            <a:r>
              <a:rPr lang="pt-BR" sz="2400" dirty="0"/>
              <a:t> f) Material para manutenção de bens imóveis: aparelhos sanitários, brita, brocha, cabo metálico, cal, cano, cerâmica, cimento, cola, condutores de fios, conexões, curvas, esquadrias, fechaduras, ferro, isolantes acústicos e térmicos, janelas, ladrilhos, lavatórios, lixas, madeira, massa corrida, parafusos, pias, portas e portais, pregos, solventes, sifão, telha, tijolo, tinta, torneira, trincha, tubo de concreto, válvulas, verniz, vidro, varão para cortinas e afins.</a:t>
            </a:r>
            <a:endParaRPr lang="pt-BR" sz="2400" dirty="0">
              <a:latin typeface="Arial" pitchFamily="34" charset="0"/>
              <a:cs typeface="Arial" pitchFamily="34" charset="0"/>
            </a:endParaRPr>
          </a:p>
        </p:txBody>
      </p:sp>
    </p:spTree>
    <p:extLst>
      <p:ext uri="{BB962C8B-B14F-4D97-AF65-F5344CB8AC3E}">
        <p14:creationId xmlns:p14="http://schemas.microsoft.com/office/powerpoint/2010/main" val="1996693443"/>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decel="10000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0-#ppt_h/2"/>
                                          </p:val>
                                        </p:tav>
                                        <p:tav tm="100000">
                                          <p:val>
                                            <p:strVal val="#ppt_y"/>
                                          </p:val>
                                        </p:tav>
                                      </p:tavLst>
                                    </p:anim>
                                  </p:childTnLst>
                                </p:cTn>
                              </p:par>
                              <p:par>
                                <p:cTn id="9" presetID="10" presetClass="entr" presetSubtype="0" fill="hold" grpId="0" nodeType="withEffect">
                                  <p:stCondLst>
                                    <p:cond delay="25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500"/>
                                        <p:tgtEl>
                                          <p:spTgt spid="4"/>
                                        </p:tgtEl>
                                      </p:cBhvr>
                                    </p:animEffect>
                                  </p:childTnLst>
                                </p:cTn>
                              </p:par>
                              <p:par>
                                <p:cTn id="12" presetID="35" presetClass="path" presetSubtype="0" decel="100000" fill="hold" grpId="1" nodeType="withEffect">
                                  <p:stCondLst>
                                    <p:cond delay="250"/>
                                  </p:stCondLst>
                                  <p:childTnLst>
                                    <p:animMotion origin="layout" path="M -2.93011E-6 -2.85967E-6 L -2.93011E-6 0.03167 " pathEditMode="relative" rAng="0" ptsTypes="AA">
                                      <p:cBhvr>
                                        <p:cTn id="13" dur="500" spd="-100000" fill="hold"/>
                                        <p:tgtEl>
                                          <p:spTgt spid="4"/>
                                        </p:tgtEl>
                                        <p:attrNameLst>
                                          <p:attrName>ppt_x</p:attrName>
                                          <p:attrName>ppt_y</p:attrName>
                                        </p:attrNameLst>
                                      </p:cBhvr>
                                      <p:rCtr x="0" y="1575"/>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p:bldP spid="4" grpId="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ângulo 1"/>
          <p:cNvSpPr/>
          <p:nvPr/>
        </p:nvSpPr>
        <p:spPr>
          <a:xfrm>
            <a:off x="0" y="0"/>
            <a:ext cx="17559338" cy="987583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1050"/>
              <a:t>Material de Consumo</a:t>
            </a:r>
            <a:endParaRPr lang="pt-BR" dirty="0"/>
          </a:p>
        </p:txBody>
      </p:sp>
      <p:sp>
        <p:nvSpPr>
          <p:cNvPr id="3" name="Retângulo 2"/>
          <p:cNvSpPr/>
          <p:nvPr/>
        </p:nvSpPr>
        <p:spPr>
          <a:xfrm>
            <a:off x="0" y="2585244"/>
            <a:ext cx="285750" cy="4705350"/>
          </a:xfrm>
          <a:prstGeom prst="rect">
            <a:avLst/>
          </a:prstGeom>
          <a:solidFill>
            <a:srgbClr val="49B17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4" name="CaixaDeTexto 3"/>
          <p:cNvSpPr txBox="1"/>
          <p:nvPr/>
        </p:nvSpPr>
        <p:spPr>
          <a:xfrm>
            <a:off x="670400" y="1089763"/>
            <a:ext cx="16436499" cy="6709529"/>
          </a:xfrm>
          <a:prstGeom prst="rect">
            <a:avLst/>
          </a:prstGeom>
          <a:noFill/>
        </p:spPr>
        <p:txBody>
          <a:bodyPr wrap="square" rtlCol="0">
            <a:spAutoFit/>
          </a:bodyPr>
          <a:lstStyle/>
          <a:p>
            <a:pPr defTabSz="914400" fontAlgn="auto">
              <a:lnSpc>
                <a:spcPct val="90000"/>
              </a:lnSpc>
              <a:spcBef>
                <a:spcPts val="1200"/>
              </a:spcBef>
              <a:spcAft>
                <a:spcPts val="0"/>
              </a:spcAft>
              <a:defRPr/>
            </a:pPr>
            <a:r>
              <a:rPr lang="pt-BR" sz="2800" u="sng" dirty="0">
                <a:latin typeface="Arial" pitchFamily="34" charset="0"/>
                <a:cs typeface="Arial" pitchFamily="34" charset="0"/>
              </a:rPr>
              <a:t>Material de consumo:</a:t>
            </a:r>
          </a:p>
          <a:p>
            <a:pPr defTabSz="914400" fontAlgn="auto">
              <a:lnSpc>
                <a:spcPct val="90000"/>
              </a:lnSpc>
              <a:spcBef>
                <a:spcPts val="1200"/>
              </a:spcBef>
              <a:spcAft>
                <a:spcPts val="0"/>
              </a:spcAft>
              <a:defRPr/>
            </a:pPr>
            <a:endParaRPr lang="pt-BR" sz="3200" dirty="0">
              <a:latin typeface="Arial" pitchFamily="34" charset="0"/>
              <a:cs typeface="Arial" pitchFamily="34" charset="0"/>
            </a:endParaRPr>
          </a:p>
          <a:p>
            <a:pPr algn="just" defTabSz="914400" fontAlgn="auto">
              <a:lnSpc>
                <a:spcPct val="90000"/>
              </a:lnSpc>
              <a:spcBef>
                <a:spcPts val="1200"/>
              </a:spcBef>
              <a:spcAft>
                <a:spcPts val="0"/>
              </a:spcAft>
              <a:defRPr/>
            </a:pPr>
            <a:r>
              <a:rPr lang="pt-BR" sz="2400" dirty="0"/>
              <a:t>g) Material para manutenção de bens móveis: cabos, chaves, cilindros para máquinas copiadoras, compressor para ar condicionado, peças de reposição de aparelhos e máquinas em geral, materiais de reposição e afins. </a:t>
            </a:r>
          </a:p>
          <a:p>
            <a:pPr algn="just" defTabSz="914400" fontAlgn="auto">
              <a:lnSpc>
                <a:spcPct val="90000"/>
              </a:lnSpc>
              <a:spcBef>
                <a:spcPts val="1200"/>
              </a:spcBef>
              <a:spcAft>
                <a:spcPts val="0"/>
              </a:spcAft>
              <a:defRPr/>
            </a:pPr>
            <a:r>
              <a:rPr lang="pt-BR" sz="2400" dirty="0"/>
              <a:t>h) Material de proteção e segurança: Cadeados, capacetes, chaves, cintos, coletes, guarda-chuvas, lona, luvas, máscaras, recargas de extintores e afins. </a:t>
            </a:r>
          </a:p>
          <a:p>
            <a:pPr algn="just" defTabSz="914400" fontAlgn="auto">
              <a:lnSpc>
                <a:spcPct val="90000"/>
              </a:lnSpc>
              <a:spcBef>
                <a:spcPts val="1200"/>
              </a:spcBef>
              <a:spcAft>
                <a:spcPts val="0"/>
              </a:spcAft>
              <a:defRPr/>
            </a:pPr>
            <a:r>
              <a:rPr lang="pt-BR" sz="2400" dirty="0"/>
              <a:t>i) Material elétrico e eletrônico: Benjamins, bocais, calhas, capacitores e resistores, chaves de ligação, circuitos eletrônicos, condutores, componentes de aparelho 8 eletrônico, fios e cabos, fita isolante, fusíveis, interruptores, lâmpadas e luminárias, pilhas e baterias, starts, suportes e afins., </a:t>
            </a:r>
          </a:p>
          <a:p>
            <a:pPr algn="just" defTabSz="914400" fontAlgn="auto">
              <a:lnSpc>
                <a:spcPct val="90000"/>
              </a:lnSpc>
              <a:spcBef>
                <a:spcPts val="1200"/>
              </a:spcBef>
              <a:spcAft>
                <a:spcPts val="0"/>
              </a:spcAft>
              <a:defRPr/>
            </a:pPr>
            <a:r>
              <a:rPr lang="pt-BR" sz="2400" dirty="0"/>
              <a:t>j) Material de sinalização: Placas indicativas para setores e seções, crachás, cones e afins. l) Material para áudio, vídeo e foto: alto-falantes, antenas internas, cartão de memória para câmera fotográfica, filmes virgens, fitas virgens de áudio e vídeo, lâmpadas especiais, molduras e afins. </a:t>
            </a:r>
          </a:p>
          <a:p>
            <a:pPr algn="just" defTabSz="914400" fontAlgn="auto">
              <a:lnSpc>
                <a:spcPct val="90000"/>
              </a:lnSpc>
              <a:spcBef>
                <a:spcPts val="1200"/>
              </a:spcBef>
              <a:spcAft>
                <a:spcPts val="0"/>
              </a:spcAft>
              <a:defRPr/>
            </a:pPr>
            <a:r>
              <a:rPr lang="pt-BR" sz="2400" dirty="0"/>
              <a:t>k) Material bibliográfico não imobilizável: Jornais, revistas, periódicos em geral (podendo estar na forma de CD-ROM) e afins. </a:t>
            </a:r>
          </a:p>
          <a:p>
            <a:pPr algn="just" defTabSz="914400" fontAlgn="auto">
              <a:lnSpc>
                <a:spcPct val="90000"/>
              </a:lnSpc>
              <a:spcBef>
                <a:spcPts val="1200"/>
              </a:spcBef>
              <a:spcAft>
                <a:spcPts val="0"/>
              </a:spcAft>
              <a:defRPr/>
            </a:pPr>
            <a:r>
              <a:rPr lang="pt-BR" sz="2400" dirty="0"/>
              <a:t>l) Material laboratorial: bastões, bico de gás, cálices, corantes, filtros de papel, fixadoras, frascos, funis, lâminas de vidro para microscópio, lâmpadas especiais, pinças, vidraria tais como: balão volumétrico, Becker, conta-gotas, pipeta, proveta, termômetro, tubo de ensaio e afins.</a:t>
            </a:r>
            <a:endParaRPr lang="pt-BR" sz="2400" dirty="0">
              <a:latin typeface="Arial" pitchFamily="34" charset="0"/>
              <a:cs typeface="Arial" pitchFamily="34" charset="0"/>
            </a:endParaRPr>
          </a:p>
        </p:txBody>
      </p:sp>
    </p:spTree>
    <p:extLst>
      <p:ext uri="{BB962C8B-B14F-4D97-AF65-F5344CB8AC3E}">
        <p14:creationId xmlns:p14="http://schemas.microsoft.com/office/powerpoint/2010/main" val="3475315725"/>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decel="10000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0-#ppt_h/2"/>
                                          </p:val>
                                        </p:tav>
                                        <p:tav tm="100000">
                                          <p:val>
                                            <p:strVal val="#ppt_y"/>
                                          </p:val>
                                        </p:tav>
                                      </p:tavLst>
                                    </p:anim>
                                  </p:childTnLst>
                                </p:cTn>
                              </p:par>
                              <p:par>
                                <p:cTn id="9" presetID="10" presetClass="entr" presetSubtype="0" fill="hold" grpId="0" nodeType="withEffect">
                                  <p:stCondLst>
                                    <p:cond delay="25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500"/>
                                        <p:tgtEl>
                                          <p:spTgt spid="4"/>
                                        </p:tgtEl>
                                      </p:cBhvr>
                                    </p:animEffect>
                                  </p:childTnLst>
                                </p:cTn>
                              </p:par>
                              <p:par>
                                <p:cTn id="12" presetID="35" presetClass="path" presetSubtype="0" decel="100000" fill="hold" grpId="1" nodeType="withEffect">
                                  <p:stCondLst>
                                    <p:cond delay="250"/>
                                  </p:stCondLst>
                                  <p:childTnLst>
                                    <p:animMotion origin="layout" path="M -2.93011E-6 2.33564E-6 L -2.93011E-6 0.03166 " pathEditMode="relative" rAng="0" ptsTypes="AA">
                                      <p:cBhvr>
                                        <p:cTn id="13" dur="500" spd="-100000" fill="hold"/>
                                        <p:tgtEl>
                                          <p:spTgt spid="4"/>
                                        </p:tgtEl>
                                        <p:attrNameLst>
                                          <p:attrName>ppt_x</p:attrName>
                                          <p:attrName>ppt_y</p:attrName>
                                        </p:attrNameLst>
                                      </p:cBhvr>
                                      <p:rCtr x="0" y="1575"/>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p:bldP spid="4" grpId="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ângulo 1"/>
          <p:cNvSpPr/>
          <p:nvPr/>
        </p:nvSpPr>
        <p:spPr>
          <a:xfrm>
            <a:off x="-1" y="-82810"/>
            <a:ext cx="17559338" cy="102562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p>
        </p:txBody>
      </p:sp>
      <p:sp>
        <p:nvSpPr>
          <p:cNvPr id="3" name="Retângulo 2"/>
          <p:cNvSpPr/>
          <p:nvPr/>
        </p:nvSpPr>
        <p:spPr>
          <a:xfrm>
            <a:off x="-1" y="2975956"/>
            <a:ext cx="259881" cy="5237019"/>
          </a:xfrm>
          <a:prstGeom prst="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p>
        </p:txBody>
      </p:sp>
      <p:sp>
        <p:nvSpPr>
          <p:cNvPr id="4" name="CaixaDeTexto 3"/>
          <p:cNvSpPr txBox="1"/>
          <p:nvPr/>
        </p:nvSpPr>
        <p:spPr>
          <a:xfrm>
            <a:off x="-1" y="37578"/>
            <a:ext cx="17559339" cy="584775"/>
          </a:xfrm>
          <a:prstGeom prst="rect">
            <a:avLst/>
          </a:prstGeom>
          <a:noFill/>
        </p:spPr>
        <p:txBody>
          <a:bodyPr wrap="square" rtlCol="0">
            <a:spAutoFit/>
          </a:bodyPr>
          <a:lstStyle/>
          <a:p>
            <a:pPr algn="ctr"/>
            <a:r>
              <a:rPr lang="da-DK" sz="3200" b="1" dirty="0">
                <a:solidFill>
                  <a:schemeClr val="tx1">
                    <a:lumMod val="75000"/>
                    <a:lumOff val="25000"/>
                  </a:schemeClr>
                </a:solidFill>
                <a:latin typeface="Arial" panose="020B0604020202020204" pitchFamily="34" charset="0"/>
                <a:cs typeface="Arial" panose="020B0604020202020204" pitchFamily="34" charset="0"/>
              </a:rPr>
              <a:t>EVOLUÇÃO HISTÓRICA DO FINANCIAMENTO DO SUS</a:t>
            </a:r>
            <a:endParaRPr lang="pt-BR" sz="3200" b="1" dirty="0">
              <a:solidFill>
                <a:schemeClr val="tx1">
                  <a:lumMod val="75000"/>
                  <a:lumOff val="25000"/>
                </a:schemeClr>
              </a:solidFill>
              <a:latin typeface="Arial" panose="020B0604020202020204" pitchFamily="34" charset="0"/>
              <a:cs typeface="Arial" panose="020B0604020202020204" pitchFamily="34" charset="0"/>
            </a:endParaRPr>
          </a:p>
        </p:txBody>
      </p:sp>
      <p:graphicFrame>
        <p:nvGraphicFramePr>
          <p:cNvPr id="12" name="Tabela 11"/>
          <p:cNvGraphicFramePr>
            <a:graphicFrameLocks noGrp="1"/>
          </p:cNvGraphicFramePr>
          <p:nvPr>
            <p:extLst>
              <p:ext uri="{D42A27DB-BD31-4B8C-83A1-F6EECF244321}">
                <p14:modId xmlns:p14="http://schemas.microsoft.com/office/powerpoint/2010/main" val="2465844960"/>
              </p:ext>
            </p:extLst>
          </p:nvPr>
        </p:nvGraphicFramePr>
        <p:xfrm>
          <a:off x="731521" y="659932"/>
          <a:ext cx="16567938" cy="9596290"/>
        </p:xfrm>
        <a:graphic>
          <a:graphicData uri="http://schemas.openxmlformats.org/drawingml/2006/table">
            <a:tbl>
              <a:tblPr firstRow="1" bandRow="1">
                <a:tableStyleId>{5C22544A-7EE6-4342-B048-85BDC9FD1C3A}</a:tableStyleId>
              </a:tblPr>
              <a:tblGrid>
                <a:gridCol w="1629632">
                  <a:extLst>
                    <a:ext uri="{9D8B030D-6E8A-4147-A177-3AD203B41FA5}">
                      <a16:colId xmlns:a16="http://schemas.microsoft.com/office/drawing/2014/main" val="20000"/>
                    </a:ext>
                  </a:extLst>
                </a:gridCol>
                <a:gridCol w="4033634">
                  <a:extLst>
                    <a:ext uri="{9D8B030D-6E8A-4147-A177-3AD203B41FA5}">
                      <a16:colId xmlns:a16="http://schemas.microsoft.com/office/drawing/2014/main" val="20001"/>
                    </a:ext>
                  </a:extLst>
                </a:gridCol>
                <a:gridCol w="10904672">
                  <a:extLst>
                    <a:ext uri="{9D8B030D-6E8A-4147-A177-3AD203B41FA5}">
                      <a16:colId xmlns:a16="http://schemas.microsoft.com/office/drawing/2014/main" val="20002"/>
                    </a:ext>
                  </a:extLst>
                </a:gridCol>
              </a:tblGrid>
              <a:tr h="394363">
                <a:tc>
                  <a:txBody>
                    <a:bodyPr/>
                    <a:lstStyle/>
                    <a:p>
                      <a:pPr algn="ctr"/>
                      <a:r>
                        <a:rPr lang="pt-BR" sz="2400" b="1" dirty="0">
                          <a:solidFill>
                            <a:schemeClr val="tx1"/>
                          </a:solidFill>
                          <a:latin typeface="Arial Black" pitchFamily="34" charset="0"/>
                        </a:rPr>
                        <a:t>1988</a:t>
                      </a:r>
                    </a:p>
                  </a:txBody>
                  <a:tcPr>
                    <a:lnL w="28575" cap="flat" cmpd="sng" algn="ctr">
                      <a:solidFill>
                        <a:srgbClr val="C4C47A"/>
                      </a:solidFill>
                      <a:prstDash val="solid"/>
                      <a:round/>
                      <a:headEnd type="none" w="med" len="med"/>
                      <a:tailEnd type="none" w="med" len="med"/>
                    </a:lnL>
                    <a:lnR w="28575" cap="flat" cmpd="sng" algn="ctr">
                      <a:solidFill>
                        <a:srgbClr val="C4C47A"/>
                      </a:solidFill>
                      <a:prstDash val="solid"/>
                      <a:round/>
                      <a:headEnd type="none" w="med" len="med"/>
                      <a:tailEnd type="none" w="med" len="med"/>
                    </a:lnR>
                    <a:lnT w="28575" cap="flat" cmpd="sng" algn="ctr">
                      <a:solidFill>
                        <a:srgbClr val="C4C47A"/>
                      </a:solidFill>
                      <a:prstDash val="solid"/>
                      <a:round/>
                      <a:headEnd type="none" w="med" len="med"/>
                      <a:tailEnd type="none" w="med" len="med"/>
                    </a:lnT>
                    <a:lnB w="28575" cap="flat" cmpd="sng" algn="ctr">
                      <a:solidFill>
                        <a:srgbClr val="C4C47A"/>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pt-BR" sz="2000" b="0" dirty="0">
                          <a:solidFill>
                            <a:schemeClr val="tx1"/>
                          </a:solidFill>
                          <a:latin typeface="Arial" pitchFamily="34" charset="0"/>
                          <a:cs typeface="Arial" pitchFamily="34" charset="0"/>
                        </a:rPr>
                        <a:t>Constituição</a:t>
                      </a:r>
                      <a:r>
                        <a:rPr lang="pt-BR" sz="2000" b="0" baseline="0" dirty="0">
                          <a:solidFill>
                            <a:schemeClr val="tx1"/>
                          </a:solidFill>
                          <a:latin typeface="Arial" pitchFamily="34" charset="0"/>
                          <a:cs typeface="Arial" pitchFamily="34" charset="0"/>
                        </a:rPr>
                        <a:t> Federal</a:t>
                      </a:r>
                      <a:endParaRPr lang="pt-BR" sz="2000" b="0" dirty="0">
                        <a:solidFill>
                          <a:schemeClr val="tx1"/>
                        </a:solidFill>
                        <a:latin typeface="Arial" pitchFamily="34" charset="0"/>
                        <a:cs typeface="Arial" pitchFamily="34" charset="0"/>
                      </a:endParaRPr>
                    </a:p>
                  </a:txBody>
                  <a:tcPr>
                    <a:lnL w="28575" cap="flat" cmpd="sng" algn="ctr">
                      <a:solidFill>
                        <a:srgbClr val="C4C47A"/>
                      </a:solidFill>
                      <a:prstDash val="solid"/>
                      <a:round/>
                      <a:headEnd type="none" w="med" len="med"/>
                      <a:tailEnd type="none" w="med" len="med"/>
                    </a:lnL>
                    <a:lnR w="28575" cap="flat" cmpd="sng" algn="ctr">
                      <a:solidFill>
                        <a:srgbClr val="C4C47A"/>
                      </a:solidFill>
                      <a:prstDash val="solid"/>
                      <a:round/>
                      <a:headEnd type="none" w="med" len="med"/>
                      <a:tailEnd type="none" w="med" len="med"/>
                    </a:lnR>
                    <a:lnT w="28575" cap="flat" cmpd="sng" algn="ctr">
                      <a:solidFill>
                        <a:srgbClr val="C4C47A"/>
                      </a:solidFill>
                      <a:prstDash val="solid"/>
                      <a:round/>
                      <a:headEnd type="none" w="med" len="med"/>
                      <a:tailEnd type="none" w="med" len="med"/>
                    </a:lnT>
                    <a:lnB w="28575" cap="flat" cmpd="sng" algn="ctr">
                      <a:solidFill>
                        <a:srgbClr val="C4C47A"/>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just"/>
                      <a:r>
                        <a:rPr lang="pt-BR" sz="2000" b="0" dirty="0">
                          <a:solidFill>
                            <a:schemeClr val="tx1"/>
                          </a:solidFill>
                          <a:latin typeface="Arial" pitchFamily="34" charset="0"/>
                          <a:cs typeface="Arial" pitchFamily="34" charset="0"/>
                        </a:rPr>
                        <a:t>Criação</a:t>
                      </a:r>
                      <a:r>
                        <a:rPr lang="pt-BR" sz="2000" b="0" baseline="0" dirty="0">
                          <a:solidFill>
                            <a:schemeClr val="tx1"/>
                          </a:solidFill>
                          <a:latin typeface="Arial" pitchFamily="34" charset="0"/>
                          <a:cs typeface="Arial" pitchFamily="34" charset="0"/>
                        </a:rPr>
                        <a:t> do SUS</a:t>
                      </a:r>
                      <a:endParaRPr lang="pt-BR" sz="2000" b="0" dirty="0">
                        <a:solidFill>
                          <a:schemeClr val="tx1"/>
                        </a:solidFill>
                        <a:latin typeface="Arial" pitchFamily="34" charset="0"/>
                        <a:cs typeface="Arial" pitchFamily="34" charset="0"/>
                      </a:endParaRPr>
                    </a:p>
                  </a:txBody>
                  <a:tcPr>
                    <a:lnL w="28575" cap="flat" cmpd="sng" algn="ctr">
                      <a:solidFill>
                        <a:srgbClr val="C4C47A"/>
                      </a:solidFill>
                      <a:prstDash val="solid"/>
                      <a:round/>
                      <a:headEnd type="none" w="med" len="med"/>
                      <a:tailEnd type="none" w="med" len="med"/>
                    </a:lnL>
                    <a:lnR w="28575" cap="flat" cmpd="sng" algn="ctr">
                      <a:solidFill>
                        <a:srgbClr val="C4C47A"/>
                      </a:solidFill>
                      <a:prstDash val="solid"/>
                      <a:round/>
                      <a:headEnd type="none" w="med" len="med"/>
                      <a:tailEnd type="none" w="med" len="med"/>
                    </a:lnR>
                    <a:lnT w="28575" cap="flat" cmpd="sng" algn="ctr">
                      <a:solidFill>
                        <a:srgbClr val="C4C47A"/>
                      </a:solidFill>
                      <a:prstDash val="solid"/>
                      <a:round/>
                      <a:headEnd type="none" w="med" len="med"/>
                      <a:tailEnd type="none" w="med" len="med"/>
                    </a:lnT>
                    <a:lnB w="28575" cap="flat" cmpd="sng" algn="ctr">
                      <a:solidFill>
                        <a:srgbClr val="C4C47A"/>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0"/>
                  </a:ext>
                </a:extLst>
              </a:tr>
              <a:tr h="604690">
                <a:tc rowSpan="2">
                  <a:txBody>
                    <a:bodyPr/>
                    <a:lstStyle/>
                    <a:p>
                      <a:pPr algn="ctr"/>
                      <a:endParaRPr lang="pt-BR" sz="2400" b="1" dirty="0">
                        <a:solidFill>
                          <a:schemeClr val="tx1"/>
                        </a:solidFill>
                        <a:latin typeface="Arial Black" pitchFamily="34" charset="0"/>
                      </a:endParaRPr>
                    </a:p>
                    <a:p>
                      <a:pPr algn="ctr"/>
                      <a:r>
                        <a:rPr lang="pt-BR" sz="2400" b="1" dirty="0">
                          <a:solidFill>
                            <a:schemeClr val="tx1"/>
                          </a:solidFill>
                          <a:latin typeface="Arial Black" pitchFamily="34" charset="0"/>
                        </a:rPr>
                        <a:t>1990</a:t>
                      </a:r>
                    </a:p>
                  </a:txBody>
                  <a:tcPr>
                    <a:lnL w="28575" cap="flat" cmpd="sng" algn="ctr">
                      <a:solidFill>
                        <a:srgbClr val="C4C47A"/>
                      </a:solidFill>
                      <a:prstDash val="solid"/>
                      <a:round/>
                      <a:headEnd type="none" w="med" len="med"/>
                      <a:tailEnd type="none" w="med" len="med"/>
                    </a:lnL>
                    <a:lnR w="28575" cap="flat" cmpd="sng" algn="ctr">
                      <a:solidFill>
                        <a:srgbClr val="C4C47A"/>
                      </a:solidFill>
                      <a:prstDash val="solid"/>
                      <a:round/>
                      <a:headEnd type="none" w="med" len="med"/>
                      <a:tailEnd type="none" w="med" len="med"/>
                    </a:lnR>
                    <a:lnT w="28575" cap="flat" cmpd="sng" algn="ctr">
                      <a:solidFill>
                        <a:srgbClr val="C4C47A"/>
                      </a:solidFill>
                      <a:prstDash val="solid"/>
                      <a:round/>
                      <a:headEnd type="none" w="med" len="med"/>
                      <a:tailEnd type="none" w="med" len="med"/>
                    </a:lnT>
                    <a:lnB w="28575" cap="flat" cmpd="sng" algn="ctr">
                      <a:solidFill>
                        <a:srgbClr val="C4C47A"/>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pt-BR" sz="2000" dirty="0">
                          <a:solidFill>
                            <a:schemeClr val="tx1"/>
                          </a:solidFill>
                          <a:latin typeface="Arial" pitchFamily="34" charset="0"/>
                          <a:cs typeface="Arial" pitchFamily="34" charset="0"/>
                        </a:rPr>
                        <a:t>Lei 8.080</a:t>
                      </a:r>
                    </a:p>
                  </a:txBody>
                  <a:tcPr>
                    <a:lnL w="28575" cap="flat" cmpd="sng" algn="ctr">
                      <a:solidFill>
                        <a:srgbClr val="C4C47A"/>
                      </a:solidFill>
                      <a:prstDash val="solid"/>
                      <a:round/>
                      <a:headEnd type="none" w="med" len="med"/>
                      <a:tailEnd type="none" w="med" len="med"/>
                    </a:lnL>
                    <a:lnR w="28575" cap="flat" cmpd="sng" algn="ctr">
                      <a:solidFill>
                        <a:srgbClr val="C4C47A"/>
                      </a:solidFill>
                      <a:prstDash val="solid"/>
                      <a:round/>
                      <a:headEnd type="none" w="med" len="med"/>
                      <a:tailEnd type="none" w="med" len="med"/>
                    </a:lnR>
                    <a:lnT w="28575" cap="flat" cmpd="sng" algn="ctr">
                      <a:solidFill>
                        <a:srgbClr val="C4C47A"/>
                      </a:solidFill>
                      <a:prstDash val="solid"/>
                      <a:round/>
                      <a:headEnd type="none" w="med" len="med"/>
                      <a:tailEnd type="none" w="med" len="med"/>
                    </a:lnT>
                    <a:lnB w="28575" cap="flat" cmpd="sng" algn="ctr">
                      <a:solidFill>
                        <a:srgbClr val="C4C47A"/>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just"/>
                      <a:r>
                        <a:rPr lang="pt-BR" sz="2000" dirty="0">
                          <a:solidFill>
                            <a:schemeClr val="tx1"/>
                          </a:solidFill>
                          <a:latin typeface="Arial" pitchFamily="34" charset="0"/>
                          <a:cs typeface="Arial" pitchFamily="34" charset="0"/>
                        </a:rPr>
                        <a:t>Dispõe</a:t>
                      </a:r>
                      <a:r>
                        <a:rPr lang="pt-BR" sz="2000" baseline="0" dirty="0">
                          <a:solidFill>
                            <a:schemeClr val="tx1"/>
                          </a:solidFill>
                          <a:latin typeface="Arial" pitchFamily="34" charset="0"/>
                          <a:cs typeface="Arial" pitchFamily="34" charset="0"/>
                        </a:rPr>
                        <a:t> sobre as condições para promoção, proteção e recuperação da saúde, organização e funcionamento dos serviços correspondentes.</a:t>
                      </a:r>
                      <a:endParaRPr lang="pt-BR" sz="2000" dirty="0">
                        <a:solidFill>
                          <a:schemeClr val="tx1"/>
                        </a:solidFill>
                        <a:latin typeface="Arial" pitchFamily="34" charset="0"/>
                        <a:cs typeface="Arial" pitchFamily="34" charset="0"/>
                      </a:endParaRPr>
                    </a:p>
                  </a:txBody>
                  <a:tcPr>
                    <a:lnL w="28575" cap="flat" cmpd="sng" algn="ctr">
                      <a:solidFill>
                        <a:srgbClr val="C4C47A"/>
                      </a:solidFill>
                      <a:prstDash val="solid"/>
                      <a:round/>
                      <a:headEnd type="none" w="med" len="med"/>
                      <a:tailEnd type="none" w="med" len="med"/>
                    </a:lnL>
                    <a:lnR w="28575" cap="flat" cmpd="sng" algn="ctr">
                      <a:solidFill>
                        <a:srgbClr val="C4C47A"/>
                      </a:solidFill>
                      <a:prstDash val="solid"/>
                      <a:round/>
                      <a:headEnd type="none" w="med" len="med"/>
                      <a:tailEnd type="none" w="med" len="med"/>
                    </a:lnR>
                    <a:lnT w="28575" cap="flat" cmpd="sng" algn="ctr">
                      <a:solidFill>
                        <a:srgbClr val="C4C47A"/>
                      </a:solidFill>
                      <a:prstDash val="solid"/>
                      <a:round/>
                      <a:headEnd type="none" w="med" len="med"/>
                      <a:tailEnd type="none" w="med" len="med"/>
                    </a:lnT>
                    <a:lnB w="28575" cap="flat" cmpd="sng" algn="ctr">
                      <a:solidFill>
                        <a:srgbClr val="C4C47A"/>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1"/>
                  </a:ext>
                </a:extLst>
              </a:tr>
              <a:tr h="604690">
                <a:tc vMerge="1">
                  <a:txBody>
                    <a:bodyPr/>
                    <a:lstStyle/>
                    <a:p>
                      <a:endParaRPr lang="pt-BR" dirty="0">
                        <a:solidFill>
                          <a:schemeClr val="tx1"/>
                        </a:solidFill>
                      </a:endParaRPr>
                    </a:p>
                  </a:txBody>
                  <a:tcPr>
                    <a:solidFill>
                      <a:schemeClr val="bg2"/>
                    </a:solidFill>
                  </a:tcPr>
                </a:tc>
                <a:tc>
                  <a:txBody>
                    <a:bodyPr/>
                    <a:lstStyle/>
                    <a:p>
                      <a:r>
                        <a:rPr lang="pt-BR" sz="2000" dirty="0">
                          <a:solidFill>
                            <a:schemeClr val="tx1"/>
                          </a:solidFill>
                          <a:latin typeface="Arial" pitchFamily="34" charset="0"/>
                          <a:cs typeface="Arial" pitchFamily="34" charset="0"/>
                        </a:rPr>
                        <a:t>Lei 8.142</a:t>
                      </a:r>
                    </a:p>
                  </a:txBody>
                  <a:tcPr>
                    <a:lnL w="28575" cap="flat" cmpd="sng" algn="ctr">
                      <a:solidFill>
                        <a:srgbClr val="C4C47A"/>
                      </a:solidFill>
                      <a:prstDash val="solid"/>
                      <a:round/>
                      <a:headEnd type="none" w="med" len="med"/>
                      <a:tailEnd type="none" w="med" len="med"/>
                    </a:lnL>
                    <a:lnR w="28575" cap="flat" cmpd="sng" algn="ctr">
                      <a:solidFill>
                        <a:srgbClr val="C4C47A"/>
                      </a:solidFill>
                      <a:prstDash val="solid"/>
                      <a:round/>
                      <a:headEnd type="none" w="med" len="med"/>
                      <a:tailEnd type="none" w="med" len="med"/>
                    </a:lnR>
                    <a:lnT w="28575" cap="flat" cmpd="sng" algn="ctr">
                      <a:solidFill>
                        <a:srgbClr val="C4C47A"/>
                      </a:solidFill>
                      <a:prstDash val="solid"/>
                      <a:round/>
                      <a:headEnd type="none" w="med" len="med"/>
                      <a:tailEnd type="none" w="med" len="med"/>
                    </a:lnT>
                    <a:lnB w="28575" cap="flat" cmpd="sng" algn="ctr">
                      <a:solidFill>
                        <a:srgbClr val="C4C47A"/>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just"/>
                      <a:r>
                        <a:rPr lang="pt-BR" sz="2000" dirty="0">
                          <a:solidFill>
                            <a:schemeClr val="tx1"/>
                          </a:solidFill>
                          <a:latin typeface="Arial" pitchFamily="34" charset="0"/>
                          <a:cs typeface="Arial" pitchFamily="34" charset="0"/>
                        </a:rPr>
                        <a:t>Dispõe</a:t>
                      </a:r>
                      <a:r>
                        <a:rPr lang="pt-BR" sz="2000" baseline="0" dirty="0">
                          <a:solidFill>
                            <a:schemeClr val="tx1"/>
                          </a:solidFill>
                          <a:latin typeface="Arial" pitchFamily="34" charset="0"/>
                          <a:cs typeface="Arial" pitchFamily="34" charset="0"/>
                        </a:rPr>
                        <a:t> sobre a participação da comunidade na gestão do SUS e sobre as transferências intergovernamentais de recursos financeiros na área da saúde.</a:t>
                      </a:r>
                      <a:endParaRPr lang="pt-BR" sz="2000" dirty="0">
                        <a:solidFill>
                          <a:schemeClr val="tx1"/>
                        </a:solidFill>
                        <a:latin typeface="Arial" pitchFamily="34" charset="0"/>
                        <a:cs typeface="Arial" pitchFamily="34" charset="0"/>
                      </a:endParaRPr>
                    </a:p>
                  </a:txBody>
                  <a:tcPr>
                    <a:lnL w="28575" cap="flat" cmpd="sng" algn="ctr">
                      <a:solidFill>
                        <a:srgbClr val="C4C47A"/>
                      </a:solidFill>
                      <a:prstDash val="solid"/>
                      <a:round/>
                      <a:headEnd type="none" w="med" len="med"/>
                      <a:tailEnd type="none" w="med" len="med"/>
                    </a:lnL>
                    <a:lnR w="28575" cap="flat" cmpd="sng" algn="ctr">
                      <a:solidFill>
                        <a:srgbClr val="C4C47A"/>
                      </a:solidFill>
                      <a:prstDash val="solid"/>
                      <a:round/>
                      <a:headEnd type="none" w="med" len="med"/>
                      <a:tailEnd type="none" w="med" len="med"/>
                    </a:lnR>
                    <a:lnT w="28575" cap="flat" cmpd="sng" algn="ctr">
                      <a:solidFill>
                        <a:srgbClr val="C4C47A"/>
                      </a:solidFill>
                      <a:prstDash val="solid"/>
                      <a:round/>
                      <a:headEnd type="none" w="med" len="med"/>
                      <a:tailEnd type="none" w="med" len="med"/>
                    </a:lnT>
                    <a:lnB w="28575" cap="flat" cmpd="sng" algn="ctr">
                      <a:solidFill>
                        <a:srgbClr val="C4C47A"/>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2"/>
                  </a:ext>
                </a:extLst>
              </a:tr>
              <a:tr h="709854">
                <a:tc>
                  <a:txBody>
                    <a:bodyPr/>
                    <a:lstStyle/>
                    <a:p>
                      <a:pPr algn="ctr"/>
                      <a:r>
                        <a:rPr lang="pt-BR" sz="2400" b="1" dirty="0">
                          <a:solidFill>
                            <a:schemeClr val="tx1"/>
                          </a:solidFill>
                          <a:latin typeface="Arial Black" pitchFamily="34" charset="0"/>
                        </a:rPr>
                        <a:t>1997</a:t>
                      </a:r>
                      <a:r>
                        <a:rPr lang="pt-BR" sz="2400" b="1" baseline="0" dirty="0">
                          <a:solidFill>
                            <a:schemeClr val="tx1"/>
                          </a:solidFill>
                          <a:latin typeface="Arial Black" pitchFamily="34" charset="0"/>
                        </a:rPr>
                        <a:t> 2007</a:t>
                      </a:r>
                      <a:endParaRPr lang="pt-BR" sz="2400" b="1" dirty="0">
                        <a:solidFill>
                          <a:schemeClr val="tx1"/>
                        </a:solidFill>
                        <a:latin typeface="Arial Black" pitchFamily="34" charset="0"/>
                      </a:endParaRPr>
                    </a:p>
                  </a:txBody>
                  <a:tcPr>
                    <a:lnL w="28575" cap="flat" cmpd="sng" algn="ctr">
                      <a:solidFill>
                        <a:srgbClr val="C4C47A"/>
                      </a:solidFill>
                      <a:prstDash val="solid"/>
                      <a:round/>
                      <a:headEnd type="none" w="med" len="med"/>
                      <a:tailEnd type="none" w="med" len="med"/>
                    </a:lnL>
                    <a:lnR w="28575" cap="flat" cmpd="sng" algn="ctr">
                      <a:solidFill>
                        <a:srgbClr val="C4C47A"/>
                      </a:solidFill>
                      <a:prstDash val="solid"/>
                      <a:round/>
                      <a:headEnd type="none" w="med" len="med"/>
                      <a:tailEnd type="none" w="med" len="med"/>
                    </a:lnR>
                    <a:lnT w="28575" cap="flat" cmpd="sng" algn="ctr">
                      <a:solidFill>
                        <a:srgbClr val="C4C47A"/>
                      </a:solidFill>
                      <a:prstDash val="solid"/>
                      <a:round/>
                      <a:headEnd type="none" w="med" len="med"/>
                      <a:tailEnd type="none" w="med" len="med"/>
                    </a:lnT>
                    <a:lnB w="28575" cap="flat" cmpd="sng" algn="ctr">
                      <a:solidFill>
                        <a:srgbClr val="C4C47A"/>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pt-BR" sz="2000" dirty="0">
                          <a:solidFill>
                            <a:schemeClr val="tx1"/>
                          </a:solidFill>
                          <a:latin typeface="Arial" pitchFamily="34" charset="0"/>
                          <a:cs typeface="Arial" pitchFamily="34" charset="0"/>
                        </a:rPr>
                        <a:t>Vigorou</a:t>
                      </a:r>
                      <a:r>
                        <a:rPr lang="pt-BR" sz="2000" baseline="0" dirty="0">
                          <a:solidFill>
                            <a:schemeClr val="tx1"/>
                          </a:solidFill>
                          <a:latin typeface="Arial" pitchFamily="34" charset="0"/>
                          <a:cs typeface="Arial" pitchFamily="34" charset="0"/>
                        </a:rPr>
                        <a:t> o CPMF</a:t>
                      </a:r>
                      <a:endParaRPr lang="pt-BR" sz="2000" dirty="0">
                        <a:solidFill>
                          <a:schemeClr val="tx1"/>
                        </a:solidFill>
                        <a:latin typeface="Arial" pitchFamily="34" charset="0"/>
                        <a:cs typeface="Arial" pitchFamily="34" charset="0"/>
                      </a:endParaRPr>
                    </a:p>
                  </a:txBody>
                  <a:tcPr>
                    <a:lnL w="28575" cap="flat" cmpd="sng" algn="ctr">
                      <a:solidFill>
                        <a:srgbClr val="C4C47A"/>
                      </a:solidFill>
                      <a:prstDash val="solid"/>
                      <a:round/>
                      <a:headEnd type="none" w="med" len="med"/>
                      <a:tailEnd type="none" w="med" len="med"/>
                    </a:lnL>
                    <a:lnR w="28575" cap="flat" cmpd="sng" algn="ctr">
                      <a:solidFill>
                        <a:srgbClr val="C4C47A"/>
                      </a:solidFill>
                      <a:prstDash val="solid"/>
                      <a:round/>
                      <a:headEnd type="none" w="med" len="med"/>
                      <a:tailEnd type="none" w="med" len="med"/>
                    </a:lnR>
                    <a:lnT w="28575" cap="flat" cmpd="sng" algn="ctr">
                      <a:solidFill>
                        <a:srgbClr val="C4C47A"/>
                      </a:solidFill>
                      <a:prstDash val="solid"/>
                      <a:round/>
                      <a:headEnd type="none" w="med" len="med"/>
                      <a:tailEnd type="none" w="med" len="med"/>
                    </a:lnT>
                    <a:lnB w="28575" cap="flat" cmpd="sng" algn="ctr">
                      <a:solidFill>
                        <a:srgbClr val="C4C47A"/>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just"/>
                      <a:r>
                        <a:rPr lang="pt-BR" sz="2000" dirty="0">
                          <a:solidFill>
                            <a:schemeClr val="tx1"/>
                          </a:solidFill>
                          <a:latin typeface="Arial" pitchFamily="34" charset="0"/>
                          <a:cs typeface="Arial" pitchFamily="34" charset="0"/>
                        </a:rPr>
                        <a:t>Contribuição Provisória sobre a movimentação financeira</a:t>
                      </a:r>
                    </a:p>
                  </a:txBody>
                  <a:tcPr>
                    <a:lnL w="28575" cap="flat" cmpd="sng" algn="ctr">
                      <a:solidFill>
                        <a:srgbClr val="C4C47A"/>
                      </a:solidFill>
                      <a:prstDash val="solid"/>
                      <a:round/>
                      <a:headEnd type="none" w="med" len="med"/>
                      <a:tailEnd type="none" w="med" len="med"/>
                    </a:lnL>
                    <a:lnR w="28575" cap="flat" cmpd="sng" algn="ctr">
                      <a:solidFill>
                        <a:srgbClr val="C4C47A"/>
                      </a:solidFill>
                      <a:prstDash val="solid"/>
                      <a:round/>
                      <a:headEnd type="none" w="med" len="med"/>
                      <a:tailEnd type="none" w="med" len="med"/>
                    </a:lnR>
                    <a:lnT w="28575" cap="flat" cmpd="sng" algn="ctr">
                      <a:solidFill>
                        <a:srgbClr val="C4C47A"/>
                      </a:solidFill>
                      <a:prstDash val="solid"/>
                      <a:round/>
                      <a:headEnd type="none" w="med" len="med"/>
                      <a:tailEnd type="none" w="med" len="med"/>
                    </a:lnT>
                    <a:lnB w="28575" cap="flat" cmpd="sng" algn="ctr">
                      <a:solidFill>
                        <a:srgbClr val="C4C47A"/>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3"/>
                  </a:ext>
                </a:extLst>
              </a:tr>
              <a:tr h="604690">
                <a:tc>
                  <a:txBody>
                    <a:bodyPr/>
                    <a:lstStyle/>
                    <a:p>
                      <a:pPr algn="ctr"/>
                      <a:r>
                        <a:rPr lang="pt-BR" sz="2400" b="1" dirty="0">
                          <a:solidFill>
                            <a:schemeClr val="tx1"/>
                          </a:solidFill>
                          <a:latin typeface="Arial Black" pitchFamily="34" charset="0"/>
                        </a:rPr>
                        <a:t>2000</a:t>
                      </a:r>
                    </a:p>
                  </a:txBody>
                  <a:tcPr>
                    <a:lnL w="28575" cap="flat" cmpd="sng" algn="ctr">
                      <a:solidFill>
                        <a:srgbClr val="C4C47A"/>
                      </a:solidFill>
                      <a:prstDash val="solid"/>
                      <a:round/>
                      <a:headEnd type="none" w="med" len="med"/>
                      <a:tailEnd type="none" w="med" len="med"/>
                    </a:lnL>
                    <a:lnR w="28575" cap="flat" cmpd="sng" algn="ctr">
                      <a:solidFill>
                        <a:srgbClr val="C4C47A"/>
                      </a:solidFill>
                      <a:prstDash val="solid"/>
                      <a:round/>
                      <a:headEnd type="none" w="med" len="med"/>
                      <a:tailEnd type="none" w="med" len="med"/>
                    </a:lnR>
                    <a:lnT w="28575" cap="flat" cmpd="sng" algn="ctr">
                      <a:solidFill>
                        <a:srgbClr val="C4C47A"/>
                      </a:solidFill>
                      <a:prstDash val="solid"/>
                      <a:round/>
                      <a:headEnd type="none" w="med" len="med"/>
                      <a:tailEnd type="none" w="med" len="med"/>
                    </a:lnT>
                    <a:lnB w="28575" cap="flat" cmpd="sng" algn="ctr">
                      <a:solidFill>
                        <a:srgbClr val="C4C47A"/>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pt-BR" sz="2000" dirty="0">
                          <a:solidFill>
                            <a:schemeClr val="tx1"/>
                          </a:solidFill>
                          <a:latin typeface="Arial" pitchFamily="34" charset="0"/>
                          <a:cs typeface="Arial" pitchFamily="34" charset="0"/>
                        </a:rPr>
                        <a:t>Ementa Constitucional 29</a:t>
                      </a:r>
                    </a:p>
                  </a:txBody>
                  <a:tcPr>
                    <a:lnL w="28575" cap="flat" cmpd="sng" algn="ctr">
                      <a:solidFill>
                        <a:srgbClr val="C4C47A"/>
                      </a:solidFill>
                      <a:prstDash val="solid"/>
                      <a:round/>
                      <a:headEnd type="none" w="med" len="med"/>
                      <a:tailEnd type="none" w="med" len="med"/>
                    </a:lnL>
                    <a:lnR w="28575" cap="flat" cmpd="sng" algn="ctr">
                      <a:solidFill>
                        <a:srgbClr val="C4C47A"/>
                      </a:solidFill>
                      <a:prstDash val="solid"/>
                      <a:round/>
                      <a:headEnd type="none" w="med" len="med"/>
                      <a:tailEnd type="none" w="med" len="med"/>
                    </a:lnR>
                    <a:lnT w="28575" cap="flat" cmpd="sng" algn="ctr">
                      <a:solidFill>
                        <a:srgbClr val="C4C47A"/>
                      </a:solidFill>
                      <a:prstDash val="solid"/>
                      <a:round/>
                      <a:headEnd type="none" w="med" len="med"/>
                      <a:tailEnd type="none" w="med" len="med"/>
                    </a:lnT>
                    <a:lnB w="28575" cap="flat" cmpd="sng" algn="ctr">
                      <a:solidFill>
                        <a:srgbClr val="C4C47A"/>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just"/>
                      <a:r>
                        <a:rPr lang="pt-BR" sz="2000" dirty="0">
                          <a:solidFill>
                            <a:schemeClr val="tx1"/>
                          </a:solidFill>
                          <a:latin typeface="Arial" pitchFamily="34" charset="0"/>
                          <a:cs typeface="Arial" pitchFamily="34" charset="0"/>
                        </a:rPr>
                        <a:t>Dispõe</a:t>
                      </a:r>
                      <a:r>
                        <a:rPr lang="pt-BR" sz="2000" baseline="0" dirty="0">
                          <a:solidFill>
                            <a:schemeClr val="tx1"/>
                          </a:solidFill>
                          <a:latin typeface="Arial" pitchFamily="34" charset="0"/>
                          <a:cs typeface="Arial" pitchFamily="34" charset="0"/>
                        </a:rPr>
                        <a:t> sobre os recursos mínimos para o financiamento da ASPS (Valor empenhado no ano anterior + variação do PIB) </a:t>
                      </a:r>
                      <a:endParaRPr lang="pt-BR" sz="2000" dirty="0">
                        <a:solidFill>
                          <a:schemeClr val="tx1"/>
                        </a:solidFill>
                        <a:latin typeface="Arial" pitchFamily="34" charset="0"/>
                        <a:cs typeface="Arial" pitchFamily="34" charset="0"/>
                      </a:endParaRPr>
                    </a:p>
                  </a:txBody>
                  <a:tcPr>
                    <a:lnL w="28575" cap="flat" cmpd="sng" algn="ctr">
                      <a:solidFill>
                        <a:srgbClr val="C4C47A"/>
                      </a:solidFill>
                      <a:prstDash val="solid"/>
                      <a:round/>
                      <a:headEnd type="none" w="med" len="med"/>
                      <a:tailEnd type="none" w="med" len="med"/>
                    </a:lnL>
                    <a:lnR w="28575" cap="flat" cmpd="sng" algn="ctr">
                      <a:solidFill>
                        <a:srgbClr val="C4C47A"/>
                      </a:solidFill>
                      <a:prstDash val="solid"/>
                      <a:round/>
                      <a:headEnd type="none" w="med" len="med"/>
                      <a:tailEnd type="none" w="med" len="med"/>
                    </a:lnR>
                    <a:lnT w="28575" cap="flat" cmpd="sng" algn="ctr">
                      <a:solidFill>
                        <a:srgbClr val="C4C47A"/>
                      </a:solidFill>
                      <a:prstDash val="solid"/>
                      <a:round/>
                      <a:headEnd type="none" w="med" len="med"/>
                      <a:tailEnd type="none" w="med" len="med"/>
                    </a:lnT>
                    <a:lnB w="28575" cap="flat" cmpd="sng" algn="ctr">
                      <a:solidFill>
                        <a:srgbClr val="C4C47A"/>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4"/>
                  </a:ext>
                </a:extLst>
              </a:tr>
              <a:tr h="604690">
                <a:tc>
                  <a:txBody>
                    <a:bodyPr/>
                    <a:lstStyle/>
                    <a:p>
                      <a:pPr algn="ctr"/>
                      <a:r>
                        <a:rPr lang="pt-BR" sz="2400" b="1" dirty="0">
                          <a:solidFill>
                            <a:schemeClr val="tx1"/>
                          </a:solidFill>
                          <a:latin typeface="Arial Black" pitchFamily="34" charset="0"/>
                        </a:rPr>
                        <a:t>2007</a:t>
                      </a:r>
                    </a:p>
                  </a:txBody>
                  <a:tcPr>
                    <a:lnL w="28575" cap="flat" cmpd="sng" algn="ctr">
                      <a:solidFill>
                        <a:srgbClr val="C4C47A"/>
                      </a:solidFill>
                      <a:prstDash val="solid"/>
                      <a:round/>
                      <a:headEnd type="none" w="med" len="med"/>
                      <a:tailEnd type="none" w="med" len="med"/>
                    </a:lnL>
                    <a:lnR w="28575" cap="flat" cmpd="sng" algn="ctr">
                      <a:solidFill>
                        <a:srgbClr val="C4C47A"/>
                      </a:solidFill>
                      <a:prstDash val="solid"/>
                      <a:round/>
                      <a:headEnd type="none" w="med" len="med"/>
                      <a:tailEnd type="none" w="med" len="med"/>
                    </a:lnR>
                    <a:lnT w="28575" cap="flat" cmpd="sng" algn="ctr">
                      <a:solidFill>
                        <a:srgbClr val="C4C47A"/>
                      </a:solidFill>
                      <a:prstDash val="solid"/>
                      <a:round/>
                      <a:headEnd type="none" w="med" len="med"/>
                      <a:tailEnd type="none" w="med" len="med"/>
                    </a:lnT>
                    <a:lnB w="28575" cap="flat" cmpd="sng" algn="ctr">
                      <a:solidFill>
                        <a:srgbClr val="C4C47A"/>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pt-BR" sz="2000" dirty="0">
                          <a:solidFill>
                            <a:schemeClr val="tx1"/>
                          </a:solidFill>
                          <a:latin typeface="Arial" pitchFamily="34" charset="0"/>
                          <a:cs typeface="Arial" pitchFamily="34" charset="0"/>
                        </a:rPr>
                        <a:t>Portaria 204</a:t>
                      </a:r>
                    </a:p>
                  </a:txBody>
                  <a:tcPr>
                    <a:lnL w="28575" cap="flat" cmpd="sng" algn="ctr">
                      <a:solidFill>
                        <a:srgbClr val="C4C47A"/>
                      </a:solidFill>
                      <a:prstDash val="solid"/>
                      <a:round/>
                      <a:headEnd type="none" w="med" len="med"/>
                      <a:tailEnd type="none" w="med" len="med"/>
                    </a:lnL>
                    <a:lnR w="28575" cap="flat" cmpd="sng" algn="ctr">
                      <a:solidFill>
                        <a:srgbClr val="C4C47A"/>
                      </a:solidFill>
                      <a:prstDash val="solid"/>
                      <a:round/>
                      <a:headEnd type="none" w="med" len="med"/>
                      <a:tailEnd type="none" w="med" len="med"/>
                    </a:lnR>
                    <a:lnT w="28575" cap="flat" cmpd="sng" algn="ctr">
                      <a:solidFill>
                        <a:srgbClr val="C4C47A"/>
                      </a:solidFill>
                      <a:prstDash val="solid"/>
                      <a:round/>
                      <a:headEnd type="none" w="med" len="med"/>
                      <a:tailEnd type="none" w="med" len="med"/>
                    </a:lnT>
                    <a:lnB w="28575" cap="flat" cmpd="sng" algn="ctr">
                      <a:solidFill>
                        <a:srgbClr val="C4C47A"/>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just"/>
                      <a:r>
                        <a:rPr lang="pt-BR" sz="2000" dirty="0">
                          <a:solidFill>
                            <a:schemeClr val="tx1"/>
                          </a:solidFill>
                          <a:latin typeface="Arial" pitchFamily="34" charset="0"/>
                          <a:cs typeface="Arial" pitchFamily="34" charset="0"/>
                        </a:rPr>
                        <a:t>Regulamenta</a:t>
                      </a:r>
                      <a:r>
                        <a:rPr lang="pt-BR" sz="2000" baseline="0" dirty="0">
                          <a:solidFill>
                            <a:schemeClr val="tx1"/>
                          </a:solidFill>
                          <a:latin typeface="Arial" pitchFamily="34" charset="0"/>
                          <a:cs typeface="Arial" pitchFamily="34" charset="0"/>
                        </a:rPr>
                        <a:t> o financiamento e a transferência dos recursos federais para as ASPS, na forma de blocos de financiamento, com o respectivo monitoramento e controle.</a:t>
                      </a:r>
                      <a:endParaRPr lang="pt-BR" sz="2000" dirty="0">
                        <a:solidFill>
                          <a:schemeClr val="tx1"/>
                        </a:solidFill>
                        <a:latin typeface="Arial" pitchFamily="34" charset="0"/>
                        <a:cs typeface="Arial" pitchFamily="34" charset="0"/>
                      </a:endParaRPr>
                    </a:p>
                  </a:txBody>
                  <a:tcPr>
                    <a:lnL w="28575" cap="flat" cmpd="sng" algn="ctr">
                      <a:solidFill>
                        <a:srgbClr val="C4C47A"/>
                      </a:solidFill>
                      <a:prstDash val="solid"/>
                      <a:round/>
                      <a:headEnd type="none" w="med" len="med"/>
                      <a:tailEnd type="none" w="med" len="med"/>
                    </a:lnL>
                    <a:lnR w="28575" cap="flat" cmpd="sng" algn="ctr">
                      <a:solidFill>
                        <a:srgbClr val="C4C47A"/>
                      </a:solidFill>
                      <a:prstDash val="solid"/>
                      <a:round/>
                      <a:headEnd type="none" w="med" len="med"/>
                      <a:tailEnd type="none" w="med" len="med"/>
                    </a:lnR>
                    <a:lnT w="28575" cap="flat" cmpd="sng" algn="ctr">
                      <a:solidFill>
                        <a:srgbClr val="C4C47A"/>
                      </a:solidFill>
                      <a:prstDash val="solid"/>
                      <a:round/>
                      <a:headEnd type="none" w="med" len="med"/>
                      <a:tailEnd type="none" w="med" len="med"/>
                    </a:lnT>
                    <a:lnB w="28575" cap="flat" cmpd="sng" algn="ctr">
                      <a:solidFill>
                        <a:srgbClr val="C4C47A"/>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5"/>
                  </a:ext>
                </a:extLst>
              </a:tr>
              <a:tr h="604690">
                <a:tc>
                  <a:txBody>
                    <a:bodyPr/>
                    <a:lstStyle/>
                    <a:p>
                      <a:pPr algn="ctr"/>
                      <a:r>
                        <a:rPr lang="pt-BR" sz="2400" b="1" dirty="0">
                          <a:solidFill>
                            <a:schemeClr val="tx1"/>
                          </a:solidFill>
                          <a:latin typeface="Arial Black" pitchFamily="34" charset="0"/>
                        </a:rPr>
                        <a:t>2011</a:t>
                      </a:r>
                    </a:p>
                  </a:txBody>
                  <a:tcPr>
                    <a:lnL w="28575" cap="flat" cmpd="sng" algn="ctr">
                      <a:solidFill>
                        <a:srgbClr val="C4C47A"/>
                      </a:solidFill>
                      <a:prstDash val="solid"/>
                      <a:round/>
                      <a:headEnd type="none" w="med" len="med"/>
                      <a:tailEnd type="none" w="med" len="med"/>
                    </a:lnL>
                    <a:lnR w="28575" cap="flat" cmpd="sng" algn="ctr">
                      <a:solidFill>
                        <a:srgbClr val="C4C47A"/>
                      </a:solidFill>
                      <a:prstDash val="solid"/>
                      <a:round/>
                      <a:headEnd type="none" w="med" len="med"/>
                      <a:tailEnd type="none" w="med" len="med"/>
                    </a:lnR>
                    <a:lnT w="28575" cap="flat" cmpd="sng" algn="ctr">
                      <a:solidFill>
                        <a:srgbClr val="C4C47A"/>
                      </a:solidFill>
                      <a:prstDash val="solid"/>
                      <a:round/>
                      <a:headEnd type="none" w="med" len="med"/>
                      <a:tailEnd type="none" w="med" len="med"/>
                    </a:lnT>
                    <a:lnB w="28575" cap="flat" cmpd="sng" algn="ctr">
                      <a:solidFill>
                        <a:srgbClr val="C4C47A"/>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pt-BR" sz="2000" dirty="0">
                          <a:solidFill>
                            <a:schemeClr val="tx1"/>
                          </a:solidFill>
                          <a:latin typeface="Arial" pitchFamily="34" charset="0"/>
                          <a:cs typeface="Arial" pitchFamily="34" charset="0"/>
                        </a:rPr>
                        <a:t>Decreto 7.508</a:t>
                      </a:r>
                    </a:p>
                  </a:txBody>
                  <a:tcPr>
                    <a:lnL w="28575" cap="flat" cmpd="sng" algn="ctr">
                      <a:solidFill>
                        <a:srgbClr val="C4C47A"/>
                      </a:solidFill>
                      <a:prstDash val="solid"/>
                      <a:round/>
                      <a:headEnd type="none" w="med" len="med"/>
                      <a:tailEnd type="none" w="med" len="med"/>
                    </a:lnL>
                    <a:lnR w="28575" cap="flat" cmpd="sng" algn="ctr">
                      <a:solidFill>
                        <a:srgbClr val="C4C47A"/>
                      </a:solidFill>
                      <a:prstDash val="solid"/>
                      <a:round/>
                      <a:headEnd type="none" w="med" len="med"/>
                      <a:tailEnd type="none" w="med" len="med"/>
                    </a:lnR>
                    <a:lnT w="28575" cap="flat" cmpd="sng" algn="ctr">
                      <a:solidFill>
                        <a:srgbClr val="C4C47A"/>
                      </a:solidFill>
                      <a:prstDash val="solid"/>
                      <a:round/>
                      <a:headEnd type="none" w="med" len="med"/>
                      <a:tailEnd type="none" w="med" len="med"/>
                    </a:lnT>
                    <a:lnB w="28575" cap="flat" cmpd="sng" algn="ctr">
                      <a:solidFill>
                        <a:srgbClr val="C4C47A"/>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just"/>
                      <a:r>
                        <a:rPr lang="pt-BR" sz="2000" dirty="0">
                          <a:solidFill>
                            <a:schemeClr val="tx1"/>
                          </a:solidFill>
                          <a:latin typeface="Arial" pitchFamily="34" charset="0"/>
                          <a:cs typeface="Arial" pitchFamily="34" charset="0"/>
                        </a:rPr>
                        <a:t>Regulamenta</a:t>
                      </a:r>
                      <a:r>
                        <a:rPr lang="pt-BR" sz="2000" baseline="0" dirty="0">
                          <a:solidFill>
                            <a:schemeClr val="tx1"/>
                          </a:solidFill>
                          <a:latin typeface="Arial" pitchFamily="34" charset="0"/>
                          <a:cs typeface="Arial" pitchFamily="34" charset="0"/>
                        </a:rPr>
                        <a:t> a Lei 8.080/1990, a fim de tratar da organização do SUS, do planejamento da saúde, da assistência à saúde e da articulação interfederativa.</a:t>
                      </a:r>
                      <a:endParaRPr lang="pt-BR" sz="2000" dirty="0">
                        <a:solidFill>
                          <a:schemeClr val="tx1"/>
                        </a:solidFill>
                        <a:latin typeface="Arial" pitchFamily="34" charset="0"/>
                        <a:cs typeface="Arial" pitchFamily="34" charset="0"/>
                      </a:endParaRPr>
                    </a:p>
                  </a:txBody>
                  <a:tcPr>
                    <a:lnL w="28575" cap="flat" cmpd="sng" algn="ctr">
                      <a:solidFill>
                        <a:srgbClr val="C4C47A"/>
                      </a:solidFill>
                      <a:prstDash val="solid"/>
                      <a:round/>
                      <a:headEnd type="none" w="med" len="med"/>
                      <a:tailEnd type="none" w="med" len="med"/>
                    </a:lnL>
                    <a:lnR w="28575" cap="flat" cmpd="sng" algn="ctr">
                      <a:solidFill>
                        <a:srgbClr val="C4C47A"/>
                      </a:solidFill>
                      <a:prstDash val="solid"/>
                      <a:round/>
                      <a:headEnd type="none" w="med" len="med"/>
                      <a:tailEnd type="none" w="med" len="med"/>
                    </a:lnR>
                    <a:lnT w="28575" cap="flat" cmpd="sng" algn="ctr">
                      <a:solidFill>
                        <a:srgbClr val="C4C47A"/>
                      </a:solidFill>
                      <a:prstDash val="solid"/>
                      <a:round/>
                      <a:headEnd type="none" w="med" len="med"/>
                      <a:tailEnd type="none" w="med" len="med"/>
                    </a:lnT>
                    <a:lnB w="28575" cap="flat" cmpd="sng" algn="ctr">
                      <a:solidFill>
                        <a:srgbClr val="C4C47A"/>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6"/>
                  </a:ext>
                </a:extLst>
              </a:tr>
              <a:tr h="604690">
                <a:tc>
                  <a:txBody>
                    <a:bodyPr/>
                    <a:lstStyle/>
                    <a:p>
                      <a:pPr algn="ctr"/>
                      <a:r>
                        <a:rPr lang="pt-BR" sz="2400" b="1" dirty="0">
                          <a:solidFill>
                            <a:schemeClr val="tx1"/>
                          </a:solidFill>
                          <a:latin typeface="Arial Black" pitchFamily="34" charset="0"/>
                        </a:rPr>
                        <a:t>2012 </a:t>
                      </a:r>
                    </a:p>
                  </a:txBody>
                  <a:tcPr>
                    <a:lnL w="28575" cap="flat" cmpd="sng" algn="ctr">
                      <a:solidFill>
                        <a:srgbClr val="C4C47A"/>
                      </a:solidFill>
                      <a:prstDash val="solid"/>
                      <a:round/>
                      <a:headEnd type="none" w="med" len="med"/>
                      <a:tailEnd type="none" w="med" len="med"/>
                    </a:lnL>
                    <a:lnR w="28575" cap="flat" cmpd="sng" algn="ctr">
                      <a:solidFill>
                        <a:srgbClr val="C4C47A"/>
                      </a:solidFill>
                      <a:prstDash val="solid"/>
                      <a:round/>
                      <a:headEnd type="none" w="med" len="med"/>
                      <a:tailEnd type="none" w="med" len="med"/>
                    </a:lnR>
                    <a:lnT w="28575" cap="flat" cmpd="sng" algn="ctr">
                      <a:solidFill>
                        <a:srgbClr val="C4C47A"/>
                      </a:solidFill>
                      <a:prstDash val="solid"/>
                      <a:round/>
                      <a:headEnd type="none" w="med" len="med"/>
                      <a:tailEnd type="none" w="med" len="med"/>
                    </a:lnT>
                    <a:lnB w="28575" cap="flat" cmpd="sng" algn="ctr">
                      <a:solidFill>
                        <a:srgbClr val="C4C47A"/>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pt-BR" sz="2000" dirty="0">
                          <a:solidFill>
                            <a:schemeClr val="tx1"/>
                          </a:solidFill>
                          <a:latin typeface="Arial" pitchFamily="34" charset="0"/>
                          <a:cs typeface="Arial" pitchFamily="34" charset="0"/>
                        </a:rPr>
                        <a:t>Lei</a:t>
                      </a:r>
                      <a:r>
                        <a:rPr lang="pt-BR" sz="2000" baseline="0" dirty="0">
                          <a:solidFill>
                            <a:schemeClr val="tx1"/>
                          </a:solidFill>
                          <a:latin typeface="Arial" pitchFamily="34" charset="0"/>
                          <a:cs typeface="Arial" pitchFamily="34" charset="0"/>
                        </a:rPr>
                        <a:t> Complementar 141</a:t>
                      </a:r>
                      <a:endParaRPr lang="pt-BR" sz="2000" dirty="0">
                        <a:solidFill>
                          <a:schemeClr val="tx1"/>
                        </a:solidFill>
                        <a:latin typeface="Arial" pitchFamily="34" charset="0"/>
                        <a:cs typeface="Arial" pitchFamily="34" charset="0"/>
                      </a:endParaRPr>
                    </a:p>
                  </a:txBody>
                  <a:tcPr>
                    <a:lnL w="28575" cap="flat" cmpd="sng" algn="ctr">
                      <a:solidFill>
                        <a:srgbClr val="C4C47A"/>
                      </a:solidFill>
                      <a:prstDash val="solid"/>
                      <a:round/>
                      <a:headEnd type="none" w="med" len="med"/>
                      <a:tailEnd type="none" w="med" len="med"/>
                    </a:lnL>
                    <a:lnR w="28575" cap="flat" cmpd="sng" algn="ctr">
                      <a:solidFill>
                        <a:srgbClr val="C4C47A"/>
                      </a:solidFill>
                      <a:prstDash val="solid"/>
                      <a:round/>
                      <a:headEnd type="none" w="med" len="med"/>
                      <a:tailEnd type="none" w="med" len="med"/>
                    </a:lnR>
                    <a:lnT w="28575" cap="flat" cmpd="sng" algn="ctr">
                      <a:solidFill>
                        <a:srgbClr val="C4C47A"/>
                      </a:solidFill>
                      <a:prstDash val="solid"/>
                      <a:round/>
                      <a:headEnd type="none" w="med" len="med"/>
                      <a:tailEnd type="none" w="med" len="med"/>
                    </a:lnT>
                    <a:lnB w="28575" cap="flat" cmpd="sng" algn="ctr">
                      <a:solidFill>
                        <a:srgbClr val="C4C47A"/>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just"/>
                      <a:r>
                        <a:rPr lang="pt-BR" sz="2000" dirty="0">
                          <a:solidFill>
                            <a:schemeClr val="tx1"/>
                          </a:solidFill>
                          <a:latin typeface="Arial" pitchFamily="34" charset="0"/>
                          <a:cs typeface="Arial" pitchFamily="34" charset="0"/>
                        </a:rPr>
                        <a:t>Regulamenta o §3º do art. 198 da CF para</a:t>
                      </a:r>
                      <a:r>
                        <a:rPr lang="pt-BR" sz="2000" baseline="0" dirty="0">
                          <a:solidFill>
                            <a:schemeClr val="tx1"/>
                          </a:solidFill>
                          <a:latin typeface="Arial" pitchFamily="34" charset="0"/>
                          <a:cs typeface="Arial" pitchFamily="34" charset="0"/>
                        </a:rPr>
                        <a:t> dispor sobre valores mínimos, critérios de rateio, normas da fiscalização, avaliação e controle das despesas.</a:t>
                      </a:r>
                      <a:endParaRPr lang="pt-BR" sz="2000" dirty="0">
                        <a:solidFill>
                          <a:schemeClr val="tx1"/>
                        </a:solidFill>
                        <a:latin typeface="Arial" pitchFamily="34" charset="0"/>
                        <a:cs typeface="Arial" pitchFamily="34" charset="0"/>
                      </a:endParaRPr>
                    </a:p>
                  </a:txBody>
                  <a:tcPr>
                    <a:lnL w="28575" cap="flat" cmpd="sng" algn="ctr">
                      <a:solidFill>
                        <a:srgbClr val="C4C47A"/>
                      </a:solidFill>
                      <a:prstDash val="solid"/>
                      <a:round/>
                      <a:headEnd type="none" w="med" len="med"/>
                      <a:tailEnd type="none" w="med" len="med"/>
                    </a:lnL>
                    <a:lnR w="28575" cap="flat" cmpd="sng" algn="ctr">
                      <a:solidFill>
                        <a:srgbClr val="C4C47A"/>
                      </a:solidFill>
                      <a:prstDash val="solid"/>
                      <a:round/>
                      <a:headEnd type="none" w="med" len="med"/>
                      <a:tailEnd type="none" w="med" len="med"/>
                    </a:lnR>
                    <a:lnT w="28575" cap="flat" cmpd="sng" algn="ctr">
                      <a:solidFill>
                        <a:srgbClr val="C4C47A"/>
                      </a:solidFill>
                      <a:prstDash val="solid"/>
                      <a:round/>
                      <a:headEnd type="none" w="med" len="med"/>
                      <a:tailEnd type="none" w="med" len="med"/>
                    </a:lnT>
                    <a:lnB w="28575" cap="flat" cmpd="sng" algn="ctr">
                      <a:solidFill>
                        <a:srgbClr val="C4C47A"/>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7"/>
                  </a:ext>
                </a:extLst>
              </a:tr>
              <a:tr h="604690">
                <a:tc>
                  <a:txBody>
                    <a:bodyPr/>
                    <a:lstStyle/>
                    <a:p>
                      <a:pPr algn="ctr"/>
                      <a:r>
                        <a:rPr lang="pt-BR" sz="2400" b="1" dirty="0">
                          <a:solidFill>
                            <a:schemeClr val="tx1"/>
                          </a:solidFill>
                          <a:latin typeface="Arial Black" pitchFamily="34" charset="0"/>
                        </a:rPr>
                        <a:t>2017</a:t>
                      </a:r>
                    </a:p>
                  </a:txBody>
                  <a:tcPr>
                    <a:lnL w="28575" cap="flat" cmpd="sng" algn="ctr">
                      <a:solidFill>
                        <a:srgbClr val="C4C47A"/>
                      </a:solidFill>
                      <a:prstDash val="solid"/>
                      <a:round/>
                      <a:headEnd type="none" w="med" len="med"/>
                      <a:tailEnd type="none" w="med" len="med"/>
                    </a:lnL>
                    <a:lnR w="28575" cap="flat" cmpd="sng" algn="ctr">
                      <a:solidFill>
                        <a:srgbClr val="C4C47A"/>
                      </a:solidFill>
                      <a:prstDash val="solid"/>
                      <a:round/>
                      <a:headEnd type="none" w="med" len="med"/>
                      <a:tailEnd type="none" w="med" len="med"/>
                    </a:lnR>
                    <a:lnT w="28575" cap="flat" cmpd="sng" algn="ctr">
                      <a:solidFill>
                        <a:srgbClr val="C4C47A"/>
                      </a:solidFill>
                      <a:prstDash val="solid"/>
                      <a:round/>
                      <a:headEnd type="none" w="med" len="med"/>
                      <a:tailEnd type="none" w="med" len="med"/>
                    </a:lnT>
                    <a:lnB w="28575" cap="flat" cmpd="sng" algn="ctr">
                      <a:solidFill>
                        <a:srgbClr val="C4C47A"/>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pt-BR" sz="2000" b="1" dirty="0">
                          <a:solidFill>
                            <a:schemeClr val="tx1"/>
                          </a:solidFill>
                          <a:latin typeface="Arial" pitchFamily="34" charset="0"/>
                          <a:cs typeface="Arial" pitchFamily="34" charset="0"/>
                        </a:rPr>
                        <a:t>Portaria de Consolidação n° 6/GM/MS de 28 de Setembro</a:t>
                      </a:r>
                    </a:p>
                  </a:txBody>
                  <a:tcPr>
                    <a:lnL w="28575" cap="flat" cmpd="sng" algn="ctr">
                      <a:solidFill>
                        <a:srgbClr val="C4C47A"/>
                      </a:solidFill>
                      <a:prstDash val="solid"/>
                      <a:round/>
                      <a:headEnd type="none" w="med" len="med"/>
                      <a:tailEnd type="none" w="med" len="med"/>
                    </a:lnL>
                    <a:lnR w="28575" cap="flat" cmpd="sng" algn="ctr">
                      <a:solidFill>
                        <a:srgbClr val="C4C47A"/>
                      </a:solidFill>
                      <a:prstDash val="solid"/>
                      <a:round/>
                      <a:headEnd type="none" w="med" len="med"/>
                      <a:tailEnd type="none" w="med" len="med"/>
                    </a:lnR>
                    <a:lnT w="28575" cap="flat" cmpd="sng" algn="ctr">
                      <a:solidFill>
                        <a:srgbClr val="C4C47A"/>
                      </a:solidFill>
                      <a:prstDash val="solid"/>
                      <a:round/>
                      <a:headEnd type="none" w="med" len="med"/>
                      <a:tailEnd type="none" w="med" len="med"/>
                    </a:lnT>
                    <a:lnB w="28575" cap="flat" cmpd="sng" algn="ctr">
                      <a:solidFill>
                        <a:srgbClr val="C4C47A"/>
                      </a:solidFill>
                      <a:prstDash val="solid"/>
                      <a:round/>
                      <a:headEnd type="none" w="med" len="med"/>
                      <a:tailEnd type="none" w="med" len="med"/>
                    </a:lnB>
                    <a:lnTlToBr w="12700" cmpd="sng">
                      <a:noFill/>
                      <a:prstDash val="solid"/>
                    </a:lnTlToBr>
                    <a:lnBlToTr w="12700" cmpd="sng">
                      <a:noFill/>
                      <a:prstDash val="solid"/>
                    </a:lnBlToTr>
                    <a:solidFill>
                      <a:schemeClr val="accent3">
                        <a:lumMod val="40000"/>
                        <a:lumOff val="60000"/>
                      </a:schemeClr>
                    </a:solidFill>
                  </a:tcPr>
                </a:tc>
                <a:tc>
                  <a:txBody>
                    <a:bodyPr/>
                    <a:lstStyle/>
                    <a:p>
                      <a:pPr algn="just"/>
                      <a:r>
                        <a:rPr lang="pt-BR" sz="2000" b="1" dirty="0">
                          <a:solidFill>
                            <a:schemeClr val="tx1"/>
                          </a:solidFill>
                          <a:latin typeface="Arial" pitchFamily="34" charset="0"/>
                          <a:cs typeface="Arial" pitchFamily="34" charset="0"/>
                        </a:rPr>
                        <a:t>Apresentação e Transferências dos Recursos Federais para Ações e Serviços da Saúde do SUS</a:t>
                      </a:r>
                    </a:p>
                  </a:txBody>
                  <a:tcPr>
                    <a:lnL w="28575" cap="flat" cmpd="sng" algn="ctr">
                      <a:solidFill>
                        <a:srgbClr val="C4C47A"/>
                      </a:solidFill>
                      <a:prstDash val="solid"/>
                      <a:round/>
                      <a:headEnd type="none" w="med" len="med"/>
                      <a:tailEnd type="none" w="med" len="med"/>
                    </a:lnL>
                    <a:lnR w="28575" cap="flat" cmpd="sng" algn="ctr">
                      <a:solidFill>
                        <a:srgbClr val="C4C47A"/>
                      </a:solidFill>
                      <a:prstDash val="solid"/>
                      <a:round/>
                      <a:headEnd type="none" w="med" len="med"/>
                      <a:tailEnd type="none" w="med" len="med"/>
                    </a:lnR>
                    <a:lnT w="28575" cap="flat" cmpd="sng" algn="ctr">
                      <a:solidFill>
                        <a:srgbClr val="C4C47A"/>
                      </a:solidFill>
                      <a:prstDash val="solid"/>
                      <a:round/>
                      <a:headEnd type="none" w="med" len="med"/>
                      <a:tailEnd type="none" w="med" len="med"/>
                    </a:lnT>
                    <a:lnB w="28575" cap="flat" cmpd="sng" algn="ctr">
                      <a:solidFill>
                        <a:srgbClr val="C4C47A"/>
                      </a:solidFill>
                      <a:prstDash val="solid"/>
                      <a:round/>
                      <a:headEnd type="none" w="med" len="med"/>
                      <a:tailEnd type="none" w="med" len="med"/>
                    </a:lnB>
                    <a:lnTlToBr w="12700" cmpd="sng">
                      <a:noFill/>
                      <a:prstDash val="solid"/>
                    </a:lnTlToBr>
                    <a:lnBlToTr w="12700" cmpd="sng">
                      <a:noFill/>
                      <a:prstDash val="solid"/>
                    </a:lnBlToTr>
                    <a:solidFill>
                      <a:schemeClr val="accent3">
                        <a:lumMod val="40000"/>
                        <a:lumOff val="60000"/>
                      </a:schemeClr>
                    </a:solidFill>
                  </a:tcPr>
                </a:tc>
                <a:extLst>
                  <a:ext uri="{0D108BD9-81ED-4DB2-BD59-A6C34878D82A}">
                    <a16:rowId xmlns:a16="http://schemas.microsoft.com/office/drawing/2014/main" val="10008"/>
                  </a:ext>
                </a:extLst>
              </a:tr>
              <a:tr h="604690">
                <a:tc>
                  <a:txBody>
                    <a:bodyPr/>
                    <a:lstStyle/>
                    <a:p>
                      <a:pPr algn="ctr"/>
                      <a:r>
                        <a:rPr lang="pt-BR" sz="2400" b="1" kern="1200" dirty="0">
                          <a:solidFill>
                            <a:schemeClr val="tx1"/>
                          </a:solidFill>
                          <a:latin typeface="Arial Black" pitchFamily="34" charset="0"/>
                          <a:ea typeface="+mn-ea"/>
                          <a:cs typeface="+mn-cs"/>
                        </a:rPr>
                        <a:t>2017</a:t>
                      </a:r>
                    </a:p>
                  </a:txBody>
                  <a:tcPr>
                    <a:lnL w="28575" cap="flat" cmpd="sng" algn="ctr">
                      <a:solidFill>
                        <a:srgbClr val="C4C47A"/>
                      </a:solidFill>
                      <a:prstDash val="solid"/>
                      <a:round/>
                      <a:headEnd type="none" w="med" len="med"/>
                      <a:tailEnd type="none" w="med" len="med"/>
                    </a:lnL>
                    <a:lnR w="28575" cap="flat" cmpd="sng" algn="ctr">
                      <a:solidFill>
                        <a:srgbClr val="C4C47A"/>
                      </a:solidFill>
                      <a:prstDash val="solid"/>
                      <a:round/>
                      <a:headEnd type="none" w="med" len="med"/>
                      <a:tailEnd type="none" w="med" len="med"/>
                    </a:lnR>
                    <a:lnT w="28575" cap="flat" cmpd="sng" algn="ctr">
                      <a:solidFill>
                        <a:srgbClr val="C4C47A"/>
                      </a:solidFill>
                      <a:prstDash val="solid"/>
                      <a:round/>
                      <a:headEnd type="none" w="med" len="med"/>
                      <a:tailEnd type="none" w="med" len="med"/>
                    </a:lnT>
                    <a:lnB w="28575" cap="flat" cmpd="sng" algn="ctr">
                      <a:solidFill>
                        <a:srgbClr val="C4C47A"/>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algn="l" defTabSz="1368143" rtl="0" eaLnBrk="1" latinLnBrk="0" hangingPunct="1"/>
                      <a:r>
                        <a:rPr lang="pt-BR" sz="2000" kern="1200" dirty="0">
                          <a:solidFill>
                            <a:schemeClr val="tx1"/>
                          </a:solidFill>
                          <a:latin typeface="Arial" pitchFamily="34" charset="0"/>
                          <a:ea typeface="+mn-ea"/>
                          <a:cs typeface="Arial" pitchFamily="34" charset="0"/>
                        </a:rPr>
                        <a:t>Portaria 3.992</a:t>
                      </a:r>
                    </a:p>
                  </a:txBody>
                  <a:tcPr>
                    <a:lnL w="28575" cap="flat" cmpd="sng" algn="ctr">
                      <a:solidFill>
                        <a:srgbClr val="C4C47A"/>
                      </a:solidFill>
                      <a:prstDash val="solid"/>
                      <a:round/>
                      <a:headEnd type="none" w="med" len="med"/>
                      <a:tailEnd type="none" w="med" len="med"/>
                    </a:lnL>
                    <a:lnR w="28575" cap="flat" cmpd="sng" algn="ctr">
                      <a:solidFill>
                        <a:srgbClr val="C4C47A"/>
                      </a:solidFill>
                      <a:prstDash val="solid"/>
                      <a:round/>
                      <a:headEnd type="none" w="med" len="med"/>
                      <a:tailEnd type="none" w="med" len="med"/>
                    </a:lnR>
                    <a:lnT w="28575" cap="flat" cmpd="sng" algn="ctr">
                      <a:solidFill>
                        <a:srgbClr val="C4C47A"/>
                      </a:solidFill>
                      <a:prstDash val="solid"/>
                      <a:round/>
                      <a:headEnd type="none" w="med" len="med"/>
                      <a:tailEnd type="none" w="med" len="med"/>
                    </a:lnT>
                    <a:lnB w="28575" cap="flat" cmpd="sng" algn="ctr">
                      <a:solidFill>
                        <a:srgbClr val="C4C47A"/>
                      </a:solidFill>
                      <a:prstDash val="solid"/>
                      <a:round/>
                      <a:headEnd type="none" w="med" len="med"/>
                      <a:tailEnd type="none" w="med" len="med"/>
                    </a:lnB>
                    <a:lnTlToBr w="12700" cmpd="sng">
                      <a:noFill/>
                      <a:prstDash val="solid"/>
                    </a:lnTlToBr>
                    <a:lnBlToTr w="12700" cmpd="sng">
                      <a:noFill/>
                      <a:prstDash val="solid"/>
                    </a:lnBlToTr>
                    <a:solidFill>
                      <a:schemeClr val="accent3">
                        <a:lumMod val="40000"/>
                        <a:lumOff val="60000"/>
                      </a:schemeClr>
                    </a:solidFill>
                  </a:tcPr>
                </a:tc>
                <a:tc>
                  <a:txBody>
                    <a:bodyPr/>
                    <a:lstStyle/>
                    <a:p>
                      <a:pPr marL="0" algn="just" defTabSz="1368143" rtl="0" eaLnBrk="1" latinLnBrk="0" hangingPunct="1"/>
                      <a:r>
                        <a:rPr lang="pt-BR" sz="2000" kern="1200" dirty="0">
                          <a:solidFill>
                            <a:schemeClr val="tx1"/>
                          </a:solidFill>
                          <a:latin typeface="Arial" pitchFamily="34" charset="0"/>
                          <a:ea typeface="+mn-ea"/>
                          <a:cs typeface="Arial" pitchFamily="34" charset="0"/>
                        </a:rPr>
                        <a:t>Dispõe sobre o financiamento e a transferência dos recursos federais para as ASPS do SUS</a:t>
                      </a:r>
                    </a:p>
                  </a:txBody>
                  <a:tcPr>
                    <a:lnL w="28575" cap="flat" cmpd="sng" algn="ctr">
                      <a:solidFill>
                        <a:srgbClr val="C4C47A"/>
                      </a:solidFill>
                      <a:prstDash val="solid"/>
                      <a:round/>
                      <a:headEnd type="none" w="med" len="med"/>
                      <a:tailEnd type="none" w="med" len="med"/>
                    </a:lnL>
                    <a:lnR w="28575" cap="flat" cmpd="sng" algn="ctr">
                      <a:solidFill>
                        <a:srgbClr val="C4C47A"/>
                      </a:solidFill>
                      <a:prstDash val="solid"/>
                      <a:round/>
                      <a:headEnd type="none" w="med" len="med"/>
                      <a:tailEnd type="none" w="med" len="med"/>
                    </a:lnR>
                    <a:lnT w="28575" cap="flat" cmpd="sng" algn="ctr">
                      <a:solidFill>
                        <a:srgbClr val="C4C47A"/>
                      </a:solidFill>
                      <a:prstDash val="solid"/>
                      <a:round/>
                      <a:headEnd type="none" w="med" len="med"/>
                      <a:tailEnd type="none" w="med" len="med"/>
                    </a:lnT>
                    <a:lnB w="28575" cap="flat" cmpd="sng" algn="ctr">
                      <a:solidFill>
                        <a:srgbClr val="C4C47A"/>
                      </a:solidFill>
                      <a:prstDash val="solid"/>
                      <a:round/>
                      <a:headEnd type="none" w="med" len="med"/>
                      <a:tailEnd type="none" w="med" len="med"/>
                    </a:lnB>
                    <a:lnTlToBr w="12700" cmpd="sng">
                      <a:noFill/>
                      <a:prstDash val="solid"/>
                    </a:lnTlToBr>
                    <a:lnBlToTr w="12700" cmpd="sng">
                      <a:noFill/>
                      <a:prstDash val="solid"/>
                    </a:lnBlToTr>
                    <a:solidFill>
                      <a:schemeClr val="accent3">
                        <a:lumMod val="40000"/>
                        <a:lumOff val="60000"/>
                      </a:schemeClr>
                    </a:solidFill>
                  </a:tcPr>
                </a:tc>
                <a:extLst>
                  <a:ext uri="{0D108BD9-81ED-4DB2-BD59-A6C34878D82A}">
                    <a16:rowId xmlns:a16="http://schemas.microsoft.com/office/drawing/2014/main" val="10009"/>
                  </a:ext>
                </a:extLst>
              </a:tr>
              <a:tr h="604690">
                <a:tc>
                  <a:txBody>
                    <a:bodyPr/>
                    <a:lstStyle/>
                    <a:p>
                      <a:pPr algn="ctr"/>
                      <a:r>
                        <a:rPr lang="pt-BR" sz="2400" b="1" kern="1200" dirty="0">
                          <a:solidFill>
                            <a:schemeClr val="tx1"/>
                          </a:solidFill>
                          <a:latin typeface="Arial Black" pitchFamily="34" charset="0"/>
                          <a:ea typeface="+mn-ea"/>
                          <a:cs typeface="+mn-cs"/>
                        </a:rPr>
                        <a:t>2020</a:t>
                      </a:r>
                    </a:p>
                  </a:txBody>
                  <a:tcPr>
                    <a:lnL w="28575" cap="flat" cmpd="sng" algn="ctr">
                      <a:solidFill>
                        <a:srgbClr val="C4C47A"/>
                      </a:solidFill>
                      <a:prstDash val="solid"/>
                      <a:round/>
                      <a:headEnd type="none" w="med" len="med"/>
                      <a:tailEnd type="none" w="med" len="med"/>
                    </a:lnL>
                    <a:lnR w="28575" cap="flat" cmpd="sng" algn="ctr">
                      <a:solidFill>
                        <a:srgbClr val="C4C47A"/>
                      </a:solidFill>
                      <a:prstDash val="solid"/>
                      <a:round/>
                      <a:headEnd type="none" w="med" len="med"/>
                      <a:tailEnd type="none" w="med" len="med"/>
                    </a:lnR>
                    <a:lnT w="28575" cap="flat" cmpd="sng" algn="ctr">
                      <a:solidFill>
                        <a:srgbClr val="C4C47A"/>
                      </a:solidFill>
                      <a:prstDash val="solid"/>
                      <a:round/>
                      <a:headEnd type="none" w="med" len="med"/>
                      <a:tailEnd type="none" w="med" len="med"/>
                    </a:lnT>
                    <a:lnB w="28575" cap="flat" cmpd="sng" algn="ctr">
                      <a:solidFill>
                        <a:srgbClr val="C4C47A"/>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algn="l" defTabSz="1368143" rtl="0" eaLnBrk="1" latinLnBrk="0" hangingPunct="1"/>
                      <a:r>
                        <a:rPr lang="pt-BR" sz="2000" kern="1200" dirty="0">
                          <a:solidFill>
                            <a:schemeClr val="tx1"/>
                          </a:solidFill>
                          <a:latin typeface="Arial" pitchFamily="34" charset="0"/>
                          <a:ea typeface="+mn-ea"/>
                          <a:cs typeface="Arial" pitchFamily="34" charset="0"/>
                        </a:rPr>
                        <a:t>Portaria  n° 828/GM/MS</a:t>
                      </a:r>
                    </a:p>
                  </a:txBody>
                  <a:tcPr>
                    <a:lnL w="28575" cap="flat" cmpd="sng" algn="ctr">
                      <a:solidFill>
                        <a:srgbClr val="C4C47A"/>
                      </a:solidFill>
                      <a:prstDash val="solid"/>
                      <a:round/>
                      <a:headEnd type="none" w="med" len="med"/>
                      <a:tailEnd type="none" w="med" len="med"/>
                    </a:lnL>
                    <a:lnR w="28575" cap="flat" cmpd="sng" algn="ctr">
                      <a:solidFill>
                        <a:srgbClr val="C4C47A"/>
                      </a:solidFill>
                      <a:prstDash val="solid"/>
                      <a:round/>
                      <a:headEnd type="none" w="med" len="med"/>
                      <a:tailEnd type="none" w="med" len="med"/>
                    </a:lnR>
                    <a:lnT w="28575" cap="flat" cmpd="sng" algn="ctr">
                      <a:solidFill>
                        <a:srgbClr val="C4C47A"/>
                      </a:solidFill>
                      <a:prstDash val="solid"/>
                      <a:round/>
                      <a:headEnd type="none" w="med" len="med"/>
                      <a:tailEnd type="none" w="med" len="med"/>
                    </a:lnT>
                    <a:lnB w="28575" cap="flat" cmpd="sng" algn="ctr">
                      <a:solidFill>
                        <a:srgbClr val="C4C47A"/>
                      </a:solidFill>
                      <a:prstDash val="solid"/>
                      <a:round/>
                      <a:headEnd type="none" w="med" len="med"/>
                      <a:tailEnd type="none" w="med" len="med"/>
                    </a:lnB>
                    <a:lnTlToBr w="12700" cmpd="sng">
                      <a:noFill/>
                      <a:prstDash val="solid"/>
                    </a:lnTlToBr>
                    <a:lnBlToTr w="12700" cmpd="sng">
                      <a:noFill/>
                      <a:prstDash val="solid"/>
                    </a:lnBlToTr>
                    <a:solidFill>
                      <a:schemeClr val="accent3">
                        <a:lumMod val="40000"/>
                        <a:lumOff val="60000"/>
                      </a:schemeClr>
                    </a:solidFill>
                  </a:tcPr>
                </a:tc>
                <a:tc>
                  <a:txBody>
                    <a:bodyPr/>
                    <a:lstStyle/>
                    <a:p>
                      <a:pPr marL="0" algn="just" defTabSz="1368143" rtl="0" eaLnBrk="1" latinLnBrk="0" hangingPunct="1"/>
                      <a:r>
                        <a:rPr lang="pt-BR" sz="2000" kern="1200" dirty="0">
                          <a:solidFill>
                            <a:schemeClr val="tx1"/>
                          </a:solidFill>
                          <a:latin typeface="Arial" pitchFamily="34" charset="0"/>
                          <a:ea typeface="+mn-ea"/>
                          <a:cs typeface="Arial" pitchFamily="34" charset="0"/>
                        </a:rPr>
                        <a:t>Altera a nomenclatura dos Blocos de Financiamento, destinados as despesas com ações e serviços públicos de saúde</a:t>
                      </a:r>
                    </a:p>
                  </a:txBody>
                  <a:tcPr>
                    <a:lnL w="28575" cap="flat" cmpd="sng" algn="ctr">
                      <a:solidFill>
                        <a:srgbClr val="C4C47A"/>
                      </a:solidFill>
                      <a:prstDash val="solid"/>
                      <a:round/>
                      <a:headEnd type="none" w="med" len="med"/>
                      <a:tailEnd type="none" w="med" len="med"/>
                    </a:lnL>
                    <a:lnR w="28575" cap="flat" cmpd="sng" algn="ctr">
                      <a:solidFill>
                        <a:srgbClr val="C4C47A"/>
                      </a:solidFill>
                      <a:prstDash val="solid"/>
                      <a:round/>
                      <a:headEnd type="none" w="med" len="med"/>
                      <a:tailEnd type="none" w="med" len="med"/>
                    </a:lnR>
                    <a:lnT w="28575" cap="flat" cmpd="sng" algn="ctr">
                      <a:solidFill>
                        <a:srgbClr val="C4C47A"/>
                      </a:solidFill>
                      <a:prstDash val="solid"/>
                      <a:round/>
                      <a:headEnd type="none" w="med" len="med"/>
                      <a:tailEnd type="none" w="med" len="med"/>
                    </a:lnT>
                    <a:lnB w="28575" cap="flat" cmpd="sng" algn="ctr">
                      <a:solidFill>
                        <a:srgbClr val="C4C47A"/>
                      </a:solidFill>
                      <a:prstDash val="solid"/>
                      <a:round/>
                      <a:headEnd type="none" w="med" len="med"/>
                      <a:tailEnd type="none" w="med" len="med"/>
                    </a:lnB>
                    <a:lnTlToBr w="12700" cmpd="sng">
                      <a:noFill/>
                      <a:prstDash val="solid"/>
                    </a:lnTlToBr>
                    <a:lnBlToTr w="12700" cmpd="sng">
                      <a:noFill/>
                      <a:prstDash val="solid"/>
                    </a:lnBlToTr>
                    <a:solidFill>
                      <a:schemeClr val="accent3">
                        <a:lumMod val="40000"/>
                        <a:lumOff val="60000"/>
                      </a:schemeClr>
                    </a:solidFill>
                  </a:tcPr>
                </a:tc>
                <a:extLst>
                  <a:ext uri="{0D108BD9-81ED-4DB2-BD59-A6C34878D82A}">
                    <a16:rowId xmlns:a16="http://schemas.microsoft.com/office/drawing/2014/main" val="10010"/>
                  </a:ext>
                </a:extLst>
              </a:tr>
              <a:tr h="604690">
                <a:tc>
                  <a:txBody>
                    <a:bodyPr/>
                    <a:lstStyle/>
                    <a:p>
                      <a:pPr algn="ctr"/>
                      <a:r>
                        <a:rPr lang="pt-BR" sz="2400" b="1" kern="1200" dirty="0">
                          <a:solidFill>
                            <a:schemeClr val="tx1"/>
                          </a:solidFill>
                          <a:latin typeface="Arial Black" pitchFamily="34" charset="0"/>
                          <a:ea typeface="+mn-ea"/>
                          <a:cs typeface="+mn-cs"/>
                        </a:rPr>
                        <a:t>2020</a:t>
                      </a:r>
                    </a:p>
                  </a:txBody>
                  <a:tcPr>
                    <a:lnL w="28575" cap="flat" cmpd="sng" algn="ctr">
                      <a:solidFill>
                        <a:srgbClr val="C4C47A"/>
                      </a:solidFill>
                      <a:prstDash val="solid"/>
                      <a:round/>
                      <a:headEnd type="none" w="med" len="med"/>
                      <a:tailEnd type="none" w="med" len="med"/>
                    </a:lnL>
                    <a:lnR w="28575" cap="flat" cmpd="sng" algn="ctr">
                      <a:solidFill>
                        <a:srgbClr val="C4C47A"/>
                      </a:solidFill>
                      <a:prstDash val="solid"/>
                      <a:round/>
                      <a:headEnd type="none" w="med" len="med"/>
                      <a:tailEnd type="none" w="med" len="med"/>
                    </a:lnR>
                    <a:lnT w="28575" cap="flat" cmpd="sng" algn="ctr">
                      <a:solidFill>
                        <a:srgbClr val="C4C47A"/>
                      </a:solidFill>
                      <a:prstDash val="solid"/>
                      <a:round/>
                      <a:headEnd type="none" w="med" len="med"/>
                      <a:tailEnd type="none" w="med" len="med"/>
                    </a:lnT>
                    <a:lnB w="28575" cap="flat" cmpd="sng" algn="ctr">
                      <a:solidFill>
                        <a:srgbClr val="C4C47A"/>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pt-BR" sz="2000" dirty="0">
                          <a:solidFill>
                            <a:schemeClr val="tx1"/>
                          </a:solidFill>
                          <a:latin typeface="Arial" pitchFamily="34" charset="0"/>
                          <a:cs typeface="Arial" pitchFamily="34" charset="0"/>
                        </a:rPr>
                        <a:t>Lei</a:t>
                      </a:r>
                      <a:r>
                        <a:rPr lang="pt-BR" sz="2000" baseline="0" dirty="0">
                          <a:solidFill>
                            <a:schemeClr val="tx1"/>
                          </a:solidFill>
                          <a:latin typeface="Arial" pitchFamily="34" charset="0"/>
                          <a:cs typeface="Arial" pitchFamily="34" charset="0"/>
                        </a:rPr>
                        <a:t> Complementar 172</a:t>
                      </a:r>
                      <a:endParaRPr lang="pt-BR" sz="2000" dirty="0">
                        <a:solidFill>
                          <a:schemeClr val="tx1"/>
                        </a:solidFill>
                        <a:latin typeface="Arial" pitchFamily="34" charset="0"/>
                        <a:cs typeface="Arial" pitchFamily="34" charset="0"/>
                      </a:endParaRPr>
                    </a:p>
                  </a:txBody>
                  <a:tcPr>
                    <a:lnL w="28575" cap="flat" cmpd="sng" algn="ctr">
                      <a:solidFill>
                        <a:srgbClr val="C4C47A"/>
                      </a:solidFill>
                      <a:prstDash val="solid"/>
                      <a:round/>
                      <a:headEnd type="none" w="med" len="med"/>
                      <a:tailEnd type="none" w="med" len="med"/>
                    </a:lnL>
                    <a:lnR w="28575" cap="flat" cmpd="sng" algn="ctr">
                      <a:solidFill>
                        <a:srgbClr val="C4C47A"/>
                      </a:solidFill>
                      <a:prstDash val="solid"/>
                      <a:round/>
                      <a:headEnd type="none" w="med" len="med"/>
                      <a:tailEnd type="none" w="med" len="med"/>
                    </a:lnR>
                    <a:lnT w="28575" cap="flat" cmpd="sng" algn="ctr">
                      <a:solidFill>
                        <a:srgbClr val="C4C47A"/>
                      </a:solidFill>
                      <a:prstDash val="solid"/>
                      <a:round/>
                      <a:headEnd type="none" w="med" len="med"/>
                      <a:tailEnd type="none" w="med" len="med"/>
                    </a:lnT>
                    <a:lnB w="28575" cap="flat" cmpd="sng" algn="ctr">
                      <a:solidFill>
                        <a:srgbClr val="C4C47A"/>
                      </a:solidFill>
                      <a:prstDash val="solid"/>
                      <a:round/>
                      <a:headEnd type="none" w="med" len="med"/>
                      <a:tailEnd type="none" w="med" len="med"/>
                    </a:lnB>
                    <a:lnTlToBr w="12700" cmpd="sng">
                      <a:noFill/>
                      <a:prstDash val="solid"/>
                    </a:lnTlToBr>
                    <a:lnBlToTr w="12700" cmpd="sng">
                      <a:noFill/>
                      <a:prstDash val="solid"/>
                    </a:lnBlToTr>
                    <a:solidFill>
                      <a:schemeClr val="accent3">
                        <a:lumMod val="40000"/>
                        <a:lumOff val="60000"/>
                      </a:schemeClr>
                    </a:solidFill>
                  </a:tcPr>
                </a:tc>
                <a:tc>
                  <a:txBody>
                    <a:bodyPr/>
                    <a:lstStyle/>
                    <a:p>
                      <a:pPr marL="0" algn="just" defTabSz="1368143" rtl="0" eaLnBrk="1" latinLnBrk="0" hangingPunct="1"/>
                      <a:r>
                        <a:rPr lang="pt-BR" sz="2000" kern="1200" dirty="0">
                          <a:solidFill>
                            <a:schemeClr val="tx1"/>
                          </a:solidFill>
                          <a:latin typeface="Arial" pitchFamily="34" charset="0"/>
                          <a:ea typeface="+mn-ea"/>
                          <a:cs typeface="Arial" pitchFamily="34" charset="0"/>
                        </a:rPr>
                        <a:t>Permiti Estados, ao DF e aos Municípios realizarem a transposição e a transferência  dos saldos financeiros para outras ações de Saúde do Município</a:t>
                      </a:r>
                    </a:p>
                  </a:txBody>
                  <a:tcPr>
                    <a:lnL w="28575" cap="flat" cmpd="sng" algn="ctr">
                      <a:solidFill>
                        <a:srgbClr val="C4C47A"/>
                      </a:solidFill>
                      <a:prstDash val="solid"/>
                      <a:round/>
                      <a:headEnd type="none" w="med" len="med"/>
                      <a:tailEnd type="none" w="med" len="med"/>
                    </a:lnL>
                    <a:lnR w="28575" cap="flat" cmpd="sng" algn="ctr">
                      <a:solidFill>
                        <a:srgbClr val="C4C47A"/>
                      </a:solidFill>
                      <a:prstDash val="solid"/>
                      <a:round/>
                      <a:headEnd type="none" w="med" len="med"/>
                      <a:tailEnd type="none" w="med" len="med"/>
                    </a:lnR>
                    <a:lnT w="28575" cap="flat" cmpd="sng" algn="ctr">
                      <a:solidFill>
                        <a:srgbClr val="C4C47A"/>
                      </a:solidFill>
                      <a:prstDash val="solid"/>
                      <a:round/>
                      <a:headEnd type="none" w="med" len="med"/>
                      <a:tailEnd type="none" w="med" len="med"/>
                    </a:lnT>
                    <a:lnB w="28575" cap="flat" cmpd="sng" algn="ctr">
                      <a:solidFill>
                        <a:srgbClr val="C4C47A"/>
                      </a:solidFill>
                      <a:prstDash val="solid"/>
                      <a:round/>
                      <a:headEnd type="none" w="med" len="med"/>
                      <a:tailEnd type="none" w="med" len="med"/>
                    </a:lnB>
                    <a:lnTlToBr w="12700" cmpd="sng">
                      <a:noFill/>
                      <a:prstDash val="solid"/>
                    </a:lnTlToBr>
                    <a:lnBlToTr w="12700" cmpd="sng">
                      <a:noFill/>
                      <a:prstDash val="solid"/>
                    </a:lnBlToTr>
                    <a:solidFill>
                      <a:schemeClr val="accent3">
                        <a:lumMod val="40000"/>
                        <a:lumOff val="60000"/>
                      </a:schemeClr>
                    </a:solidFill>
                  </a:tcPr>
                </a:tc>
                <a:extLst>
                  <a:ext uri="{0D108BD9-81ED-4DB2-BD59-A6C34878D82A}">
                    <a16:rowId xmlns:a16="http://schemas.microsoft.com/office/drawing/2014/main" val="1499228636"/>
                  </a:ext>
                </a:extLst>
              </a:tr>
              <a:tr h="604690">
                <a:tc>
                  <a:txBody>
                    <a:bodyPr/>
                    <a:lstStyle/>
                    <a:p>
                      <a:pPr algn="ctr"/>
                      <a:r>
                        <a:rPr lang="pt-BR" sz="2400" b="1" kern="1200" dirty="0">
                          <a:solidFill>
                            <a:schemeClr val="tx1"/>
                          </a:solidFill>
                          <a:latin typeface="Arial Black" pitchFamily="34" charset="0"/>
                          <a:ea typeface="+mn-ea"/>
                          <a:cs typeface="+mn-cs"/>
                        </a:rPr>
                        <a:t>2022</a:t>
                      </a:r>
                    </a:p>
                  </a:txBody>
                  <a:tcPr>
                    <a:lnL w="28575" cap="flat" cmpd="sng" algn="ctr">
                      <a:solidFill>
                        <a:srgbClr val="C4C47A"/>
                      </a:solidFill>
                      <a:prstDash val="solid"/>
                      <a:round/>
                      <a:headEnd type="none" w="med" len="med"/>
                      <a:tailEnd type="none" w="med" len="med"/>
                    </a:lnL>
                    <a:lnR w="28575" cap="flat" cmpd="sng" algn="ctr">
                      <a:solidFill>
                        <a:srgbClr val="C4C47A"/>
                      </a:solidFill>
                      <a:prstDash val="solid"/>
                      <a:round/>
                      <a:headEnd type="none" w="med" len="med"/>
                      <a:tailEnd type="none" w="med" len="med"/>
                    </a:lnR>
                    <a:lnT w="28575" cap="flat" cmpd="sng" algn="ctr">
                      <a:solidFill>
                        <a:srgbClr val="C4C47A"/>
                      </a:solidFill>
                      <a:prstDash val="solid"/>
                      <a:round/>
                      <a:headEnd type="none" w="med" len="med"/>
                      <a:tailEnd type="none" w="med" len="med"/>
                    </a:lnT>
                    <a:lnB w="28575" cap="flat" cmpd="sng" algn="ctr">
                      <a:solidFill>
                        <a:srgbClr val="C4C47A"/>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1368143" rtl="0" eaLnBrk="1" fontAlgn="auto" latinLnBrk="0" hangingPunct="1">
                        <a:lnSpc>
                          <a:spcPct val="100000"/>
                        </a:lnSpc>
                        <a:spcBef>
                          <a:spcPts val="0"/>
                        </a:spcBef>
                        <a:spcAft>
                          <a:spcPts val="0"/>
                        </a:spcAft>
                        <a:buClrTx/>
                        <a:buSzTx/>
                        <a:buFontTx/>
                        <a:buNone/>
                        <a:tabLst/>
                        <a:defRPr/>
                      </a:pPr>
                      <a:r>
                        <a:rPr lang="pt-BR" sz="2000" dirty="0">
                          <a:solidFill>
                            <a:schemeClr val="tx1"/>
                          </a:solidFill>
                          <a:latin typeface="Arial" pitchFamily="34" charset="0"/>
                          <a:cs typeface="Arial" pitchFamily="34" charset="0"/>
                        </a:rPr>
                        <a:t>Lei</a:t>
                      </a:r>
                      <a:r>
                        <a:rPr lang="pt-BR" sz="2000" baseline="0" dirty="0">
                          <a:solidFill>
                            <a:schemeClr val="tx1"/>
                          </a:solidFill>
                          <a:latin typeface="Arial" pitchFamily="34" charset="0"/>
                          <a:cs typeface="Arial" pitchFamily="34" charset="0"/>
                        </a:rPr>
                        <a:t> Complementar 197</a:t>
                      </a:r>
                      <a:endParaRPr lang="pt-BR" sz="2000" dirty="0">
                        <a:solidFill>
                          <a:schemeClr val="tx1"/>
                        </a:solidFill>
                        <a:latin typeface="Arial" pitchFamily="34" charset="0"/>
                        <a:cs typeface="Arial" pitchFamily="34" charset="0"/>
                      </a:endParaRPr>
                    </a:p>
                    <a:p>
                      <a:pPr marL="0" algn="l" defTabSz="1368143" rtl="0" eaLnBrk="1" latinLnBrk="0" hangingPunct="1"/>
                      <a:endParaRPr lang="pt-BR" sz="2000" kern="1200" dirty="0">
                        <a:solidFill>
                          <a:schemeClr val="tx1"/>
                        </a:solidFill>
                        <a:latin typeface="Arial" pitchFamily="34" charset="0"/>
                        <a:ea typeface="+mn-ea"/>
                        <a:cs typeface="Arial" pitchFamily="34" charset="0"/>
                      </a:endParaRPr>
                    </a:p>
                  </a:txBody>
                  <a:tcPr>
                    <a:lnL w="28575" cap="flat" cmpd="sng" algn="ctr">
                      <a:solidFill>
                        <a:srgbClr val="C4C47A"/>
                      </a:solidFill>
                      <a:prstDash val="solid"/>
                      <a:round/>
                      <a:headEnd type="none" w="med" len="med"/>
                      <a:tailEnd type="none" w="med" len="med"/>
                    </a:lnL>
                    <a:lnR w="28575" cap="flat" cmpd="sng" algn="ctr">
                      <a:solidFill>
                        <a:srgbClr val="C4C47A"/>
                      </a:solidFill>
                      <a:prstDash val="solid"/>
                      <a:round/>
                      <a:headEnd type="none" w="med" len="med"/>
                      <a:tailEnd type="none" w="med" len="med"/>
                    </a:lnR>
                    <a:lnT w="28575" cap="flat" cmpd="sng" algn="ctr">
                      <a:solidFill>
                        <a:srgbClr val="C4C47A"/>
                      </a:solidFill>
                      <a:prstDash val="solid"/>
                      <a:round/>
                      <a:headEnd type="none" w="med" len="med"/>
                      <a:tailEnd type="none" w="med" len="med"/>
                    </a:lnT>
                    <a:lnB w="28575" cap="flat" cmpd="sng" algn="ctr">
                      <a:solidFill>
                        <a:srgbClr val="C4C47A"/>
                      </a:solidFill>
                      <a:prstDash val="solid"/>
                      <a:round/>
                      <a:headEnd type="none" w="med" len="med"/>
                      <a:tailEnd type="none" w="med" len="med"/>
                    </a:lnB>
                    <a:lnTlToBr w="12700" cmpd="sng">
                      <a:noFill/>
                      <a:prstDash val="solid"/>
                    </a:lnTlToBr>
                    <a:lnBlToTr w="12700" cmpd="sng">
                      <a:noFill/>
                      <a:prstDash val="solid"/>
                    </a:lnBlToTr>
                    <a:solidFill>
                      <a:schemeClr val="accent3">
                        <a:lumMod val="40000"/>
                        <a:lumOff val="60000"/>
                      </a:schemeClr>
                    </a:solidFill>
                  </a:tcPr>
                </a:tc>
                <a:tc>
                  <a:txBody>
                    <a:bodyPr/>
                    <a:lstStyle/>
                    <a:p>
                      <a:pPr marL="0" algn="just" defTabSz="1368143" rtl="0" eaLnBrk="1" latinLnBrk="0" hangingPunct="1"/>
                      <a:r>
                        <a:rPr lang="pt-BR" sz="2000" kern="1200" dirty="0">
                          <a:solidFill>
                            <a:schemeClr val="tx1"/>
                          </a:solidFill>
                          <a:latin typeface="Arial" pitchFamily="34" charset="0"/>
                          <a:ea typeface="+mn-ea"/>
                          <a:cs typeface="Arial" pitchFamily="34" charset="0"/>
                        </a:rPr>
                        <a:t>Promoveu a prorrogação da vigência da Lei Completar 172/20 até 31 de Dezembro de 2023</a:t>
                      </a:r>
                    </a:p>
                  </a:txBody>
                  <a:tcPr>
                    <a:lnL w="28575" cap="flat" cmpd="sng" algn="ctr">
                      <a:solidFill>
                        <a:srgbClr val="C4C47A"/>
                      </a:solidFill>
                      <a:prstDash val="solid"/>
                      <a:round/>
                      <a:headEnd type="none" w="med" len="med"/>
                      <a:tailEnd type="none" w="med" len="med"/>
                    </a:lnL>
                    <a:lnR w="28575" cap="flat" cmpd="sng" algn="ctr">
                      <a:solidFill>
                        <a:srgbClr val="C4C47A"/>
                      </a:solidFill>
                      <a:prstDash val="solid"/>
                      <a:round/>
                      <a:headEnd type="none" w="med" len="med"/>
                      <a:tailEnd type="none" w="med" len="med"/>
                    </a:lnR>
                    <a:lnT w="28575" cap="flat" cmpd="sng" algn="ctr">
                      <a:solidFill>
                        <a:srgbClr val="C4C47A"/>
                      </a:solidFill>
                      <a:prstDash val="solid"/>
                      <a:round/>
                      <a:headEnd type="none" w="med" len="med"/>
                      <a:tailEnd type="none" w="med" len="med"/>
                    </a:lnT>
                    <a:lnB w="28575" cap="flat" cmpd="sng" algn="ctr">
                      <a:solidFill>
                        <a:srgbClr val="C4C47A"/>
                      </a:solidFill>
                      <a:prstDash val="solid"/>
                      <a:round/>
                      <a:headEnd type="none" w="med" len="med"/>
                      <a:tailEnd type="none" w="med" len="med"/>
                    </a:lnB>
                    <a:lnTlToBr w="12700" cmpd="sng">
                      <a:noFill/>
                      <a:prstDash val="solid"/>
                    </a:lnTlToBr>
                    <a:lnBlToTr w="12700" cmpd="sng">
                      <a:noFill/>
                      <a:prstDash val="solid"/>
                    </a:lnBlToTr>
                    <a:solidFill>
                      <a:schemeClr val="accent3">
                        <a:lumMod val="40000"/>
                        <a:lumOff val="60000"/>
                      </a:schemeClr>
                    </a:solidFill>
                  </a:tcPr>
                </a:tc>
                <a:extLst>
                  <a:ext uri="{0D108BD9-81ED-4DB2-BD59-A6C34878D82A}">
                    <a16:rowId xmlns:a16="http://schemas.microsoft.com/office/drawing/2014/main" val="929637612"/>
                  </a:ext>
                </a:extLst>
              </a:tr>
              <a:tr h="604690">
                <a:tc>
                  <a:txBody>
                    <a:bodyPr/>
                    <a:lstStyle/>
                    <a:p>
                      <a:pPr algn="ctr"/>
                      <a:r>
                        <a:rPr lang="pt-BR" sz="2400" b="1" kern="1200" dirty="0">
                          <a:solidFill>
                            <a:schemeClr val="tx1"/>
                          </a:solidFill>
                          <a:latin typeface="Arial Black" pitchFamily="34" charset="0"/>
                          <a:ea typeface="+mn-ea"/>
                          <a:cs typeface="+mn-cs"/>
                        </a:rPr>
                        <a:t>2023</a:t>
                      </a:r>
                    </a:p>
                  </a:txBody>
                  <a:tcPr>
                    <a:lnL w="28575" cap="flat" cmpd="sng" algn="ctr">
                      <a:solidFill>
                        <a:srgbClr val="C4C47A"/>
                      </a:solidFill>
                      <a:prstDash val="solid"/>
                      <a:round/>
                      <a:headEnd type="none" w="med" len="med"/>
                      <a:tailEnd type="none" w="med" len="med"/>
                    </a:lnL>
                    <a:lnR w="28575" cap="flat" cmpd="sng" algn="ctr">
                      <a:solidFill>
                        <a:srgbClr val="C4C47A"/>
                      </a:solidFill>
                      <a:prstDash val="solid"/>
                      <a:round/>
                      <a:headEnd type="none" w="med" len="med"/>
                      <a:tailEnd type="none" w="med" len="med"/>
                    </a:lnR>
                    <a:lnT w="28575" cap="flat" cmpd="sng" algn="ctr">
                      <a:solidFill>
                        <a:srgbClr val="C4C47A"/>
                      </a:solidFill>
                      <a:prstDash val="solid"/>
                      <a:round/>
                      <a:headEnd type="none" w="med" len="med"/>
                      <a:tailEnd type="none" w="med" len="med"/>
                    </a:lnT>
                    <a:lnB w="28575" cap="flat" cmpd="sng" algn="ctr">
                      <a:solidFill>
                        <a:srgbClr val="C4C47A"/>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1368143" rtl="0" eaLnBrk="1" fontAlgn="auto" latinLnBrk="0" hangingPunct="1">
                        <a:lnSpc>
                          <a:spcPct val="100000"/>
                        </a:lnSpc>
                        <a:spcBef>
                          <a:spcPts val="0"/>
                        </a:spcBef>
                        <a:spcAft>
                          <a:spcPts val="0"/>
                        </a:spcAft>
                        <a:buClrTx/>
                        <a:buSzTx/>
                        <a:buFontTx/>
                        <a:buNone/>
                        <a:tabLst/>
                        <a:defRPr/>
                      </a:pPr>
                      <a:r>
                        <a:rPr lang="pt-BR" sz="2000" kern="1200" dirty="0">
                          <a:solidFill>
                            <a:schemeClr val="tx1"/>
                          </a:solidFill>
                          <a:latin typeface="Arial" pitchFamily="34" charset="0"/>
                          <a:ea typeface="+mn-ea"/>
                          <a:cs typeface="Arial" pitchFamily="34" charset="0"/>
                        </a:rPr>
                        <a:t>Portaria 1.063 </a:t>
                      </a:r>
                    </a:p>
                    <a:p>
                      <a:pPr marL="0" algn="l" defTabSz="1368143" rtl="0" eaLnBrk="1" latinLnBrk="0" hangingPunct="1"/>
                      <a:endParaRPr lang="pt-BR" sz="2000" kern="1200" dirty="0">
                        <a:solidFill>
                          <a:schemeClr val="tx1"/>
                        </a:solidFill>
                        <a:latin typeface="Arial" pitchFamily="34" charset="0"/>
                        <a:ea typeface="+mn-ea"/>
                        <a:cs typeface="Arial" pitchFamily="34" charset="0"/>
                      </a:endParaRPr>
                    </a:p>
                  </a:txBody>
                  <a:tcPr>
                    <a:lnL w="28575" cap="flat" cmpd="sng" algn="ctr">
                      <a:solidFill>
                        <a:srgbClr val="C4C47A"/>
                      </a:solidFill>
                      <a:prstDash val="solid"/>
                      <a:round/>
                      <a:headEnd type="none" w="med" len="med"/>
                      <a:tailEnd type="none" w="med" len="med"/>
                    </a:lnL>
                    <a:lnR w="28575" cap="flat" cmpd="sng" algn="ctr">
                      <a:solidFill>
                        <a:srgbClr val="C4C47A"/>
                      </a:solidFill>
                      <a:prstDash val="solid"/>
                      <a:round/>
                      <a:headEnd type="none" w="med" len="med"/>
                      <a:tailEnd type="none" w="med" len="med"/>
                    </a:lnR>
                    <a:lnT w="28575" cap="flat" cmpd="sng" algn="ctr">
                      <a:solidFill>
                        <a:srgbClr val="C4C47A"/>
                      </a:solidFill>
                      <a:prstDash val="solid"/>
                      <a:round/>
                      <a:headEnd type="none" w="med" len="med"/>
                      <a:tailEnd type="none" w="med" len="med"/>
                    </a:lnT>
                    <a:lnB w="28575" cap="flat" cmpd="sng" algn="ctr">
                      <a:solidFill>
                        <a:srgbClr val="C4C47A"/>
                      </a:solidFill>
                      <a:prstDash val="solid"/>
                      <a:round/>
                      <a:headEnd type="none" w="med" len="med"/>
                      <a:tailEnd type="none" w="med" len="med"/>
                    </a:lnB>
                    <a:lnTlToBr w="12700" cmpd="sng">
                      <a:noFill/>
                      <a:prstDash val="solid"/>
                    </a:lnTlToBr>
                    <a:lnBlToTr w="12700" cmpd="sng">
                      <a:noFill/>
                      <a:prstDash val="solid"/>
                    </a:lnBlToTr>
                    <a:solidFill>
                      <a:schemeClr val="accent3">
                        <a:lumMod val="40000"/>
                        <a:lumOff val="60000"/>
                      </a:schemeClr>
                    </a:solidFill>
                  </a:tcPr>
                </a:tc>
                <a:tc>
                  <a:txBody>
                    <a:bodyPr/>
                    <a:lstStyle/>
                    <a:p>
                      <a:pPr marL="0" algn="just" defTabSz="1368143" rtl="0" eaLnBrk="1" latinLnBrk="0" hangingPunct="1"/>
                      <a:r>
                        <a:rPr lang="pt-BR" sz="2000" kern="1200" dirty="0">
                          <a:solidFill>
                            <a:schemeClr val="tx1"/>
                          </a:solidFill>
                          <a:latin typeface="Arial" pitchFamily="34" charset="0"/>
                          <a:ea typeface="+mn-ea"/>
                          <a:cs typeface="Arial" pitchFamily="34" charset="0"/>
                        </a:rPr>
                        <a:t>Altera a Portaria de Consolidação GM/ MS n° 6 DE 28 de setembro de 2017</a:t>
                      </a:r>
                    </a:p>
                  </a:txBody>
                  <a:tcPr>
                    <a:lnL w="28575" cap="flat" cmpd="sng" algn="ctr">
                      <a:solidFill>
                        <a:srgbClr val="C4C47A"/>
                      </a:solidFill>
                      <a:prstDash val="solid"/>
                      <a:round/>
                      <a:headEnd type="none" w="med" len="med"/>
                      <a:tailEnd type="none" w="med" len="med"/>
                    </a:lnL>
                    <a:lnR w="28575" cap="flat" cmpd="sng" algn="ctr">
                      <a:solidFill>
                        <a:srgbClr val="C4C47A"/>
                      </a:solidFill>
                      <a:prstDash val="solid"/>
                      <a:round/>
                      <a:headEnd type="none" w="med" len="med"/>
                      <a:tailEnd type="none" w="med" len="med"/>
                    </a:lnR>
                    <a:lnT w="28575" cap="flat" cmpd="sng" algn="ctr">
                      <a:solidFill>
                        <a:srgbClr val="C4C47A"/>
                      </a:solidFill>
                      <a:prstDash val="solid"/>
                      <a:round/>
                      <a:headEnd type="none" w="med" len="med"/>
                      <a:tailEnd type="none" w="med" len="med"/>
                    </a:lnT>
                    <a:lnB w="28575" cap="flat" cmpd="sng" algn="ctr">
                      <a:solidFill>
                        <a:srgbClr val="C4C47A"/>
                      </a:solidFill>
                      <a:prstDash val="solid"/>
                      <a:round/>
                      <a:headEnd type="none" w="med" len="med"/>
                      <a:tailEnd type="none" w="med" len="med"/>
                    </a:lnB>
                    <a:lnTlToBr w="12700" cmpd="sng">
                      <a:noFill/>
                      <a:prstDash val="solid"/>
                    </a:lnTlToBr>
                    <a:lnBlToTr w="12700" cmpd="sng">
                      <a:noFill/>
                      <a:prstDash val="solid"/>
                    </a:lnBlToTr>
                    <a:solidFill>
                      <a:schemeClr val="accent3">
                        <a:lumMod val="40000"/>
                        <a:lumOff val="60000"/>
                      </a:schemeClr>
                    </a:solidFill>
                  </a:tcPr>
                </a:tc>
                <a:extLst>
                  <a:ext uri="{0D108BD9-81ED-4DB2-BD59-A6C34878D82A}">
                    <a16:rowId xmlns:a16="http://schemas.microsoft.com/office/drawing/2014/main" val="398208826"/>
                  </a:ext>
                </a:extLst>
              </a:tr>
            </a:tbl>
          </a:graphicData>
        </a:graphic>
      </p:graphicFrame>
    </p:spTree>
    <p:extLst>
      <p:ext uri="{BB962C8B-B14F-4D97-AF65-F5344CB8AC3E}">
        <p14:creationId xmlns:p14="http://schemas.microsoft.com/office/powerpoint/2010/main" val="850094629"/>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decel="10000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0-#ppt_h/2"/>
                                          </p:val>
                                        </p:tav>
                                        <p:tav tm="100000">
                                          <p:val>
                                            <p:strVal val="#ppt_y"/>
                                          </p:val>
                                        </p:tav>
                                      </p:tavLst>
                                    </p:anim>
                                  </p:childTnLst>
                                </p:cTn>
                              </p:par>
                              <p:par>
                                <p:cTn id="9" presetID="10" presetClass="entr" presetSubtype="0" fill="hold" grpId="0" nodeType="withEffect" nodePh="1">
                                  <p:stCondLst>
                                    <p:cond delay="250"/>
                                  </p:stCondLst>
                                  <p:endCondLst>
                                    <p:cond evt="begin" delay="0">
                                      <p:tn val="9"/>
                                    </p:cond>
                                  </p:endCondLst>
                                  <p:childTnLst>
                                    <p:set>
                                      <p:cBhvr>
                                        <p:cTn id="10" dur="1" fill="hold">
                                          <p:stCondLst>
                                            <p:cond delay="0"/>
                                          </p:stCondLst>
                                        </p:cTn>
                                        <p:tgtEl>
                                          <p:spTgt spid="4"/>
                                        </p:tgtEl>
                                        <p:attrNameLst>
                                          <p:attrName>style.visibility</p:attrName>
                                        </p:attrNameLst>
                                      </p:cBhvr>
                                      <p:to>
                                        <p:strVal val="visible"/>
                                      </p:to>
                                    </p:set>
                                    <p:animEffect transition="in" filter="fade">
                                      <p:cBhvr>
                                        <p:cTn id="11" dur="500"/>
                                        <p:tgtEl>
                                          <p:spTgt spid="4"/>
                                        </p:tgtEl>
                                      </p:cBhvr>
                                    </p:animEffect>
                                  </p:childTnLst>
                                </p:cTn>
                              </p:par>
                              <p:par>
                                <p:cTn id="12" presetID="35" presetClass="path" presetSubtype="0" decel="100000" fill="hold" grpId="1" nodeType="withEffect" nodePh="1">
                                  <p:stCondLst>
                                    <p:cond delay="250"/>
                                  </p:stCondLst>
                                  <p:endCondLst>
                                    <p:cond evt="begin" delay="0">
                                      <p:tn val="12"/>
                                    </p:cond>
                                  </p:endCondLst>
                                  <p:childTnLst>
                                    <p:animMotion origin="layout" path="M -4.79613E-6 4.86095E-6 L -4.79613E-6 0.03166 " pathEditMode="relative" rAng="0" ptsTypes="AA">
                                      <p:cBhvr>
                                        <p:cTn id="13" dur="500" spd="-100000" fill="hold"/>
                                        <p:tgtEl>
                                          <p:spTgt spid="4"/>
                                        </p:tgtEl>
                                        <p:attrNameLst>
                                          <p:attrName>ppt_x</p:attrName>
                                          <p:attrName>ppt_y</p:attrName>
                                        </p:attrNameLst>
                                      </p:cBhvr>
                                      <p:rCtr x="0" y="1575"/>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p:bldP spid="4" grpId="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ângulo 1"/>
          <p:cNvSpPr/>
          <p:nvPr/>
        </p:nvSpPr>
        <p:spPr>
          <a:xfrm>
            <a:off x="0" y="0"/>
            <a:ext cx="17559338" cy="987583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1050"/>
              <a:t>Material de Consumo</a:t>
            </a:r>
            <a:endParaRPr lang="pt-BR" dirty="0"/>
          </a:p>
        </p:txBody>
      </p:sp>
      <p:sp>
        <p:nvSpPr>
          <p:cNvPr id="3" name="Retângulo 2"/>
          <p:cNvSpPr/>
          <p:nvPr/>
        </p:nvSpPr>
        <p:spPr>
          <a:xfrm>
            <a:off x="0" y="2585244"/>
            <a:ext cx="285750" cy="470535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4" name="CaixaDeTexto 3"/>
          <p:cNvSpPr txBox="1"/>
          <p:nvPr/>
        </p:nvSpPr>
        <p:spPr>
          <a:xfrm>
            <a:off x="704294" y="465925"/>
            <a:ext cx="16436499" cy="8943987"/>
          </a:xfrm>
          <a:prstGeom prst="rect">
            <a:avLst/>
          </a:prstGeom>
          <a:noFill/>
        </p:spPr>
        <p:txBody>
          <a:bodyPr wrap="square" rtlCol="0">
            <a:spAutoFit/>
          </a:bodyPr>
          <a:lstStyle/>
          <a:p>
            <a:pPr defTabSz="914400" fontAlgn="auto">
              <a:lnSpc>
                <a:spcPct val="90000"/>
              </a:lnSpc>
              <a:spcBef>
                <a:spcPts val="1200"/>
              </a:spcBef>
              <a:spcAft>
                <a:spcPts val="0"/>
              </a:spcAft>
              <a:defRPr/>
            </a:pPr>
            <a:r>
              <a:rPr lang="pt-BR" sz="2400" b="1" u="sng" dirty="0"/>
              <a:t>Serviços de terceiros pessoa física /jurídica: </a:t>
            </a:r>
          </a:p>
          <a:p>
            <a:pPr marL="457200" indent="-457200" algn="just" defTabSz="914400" fontAlgn="auto">
              <a:lnSpc>
                <a:spcPct val="90000"/>
              </a:lnSpc>
              <a:spcBef>
                <a:spcPts val="1200"/>
              </a:spcBef>
              <a:spcAft>
                <a:spcPts val="0"/>
              </a:spcAft>
              <a:buAutoNum type="alphaLcParenR"/>
              <a:defRPr/>
            </a:pPr>
            <a:r>
              <a:rPr lang="pt-BR" sz="2400" dirty="0"/>
              <a:t>Serviço de manutenção e conservação de equipamentos: Serviços de reparos e consertos em máquinas e equipamentos de processamento de dados e periféricos, em máquinas e equipamentos gráficos e afins.</a:t>
            </a:r>
          </a:p>
          <a:p>
            <a:pPr marL="457200" indent="-457200" algn="just" defTabSz="914400" fontAlgn="auto">
              <a:lnSpc>
                <a:spcPct val="90000"/>
              </a:lnSpc>
              <a:spcBef>
                <a:spcPts val="1200"/>
              </a:spcBef>
              <a:spcAft>
                <a:spcPts val="0"/>
              </a:spcAft>
              <a:buAutoNum type="alphaLcParenR"/>
              <a:defRPr/>
            </a:pPr>
            <a:r>
              <a:rPr lang="pt-BR" sz="2400" dirty="0"/>
              <a:t>Serviço de manutenção e conservação de bens imóveis: Pedreiro, carpinteiro e serralheiro, pintura, reparos em instalações elétricas e hidráulicas, reparos, recuperações e adaptações de biombos, carpetes, divisórias e lambris e afins.</a:t>
            </a:r>
          </a:p>
          <a:p>
            <a:pPr marL="457200" indent="-457200" algn="just" defTabSz="914400" fontAlgn="auto">
              <a:lnSpc>
                <a:spcPct val="90000"/>
              </a:lnSpc>
              <a:spcBef>
                <a:spcPts val="1200"/>
              </a:spcBef>
              <a:spcAft>
                <a:spcPts val="0"/>
              </a:spcAft>
              <a:buAutoNum type="alphaLcParenR"/>
              <a:defRPr/>
            </a:pPr>
            <a:r>
              <a:rPr lang="pt-BR" sz="2400" dirty="0"/>
              <a:t>Serviços gráficos: Confecção de impressos em geral, encadernação de livros jornais e revistas, impressão de jornais, boletins, encartes, folder e assemelhados e afins. </a:t>
            </a:r>
          </a:p>
          <a:p>
            <a:pPr marL="457200" indent="-457200" algn="just" defTabSz="914400" fontAlgn="auto">
              <a:lnSpc>
                <a:spcPct val="90000"/>
              </a:lnSpc>
              <a:spcBef>
                <a:spcPts val="1200"/>
              </a:spcBef>
              <a:spcAft>
                <a:spcPts val="0"/>
              </a:spcAft>
              <a:buAutoNum type="alphaLcParenR"/>
              <a:defRPr/>
            </a:pPr>
            <a:r>
              <a:rPr lang="pt-BR" sz="2400" dirty="0"/>
              <a:t>Contratação de serviços técnicos profissionais: despesas com serviços prestados por profissionais técnico-especializados, tais como: administração, advocacia, arquitetura, contabilidade, economia, engenharia, estatística, informática, saúde, epidemiologia entre outras.</a:t>
            </a:r>
          </a:p>
          <a:p>
            <a:pPr marL="457200" indent="-457200" algn="just" defTabSz="914400" fontAlgn="auto">
              <a:lnSpc>
                <a:spcPct val="90000"/>
              </a:lnSpc>
              <a:spcBef>
                <a:spcPts val="1200"/>
              </a:spcBef>
              <a:spcAft>
                <a:spcPts val="0"/>
              </a:spcAft>
              <a:buAutoNum type="alphaLcParenR"/>
              <a:defRPr/>
            </a:pPr>
            <a:r>
              <a:rPr lang="pt-BR" sz="2400" dirty="0"/>
              <a:t>Pagamento de diárias a colaboradores eventuais no país: despesas com diárias, no país, pagas a prestadores de serviços, de caráter eventual, sem vínculo com a administração pública.</a:t>
            </a:r>
          </a:p>
          <a:p>
            <a:pPr marL="457200" indent="-457200" algn="just" defTabSz="914400" fontAlgn="auto">
              <a:lnSpc>
                <a:spcPct val="90000"/>
              </a:lnSpc>
              <a:spcBef>
                <a:spcPts val="1200"/>
              </a:spcBef>
              <a:spcAft>
                <a:spcPts val="0"/>
              </a:spcAft>
              <a:buAutoNum type="alphaLcParenR"/>
              <a:defRPr/>
            </a:pPr>
            <a:r>
              <a:rPr lang="pt-BR" sz="2400" dirty="0"/>
              <a:t>Serviço treinamento/Capacitação: despesas prestadas nas áreas de instrução e orientação profissional, treinamento, por pessoa física ou jurídica.</a:t>
            </a:r>
          </a:p>
          <a:p>
            <a:pPr marL="457200" indent="-457200" algn="just" defTabSz="914400" fontAlgn="auto">
              <a:lnSpc>
                <a:spcPct val="90000"/>
              </a:lnSpc>
              <a:spcBef>
                <a:spcPts val="1200"/>
              </a:spcBef>
              <a:spcAft>
                <a:spcPts val="0"/>
              </a:spcAft>
              <a:buAutoNum type="alphaLcParenR"/>
              <a:defRPr/>
            </a:pPr>
            <a:r>
              <a:rPr lang="pt-BR" sz="2400" dirty="0"/>
              <a:t>Locação de Imóveis: despesas com remuneração de serviços de aluguel de prédios, salas e afins imóveis de interesse da administração pública.</a:t>
            </a:r>
          </a:p>
          <a:p>
            <a:pPr marL="457200" indent="-457200" algn="just" defTabSz="914400" fontAlgn="auto">
              <a:lnSpc>
                <a:spcPct val="90000"/>
              </a:lnSpc>
              <a:spcBef>
                <a:spcPts val="1200"/>
              </a:spcBef>
              <a:spcAft>
                <a:spcPts val="0"/>
              </a:spcAft>
              <a:buAutoNum type="alphaLcParenR"/>
              <a:defRPr/>
            </a:pPr>
            <a:r>
              <a:rPr lang="pt-BR" sz="2400" dirty="0"/>
              <a:t>Locação de máquinas e equipamentos.</a:t>
            </a:r>
          </a:p>
          <a:p>
            <a:pPr marL="457200" indent="-457200" algn="just" defTabSz="914400" fontAlgn="auto">
              <a:lnSpc>
                <a:spcPct val="90000"/>
              </a:lnSpc>
              <a:spcBef>
                <a:spcPts val="1200"/>
              </a:spcBef>
              <a:spcAft>
                <a:spcPts val="0"/>
              </a:spcAft>
              <a:buAutoNum type="alphaLcParenR"/>
              <a:defRPr/>
            </a:pPr>
            <a:r>
              <a:rPr lang="pt-BR" sz="2400" dirty="0"/>
              <a:t>Locação de Veículos.</a:t>
            </a:r>
          </a:p>
          <a:p>
            <a:pPr marL="457200" indent="-457200" algn="just" defTabSz="914400" fontAlgn="auto">
              <a:lnSpc>
                <a:spcPct val="90000"/>
              </a:lnSpc>
              <a:spcBef>
                <a:spcPts val="1200"/>
              </a:spcBef>
              <a:spcAft>
                <a:spcPts val="0"/>
              </a:spcAft>
              <a:buAutoNum type="alphaLcParenR"/>
              <a:defRPr/>
            </a:pPr>
            <a:r>
              <a:rPr lang="pt-BR" sz="2400" dirty="0"/>
              <a:t>Manutenção e conservação de bens imóveis: despesas com serviços de reparos, consertos, revisões e adaptações de bens imóveis. Pintura, reparos de imóveis em geral, em instalações elétricas e hidráulicas, manutenção de elevadores e afins, inclusive para financiar despesas com reparos e adaptações, nos termos da classificação serviço de terceiros do Manual de Contabilidade Aplicada ao Setor Público, instituído pela Portaria STN/SOF nº 6, de 18 de dezembro de 2018.</a:t>
            </a:r>
          </a:p>
        </p:txBody>
      </p:sp>
    </p:spTree>
    <p:extLst>
      <p:ext uri="{BB962C8B-B14F-4D97-AF65-F5344CB8AC3E}">
        <p14:creationId xmlns:p14="http://schemas.microsoft.com/office/powerpoint/2010/main" val="2002855765"/>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decel="10000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0-#ppt_h/2"/>
                                          </p:val>
                                        </p:tav>
                                        <p:tav tm="100000">
                                          <p:val>
                                            <p:strVal val="#ppt_y"/>
                                          </p:val>
                                        </p:tav>
                                      </p:tavLst>
                                    </p:anim>
                                  </p:childTnLst>
                                </p:cTn>
                              </p:par>
                              <p:par>
                                <p:cTn id="9" presetID="10" presetClass="entr" presetSubtype="0" fill="hold" grpId="0" nodeType="withEffect">
                                  <p:stCondLst>
                                    <p:cond delay="25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500"/>
                                        <p:tgtEl>
                                          <p:spTgt spid="4"/>
                                        </p:tgtEl>
                                      </p:cBhvr>
                                    </p:animEffect>
                                  </p:childTnLst>
                                </p:cTn>
                              </p:par>
                              <p:par>
                                <p:cTn id="12" presetID="35" presetClass="path" presetSubtype="0" decel="100000" fill="hold" grpId="1" nodeType="withEffect">
                                  <p:stCondLst>
                                    <p:cond delay="250"/>
                                  </p:stCondLst>
                                  <p:childTnLst>
                                    <p:animMotion origin="layout" path="M -1.49263E-6 3.7293E-7 L -1.49263E-6 0.03167 " pathEditMode="relative" rAng="0" ptsTypes="AA">
                                      <p:cBhvr>
                                        <p:cTn id="13" dur="500" spd="-100000" fill="hold"/>
                                        <p:tgtEl>
                                          <p:spTgt spid="4"/>
                                        </p:tgtEl>
                                        <p:attrNameLst>
                                          <p:attrName>ppt_x</p:attrName>
                                          <p:attrName>ppt_y</p:attrName>
                                        </p:attrNameLst>
                                      </p:cBhvr>
                                      <p:rCtr x="0" y="1575"/>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p:bldP spid="4" grpId="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ângulo 1"/>
          <p:cNvSpPr/>
          <p:nvPr/>
        </p:nvSpPr>
        <p:spPr>
          <a:xfrm>
            <a:off x="0" y="0"/>
            <a:ext cx="17559338" cy="987583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1050"/>
              <a:t>Material de Consumo</a:t>
            </a:r>
            <a:endParaRPr lang="pt-BR" dirty="0"/>
          </a:p>
        </p:txBody>
      </p:sp>
      <p:sp>
        <p:nvSpPr>
          <p:cNvPr id="3" name="Retângulo 2"/>
          <p:cNvSpPr/>
          <p:nvPr/>
        </p:nvSpPr>
        <p:spPr>
          <a:xfrm>
            <a:off x="0" y="2585244"/>
            <a:ext cx="285750" cy="470535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4" name="CaixaDeTexto 3"/>
          <p:cNvSpPr txBox="1"/>
          <p:nvPr/>
        </p:nvSpPr>
        <p:spPr>
          <a:xfrm>
            <a:off x="704294" y="465925"/>
            <a:ext cx="16436499" cy="5004447"/>
          </a:xfrm>
          <a:prstGeom prst="rect">
            <a:avLst/>
          </a:prstGeom>
          <a:noFill/>
        </p:spPr>
        <p:txBody>
          <a:bodyPr wrap="square" rtlCol="0">
            <a:spAutoFit/>
          </a:bodyPr>
          <a:lstStyle/>
          <a:p>
            <a:pPr defTabSz="914400" fontAlgn="auto">
              <a:lnSpc>
                <a:spcPct val="90000"/>
              </a:lnSpc>
              <a:spcBef>
                <a:spcPts val="1200"/>
              </a:spcBef>
              <a:spcAft>
                <a:spcPts val="0"/>
              </a:spcAft>
              <a:defRPr/>
            </a:pPr>
            <a:r>
              <a:rPr lang="pt-BR" sz="2400" b="1" u="sng" dirty="0">
                <a:effectLst>
                  <a:outerShdw blurRad="38100" dist="38100" dir="2700000" algn="tl">
                    <a:srgbClr val="000000">
                      <a:alpha val="43137"/>
                    </a:srgbClr>
                  </a:outerShdw>
                </a:effectLst>
              </a:rPr>
              <a:t>Serviços de terceiros pessoa física /jurídica: </a:t>
            </a:r>
          </a:p>
          <a:p>
            <a:pPr algn="just" defTabSz="914400" fontAlgn="auto">
              <a:lnSpc>
                <a:spcPct val="90000"/>
              </a:lnSpc>
              <a:spcBef>
                <a:spcPts val="1200"/>
              </a:spcBef>
              <a:spcAft>
                <a:spcPts val="0"/>
              </a:spcAft>
              <a:defRPr/>
            </a:pPr>
            <a:r>
              <a:rPr lang="pt-BR" sz="2400" dirty="0"/>
              <a:t>k) Locação de mão de obra (desde que não sejam do quadro efetivo da gestão municipal/estadual/federal): despesas com locação de apoio administrativo, técnico e operacional; Limpeza e conservação; Vigilância ostensiva; serviços de copa e cozinha, outras locações de mão-de-obra.</a:t>
            </a:r>
          </a:p>
          <a:p>
            <a:pPr algn="just" defTabSz="914400" fontAlgn="auto">
              <a:lnSpc>
                <a:spcPct val="90000"/>
              </a:lnSpc>
              <a:spcBef>
                <a:spcPts val="1200"/>
              </a:spcBef>
              <a:spcAft>
                <a:spcPts val="0"/>
              </a:spcAft>
              <a:defRPr/>
            </a:pPr>
            <a:r>
              <a:rPr lang="pt-BR" sz="2400" dirty="0"/>
              <a:t>l) Serviço médico-hospitalar, odontológico e laboratoriais: despesas com serviços médico-hospitalares, odontológicos e laboratoriais, prestados por pessoas jurídicas sem vínculo empregatício, tais como: análises clínicas, cirurgias, consultas, ecografias, endoscopias, enfermagem, esterilização, exames de laboratório, Raio-X, tomografias, tratamento odontológico, ultrassonografias e afins.</a:t>
            </a:r>
          </a:p>
          <a:p>
            <a:pPr defTabSz="914400" fontAlgn="auto">
              <a:lnSpc>
                <a:spcPct val="90000"/>
              </a:lnSpc>
              <a:spcBef>
                <a:spcPts val="1200"/>
              </a:spcBef>
              <a:spcAft>
                <a:spcPts val="0"/>
              </a:spcAft>
              <a:defRPr/>
            </a:pPr>
            <a:r>
              <a:rPr lang="pt-BR" sz="2400" b="1" u="sng" dirty="0"/>
              <a:t>Custeio/Manutenção pagamento de tarifas</a:t>
            </a:r>
          </a:p>
          <a:p>
            <a:pPr defTabSz="914400" fontAlgn="auto">
              <a:lnSpc>
                <a:spcPct val="90000"/>
              </a:lnSpc>
              <a:spcBef>
                <a:spcPts val="1200"/>
              </a:spcBef>
              <a:spcAft>
                <a:spcPts val="0"/>
              </a:spcAft>
              <a:defRPr/>
            </a:pPr>
            <a:r>
              <a:rPr lang="pt-BR" sz="2400" dirty="0"/>
              <a:t>a) Energia elétrica. </a:t>
            </a:r>
          </a:p>
          <a:p>
            <a:pPr defTabSz="914400" fontAlgn="auto">
              <a:lnSpc>
                <a:spcPct val="90000"/>
              </a:lnSpc>
              <a:spcBef>
                <a:spcPts val="1200"/>
              </a:spcBef>
              <a:spcAft>
                <a:spcPts val="0"/>
              </a:spcAft>
              <a:defRPr/>
            </a:pPr>
            <a:r>
              <a:rPr lang="pt-BR" sz="2400" dirty="0"/>
              <a:t>b) Água e Esgoto.</a:t>
            </a:r>
          </a:p>
          <a:p>
            <a:pPr defTabSz="914400" fontAlgn="auto">
              <a:lnSpc>
                <a:spcPct val="90000"/>
              </a:lnSpc>
              <a:spcBef>
                <a:spcPts val="1200"/>
              </a:spcBef>
              <a:spcAft>
                <a:spcPts val="0"/>
              </a:spcAft>
              <a:defRPr/>
            </a:pPr>
            <a:r>
              <a:rPr lang="pt-BR" sz="2400" dirty="0"/>
              <a:t>c) Serviços de Gás.</a:t>
            </a:r>
          </a:p>
        </p:txBody>
      </p:sp>
    </p:spTree>
    <p:extLst>
      <p:ext uri="{BB962C8B-B14F-4D97-AF65-F5344CB8AC3E}">
        <p14:creationId xmlns:p14="http://schemas.microsoft.com/office/powerpoint/2010/main" val="2640392260"/>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decel="10000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0-#ppt_h/2"/>
                                          </p:val>
                                        </p:tav>
                                        <p:tav tm="100000">
                                          <p:val>
                                            <p:strVal val="#ppt_y"/>
                                          </p:val>
                                        </p:tav>
                                      </p:tavLst>
                                    </p:anim>
                                  </p:childTnLst>
                                </p:cTn>
                              </p:par>
                              <p:par>
                                <p:cTn id="9" presetID="10" presetClass="entr" presetSubtype="0" fill="hold" grpId="0" nodeType="withEffect">
                                  <p:stCondLst>
                                    <p:cond delay="25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500"/>
                                        <p:tgtEl>
                                          <p:spTgt spid="4"/>
                                        </p:tgtEl>
                                      </p:cBhvr>
                                    </p:animEffect>
                                  </p:childTnLst>
                                </p:cTn>
                              </p:par>
                              <p:par>
                                <p:cTn id="12" presetID="35" presetClass="path" presetSubtype="0" decel="100000" fill="hold" grpId="1" nodeType="withEffect">
                                  <p:stCondLst>
                                    <p:cond delay="250"/>
                                  </p:stCondLst>
                                  <p:childTnLst>
                                    <p:animMotion origin="layout" path="M -1.49263E-6 2.80502E-6 L -1.49263E-6 0.03166 " pathEditMode="relative" rAng="0" ptsTypes="AA">
                                      <p:cBhvr>
                                        <p:cTn id="13" dur="500" spd="-100000" fill="hold"/>
                                        <p:tgtEl>
                                          <p:spTgt spid="4"/>
                                        </p:tgtEl>
                                        <p:attrNameLst>
                                          <p:attrName>ppt_x</p:attrName>
                                          <p:attrName>ppt_y</p:attrName>
                                        </p:attrNameLst>
                                      </p:cBhvr>
                                      <p:rCtr x="0" y="1575"/>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p:bldP spid="4" grpId="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ângulo 1"/>
          <p:cNvSpPr/>
          <p:nvPr/>
        </p:nvSpPr>
        <p:spPr>
          <a:xfrm>
            <a:off x="0" y="0"/>
            <a:ext cx="17559338" cy="987583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1050"/>
              <a:t>Material de Consumo</a:t>
            </a:r>
            <a:endParaRPr lang="pt-BR" dirty="0"/>
          </a:p>
        </p:txBody>
      </p:sp>
      <p:sp>
        <p:nvSpPr>
          <p:cNvPr id="3" name="Retângulo 2"/>
          <p:cNvSpPr/>
          <p:nvPr/>
        </p:nvSpPr>
        <p:spPr>
          <a:xfrm>
            <a:off x="0" y="2585244"/>
            <a:ext cx="285750" cy="470535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4" name="CaixaDeTexto 3"/>
          <p:cNvSpPr txBox="1"/>
          <p:nvPr/>
        </p:nvSpPr>
        <p:spPr>
          <a:xfrm>
            <a:off x="704294" y="465925"/>
            <a:ext cx="15605277" cy="5361468"/>
          </a:xfrm>
          <a:prstGeom prst="rect">
            <a:avLst/>
          </a:prstGeom>
          <a:noFill/>
        </p:spPr>
        <p:txBody>
          <a:bodyPr wrap="square" rtlCol="0">
            <a:spAutoFit/>
          </a:bodyPr>
          <a:lstStyle/>
          <a:p>
            <a:pPr algn="just" defTabSz="914400" fontAlgn="auto">
              <a:lnSpc>
                <a:spcPct val="90000"/>
              </a:lnSpc>
              <a:spcBef>
                <a:spcPts val="1200"/>
              </a:spcBef>
              <a:spcAft>
                <a:spcPts val="0"/>
              </a:spcAft>
              <a:defRPr/>
            </a:pPr>
            <a:r>
              <a:rPr lang="pt-BR" sz="2400" b="1" u="sng" dirty="0"/>
              <a:t>Implicações legais sobre a utilização irregular do recurso Uma vez constatada situação de não atendimento de condicionante ou a ausência de comprovação, tem-se uma situação de impropriedade. A natureza da irregularidade deve ser classificada da seguinte forma</a:t>
            </a:r>
            <a:r>
              <a:rPr lang="pt-BR" sz="2400" dirty="0"/>
              <a:t>:</a:t>
            </a:r>
          </a:p>
          <a:p>
            <a:pPr algn="just" defTabSz="914400" fontAlgn="auto">
              <a:lnSpc>
                <a:spcPct val="90000"/>
              </a:lnSpc>
              <a:spcBef>
                <a:spcPts val="1200"/>
              </a:spcBef>
              <a:spcAft>
                <a:spcPts val="0"/>
              </a:spcAft>
              <a:defRPr/>
            </a:pPr>
            <a:r>
              <a:rPr lang="pt-BR" sz="2400" dirty="0"/>
              <a:t> a. Desvio de finalidade: utilização de recursos transferidos na modalidade fundo a fundo em ações e serviços diversos dos previstos no art. 3º da Lei Complementar nº 141, de 13 de janeiro de 2012;</a:t>
            </a:r>
          </a:p>
          <a:p>
            <a:pPr algn="just" defTabSz="914400" fontAlgn="auto">
              <a:lnSpc>
                <a:spcPct val="90000"/>
              </a:lnSpc>
              <a:spcBef>
                <a:spcPts val="1200"/>
              </a:spcBef>
              <a:spcAft>
                <a:spcPts val="0"/>
              </a:spcAft>
              <a:defRPr/>
            </a:pPr>
            <a:r>
              <a:rPr lang="pt-BR" sz="2400" dirty="0"/>
              <a:t> b. Desvio de objeto: utilização de recursos transferidos na modalidade fundo a fundo em ações e serviços de saúde diversos dos originalmente pactuados, englobando também o distanciamento das ações previstas em blocos de financiamento de que dispõe a Portaria GM/MS nº 3.992, de 28 de dezembro de 2017, ou outras formas de financiamentos que vierem a ser instituídas; </a:t>
            </a:r>
          </a:p>
          <a:p>
            <a:pPr algn="just" defTabSz="914400" fontAlgn="auto">
              <a:lnSpc>
                <a:spcPct val="90000"/>
              </a:lnSpc>
              <a:spcBef>
                <a:spcPts val="1200"/>
              </a:spcBef>
              <a:spcAft>
                <a:spcPts val="0"/>
              </a:spcAft>
              <a:defRPr/>
            </a:pPr>
            <a:r>
              <a:rPr lang="pt-BR" sz="2400" dirty="0"/>
              <a:t>c. Dano ou prejuízo ao Erário: utilização de recursos transferidos na modalidade fundo a fundo sem a devida comprovação da despesa, com a ocorrência de desfalque, de desaparecimento de bens ou de valores públicos e, ainda, a prática de ato ilegal, ilegítimo ou antieconômico que resulte em prejuízo ao Erário (como desfalques, desvios, malversação, superfaturamentos, realização de despesas sem a devida comprovação, etc.); </a:t>
            </a:r>
            <a:r>
              <a:rPr lang="pt-BR" sz="2400" b="1" u="sng" dirty="0"/>
              <a:t>Custeio/Manutenção pagamento de tarifas</a:t>
            </a:r>
          </a:p>
          <a:p>
            <a:pPr defTabSz="914400" fontAlgn="auto">
              <a:lnSpc>
                <a:spcPct val="90000"/>
              </a:lnSpc>
              <a:spcBef>
                <a:spcPts val="1200"/>
              </a:spcBef>
              <a:spcAft>
                <a:spcPts val="0"/>
              </a:spcAft>
              <a:defRPr/>
            </a:pPr>
            <a:r>
              <a:rPr lang="pt-BR" sz="2400" dirty="0"/>
              <a:t>d. Recebimento de recursos federais pelo ente de forma irregular.</a:t>
            </a:r>
          </a:p>
        </p:txBody>
      </p:sp>
    </p:spTree>
    <p:extLst>
      <p:ext uri="{BB962C8B-B14F-4D97-AF65-F5344CB8AC3E}">
        <p14:creationId xmlns:p14="http://schemas.microsoft.com/office/powerpoint/2010/main" val="3405012529"/>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decel="10000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0-#ppt_h/2"/>
                                          </p:val>
                                        </p:tav>
                                        <p:tav tm="100000">
                                          <p:val>
                                            <p:strVal val="#ppt_y"/>
                                          </p:val>
                                        </p:tav>
                                      </p:tavLst>
                                    </p:anim>
                                  </p:childTnLst>
                                </p:cTn>
                              </p:par>
                              <p:par>
                                <p:cTn id="9" presetID="10" presetClass="entr" presetSubtype="0" fill="hold" grpId="0" nodeType="withEffect">
                                  <p:stCondLst>
                                    <p:cond delay="25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500"/>
                                        <p:tgtEl>
                                          <p:spTgt spid="4"/>
                                        </p:tgtEl>
                                      </p:cBhvr>
                                    </p:animEffect>
                                  </p:childTnLst>
                                </p:cTn>
                              </p:par>
                              <p:par>
                                <p:cTn id="12" presetID="35" presetClass="path" presetSubtype="0" decel="100000" fill="hold" grpId="1" nodeType="withEffect">
                                  <p:stCondLst>
                                    <p:cond delay="250"/>
                                  </p:stCondLst>
                                  <p:childTnLst>
                                    <p:animMotion origin="layout" path="M -1.49263E-6 3.20045E-6 L -1.49263E-6 0.03166 " pathEditMode="relative" rAng="0" ptsTypes="AA">
                                      <p:cBhvr>
                                        <p:cTn id="13" dur="500" spd="-100000" fill="hold"/>
                                        <p:tgtEl>
                                          <p:spTgt spid="4"/>
                                        </p:tgtEl>
                                        <p:attrNameLst>
                                          <p:attrName>ppt_x</p:attrName>
                                          <p:attrName>ppt_y</p:attrName>
                                        </p:attrNameLst>
                                      </p:cBhvr>
                                      <p:rCtr x="0" y="1575"/>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p:bldP spid="4" grpId="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ângulo 1"/>
          <p:cNvSpPr/>
          <p:nvPr/>
        </p:nvSpPr>
        <p:spPr>
          <a:xfrm>
            <a:off x="0" y="0"/>
            <a:ext cx="17559338" cy="987583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p>
        </p:txBody>
      </p:sp>
      <p:sp>
        <p:nvSpPr>
          <p:cNvPr id="3" name="Retângulo 2"/>
          <p:cNvSpPr/>
          <p:nvPr/>
        </p:nvSpPr>
        <p:spPr>
          <a:xfrm>
            <a:off x="0" y="2585244"/>
            <a:ext cx="285750" cy="470535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4" name="CaixaDeTexto 3"/>
          <p:cNvSpPr txBox="1"/>
          <p:nvPr/>
        </p:nvSpPr>
        <p:spPr>
          <a:xfrm>
            <a:off x="388307" y="212943"/>
            <a:ext cx="17171032" cy="535531"/>
          </a:xfrm>
          <a:prstGeom prst="rect">
            <a:avLst/>
          </a:prstGeom>
          <a:noFill/>
        </p:spPr>
        <p:txBody>
          <a:bodyPr wrap="square" rtlCol="0">
            <a:spAutoFit/>
          </a:bodyPr>
          <a:lstStyle/>
          <a:p>
            <a:pPr defTabSz="914400" fontAlgn="auto">
              <a:lnSpc>
                <a:spcPct val="90000"/>
              </a:lnSpc>
              <a:spcAft>
                <a:spcPts val="0"/>
              </a:spcAft>
              <a:defRPr/>
            </a:pPr>
            <a:r>
              <a:rPr lang="pt-BR" sz="3200" b="1" dirty="0">
                <a:latin typeface="Arial" pitchFamily="34" charset="0"/>
                <a:cs typeface="Arial" pitchFamily="34" charset="0"/>
              </a:rPr>
              <a:t>B) CLASSIFICAÇÃO DO GRUPO DA NATUREZA DA DESPESA</a:t>
            </a:r>
            <a:endParaRPr lang="pt-BR" sz="3200" dirty="0">
              <a:latin typeface="Arial" pitchFamily="34" charset="0"/>
              <a:cs typeface="Arial" pitchFamily="34" charset="0"/>
            </a:endParaRPr>
          </a:p>
        </p:txBody>
      </p:sp>
      <p:pic>
        <p:nvPicPr>
          <p:cNvPr id="8" name="Picture 2"/>
          <p:cNvPicPr>
            <a:picLocks noChangeAspect="1" noChangeArrowheads="1"/>
          </p:cNvPicPr>
          <p:nvPr/>
        </p:nvPicPr>
        <p:blipFill>
          <a:blip r:embed="rId2" cstate="print"/>
          <a:srcRect l="35715" t="23845" r="41348" b="62892"/>
          <a:stretch>
            <a:fillRect/>
          </a:stretch>
        </p:blipFill>
        <p:spPr bwMode="auto">
          <a:xfrm>
            <a:off x="1012840" y="1449176"/>
            <a:ext cx="15174898" cy="4936647"/>
          </a:xfrm>
          <a:prstGeom prst="rect">
            <a:avLst/>
          </a:prstGeom>
          <a:noFill/>
          <a:ln w="9525">
            <a:noFill/>
            <a:miter lim="800000"/>
            <a:headEnd/>
            <a:tailEnd/>
          </a:ln>
        </p:spPr>
      </p:pic>
    </p:spTree>
    <p:extLst>
      <p:ext uri="{BB962C8B-B14F-4D97-AF65-F5344CB8AC3E}">
        <p14:creationId xmlns:p14="http://schemas.microsoft.com/office/powerpoint/2010/main" val="850094629"/>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decel="10000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0-#ppt_h/2"/>
                                          </p:val>
                                        </p:tav>
                                        <p:tav tm="100000">
                                          <p:val>
                                            <p:strVal val="#ppt_y"/>
                                          </p:val>
                                        </p:tav>
                                      </p:tavLst>
                                    </p:anim>
                                  </p:childTnLst>
                                </p:cTn>
                              </p:par>
                              <p:par>
                                <p:cTn id="9" presetID="10" presetClass="entr" presetSubtype="0" fill="hold" grpId="0" nodeType="withEffect">
                                  <p:stCondLst>
                                    <p:cond delay="25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500"/>
                                        <p:tgtEl>
                                          <p:spTgt spid="4"/>
                                        </p:tgtEl>
                                      </p:cBhvr>
                                    </p:animEffect>
                                  </p:childTnLst>
                                </p:cTn>
                              </p:par>
                              <p:par>
                                <p:cTn id="12" presetID="35" presetClass="path" presetSubtype="0" decel="100000" fill="hold" grpId="1" nodeType="withEffect">
                                  <p:stCondLst>
                                    <p:cond delay="250"/>
                                  </p:stCondLst>
                                  <p:childTnLst>
                                    <p:animMotion origin="layout" path="M -4.94802E-6 4.75004E-6 L -4.94802E-6 0.03166 " pathEditMode="relative" rAng="0" ptsTypes="AA">
                                      <p:cBhvr>
                                        <p:cTn id="13" dur="500" spd="-100000" fill="hold"/>
                                        <p:tgtEl>
                                          <p:spTgt spid="4"/>
                                        </p:tgtEl>
                                        <p:attrNameLst>
                                          <p:attrName>ppt_x</p:attrName>
                                          <p:attrName>ppt_y</p:attrName>
                                        </p:attrNameLst>
                                      </p:cBhvr>
                                      <p:rCtr x="0" y="1575"/>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p:bldP spid="4" grpId="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ângulo 1"/>
          <p:cNvSpPr/>
          <p:nvPr/>
        </p:nvSpPr>
        <p:spPr>
          <a:xfrm>
            <a:off x="0" y="0"/>
            <a:ext cx="17559338" cy="987583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p>
        </p:txBody>
      </p:sp>
      <p:sp>
        <p:nvSpPr>
          <p:cNvPr id="3" name="Retângulo 2"/>
          <p:cNvSpPr/>
          <p:nvPr/>
        </p:nvSpPr>
        <p:spPr>
          <a:xfrm>
            <a:off x="0" y="2585244"/>
            <a:ext cx="285750" cy="470535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4" name="CaixaDeTexto 3"/>
          <p:cNvSpPr txBox="1"/>
          <p:nvPr/>
        </p:nvSpPr>
        <p:spPr>
          <a:xfrm>
            <a:off x="388307" y="212943"/>
            <a:ext cx="17171032" cy="535531"/>
          </a:xfrm>
          <a:prstGeom prst="rect">
            <a:avLst/>
          </a:prstGeom>
          <a:noFill/>
        </p:spPr>
        <p:txBody>
          <a:bodyPr wrap="square" rtlCol="0">
            <a:spAutoFit/>
          </a:bodyPr>
          <a:lstStyle/>
          <a:p>
            <a:pPr defTabSz="914400" fontAlgn="auto">
              <a:lnSpc>
                <a:spcPct val="90000"/>
              </a:lnSpc>
              <a:spcAft>
                <a:spcPts val="0"/>
              </a:spcAft>
              <a:defRPr/>
            </a:pPr>
            <a:r>
              <a:rPr lang="pt-BR" sz="3200" b="1" dirty="0">
                <a:latin typeface="Arial" pitchFamily="34" charset="0"/>
                <a:cs typeface="Arial" pitchFamily="34" charset="0"/>
              </a:rPr>
              <a:t>C) CLASSIFICAÇÃO DO GRUPO DE MODALIDADE DE APLICAÇÃO</a:t>
            </a:r>
            <a:endParaRPr lang="pt-BR" sz="3200" dirty="0">
              <a:latin typeface="Arial" pitchFamily="34" charset="0"/>
              <a:cs typeface="Arial" pitchFamily="34" charset="0"/>
            </a:endParaRPr>
          </a:p>
        </p:txBody>
      </p:sp>
      <p:pic>
        <p:nvPicPr>
          <p:cNvPr id="6" name="Picture 2"/>
          <p:cNvPicPr>
            <a:picLocks noChangeAspect="1" noChangeArrowheads="1"/>
          </p:cNvPicPr>
          <p:nvPr/>
        </p:nvPicPr>
        <p:blipFill>
          <a:blip r:embed="rId2" cstate="print"/>
          <a:srcRect l="40714" t="30334" r="37302" b="50336"/>
          <a:stretch>
            <a:fillRect/>
          </a:stretch>
        </p:blipFill>
        <p:spPr bwMode="auto">
          <a:xfrm>
            <a:off x="2083220" y="1389845"/>
            <a:ext cx="11581588" cy="5727179"/>
          </a:xfrm>
          <a:prstGeom prst="rect">
            <a:avLst/>
          </a:prstGeom>
          <a:noFill/>
          <a:ln w="9525">
            <a:noFill/>
            <a:miter lim="800000"/>
            <a:headEnd/>
            <a:tailEnd/>
          </a:ln>
        </p:spPr>
      </p:pic>
    </p:spTree>
    <p:extLst>
      <p:ext uri="{BB962C8B-B14F-4D97-AF65-F5344CB8AC3E}">
        <p14:creationId xmlns:p14="http://schemas.microsoft.com/office/powerpoint/2010/main" val="850094629"/>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decel="10000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0-#ppt_h/2"/>
                                          </p:val>
                                        </p:tav>
                                        <p:tav tm="100000">
                                          <p:val>
                                            <p:strVal val="#ppt_y"/>
                                          </p:val>
                                        </p:tav>
                                      </p:tavLst>
                                    </p:anim>
                                  </p:childTnLst>
                                </p:cTn>
                              </p:par>
                              <p:par>
                                <p:cTn id="9" presetID="10" presetClass="entr" presetSubtype="0" fill="hold" grpId="0" nodeType="withEffect">
                                  <p:stCondLst>
                                    <p:cond delay="25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500"/>
                                        <p:tgtEl>
                                          <p:spTgt spid="4"/>
                                        </p:tgtEl>
                                      </p:cBhvr>
                                    </p:animEffect>
                                  </p:childTnLst>
                                </p:cTn>
                              </p:par>
                              <p:par>
                                <p:cTn id="12" presetID="35" presetClass="path" presetSubtype="0" decel="100000" fill="hold" grpId="1" nodeType="withEffect">
                                  <p:stCondLst>
                                    <p:cond delay="250"/>
                                  </p:stCondLst>
                                  <p:childTnLst>
                                    <p:animMotion origin="layout" path="M -4.94802E-6 4.75004E-6 L -4.94802E-6 0.03166 " pathEditMode="relative" rAng="0" ptsTypes="AA">
                                      <p:cBhvr>
                                        <p:cTn id="13" dur="500" spd="-100000" fill="hold"/>
                                        <p:tgtEl>
                                          <p:spTgt spid="4"/>
                                        </p:tgtEl>
                                        <p:attrNameLst>
                                          <p:attrName>ppt_x</p:attrName>
                                          <p:attrName>ppt_y</p:attrName>
                                        </p:attrNameLst>
                                      </p:cBhvr>
                                      <p:rCtr x="0" y="1575"/>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p:bldP spid="4" grpId="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ângulo 1"/>
          <p:cNvSpPr/>
          <p:nvPr/>
        </p:nvSpPr>
        <p:spPr>
          <a:xfrm>
            <a:off x="0" y="0"/>
            <a:ext cx="17559338" cy="987583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p>
        </p:txBody>
      </p:sp>
      <p:sp>
        <p:nvSpPr>
          <p:cNvPr id="3" name="Retângulo 2"/>
          <p:cNvSpPr/>
          <p:nvPr/>
        </p:nvSpPr>
        <p:spPr>
          <a:xfrm>
            <a:off x="0" y="2585244"/>
            <a:ext cx="285750" cy="470535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4" name="CaixaDeTexto 3"/>
          <p:cNvSpPr txBox="1"/>
          <p:nvPr/>
        </p:nvSpPr>
        <p:spPr>
          <a:xfrm>
            <a:off x="651353" y="1139868"/>
            <a:ext cx="6901841" cy="1588127"/>
          </a:xfrm>
          <a:prstGeom prst="rect">
            <a:avLst/>
          </a:prstGeom>
          <a:noFill/>
        </p:spPr>
        <p:txBody>
          <a:bodyPr wrap="square" rtlCol="0">
            <a:spAutoFit/>
          </a:bodyPr>
          <a:lstStyle/>
          <a:p>
            <a:pPr algn="ctr" defTabSz="914400" fontAlgn="auto">
              <a:lnSpc>
                <a:spcPct val="90000"/>
              </a:lnSpc>
              <a:spcAft>
                <a:spcPts val="0"/>
              </a:spcAft>
              <a:defRPr/>
            </a:pPr>
            <a:r>
              <a:rPr lang="pt-BR" sz="3600" b="1" dirty="0">
                <a:latin typeface="Arial" pitchFamily="34" charset="0"/>
                <a:cs typeface="Arial" pitchFamily="34" charset="0"/>
              </a:rPr>
              <a:t>D) CLASSIFICAÇÃO DO GRUPO DE MODALIDADE DE ELEMENTO DE DESPESAS</a:t>
            </a:r>
            <a:endParaRPr lang="pt-BR" sz="3600" dirty="0">
              <a:latin typeface="Arial" pitchFamily="34" charset="0"/>
              <a:cs typeface="Arial" pitchFamily="34" charset="0"/>
            </a:endParaRPr>
          </a:p>
        </p:txBody>
      </p:sp>
      <p:pic>
        <p:nvPicPr>
          <p:cNvPr id="7" name="Picture 2"/>
          <p:cNvPicPr>
            <a:picLocks noChangeAspect="1" noChangeArrowheads="1"/>
          </p:cNvPicPr>
          <p:nvPr/>
        </p:nvPicPr>
        <p:blipFill>
          <a:blip r:embed="rId2" cstate="print"/>
          <a:srcRect l="36508" t="25679" r="34286" b="17461"/>
          <a:stretch>
            <a:fillRect/>
          </a:stretch>
        </p:blipFill>
        <p:spPr bwMode="auto">
          <a:xfrm>
            <a:off x="8530225" y="58265"/>
            <a:ext cx="8659660" cy="9482416"/>
          </a:xfrm>
          <a:prstGeom prst="rect">
            <a:avLst/>
          </a:prstGeom>
          <a:noFill/>
          <a:ln w="9525">
            <a:noFill/>
            <a:miter lim="800000"/>
            <a:headEnd/>
            <a:tailEnd/>
          </a:ln>
        </p:spPr>
      </p:pic>
    </p:spTree>
    <p:extLst>
      <p:ext uri="{BB962C8B-B14F-4D97-AF65-F5344CB8AC3E}">
        <p14:creationId xmlns:p14="http://schemas.microsoft.com/office/powerpoint/2010/main" val="850094629"/>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decel="10000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0-#ppt_h/2"/>
                                          </p:val>
                                        </p:tav>
                                        <p:tav tm="100000">
                                          <p:val>
                                            <p:strVal val="#ppt_y"/>
                                          </p:val>
                                        </p:tav>
                                      </p:tavLst>
                                    </p:anim>
                                  </p:childTnLst>
                                </p:cTn>
                              </p:par>
                              <p:par>
                                <p:cTn id="9" presetID="10" presetClass="entr" presetSubtype="0" fill="hold" grpId="0" nodeType="withEffect">
                                  <p:stCondLst>
                                    <p:cond delay="25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500"/>
                                        <p:tgtEl>
                                          <p:spTgt spid="4"/>
                                        </p:tgtEl>
                                      </p:cBhvr>
                                    </p:animEffect>
                                  </p:childTnLst>
                                </p:cTn>
                              </p:par>
                              <p:par>
                                <p:cTn id="12" presetID="35" presetClass="path" presetSubtype="0" decel="100000" fill="hold" grpId="1" nodeType="withEffect">
                                  <p:stCondLst>
                                    <p:cond delay="250"/>
                                  </p:stCondLst>
                                  <p:childTnLst>
                                    <p:animMotion origin="layout" path="M -3.59732E-6 1.54155E-6 L -3.59732E-6 0.03167 " pathEditMode="relative" rAng="0" ptsTypes="AA">
                                      <p:cBhvr>
                                        <p:cTn id="13" dur="500" spd="-100000" fill="hold"/>
                                        <p:tgtEl>
                                          <p:spTgt spid="4"/>
                                        </p:tgtEl>
                                        <p:attrNameLst>
                                          <p:attrName>ppt_x</p:attrName>
                                          <p:attrName>ppt_y</p:attrName>
                                        </p:attrNameLst>
                                      </p:cBhvr>
                                      <p:rCtr x="0" y="1575"/>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p:bldP spid="4" grpId="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ângulo 1"/>
          <p:cNvSpPr/>
          <p:nvPr/>
        </p:nvSpPr>
        <p:spPr>
          <a:xfrm>
            <a:off x="0" y="0"/>
            <a:ext cx="17559338" cy="987583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p>
        </p:txBody>
      </p:sp>
      <p:sp>
        <p:nvSpPr>
          <p:cNvPr id="3" name="Retângulo 2"/>
          <p:cNvSpPr/>
          <p:nvPr/>
        </p:nvSpPr>
        <p:spPr>
          <a:xfrm>
            <a:off x="0" y="2585244"/>
            <a:ext cx="285750" cy="470535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4" name="CaixaDeTexto 3"/>
          <p:cNvSpPr txBox="1"/>
          <p:nvPr/>
        </p:nvSpPr>
        <p:spPr>
          <a:xfrm>
            <a:off x="651353" y="424251"/>
            <a:ext cx="16662612" cy="8069901"/>
          </a:xfrm>
          <a:prstGeom prst="rect">
            <a:avLst/>
          </a:prstGeom>
          <a:noFill/>
        </p:spPr>
        <p:txBody>
          <a:bodyPr wrap="square" rtlCol="0">
            <a:spAutoFit/>
          </a:bodyPr>
          <a:lstStyle/>
          <a:p>
            <a:pPr algn="ctr" defTabSz="914400" fontAlgn="auto">
              <a:lnSpc>
                <a:spcPct val="90000"/>
              </a:lnSpc>
              <a:spcAft>
                <a:spcPts val="0"/>
              </a:spcAft>
              <a:defRPr/>
            </a:pPr>
            <a:endParaRPr lang="pt-BR" sz="3600" dirty="0"/>
          </a:p>
          <a:p>
            <a:pPr algn="ctr" defTabSz="914400" fontAlgn="auto">
              <a:lnSpc>
                <a:spcPct val="90000"/>
              </a:lnSpc>
              <a:spcAft>
                <a:spcPts val="0"/>
              </a:spcAft>
              <a:defRPr/>
            </a:pPr>
            <a:endParaRPr lang="pt-BR" sz="3600" dirty="0"/>
          </a:p>
          <a:p>
            <a:pPr algn="ctr" defTabSz="914400" fontAlgn="auto">
              <a:lnSpc>
                <a:spcPct val="90000"/>
              </a:lnSpc>
              <a:spcAft>
                <a:spcPts val="0"/>
              </a:spcAft>
              <a:defRPr/>
            </a:pPr>
            <a:endParaRPr lang="pt-BR" sz="3600" dirty="0"/>
          </a:p>
          <a:p>
            <a:pPr algn="ctr" defTabSz="914400" fontAlgn="auto">
              <a:lnSpc>
                <a:spcPct val="90000"/>
              </a:lnSpc>
              <a:spcAft>
                <a:spcPts val="0"/>
              </a:spcAft>
              <a:defRPr/>
            </a:pPr>
            <a:endParaRPr lang="pt-BR" sz="3600" dirty="0"/>
          </a:p>
          <a:p>
            <a:pPr algn="ctr" defTabSz="914400" fontAlgn="auto">
              <a:lnSpc>
                <a:spcPct val="90000"/>
              </a:lnSpc>
              <a:spcAft>
                <a:spcPts val="0"/>
              </a:spcAft>
              <a:defRPr/>
            </a:pPr>
            <a:r>
              <a:rPr lang="pt-BR" sz="3600" b="1" u="sng" dirty="0"/>
              <a:t>ATENÇÃO PARA NOTA TÉCNICA CONASEMS </a:t>
            </a:r>
          </a:p>
          <a:p>
            <a:pPr algn="ctr" defTabSz="914400" fontAlgn="auto">
              <a:lnSpc>
                <a:spcPct val="90000"/>
              </a:lnSpc>
              <a:spcAft>
                <a:spcPts val="0"/>
              </a:spcAft>
              <a:defRPr/>
            </a:pPr>
            <a:endParaRPr lang="pt-BR" sz="3600" dirty="0"/>
          </a:p>
          <a:p>
            <a:pPr algn="ctr" defTabSz="914400" fontAlgn="auto">
              <a:lnSpc>
                <a:spcPct val="90000"/>
              </a:lnSpc>
              <a:spcAft>
                <a:spcPts val="0"/>
              </a:spcAft>
              <a:defRPr/>
            </a:pPr>
            <a:r>
              <a:rPr lang="pt-BR" sz="3600" dirty="0"/>
              <a:t>Regras gerais para financiamento e transferência dos recursos federais para ações e serviços públicos em saúde Consolidado: </a:t>
            </a:r>
          </a:p>
          <a:p>
            <a:pPr algn="ctr" defTabSz="914400" fontAlgn="auto">
              <a:lnSpc>
                <a:spcPct val="90000"/>
              </a:lnSpc>
              <a:spcAft>
                <a:spcPts val="0"/>
              </a:spcAft>
              <a:defRPr/>
            </a:pPr>
            <a:endParaRPr lang="pt-BR" sz="3600" dirty="0"/>
          </a:p>
          <a:p>
            <a:pPr algn="ctr" defTabSz="914400" fontAlgn="auto">
              <a:lnSpc>
                <a:spcPct val="90000"/>
              </a:lnSpc>
              <a:spcAft>
                <a:spcPts val="0"/>
              </a:spcAft>
              <a:defRPr/>
            </a:pPr>
            <a:r>
              <a:rPr lang="pt-BR" sz="3600" dirty="0"/>
              <a:t>Portaria n. 3992/2017 </a:t>
            </a:r>
          </a:p>
          <a:p>
            <a:pPr algn="ctr" defTabSz="914400" fontAlgn="auto">
              <a:lnSpc>
                <a:spcPct val="90000"/>
              </a:lnSpc>
              <a:spcAft>
                <a:spcPts val="0"/>
              </a:spcAft>
              <a:defRPr/>
            </a:pPr>
            <a:r>
              <a:rPr lang="pt-BR" sz="3600" dirty="0"/>
              <a:t> Portaria n. 828/2020 </a:t>
            </a:r>
          </a:p>
          <a:p>
            <a:pPr algn="ctr" defTabSz="914400" fontAlgn="auto">
              <a:lnSpc>
                <a:spcPct val="90000"/>
              </a:lnSpc>
              <a:spcAft>
                <a:spcPts val="0"/>
              </a:spcAft>
              <a:defRPr/>
            </a:pPr>
            <a:r>
              <a:rPr lang="pt-BR" sz="3600" dirty="0"/>
              <a:t>Portaria n. 885/2021 </a:t>
            </a:r>
          </a:p>
          <a:p>
            <a:pPr algn="ctr" defTabSz="914400" fontAlgn="auto">
              <a:lnSpc>
                <a:spcPct val="90000"/>
              </a:lnSpc>
              <a:spcAft>
                <a:spcPts val="0"/>
              </a:spcAft>
              <a:defRPr/>
            </a:pPr>
            <a:r>
              <a:rPr lang="pt-BR" sz="3600" dirty="0"/>
              <a:t> Portaria 1063 /2023</a:t>
            </a:r>
          </a:p>
          <a:p>
            <a:pPr algn="ctr" defTabSz="914400" fontAlgn="auto">
              <a:lnSpc>
                <a:spcPct val="90000"/>
              </a:lnSpc>
              <a:spcAft>
                <a:spcPts val="0"/>
              </a:spcAft>
              <a:defRPr/>
            </a:pPr>
            <a:endParaRPr lang="pt-BR" sz="3600" dirty="0"/>
          </a:p>
          <a:p>
            <a:pPr algn="ctr" defTabSz="914400" fontAlgn="auto">
              <a:lnSpc>
                <a:spcPct val="90000"/>
              </a:lnSpc>
              <a:spcAft>
                <a:spcPts val="0"/>
              </a:spcAft>
              <a:defRPr/>
            </a:pPr>
            <a:endParaRPr lang="pt-BR" sz="3600" dirty="0"/>
          </a:p>
          <a:p>
            <a:pPr algn="ctr" defTabSz="914400" fontAlgn="auto">
              <a:lnSpc>
                <a:spcPct val="90000"/>
              </a:lnSpc>
              <a:spcAft>
                <a:spcPts val="0"/>
              </a:spcAft>
              <a:defRPr/>
            </a:pPr>
            <a:r>
              <a:rPr lang="pt-BR" sz="3600" dirty="0"/>
              <a:t> Brasília, 18 de setembro de 2023.</a:t>
            </a:r>
            <a:endParaRPr lang="pt-BR" sz="3600" dirty="0">
              <a:latin typeface="Arial" pitchFamily="34" charset="0"/>
              <a:cs typeface="Arial" pitchFamily="34" charset="0"/>
            </a:endParaRPr>
          </a:p>
        </p:txBody>
      </p:sp>
      <p:sp>
        <p:nvSpPr>
          <p:cNvPr id="5" name="Seta: Entalhada para a Direita 4">
            <a:extLst>
              <a:ext uri="{FF2B5EF4-FFF2-40B4-BE49-F238E27FC236}">
                <a16:creationId xmlns:a16="http://schemas.microsoft.com/office/drawing/2014/main" id="{7BB816E2-9698-8221-C9BD-7DD5F6CAA5F0}"/>
              </a:ext>
            </a:extLst>
          </p:cNvPr>
          <p:cNvSpPr/>
          <p:nvPr/>
        </p:nvSpPr>
        <p:spPr>
          <a:xfrm>
            <a:off x="3617844" y="2342928"/>
            <a:ext cx="978408" cy="484632"/>
          </a:xfrm>
          <a:prstGeom prst="notched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t-BR"/>
          </a:p>
        </p:txBody>
      </p:sp>
    </p:spTree>
    <p:extLst>
      <p:ext uri="{BB962C8B-B14F-4D97-AF65-F5344CB8AC3E}">
        <p14:creationId xmlns:p14="http://schemas.microsoft.com/office/powerpoint/2010/main" val="1287320148"/>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decel="10000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0-#ppt_h/2"/>
                                          </p:val>
                                        </p:tav>
                                        <p:tav tm="100000">
                                          <p:val>
                                            <p:strVal val="#ppt_y"/>
                                          </p:val>
                                        </p:tav>
                                      </p:tavLst>
                                    </p:anim>
                                  </p:childTnLst>
                                </p:cTn>
                              </p:par>
                              <p:par>
                                <p:cTn id="9" presetID="10" presetClass="entr" presetSubtype="0" fill="hold" grpId="0" nodeType="withEffect">
                                  <p:stCondLst>
                                    <p:cond delay="25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500"/>
                                        <p:tgtEl>
                                          <p:spTgt spid="4"/>
                                        </p:tgtEl>
                                      </p:cBhvr>
                                    </p:animEffect>
                                  </p:childTnLst>
                                </p:cTn>
                              </p:par>
                              <p:par>
                                <p:cTn id="12" presetID="35" presetClass="path" presetSubtype="0" decel="100000" fill="hold" grpId="1" nodeType="withEffect">
                                  <p:stCondLst>
                                    <p:cond delay="250"/>
                                  </p:stCondLst>
                                  <p:childTnLst>
                                    <p:animMotion origin="layout" path="M 3.01329E-6 4.87703E-6 L 3.01329E-6 0.03166 " pathEditMode="relative" rAng="0" ptsTypes="AA">
                                      <p:cBhvr>
                                        <p:cTn id="13" dur="500" spd="-100000" fill="hold"/>
                                        <p:tgtEl>
                                          <p:spTgt spid="4"/>
                                        </p:tgtEl>
                                        <p:attrNameLst>
                                          <p:attrName>ppt_x</p:attrName>
                                          <p:attrName>ppt_y</p:attrName>
                                        </p:attrNameLst>
                                      </p:cBhvr>
                                      <p:rCtr x="0" y="1575"/>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p:bldP spid="4" grpId="1"/>
    </p:bldLst>
  </p:timing>
</p:sld>
</file>

<file path=ppt/slides/slide3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2" name="Retângulo 21">
            <a:extLst>
              <a:ext uri="{FF2B5EF4-FFF2-40B4-BE49-F238E27FC236}">
                <a16:creationId xmlns:a16="http://schemas.microsoft.com/office/drawing/2014/main" id="{A9286AD2-18A9-4868-A4E3-7A2097A2081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47" y="2"/>
            <a:ext cx="17557046" cy="987583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316736"/>
            <a:endParaRPr lang="en-US" sz="2592">
              <a:solidFill>
                <a:srgbClr val="FFFFFF"/>
              </a:solidFill>
              <a:latin typeface="Franklin Gothic Book" panose="020F0502020204030204"/>
            </a:endParaRPr>
          </a:p>
        </p:txBody>
      </p:sp>
      <p:sp>
        <p:nvSpPr>
          <p:cNvPr id="2" name="Título 1">
            <a:extLst>
              <a:ext uri="{FF2B5EF4-FFF2-40B4-BE49-F238E27FC236}">
                <a16:creationId xmlns:a16="http://schemas.microsoft.com/office/drawing/2014/main" id="{78FD68DA-43BA-4508-8DE2-BA9BB7B2FA5B}"/>
              </a:ext>
            </a:extLst>
          </p:cNvPr>
          <p:cNvSpPr>
            <a:spLocks noGrp="1"/>
          </p:cNvSpPr>
          <p:nvPr>
            <p:ph type="ctrTitle"/>
          </p:nvPr>
        </p:nvSpPr>
        <p:spPr>
          <a:xfrm>
            <a:off x="7618638" y="920330"/>
            <a:ext cx="9005066" cy="5308032"/>
          </a:xfrm>
        </p:spPr>
        <p:txBody>
          <a:bodyPr rtlCol="0">
            <a:normAutofit/>
          </a:bodyPr>
          <a:lstStyle/>
          <a:p>
            <a:pPr rtl="0"/>
            <a:r>
              <a:rPr lang="pt-br" dirty="0"/>
              <a:t>SIOPS</a:t>
            </a:r>
          </a:p>
        </p:txBody>
      </p:sp>
      <p:sp>
        <p:nvSpPr>
          <p:cNvPr id="3" name="Subtítulo 2">
            <a:extLst>
              <a:ext uri="{FF2B5EF4-FFF2-40B4-BE49-F238E27FC236}">
                <a16:creationId xmlns:a16="http://schemas.microsoft.com/office/drawing/2014/main" id="{A8E9CFF2-3777-4FF4-A759-8491175B0B7C}"/>
              </a:ext>
            </a:extLst>
          </p:cNvPr>
          <p:cNvSpPr>
            <a:spLocks noGrp="1"/>
          </p:cNvSpPr>
          <p:nvPr>
            <p:ph type="subTitle" idx="1"/>
          </p:nvPr>
        </p:nvSpPr>
        <p:spPr>
          <a:xfrm>
            <a:off x="7618637" y="6728961"/>
            <a:ext cx="9028150" cy="1471004"/>
          </a:xfrm>
        </p:spPr>
        <p:txBody>
          <a:bodyPr rtlCol="0">
            <a:normAutofit/>
          </a:bodyPr>
          <a:lstStyle/>
          <a:p>
            <a:pPr rtl="0"/>
            <a:r>
              <a:rPr lang="pt-BR" dirty="0">
                <a:solidFill>
                  <a:schemeClr val="tx1">
                    <a:lumMod val="85000"/>
                    <a:lumOff val="15000"/>
                  </a:schemeClr>
                </a:solidFill>
              </a:rPr>
              <a:t>ANALISANDO OS NÚMEROS E SEUS IMPACTOS NOS FUNDOS DE SAÚDE</a:t>
            </a:r>
            <a:endParaRPr lang="pt-br" dirty="0">
              <a:solidFill>
                <a:schemeClr val="tx1">
                  <a:lumMod val="85000"/>
                  <a:lumOff val="15000"/>
                </a:schemeClr>
              </a:solidFill>
            </a:endParaRPr>
          </a:p>
        </p:txBody>
      </p:sp>
      <p:pic>
        <p:nvPicPr>
          <p:cNvPr id="5" name="Imagem 4" descr="Uma imagem contendo prédio, banco, bancada, lateral&#10;&#10;Descrição gerada automaticamente">
            <a:extLst>
              <a:ext uri="{FF2B5EF4-FFF2-40B4-BE49-F238E27FC236}">
                <a16:creationId xmlns:a16="http://schemas.microsoft.com/office/drawing/2014/main" id="{282CF6DD-7FE8-4063-9551-1B7BBCE92ABE}"/>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a:stretch/>
        </p:blipFill>
        <p:spPr>
          <a:xfrm>
            <a:off x="1146" y="2"/>
            <a:ext cx="6675068" cy="9875836"/>
          </a:xfrm>
          <a:prstGeom prst="rect">
            <a:avLst/>
          </a:prstGeom>
        </p:spPr>
      </p:pic>
      <p:cxnSp>
        <p:nvCxnSpPr>
          <p:cNvPr id="24" name="Conector Reto 23">
            <a:extLst>
              <a:ext uri="{FF2B5EF4-FFF2-40B4-BE49-F238E27FC236}">
                <a16:creationId xmlns:a16="http://schemas.microsoft.com/office/drawing/2014/main" id="{E7A7CD63-7EC3-44F3-95D0-595C4019FF2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817365" y="6478661"/>
            <a:ext cx="8116255"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4373782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764A333-546A-0B37-5C9D-AD5E49C6CE8C}"/>
              </a:ext>
            </a:extLst>
          </p:cNvPr>
          <p:cNvSpPr>
            <a:spLocks noGrp="1"/>
          </p:cNvSpPr>
          <p:nvPr>
            <p:ph type="title"/>
          </p:nvPr>
        </p:nvSpPr>
        <p:spPr>
          <a:xfrm>
            <a:off x="1537388" y="595966"/>
            <a:ext cx="14484562" cy="2089157"/>
          </a:xfrm>
        </p:spPr>
        <p:txBody>
          <a:bodyPr>
            <a:noAutofit/>
          </a:bodyPr>
          <a:lstStyle/>
          <a:p>
            <a:r>
              <a:rPr lang="pt-BR" sz="5184" dirty="0"/>
              <a:t>OS NÚMEROS FALAM – Análise das Receitas e Despesas com ASPS através do RREO</a:t>
            </a:r>
          </a:p>
        </p:txBody>
      </p:sp>
      <p:sp>
        <p:nvSpPr>
          <p:cNvPr id="4" name="Espaço Reservado para Data 3">
            <a:extLst>
              <a:ext uri="{FF2B5EF4-FFF2-40B4-BE49-F238E27FC236}">
                <a16:creationId xmlns:a16="http://schemas.microsoft.com/office/drawing/2014/main" id="{80D17CB4-F1FB-C2EC-CEFB-85C29A24D0B7}"/>
              </a:ext>
            </a:extLst>
          </p:cNvPr>
          <p:cNvSpPr>
            <a:spLocks noGrp="1"/>
          </p:cNvSpPr>
          <p:nvPr>
            <p:ph type="dt" sz="half" idx="10"/>
          </p:nvPr>
        </p:nvSpPr>
        <p:spPr/>
        <p:txBody>
          <a:bodyPr/>
          <a:lstStyle/>
          <a:p>
            <a:pPr defTabSz="1316736"/>
            <a:fld id="{623252B5-F3E6-4058-A723-196087E9E541}" type="datetime1">
              <a:rPr lang="pt-BR">
                <a:latin typeface="Franklin Gothic Book" panose="020F0502020204030204"/>
              </a:rPr>
              <a:pPr defTabSz="1316736"/>
              <a:t>18/10/2023</a:t>
            </a:fld>
            <a:endParaRPr lang="en-US" dirty="0">
              <a:latin typeface="Franklin Gothic Book" panose="020F0502020204030204"/>
            </a:endParaRPr>
          </a:p>
        </p:txBody>
      </p:sp>
      <p:pic>
        <p:nvPicPr>
          <p:cNvPr id="6" name="Imagem 5">
            <a:extLst>
              <a:ext uri="{FF2B5EF4-FFF2-40B4-BE49-F238E27FC236}">
                <a16:creationId xmlns:a16="http://schemas.microsoft.com/office/drawing/2014/main" id="{A6CB7887-8572-69BD-1968-AA3263E67D4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788057" y="3412242"/>
            <a:ext cx="10233893" cy="5144384"/>
          </a:xfrm>
          <a:prstGeom prst="rect">
            <a:avLst/>
          </a:prstGeom>
        </p:spPr>
      </p:pic>
    </p:spTree>
    <p:extLst>
      <p:ext uri="{BB962C8B-B14F-4D97-AF65-F5344CB8AC3E}">
        <p14:creationId xmlns:p14="http://schemas.microsoft.com/office/powerpoint/2010/main" val="175414043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7" name="Retângulo 46">
            <a:extLst>
              <a:ext uri="{FF2B5EF4-FFF2-40B4-BE49-F238E27FC236}">
                <a16:creationId xmlns:a16="http://schemas.microsoft.com/office/drawing/2014/main" id="{FBDCECDC-EEE3-4128-AA5E-82A8C08796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317" y="0"/>
            <a:ext cx="17557044" cy="987583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316736"/>
            <a:endParaRPr lang="en-US" sz="2592">
              <a:solidFill>
                <a:srgbClr val="FFFFFF"/>
              </a:solidFill>
              <a:latin typeface="Franklin Gothic Book" panose="020F0502020204030204"/>
            </a:endParaRPr>
          </a:p>
        </p:txBody>
      </p:sp>
      <p:sp>
        <p:nvSpPr>
          <p:cNvPr id="49" name="Retângulo 48">
            <a:extLst>
              <a:ext uri="{FF2B5EF4-FFF2-40B4-BE49-F238E27FC236}">
                <a16:creationId xmlns:a16="http://schemas.microsoft.com/office/drawing/2014/main" id="{4260EDE0-989C-4E16-AF94-F652294D828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3317" y="7132550"/>
            <a:ext cx="17552655" cy="2743288"/>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pPr defTabSz="1316736"/>
            <a:endParaRPr lang="pt-BR" sz="2592">
              <a:solidFill>
                <a:srgbClr val="FFFFFF"/>
              </a:solidFill>
              <a:latin typeface="Franklin Gothic Book" panose="020F0502020204030204"/>
            </a:endParaRPr>
          </a:p>
        </p:txBody>
      </p:sp>
      <p:sp>
        <p:nvSpPr>
          <p:cNvPr id="3" name="Subtítulo 2">
            <a:extLst>
              <a:ext uri="{FF2B5EF4-FFF2-40B4-BE49-F238E27FC236}">
                <a16:creationId xmlns:a16="http://schemas.microsoft.com/office/drawing/2014/main" id="{255E1F2F-E259-4EA8-9FFD-3A10AF541859}"/>
              </a:ext>
            </a:extLst>
          </p:cNvPr>
          <p:cNvSpPr>
            <a:spLocks noGrp="1"/>
          </p:cNvSpPr>
          <p:nvPr>
            <p:ph type="subTitle" idx="1"/>
          </p:nvPr>
        </p:nvSpPr>
        <p:spPr>
          <a:xfrm>
            <a:off x="1585271" y="7309076"/>
            <a:ext cx="14484562" cy="2328216"/>
          </a:xfrm>
        </p:spPr>
        <p:txBody>
          <a:bodyPr rtlCol="0">
            <a:normAutofit fontScale="55000" lnSpcReduction="20000"/>
          </a:bodyPr>
          <a:lstStyle/>
          <a:p>
            <a:pPr rtl="0"/>
            <a:r>
              <a:rPr lang="pt-br" dirty="0">
                <a:solidFill>
                  <a:srgbClr val="FFFFFF"/>
                </a:solidFill>
              </a:rPr>
              <a:t>– </a:t>
            </a:r>
            <a:r>
              <a:rPr lang="pt-br" sz="4752" dirty="0">
                <a:solidFill>
                  <a:srgbClr val="FFFFFF"/>
                </a:solidFill>
              </a:rPr>
              <a:t>TENDÊNCIA DE ARRECADAÇÃO DA PREFEITURA (RREO 3º BIMESTRE)</a:t>
            </a:r>
          </a:p>
          <a:p>
            <a:pPr rtl="0"/>
            <a:r>
              <a:rPr lang="pt-BR" sz="9648" dirty="0">
                <a:solidFill>
                  <a:srgbClr val="FFFFFF"/>
                </a:solidFill>
              </a:rPr>
              <a:t>R</a:t>
            </a:r>
            <a:r>
              <a:rPr lang="pt-br" sz="9648" dirty="0">
                <a:solidFill>
                  <a:srgbClr val="FFFFFF"/>
                </a:solidFill>
              </a:rPr>
              <a:t>eflexos da arrecadação municipal no orçamento da saúde.</a:t>
            </a:r>
          </a:p>
        </p:txBody>
      </p:sp>
      <p:pic>
        <p:nvPicPr>
          <p:cNvPr id="6" name="Imagem 5">
            <a:extLst>
              <a:ext uri="{FF2B5EF4-FFF2-40B4-BE49-F238E27FC236}">
                <a16:creationId xmlns:a16="http://schemas.microsoft.com/office/drawing/2014/main" id="{C94DA378-274A-4AE8-7572-B031BBF4997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72" y="-267733"/>
            <a:ext cx="17557044" cy="7400283"/>
          </a:xfrm>
          <a:prstGeom prst="rect">
            <a:avLst/>
          </a:prstGeom>
        </p:spPr>
      </p:pic>
    </p:spTree>
    <p:extLst>
      <p:ext uri="{BB962C8B-B14F-4D97-AF65-F5344CB8AC3E}">
        <p14:creationId xmlns:p14="http://schemas.microsoft.com/office/powerpoint/2010/main" val="166697859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ângulo 1"/>
          <p:cNvSpPr/>
          <p:nvPr/>
        </p:nvSpPr>
        <p:spPr>
          <a:xfrm>
            <a:off x="0" y="0"/>
            <a:ext cx="17559338" cy="102562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dirty="0"/>
              <a:t>§ e</a:t>
            </a:r>
            <a:endParaRPr lang="pt-BR" dirty="0">
              <a:solidFill>
                <a:srgbClr val="FF0000"/>
              </a:solidFill>
            </a:endParaRPr>
          </a:p>
        </p:txBody>
      </p:sp>
      <p:sp>
        <p:nvSpPr>
          <p:cNvPr id="3" name="Retângulo 2"/>
          <p:cNvSpPr/>
          <p:nvPr/>
        </p:nvSpPr>
        <p:spPr>
          <a:xfrm>
            <a:off x="0" y="2128216"/>
            <a:ext cx="365760" cy="5619405"/>
          </a:xfrm>
          <a:prstGeom prst="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p>
        </p:txBody>
      </p:sp>
      <p:sp>
        <p:nvSpPr>
          <p:cNvPr id="4" name="CaixaDeTexto 3"/>
          <p:cNvSpPr txBox="1"/>
          <p:nvPr/>
        </p:nvSpPr>
        <p:spPr>
          <a:xfrm>
            <a:off x="1663974" y="205735"/>
            <a:ext cx="13564942" cy="584775"/>
          </a:xfrm>
          <a:prstGeom prst="rect">
            <a:avLst/>
          </a:prstGeom>
          <a:solidFill>
            <a:schemeClr val="accent1">
              <a:lumMod val="20000"/>
              <a:lumOff val="80000"/>
            </a:schemeClr>
          </a:solidFill>
        </p:spPr>
        <p:txBody>
          <a:bodyPr wrap="square" rtlCol="0">
            <a:spAutoFit/>
          </a:bodyPr>
          <a:lstStyle/>
          <a:p>
            <a:pPr algn="ctr"/>
            <a:r>
              <a:rPr lang="pt-BR" sz="3200" b="1" dirty="0">
                <a:solidFill>
                  <a:schemeClr val="tx2">
                    <a:lumMod val="75000"/>
                  </a:schemeClr>
                </a:solidFill>
                <a:latin typeface="Arial" panose="020B0604020202020204" pitchFamily="34" charset="0"/>
                <a:cs typeface="Arial" panose="020B0604020202020204" pitchFamily="34" charset="0"/>
              </a:rPr>
              <a:t>DESTAQUES DA PORTARIA 3.992 DE 22/12/2017</a:t>
            </a:r>
          </a:p>
        </p:txBody>
      </p:sp>
      <p:sp>
        <p:nvSpPr>
          <p:cNvPr id="5" name="CaixaDeTexto 4">
            <a:extLst>
              <a:ext uri="{FF2B5EF4-FFF2-40B4-BE49-F238E27FC236}">
                <a16:creationId xmlns:a16="http://schemas.microsoft.com/office/drawing/2014/main" id="{27FD0F5C-9B73-DB2F-D19B-696EC80CB52C}"/>
              </a:ext>
            </a:extLst>
          </p:cNvPr>
          <p:cNvSpPr txBox="1"/>
          <p:nvPr/>
        </p:nvSpPr>
        <p:spPr>
          <a:xfrm>
            <a:off x="1663973" y="1521599"/>
            <a:ext cx="14231389" cy="7894469"/>
          </a:xfrm>
          <a:prstGeom prst="rect">
            <a:avLst/>
          </a:prstGeom>
          <a:noFill/>
        </p:spPr>
        <p:txBody>
          <a:bodyPr wrap="square" rtlCol="0">
            <a:spAutoFit/>
          </a:bodyPr>
          <a:lstStyle/>
          <a:p>
            <a:pPr algn="just"/>
            <a:r>
              <a:rPr lang="pt-BR" sz="2400" dirty="0"/>
              <a:t>§ 1º Os recursos que compõem cada Bloco de Financiamento serão transferidos, fundo a fundo, de forma regular e automática, em conta corrente específica e única para cada Bloco, mantidas em instituições financeiras oficiais federais e movimentadas conforme disposto no Decreto nº 7.507, de 27 de junho de 2011</a:t>
            </a:r>
          </a:p>
          <a:p>
            <a:endParaRPr lang="pt-BR" sz="2400" dirty="0"/>
          </a:p>
          <a:p>
            <a:pPr algn="just"/>
            <a:r>
              <a:rPr lang="pt-BR" sz="2400" dirty="0"/>
              <a:t>§ 2º Os recursos que compõem cada Bloco de Financiamento devem ser aplicados em ações e serviços públicos de saúde relacionados ao próprio bloco</a:t>
            </a:r>
          </a:p>
          <a:p>
            <a:endParaRPr lang="pt-BR" sz="2400" dirty="0"/>
          </a:p>
          <a:p>
            <a:pPr algn="just"/>
            <a:r>
              <a:rPr lang="pt-BR" sz="2400" dirty="0"/>
              <a:t>I - a vinculação dos recursos, ao final do exercício financeiro, com a finalidade definida em cada </a:t>
            </a:r>
            <a:r>
              <a:rPr lang="pt-BR" sz="2400" b="1" dirty="0"/>
              <a:t>Programa de Trabalho do Orçamento Geral da União </a:t>
            </a:r>
            <a:r>
              <a:rPr lang="pt-BR" sz="2400" dirty="0"/>
              <a:t>que deu origem aos repasses realizados</a:t>
            </a:r>
          </a:p>
          <a:p>
            <a:pPr algn="just"/>
            <a:r>
              <a:rPr lang="pt-BR" sz="2400" dirty="0"/>
              <a:t>II - o estabelecido no </a:t>
            </a:r>
            <a:r>
              <a:rPr lang="pt-BR" sz="2400" b="1" dirty="0"/>
              <a:t>Plano de Saúde e na Programação Anual</a:t>
            </a:r>
            <a:r>
              <a:rPr lang="pt-BR" sz="2400" dirty="0"/>
              <a:t> do Estado, do Distrito Federal e do Município submetidos ao respectivo Conselho de Saúde</a:t>
            </a:r>
          </a:p>
          <a:p>
            <a:endParaRPr lang="pt-BR" sz="2400" dirty="0"/>
          </a:p>
          <a:p>
            <a:pPr algn="just"/>
            <a:r>
              <a:rPr lang="pt-BR" sz="2400" dirty="0"/>
              <a:t>§ 4º Enquanto não forem investidos na sua finalidade, os recursos de que trata este artigo deverão ser automaticamente aplicados em fundos de aplicação financeira de curto prazo, lastreados em títulos da dívida pública federal, com resgates automáticos, observado o disposto no art. 1122.</a:t>
            </a:r>
          </a:p>
          <a:p>
            <a:pPr algn="just"/>
            <a:endParaRPr lang="pt-BR" sz="2400" dirty="0"/>
          </a:p>
          <a:p>
            <a:pPr algn="just"/>
            <a:r>
              <a:rPr lang="pt-BR" sz="2400" dirty="0"/>
              <a:t>Art. 1147. Sem prejuízo de outras formas de controle realizadas pelo Ministério da Saúde, a comprovação da aplicação dos recursos repassados pelo Fundo Nacional de Saúde aos fundos de saúde dos Estados, do Distrito Federal e dos Municípios far-se-á, para o Ministério da Saúde, por meio do </a:t>
            </a:r>
            <a:r>
              <a:rPr lang="pt-BR" sz="2400" b="1" dirty="0"/>
              <a:t>Relatório de Gestão</a:t>
            </a:r>
            <a:r>
              <a:rPr lang="pt-BR" sz="2400" dirty="0"/>
              <a:t>, que deve ser elaborado anualmente e submetido ao respectivo Conselho de Saúde</a:t>
            </a:r>
          </a:p>
          <a:p>
            <a:endParaRPr lang="pt-BR" dirty="0"/>
          </a:p>
        </p:txBody>
      </p:sp>
    </p:spTree>
    <p:extLst>
      <p:ext uri="{BB962C8B-B14F-4D97-AF65-F5344CB8AC3E}">
        <p14:creationId xmlns:p14="http://schemas.microsoft.com/office/powerpoint/2010/main" val="1172999288"/>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decel="10000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0-#ppt_h/2"/>
                                          </p:val>
                                        </p:tav>
                                        <p:tav tm="100000">
                                          <p:val>
                                            <p:strVal val="#ppt_y"/>
                                          </p:val>
                                        </p:tav>
                                      </p:tavLst>
                                    </p:anim>
                                  </p:childTnLst>
                                </p:cTn>
                              </p:par>
                              <p:par>
                                <p:cTn id="9" presetID="10" presetClass="entr" presetSubtype="0" fill="hold" grpId="0" nodeType="withEffect">
                                  <p:stCondLst>
                                    <p:cond delay="25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500"/>
                                        <p:tgtEl>
                                          <p:spTgt spid="4"/>
                                        </p:tgtEl>
                                      </p:cBhvr>
                                    </p:animEffect>
                                  </p:childTnLst>
                                </p:cTn>
                              </p:par>
                              <p:par>
                                <p:cTn id="12" presetID="35" presetClass="path" presetSubtype="0" decel="100000" fill="hold" grpId="1" nodeType="withEffect">
                                  <p:stCondLst>
                                    <p:cond delay="250"/>
                                  </p:stCondLst>
                                  <p:childTnLst>
                                    <p:animMotion origin="layout" path="M -4.79613E-6 4.86095E-6 L -4.79613E-6 0.03166 " pathEditMode="relative" rAng="0" ptsTypes="AA">
                                      <p:cBhvr>
                                        <p:cTn id="13" dur="500" spd="-100000" fill="hold"/>
                                        <p:tgtEl>
                                          <p:spTgt spid="4"/>
                                        </p:tgtEl>
                                        <p:attrNameLst>
                                          <p:attrName>ppt_x</p:attrName>
                                          <p:attrName>ppt_y</p:attrName>
                                        </p:attrNameLst>
                                      </p:cBhvr>
                                      <p:rCtr x="0" y="1575"/>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4" grpId="1" animBg="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7" name="Retângulo 46">
            <a:extLst>
              <a:ext uri="{FF2B5EF4-FFF2-40B4-BE49-F238E27FC236}">
                <a16:creationId xmlns:a16="http://schemas.microsoft.com/office/drawing/2014/main" id="{FBDCECDC-EEE3-4128-AA5E-82A8C08796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317" y="0"/>
            <a:ext cx="17557044" cy="987583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316736"/>
            <a:endParaRPr lang="en-US" sz="2592">
              <a:solidFill>
                <a:srgbClr val="FFFFFF"/>
              </a:solidFill>
              <a:latin typeface="Franklin Gothic Book" panose="020F0502020204030204"/>
            </a:endParaRPr>
          </a:p>
        </p:txBody>
      </p:sp>
      <p:sp>
        <p:nvSpPr>
          <p:cNvPr id="49" name="Retângulo 48">
            <a:extLst>
              <a:ext uri="{FF2B5EF4-FFF2-40B4-BE49-F238E27FC236}">
                <a16:creationId xmlns:a16="http://schemas.microsoft.com/office/drawing/2014/main" id="{4260EDE0-989C-4E16-AF94-F652294D828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3317" y="7132550"/>
            <a:ext cx="17552655" cy="2743288"/>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pPr defTabSz="1316736"/>
            <a:endParaRPr lang="pt-BR" sz="2592">
              <a:solidFill>
                <a:srgbClr val="FFFFFF"/>
              </a:solidFill>
              <a:latin typeface="Franklin Gothic Book" panose="020F0502020204030204"/>
            </a:endParaRPr>
          </a:p>
        </p:txBody>
      </p:sp>
      <p:pic>
        <p:nvPicPr>
          <p:cNvPr id="5" name="Imagem 4">
            <a:extLst>
              <a:ext uri="{FF2B5EF4-FFF2-40B4-BE49-F238E27FC236}">
                <a16:creationId xmlns:a16="http://schemas.microsoft.com/office/drawing/2014/main" id="{51F59181-A1CD-3221-308F-A602EC22B7F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46" y="-1"/>
            <a:ext cx="17552654" cy="7132551"/>
          </a:xfrm>
          <a:prstGeom prst="rect">
            <a:avLst/>
          </a:prstGeom>
        </p:spPr>
      </p:pic>
      <p:sp>
        <p:nvSpPr>
          <p:cNvPr id="8" name="Subtítulo 2">
            <a:extLst>
              <a:ext uri="{FF2B5EF4-FFF2-40B4-BE49-F238E27FC236}">
                <a16:creationId xmlns:a16="http://schemas.microsoft.com/office/drawing/2014/main" id="{89DEDEE2-9FF3-6AE4-4D8B-25F587309312}"/>
              </a:ext>
            </a:extLst>
          </p:cNvPr>
          <p:cNvSpPr>
            <a:spLocks noGrp="1"/>
          </p:cNvSpPr>
          <p:nvPr>
            <p:ph type="subTitle" idx="1"/>
          </p:nvPr>
        </p:nvSpPr>
        <p:spPr>
          <a:xfrm>
            <a:off x="1585271" y="7309076"/>
            <a:ext cx="14484562" cy="2328216"/>
          </a:xfrm>
        </p:spPr>
        <p:txBody>
          <a:bodyPr rtlCol="0">
            <a:normAutofit fontScale="55000" lnSpcReduction="20000"/>
          </a:bodyPr>
          <a:lstStyle/>
          <a:p>
            <a:pPr rtl="0"/>
            <a:r>
              <a:rPr lang="pt-br" dirty="0">
                <a:solidFill>
                  <a:srgbClr val="FFFFFF"/>
                </a:solidFill>
              </a:rPr>
              <a:t>– </a:t>
            </a:r>
            <a:r>
              <a:rPr lang="pt-br" sz="4752" dirty="0">
                <a:solidFill>
                  <a:srgbClr val="FFFFFF"/>
                </a:solidFill>
              </a:rPr>
              <a:t>TENDÊNCIA DE ARRECADAÇÃO DA PREFEITURA (RREO 6º BIMESTRE)</a:t>
            </a:r>
          </a:p>
          <a:p>
            <a:pPr rtl="0"/>
            <a:r>
              <a:rPr lang="pt-BR" sz="9648" dirty="0">
                <a:solidFill>
                  <a:srgbClr val="FFFFFF"/>
                </a:solidFill>
              </a:rPr>
              <a:t>R</a:t>
            </a:r>
            <a:r>
              <a:rPr lang="pt-br" sz="9648" dirty="0">
                <a:solidFill>
                  <a:srgbClr val="FFFFFF"/>
                </a:solidFill>
              </a:rPr>
              <a:t>eflexos da arrecadação municipal no orçamento da saúde.</a:t>
            </a:r>
          </a:p>
        </p:txBody>
      </p:sp>
    </p:spTree>
    <p:extLst>
      <p:ext uri="{BB962C8B-B14F-4D97-AF65-F5344CB8AC3E}">
        <p14:creationId xmlns:p14="http://schemas.microsoft.com/office/powerpoint/2010/main" val="19171460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7" name="Retângulo 46">
            <a:extLst>
              <a:ext uri="{FF2B5EF4-FFF2-40B4-BE49-F238E27FC236}">
                <a16:creationId xmlns:a16="http://schemas.microsoft.com/office/drawing/2014/main" id="{FBDCECDC-EEE3-4128-AA5E-82A8C08796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317" y="0"/>
            <a:ext cx="17557044" cy="987583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316736"/>
            <a:endParaRPr lang="en-US" sz="2592">
              <a:solidFill>
                <a:srgbClr val="FFFFFF"/>
              </a:solidFill>
              <a:latin typeface="Franklin Gothic Book" panose="020F0502020204030204"/>
            </a:endParaRPr>
          </a:p>
        </p:txBody>
      </p:sp>
      <p:sp>
        <p:nvSpPr>
          <p:cNvPr id="49" name="Retângulo 48">
            <a:extLst>
              <a:ext uri="{FF2B5EF4-FFF2-40B4-BE49-F238E27FC236}">
                <a16:creationId xmlns:a16="http://schemas.microsoft.com/office/drawing/2014/main" id="{4260EDE0-989C-4E16-AF94-F652294D828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3317" y="7132550"/>
            <a:ext cx="17552655" cy="2743288"/>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pPr defTabSz="1316736"/>
            <a:endParaRPr lang="pt-BR" sz="2592">
              <a:solidFill>
                <a:srgbClr val="FFFFFF"/>
              </a:solidFill>
              <a:latin typeface="Franklin Gothic Book" panose="020F0502020204030204"/>
            </a:endParaRPr>
          </a:p>
        </p:txBody>
      </p:sp>
      <p:sp>
        <p:nvSpPr>
          <p:cNvPr id="3" name="Subtítulo 2">
            <a:extLst>
              <a:ext uri="{FF2B5EF4-FFF2-40B4-BE49-F238E27FC236}">
                <a16:creationId xmlns:a16="http://schemas.microsoft.com/office/drawing/2014/main" id="{255E1F2F-E259-4EA8-9FFD-3A10AF541859}"/>
              </a:ext>
            </a:extLst>
          </p:cNvPr>
          <p:cNvSpPr>
            <a:spLocks noGrp="1"/>
          </p:cNvSpPr>
          <p:nvPr>
            <p:ph type="subTitle" idx="1"/>
          </p:nvPr>
        </p:nvSpPr>
        <p:spPr>
          <a:xfrm>
            <a:off x="1585271" y="7309076"/>
            <a:ext cx="14484562" cy="2328216"/>
          </a:xfrm>
        </p:spPr>
        <p:txBody>
          <a:bodyPr rtlCol="0">
            <a:normAutofit fontScale="55000" lnSpcReduction="20000"/>
          </a:bodyPr>
          <a:lstStyle/>
          <a:p>
            <a:pPr rtl="0"/>
            <a:r>
              <a:rPr lang="pt-br" dirty="0">
                <a:solidFill>
                  <a:srgbClr val="FFFFFF"/>
                </a:solidFill>
              </a:rPr>
              <a:t>– </a:t>
            </a:r>
            <a:r>
              <a:rPr lang="pt-br" sz="4752" dirty="0">
                <a:solidFill>
                  <a:srgbClr val="FFFFFF"/>
                </a:solidFill>
              </a:rPr>
              <a:t>ALOCAÇÃO DAS DESEPSAS POR SUBFUNÇÃO </a:t>
            </a:r>
          </a:p>
          <a:p>
            <a:pPr rtl="0"/>
            <a:r>
              <a:rPr lang="pt-BR" sz="9648" dirty="0">
                <a:solidFill>
                  <a:srgbClr val="FFFFFF"/>
                </a:solidFill>
              </a:rPr>
              <a:t>EM QUE ESTÁ SENDO APLICADO OS RECURSOS DA SAÚDE.</a:t>
            </a:r>
            <a:endParaRPr lang="pt-br" sz="9648" dirty="0">
              <a:solidFill>
                <a:srgbClr val="FFFFFF"/>
              </a:solidFill>
            </a:endParaRPr>
          </a:p>
        </p:txBody>
      </p:sp>
      <p:pic>
        <p:nvPicPr>
          <p:cNvPr id="8" name="Imagem 7">
            <a:extLst>
              <a:ext uri="{FF2B5EF4-FFF2-40B4-BE49-F238E27FC236}">
                <a16:creationId xmlns:a16="http://schemas.microsoft.com/office/drawing/2014/main" id="{AD969DC7-E74D-FFC5-7E07-B4A7684FEF7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47" y="-1"/>
            <a:ext cx="17557044" cy="7309075"/>
          </a:xfrm>
          <a:prstGeom prst="rect">
            <a:avLst/>
          </a:prstGeom>
        </p:spPr>
      </p:pic>
    </p:spTree>
    <p:extLst>
      <p:ext uri="{BB962C8B-B14F-4D97-AF65-F5344CB8AC3E}">
        <p14:creationId xmlns:p14="http://schemas.microsoft.com/office/powerpoint/2010/main" val="262851447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7" name="Retângulo 46">
            <a:extLst>
              <a:ext uri="{FF2B5EF4-FFF2-40B4-BE49-F238E27FC236}">
                <a16:creationId xmlns:a16="http://schemas.microsoft.com/office/drawing/2014/main" id="{FBDCECDC-EEE3-4128-AA5E-82A8C08796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317" y="0"/>
            <a:ext cx="17557044" cy="987583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316736"/>
            <a:endParaRPr lang="en-US" sz="2592">
              <a:solidFill>
                <a:srgbClr val="FFFFFF"/>
              </a:solidFill>
              <a:latin typeface="Franklin Gothic Book" panose="020F0502020204030204"/>
            </a:endParaRPr>
          </a:p>
        </p:txBody>
      </p:sp>
      <p:sp>
        <p:nvSpPr>
          <p:cNvPr id="49" name="Retângulo 48">
            <a:extLst>
              <a:ext uri="{FF2B5EF4-FFF2-40B4-BE49-F238E27FC236}">
                <a16:creationId xmlns:a16="http://schemas.microsoft.com/office/drawing/2014/main" id="{4260EDE0-989C-4E16-AF94-F652294D828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3317" y="7132550"/>
            <a:ext cx="17552655" cy="2743288"/>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pPr defTabSz="1316736"/>
            <a:endParaRPr lang="pt-BR" sz="2592">
              <a:solidFill>
                <a:srgbClr val="FFFFFF"/>
              </a:solidFill>
              <a:latin typeface="Franklin Gothic Book" panose="020F0502020204030204"/>
            </a:endParaRPr>
          </a:p>
        </p:txBody>
      </p:sp>
      <p:sp>
        <p:nvSpPr>
          <p:cNvPr id="6" name="Subtítulo 2">
            <a:extLst>
              <a:ext uri="{FF2B5EF4-FFF2-40B4-BE49-F238E27FC236}">
                <a16:creationId xmlns:a16="http://schemas.microsoft.com/office/drawing/2014/main" id="{6A7528D9-3417-97CD-7122-016B7B9150B2}"/>
              </a:ext>
            </a:extLst>
          </p:cNvPr>
          <p:cNvSpPr>
            <a:spLocks noGrp="1"/>
          </p:cNvSpPr>
          <p:nvPr>
            <p:ph type="subTitle" idx="1"/>
          </p:nvPr>
        </p:nvSpPr>
        <p:spPr>
          <a:xfrm>
            <a:off x="1585271" y="7309076"/>
            <a:ext cx="14484562" cy="2328216"/>
          </a:xfrm>
        </p:spPr>
        <p:txBody>
          <a:bodyPr rtlCol="0">
            <a:normAutofit fontScale="55000" lnSpcReduction="20000"/>
          </a:bodyPr>
          <a:lstStyle/>
          <a:p>
            <a:pPr rtl="0"/>
            <a:r>
              <a:rPr lang="pt-br" dirty="0">
                <a:solidFill>
                  <a:srgbClr val="FFFFFF"/>
                </a:solidFill>
              </a:rPr>
              <a:t>– </a:t>
            </a:r>
            <a:r>
              <a:rPr lang="pt-br" sz="4752" dirty="0">
                <a:solidFill>
                  <a:srgbClr val="FFFFFF"/>
                </a:solidFill>
              </a:rPr>
              <a:t>APLICAÇÃO EM SAÚDE</a:t>
            </a:r>
          </a:p>
          <a:p>
            <a:pPr rtl="0"/>
            <a:r>
              <a:rPr lang="pt-br" sz="9648" dirty="0">
                <a:solidFill>
                  <a:srgbClr val="FFFFFF"/>
                </a:solidFill>
              </a:rPr>
              <a:t>O </a:t>
            </a:r>
            <a:r>
              <a:rPr lang="pt-BR" sz="9648" dirty="0">
                <a:solidFill>
                  <a:srgbClr val="FFFFFF"/>
                </a:solidFill>
              </a:rPr>
              <a:t>MUNICÍPIO ESTA CUMPRINDO A APLICAÇÃO MÍNIMA?</a:t>
            </a:r>
            <a:endParaRPr lang="pt-br" sz="9648" dirty="0">
              <a:solidFill>
                <a:srgbClr val="FFFFFF"/>
              </a:solidFill>
            </a:endParaRPr>
          </a:p>
        </p:txBody>
      </p:sp>
      <p:pic>
        <p:nvPicPr>
          <p:cNvPr id="8" name="Imagem 7">
            <a:extLst>
              <a:ext uri="{FF2B5EF4-FFF2-40B4-BE49-F238E27FC236}">
                <a16:creationId xmlns:a16="http://schemas.microsoft.com/office/drawing/2014/main" id="{7FA52549-0D95-6D7D-F630-EFE9CAD2E7E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47" y="1"/>
            <a:ext cx="17552655" cy="7309075"/>
          </a:xfrm>
          <a:prstGeom prst="rect">
            <a:avLst/>
          </a:prstGeom>
        </p:spPr>
      </p:pic>
    </p:spTree>
    <p:extLst>
      <p:ext uri="{BB962C8B-B14F-4D97-AF65-F5344CB8AC3E}">
        <p14:creationId xmlns:p14="http://schemas.microsoft.com/office/powerpoint/2010/main" val="194556541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7" name="Retângulo 46">
            <a:extLst>
              <a:ext uri="{FF2B5EF4-FFF2-40B4-BE49-F238E27FC236}">
                <a16:creationId xmlns:a16="http://schemas.microsoft.com/office/drawing/2014/main" id="{FBDCECDC-EEE3-4128-AA5E-82A8C08796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317" y="0"/>
            <a:ext cx="17557044" cy="987583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316736"/>
            <a:endParaRPr lang="en-US" sz="2592">
              <a:solidFill>
                <a:srgbClr val="FFFFFF"/>
              </a:solidFill>
              <a:latin typeface="Franklin Gothic Book" panose="020F0502020204030204"/>
            </a:endParaRPr>
          </a:p>
        </p:txBody>
      </p:sp>
      <p:sp>
        <p:nvSpPr>
          <p:cNvPr id="49" name="Retângulo 48">
            <a:extLst>
              <a:ext uri="{FF2B5EF4-FFF2-40B4-BE49-F238E27FC236}">
                <a16:creationId xmlns:a16="http://schemas.microsoft.com/office/drawing/2014/main" id="{4260EDE0-989C-4E16-AF94-F652294D828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3317" y="7132550"/>
            <a:ext cx="17552655" cy="2743288"/>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pPr defTabSz="1316736"/>
            <a:endParaRPr lang="pt-BR" sz="2592">
              <a:solidFill>
                <a:srgbClr val="FFFFFF"/>
              </a:solidFill>
              <a:latin typeface="Franklin Gothic Book" panose="020F0502020204030204"/>
            </a:endParaRPr>
          </a:p>
        </p:txBody>
      </p:sp>
      <p:sp>
        <p:nvSpPr>
          <p:cNvPr id="6" name="Subtítulo 2">
            <a:extLst>
              <a:ext uri="{FF2B5EF4-FFF2-40B4-BE49-F238E27FC236}">
                <a16:creationId xmlns:a16="http://schemas.microsoft.com/office/drawing/2014/main" id="{6A7528D9-3417-97CD-7122-016B7B9150B2}"/>
              </a:ext>
            </a:extLst>
          </p:cNvPr>
          <p:cNvSpPr>
            <a:spLocks noGrp="1"/>
          </p:cNvSpPr>
          <p:nvPr>
            <p:ph type="subTitle" idx="1"/>
          </p:nvPr>
        </p:nvSpPr>
        <p:spPr>
          <a:xfrm>
            <a:off x="1585271" y="7309076"/>
            <a:ext cx="14484562" cy="2328216"/>
          </a:xfrm>
        </p:spPr>
        <p:txBody>
          <a:bodyPr rtlCol="0">
            <a:normAutofit fontScale="55000" lnSpcReduction="20000"/>
          </a:bodyPr>
          <a:lstStyle/>
          <a:p>
            <a:pPr rtl="0"/>
            <a:r>
              <a:rPr lang="pt-br" dirty="0">
                <a:solidFill>
                  <a:srgbClr val="FFFFFF"/>
                </a:solidFill>
              </a:rPr>
              <a:t>– </a:t>
            </a:r>
            <a:r>
              <a:rPr lang="pt-br" sz="4752" dirty="0">
                <a:solidFill>
                  <a:srgbClr val="FFFFFF"/>
                </a:solidFill>
              </a:rPr>
              <a:t>SERIE HISTÓRICA DE APLICAÇÃO EM SAÚDE</a:t>
            </a:r>
          </a:p>
          <a:p>
            <a:pPr rtl="0"/>
            <a:r>
              <a:rPr lang="pt-BR" sz="9648" dirty="0">
                <a:solidFill>
                  <a:srgbClr val="FFFFFF"/>
                </a:solidFill>
              </a:rPr>
              <a:t>QUAL A EVOLUÇÃO DA APLICAÇÃO EM ASPS PELO FMS?</a:t>
            </a:r>
            <a:endParaRPr lang="pt-br" sz="9648" dirty="0">
              <a:solidFill>
                <a:srgbClr val="FFFFFF"/>
              </a:solidFill>
            </a:endParaRPr>
          </a:p>
        </p:txBody>
      </p:sp>
      <p:pic>
        <p:nvPicPr>
          <p:cNvPr id="3" name="Imagem 2">
            <a:extLst>
              <a:ext uri="{FF2B5EF4-FFF2-40B4-BE49-F238E27FC236}">
                <a16:creationId xmlns:a16="http://schemas.microsoft.com/office/drawing/2014/main" id="{C28F2678-3E25-86E5-018F-E1CDE7740FE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47" y="-1"/>
            <a:ext cx="17552655" cy="7132551"/>
          </a:xfrm>
          <a:prstGeom prst="rect">
            <a:avLst/>
          </a:prstGeom>
        </p:spPr>
      </p:pic>
    </p:spTree>
    <p:extLst>
      <p:ext uri="{BB962C8B-B14F-4D97-AF65-F5344CB8AC3E}">
        <p14:creationId xmlns:p14="http://schemas.microsoft.com/office/powerpoint/2010/main" val="640721515"/>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764A333-546A-0B37-5C9D-AD5E49C6CE8C}"/>
              </a:ext>
            </a:extLst>
          </p:cNvPr>
          <p:cNvSpPr>
            <a:spLocks noGrp="1"/>
          </p:cNvSpPr>
          <p:nvPr>
            <p:ph type="title"/>
          </p:nvPr>
        </p:nvSpPr>
        <p:spPr/>
        <p:txBody>
          <a:bodyPr>
            <a:noAutofit/>
          </a:bodyPr>
          <a:lstStyle/>
          <a:p>
            <a:r>
              <a:rPr lang="pt-BR" sz="5184" dirty="0"/>
              <a:t>PORTARIA GM/MS 1.63/2023 - </a:t>
            </a:r>
            <a:r>
              <a:rPr lang="pt-BR" sz="4032" dirty="0"/>
              <a:t>financiamento e a transferência dos recursos federais destinados a despesas com ações e serviços públicos de saúde</a:t>
            </a:r>
          </a:p>
        </p:txBody>
      </p:sp>
      <p:sp>
        <p:nvSpPr>
          <p:cNvPr id="5" name="Espaço Reservado para Conteúdo 4">
            <a:extLst>
              <a:ext uri="{FF2B5EF4-FFF2-40B4-BE49-F238E27FC236}">
                <a16:creationId xmlns:a16="http://schemas.microsoft.com/office/drawing/2014/main" id="{3AADC0A4-8A4B-8B72-4454-3C8060F26FAF}"/>
              </a:ext>
            </a:extLst>
          </p:cNvPr>
          <p:cNvSpPr>
            <a:spLocks noGrp="1"/>
          </p:cNvSpPr>
          <p:nvPr>
            <p:ph idx="1"/>
          </p:nvPr>
        </p:nvSpPr>
        <p:spPr/>
        <p:txBody>
          <a:bodyPr/>
          <a:lstStyle/>
          <a:p>
            <a:pPr algn="just"/>
            <a:r>
              <a:rPr lang="pt-BR" b="0" i="0" dirty="0">
                <a:solidFill>
                  <a:srgbClr val="162937"/>
                </a:solidFill>
                <a:effectLst/>
                <a:latin typeface="rawline"/>
              </a:rPr>
              <a:t>§ 5º Os rendimentos das aplicações financeiras de que trata o § 4º serão:</a:t>
            </a:r>
          </a:p>
          <a:p>
            <a:pPr algn="just"/>
            <a:r>
              <a:rPr lang="pt-BR" b="0" i="0" dirty="0">
                <a:solidFill>
                  <a:srgbClr val="162937"/>
                </a:solidFill>
                <a:effectLst/>
                <a:latin typeface="rawline"/>
              </a:rPr>
              <a:t>I - aplicados, obrigatoriamente, na execução de ações e serviços públicos de saúde relacionados ao respectivo Bloco de Financiamento, estando sujeitos às mesmas finalidades, devendo ser identificados e incluídos na Tomada de Contas Anual apresentada ao Tribunal de Contas respectivo, bem como no Relatório Anual de Gestão - RAG a ser submetido à apreciação do Conselho de Saúde competente; e</a:t>
            </a:r>
          </a:p>
          <a:p>
            <a:pPr algn="just"/>
            <a:r>
              <a:rPr lang="pt-BR" b="0" i="0" dirty="0">
                <a:solidFill>
                  <a:srgbClr val="162937"/>
                </a:solidFill>
                <a:effectLst/>
                <a:latin typeface="rawline"/>
              </a:rPr>
              <a:t>II - considerados recursos federais, não podendo ser computados como contrapartida do respectivo ente federativo." (NR)</a:t>
            </a:r>
          </a:p>
          <a:p>
            <a:pPr marL="0" indent="0">
              <a:buNone/>
            </a:pPr>
            <a:endParaRPr lang="pt-BR" dirty="0">
              <a:solidFill>
                <a:srgbClr val="162937"/>
              </a:solidFill>
              <a:latin typeface="rawline"/>
            </a:endParaRPr>
          </a:p>
          <a:p>
            <a:pPr marL="0" indent="0">
              <a:buNone/>
            </a:pPr>
            <a:endParaRPr lang="pt-BR" dirty="0"/>
          </a:p>
        </p:txBody>
      </p:sp>
      <p:sp>
        <p:nvSpPr>
          <p:cNvPr id="4" name="Espaço Reservado para Data 3">
            <a:extLst>
              <a:ext uri="{FF2B5EF4-FFF2-40B4-BE49-F238E27FC236}">
                <a16:creationId xmlns:a16="http://schemas.microsoft.com/office/drawing/2014/main" id="{80D17CB4-F1FB-C2EC-CEFB-85C29A24D0B7}"/>
              </a:ext>
            </a:extLst>
          </p:cNvPr>
          <p:cNvSpPr>
            <a:spLocks noGrp="1"/>
          </p:cNvSpPr>
          <p:nvPr>
            <p:ph type="dt" sz="half" idx="10"/>
          </p:nvPr>
        </p:nvSpPr>
        <p:spPr/>
        <p:txBody>
          <a:bodyPr/>
          <a:lstStyle/>
          <a:p>
            <a:pPr defTabSz="1316736"/>
            <a:fld id="{623252B5-F3E6-4058-A723-196087E9E541}" type="datetime1">
              <a:rPr lang="pt-BR">
                <a:latin typeface="Franklin Gothic Book" panose="020F0502020204030204"/>
              </a:rPr>
              <a:pPr defTabSz="1316736"/>
              <a:t>18/10/2023</a:t>
            </a:fld>
            <a:endParaRPr lang="en-US" dirty="0">
              <a:latin typeface="Franklin Gothic Book" panose="020F0502020204030204"/>
            </a:endParaRPr>
          </a:p>
        </p:txBody>
      </p:sp>
    </p:spTree>
    <p:extLst>
      <p:ext uri="{BB962C8B-B14F-4D97-AF65-F5344CB8AC3E}">
        <p14:creationId xmlns:p14="http://schemas.microsoft.com/office/powerpoint/2010/main" val="2588855397"/>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764A333-546A-0B37-5C9D-AD5E49C6CE8C}"/>
              </a:ext>
            </a:extLst>
          </p:cNvPr>
          <p:cNvSpPr>
            <a:spLocks noGrp="1"/>
          </p:cNvSpPr>
          <p:nvPr>
            <p:ph type="title"/>
          </p:nvPr>
        </p:nvSpPr>
        <p:spPr/>
        <p:txBody>
          <a:bodyPr>
            <a:noAutofit/>
          </a:bodyPr>
          <a:lstStyle/>
          <a:p>
            <a:r>
              <a:rPr lang="pt-BR" sz="5184" dirty="0"/>
              <a:t>PORTARIA GM/MS 1.63/2023 - </a:t>
            </a:r>
            <a:r>
              <a:rPr lang="pt-BR" sz="4032" dirty="0"/>
              <a:t>financiamento e a transferência dos recursos federais destinados a despesas com ações e serviços públicos de saúde</a:t>
            </a:r>
          </a:p>
        </p:txBody>
      </p:sp>
      <p:sp>
        <p:nvSpPr>
          <p:cNvPr id="5" name="Espaço Reservado para Conteúdo 4">
            <a:extLst>
              <a:ext uri="{FF2B5EF4-FFF2-40B4-BE49-F238E27FC236}">
                <a16:creationId xmlns:a16="http://schemas.microsoft.com/office/drawing/2014/main" id="{3AADC0A4-8A4B-8B72-4454-3C8060F26FAF}"/>
              </a:ext>
            </a:extLst>
          </p:cNvPr>
          <p:cNvSpPr>
            <a:spLocks noGrp="1"/>
          </p:cNvSpPr>
          <p:nvPr>
            <p:ph idx="1"/>
          </p:nvPr>
        </p:nvSpPr>
        <p:spPr/>
        <p:txBody>
          <a:bodyPr>
            <a:normAutofit fontScale="92500" lnSpcReduction="10000"/>
          </a:bodyPr>
          <a:lstStyle/>
          <a:p>
            <a:pPr marL="0" indent="0">
              <a:buNone/>
            </a:pPr>
            <a:r>
              <a:rPr lang="pt-BR" b="0" i="0" dirty="0">
                <a:solidFill>
                  <a:srgbClr val="162937"/>
                </a:solidFill>
                <a:effectLst/>
                <a:latin typeface="rawline"/>
              </a:rPr>
              <a:t>Art. 3º-A Os recursos federais vinculados aos fundos de saúde estaduais, municipais ou do Distrito Federal mantidos nas instituições financeiras oficiais federais de que trata o art. 1.122 desta Portaria serão nelas executados, vedada a transferência para outras contas do ente federativo.</a:t>
            </a:r>
          </a:p>
          <a:p>
            <a:pPr marL="0" indent="0">
              <a:buNone/>
            </a:pPr>
            <a:endParaRPr lang="pt-BR" dirty="0">
              <a:solidFill>
                <a:srgbClr val="162937"/>
              </a:solidFill>
              <a:latin typeface="rawline"/>
            </a:endParaRPr>
          </a:p>
          <a:p>
            <a:pPr marL="0" indent="0">
              <a:buNone/>
            </a:pPr>
            <a:r>
              <a:rPr lang="pt-BR" b="0" i="0" dirty="0">
                <a:solidFill>
                  <a:srgbClr val="162937"/>
                </a:solidFill>
                <a:effectLst/>
                <a:latin typeface="rawline"/>
              </a:rPr>
              <a:t>§ 5º Em se tratando de recursos federais transferidos pela gestão local do SUS para organizações sociais e entidades congêneres para a gestão de unidades de saúde públicas, sua manutenção e movimentação se darão, exclusivamente, em instituições financeiras oficiais federais, sendo obrigatório que o destinatário dê publicidade à utilização dos recursos em seus sítios eletrônicos." (NR)</a:t>
            </a:r>
          </a:p>
          <a:p>
            <a:pPr marL="0" indent="0">
              <a:buNone/>
            </a:pPr>
            <a:endParaRPr lang="pt-BR" dirty="0">
              <a:solidFill>
                <a:srgbClr val="162937"/>
              </a:solidFill>
              <a:latin typeface="rawline"/>
            </a:endParaRPr>
          </a:p>
          <a:p>
            <a:pPr marL="0" indent="0">
              <a:buNone/>
            </a:pPr>
            <a:r>
              <a:rPr lang="pt-BR" b="0" i="0" dirty="0">
                <a:solidFill>
                  <a:srgbClr val="162937"/>
                </a:solidFill>
                <a:effectLst/>
                <a:latin typeface="rawline"/>
              </a:rPr>
              <a:t>§ 4º Fica </a:t>
            </a:r>
            <a:r>
              <a:rPr lang="pt-BR" b="1" i="0" dirty="0">
                <a:solidFill>
                  <a:srgbClr val="162937"/>
                </a:solidFill>
                <a:effectLst/>
                <a:latin typeface="rawline"/>
              </a:rPr>
              <a:t>vedado</a:t>
            </a:r>
            <a:r>
              <a:rPr lang="pt-BR" b="0" i="0" dirty="0">
                <a:solidFill>
                  <a:srgbClr val="162937"/>
                </a:solidFill>
                <a:effectLst/>
                <a:latin typeface="rawline"/>
              </a:rPr>
              <a:t> o depósito de recursos de origem estadual, municipal e distrital nas contas-correntes utilizadas para o recebimento de recursos federais na modalidade fundo a fundo.</a:t>
            </a:r>
          </a:p>
          <a:p>
            <a:pPr marL="0" indent="0">
              <a:buNone/>
            </a:pPr>
            <a:endParaRPr lang="pt-BR" dirty="0">
              <a:solidFill>
                <a:srgbClr val="162937"/>
              </a:solidFill>
              <a:latin typeface="rawline"/>
            </a:endParaRPr>
          </a:p>
          <a:p>
            <a:pPr marL="0" indent="0">
              <a:buNone/>
            </a:pPr>
            <a:endParaRPr lang="pt-BR" dirty="0"/>
          </a:p>
        </p:txBody>
      </p:sp>
      <p:sp>
        <p:nvSpPr>
          <p:cNvPr id="4" name="Espaço Reservado para Data 3">
            <a:extLst>
              <a:ext uri="{FF2B5EF4-FFF2-40B4-BE49-F238E27FC236}">
                <a16:creationId xmlns:a16="http://schemas.microsoft.com/office/drawing/2014/main" id="{80D17CB4-F1FB-C2EC-CEFB-85C29A24D0B7}"/>
              </a:ext>
            </a:extLst>
          </p:cNvPr>
          <p:cNvSpPr>
            <a:spLocks noGrp="1"/>
          </p:cNvSpPr>
          <p:nvPr>
            <p:ph type="dt" sz="half" idx="10"/>
          </p:nvPr>
        </p:nvSpPr>
        <p:spPr/>
        <p:txBody>
          <a:bodyPr/>
          <a:lstStyle/>
          <a:p>
            <a:pPr defTabSz="1316736"/>
            <a:fld id="{623252B5-F3E6-4058-A723-196087E9E541}" type="datetime1">
              <a:rPr lang="pt-BR">
                <a:latin typeface="Franklin Gothic Book" panose="020F0502020204030204"/>
              </a:rPr>
              <a:pPr defTabSz="1316736"/>
              <a:t>18/10/2023</a:t>
            </a:fld>
            <a:endParaRPr lang="en-US" dirty="0">
              <a:latin typeface="Franklin Gothic Book" panose="020F0502020204030204"/>
            </a:endParaRPr>
          </a:p>
        </p:txBody>
      </p:sp>
    </p:spTree>
    <p:extLst>
      <p:ext uri="{BB962C8B-B14F-4D97-AF65-F5344CB8AC3E}">
        <p14:creationId xmlns:p14="http://schemas.microsoft.com/office/powerpoint/2010/main" val="3208217"/>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ângulo 1"/>
          <p:cNvSpPr/>
          <p:nvPr/>
        </p:nvSpPr>
        <p:spPr>
          <a:xfrm>
            <a:off x="0" y="0"/>
            <a:ext cx="17559338" cy="987583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p>
        </p:txBody>
      </p:sp>
      <p:sp>
        <p:nvSpPr>
          <p:cNvPr id="3" name="Retângulo 2"/>
          <p:cNvSpPr/>
          <p:nvPr/>
        </p:nvSpPr>
        <p:spPr>
          <a:xfrm>
            <a:off x="0" y="2585244"/>
            <a:ext cx="285750" cy="470535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4" name="CaixaDeTexto 3"/>
          <p:cNvSpPr txBox="1"/>
          <p:nvPr/>
        </p:nvSpPr>
        <p:spPr>
          <a:xfrm>
            <a:off x="0" y="6284184"/>
            <a:ext cx="17404793" cy="1015663"/>
          </a:xfrm>
          <a:prstGeom prst="rect">
            <a:avLst/>
          </a:prstGeom>
          <a:noFill/>
        </p:spPr>
        <p:txBody>
          <a:bodyPr wrap="square" rtlCol="0">
            <a:spAutoFit/>
          </a:bodyPr>
          <a:lstStyle/>
          <a:p>
            <a:pPr algn="ctr" fontAlgn="auto">
              <a:spcBef>
                <a:spcPts val="0"/>
              </a:spcBef>
              <a:spcAft>
                <a:spcPts val="0"/>
              </a:spcAft>
              <a:defRPr/>
            </a:pPr>
            <a:r>
              <a:rPr lang="pt-BR" sz="6000" b="1" dirty="0">
                <a:latin typeface="Arial" pitchFamily="34" charset="0"/>
                <a:cs typeface="Arial" pitchFamily="34" charset="0"/>
              </a:rPr>
              <a:t>DÚVIDAS???</a:t>
            </a:r>
            <a:endParaRPr lang="pt-BR" sz="6000" dirty="0">
              <a:latin typeface="Arial" pitchFamily="34" charset="0"/>
              <a:cs typeface="Arial" pitchFamily="34" charset="0"/>
            </a:endParaRPr>
          </a:p>
        </p:txBody>
      </p:sp>
      <p:pic>
        <p:nvPicPr>
          <p:cNvPr id="7" name="Picture 2"/>
          <p:cNvPicPr>
            <a:picLocks noChangeAspect="1" noChangeArrowheads="1"/>
          </p:cNvPicPr>
          <p:nvPr/>
        </p:nvPicPr>
        <p:blipFill>
          <a:blip r:embed="rId2" cstate="print"/>
          <a:srcRect l="30469" t="20833" r="31250" b="38194"/>
          <a:stretch>
            <a:fillRect/>
          </a:stretch>
        </p:blipFill>
        <p:spPr bwMode="auto">
          <a:xfrm>
            <a:off x="-1" y="0"/>
            <a:ext cx="8809149" cy="5303075"/>
          </a:xfrm>
          <a:prstGeom prst="rect">
            <a:avLst/>
          </a:prstGeom>
          <a:noFill/>
          <a:ln w="9525">
            <a:noFill/>
            <a:miter lim="800000"/>
            <a:headEnd/>
            <a:tailEnd/>
          </a:ln>
        </p:spPr>
      </p:pic>
      <p:pic>
        <p:nvPicPr>
          <p:cNvPr id="8" name="Picture 3"/>
          <p:cNvPicPr>
            <a:picLocks noChangeAspect="1" noChangeArrowheads="1"/>
          </p:cNvPicPr>
          <p:nvPr/>
        </p:nvPicPr>
        <p:blipFill>
          <a:blip r:embed="rId3" cstate="print"/>
          <a:srcRect l="30469" t="38889" r="31250" b="19444"/>
          <a:stretch>
            <a:fillRect/>
          </a:stretch>
        </p:blipFill>
        <p:spPr bwMode="auto">
          <a:xfrm>
            <a:off x="8809149" y="0"/>
            <a:ext cx="8750189" cy="5356796"/>
          </a:xfrm>
          <a:prstGeom prst="rect">
            <a:avLst/>
          </a:prstGeom>
          <a:noFill/>
          <a:ln w="9525">
            <a:noFill/>
            <a:miter lim="800000"/>
            <a:headEnd/>
            <a:tailEnd/>
          </a:ln>
        </p:spPr>
      </p:pic>
    </p:spTree>
    <p:extLst>
      <p:ext uri="{BB962C8B-B14F-4D97-AF65-F5344CB8AC3E}">
        <p14:creationId xmlns:p14="http://schemas.microsoft.com/office/powerpoint/2010/main" val="850094629"/>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decel="10000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0-#ppt_h/2"/>
                                          </p:val>
                                        </p:tav>
                                        <p:tav tm="100000">
                                          <p:val>
                                            <p:strVal val="#ppt_y"/>
                                          </p:val>
                                        </p:tav>
                                      </p:tavLst>
                                    </p:anim>
                                  </p:childTnLst>
                                </p:cTn>
                              </p:par>
                              <p:par>
                                <p:cTn id="9" presetID="10" presetClass="entr" presetSubtype="0" fill="hold" grpId="0" nodeType="withEffect">
                                  <p:stCondLst>
                                    <p:cond delay="25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500"/>
                                        <p:tgtEl>
                                          <p:spTgt spid="4"/>
                                        </p:tgtEl>
                                      </p:cBhvr>
                                    </p:animEffect>
                                  </p:childTnLst>
                                </p:cTn>
                              </p:par>
                              <p:par>
                                <p:cTn id="12" presetID="35" presetClass="path" presetSubtype="0" decel="100000" fill="hold" grpId="1" nodeType="withEffect">
                                  <p:stCondLst>
                                    <p:cond delay="250"/>
                                  </p:stCondLst>
                                  <p:childTnLst>
                                    <p:animMotion origin="layout" path="M -1.14456E-6 -3.68108E-7 L -1.14456E-6 0.03167 " pathEditMode="relative" rAng="0" ptsTypes="AA">
                                      <p:cBhvr>
                                        <p:cTn id="13" dur="500" spd="-100000" fill="hold"/>
                                        <p:tgtEl>
                                          <p:spTgt spid="4"/>
                                        </p:tgtEl>
                                        <p:attrNameLst>
                                          <p:attrName>ppt_x</p:attrName>
                                          <p:attrName>ppt_y</p:attrName>
                                        </p:attrNameLst>
                                      </p:cBhvr>
                                      <p:rCtr x="0" y="1575"/>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p:bldP spid="4" grpId="1"/>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ângulo 1"/>
          <p:cNvSpPr/>
          <p:nvPr/>
        </p:nvSpPr>
        <p:spPr>
          <a:xfrm>
            <a:off x="0" y="0"/>
            <a:ext cx="17559338" cy="987583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p>
        </p:txBody>
      </p:sp>
      <p:sp>
        <p:nvSpPr>
          <p:cNvPr id="3" name="Retângulo 2"/>
          <p:cNvSpPr/>
          <p:nvPr/>
        </p:nvSpPr>
        <p:spPr>
          <a:xfrm>
            <a:off x="0" y="2585244"/>
            <a:ext cx="285750" cy="470535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4" name="CaixaDeTexto 3"/>
          <p:cNvSpPr txBox="1"/>
          <p:nvPr/>
        </p:nvSpPr>
        <p:spPr>
          <a:xfrm>
            <a:off x="0" y="6284184"/>
            <a:ext cx="17404793" cy="1815882"/>
          </a:xfrm>
          <a:prstGeom prst="rect">
            <a:avLst/>
          </a:prstGeom>
          <a:noFill/>
        </p:spPr>
        <p:txBody>
          <a:bodyPr wrap="square" rtlCol="0">
            <a:spAutoFit/>
          </a:bodyPr>
          <a:lstStyle/>
          <a:p>
            <a:pPr algn="ctr" fontAlgn="auto">
              <a:spcBef>
                <a:spcPts val="0"/>
              </a:spcBef>
              <a:spcAft>
                <a:spcPts val="0"/>
              </a:spcAft>
              <a:defRPr/>
            </a:pPr>
            <a:r>
              <a:rPr lang="pt-BR" sz="4000" b="1" dirty="0">
                <a:latin typeface="Arial" pitchFamily="34" charset="0"/>
                <a:cs typeface="Arial" pitchFamily="34" charset="0"/>
              </a:rPr>
              <a:t>GRATIDÃO!!</a:t>
            </a:r>
          </a:p>
          <a:p>
            <a:pPr algn="ctr" fontAlgn="auto">
              <a:spcBef>
                <a:spcPts val="0"/>
              </a:spcBef>
              <a:spcAft>
                <a:spcPts val="0"/>
              </a:spcAft>
              <a:defRPr/>
            </a:pPr>
            <a:r>
              <a:rPr lang="pt-BR" sz="3600" b="1" dirty="0">
                <a:latin typeface="Arial" pitchFamily="34" charset="0"/>
                <a:cs typeface="Arial" pitchFamily="34" charset="0"/>
              </a:rPr>
              <a:t>César Martinho – </a:t>
            </a:r>
            <a:r>
              <a:rPr lang="pt-BR" sz="3600" b="1" dirty="0">
                <a:latin typeface="Arial" pitchFamily="34" charset="0"/>
                <a:cs typeface="Arial" pitchFamily="34" charset="0"/>
                <a:hlinkClick r:id="rId2"/>
              </a:rPr>
              <a:t>cesarmartinho.n@gmail.com</a:t>
            </a:r>
            <a:endParaRPr lang="pt-BR" sz="3600" b="1" dirty="0">
              <a:latin typeface="Arial" pitchFamily="34" charset="0"/>
              <a:cs typeface="Arial" pitchFamily="34" charset="0"/>
            </a:endParaRPr>
          </a:p>
          <a:p>
            <a:pPr algn="ctr" fontAlgn="auto">
              <a:spcBef>
                <a:spcPts val="0"/>
              </a:spcBef>
              <a:spcAft>
                <a:spcPts val="0"/>
              </a:spcAft>
              <a:defRPr/>
            </a:pPr>
            <a:r>
              <a:rPr lang="pt-BR" sz="3600" b="1" dirty="0">
                <a:latin typeface="Arial" pitchFamily="34" charset="0"/>
                <a:cs typeface="Arial" pitchFamily="34" charset="0"/>
              </a:rPr>
              <a:t> Terezinha Rêgo – terezinha.rego.consult@gmail.com</a:t>
            </a:r>
            <a:endParaRPr lang="pt-BR" sz="3600" dirty="0">
              <a:latin typeface="Arial" pitchFamily="34" charset="0"/>
              <a:cs typeface="Arial" pitchFamily="34" charset="0"/>
            </a:endParaRPr>
          </a:p>
        </p:txBody>
      </p:sp>
      <p:pic>
        <p:nvPicPr>
          <p:cNvPr id="7" name="Picture 2"/>
          <p:cNvPicPr>
            <a:picLocks noChangeAspect="1" noChangeArrowheads="1"/>
          </p:cNvPicPr>
          <p:nvPr/>
        </p:nvPicPr>
        <p:blipFill>
          <a:blip r:embed="rId3" cstate="print"/>
          <a:srcRect l="30469" t="20833" r="31250" b="38194"/>
          <a:stretch>
            <a:fillRect/>
          </a:stretch>
        </p:blipFill>
        <p:spPr bwMode="auto">
          <a:xfrm>
            <a:off x="-1" y="0"/>
            <a:ext cx="8809149" cy="5303075"/>
          </a:xfrm>
          <a:prstGeom prst="rect">
            <a:avLst/>
          </a:prstGeom>
          <a:noFill/>
          <a:ln w="9525">
            <a:noFill/>
            <a:miter lim="800000"/>
            <a:headEnd/>
            <a:tailEnd/>
          </a:ln>
        </p:spPr>
      </p:pic>
      <p:pic>
        <p:nvPicPr>
          <p:cNvPr id="8" name="Picture 3"/>
          <p:cNvPicPr>
            <a:picLocks noChangeAspect="1" noChangeArrowheads="1"/>
          </p:cNvPicPr>
          <p:nvPr/>
        </p:nvPicPr>
        <p:blipFill>
          <a:blip r:embed="rId4" cstate="print"/>
          <a:srcRect l="30469" t="38889" r="31250" b="19444"/>
          <a:stretch>
            <a:fillRect/>
          </a:stretch>
        </p:blipFill>
        <p:spPr bwMode="auto">
          <a:xfrm>
            <a:off x="8809149" y="0"/>
            <a:ext cx="8750189" cy="5356796"/>
          </a:xfrm>
          <a:prstGeom prst="rect">
            <a:avLst/>
          </a:prstGeom>
          <a:noFill/>
          <a:ln w="9525">
            <a:noFill/>
            <a:miter lim="800000"/>
            <a:headEnd/>
            <a:tailEnd/>
          </a:ln>
        </p:spPr>
      </p:pic>
    </p:spTree>
    <p:extLst>
      <p:ext uri="{BB962C8B-B14F-4D97-AF65-F5344CB8AC3E}">
        <p14:creationId xmlns:p14="http://schemas.microsoft.com/office/powerpoint/2010/main" val="1891222096"/>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decel="10000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0-#ppt_h/2"/>
                                          </p:val>
                                        </p:tav>
                                        <p:tav tm="100000">
                                          <p:val>
                                            <p:strVal val="#ppt_y"/>
                                          </p:val>
                                        </p:tav>
                                      </p:tavLst>
                                    </p:anim>
                                  </p:childTnLst>
                                </p:cTn>
                              </p:par>
                              <p:par>
                                <p:cTn id="9" presetID="10" presetClass="entr" presetSubtype="0" fill="hold" grpId="0" nodeType="withEffect">
                                  <p:stCondLst>
                                    <p:cond delay="25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500"/>
                                        <p:tgtEl>
                                          <p:spTgt spid="4"/>
                                        </p:tgtEl>
                                      </p:cBhvr>
                                    </p:animEffect>
                                  </p:childTnLst>
                                </p:cTn>
                              </p:par>
                              <p:par>
                                <p:cTn id="12" presetID="35" presetClass="path" presetSubtype="0" decel="100000" fill="hold" grpId="1" nodeType="withEffect">
                                  <p:stCondLst>
                                    <p:cond delay="250"/>
                                  </p:stCondLst>
                                  <p:childTnLst>
                                    <p:animMotion origin="layout" path="M 4.77534E-6 1.2506E-6 L 4.77534E-6 0.03167 " pathEditMode="relative" rAng="0" ptsTypes="AA">
                                      <p:cBhvr>
                                        <p:cTn id="13" dur="500" spd="-100000" fill="hold"/>
                                        <p:tgtEl>
                                          <p:spTgt spid="4"/>
                                        </p:tgtEl>
                                        <p:attrNameLst>
                                          <p:attrName>ppt_x</p:attrName>
                                          <p:attrName>ppt_y</p:attrName>
                                        </p:attrNameLst>
                                      </p:cBhvr>
                                      <p:rCtr x="0" y="1575"/>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p:bldP spid="4" grpId="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ângulo 1"/>
          <p:cNvSpPr/>
          <p:nvPr/>
        </p:nvSpPr>
        <p:spPr>
          <a:xfrm>
            <a:off x="-36109" y="0"/>
            <a:ext cx="17559338" cy="102562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dirty="0"/>
              <a:t>Art. 3º Os recursos do Fundo Nacional de</a:t>
            </a:r>
            <a:endParaRPr lang="pt-BR" dirty="0">
              <a:solidFill>
                <a:schemeClr val="tx2">
                  <a:lumMod val="75000"/>
                </a:schemeClr>
              </a:solidFill>
            </a:endParaRPr>
          </a:p>
        </p:txBody>
      </p:sp>
      <p:sp>
        <p:nvSpPr>
          <p:cNvPr id="3" name="Retângulo 2"/>
          <p:cNvSpPr/>
          <p:nvPr/>
        </p:nvSpPr>
        <p:spPr>
          <a:xfrm>
            <a:off x="0" y="2128216"/>
            <a:ext cx="365760" cy="5619405"/>
          </a:xfrm>
          <a:prstGeom prst="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p>
        </p:txBody>
      </p:sp>
      <p:sp>
        <p:nvSpPr>
          <p:cNvPr id="4" name="CaixaDeTexto 3"/>
          <p:cNvSpPr txBox="1"/>
          <p:nvPr/>
        </p:nvSpPr>
        <p:spPr>
          <a:xfrm>
            <a:off x="1663974" y="205735"/>
            <a:ext cx="13564942" cy="584775"/>
          </a:xfrm>
          <a:prstGeom prst="rect">
            <a:avLst/>
          </a:prstGeom>
          <a:solidFill>
            <a:schemeClr val="accent1">
              <a:lumMod val="20000"/>
              <a:lumOff val="80000"/>
            </a:schemeClr>
          </a:solidFill>
        </p:spPr>
        <p:txBody>
          <a:bodyPr wrap="square" rtlCol="0">
            <a:spAutoFit/>
          </a:bodyPr>
          <a:lstStyle/>
          <a:p>
            <a:pPr algn="ctr"/>
            <a:r>
              <a:rPr lang="pt-BR" sz="3200" b="1" dirty="0">
                <a:solidFill>
                  <a:schemeClr val="tx2">
                    <a:lumMod val="75000"/>
                  </a:schemeClr>
                </a:solidFill>
                <a:latin typeface="Arial" panose="020B0604020202020204" pitchFamily="34" charset="0"/>
                <a:cs typeface="Arial" panose="020B0604020202020204" pitchFamily="34" charset="0"/>
              </a:rPr>
              <a:t>DESTAQUES DA PORTARIA 828 DE 14/04/2020</a:t>
            </a:r>
          </a:p>
        </p:txBody>
      </p:sp>
      <p:sp>
        <p:nvSpPr>
          <p:cNvPr id="6" name="CaixaDeTexto 5">
            <a:extLst>
              <a:ext uri="{FF2B5EF4-FFF2-40B4-BE49-F238E27FC236}">
                <a16:creationId xmlns:a16="http://schemas.microsoft.com/office/drawing/2014/main" id="{8D79A49D-23BD-4F0C-1E3D-1A5DA3F60F97}"/>
              </a:ext>
            </a:extLst>
          </p:cNvPr>
          <p:cNvSpPr txBox="1"/>
          <p:nvPr/>
        </p:nvSpPr>
        <p:spPr>
          <a:xfrm>
            <a:off x="681644" y="996245"/>
            <a:ext cx="16209818" cy="8586966"/>
          </a:xfrm>
          <a:prstGeom prst="rect">
            <a:avLst/>
          </a:prstGeom>
          <a:noFill/>
        </p:spPr>
        <p:txBody>
          <a:bodyPr wrap="square" rtlCol="0">
            <a:spAutoFit/>
          </a:bodyPr>
          <a:lstStyle/>
          <a:p>
            <a:pPr algn="just"/>
            <a:r>
              <a:rPr lang="pt-BR" sz="2400" dirty="0"/>
              <a:t>Art. 3º Os recursos do Fundo Nacional de Saúde, destinados a despesas com ações e serviços públicos de saúde, a serem repassados na modalidade fundo a fundo aos Estados, ao Distrito Federal e aos Municípios serão organizados e transferidos na forma dos seguintes blocos de financiamento:</a:t>
            </a:r>
          </a:p>
          <a:p>
            <a:endParaRPr lang="pt-BR" sz="1800" dirty="0"/>
          </a:p>
          <a:p>
            <a:r>
              <a:rPr lang="pt-BR" sz="2400" b="1" dirty="0"/>
              <a:t>I - Bloco de Manutenção das Ações e Serviços Públicos de Saúde; e</a:t>
            </a:r>
          </a:p>
          <a:p>
            <a:r>
              <a:rPr lang="pt-BR" sz="2400" b="1" dirty="0"/>
              <a:t>II - Bloco de Estruturação da Rede de Serviços Públicos de Saúde.</a:t>
            </a:r>
          </a:p>
          <a:p>
            <a:endParaRPr lang="pt-BR" sz="1800" dirty="0"/>
          </a:p>
          <a:p>
            <a:r>
              <a:rPr lang="pt-BR" sz="2400" dirty="0"/>
              <a:t>Art. 5º Os recursos financeiros referentes ao </a:t>
            </a:r>
            <a:r>
              <a:rPr lang="pt-BR" sz="2400" b="1" dirty="0"/>
              <a:t>Bloco de Manutenção das Ações e Serviços Públicos de Saúde </a:t>
            </a:r>
            <a:r>
              <a:rPr lang="pt-BR" sz="2400" dirty="0"/>
              <a:t>de que trata o inciso I do caput do art. 3º serão transferidos aos Estados, ao Distrito Federal e aos Municípios e destinar-se-ão:</a:t>
            </a:r>
          </a:p>
          <a:p>
            <a:r>
              <a:rPr lang="pt-BR" sz="2400" dirty="0"/>
              <a:t>I - à manutenção das condições de oferta e continuidade da prestação das ações e serviços públicos de saúde, inclusive para financiar despesas com reparos e adaptações, nos termos da classificação serviço de terceiros do Manual de Contabilidade Aplicada ao Setor Público, instituído pela Portaria STN/SOF nº 6, de 18 de dezembro de 2018;</a:t>
            </a:r>
          </a:p>
          <a:p>
            <a:r>
              <a:rPr lang="pt-BR" sz="2400" dirty="0"/>
              <a:t>II - ao funcionamento dos órgãos e estabelecimentos responsáveis pela implementação das ações e serviços públicos de saúde.</a:t>
            </a:r>
          </a:p>
          <a:p>
            <a:endParaRPr lang="pt-BR" sz="1800" dirty="0"/>
          </a:p>
          <a:p>
            <a:r>
              <a:rPr lang="pt-BR" sz="2400" dirty="0" err="1"/>
              <a:t>Art</a:t>
            </a:r>
            <a:r>
              <a:rPr lang="pt-BR" sz="2400" dirty="0"/>
              <a:t> 6º Os recursos financeiros referentes ao </a:t>
            </a:r>
            <a:r>
              <a:rPr lang="pt-BR" sz="2400" b="1" dirty="0"/>
              <a:t>Bloco de Estruturação da Rede de Serviços de Saúde </a:t>
            </a:r>
            <a:r>
              <a:rPr lang="pt-BR" sz="2400" dirty="0"/>
              <a:t>de que trata o inciso II do caput do art. 3º serão transferidos em conta corrente única, aplicados conforme definido no ato normativo que lhe deu origem, e destinar-se-ão, exclusivamente, à:</a:t>
            </a:r>
          </a:p>
          <a:p>
            <a:r>
              <a:rPr lang="pt-BR" sz="2400" dirty="0"/>
              <a:t>I - aquisição de equipamentos voltados para a realização de ações e serviços públicos de saúde;</a:t>
            </a:r>
          </a:p>
          <a:p>
            <a:r>
              <a:rPr lang="pt-BR" sz="2400" dirty="0"/>
              <a:t>II - obras de construções novas ou ampliação de imóveis existentes utilizados para a realização de ações e serviços públicos de saúde; e</a:t>
            </a:r>
          </a:p>
          <a:p>
            <a:r>
              <a:rPr lang="pt-BR" sz="2400" dirty="0"/>
              <a:t>III - obras de reforma de imóveis já existentes utilizados para a realização de ações e serviços públicos de saúde.</a:t>
            </a:r>
          </a:p>
          <a:p>
            <a:endParaRPr lang="pt-BR" sz="1800" dirty="0"/>
          </a:p>
          <a:p>
            <a:r>
              <a:rPr lang="pt-BR" sz="2400" dirty="0"/>
              <a:t>Parágrafo único. Fica vedada a utilização de recursos financeiros referentes ao Bloco de Estruturação em órgãos e unidades voltados, exclusivamente, à realização de atividades administrativas</a:t>
            </a:r>
            <a:r>
              <a:rPr lang="pt-BR" sz="1600" dirty="0"/>
              <a:t>.</a:t>
            </a:r>
            <a:endParaRPr lang="pt-BR" sz="2400" dirty="0"/>
          </a:p>
        </p:txBody>
      </p:sp>
    </p:spTree>
    <p:extLst>
      <p:ext uri="{BB962C8B-B14F-4D97-AF65-F5344CB8AC3E}">
        <p14:creationId xmlns:p14="http://schemas.microsoft.com/office/powerpoint/2010/main" val="667377115"/>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decel="10000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0-#ppt_h/2"/>
                                          </p:val>
                                        </p:tav>
                                        <p:tav tm="100000">
                                          <p:val>
                                            <p:strVal val="#ppt_y"/>
                                          </p:val>
                                        </p:tav>
                                      </p:tavLst>
                                    </p:anim>
                                  </p:childTnLst>
                                </p:cTn>
                              </p:par>
                              <p:par>
                                <p:cTn id="9" presetID="10" presetClass="entr" presetSubtype="0" fill="hold" grpId="0" nodeType="withEffect">
                                  <p:stCondLst>
                                    <p:cond delay="25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500"/>
                                        <p:tgtEl>
                                          <p:spTgt spid="4"/>
                                        </p:tgtEl>
                                      </p:cBhvr>
                                    </p:animEffect>
                                  </p:childTnLst>
                                </p:cTn>
                              </p:par>
                              <p:par>
                                <p:cTn id="12" presetID="35" presetClass="path" presetSubtype="0" decel="100000" fill="hold" grpId="1" nodeType="withEffect">
                                  <p:stCondLst>
                                    <p:cond delay="250"/>
                                  </p:stCondLst>
                                  <p:childTnLst>
                                    <p:animMotion origin="layout" path="M -4.79613E-6 4.86095E-6 L -4.79613E-6 0.03166 " pathEditMode="relative" rAng="0" ptsTypes="AA">
                                      <p:cBhvr>
                                        <p:cTn id="13" dur="500" spd="-100000" fill="hold"/>
                                        <p:tgtEl>
                                          <p:spTgt spid="4"/>
                                        </p:tgtEl>
                                        <p:attrNameLst>
                                          <p:attrName>ppt_x</p:attrName>
                                          <p:attrName>ppt_y</p:attrName>
                                        </p:attrNameLst>
                                      </p:cBhvr>
                                      <p:rCtr x="0" y="1575"/>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4" grpId="1"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ângulo 1"/>
          <p:cNvSpPr/>
          <p:nvPr/>
        </p:nvSpPr>
        <p:spPr>
          <a:xfrm>
            <a:off x="0" y="1"/>
            <a:ext cx="17559338" cy="987583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algn="ctr" rtl="0">
              <a:lnSpc>
                <a:spcPct val="90000"/>
              </a:lnSpc>
              <a:spcBef>
                <a:spcPts val="375"/>
              </a:spcBef>
              <a:spcAft>
                <a:spcPts val="0"/>
              </a:spcAft>
              <a:buClr>
                <a:schemeClr val="dk1"/>
              </a:buClr>
              <a:buSzPts val="2400"/>
            </a:pPr>
            <a:r>
              <a:rPr lang="pt-BR" sz="2400" dirty="0">
                <a:solidFill>
                  <a:srgbClr val="000000"/>
                </a:solidFill>
                <a:latin typeface="Arial"/>
                <a:ea typeface="Arial"/>
                <a:cs typeface="Arial"/>
                <a:sym typeface="Arial"/>
              </a:rPr>
              <a:t>	</a:t>
            </a:r>
            <a:r>
              <a:rPr lang="pt-BR" sz="2800" dirty="0">
                <a:solidFill>
                  <a:srgbClr val="000000"/>
                </a:solidFill>
                <a:latin typeface="Arial"/>
                <a:ea typeface="Arial"/>
                <a:cs typeface="Arial"/>
                <a:sym typeface="Arial"/>
              </a:rPr>
              <a:t>MONITORAMENTO DOS REPASSES - EXEMPLIFICANDO</a:t>
            </a:r>
          </a:p>
          <a:p>
            <a:pPr marR="0" lvl="0" algn="ctr" rtl="0">
              <a:lnSpc>
                <a:spcPct val="90000"/>
              </a:lnSpc>
              <a:spcBef>
                <a:spcPts val="375"/>
              </a:spcBef>
              <a:spcAft>
                <a:spcPts val="0"/>
              </a:spcAft>
              <a:buClr>
                <a:schemeClr val="dk1"/>
              </a:buClr>
              <a:buSzPts val="2400"/>
            </a:pPr>
            <a:endParaRPr lang="pt-BR" sz="2800" dirty="0">
              <a:solidFill>
                <a:srgbClr val="000000"/>
              </a:solidFill>
              <a:latin typeface="Arial"/>
              <a:ea typeface="Arial"/>
              <a:cs typeface="Arial"/>
              <a:sym typeface="Arial"/>
            </a:endParaRPr>
          </a:p>
          <a:p>
            <a:pPr marR="0" lvl="0" algn="ctr" rtl="0">
              <a:lnSpc>
                <a:spcPct val="90000"/>
              </a:lnSpc>
              <a:spcBef>
                <a:spcPts val="375"/>
              </a:spcBef>
              <a:spcAft>
                <a:spcPts val="0"/>
              </a:spcAft>
              <a:buClr>
                <a:schemeClr val="dk1"/>
              </a:buClr>
              <a:buSzPts val="2400"/>
            </a:pPr>
            <a:endParaRPr lang="pt-BR" sz="2800" dirty="0">
              <a:solidFill>
                <a:srgbClr val="000000"/>
              </a:solidFill>
              <a:latin typeface="Arial"/>
              <a:ea typeface="Arial"/>
              <a:cs typeface="Arial"/>
              <a:sym typeface="Arial"/>
            </a:endParaRPr>
          </a:p>
          <a:p>
            <a:pPr marR="0" lvl="0" algn="ctr" rtl="0">
              <a:lnSpc>
                <a:spcPct val="90000"/>
              </a:lnSpc>
              <a:spcBef>
                <a:spcPts val="375"/>
              </a:spcBef>
              <a:spcAft>
                <a:spcPts val="0"/>
              </a:spcAft>
              <a:buClr>
                <a:schemeClr val="dk1"/>
              </a:buClr>
              <a:buSzPts val="2400"/>
            </a:pPr>
            <a:endParaRPr lang="pt-BR" sz="2800" dirty="0">
              <a:solidFill>
                <a:srgbClr val="000000"/>
              </a:solidFill>
              <a:latin typeface="Arial"/>
              <a:ea typeface="Arial"/>
              <a:cs typeface="Arial"/>
              <a:sym typeface="Arial"/>
            </a:endParaRPr>
          </a:p>
          <a:p>
            <a:pPr marR="0" lvl="0" algn="ctr" rtl="0">
              <a:lnSpc>
                <a:spcPct val="90000"/>
              </a:lnSpc>
              <a:spcBef>
                <a:spcPts val="375"/>
              </a:spcBef>
              <a:spcAft>
                <a:spcPts val="0"/>
              </a:spcAft>
              <a:buClr>
                <a:schemeClr val="dk1"/>
              </a:buClr>
              <a:buSzPts val="2400"/>
            </a:pPr>
            <a:endParaRPr lang="pt-BR" sz="2800" dirty="0">
              <a:solidFill>
                <a:srgbClr val="000000"/>
              </a:solidFill>
              <a:latin typeface="Arial"/>
              <a:ea typeface="Arial"/>
              <a:cs typeface="Arial"/>
              <a:sym typeface="Arial"/>
            </a:endParaRPr>
          </a:p>
          <a:p>
            <a:pPr marR="0" lvl="0" algn="ctr" rtl="0">
              <a:lnSpc>
                <a:spcPct val="90000"/>
              </a:lnSpc>
              <a:spcBef>
                <a:spcPts val="375"/>
              </a:spcBef>
              <a:spcAft>
                <a:spcPts val="0"/>
              </a:spcAft>
              <a:buClr>
                <a:schemeClr val="dk1"/>
              </a:buClr>
              <a:buSzPts val="2400"/>
            </a:pPr>
            <a:endParaRPr lang="pt-BR" sz="2800" dirty="0">
              <a:solidFill>
                <a:srgbClr val="000000"/>
              </a:solidFill>
              <a:latin typeface="Arial"/>
              <a:ea typeface="Arial"/>
              <a:cs typeface="Arial"/>
              <a:sym typeface="Arial"/>
            </a:endParaRPr>
          </a:p>
          <a:p>
            <a:pPr marR="0" lvl="0" algn="ctr" rtl="0">
              <a:lnSpc>
                <a:spcPct val="90000"/>
              </a:lnSpc>
              <a:spcBef>
                <a:spcPts val="375"/>
              </a:spcBef>
              <a:spcAft>
                <a:spcPts val="0"/>
              </a:spcAft>
              <a:buClr>
                <a:schemeClr val="dk1"/>
              </a:buClr>
              <a:buSzPts val="2400"/>
            </a:pPr>
            <a:endParaRPr lang="pt-BR" sz="2800" dirty="0">
              <a:solidFill>
                <a:srgbClr val="000000"/>
              </a:solidFill>
              <a:latin typeface="Arial"/>
              <a:ea typeface="Arial"/>
              <a:cs typeface="Arial"/>
              <a:sym typeface="Arial"/>
            </a:endParaRPr>
          </a:p>
          <a:p>
            <a:pPr marR="0" lvl="0" algn="ctr" rtl="0">
              <a:lnSpc>
                <a:spcPct val="90000"/>
              </a:lnSpc>
              <a:spcBef>
                <a:spcPts val="375"/>
              </a:spcBef>
              <a:spcAft>
                <a:spcPts val="0"/>
              </a:spcAft>
              <a:buClr>
                <a:schemeClr val="dk1"/>
              </a:buClr>
              <a:buSzPts val="2400"/>
            </a:pPr>
            <a:endParaRPr lang="pt-BR" sz="2800" dirty="0">
              <a:solidFill>
                <a:srgbClr val="000000"/>
              </a:solidFill>
              <a:latin typeface="Arial"/>
              <a:ea typeface="Arial"/>
              <a:cs typeface="Arial"/>
              <a:sym typeface="Arial"/>
            </a:endParaRPr>
          </a:p>
          <a:p>
            <a:pPr marR="0" lvl="0" algn="ctr" rtl="0">
              <a:lnSpc>
                <a:spcPct val="90000"/>
              </a:lnSpc>
              <a:spcBef>
                <a:spcPts val="375"/>
              </a:spcBef>
              <a:spcAft>
                <a:spcPts val="0"/>
              </a:spcAft>
              <a:buClr>
                <a:schemeClr val="dk1"/>
              </a:buClr>
              <a:buSzPts val="2400"/>
            </a:pPr>
            <a:endParaRPr lang="pt-BR" sz="2800" dirty="0">
              <a:solidFill>
                <a:srgbClr val="000000"/>
              </a:solidFill>
              <a:latin typeface="Arial"/>
              <a:ea typeface="Arial"/>
              <a:cs typeface="Arial"/>
              <a:sym typeface="Arial"/>
            </a:endParaRPr>
          </a:p>
          <a:p>
            <a:pPr marR="0" lvl="0" algn="ctr" rtl="0">
              <a:lnSpc>
                <a:spcPct val="90000"/>
              </a:lnSpc>
              <a:spcBef>
                <a:spcPts val="375"/>
              </a:spcBef>
              <a:spcAft>
                <a:spcPts val="0"/>
              </a:spcAft>
              <a:buClr>
                <a:schemeClr val="dk1"/>
              </a:buClr>
              <a:buSzPts val="2400"/>
            </a:pPr>
            <a:endParaRPr lang="pt-BR" sz="2800" dirty="0">
              <a:solidFill>
                <a:srgbClr val="000000"/>
              </a:solidFill>
              <a:latin typeface="Arial"/>
              <a:ea typeface="Arial"/>
              <a:cs typeface="Arial"/>
              <a:sym typeface="Arial"/>
            </a:endParaRPr>
          </a:p>
          <a:p>
            <a:pPr marR="0" lvl="0" algn="ctr" rtl="0">
              <a:lnSpc>
                <a:spcPct val="90000"/>
              </a:lnSpc>
              <a:spcBef>
                <a:spcPts val="375"/>
              </a:spcBef>
              <a:spcAft>
                <a:spcPts val="0"/>
              </a:spcAft>
              <a:buClr>
                <a:schemeClr val="dk1"/>
              </a:buClr>
              <a:buSzPts val="2400"/>
            </a:pPr>
            <a:endParaRPr lang="pt-BR" sz="2800" dirty="0">
              <a:solidFill>
                <a:srgbClr val="000000"/>
              </a:solidFill>
              <a:latin typeface="Arial"/>
              <a:ea typeface="Arial"/>
              <a:cs typeface="Arial"/>
              <a:sym typeface="Arial"/>
            </a:endParaRPr>
          </a:p>
          <a:p>
            <a:pPr marR="0" lvl="0" algn="ctr" rtl="0">
              <a:lnSpc>
                <a:spcPct val="90000"/>
              </a:lnSpc>
              <a:spcBef>
                <a:spcPts val="375"/>
              </a:spcBef>
              <a:spcAft>
                <a:spcPts val="0"/>
              </a:spcAft>
              <a:buClr>
                <a:schemeClr val="dk1"/>
              </a:buClr>
              <a:buSzPts val="2400"/>
            </a:pPr>
            <a:endParaRPr lang="pt-BR" sz="2800" dirty="0">
              <a:solidFill>
                <a:srgbClr val="000000"/>
              </a:solidFill>
              <a:latin typeface="Arial"/>
              <a:ea typeface="Arial"/>
              <a:cs typeface="Arial"/>
              <a:sym typeface="Arial"/>
            </a:endParaRPr>
          </a:p>
          <a:p>
            <a:pPr marR="0" lvl="0" algn="ctr" rtl="0">
              <a:lnSpc>
                <a:spcPct val="90000"/>
              </a:lnSpc>
              <a:spcBef>
                <a:spcPts val="375"/>
              </a:spcBef>
              <a:spcAft>
                <a:spcPts val="0"/>
              </a:spcAft>
              <a:buClr>
                <a:schemeClr val="dk1"/>
              </a:buClr>
              <a:buSzPts val="2400"/>
            </a:pPr>
            <a:endParaRPr lang="pt-BR" sz="2800" dirty="0">
              <a:solidFill>
                <a:srgbClr val="000000"/>
              </a:solidFill>
              <a:latin typeface="Arial"/>
              <a:ea typeface="Arial"/>
              <a:cs typeface="Arial"/>
              <a:sym typeface="Arial"/>
            </a:endParaRPr>
          </a:p>
          <a:p>
            <a:pPr marR="0" lvl="0" algn="ctr" rtl="0">
              <a:lnSpc>
                <a:spcPct val="90000"/>
              </a:lnSpc>
              <a:spcBef>
                <a:spcPts val="375"/>
              </a:spcBef>
              <a:spcAft>
                <a:spcPts val="0"/>
              </a:spcAft>
              <a:buClr>
                <a:schemeClr val="dk1"/>
              </a:buClr>
              <a:buSzPts val="2400"/>
            </a:pPr>
            <a:endParaRPr lang="pt-BR" sz="2800" dirty="0">
              <a:solidFill>
                <a:srgbClr val="000000"/>
              </a:solidFill>
              <a:latin typeface="Arial"/>
              <a:ea typeface="Arial"/>
              <a:cs typeface="Arial"/>
              <a:sym typeface="Arial"/>
            </a:endParaRPr>
          </a:p>
          <a:p>
            <a:pPr marR="0" lvl="0" algn="ctr" rtl="0">
              <a:lnSpc>
                <a:spcPct val="90000"/>
              </a:lnSpc>
              <a:spcBef>
                <a:spcPts val="375"/>
              </a:spcBef>
              <a:spcAft>
                <a:spcPts val="0"/>
              </a:spcAft>
              <a:buClr>
                <a:schemeClr val="dk1"/>
              </a:buClr>
              <a:buSzPts val="2400"/>
            </a:pPr>
            <a:endParaRPr lang="pt-BR" sz="2800" dirty="0">
              <a:solidFill>
                <a:srgbClr val="000000"/>
              </a:solidFill>
              <a:latin typeface="Arial"/>
              <a:ea typeface="Arial"/>
              <a:cs typeface="Arial"/>
              <a:sym typeface="Arial"/>
            </a:endParaRPr>
          </a:p>
          <a:p>
            <a:pPr marR="0" lvl="0" algn="ctr" rtl="0">
              <a:lnSpc>
                <a:spcPct val="90000"/>
              </a:lnSpc>
              <a:spcBef>
                <a:spcPts val="375"/>
              </a:spcBef>
              <a:spcAft>
                <a:spcPts val="0"/>
              </a:spcAft>
              <a:buClr>
                <a:schemeClr val="dk1"/>
              </a:buClr>
              <a:buSzPts val="2400"/>
            </a:pPr>
            <a:endParaRPr lang="pt-BR" sz="2800" dirty="0">
              <a:solidFill>
                <a:srgbClr val="000000"/>
              </a:solidFill>
              <a:latin typeface="Arial"/>
              <a:ea typeface="Arial"/>
              <a:cs typeface="Arial"/>
              <a:sym typeface="Arial"/>
            </a:endParaRPr>
          </a:p>
          <a:p>
            <a:pPr marR="0" lvl="0" algn="ctr" rtl="0">
              <a:lnSpc>
                <a:spcPct val="90000"/>
              </a:lnSpc>
              <a:spcBef>
                <a:spcPts val="375"/>
              </a:spcBef>
              <a:spcAft>
                <a:spcPts val="0"/>
              </a:spcAft>
              <a:buClr>
                <a:schemeClr val="dk1"/>
              </a:buClr>
              <a:buSzPts val="2400"/>
            </a:pPr>
            <a:endParaRPr lang="pt-BR" sz="2800" dirty="0">
              <a:solidFill>
                <a:srgbClr val="000000"/>
              </a:solidFill>
              <a:latin typeface="Arial"/>
              <a:ea typeface="Arial"/>
              <a:cs typeface="Arial"/>
              <a:sym typeface="Arial"/>
            </a:endParaRPr>
          </a:p>
          <a:p>
            <a:pPr marR="0" lvl="0" algn="ctr" rtl="0">
              <a:lnSpc>
                <a:spcPct val="90000"/>
              </a:lnSpc>
              <a:spcBef>
                <a:spcPts val="375"/>
              </a:spcBef>
              <a:spcAft>
                <a:spcPts val="0"/>
              </a:spcAft>
              <a:buClr>
                <a:schemeClr val="dk1"/>
              </a:buClr>
              <a:buSzPts val="2400"/>
            </a:pPr>
            <a:endParaRPr lang="pt-BR" sz="2800" dirty="0">
              <a:solidFill>
                <a:srgbClr val="000000"/>
              </a:solidFill>
              <a:latin typeface="Arial"/>
              <a:ea typeface="Arial"/>
              <a:cs typeface="Arial"/>
              <a:sym typeface="Arial"/>
            </a:endParaRPr>
          </a:p>
          <a:p>
            <a:pPr marR="0" lvl="0" algn="ctr" rtl="0">
              <a:lnSpc>
                <a:spcPct val="90000"/>
              </a:lnSpc>
              <a:spcBef>
                <a:spcPts val="375"/>
              </a:spcBef>
              <a:spcAft>
                <a:spcPts val="0"/>
              </a:spcAft>
              <a:buClr>
                <a:schemeClr val="dk1"/>
              </a:buClr>
              <a:buSzPts val="2400"/>
            </a:pPr>
            <a:endParaRPr lang="pt-BR" sz="2800" b="0" i="0" u="none" strike="noStrike" cap="none" dirty="0">
              <a:solidFill>
                <a:srgbClr val="000000"/>
              </a:solidFill>
              <a:latin typeface="Arial"/>
              <a:ea typeface="Arial"/>
              <a:cs typeface="Arial"/>
              <a:sym typeface="Arial"/>
            </a:endParaRPr>
          </a:p>
          <a:p>
            <a:pPr marR="0" lvl="0" algn="ctr" rtl="0">
              <a:lnSpc>
                <a:spcPct val="90000"/>
              </a:lnSpc>
              <a:spcBef>
                <a:spcPts val="375"/>
              </a:spcBef>
              <a:spcAft>
                <a:spcPts val="0"/>
              </a:spcAft>
              <a:buClr>
                <a:schemeClr val="dk1"/>
              </a:buClr>
              <a:buSzPts val="2400"/>
            </a:pPr>
            <a:endParaRPr lang="pt-BR" sz="2800" b="0" i="0" u="none" strike="noStrike" cap="none" dirty="0">
              <a:solidFill>
                <a:srgbClr val="000000"/>
              </a:solidFill>
              <a:latin typeface="Arial"/>
              <a:ea typeface="Arial"/>
              <a:cs typeface="Arial"/>
              <a:sym typeface="Arial"/>
            </a:endParaRPr>
          </a:p>
        </p:txBody>
      </p:sp>
      <p:sp>
        <p:nvSpPr>
          <p:cNvPr id="3" name="Retângulo 2"/>
          <p:cNvSpPr/>
          <p:nvPr/>
        </p:nvSpPr>
        <p:spPr>
          <a:xfrm>
            <a:off x="0" y="2585244"/>
            <a:ext cx="285750" cy="470535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7" name="Título 1"/>
          <p:cNvSpPr txBox="1">
            <a:spLocks/>
          </p:cNvSpPr>
          <p:nvPr/>
        </p:nvSpPr>
        <p:spPr>
          <a:xfrm>
            <a:off x="7991062" y="775252"/>
            <a:ext cx="8960830" cy="8434446"/>
          </a:xfrm>
          <a:prstGeom prst="rect">
            <a:avLst/>
          </a:prstGeom>
        </p:spPr>
        <p:txBody>
          <a:bodyPr/>
          <a:lstStyle/>
          <a:p>
            <a:pPr marL="361950" indent="-361950" algn="just" defTabSz="914400" fontAlgn="auto">
              <a:lnSpc>
                <a:spcPct val="90000"/>
              </a:lnSpc>
              <a:spcBef>
                <a:spcPts val="1800"/>
              </a:spcBef>
              <a:spcAft>
                <a:spcPts val="600"/>
              </a:spcAft>
              <a:defRPr/>
            </a:pPr>
            <a:endParaRPr lang="pt-BR" sz="3200" dirty="0">
              <a:latin typeface="Arial" pitchFamily="34" charset="0"/>
              <a:ea typeface="+mj-ea"/>
              <a:cs typeface="Arial" pitchFamily="34" charset="0"/>
            </a:endParaRPr>
          </a:p>
        </p:txBody>
      </p:sp>
      <p:pic>
        <p:nvPicPr>
          <p:cNvPr id="5" name="Imagem 4">
            <a:extLst>
              <a:ext uri="{FF2B5EF4-FFF2-40B4-BE49-F238E27FC236}">
                <a16:creationId xmlns:a16="http://schemas.microsoft.com/office/drawing/2014/main" id="{65B162BD-3128-E796-16C8-3A64AFFFB63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75252" y="1161256"/>
            <a:ext cx="16462435" cy="8434446"/>
          </a:xfrm>
          <a:prstGeom prst="rect">
            <a:avLst/>
          </a:prstGeom>
        </p:spPr>
      </p:pic>
    </p:spTree>
    <p:extLst>
      <p:ext uri="{BB962C8B-B14F-4D97-AF65-F5344CB8AC3E}">
        <p14:creationId xmlns:p14="http://schemas.microsoft.com/office/powerpoint/2010/main" val="3240073008"/>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decel="10000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ângulo 1"/>
          <p:cNvSpPr/>
          <p:nvPr/>
        </p:nvSpPr>
        <p:spPr>
          <a:xfrm>
            <a:off x="0" y="37578"/>
            <a:ext cx="17559338" cy="102562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dirty="0"/>
              <a:t>§ e</a:t>
            </a:r>
            <a:endParaRPr lang="pt-BR" dirty="0">
              <a:solidFill>
                <a:srgbClr val="FF0000"/>
              </a:solidFill>
            </a:endParaRPr>
          </a:p>
        </p:txBody>
      </p:sp>
      <p:sp>
        <p:nvSpPr>
          <p:cNvPr id="3" name="Retângulo 2"/>
          <p:cNvSpPr/>
          <p:nvPr/>
        </p:nvSpPr>
        <p:spPr>
          <a:xfrm>
            <a:off x="0" y="2314539"/>
            <a:ext cx="365760" cy="5619405"/>
          </a:xfrm>
          <a:prstGeom prst="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p>
        </p:txBody>
      </p:sp>
      <p:sp>
        <p:nvSpPr>
          <p:cNvPr id="4" name="CaixaDeTexto 3"/>
          <p:cNvSpPr txBox="1"/>
          <p:nvPr/>
        </p:nvSpPr>
        <p:spPr>
          <a:xfrm>
            <a:off x="0" y="205735"/>
            <a:ext cx="17559338" cy="1077218"/>
          </a:xfrm>
          <a:prstGeom prst="rect">
            <a:avLst/>
          </a:prstGeom>
          <a:solidFill>
            <a:schemeClr val="accent1">
              <a:lumMod val="20000"/>
              <a:lumOff val="80000"/>
            </a:schemeClr>
          </a:solidFill>
        </p:spPr>
        <p:txBody>
          <a:bodyPr wrap="square" rtlCol="0">
            <a:spAutoFit/>
          </a:bodyPr>
          <a:lstStyle/>
          <a:p>
            <a:pPr algn="ctr"/>
            <a:r>
              <a:rPr lang="da-DK" sz="3200" b="1" dirty="0">
                <a:solidFill>
                  <a:schemeClr val="tx1">
                    <a:lumMod val="75000"/>
                    <a:lumOff val="25000"/>
                  </a:schemeClr>
                </a:solidFill>
                <a:latin typeface="Arial" panose="020B0604020202020204" pitchFamily="34" charset="0"/>
                <a:cs typeface="Arial" panose="020B0604020202020204" pitchFamily="34" charset="0"/>
              </a:rPr>
              <a:t>DE ONDE VÊM AS RECEITAS PARA AS AÇÕES E SERVIÇOS PÚBLICOS DE SAÚDE</a:t>
            </a:r>
          </a:p>
          <a:p>
            <a:pPr algn="ctr"/>
            <a:r>
              <a:rPr lang="da-DK" sz="3200" b="1" dirty="0">
                <a:solidFill>
                  <a:schemeClr val="tx1">
                    <a:lumMod val="75000"/>
                    <a:lumOff val="25000"/>
                  </a:schemeClr>
                </a:solidFill>
                <a:latin typeface="Arial" panose="020B0604020202020204" pitchFamily="34" charset="0"/>
                <a:cs typeface="Arial" panose="020B0604020202020204" pitchFamily="34" charset="0"/>
              </a:rPr>
              <a:t>LEI Nº 141/2012</a:t>
            </a:r>
            <a:endParaRPr lang="pt-BR" sz="3200" b="1" dirty="0">
              <a:solidFill>
                <a:schemeClr val="tx1">
                  <a:lumMod val="75000"/>
                  <a:lumOff val="25000"/>
                </a:schemeClr>
              </a:solidFill>
              <a:latin typeface="Arial" panose="020B0604020202020204" pitchFamily="34" charset="0"/>
              <a:cs typeface="Arial" panose="020B0604020202020204" pitchFamily="34" charset="0"/>
            </a:endParaRPr>
          </a:p>
        </p:txBody>
      </p:sp>
      <p:sp>
        <p:nvSpPr>
          <p:cNvPr id="6" name="CaixaDeTexto 5">
            <a:extLst>
              <a:ext uri="{FF2B5EF4-FFF2-40B4-BE49-F238E27FC236}">
                <a16:creationId xmlns:a16="http://schemas.microsoft.com/office/drawing/2014/main" id="{25D524DA-4942-24AC-39E2-4E0349321E5E}"/>
              </a:ext>
            </a:extLst>
          </p:cNvPr>
          <p:cNvSpPr txBox="1"/>
          <p:nvPr/>
        </p:nvSpPr>
        <p:spPr>
          <a:xfrm>
            <a:off x="1856899" y="1841615"/>
            <a:ext cx="14211299" cy="954107"/>
          </a:xfrm>
          <a:prstGeom prst="rect">
            <a:avLst/>
          </a:prstGeom>
          <a:noFill/>
        </p:spPr>
        <p:txBody>
          <a:bodyPr wrap="square">
            <a:spAutoFit/>
          </a:bodyPr>
          <a:lstStyle/>
          <a:p>
            <a:pPr marL="12700" marR="5080">
              <a:lnSpc>
                <a:spcPct val="100000"/>
              </a:lnSpc>
              <a:spcBef>
                <a:spcPts val="100"/>
              </a:spcBef>
            </a:pPr>
            <a:r>
              <a:rPr lang="pt-BR" sz="2800" b="1" spc="95" dirty="0">
                <a:solidFill>
                  <a:srgbClr val="002876"/>
                </a:solidFill>
                <a:latin typeface="Tahoma"/>
                <a:cs typeface="Tahoma"/>
              </a:rPr>
              <a:t>Qu</a:t>
            </a:r>
            <a:r>
              <a:rPr lang="pt-BR" sz="2800" b="1" spc="85" dirty="0">
                <a:solidFill>
                  <a:srgbClr val="002876"/>
                </a:solidFill>
                <a:latin typeface="Tahoma"/>
                <a:cs typeface="Tahoma"/>
              </a:rPr>
              <a:t>a</a:t>
            </a:r>
            <a:r>
              <a:rPr lang="pt-BR" sz="2800" b="1" spc="70" dirty="0">
                <a:solidFill>
                  <a:srgbClr val="002876"/>
                </a:solidFill>
                <a:latin typeface="Tahoma"/>
                <a:cs typeface="Tahoma"/>
              </a:rPr>
              <a:t>d</a:t>
            </a:r>
            <a:r>
              <a:rPr lang="pt-BR" sz="2800" b="1" spc="25" dirty="0">
                <a:solidFill>
                  <a:srgbClr val="002876"/>
                </a:solidFill>
                <a:latin typeface="Tahoma"/>
                <a:cs typeface="Tahoma"/>
              </a:rPr>
              <a:t>r</a:t>
            </a:r>
            <a:r>
              <a:rPr lang="pt-BR" sz="2800" b="1" spc="75" dirty="0">
                <a:solidFill>
                  <a:srgbClr val="002876"/>
                </a:solidFill>
                <a:latin typeface="Tahoma"/>
                <a:cs typeface="Tahoma"/>
              </a:rPr>
              <a:t>o</a:t>
            </a:r>
            <a:r>
              <a:rPr lang="pt-BR" sz="2800" b="1" spc="-20" dirty="0">
                <a:solidFill>
                  <a:srgbClr val="002876"/>
                </a:solidFill>
                <a:latin typeface="Tahoma"/>
                <a:cs typeface="Tahoma"/>
              </a:rPr>
              <a:t> </a:t>
            </a:r>
            <a:r>
              <a:rPr lang="pt-BR" sz="2800" b="1" spc="-490" dirty="0">
                <a:solidFill>
                  <a:srgbClr val="002876"/>
                </a:solidFill>
                <a:latin typeface="Tahoma"/>
                <a:cs typeface="Tahoma"/>
              </a:rPr>
              <a:t>1</a:t>
            </a:r>
            <a:r>
              <a:rPr lang="pt-BR" sz="2800" b="1" spc="-20" dirty="0">
                <a:solidFill>
                  <a:srgbClr val="002876"/>
                </a:solidFill>
                <a:latin typeface="Tahoma"/>
                <a:cs typeface="Tahoma"/>
              </a:rPr>
              <a:t> </a:t>
            </a:r>
            <a:r>
              <a:rPr lang="pt-BR" sz="2800" b="1" spc="-275" dirty="0">
                <a:solidFill>
                  <a:srgbClr val="002876"/>
                </a:solidFill>
                <a:latin typeface="Tahoma"/>
                <a:cs typeface="Tahoma"/>
              </a:rPr>
              <a:t>_</a:t>
            </a:r>
            <a:r>
              <a:rPr lang="pt-BR" sz="2800" b="1" spc="-20" dirty="0">
                <a:solidFill>
                  <a:srgbClr val="002876"/>
                </a:solidFill>
                <a:latin typeface="Tahoma"/>
                <a:cs typeface="Tahoma"/>
              </a:rPr>
              <a:t> </a:t>
            </a:r>
            <a:r>
              <a:rPr lang="pt-BR" sz="2800" b="1" spc="75" dirty="0">
                <a:solidFill>
                  <a:srgbClr val="002876"/>
                </a:solidFill>
                <a:latin typeface="Tahoma"/>
                <a:cs typeface="Tahoma"/>
              </a:rPr>
              <a:t>Base</a:t>
            </a:r>
            <a:r>
              <a:rPr lang="pt-BR" sz="2800" b="1" spc="-20" dirty="0">
                <a:solidFill>
                  <a:srgbClr val="002876"/>
                </a:solidFill>
                <a:latin typeface="Tahoma"/>
                <a:cs typeface="Tahoma"/>
              </a:rPr>
              <a:t> </a:t>
            </a:r>
            <a:r>
              <a:rPr lang="pt-BR" sz="2800" b="1" spc="95" dirty="0">
                <a:solidFill>
                  <a:srgbClr val="002876"/>
                </a:solidFill>
                <a:latin typeface="Tahoma"/>
                <a:cs typeface="Tahoma"/>
              </a:rPr>
              <a:t>de</a:t>
            </a:r>
            <a:r>
              <a:rPr lang="pt-BR" sz="2800" b="1" spc="-20" dirty="0">
                <a:solidFill>
                  <a:srgbClr val="002876"/>
                </a:solidFill>
                <a:latin typeface="Tahoma"/>
                <a:cs typeface="Tahoma"/>
              </a:rPr>
              <a:t> </a:t>
            </a:r>
            <a:r>
              <a:rPr lang="pt-BR" sz="2800" b="1" spc="120" dirty="0">
                <a:solidFill>
                  <a:srgbClr val="002876"/>
                </a:solidFill>
                <a:latin typeface="Tahoma"/>
                <a:cs typeface="Tahoma"/>
              </a:rPr>
              <a:t>C</a:t>
            </a:r>
            <a:r>
              <a:rPr lang="pt-BR" sz="2800" b="1" spc="55" dirty="0">
                <a:solidFill>
                  <a:srgbClr val="002876"/>
                </a:solidFill>
                <a:latin typeface="Tahoma"/>
                <a:cs typeface="Tahoma"/>
              </a:rPr>
              <a:t>álculo</a:t>
            </a:r>
            <a:r>
              <a:rPr lang="pt-BR" sz="2800" b="1" spc="-20" dirty="0">
                <a:solidFill>
                  <a:srgbClr val="002876"/>
                </a:solidFill>
                <a:latin typeface="Tahoma"/>
                <a:cs typeface="Tahoma"/>
              </a:rPr>
              <a:t> </a:t>
            </a:r>
            <a:r>
              <a:rPr lang="pt-BR" sz="2800" b="1" spc="90" dirty="0">
                <a:solidFill>
                  <a:srgbClr val="002876"/>
                </a:solidFill>
                <a:latin typeface="Tahoma"/>
                <a:cs typeface="Tahoma"/>
              </a:rPr>
              <a:t>Muni</a:t>
            </a:r>
            <a:r>
              <a:rPr lang="pt-BR" sz="2800" b="1" spc="65" dirty="0">
                <a:solidFill>
                  <a:srgbClr val="002876"/>
                </a:solidFill>
                <a:latin typeface="Tahoma"/>
                <a:cs typeface="Tahoma"/>
              </a:rPr>
              <a:t>c</a:t>
            </a:r>
            <a:r>
              <a:rPr lang="pt-BR" sz="2800" b="1" spc="35" dirty="0">
                <a:solidFill>
                  <a:srgbClr val="002876"/>
                </a:solidFill>
                <a:latin typeface="Tahoma"/>
                <a:cs typeface="Tahoma"/>
              </a:rPr>
              <a:t>i</a:t>
            </a:r>
            <a:r>
              <a:rPr lang="pt-BR" sz="2800" b="1" spc="60" dirty="0">
                <a:solidFill>
                  <a:srgbClr val="002876"/>
                </a:solidFill>
                <a:latin typeface="Tahoma"/>
                <a:cs typeface="Tahoma"/>
              </a:rPr>
              <a:t>p</a:t>
            </a:r>
            <a:r>
              <a:rPr lang="pt-BR" sz="2800" b="1" spc="10" dirty="0">
                <a:solidFill>
                  <a:srgbClr val="002876"/>
                </a:solidFill>
                <a:latin typeface="Tahoma"/>
                <a:cs typeface="Tahoma"/>
              </a:rPr>
              <a:t>al  </a:t>
            </a:r>
            <a:r>
              <a:rPr lang="pt-BR" sz="2800" b="1" spc="20" dirty="0">
                <a:solidFill>
                  <a:srgbClr val="002876"/>
                </a:solidFill>
                <a:latin typeface="Tahoma"/>
                <a:cs typeface="Tahoma"/>
              </a:rPr>
              <a:t>para </a:t>
            </a:r>
            <a:r>
              <a:rPr lang="pt-BR" sz="2800" b="1" spc="85" dirty="0">
                <a:solidFill>
                  <a:srgbClr val="002876"/>
                </a:solidFill>
                <a:latin typeface="Tahoma"/>
                <a:cs typeface="Tahoma"/>
              </a:rPr>
              <a:t>cumprimento </a:t>
            </a:r>
            <a:r>
              <a:rPr lang="pt-BR" sz="2800" b="1" spc="100" dirty="0">
                <a:solidFill>
                  <a:srgbClr val="002876"/>
                </a:solidFill>
                <a:latin typeface="Tahoma"/>
                <a:cs typeface="Tahoma"/>
              </a:rPr>
              <a:t>do </a:t>
            </a:r>
            <a:r>
              <a:rPr lang="pt-BR" sz="2800" b="1" spc="90" dirty="0">
                <a:solidFill>
                  <a:srgbClr val="002876"/>
                </a:solidFill>
                <a:latin typeface="Tahoma"/>
                <a:cs typeface="Tahoma"/>
              </a:rPr>
              <a:t>mínimo </a:t>
            </a:r>
            <a:r>
              <a:rPr lang="pt-BR" sz="2800" b="1" spc="95" dirty="0">
                <a:solidFill>
                  <a:srgbClr val="002876"/>
                </a:solidFill>
                <a:latin typeface="Tahoma"/>
                <a:cs typeface="Tahoma"/>
              </a:rPr>
              <a:t> </a:t>
            </a:r>
            <a:r>
              <a:rPr lang="pt-BR" sz="2800" b="1" spc="55" dirty="0">
                <a:solidFill>
                  <a:srgbClr val="002876"/>
                </a:solidFill>
                <a:latin typeface="Tahoma"/>
                <a:cs typeface="Tahoma"/>
              </a:rPr>
              <a:t>constitucional</a:t>
            </a:r>
            <a:r>
              <a:rPr lang="pt-BR" sz="2800" b="1" spc="-25" dirty="0">
                <a:solidFill>
                  <a:srgbClr val="002876"/>
                </a:solidFill>
                <a:latin typeface="Tahoma"/>
                <a:cs typeface="Tahoma"/>
              </a:rPr>
              <a:t> </a:t>
            </a:r>
            <a:r>
              <a:rPr lang="pt-BR" sz="2800" b="1" spc="130" dirty="0">
                <a:solidFill>
                  <a:srgbClr val="002876"/>
                </a:solidFill>
                <a:latin typeface="Tahoma"/>
                <a:cs typeface="Tahoma"/>
              </a:rPr>
              <a:t>em</a:t>
            </a:r>
            <a:r>
              <a:rPr lang="pt-BR" sz="2800" b="1" spc="-25" dirty="0">
                <a:solidFill>
                  <a:srgbClr val="002876"/>
                </a:solidFill>
                <a:latin typeface="Tahoma"/>
                <a:cs typeface="Tahoma"/>
              </a:rPr>
              <a:t> </a:t>
            </a:r>
            <a:r>
              <a:rPr lang="pt-BR" sz="2800" b="1" spc="50" dirty="0">
                <a:solidFill>
                  <a:srgbClr val="002876"/>
                </a:solidFill>
                <a:latin typeface="Tahoma"/>
                <a:cs typeface="Tahoma"/>
              </a:rPr>
              <a:t>ASPS,</a:t>
            </a:r>
            <a:r>
              <a:rPr lang="pt-BR" sz="2800" b="1" spc="-25" dirty="0">
                <a:solidFill>
                  <a:srgbClr val="002876"/>
                </a:solidFill>
                <a:latin typeface="Tahoma"/>
                <a:cs typeface="Tahoma"/>
              </a:rPr>
              <a:t> </a:t>
            </a:r>
            <a:r>
              <a:rPr lang="pt-BR" sz="2800" b="1" spc="60" dirty="0">
                <a:solidFill>
                  <a:srgbClr val="002876"/>
                </a:solidFill>
                <a:latin typeface="Tahoma"/>
                <a:cs typeface="Tahoma"/>
              </a:rPr>
              <a:t>disciplinado </a:t>
            </a:r>
            <a:r>
              <a:rPr lang="pt-BR" sz="2800" b="1" spc="-570" dirty="0">
                <a:solidFill>
                  <a:srgbClr val="002876"/>
                </a:solidFill>
                <a:latin typeface="Tahoma"/>
                <a:cs typeface="Tahoma"/>
              </a:rPr>
              <a:t> </a:t>
            </a:r>
            <a:r>
              <a:rPr lang="pt-BR" sz="2800" b="1" spc="55" dirty="0">
                <a:solidFill>
                  <a:srgbClr val="002876"/>
                </a:solidFill>
                <a:latin typeface="Tahoma"/>
                <a:cs typeface="Tahoma"/>
              </a:rPr>
              <a:t>pela</a:t>
            </a:r>
            <a:r>
              <a:rPr lang="pt-BR" sz="2800" b="1" spc="-35" dirty="0">
                <a:solidFill>
                  <a:srgbClr val="002876"/>
                </a:solidFill>
                <a:latin typeface="Tahoma"/>
                <a:cs typeface="Tahoma"/>
              </a:rPr>
              <a:t> </a:t>
            </a:r>
            <a:r>
              <a:rPr lang="pt-BR" sz="2800" b="1" spc="105" dirty="0">
                <a:solidFill>
                  <a:srgbClr val="002876"/>
                </a:solidFill>
                <a:latin typeface="Tahoma"/>
                <a:cs typeface="Tahoma"/>
              </a:rPr>
              <a:t>Emenda</a:t>
            </a:r>
            <a:r>
              <a:rPr lang="pt-BR" sz="2800" b="1" spc="-30" dirty="0">
                <a:solidFill>
                  <a:srgbClr val="002876"/>
                </a:solidFill>
                <a:latin typeface="Tahoma"/>
                <a:cs typeface="Tahoma"/>
              </a:rPr>
              <a:t> </a:t>
            </a:r>
            <a:r>
              <a:rPr lang="pt-BR" sz="2800" b="1" spc="55" dirty="0">
                <a:solidFill>
                  <a:srgbClr val="002876"/>
                </a:solidFill>
                <a:latin typeface="Tahoma"/>
                <a:cs typeface="Tahoma"/>
              </a:rPr>
              <a:t>Constitucional</a:t>
            </a:r>
            <a:r>
              <a:rPr lang="pt-BR" sz="2800" b="1" spc="-30" dirty="0">
                <a:solidFill>
                  <a:srgbClr val="002876"/>
                </a:solidFill>
                <a:latin typeface="Tahoma"/>
                <a:cs typeface="Tahoma"/>
              </a:rPr>
              <a:t> </a:t>
            </a:r>
            <a:r>
              <a:rPr lang="pt-BR" sz="2800" b="1" spc="-60" dirty="0">
                <a:solidFill>
                  <a:srgbClr val="002876"/>
                </a:solidFill>
                <a:latin typeface="Tahoma"/>
                <a:cs typeface="Tahoma"/>
              </a:rPr>
              <a:t>29/2000.</a:t>
            </a:r>
            <a:endParaRPr lang="pt-BR" sz="2800" dirty="0">
              <a:latin typeface="Tahoma"/>
              <a:cs typeface="Tahoma"/>
            </a:endParaRPr>
          </a:p>
        </p:txBody>
      </p:sp>
      <p:sp>
        <p:nvSpPr>
          <p:cNvPr id="7" name="object 4">
            <a:extLst>
              <a:ext uri="{FF2B5EF4-FFF2-40B4-BE49-F238E27FC236}">
                <a16:creationId xmlns:a16="http://schemas.microsoft.com/office/drawing/2014/main" id="{57FA835C-18A5-1E20-71DC-89B97BB3B882}"/>
              </a:ext>
            </a:extLst>
          </p:cNvPr>
          <p:cNvSpPr txBox="1"/>
          <p:nvPr/>
        </p:nvSpPr>
        <p:spPr>
          <a:xfrm>
            <a:off x="2750590" y="3002469"/>
            <a:ext cx="12801484" cy="1235595"/>
          </a:xfrm>
          <a:prstGeom prst="rect">
            <a:avLst/>
          </a:prstGeom>
          <a:solidFill>
            <a:schemeClr val="accent6">
              <a:lumMod val="75000"/>
            </a:schemeClr>
          </a:solidFill>
        </p:spPr>
        <p:txBody>
          <a:bodyPr vert="horz" wrap="square" lIns="0" tIns="4445" rIns="0" bIns="0" rtlCol="0" anchor="ctr">
            <a:spAutoFit/>
          </a:bodyPr>
          <a:lstStyle/>
          <a:p>
            <a:pPr>
              <a:lnSpc>
                <a:spcPct val="100000"/>
              </a:lnSpc>
              <a:spcBef>
                <a:spcPts val="35"/>
              </a:spcBef>
            </a:pPr>
            <a:endParaRPr sz="2400" dirty="0">
              <a:latin typeface="Times New Roman"/>
              <a:cs typeface="Times New Roman"/>
            </a:endParaRPr>
          </a:p>
          <a:p>
            <a:pPr marR="149225" algn="ctr">
              <a:lnSpc>
                <a:spcPct val="100000"/>
              </a:lnSpc>
            </a:pPr>
            <a:r>
              <a:rPr lang="pt-BR" sz="3200" b="1" spc="-25" dirty="0">
                <a:solidFill>
                  <a:srgbClr val="FFFFFF"/>
                </a:solidFill>
                <a:latin typeface="Verdana"/>
                <a:cs typeface="Verdana"/>
              </a:rPr>
              <a:t>Total</a:t>
            </a:r>
            <a:r>
              <a:rPr lang="pt-BR" sz="3200" b="1" spc="-130" dirty="0">
                <a:solidFill>
                  <a:srgbClr val="FFFFFF"/>
                </a:solidFill>
                <a:latin typeface="Verdana"/>
                <a:cs typeface="Verdana"/>
              </a:rPr>
              <a:t> </a:t>
            </a:r>
            <a:r>
              <a:rPr lang="pt-BR" sz="3200" b="1" spc="5" dirty="0">
                <a:solidFill>
                  <a:srgbClr val="FFFFFF"/>
                </a:solidFill>
                <a:latin typeface="Verdana"/>
                <a:cs typeface="Verdana"/>
              </a:rPr>
              <a:t>das</a:t>
            </a:r>
            <a:r>
              <a:rPr lang="pt-BR" sz="3200" b="1" spc="-130" dirty="0">
                <a:solidFill>
                  <a:srgbClr val="FFFFFF"/>
                </a:solidFill>
                <a:latin typeface="Verdana"/>
                <a:cs typeface="Verdana"/>
              </a:rPr>
              <a:t> </a:t>
            </a:r>
            <a:r>
              <a:rPr lang="pt-BR" sz="3200" b="1" spc="-10" dirty="0">
                <a:solidFill>
                  <a:srgbClr val="FFFFFF"/>
                </a:solidFill>
                <a:latin typeface="Verdana"/>
                <a:cs typeface="Verdana"/>
              </a:rPr>
              <a:t>receitas</a:t>
            </a:r>
            <a:r>
              <a:rPr lang="pt-BR" sz="3200" b="1" spc="-130" dirty="0">
                <a:solidFill>
                  <a:srgbClr val="FFFFFF"/>
                </a:solidFill>
                <a:latin typeface="Verdana"/>
                <a:cs typeface="Verdana"/>
              </a:rPr>
              <a:t> </a:t>
            </a:r>
            <a:r>
              <a:rPr lang="pt-BR" sz="3200" b="1" spc="40" dirty="0">
                <a:solidFill>
                  <a:srgbClr val="FFFFFF"/>
                </a:solidFill>
                <a:latin typeface="Verdana"/>
                <a:cs typeface="Verdana"/>
              </a:rPr>
              <a:t>de</a:t>
            </a:r>
            <a:r>
              <a:rPr lang="pt-BR" sz="3200" b="1" spc="-130" dirty="0">
                <a:solidFill>
                  <a:srgbClr val="FFFFFF"/>
                </a:solidFill>
                <a:latin typeface="Verdana"/>
                <a:cs typeface="Verdana"/>
              </a:rPr>
              <a:t> </a:t>
            </a:r>
            <a:r>
              <a:rPr lang="pt-BR" sz="3200" b="1" spc="15" dirty="0">
                <a:solidFill>
                  <a:srgbClr val="FFFFFF"/>
                </a:solidFill>
                <a:latin typeface="Verdana"/>
                <a:cs typeface="Verdana"/>
              </a:rPr>
              <a:t>impostos</a:t>
            </a:r>
            <a:r>
              <a:rPr lang="pt-BR" sz="3200" b="1" spc="-130" dirty="0">
                <a:solidFill>
                  <a:srgbClr val="FFFFFF"/>
                </a:solidFill>
                <a:latin typeface="Verdana"/>
                <a:cs typeface="Verdana"/>
              </a:rPr>
              <a:t> </a:t>
            </a:r>
            <a:r>
              <a:rPr lang="pt-BR" sz="3200" b="1" spc="25" dirty="0">
                <a:solidFill>
                  <a:srgbClr val="FFFFFF"/>
                </a:solidFill>
                <a:latin typeface="Verdana"/>
                <a:cs typeface="Verdana"/>
              </a:rPr>
              <a:t>municipais</a:t>
            </a:r>
          </a:p>
          <a:p>
            <a:pPr marR="149225" algn="ctr">
              <a:lnSpc>
                <a:spcPct val="100000"/>
              </a:lnSpc>
            </a:pPr>
            <a:endParaRPr lang="pt-BR" sz="2400" dirty="0">
              <a:latin typeface="Verdana"/>
              <a:cs typeface="Verdana"/>
            </a:endParaRPr>
          </a:p>
        </p:txBody>
      </p:sp>
      <p:sp>
        <p:nvSpPr>
          <p:cNvPr id="8" name="object 6">
            <a:extLst>
              <a:ext uri="{FF2B5EF4-FFF2-40B4-BE49-F238E27FC236}">
                <a16:creationId xmlns:a16="http://schemas.microsoft.com/office/drawing/2014/main" id="{699868E9-42D2-6D59-34FB-E8B030754D04}"/>
              </a:ext>
            </a:extLst>
          </p:cNvPr>
          <p:cNvSpPr txBox="1"/>
          <p:nvPr/>
        </p:nvSpPr>
        <p:spPr>
          <a:xfrm>
            <a:off x="4520564" y="4563832"/>
            <a:ext cx="10201276" cy="1120820"/>
          </a:xfrm>
          <a:prstGeom prst="rect">
            <a:avLst/>
          </a:prstGeom>
        </p:spPr>
        <p:txBody>
          <a:bodyPr vert="horz" wrap="square" lIns="0" tIns="12700" rIns="0" bIns="0" rtlCol="0">
            <a:spAutoFit/>
          </a:bodyPr>
          <a:lstStyle/>
          <a:p>
            <a:pPr marL="353060" marR="5080" indent="-340995" algn="just" defTabSz="914400">
              <a:spcBef>
                <a:spcPts val="100"/>
              </a:spcBef>
              <a:buFont typeface="Arial MT"/>
              <a:buChar char="●"/>
              <a:tabLst>
                <a:tab pos="353060" algn="l"/>
                <a:tab pos="353695" algn="l"/>
              </a:tabLst>
            </a:pPr>
            <a:r>
              <a:rPr sz="2400" dirty="0">
                <a:solidFill>
                  <a:srgbClr val="666666"/>
                </a:solidFill>
                <a:latin typeface="Verdana"/>
                <a:cs typeface="Verdana"/>
              </a:rPr>
              <a:t>Imposto</a:t>
            </a:r>
            <a:r>
              <a:rPr sz="2400" spc="-120" dirty="0">
                <a:solidFill>
                  <a:srgbClr val="666666"/>
                </a:solidFill>
                <a:latin typeface="Verdana"/>
                <a:cs typeface="Verdana"/>
              </a:rPr>
              <a:t> </a:t>
            </a:r>
            <a:r>
              <a:rPr sz="2400" dirty="0">
                <a:solidFill>
                  <a:srgbClr val="666666"/>
                </a:solidFill>
                <a:latin typeface="Verdana"/>
                <a:cs typeface="Verdana"/>
              </a:rPr>
              <a:t>sobre</a:t>
            </a:r>
            <a:r>
              <a:rPr sz="2400" spc="-120" dirty="0">
                <a:solidFill>
                  <a:srgbClr val="666666"/>
                </a:solidFill>
                <a:latin typeface="Verdana"/>
                <a:cs typeface="Verdana"/>
              </a:rPr>
              <a:t> </a:t>
            </a:r>
            <a:r>
              <a:rPr sz="2400" spc="-20" dirty="0">
                <a:solidFill>
                  <a:srgbClr val="666666"/>
                </a:solidFill>
                <a:latin typeface="Verdana"/>
                <a:cs typeface="Verdana"/>
              </a:rPr>
              <a:t>Serviços</a:t>
            </a:r>
            <a:r>
              <a:rPr sz="2400" spc="-114" dirty="0">
                <a:solidFill>
                  <a:srgbClr val="666666"/>
                </a:solidFill>
                <a:latin typeface="Verdana"/>
                <a:cs typeface="Verdana"/>
              </a:rPr>
              <a:t> </a:t>
            </a:r>
            <a:r>
              <a:rPr sz="2400" spc="40" dirty="0">
                <a:solidFill>
                  <a:srgbClr val="666666"/>
                </a:solidFill>
                <a:latin typeface="Verdana"/>
                <a:cs typeface="Verdana"/>
              </a:rPr>
              <a:t>de</a:t>
            </a:r>
            <a:r>
              <a:rPr sz="2400" spc="-120" dirty="0">
                <a:solidFill>
                  <a:srgbClr val="666666"/>
                </a:solidFill>
                <a:latin typeface="Verdana"/>
                <a:cs typeface="Verdana"/>
              </a:rPr>
              <a:t> </a:t>
            </a:r>
            <a:r>
              <a:rPr sz="2400" spc="20" dirty="0">
                <a:solidFill>
                  <a:srgbClr val="666666"/>
                </a:solidFill>
                <a:latin typeface="Verdana"/>
                <a:cs typeface="Verdana"/>
              </a:rPr>
              <a:t>Qualquer</a:t>
            </a:r>
            <a:r>
              <a:rPr sz="2400" spc="-114" dirty="0">
                <a:solidFill>
                  <a:srgbClr val="666666"/>
                </a:solidFill>
                <a:latin typeface="Verdana"/>
                <a:cs typeface="Verdana"/>
              </a:rPr>
              <a:t> </a:t>
            </a:r>
            <a:r>
              <a:rPr sz="2400" spc="5" dirty="0">
                <a:solidFill>
                  <a:srgbClr val="666666"/>
                </a:solidFill>
                <a:latin typeface="Verdana"/>
                <a:cs typeface="Verdana"/>
              </a:rPr>
              <a:t>Natureza</a:t>
            </a:r>
            <a:r>
              <a:rPr sz="2400" spc="-120" dirty="0">
                <a:solidFill>
                  <a:srgbClr val="666666"/>
                </a:solidFill>
                <a:latin typeface="Verdana"/>
                <a:cs typeface="Verdana"/>
              </a:rPr>
              <a:t> </a:t>
            </a:r>
            <a:r>
              <a:rPr sz="2400" spc="-180" dirty="0">
                <a:solidFill>
                  <a:srgbClr val="666666"/>
                </a:solidFill>
                <a:latin typeface="Verdana"/>
                <a:cs typeface="Verdana"/>
              </a:rPr>
              <a:t>– </a:t>
            </a:r>
            <a:r>
              <a:rPr sz="2400" spc="-440" dirty="0">
                <a:solidFill>
                  <a:srgbClr val="666666"/>
                </a:solidFill>
                <a:latin typeface="Verdana"/>
                <a:cs typeface="Verdana"/>
              </a:rPr>
              <a:t> </a:t>
            </a:r>
            <a:r>
              <a:rPr sz="2400" spc="-114" dirty="0">
                <a:solidFill>
                  <a:srgbClr val="666666"/>
                </a:solidFill>
                <a:latin typeface="Verdana"/>
                <a:cs typeface="Verdana"/>
              </a:rPr>
              <a:t>ISS</a:t>
            </a:r>
            <a:endParaRPr sz="2400" dirty="0">
              <a:solidFill>
                <a:prstClr val="black"/>
              </a:solidFill>
              <a:latin typeface="Verdana"/>
              <a:cs typeface="Verdana"/>
            </a:endParaRPr>
          </a:p>
          <a:p>
            <a:pPr marL="353695" indent="-340995" algn="just" defTabSz="914400">
              <a:buFont typeface="Arial MT"/>
              <a:buChar char="●"/>
              <a:tabLst>
                <a:tab pos="353060" algn="l"/>
                <a:tab pos="353695" algn="l"/>
              </a:tabLst>
            </a:pPr>
            <a:r>
              <a:rPr sz="2400" dirty="0">
                <a:solidFill>
                  <a:srgbClr val="666666"/>
                </a:solidFill>
                <a:latin typeface="Verdana"/>
                <a:cs typeface="Verdana"/>
              </a:rPr>
              <a:t>Imposto</a:t>
            </a:r>
            <a:r>
              <a:rPr sz="2400" spc="-120" dirty="0">
                <a:solidFill>
                  <a:srgbClr val="666666"/>
                </a:solidFill>
                <a:latin typeface="Verdana"/>
                <a:cs typeface="Verdana"/>
              </a:rPr>
              <a:t> </a:t>
            </a:r>
            <a:r>
              <a:rPr sz="2400" spc="15" dirty="0">
                <a:solidFill>
                  <a:srgbClr val="666666"/>
                </a:solidFill>
                <a:latin typeface="Verdana"/>
                <a:cs typeface="Verdana"/>
              </a:rPr>
              <a:t>Predial</a:t>
            </a:r>
            <a:r>
              <a:rPr sz="2400" spc="-114" dirty="0">
                <a:solidFill>
                  <a:srgbClr val="666666"/>
                </a:solidFill>
                <a:latin typeface="Verdana"/>
                <a:cs typeface="Verdana"/>
              </a:rPr>
              <a:t> </a:t>
            </a:r>
            <a:r>
              <a:rPr sz="2400" spc="10" dirty="0">
                <a:solidFill>
                  <a:srgbClr val="666666"/>
                </a:solidFill>
                <a:latin typeface="Verdana"/>
                <a:cs typeface="Verdana"/>
              </a:rPr>
              <a:t>e</a:t>
            </a:r>
            <a:r>
              <a:rPr sz="2400" spc="-114" dirty="0">
                <a:solidFill>
                  <a:srgbClr val="666666"/>
                </a:solidFill>
                <a:latin typeface="Verdana"/>
                <a:cs typeface="Verdana"/>
              </a:rPr>
              <a:t> </a:t>
            </a:r>
            <a:r>
              <a:rPr sz="2400" spc="-30" dirty="0">
                <a:solidFill>
                  <a:srgbClr val="666666"/>
                </a:solidFill>
                <a:latin typeface="Verdana"/>
                <a:cs typeface="Verdana"/>
              </a:rPr>
              <a:t>Territorial</a:t>
            </a:r>
            <a:r>
              <a:rPr sz="2400" spc="-120" dirty="0">
                <a:solidFill>
                  <a:srgbClr val="666666"/>
                </a:solidFill>
                <a:latin typeface="Verdana"/>
                <a:cs typeface="Verdana"/>
              </a:rPr>
              <a:t> </a:t>
            </a:r>
            <a:r>
              <a:rPr sz="2400" spc="25" dirty="0">
                <a:solidFill>
                  <a:srgbClr val="666666"/>
                </a:solidFill>
                <a:latin typeface="Verdana"/>
                <a:cs typeface="Verdana"/>
              </a:rPr>
              <a:t>Urbano</a:t>
            </a:r>
            <a:r>
              <a:rPr sz="2400" spc="-114" dirty="0">
                <a:solidFill>
                  <a:srgbClr val="666666"/>
                </a:solidFill>
                <a:latin typeface="Verdana"/>
                <a:cs typeface="Verdana"/>
              </a:rPr>
              <a:t> </a:t>
            </a:r>
            <a:r>
              <a:rPr sz="2400" spc="-180" dirty="0">
                <a:solidFill>
                  <a:srgbClr val="666666"/>
                </a:solidFill>
                <a:latin typeface="Verdana"/>
                <a:cs typeface="Verdana"/>
              </a:rPr>
              <a:t>–</a:t>
            </a:r>
            <a:r>
              <a:rPr sz="2400" spc="-114" dirty="0">
                <a:solidFill>
                  <a:srgbClr val="666666"/>
                </a:solidFill>
                <a:latin typeface="Verdana"/>
                <a:cs typeface="Verdana"/>
              </a:rPr>
              <a:t> </a:t>
            </a:r>
            <a:r>
              <a:rPr sz="2400" spc="-75" dirty="0">
                <a:solidFill>
                  <a:srgbClr val="666666"/>
                </a:solidFill>
                <a:latin typeface="Verdana"/>
                <a:cs typeface="Verdana"/>
              </a:rPr>
              <a:t>IPTU;</a:t>
            </a:r>
            <a:r>
              <a:rPr lang="pt-BR" sz="2400" dirty="0">
                <a:solidFill>
                  <a:srgbClr val="666666"/>
                </a:solidFill>
                <a:latin typeface="Verdana"/>
                <a:cs typeface="Verdana"/>
              </a:rPr>
              <a:t> </a:t>
            </a:r>
          </a:p>
          <a:p>
            <a:pPr marL="353695" indent="-340995" algn="just" defTabSz="914400">
              <a:buFont typeface="Arial MT"/>
              <a:buChar char="●"/>
              <a:tabLst>
                <a:tab pos="353060" algn="l"/>
                <a:tab pos="353695" algn="l"/>
              </a:tabLst>
            </a:pPr>
            <a:r>
              <a:rPr lang="pt-BR" sz="2400" dirty="0">
                <a:solidFill>
                  <a:srgbClr val="666666"/>
                </a:solidFill>
                <a:latin typeface="Verdana"/>
                <a:cs typeface="Verdana"/>
              </a:rPr>
              <a:t>Imposto</a:t>
            </a:r>
            <a:r>
              <a:rPr lang="pt-BR" sz="2400" spc="-120" dirty="0">
                <a:solidFill>
                  <a:srgbClr val="666666"/>
                </a:solidFill>
                <a:latin typeface="Verdana"/>
                <a:cs typeface="Verdana"/>
              </a:rPr>
              <a:t> </a:t>
            </a:r>
            <a:r>
              <a:rPr lang="pt-BR" sz="2400" dirty="0">
                <a:solidFill>
                  <a:srgbClr val="666666"/>
                </a:solidFill>
                <a:latin typeface="Verdana"/>
                <a:cs typeface="Verdana"/>
              </a:rPr>
              <a:t>sobre</a:t>
            </a:r>
            <a:r>
              <a:rPr lang="pt-BR" sz="2400" spc="-120" dirty="0">
                <a:solidFill>
                  <a:srgbClr val="666666"/>
                </a:solidFill>
                <a:latin typeface="Verdana"/>
                <a:cs typeface="Verdana"/>
              </a:rPr>
              <a:t> </a:t>
            </a:r>
            <a:r>
              <a:rPr lang="pt-BR" sz="2400" spc="-15" dirty="0">
                <a:solidFill>
                  <a:srgbClr val="666666"/>
                </a:solidFill>
                <a:latin typeface="Verdana"/>
                <a:cs typeface="Verdana"/>
              </a:rPr>
              <a:t>a</a:t>
            </a:r>
            <a:r>
              <a:rPr lang="pt-BR" sz="2400" spc="-120" dirty="0">
                <a:solidFill>
                  <a:srgbClr val="666666"/>
                </a:solidFill>
                <a:latin typeface="Verdana"/>
                <a:cs typeface="Verdana"/>
              </a:rPr>
              <a:t> </a:t>
            </a:r>
            <a:r>
              <a:rPr lang="pt-BR" sz="2400" spc="-15" dirty="0">
                <a:solidFill>
                  <a:srgbClr val="666666"/>
                </a:solidFill>
                <a:latin typeface="Verdana"/>
                <a:cs typeface="Verdana"/>
              </a:rPr>
              <a:t>Transmissão</a:t>
            </a:r>
            <a:r>
              <a:rPr lang="pt-BR" sz="2400" spc="-120" dirty="0">
                <a:solidFill>
                  <a:srgbClr val="666666"/>
                </a:solidFill>
                <a:latin typeface="Verdana"/>
                <a:cs typeface="Verdana"/>
              </a:rPr>
              <a:t> </a:t>
            </a:r>
            <a:r>
              <a:rPr lang="pt-BR" sz="2400" spc="40" dirty="0">
                <a:solidFill>
                  <a:srgbClr val="666666"/>
                </a:solidFill>
                <a:latin typeface="Verdana"/>
                <a:cs typeface="Verdana"/>
              </a:rPr>
              <a:t>de</a:t>
            </a:r>
            <a:r>
              <a:rPr lang="pt-BR" sz="2400" spc="-120" dirty="0">
                <a:solidFill>
                  <a:srgbClr val="666666"/>
                </a:solidFill>
                <a:latin typeface="Verdana"/>
                <a:cs typeface="Verdana"/>
              </a:rPr>
              <a:t> </a:t>
            </a:r>
            <a:r>
              <a:rPr lang="pt-BR" sz="2400" spc="25" dirty="0">
                <a:solidFill>
                  <a:srgbClr val="666666"/>
                </a:solidFill>
                <a:latin typeface="Verdana"/>
                <a:cs typeface="Verdana"/>
              </a:rPr>
              <a:t>Bens</a:t>
            </a:r>
            <a:r>
              <a:rPr lang="pt-BR" sz="2400" spc="-120" dirty="0">
                <a:solidFill>
                  <a:srgbClr val="666666"/>
                </a:solidFill>
                <a:latin typeface="Verdana"/>
                <a:cs typeface="Verdana"/>
              </a:rPr>
              <a:t> </a:t>
            </a:r>
            <a:r>
              <a:rPr lang="pt-BR" sz="2400" spc="-25" dirty="0">
                <a:solidFill>
                  <a:srgbClr val="666666"/>
                </a:solidFill>
                <a:latin typeface="Verdana"/>
                <a:cs typeface="Verdana"/>
              </a:rPr>
              <a:t>Imóveis</a:t>
            </a:r>
            <a:r>
              <a:rPr lang="pt-BR" sz="2400" spc="-120" dirty="0">
                <a:solidFill>
                  <a:srgbClr val="666666"/>
                </a:solidFill>
                <a:latin typeface="Verdana"/>
                <a:cs typeface="Verdana"/>
              </a:rPr>
              <a:t> </a:t>
            </a:r>
            <a:r>
              <a:rPr lang="pt-BR" sz="2400" spc="-95" dirty="0">
                <a:solidFill>
                  <a:srgbClr val="666666"/>
                </a:solidFill>
                <a:latin typeface="Verdana"/>
                <a:cs typeface="Verdana"/>
              </a:rPr>
              <a:t>- </a:t>
            </a:r>
            <a:r>
              <a:rPr lang="pt-BR" sz="2400" spc="-440" dirty="0">
                <a:solidFill>
                  <a:srgbClr val="666666"/>
                </a:solidFill>
                <a:latin typeface="Verdana"/>
                <a:cs typeface="Verdana"/>
              </a:rPr>
              <a:t> </a:t>
            </a:r>
            <a:r>
              <a:rPr lang="pt-BR" sz="2400" spc="-70" dirty="0">
                <a:solidFill>
                  <a:srgbClr val="666666"/>
                </a:solidFill>
                <a:latin typeface="Verdana"/>
                <a:cs typeface="Verdana"/>
              </a:rPr>
              <a:t>ITBI</a:t>
            </a:r>
            <a:endParaRPr sz="2400" dirty="0">
              <a:solidFill>
                <a:prstClr val="black"/>
              </a:solidFill>
              <a:latin typeface="Verdana"/>
              <a:cs typeface="Verdana"/>
            </a:endParaRPr>
          </a:p>
        </p:txBody>
      </p:sp>
      <p:sp>
        <p:nvSpPr>
          <p:cNvPr id="9" name="object 5">
            <a:extLst>
              <a:ext uri="{FF2B5EF4-FFF2-40B4-BE49-F238E27FC236}">
                <a16:creationId xmlns:a16="http://schemas.microsoft.com/office/drawing/2014/main" id="{EBE582DA-D02F-51CC-88A1-BF595C72FED5}"/>
              </a:ext>
            </a:extLst>
          </p:cNvPr>
          <p:cNvSpPr txBox="1"/>
          <p:nvPr/>
        </p:nvSpPr>
        <p:spPr>
          <a:xfrm>
            <a:off x="3857105" y="6151429"/>
            <a:ext cx="9742517" cy="1050929"/>
          </a:xfrm>
          <a:prstGeom prst="rect">
            <a:avLst/>
          </a:prstGeom>
          <a:solidFill>
            <a:schemeClr val="accent6">
              <a:lumMod val="75000"/>
            </a:schemeClr>
          </a:solidFill>
        </p:spPr>
        <p:txBody>
          <a:bodyPr vert="horz" wrap="square" lIns="0" tIns="4445" rIns="0" bIns="0" rtlCol="0" anchor="ctr">
            <a:spAutoFit/>
          </a:bodyPr>
          <a:lstStyle/>
          <a:p>
            <a:pPr>
              <a:lnSpc>
                <a:spcPct val="100000"/>
              </a:lnSpc>
              <a:spcBef>
                <a:spcPts val="35"/>
              </a:spcBef>
            </a:pPr>
            <a:endParaRPr sz="2000" dirty="0">
              <a:latin typeface="Times New Roman"/>
              <a:cs typeface="Times New Roman"/>
            </a:endParaRPr>
          </a:p>
          <a:p>
            <a:pPr marR="150495" algn="ctr">
              <a:lnSpc>
                <a:spcPct val="100000"/>
              </a:lnSpc>
              <a:spcBef>
                <a:spcPts val="5"/>
              </a:spcBef>
            </a:pPr>
            <a:r>
              <a:rPr sz="2800" b="1" spc="-180" dirty="0">
                <a:solidFill>
                  <a:srgbClr val="FFFFFF"/>
                </a:solidFill>
                <a:latin typeface="Tahoma"/>
                <a:cs typeface="Tahoma"/>
              </a:rPr>
              <a:t>(+)</a:t>
            </a:r>
            <a:r>
              <a:rPr sz="2800" b="1" spc="-15" dirty="0">
                <a:solidFill>
                  <a:srgbClr val="FFFFFF"/>
                </a:solidFill>
                <a:latin typeface="Tahoma"/>
                <a:cs typeface="Tahoma"/>
              </a:rPr>
              <a:t> </a:t>
            </a:r>
            <a:r>
              <a:rPr lang="pt-BR" sz="2800" b="1" spc="-15" dirty="0">
                <a:solidFill>
                  <a:srgbClr val="FFFFFF"/>
                </a:solidFill>
                <a:latin typeface="Tahoma"/>
                <a:cs typeface="Tahoma"/>
              </a:rPr>
              <a:t>  </a:t>
            </a:r>
            <a:r>
              <a:rPr sz="2800" b="1" spc="35" dirty="0">
                <a:solidFill>
                  <a:srgbClr val="FFFFFF"/>
                </a:solidFill>
                <a:latin typeface="Verdana"/>
                <a:cs typeface="Verdana"/>
              </a:rPr>
              <a:t>Re</a:t>
            </a:r>
            <a:r>
              <a:rPr lang="pt-BR" sz="2800" b="1" spc="10" dirty="0">
                <a:solidFill>
                  <a:srgbClr val="FFFFFF"/>
                </a:solidFill>
                <a:latin typeface="Verdana"/>
                <a:cs typeface="Verdana"/>
              </a:rPr>
              <a:t>ceitas de Transferências da União</a:t>
            </a:r>
          </a:p>
          <a:p>
            <a:pPr marR="150495" algn="ctr">
              <a:lnSpc>
                <a:spcPct val="100000"/>
              </a:lnSpc>
              <a:spcBef>
                <a:spcPts val="5"/>
              </a:spcBef>
            </a:pPr>
            <a:endParaRPr sz="2000" b="1" dirty="0">
              <a:latin typeface="Verdana"/>
              <a:cs typeface="Verdana"/>
            </a:endParaRPr>
          </a:p>
        </p:txBody>
      </p:sp>
      <p:sp>
        <p:nvSpPr>
          <p:cNvPr id="10" name="object 8">
            <a:extLst>
              <a:ext uri="{FF2B5EF4-FFF2-40B4-BE49-F238E27FC236}">
                <a16:creationId xmlns:a16="http://schemas.microsoft.com/office/drawing/2014/main" id="{74BE73D4-8A3F-8E45-6956-EBCF4877AED9}"/>
              </a:ext>
            </a:extLst>
          </p:cNvPr>
          <p:cNvSpPr txBox="1"/>
          <p:nvPr/>
        </p:nvSpPr>
        <p:spPr>
          <a:xfrm>
            <a:off x="4484139" y="7428816"/>
            <a:ext cx="11067935" cy="1120820"/>
          </a:xfrm>
          <a:prstGeom prst="rect">
            <a:avLst/>
          </a:prstGeom>
        </p:spPr>
        <p:txBody>
          <a:bodyPr vert="horz" wrap="square" lIns="0" tIns="12700" rIns="0" bIns="0" rtlCol="0">
            <a:spAutoFit/>
          </a:bodyPr>
          <a:lstStyle/>
          <a:p>
            <a:pPr marL="276860" marR="438784" indent="-264795">
              <a:lnSpc>
                <a:spcPct val="100000"/>
              </a:lnSpc>
              <a:spcBef>
                <a:spcPts val="100"/>
              </a:spcBef>
              <a:buFont typeface="Arial MT"/>
              <a:buChar char="●"/>
              <a:tabLst>
                <a:tab pos="276860" algn="l"/>
                <a:tab pos="277495" algn="l"/>
              </a:tabLst>
            </a:pPr>
            <a:r>
              <a:rPr sz="2400" spc="25" dirty="0">
                <a:solidFill>
                  <a:srgbClr val="666666"/>
                </a:solidFill>
                <a:latin typeface="Verdana"/>
                <a:cs typeface="Verdana"/>
              </a:rPr>
              <a:t>Quota-</a:t>
            </a:r>
            <a:r>
              <a:rPr sz="2400" spc="5" dirty="0">
                <a:solidFill>
                  <a:srgbClr val="666666"/>
                </a:solidFill>
                <a:latin typeface="Verdana"/>
                <a:cs typeface="Verdana"/>
              </a:rPr>
              <a:t>P</a:t>
            </a:r>
            <a:r>
              <a:rPr sz="2400" spc="-30" dirty="0">
                <a:solidFill>
                  <a:srgbClr val="666666"/>
                </a:solidFill>
                <a:latin typeface="Verdana"/>
                <a:cs typeface="Verdana"/>
              </a:rPr>
              <a:t>a</a:t>
            </a:r>
            <a:r>
              <a:rPr sz="2400" spc="-5" dirty="0">
                <a:solidFill>
                  <a:srgbClr val="666666"/>
                </a:solidFill>
                <a:latin typeface="Verdana"/>
                <a:cs typeface="Verdana"/>
              </a:rPr>
              <a:t>r</a:t>
            </a:r>
            <a:r>
              <a:rPr sz="2400" spc="-10" dirty="0">
                <a:solidFill>
                  <a:srgbClr val="666666"/>
                </a:solidFill>
                <a:latin typeface="Verdana"/>
                <a:cs typeface="Verdana"/>
              </a:rPr>
              <a:t>t</a:t>
            </a:r>
            <a:r>
              <a:rPr sz="2400" spc="10" dirty="0">
                <a:solidFill>
                  <a:srgbClr val="666666"/>
                </a:solidFill>
                <a:latin typeface="Verdana"/>
                <a:cs typeface="Verdana"/>
              </a:rPr>
              <a:t>e</a:t>
            </a:r>
            <a:r>
              <a:rPr sz="2400" spc="-120" dirty="0">
                <a:solidFill>
                  <a:srgbClr val="666666"/>
                </a:solidFill>
                <a:latin typeface="Verdana"/>
                <a:cs typeface="Verdana"/>
              </a:rPr>
              <a:t> </a:t>
            </a:r>
            <a:r>
              <a:rPr sz="2400" spc="45" dirty="0">
                <a:solidFill>
                  <a:srgbClr val="666666"/>
                </a:solidFill>
                <a:latin typeface="Verdana"/>
                <a:cs typeface="Verdana"/>
              </a:rPr>
              <a:t>do</a:t>
            </a:r>
            <a:r>
              <a:rPr sz="2400" spc="-120" dirty="0">
                <a:solidFill>
                  <a:srgbClr val="666666"/>
                </a:solidFill>
                <a:latin typeface="Verdana"/>
                <a:cs typeface="Verdana"/>
              </a:rPr>
              <a:t> </a:t>
            </a:r>
            <a:r>
              <a:rPr sz="2400" spc="50" dirty="0">
                <a:solidFill>
                  <a:srgbClr val="666666"/>
                </a:solidFill>
                <a:latin typeface="Verdana"/>
                <a:cs typeface="Verdana"/>
              </a:rPr>
              <a:t>Fundo</a:t>
            </a:r>
            <a:r>
              <a:rPr sz="2400" spc="-120" dirty="0">
                <a:solidFill>
                  <a:srgbClr val="666666"/>
                </a:solidFill>
                <a:latin typeface="Verdana"/>
                <a:cs typeface="Verdana"/>
              </a:rPr>
              <a:t> </a:t>
            </a:r>
            <a:r>
              <a:rPr sz="2400" spc="40" dirty="0">
                <a:solidFill>
                  <a:srgbClr val="666666"/>
                </a:solidFill>
                <a:latin typeface="Verdana"/>
                <a:cs typeface="Verdana"/>
              </a:rPr>
              <a:t>de</a:t>
            </a:r>
            <a:r>
              <a:rPr sz="2400" spc="-120" dirty="0">
                <a:solidFill>
                  <a:srgbClr val="666666"/>
                </a:solidFill>
                <a:latin typeface="Verdana"/>
                <a:cs typeface="Verdana"/>
              </a:rPr>
              <a:t> </a:t>
            </a:r>
            <a:r>
              <a:rPr sz="2400" spc="125" dirty="0">
                <a:solidFill>
                  <a:srgbClr val="666666"/>
                </a:solidFill>
                <a:latin typeface="Verdana"/>
                <a:cs typeface="Verdana"/>
              </a:rPr>
              <a:t>P</a:t>
            </a:r>
            <a:r>
              <a:rPr sz="2400" spc="-30" dirty="0">
                <a:solidFill>
                  <a:srgbClr val="666666"/>
                </a:solidFill>
                <a:latin typeface="Verdana"/>
                <a:cs typeface="Verdana"/>
              </a:rPr>
              <a:t>a</a:t>
            </a:r>
            <a:r>
              <a:rPr sz="2400" spc="-5" dirty="0">
                <a:solidFill>
                  <a:srgbClr val="666666"/>
                </a:solidFill>
                <a:latin typeface="Verdana"/>
                <a:cs typeface="Verdana"/>
              </a:rPr>
              <a:t>r</a:t>
            </a:r>
            <a:r>
              <a:rPr sz="2400" spc="15" dirty="0">
                <a:solidFill>
                  <a:srgbClr val="666666"/>
                </a:solidFill>
                <a:latin typeface="Verdana"/>
                <a:cs typeface="Verdana"/>
              </a:rPr>
              <a:t>ti</a:t>
            </a:r>
            <a:r>
              <a:rPr sz="2400" spc="10" dirty="0">
                <a:solidFill>
                  <a:srgbClr val="666666"/>
                </a:solidFill>
                <a:latin typeface="Verdana"/>
                <a:cs typeface="Verdana"/>
              </a:rPr>
              <a:t>c</a:t>
            </a:r>
            <a:r>
              <a:rPr sz="2400" spc="15" dirty="0">
                <a:solidFill>
                  <a:srgbClr val="666666"/>
                </a:solidFill>
                <a:latin typeface="Verdana"/>
                <a:cs typeface="Verdana"/>
              </a:rPr>
              <a:t>i</a:t>
            </a:r>
            <a:r>
              <a:rPr sz="2400" spc="35" dirty="0">
                <a:solidFill>
                  <a:srgbClr val="666666"/>
                </a:solidFill>
                <a:latin typeface="Verdana"/>
                <a:cs typeface="Verdana"/>
              </a:rPr>
              <a:t>p</a:t>
            </a:r>
            <a:r>
              <a:rPr sz="2400" spc="10" dirty="0">
                <a:solidFill>
                  <a:srgbClr val="666666"/>
                </a:solidFill>
                <a:latin typeface="Verdana"/>
                <a:cs typeface="Verdana"/>
              </a:rPr>
              <a:t>ação</a:t>
            </a:r>
            <a:r>
              <a:rPr sz="2400" spc="-120" dirty="0">
                <a:solidFill>
                  <a:srgbClr val="666666"/>
                </a:solidFill>
                <a:latin typeface="Verdana"/>
                <a:cs typeface="Verdana"/>
              </a:rPr>
              <a:t> </a:t>
            </a:r>
            <a:r>
              <a:rPr sz="2400" spc="15" dirty="0">
                <a:solidFill>
                  <a:srgbClr val="666666"/>
                </a:solidFill>
                <a:latin typeface="Verdana"/>
                <a:cs typeface="Verdana"/>
              </a:rPr>
              <a:t>dos  </a:t>
            </a:r>
            <a:r>
              <a:rPr sz="2400" spc="30" dirty="0">
                <a:solidFill>
                  <a:srgbClr val="666666"/>
                </a:solidFill>
                <a:latin typeface="Verdana"/>
                <a:cs typeface="Verdana"/>
              </a:rPr>
              <a:t>Municípios</a:t>
            </a:r>
            <a:r>
              <a:rPr sz="2400" spc="-120" dirty="0">
                <a:solidFill>
                  <a:srgbClr val="666666"/>
                </a:solidFill>
                <a:latin typeface="Verdana"/>
                <a:cs typeface="Verdana"/>
              </a:rPr>
              <a:t> </a:t>
            </a:r>
            <a:r>
              <a:rPr sz="2400" spc="-180" dirty="0">
                <a:solidFill>
                  <a:srgbClr val="666666"/>
                </a:solidFill>
                <a:latin typeface="Verdana"/>
                <a:cs typeface="Verdana"/>
              </a:rPr>
              <a:t>–</a:t>
            </a:r>
            <a:r>
              <a:rPr sz="2400" spc="-120" dirty="0">
                <a:solidFill>
                  <a:srgbClr val="666666"/>
                </a:solidFill>
                <a:latin typeface="Verdana"/>
                <a:cs typeface="Verdana"/>
              </a:rPr>
              <a:t> </a:t>
            </a:r>
            <a:r>
              <a:rPr sz="2400" spc="105" dirty="0">
                <a:solidFill>
                  <a:srgbClr val="666666"/>
                </a:solidFill>
                <a:latin typeface="Verdana"/>
                <a:cs typeface="Verdana"/>
              </a:rPr>
              <a:t>F</a:t>
            </a:r>
            <a:r>
              <a:rPr sz="2400" spc="100" dirty="0">
                <a:solidFill>
                  <a:srgbClr val="666666"/>
                </a:solidFill>
                <a:latin typeface="Verdana"/>
                <a:cs typeface="Verdana"/>
              </a:rPr>
              <a:t>P</a:t>
            </a:r>
            <a:r>
              <a:rPr sz="2400" spc="145" dirty="0">
                <a:solidFill>
                  <a:srgbClr val="666666"/>
                </a:solidFill>
                <a:latin typeface="Verdana"/>
                <a:cs typeface="Verdana"/>
              </a:rPr>
              <a:t>M</a:t>
            </a:r>
            <a:endParaRPr sz="2400" dirty="0">
              <a:latin typeface="Verdana"/>
              <a:cs typeface="Verdana"/>
            </a:endParaRPr>
          </a:p>
          <a:p>
            <a:pPr marL="276860" marR="248285" indent="-264795">
              <a:lnSpc>
                <a:spcPct val="100000"/>
              </a:lnSpc>
              <a:buFont typeface="Arial MT"/>
              <a:buChar char="●"/>
              <a:tabLst>
                <a:tab pos="276860" algn="l"/>
                <a:tab pos="277495" algn="l"/>
              </a:tabLst>
            </a:pPr>
            <a:r>
              <a:rPr sz="2400" spc="10" dirty="0">
                <a:solidFill>
                  <a:srgbClr val="666666"/>
                </a:solidFill>
                <a:latin typeface="Verdana"/>
                <a:cs typeface="Verdana"/>
              </a:rPr>
              <a:t>Quota-Parte</a:t>
            </a:r>
            <a:r>
              <a:rPr sz="2400" spc="-114" dirty="0">
                <a:solidFill>
                  <a:srgbClr val="666666"/>
                </a:solidFill>
                <a:latin typeface="Verdana"/>
                <a:cs typeface="Verdana"/>
              </a:rPr>
              <a:t> </a:t>
            </a:r>
            <a:r>
              <a:rPr sz="2400" spc="45" dirty="0">
                <a:solidFill>
                  <a:srgbClr val="666666"/>
                </a:solidFill>
                <a:latin typeface="Verdana"/>
                <a:cs typeface="Verdana"/>
              </a:rPr>
              <a:t>do</a:t>
            </a:r>
            <a:r>
              <a:rPr sz="2400" spc="-114" dirty="0">
                <a:solidFill>
                  <a:srgbClr val="666666"/>
                </a:solidFill>
                <a:latin typeface="Verdana"/>
                <a:cs typeface="Verdana"/>
              </a:rPr>
              <a:t> </a:t>
            </a:r>
            <a:r>
              <a:rPr sz="2400" dirty="0">
                <a:solidFill>
                  <a:srgbClr val="666666"/>
                </a:solidFill>
                <a:latin typeface="Verdana"/>
                <a:cs typeface="Verdana"/>
              </a:rPr>
              <a:t>Imposto</a:t>
            </a:r>
            <a:r>
              <a:rPr sz="2400" spc="-114" dirty="0">
                <a:solidFill>
                  <a:srgbClr val="666666"/>
                </a:solidFill>
                <a:latin typeface="Verdana"/>
                <a:cs typeface="Verdana"/>
              </a:rPr>
              <a:t> </a:t>
            </a:r>
            <a:r>
              <a:rPr sz="2400" dirty="0">
                <a:solidFill>
                  <a:srgbClr val="666666"/>
                </a:solidFill>
                <a:latin typeface="Verdana"/>
                <a:cs typeface="Verdana"/>
              </a:rPr>
              <a:t>sobre</a:t>
            </a:r>
            <a:r>
              <a:rPr sz="2400" spc="-114" dirty="0">
                <a:solidFill>
                  <a:srgbClr val="666666"/>
                </a:solidFill>
                <a:latin typeface="Verdana"/>
                <a:cs typeface="Verdana"/>
              </a:rPr>
              <a:t> </a:t>
            </a:r>
            <a:r>
              <a:rPr sz="2400" spc="-15" dirty="0">
                <a:solidFill>
                  <a:srgbClr val="666666"/>
                </a:solidFill>
                <a:latin typeface="Verdana"/>
                <a:cs typeface="Verdana"/>
              </a:rPr>
              <a:t>a</a:t>
            </a:r>
            <a:r>
              <a:rPr sz="2400" spc="-110" dirty="0">
                <a:solidFill>
                  <a:srgbClr val="666666"/>
                </a:solidFill>
                <a:latin typeface="Verdana"/>
                <a:cs typeface="Verdana"/>
              </a:rPr>
              <a:t> </a:t>
            </a:r>
            <a:r>
              <a:rPr sz="2400" spc="20" dirty="0">
                <a:solidFill>
                  <a:srgbClr val="666666"/>
                </a:solidFill>
                <a:latin typeface="Verdana"/>
                <a:cs typeface="Verdana"/>
              </a:rPr>
              <a:t>Propriedade </a:t>
            </a:r>
            <a:r>
              <a:rPr sz="2400" spc="-445" dirty="0">
                <a:solidFill>
                  <a:srgbClr val="666666"/>
                </a:solidFill>
                <a:latin typeface="Verdana"/>
                <a:cs typeface="Verdana"/>
              </a:rPr>
              <a:t> </a:t>
            </a:r>
            <a:r>
              <a:rPr sz="2400" spc="-130" dirty="0">
                <a:solidFill>
                  <a:srgbClr val="666666"/>
                </a:solidFill>
                <a:latin typeface="Verdana"/>
                <a:cs typeface="Verdana"/>
              </a:rPr>
              <a:t>T</a:t>
            </a:r>
            <a:r>
              <a:rPr sz="2400" spc="-15" dirty="0">
                <a:solidFill>
                  <a:srgbClr val="666666"/>
                </a:solidFill>
                <a:latin typeface="Verdana"/>
                <a:cs typeface="Verdana"/>
              </a:rPr>
              <a:t>e</a:t>
            </a:r>
            <a:r>
              <a:rPr sz="2400" spc="-25" dirty="0">
                <a:solidFill>
                  <a:srgbClr val="666666"/>
                </a:solidFill>
                <a:latin typeface="Verdana"/>
                <a:cs typeface="Verdana"/>
              </a:rPr>
              <a:t>r</a:t>
            </a:r>
            <a:r>
              <a:rPr sz="2400" spc="-50" dirty="0">
                <a:solidFill>
                  <a:srgbClr val="666666"/>
                </a:solidFill>
                <a:latin typeface="Verdana"/>
                <a:cs typeface="Verdana"/>
              </a:rPr>
              <a:t>r</a:t>
            </a:r>
            <a:r>
              <a:rPr sz="2400" dirty="0">
                <a:solidFill>
                  <a:srgbClr val="666666"/>
                </a:solidFill>
                <a:latin typeface="Verdana"/>
                <a:cs typeface="Verdana"/>
              </a:rPr>
              <a:t>i</a:t>
            </a:r>
            <a:r>
              <a:rPr sz="2400" spc="-20" dirty="0">
                <a:solidFill>
                  <a:srgbClr val="666666"/>
                </a:solidFill>
                <a:latin typeface="Verdana"/>
                <a:cs typeface="Verdana"/>
              </a:rPr>
              <a:t>t</a:t>
            </a:r>
            <a:r>
              <a:rPr sz="2400" spc="-5" dirty="0">
                <a:solidFill>
                  <a:srgbClr val="666666"/>
                </a:solidFill>
                <a:latin typeface="Verdana"/>
                <a:cs typeface="Verdana"/>
              </a:rPr>
              <a:t>o</a:t>
            </a:r>
            <a:r>
              <a:rPr sz="2400" spc="-20" dirty="0">
                <a:solidFill>
                  <a:srgbClr val="666666"/>
                </a:solidFill>
                <a:latin typeface="Verdana"/>
                <a:cs typeface="Verdana"/>
              </a:rPr>
              <a:t>r</a:t>
            </a:r>
            <a:r>
              <a:rPr sz="2400" spc="-10" dirty="0">
                <a:solidFill>
                  <a:srgbClr val="666666"/>
                </a:solidFill>
                <a:latin typeface="Verdana"/>
                <a:cs typeface="Verdana"/>
              </a:rPr>
              <a:t>ial</a:t>
            </a:r>
            <a:r>
              <a:rPr sz="2400" spc="-120" dirty="0">
                <a:solidFill>
                  <a:srgbClr val="666666"/>
                </a:solidFill>
                <a:latin typeface="Verdana"/>
                <a:cs typeface="Verdana"/>
              </a:rPr>
              <a:t> </a:t>
            </a:r>
            <a:r>
              <a:rPr sz="2400" spc="20" dirty="0">
                <a:solidFill>
                  <a:srgbClr val="666666"/>
                </a:solidFill>
                <a:latin typeface="Verdana"/>
                <a:cs typeface="Verdana"/>
              </a:rPr>
              <a:t>Ru</a:t>
            </a:r>
            <a:r>
              <a:rPr sz="2400" spc="-55" dirty="0">
                <a:solidFill>
                  <a:srgbClr val="666666"/>
                </a:solidFill>
                <a:latin typeface="Verdana"/>
                <a:cs typeface="Verdana"/>
              </a:rPr>
              <a:t>r</a:t>
            </a:r>
            <a:r>
              <a:rPr sz="2400" spc="-15" dirty="0">
                <a:solidFill>
                  <a:srgbClr val="666666"/>
                </a:solidFill>
                <a:latin typeface="Verdana"/>
                <a:cs typeface="Verdana"/>
              </a:rPr>
              <a:t>al</a:t>
            </a:r>
            <a:r>
              <a:rPr sz="2400" spc="-120" dirty="0">
                <a:solidFill>
                  <a:srgbClr val="666666"/>
                </a:solidFill>
                <a:latin typeface="Verdana"/>
                <a:cs typeface="Verdana"/>
              </a:rPr>
              <a:t> </a:t>
            </a:r>
            <a:r>
              <a:rPr sz="2400" spc="-95" dirty="0">
                <a:solidFill>
                  <a:srgbClr val="666666"/>
                </a:solidFill>
                <a:latin typeface="Verdana"/>
                <a:cs typeface="Verdana"/>
              </a:rPr>
              <a:t>-</a:t>
            </a:r>
            <a:r>
              <a:rPr sz="2400" spc="220" dirty="0">
                <a:solidFill>
                  <a:srgbClr val="666666"/>
                </a:solidFill>
                <a:latin typeface="Verdana"/>
                <a:cs typeface="Verdana"/>
              </a:rPr>
              <a:t> </a:t>
            </a:r>
            <a:r>
              <a:rPr sz="2400" spc="-60" dirty="0">
                <a:solidFill>
                  <a:srgbClr val="666666"/>
                </a:solidFill>
                <a:latin typeface="Verdana"/>
                <a:cs typeface="Verdana"/>
              </a:rPr>
              <a:t>ITR</a:t>
            </a:r>
            <a:endParaRPr sz="2400" dirty="0">
              <a:latin typeface="Verdana"/>
              <a:cs typeface="Verdana"/>
            </a:endParaRPr>
          </a:p>
          <a:p>
            <a:pPr marL="276860" marR="5080" indent="-264795">
              <a:lnSpc>
                <a:spcPct val="100000"/>
              </a:lnSpc>
              <a:buFont typeface="Arial MT"/>
              <a:buChar char="●"/>
              <a:tabLst>
                <a:tab pos="276860" algn="l"/>
                <a:tab pos="277495" algn="l"/>
              </a:tabLst>
            </a:pPr>
            <a:r>
              <a:rPr sz="2400" spc="25" dirty="0">
                <a:solidFill>
                  <a:srgbClr val="666666"/>
                </a:solidFill>
                <a:latin typeface="Verdana"/>
                <a:cs typeface="Verdana"/>
              </a:rPr>
              <a:t>Quota-</a:t>
            </a:r>
            <a:r>
              <a:rPr sz="2400" spc="5" dirty="0">
                <a:solidFill>
                  <a:srgbClr val="666666"/>
                </a:solidFill>
                <a:latin typeface="Verdana"/>
                <a:cs typeface="Verdana"/>
              </a:rPr>
              <a:t>P</a:t>
            </a:r>
            <a:r>
              <a:rPr sz="2400" spc="-30" dirty="0">
                <a:solidFill>
                  <a:srgbClr val="666666"/>
                </a:solidFill>
                <a:latin typeface="Verdana"/>
                <a:cs typeface="Verdana"/>
              </a:rPr>
              <a:t>a</a:t>
            </a:r>
            <a:r>
              <a:rPr sz="2400" spc="-5" dirty="0">
                <a:solidFill>
                  <a:srgbClr val="666666"/>
                </a:solidFill>
                <a:latin typeface="Verdana"/>
                <a:cs typeface="Verdana"/>
              </a:rPr>
              <a:t>r</a:t>
            </a:r>
            <a:r>
              <a:rPr sz="2400" spc="-10" dirty="0">
                <a:solidFill>
                  <a:srgbClr val="666666"/>
                </a:solidFill>
                <a:latin typeface="Verdana"/>
                <a:cs typeface="Verdana"/>
              </a:rPr>
              <a:t>t</a:t>
            </a:r>
            <a:r>
              <a:rPr sz="2400" spc="10" dirty="0">
                <a:solidFill>
                  <a:srgbClr val="666666"/>
                </a:solidFill>
                <a:latin typeface="Verdana"/>
                <a:cs typeface="Verdana"/>
              </a:rPr>
              <a:t>e</a:t>
            </a:r>
            <a:r>
              <a:rPr sz="2400" spc="-120" dirty="0">
                <a:solidFill>
                  <a:srgbClr val="666666"/>
                </a:solidFill>
                <a:latin typeface="Verdana"/>
                <a:cs typeface="Verdana"/>
              </a:rPr>
              <a:t> </a:t>
            </a:r>
            <a:r>
              <a:rPr sz="2400" spc="25" dirty="0">
                <a:solidFill>
                  <a:srgbClr val="666666"/>
                </a:solidFill>
                <a:latin typeface="Verdana"/>
                <a:cs typeface="Verdana"/>
              </a:rPr>
              <a:t>da</a:t>
            </a:r>
            <a:r>
              <a:rPr sz="2400" spc="-120" dirty="0">
                <a:solidFill>
                  <a:srgbClr val="666666"/>
                </a:solidFill>
                <a:latin typeface="Verdana"/>
                <a:cs typeface="Verdana"/>
              </a:rPr>
              <a:t> </a:t>
            </a:r>
            <a:r>
              <a:rPr sz="2400" spc="25" dirty="0">
                <a:solidFill>
                  <a:srgbClr val="666666"/>
                </a:solidFill>
                <a:latin typeface="Verdana"/>
                <a:cs typeface="Verdana"/>
              </a:rPr>
              <a:t>L</a:t>
            </a:r>
            <a:r>
              <a:rPr sz="2400" dirty="0">
                <a:solidFill>
                  <a:srgbClr val="666666"/>
                </a:solidFill>
                <a:latin typeface="Verdana"/>
                <a:cs typeface="Verdana"/>
              </a:rPr>
              <a:t>ei</a:t>
            </a:r>
            <a:r>
              <a:rPr sz="2400" spc="-120" dirty="0">
                <a:solidFill>
                  <a:srgbClr val="666666"/>
                </a:solidFill>
                <a:latin typeface="Verdana"/>
                <a:cs typeface="Verdana"/>
              </a:rPr>
              <a:t> </a:t>
            </a:r>
            <a:r>
              <a:rPr sz="2400" spc="-5" dirty="0">
                <a:solidFill>
                  <a:srgbClr val="666666"/>
                </a:solidFill>
                <a:latin typeface="Verdana"/>
                <a:cs typeface="Verdana"/>
              </a:rPr>
              <a:t>C</a:t>
            </a:r>
            <a:r>
              <a:rPr sz="2400" spc="30" dirty="0">
                <a:solidFill>
                  <a:srgbClr val="666666"/>
                </a:solidFill>
                <a:latin typeface="Verdana"/>
                <a:cs typeface="Verdana"/>
              </a:rPr>
              <a:t>omplementar</a:t>
            </a:r>
            <a:r>
              <a:rPr sz="2400" spc="-120" dirty="0">
                <a:solidFill>
                  <a:srgbClr val="666666"/>
                </a:solidFill>
                <a:latin typeface="Verdana"/>
                <a:cs typeface="Verdana"/>
              </a:rPr>
              <a:t> </a:t>
            </a:r>
            <a:r>
              <a:rPr sz="2400" spc="55" dirty="0">
                <a:solidFill>
                  <a:srgbClr val="666666"/>
                </a:solidFill>
                <a:latin typeface="Verdana"/>
                <a:cs typeface="Verdana"/>
              </a:rPr>
              <a:t>n</a:t>
            </a:r>
            <a:r>
              <a:rPr sz="2400" spc="-120" dirty="0">
                <a:solidFill>
                  <a:srgbClr val="666666"/>
                </a:solidFill>
                <a:latin typeface="Verdana"/>
                <a:cs typeface="Verdana"/>
              </a:rPr>
              <a:t> </a:t>
            </a:r>
            <a:r>
              <a:rPr sz="2400" spc="-175" dirty="0">
                <a:solidFill>
                  <a:srgbClr val="666666"/>
                </a:solidFill>
                <a:latin typeface="Verdana"/>
                <a:cs typeface="Verdana"/>
              </a:rPr>
              <a:t>º</a:t>
            </a:r>
            <a:r>
              <a:rPr sz="2400" spc="-120" dirty="0">
                <a:solidFill>
                  <a:srgbClr val="666666"/>
                </a:solidFill>
                <a:latin typeface="Verdana"/>
                <a:cs typeface="Verdana"/>
              </a:rPr>
              <a:t> </a:t>
            </a:r>
            <a:r>
              <a:rPr sz="2400" spc="-30" dirty="0">
                <a:solidFill>
                  <a:srgbClr val="666666"/>
                </a:solidFill>
                <a:latin typeface="Verdana"/>
                <a:cs typeface="Verdana"/>
              </a:rPr>
              <a:t>8</a:t>
            </a:r>
            <a:r>
              <a:rPr sz="2400" spc="-85" dirty="0">
                <a:solidFill>
                  <a:srgbClr val="666666"/>
                </a:solidFill>
                <a:latin typeface="Verdana"/>
                <a:cs typeface="Verdana"/>
              </a:rPr>
              <a:t>7</a:t>
            </a:r>
            <a:r>
              <a:rPr sz="2400" spc="-75" dirty="0">
                <a:solidFill>
                  <a:srgbClr val="666666"/>
                </a:solidFill>
                <a:latin typeface="Verdana"/>
                <a:cs typeface="Verdana"/>
              </a:rPr>
              <a:t>/96</a:t>
            </a:r>
            <a:r>
              <a:rPr sz="2400" spc="-120" dirty="0">
                <a:solidFill>
                  <a:srgbClr val="666666"/>
                </a:solidFill>
                <a:latin typeface="Verdana"/>
                <a:cs typeface="Verdana"/>
              </a:rPr>
              <a:t> </a:t>
            </a:r>
            <a:r>
              <a:rPr sz="2400" spc="-55" dirty="0">
                <a:solidFill>
                  <a:srgbClr val="666666"/>
                </a:solidFill>
                <a:latin typeface="Verdana"/>
                <a:cs typeface="Verdana"/>
              </a:rPr>
              <a:t>(</a:t>
            </a:r>
            <a:r>
              <a:rPr sz="2400" spc="-85" dirty="0">
                <a:solidFill>
                  <a:srgbClr val="666666"/>
                </a:solidFill>
                <a:latin typeface="Verdana"/>
                <a:cs typeface="Verdana"/>
              </a:rPr>
              <a:t>L</a:t>
            </a:r>
            <a:r>
              <a:rPr sz="2400" dirty="0">
                <a:solidFill>
                  <a:srgbClr val="666666"/>
                </a:solidFill>
                <a:latin typeface="Verdana"/>
                <a:cs typeface="Verdana"/>
              </a:rPr>
              <a:t>ei  </a:t>
            </a:r>
            <a:r>
              <a:rPr sz="2400" spc="-15" dirty="0">
                <a:solidFill>
                  <a:srgbClr val="666666"/>
                </a:solidFill>
                <a:latin typeface="Verdana"/>
                <a:cs typeface="Verdana"/>
              </a:rPr>
              <a:t>Kandir)</a:t>
            </a:r>
            <a:endParaRPr sz="2400" dirty="0">
              <a:latin typeface="Verdana"/>
              <a:cs typeface="Verdana"/>
            </a:endParaRPr>
          </a:p>
        </p:txBody>
      </p:sp>
      <p:sp>
        <p:nvSpPr>
          <p:cNvPr id="11" name="CaixaDeTexto 10">
            <a:extLst>
              <a:ext uri="{FF2B5EF4-FFF2-40B4-BE49-F238E27FC236}">
                <a16:creationId xmlns:a16="http://schemas.microsoft.com/office/drawing/2014/main" id="{37168689-39B3-2E23-F13F-DC66C411AF46}"/>
              </a:ext>
            </a:extLst>
          </p:cNvPr>
          <p:cNvSpPr txBox="1"/>
          <p:nvPr/>
        </p:nvSpPr>
        <p:spPr>
          <a:xfrm>
            <a:off x="13208924" y="8912273"/>
            <a:ext cx="2343150" cy="646331"/>
          </a:xfrm>
          <a:prstGeom prst="rect">
            <a:avLst/>
          </a:prstGeom>
          <a:noFill/>
        </p:spPr>
        <p:txBody>
          <a:bodyPr wrap="square">
            <a:spAutoFit/>
          </a:bodyPr>
          <a:lstStyle/>
          <a:p>
            <a:pPr marL="12700" marR="0" lvl="0" indent="0" algn="l" defTabSz="914400" rtl="0" eaLnBrk="1" fontAlgn="auto" latinLnBrk="0" hangingPunct="1">
              <a:lnSpc>
                <a:spcPct val="100000"/>
              </a:lnSpc>
              <a:spcBef>
                <a:spcPts val="100"/>
              </a:spcBef>
              <a:spcAft>
                <a:spcPts val="0"/>
              </a:spcAft>
              <a:buClrTx/>
              <a:buSzTx/>
              <a:buFontTx/>
              <a:buNone/>
              <a:tabLst/>
              <a:defRPr/>
            </a:pPr>
            <a:r>
              <a:rPr kumimoji="0" lang="pt-BR" sz="3600" b="0" i="0" u="none" strike="noStrike" kern="1200" cap="none" spc="45" normalizeH="0" baseline="0" noProof="0" dirty="0">
                <a:ln>
                  <a:noFill/>
                </a:ln>
                <a:solidFill>
                  <a:srgbClr val="434343"/>
                </a:solidFill>
                <a:effectLst/>
                <a:uLnTx/>
                <a:uFillTx/>
                <a:latin typeface="Verdana"/>
                <a:ea typeface="+mn-ea"/>
                <a:cs typeface="Verdana"/>
              </a:rPr>
              <a:t>c</a:t>
            </a:r>
            <a:r>
              <a:rPr kumimoji="0" lang="pt-BR" sz="3600" b="0" i="0" u="none" strike="noStrike" kern="1200" cap="none" spc="30" normalizeH="0" baseline="0" noProof="0" dirty="0">
                <a:ln>
                  <a:noFill/>
                </a:ln>
                <a:solidFill>
                  <a:srgbClr val="434343"/>
                </a:solidFill>
                <a:effectLst/>
                <a:uLnTx/>
                <a:uFillTx/>
                <a:latin typeface="Verdana"/>
                <a:ea typeface="+mn-ea"/>
                <a:cs typeface="Verdana"/>
              </a:rPr>
              <a:t>ontinua</a:t>
            </a:r>
            <a:endParaRPr kumimoji="0" lang="pt-BR" sz="3600" b="0" i="0" u="none" strike="noStrike" kern="1200" cap="none" spc="0" normalizeH="0" baseline="0" noProof="0" dirty="0">
              <a:ln>
                <a:noFill/>
              </a:ln>
              <a:solidFill>
                <a:prstClr val="black"/>
              </a:solidFill>
              <a:effectLst/>
              <a:uLnTx/>
              <a:uFillTx/>
              <a:latin typeface="Verdana"/>
              <a:ea typeface="+mn-ea"/>
              <a:cs typeface="Verdana"/>
            </a:endParaRPr>
          </a:p>
        </p:txBody>
      </p:sp>
      <p:grpSp>
        <p:nvGrpSpPr>
          <p:cNvPr id="12" name="object 9">
            <a:extLst>
              <a:ext uri="{FF2B5EF4-FFF2-40B4-BE49-F238E27FC236}">
                <a16:creationId xmlns:a16="http://schemas.microsoft.com/office/drawing/2014/main" id="{6233E521-B638-92A7-89BA-7B615AC9E94F}"/>
              </a:ext>
            </a:extLst>
          </p:cNvPr>
          <p:cNvGrpSpPr/>
          <p:nvPr/>
        </p:nvGrpSpPr>
        <p:grpSpPr>
          <a:xfrm>
            <a:off x="15691008" y="9012871"/>
            <a:ext cx="377190" cy="445134"/>
            <a:chOff x="6782606" y="8911514"/>
            <a:chExt cx="377190" cy="445134"/>
          </a:xfrm>
        </p:grpSpPr>
        <p:sp>
          <p:nvSpPr>
            <p:cNvPr id="13" name="object 10">
              <a:extLst>
                <a:ext uri="{FF2B5EF4-FFF2-40B4-BE49-F238E27FC236}">
                  <a16:creationId xmlns:a16="http://schemas.microsoft.com/office/drawing/2014/main" id="{365EB21C-C05D-3D55-E6A2-99008D65C022}"/>
                </a:ext>
              </a:extLst>
            </p:cNvPr>
            <p:cNvSpPr/>
            <p:nvPr/>
          </p:nvSpPr>
          <p:spPr>
            <a:xfrm>
              <a:off x="6788956" y="8917864"/>
              <a:ext cx="364490" cy="432434"/>
            </a:xfrm>
            <a:custGeom>
              <a:avLst/>
              <a:gdLst/>
              <a:ahLst/>
              <a:cxnLst/>
              <a:rect l="l" t="t" r="r" b="b"/>
              <a:pathLst>
                <a:path w="364490" h="432434">
                  <a:moveTo>
                    <a:pt x="181949" y="431999"/>
                  </a:moveTo>
                  <a:lnTo>
                    <a:pt x="0" y="431999"/>
                  </a:lnTo>
                  <a:lnTo>
                    <a:pt x="181949" y="215999"/>
                  </a:lnTo>
                  <a:lnTo>
                    <a:pt x="0" y="0"/>
                  </a:lnTo>
                  <a:lnTo>
                    <a:pt x="181949" y="0"/>
                  </a:lnTo>
                  <a:lnTo>
                    <a:pt x="363899" y="215999"/>
                  </a:lnTo>
                  <a:lnTo>
                    <a:pt x="181949" y="431999"/>
                  </a:lnTo>
                  <a:close/>
                </a:path>
              </a:pathLst>
            </a:custGeom>
            <a:solidFill>
              <a:srgbClr val="00007E"/>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prstClr val="black"/>
                </a:solidFill>
                <a:effectLst/>
                <a:uLnTx/>
                <a:uFillTx/>
              </a:endParaRPr>
            </a:p>
          </p:txBody>
        </p:sp>
        <p:sp>
          <p:nvSpPr>
            <p:cNvPr id="14" name="object 11">
              <a:extLst>
                <a:ext uri="{FF2B5EF4-FFF2-40B4-BE49-F238E27FC236}">
                  <a16:creationId xmlns:a16="http://schemas.microsoft.com/office/drawing/2014/main" id="{98FEB6A4-60A5-8492-7DC0-693F60B1B527}"/>
                </a:ext>
              </a:extLst>
            </p:cNvPr>
            <p:cNvSpPr/>
            <p:nvPr/>
          </p:nvSpPr>
          <p:spPr>
            <a:xfrm>
              <a:off x="6788956" y="8917864"/>
              <a:ext cx="364490" cy="432434"/>
            </a:xfrm>
            <a:custGeom>
              <a:avLst/>
              <a:gdLst/>
              <a:ahLst/>
              <a:cxnLst/>
              <a:rect l="l" t="t" r="r" b="b"/>
              <a:pathLst>
                <a:path w="364490" h="432434">
                  <a:moveTo>
                    <a:pt x="0" y="0"/>
                  </a:moveTo>
                  <a:lnTo>
                    <a:pt x="181949" y="0"/>
                  </a:lnTo>
                  <a:lnTo>
                    <a:pt x="363899" y="215999"/>
                  </a:lnTo>
                  <a:lnTo>
                    <a:pt x="181949" y="431999"/>
                  </a:lnTo>
                  <a:lnTo>
                    <a:pt x="0" y="431999"/>
                  </a:lnTo>
                  <a:lnTo>
                    <a:pt x="181949" y="215999"/>
                  </a:lnTo>
                  <a:lnTo>
                    <a:pt x="0" y="0"/>
                  </a:lnTo>
                  <a:close/>
                </a:path>
              </a:pathLst>
            </a:custGeom>
            <a:ln w="12699">
              <a:solidFill>
                <a:srgbClr val="42719B"/>
              </a:solidFill>
            </a:ln>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prstClr val="black"/>
                </a:solidFill>
                <a:effectLst/>
                <a:uLnTx/>
                <a:uFillTx/>
              </a:endParaRPr>
            </a:p>
          </p:txBody>
        </p:sp>
      </p:grpSp>
    </p:spTree>
    <p:extLst>
      <p:ext uri="{BB962C8B-B14F-4D97-AF65-F5344CB8AC3E}">
        <p14:creationId xmlns:p14="http://schemas.microsoft.com/office/powerpoint/2010/main" val="2456577719"/>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decel="10000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0-#ppt_h/2"/>
                                          </p:val>
                                        </p:tav>
                                        <p:tav tm="100000">
                                          <p:val>
                                            <p:strVal val="#ppt_y"/>
                                          </p:val>
                                        </p:tav>
                                      </p:tavLst>
                                    </p:anim>
                                  </p:childTnLst>
                                </p:cTn>
                              </p:par>
                              <p:par>
                                <p:cTn id="9" presetID="10" presetClass="entr" presetSubtype="0" fill="hold" grpId="0" nodeType="withEffect">
                                  <p:stCondLst>
                                    <p:cond delay="25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500"/>
                                        <p:tgtEl>
                                          <p:spTgt spid="4"/>
                                        </p:tgtEl>
                                      </p:cBhvr>
                                    </p:animEffect>
                                  </p:childTnLst>
                                </p:cTn>
                              </p:par>
                              <p:par>
                                <p:cTn id="12" presetID="35" presetClass="path" presetSubtype="0" decel="100000" fill="hold" grpId="1" nodeType="withEffect">
                                  <p:stCondLst>
                                    <p:cond delay="250"/>
                                  </p:stCondLst>
                                  <p:childTnLst>
                                    <p:animMotion origin="layout" path="M -4.79613E-6 4.86095E-6 L -4.79613E-6 0.03166 " pathEditMode="relative" rAng="0" ptsTypes="AA">
                                      <p:cBhvr>
                                        <p:cTn id="13" dur="500" spd="-100000" fill="hold"/>
                                        <p:tgtEl>
                                          <p:spTgt spid="4"/>
                                        </p:tgtEl>
                                        <p:attrNameLst>
                                          <p:attrName>ppt_x</p:attrName>
                                          <p:attrName>ppt_y</p:attrName>
                                        </p:attrNameLst>
                                      </p:cBhvr>
                                      <p:rCtr x="0" y="1575"/>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4" grpId="1"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ângulo 1"/>
          <p:cNvSpPr/>
          <p:nvPr/>
        </p:nvSpPr>
        <p:spPr>
          <a:xfrm>
            <a:off x="0" y="-3870"/>
            <a:ext cx="17559338" cy="102562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dirty="0"/>
              <a:t>§ e</a:t>
            </a:r>
            <a:endParaRPr lang="pt-BR" dirty="0">
              <a:solidFill>
                <a:srgbClr val="FF0000"/>
              </a:solidFill>
            </a:endParaRPr>
          </a:p>
        </p:txBody>
      </p:sp>
      <p:sp>
        <p:nvSpPr>
          <p:cNvPr id="3" name="Retângulo 2"/>
          <p:cNvSpPr/>
          <p:nvPr/>
        </p:nvSpPr>
        <p:spPr>
          <a:xfrm>
            <a:off x="0" y="2314539"/>
            <a:ext cx="365760" cy="5619405"/>
          </a:xfrm>
          <a:prstGeom prst="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p>
        </p:txBody>
      </p:sp>
      <p:sp>
        <p:nvSpPr>
          <p:cNvPr id="4" name="CaixaDeTexto 3"/>
          <p:cNvSpPr txBox="1"/>
          <p:nvPr/>
        </p:nvSpPr>
        <p:spPr>
          <a:xfrm>
            <a:off x="0" y="205735"/>
            <a:ext cx="17559338" cy="1077218"/>
          </a:xfrm>
          <a:prstGeom prst="rect">
            <a:avLst/>
          </a:prstGeom>
          <a:solidFill>
            <a:schemeClr val="accent1">
              <a:lumMod val="20000"/>
              <a:lumOff val="80000"/>
            </a:schemeClr>
          </a:solidFill>
        </p:spPr>
        <p:txBody>
          <a:bodyPr wrap="square" rtlCol="0">
            <a:spAutoFit/>
          </a:bodyPr>
          <a:lstStyle/>
          <a:p>
            <a:pPr algn="ctr"/>
            <a:r>
              <a:rPr lang="da-DK" sz="3200" b="1" dirty="0">
                <a:solidFill>
                  <a:schemeClr val="tx1">
                    <a:lumMod val="75000"/>
                    <a:lumOff val="25000"/>
                  </a:schemeClr>
                </a:solidFill>
                <a:latin typeface="Arial" panose="020B0604020202020204" pitchFamily="34" charset="0"/>
                <a:cs typeface="Arial" panose="020B0604020202020204" pitchFamily="34" charset="0"/>
              </a:rPr>
              <a:t>... DE ONDE VÊM AS RECEITAS PARA AS AÇÕES E SERVIÇOS PÚBLICOS DE SAÚDE</a:t>
            </a:r>
          </a:p>
          <a:p>
            <a:pPr algn="ctr"/>
            <a:r>
              <a:rPr lang="da-DK" sz="3200" b="1" dirty="0">
                <a:solidFill>
                  <a:schemeClr val="tx1">
                    <a:lumMod val="75000"/>
                    <a:lumOff val="25000"/>
                  </a:schemeClr>
                </a:solidFill>
                <a:latin typeface="Arial" panose="020B0604020202020204" pitchFamily="34" charset="0"/>
                <a:cs typeface="Arial" panose="020B0604020202020204" pitchFamily="34" charset="0"/>
              </a:rPr>
              <a:t>LEI Nº 141/2012</a:t>
            </a:r>
            <a:endParaRPr lang="pt-BR" sz="3200" b="1" dirty="0">
              <a:solidFill>
                <a:schemeClr val="tx1">
                  <a:lumMod val="75000"/>
                  <a:lumOff val="25000"/>
                </a:schemeClr>
              </a:solidFill>
              <a:latin typeface="Arial" panose="020B0604020202020204" pitchFamily="34" charset="0"/>
              <a:cs typeface="Arial" panose="020B0604020202020204" pitchFamily="34" charset="0"/>
            </a:endParaRPr>
          </a:p>
        </p:txBody>
      </p:sp>
      <p:sp>
        <p:nvSpPr>
          <p:cNvPr id="15" name="CaixaDeTexto 14">
            <a:extLst>
              <a:ext uri="{FF2B5EF4-FFF2-40B4-BE49-F238E27FC236}">
                <a16:creationId xmlns:a16="http://schemas.microsoft.com/office/drawing/2014/main" id="{C1F8348E-9270-418A-9448-AD914E6C0A31}"/>
              </a:ext>
            </a:extLst>
          </p:cNvPr>
          <p:cNvSpPr txBox="1"/>
          <p:nvPr/>
        </p:nvSpPr>
        <p:spPr>
          <a:xfrm>
            <a:off x="2643447" y="3172013"/>
            <a:ext cx="11438313" cy="1338828"/>
          </a:xfrm>
          <a:prstGeom prst="rect">
            <a:avLst/>
          </a:prstGeom>
          <a:noFill/>
        </p:spPr>
        <p:txBody>
          <a:bodyPr wrap="square">
            <a:spAutoFit/>
          </a:bodyPr>
          <a:lstStyle/>
          <a:p>
            <a:r>
              <a:rPr lang="pt-BR" dirty="0">
                <a:solidFill>
                  <a:schemeClr val="bg2">
                    <a:lumMod val="10000"/>
                  </a:schemeClr>
                </a:solidFill>
              </a:rPr>
              <a:t>Quota-Parte do Imposto sobre Circulação de Mercadorias  e Serviços - ICMS</a:t>
            </a:r>
          </a:p>
          <a:p>
            <a:r>
              <a:rPr lang="pt-BR" dirty="0">
                <a:solidFill>
                  <a:schemeClr val="bg2">
                    <a:lumMod val="10000"/>
                  </a:schemeClr>
                </a:solidFill>
              </a:rPr>
              <a:t>Quota-Parte do Imposto sobre a Propriedade de Veículos  Automotores - IPVA</a:t>
            </a:r>
          </a:p>
          <a:p>
            <a:r>
              <a:rPr lang="pt-BR" dirty="0">
                <a:solidFill>
                  <a:schemeClr val="bg2">
                    <a:lumMod val="10000"/>
                  </a:schemeClr>
                </a:solidFill>
              </a:rPr>
              <a:t>Quota-Parte do Imposto sobre Produtos Industrializados -  IPI – Exportação</a:t>
            </a:r>
          </a:p>
        </p:txBody>
      </p:sp>
      <p:sp>
        <p:nvSpPr>
          <p:cNvPr id="17" name="CaixaDeTexto 16">
            <a:extLst>
              <a:ext uri="{FF2B5EF4-FFF2-40B4-BE49-F238E27FC236}">
                <a16:creationId xmlns:a16="http://schemas.microsoft.com/office/drawing/2014/main" id="{5E0EC211-A4EF-B764-A224-2191BB4D1A3F}"/>
              </a:ext>
            </a:extLst>
          </p:cNvPr>
          <p:cNvSpPr txBox="1"/>
          <p:nvPr/>
        </p:nvSpPr>
        <p:spPr>
          <a:xfrm>
            <a:off x="1688424" y="6525552"/>
            <a:ext cx="13407488" cy="507831"/>
          </a:xfrm>
          <a:prstGeom prst="rect">
            <a:avLst/>
          </a:prstGeom>
          <a:noFill/>
        </p:spPr>
        <p:txBody>
          <a:bodyPr wrap="square">
            <a:spAutoFit/>
          </a:bodyPr>
          <a:lstStyle>
            <a:defPPr>
              <a:defRPr lang="pt-BR"/>
            </a:defPPr>
            <a:lvl1pPr>
              <a:defRPr>
                <a:solidFill>
                  <a:schemeClr val="bg2">
                    <a:lumMod val="10000"/>
                  </a:schemeClr>
                </a:solidFill>
              </a:defRPr>
            </a:lvl1pPr>
          </a:lstStyle>
          <a:p>
            <a:r>
              <a:rPr lang="pt-BR" dirty="0"/>
              <a:t>Receita da Dívida Ativa Tributária de Impostos, Multas,  Juros de Mora e Correção Monetária.</a:t>
            </a:r>
          </a:p>
        </p:txBody>
      </p:sp>
      <p:pic>
        <p:nvPicPr>
          <p:cNvPr id="18" name="Imagem 17">
            <a:extLst>
              <a:ext uri="{FF2B5EF4-FFF2-40B4-BE49-F238E27FC236}">
                <a16:creationId xmlns:a16="http://schemas.microsoft.com/office/drawing/2014/main" id="{5B51465F-C9AE-24F5-A81B-5630662814F1}"/>
              </a:ext>
            </a:extLst>
          </p:cNvPr>
          <p:cNvPicPr>
            <a:picLocks noChangeAspect="1"/>
          </p:cNvPicPr>
          <p:nvPr/>
        </p:nvPicPr>
        <p:blipFill>
          <a:blip r:embed="rId2"/>
          <a:stretch>
            <a:fillRect/>
          </a:stretch>
        </p:blipFill>
        <p:spPr>
          <a:xfrm>
            <a:off x="4921135" y="7730837"/>
            <a:ext cx="6417425" cy="679336"/>
          </a:xfrm>
          <a:prstGeom prst="rect">
            <a:avLst/>
          </a:prstGeom>
        </p:spPr>
      </p:pic>
      <p:sp>
        <p:nvSpPr>
          <p:cNvPr id="20" name="object 8">
            <a:extLst>
              <a:ext uri="{FF2B5EF4-FFF2-40B4-BE49-F238E27FC236}">
                <a16:creationId xmlns:a16="http://schemas.microsoft.com/office/drawing/2014/main" id="{AD46F9AD-2030-0A3A-9A02-0B74CE956BBE}"/>
              </a:ext>
            </a:extLst>
          </p:cNvPr>
          <p:cNvSpPr txBox="1"/>
          <p:nvPr/>
        </p:nvSpPr>
        <p:spPr>
          <a:xfrm>
            <a:off x="1858047" y="9186351"/>
            <a:ext cx="3212716" cy="320601"/>
          </a:xfrm>
          <a:prstGeom prst="rect">
            <a:avLst/>
          </a:prstGeom>
        </p:spPr>
        <p:txBody>
          <a:bodyPr vert="horz" wrap="square" lIns="0" tIns="12700" rIns="0" bIns="0" rtlCol="0">
            <a:spAutoFit/>
          </a:bodyPr>
          <a:lstStyle/>
          <a:p>
            <a:pPr marL="12700" defTabSz="914400">
              <a:spcBef>
                <a:spcPts val="100"/>
              </a:spcBef>
            </a:pPr>
            <a:r>
              <a:rPr sz="2000" spc="30" dirty="0">
                <a:solidFill>
                  <a:schemeClr val="bg2">
                    <a:lumMod val="10000"/>
                  </a:schemeClr>
                </a:solidFill>
                <a:latin typeface="Verdana"/>
                <a:cs typeface="Verdana"/>
              </a:rPr>
              <a:t>F</a:t>
            </a:r>
            <a:r>
              <a:rPr sz="2000" spc="25" dirty="0">
                <a:solidFill>
                  <a:schemeClr val="bg2">
                    <a:lumMod val="10000"/>
                  </a:schemeClr>
                </a:solidFill>
                <a:latin typeface="Verdana"/>
                <a:cs typeface="Verdana"/>
              </a:rPr>
              <a:t>on</a:t>
            </a:r>
            <a:r>
              <a:rPr sz="2000" spc="-5" dirty="0">
                <a:solidFill>
                  <a:schemeClr val="bg2">
                    <a:lumMod val="10000"/>
                  </a:schemeClr>
                </a:solidFill>
                <a:latin typeface="Verdana"/>
                <a:cs typeface="Verdana"/>
              </a:rPr>
              <a:t>t</a:t>
            </a:r>
            <a:r>
              <a:rPr sz="2000" spc="-110" dirty="0">
                <a:solidFill>
                  <a:schemeClr val="bg2">
                    <a:lumMod val="10000"/>
                  </a:schemeClr>
                </a:solidFill>
                <a:latin typeface="Verdana"/>
                <a:cs typeface="Verdana"/>
              </a:rPr>
              <a:t>e:</a:t>
            </a:r>
            <a:r>
              <a:rPr sz="2000" spc="-85" dirty="0">
                <a:solidFill>
                  <a:schemeClr val="bg2">
                    <a:lumMod val="10000"/>
                  </a:schemeClr>
                </a:solidFill>
                <a:latin typeface="Verdana"/>
                <a:cs typeface="Verdana"/>
              </a:rPr>
              <a:t> </a:t>
            </a:r>
            <a:r>
              <a:rPr sz="2000" spc="-35" dirty="0">
                <a:solidFill>
                  <a:schemeClr val="bg2">
                    <a:lumMod val="10000"/>
                  </a:schemeClr>
                </a:solidFill>
                <a:latin typeface="Verdana"/>
                <a:cs typeface="Verdana"/>
              </a:rPr>
              <a:t>SIOPS</a:t>
            </a:r>
            <a:r>
              <a:rPr sz="2000" spc="-45" dirty="0">
                <a:solidFill>
                  <a:schemeClr val="bg2">
                    <a:lumMod val="10000"/>
                  </a:schemeClr>
                </a:solidFill>
                <a:latin typeface="Verdana"/>
                <a:cs typeface="Verdana"/>
              </a:rPr>
              <a:t>/</a:t>
            </a:r>
            <a:r>
              <a:rPr sz="2000" spc="-20" dirty="0">
                <a:solidFill>
                  <a:schemeClr val="bg2">
                    <a:lumMod val="10000"/>
                  </a:schemeClr>
                </a:solidFill>
                <a:latin typeface="Verdana"/>
                <a:cs typeface="Verdana"/>
              </a:rPr>
              <a:t>SE/MS</a:t>
            </a:r>
            <a:endParaRPr sz="2000" dirty="0">
              <a:solidFill>
                <a:schemeClr val="bg2">
                  <a:lumMod val="10000"/>
                </a:schemeClr>
              </a:solidFill>
              <a:latin typeface="Verdana"/>
              <a:cs typeface="Verdana"/>
            </a:endParaRPr>
          </a:p>
        </p:txBody>
      </p:sp>
      <p:sp>
        <p:nvSpPr>
          <p:cNvPr id="22" name="object 4">
            <a:extLst>
              <a:ext uri="{FF2B5EF4-FFF2-40B4-BE49-F238E27FC236}">
                <a16:creationId xmlns:a16="http://schemas.microsoft.com/office/drawing/2014/main" id="{312FD193-8615-53FA-5774-99F2A6FD6B4E}"/>
              </a:ext>
            </a:extLst>
          </p:cNvPr>
          <p:cNvSpPr txBox="1"/>
          <p:nvPr/>
        </p:nvSpPr>
        <p:spPr>
          <a:xfrm>
            <a:off x="1688424" y="1598229"/>
            <a:ext cx="12801484" cy="1174039"/>
          </a:xfrm>
          <a:prstGeom prst="rect">
            <a:avLst/>
          </a:prstGeom>
          <a:solidFill>
            <a:schemeClr val="accent6">
              <a:lumMod val="75000"/>
            </a:schemeClr>
          </a:solidFill>
        </p:spPr>
        <p:txBody>
          <a:bodyPr vert="horz" wrap="square" lIns="0" tIns="4445" rIns="0" bIns="0" rtlCol="0" anchor="ctr">
            <a:spAutoFit/>
          </a:bodyPr>
          <a:lstStyle/>
          <a:p>
            <a:pPr>
              <a:lnSpc>
                <a:spcPct val="100000"/>
              </a:lnSpc>
              <a:spcBef>
                <a:spcPts val="35"/>
              </a:spcBef>
            </a:pPr>
            <a:endParaRPr sz="2400" dirty="0">
              <a:latin typeface="Times New Roman"/>
              <a:cs typeface="Times New Roman"/>
            </a:endParaRPr>
          </a:p>
          <a:p>
            <a:pPr marR="149225" algn="ctr">
              <a:lnSpc>
                <a:spcPct val="100000"/>
              </a:lnSpc>
            </a:pPr>
            <a:r>
              <a:rPr lang="pt-BR" sz="2800" b="1" spc="-25" dirty="0">
                <a:solidFill>
                  <a:srgbClr val="FFFFFF"/>
                </a:solidFill>
                <a:latin typeface="Verdana"/>
                <a:cs typeface="Verdana"/>
              </a:rPr>
              <a:t>(+) Imposto de Renda Retido na Fonte - IRRF</a:t>
            </a:r>
            <a:endParaRPr lang="pt-BR" sz="2800" b="1" spc="25" dirty="0">
              <a:solidFill>
                <a:srgbClr val="FFFFFF"/>
              </a:solidFill>
              <a:latin typeface="Verdana"/>
              <a:cs typeface="Verdana"/>
            </a:endParaRPr>
          </a:p>
          <a:p>
            <a:pPr marR="149225" algn="ctr">
              <a:lnSpc>
                <a:spcPct val="100000"/>
              </a:lnSpc>
            </a:pPr>
            <a:endParaRPr lang="pt-BR" sz="2400" dirty="0">
              <a:latin typeface="Verdana"/>
              <a:cs typeface="Verdana"/>
            </a:endParaRPr>
          </a:p>
        </p:txBody>
      </p:sp>
      <p:sp>
        <p:nvSpPr>
          <p:cNvPr id="23" name="object 5">
            <a:extLst>
              <a:ext uri="{FF2B5EF4-FFF2-40B4-BE49-F238E27FC236}">
                <a16:creationId xmlns:a16="http://schemas.microsoft.com/office/drawing/2014/main" id="{58F07474-0B41-058F-64A4-50964881CE97}"/>
              </a:ext>
            </a:extLst>
          </p:cNvPr>
          <p:cNvSpPr txBox="1"/>
          <p:nvPr/>
        </p:nvSpPr>
        <p:spPr>
          <a:xfrm>
            <a:off x="4481443" y="5124241"/>
            <a:ext cx="7215446" cy="1112484"/>
          </a:xfrm>
          <a:prstGeom prst="rect">
            <a:avLst/>
          </a:prstGeom>
          <a:solidFill>
            <a:schemeClr val="accent6">
              <a:lumMod val="75000"/>
            </a:schemeClr>
          </a:solidFill>
        </p:spPr>
        <p:txBody>
          <a:bodyPr vert="horz" wrap="square" lIns="0" tIns="4445" rIns="0" bIns="0" rtlCol="0" anchor="ctr">
            <a:spAutoFit/>
          </a:bodyPr>
          <a:lstStyle/>
          <a:p>
            <a:pPr>
              <a:lnSpc>
                <a:spcPct val="100000"/>
              </a:lnSpc>
              <a:spcBef>
                <a:spcPts val="35"/>
              </a:spcBef>
            </a:pPr>
            <a:endParaRPr sz="1600" dirty="0">
              <a:latin typeface="Times New Roman"/>
              <a:cs typeface="Times New Roman"/>
            </a:endParaRPr>
          </a:p>
          <a:p>
            <a:pPr marR="150495" algn="ctr">
              <a:lnSpc>
                <a:spcPct val="100000"/>
              </a:lnSpc>
              <a:spcBef>
                <a:spcPts val="5"/>
              </a:spcBef>
            </a:pPr>
            <a:r>
              <a:rPr sz="2400" b="1" spc="-180" dirty="0">
                <a:solidFill>
                  <a:srgbClr val="FFFFFF"/>
                </a:solidFill>
                <a:latin typeface="Tahoma"/>
                <a:cs typeface="Tahoma"/>
              </a:rPr>
              <a:t>(+)</a:t>
            </a:r>
            <a:r>
              <a:rPr sz="2400" b="1" spc="-15" dirty="0">
                <a:solidFill>
                  <a:srgbClr val="FFFFFF"/>
                </a:solidFill>
                <a:latin typeface="Tahoma"/>
                <a:cs typeface="Tahoma"/>
              </a:rPr>
              <a:t> </a:t>
            </a:r>
            <a:r>
              <a:rPr lang="pt-BR" sz="2400" b="1" spc="-15" dirty="0">
                <a:solidFill>
                  <a:srgbClr val="FFFFFF"/>
                </a:solidFill>
                <a:latin typeface="Tahoma"/>
                <a:cs typeface="Tahoma"/>
              </a:rPr>
              <a:t>  </a:t>
            </a:r>
            <a:r>
              <a:rPr lang="pt-BR" sz="2800" b="1" spc="-15" dirty="0">
                <a:solidFill>
                  <a:srgbClr val="FFFFFF"/>
                </a:solidFill>
                <a:latin typeface="Tahoma"/>
                <a:cs typeface="Tahoma"/>
              </a:rPr>
              <a:t>Outras Receitas Correntes</a:t>
            </a:r>
            <a:endParaRPr lang="pt-BR" sz="2400" b="1" spc="10" dirty="0">
              <a:solidFill>
                <a:srgbClr val="FFFFFF"/>
              </a:solidFill>
              <a:latin typeface="Verdana"/>
              <a:cs typeface="Verdana"/>
            </a:endParaRPr>
          </a:p>
          <a:p>
            <a:pPr marR="150495" algn="ctr">
              <a:lnSpc>
                <a:spcPct val="100000"/>
              </a:lnSpc>
              <a:spcBef>
                <a:spcPts val="5"/>
              </a:spcBef>
            </a:pPr>
            <a:endParaRPr sz="2800" b="1" dirty="0">
              <a:latin typeface="Verdana"/>
              <a:cs typeface="Verdana"/>
            </a:endParaRPr>
          </a:p>
        </p:txBody>
      </p:sp>
    </p:spTree>
    <p:extLst>
      <p:ext uri="{BB962C8B-B14F-4D97-AF65-F5344CB8AC3E}">
        <p14:creationId xmlns:p14="http://schemas.microsoft.com/office/powerpoint/2010/main" val="2712160907"/>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decel="10000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0-#ppt_h/2"/>
                                          </p:val>
                                        </p:tav>
                                        <p:tav tm="100000">
                                          <p:val>
                                            <p:strVal val="#ppt_y"/>
                                          </p:val>
                                        </p:tav>
                                      </p:tavLst>
                                    </p:anim>
                                  </p:childTnLst>
                                </p:cTn>
                              </p:par>
                              <p:par>
                                <p:cTn id="9" presetID="10" presetClass="entr" presetSubtype="0" fill="hold" grpId="0" nodeType="withEffect">
                                  <p:stCondLst>
                                    <p:cond delay="25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500"/>
                                        <p:tgtEl>
                                          <p:spTgt spid="4"/>
                                        </p:tgtEl>
                                      </p:cBhvr>
                                    </p:animEffect>
                                  </p:childTnLst>
                                </p:cTn>
                              </p:par>
                              <p:par>
                                <p:cTn id="12" presetID="35" presetClass="path" presetSubtype="0" decel="100000" fill="hold" grpId="1" nodeType="withEffect">
                                  <p:stCondLst>
                                    <p:cond delay="250"/>
                                  </p:stCondLst>
                                  <p:childTnLst>
                                    <p:animMotion origin="layout" path="M -4.79613E-6 4.86095E-6 L -4.79613E-6 0.03166 " pathEditMode="relative" rAng="0" ptsTypes="AA">
                                      <p:cBhvr>
                                        <p:cTn id="13" dur="500" spd="-100000" fill="hold"/>
                                        <p:tgtEl>
                                          <p:spTgt spid="4"/>
                                        </p:tgtEl>
                                        <p:attrNameLst>
                                          <p:attrName>ppt_x</p:attrName>
                                          <p:attrName>ppt_y</p:attrName>
                                        </p:attrNameLst>
                                      </p:cBhvr>
                                      <p:rCtr x="0" y="1575"/>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4" grpId="1"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ângulo 1"/>
          <p:cNvSpPr/>
          <p:nvPr/>
        </p:nvSpPr>
        <p:spPr>
          <a:xfrm>
            <a:off x="0" y="0"/>
            <a:ext cx="17559338" cy="987583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p>
        </p:txBody>
      </p:sp>
      <p:sp>
        <p:nvSpPr>
          <p:cNvPr id="3" name="Retângulo 2"/>
          <p:cNvSpPr/>
          <p:nvPr/>
        </p:nvSpPr>
        <p:spPr>
          <a:xfrm>
            <a:off x="0" y="2585244"/>
            <a:ext cx="285750" cy="4705350"/>
          </a:xfrm>
          <a:prstGeom prst="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5" name="Google Shape;414;p9">
            <a:extLst>
              <a:ext uri="{FF2B5EF4-FFF2-40B4-BE49-F238E27FC236}">
                <a16:creationId xmlns:a16="http://schemas.microsoft.com/office/drawing/2014/main" id="{1A344EA8-2071-4E0C-41AE-035E182BBB47}"/>
              </a:ext>
            </a:extLst>
          </p:cNvPr>
          <p:cNvSpPr/>
          <p:nvPr/>
        </p:nvSpPr>
        <p:spPr>
          <a:xfrm>
            <a:off x="2788735" y="247613"/>
            <a:ext cx="10355765" cy="461645"/>
          </a:xfrm>
          <a:prstGeom prst="rect">
            <a:avLst/>
          </a:prstGeom>
          <a:noFill/>
          <a:ln>
            <a:noFill/>
          </a:ln>
        </p:spPr>
        <p:txBody>
          <a:bodyPr spcFirstLastPara="1" wrap="square" lIns="45700" tIns="22850" rIns="45700" bIns="22850" anchor="t" anchorCtr="0">
            <a:spAutoFit/>
          </a:bodyPr>
          <a:lstStyle/>
          <a:p>
            <a:pPr defTabSz="914400">
              <a:buClr>
                <a:srgbClr val="000000"/>
              </a:buClr>
              <a:buFont typeface="Arial"/>
              <a:buNone/>
            </a:pPr>
            <a:r>
              <a:rPr lang="pt-BR" b="1" kern="0" dirty="0">
                <a:solidFill>
                  <a:srgbClr val="0070C0"/>
                </a:solidFill>
                <a:ea typeface="Calibri"/>
                <a:cs typeface="Calibri"/>
                <a:sym typeface="Calibri"/>
              </a:rPr>
              <a:t>PLANEJAMENTO - RESPONSABILIDADE ADMINISTRATIVA FINANCEIRA </a:t>
            </a:r>
            <a:endParaRPr sz="1600" kern="0" dirty="0">
              <a:solidFill>
                <a:srgbClr val="000000"/>
              </a:solidFill>
              <a:latin typeface="Arial"/>
              <a:ea typeface="Arial"/>
              <a:cs typeface="Arial"/>
              <a:sym typeface="Arial"/>
            </a:endParaRPr>
          </a:p>
        </p:txBody>
      </p:sp>
      <p:pic>
        <p:nvPicPr>
          <p:cNvPr id="7" name="Imagem 6">
            <a:extLst>
              <a:ext uri="{FF2B5EF4-FFF2-40B4-BE49-F238E27FC236}">
                <a16:creationId xmlns:a16="http://schemas.microsoft.com/office/drawing/2014/main" id="{6C18E842-7981-A097-5D7A-BCD00879CA86}"/>
              </a:ext>
            </a:extLst>
          </p:cNvPr>
          <p:cNvPicPr>
            <a:picLocks noChangeAspect="1"/>
          </p:cNvPicPr>
          <p:nvPr/>
        </p:nvPicPr>
        <p:blipFill>
          <a:blip r:embed="rId2"/>
          <a:stretch>
            <a:fillRect/>
          </a:stretch>
        </p:blipFill>
        <p:spPr>
          <a:xfrm>
            <a:off x="1047750" y="1752600"/>
            <a:ext cx="15603815" cy="6879897"/>
          </a:xfrm>
          <a:prstGeom prst="rect">
            <a:avLst/>
          </a:prstGeom>
        </p:spPr>
      </p:pic>
    </p:spTree>
    <p:extLst>
      <p:ext uri="{BB962C8B-B14F-4D97-AF65-F5344CB8AC3E}">
        <p14:creationId xmlns:p14="http://schemas.microsoft.com/office/powerpoint/2010/main" val="850094629"/>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decel="10000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theme/theme1.xml><?xml version="1.0" encoding="utf-8"?>
<a:theme xmlns:a="http://schemas.openxmlformats.org/drawingml/2006/main" name="Tema do Office">
  <a:themeElements>
    <a:clrScheme name="Escritório">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Escritório">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Escritório">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Personalizado">
  <a:themeElements>
    <a:clrScheme name="Custom 37">
      <a:dk1>
        <a:srgbClr val="000000"/>
      </a:dk1>
      <a:lt1>
        <a:srgbClr val="FFFFFF"/>
      </a:lt1>
      <a:dk2>
        <a:srgbClr val="4A5356"/>
      </a:dk2>
      <a:lt2>
        <a:srgbClr val="E8E3CE"/>
      </a:lt2>
      <a:accent1>
        <a:srgbClr val="9BA8B7"/>
      </a:accent1>
      <a:accent2>
        <a:srgbClr val="E6A02E"/>
      </a:accent2>
      <a:accent3>
        <a:srgbClr val="BF6A3B"/>
      </a:accent3>
      <a:accent4>
        <a:srgbClr val="92987A"/>
      </a:accent4>
      <a:accent5>
        <a:srgbClr val="857659"/>
      </a:accent5>
      <a:accent6>
        <a:srgbClr val="A0988C"/>
      </a:accent6>
      <a:hlink>
        <a:srgbClr val="00B0F0"/>
      </a:hlink>
      <a:folHlink>
        <a:srgbClr val="738F97"/>
      </a:folHlink>
    </a:clrScheme>
    <a:fontScheme name="Retrospect">
      <a:majorFont>
        <a:latin typeface="Bookman Old Style"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Franklin Gothic Book"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Office_41798620_TF56160789" id="{80AA9D2D-EE59-4148-A11E-A51EEE828B28}" vid="{AEAFD717-D3C8-4034-8F7E-D5220B0CCEB8}"/>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3738</TotalTime>
  <Words>3868</Words>
  <Application>Microsoft Office PowerPoint</Application>
  <PresentationFormat>Personalizar</PresentationFormat>
  <Paragraphs>420</Paragraphs>
  <Slides>47</Slides>
  <Notes>1</Notes>
  <HiddenSlides>0</HiddenSlides>
  <MMClips>0</MMClips>
  <ScaleCrop>false</ScaleCrop>
  <HeadingPairs>
    <vt:vector size="6" baseType="variant">
      <vt:variant>
        <vt:lpstr>Fontes usadas</vt:lpstr>
      </vt:variant>
      <vt:variant>
        <vt:i4>14</vt:i4>
      </vt:variant>
      <vt:variant>
        <vt:lpstr>Tema</vt:lpstr>
      </vt:variant>
      <vt:variant>
        <vt:i4>2</vt:i4>
      </vt:variant>
      <vt:variant>
        <vt:lpstr>Títulos de slides</vt:lpstr>
      </vt:variant>
      <vt:variant>
        <vt:i4>47</vt:i4>
      </vt:variant>
    </vt:vector>
  </HeadingPairs>
  <TitlesOfParts>
    <vt:vector size="63" baseType="lpstr">
      <vt:lpstr>Arial</vt:lpstr>
      <vt:lpstr>Arial Black</vt:lpstr>
      <vt:lpstr>Arial MT</vt:lpstr>
      <vt:lpstr>Bookman Old Style</vt:lpstr>
      <vt:lpstr>Calibri</vt:lpstr>
      <vt:lpstr>Century Gothic</vt:lpstr>
      <vt:lpstr>Franklin Gothic Book</vt:lpstr>
      <vt:lpstr>Lucida Sans Unicode</vt:lpstr>
      <vt:lpstr>rawline</vt:lpstr>
      <vt:lpstr>Tahoma</vt:lpstr>
      <vt:lpstr>Times New Roman</vt:lpstr>
      <vt:lpstr>Trebuchet MS</vt:lpstr>
      <vt:lpstr>Verdana</vt:lpstr>
      <vt:lpstr>Wingdings</vt:lpstr>
      <vt:lpstr>Tema do Office</vt:lpstr>
      <vt:lpstr>Personalizado</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SIOPS</vt:lpstr>
      <vt:lpstr>OS NÚMEROS FALAM – Análise das Receitas e Despesas com ASPS através do RREO</vt:lpstr>
      <vt:lpstr>Apresentação do PowerPoint</vt:lpstr>
      <vt:lpstr>Apresentação do PowerPoint</vt:lpstr>
      <vt:lpstr>Apresentação do PowerPoint</vt:lpstr>
      <vt:lpstr>Apresentação do PowerPoint</vt:lpstr>
      <vt:lpstr>Apresentação do PowerPoint</vt:lpstr>
      <vt:lpstr>PORTARIA GM/MS 1.63/2023 - financiamento e a transferência dos recursos federais destinados a despesas com ações e serviços públicos de saúde</vt:lpstr>
      <vt:lpstr>PORTARIA GM/MS 1.63/2023 - financiamento e a transferência dos recursos federais destinados a despesas com ações e serviços públicos de saúde</vt:lpstr>
      <vt:lpstr>Apresentação do PowerPoint</vt:lpstr>
      <vt:lpstr>Apresentação do PowerPoint</vt:lpstr>
    </vt:vector>
  </TitlesOfParts>
  <Manager>MonkeyBusiness</Manager>
  <Company>MonkeyBusiness</Company>
  <LinksUpToDate>false</LinksUpToDate>
  <SharedDoc>false</SharedDoc>
  <HyperlinkBase>www.monkeybusiness.com.br</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Apresentação MonkeyBusiness</dc:title>
  <dc:subject>Direção de Arte</dc:subject>
  <dc:creator>MonkeyBusiness</dc:creator>
  <dc:description>www.monkeybusiness.com.br_x000d_contato@monkeybusiness.com.br_x000d_(55 11) 2729.9615 / 2615.6096</dc:description>
  <cp:lastModifiedBy>suporte</cp:lastModifiedBy>
  <cp:revision>223</cp:revision>
  <dcterms:created xsi:type="dcterms:W3CDTF">2011-08-24T22:15:08Z</dcterms:created>
  <dcterms:modified xsi:type="dcterms:W3CDTF">2023-10-18T12:11:44Z</dcterms:modified>
  <cp:category>Agência de Apresentações Profissionais</cp:category>
</cp:coreProperties>
</file>