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4"/>
  </p:sldMasterIdLst>
  <p:notesMasterIdLst>
    <p:notesMasterId r:id="rId51"/>
  </p:notesMasterIdLst>
  <p:handoutMasterIdLst>
    <p:handoutMasterId r:id="rId52"/>
  </p:handoutMasterIdLst>
  <p:sldIdLst>
    <p:sldId id="1415" r:id="rId5"/>
    <p:sldId id="1404" r:id="rId6"/>
    <p:sldId id="2147481027" r:id="rId7"/>
    <p:sldId id="2147481111" r:id="rId8"/>
    <p:sldId id="2147481095" r:id="rId9"/>
    <p:sldId id="2147481096" r:id="rId10"/>
    <p:sldId id="1442" r:id="rId11"/>
    <p:sldId id="2147481112" r:id="rId12"/>
    <p:sldId id="2147480991" r:id="rId13"/>
    <p:sldId id="2147481073" r:id="rId14"/>
    <p:sldId id="1393" r:id="rId15"/>
    <p:sldId id="1450" r:id="rId16"/>
    <p:sldId id="1412" r:id="rId17"/>
    <p:sldId id="2147481028" r:id="rId18"/>
    <p:sldId id="421" r:id="rId19"/>
    <p:sldId id="2147481108" r:id="rId20"/>
    <p:sldId id="1394" r:id="rId21"/>
    <p:sldId id="2147481105" r:id="rId22"/>
    <p:sldId id="339" r:id="rId23"/>
    <p:sldId id="274" r:id="rId24"/>
    <p:sldId id="385" r:id="rId25"/>
    <p:sldId id="2147481126" r:id="rId26"/>
    <p:sldId id="2147481127" r:id="rId27"/>
    <p:sldId id="514" r:id="rId28"/>
    <p:sldId id="1392" r:id="rId29"/>
    <p:sldId id="1385" r:id="rId30"/>
    <p:sldId id="2147481034" r:id="rId31"/>
    <p:sldId id="2147481115" r:id="rId32"/>
    <p:sldId id="2147481125" r:id="rId33"/>
    <p:sldId id="2147481099" r:id="rId34"/>
    <p:sldId id="2147481071" r:id="rId35"/>
    <p:sldId id="420" r:id="rId36"/>
    <p:sldId id="2147481124" r:id="rId37"/>
    <p:sldId id="349" r:id="rId38"/>
    <p:sldId id="1446" r:id="rId39"/>
    <p:sldId id="1458" r:id="rId40"/>
    <p:sldId id="2147481118" r:id="rId41"/>
    <p:sldId id="2147481051" r:id="rId42"/>
    <p:sldId id="2147481097" r:id="rId43"/>
    <p:sldId id="2147481029" r:id="rId44"/>
    <p:sldId id="2147481123" r:id="rId45"/>
    <p:sldId id="395" r:id="rId46"/>
    <p:sldId id="2147481074" r:id="rId47"/>
    <p:sldId id="1405" r:id="rId48"/>
    <p:sldId id="1406" r:id="rId49"/>
    <p:sldId id="2147481042" r:id="rId50"/>
  </p:sldIdLst>
  <p:sldSz cx="12192000" cy="6858000"/>
  <p:notesSz cx="9982200" cy="67945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081B4752-1292-4318-9FCE-58520116D13C}">
          <p14:sldIdLst>
            <p14:sldId id="1415"/>
          </p14:sldIdLst>
        </p14:section>
        <p14:section name="Seção sem Título" id="{92FE0699-881A-48D0-8E8E-44E02F50048A}">
          <p14:sldIdLst>
            <p14:sldId id="1404"/>
            <p14:sldId id="2147481027"/>
            <p14:sldId id="2147481111"/>
            <p14:sldId id="2147481095"/>
            <p14:sldId id="2147481096"/>
            <p14:sldId id="1442"/>
            <p14:sldId id="2147481112"/>
            <p14:sldId id="2147480991"/>
            <p14:sldId id="2147481073"/>
            <p14:sldId id="1393"/>
            <p14:sldId id="1450"/>
            <p14:sldId id="1412"/>
            <p14:sldId id="2147481028"/>
            <p14:sldId id="421"/>
            <p14:sldId id="2147481108"/>
            <p14:sldId id="1394"/>
            <p14:sldId id="2147481105"/>
            <p14:sldId id="339"/>
            <p14:sldId id="274"/>
            <p14:sldId id="385"/>
            <p14:sldId id="2147481126"/>
            <p14:sldId id="2147481127"/>
            <p14:sldId id="514"/>
            <p14:sldId id="1392"/>
            <p14:sldId id="1385"/>
            <p14:sldId id="2147481034"/>
            <p14:sldId id="2147481115"/>
            <p14:sldId id="2147481125"/>
            <p14:sldId id="2147481099"/>
            <p14:sldId id="2147481071"/>
            <p14:sldId id="420"/>
            <p14:sldId id="2147481124"/>
            <p14:sldId id="349"/>
            <p14:sldId id="1446"/>
            <p14:sldId id="1458"/>
            <p14:sldId id="2147481118"/>
            <p14:sldId id="2147481051"/>
            <p14:sldId id="2147481097"/>
            <p14:sldId id="2147481029"/>
            <p14:sldId id="2147481123"/>
            <p14:sldId id="395"/>
            <p14:sldId id="2147481074"/>
            <p14:sldId id="1405"/>
            <p14:sldId id="1406"/>
            <p14:sldId id="214748104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B44C"/>
    <a:srgbClr val="1A49FC"/>
    <a:srgbClr val="E9E9F3"/>
    <a:srgbClr val="FAFAFA"/>
    <a:srgbClr val="013FFE"/>
    <a:srgbClr val="FFFFFF"/>
    <a:srgbClr val="E5231F"/>
    <a:srgbClr val="3E64FB"/>
    <a:srgbClr val="C00000"/>
    <a:srgbClr val="4C7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1279" autoAdjust="0"/>
  </p:normalViewPr>
  <p:slideViewPr>
    <p:cSldViewPr snapToGrid="0">
      <p:cViewPr varScale="1">
        <p:scale>
          <a:sx n="71" d="100"/>
          <a:sy n="71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10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89F6C-CF44-4A17-9CDC-83BEA53B6329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E4A24679-3220-4C81-B2A3-C255A4FF22BB}">
      <dgm:prSet phldrT="[Texto]"/>
      <dgm:spPr/>
      <dgm:t>
        <a:bodyPr spcFirstLastPara="0" vert="horz" wrap="square" lIns="452816" tIns="38100" rIns="38100" bIns="38100" numCol="1" spcCol="1270" anchor="ctr" anchorCtr="0"/>
        <a:lstStyle/>
        <a:p>
          <a:pPr marL="0" indent="0" algn="ctr">
            <a:buClr>
              <a:srgbClr val="000000"/>
            </a:buClr>
            <a:buSzPts val="1100"/>
            <a:buFont typeface="Arial"/>
            <a:buNone/>
          </a:pPr>
          <a:r>
            <a:rPr lang="pt-BR" b="1" kern="1200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Caracterização de </a:t>
          </a:r>
          <a:r>
            <a:rPr lang="pt-BR" b="1" kern="1200" dirty="0" err="1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Hotspots</a:t>
          </a:r>
          <a:endParaRPr lang="pt-BR" b="1" kern="1200" dirty="0">
            <a:solidFill>
              <a:srgbClr val="002060"/>
            </a:solidFill>
            <a:latin typeface="Arial" panose="020B0604020202020204" pitchFamily="34" charset="0"/>
            <a:ea typeface="Fira Sans"/>
            <a:cs typeface="Arial" panose="020B0604020202020204" pitchFamily="34" charset="0"/>
          </a:endParaRPr>
        </a:p>
      </dgm:t>
    </dgm:pt>
    <dgm:pt modelId="{62687B9D-DB5F-41CB-A092-F5C93FC20D6D}" type="parTrans" cxnId="{72916F37-2ACD-4C3D-AA5E-A6525449A65A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2FE08A8-DCB4-4F06-9F02-BAC8D72C0D76}" type="sibTrans" cxnId="{72916F37-2ACD-4C3D-AA5E-A6525449A65A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FC90FC4-7A96-4F4C-BEC3-CD72DCF37F36}">
      <dgm:prSet phldrT="[Texto]"/>
      <dgm:spPr/>
      <dgm:t>
        <a:bodyPr/>
        <a:lstStyle/>
        <a:p>
          <a:pPr>
            <a:buClr>
              <a:srgbClr val="000000"/>
            </a:buClr>
            <a:buSzPts val="1100"/>
            <a:buFont typeface="Arial"/>
            <a:buNone/>
          </a:pPr>
          <a:r>
            <a:rPr lang="pt-BR" b="1" kern="1200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Borrifação residual </a:t>
          </a:r>
          <a:r>
            <a:rPr lang="pt-BR" b="1" kern="1200" dirty="0" err="1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intradomiciliar</a:t>
          </a:r>
          <a:endParaRPr lang="pt-BR" kern="1200" dirty="0">
            <a:solidFill>
              <a:srgbClr val="002060"/>
            </a:solidFill>
          </a:endParaRPr>
        </a:p>
      </dgm:t>
    </dgm:pt>
    <dgm:pt modelId="{DADAFC93-AFA2-41AC-97C6-D9A7D1E59410}" type="parTrans" cxnId="{1B0E4CF3-CCD6-4055-B3F4-60B0D761BFC8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2CB48E63-8C46-420B-82F7-17B30B6C0DF8}" type="sibTrans" cxnId="{1B0E4CF3-CCD6-4055-B3F4-60B0D761BFC8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EC9ED61-DDD4-453E-8D6D-50F7F0D0946E}">
      <dgm:prSet phldrT="[Texto]"/>
      <dgm:spPr/>
      <dgm:t>
        <a:bodyPr/>
        <a:lstStyle/>
        <a:p>
          <a:pPr algn="ctr">
            <a:buClr>
              <a:srgbClr val="000000"/>
            </a:buClr>
            <a:buSzPts val="1100"/>
            <a:buFont typeface="Arial"/>
            <a:buNone/>
          </a:pPr>
          <a:r>
            <a:rPr lang="pt-BR" b="1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Estações disseminadoras</a:t>
          </a:r>
          <a:endParaRPr lang="pt-BR" dirty="0">
            <a:solidFill>
              <a:srgbClr val="002060"/>
            </a:solidFill>
          </a:endParaRPr>
        </a:p>
      </dgm:t>
    </dgm:pt>
    <dgm:pt modelId="{A1A037EB-4102-4084-9553-8882F50E0DF2}" type="parTrans" cxnId="{5E9815DF-ADA6-41B7-A9F0-EF5BCD0AE941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54C6E88-92BA-4BD4-BECA-AF738A45331A}" type="sibTrans" cxnId="{5E9815DF-ADA6-41B7-A9F0-EF5BCD0AE941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7217E7C-9305-4A30-AED5-949999920C48}">
      <dgm:prSet/>
      <dgm:spPr/>
      <dgm:t>
        <a:bodyPr/>
        <a:lstStyle/>
        <a:p>
          <a:r>
            <a:rPr lang="pt-BR" b="1" dirty="0">
              <a:solidFill>
                <a:srgbClr val="002060"/>
              </a:solidFill>
            </a:rPr>
            <a:t>Vacina</a:t>
          </a:r>
        </a:p>
      </dgm:t>
    </dgm:pt>
    <dgm:pt modelId="{FEFA53D4-2240-416C-8430-5F575B4FEE3B}" type="parTrans" cxnId="{5D17DB1F-3CB5-4BC7-90A2-A3C6795CA83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5ADBED7-4F7B-423C-85A1-4BA50BAAAD7A}" type="sibTrans" cxnId="{5D17DB1F-3CB5-4BC7-90A2-A3C6795CA83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32F9F8F1-24E7-4857-9198-85205DC0CBD0}">
      <dgm:prSet/>
      <dgm:spPr/>
      <dgm:t>
        <a:bodyPr/>
        <a:lstStyle/>
        <a:p>
          <a:r>
            <a:rPr lang="pt-BR" b="1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  </a:t>
          </a:r>
          <a:r>
            <a:rPr lang="pt-BR" b="1" i="1" dirty="0" err="1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Wolbachia</a:t>
          </a:r>
          <a:r>
            <a:rPr lang="pt-BR" b="1" i="1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</a:t>
          </a:r>
        </a:p>
      </dgm:t>
    </dgm:pt>
    <dgm:pt modelId="{70FC913C-A9F6-4C8B-884F-0F57F7DE6568}" type="parTrans" cxnId="{C32E35DD-57FB-4EF4-B32A-5848507227C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9534D72-246C-446E-B8E5-F8A8BE6666BA}" type="sibTrans" cxnId="{C32E35DD-57FB-4EF4-B32A-5848507227C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83F4946-B4B4-4C2C-855D-C5F91D54D1FB}">
      <dgm:prSet custT="1"/>
      <dgm:spPr>
        <a:gradFill rotWithShape="0">
          <a:gsLst>
            <a:gs pos="2000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 spcFirstLastPara="0" vert="horz" wrap="square" lIns="452816" tIns="38100" rIns="38100" bIns="38100" numCol="1" spcCol="1270" anchor="ctr" anchorCtr="0"/>
        <a:lstStyle/>
        <a:p>
          <a:pPr marL="0" lvl="0" indent="0" defTabSz="666750"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pt-BR" sz="2100" b="1" kern="1200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Estratificação de risco</a:t>
          </a:r>
        </a:p>
      </dgm:t>
    </dgm:pt>
    <dgm:pt modelId="{9C9E71A4-7569-40CB-8E2B-0FE23C86A65A}" type="parTrans" cxnId="{2163697A-A025-4A56-A8C8-829E3176060F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09939F9-371D-4585-B31A-0D15EA6A38F2}" type="sibTrans" cxnId="{2163697A-A025-4A56-A8C8-829E3176060F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6753004-3B8C-4CB0-8C7A-4B19296A20B3}">
      <dgm:prSet/>
      <dgm:spPr/>
      <dgm:t>
        <a:bodyPr spcFirstLastPara="0" vert="horz" wrap="square" lIns="452816" tIns="38100" rIns="38100" bIns="38100" numCol="1" spcCol="1270" anchor="ctr" anchorCtr="0"/>
        <a:lstStyle/>
        <a:p>
          <a:r>
            <a:rPr lang="pt-BR" b="1" kern="1200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Mobilização Popular</a:t>
          </a:r>
        </a:p>
      </dgm:t>
    </dgm:pt>
    <dgm:pt modelId="{94E43CBF-884A-4356-8455-104868D38FAB}" type="parTrans" cxnId="{F6241845-1C3E-487C-903E-E5E341B82DD1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2A320566-E6D6-47FE-B357-EC572E3A3E86}" type="sibTrans" cxnId="{F6241845-1C3E-487C-903E-E5E341B82DD1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4DD0462-509F-4D70-8A56-B075C385490E}">
      <dgm:prSet/>
      <dgm:spPr/>
      <dgm:t>
        <a:bodyPr/>
        <a:lstStyle/>
        <a:p>
          <a:r>
            <a:rPr lang="pt-BR" b="1" dirty="0">
              <a:solidFill>
                <a:srgbClr val="002060"/>
              </a:solidFill>
            </a:rPr>
            <a:t>Inseto estéril</a:t>
          </a:r>
          <a:endParaRPr lang="pt-BR" dirty="0"/>
        </a:p>
      </dgm:t>
    </dgm:pt>
    <dgm:pt modelId="{8A402BFF-3BE9-4C7C-BD02-4BA96C3C95D1}" type="parTrans" cxnId="{D1E85BCC-2117-4702-B073-2432E34B670F}">
      <dgm:prSet/>
      <dgm:spPr/>
      <dgm:t>
        <a:bodyPr/>
        <a:lstStyle/>
        <a:p>
          <a:endParaRPr lang="pt-BR"/>
        </a:p>
      </dgm:t>
    </dgm:pt>
    <dgm:pt modelId="{AB3E44D3-D283-4CC7-B7A5-733141838F52}" type="sibTrans" cxnId="{D1E85BCC-2117-4702-B073-2432E34B670F}">
      <dgm:prSet/>
      <dgm:spPr/>
      <dgm:t>
        <a:bodyPr/>
        <a:lstStyle/>
        <a:p>
          <a:endParaRPr lang="pt-BR"/>
        </a:p>
      </dgm:t>
    </dgm:pt>
    <dgm:pt modelId="{6AD5EEE9-831A-499C-B1D6-D654E723A3C6}" type="pres">
      <dgm:prSet presAssocID="{7E789F6C-CF44-4A17-9CDC-83BEA53B6329}" presName="Name0" presStyleCnt="0">
        <dgm:presLayoutVars>
          <dgm:dir/>
          <dgm:animLvl val="lvl"/>
          <dgm:resizeHandles val="exact"/>
        </dgm:presLayoutVars>
      </dgm:prSet>
      <dgm:spPr/>
    </dgm:pt>
    <dgm:pt modelId="{D10D435B-D76A-4C5C-A085-1498F3721C8E}" type="pres">
      <dgm:prSet presAssocID="{883F4946-B4B4-4C2C-855D-C5F91D54D1FB}" presName="linNode" presStyleCnt="0"/>
      <dgm:spPr/>
    </dgm:pt>
    <dgm:pt modelId="{A1B16C44-E8CE-4570-A307-D63C76D31394}" type="pres">
      <dgm:prSet presAssocID="{883F4946-B4B4-4C2C-855D-C5F91D54D1FB}" presName="parentText" presStyleLbl="node1" presStyleIdx="0" presStyleCnt="8" custScaleX="266943" custScaleY="103211">
        <dgm:presLayoutVars>
          <dgm:chMax val="1"/>
          <dgm:bulletEnabled val="1"/>
        </dgm:presLayoutVars>
      </dgm:prSet>
      <dgm:spPr/>
    </dgm:pt>
    <dgm:pt modelId="{53C01F13-CE2D-459F-92CB-3F88890174AD}" type="pres">
      <dgm:prSet presAssocID="{909939F9-371D-4585-B31A-0D15EA6A38F2}" presName="sp" presStyleCnt="0"/>
      <dgm:spPr/>
    </dgm:pt>
    <dgm:pt modelId="{27D41EA8-DC41-44BB-B71D-CB41D521C208}" type="pres">
      <dgm:prSet presAssocID="{E4A24679-3220-4C81-B2A3-C255A4FF22BB}" presName="linNode" presStyleCnt="0"/>
      <dgm:spPr/>
    </dgm:pt>
    <dgm:pt modelId="{6C923FB8-CDFB-47C9-876D-B666236CF4FF}" type="pres">
      <dgm:prSet presAssocID="{E4A24679-3220-4C81-B2A3-C255A4FF22BB}" presName="parentText" presStyleLbl="node1" presStyleIdx="1" presStyleCnt="8" custScaleX="267204" custScaleY="103768">
        <dgm:presLayoutVars>
          <dgm:chMax val="1"/>
          <dgm:bulletEnabled val="1"/>
        </dgm:presLayoutVars>
      </dgm:prSet>
      <dgm:spPr/>
    </dgm:pt>
    <dgm:pt modelId="{E6DB5DD8-4061-40DE-9A59-456BCAFA6B3A}" type="pres">
      <dgm:prSet presAssocID="{02FE08A8-DCB4-4F06-9F02-BAC8D72C0D76}" presName="sp" presStyleCnt="0"/>
      <dgm:spPr/>
    </dgm:pt>
    <dgm:pt modelId="{EB35BD65-C618-4CC2-94AA-1CF0D2658292}" type="pres">
      <dgm:prSet presAssocID="{46753004-3B8C-4CB0-8C7A-4B19296A20B3}" presName="linNode" presStyleCnt="0"/>
      <dgm:spPr/>
    </dgm:pt>
    <dgm:pt modelId="{B60C58B9-2BAE-40A7-9F39-EEF7F6761936}" type="pres">
      <dgm:prSet presAssocID="{46753004-3B8C-4CB0-8C7A-4B19296A20B3}" presName="parentText" presStyleLbl="node1" presStyleIdx="2" presStyleCnt="8" custScaleX="267204" custScaleY="104332">
        <dgm:presLayoutVars>
          <dgm:chMax val="1"/>
          <dgm:bulletEnabled val="1"/>
        </dgm:presLayoutVars>
      </dgm:prSet>
      <dgm:spPr/>
    </dgm:pt>
    <dgm:pt modelId="{7FCB28D3-43F2-4480-87E4-232157C2D635}" type="pres">
      <dgm:prSet presAssocID="{2A320566-E6D6-47FE-B357-EC572E3A3E86}" presName="sp" presStyleCnt="0"/>
      <dgm:spPr/>
    </dgm:pt>
    <dgm:pt modelId="{73D5697D-F97A-4560-9D6B-DBCD40B164BD}" type="pres">
      <dgm:prSet presAssocID="{EFC90FC4-7A96-4F4C-BEC3-CD72DCF37F36}" presName="linNode" presStyleCnt="0"/>
      <dgm:spPr/>
    </dgm:pt>
    <dgm:pt modelId="{E6C8D13E-90CF-4573-AC08-4CB943DD5B60}" type="pres">
      <dgm:prSet presAssocID="{EFC90FC4-7A96-4F4C-BEC3-CD72DCF37F36}" presName="parentText" presStyleLbl="node1" presStyleIdx="3" presStyleCnt="8" custScaleX="267204" custScaleY="109698">
        <dgm:presLayoutVars>
          <dgm:chMax val="1"/>
          <dgm:bulletEnabled val="1"/>
        </dgm:presLayoutVars>
      </dgm:prSet>
      <dgm:spPr/>
    </dgm:pt>
    <dgm:pt modelId="{747FDA96-B6AA-488E-91E8-280A545C7D46}" type="pres">
      <dgm:prSet presAssocID="{2CB48E63-8C46-420B-82F7-17B30B6C0DF8}" presName="sp" presStyleCnt="0"/>
      <dgm:spPr/>
    </dgm:pt>
    <dgm:pt modelId="{E20E6C48-5814-4BAE-B834-27A7B431870D}" type="pres">
      <dgm:prSet presAssocID="{9EC9ED61-DDD4-453E-8D6D-50F7F0D0946E}" presName="linNode" presStyleCnt="0"/>
      <dgm:spPr/>
    </dgm:pt>
    <dgm:pt modelId="{5CE683EE-6A82-4C00-BB42-D57F101E1F5A}" type="pres">
      <dgm:prSet presAssocID="{9EC9ED61-DDD4-453E-8D6D-50F7F0D0946E}" presName="parentText" presStyleLbl="node1" presStyleIdx="4" presStyleCnt="8" custScaleX="267204" custScaleY="109698">
        <dgm:presLayoutVars>
          <dgm:chMax val="1"/>
          <dgm:bulletEnabled val="1"/>
        </dgm:presLayoutVars>
      </dgm:prSet>
      <dgm:spPr/>
    </dgm:pt>
    <dgm:pt modelId="{EAD02EC8-BB7F-4F03-825C-02DA05BB5654}" type="pres">
      <dgm:prSet presAssocID="{554C6E88-92BA-4BD4-BECA-AF738A45331A}" presName="sp" presStyleCnt="0"/>
      <dgm:spPr/>
    </dgm:pt>
    <dgm:pt modelId="{F65D7EB1-3DB1-4ED3-8217-D3C4EF4F2EBE}" type="pres">
      <dgm:prSet presAssocID="{32F9F8F1-24E7-4857-9198-85205DC0CBD0}" presName="linNode" presStyleCnt="0"/>
      <dgm:spPr/>
    </dgm:pt>
    <dgm:pt modelId="{91ABE1D6-77FC-4C76-82F9-3815EE5D55E7}" type="pres">
      <dgm:prSet presAssocID="{32F9F8F1-24E7-4857-9198-85205DC0CBD0}" presName="parentText" presStyleLbl="node1" presStyleIdx="5" presStyleCnt="8" custScaleX="267204" custScaleY="109698">
        <dgm:presLayoutVars>
          <dgm:chMax val="1"/>
          <dgm:bulletEnabled val="1"/>
        </dgm:presLayoutVars>
      </dgm:prSet>
      <dgm:spPr/>
    </dgm:pt>
    <dgm:pt modelId="{9849E992-0555-4AE7-9809-CF0A2F78FA47}" type="pres">
      <dgm:prSet presAssocID="{49534D72-246C-446E-B8E5-F8A8BE6666BA}" presName="sp" presStyleCnt="0"/>
      <dgm:spPr/>
    </dgm:pt>
    <dgm:pt modelId="{5BB5FB60-F2BC-43A0-8319-F8CA779D94F3}" type="pres">
      <dgm:prSet presAssocID="{44DD0462-509F-4D70-8A56-B075C385490E}" presName="linNode" presStyleCnt="0"/>
      <dgm:spPr/>
    </dgm:pt>
    <dgm:pt modelId="{DAFB3B67-DCC4-43DF-BB2B-C0B6A25D1104}" type="pres">
      <dgm:prSet presAssocID="{44DD0462-509F-4D70-8A56-B075C385490E}" presName="parentText" presStyleLbl="node1" presStyleIdx="6" presStyleCnt="8" custScaleX="260716" custLinFactNeighborX="2069" custLinFactNeighborY="381">
        <dgm:presLayoutVars>
          <dgm:chMax val="1"/>
          <dgm:bulletEnabled val="1"/>
        </dgm:presLayoutVars>
      </dgm:prSet>
      <dgm:spPr/>
    </dgm:pt>
    <dgm:pt modelId="{6A297ED8-CE6D-4C36-97C8-934F62E12212}" type="pres">
      <dgm:prSet presAssocID="{AB3E44D3-D283-4CC7-B7A5-733141838F52}" presName="sp" presStyleCnt="0"/>
      <dgm:spPr/>
    </dgm:pt>
    <dgm:pt modelId="{23B9C57E-2CA2-4AED-8717-BDF598CECDC3}" type="pres">
      <dgm:prSet presAssocID="{57217E7C-9305-4A30-AED5-949999920C48}" presName="linNode" presStyleCnt="0"/>
      <dgm:spPr/>
    </dgm:pt>
    <dgm:pt modelId="{05871E46-499B-4CAB-917C-5B8791CA86B0}" type="pres">
      <dgm:prSet presAssocID="{57217E7C-9305-4A30-AED5-949999920C48}" presName="parentText" presStyleLbl="node1" presStyleIdx="7" presStyleCnt="8" custScaleX="266943" custScaleY="109698">
        <dgm:presLayoutVars>
          <dgm:chMax val="1"/>
          <dgm:bulletEnabled val="1"/>
        </dgm:presLayoutVars>
      </dgm:prSet>
      <dgm:spPr/>
    </dgm:pt>
  </dgm:ptLst>
  <dgm:cxnLst>
    <dgm:cxn modelId="{49E17505-92A1-4BCD-B53B-AE2FAC9F74ED}" type="presOf" srcId="{883F4946-B4B4-4C2C-855D-C5F91D54D1FB}" destId="{A1B16C44-E8CE-4570-A307-D63C76D31394}" srcOrd="0" destOrd="0" presId="urn:microsoft.com/office/officeart/2005/8/layout/vList5"/>
    <dgm:cxn modelId="{925C660F-E9CC-4639-A6EE-E08B2296C921}" type="presOf" srcId="{EFC90FC4-7A96-4F4C-BEC3-CD72DCF37F36}" destId="{E6C8D13E-90CF-4573-AC08-4CB943DD5B60}" srcOrd="0" destOrd="0" presId="urn:microsoft.com/office/officeart/2005/8/layout/vList5"/>
    <dgm:cxn modelId="{5D17DB1F-3CB5-4BC7-90A2-A3C6795CA839}" srcId="{7E789F6C-CF44-4A17-9CDC-83BEA53B6329}" destId="{57217E7C-9305-4A30-AED5-949999920C48}" srcOrd="7" destOrd="0" parTransId="{FEFA53D4-2240-416C-8430-5F575B4FEE3B}" sibTransId="{E5ADBED7-4F7B-423C-85A1-4BA50BAAAD7A}"/>
    <dgm:cxn modelId="{C1E83525-4073-41E1-A95C-7BAD1DF6756B}" type="presOf" srcId="{44DD0462-509F-4D70-8A56-B075C385490E}" destId="{DAFB3B67-DCC4-43DF-BB2B-C0B6A25D1104}" srcOrd="0" destOrd="0" presId="urn:microsoft.com/office/officeart/2005/8/layout/vList5"/>
    <dgm:cxn modelId="{3201912B-DE48-4755-92F7-0D50815470D7}" type="presOf" srcId="{57217E7C-9305-4A30-AED5-949999920C48}" destId="{05871E46-499B-4CAB-917C-5B8791CA86B0}" srcOrd="0" destOrd="0" presId="urn:microsoft.com/office/officeart/2005/8/layout/vList5"/>
    <dgm:cxn modelId="{78259E33-2240-4F18-8F04-3943A04FD911}" type="presOf" srcId="{7E789F6C-CF44-4A17-9CDC-83BEA53B6329}" destId="{6AD5EEE9-831A-499C-B1D6-D654E723A3C6}" srcOrd="0" destOrd="0" presId="urn:microsoft.com/office/officeart/2005/8/layout/vList5"/>
    <dgm:cxn modelId="{72916F37-2ACD-4C3D-AA5E-A6525449A65A}" srcId="{7E789F6C-CF44-4A17-9CDC-83BEA53B6329}" destId="{E4A24679-3220-4C81-B2A3-C255A4FF22BB}" srcOrd="1" destOrd="0" parTransId="{62687B9D-DB5F-41CB-A092-F5C93FC20D6D}" sibTransId="{02FE08A8-DCB4-4F06-9F02-BAC8D72C0D76}"/>
    <dgm:cxn modelId="{EFCE9760-1E09-45FE-9BB2-78806F4F8BFF}" type="presOf" srcId="{E4A24679-3220-4C81-B2A3-C255A4FF22BB}" destId="{6C923FB8-CDFB-47C9-876D-B666236CF4FF}" srcOrd="0" destOrd="0" presId="urn:microsoft.com/office/officeart/2005/8/layout/vList5"/>
    <dgm:cxn modelId="{F6241845-1C3E-487C-903E-E5E341B82DD1}" srcId="{7E789F6C-CF44-4A17-9CDC-83BEA53B6329}" destId="{46753004-3B8C-4CB0-8C7A-4B19296A20B3}" srcOrd="2" destOrd="0" parTransId="{94E43CBF-884A-4356-8455-104868D38FAB}" sibTransId="{2A320566-E6D6-47FE-B357-EC572E3A3E86}"/>
    <dgm:cxn modelId="{2163697A-A025-4A56-A8C8-829E3176060F}" srcId="{7E789F6C-CF44-4A17-9CDC-83BEA53B6329}" destId="{883F4946-B4B4-4C2C-855D-C5F91D54D1FB}" srcOrd="0" destOrd="0" parTransId="{9C9E71A4-7569-40CB-8E2B-0FE23C86A65A}" sibTransId="{909939F9-371D-4585-B31A-0D15EA6A38F2}"/>
    <dgm:cxn modelId="{37058F8A-2B41-4161-BE3C-063619BF632C}" type="presOf" srcId="{32F9F8F1-24E7-4857-9198-85205DC0CBD0}" destId="{91ABE1D6-77FC-4C76-82F9-3815EE5D55E7}" srcOrd="0" destOrd="0" presId="urn:microsoft.com/office/officeart/2005/8/layout/vList5"/>
    <dgm:cxn modelId="{6C9167C7-687F-4E2D-8FE5-E652C12F80F7}" type="presOf" srcId="{46753004-3B8C-4CB0-8C7A-4B19296A20B3}" destId="{B60C58B9-2BAE-40A7-9F39-EEF7F6761936}" srcOrd="0" destOrd="0" presId="urn:microsoft.com/office/officeart/2005/8/layout/vList5"/>
    <dgm:cxn modelId="{D1E85BCC-2117-4702-B073-2432E34B670F}" srcId="{7E789F6C-CF44-4A17-9CDC-83BEA53B6329}" destId="{44DD0462-509F-4D70-8A56-B075C385490E}" srcOrd="6" destOrd="0" parTransId="{8A402BFF-3BE9-4C7C-BD02-4BA96C3C95D1}" sibTransId="{AB3E44D3-D283-4CC7-B7A5-733141838F52}"/>
    <dgm:cxn modelId="{47684BCC-4AA4-4EFB-A32A-57369FBEE6B1}" type="presOf" srcId="{9EC9ED61-DDD4-453E-8D6D-50F7F0D0946E}" destId="{5CE683EE-6A82-4C00-BB42-D57F101E1F5A}" srcOrd="0" destOrd="0" presId="urn:microsoft.com/office/officeart/2005/8/layout/vList5"/>
    <dgm:cxn modelId="{C32E35DD-57FB-4EF4-B32A-5848507227CB}" srcId="{7E789F6C-CF44-4A17-9CDC-83BEA53B6329}" destId="{32F9F8F1-24E7-4857-9198-85205DC0CBD0}" srcOrd="5" destOrd="0" parTransId="{70FC913C-A9F6-4C8B-884F-0F57F7DE6568}" sibTransId="{49534D72-246C-446E-B8E5-F8A8BE6666BA}"/>
    <dgm:cxn modelId="{5E9815DF-ADA6-41B7-A9F0-EF5BCD0AE941}" srcId="{7E789F6C-CF44-4A17-9CDC-83BEA53B6329}" destId="{9EC9ED61-DDD4-453E-8D6D-50F7F0D0946E}" srcOrd="4" destOrd="0" parTransId="{A1A037EB-4102-4084-9553-8882F50E0DF2}" sibTransId="{554C6E88-92BA-4BD4-BECA-AF738A45331A}"/>
    <dgm:cxn modelId="{1B0E4CF3-CCD6-4055-B3F4-60B0D761BFC8}" srcId="{7E789F6C-CF44-4A17-9CDC-83BEA53B6329}" destId="{EFC90FC4-7A96-4F4C-BEC3-CD72DCF37F36}" srcOrd="3" destOrd="0" parTransId="{DADAFC93-AFA2-41AC-97C6-D9A7D1E59410}" sibTransId="{2CB48E63-8C46-420B-82F7-17B30B6C0DF8}"/>
    <dgm:cxn modelId="{F6A6A351-DB32-4B31-92D5-80CC7A38E3AA}" type="presParOf" srcId="{6AD5EEE9-831A-499C-B1D6-D654E723A3C6}" destId="{D10D435B-D76A-4C5C-A085-1498F3721C8E}" srcOrd="0" destOrd="0" presId="urn:microsoft.com/office/officeart/2005/8/layout/vList5"/>
    <dgm:cxn modelId="{BDC519D5-6FBB-4C07-8031-509F99CFAD66}" type="presParOf" srcId="{D10D435B-D76A-4C5C-A085-1498F3721C8E}" destId="{A1B16C44-E8CE-4570-A307-D63C76D31394}" srcOrd="0" destOrd="0" presId="urn:microsoft.com/office/officeart/2005/8/layout/vList5"/>
    <dgm:cxn modelId="{656AC1EC-567D-49A8-B890-82657FF35018}" type="presParOf" srcId="{6AD5EEE9-831A-499C-B1D6-D654E723A3C6}" destId="{53C01F13-CE2D-459F-92CB-3F88890174AD}" srcOrd="1" destOrd="0" presId="urn:microsoft.com/office/officeart/2005/8/layout/vList5"/>
    <dgm:cxn modelId="{499FB0D3-B778-4132-B12C-EF3DB7F9CD71}" type="presParOf" srcId="{6AD5EEE9-831A-499C-B1D6-D654E723A3C6}" destId="{27D41EA8-DC41-44BB-B71D-CB41D521C208}" srcOrd="2" destOrd="0" presId="urn:microsoft.com/office/officeart/2005/8/layout/vList5"/>
    <dgm:cxn modelId="{4592C154-38CD-495A-B7CA-AB69C0BDDD9B}" type="presParOf" srcId="{27D41EA8-DC41-44BB-B71D-CB41D521C208}" destId="{6C923FB8-CDFB-47C9-876D-B666236CF4FF}" srcOrd="0" destOrd="0" presId="urn:microsoft.com/office/officeart/2005/8/layout/vList5"/>
    <dgm:cxn modelId="{EBF843AA-92BA-439F-83B5-92E8B94B999F}" type="presParOf" srcId="{6AD5EEE9-831A-499C-B1D6-D654E723A3C6}" destId="{E6DB5DD8-4061-40DE-9A59-456BCAFA6B3A}" srcOrd="3" destOrd="0" presId="urn:microsoft.com/office/officeart/2005/8/layout/vList5"/>
    <dgm:cxn modelId="{9239373D-A3D3-424D-8C9D-81D0BF4517E8}" type="presParOf" srcId="{6AD5EEE9-831A-499C-B1D6-D654E723A3C6}" destId="{EB35BD65-C618-4CC2-94AA-1CF0D2658292}" srcOrd="4" destOrd="0" presId="urn:microsoft.com/office/officeart/2005/8/layout/vList5"/>
    <dgm:cxn modelId="{486B89FB-6923-48DB-BB28-E2505073DE16}" type="presParOf" srcId="{EB35BD65-C618-4CC2-94AA-1CF0D2658292}" destId="{B60C58B9-2BAE-40A7-9F39-EEF7F6761936}" srcOrd="0" destOrd="0" presId="urn:microsoft.com/office/officeart/2005/8/layout/vList5"/>
    <dgm:cxn modelId="{FA4672A8-A1D8-4EA4-9B7A-1B25800B128D}" type="presParOf" srcId="{6AD5EEE9-831A-499C-B1D6-D654E723A3C6}" destId="{7FCB28D3-43F2-4480-87E4-232157C2D635}" srcOrd="5" destOrd="0" presId="urn:microsoft.com/office/officeart/2005/8/layout/vList5"/>
    <dgm:cxn modelId="{B41A4211-3315-4700-8756-A44BB3EF7F9D}" type="presParOf" srcId="{6AD5EEE9-831A-499C-B1D6-D654E723A3C6}" destId="{73D5697D-F97A-4560-9D6B-DBCD40B164BD}" srcOrd="6" destOrd="0" presId="urn:microsoft.com/office/officeart/2005/8/layout/vList5"/>
    <dgm:cxn modelId="{162D1208-3D65-4C99-9E90-DE544704981D}" type="presParOf" srcId="{73D5697D-F97A-4560-9D6B-DBCD40B164BD}" destId="{E6C8D13E-90CF-4573-AC08-4CB943DD5B60}" srcOrd="0" destOrd="0" presId="urn:microsoft.com/office/officeart/2005/8/layout/vList5"/>
    <dgm:cxn modelId="{F3CCCC91-9563-4C8A-99A3-34943C4E3D5C}" type="presParOf" srcId="{6AD5EEE9-831A-499C-B1D6-D654E723A3C6}" destId="{747FDA96-B6AA-488E-91E8-280A545C7D46}" srcOrd="7" destOrd="0" presId="urn:microsoft.com/office/officeart/2005/8/layout/vList5"/>
    <dgm:cxn modelId="{7B665BF5-62B3-4CCA-BF1B-2B9320774790}" type="presParOf" srcId="{6AD5EEE9-831A-499C-B1D6-D654E723A3C6}" destId="{E20E6C48-5814-4BAE-B834-27A7B431870D}" srcOrd="8" destOrd="0" presId="urn:microsoft.com/office/officeart/2005/8/layout/vList5"/>
    <dgm:cxn modelId="{FA33354B-81FD-46CC-9E9D-03172EDC2A68}" type="presParOf" srcId="{E20E6C48-5814-4BAE-B834-27A7B431870D}" destId="{5CE683EE-6A82-4C00-BB42-D57F101E1F5A}" srcOrd="0" destOrd="0" presId="urn:microsoft.com/office/officeart/2005/8/layout/vList5"/>
    <dgm:cxn modelId="{D2FCFC08-9B8B-454B-814C-0239143F9D4D}" type="presParOf" srcId="{6AD5EEE9-831A-499C-B1D6-D654E723A3C6}" destId="{EAD02EC8-BB7F-4F03-825C-02DA05BB5654}" srcOrd="9" destOrd="0" presId="urn:microsoft.com/office/officeart/2005/8/layout/vList5"/>
    <dgm:cxn modelId="{9DABF5B7-B455-4CAE-A40A-83791DA94A29}" type="presParOf" srcId="{6AD5EEE9-831A-499C-B1D6-D654E723A3C6}" destId="{F65D7EB1-3DB1-4ED3-8217-D3C4EF4F2EBE}" srcOrd="10" destOrd="0" presId="urn:microsoft.com/office/officeart/2005/8/layout/vList5"/>
    <dgm:cxn modelId="{C32405B3-8287-4A81-AD3E-5C40796E0F7F}" type="presParOf" srcId="{F65D7EB1-3DB1-4ED3-8217-D3C4EF4F2EBE}" destId="{91ABE1D6-77FC-4C76-82F9-3815EE5D55E7}" srcOrd="0" destOrd="0" presId="urn:microsoft.com/office/officeart/2005/8/layout/vList5"/>
    <dgm:cxn modelId="{C78E0952-6DC3-4EF5-B6BA-0587BB7EDB15}" type="presParOf" srcId="{6AD5EEE9-831A-499C-B1D6-D654E723A3C6}" destId="{9849E992-0555-4AE7-9809-CF0A2F78FA47}" srcOrd="11" destOrd="0" presId="urn:microsoft.com/office/officeart/2005/8/layout/vList5"/>
    <dgm:cxn modelId="{31B4C495-A18B-4E11-94F1-FA726D71FD5F}" type="presParOf" srcId="{6AD5EEE9-831A-499C-B1D6-D654E723A3C6}" destId="{5BB5FB60-F2BC-43A0-8319-F8CA779D94F3}" srcOrd="12" destOrd="0" presId="urn:microsoft.com/office/officeart/2005/8/layout/vList5"/>
    <dgm:cxn modelId="{6BEA7B24-BBED-48AD-A206-90086B36B59E}" type="presParOf" srcId="{5BB5FB60-F2BC-43A0-8319-F8CA779D94F3}" destId="{DAFB3B67-DCC4-43DF-BB2B-C0B6A25D1104}" srcOrd="0" destOrd="0" presId="urn:microsoft.com/office/officeart/2005/8/layout/vList5"/>
    <dgm:cxn modelId="{6A188DEB-F656-4276-95F2-E942002A4BDD}" type="presParOf" srcId="{6AD5EEE9-831A-499C-B1D6-D654E723A3C6}" destId="{6A297ED8-CE6D-4C36-97C8-934F62E12212}" srcOrd="13" destOrd="0" presId="urn:microsoft.com/office/officeart/2005/8/layout/vList5"/>
    <dgm:cxn modelId="{86B5979D-C5A8-4FE9-A4CF-FBA1509FBB1B}" type="presParOf" srcId="{6AD5EEE9-831A-499C-B1D6-D654E723A3C6}" destId="{23B9C57E-2CA2-4AED-8717-BDF598CECDC3}" srcOrd="14" destOrd="0" presId="urn:microsoft.com/office/officeart/2005/8/layout/vList5"/>
    <dgm:cxn modelId="{A4497A77-C8DE-4A0C-BFA0-3599B94DA788}" type="presParOf" srcId="{23B9C57E-2CA2-4AED-8717-BDF598CECDC3}" destId="{05871E46-499B-4CAB-917C-5B8791CA86B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C327F7-40E9-4AD7-8771-8C044717EC68}" type="doc">
      <dgm:prSet loTypeId="urn:microsoft.com/office/officeart/2008/layout/BendingPictureBlocks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1A04394-4C22-4B26-B0BF-924CB04CA1FC}">
      <dgm:prSet phldrT="[Texto]" custT="1"/>
      <dgm:spPr/>
      <dgm:t>
        <a:bodyPr/>
        <a:lstStyle/>
        <a:p>
          <a:r>
            <a:rPr lang="pt-BR" sz="2000" b="1" dirty="0">
              <a:latin typeface="Montserrat" panose="00000500000000000000" pitchFamily="2" charset="0"/>
            </a:rPr>
            <a:t>Modelo</a:t>
          </a:r>
        </a:p>
        <a:p>
          <a:r>
            <a:rPr lang="pt-BR" sz="2000" b="1" dirty="0">
              <a:latin typeface="Montserrat" panose="00000500000000000000" pitchFamily="2" charset="0"/>
            </a:rPr>
            <a:t> Bayesiano </a:t>
          </a:r>
        </a:p>
        <a:p>
          <a:r>
            <a:rPr lang="pt-BR" sz="2000" b="1" dirty="0">
              <a:latin typeface="Montserrat" panose="00000500000000000000" pitchFamily="2" charset="0"/>
            </a:rPr>
            <a:t>misto </a:t>
          </a:r>
          <a:endParaRPr lang="pt-BR" sz="2000" b="1" dirty="0"/>
        </a:p>
      </dgm:t>
    </dgm:pt>
    <dgm:pt modelId="{DB52B568-D599-4F0E-A33E-265E1E1F8B83}" type="parTrans" cxnId="{2DB31CC8-778A-4CB0-98C6-BE0A04B4F88A}">
      <dgm:prSet/>
      <dgm:spPr/>
      <dgm:t>
        <a:bodyPr/>
        <a:lstStyle/>
        <a:p>
          <a:endParaRPr lang="pt-BR"/>
        </a:p>
      </dgm:t>
    </dgm:pt>
    <dgm:pt modelId="{1E154593-6177-4ABE-95EA-EA150CAC72A6}" type="sibTrans" cxnId="{2DB31CC8-778A-4CB0-98C6-BE0A04B4F88A}">
      <dgm:prSet/>
      <dgm:spPr/>
      <dgm:t>
        <a:bodyPr/>
        <a:lstStyle/>
        <a:p>
          <a:endParaRPr lang="pt-BR"/>
        </a:p>
      </dgm:t>
    </dgm:pt>
    <dgm:pt modelId="{3A8D1D8F-18BD-49C7-AC0A-E940A2AEF818}">
      <dgm:prSet phldrT="[Texto]" custT="1"/>
      <dgm:spPr/>
      <dgm:t>
        <a:bodyPr/>
        <a:lstStyle/>
        <a:p>
          <a:r>
            <a:rPr lang="pt-BR" sz="2000" b="1" dirty="0">
              <a:latin typeface="Montserrat" panose="00000500000000000000" pitchFamily="2" charset="0"/>
            </a:rPr>
            <a:t>Aprendizagem</a:t>
          </a:r>
        </a:p>
        <a:p>
          <a:r>
            <a:rPr lang="pt-BR" sz="2000" b="1" dirty="0">
              <a:latin typeface="Montserrat" panose="00000500000000000000" pitchFamily="2" charset="0"/>
            </a:rPr>
            <a:t> de máquina</a:t>
          </a:r>
          <a:endParaRPr lang="pt-BR" sz="2000" b="1" dirty="0"/>
        </a:p>
      </dgm:t>
    </dgm:pt>
    <dgm:pt modelId="{849AE381-807B-4C45-B3EF-7E57417B11A3}" type="parTrans" cxnId="{51830CD4-8757-4BFB-B28A-4750D382CE47}">
      <dgm:prSet/>
      <dgm:spPr/>
      <dgm:t>
        <a:bodyPr/>
        <a:lstStyle/>
        <a:p>
          <a:endParaRPr lang="pt-BR"/>
        </a:p>
      </dgm:t>
    </dgm:pt>
    <dgm:pt modelId="{E95EE9A2-735A-4041-9A65-3405A9AC68E0}" type="sibTrans" cxnId="{51830CD4-8757-4BFB-B28A-4750D382CE47}">
      <dgm:prSet/>
      <dgm:spPr/>
      <dgm:t>
        <a:bodyPr/>
        <a:lstStyle/>
        <a:p>
          <a:endParaRPr lang="pt-BR"/>
        </a:p>
      </dgm:t>
    </dgm:pt>
    <dgm:pt modelId="{53B49845-3010-43F0-A7E4-1553BEB312E7}" type="pres">
      <dgm:prSet presAssocID="{7DC327F7-40E9-4AD7-8771-8C044717EC68}" presName="Name0" presStyleCnt="0">
        <dgm:presLayoutVars>
          <dgm:dir/>
          <dgm:resizeHandles/>
        </dgm:presLayoutVars>
      </dgm:prSet>
      <dgm:spPr/>
    </dgm:pt>
    <dgm:pt modelId="{9F19DEF0-CA70-4707-ADAF-C355E511664A}" type="pres">
      <dgm:prSet presAssocID="{41A04394-4C22-4B26-B0BF-924CB04CA1FC}" presName="composite" presStyleCnt="0"/>
      <dgm:spPr/>
    </dgm:pt>
    <dgm:pt modelId="{1AAD8883-C7BC-4BC4-9D51-2C18557ABB41}" type="pres">
      <dgm:prSet presAssocID="{41A04394-4C22-4B26-B0BF-924CB04CA1FC}" presName="rect1" presStyleLbl="bgImgPlace1" presStyleIdx="0" presStyleCnt="2" custScaleX="163992" custScaleY="101499" custLinFactNeighborX="-3437" custLinFactNeighborY="-727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6F48429E-ADE4-45C0-B351-C3C9EF6B1E7B}" type="pres">
      <dgm:prSet presAssocID="{41A04394-4C22-4B26-B0BF-924CB04CA1FC}" presName="rect2" presStyleLbl="node1" presStyleIdx="0" presStyleCnt="2" custScaleX="142370" custScaleY="142495" custLinFactY="-7766" custLinFactNeighborX="-35467" custLinFactNeighborY="-100000">
        <dgm:presLayoutVars>
          <dgm:bulletEnabled val="1"/>
        </dgm:presLayoutVars>
      </dgm:prSet>
      <dgm:spPr/>
    </dgm:pt>
    <dgm:pt modelId="{F8C9953A-A5CF-40CD-BC71-9D8D70FA128D}" type="pres">
      <dgm:prSet presAssocID="{1E154593-6177-4ABE-95EA-EA150CAC72A6}" presName="sibTrans" presStyleCnt="0"/>
      <dgm:spPr/>
    </dgm:pt>
    <dgm:pt modelId="{10607E49-B159-4633-ABE3-07E1CA4C052E}" type="pres">
      <dgm:prSet presAssocID="{3A8D1D8F-18BD-49C7-AC0A-E940A2AEF818}" presName="composite" presStyleCnt="0"/>
      <dgm:spPr/>
    </dgm:pt>
    <dgm:pt modelId="{FD665CB0-A14D-4B1B-AC01-FDC30E6D89EA}" type="pres">
      <dgm:prSet presAssocID="{3A8D1D8F-18BD-49C7-AC0A-E940A2AEF818}" presName="rect1" presStyleLbl="bgImgPlace1" presStyleIdx="1" presStyleCnt="2" custScaleX="158989" custScaleY="108277" custLinFactX="-100000" custLinFactNeighborX="-104373" custLinFactNeighborY="5756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BC8B3978-32E9-48B6-B3AA-0215B134F161}" type="pres">
      <dgm:prSet presAssocID="{3A8D1D8F-18BD-49C7-AC0A-E940A2AEF818}" presName="rect2" presStyleLbl="node1" presStyleIdx="1" presStyleCnt="2" custScaleX="200964" custScaleY="137265" custLinFactX="-44111" custLinFactY="33385" custLinFactNeighborX="-100000" custLinFactNeighborY="100000">
        <dgm:presLayoutVars>
          <dgm:bulletEnabled val="1"/>
        </dgm:presLayoutVars>
      </dgm:prSet>
      <dgm:spPr/>
    </dgm:pt>
  </dgm:ptLst>
  <dgm:cxnLst>
    <dgm:cxn modelId="{EA4E7B5D-98A6-4274-90FD-709F66FF8C96}" type="presOf" srcId="{7DC327F7-40E9-4AD7-8771-8C044717EC68}" destId="{53B49845-3010-43F0-A7E4-1553BEB312E7}" srcOrd="0" destOrd="0" presId="urn:microsoft.com/office/officeart/2008/layout/BendingPictureBlocks"/>
    <dgm:cxn modelId="{CDE7D084-FCD6-4EB4-87D7-C75065BB131E}" type="presOf" srcId="{3A8D1D8F-18BD-49C7-AC0A-E940A2AEF818}" destId="{BC8B3978-32E9-48B6-B3AA-0215B134F161}" srcOrd="0" destOrd="0" presId="urn:microsoft.com/office/officeart/2008/layout/BendingPictureBlocks"/>
    <dgm:cxn modelId="{63C68CA4-B840-4F8A-BA24-3C3A45155669}" type="presOf" srcId="{41A04394-4C22-4B26-B0BF-924CB04CA1FC}" destId="{6F48429E-ADE4-45C0-B351-C3C9EF6B1E7B}" srcOrd="0" destOrd="0" presId="urn:microsoft.com/office/officeart/2008/layout/BendingPictureBlocks"/>
    <dgm:cxn modelId="{2DB31CC8-778A-4CB0-98C6-BE0A04B4F88A}" srcId="{7DC327F7-40E9-4AD7-8771-8C044717EC68}" destId="{41A04394-4C22-4B26-B0BF-924CB04CA1FC}" srcOrd="0" destOrd="0" parTransId="{DB52B568-D599-4F0E-A33E-265E1E1F8B83}" sibTransId="{1E154593-6177-4ABE-95EA-EA150CAC72A6}"/>
    <dgm:cxn modelId="{51830CD4-8757-4BFB-B28A-4750D382CE47}" srcId="{7DC327F7-40E9-4AD7-8771-8C044717EC68}" destId="{3A8D1D8F-18BD-49C7-AC0A-E940A2AEF818}" srcOrd="1" destOrd="0" parTransId="{849AE381-807B-4C45-B3EF-7E57417B11A3}" sibTransId="{E95EE9A2-735A-4041-9A65-3405A9AC68E0}"/>
    <dgm:cxn modelId="{0558A544-63A1-470E-9E45-4F464420178E}" type="presParOf" srcId="{53B49845-3010-43F0-A7E4-1553BEB312E7}" destId="{9F19DEF0-CA70-4707-ADAF-C355E511664A}" srcOrd="0" destOrd="0" presId="urn:microsoft.com/office/officeart/2008/layout/BendingPictureBlocks"/>
    <dgm:cxn modelId="{376D69FB-4766-4664-8660-25E9D797E1A2}" type="presParOf" srcId="{9F19DEF0-CA70-4707-ADAF-C355E511664A}" destId="{1AAD8883-C7BC-4BC4-9D51-2C18557ABB41}" srcOrd="0" destOrd="0" presId="urn:microsoft.com/office/officeart/2008/layout/BendingPictureBlocks"/>
    <dgm:cxn modelId="{FA9EC656-47ED-4BCF-B8AC-10178CD5826C}" type="presParOf" srcId="{9F19DEF0-CA70-4707-ADAF-C355E511664A}" destId="{6F48429E-ADE4-45C0-B351-C3C9EF6B1E7B}" srcOrd="1" destOrd="0" presId="urn:microsoft.com/office/officeart/2008/layout/BendingPictureBlocks"/>
    <dgm:cxn modelId="{0AD52319-07DA-4432-9C2A-71D5D4E3EF94}" type="presParOf" srcId="{53B49845-3010-43F0-A7E4-1553BEB312E7}" destId="{F8C9953A-A5CF-40CD-BC71-9D8D70FA128D}" srcOrd="1" destOrd="0" presId="urn:microsoft.com/office/officeart/2008/layout/BendingPictureBlocks"/>
    <dgm:cxn modelId="{59598C58-3A53-4249-9DAE-F9A062F3E0BE}" type="presParOf" srcId="{53B49845-3010-43F0-A7E4-1553BEB312E7}" destId="{10607E49-B159-4633-ABE3-07E1CA4C052E}" srcOrd="2" destOrd="0" presId="urn:microsoft.com/office/officeart/2008/layout/BendingPictureBlocks"/>
    <dgm:cxn modelId="{4BC6BEE7-5B47-494C-B0D0-D51240845D93}" type="presParOf" srcId="{10607E49-B159-4633-ABE3-07E1CA4C052E}" destId="{FD665CB0-A14D-4B1B-AC01-FDC30E6D89EA}" srcOrd="0" destOrd="0" presId="urn:microsoft.com/office/officeart/2008/layout/BendingPictureBlocks"/>
    <dgm:cxn modelId="{33435AB5-17A8-4518-93F9-941F067A7FC3}" type="presParOf" srcId="{10607E49-B159-4633-ABE3-07E1CA4C052E}" destId="{BC8B3978-32E9-48B6-B3AA-0215B134F161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CB04C9-56FE-4044-94EF-338CB9C5780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6020F89-B164-4525-BDCC-350853A1F2B0}">
      <dgm:prSet phldrT="[Texto]"/>
      <dgm:spPr/>
      <dgm:t>
        <a:bodyPr/>
        <a:lstStyle/>
        <a:p>
          <a:r>
            <a:rPr lang="pt-BR" dirty="0"/>
            <a:t>Manejo integrado de vetores</a:t>
          </a:r>
        </a:p>
      </dgm:t>
    </dgm:pt>
    <dgm:pt modelId="{BBD23C64-04F9-49D8-8E1F-EC6CF03EEFD5}" type="parTrans" cxnId="{19EA2934-3E1C-4321-B36D-DB96AF6F8D32}">
      <dgm:prSet/>
      <dgm:spPr/>
      <dgm:t>
        <a:bodyPr/>
        <a:lstStyle/>
        <a:p>
          <a:endParaRPr lang="pt-BR"/>
        </a:p>
      </dgm:t>
    </dgm:pt>
    <dgm:pt modelId="{B210448B-8E94-4EBE-A37A-437C826C9959}" type="sibTrans" cxnId="{19EA2934-3E1C-4321-B36D-DB96AF6F8D32}">
      <dgm:prSet/>
      <dgm:spPr/>
      <dgm:t>
        <a:bodyPr/>
        <a:lstStyle/>
        <a:p>
          <a:endParaRPr lang="pt-BR"/>
        </a:p>
      </dgm:t>
    </dgm:pt>
    <dgm:pt modelId="{81291867-BB05-42DE-84F7-4B875D00C639}">
      <dgm:prSet phldrT="[Texto]"/>
      <dgm:spPr/>
      <dgm:t>
        <a:bodyPr/>
        <a:lstStyle/>
        <a:p>
          <a:r>
            <a:rPr lang="es-ES" dirty="0" err="1"/>
            <a:t>Capacitação</a:t>
          </a:r>
          <a:r>
            <a:rPr lang="es-ES" dirty="0"/>
            <a:t> e </a:t>
          </a:r>
          <a:r>
            <a:rPr lang="es-ES" dirty="0" err="1"/>
            <a:t>sensibilização</a:t>
          </a:r>
          <a:r>
            <a:rPr lang="es-ES" dirty="0"/>
            <a:t> de </a:t>
          </a:r>
          <a:r>
            <a:rPr lang="es-ES" dirty="0" err="1"/>
            <a:t>profissionais</a:t>
          </a:r>
          <a:r>
            <a:rPr lang="es-ES" dirty="0"/>
            <a:t> de </a:t>
          </a:r>
          <a:r>
            <a:rPr lang="es-ES" dirty="0" err="1"/>
            <a:t>saúde</a:t>
          </a:r>
          <a:endParaRPr lang="pt-BR" dirty="0"/>
        </a:p>
      </dgm:t>
    </dgm:pt>
    <dgm:pt modelId="{91B45E01-0FD1-4639-8586-D486CC1FC088}" type="parTrans" cxnId="{E2A6BC76-1C4E-4EAB-B1CA-8079F1DD5589}">
      <dgm:prSet/>
      <dgm:spPr/>
      <dgm:t>
        <a:bodyPr/>
        <a:lstStyle/>
        <a:p>
          <a:endParaRPr lang="pt-BR"/>
        </a:p>
      </dgm:t>
    </dgm:pt>
    <dgm:pt modelId="{E585CF38-4778-4590-8EF9-C1A5557DDF01}" type="sibTrans" cxnId="{E2A6BC76-1C4E-4EAB-B1CA-8079F1DD5589}">
      <dgm:prSet/>
      <dgm:spPr/>
      <dgm:t>
        <a:bodyPr/>
        <a:lstStyle/>
        <a:p>
          <a:endParaRPr lang="pt-BR"/>
        </a:p>
      </dgm:t>
    </dgm:pt>
    <dgm:pt modelId="{C7FCFA28-E571-48D0-970B-CEC3A9DEE5F0}">
      <dgm:prSet phldrT="[Texto]"/>
      <dgm:spPr/>
      <dgm:t>
        <a:bodyPr/>
        <a:lstStyle/>
        <a:p>
          <a:r>
            <a:rPr lang="pt-BR" dirty="0"/>
            <a:t>Organização dos serviços</a:t>
          </a:r>
        </a:p>
      </dgm:t>
    </dgm:pt>
    <dgm:pt modelId="{33E65BB4-576C-4A40-898C-1D037E9336A8}" type="parTrans" cxnId="{25FD0720-F62D-4764-8A25-46D1B09F37D9}">
      <dgm:prSet/>
      <dgm:spPr/>
      <dgm:t>
        <a:bodyPr/>
        <a:lstStyle/>
        <a:p>
          <a:endParaRPr lang="pt-BR"/>
        </a:p>
      </dgm:t>
    </dgm:pt>
    <dgm:pt modelId="{A8D9A083-EC08-4001-83FC-FD30A0C7F7D5}" type="sibTrans" cxnId="{25FD0720-F62D-4764-8A25-46D1B09F37D9}">
      <dgm:prSet/>
      <dgm:spPr/>
      <dgm:t>
        <a:bodyPr/>
        <a:lstStyle/>
        <a:p>
          <a:endParaRPr lang="pt-BR"/>
        </a:p>
      </dgm:t>
    </dgm:pt>
    <dgm:pt modelId="{84541B3B-F9B3-45C0-B72F-ABB1516A5FDE}" type="pres">
      <dgm:prSet presAssocID="{1ACB04C9-56FE-4044-94EF-338CB9C57801}" presName="arrowDiagram" presStyleCnt="0">
        <dgm:presLayoutVars>
          <dgm:chMax val="5"/>
          <dgm:dir/>
          <dgm:resizeHandles val="exact"/>
        </dgm:presLayoutVars>
      </dgm:prSet>
      <dgm:spPr/>
    </dgm:pt>
    <dgm:pt modelId="{F56DD95F-CE2C-4E4A-B4E8-B30A7B3FC896}" type="pres">
      <dgm:prSet presAssocID="{1ACB04C9-56FE-4044-94EF-338CB9C57801}" presName="arrow" presStyleLbl="bgShp" presStyleIdx="0" presStyleCnt="1" custLinFactNeighborX="-2500" custLinFactNeighborY="-4545"/>
      <dgm:spPr/>
    </dgm:pt>
    <dgm:pt modelId="{BED6D5AD-0AB2-48FC-BA7B-C1BC36FAF00F}" type="pres">
      <dgm:prSet presAssocID="{1ACB04C9-56FE-4044-94EF-338CB9C57801}" presName="arrowDiagram3" presStyleCnt="0"/>
      <dgm:spPr/>
    </dgm:pt>
    <dgm:pt modelId="{8D734D46-517A-4B5C-951E-3788B8E056A9}" type="pres">
      <dgm:prSet presAssocID="{56020F89-B164-4525-BDCC-350853A1F2B0}" presName="bullet3a" presStyleLbl="node1" presStyleIdx="0" presStyleCnt="3"/>
      <dgm:spPr/>
    </dgm:pt>
    <dgm:pt modelId="{59ADEE7E-844B-4D4C-A4F3-E32B0A3492FF}" type="pres">
      <dgm:prSet presAssocID="{56020F89-B164-4525-BDCC-350853A1F2B0}" presName="textBox3a" presStyleLbl="revTx" presStyleIdx="0" presStyleCnt="3" custScaleY="67787" custLinFactNeighborX="-13242" custLinFactNeighborY="7714">
        <dgm:presLayoutVars>
          <dgm:bulletEnabled val="1"/>
        </dgm:presLayoutVars>
      </dgm:prSet>
      <dgm:spPr/>
    </dgm:pt>
    <dgm:pt modelId="{759DC826-111D-458B-B797-B24F6B83A9C9}" type="pres">
      <dgm:prSet presAssocID="{81291867-BB05-42DE-84F7-4B875D00C639}" presName="bullet3b" presStyleLbl="node1" presStyleIdx="1" presStyleCnt="3"/>
      <dgm:spPr/>
    </dgm:pt>
    <dgm:pt modelId="{192D32D8-0D61-4E70-8C08-FA0769E79C77}" type="pres">
      <dgm:prSet presAssocID="{81291867-BB05-42DE-84F7-4B875D00C639}" presName="textBox3b" presStyleLbl="revTx" presStyleIdx="1" presStyleCnt="3" custScaleX="132576" custScaleY="76954" custLinFactNeighborX="792" custLinFactNeighborY="8088">
        <dgm:presLayoutVars>
          <dgm:bulletEnabled val="1"/>
        </dgm:presLayoutVars>
      </dgm:prSet>
      <dgm:spPr/>
    </dgm:pt>
    <dgm:pt modelId="{A0DAE8F0-1468-4A68-94D0-DD7FBE541AB6}" type="pres">
      <dgm:prSet presAssocID="{C7FCFA28-E571-48D0-970B-CEC3A9DEE5F0}" presName="bullet3c" presStyleLbl="node1" presStyleIdx="2" presStyleCnt="3"/>
      <dgm:spPr/>
    </dgm:pt>
    <dgm:pt modelId="{6469FB46-8B3A-4EEB-BF84-E9ECF1267F76}" type="pres">
      <dgm:prSet presAssocID="{C7FCFA28-E571-48D0-970B-CEC3A9DEE5F0}" presName="textBox3c" presStyleLbl="revTx" presStyleIdx="2" presStyleCnt="3" custScaleY="49276" custLinFactNeighborX="-16173" custLinFactNeighborY="-6874">
        <dgm:presLayoutVars>
          <dgm:bulletEnabled val="1"/>
        </dgm:presLayoutVars>
      </dgm:prSet>
      <dgm:spPr/>
    </dgm:pt>
  </dgm:ptLst>
  <dgm:cxnLst>
    <dgm:cxn modelId="{25FD0720-F62D-4764-8A25-46D1B09F37D9}" srcId="{1ACB04C9-56FE-4044-94EF-338CB9C57801}" destId="{C7FCFA28-E571-48D0-970B-CEC3A9DEE5F0}" srcOrd="2" destOrd="0" parTransId="{33E65BB4-576C-4A40-898C-1D037E9336A8}" sibTransId="{A8D9A083-EC08-4001-83FC-FD30A0C7F7D5}"/>
    <dgm:cxn modelId="{19EA2934-3E1C-4321-B36D-DB96AF6F8D32}" srcId="{1ACB04C9-56FE-4044-94EF-338CB9C57801}" destId="{56020F89-B164-4525-BDCC-350853A1F2B0}" srcOrd="0" destOrd="0" parTransId="{BBD23C64-04F9-49D8-8E1F-EC6CF03EEFD5}" sibTransId="{B210448B-8E94-4EBE-A37A-437C826C9959}"/>
    <dgm:cxn modelId="{E2A6BC76-1C4E-4EAB-B1CA-8079F1DD5589}" srcId="{1ACB04C9-56FE-4044-94EF-338CB9C57801}" destId="{81291867-BB05-42DE-84F7-4B875D00C639}" srcOrd="1" destOrd="0" parTransId="{91B45E01-0FD1-4639-8586-D486CC1FC088}" sibTransId="{E585CF38-4778-4590-8EF9-C1A5557DDF01}"/>
    <dgm:cxn modelId="{8226B999-BC3B-4D20-B69A-1D198973F2BF}" type="presOf" srcId="{C7FCFA28-E571-48D0-970B-CEC3A9DEE5F0}" destId="{6469FB46-8B3A-4EEB-BF84-E9ECF1267F76}" srcOrd="0" destOrd="0" presId="urn:microsoft.com/office/officeart/2005/8/layout/arrow2"/>
    <dgm:cxn modelId="{DA2C6BAC-6092-4EC4-889D-D0F8F1E52579}" type="presOf" srcId="{1ACB04C9-56FE-4044-94EF-338CB9C57801}" destId="{84541B3B-F9B3-45C0-B72F-ABB1516A5FDE}" srcOrd="0" destOrd="0" presId="urn:microsoft.com/office/officeart/2005/8/layout/arrow2"/>
    <dgm:cxn modelId="{2EE2B3B2-0B94-4C35-990D-2C21D17ACD1F}" type="presOf" srcId="{56020F89-B164-4525-BDCC-350853A1F2B0}" destId="{59ADEE7E-844B-4D4C-A4F3-E32B0A3492FF}" srcOrd="0" destOrd="0" presId="urn:microsoft.com/office/officeart/2005/8/layout/arrow2"/>
    <dgm:cxn modelId="{943D96B8-AE99-4284-8427-17DE88634D79}" type="presOf" srcId="{81291867-BB05-42DE-84F7-4B875D00C639}" destId="{192D32D8-0D61-4E70-8C08-FA0769E79C77}" srcOrd="0" destOrd="0" presId="urn:microsoft.com/office/officeart/2005/8/layout/arrow2"/>
    <dgm:cxn modelId="{D90C3423-A2D6-409A-895C-A1E09498D646}" type="presParOf" srcId="{84541B3B-F9B3-45C0-B72F-ABB1516A5FDE}" destId="{F56DD95F-CE2C-4E4A-B4E8-B30A7B3FC896}" srcOrd="0" destOrd="0" presId="urn:microsoft.com/office/officeart/2005/8/layout/arrow2"/>
    <dgm:cxn modelId="{B21BEA98-44D2-4382-8229-A7877F73ECBF}" type="presParOf" srcId="{84541B3B-F9B3-45C0-B72F-ABB1516A5FDE}" destId="{BED6D5AD-0AB2-48FC-BA7B-C1BC36FAF00F}" srcOrd="1" destOrd="0" presId="urn:microsoft.com/office/officeart/2005/8/layout/arrow2"/>
    <dgm:cxn modelId="{C6D8C828-CF19-47DB-B2B5-22B69B63D4F0}" type="presParOf" srcId="{BED6D5AD-0AB2-48FC-BA7B-C1BC36FAF00F}" destId="{8D734D46-517A-4B5C-951E-3788B8E056A9}" srcOrd="0" destOrd="0" presId="urn:microsoft.com/office/officeart/2005/8/layout/arrow2"/>
    <dgm:cxn modelId="{70E685AD-D9F9-405D-9E02-9C636E715040}" type="presParOf" srcId="{BED6D5AD-0AB2-48FC-BA7B-C1BC36FAF00F}" destId="{59ADEE7E-844B-4D4C-A4F3-E32B0A3492FF}" srcOrd="1" destOrd="0" presId="urn:microsoft.com/office/officeart/2005/8/layout/arrow2"/>
    <dgm:cxn modelId="{B252838D-9F6C-4C26-8630-965F5398DCCC}" type="presParOf" srcId="{BED6D5AD-0AB2-48FC-BA7B-C1BC36FAF00F}" destId="{759DC826-111D-458B-B797-B24F6B83A9C9}" srcOrd="2" destOrd="0" presId="urn:microsoft.com/office/officeart/2005/8/layout/arrow2"/>
    <dgm:cxn modelId="{534D09E0-2C09-4BC2-96D9-D664FDE7E6F8}" type="presParOf" srcId="{BED6D5AD-0AB2-48FC-BA7B-C1BC36FAF00F}" destId="{192D32D8-0D61-4E70-8C08-FA0769E79C77}" srcOrd="3" destOrd="0" presId="urn:microsoft.com/office/officeart/2005/8/layout/arrow2"/>
    <dgm:cxn modelId="{C1B2D194-4DCB-415A-A2C0-6A8DFC5B4BE3}" type="presParOf" srcId="{BED6D5AD-0AB2-48FC-BA7B-C1BC36FAF00F}" destId="{A0DAE8F0-1468-4A68-94D0-DD7FBE541AB6}" srcOrd="4" destOrd="0" presId="urn:microsoft.com/office/officeart/2005/8/layout/arrow2"/>
    <dgm:cxn modelId="{375E1149-0203-48A7-BA1A-18790C9305A5}" type="presParOf" srcId="{BED6D5AD-0AB2-48FC-BA7B-C1BC36FAF00F}" destId="{6469FB46-8B3A-4EEB-BF84-E9ECF1267F76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16C44-E8CE-4570-A307-D63C76D31394}">
      <dsp:nvSpPr>
        <dsp:cNvPr id="0" name=""/>
        <dsp:cNvSpPr/>
      </dsp:nvSpPr>
      <dsp:spPr>
        <a:xfrm>
          <a:off x="75713" y="1376"/>
          <a:ext cx="3639626" cy="547932"/>
        </a:xfrm>
        <a:prstGeom prst="roundRect">
          <a:avLst/>
        </a:prstGeom>
        <a:gradFill rotWithShape="0">
          <a:gsLst>
            <a:gs pos="2000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pt-BR" sz="2100" b="1" kern="1200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Estratificação de risco</a:t>
          </a:r>
        </a:p>
      </dsp:txBody>
      <dsp:txXfrm>
        <a:off x="102461" y="28124"/>
        <a:ext cx="3586130" cy="494436"/>
      </dsp:txXfrm>
    </dsp:sp>
    <dsp:sp modelId="{6C923FB8-CDFB-47C9-876D-B666236CF4FF}">
      <dsp:nvSpPr>
        <dsp:cNvPr id="0" name=""/>
        <dsp:cNvSpPr/>
      </dsp:nvSpPr>
      <dsp:spPr>
        <a:xfrm>
          <a:off x="75713" y="575853"/>
          <a:ext cx="3639627" cy="550889"/>
        </a:xfrm>
        <a:prstGeom prst="roundRect">
          <a:avLst/>
        </a:prstGeom>
        <a:gradFill rotWithShape="0">
          <a:gsLst>
            <a:gs pos="0">
              <a:schemeClr val="accent5">
                <a:hueOff val="-1050478"/>
                <a:satOff val="-1461"/>
                <a:lumOff val="-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50478"/>
                <a:satOff val="-1461"/>
                <a:lumOff val="-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50478"/>
                <a:satOff val="-1461"/>
                <a:lumOff val="-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8100" rIns="38100" bIns="381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pt-BR" sz="1600" b="1" kern="1200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Caracterização de </a:t>
          </a:r>
          <a:r>
            <a:rPr lang="pt-BR" sz="1600" b="1" kern="1200" dirty="0" err="1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Hotspots</a:t>
          </a:r>
          <a:endParaRPr lang="pt-BR" sz="1600" b="1" kern="1200" dirty="0">
            <a:solidFill>
              <a:srgbClr val="002060"/>
            </a:solidFill>
            <a:latin typeface="Arial" panose="020B0604020202020204" pitchFamily="34" charset="0"/>
            <a:ea typeface="Fira Sans"/>
            <a:cs typeface="Arial" panose="020B0604020202020204" pitchFamily="34" charset="0"/>
          </a:endParaRPr>
        </a:p>
      </dsp:txBody>
      <dsp:txXfrm>
        <a:off x="102605" y="602745"/>
        <a:ext cx="3585843" cy="497105"/>
      </dsp:txXfrm>
    </dsp:sp>
    <dsp:sp modelId="{B60C58B9-2BAE-40A7-9F39-EEF7F6761936}">
      <dsp:nvSpPr>
        <dsp:cNvPr id="0" name=""/>
        <dsp:cNvSpPr/>
      </dsp:nvSpPr>
      <dsp:spPr>
        <a:xfrm>
          <a:off x="75713" y="1153286"/>
          <a:ext cx="3639627" cy="553883"/>
        </a:xfrm>
        <a:prstGeom prst="roundRect">
          <a:avLst/>
        </a:prstGeom>
        <a:gradFill rotWithShape="0">
          <a:gsLst>
            <a:gs pos="0">
              <a:schemeClr val="accent5">
                <a:hueOff val="-2100956"/>
                <a:satOff val="-2922"/>
                <a:lumOff val="-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100956"/>
                <a:satOff val="-2922"/>
                <a:lumOff val="-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100956"/>
                <a:satOff val="-2922"/>
                <a:lumOff val="-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2816" tIns="38100" rIns="38100" bIns="381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</a:rPr>
            <a:t>Mobilização Popular</a:t>
          </a:r>
        </a:p>
      </dsp:txBody>
      <dsp:txXfrm>
        <a:off x="102751" y="1180324"/>
        <a:ext cx="3585551" cy="499807"/>
      </dsp:txXfrm>
    </dsp:sp>
    <dsp:sp modelId="{E6C8D13E-90CF-4573-AC08-4CB943DD5B60}">
      <dsp:nvSpPr>
        <dsp:cNvPr id="0" name=""/>
        <dsp:cNvSpPr/>
      </dsp:nvSpPr>
      <dsp:spPr>
        <a:xfrm>
          <a:off x="75713" y="1733714"/>
          <a:ext cx="3639627" cy="582370"/>
        </a:xfrm>
        <a:prstGeom prst="roundRect">
          <a:avLst/>
        </a:prstGeom>
        <a:gradFill rotWithShape="0">
          <a:gsLst>
            <a:gs pos="0">
              <a:schemeClr val="accent5">
                <a:hueOff val="-3151433"/>
                <a:satOff val="-4383"/>
                <a:lumOff val="-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151433"/>
                <a:satOff val="-4383"/>
                <a:lumOff val="-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151433"/>
                <a:satOff val="-4383"/>
                <a:lumOff val="-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pt-BR" sz="1600" b="1" kern="1200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Borrifação residual </a:t>
          </a:r>
          <a:r>
            <a:rPr lang="pt-BR" sz="1600" b="1" kern="1200" dirty="0" err="1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intradomiciliar</a:t>
          </a:r>
          <a:endParaRPr lang="pt-BR" sz="1600" kern="1200" dirty="0">
            <a:solidFill>
              <a:srgbClr val="002060"/>
            </a:solidFill>
          </a:endParaRPr>
        </a:p>
      </dsp:txBody>
      <dsp:txXfrm>
        <a:off x="104142" y="1762143"/>
        <a:ext cx="3582769" cy="525512"/>
      </dsp:txXfrm>
    </dsp:sp>
    <dsp:sp modelId="{5CE683EE-6A82-4C00-BB42-D57F101E1F5A}">
      <dsp:nvSpPr>
        <dsp:cNvPr id="0" name=""/>
        <dsp:cNvSpPr/>
      </dsp:nvSpPr>
      <dsp:spPr>
        <a:xfrm>
          <a:off x="75713" y="2342630"/>
          <a:ext cx="3639627" cy="582370"/>
        </a:xfrm>
        <a:prstGeom prst="roundRect">
          <a:avLst/>
        </a:prstGeom>
        <a:gradFill rotWithShape="0">
          <a:gsLst>
            <a:gs pos="0">
              <a:schemeClr val="accent5">
                <a:hueOff val="-4201911"/>
                <a:satOff val="-5845"/>
                <a:lumOff val="-22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201911"/>
                <a:satOff val="-5845"/>
                <a:lumOff val="-22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201911"/>
                <a:satOff val="-5845"/>
                <a:lumOff val="-22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100"/>
            <a:buFont typeface="Arial"/>
            <a:buNone/>
          </a:pPr>
          <a:r>
            <a:rPr lang="pt-BR" sz="1600" b="1" kern="1200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Estações disseminadoras</a:t>
          </a:r>
          <a:endParaRPr lang="pt-BR" sz="1600" kern="1200" dirty="0">
            <a:solidFill>
              <a:srgbClr val="002060"/>
            </a:solidFill>
          </a:endParaRPr>
        </a:p>
      </dsp:txBody>
      <dsp:txXfrm>
        <a:off x="104142" y="2371059"/>
        <a:ext cx="3582769" cy="525512"/>
      </dsp:txXfrm>
    </dsp:sp>
    <dsp:sp modelId="{91ABE1D6-77FC-4C76-82F9-3815EE5D55E7}">
      <dsp:nvSpPr>
        <dsp:cNvPr id="0" name=""/>
        <dsp:cNvSpPr/>
      </dsp:nvSpPr>
      <dsp:spPr>
        <a:xfrm>
          <a:off x="75713" y="2951545"/>
          <a:ext cx="3639627" cy="582370"/>
        </a:xfrm>
        <a:prstGeom prst="roundRect">
          <a:avLst/>
        </a:prstGeom>
        <a:gradFill rotWithShape="0">
          <a:gsLst>
            <a:gs pos="0">
              <a:schemeClr val="accent5">
                <a:hueOff val="-5252389"/>
                <a:satOff val="-7306"/>
                <a:lumOff val="-28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52389"/>
                <a:satOff val="-7306"/>
                <a:lumOff val="-28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52389"/>
                <a:satOff val="-7306"/>
                <a:lumOff val="-28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  </a:t>
          </a:r>
          <a:r>
            <a:rPr lang="pt-BR" sz="1600" b="1" i="1" kern="1200" dirty="0" err="1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Wolbachia</a:t>
          </a:r>
          <a:r>
            <a:rPr lang="pt-BR" sz="1600" b="1" i="1" kern="1200" dirty="0">
              <a:solidFill>
                <a:srgbClr val="002060"/>
              </a:solidFill>
              <a:latin typeface="Arial" panose="020B0604020202020204" pitchFamily="34" charset="0"/>
              <a:ea typeface="Fira Sans"/>
              <a:cs typeface="Arial" panose="020B0604020202020204" pitchFamily="34" charset="0"/>
              <a:sym typeface="Fira Sans"/>
            </a:rPr>
            <a:t> </a:t>
          </a:r>
        </a:p>
      </dsp:txBody>
      <dsp:txXfrm>
        <a:off x="104142" y="2979974"/>
        <a:ext cx="3582769" cy="525512"/>
      </dsp:txXfrm>
    </dsp:sp>
    <dsp:sp modelId="{DAFB3B67-DCC4-43DF-BB2B-C0B6A25D1104}">
      <dsp:nvSpPr>
        <dsp:cNvPr id="0" name=""/>
        <dsp:cNvSpPr/>
      </dsp:nvSpPr>
      <dsp:spPr>
        <a:xfrm>
          <a:off x="103951" y="3562483"/>
          <a:ext cx="3558199" cy="530885"/>
        </a:xfrm>
        <a:prstGeom prst="roundRect">
          <a:avLst/>
        </a:prstGeom>
        <a:gradFill rotWithShape="0">
          <a:gsLst>
            <a:gs pos="0">
              <a:schemeClr val="accent5">
                <a:hueOff val="-6302867"/>
                <a:satOff val="-8767"/>
                <a:lumOff val="-33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302867"/>
                <a:satOff val="-8767"/>
                <a:lumOff val="-33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302867"/>
                <a:satOff val="-8767"/>
                <a:lumOff val="-33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002060"/>
              </a:solidFill>
            </a:rPr>
            <a:t>Inseto estéril</a:t>
          </a:r>
          <a:endParaRPr lang="pt-BR" sz="1600" kern="1200" dirty="0"/>
        </a:p>
      </dsp:txBody>
      <dsp:txXfrm>
        <a:off x="129867" y="3588399"/>
        <a:ext cx="3506367" cy="479053"/>
      </dsp:txXfrm>
    </dsp:sp>
    <dsp:sp modelId="{05871E46-499B-4CAB-917C-5B8791CA86B0}">
      <dsp:nvSpPr>
        <dsp:cNvPr id="0" name=""/>
        <dsp:cNvSpPr/>
      </dsp:nvSpPr>
      <dsp:spPr>
        <a:xfrm>
          <a:off x="75713" y="4117890"/>
          <a:ext cx="3639626" cy="58237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002060"/>
              </a:solidFill>
            </a:rPr>
            <a:t>Vacina</a:t>
          </a:r>
        </a:p>
      </dsp:txBody>
      <dsp:txXfrm>
        <a:off x="104142" y="4146319"/>
        <a:ext cx="3582768" cy="5255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D8883-C7BC-4BC4-9D51-2C18557ABB41}">
      <dsp:nvSpPr>
        <dsp:cNvPr id="0" name=""/>
        <dsp:cNvSpPr/>
      </dsp:nvSpPr>
      <dsp:spPr>
        <a:xfrm>
          <a:off x="717748" y="218656"/>
          <a:ext cx="3647028" cy="18985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48429E-ADE4-45C0-B351-C3C9EF6B1E7B}">
      <dsp:nvSpPr>
        <dsp:cNvPr id="0" name=""/>
        <dsp:cNvSpPr/>
      </dsp:nvSpPr>
      <dsp:spPr>
        <a:xfrm>
          <a:off x="0" y="823842"/>
          <a:ext cx="1715954" cy="17174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Montserrat" panose="00000500000000000000" pitchFamily="2" charset="0"/>
            </a:rPr>
            <a:t>Modelo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Montserrat" panose="00000500000000000000" pitchFamily="2" charset="0"/>
            </a:rPr>
            <a:t> Bayesiano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Montserrat" panose="00000500000000000000" pitchFamily="2" charset="0"/>
            </a:rPr>
            <a:t>misto </a:t>
          </a:r>
          <a:endParaRPr lang="pt-BR" sz="2000" b="1" kern="1200" dirty="0"/>
        </a:p>
      </dsp:txBody>
      <dsp:txXfrm>
        <a:off x="0" y="823842"/>
        <a:ext cx="1715954" cy="1717460"/>
      </dsp:txXfrm>
    </dsp:sp>
    <dsp:sp modelId="{FD665CB0-A14D-4B1B-AC01-FDC30E6D89EA}">
      <dsp:nvSpPr>
        <dsp:cNvPr id="0" name=""/>
        <dsp:cNvSpPr/>
      </dsp:nvSpPr>
      <dsp:spPr>
        <a:xfrm>
          <a:off x="1067774" y="2639262"/>
          <a:ext cx="3535766" cy="202528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8B3978-32E9-48B6-B3AA-0215B134F161}">
      <dsp:nvSpPr>
        <dsp:cNvPr id="0" name=""/>
        <dsp:cNvSpPr/>
      </dsp:nvSpPr>
      <dsp:spPr>
        <a:xfrm>
          <a:off x="3094897" y="3764242"/>
          <a:ext cx="2422174" cy="16544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Montserrat" panose="00000500000000000000" pitchFamily="2" charset="0"/>
            </a:rPr>
            <a:t>Aprendizagem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Montserrat" panose="00000500000000000000" pitchFamily="2" charset="0"/>
            </a:rPr>
            <a:t> de máquina</a:t>
          </a:r>
          <a:endParaRPr lang="pt-BR" sz="2000" b="1" kern="1200" dirty="0"/>
        </a:p>
      </dsp:txBody>
      <dsp:txXfrm>
        <a:off x="3094897" y="3764242"/>
        <a:ext cx="2422174" cy="16544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DD95F-CE2C-4E4A-B4E8-B30A7B3FC896}">
      <dsp:nvSpPr>
        <dsp:cNvPr id="0" name=""/>
        <dsp:cNvSpPr/>
      </dsp:nvSpPr>
      <dsp:spPr>
        <a:xfrm>
          <a:off x="220450" y="0"/>
          <a:ext cx="9007395" cy="562962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734D46-517A-4B5C-951E-3788B8E056A9}">
      <dsp:nvSpPr>
        <dsp:cNvPr id="0" name=""/>
        <dsp:cNvSpPr/>
      </dsp:nvSpPr>
      <dsp:spPr>
        <a:xfrm>
          <a:off x="1589574" y="3885565"/>
          <a:ext cx="234192" cy="2341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ADEE7E-844B-4D4C-A4F3-E32B0A3492FF}">
      <dsp:nvSpPr>
        <dsp:cNvPr id="0" name=""/>
        <dsp:cNvSpPr/>
      </dsp:nvSpPr>
      <dsp:spPr>
        <a:xfrm>
          <a:off x="1428757" y="4390211"/>
          <a:ext cx="2098723" cy="1102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094" tIns="0" rIns="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Manejo integrado de vetores</a:t>
          </a:r>
        </a:p>
      </dsp:txBody>
      <dsp:txXfrm>
        <a:off x="1428757" y="4390211"/>
        <a:ext cx="2098723" cy="1102867"/>
      </dsp:txXfrm>
    </dsp:sp>
    <dsp:sp modelId="{759DC826-111D-458B-B797-B24F6B83A9C9}">
      <dsp:nvSpPr>
        <dsp:cNvPr id="0" name=""/>
        <dsp:cNvSpPr/>
      </dsp:nvSpPr>
      <dsp:spPr>
        <a:xfrm>
          <a:off x="3656771" y="2355433"/>
          <a:ext cx="423347" cy="423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D32D8-0D61-4E70-8C08-FA0769E79C77}">
      <dsp:nvSpPr>
        <dsp:cNvPr id="0" name=""/>
        <dsp:cNvSpPr/>
      </dsp:nvSpPr>
      <dsp:spPr>
        <a:xfrm>
          <a:off x="3533456" y="3167697"/>
          <a:ext cx="2865994" cy="2356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323" tIns="0" rIns="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 err="1"/>
            <a:t>Capacitação</a:t>
          </a:r>
          <a:r>
            <a:rPr lang="es-ES" sz="2500" kern="1200" dirty="0"/>
            <a:t> e </a:t>
          </a:r>
          <a:r>
            <a:rPr lang="es-ES" sz="2500" kern="1200" dirty="0" err="1"/>
            <a:t>sensibilização</a:t>
          </a:r>
          <a:r>
            <a:rPr lang="es-ES" sz="2500" kern="1200" dirty="0"/>
            <a:t> de </a:t>
          </a:r>
          <a:r>
            <a:rPr lang="es-ES" sz="2500" kern="1200" dirty="0" err="1"/>
            <a:t>profissionais</a:t>
          </a:r>
          <a:r>
            <a:rPr lang="es-ES" sz="2500" kern="1200" dirty="0"/>
            <a:t> de </a:t>
          </a:r>
          <a:r>
            <a:rPr lang="es-ES" sz="2500" kern="1200" dirty="0" err="1"/>
            <a:t>saúde</a:t>
          </a:r>
          <a:endParaRPr lang="pt-BR" sz="2500" kern="1200" dirty="0"/>
        </a:p>
      </dsp:txBody>
      <dsp:txXfrm>
        <a:off x="3533456" y="3167697"/>
        <a:ext cx="2865994" cy="2356727"/>
      </dsp:txXfrm>
    </dsp:sp>
    <dsp:sp modelId="{A0DAE8F0-1468-4A68-94D0-DD7FBE541AB6}">
      <dsp:nvSpPr>
        <dsp:cNvPr id="0" name=""/>
        <dsp:cNvSpPr/>
      </dsp:nvSpPr>
      <dsp:spPr>
        <a:xfrm>
          <a:off x="6142812" y="1424294"/>
          <a:ext cx="585480" cy="5854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9FB46-8B3A-4EEB-BF84-E9ECF1267F76}">
      <dsp:nvSpPr>
        <dsp:cNvPr id="0" name=""/>
        <dsp:cNvSpPr/>
      </dsp:nvSpPr>
      <dsp:spPr>
        <a:xfrm>
          <a:off x="6085928" y="2440393"/>
          <a:ext cx="2161774" cy="1927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0234" tIns="0" rIns="0" bIns="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Organização dos serviços</a:t>
          </a:r>
        </a:p>
      </dsp:txBody>
      <dsp:txXfrm>
        <a:off x="6085928" y="2440393"/>
        <a:ext cx="2161774" cy="1927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5427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F9845-C187-46D1-BB98-53BDA910FA5D}" type="datetimeFigureOut">
              <a:rPr lang="pt-BR" smtClean="0"/>
              <a:t>01/05/2024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B60D1-FEB8-411E-B1C2-9CBDEBA745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157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5427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EFE87-ED4C-4DCF-B076-8DBC51C08213}" type="datetimeFigureOut">
              <a:rPr lang="pt-BR" smtClean="0"/>
              <a:t>01/05/2024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4920B-BB4A-4432-A7FA-14A657F03B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6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9869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484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>
          <a:extLst>
            <a:ext uri="{FF2B5EF4-FFF2-40B4-BE49-F238E27FC236}">
              <a16:creationId xmlns:a16="http://schemas.microsoft.com/office/drawing/2014/main" id="{2CC13EB8-F71B-587D-8F60-423F0F953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:notes">
            <a:extLst>
              <a:ext uri="{FF2B5EF4-FFF2-40B4-BE49-F238E27FC236}">
                <a16:creationId xmlns:a16="http://schemas.microsoft.com/office/drawing/2014/main" id="{75E4DDE5-CE0F-4C6E-46E0-9FB16E9CC8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:notes">
            <a:extLst>
              <a:ext uri="{FF2B5EF4-FFF2-40B4-BE49-F238E27FC236}">
                <a16:creationId xmlns:a16="http://schemas.microsoft.com/office/drawing/2014/main" id="{5826FF53-BB00-6A46-AFB2-4708214033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805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FF8C8-5E21-4B79-852D-5C0BCFCC141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5933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4996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07b705b0d0_3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07b705b0d0_3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013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FF8C8-5E21-4B79-852D-5C0BCFCC141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224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974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112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6" tIns="91306" rIns="91306" bIns="91306" anchor="t" anchorCtr="0">
            <a:noAutofit/>
          </a:bodyPr>
          <a:lstStyle/>
          <a:p>
            <a:pPr marL="0" indent="0">
              <a:buNone/>
            </a:pPr>
            <a:endParaRPr dirty="0">
              <a:latin typeface="Montserrat" panose="00000500000000000000" pitchFamily="50" charset="0"/>
            </a:endParaRPr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0783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563 não infestados</a:t>
            </a:r>
          </a:p>
          <a:p>
            <a:r>
              <a:rPr lang="pt-BR" dirty="0"/>
              <a:t>5006 infestados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167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3DD27C-1B6D-E72C-E6D4-588D16167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103017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7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626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82322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63475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553624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042F7E-415C-1C9E-840D-52A0033B7E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607B2-00A9-937D-8269-29A3E21E0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423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5005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834184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855E-46A6-45BC-8E4E-254DA3DB5C80}" type="datetimeFigureOut">
              <a:rPr lang="pt-BR" smtClean="0"/>
              <a:t>01/05/2024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73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pt-BR" smtClean="0"/>
              <a:pPr algn="r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91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90760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DA3966-7CB0-7442-37AD-E7498A2F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2F0449-CB3A-F885-5C64-A82161C0E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88D97A-2179-7D25-6096-908D73A4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3ADA-105F-48A3-BA0D-76330116EE22}" type="datetimeFigureOut">
              <a:rPr lang="pt-BR" smtClean="0"/>
              <a:t>01/05/2024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5D80D9-BBD0-0F4B-39A5-33C9E5A57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65A501-BF05-0DF3-B08D-69FA9D8F3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A4A0-2930-4265-A935-9B8CEA3ED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291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994CB-51FB-3A85-A4FD-6322C4B0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1518E7-C30B-82F8-287D-126E46B6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2330F-78D9-4722-B632-D1163F5AF76F}" type="datetimeFigureOut">
              <a:rPr lang="pt-BR" smtClean="0"/>
              <a:t>01/05/2024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268F24E-AD69-BBB4-4D6C-7D69DBB95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9303D18-7543-657E-996D-5E43243D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9322B-5DCD-4937-AA56-B9846E4734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5004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D709893-D8C5-F54E-90F6-1BC31526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3" y="50580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="1">
              <a:solidFill>
                <a:srgbClr val="FC66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81997A-FC97-E24C-8D17-88C122D2B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33" y="1966301"/>
            <a:ext cx="10515600" cy="4023700"/>
          </a:xfrm>
          <a:prstGeom prst="rect">
            <a:avLst/>
          </a:prstGeom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AE3627B-7E7F-131E-21F5-65E4C9D56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266" y="6316634"/>
            <a:ext cx="1606158" cy="51088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FD23F53-2B84-F758-480F-4903DF8BB42A}"/>
              </a:ext>
            </a:extLst>
          </p:cNvPr>
          <p:cNvSpPr/>
          <p:nvPr userDrawn="1"/>
        </p:nvSpPr>
        <p:spPr>
          <a:xfrm>
            <a:off x="130629" y="6232850"/>
            <a:ext cx="2047266" cy="59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Texto, Logotipo&#10;&#10;Descrição gerada automaticamente">
            <a:extLst>
              <a:ext uri="{FF2B5EF4-FFF2-40B4-BE49-F238E27FC236}">
                <a16:creationId xmlns:a16="http://schemas.microsoft.com/office/drawing/2014/main" id="{61038B42-A7F6-6C8C-3BF7-44426FD3EB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6316633"/>
            <a:ext cx="1735494" cy="50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87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669F77-3E91-C70A-A7E7-948C797F8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80BB8F-65E7-9ACB-2BB2-B2B25AB08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1B76A1-52B9-5FBA-441C-A6F51FA48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3ADA-105F-48A3-BA0D-76330116EE22}" type="datetimeFigureOut">
              <a:rPr lang="pt-BR" smtClean="0"/>
              <a:t>02/05/2024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E70989-4C93-94B6-B208-7D38AC2E0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51F60C-CE70-D52F-ACA4-745A638F4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EA4A0-2930-4265-A935-9B8CEA3EDF3A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3DF46788-224E-EBD4-0FB6-DBE5F2F4F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2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4682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91392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9017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56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59403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9262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91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042BC1F-CB3C-CC65-4A71-CE0130D46AA5}"/>
              </a:ext>
            </a:extLst>
          </p:cNvPr>
          <p:cNvSpPr/>
          <p:nvPr userDrawn="1"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851CBDE-93DB-CD9F-EE75-A4C07C9679E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C3555A-6B36-11F3-774F-D6A30396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749B18A-0E23-44DA-1802-4304D5D6630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3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6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7" r:id="rId17"/>
    <p:sldLayoutId id="2147483688" r:id="rId18"/>
    <p:sldLayoutId id="2147483693" r:id="rId19"/>
    <p:sldLayoutId id="2147483694" r:id="rId20"/>
    <p:sldLayoutId id="2147483695" r:id="rId21"/>
    <p:sldLayoutId id="2147483696" r:id="rId22"/>
    <p:sldLayoutId id="2147483697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y0ivigkM1M&amp;t=9s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microsoft.com/office/2007/relationships/diagramDrawing" Target="../diagrams/drawing1.xml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png"/><Relationship Id="rId11" Type="http://schemas.openxmlformats.org/officeDocument/2006/relationships/diagramQuickStyle" Target="../diagrams/quickStyle1.xml"/><Relationship Id="rId5" Type="http://schemas.openxmlformats.org/officeDocument/2006/relationships/hyperlink" Target="https://www.gov.br/saude/pt-br/composicao/svsa/coes/arboviroses" TargetMode="External"/><Relationship Id="rId10" Type="http://schemas.openxmlformats.org/officeDocument/2006/relationships/diagramLayout" Target="../diagrams/layout1.xml"/><Relationship Id="rId4" Type="http://schemas.openxmlformats.org/officeDocument/2006/relationships/hyperlink" Target="https://www.unasus.gov.br/especial/arboviroses/profissionais" TargetMode="External"/><Relationship Id="rId9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2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22.svg"/><Relationship Id="rId5" Type="http://schemas.openxmlformats.org/officeDocument/2006/relationships/tags" Target="../tags/tag11.xml"/><Relationship Id="rId10" Type="http://schemas.openxmlformats.org/officeDocument/2006/relationships/image" Target="../media/image21.png"/><Relationship Id="rId4" Type="http://schemas.openxmlformats.org/officeDocument/2006/relationships/tags" Target="../tags/tag10.xml"/><Relationship Id="rId9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2.pn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2.svg"/><Relationship Id="rId5" Type="http://schemas.openxmlformats.org/officeDocument/2006/relationships/tags" Target="../tags/tag5.xml"/><Relationship Id="rId10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C51596F9-BF7A-9541-A2C5-0261DFC60E9C}"/>
              </a:ext>
            </a:extLst>
          </p:cNvPr>
          <p:cNvSpPr txBox="1"/>
          <p:nvPr/>
        </p:nvSpPr>
        <p:spPr>
          <a:xfrm>
            <a:off x="2784717" y="4296399"/>
            <a:ext cx="6622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1A49FC"/>
                </a:solidFill>
              </a:rPr>
              <a:t>Daniel Garkauskas Ramos</a:t>
            </a:r>
            <a:r>
              <a:rPr lang="pt-BR" b="1" dirty="0">
                <a:solidFill>
                  <a:srgbClr val="1A49FC"/>
                </a:solidFill>
              </a:rPr>
              <a:t>
Coordenação-Geral de Vigilância de Arboviroses (CGARB)</a:t>
            </a:r>
          </a:p>
          <a:p>
            <a:pPr algn="ctr"/>
            <a:r>
              <a:rPr lang="pt-BR" b="1" dirty="0">
                <a:solidFill>
                  <a:srgbClr val="1A49FC"/>
                </a:solidFill>
              </a:rPr>
              <a:t>Departamento de Doenças Transmissíveis (DEDT)</a:t>
            </a:r>
          </a:p>
          <a:p>
            <a:pPr algn="ctr"/>
            <a:r>
              <a:rPr lang="pt-BR" b="1" dirty="0">
                <a:solidFill>
                  <a:srgbClr val="1A49FC"/>
                </a:solidFill>
              </a:rPr>
              <a:t>Secretaria de Vigilância em Saúde e Ambiente (SVSA)</a:t>
            </a:r>
          </a:p>
          <a:p>
            <a:pPr algn="ctr"/>
            <a:r>
              <a:rPr lang="pt-BR" b="1" dirty="0">
                <a:solidFill>
                  <a:srgbClr val="1A49FC"/>
                </a:solidFill>
              </a:rPr>
              <a:t>Ministério da Saúde (MS)</a:t>
            </a:r>
            <a:endParaRPr lang="pt-BR" sz="1200" dirty="0">
              <a:solidFill>
                <a:srgbClr val="1A49FC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B5E0DF2-BB56-EB38-17D2-29CDC49EA543}"/>
              </a:ext>
            </a:extLst>
          </p:cNvPr>
          <p:cNvSpPr txBox="1"/>
          <p:nvPr/>
        </p:nvSpPr>
        <p:spPr>
          <a:xfrm>
            <a:off x="2226094" y="197823"/>
            <a:ext cx="7739812" cy="1255728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 spc="0" baseline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6BD8B8B7-9D8B-89A1-282A-325E55056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254" y="991941"/>
            <a:ext cx="9411491" cy="2620238"/>
          </a:xfrm>
        </p:spPr>
        <p:txBody>
          <a:bodyPr>
            <a:noAutofit/>
          </a:bodyPr>
          <a:lstStyle/>
          <a:p>
            <a:pPr algn="ctr"/>
            <a:r>
              <a:rPr lang="pt-BR" sz="4800" dirty="0">
                <a:solidFill>
                  <a:srgbClr val="1A49FC"/>
                </a:solidFill>
              </a:rPr>
              <a:t>Ações de enfrentamento às Arboviroses: cenário atual, avanços e perspectivas</a:t>
            </a:r>
          </a:p>
        </p:txBody>
      </p:sp>
    </p:spTree>
    <p:extLst>
      <p:ext uri="{BB962C8B-B14F-4D97-AF65-F5344CB8AC3E}">
        <p14:creationId xmlns:p14="http://schemas.microsoft.com/office/powerpoint/2010/main" val="3606590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CED9422-F480-D456-D197-67FD54028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98" y="1135767"/>
            <a:ext cx="3192661" cy="448426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1292A64C-B716-F2A7-E5BB-F05F12EB235A}"/>
              </a:ext>
            </a:extLst>
          </p:cNvPr>
          <p:cNvSpPr/>
          <p:nvPr/>
        </p:nvSpPr>
        <p:spPr>
          <a:xfrm>
            <a:off x="1463221" y="374205"/>
            <a:ext cx="9431313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2800"/>
              <a:buFont typeface="Arial"/>
            </a:pPr>
            <a:r>
              <a:rPr lang="pt-BR" sz="280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cs typeface="Arial" panose="020B0604020202020204" pitchFamily="34" charset="0"/>
              </a:rPr>
              <a:t>MATERIAL DE APOIO</a:t>
            </a:r>
            <a:endParaRPr lang="pt-BR" sz="28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4D2525E-99C4-8777-1625-296B3AA8A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1" r="1654"/>
          <a:stretch/>
        </p:blipFill>
        <p:spPr>
          <a:xfrm>
            <a:off x="4317934" y="1162128"/>
            <a:ext cx="3373186" cy="442853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8024654F-4E19-ADD3-9B55-FCBADC97B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638" y="1132764"/>
            <a:ext cx="3493442" cy="448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46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32986" y="1733854"/>
            <a:ext cx="2119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Montserrat Black"/>
                <a:ea typeface="Calibri" panose="020F0502020204030204" pitchFamily="34" charset="0"/>
                <a:cs typeface="Times New Roman" panose="02020603050405020304" pitchFamily="18" charset="0"/>
              </a:rPr>
              <a:t>Agosto de 2023</a:t>
            </a:r>
            <a:endParaRPr lang="pt-BR" dirty="0">
              <a:latin typeface="Montserrat Black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3F67952-70E7-A164-8835-B1648C9F860C}"/>
              </a:ext>
            </a:extLst>
          </p:cNvPr>
          <p:cNvSpPr txBox="1"/>
          <p:nvPr/>
        </p:nvSpPr>
        <p:spPr>
          <a:xfrm>
            <a:off x="7779720" y="2258353"/>
            <a:ext cx="4061107" cy="3416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552450" indent="-285750">
              <a:buFont typeface="Arial" panose="020B0604020202020204" pitchFamily="34" charset="0"/>
              <a:buChar char="•"/>
            </a:pPr>
            <a:r>
              <a:rPr lang="pt-BR" sz="2400">
                <a:latin typeface="Montserrat" panose="00000500000000000000" pitchFamily="2" charset="0"/>
                <a:cs typeface="Arial" panose="020B0604020202020204" pitchFamily="34" charset="0"/>
              </a:rPr>
              <a:t>Participação de especialistas, SAPS, SAES, DAF, DEGITS
Revisão Completa da Diretriz de Gestão da Dengue (2015)
Revisão em curso do guia de manejo da chikungunya (2017)</a:t>
            </a:r>
            <a:endParaRPr lang="pt-BR" sz="2400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F3837D-B682-5C45-39D7-F2111D1C392F}"/>
              </a:ext>
            </a:extLst>
          </p:cNvPr>
          <p:cNvSpPr txBox="1"/>
          <p:nvPr/>
        </p:nvSpPr>
        <p:spPr>
          <a:xfrm>
            <a:off x="774417" y="617628"/>
            <a:ext cx="9350084" cy="8679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3E7B97"/>
                </a:solidFill>
                <a:latin typeface="Montserrat ExtraBold" panose="00000900000000000000" pitchFamily="2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</a:lvl9pPr>
          </a:lstStyle>
          <a:p>
            <a:r>
              <a:rPr lang="pt-BR">
                <a:solidFill>
                  <a:schemeClr val="accent1">
                    <a:lumMod val="75000"/>
                  </a:schemeClr>
                </a:solidFill>
              </a:rPr>
              <a:t>Encontro Nacional de Revisão de Diretrizes para o Manejo Clínico da Dengue e Chikungunya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Imagem 10" descr="Pessoas ao redor de uma mesa&#10;&#10;Descrição gerada automaticamente com confiança média">
            <a:extLst>
              <a:ext uri="{FF2B5EF4-FFF2-40B4-BE49-F238E27FC236}">
                <a16:creationId xmlns:a16="http://schemas.microsoft.com/office/drawing/2014/main" id="{1C768B48-52BE-2F7F-D96E-151E4A38EF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9" y="2349558"/>
            <a:ext cx="3869932" cy="2902449"/>
          </a:xfrm>
          <a:prstGeom prst="rect">
            <a:avLst/>
          </a:prstGeom>
        </p:spPr>
      </p:pic>
      <p:pic>
        <p:nvPicPr>
          <p:cNvPr id="13" name="Imagem 12" descr="Grupo de pessoas em pé&#10;&#10;Descrição gerada automaticamente com confiança média">
            <a:extLst>
              <a:ext uri="{FF2B5EF4-FFF2-40B4-BE49-F238E27FC236}">
                <a16:creationId xmlns:a16="http://schemas.microsoft.com/office/drawing/2014/main" id="{CCDE3076-EE2E-CEF0-717C-384BC4585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45" y="2349558"/>
            <a:ext cx="2733331" cy="364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8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DDBA4-01B1-5642-289F-01D95C71F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8A22BDB-C115-78B1-1EB8-C63099290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13" y="1454346"/>
            <a:ext cx="3483519" cy="482148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437E6B0-384E-C56F-288F-F5E024803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65" b="3933"/>
          <a:stretch/>
        </p:blipFill>
        <p:spPr>
          <a:xfrm>
            <a:off x="4803309" y="1420710"/>
            <a:ext cx="6731338" cy="281432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B15866C-B8AC-A4BD-31EA-6E26E5F2F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FD0A6B7-B2C7-4D01-BDED-D9DAD2C2A138}" type="slidenum">
              <a:rPr lang="pt-BR" smtClean="0"/>
              <a:pPr>
                <a:spcAft>
                  <a:spcPts val="600"/>
                </a:spcAft>
              </a:pPr>
              <a:t>12</a:t>
            </a:fld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FF4F8CA-E908-4EA5-29DD-D4A949A8C444}"/>
              </a:ext>
            </a:extLst>
          </p:cNvPr>
          <p:cNvSpPr txBox="1">
            <a:spLocks/>
          </p:cNvSpPr>
          <p:nvPr/>
        </p:nvSpPr>
        <p:spPr>
          <a:xfrm>
            <a:off x="806570" y="405811"/>
            <a:ext cx="9182819" cy="8679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buSzPts val="2800"/>
              <a:defRPr sz="2800" b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Publicação de versão atualizada do guia de manejo de dengue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8E9BC87-FDFE-BDB9-5DE0-D0C2AC9ED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979" y="4304362"/>
            <a:ext cx="2192743" cy="214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12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1292A64C-B716-F2A7-E5BB-F05F12EB235A}"/>
              </a:ext>
            </a:extLst>
          </p:cNvPr>
          <p:cNvSpPr/>
          <p:nvPr/>
        </p:nvSpPr>
        <p:spPr>
          <a:xfrm>
            <a:off x="1554661" y="217135"/>
            <a:ext cx="9431313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2800"/>
              <a:buFont typeface="Arial"/>
            </a:pPr>
            <a:r>
              <a:rPr lang="pt-BR" sz="280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cs typeface="Arial" panose="020B0604020202020204" pitchFamily="34" charset="0"/>
              </a:rPr>
              <a:t>MATERIAL DE APOIO</a:t>
            </a:r>
            <a:endParaRPr lang="pt-BR" sz="28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B8E6E62-BBAC-4961-2B43-147ED46D9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65" y="1411996"/>
            <a:ext cx="3022814" cy="42728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9BCD94E-A5E2-2D86-F670-3F16DB3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909" y="1663400"/>
            <a:ext cx="4990602" cy="35311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EA06A57-E9EB-2513-F04C-57C5290D7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7246" y="1411996"/>
            <a:ext cx="3022022" cy="45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44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E2DB1-1983-D963-5605-4AA93A5B5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B6DD16-E259-399C-744A-F1C2C42F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14</a:t>
            </a:fld>
            <a:endParaRPr lang="pt-BR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2BCA89B-8E8A-1F9B-57BC-975C76693BD8}"/>
              </a:ext>
            </a:extLst>
          </p:cNvPr>
          <p:cNvSpPr txBox="1">
            <a:spLocks/>
          </p:cNvSpPr>
          <p:nvPr/>
        </p:nvSpPr>
        <p:spPr>
          <a:xfrm>
            <a:off x="674298" y="271679"/>
            <a:ext cx="10515600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buSzPts val="2800"/>
              <a:defRPr sz="2800" b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Fluxograma de chikungunya</a:t>
            </a:r>
            <a:endParaRPr lang="pt-BR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2F44B68-8195-DF9F-8A08-5281667EF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4CFBD56-EEFE-E88D-3FEF-FA5E620B1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064FDE0-E05D-7A68-ACE0-41FFE1D0B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254" y="2129499"/>
            <a:ext cx="2958861" cy="302341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AF8C181-9885-1F30-BFAD-8FCE6786D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25" y="751810"/>
            <a:ext cx="6388428" cy="57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7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99B60-E993-028F-633F-D0BAC561E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B4AEAEE-C6E3-683F-E060-A73AEEF6E064}"/>
              </a:ext>
            </a:extLst>
          </p:cNvPr>
          <p:cNvSpPr txBox="1">
            <a:spLocks/>
          </p:cNvSpPr>
          <p:nvPr/>
        </p:nvSpPr>
        <p:spPr>
          <a:xfrm>
            <a:off x="902493" y="727088"/>
            <a:ext cx="2453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b="1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000" dirty="0"/>
              <a:t>WEBINÁRIO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0BC1F3-4164-16EA-DB42-740D6AEC9BED}"/>
              </a:ext>
            </a:extLst>
          </p:cNvPr>
          <p:cNvSpPr txBox="1"/>
          <p:nvPr/>
        </p:nvSpPr>
        <p:spPr>
          <a:xfrm>
            <a:off x="511376" y="1604772"/>
            <a:ext cx="5242361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pt-BR"/>
            </a:defPPr>
            <a:lvl1pPr marR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1" i="0" u="none" strike="noStrike" cap="none">
                <a:ea typeface="Montserrat"/>
                <a:cs typeface="Montserrat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400" dirty="0"/>
              <a:t>Tema: </a:t>
            </a:r>
            <a:r>
              <a:rPr lang="pt-BR" sz="1400" b="0" dirty="0"/>
              <a:t>Vigilância de Arboviroses e organização </a:t>
            </a:r>
          </a:p>
          <a:p>
            <a:pPr>
              <a:lnSpc>
                <a:spcPct val="100000"/>
              </a:lnSpc>
            </a:pPr>
            <a:r>
              <a:rPr lang="pt-BR" sz="1400" b="0" dirty="0"/>
              <a:t>dos serviços de saúde em período de aumento do número de casos </a:t>
            </a:r>
          </a:p>
          <a:p>
            <a:pPr>
              <a:lnSpc>
                <a:spcPct val="100000"/>
              </a:lnSpc>
            </a:pPr>
            <a:r>
              <a:rPr lang="pt-BR" sz="1400" dirty="0"/>
              <a:t>Mês: </a:t>
            </a:r>
            <a:r>
              <a:rPr lang="pt-BR" sz="1400" b="0" dirty="0"/>
              <a:t>Fevereiro de 2024</a:t>
            </a:r>
          </a:p>
          <a:p>
            <a:pPr>
              <a:lnSpc>
                <a:spcPct val="100000"/>
              </a:lnSpc>
            </a:pPr>
            <a:r>
              <a:rPr lang="pt-BR" sz="1400" dirty="0"/>
              <a:t>Equipe: </a:t>
            </a:r>
            <a:r>
              <a:rPr lang="pt-BR" sz="1400" b="0" dirty="0"/>
              <a:t>CGARB, SAES, SAPS, IEC e Fiocruz</a:t>
            </a:r>
          </a:p>
          <a:p>
            <a:pPr>
              <a:lnSpc>
                <a:spcPct val="100000"/>
              </a:lnSpc>
            </a:pPr>
            <a:r>
              <a:rPr lang="pt-BR" sz="1400" dirty="0"/>
              <a:t>Visualizações: </a:t>
            </a:r>
            <a:r>
              <a:rPr lang="pt-BR" sz="1400" b="0" dirty="0"/>
              <a:t>8.217</a:t>
            </a:r>
          </a:p>
          <a:p>
            <a:pPr>
              <a:lnSpc>
                <a:spcPct val="100000"/>
              </a:lnSpc>
            </a:pPr>
            <a:r>
              <a:rPr lang="pt-BR" sz="1400" dirty="0"/>
              <a:t>Certificados emitidos: </a:t>
            </a:r>
            <a:r>
              <a:rPr lang="pt-BR" sz="1400" b="0" dirty="0"/>
              <a:t>1.370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E4E0C90-22BA-73BE-8877-6AFA60326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966" y="216132"/>
            <a:ext cx="5114393" cy="5214349"/>
          </a:xfrm>
          <a:prstGeom prst="rect">
            <a:avLst/>
          </a:prstGeom>
          <a:effectLst/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989E9FF-BE6B-EB2E-1118-183992EBC4B9}"/>
              </a:ext>
            </a:extLst>
          </p:cNvPr>
          <p:cNvSpPr/>
          <p:nvPr/>
        </p:nvSpPr>
        <p:spPr>
          <a:xfrm>
            <a:off x="6772531" y="5514501"/>
            <a:ext cx="5178828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pt-BR" sz="1600" dirty="0">
                <a:hlinkClick r:id="rId3"/>
              </a:rPr>
              <a:t>https://www.youtube.com/watch?v=ty0ivigkM1M&amp;t=9s</a:t>
            </a:r>
            <a:endParaRPr lang="pt-BR" sz="160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9525662-C2C7-3B98-E7BC-9B92DDC6A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116" y="3775087"/>
            <a:ext cx="2583740" cy="26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75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05113-4BFC-C1D1-DA4B-DC64B49ED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14A9F229-87F6-C384-3983-F90BE9B7C80D}"/>
              </a:ext>
            </a:extLst>
          </p:cNvPr>
          <p:cNvSpPr txBox="1">
            <a:spLocks/>
          </p:cNvSpPr>
          <p:nvPr/>
        </p:nvSpPr>
        <p:spPr>
          <a:xfrm>
            <a:off x="738591" y="252635"/>
            <a:ext cx="2453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b="1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000" dirty="0"/>
              <a:t>WEBINÁRIO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2789DA-F30F-7B8D-AC1D-8CAA6F5AC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90" y="1050384"/>
            <a:ext cx="5584166" cy="555498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9501B33-717B-DDB4-07CE-4C0D8BF0B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631" y="1733463"/>
            <a:ext cx="3486329" cy="339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51639" y="2071943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Montserrat Black"/>
                <a:ea typeface="Calibri" panose="020F0502020204030204" pitchFamily="34" charset="0"/>
                <a:cs typeface="Times New Roman" panose="02020603050405020304" pitchFamily="18" charset="0"/>
              </a:rPr>
              <a:t>17 e 18 de agosto de 2023</a:t>
            </a:r>
            <a:endParaRPr lang="pt-BR" dirty="0">
              <a:latin typeface="Montserrat Black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15095" r="7987" b="2264"/>
          <a:stretch/>
        </p:blipFill>
        <p:spPr>
          <a:xfrm>
            <a:off x="245983" y="2538743"/>
            <a:ext cx="3510951" cy="281992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0F3837D-B682-5C45-39D7-F2111D1C392F}"/>
              </a:ext>
            </a:extLst>
          </p:cNvPr>
          <p:cNvSpPr txBox="1"/>
          <p:nvPr/>
        </p:nvSpPr>
        <p:spPr>
          <a:xfrm>
            <a:off x="351639" y="691928"/>
            <a:ext cx="10578696" cy="12557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3E7B97"/>
                </a:solidFill>
                <a:latin typeface="Montserrat ExtraBold" panose="00000900000000000000" pitchFamily="2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</a:lvl9pPr>
          </a:lstStyle>
          <a:p>
            <a:r>
              <a:rPr lang="pt-BR">
                <a:solidFill>
                  <a:schemeClr val="accent1">
                    <a:lumMod val="75000"/>
                  </a:schemeClr>
                </a:solidFill>
              </a:rPr>
              <a:t>Reunião para revisão e atualização das Diretrizes Nacionais de Prevenção, Vigilância e Controle das Arboviroses Urbanas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m 2" descr="Grupo de pessoas posando para uma foto na frente de um prédio&#10;&#10;Descrição gerada automaticamente">
            <a:extLst>
              <a:ext uri="{FF2B5EF4-FFF2-40B4-BE49-F238E27FC236}">
                <a16:creationId xmlns:a16="http://schemas.microsoft.com/office/drawing/2014/main" id="{5A29975B-B04A-9341-B538-9470BDA4EB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4"/>
          <a:stretch/>
        </p:blipFill>
        <p:spPr>
          <a:xfrm>
            <a:off x="4002917" y="2585051"/>
            <a:ext cx="3450147" cy="263910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3F67952-70E7-A164-8835-B1648C9F860C}"/>
              </a:ext>
            </a:extLst>
          </p:cNvPr>
          <p:cNvSpPr txBox="1"/>
          <p:nvPr/>
        </p:nvSpPr>
        <p:spPr>
          <a:xfrm>
            <a:off x="7613151" y="1996390"/>
            <a:ext cx="4332268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52450" indent="-285750">
              <a:buFont typeface="Arial" panose="020B0604020202020204" pitchFamily="34" charset="0"/>
              <a:buChar char="•"/>
            </a:pPr>
            <a:r>
              <a:rPr lang="pt-BR" sz="2200">
                <a:latin typeface="Montserrat" panose="00000500000000000000" pitchFamily="2" charset="0"/>
                <a:cs typeface="Arial" panose="020B0604020202020204" pitchFamily="34" charset="0"/>
              </a:rPr>
              <a:t>Participação de pesquisadores de referência nacional;
Implementação do monitoramento de ovitrampas para vigilância do Aedes;
Incorporação de novas tecnologias de controle vetorial.</a:t>
            </a:r>
            <a:endParaRPr lang="pt-BR" sz="2200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55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6465B34-B774-41D0-8CF7-8734F127E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B6E89B4-F9BB-9534-CB22-D980ACC50D93}"/>
              </a:ext>
            </a:extLst>
          </p:cNvPr>
          <p:cNvSpPr/>
          <p:nvPr/>
        </p:nvSpPr>
        <p:spPr>
          <a:xfrm>
            <a:off x="642962" y="1333773"/>
            <a:ext cx="6964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pt-BR" b="1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NUEVAS TECNOLOGÍAS</a:t>
            </a: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89BB876F-E120-D28A-4289-DC15C2487713}"/>
              </a:ext>
            </a:extLst>
          </p:cNvPr>
          <p:cNvCxnSpPr>
            <a:cxnSpLocks/>
          </p:cNvCxnSpPr>
          <p:nvPr/>
        </p:nvCxnSpPr>
        <p:spPr>
          <a:xfrm>
            <a:off x="737015" y="1663263"/>
            <a:ext cx="8573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Retângulo 3">
            <a:hlinkClick r:id="rId4"/>
            <a:extLst>
              <a:ext uri="{FF2B5EF4-FFF2-40B4-BE49-F238E27FC236}">
                <a16:creationId xmlns:a16="http://schemas.microsoft.com/office/drawing/2014/main" id="{8282493F-9A2E-A4D2-BC32-5C7D26F2FB91}"/>
              </a:ext>
            </a:extLst>
          </p:cNvPr>
          <p:cNvSpPr/>
          <p:nvPr/>
        </p:nvSpPr>
        <p:spPr>
          <a:xfrm>
            <a:off x="7647709" y="2475345"/>
            <a:ext cx="3112655" cy="1671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5"/>
            <a:extLst>
              <a:ext uri="{FF2B5EF4-FFF2-40B4-BE49-F238E27FC236}">
                <a16:creationId xmlns:a16="http://schemas.microsoft.com/office/drawing/2014/main" id="{02334E5D-EA3F-485D-62FF-A1F4AEF2FF3C}"/>
              </a:ext>
            </a:extLst>
          </p:cNvPr>
          <p:cNvSpPr/>
          <p:nvPr/>
        </p:nvSpPr>
        <p:spPr>
          <a:xfrm>
            <a:off x="1246909" y="4906108"/>
            <a:ext cx="9513455" cy="773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1F42609-6B44-EECE-2B5D-C038AA231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032" y="2012817"/>
            <a:ext cx="1589838" cy="1470601"/>
          </a:xfrm>
          <a:prstGeom prst="rect">
            <a:avLst/>
          </a:prstGeom>
        </p:spPr>
      </p:pic>
      <p:pic>
        <p:nvPicPr>
          <p:cNvPr id="26" name="Gráfico 25" descr="Vizinhança estrutura de tópicos">
            <a:extLst>
              <a:ext uri="{FF2B5EF4-FFF2-40B4-BE49-F238E27FC236}">
                <a16:creationId xmlns:a16="http://schemas.microsoft.com/office/drawing/2014/main" id="{363659F1-D1C5-EDCF-F7FA-FA7EC8A1F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92" y="1792012"/>
            <a:ext cx="3340003" cy="3340003"/>
          </a:xfrm>
          <a:prstGeom prst="rect">
            <a:avLst/>
          </a:prstGeom>
        </p:spPr>
      </p:pic>
      <p:graphicFrame>
        <p:nvGraphicFramePr>
          <p:cNvPr id="27" name="Diagrama 26">
            <a:extLst>
              <a:ext uri="{FF2B5EF4-FFF2-40B4-BE49-F238E27FC236}">
                <a16:creationId xmlns:a16="http://schemas.microsoft.com/office/drawing/2014/main" id="{1AB0243D-6D25-2668-0FB8-E987B1BC03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9521466"/>
              </p:ext>
            </p:extLst>
          </p:nvPr>
        </p:nvGraphicFramePr>
        <p:xfrm>
          <a:off x="7607134" y="1308145"/>
          <a:ext cx="3791055" cy="4701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8" name="CaixaDeTexto 27">
            <a:extLst>
              <a:ext uri="{FF2B5EF4-FFF2-40B4-BE49-F238E27FC236}">
                <a16:creationId xmlns:a16="http://schemas.microsoft.com/office/drawing/2014/main" id="{C5BA3049-C712-031A-8379-B07433AC42C1}"/>
              </a:ext>
            </a:extLst>
          </p:cNvPr>
          <p:cNvSpPr txBox="1"/>
          <p:nvPr/>
        </p:nvSpPr>
        <p:spPr>
          <a:xfrm>
            <a:off x="609084" y="5363331"/>
            <a:ext cx="62182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Começar pelos municípios &gt;= 100 mil habitantes com maior número de casos na série histórica - 48,2% (Brasil)</a:t>
            </a:r>
            <a:endParaRPr lang="pt-BR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32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927735" y="213894"/>
            <a:ext cx="9368443" cy="578853"/>
          </a:xfrm>
        </p:spPr>
        <p:txBody>
          <a:bodyPr/>
          <a:lstStyle/>
          <a:p>
            <a:r>
              <a:rPr lang="pt-BR" sz="3000" dirty="0">
                <a:latin typeface="+mn-lt"/>
              </a:rPr>
              <a:t>EVIDÊNCIAS – DINÂMICA DE TRANSMISSÃO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914BFCF-F8A2-E373-0901-8DD54316B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1190" y="2194769"/>
            <a:ext cx="2603500" cy="5143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9" y="1316961"/>
            <a:ext cx="5667375" cy="141922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16" y="2998297"/>
            <a:ext cx="2723630" cy="342147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677" y="1134437"/>
            <a:ext cx="5004775" cy="157725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109" y="2670667"/>
            <a:ext cx="5110430" cy="1393754"/>
          </a:xfrm>
          <a:prstGeom prst="rect">
            <a:avLst/>
          </a:prstGeom>
        </p:spPr>
      </p:pic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68D870B4-9227-46BE-BB33-036E27633F71}"/>
              </a:ext>
            </a:extLst>
          </p:cNvPr>
          <p:cNvSpPr txBox="1">
            <a:spLocks/>
          </p:cNvSpPr>
          <p:nvPr/>
        </p:nvSpPr>
        <p:spPr bwMode="auto">
          <a:xfrm>
            <a:off x="4350177" y="4178291"/>
            <a:ext cx="7496678" cy="1838865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chemeClr val="accent1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just"/>
            <a:r>
              <a:rPr lang="pt-BR" sz="2200" b="1" dirty="0">
                <a:solidFill>
                  <a:schemeClr val="tx1"/>
                </a:solidFill>
                <a:latin typeface="+mn-lt"/>
              </a:rPr>
              <a:t>Cidades e contextos diferentes e mesma conclusão:</a:t>
            </a:r>
          </a:p>
          <a:p>
            <a:pPr marL="0" indent="0" algn="just">
              <a:buNone/>
            </a:pPr>
            <a:r>
              <a:rPr lang="pt-BR" sz="2200" dirty="0">
                <a:solidFill>
                  <a:schemeClr val="tx1"/>
                </a:solidFill>
                <a:latin typeface="+mn-lt"/>
              </a:rPr>
              <a:t>Os resultados evidenciam a existência de </a:t>
            </a:r>
            <a:r>
              <a:rPr lang="pt-BR" sz="2200" i="1" dirty="0" err="1">
                <a:solidFill>
                  <a:schemeClr val="tx1"/>
                </a:solidFill>
                <a:latin typeface="+mn-lt"/>
              </a:rPr>
              <a:t>hotspots</a:t>
            </a:r>
            <a:r>
              <a:rPr lang="pt-BR" sz="2200" dirty="0">
                <a:solidFill>
                  <a:schemeClr val="tx1"/>
                </a:solidFill>
                <a:latin typeface="+mn-lt"/>
              </a:rPr>
              <a:t> de </a:t>
            </a:r>
            <a:r>
              <a:rPr lang="pt-BR" sz="2200" dirty="0" err="1">
                <a:solidFill>
                  <a:schemeClr val="tx1"/>
                </a:solidFill>
                <a:latin typeface="+mn-lt"/>
              </a:rPr>
              <a:t>arboviroses</a:t>
            </a:r>
            <a:r>
              <a:rPr lang="pt-BR" sz="2200" dirty="0">
                <a:solidFill>
                  <a:schemeClr val="tx1"/>
                </a:solidFill>
                <a:latin typeface="+mn-lt"/>
              </a:rPr>
              <a:t> que devem ser priorizados pelas políticas públicas para a prevenção e controle destas doenças.</a:t>
            </a:r>
            <a:endParaRPr lang="es-UY" sz="2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1523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ixaDeTexto 28"/>
          <p:cNvSpPr txBox="1"/>
          <p:nvPr/>
        </p:nvSpPr>
        <p:spPr>
          <a:xfrm>
            <a:off x="1163552" y="399010"/>
            <a:ext cx="6973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latin typeface="+mj-lt"/>
              </a:rPr>
              <a:t>Principais Arboviroses no Brasil</a:t>
            </a:r>
            <a:endParaRPr lang="en-GB" sz="3200" b="1" dirty="0"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E5F8FD3-5746-DCB1-3B6C-D840067800D6}"/>
              </a:ext>
            </a:extLst>
          </p:cNvPr>
          <p:cNvSpPr txBox="1"/>
          <p:nvPr/>
        </p:nvSpPr>
        <p:spPr>
          <a:xfrm>
            <a:off x="8486977" y="5068442"/>
            <a:ext cx="3075703" cy="129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C00000"/>
                </a:solidFill>
                <a:latin typeface="Montserrat" panose="020B0604020202020204" charset="0"/>
                <a:cs typeface="Calibri" pitchFamily="34" charset="0"/>
              </a:rPr>
              <a:t>Incidência</a:t>
            </a:r>
          </a:p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chemeClr val="accent5"/>
                </a:solidFill>
                <a:latin typeface="Montserrat" panose="020B0604020202020204" charset="0"/>
                <a:cs typeface="Calibri" pitchFamily="34" charset="0"/>
              </a:rPr>
              <a:t>Impacto</a:t>
            </a:r>
          </a:p>
          <a:p>
            <a:pPr algn="ctr">
              <a:lnSpc>
                <a:spcPct val="150000"/>
              </a:lnSpc>
            </a:pPr>
            <a:r>
              <a:rPr lang="pt-BR" b="1" dirty="0">
                <a:solidFill>
                  <a:srgbClr val="00B050"/>
                </a:solidFill>
                <a:latin typeface="Montserrat" panose="020B0604020202020204" charset="0"/>
                <a:cs typeface="Calibri" pitchFamily="34" charset="0"/>
              </a:rPr>
              <a:t>Ameaça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CE5E07-A49E-6B23-361D-8438F2A8067E}"/>
              </a:ext>
            </a:extLst>
          </p:cNvPr>
          <p:cNvSpPr txBox="1">
            <a:spLocks noChangeArrowheads="1"/>
          </p:cNvSpPr>
          <p:nvPr/>
        </p:nvSpPr>
        <p:spPr>
          <a:xfrm>
            <a:off x="870857" y="1426310"/>
            <a:ext cx="9854072" cy="49710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2000" b="1" i="1" dirty="0" err="1">
                <a:latin typeface="Montserrat" panose="020B0604020202020204" charset="0"/>
                <a:cs typeface="Calibri" pitchFamily="34" charset="0"/>
              </a:rPr>
              <a:t>Orthoflavivirus</a:t>
            </a:r>
            <a:r>
              <a:rPr lang="pt-BR" sz="2000" b="1" i="1" dirty="0">
                <a:latin typeface="Montserrat" panose="020B0604020202020204" charset="0"/>
                <a:cs typeface="Calibri" pitchFamily="34" charset="0"/>
              </a:rPr>
              <a:t> </a:t>
            </a:r>
            <a:r>
              <a:rPr lang="pt-BR" sz="2000" b="1" dirty="0">
                <a:latin typeface="Montserrat" panose="020B0604020202020204" charset="0"/>
                <a:cs typeface="Calibri" pitchFamily="34" charset="0"/>
              </a:rPr>
              <a:t>(</a:t>
            </a:r>
            <a:r>
              <a:rPr lang="pt-BR" sz="2000" b="1" dirty="0" err="1">
                <a:latin typeface="Montserrat" panose="020B0604020202020204" charset="0"/>
                <a:cs typeface="Calibri" pitchFamily="34" charset="0"/>
              </a:rPr>
              <a:t>Flaviviridae</a:t>
            </a:r>
            <a:r>
              <a:rPr lang="pt-BR" sz="2000" b="1" dirty="0">
                <a:latin typeface="Montserrat" panose="020B0604020202020204" charset="0"/>
                <a:cs typeface="Calibri" pitchFamily="34" charset="0"/>
              </a:rPr>
              <a:t>)</a:t>
            </a:r>
          </a:p>
          <a:p>
            <a:pPr marL="685800" lvl="2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1800" b="1" dirty="0">
                <a:solidFill>
                  <a:srgbClr val="0070C0"/>
                </a:solidFill>
                <a:latin typeface="Montserrat" panose="020B0604020202020204" charset="0"/>
                <a:cs typeface="Calibri" pitchFamily="34" charset="0"/>
              </a:rPr>
              <a:t>Febre Amarela</a:t>
            </a:r>
            <a:r>
              <a:rPr lang="pt-BR" sz="1800" b="1" dirty="0">
                <a:solidFill>
                  <a:schemeClr val="accent5"/>
                </a:solidFill>
                <a:latin typeface="Montserrat" panose="020B0604020202020204" charset="0"/>
                <a:cs typeface="Calibri" pitchFamily="34" charset="0"/>
              </a:rPr>
              <a:t> </a:t>
            </a:r>
            <a:r>
              <a:rPr lang="pt-BR" sz="1800" dirty="0">
                <a:latin typeface="Montserrat" panose="020B0604020202020204" charset="0"/>
                <a:cs typeface="Calibri" pitchFamily="34" charset="0"/>
              </a:rPr>
              <a:t>(1º Programa de Vigilância no Brasil)</a:t>
            </a:r>
          </a:p>
          <a:p>
            <a:pPr marL="685800" lvl="2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1800" b="1" dirty="0">
                <a:solidFill>
                  <a:srgbClr val="C00000"/>
                </a:solidFill>
                <a:latin typeface="Montserrat" panose="020B0604020202020204" charset="0"/>
                <a:cs typeface="Calibri" pitchFamily="34" charset="0"/>
              </a:rPr>
              <a:t>Dengue</a:t>
            </a:r>
            <a:r>
              <a:rPr lang="pt-BR" sz="1800" dirty="0">
                <a:latin typeface="Montserrat" panose="020B0604020202020204" charset="0"/>
                <a:cs typeface="Calibri" pitchFamily="34" charset="0"/>
              </a:rPr>
              <a:t> (Programa estruturado na década de 1990)</a:t>
            </a:r>
          </a:p>
          <a:p>
            <a:pPr marL="685800" lvl="2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1800" b="1" dirty="0">
                <a:solidFill>
                  <a:srgbClr val="00B050"/>
                </a:solidFill>
                <a:latin typeface="Montserrat" panose="020B0604020202020204" charset="0"/>
                <a:cs typeface="Calibri" pitchFamily="34" charset="0"/>
              </a:rPr>
              <a:t>Febre do Nilo Ocidental </a:t>
            </a:r>
            <a:r>
              <a:rPr lang="pt-BR" sz="1800" dirty="0">
                <a:latin typeface="Montserrat" panose="020B0604020202020204" charset="0"/>
                <a:cs typeface="Calibri" pitchFamily="34" charset="0"/>
              </a:rPr>
              <a:t>(Programa estruturado em 2003; 1º caso em 2014) </a:t>
            </a:r>
          </a:p>
          <a:p>
            <a:pPr marL="685800" lvl="2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1800" b="1" dirty="0">
                <a:solidFill>
                  <a:srgbClr val="00B050"/>
                </a:solidFill>
                <a:latin typeface="Montserrat" panose="020B0604020202020204" charset="0"/>
                <a:cs typeface="Calibri" pitchFamily="34" charset="0"/>
              </a:rPr>
              <a:t>Encefalite de Saint Louis</a:t>
            </a:r>
            <a:r>
              <a:rPr lang="pt-BR" sz="1800" dirty="0">
                <a:latin typeface="Montserrat" panose="020B0604020202020204" charset="0"/>
                <a:cs typeface="Calibri" pitchFamily="34" charset="0"/>
              </a:rPr>
              <a:t>, </a:t>
            </a:r>
            <a:r>
              <a:rPr lang="pt-BR" sz="1800" dirty="0">
                <a:solidFill>
                  <a:srgbClr val="00B050"/>
                </a:solidFill>
                <a:latin typeface="Montserrat" panose="020B0604020202020204" charset="0"/>
                <a:cs typeface="Calibri" pitchFamily="34" charset="0"/>
              </a:rPr>
              <a:t>Rocio</a:t>
            </a:r>
            <a:r>
              <a:rPr lang="pt-BR" sz="1800" dirty="0">
                <a:latin typeface="Montserrat" panose="020B0604020202020204" charset="0"/>
                <a:cs typeface="Calibri" pitchFamily="34" charset="0"/>
              </a:rPr>
              <a:t>, </a:t>
            </a:r>
            <a:r>
              <a:rPr lang="pt-BR" sz="1800" dirty="0">
                <a:solidFill>
                  <a:srgbClr val="00B050"/>
                </a:solidFill>
                <a:latin typeface="Montserrat" panose="020B0604020202020204" charset="0"/>
                <a:cs typeface="Calibri" pitchFamily="34" charset="0"/>
              </a:rPr>
              <a:t>Ilhéus</a:t>
            </a:r>
            <a:r>
              <a:rPr lang="pt-BR" sz="1800" dirty="0">
                <a:latin typeface="Montserrat" panose="020B0604020202020204" charset="0"/>
                <a:cs typeface="Calibri" pitchFamily="34" charset="0"/>
              </a:rPr>
              <a:t>, entre outros</a:t>
            </a:r>
          </a:p>
          <a:p>
            <a:pPr marL="685800" lvl="2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1800" b="1" dirty="0">
                <a:solidFill>
                  <a:srgbClr val="0070C0"/>
                </a:solidFill>
                <a:latin typeface="Montserrat" panose="020B0604020202020204" charset="0"/>
                <a:cs typeface="Calibri" pitchFamily="34" charset="0"/>
              </a:rPr>
              <a:t>Zika</a:t>
            </a:r>
            <a:r>
              <a:rPr lang="pt-BR" sz="1800" dirty="0">
                <a:latin typeface="Montserrat" panose="020B0604020202020204" charset="0"/>
                <a:cs typeface="Calibri" pitchFamily="34" charset="0"/>
              </a:rPr>
              <a:t> (introdução detectada em 2015)</a:t>
            </a:r>
          </a:p>
          <a:p>
            <a:pPr marL="285750" lvl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endParaRPr lang="pt-BR" sz="1100" i="1" dirty="0">
              <a:latin typeface="Montserrat" panose="020B0604020202020204" charset="0"/>
              <a:cs typeface="Calibri" pitchFamily="34" charset="0"/>
            </a:endParaRPr>
          </a:p>
          <a:p>
            <a:pPr marL="285750" lvl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2000" b="1" i="1" dirty="0">
                <a:latin typeface="Montserrat" panose="020B0604020202020204" charset="0"/>
                <a:cs typeface="Calibri" pitchFamily="34" charset="0"/>
              </a:rPr>
              <a:t>Alphavirus </a:t>
            </a:r>
            <a:r>
              <a:rPr lang="pt-BR" sz="2000" b="1" dirty="0">
                <a:latin typeface="Montserrat" panose="020B0604020202020204" charset="0"/>
                <a:cs typeface="Calibri" pitchFamily="34" charset="0"/>
              </a:rPr>
              <a:t>(</a:t>
            </a:r>
            <a:r>
              <a:rPr lang="pt-BR" sz="2000" b="1" dirty="0" err="1">
                <a:latin typeface="Montserrat" panose="020B0604020202020204" charset="0"/>
                <a:cs typeface="Calibri" pitchFamily="34" charset="0"/>
              </a:rPr>
              <a:t>Togaviridae</a:t>
            </a:r>
            <a:r>
              <a:rPr lang="pt-BR" sz="2000" b="1" dirty="0">
                <a:latin typeface="Montserrat" panose="020B0604020202020204" charset="0"/>
                <a:cs typeface="Calibri" pitchFamily="34" charset="0"/>
              </a:rPr>
              <a:t>)</a:t>
            </a:r>
          </a:p>
          <a:p>
            <a:pPr marL="685800" lvl="2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1800" dirty="0">
                <a:solidFill>
                  <a:srgbClr val="00B050"/>
                </a:solidFill>
                <a:latin typeface="Montserrat" panose="020B0604020202020204" charset="0"/>
                <a:cs typeface="Calibri" pitchFamily="34" charset="0"/>
              </a:rPr>
              <a:t>Encefalites Equinas do Leste, do Oeste e Venezuelana</a:t>
            </a:r>
          </a:p>
          <a:p>
            <a:pPr marL="685800" lvl="2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1800" b="1" dirty="0">
                <a:solidFill>
                  <a:srgbClr val="00B050"/>
                </a:solidFill>
                <a:latin typeface="Montserrat" panose="020B0604020202020204" charset="0"/>
                <a:cs typeface="Calibri" pitchFamily="34" charset="0"/>
              </a:rPr>
              <a:t>Mayaro</a:t>
            </a:r>
            <a:r>
              <a:rPr lang="pt-BR" sz="1800" dirty="0">
                <a:latin typeface="Montserrat" panose="020B0604020202020204" charset="0"/>
                <a:cs typeface="Calibri" pitchFamily="34" charset="0"/>
              </a:rPr>
              <a:t> (descrito em 1954; no Brasil, registrado a partir de 1955)</a:t>
            </a:r>
          </a:p>
          <a:p>
            <a:pPr marL="685800" lvl="2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1800" b="1" dirty="0">
                <a:solidFill>
                  <a:srgbClr val="C00000"/>
                </a:solidFill>
                <a:latin typeface="Montserrat" panose="020B0604020202020204" charset="0"/>
                <a:cs typeface="Calibri" pitchFamily="34" charset="0"/>
              </a:rPr>
              <a:t>Chikungunya</a:t>
            </a:r>
            <a:r>
              <a:rPr lang="pt-BR" sz="1800" dirty="0">
                <a:latin typeface="Montserrat" panose="020B0604020202020204" charset="0"/>
                <a:cs typeface="Calibri" pitchFamily="34" charset="0"/>
              </a:rPr>
              <a:t> (introdução detectada em 2014)</a:t>
            </a:r>
          </a:p>
          <a:p>
            <a:pPr marL="285750" lvl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endParaRPr lang="pt-BR" sz="1100" dirty="0">
              <a:latin typeface="Montserrat" panose="020B0604020202020204" charset="0"/>
              <a:cs typeface="Calibri" pitchFamily="34" charset="0"/>
            </a:endParaRPr>
          </a:p>
          <a:p>
            <a:pPr marL="285750" lvl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2000" b="1" i="1" dirty="0">
                <a:latin typeface="Montserrat" panose="020B0604020202020204" charset="0"/>
                <a:cs typeface="Calibri" pitchFamily="34" charset="0"/>
              </a:rPr>
              <a:t>Orthobunyavirus </a:t>
            </a:r>
            <a:r>
              <a:rPr lang="pt-BR" sz="2000" b="1" dirty="0">
                <a:latin typeface="Montserrat" panose="020B0604020202020204" charset="0"/>
                <a:cs typeface="Calibri" pitchFamily="34" charset="0"/>
              </a:rPr>
              <a:t>(</a:t>
            </a:r>
            <a:r>
              <a:rPr lang="pt-BR" sz="2000" b="1" dirty="0" err="1">
                <a:latin typeface="Montserrat" panose="020B0604020202020204" charset="0"/>
                <a:cs typeface="Calibri" pitchFamily="34" charset="0"/>
              </a:rPr>
              <a:t>Peribunyaviridae</a:t>
            </a:r>
            <a:r>
              <a:rPr lang="pt-BR" sz="2000" b="1" dirty="0">
                <a:latin typeface="Montserrat" panose="020B0604020202020204" charset="0"/>
                <a:cs typeface="Calibri" pitchFamily="34" charset="0"/>
              </a:rPr>
              <a:t>)</a:t>
            </a:r>
          </a:p>
          <a:p>
            <a:pPr marL="685800" lvl="2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pt-BR" sz="1800" b="1" dirty="0">
                <a:solidFill>
                  <a:srgbClr val="00B050"/>
                </a:solidFill>
                <a:latin typeface="Montserrat" panose="020B0604020202020204" charset="0"/>
                <a:cs typeface="Calibri" pitchFamily="34" charset="0"/>
              </a:rPr>
              <a:t>Oropouche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defRPr/>
            </a:pPr>
            <a:endParaRPr lang="pt-BR" sz="2000" dirty="0">
              <a:latin typeface="Montserrat" panose="020B060402020202020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31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DAF1684-92C5-EF57-8DA6-C52F37716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0" y="304364"/>
            <a:ext cx="8604199" cy="64928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Black"/>
                <a:ea typeface="Calibri" panose="020F0502020204030204" pitchFamily="34" charset="0"/>
                <a:cs typeface="Times New Roman" panose="02020603050405020304" pitchFamily="18" charset="0"/>
              </a:rPr>
              <a:t>MUNICÍPIOS COM POPULAÇÃO ACIMA DE 100 MIL HABITANTES E HISTÓRICO DE TRANSMISSÃO SUSTENTADA DE DENGUE, E/OU CHIKUNGUNYA E/OU ZIKA</a:t>
            </a:r>
            <a:endParaRPr kumimoji="0" lang="pt-BR" altLang="pt-B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 Black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577C816-2F9A-8BCB-8533-CB999E9AB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025" y="1250490"/>
            <a:ext cx="6097948" cy="46196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Black"/>
                <a:ea typeface="Calibri" panose="020F0502020204030204" pitchFamily="34" charset="0"/>
                <a:cs typeface="Times New Roman" panose="02020603050405020304" pitchFamily="18" charset="0"/>
              </a:rPr>
              <a:t>ESTRATIFICAÇÃO DE RISCO PARA ARBOVIROSES URBANAS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 Black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222824C-41C8-019B-D711-5F3FDBF06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473" y="1988525"/>
            <a:ext cx="4736973" cy="35227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Black"/>
                <a:ea typeface="Calibri" panose="020F0502020204030204" pitchFamily="34" charset="0"/>
                <a:cs typeface="Times New Roman" panose="02020603050405020304" pitchFamily="18" charset="0"/>
              </a:rPr>
              <a:t>MAPEAMENTO DAS ÁREAS PRIORITÁRIAS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 Black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4FCB65B-9146-E599-2B44-4C87002E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03" y="2640530"/>
            <a:ext cx="4612113" cy="34985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Black"/>
                <a:ea typeface="Calibri" panose="020F0502020204030204" pitchFamily="34" charset="0"/>
                <a:cs typeface="Times New Roman" panose="02020603050405020304" pitchFamily="18" charset="0"/>
              </a:rPr>
              <a:t>CARACTERIZAÇÃO DAS ÁREAS PRIORITÁRIAS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 Black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91B0164-0EA8-82F4-93DD-4C74B7404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532" y="3268873"/>
            <a:ext cx="2948864" cy="33972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Black"/>
                <a:ea typeface="Calibri" panose="020F0502020204030204" pitchFamily="34" charset="0"/>
                <a:cs typeface="Times New Roman" panose="02020603050405020304" pitchFamily="18" charset="0"/>
              </a:rPr>
              <a:t>MOBILIZAÇÃO POPULAR 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 Black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D065FE5-0D5D-FA4B-968F-3B2510901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547" y="6142515"/>
            <a:ext cx="3166127" cy="5657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ões Disseminadoras de Larvicida</a:t>
            </a:r>
            <a:endParaRPr kumimoji="0" lang="pt-BR" altLang="pt-B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B0DC2E8-6F81-E613-79BB-EC64DB5B7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09" y="4320519"/>
            <a:ext cx="3158865" cy="1699291"/>
          </a:xfrm>
          <a:prstGeom prst="rect">
            <a:avLst/>
          </a:prstGeom>
          <a:noFill/>
          <a:ln w="12700">
            <a:solidFill>
              <a:srgbClr val="0910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Área com depósitos predominantes do tipo A e D</a:t>
            </a:r>
            <a:endParaRPr kumimoji="0" lang="pt-BR" altLang="pt-BR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300" dirty="0">
                <a:solidFill>
                  <a:srgbClr val="000000"/>
                </a:solidFill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pt-BR" altLang="pt-BR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endParaRPr kumimoji="0" lang="pt-BR" altLang="pt-BR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300" dirty="0">
                <a:solidFill>
                  <a:srgbClr val="000000"/>
                </a:solidFill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Alta t</a:t>
            </a:r>
            <a:r>
              <a:rPr kumimoji="0" lang="pt-BR" altLang="pt-BR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axa de pendência e recusa das visitas domiciliares</a:t>
            </a:r>
            <a:endParaRPr kumimoji="0" lang="pt-BR" altLang="pt-BR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endParaRPr kumimoji="0" lang="pt-BR" altLang="pt-BR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Áreas com criadouros crípticos</a:t>
            </a:r>
            <a:endParaRPr kumimoji="0" lang="pt-BR" altLang="pt-BR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</p:txBody>
      </p:sp>
      <p:sp>
        <p:nvSpPr>
          <p:cNvPr id="11" name="Retângulo 9">
            <a:extLst>
              <a:ext uri="{FF2B5EF4-FFF2-40B4-BE49-F238E27FC236}">
                <a16:creationId xmlns:a16="http://schemas.microsoft.com/office/drawing/2014/main" id="{B6DBB0C1-7A12-9DBE-D602-0507BD2F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184" y="4320519"/>
            <a:ext cx="3126152" cy="1714555"/>
          </a:xfrm>
          <a:prstGeom prst="rect">
            <a:avLst/>
          </a:prstGeom>
          <a:noFill/>
          <a:ln w="12700">
            <a:solidFill>
              <a:srgbClr val="0910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Área com população de mosquitos resistente a inseticidas 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Área com limitações para aplicação de inseticidas químicos</a:t>
            </a:r>
          </a:p>
          <a:p>
            <a:pPr lvl="0" algn="ctr" eaLnBrk="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400" dirty="0"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(conforme score)</a:t>
            </a:r>
            <a:endParaRPr lang="pt-BR" altLang="pt-BR" sz="1400" dirty="0">
              <a:latin typeface="Montserrat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FFB6D106-0565-C503-0FFF-BA51E0DF3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474" y="6142515"/>
            <a:ext cx="3126152" cy="5657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Tecnologia do Inseto Est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ril por Irradia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ão</a:t>
            </a:r>
            <a:endParaRPr kumimoji="0" lang="pt-BR" altLang="pt-B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B4C8453F-2E74-E539-A237-254614AF2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8540" y="4337782"/>
            <a:ext cx="2660324" cy="1699291"/>
          </a:xfrm>
          <a:prstGeom prst="rect">
            <a:avLst/>
          </a:prstGeom>
          <a:noFill/>
          <a:ln w="12700">
            <a:solidFill>
              <a:srgbClr val="0910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Áreas com viabilidade climática*</a:t>
            </a:r>
            <a:endParaRPr kumimoji="0" lang="pt-BR" altLang="pt-BR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500" dirty="0">
                <a:solidFill>
                  <a:srgbClr val="000000"/>
                </a:solidFill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kumimoji="0" lang="pt-BR" altLang="pt-BR" sz="15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Montserra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 Alta incidência de dengue nos últimos cinco anos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"/>
                <a:ea typeface="Calibri" panose="020F0502020204030204" pitchFamily="34" charset="0"/>
                <a:cs typeface="Times New Roman" panose="02020603050405020304" pitchFamily="18" charset="0"/>
              </a:rPr>
              <a:t>(conforme score)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5AD3FE-294B-9B10-BE80-74343936C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8540" y="6144821"/>
            <a:ext cx="2660324" cy="565742"/>
          </a:xfrm>
          <a:prstGeom prst="rect">
            <a:avLst/>
          </a:prstGeom>
          <a:solidFill>
            <a:srgbClr val="FF7C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Mosquitos com </a:t>
            </a:r>
            <a:r>
              <a:rPr kumimoji="0" lang="pt-BR" altLang="pt-BR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Wolbachia</a:t>
            </a:r>
            <a:endParaRPr kumimoji="0" lang="pt-BR" altLang="pt-B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D79BACD6-A328-F9E5-828E-C7483BA53B67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6095999" y="953651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B5C4EAFE-6720-22E8-5637-B12380E26992}"/>
              </a:ext>
            </a:extLst>
          </p:cNvPr>
          <p:cNvCxnSpPr/>
          <p:nvPr/>
        </p:nvCxnSpPr>
        <p:spPr>
          <a:xfrm flipH="1">
            <a:off x="6085960" y="1704909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FCE45523-9D42-B2B6-E0E2-D42EA5CFE3AB}"/>
              </a:ext>
            </a:extLst>
          </p:cNvPr>
          <p:cNvCxnSpPr/>
          <p:nvPr/>
        </p:nvCxnSpPr>
        <p:spPr>
          <a:xfrm flipH="1">
            <a:off x="6085962" y="2329786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F86FA6F2-AED5-4ACE-D158-431F85A6AE94}"/>
              </a:ext>
            </a:extLst>
          </p:cNvPr>
          <p:cNvCxnSpPr/>
          <p:nvPr/>
        </p:nvCxnSpPr>
        <p:spPr>
          <a:xfrm flipH="1">
            <a:off x="6085961" y="2965550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7A995247-BCFA-99AB-FE0E-00F53B846227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085961" y="3608597"/>
            <a:ext cx="3" cy="2999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20F40E7E-D6E1-5DCF-C69A-78FF862EE264}"/>
              </a:ext>
            </a:extLst>
          </p:cNvPr>
          <p:cNvCxnSpPr>
            <a:cxnSpLocks/>
          </p:cNvCxnSpPr>
          <p:nvPr/>
        </p:nvCxnSpPr>
        <p:spPr>
          <a:xfrm flipH="1" flipV="1">
            <a:off x="2171314" y="3852074"/>
            <a:ext cx="7894739" cy="433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A6D29EF7-B1E3-4377-891E-B10D1444AE46}"/>
              </a:ext>
            </a:extLst>
          </p:cNvPr>
          <p:cNvCxnSpPr/>
          <p:nvPr/>
        </p:nvCxnSpPr>
        <p:spPr>
          <a:xfrm flipH="1">
            <a:off x="2185572" y="3852074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217962C1-2025-F88C-F0C8-86C83987872C}"/>
              </a:ext>
            </a:extLst>
          </p:cNvPr>
          <p:cNvCxnSpPr/>
          <p:nvPr/>
        </p:nvCxnSpPr>
        <p:spPr>
          <a:xfrm flipH="1">
            <a:off x="6085960" y="3887888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FF29E727-5450-925F-201F-002E67010347}"/>
              </a:ext>
            </a:extLst>
          </p:cNvPr>
          <p:cNvCxnSpPr/>
          <p:nvPr/>
        </p:nvCxnSpPr>
        <p:spPr>
          <a:xfrm flipH="1">
            <a:off x="10066053" y="3895452"/>
            <a:ext cx="1" cy="2968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3">
            <a:extLst>
              <a:ext uri="{FF2B5EF4-FFF2-40B4-BE49-F238E27FC236}">
                <a16:creationId xmlns:a16="http://schemas.microsoft.com/office/drawing/2014/main" id="{3D5AD3FE-294B-9B10-BE80-74343936C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067" y="6142515"/>
            <a:ext cx="2270287" cy="5657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Borrifação</a:t>
            </a: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Residual </a:t>
            </a:r>
            <a:r>
              <a:rPr kumimoji="0" lang="pt-BR" altLang="pt-BR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Intradomiciliar</a:t>
            </a:r>
            <a:endParaRPr kumimoji="0" lang="pt-BR" altLang="pt-B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B4C8453F-2E74-E539-A237-254614AF2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068" y="4337782"/>
            <a:ext cx="2270287" cy="1697292"/>
          </a:xfrm>
          <a:prstGeom prst="rect">
            <a:avLst/>
          </a:prstGeom>
          <a:noFill/>
          <a:ln w="12700">
            <a:solidFill>
              <a:srgbClr val="0910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500" dirty="0">
                <a:latin typeface="Montserrat"/>
                <a:cs typeface="Times New Roman" panose="02020603050405020304" pitchFamily="18" charset="0"/>
              </a:rPr>
              <a:t>Imóveis com alta circulação de pessoas que não são classificados como Pontos Estratégicos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00451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21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987" y="1761213"/>
            <a:ext cx="3302247" cy="243523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80" y="4196450"/>
            <a:ext cx="4408109" cy="163052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85707" y="221216"/>
            <a:ext cx="9170057" cy="480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SzPts val="2800"/>
            </a:pPr>
            <a:r>
              <a:rPr lang="pt-BR" sz="280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cs typeface="Arial" panose="020B0604020202020204" pitchFamily="34" charset="0"/>
              </a:rPr>
              <a:t>PREPARAÇÃO</a:t>
            </a:r>
            <a:endParaRPr lang="pt-BR" sz="28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5776CB9-4625-C5BF-641A-660A2CB1B2D8}"/>
              </a:ext>
            </a:extLst>
          </p:cNvPr>
          <p:cNvSpPr txBox="1"/>
          <p:nvPr/>
        </p:nvSpPr>
        <p:spPr>
          <a:xfrm>
            <a:off x="8043698" y="6564212"/>
            <a:ext cx="34155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¹ Morin CW et al., 2013;</a:t>
            </a:r>
            <a:r>
              <a:rPr lang="en-US" sz="1100" baseline="30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pt-BR" sz="1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Donalísio</a:t>
            </a:r>
            <a:r>
              <a:rPr lang="pt-BR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MR et al., 2002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pt-BR" sz="11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F68B734-92D7-663B-B9C9-6FE0BBCB3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344" y="1175323"/>
            <a:ext cx="3690522" cy="52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69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tângulo 66"/>
          <p:cNvSpPr/>
          <p:nvPr/>
        </p:nvSpPr>
        <p:spPr>
          <a:xfrm>
            <a:off x="790160" y="481218"/>
            <a:ext cx="91700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SzPts val="2800"/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cs typeface="Arial" panose="020B0604020202020204" pitchFamily="34" charset="0"/>
              </a:rPr>
              <a:t>ESTIMATIVA DE CASOS DE DENGUE EM 2024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28D2689-0566-AB2D-2382-3EF7AED1C267}"/>
              </a:ext>
            </a:extLst>
          </p:cNvPr>
          <p:cNvGraphicFramePr/>
          <p:nvPr/>
        </p:nvGraphicFramePr>
        <p:xfrm>
          <a:off x="655128" y="670756"/>
          <a:ext cx="957052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FC78A939-297B-B8E6-112C-D7FB97501CC6}"/>
              </a:ext>
            </a:extLst>
          </p:cNvPr>
          <p:cNvSpPr txBox="1"/>
          <p:nvPr/>
        </p:nvSpPr>
        <p:spPr>
          <a:xfrm>
            <a:off x="100472" y="5587079"/>
            <a:ext cx="39681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Montserrat" panose="00000500000000000000" pitchFamily="2" charset="0"/>
              </a:rPr>
              <a:t>V</a:t>
            </a:r>
            <a:r>
              <a:rPr lang="pt-BR" sz="1800" b="1" dirty="0">
                <a:latin typeface="Montserrat" panose="00000500000000000000" pitchFamily="2" charset="0"/>
              </a:rPr>
              <a:t>ariáveis epidemiológicas </a:t>
            </a:r>
          </a:p>
          <a:p>
            <a:r>
              <a:rPr lang="pt-BR" sz="1800" b="1" dirty="0">
                <a:latin typeface="Montserrat" panose="00000500000000000000" pitchFamily="2" charset="0"/>
              </a:rPr>
              <a:t>(do ano anterior), climáticas, demográficas, de mobilidade</a:t>
            </a:r>
            <a:r>
              <a:rPr lang="pt-BR" b="1" dirty="0">
                <a:latin typeface="Montserrat" panose="00000500000000000000" pitchFamily="2" charset="0"/>
              </a:rPr>
              <a:t> e de </a:t>
            </a:r>
            <a:r>
              <a:rPr lang="pt-BR" sz="1800" b="1" dirty="0">
                <a:latin typeface="Montserrat" panose="00000500000000000000" pitchFamily="2" charset="0"/>
              </a:rPr>
              <a:t>exposição</a:t>
            </a:r>
            <a:endParaRPr lang="pt-BR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562062B-F849-11C2-D8EB-B66E7B88730B}"/>
              </a:ext>
            </a:extLst>
          </p:cNvPr>
          <p:cNvSpPr txBox="1"/>
          <p:nvPr/>
        </p:nvSpPr>
        <p:spPr>
          <a:xfrm>
            <a:off x="2719816" y="2668772"/>
            <a:ext cx="3267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1">
                <a:latin typeface="Montserrat" panose="00000500000000000000" pitchFamily="2" charset="0"/>
              </a:defRPr>
            </a:lvl1pPr>
          </a:lstStyle>
          <a:p>
            <a:r>
              <a:rPr lang="pt-BR" dirty="0"/>
              <a:t>Estrutura temporal e dados a partir de 2015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68AC72-FAC9-35CE-2FA1-65C56D3B9464}"/>
              </a:ext>
            </a:extLst>
          </p:cNvPr>
          <p:cNvSpPr txBox="1"/>
          <p:nvPr/>
        </p:nvSpPr>
        <p:spPr>
          <a:xfrm>
            <a:off x="7329523" y="1240229"/>
            <a:ext cx="4578346" cy="19792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285744" indent="-285744">
              <a:lnSpc>
                <a:spcPct val="150000"/>
              </a:lnSpc>
              <a:buClr>
                <a:srgbClr val="013FFE"/>
              </a:buClr>
              <a:buFont typeface="Wingdings" panose="05000000000000000000" pitchFamily="2" charset="2"/>
              <a:buChar char="§"/>
              <a:defRPr sz="2200">
                <a:latin typeface="Montserrat" panose="00000500000000000000" pitchFamily="2" charset="0"/>
              </a:defRPr>
            </a:lvl1pPr>
          </a:lstStyle>
          <a:p>
            <a:r>
              <a:rPr lang="pt-BR" b="1" dirty="0">
                <a:solidFill>
                  <a:srgbClr val="FF0000"/>
                </a:solidFill>
              </a:rPr>
              <a:t>1.960.460 (1.462.310 até 4.225.885)</a:t>
            </a:r>
          </a:p>
          <a:p>
            <a:r>
              <a:rPr lang="pt-BR" sz="2000" dirty="0"/>
              <a:t>Aumento na maioria das UF das regiões NE e CO</a:t>
            </a: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A9941BFC-65C4-F5E9-D5D7-03717D393C28}"/>
              </a:ext>
            </a:extLst>
          </p:cNvPr>
          <p:cNvSpPr/>
          <p:nvPr/>
        </p:nvSpPr>
        <p:spPr>
          <a:xfrm>
            <a:off x="5375188" y="1863306"/>
            <a:ext cx="1931386" cy="269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82DE6714-DF1A-B65D-7F16-4B5158123E44}"/>
              </a:ext>
            </a:extLst>
          </p:cNvPr>
          <p:cNvSpPr/>
          <p:nvPr/>
        </p:nvSpPr>
        <p:spPr>
          <a:xfrm>
            <a:off x="6450615" y="4896928"/>
            <a:ext cx="726563" cy="269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2D7D49C-DDAB-0EBB-4A2A-3A6777A9BCB5}"/>
              </a:ext>
            </a:extLst>
          </p:cNvPr>
          <p:cNvSpPr txBox="1"/>
          <p:nvPr/>
        </p:nvSpPr>
        <p:spPr>
          <a:xfrm>
            <a:off x="7264037" y="3788962"/>
            <a:ext cx="4643832" cy="21230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Clr>
                <a:srgbClr val="013FFE"/>
              </a:buClr>
              <a:buFont typeface="Wingdings" panose="05000000000000000000" pitchFamily="2" charset="2"/>
              <a:buChar char="§"/>
            </a:pPr>
            <a:r>
              <a:rPr lang="pt-BR" dirty="0">
                <a:latin typeface="Montserrat" panose="00000500000000000000" pitchFamily="2" charset="0"/>
              </a:rPr>
              <a:t>CO: nível epidêmico</a:t>
            </a:r>
          </a:p>
          <a:p>
            <a:pPr marL="285744" indent="-285744">
              <a:lnSpc>
                <a:spcPct val="150000"/>
              </a:lnSpc>
              <a:buClr>
                <a:srgbClr val="013FFE"/>
              </a:buClr>
              <a:buFont typeface="Wingdings" panose="05000000000000000000" pitchFamily="2" charset="2"/>
              <a:buChar char="§"/>
            </a:pPr>
            <a:r>
              <a:rPr lang="pt-BR" dirty="0">
                <a:latin typeface="Montserrat" panose="00000500000000000000" pitchFamily="2" charset="0"/>
              </a:rPr>
              <a:t>NE:  aumento, abaixo do limiar epidêmico</a:t>
            </a:r>
          </a:p>
          <a:p>
            <a:pPr marL="285744" indent="-285744">
              <a:lnSpc>
                <a:spcPct val="150000"/>
              </a:lnSpc>
              <a:buClr>
                <a:srgbClr val="013FFE"/>
              </a:buClr>
              <a:buFont typeface="Wingdings" panose="05000000000000000000" pitchFamily="2" charset="2"/>
              <a:buChar char="§"/>
            </a:pPr>
            <a:r>
              <a:rPr lang="pt-BR" dirty="0">
                <a:latin typeface="Montserrat" panose="00000500000000000000" pitchFamily="2" charset="0"/>
              </a:rPr>
              <a:t>S: PR patamar alto  </a:t>
            </a:r>
          </a:p>
          <a:p>
            <a:pPr marL="285744" indent="-285744">
              <a:lnSpc>
                <a:spcPct val="150000"/>
              </a:lnSpc>
              <a:buClr>
                <a:srgbClr val="013FFE"/>
              </a:buClr>
              <a:buFont typeface="Wingdings" panose="05000000000000000000" pitchFamily="2" charset="2"/>
              <a:buChar char="§"/>
            </a:pPr>
            <a:r>
              <a:rPr lang="pt-BR" dirty="0">
                <a:latin typeface="Montserrat" panose="00000500000000000000" pitchFamily="2" charset="0"/>
              </a:rPr>
              <a:t>SE: MG e ES potencial epidêmico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A811D6C-1AF8-44A0-16EB-7DDC1C65C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155" y="3960928"/>
            <a:ext cx="1659491" cy="71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41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104" y="118813"/>
            <a:ext cx="10328000" cy="763600"/>
          </a:xfrm>
        </p:spPr>
        <p:txBody>
          <a:bodyPr>
            <a:noAutofit/>
          </a:bodyPr>
          <a:lstStyle/>
          <a:p>
            <a:pPr algn="ctr"/>
            <a:r>
              <a:rPr lang="pt-BR" sz="3600" dirty="0">
                <a:latin typeface="Montserrat Black"/>
              </a:rPr>
              <a:t>Situação epidemiológica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64189" y="6596390"/>
            <a:ext cx="25442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latin typeface="+mj-lt"/>
              </a:rPr>
              <a:t>Dados atualizados em 01/05/2024</a:t>
            </a:r>
          </a:p>
        </p:txBody>
      </p:sp>
      <p:sp>
        <p:nvSpPr>
          <p:cNvPr id="45" name="Google Shape;197;g1decb84dab3_0_1">
            <a:extLst>
              <a:ext uri="{FF2B5EF4-FFF2-40B4-BE49-F238E27FC236}">
                <a16:creationId xmlns:a16="http://schemas.microsoft.com/office/drawing/2014/main" id="{1494A8BD-86A0-C054-63F7-5EA6C041EB09}"/>
              </a:ext>
            </a:extLst>
          </p:cNvPr>
          <p:cNvSpPr txBox="1"/>
          <p:nvPr/>
        </p:nvSpPr>
        <p:spPr>
          <a:xfrm>
            <a:off x="965271" y="1079368"/>
            <a:ext cx="772386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b="1">
                <a:latin typeface="Montserrat "/>
                <a:cs typeface="Arial" panose="020B0604020202020204" pitchFamily="34" charset="0"/>
                <a:sym typeface="Montserrat"/>
              </a:rPr>
              <a:t>CASOS PROVÁVEIS DE DENGUE NO BRASIL (2024)</a:t>
            </a:r>
            <a:endParaRPr lang="pt-BR" b="1" dirty="0">
              <a:solidFill>
                <a:schemeClr val="tx1"/>
              </a:solidFill>
              <a:latin typeface="Montserrat 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A61C880-421B-ACA5-D7A5-EA261725A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92" y="1592614"/>
            <a:ext cx="11713815" cy="418601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9A506C4-35E9-A7AE-4A9C-8FFB77E1B216}"/>
              </a:ext>
            </a:extLst>
          </p:cNvPr>
          <p:cNvSpPr/>
          <p:nvPr/>
        </p:nvSpPr>
        <p:spPr>
          <a:xfrm>
            <a:off x="220386" y="1592614"/>
            <a:ext cx="3778649" cy="20380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759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44107" y="1485558"/>
            <a:ext cx="3565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Montserrat Black"/>
                <a:ea typeface="Calibri" panose="020F0502020204030204" pitchFamily="34" charset="0"/>
                <a:cs typeface="Times New Roman" panose="02020603050405020304" pitchFamily="18" charset="0"/>
              </a:rPr>
              <a:t>24 a 27 de outubro de 2023</a:t>
            </a:r>
            <a:endParaRPr lang="pt-BR" dirty="0">
              <a:latin typeface="Montserrat Black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3F67952-70E7-A164-8835-B1648C9F860C}"/>
              </a:ext>
            </a:extLst>
          </p:cNvPr>
          <p:cNvSpPr txBox="1"/>
          <p:nvPr/>
        </p:nvSpPr>
        <p:spPr>
          <a:xfrm>
            <a:off x="200683" y="4620430"/>
            <a:ext cx="42166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2450" indent="-285750">
              <a:buFont typeface="Arial" panose="020B0604020202020204" pitchFamily="34" charset="0"/>
              <a:buChar char="•"/>
            </a:pPr>
            <a:r>
              <a:rPr lang="pt-BR" sz="2200" dirty="0">
                <a:latin typeface="Montserrat" panose="00000500000000000000" pitchFamily="2" charset="0"/>
                <a:cs typeface="Arial" panose="020B0604020202020204" pitchFamily="34" charset="0"/>
              </a:rPr>
              <a:t>Plano de Contingência
</a:t>
            </a:r>
            <a:r>
              <a:rPr lang="pt-BR" sz="2200" dirty="0">
                <a:highlight>
                  <a:srgbClr val="FFFF00"/>
                </a:highlight>
                <a:latin typeface="Montserrat" panose="00000500000000000000" pitchFamily="2" charset="0"/>
                <a:cs typeface="Arial" panose="020B0604020202020204" pitchFamily="34" charset="0"/>
              </a:rPr>
              <a:t>Manipulação</a:t>
            </a:r>
            <a:r>
              <a:rPr lang="pt-BR" sz="2200" dirty="0">
                <a:latin typeface="Montserrat" panose="00000500000000000000" pitchFamily="2" charset="0"/>
                <a:cs typeface="Arial" panose="020B0604020202020204" pitchFamily="34" charset="0"/>
              </a:rPr>
              <a:t>
Estratificação de risco
</a:t>
            </a:r>
            <a:r>
              <a:rPr lang="pt-BR" sz="2200" dirty="0" err="1">
                <a:latin typeface="Montserrat" panose="00000500000000000000" pitchFamily="2" charset="0"/>
                <a:cs typeface="Arial" panose="020B0604020202020204" pitchFamily="34" charset="0"/>
              </a:rPr>
              <a:t>Ovitrampas</a:t>
            </a:r>
            <a:r>
              <a:rPr lang="pt-BR" sz="2200" dirty="0">
                <a:latin typeface="Montserrat" panose="00000500000000000000" pitchFamily="2" charset="0"/>
                <a:cs typeface="Arial" panose="020B0604020202020204" pitchFamily="34" charset="0"/>
              </a:rPr>
              <a:t>
Pulverização residual
</a:t>
            </a:r>
            <a:r>
              <a:rPr lang="pt-BR" sz="2200" dirty="0" err="1">
                <a:latin typeface="Montserrat" panose="00000500000000000000" pitchFamily="2" charset="0"/>
                <a:cs typeface="Arial" panose="020B0604020202020204" pitchFamily="34" charset="0"/>
              </a:rPr>
              <a:t>Wolbachia</a:t>
            </a:r>
            <a:endParaRPr lang="pt-BR" sz="2200" dirty="0"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F3837D-B682-5C45-39D7-F2111D1C392F}"/>
              </a:ext>
            </a:extLst>
          </p:cNvPr>
          <p:cNvSpPr txBox="1"/>
          <p:nvPr/>
        </p:nvSpPr>
        <p:spPr>
          <a:xfrm>
            <a:off x="774417" y="617628"/>
            <a:ext cx="10578696" cy="8679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3E7B97"/>
                </a:solidFill>
                <a:latin typeface="Montserrat ExtraBold" panose="00000900000000000000" pitchFamily="2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</a:lvl9pPr>
          </a:lstStyle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Reunião de Preparação para Alta Transmissão de Arboviroses</a:t>
            </a:r>
          </a:p>
        </p:txBody>
      </p:sp>
      <p:pic>
        <p:nvPicPr>
          <p:cNvPr id="16" name="Imagem 15" descr="Auditório com pessoas sentadas&#10;&#10;Descrição gerada automaticamente">
            <a:extLst>
              <a:ext uri="{FF2B5EF4-FFF2-40B4-BE49-F238E27FC236}">
                <a16:creationId xmlns:a16="http://schemas.microsoft.com/office/drawing/2014/main" id="{82793CCD-D7F9-B969-6E5F-0A3B089C14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9" r="9230" b="13381"/>
          <a:stretch/>
        </p:blipFill>
        <p:spPr>
          <a:xfrm>
            <a:off x="444107" y="1874497"/>
            <a:ext cx="6987231" cy="2632022"/>
          </a:xfrm>
          <a:prstGeom prst="rect">
            <a:avLst/>
          </a:prstGeom>
        </p:spPr>
      </p:pic>
      <p:pic>
        <p:nvPicPr>
          <p:cNvPr id="17" name="Imagem 16" descr="Grupo de pessoas em pé&#10;&#10;Descrição gerada automaticamente">
            <a:extLst>
              <a:ext uri="{FF2B5EF4-FFF2-40B4-BE49-F238E27FC236}">
                <a16:creationId xmlns:a16="http://schemas.microsoft.com/office/drawing/2014/main" id="{2523D8A3-D096-6793-B274-C801EA201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8899" r="18652"/>
          <a:stretch/>
        </p:blipFill>
        <p:spPr>
          <a:xfrm>
            <a:off x="7607620" y="2103186"/>
            <a:ext cx="2645990" cy="2397951"/>
          </a:xfrm>
          <a:prstGeom prst="rect">
            <a:avLst/>
          </a:prstGeom>
        </p:spPr>
      </p:pic>
      <p:pic>
        <p:nvPicPr>
          <p:cNvPr id="18" name="Imagem 17" descr="Salão com pessoas ao redor&#10;&#10;Descrição gerada automaticamente">
            <a:extLst>
              <a:ext uri="{FF2B5EF4-FFF2-40B4-BE49-F238E27FC236}">
                <a16:creationId xmlns:a16="http://schemas.microsoft.com/office/drawing/2014/main" id="{726CAF96-7C65-82D4-20B5-5017EA165B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34162" r="5582" b="9135"/>
          <a:stretch/>
        </p:blipFill>
        <p:spPr>
          <a:xfrm>
            <a:off x="6063765" y="4774422"/>
            <a:ext cx="5773774" cy="205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74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6BB8936-566B-03B5-1D93-CAA6CA3E475D}"/>
              </a:ext>
            </a:extLst>
          </p:cNvPr>
          <p:cNvSpPr/>
          <p:nvPr/>
        </p:nvSpPr>
        <p:spPr>
          <a:xfrm>
            <a:off x="1224373" y="989567"/>
            <a:ext cx="9743247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000" b="1" dirty="0">
                <a:solidFill>
                  <a:srgbClr val="2A30BE"/>
                </a:solidFill>
                <a:latin typeface="Arial Narrow" panose="020B0606020202030204" pitchFamily="34" charset="0"/>
                <a:ea typeface="MS PGothic" pitchFamily="34" charset="-128"/>
              </a:rPr>
              <a:t>SALA NACIONAL DE ARBOVIROSES - SNA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7E66C4B-5E68-4DB9-1FC0-51CF0A31C2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7147" y="2096901"/>
            <a:ext cx="6737696" cy="3340272"/>
          </a:xfrm>
          <a:prstGeom prst="rect">
            <a:avLst/>
          </a:prstGeom>
        </p:spPr>
      </p:pic>
      <p:pic>
        <p:nvPicPr>
          <p:cNvPr id="7" name="Imagem 6" descr="Código QR&#10;&#10;Descrição gerada automaticamente">
            <a:extLst>
              <a:ext uri="{FF2B5EF4-FFF2-40B4-BE49-F238E27FC236}">
                <a16:creationId xmlns:a16="http://schemas.microsoft.com/office/drawing/2014/main" id="{4CEA6944-EBD2-04E4-1E71-69F2F2EC9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594" y="4028628"/>
            <a:ext cx="1495817" cy="14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71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D6D779E-A343-5023-0A0E-B1A7492C930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7482" y="923807"/>
            <a:ext cx="8337025" cy="4856222"/>
          </a:xfrm>
          <a:prstGeom prst="rect">
            <a:avLst/>
          </a:prstGeom>
        </p:spPr>
      </p:pic>
      <p:pic>
        <p:nvPicPr>
          <p:cNvPr id="12" name="Imagem 11" descr="Código QR&#10;&#10;Descrição gerada automaticamente">
            <a:extLst>
              <a:ext uri="{FF2B5EF4-FFF2-40B4-BE49-F238E27FC236}">
                <a16:creationId xmlns:a16="http://schemas.microsoft.com/office/drawing/2014/main" id="{90622386-9B91-5E6C-850B-2A5B26744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8" y="3193930"/>
            <a:ext cx="1990933" cy="199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78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C834F-A447-4F3D-535A-567699065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9">
            <a:extLst>
              <a:ext uri="{FF2B5EF4-FFF2-40B4-BE49-F238E27FC236}">
                <a16:creationId xmlns:a16="http://schemas.microsoft.com/office/drawing/2014/main" id="{F1711AE5-5396-4835-B872-6F11F4D80F68}"/>
              </a:ext>
            </a:extLst>
          </p:cNvPr>
          <p:cNvSpPr>
            <a:spLocks/>
          </p:cNvSpPr>
          <p:nvPr/>
        </p:nvSpPr>
        <p:spPr bwMode="auto">
          <a:xfrm>
            <a:off x="1881558" y="3884521"/>
            <a:ext cx="3455996" cy="720000"/>
          </a:xfrm>
          <a:prstGeom prst="roundRect">
            <a:avLst>
              <a:gd name="adj" fmla="val 48856"/>
            </a:avLst>
          </a:prstGeom>
          <a:solidFill>
            <a:srgbClr val="FF5500">
              <a:alpha val="69804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defTabSz="584200" hangingPunct="0">
              <a:defRPr/>
            </a:pPr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04AD393-5200-B41D-0410-73FFCE160127}"/>
              </a:ext>
            </a:extLst>
          </p:cNvPr>
          <p:cNvSpPr txBox="1">
            <a:spLocks/>
          </p:cNvSpPr>
          <p:nvPr/>
        </p:nvSpPr>
        <p:spPr>
          <a:xfrm>
            <a:off x="1055214" y="1264144"/>
            <a:ext cx="9776540" cy="692340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pt-BR" sz="2000" b="1">
                <a:solidFill>
                  <a:srgbClr val="292FBE"/>
                </a:solidFill>
                <a:cs typeface="Calibri"/>
              </a:rPr>
              <a:t>Número de casos prováveis de dengue notificados de 2013 a 2022</a:t>
            </a:r>
            <a:endParaRPr lang="pt-BR" sz="900" b="1" dirty="0">
              <a:solidFill>
                <a:srgbClr val="292FBE"/>
              </a:solidFill>
              <a:ea typeface="Calibri"/>
              <a:cs typeface="Calibri"/>
            </a:endParaRPr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CEC55156-D4A4-BBF3-1A1D-5F7B32EE8591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1881557" y="3447162"/>
            <a:ext cx="3455996" cy="272200"/>
          </a:xfrm>
          <a:custGeom>
            <a:avLst/>
            <a:gdLst>
              <a:gd name="T0" fmla="*/ 1137444 w 21600"/>
              <a:gd name="T1" fmla="*/ 310356 h 21600"/>
              <a:gd name="T2" fmla="*/ 1137444 w 21600"/>
              <a:gd name="T3" fmla="*/ 310356 h 21600"/>
              <a:gd name="T4" fmla="*/ 1137444 w 21600"/>
              <a:gd name="T5" fmla="*/ 310356 h 21600"/>
              <a:gd name="T6" fmla="*/ 1137444 w 21600"/>
              <a:gd name="T7" fmla="*/ 31035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pt-BR" sz="1050"/>
          </a:p>
        </p:txBody>
      </p:sp>
      <p:sp>
        <p:nvSpPr>
          <p:cNvPr id="19" name="AutoShape 13">
            <a:extLst>
              <a:ext uri="{FF2B5EF4-FFF2-40B4-BE49-F238E27FC236}">
                <a16:creationId xmlns:a16="http://schemas.microsoft.com/office/drawing/2014/main" id="{052A6A0C-7F13-52DB-5A94-EEBF828BD957}"/>
              </a:ext>
            </a:extLst>
          </p:cNvPr>
          <p:cNvSpPr>
            <a:spLocks/>
          </p:cNvSpPr>
          <p:nvPr/>
        </p:nvSpPr>
        <p:spPr bwMode="auto">
          <a:xfrm rot="10800000" flipH="1" flipV="1">
            <a:off x="1881557" y="2481894"/>
            <a:ext cx="7200000" cy="216160"/>
          </a:xfrm>
          <a:custGeom>
            <a:avLst/>
            <a:gdLst>
              <a:gd name="T0" fmla="*/ 2057400 w 21600"/>
              <a:gd name="T1" fmla="*/ 329407 h 21600"/>
              <a:gd name="T2" fmla="*/ 2057400 w 21600"/>
              <a:gd name="T3" fmla="*/ 329407 h 21600"/>
              <a:gd name="T4" fmla="*/ 2057400 w 21600"/>
              <a:gd name="T5" fmla="*/ 329407 h 21600"/>
              <a:gd name="T6" fmla="*/ 2057400 w 21600"/>
              <a:gd name="T7" fmla="*/ 32940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8120"/>
                </a:lnTo>
                <a:lnTo>
                  <a:pt x="21577" y="18085"/>
                </a:lnTo>
                <a:lnTo>
                  <a:pt x="21600" y="21283"/>
                </a:lnTo>
                <a:lnTo>
                  <a:pt x="21577" y="18085"/>
                </a:lnTo>
                <a:lnTo>
                  <a:pt x="10852" y="18068"/>
                </a:lnTo>
                <a:lnTo>
                  <a:pt x="10826" y="0"/>
                </a:ln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pt-BR" sz="1050"/>
          </a:p>
        </p:txBody>
      </p:sp>
      <p:sp>
        <p:nvSpPr>
          <p:cNvPr id="24" name="AutoShape 15">
            <a:extLst>
              <a:ext uri="{FF2B5EF4-FFF2-40B4-BE49-F238E27FC236}">
                <a16:creationId xmlns:a16="http://schemas.microsoft.com/office/drawing/2014/main" id="{5FDA0C9F-9CFA-B44C-40BF-9ADF4C1F2202}"/>
              </a:ext>
            </a:extLst>
          </p:cNvPr>
          <p:cNvSpPr>
            <a:spLocks/>
          </p:cNvSpPr>
          <p:nvPr/>
        </p:nvSpPr>
        <p:spPr bwMode="auto">
          <a:xfrm>
            <a:off x="3246897" y="4108238"/>
            <a:ext cx="715332" cy="3285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>
              <a:lnSpc>
                <a:spcPct val="80000"/>
              </a:lnSpc>
              <a:defRPr/>
            </a:pPr>
            <a:r>
              <a:rPr lang="en-US" sz="14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48,2%</a:t>
            </a:r>
            <a:endParaRPr lang="en-US" sz="1050" dirty="0">
              <a:solidFill>
                <a:schemeClr val="bg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5" name="AutoShape 9">
            <a:extLst>
              <a:ext uri="{FF2B5EF4-FFF2-40B4-BE49-F238E27FC236}">
                <a16:creationId xmlns:a16="http://schemas.microsoft.com/office/drawing/2014/main" id="{1E774ECD-695F-9274-BEB0-ADE57810DA0E}"/>
              </a:ext>
            </a:extLst>
          </p:cNvPr>
          <p:cNvSpPr>
            <a:spLocks/>
          </p:cNvSpPr>
          <p:nvPr/>
        </p:nvSpPr>
        <p:spPr bwMode="auto">
          <a:xfrm>
            <a:off x="5729257" y="3822732"/>
            <a:ext cx="2977619" cy="724832"/>
          </a:xfrm>
          <a:prstGeom prst="roundRect">
            <a:avLst>
              <a:gd name="adj" fmla="val 48856"/>
            </a:avLst>
          </a:prstGeom>
          <a:solidFill>
            <a:srgbClr val="183EFF">
              <a:alpha val="69804"/>
            </a:srgb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defTabSz="584200" hangingPunct="0">
              <a:defRPr/>
            </a:pPr>
            <a:endParaRPr lang="en-US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4" name="AutoShape 19">
            <a:extLst>
              <a:ext uri="{FF2B5EF4-FFF2-40B4-BE49-F238E27FC236}">
                <a16:creationId xmlns:a16="http://schemas.microsoft.com/office/drawing/2014/main" id="{8F40D5A5-14D7-5E40-87BD-E8AD0478826D}"/>
              </a:ext>
            </a:extLst>
          </p:cNvPr>
          <p:cNvSpPr>
            <a:spLocks/>
          </p:cNvSpPr>
          <p:nvPr/>
        </p:nvSpPr>
        <p:spPr bwMode="auto">
          <a:xfrm>
            <a:off x="5890402" y="2874374"/>
            <a:ext cx="2621835" cy="612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C76FD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Municípios ≥ 100 mil hab.</a:t>
            </a:r>
          </a:p>
          <a:p>
            <a:pPr algn="ctr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 (n = 326)</a:t>
            </a:r>
          </a:p>
          <a:p>
            <a:pPr algn="ctr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5.254.180 casos</a:t>
            </a:r>
            <a:endParaRPr lang="en-US" sz="1050" b="1" dirty="0">
              <a:solidFill>
                <a:schemeClr val="bg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3" name="AutoShape 18">
            <a:extLst>
              <a:ext uri="{FF2B5EF4-FFF2-40B4-BE49-F238E27FC236}">
                <a16:creationId xmlns:a16="http://schemas.microsoft.com/office/drawing/2014/main" id="{8A9D53A2-34D6-1E9A-753C-F15B4DB862B7}"/>
              </a:ext>
            </a:extLst>
          </p:cNvPr>
          <p:cNvSpPr>
            <a:spLocks/>
          </p:cNvSpPr>
          <p:nvPr/>
        </p:nvSpPr>
        <p:spPr bwMode="auto">
          <a:xfrm>
            <a:off x="2223728" y="2871802"/>
            <a:ext cx="2751223" cy="612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D864B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/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Municípios &lt; 100 mil hab.</a:t>
            </a:r>
          </a:p>
          <a:p>
            <a:pPr algn="ctr" hangingPunct="0"/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 (n = 5.244)</a:t>
            </a:r>
          </a:p>
          <a:p>
            <a:pPr algn="ctr" hangingPunct="0"/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4.895.897 casos</a:t>
            </a:r>
            <a:endParaRPr lang="en-US" sz="1200" b="1" dirty="0">
              <a:solidFill>
                <a:schemeClr val="bg1"/>
              </a:solidFill>
              <a:latin typeface="Open Sans" charset="0"/>
              <a:ea typeface="ＭＳ Ｐゴシック" charset="0"/>
              <a:cs typeface="Open Sans" charset="0"/>
              <a:sym typeface="Gill Sans" charset="0"/>
            </a:endParaRPr>
          </a:p>
        </p:txBody>
      </p:sp>
      <p:sp>
        <p:nvSpPr>
          <p:cNvPr id="35" name="AutoShape 12">
            <a:extLst>
              <a:ext uri="{FF2B5EF4-FFF2-40B4-BE49-F238E27FC236}">
                <a16:creationId xmlns:a16="http://schemas.microsoft.com/office/drawing/2014/main" id="{057DEDF3-128F-3FA2-3817-F4AC30F720BA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5337554" y="3452307"/>
            <a:ext cx="3744004" cy="272200"/>
          </a:xfrm>
          <a:custGeom>
            <a:avLst/>
            <a:gdLst>
              <a:gd name="T0" fmla="*/ 1137444 w 21600"/>
              <a:gd name="T1" fmla="*/ 310356 h 21600"/>
              <a:gd name="T2" fmla="*/ 1137444 w 21600"/>
              <a:gd name="T3" fmla="*/ 310356 h 21600"/>
              <a:gd name="T4" fmla="*/ 1137444 w 21600"/>
              <a:gd name="T5" fmla="*/ 310356 h 21600"/>
              <a:gd name="T6" fmla="*/ 1137444 w 21600"/>
              <a:gd name="T7" fmla="*/ 31035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pt-BR" sz="1050"/>
          </a:p>
        </p:txBody>
      </p:sp>
      <p:sp>
        <p:nvSpPr>
          <p:cNvPr id="37" name="AutoShape 18">
            <a:extLst>
              <a:ext uri="{FF2B5EF4-FFF2-40B4-BE49-F238E27FC236}">
                <a16:creationId xmlns:a16="http://schemas.microsoft.com/office/drawing/2014/main" id="{DB101AE9-1394-DCFF-FE4C-8CD1F78AB8E3}"/>
              </a:ext>
            </a:extLst>
          </p:cNvPr>
          <p:cNvSpPr>
            <a:spLocks/>
          </p:cNvSpPr>
          <p:nvPr/>
        </p:nvSpPr>
        <p:spPr bwMode="auto">
          <a:xfrm>
            <a:off x="9444896" y="2901300"/>
            <a:ext cx="1777834" cy="60710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1EB44C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>
              <a:defRPr/>
            </a:pPr>
            <a:r>
              <a:rPr lang="en-US" sz="1200" b="1" dirty="0" err="1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Municípios</a:t>
            </a:r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prioritários</a:t>
            </a:r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  (n = 177)</a:t>
            </a:r>
          </a:p>
          <a:p>
            <a:pPr algn="ctr" hangingPunct="0">
              <a:defRPr/>
            </a:pPr>
            <a:r>
              <a:rPr lang="en-US" sz="12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Gill Sans" charset="0"/>
                <a:sym typeface="Open Sans" charset="0"/>
              </a:rPr>
              <a:t>4.893.839 casos</a:t>
            </a:r>
            <a:endParaRPr lang="en-US" sz="1050" b="1" dirty="0">
              <a:solidFill>
                <a:schemeClr val="bg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B1704484-E27C-700A-8110-5A10F11812E0}"/>
              </a:ext>
            </a:extLst>
          </p:cNvPr>
          <p:cNvSpPr>
            <a:spLocks/>
          </p:cNvSpPr>
          <p:nvPr/>
        </p:nvSpPr>
        <p:spPr bwMode="auto">
          <a:xfrm>
            <a:off x="9081557" y="4850932"/>
            <a:ext cx="2504512" cy="980905"/>
          </a:xfrm>
          <a:prstGeom prst="roundRect">
            <a:avLst>
              <a:gd name="adj" fmla="val 48856"/>
            </a:avLst>
          </a:prstGeom>
          <a:solidFill>
            <a:srgbClr val="1EB44C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defTabSz="584200" hangingPunct="0">
              <a:defRPr/>
            </a:pP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9" name="AutoShape 15">
            <a:extLst>
              <a:ext uri="{FF2B5EF4-FFF2-40B4-BE49-F238E27FC236}">
                <a16:creationId xmlns:a16="http://schemas.microsoft.com/office/drawing/2014/main" id="{6A24C8B7-DCA7-7CA4-8F3B-46BD924809F8}"/>
              </a:ext>
            </a:extLst>
          </p:cNvPr>
          <p:cNvSpPr>
            <a:spLocks/>
          </p:cNvSpPr>
          <p:nvPr/>
        </p:nvSpPr>
        <p:spPr bwMode="auto">
          <a:xfrm>
            <a:off x="9154848" y="5001583"/>
            <a:ext cx="2469523" cy="5693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>
              <a:lnSpc>
                <a:spcPct val="150000"/>
              </a:lnSpc>
              <a:defRPr/>
            </a:pPr>
            <a:r>
              <a:rPr lang="en-US" sz="14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48,2% (Brasil)</a:t>
            </a:r>
          </a:p>
          <a:p>
            <a:pPr algn="ctr" hangingPunct="0">
              <a:lnSpc>
                <a:spcPct val="150000"/>
              </a:lnSpc>
              <a:defRPr/>
            </a:pPr>
            <a:r>
              <a:rPr lang="en-US" sz="14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93,1% (</a:t>
            </a:r>
            <a:r>
              <a:rPr lang="en-US" sz="1400" b="1" dirty="0" err="1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Mun</a:t>
            </a:r>
            <a:r>
              <a:rPr lang="en-US" sz="14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. ≥ 100.000 hab.)</a:t>
            </a:r>
            <a:endParaRPr lang="en-US" sz="1050" dirty="0">
              <a:solidFill>
                <a:schemeClr val="bg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40" name="AutoShape 19">
            <a:extLst>
              <a:ext uri="{FF2B5EF4-FFF2-40B4-BE49-F238E27FC236}">
                <a16:creationId xmlns:a16="http://schemas.microsoft.com/office/drawing/2014/main" id="{D5AA9EC6-B7AC-0634-F1AF-14D7E63D21E1}"/>
              </a:ext>
            </a:extLst>
          </p:cNvPr>
          <p:cNvSpPr>
            <a:spLocks/>
          </p:cNvSpPr>
          <p:nvPr/>
        </p:nvSpPr>
        <p:spPr bwMode="auto">
          <a:xfrm>
            <a:off x="4536647" y="1871218"/>
            <a:ext cx="1919540" cy="612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>
              <a:defRPr/>
            </a:pPr>
            <a:r>
              <a:rPr lang="en-US" sz="1200" b="1" dirty="0"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Brasil (n = 5.570)</a:t>
            </a:r>
          </a:p>
          <a:p>
            <a:pPr algn="ctr" hangingPunct="0">
              <a:defRPr/>
            </a:pPr>
            <a:r>
              <a:rPr lang="en-US" sz="1200" b="1" dirty="0"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10.150.077 casos</a:t>
            </a:r>
            <a:endParaRPr lang="en-US" sz="1050" b="1" dirty="0"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2" name="AutoShape 15">
            <a:extLst>
              <a:ext uri="{FF2B5EF4-FFF2-40B4-BE49-F238E27FC236}">
                <a16:creationId xmlns:a16="http://schemas.microsoft.com/office/drawing/2014/main" id="{80E57AF2-5657-7C52-C050-B2B7DC555376}"/>
              </a:ext>
            </a:extLst>
          </p:cNvPr>
          <p:cNvSpPr>
            <a:spLocks/>
          </p:cNvSpPr>
          <p:nvPr/>
        </p:nvSpPr>
        <p:spPr bwMode="auto">
          <a:xfrm>
            <a:off x="7021206" y="4031447"/>
            <a:ext cx="650302" cy="3285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 hangingPunct="0">
              <a:lnSpc>
                <a:spcPct val="80000"/>
              </a:lnSpc>
              <a:defRPr/>
            </a:pPr>
            <a:r>
              <a:rPr lang="en-US" sz="1400" b="1" dirty="0">
                <a:solidFill>
                  <a:schemeClr val="bg1"/>
                </a:solidFill>
                <a:latin typeface="Open Sans" charset="0"/>
                <a:ea typeface="ＭＳ Ｐゴシック" charset="0"/>
                <a:cs typeface="Open Sans" charset="0"/>
                <a:sym typeface="Open Sans" charset="0"/>
              </a:rPr>
              <a:t>51,8%</a:t>
            </a:r>
            <a:endParaRPr lang="en-US" sz="1050" dirty="0">
              <a:solidFill>
                <a:schemeClr val="bg1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EFC3EF6-6BE2-25CC-06B6-9B69DEB28FC8}"/>
              </a:ext>
            </a:extLst>
          </p:cNvPr>
          <p:cNvSpPr txBox="1"/>
          <p:nvPr/>
        </p:nvSpPr>
        <p:spPr>
          <a:xfrm>
            <a:off x="1229727" y="187190"/>
            <a:ext cx="8503659" cy="978729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 dirty="0"/>
              <a:t>Municípios com alta transmissão – série histórica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69E0385-88C4-43F5-5C45-EF4443B9045C}"/>
              </a:ext>
            </a:extLst>
          </p:cNvPr>
          <p:cNvSpPr txBox="1"/>
          <p:nvPr/>
        </p:nvSpPr>
        <p:spPr>
          <a:xfrm>
            <a:off x="111132" y="3934089"/>
            <a:ext cx="14701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/>
              <a:t>Proporção de casos por estrato</a:t>
            </a:r>
            <a:endParaRPr lang="en-GB" sz="1400" b="1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2B6086FE-722E-3F93-960A-95D060A55581}"/>
              </a:ext>
            </a:extLst>
          </p:cNvPr>
          <p:cNvCxnSpPr/>
          <p:nvPr/>
        </p:nvCxnSpPr>
        <p:spPr>
          <a:xfrm>
            <a:off x="8630604" y="3173729"/>
            <a:ext cx="80090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29314BAB-F5E9-E24E-496E-1DEA83792EF3}"/>
              </a:ext>
            </a:extLst>
          </p:cNvPr>
          <p:cNvCxnSpPr>
            <a:cxnSpLocks/>
          </p:cNvCxnSpPr>
          <p:nvPr/>
        </p:nvCxnSpPr>
        <p:spPr>
          <a:xfrm>
            <a:off x="10395661" y="3508404"/>
            <a:ext cx="0" cy="13425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929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4A4BEAA-0373-9A49-9525-41447872D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28</a:t>
            </a:fld>
            <a:endParaRPr lang="pt-BR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58479" y="3160855"/>
            <a:ext cx="11360800" cy="7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/>
              <a:t>RESPOSTA</a:t>
            </a:r>
          </a:p>
        </p:txBody>
      </p:sp>
    </p:spTree>
    <p:extLst>
      <p:ext uri="{BB962C8B-B14F-4D97-AF65-F5344CB8AC3E}">
        <p14:creationId xmlns:p14="http://schemas.microsoft.com/office/powerpoint/2010/main" val="2559057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ADDAE33A-0AEA-CDBD-7ED6-59541D453D09}"/>
              </a:ext>
            </a:extLst>
          </p:cNvPr>
          <p:cNvSpPr/>
          <p:nvPr/>
        </p:nvSpPr>
        <p:spPr>
          <a:xfrm>
            <a:off x="638337" y="1658094"/>
            <a:ext cx="4493152" cy="3847379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0" marR="0" lvl="0" indent="0" algn="l" defTabSz="85679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89" b="0" i="0" u="none" strike="noStrike" kern="1200" cap="none" spc="0" normalizeH="0" baseline="0" noProof="0">
              <a:ln>
                <a:noFill/>
              </a:ln>
              <a:solidFill>
                <a:srgbClr val="FFFCFC"/>
              </a:solidFill>
              <a:effectLst/>
              <a:uLnTx/>
              <a:uFillTx/>
              <a:latin typeface="Frutiger" panose="020B0500000000000000" pitchFamily="34" charset="0"/>
              <a:cs typeface="Fira San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0FC22722-0D27-B2F5-1E3F-2F8C466CAF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12" y="2240148"/>
            <a:ext cx="6228925" cy="2267607"/>
          </a:xfrm>
          <a:prstGeom prst="rect">
            <a:avLst/>
          </a:prstGeom>
        </p:spPr>
      </p:pic>
      <p:sp>
        <p:nvSpPr>
          <p:cNvPr id="24" name="TextBox 12">
            <a:extLst>
              <a:ext uri="{FF2B5EF4-FFF2-40B4-BE49-F238E27FC236}">
                <a16:creationId xmlns:a16="http://schemas.microsoft.com/office/drawing/2014/main" id="{BC10E991-CF85-017C-875B-B2E41D7900E7}"/>
              </a:ext>
            </a:extLst>
          </p:cNvPr>
          <p:cNvSpPr txBox="1"/>
          <p:nvPr/>
        </p:nvSpPr>
        <p:spPr>
          <a:xfrm>
            <a:off x="337945" y="4524380"/>
            <a:ext cx="25852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56793">
              <a:spcAft>
                <a:spcPts val="562"/>
              </a:spcAft>
              <a:defRPr/>
            </a:pPr>
            <a:r>
              <a:rPr lang="es-ES" b="1" dirty="0">
                <a:solidFill>
                  <a:prstClr val="black"/>
                </a:solidFill>
                <a:latin typeface="Frutiger" panose="020B0500000000000000" pitchFamily="34" charset="0"/>
                <a:cs typeface="Arial" panose="020B0604020202020204" pitchFamily="34" charset="0"/>
              </a:rPr>
              <a:t>Prevenir la propagación de patógenos y la transmisión sostenida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97FC36CA-4EE0-DE2A-A140-19659D51E87F}"/>
              </a:ext>
            </a:extLst>
          </p:cNvPr>
          <p:cNvSpPr txBox="1"/>
          <p:nvPr/>
        </p:nvSpPr>
        <p:spPr>
          <a:xfrm>
            <a:off x="3544856" y="4552187"/>
            <a:ext cx="242805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defTabSz="856793">
              <a:spcAft>
                <a:spcPts val="562"/>
              </a:spcAft>
              <a:defRPr/>
            </a:pPr>
            <a:r>
              <a:rPr lang="es-ES" b="1">
                <a:solidFill>
                  <a:prstClr val="black"/>
                </a:solidFill>
                <a:latin typeface="Frutiger"/>
                <a:cs typeface="Arial"/>
              </a:rPr>
              <a:t>Aumentar la capacidad de los sistemas</a:t>
            </a:r>
            <a:endParaRPr lang="pt-B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CBB3299F-735F-3D12-FE65-D3A2C967083B}"/>
              </a:ext>
            </a:extLst>
          </p:cNvPr>
          <p:cNvSpPr txBox="1"/>
          <p:nvPr/>
        </p:nvSpPr>
        <p:spPr>
          <a:xfrm>
            <a:off x="6233208" y="4519319"/>
            <a:ext cx="21502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56793">
              <a:spcAft>
                <a:spcPts val="562"/>
              </a:spcAft>
              <a:defRPr/>
            </a:pPr>
            <a:r>
              <a:rPr lang="pt-BR" b="1">
                <a:solidFill>
                  <a:prstClr val="black"/>
                </a:solidFill>
                <a:latin typeface="Frutiger" panose="020B0500000000000000" pitchFamily="34" charset="0"/>
                <a:cs typeface="Arial" panose="020B0604020202020204" pitchFamily="34" charset="0"/>
              </a:rPr>
              <a:t>Detecte, notifique y responda rápidamente a nuevos eventos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F9A7BB96-FD3B-99C0-8993-5C92A94295FD}"/>
              </a:ext>
            </a:extLst>
          </p:cNvPr>
          <p:cNvSpPr txBox="1"/>
          <p:nvPr/>
        </p:nvSpPr>
        <p:spPr>
          <a:xfrm>
            <a:off x="6409696" y="3973668"/>
            <a:ext cx="869054" cy="37752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85683" tIns="42842" rIns="85683" bIns="4284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856793">
              <a:defRPr/>
            </a:pPr>
            <a:r>
              <a:rPr lang="en-US" dirty="0" err="1">
                <a:solidFill>
                  <a:srgbClr val="FFFFFF"/>
                </a:solidFill>
                <a:latin typeface="Frutiger" panose="020B0500000000000000" pitchFamily="34" charset="0"/>
              </a:rPr>
              <a:t>Contener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" panose="020B0500000000000000" pitchFamily="34" charset="0"/>
            </a:endParaRP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9D76D115-4463-BA1F-C6F8-C77D54490E8B}"/>
              </a:ext>
            </a:extLst>
          </p:cNvPr>
          <p:cNvSpPr txBox="1"/>
          <p:nvPr/>
        </p:nvSpPr>
        <p:spPr>
          <a:xfrm>
            <a:off x="8381529" y="3944485"/>
            <a:ext cx="869054" cy="37752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85683" tIns="42842" rIns="85683" bIns="4284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856793">
              <a:defRPr/>
            </a:pPr>
            <a:r>
              <a:rPr lang="en-US">
                <a:solidFill>
                  <a:srgbClr val="FFFFFF"/>
                </a:solidFill>
                <a:latin typeface="Frutiger" panose="020B0500000000000000" pitchFamily="34" charset="0"/>
              </a:rPr>
              <a:t>Controlar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" panose="020B0500000000000000" pitchFamily="34" charset="0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D24A5821-02F0-7999-D1FB-E4A843E77625}"/>
              </a:ext>
            </a:extLst>
          </p:cNvPr>
          <p:cNvSpPr txBox="1"/>
          <p:nvPr/>
        </p:nvSpPr>
        <p:spPr>
          <a:xfrm>
            <a:off x="10336189" y="3955347"/>
            <a:ext cx="869054" cy="37752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85683" tIns="42842" rIns="85683" bIns="4284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56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" panose="020B0500000000000000" pitchFamily="34" charset="0"/>
              </a:rPr>
              <a:t>Mitigar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" panose="020B0500000000000000" pitchFamily="34" charset="0"/>
            </a:endParaRPr>
          </a:p>
        </p:txBody>
      </p:sp>
      <p:sp>
        <p:nvSpPr>
          <p:cNvPr id="36" name="TextBox 18">
            <a:extLst>
              <a:ext uri="{FF2B5EF4-FFF2-40B4-BE49-F238E27FC236}">
                <a16:creationId xmlns:a16="http://schemas.microsoft.com/office/drawing/2014/main" id="{9188005A-915F-16AA-C955-E6C64998F074}"/>
              </a:ext>
            </a:extLst>
          </p:cNvPr>
          <p:cNvSpPr txBox="1"/>
          <p:nvPr/>
        </p:nvSpPr>
        <p:spPr>
          <a:xfrm>
            <a:off x="9004868" y="4502032"/>
            <a:ext cx="24443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56793">
              <a:spcAft>
                <a:spcPts val="562"/>
              </a:spcAft>
              <a:defRPr/>
            </a:pPr>
            <a:r>
              <a:rPr lang="es-ES" b="1">
                <a:solidFill>
                  <a:prstClr val="black"/>
                </a:solidFill>
                <a:latin typeface="Frutiger" panose="020B0500000000000000" pitchFamily="34" charset="0"/>
                <a:cs typeface="Arial" panose="020B0604020202020204" pitchFamily="34" charset="0"/>
              </a:rPr>
              <a:t>Desarrollar rápidamente y garantizar un acceso equitativo a las contramedidas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ChevronBlue 19">
            <a:extLst>
              <a:ext uri="{FF2B5EF4-FFF2-40B4-BE49-F238E27FC236}">
                <a16:creationId xmlns:a16="http://schemas.microsoft.com/office/drawing/2014/main" id="{B62DB2B4-7DF6-ECDC-BD20-211D0ED285B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974734" y="4884038"/>
            <a:ext cx="428416" cy="428416"/>
            <a:chOff x="1016000" y="1016000"/>
            <a:chExt cx="396228" cy="396228"/>
          </a:xfrm>
        </p:grpSpPr>
        <p:sp>
          <p:nvSpPr>
            <p:cNvPr id="53" name="Oval 20">
              <a:extLst>
                <a:ext uri="{FF2B5EF4-FFF2-40B4-BE49-F238E27FC236}">
                  <a16:creationId xmlns:a16="http://schemas.microsoft.com/office/drawing/2014/main" id="{4532BBF7-6762-70B0-7FC7-C5FF897AFF1E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683" tIns="42842" rIns="85683" bIns="4284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56793" rtl="0" eaLnBrk="1" fontAlgn="auto" latinLnBrk="0" hangingPunct="1">
                <a:lnSpc>
                  <a:spcPct val="100000"/>
                </a:lnSpc>
                <a:spcBef>
                  <a:spcPts val="281"/>
                </a:spcBef>
                <a:spcAft>
                  <a:spcPts val="281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99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" panose="020B0500000000000000" pitchFamily="34" charset="0"/>
              </a:endParaRPr>
            </a:p>
          </p:txBody>
        </p:sp>
        <p:pic>
          <p:nvPicPr>
            <p:cNvPr id="55" name="Graphic 21">
              <a:extLst>
                <a:ext uri="{FF2B5EF4-FFF2-40B4-BE49-F238E27FC236}">
                  <a16:creationId xmlns:a16="http://schemas.microsoft.com/office/drawing/2014/main" id="{6F7DF5E6-6B36-392C-356C-A1209469D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3615" y="1023615"/>
              <a:ext cx="381000" cy="381000"/>
            </a:xfrm>
            <a:prstGeom prst="rect">
              <a:avLst/>
            </a:prstGeom>
          </p:spPr>
        </p:pic>
      </p:grpSp>
      <p:grpSp>
        <p:nvGrpSpPr>
          <p:cNvPr id="42" name="ChevronBlue 19">
            <a:extLst>
              <a:ext uri="{FF2B5EF4-FFF2-40B4-BE49-F238E27FC236}">
                <a16:creationId xmlns:a16="http://schemas.microsoft.com/office/drawing/2014/main" id="{3F2FDD85-24AA-292F-0F76-7EB7ED54490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796558" y="4875806"/>
            <a:ext cx="428416" cy="428416"/>
            <a:chOff x="1016000" y="1016000"/>
            <a:chExt cx="396228" cy="396228"/>
          </a:xfrm>
        </p:grpSpPr>
        <p:sp>
          <p:nvSpPr>
            <p:cNvPr id="51" name="Oval 23">
              <a:extLst>
                <a:ext uri="{FF2B5EF4-FFF2-40B4-BE49-F238E27FC236}">
                  <a16:creationId xmlns:a16="http://schemas.microsoft.com/office/drawing/2014/main" id="{141563D5-41C8-8114-BB9F-B89AC4F30D7C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683" tIns="42842" rIns="85683" bIns="4284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56793" rtl="0" eaLnBrk="1" fontAlgn="auto" latinLnBrk="0" hangingPunct="1">
                <a:lnSpc>
                  <a:spcPct val="100000"/>
                </a:lnSpc>
                <a:spcBef>
                  <a:spcPts val="281"/>
                </a:spcBef>
                <a:spcAft>
                  <a:spcPts val="281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99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" panose="020B0500000000000000" pitchFamily="34" charset="0"/>
              </a:endParaRPr>
            </a:p>
          </p:txBody>
        </p:sp>
        <p:pic>
          <p:nvPicPr>
            <p:cNvPr id="52" name="Graphic 24">
              <a:extLst>
                <a:ext uri="{FF2B5EF4-FFF2-40B4-BE49-F238E27FC236}">
                  <a16:creationId xmlns:a16="http://schemas.microsoft.com/office/drawing/2014/main" id="{65BC1EFC-5846-E973-CBA6-2B930F15A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3614" y="1023614"/>
              <a:ext cx="381000" cy="381000"/>
            </a:xfrm>
            <a:prstGeom prst="rect">
              <a:avLst/>
            </a:prstGeom>
          </p:spPr>
        </p:pic>
      </p:grpSp>
      <p:grpSp>
        <p:nvGrpSpPr>
          <p:cNvPr id="43" name="ChevronBlue 19">
            <a:extLst>
              <a:ext uri="{FF2B5EF4-FFF2-40B4-BE49-F238E27FC236}">
                <a16:creationId xmlns:a16="http://schemas.microsoft.com/office/drawing/2014/main" id="{B740DD81-14F0-FC0B-9392-F10725AE85E5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568218" y="4867574"/>
            <a:ext cx="428416" cy="428416"/>
            <a:chOff x="1016000" y="1016000"/>
            <a:chExt cx="396228" cy="396228"/>
          </a:xfrm>
        </p:grpSpPr>
        <p:sp>
          <p:nvSpPr>
            <p:cNvPr id="49" name="Oval 26">
              <a:extLst>
                <a:ext uri="{FF2B5EF4-FFF2-40B4-BE49-F238E27FC236}">
                  <a16:creationId xmlns:a16="http://schemas.microsoft.com/office/drawing/2014/main" id="{473A0905-6740-0450-C201-C49E7AB831E2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683" tIns="42842" rIns="85683" bIns="4284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56793" rtl="0" eaLnBrk="1" fontAlgn="auto" latinLnBrk="0" hangingPunct="1">
                <a:lnSpc>
                  <a:spcPct val="100000"/>
                </a:lnSpc>
                <a:spcBef>
                  <a:spcPts val="281"/>
                </a:spcBef>
                <a:spcAft>
                  <a:spcPts val="281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99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" panose="020B0500000000000000" pitchFamily="34" charset="0"/>
              </a:endParaRPr>
            </a:p>
          </p:txBody>
        </p:sp>
        <p:pic>
          <p:nvPicPr>
            <p:cNvPr id="50" name="Graphic 27">
              <a:extLst>
                <a:ext uri="{FF2B5EF4-FFF2-40B4-BE49-F238E27FC236}">
                  <a16:creationId xmlns:a16="http://schemas.microsoft.com/office/drawing/2014/main" id="{2C9F5DAC-7753-2DA4-B5CA-FE5E46D45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3614" y="1023614"/>
              <a:ext cx="381000" cy="381000"/>
            </a:xfrm>
            <a:prstGeom prst="rect">
              <a:avLst/>
            </a:prstGeom>
          </p:spPr>
        </p:pic>
      </p:grpSp>
      <p:cxnSp>
        <p:nvCxnSpPr>
          <p:cNvPr id="44" name="Straight Connector 35">
            <a:extLst>
              <a:ext uri="{FF2B5EF4-FFF2-40B4-BE49-F238E27FC236}">
                <a16:creationId xmlns:a16="http://schemas.microsoft.com/office/drawing/2014/main" id="{5FDB3F5F-3E72-E0E1-12E2-A8FBB228F2A1}"/>
              </a:ext>
            </a:extLst>
          </p:cNvPr>
          <p:cNvCxnSpPr>
            <a:cxnSpLocks/>
          </p:cNvCxnSpPr>
          <p:nvPr/>
        </p:nvCxnSpPr>
        <p:spPr>
          <a:xfrm>
            <a:off x="458399" y="4487834"/>
            <a:ext cx="111431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ee4pHeader3">
            <a:extLst>
              <a:ext uri="{FF2B5EF4-FFF2-40B4-BE49-F238E27FC236}">
                <a16:creationId xmlns:a16="http://schemas.microsoft.com/office/drawing/2014/main" id="{89848485-C3A9-E6ED-5217-38FC0E64E4D4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gray">
          <a:xfrm>
            <a:off x="5796558" y="1119825"/>
            <a:ext cx="5804974" cy="409986"/>
          </a:xfrm>
          <a:prstGeom prst="chevron">
            <a:avLst>
              <a:gd name="adj" fmla="val 18199"/>
            </a:avLst>
          </a:prstGeom>
          <a:solidFill>
            <a:srgbClr val="286494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0">
            <a:noAutofit/>
          </a:bodyPr>
          <a:lstStyle/>
          <a:p>
            <a:pPr lvl="0" algn="ctr" defTabSz="856793" eaLnBrk="0" hangingPunct="0">
              <a:defRPr/>
            </a:pPr>
            <a:r>
              <a:rPr lang="en-US" sz="2200" kern="0">
                <a:solidFill>
                  <a:srgbClr val="FFFFFF"/>
                </a:solidFill>
                <a:latin typeface="Frutiger" panose="020B0500000000000000" pitchFamily="34" charset="0"/>
                <a:sym typeface="Trebuchet MS" panose="020B0603020202020204" pitchFamily="34" charset="0"/>
              </a:rPr>
              <a:t>Detectar y responder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" panose="020B0500000000000000" pitchFamily="34" charset="0"/>
              <a:sym typeface="Trebuchet MS" panose="020B0603020202020204" pitchFamily="34" charset="0"/>
            </a:endParaRPr>
          </a:p>
        </p:txBody>
      </p:sp>
      <p:sp>
        <p:nvSpPr>
          <p:cNvPr id="47" name="ee4pHeader1">
            <a:extLst>
              <a:ext uri="{FF2B5EF4-FFF2-40B4-BE49-F238E27FC236}">
                <a16:creationId xmlns:a16="http://schemas.microsoft.com/office/drawing/2014/main" id="{B66D3C88-4C55-57BE-4216-1EEAE705345D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gray">
          <a:xfrm>
            <a:off x="427210" y="1119825"/>
            <a:ext cx="2686045" cy="409986"/>
          </a:xfrm>
          <a:prstGeom prst="homePlate">
            <a:avLst>
              <a:gd name="adj" fmla="val 18199"/>
            </a:avLst>
          </a:prstGeom>
          <a:solidFill>
            <a:srgbClr val="7D9FBA"/>
          </a:solidFill>
          <a:ln>
            <a:solidFill>
              <a:srgbClr val="6B91B1"/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anchor="ctr" anchorCtr="0">
            <a:noAutofit/>
          </a:bodyPr>
          <a:lstStyle/>
          <a:p>
            <a:pPr lvl="0" algn="ctr" defTabSz="856793" eaLnBrk="0" hangingPunct="0">
              <a:defRPr/>
            </a:pPr>
            <a:r>
              <a:rPr lang="en-US" sz="2200" kern="0">
                <a:solidFill>
                  <a:srgbClr val="FFFFFF"/>
                </a:solidFill>
                <a:latin typeface="Frutiger" panose="020B0500000000000000" pitchFamily="34" charset="0"/>
                <a:sym typeface="Trebuchet MS" panose="020B0603020202020204" pitchFamily="34" charset="0"/>
              </a:rPr>
              <a:t>Prevenir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" panose="020B0500000000000000" pitchFamily="34" charset="0"/>
              <a:sym typeface="Trebuchet MS" panose="020B0603020202020204" pitchFamily="34" charset="0"/>
            </a:endParaRPr>
          </a:p>
        </p:txBody>
      </p:sp>
      <p:sp>
        <p:nvSpPr>
          <p:cNvPr id="48" name="ee4pHeader2">
            <a:extLst>
              <a:ext uri="{FF2B5EF4-FFF2-40B4-BE49-F238E27FC236}">
                <a16:creationId xmlns:a16="http://schemas.microsoft.com/office/drawing/2014/main" id="{870B27EA-82A0-B135-A70A-D85062946EA2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gray">
          <a:xfrm>
            <a:off x="3118745" y="1119825"/>
            <a:ext cx="2686045" cy="409986"/>
          </a:xfrm>
          <a:prstGeom prst="chevron">
            <a:avLst>
              <a:gd name="adj" fmla="val 18199"/>
            </a:avLst>
          </a:prstGeom>
          <a:solidFill>
            <a:srgbClr val="DD672C"/>
          </a:solidFill>
          <a:ln>
            <a:solidFill>
              <a:srgbClr val="C65720"/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 anchorCtr="0">
            <a:noAutofit/>
          </a:bodyPr>
          <a:lstStyle/>
          <a:p>
            <a:pPr marL="0" marR="0" lvl="0" indent="0" algn="ctr" defTabSz="85679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" panose="020B0500000000000000" pitchFamily="34" charset="0"/>
                <a:sym typeface="Trebuchet MS" panose="020B0603020202020204" pitchFamily="34" charset="0"/>
              </a:rPr>
              <a:t>Preparar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" panose="020B0500000000000000" pitchFamily="34" charset="0"/>
              <a:sym typeface="Trebuchet MS" panose="020B0603020202020204" pitchFamily="34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9C94D4C3-F548-F78A-A40D-ED1FD1F407EE}"/>
              </a:ext>
            </a:extLst>
          </p:cNvPr>
          <p:cNvSpPr txBox="1">
            <a:spLocks/>
          </p:cNvSpPr>
          <p:nvPr/>
        </p:nvSpPr>
        <p:spPr>
          <a:xfrm>
            <a:off x="322446" y="314342"/>
            <a:ext cx="11482247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>
              <a:defRPr sz="2800" b="1">
                <a:solidFill>
                  <a:schemeClr val="accent1">
                    <a:lumMod val="75000"/>
                  </a:schemeClr>
                </a:solidFill>
                <a:ea typeface="MS PGothic" pitchFamily="34" charset="-128"/>
              </a:defRPr>
            </a:lvl1pPr>
          </a:lstStyle>
          <a:p>
            <a:pPr algn="ctr"/>
            <a:r>
              <a:rPr lang="pt-BR"/>
              <a:t>Momentos de resposta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A987036-2532-4DD3-B858-9066DC3FBE81}"/>
              </a:ext>
            </a:extLst>
          </p:cNvPr>
          <p:cNvSpPr txBox="1"/>
          <p:nvPr/>
        </p:nvSpPr>
        <p:spPr>
          <a:xfrm>
            <a:off x="2405787" y="6386109"/>
            <a:ext cx="443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Slide cedido pela OPAS</a:t>
            </a:r>
          </a:p>
        </p:txBody>
      </p:sp>
    </p:spTree>
    <p:extLst>
      <p:ext uri="{BB962C8B-B14F-4D97-AF65-F5344CB8AC3E}">
        <p14:creationId xmlns:p14="http://schemas.microsoft.com/office/powerpoint/2010/main" val="5756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6" grpId="0"/>
      <p:bldP spid="46" grpId="0" animBg="1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88603CF-0804-7123-3309-25936222AEF3}"/>
              </a:ext>
            </a:extLst>
          </p:cNvPr>
          <p:cNvSpPr txBox="1"/>
          <p:nvPr/>
        </p:nvSpPr>
        <p:spPr>
          <a:xfrm>
            <a:off x="61841" y="6475318"/>
            <a:ext cx="2904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Dados atualizados até 24/04/2024</a:t>
            </a:r>
          </a:p>
        </p:txBody>
      </p:sp>
      <p:sp>
        <p:nvSpPr>
          <p:cNvPr id="8" name="Google Shape;197;g1decb84dab3_0_1">
            <a:extLst>
              <a:ext uri="{FF2B5EF4-FFF2-40B4-BE49-F238E27FC236}">
                <a16:creationId xmlns:a16="http://schemas.microsoft.com/office/drawing/2014/main" id="{1494A8BD-86A0-C054-63F7-5EA6C041EB09}"/>
              </a:ext>
            </a:extLst>
          </p:cNvPr>
          <p:cNvSpPr txBox="1"/>
          <p:nvPr/>
        </p:nvSpPr>
        <p:spPr>
          <a:xfrm>
            <a:off x="361420" y="864811"/>
            <a:ext cx="1040303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b="1">
                <a:latin typeface="Montserrat "/>
                <a:cs typeface="Arial" panose="020B0604020202020204" pitchFamily="34" charset="0"/>
                <a:sym typeface="Montserrat"/>
              </a:rPr>
              <a:t>CASOS E MORTES POR DENGUE, CHIKUNGUNYA E ZIKA NO BRASIL (1986 A 2023)</a:t>
            </a:r>
            <a:endParaRPr lang="pt-BR" b="1" dirty="0">
              <a:solidFill>
                <a:schemeClr val="tx1"/>
              </a:solidFill>
              <a:latin typeface="Montserrat 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3F67952-70E7-A164-8835-B1648C9F860C}"/>
              </a:ext>
            </a:extLst>
          </p:cNvPr>
          <p:cNvSpPr txBox="1"/>
          <p:nvPr/>
        </p:nvSpPr>
        <p:spPr>
          <a:xfrm>
            <a:off x="9499896" y="1951672"/>
            <a:ext cx="19668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algn="ctr"/>
            <a:r>
              <a:rPr lang="pt-BR" b="1" dirty="0">
                <a:solidFill>
                  <a:srgbClr val="FF0000"/>
                </a:solidFill>
                <a:latin typeface="Montserrat "/>
                <a:cs typeface="Arial" panose="020B0604020202020204" pitchFamily="34" charset="0"/>
              </a:rPr>
              <a:t>2024</a:t>
            </a:r>
          </a:p>
          <a:p>
            <a:pPr marL="266700" algn="ctr"/>
            <a:r>
              <a:rPr lang="pt-BR" b="1" dirty="0">
                <a:latin typeface="Montserrat "/>
                <a:cs typeface="Arial" panose="020B0604020202020204" pitchFamily="34" charset="0"/>
              </a:rPr>
              <a:t>mais casos do que em 2022 e 2023 combinados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-370296" y="118813"/>
            <a:ext cx="11360800" cy="763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latin typeface="Montserrat Black"/>
              </a:rPr>
              <a:t>Situação epidemiológica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8AF33C-05C2-FBA4-6639-057A554706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626" y="1492370"/>
            <a:ext cx="8742485" cy="498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/>
              <a:t>RESPOSTAS DE EMERGÊNCIA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mtClean="0"/>
              <a:pPr algn="r"/>
              <a:t>30</a:t>
            </a:fld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83096" y="1321402"/>
            <a:ext cx="10713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>
                <a:latin typeface="+mj-lt"/>
              </a:rPr>
              <a:t>Plano Nacional de Contingência para Emergências de Saúde Pública por Arboviroses</a:t>
            </a:r>
            <a:endParaRPr lang="pt-BR" b="1" dirty="0"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094DB52-1F49-B0CF-5423-68E61DF5D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50" t="21986" r="36000" b="13164"/>
          <a:stretch/>
        </p:blipFill>
        <p:spPr>
          <a:xfrm>
            <a:off x="352033" y="2003572"/>
            <a:ext cx="3121425" cy="4419699"/>
          </a:xfrm>
          <a:prstGeom prst="rect">
            <a:avLst/>
          </a:prstGeom>
        </p:spPr>
      </p:pic>
      <p:grpSp>
        <p:nvGrpSpPr>
          <p:cNvPr id="15" name="Agrupar 14"/>
          <p:cNvGrpSpPr/>
          <p:nvPr/>
        </p:nvGrpSpPr>
        <p:grpSpPr>
          <a:xfrm>
            <a:off x="3661586" y="2657316"/>
            <a:ext cx="7159059" cy="3445312"/>
            <a:chOff x="3701343" y="2557924"/>
            <a:chExt cx="7159059" cy="3445312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01343" y="2586651"/>
              <a:ext cx="7159059" cy="3416585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4353338" y="3998614"/>
              <a:ext cx="596350" cy="230832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b="1" dirty="0">
                  <a:latin typeface="+mj-lt"/>
                </a:rPr>
                <a:t>Nível 1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4813851" y="3671879"/>
              <a:ext cx="596350" cy="230832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b="1" dirty="0">
                  <a:latin typeface="+mj-lt"/>
                </a:rPr>
                <a:t>Nível 2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884504" y="2838248"/>
              <a:ext cx="596350" cy="230832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b="1" dirty="0">
                  <a:latin typeface="+mj-lt"/>
                </a:rPr>
                <a:t>Nível 3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8736495" y="4229446"/>
              <a:ext cx="1133062" cy="369332"/>
            </a:xfrm>
            <a:prstGeom prst="rect">
              <a:avLst/>
            </a:prstGeom>
            <a:solidFill>
              <a:srgbClr val="FAFAFA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b="1" dirty="0">
                  <a:latin typeface="+mj-lt"/>
                </a:rPr>
                <a:t>Ações de  preparação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4813851" y="3425685"/>
              <a:ext cx="844828" cy="25391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50" b="1" dirty="0">
                  <a:latin typeface="+mj-lt"/>
                </a:rPr>
                <a:t>Alerta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6626087" y="2557924"/>
              <a:ext cx="1118611" cy="253916"/>
            </a:xfrm>
            <a:prstGeom prst="rect">
              <a:avLst/>
            </a:prstGeom>
            <a:solidFill>
              <a:srgbClr val="EF4C3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50" b="1" dirty="0">
                  <a:latin typeface="+mj-lt"/>
                </a:rPr>
                <a:t>Emergência</a:t>
              </a:r>
            </a:p>
          </p:txBody>
        </p:sp>
      </p:grpSp>
      <p:sp>
        <p:nvSpPr>
          <p:cNvPr id="18" name="Retângulo 17"/>
          <p:cNvSpPr/>
          <p:nvPr/>
        </p:nvSpPr>
        <p:spPr>
          <a:xfrm>
            <a:off x="8221749" y="2212049"/>
            <a:ext cx="3815176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/>
              <a:t>Incidência de casos acima do limite superior do diagrama de controle
Óbitos confirmados</a:t>
            </a:r>
            <a:endParaRPr lang="pt-BR" dirty="0"/>
          </a:p>
        </p:txBody>
      </p:sp>
      <p:cxnSp>
        <p:nvCxnSpPr>
          <p:cNvPr id="20" name="Conector de Seta Reta 19"/>
          <p:cNvCxnSpPr>
            <a:cxnSpLocks/>
            <a:stCxn id="17" idx="3"/>
          </p:cNvCxnSpPr>
          <p:nvPr/>
        </p:nvCxnSpPr>
        <p:spPr>
          <a:xfrm>
            <a:off x="7704941" y="2784274"/>
            <a:ext cx="468337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4771" y="1783859"/>
            <a:ext cx="459481" cy="45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52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2BEAA24-6854-2CAD-69EA-392ECAFC2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31</a:t>
            </a:fld>
            <a:endParaRPr lang="pt-BR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778328B-AEED-56E4-EB53-AB5515FC6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3008903"/>
              </p:ext>
            </p:extLst>
          </p:nvPr>
        </p:nvGraphicFramePr>
        <p:xfrm>
          <a:off x="1129553" y="719666"/>
          <a:ext cx="9898665" cy="5629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95FA71EE-09FF-1A6D-8CDC-8769A4F6F8E1}"/>
              </a:ext>
            </a:extLst>
          </p:cNvPr>
          <p:cNvSpPr txBox="1"/>
          <p:nvPr/>
        </p:nvSpPr>
        <p:spPr>
          <a:xfrm>
            <a:off x="1245794" y="786618"/>
            <a:ext cx="52087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Objetivo em períodos epidêmicos:</a:t>
            </a:r>
          </a:p>
          <a:p>
            <a:r>
              <a:rPr lang="pt-BR" sz="2400" b="1" dirty="0">
                <a:solidFill>
                  <a:srgbClr val="FF0000"/>
                </a:solidFill>
              </a:rPr>
              <a:t>Reduzir a gravidade e os óbitos</a:t>
            </a:r>
          </a:p>
        </p:txBody>
      </p:sp>
    </p:spTree>
    <p:extLst>
      <p:ext uri="{BB962C8B-B14F-4D97-AF65-F5344CB8AC3E}">
        <p14:creationId xmlns:p14="http://schemas.microsoft.com/office/powerpoint/2010/main" val="3976433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5F161-88FF-F41B-65F0-49E2A7552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Agrupar 44">
            <a:extLst>
              <a:ext uri="{FF2B5EF4-FFF2-40B4-BE49-F238E27FC236}">
                <a16:creationId xmlns:a16="http://schemas.microsoft.com/office/drawing/2014/main" id="{8CB60ADA-3106-E09C-62E1-3A69894E0822}"/>
              </a:ext>
            </a:extLst>
          </p:cNvPr>
          <p:cNvGrpSpPr/>
          <p:nvPr/>
        </p:nvGrpSpPr>
        <p:grpSpPr>
          <a:xfrm>
            <a:off x="7708134" y="1650959"/>
            <a:ext cx="4304110" cy="3956621"/>
            <a:chOff x="840389" y="6358969"/>
            <a:chExt cx="2355950" cy="2355950"/>
          </a:xfrm>
        </p:grpSpPr>
        <p:pic>
          <p:nvPicPr>
            <p:cNvPr id="47" name="Google Shape;330;p22" descr="Mapa&#10;&#10;Descrição gerada automaticamente">
              <a:extLst>
                <a:ext uri="{FF2B5EF4-FFF2-40B4-BE49-F238E27FC236}">
                  <a16:creationId xmlns:a16="http://schemas.microsoft.com/office/drawing/2014/main" id="{285D18E3-7E62-FD26-7EE2-3AB7E2FA3E8A}"/>
                </a:ext>
              </a:extLst>
            </p:cNvPr>
            <p:cNvPicPr preferRelativeResize="0"/>
            <p:nvPr/>
          </p:nvPicPr>
          <p:blipFill rotWithShape="1"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840389" y="6358969"/>
              <a:ext cx="2355950" cy="23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2" descr="pino de localização ">
              <a:extLst>
                <a:ext uri="{FF2B5EF4-FFF2-40B4-BE49-F238E27FC236}">
                  <a16:creationId xmlns:a16="http://schemas.microsoft.com/office/drawing/2014/main" id="{67C87BAD-8D37-7CF4-D42A-40D98271A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455" y="7532572"/>
              <a:ext cx="124954" cy="12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pino de localização ">
              <a:extLst>
                <a:ext uri="{FF2B5EF4-FFF2-40B4-BE49-F238E27FC236}">
                  <a16:creationId xmlns:a16="http://schemas.microsoft.com/office/drawing/2014/main" id="{1B80828C-6D3C-B8D2-79A9-3E6B4EC4D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18" y="7760464"/>
              <a:ext cx="124954" cy="12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pino de localização ">
              <a:extLst>
                <a:ext uri="{FF2B5EF4-FFF2-40B4-BE49-F238E27FC236}">
                  <a16:creationId xmlns:a16="http://schemas.microsoft.com/office/drawing/2014/main" id="{801338F4-FC00-EAD4-C62C-582F78F0D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63" y="7175987"/>
              <a:ext cx="124954" cy="12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pino de localização ">
              <a:extLst>
                <a:ext uri="{FF2B5EF4-FFF2-40B4-BE49-F238E27FC236}">
                  <a16:creationId xmlns:a16="http://schemas.microsoft.com/office/drawing/2014/main" id="{E411E18A-2A9F-1775-C019-CBBBE9199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105" y="8112121"/>
              <a:ext cx="124954" cy="12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pino de localização ">
              <a:extLst>
                <a:ext uri="{FF2B5EF4-FFF2-40B4-BE49-F238E27FC236}">
                  <a16:creationId xmlns:a16="http://schemas.microsoft.com/office/drawing/2014/main" id="{F5DF7398-9ED8-CA80-B70B-E7BE27B3E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763" y="7613420"/>
              <a:ext cx="124954" cy="12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oogle Shape;322;p22">
            <a:extLst>
              <a:ext uri="{FF2B5EF4-FFF2-40B4-BE49-F238E27FC236}">
                <a16:creationId xmlns:a16="http://schemas.microsoft.com/office/drawing/2014/main" id="{A3B395B2-F552-B185-2E83-86D8EEEE5D28}"/>
              </a:ext>
            </a:extLst>
          </p:cNvPr>
          <p:cNvGrpSpPr/>
          <p:nvPr/>
        </p:nvGrpSpPr>
        <p:grpSpPr>
          <a:xfrm>
            <a:off x="6206233" y="3845937"/>
            <a:ext cx="3877071" cy="738633"/>
            <a:chOff x="2921915" y="7550060"/>
            <a:chExt cx="3877071" cy="738633"/>
          </a:xfrm>
        </p:grpSpPr>
        <p:sp>
          <p:nvSpPr>
            <p:cNvPr id="57" name="Google Shape;323;p22">
              <a:extLst>
                <a:ext uri="{FF2B5EF4-FFF2-40B4-BE49-F238E27FC236}">
                  <a16:creationId xmlns:a16="http://schemas.microsoft.com/office/drawing/2014/main" id="{57066015-81C8-D7C0-53F8-CF53D5297651}"/>
                </a:ext>
              </a:extLst>
            </p:cNvPr>
            <p:cNvSpPr txBox="1"/>
            <p:nvPr/>
          </p:nvSpPr>
          <p:spPr>
            <a:xfrm>
              <a:off x="2921915" y="7550060"/>
              <a:ext cx="1295100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>
                <a:buSzPts val="3600"/>
              </a:pPr>
              <a:r>
                <a:rPr lang="pt-BR" sz="3600" dirty="0">
                  <a:solidFill>
                    <a:srgbClr val="DCBC23"/>
                  </a:solidFill>
                  <a:ea typeface="Montserrat Black"/>
                  <a:cs typeface="Montserrat Black"/>
                  <a:sym typeface="Montserrat Black"/>
                </a:rPr>
                <a:t>16</a:t>
              </a:r>
              <a:endParaRPr sz="3600" dirty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endParaRPr>
            </a:p>
          </p:txBody>
        </p:sp>
        <p:sp>
          <p:nvSpPr>
            <p:cNvPr id="58" name="Google Shape;324;p22">
              <a:extLst>
                <a:ext uri="{FF2B5EF4-FFF2-40B4-BE49-F238E27FC236}">
                  <a16:creationId xmlns:a16="http://schemas.microsoft.com/office/drawing/2014/main" id="{A0F1E1E6-C0F8-4025-B370-180D08B3534A}"/>
                </a:ext>
              </a:extLst>
            </p:cNvPr>
            <p:cNvSpPr txBox="1"/>
            <p:nvPr/>
          </p:nvSpPr>
          <p:spPr>
            <a:xfrm>
              <a:off x="3824186" y="7683448"/>
              <a:ext cx="2974800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>
                <a:buSzPts val="1600"/>
              </a:pPr>
              <a:r>
                <a:rPr lang="pt-BR" sz="2000" b="1" dirty="0">
                  <a:solidFill>
                    <a:schemeClr val="dk1"/>
                  </a:solidFill>
                  <a:ea typeface="Montserrat"/>
                  <a:cs typeface="Montserrat"/>
                  <a:sym typeface="Montserrat"/>
                </a:rPr>
                <a:t>Apoios locais</a:t>
              </a:r>
              <a:endParaRPr sz="2000" dirty="0"/>
            </a:p>
          </p:txBody>
        </p:sp>
      </p:grpSp>
      <p:pic>
        <p:nvPicPr>
          <p:cNvPr id="60" name="Google Shape;275;p21">
            <a:extLst>
              <a:ext uri="{FF2B5EF4-FFF2-40B4-BE49-F238E27FC236}">
                <a16:creationId xmlns:a16="http://schemas.microsoft.com/office/drawing/2014/main" id="{AD3B67F5-61DA-D25C-73E9-4584CC63059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037" y="2189020"/>
            <a:ext cx="1411225" cy="86085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271;p21">
            <a:extLst>
              <a:ext uri="{FF2B5EF4-FFF2-40B4-BE49-F238E27FC236}">
                <a16:creationId xmlns:a16="http://schemas.microsoft.com/office/drawing/2014/main" id="{1DB533F2-C75E-D339-331A-5BD5A679076F}"/>
              </a:ext>
            </a:extLst>
          </p:cNvPr>
          <p:cNvSpPr txBox="1"/>
          <p:nvPr/>
        </p:nvSpPr>
        <p:spPr>
          <a:xfrm>
            <a:off x="1508835" y="2290852"/>
            <a:ext cx="12951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3000" dirty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90</a:t>
            </a:r>
            <a:endParaRPr sz="30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2" name="Google Shape;270;p21">
            <a:extLst>
              <a:ext uri="{FF2B5EF4-FFF2-40B4-BE49-F238E27FC236}">
                <a16:creationId xmlns:a16="http://schemas.microsoft.com/office/drawing/2014/main" id="{D5119166-E553-2D17-49C9-20210EF69D3F}"/>
              </a:ext>
            </a:extLst>
          </p:cNvPr>
          <p:cNvSpPr txBox="1"/>
          <p:nvPr/>
        </p:nvSpPr>
        <p:spPr>
          <a:xfrm>
            <a:off x="2514545" y="2377443"/>
            <a:ext cx="302986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500"/>
            </a:pPr>
            <a:r>
              <a:rPr lang="pt-BR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Dias de ativação</a:t>
            </a:r>
            <a:endParaRPr sz="2000" b="1" dirty="0">
              <a:solidFill>
                <a:schemeClr val="dk1"/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63" name="Google Shape;274;p21">
            <a:extLst>
              <a:ext uri="{FF2B5EF4-FFF2-40B4-BE49-F238E27FC236}">
                <a16:creationId xmlns:a16="http://schemas.microsoft.com/office/drawing/2014/main" id="{2925C162-E87E-D9FF-069E-FC514B1494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221" y="3258566"/>
            <a:ext cx="1350857" cy="8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272;p21">
            <a:extLst>
              <a:ext uri="{FF2B5EF4-FFF2-40B4-BE49-F238E27FC236}">
                <a16:creationId xmlns:a16="http://schemas.microsoft.com/office/drawing/2014/main" id="{F08371F2-3A6B-B42A-2A54-924D7A940B62}"/>
              </a:ext>
            </a:extLst>
          </p:cNvPr>
          <p:cNvSpPr txBox="1"/>
          <p:nvPr/>
        </p:nvSpPr>
        <p:spPr>
          <a:xfrm>
            <a:off x="2456858" y="3334296"/>
            <a:ext cx="274487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500"/>
            </a:pPr>
            <a:r>
              <a:rPr lang="pt-BR" sz="2000" b="1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Informes diários e semanais publicados</a:t>
            </a:r>
            <a:endParaRPr sz="2000" b="1" dirty="0">
              <a:solidFill>
                <a:schemeClr val="dk1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273;p21">
            <a:extLst>
              <a:ext uri="{FF2B5EF4-FFF2-40B4-BE49-F238E27FC236}">
                <a16:creationId xmlns:a16="http://schemas.microsoft.com/office/drawing/2014/main" id="{F634EA1C-44C3-C3A9-68BC-15F6F8822CE9}"/>
              </a:ext>
            </a:extLst>
          </p:cNvPr>
          <p:cNvSpPr txBox="1"/>
          <p:nvPr/>
        </p:nvSpPr>
        <p:spPr>
          <a:xfrm>
            <a:off x="1485603" y="3257252"/>
            <a:ext cx="12951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3000" dirty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40</a:t>
            </a:r>
            <a:endParaRPr sz="30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6" name="Picture 2" descr="pino de localização ">
            <a:extLst>
              <a:ext uri="{FF2B5EF4-FFF2-40B4-BE49-F238E27FC236}">
                <a16:creationId xmlns:a16="http://schemas.microsoft.com/office/drawing/2014/main" id="{19A67A96-D3B4-20F4-BFF3-F0254A423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417" y="2351947"/>
            <a:ext cx="193212" cy="19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80A7D22-93B2-8446-A417-B68F3FD2043A}"/>
              </a:ext>
            </a:extLst>
          </p:cNvPr>
          <p:cNvSpPr/>
          <p:nvPr/>
        </p:nvSpPr>
        <p:spPr>
          <a:xfrm>
            <a:off x="2456859" y="4419209"/>
            <a:ext cx="3862063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500"/>
              <a:buFont typeface="Arial"/>
              <a:buNone/>
            </a:pPr>
            <a:r>
              <a:rPr lang="pt-BR" sz="2000" b="1" dirty="0">
                <a:solidFill>
                  <a:schemeClr val="dk1"/>
                </a:solidFill>
                <a:ea typeface="Montserrat"/>
                <a:cs typeface="Montserrat"/>
              </a:rPr>
              <a:t>Decretos Estaduais: AC, MG, DF, GO, ES, RJ e SC</a:t>
            </a:r>
          </a:p>
        </p:txBody>
      </p:sp>
      <p:sp>
        <p:nvSpPr>
          <p:cNvPr id="37" name="Google Shape;273;p21">
            <a:extLst>
              <a:ext uri="{FF2B5EF4-FFF2-40B4-BE49-F238E27FC236}">
                <a16:creationId xmlns:a16="http://schemas.microsoft.com/office/drawing/2014/main" id="{BC82A47D-789C-A045-986B-A54EBFC6EEA8}"/>
              </a:ext>
            </a:extLst>
          </p:cNvPr>
          <p:cNvSpPr txBox="1"/>
          <p:nvPr/>
        </p:nvSpPr>
        <p:spPr>
          <a:xfrm>
            <a:off x="1467963" y="4326692"/>
            <a:ext cx="12951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3000" dirty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10</a:t>
            </a:r>
            <a:endParaRPr sz="30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38" name="Google Shape;273;p21">
            <a:extLst>
              <a:ext uri="{FF2B5EF4-FFF2-40B4-BE49-F238E27FC236}">
                <a16:creationId xmlns:a16="http://schemas.microsoft.com/office/drawing/2014/main" id="{3F0EF665-43E4-CD17-E4D8-EF4FA62B0C54}"/>
              </a:ext>
            </a:extLst>
          </p:cNvPr>
          <p:cNvSpPr txBox="1"/>
          <p:nvPr/>
        </p:nvSpPr>
        <p:spPr>
          <a:xfrm>
            <a:off x="1467963" y="5179935"/>
            <a:ext cx="12951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3000"/>
            </a:pPr>
            <a:r>
              <a:rPr lang="pt-BR" sz="3000" dirty="0">
                <a:solidFill>
                  <a:srgbClr val="DCBC23"/>
                </a:solidFill>
                <a:ea typeface="Montserrat Black"/>
                <a:cs typeface="Montserrat Black"/>
                <a:sym typeface="Montserrat Black"/>
              </a:rPr>
              <a:t>565</a:t>
            </a:r>
            <a:endParaRPr sz="3000" dirty="0">
              <a:solidFill>
                <a:srgbClr val="DCBC23"/>
              </a:solidFill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C2224CE-8C33-EA2A-246A-931E16940D06}"/>
              </a:ext>
            </a:extLst>
          </p:cNvPr>
          <p:cNvSpPr/>
          <p:nvPr/>
        </p:nvSpPr>
        <p:spPr>
          <a:xfrm>
            <a:off x="2514546" y="5329257"/>
            <a:ext cx="2542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pt-BR" sz="2000" b="1" dirty="0">
                <a:solidFill>
                  <a:schemeClr val="dk1"/>
                </a:solidFill>
                <a:ea typeface="Montserrat"/>
                <a:cs typeface="Montserrat"/>
              </a:rPr>
              <a:t>Decretos Municipais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F1481C5-C254-FF95-AD82-9147C21C7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524" y="4281198"/>
            <a:ext cx="688249" cy="7352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1E39C7-F2AC-72B0-85CE-199EEA2CF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713" y="5090569"/>
            <a:ext cx="941363" cy="70912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1CB9824-E273-9AC1-FB1E-57337345226B}"/>
              </a:ext>
            </a:extLst>
          </p:cNvPr>
          <p:cNvSpPr txBox="1"/>
          <p:nvPr/>
        </p:nvSpPr>
        <p:spPr>
          <a:xfrm>
            <a:off x="780713" y="1833999"/>
            <a:ext cx="6167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 Portaria GM/MS Nº 3.140, de 2 de fevereiro de 2024,</a:t>
            </a:r>
          </a:p>
        </p:txBody>
      </p:sp>
      <p:pic>
        <p:nvPicPr>
          <p:cNvPr id="8" name="Picture 2" descr="pino de localização ">
            <a:extLst>
              <a:ext uri="{FF2B5EF4-FFF2-40B4-BE49-F238E27FC236}">
                <a16:creationId xmlns:a16="http://schemas.microsoft.com/office/drawing/2014/main" id="{0F95717F-03AB-4974-130C-9312B359F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48" y="4326692"/>
            <a:ext cx="228280" cy="2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ino de localização ">
            <a:extLst>
              <a:ext uri="{FF2B5EF4-FFF2-40B4-BE49-F238E27FC236}">
                <a16:creationId xmlns:a16="http://schemas.microsoft.com/office/drawing/2014/main" id="{EDFA274B-C013-1810-E09F-C1BB530A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286" y="5075010"/>
            <a:ext cx="228280" cy="2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ino de localização ">
            <a:extLst>
              <a:ext uri="{FF2B5EF4-FFF2-40B4-BE49-F238E27FC236}">
                <a16:creationId xmlns:a16="http://schemas.microsoft.com/office/drawing/2014/main" id="{7935822B-FDFD-704B-9C5A-58D16A15E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995" y="4832866"/>
            <a:ext cx="228280" cy="2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ino de localização ">
            <a:extLst>
              <a:ext uri="{FF2B5EF4-FFF2-40B4-BE49-F238E27FC236}">
                <a16:creationId xmlns:a16="http://schemas.microsoft.com/office/drawing/2014/main" id="{06F996BA-3D18-3C6B-742D-238467CEA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904" y="4065072"/>
            <a:ext cx="228280" cy="2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ino de localização ">
            <a:extLst>
              <a:ext uri="{FF2B5EF4-FFF2-40B4-BE49-F238E27FC236}">
                <a16:creationId xmlns:a16="http://schemas.microsoft.com/office/drawing/2014/main" id="{232F7DAB-869A-9D31-0740-85B053E1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140" y="4366812"/>
            <a:ext cx="228280" cy="2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ino de localização ">
            <a:extLst>
              <a:ext uri="{FF2B5EF4-FFF2-40B4-BE49-F238E27FC236}">
                <a16:creationId xmlns:a16="http://schemas.microsoft.com/office/drawing/2014/main" id="{9A18AAD6-12D6-B16A-BA46-FAC6616B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062" y="3370552"/>
            <a:ext cx="228280" cy="2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ino de localização ">
            <a:extLst>
              <a:ext uri="{FF2B5EF4-FFF2-40B4-BE49-F238E27FC236}">
                <a16:creationId xmlns:a16="http://schemas.microsoft.com/office/drawing/2014/main" id="{E8911FF2-9422-9517-0967-C23424C59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289" y="1920209"/>
            <a:ext cx="228280" cy="2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ino de localização ">
            <a:extLst>
              <a:ext uri="{FF2B5EF4-FFF2-40B4-BE49-F238E27FC236}">
                <a16:creationId xmlns:a16="http://schemas.microsoft.com/office/drawing/2014/main" id="{F8D956A5-0B93-F909-A346-0F9AC8D3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417" y="3160702"/>
            <a:ext cx="228280" cy="2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E31335D8-836E-3B32-E920-4D0345A20BED}"/>
              </a:ext>
            </a:extLst>
          </p:cNvPr>
          <p:cNvSpPr/>
          <p:nvPr/>
        </p:nvSpPr>
        <p:spPr>
          <a:xfrm>
            <a:off x="441409" y="136008"/>
            <a:ext cx="10727680" cy="17543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algn="ctr">
              <a:lnSpc>
                <a:spcPct val="90000"/>
              </a:lnSpc>
              <a:buSzPts val="2800"/>
            </a:pPr>
            <a:r>
              <a:rPr lang="pt-BR" sz="3200" b="1" dirty="0">
                <a:solidFill>
                  <a:srgbClr val="183EFF"/>
                </a:solidFill>
                <a:latin typeface="+mj-lt"/>
                <a:ea typeface="+mj-ea"/>
                <a:cs typeface="+mj-cs"/>
                <a:sym typeface="Arial"/>
              </a:rPr>
              <a:t>Centro de Operações de Emergências 
Dengue e outras arboviroses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AD70BA7-5612-D57B-0CFF-D46DC0D418FF}"/>
              </a:ext>
            </a:extLst>
          </p:cNvPr>
          <p:cNvSpPr txBox="1"/>
          <p:nvPr/>
        </p:nvSpPr>
        <p:spPr>
          <a:xfrm>
            <a:off x="1203648" y="6064504"/>
            <a:ext cx="6102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latin typeface="Montserrat" panose="02000505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Repasse de R$ 138,3 milhões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3433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1"/>
          <p:cNvSpPr txBox="1">
            <a:spLocks/>
          </p:cNvSpPr>
          <p:nvPr/>
        </p:nvSpPr>
        <p:spPr>
          <a:xfrm>
            <a:off x="241087" y="22627"/>
            <a:ext cx="11360800" cy="763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latin typeface="Montserrat Black"/>
              </a:rPr>
              <a:t>Situação epidemiológica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566C1F-0AEC-2BD3-0944-1189F1F22A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182" y="984329"/>
            <a:ext cx="11083636" cy="48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91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0;p5">
            <a:extLst>
              <a:ext uri="{FF2B5EF4-FFF2-40B4-BE49-F238E27FC236}">
                <a16:creationId xmlns:a16="http://schemas.microsoft.com/office/drawing/2014/main" id="{6ABFAACF-EA86-266A-9C79-6D1F11CD0F33}"/>
              </a:ext>
            </a:extLst>
          </p:cNvPr>
          <p:cNvSpPr txBox="1"/>
          <p:nvPr/>
        </p:nvSpPr>
        <p:spPr>
          <a:xfrm>
            <a:off x="466708" y="5776593"/>
            <a:ext cx="146691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Montserrat" panose="00000500000000000000" pitchFamily="50" charset="0"/>
                <a:ea typeface="Century Gothic"/>
                <a:cs typeface="Century Gothic"/>
                <a:sym typeface="Century Gothic"/>
              </a:rPr>
              <a:t>Fonte: RNDS 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0CC6B13-394C-46AE-BCAF-78C604295355}"/>
              </a:ext>
            </a:extLst>
          </p:cNvPr>
          <p:cNvSpPr txBox="1"/>
          <p:nvPr/>
        </p:nvSpPr>
        <p:spPr>
          <a:xfrm>
            <a:off x="737015" y="707558"/>
            <a:ext cx="11229278" cy="2716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buSzPts val="2800"/>
              <a:defRPr sz="4000" b="1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ym typeface="Arial"/>
              </a:rPr>
              <a:t>DADOS DA VACINAÇÃO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90B7F6AB-C145-4698-91B6-B9DF7D9AC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61" y="128467"/>
            <a:ext cx="1561236" cy="795745"/>
          </a:xfrm>
          <a:prstGeom prst="rect">
            <a:avLst/>
          </a:prstGeom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B418DAC1-027E-5B35-EE21-02353209C4F5}"/>
              </a:ext>
            </a:extLst>
          </p:cNvPr>
          <p:cNvCxnSpPr>
            <a:cxnSpLocks/>
          </p:cNvCxnSpPr>
          <p:nvPr/>
        </p:nvCxnSpPr>
        <p:spPr>
          <a:xfrm>
            <a:off x="737015" y="1663263"/>
            <a:ext cx="8573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F03A7F2-BE6B-400B-A103-BCE76AE5DDD6}"/>
              </a:ext>
            </a:extLst>
          </p:cNvPr>
          <p:cNvSpPr txBox="1"/>
          <p:nvPr/>
        </p:nvSpPr>
        <p:spPr>
          <a:xfrm>
            <a:off x="2622937" y="2834984"/>
            <a:ext cx="195517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EF2727"/>
              </a:buClr>
            </a:pPr>
            <a:r>
              <a:rPr lang="pt-BR" b="1" dirty="0">
                <a:latin typeface="Montserrat" panose="00000500000000000000" pitchFamily="50" charset="0"/>
              </a:rPr>
              <a:t>Doses enviadas aos estados e DF: </a:t>
            </a:r>
            <a:r>
              <a:rPr lang="pt-BR" sz="2400" b="1" dirty="0">
                <a:solidFill>
                  <a:srgbClr val="285BAA"/>
                </a:solidFill>
                <a:latin typeface="Montserrat" panose="00000500000000000000" pitchFamily="50" charset="0"/>
              </a:rPr>
              <a:t>1.681.837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93677D4-5B40-4A52-A164-85455561E15F}"/>
              </a:ext>
            </a:extLst>
          </p:cNvPr>
          <p:cNvSpPr txBox="1"/>
          <p:nvPr/>
        </p:nvSpPr>
        <p:spPr>
          <a:xfrm>
            <a:off x="4706904" y="2834984"/>
            <a:ext cx="234636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EF2727"/>
              </a:buClr>
            </a:pPr>
            <a:r>
              <a:rPr lang="pt-BR" b="1" dirty="0">
                <a:latin typeface="Montserrat" panose="00000500000000000000" pitchFamily="50" charset="0"/>
              </a:rPr>
              <a:t>Número de doses registradas </a:t>
            </a:r>
            <a:r>
              <a:rPr lang="pt-BR" sz="1100" b="1" dirty="0">
                <a:latin typeface="Montserrat" panose="00000500000000000000" pitchFamily="50" charset="0"/>
              </a:rPr>
              <a:t>(até 15/04)</a:t>
            </a:r>
            <a:r>
              <a:rPr lang="pt-BR" b="1" dirty="0">
                <a:latin typeface="Montserrat" panose="00000500000000000000" pitchFamily="50" charset="0"/>
              </a:rPr>
              <a:t>:  </a:t>
            </a:r>
            <a:r>
              <a:rPr lang="pt-BR" sz="2400" b="1" dirty="0">
                <a:solidFill>
                  <a:srgbClr val="285BAA"/>
                </a:solidFill>
                <a:latin typeface="Montserrat" panose="00000500000000000000" pitchFamily="50" charset="0"/>
              </a:rPr>
              <a:t>784.748 </a:t>
            </a:r>
            <a:r>
              <a:rPr lang="pt-BR" sz="1600" b="1" dirty="0">
                <a:solidFill>
                  <a:srgbClr val="285BAA"/>
                </a:solidFill>
                <a:latin typeface="Montserrat" panose="00000500000000000000" pitchFamily="50" charset="0"/>
              </a:rPr>
              <a:t>(46,66%)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0376151-DA16-458A-AA03-A640703AD38F}"/>
              </a:ext>
            </a:extLst>
          </p:cNvPr>
          <p:cNvSpPr txBox="1"/>
          <p:nvPr/>
        </p:nvSpPr>
        <p:spPr>
          <a:xfrm>
            <a:off x="7215394" y="2834984"/>
            <a:ext cx="183501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EF2727"/>
              </a:buClr>
            </a:pPr>
            <a:r>
              <a:rPr lang="pt-BR" b="1" dirty="0">
                <a:latin typeface="Montserrat" panose="00000500000000000000" pitchFamily="50" charset="0"/>
              </a:rPr>
              <a:t>Doses não registradas:  </a:t>
            </a:r>
            <a:r>
              <a:rPr lang="pt-BR" sz="2400" b="1" dirty="0">
                <a:solidFill>
                  <a:srgbClr val="285BAA"/>
                </a:solidFill>
                <a:latin typeface="Montserrat" panose="00000500000000000000" pitchFamily="50" charset="0"/>
              </a:rPr>
              <a:t>897.089</a:t>
            </a:r>
          </a:p>
        </p:txBody>
      </p:sp>
      <p:pic>
        <p:nvPicPr>
          <p:cNvPr id="24" name="Gráfico 18">
            <a:extLst>
              <a:ext uri="{FF2B5EF4-FFF2-40B4-BE49-F238E27FC236}">
                <a16:creationId xmlns:a16="http://schemas.microsoft.com/office/drawing/2014/main" id="{261E37F1-73EC-43E2-800E-26191A9B1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89188" y="2225928"/>
            <a:ext cx="698926" cy="588159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134B0BE9-059D-46D2-B745-E014E80D65E0}"/>
              </a:ext>
            </a:extLst>
          </p:cNvPr>
          <p:cNvSpPr txBox="1"/>
          <p:nvPr/>
        </p:nvSpPr>
        <p:spPr>
          <a:xfrm>
            <a:off x="3076136" y="4593339"/>
            <a:ext cx="185888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EF2727"/>
              </a:buClr>
            </a:pPr>
            <a:r>
              <a:rPr lang="pt-BR" b="1" dirty="0">
                <a:latin typeface="Montserrat" panose="00000500000000000000" pitchFamily="50" charset="0"/>
              </a:rPr>
              <a:t>Doses aplicadas em Fevereiro: </a:t>
            </a:r>
            <a:r>
              <a:rPr lang="pt-BR" sz="2400" b="1" dirty="0">
                <a:solidFill>
                  <a:srgbClr val="285BAA"/>
                </a:solidFill>
                <a:latin typeface="Montserrat" panose="00000500000000000000" pitchFamily="50" charset="0"/>
              </a:rPr>
              <a:t>229.113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B86CA41-F234-4A12-BA62-3036BC5B1D88}"/>
              </a:ext>
            </a:extLst>
          </p:cNvPr>
          <p:cNvSpPr txBox="1"/>
          <p:nvPr/>
        </p:nvSpPr>
        <p:spPr>
          <a:xfrm>
            <a:off x="5254113" y="4566984"/>
            <a:ext cx="172822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EF2727"/>
              </a:buClr>
            </a:pPr>
            <a:r>
              <a:rPr lang="pt-BR" b="1" dirty="0">
                <a:latin typeface="Montserrat" panose="00000500000000000000" pitchFamily="50" charset="0"/>
              </a:rPr>
              <a:t>Doses aplicadas em Março: </a:t>
            </a:r>
            <a:r>
              <a:rPr lang="pt-BR" sz="2400" b="1" dirty="0">
                <a:solidFill>
                  <a:srgbClr val="285BAA"/>
                </a:solidFill>
                <a:latin typeface="Montserrat" panose="00000500000000000000" pitchFamily="50" charset="0"/>
              </a:rPr>
              <a:t>461.953</a:t>
            </a:r>
          </a:p>
        </p:txBody>
      </p:sp>
      <p:sp>
        <p:nvSpPr>
          <p:cNvPr id="30" name="Retângulo: Cantos Arredondados 19">
            <a:extLst>
              <a:ext uri="{FF2B5EF4-FFF2-40B4-BE49-F238E27FC236}">
                <a16:creationId xmlns:a16="http://schemas.microsoft.com/office/drawing/2014/main" id="{0E9DDC87-32EC-406A-AB28-2496BFEC2BDA}"/>
              </a:ext>
            </a:extLst>
          </p:cNvPr>
          <p:cNvSpPr/>
          <p:nvPr/>
        </p:nvSpPr>
        <p:spPr>
          <a:xfrm>
            <a:off x="2454506" y="4428313"/>
            <a:ext cx="6900510" cy="1807234"/>
          </a:xfrm>
          <a:prstGeom prst="roundRect">
            <a:avLst/>
          </a:prstGeom>
          <a:noFill/>
          <a:ln>
            <a:solidFill>
              <a:srgbClr val="EF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Montserrat" panose="00000500000000000000" pitchFamily="50" charset="0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8DDA9C7-6039-4B6F-821D-09D841FD9993}"/>
              </a:ext>
            </a:extLst>
          </p:cNvPr>
          <p:cNvSpPr/>
          <p:nvPr/>
        </p:nvSpPr>
        <p:spPr>
          <a:xfrm>
            <a:off x="2000384" y="4599169"/>
            <a:ext cx="1089891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Montserrat" panose="00000500000000000000" pitchFamily="50" charset="0"/>
            </a:endParaRPr>
          </a:p>
        </p:txBody>
      </p:sp>
      <p:pic>
        <p:nvPicPr>
          <p:cNvPr id="43" name="Gráfico 3">
            <a:extLst>
              <a:ext uri="{FF2B5EF4-FFF2-40B4-BE49-F238E27FC236}">
                <a16:creationId xmlns:a16="http://schemas.microsoft.com/office/drawing/2014/main" id="{7F8A47E2-8BE1-490A-8A9A-AAEACA6C9B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2816" y="4566984"/>
            <a:ext cx="708090" cy="708090"/>
          </a:xfrm>
          <a:prstGeom prst="rect">
            <a:avLst/>
          </a:prstGeom>
        </p:spPr>
      </p:pic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D835CF65-54BD-43E3-B330-728F2AFE46D1}"/>
              </a:ext>
            </a:extLst>
          </p:cNvPr>
          <p:cNvCxnSpPr>
            <a:cxnSpLocks/>
          </p:cNvCxnSpPr>
          <p:nvPr/>
        </p:nvCxnSpPr>
        <p:spPr>
          <a:xfrm>
            <a:off x="5094566" y="4539276"/>
            <a:ext cx="0" cy="14527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áfico 27">
            <a:extLst>
              <a:ext uri="{FF2B5EF4-FFF2-40B4-BE49-F238E27FC236}">
                <a16:creationId xmlns:a16="http://schemas.microsoft.com/office/drawing/2014/main" id="{8AEE766C-291B-435D-B25C-C1517F1CEC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08553" y="2138292"/>
            <a:ext cx="605921" cy="621707"/>
          </a:xfrm>
          <a:prstGeom prst="rect">
            <a:avLst/>
          </a:prstGeom>
        </p:spPr>
      </p:pic>
      <p:pic>
        <p:nvPicPr>
          <p:cNvPr id="46" name="Gráfico 29">
            <a:extLst>
              <a:ext uri="{FF2B5EF4-FFF2-40B4-BE49-F238E27FC236}">
                <a16:creationId xmlns:a16="http://schemas.microsoft.com/office/drawing/2014/main" id="{FA84B182-1C53-4DE2-BB8A-0D085DB015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29942" y="2138292"/>
            <a:ext cx="605922" cy="621707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4B86CA41-F234-4A12-BA62-3036BC5B1D88}"/>
              </a:ext>
            </a:extLst>
          </p:cNvPr>
          <p:cNvSpPr txBox="1"/>
          <p:nvPr/>
        </p:nvSpPr>
        <p:spPr>
          <a:xfrm>
            <a:off x="7369895" y="4566984"/>
            <a:ext cx="172822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EF2727"/>
              </a:buClr>
            </a:pPr>
            <a:r>
              <a:rPr lang="pt-BR" b="1" dirty="0">
                <a:latin typeface="Montserrat" panose="00000500000000000000" pitchFamily="50" charset="0"/>
              </a:rPr>
              <a:t>Doses aplicadas em Abril: </a:t>
            </a:r>
            <a:r>
              <a:rPr lang="pt-BR" sz="2400" b="1" dirty="0">
                <a:solidFill>
                  <a:srgbClr val="285BAA"/>
                </a:solidFill>
                <a:latin typeface="Montserrat" panose="00000500000000000000" pitchFamily="50" charset="0"/>
              </a:rPr>
              <a:t>93.682</a:t>
            </a:r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D835CF65-54BD-43E3-B330-728F2AFE46D1}"/>
              </a:ext>
            </a:extLst>
          </p:cNvPr>
          <p:cNvCxnSpPr>
            <a:cxnSpLocks/>
          </p:cNvCxnSpPr>
          <p:nvPr/>
        </p:nvCxnSpPr>
        <p:spPr>
          <a:xfrm>
            <a:off x="7112997" y="4530368"/>
            <a:ext cx="0" cy="14616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575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08AFD-A29E-A938-B819-6B45E6F35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281A201-A361-92FF-E1F1-54AA56BC4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35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882B5C-2857-FF5D-A67F-73C9562AF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04" y="1515260"/>
            <a:ext cx="4059730" cy="407465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4CD375C-4536-D4FF-CF95-A299623CC001}"/>
              </a:ext>
            </a:extLst>
          </p:cNvPr>
          <p:cNvSpPr txBox="1">
            <a:spLocks/>
          </p:cNvSpPr>
          <p:nvPr/>
        </p:nvSpPr>
        <p:spPr>
          <a:xfrm>
            <a:off x="674298" y="271679"/>
            <a:ext cx="10515600" cy="8679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buSzPts val="2800"/>
              <a:defRPr sz="2800" b="1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Publicação</a:t>
            </a:r>
            <a:r>
              <a:rPr lang="es-ES" dirty="0"/>
              <a:t> de Vídeos </a:t>
            </a:r>
          </a:p>
          <a:p>
            <a:r>
              <a:rPr lang="es-ES" dirty="0" err="1"/>
              <a:t>Conasems</a:t>
            </a:r>
            <a:r>
              <a:rPr lang="es-ES" dirty="0"/>
              <a:t> e </a:t>
            </a:r>
            <a:r>
              <a:rPr lang="es-ES" dirty="0" err="1"/>
              <a:t>Ministério</a:t>
            </a:r>
            <a:r>
              <a:rPr lang="es-ES" dirty="0"/>
              <a:t> da </a:t>
            </a:r>
            <a:r>
              <a:rPr lang="es-ES" dirty="0" err="1"/>
              <a:t>Saúde</a:t>
            </a:r>
            <a:endParaRPr lang="pt-BR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F8CC057-0240-862B-A5B0-11E0F2D13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9BB3EE9-3872-86D3-546E-EB7294D66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3861365-DDF7-8C44-C4FC-ECB2EA2F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798" y="2210150"/>
            <a:ext cx="2596038" cy="268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16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7D8D917-BAE6-1C60-4D8A-9E1C89DC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36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C9E4FF2-7F92-5FE6-E2FC-9D2902B38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48"/>
          <a:stretch/>
        </p:blipFill>
        <p:spPr>
          <a:xfrm>
            <a:off x="407114" y="1265630"/>
            <a:ext cx="4588955" cy="260551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F6B5DE9-8B2A-65E0-29B9-1ADBD459B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2" y="4289613"/>
            <a:ext cx="7721811" cy="223945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52A0604-9C83-B33B-C7EB-5252DD636C2C}"/>
              </a:ext>
            </a:extLst>
          </p:cNvPr>
          <p:cNvSpPr txBox="1"/>
          <p:nvPr/>
        </p:nvSpPr>
        <p:spPr>
          <a:xfrm>
            <a:off x="670755" y="557356"/>
            <a:ext cx="11229278" cy="271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4000" b="1" kern="0">
                <a:solidFill>
                  <a:srgbClr val="285BAA"/>
                </a:solidFill>
                <a:latin typeface="Montserrat" panose="02000505000000020004" pitchFamily="2" charset="0"/>
                <a:cs typeface="Arial" panose="020B0604020202020204" pitchFamily="34" charset="0"/>
                <a:sym typeface="Arial"/>
              </a:rPr>
              <a:t>COMUNICAÇÃO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85BAA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F72DDF4-48D7-48CB-ED14-373A73B93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828" y="1098727"/>
            <a:ext cx="4588955" cy="31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83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4A3BBD8-DB59-566E-8D4D-F95E5B184D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6280" y="277662"/>
            <a:ext cx="9115372" cy="1714500"/>
          </a:xfrm>
        </p:spPr>
        <p:txBody>
          <a:bodyPr/>
          <a:lstStyle/>
          <a:p>
            <a:r>
              <a:rPr lang="pt-BR" dirty="0"/>
              <a:t>Colóquio de Especialistas: Avanços e Perspectivas no Combate à Dengue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E7AAB0F-7E0D-C4F1-39C7-188949EDCB4F}"/>
              </a:ext>
            </a:extLst>
          </p:cNvPr>
          <p:cNvGrpSpPr/>
          <p:nvPr/>
        </p:nvGrpSpPr>
        <p:grpSpPr>
          <a:xfrm>
            <a:off x="514216" y="2472286"/>
            <a:ext cx="5413872" cy="2989399"/>
            <a:chOff x="810052" y="2667563"/>
            <a:chExt cx="4382112" cy="24196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9F5E252B-672A-AF44-FD80-AA5FF854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0052" y="2667563"/>
              <a:ext cx="4382112" cy="2419688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07011919-26A5-E492-D2C8-53EE8111BB65}"/>
                </a:ext>
              </a:extLst>
            </p:cNvPr>
            <p:cNvSpPr/>
            <p:nvPr/>
          </p:nvSpPr>
          <p:spPr>
            <a:xfrm>
              <a:off x="4624754" y="4783015"/>
              <a:ext cx="553915" cy="263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A9BF9D5D-F659-F0C4-DB8E-636689829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79"/>
          <a:stretch/>
        </p:blipFill>
        <p:spPr>
          <a:xfrm>
            <a:off x="6247104" y="2252441"/>
            <a:ext cx="5485701" cy="3294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7975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4A4BEAA-0373-9A49-9525-41447872D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38</a:t>
            </a:fld>
            <a:endParaRPr lang="pt-BR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58479" y="3160855"/>
            <a:ext cx="11360800" cy="7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/>
              <a:t>DESAFIOS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91511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682" y="283782"/>
            <a:ext cx="8739959" cy="763600"/>
          </a:xfrm>
        </p:spPr>
        <p:txBody>
          <a:bodyPr>
            <a:noAutofit/>
          </a:bodyPr>
          <a:lstStyle/>
          <a:p>
            <a:r>
              <a:rPr lang="pt-BR" sz="2400" i="1" dirty="0"/>
              <a:t>INFESTAÇÃO POR </a:t>
            </a:r>
            <a:r>
              <a:rPr lang="pt-BR" sz="2400" i="1" u="sng" dirty="0"/>
              <a:t>AEDES AEGYPTI</a:t>
            </a:r>
            <a:r>
              <a:rPr lang="pt-BR" sz="2400" i="1" dirty="0"/>
              <a:t> NO BRASIL</a:t>
            </a:r>
            <a:endParaRPr lang="it-IT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mtClean="0"/>
              <a:pPr algn="r"/>
              <a:t>39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951" y="2091972"/>
            <a:ext cx="2375780" cy="2340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22682" y="4583055"/>
            <a:ext cx="206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j-lt"/>
              </a:rPr>
              <a:t>1995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75805" y="4952387"/>
            <a:ext cx="27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Montserrat "/>
              </a:rPr>
              <a:t>1.753 municípios
 Infestados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304" y="2197221"/>
            <a:ext cx="2451600" cy="240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422623" y="4637641"/>
            <a:ext cx="206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j-lt"/>
              </a:rPr>
              <a:t>2014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879107" y="4988897"/>
            <a:ext cx="358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Montserrat "/>
              </a:rPr>
              <a:t>4.532 municípios
 Infestados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891676" y="4637641"/>
            <a:ext cx="206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j-lt"/>
              </a:rPr>
              <a:t>2024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341574" y="4988897"/>
            <a:ext cx="3169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Montserrat "/>
              </a:rPr>
              <a:t>5.385 municípios
 Infestados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303320" y="6129297"/>
            <a:ext cx="7939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Calibri"/>
              </a:rPr>
              <a:t>Vetor</a:t>
            </a: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  <a:cs typeface="Calibri"/>
              </a:rPr>
              <a:t> adaptado a ambientes urbanos, ampliamente distribuído no país</a:t>
            </a:r>
            <a:endParaRPr lang="pt-BR" sz="16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10431137" y="4199327"/>
            <a:ext cx="1059004" cy="669956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8007AAD1-7E17-920E-8769-677DDD8AC0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3" b="-1"/>
          <a:stretch/>
        </p:blipFill>
        <p:spPr>
          <a:xfrm>
            <a:off x="8061134" y="1990626"/>
            <a:ext cx="3200545" cy="2715869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0509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70296" y="118813"/>
            <a:ext cx="11360800" cy="763600"/>
          </a:xfrm>
        </p:spPr>
        <p:txBody>
          <a:bodyPr>
            <a:noAutofit/>
          </a:bodyPr>
          <a:lstStyle/>
          <a:p>
            <a:pPr algn="ctr"/>
            <a:r>
              <a:rPr lang="pt-BR" sz="3600" dirty="0">
                <a:latin typeface="Montserrat Black"/>
              </a:rPr>
              <a:t>Situação epidemiológica</a:t>
            </a:r>
          </a:p>
        </p:txBody>
      </p:sp>
      <p:sp>
        <p:nvSpPr>
          <p:cNvPr id="44" name="Retângulo 43"/>
          <p:cNvSpPr/>
          <p:nvPr/>
        </p:nvSpPr>
        <p:spPr>
          <a:xfrm>
            <a:off x="64189" y="6596390"/>
            <a:ext cx="25442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latin typeface="+mj-lt"/>
              </a:rPr>
              <a:t>Dados atualizados em 01/05/2024</a:t>
            </a:r>
          </a:p>
        </p:txBody>
      </p:sp>
      <p:sp>
        <p:nvSpPr>
          <p:cNvPr id="45" name="Google Shape;197;g1decb84dab3_0_1">
            <a:extLst>
              <a:ext uri="{FF2B5EF4-FFF2-40B4-BE49-F238E27FC236}">
                <a16:creationId xmlns:a16="http://schemas.microsoft.com/office/drawing/2014/main" id="{1494A8BD-86A0-C054-63F7-5EA6C041EB09}"/>
              </a:ext>
            </a:extLst>
          </p:cNvPr>
          <p:cNvSpPr txBox="1"/>
          <p:nvPr/>
        </p:nvSpPr>
        <p:spPr>
          <a:xfrm>
            <a:off x="965271" y="1079368"/>
            <a:ext cx="772386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b="1">
                <a:latin typeface="Montserrat "/>
                <a:cs typeface="Arial" panose="020B0604020202020204" pitchFamily="34" charset="0"/>
                <a:sym typeface="Montserrat"/>
              </a:rPr>
              <a:t>CASOS PROVÁVEIS DE DENGUE NO BRASIL (2024)</a:t>
            </a:r>
            <a:endParaRPr lang="pt-BR" b="1" dirty="0">
              <a:solidFill>
                <a:schemeClr val="tx1"/>
              </a:solidFill>
              <a:latin typeface="Montserrat 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4C1C059-8F81-FD70-FC47-9C861D7E2DF3}"/>
              </a:ext>
            </a:extLst>
          </p:cNvPr>
          <p:cNvSpPr txBox="1"/>
          <p:nvPr/>
        </p:nvSpPr>
        <p:spPr>
          <a:xfrm>
            <a:off x="7532494" y="4751887"/>
            <a:ext cx="408576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dirty="0">
                <a:latin typeface="Montserrat"/>
              </a:rPr>
              <a:t>57% dos casos prováveis estão confirmados</a:t>
            </a:r>
          </a:p>
          <a:p>
            <a:r>
              <a:rPr lang="pt-BR" sz="1400" dirty="0">
                <a:latin typeface="Montserrat"/>
              </a:rPr>
              <a:t>42% Critério laboratorial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0F607CE-CB92-06DB-E52C-ADC3050F5A94}"/>
              </a:ext>
            </a:extLst>
          </p:cNvPr>
          <p:cNvSpPr txBox="1"/>
          <p:nvPr/>
        </p:nvSpPr>
        <p:spPr>
          <a:xfrm>
            <a:off x="7532494" y="5275107"/>
            <a:ext cx="3718238" cy="646331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dirty="0">
                <a:latin typeface="Montserrat"/>
              </a:rPr>
              <a:t>Taxa de positividade </a:t>
            </a:r>
          </a:p>
          <a:p>
            <a:r>
              <a:rPr lang="pt-BR" dirty="0">
                <a:latin typeface="Montserrat"/>
              </a:rPr>
              <a:t>geral: </a:t>
            </a:r>
            <a:r>
              <a:rPr lang="pt-BR" dirty="0">
                <a:latin typeface="Montserrat Medium"/>
              </a:rPr>
              <a:t>33,3%</a:t>
            </a:r>
            <a:r>
              <a:rPr lang="pt-BR" dirty="0">
                <a:latin typeface="Montserrat"/>
              </a:rPr>
              <a:t> (GAL)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A61C880-421B-ACA5-D7A5-EA261725A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61" y="4552589"/>
            <a:ext cx="5371987" cy="19197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FD18EA-A7AC-50E8-AD9E-7DA6C65C48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961" y="1643677"/>
            <a:ext cx="6493598" cy="27848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8B728E6-0D30-6487-B2F2-63BC32001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425" y="1643677"/>
            <a:ext cx="5038388" cy="306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435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a mostra onda de calor que se espalha pelo país -">
            <a:extLst>
              <a:ext uri="{FF2B5EF4-FFF2-40B4-BE49-F238E27FC236}">
                <a16:creationId xmlns:a16="http://schemas.microsoft.com/office/drawing/2014/main" id="{BD6CEB0F-8B97-73FD-91B4-2505F84A2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91" y="1455317"/>
            <a:ext cx="8409475" cy="473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ECC1BDA-FD5B-2D27-E9E2-3D8F8A32B91E}"/>
              </a:ext>
            </a:extLst>
          </p:cNvPr>
          <p:cNvSpPr txBox="1"/>
          <p:nvPr/>
        </p:nvSpPr>
        <p:spPr>
          <a:xfrm>
            <a:off x="389643" y="6185647"/>
            <a:ext cx="8068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Map shows heat wave spreading across the country -  (</a:t>
            </a:r>
            <a:r>
              <a:rPr lang="en-US" sz="1600" dirty="0" err="1"/>
              <a:t>Metsul</a:t>
            </a:r>
            <a:r>
              <a:rPr lang="en-US" sz="1600" dirty="0"/>
              <a:t>/Reproduction). 09/30/2023</a:t>
            </a:r>
            <a:endParaRPr lang="pt-BR" sz="1600" dirty="0"/>
          </a:p>
        </p:txBody>
      </p:sp>
      <p:pic>
        <p:nvPicPr>
          <p:cNvPr id="1028" name="Picture 4" descr="Image 2 of 2">
            <a:extLst>
              <a:ext uri="{FF2B5EF4-FFF2-40B4-BE49-F238E27FC236}">
                <a16:creationId xmlns:a16="http://schemas.microsoft.com/office/drawing/2014/main" id="{A0F8AC5B-B273-FDCA-5CC4-31BD18F01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7" r="6179"/>
          <a:stretch/>
        </p:blipFill>
        <p:spPr bwMode="auto">
          <a:xfrm>
            <a:off x="8436285" y="24031"/>
            <a:ext cx="3366072" cy="680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36FA2D5-88D8-4877-31BA-85B3ECABA765}"/>
              </a:ext>
            </a:extLst>
          </p:cNvPr>
          <p:cNvSpPr/>
          <p:nvPr/>
        </p:nvSpPr>
        <p:spPr>
          <a:xfrm>
            <a:off x="538747" y="254988"/>
            <a:ext cx="8157018" cy="120032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3600" b="1" i="1" dirty="0">
                <a:solidFill>
                  <a:srgbClr val="183EFF"/>
                </a:solidFill>
                <a:latin typeface="+mj-lt"/>
                <a:ea typeface="+mj-ea"/>
                <a:cs typeface="+mj-cs"/>
              </a:rPr>
              <a:t>2023, o ano mais quente dos últimos 125 mil anos</a:t>
            </a:r>
          </a:p>
        </p:txBody>
      </p:sp>
    </p:spTree>
    <p:extLst>
      <p:ext uri="{BB962C8B-B14F-4D97-AF65-F5344CB8AC3E}">
        <p14:creationId xmlns:p14="http://schemas.microsoft.com/office/powerpoint/2010/main" val="3148616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1"/>
          <p:cNvSpPr txBox="1">
            <a:spLocks/>
          </p:cNvSpPr>
          <p:nvPr/>
        </p:nvSpPr>
        <p:spPr>
          <a:xfrm>
            <a:off x="241087" y="22627"/>
            <a:ext cx="11360800" cy="763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latin typeface="Montserrat Black"/>
              </a:rPr>
              <a:t>Situação epidemiológica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881C7C4-1A29-BF67-505C-A2870785CD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9704" y="711651"/>
            <a:ext cx="9412592" cy="52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764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42</a:t>
            </a:fld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038039" y="1263444"/>
            <a:ext cx="599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1600" b="1" dirty="0"/>
              <a:t>Reemergência dos sorotipos DENV-3 e DENV-4 em 2023, reversão da dominância DENV-2 em 2024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52" y="1626131"/>
            <a:ext cx="5023064" cy="330976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038039" y="5485169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/>
              <a:t>Distribuição dos sorotipos do DENV por estado de residência – Brasil, 2024</a:t>
            </a:r>
            <a:endParaRPr lang="pt-BR" sz="1400" dirty="0"/>
          </a:p>
        </p:txBody>
      </p:sp>
      <p:sp>
        <p:nvSpPr>
          <p:cNvPr id="9" name="Retângulo 8"/>
          <p:cNvSpPr/>
          <p:nvPr/>
        </p:nvSpPr>
        <p:spPr>
          <a:xfrm>
            <a:off x="261258" y="5647959"/>
            <a:ext cx="3629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DENV3: último ano com circulação significativa 2007/2008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791479" y="1579477"/>
            <a:ext cx="569167" cy="3020515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11" name="Seta para Baixo 10"/>
          <p:cNvSpPr/>
          <p:nvPr/>
        </p:nvSpPr>
        <p:spPr>
          <a:xfrm>
            <a:off x="2076061" y="4674638"/>
            <a:ext cx="50144" cy="898676"/>
          </a:xfrm>
          <a:prstGeom prst="downArrow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812FC8B-0706-BA9A-4EAA-3FB788BA5F41}"/>
              </a:ext>
            </a:extLst>
          </p:cNvPr>
          <p:cNvSpPr txBox="1"/>
          <p:nvPr/>
        </p:nvSpPr>
        <p:spPr>
          <a:xfrm>
            <a:off x="61841" y="6475318"/>
            <a:ext cx="2904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anose="02000505000000020004" pitchFamily="2" charset="0"/>
              </a:rPr>
              <a:t>Dados atualizados até 16/04/2024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-323501" y="143812"/>
            <a:ext cx="11360800" cy="763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i="1" dirty="0"/>
              <a:t>Alternância de sorotipos</a:t>
            </a:r>
            <a:endParaRPr lang="it-IT" sz="36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526C16-11AF-45A2-6EE6-CE5EC5317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900" y="1930769"/>
            <a:ext cx="6204328" cy="34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914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>
          <a:extLst>
            <a:ext uri="{FF2B5EF4-FFF2-40B4-BE49-F238E27FC236}">
              <a16:creationId xmlns:a16="http://schemas.microsoft.com/office/drawing/2014/main" id="{1D513772-676F-DA55-189F-43C8E930E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9;g1decb84dab3_0_28">
            <a:extLst>
              <a:ext uri="{FF2B5EF4-FFF2-40B4-BE49-F238E27FC236}">
                <a16:creationId xmlns:a16="http://schemas.microsoft.com/office/drawing/2014/main" id="{BB6C1105-A780-F8B2-3F2A-27B5BF28ACC7}"/>
              </a:ext>
            </a:extLst>
          </p:cNvPr>
          <p:cNvSpPr txBox="1"/>
          <p:nvPr/>
        </p:nvSpPr>
        <p:spPr>
          <a:xfrm>
            <a:off x="280993" y="1087537"/>
            <a:ext cx="5073584" cy="82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spAutoFit/>
          </a:bodyPr>
          <a:lstStyle/>
          <a:p>
            <a:pPr algn="ctr"/>
            <a:r>
              <a:rPr lang="pt-BR" sz="1600" b="1" dirty="0">
                <a:latin typeface="Montserrat Medium"/>
                <a:ea typeface="Montserrat Black"/>
                <a:cs typeface="Montserrat Black"/>
                <a:sym typeface="Montserrat Black"/>
              </a:rPr>
              <a:t>Arbovírus com maior positividade RT-PCR, por região de saúde 2024</a:t>
            </a:r>
            <a:endParaRPr sz="1600" b="1" dirty="0">
              <a:latin typeface="Montserrat Medium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" name="Google Shape;197;g1decb84dab3_0_1">
            <a:extLst>
              <a:ext uri="{FF2B5EF4-FFF2-40B4-BE49-F238E27FC236}">
                <a16:creationId xmlns:a16="http://schemas.microsoft.com/office/drawing/2014/main" id="{35FD0720-8DF2-888A-763C-085482A9E2B3}"/>
              </a:ext>
            </a:extLst>
          </p:cNvPr>
          <p:cNvSpPr txBox="1"/>
          <p:nvPr/>
        </p:nvSpPr>
        <p:spPr>
          <a:xfrm>
            <a:off x="54765" y="6498899"/>
            <a:ext cx="11732507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lang="pt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67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pt-BR" sz="1067" kern="0" dirty="0">
                <a:latin typeface="Montserrat"/>
              </a:rPr>
              <a:t>Sinan On-line, E-SUS VS (banco de dados atualizado em  08</a:t>
            </a:r>
            <a:r>
              <a:rPr lang="pt-BR" sz="1067" dirty="0">
                <a:latin typeface="Montserrat"/>
              </a:rPr>
              <a:t>/04/2024</a:t>
            </a:r>
            <a:r>
              <a:rPr lang="pt-BR" sz="1067" kern="0" dirty="0">
                <a:latin typeface="Montserrat"/>
              </a:rPr>
              <a:t> – SE 14. </a:t>
            </a:r>
            <a:endParaRPr lang="pt-BR" sz="1067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8" name="Google Shape;92;g21135d3b56b_0_104">
            <a:extLst>
              <a:ext uri="{FF2B5EF4-FFF2-40B4-BE49-F238E27FC236}">
                <a16:creationId xmlns:a16="http://schemas.microsoft.com/office/drawing/2014/main" id="{D2853FAB-E5DD-6954-58EF-697ADC0D09A1}"/>
              </a:ext>
            </a:extLst>
          </p:cNvPr>
          <p:cNvSpPr/>
          <p:nvPr/>
        </p:nvSpPr>
        <p:spPr>
          <a:xfrm>
            <a:off x="892310" y="241760"/>
            <a:ext cx="8218560" cy="1132618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COCIRCULAÇÃO DE DIFERENTES ARBOVIRUS</a:t>
            </a:r>
            <a:endParaRPr lang="pt-BR" sz="3200" b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AF40E4A-55A1-94F0-7C23-EAD1BAF99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5" y="1818668"/>
            <a:ext cx="6048165" cy="4680231"/>
          </a:xfrm>
          <a:prstGeom prst="rect">
            <a:avLst/>
          </a:prstGeom>
        </p:spPr>
      </p:pic>
      <p:sp>
        <p:nvSpPr>
          <p:cNvPr id="10" name="Google Shape;139;g1decb84dab3_0_28">
            <a:extLst>
              <a:ext uri="{FF2B5EF4-FFF2-40B4-BE49-F238E27FC236}">
                <a16:creationId xmlns:a16="http://schemas.microsoft.com/office/drawing/2014/main" id="{C0FA935D-0783-FA41-5C09-CFA432ACAA60}"/>
              </a:ext>
            </a:extLst>
          </p:cNvPr>
          <p:cNvSpPr txBox="1"/>
          <p:nvPr/>
        </p:nvSpPr>
        <p:spPr>
          <a:xfrm>
            <a:off x="6713688" y="1087537"/>
            <a:ext cx="5073584" cy="106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t" anchorCtr="0">
            <a:spAutoFit/>
          </a:bodyPr>
          <a:lstStyle/>
          <a:p>
            <a:pPr algn="ctr"/>
            <a:r>
              <a:rPr lang="pt-BR" sz="1600" b="1" dirty="0">
                <a:latin typeface="Montserrat Medium"/>
                <a:ea typeface="Montserrat Black"/>
                <a:cs typeface="Montserrat Black"/>
                <a:sym typeface="Montserrat Black"/>
              </a:rPr>
              <a:t>Arbovirose com maior número de casos prováveis notificados, por região de saúde, 2024 2024</a:t>
            </a:r>
            <a:endParaRPr sz="1600" b="1" dirty="0">
              <a:latin typeface="Montserrat Medium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5839D8A-5AD9-5EC7-4A3D-BAE1FA225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182" y="1741831"/>
            <a:ext cx="5783377" cy="45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768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11469826" y="6424613"/>
            <a:ext cx="0" cy="92868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46DE5EE7-F86F-F68C-4490-701114996B3C}"/>
              </a:ext>
            </a:extLst>
          </p:cNvPr>
          <p:cNvSpPr txBox="1"/>
          <p:nvPr/>
        </p:nvSpPr>
        <p:spPr>
          <a:xfrm>
            <a:off x="4019964" y="229321"/>
            <a:ext cx="415207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4000" b="1" i="1" dirty="0">
                <a:latin typeface="Montserrat" panose="020B0604020202020204" charset="0"/>
                <a:cs typeface="Calibri" pitchFamily="34" charset="0"/>
              </a:rPr>
              <a:t>Dengue-like</a:t>
            </a:r>
          </a:p>
        </p:txBody>
      </p:sp>
      <p:pic>
        <p:nvPicPr>
          <p:cNvPr id="6" name="Gráfico 5" descr="Filtro com preenchimento sólido">
            <a:extLst>
              <a:ext uri="{FF2B5EF4-FFF2-40B4-BE49-F238E27FC236}">
                <a16:creationId xmlns:a16="http://schemas.microsoft.com/office/drawing/2014/main" id="{E99C7D8E-7DA9-CC19-AEF2-E9C9F95B5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2024" y="847418"/>
            <a:ext cx="3584581" cy="291012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69F49E7-516F-A8DA-1886-6D6F6DD1F8CC}"/>
              </a:ext>
            </a:extLst>
          </p:cNvPr>
          <p:cNvSpPr txBox="1"/>
          <p:nvPr/>
        </p:nvSpPr>
        <p:spPr>
          <a:xfrm rot="20324325">
            <a:off x="3982789" y="3911600"/>
            <a:ext cx="17608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b="1" dirty="0">
                <a:solidFill>
                  <a:srgbClr val="783C00"/>
                </a:solidFill>
                <a:latin typeface="Montserrat" panose="020B0604020202020204" charset="0"/>
                <a:cs typeface="Calibri" pitchFamily="34" charset="0"/>
              </a:rPr>
              <a:t>Dengue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E76E0C2-9152-D305-5E29-9D95CBF603F8}"/>
              </a:ext>
            </a:extLst>
          </p:cNvPr>
          <p:cNvSpPr txBox="1"/>
          <p:nvPr/>
        </p:nvSpPr>
        <p:spPr>
          <a:xfrm rot="20653072">
            <a:off x="4631989" y="6086998"/>
            <a:ext cx="17608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b="1" dirty="0">
                <a:solidFill>
                  <a:srgbClr val="7030A0"/>
                </a:solidFill>
                <a:latin typeface="Montserrat" panose="020B0604020202020204" charset="0"/>
                <a:cs typeface="Calibri" pitchFamily="34" charset="0"/>
              </a:rPr>
              <a:t>Zika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D4BD727-D562-620A-62DD-BF8749F2A582}"/>
              </a:ext>
            </a:extLst>
          </p:cNvPr>
          <p:cNvSpPr txBox="1"/>
          <p:nvPr/>
        </p:nvSpPr>
        <p:spPr>
          <a:xfrm rot="1808295">
            <a:off x="5333935" y="5008547"/>
            <a:ext cx="234373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b="1" dirty="0">
                <a:solidFill>
                  <a:schemeClr val="accent2"/>
                </a:solidFill>
                <a:latin typeface="Montserrat" panose="020B0604020202020204" charset="0"/>
                <a:cs typeface="Calibri" pitchFamily="34" charset="0"/>
              </a:rPr>
              <a:t>Chikungunya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B712A54-20CF-1874-32C0-C72D4073CBFD}"/>
              </a:ext>
            </a:extLst>
          </p:cNvPr>
          <p:cNvSpPr txBox="1"/>
          <p:nvPr/>
        </p:nvSpPr>
        <p:spPr>
          <a:xfrm rot="20213548">
            <a:off x="7362941" y="5822759"/>
            <a:ext cx="257811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b="1" dirty="0">
                <a:solidFill>
                  <a:schemeClr val="accent4"/>
                </a:solidFill>
                <a:latin typeface="Montserrat" panose="020B0604020202020204" charset="0"/>
                <a:cs typeface="Calibri" pitchFamily="34" charset="0"/>
              </a:rPr>
              <a:t>Febre Amarela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A2AAACD-89D1-1326-4CD1-5D0DF1D59A3D}"/>
              </a:ext>
            </a:extLst>
          </p:cNvPr>
          <p:cNvSpPr txBox="1"/>
          <p:nvPr/>
        </p:nvSpPr>
        <p:spPr>
          <a:xfrm rot="1122747">
            <a:off x="1929335" y="4129282"/>
            <a:ext cx="17608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b="1" dirty="0" err="1">
                <a:solidFill>
                  <a:schemeClr val="accent6"/>
                </a:solidFill>
                <a:latin typeface="Montserrat" panose="020B0604020202020204" charset="0"/>
                <a:cs typeface="Calibri" pitchFamily="34" charset="0"/>
              </a:rPr>
              <a:t>Mayaro</a:t>
            </a:r>
            <a:endParaRPr lang="pt-BR" sz="2400" b="1" dirty="0">
              <a:solidFill>
                <a:schemeClr val="accent6"/>
              </a:solidFill>
              <a:latin typeface="Montserrat" panose="020B0604020202020204" charset="0"/>
              <a:cs typeface="Calibri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611A4DE-4F1C-BE8F-6BA5-72FD6BC5AD00}"/>
              </a:ext>
            </a:extLst>
          </p:cNvPr>
          <p:cNvSpPr txBox="1"/>
          <p:nvPr/>
        </p:nvSpPr>
        <p:spPr>
          <a:xfrm>
            <a:off x="2821118" y="5304089"/>
            <a:ext cx="213067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Montserrat" panose="020B0604020202020204" charset="0"/>
                <a:cs typeface="Calibri" pitchFamily="34" charset="0"/>
              </a:rPr>
              <a:t>Oropouche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EB3A30B-82F5-B085-A882-53A3C888A079}"/>
              </a:ext>
            </a:extLst>
          </p:cNvPr>
          <p:cNvSpPr txBox="1"/>
          <p:nvPr/>
        </p:nvSpPr>
        <p:spPr>
          <a:xfrm rot="641741">
            <a:off x="6544048" y="4124102"/>
            <a:ext cx="415207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b="1" dirty="0">
                <a:solidFill>
                  <a:schemeClr val="accent5"/>
                </a:solidFill>
                <a:latin typeface="Montserrat" panose="020B0604020202020204" charset="0"/>
                <a:cs typeface="Calibri" pitchFamily="34" charset="0"/>
              </a:rPr>
              <a:t>Febre do Nilo Ocidental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D408AE0-3CA3-DA59-FDA6-797AC2D77496}"/>
              </a:ext>
            </a:extLst>
          </p:cNvPr>
          <p:cNvSpPr txBox="1"/>
          <p:nvPr/>
        </p:nvSpPr>
        <p:spPr>
          <a:xfrm rot="20736998">
            <a:off x="1572496" y="6193780"/>
            <a:ext cx="176088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b="1" dirty="0">
                <a:solidFill>
                  <a:srgbClr val="00B0F0"/>
                </a:solidFill>
                <a:latin typeface="Montserrat" panose="020B0604020202020204" charset="0"/>
                <a:cs typeface="Calibri" pitchFamily="34" charset="0"/>
              </a:rPr>
              <a:t>Ilhéus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7B99333-2DE7-A8FB-7475-F0CB96EF33A2}"/>
              </a:ext>
            </a:extLst>
          </p:cNvPr>
          <p:cNvSpPr txBox="1"/>
          <p:nvPr/>
        </p:nvSpPr>
        <p:spPr>
          <a:xfrm>
            <a:off x="6679571" y="2291049"/>
            <a:ext cx="229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10% das amostras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70160B4-011A-462F-DAB2-49B28524EF1D}"/>
              </a:ext>
            </a:extLst>
          </p:cNvPr>
          <p:cNvSpPr txBox="1"/>
          <p:nvPr/>
        </p:nvSpPr>
        <p:spPr>
          <a:xfrm>
            <a:off x="3219361" y="2291049"/>
            <a:ext cx="229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/>
              <a:t>Negativos DZC</a:t>
            </a:r>
          </a:p>
        </p:txBody>
      </p:sp>
    </p:spTree>
    <p:extLst>
      <p:ext uri="{BB962C8B-B14F-4D97-AF65-F5344CB8AC3E}">
        <p14:creationId xmlns:p14="http://schemas.microsoft.com/office/powerpoint/2010/main" val="455677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510989" y="967604"/>
            <a:ext cx="11537577" cy="4969795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b="1" dirty="0"/>
              <a:t>Desafio institucional:</a:t>
            </a:r>
            <a:r>
              <a:rPr lang="pt-BR" dirty="0"/>
              <a:t> integrar as políticas e estratégias de vigilância de arboviroses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dirty="0"/>
              <a:t>Atualmente: </a:t>
            </a:r>
          </a:p>
          <a:p>
            <a:pPr marL="715963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Instrumentos de notificação e normativas individuais</a:t>
            </a:r>
          </a:p>
          <a:p>
            <a:pPr marL="715963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fichas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notificação e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sistemas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informação distintos</a:t>
            </a:r>
          </a:p>
          <a:p>
            <a:pPr marL="715963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Instrumentos alternativos (planilhas, formulários eletrônicos) para oportunizar a captação de casos suspeitos durante surtos</a:t>
            </a:r>
          </a:p>
          <a:p>
            <a:pPr marL="715963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Ausência de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interoperabilidade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dirty="0"/>
              <a:t>Perspectiva: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15963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Mudança do 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modelo de vigilância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(captação por porta de entrada única)</a:t>
            </a:r>
          </a:p>
          <a:p>
            <a:pPr marL="715963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Suspeita a partir de elementos clínicos e epidemiológicos</a:t>
            </a:r>
          </a:p>
          <a:p>
            <a:pPr marL="715963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Regionalização de algoritmos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investigação e de diagnóstico laboratorial (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dinâmicos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715963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Diferenciação dos casos </a:t>
            </a:r>
            <a:r>
              <a:rPr lang="pt-BR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dengue-</a:t>
            </a:r>
            <a:r>
              <a:rPr lang="pt-BR" sz="16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like</a:t>
            </a:r>
            <a:endParaRPr lang="pt-BR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15963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Detecção oportuna de arbovírus emergentes e reemergentes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inclusive daqueles menos frequentes e exóticos</a:t>
            </a:r>
          </a:p>
          <a:p>
            <a:pPr marL="715963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Aumento da capacidade de detecção e resposta da rede de vigilância epidemiológica</a:t>
            </a:r>
          </a:p>
          <a:p>
            <a:pPr marL="971550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71550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71550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71550" lvl="1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AA1C42E5-4D7C-33F2-214F-A54CF4309423}"/>
              </a:ext>
            </a:extLst>
          </p:cNvPr>
          <p:cNvSpPr txBox="1">
            <a:spLocks/>
          </p:cNvSpPr>
          <p:nvPr/>
        </p:nvSpPr>
        <p:spPr>
          <a:xfrm>
            <a:off x="784687" y="354581"/>
            <a:ext cx="10781015" cy="662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/>
              <a:t>Ficha Integrada de Arboviroses (e-SUS </a:t>
            </a:r>
            <a:r>
              <a:rPr lang="pt-BR" sz="2800" dirty="0" err="1"/>
              <a:t>Sinan</a:t>
            </a:r>
            <a:r>
              <a:rPr lang="pt-BR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3470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597943" y="2438567"/>
            <a:ext cx="4996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013FFE"/>
                </a:solidFill>
                <a:ea typeface="MS PGothic" pitchFamily="34" charset="-128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3326141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6A9C845-15EE-BB1C-56ED-9A3A9832D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254" y="1582561"/>
            <a:ext cx="8672139" cy="49722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70296" y="118813"/>
            <a:ext cx="11360800" cy="763600"/>
          </a:xfrm>
        </p:spPr>
        <p:txBody>
          <a:bodyPr>
            <a:noAutofit/>
          </a:bodyPr>
          <a:lstStyle/>
          <a:p>
            <a:pPr algn="ctr"/>
            <a:r>
              <a:rPr lang="pt-BR" sz="3600" dirty="0">
                <a:latin typeface="Montserrat Black"/>
              </a:rPr>
              <a:t>Situação epidemiológica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>
          <a:xfrm>
            <a:off x="11460400" y="5549035"/>
            <a:ext cx="731600" cy="524800"/>
          </a:xfrm>
        </p:spPr>
        <p:txBody>
          <a:bodyPr/>
          <a:lstStyle/>
          <a:p>
            <a:pPr algn="r"/>
            <a:fld id="{00000000-1234-1234-1234-123412341234}" type="slidenum">
              <a:rPr lang="pt-BR" smtClean="0"/>
              <a:pPr algn="r"/>
              <a:t>5</a:t>
            </a:fld>
            <a:endParaRPr lang="pt-BR"/>
          </a:p>
        </p:txBody>
      </p:sp>
      <p:sp>
        <p:nvSpPr>
          <p:cNvPr id="18" name="Google Shape;197;g1decb84dab3_0_1">
            <a:extLst>
              <a:ext uri="{FF2B5EF4-FFF2-40B4-BE49-F238E27FC236}">
                <a16:creationId xmlns:a16="http://schemas.microsoft.com/office/drawing/2014/main" id="{2DB8548C-0A02-8E90-5F60-509D631350FE}"/>
              </a:ext>
            </a:extLst>
          </p:cNvPr>
          <p:cNvSpPr txBox="1"/>
          <p:nvPr/>
        </p:nvSpPr>
        <p:spPr>
          <a:xfrm>
            <a:off x="965271" y="1079368"/>
            <a:ext cx="772386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b="1">
                <a:latin typeface="Montserrat "/>
                <a:cs typeface="Arial" panose="020B0604020202020204" pitchFamily="34" charset="0"/>
                <a:sym typeface="Montserrat"/>
              </a:rPr>
              <a:t>CASOS PROVÁVEIS DE DENGUE NO BRASIL (2024)</a:t>
            </a:r>
            <a:endParaRPr lang="pt-BR" b="1" dirty="0">
              <a:solidFill>
                <a:schemeClr val="tx1"/>
              </a:solidFill>
              <a:latin typeface="Montserrat 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9284090-5B0F-1E89-7D37-D4F47E35BA61}"/>
              </a:ext>
            </a:extLst>
          </p:cNvPr>
          <p:cNvSpPr txBox="1"/>
          <p:nvPr/>
        </p:nvSpPr>
        <p:spPr>
          <a:xfrm>
            <a:off x="64189" y="2459929"/>
            <a:ext cx="1437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0000"/>
                </a:solidFill>
              </a:rPr>
              <a:t>81% dos </a:t>
            </a:r>
          </a:p>
          <a:p>
            <a:pPr algn="ctr"/>
            <a:r>
              <a:rPr lang="pt-BR" sz="1600" b="1" dirty="0">
                <a:solidFill>
                  <a:srgbClr val="FF0000"/>
                </a:solidFill>
              </a:rPr>
              <a:t>casos do Brasil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E010080-3DBF-F3EC-1F9E-87300F3ABE36}"/>
              </a:ext>
            </a:extLst>
          </p:cNvPr>
          <p:cNvSpPr/>
          <p:nvPr/>
        </p:nvSpPr>
        <p:spPr>
          <a:xfrm>
            <a:off x="64189" y="6596390"/>
            <a:ext cx="25442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dirty="0">
                <a:latin typeface="+mj-lt"/>
              </a:rPr>
              <a:t>Dados atualizados em 01/05/2024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5F0BF0D-CFFE-643B-6418-261B0DA907AD}"/>
              </a:ext>
            </a:extLst>
          </p:cNvPr>
          <p:cNvSpPr/>
          <p:nvPr/>
        </p:nvSpPr>
        <p:spPr>
          <a:xfrm>
            <a:off x="1594184" y="2303267"/>
            <a:ext cx="3811534" cy="1139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93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aixaDeTexto 94"/>
          <p:cNvSpPr txBox="1"/>
          <p:nvPr/>
        </p:nvSpPr>
        <p:spPr>
          <a:xfrm>
            <a:off x="3476417" y="1269200"/>
            <a:ext cx="2890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Chikungunya</a:t>
            </a:r>
          </a:p>
        </p:txBody>
      </p:sp>
      <p:sp>
        <p:nvSpPr>
          <p:cNvPr id="96" name="CaixaDeTexto 95"/>
          <p:cNvSpPr txBox="1"/>
          <p:nvPr/>
        </p:nvSpPr>
        <p:spPr>
          <a:xfrm>
            <a:off x="9144205" y="1269200"/>
            <a:ext cx="1312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Zika</a:t>
            </a:r>
          </a:p>
        </p:txBody>
      </p:sp>
      <p:sp>
        <p:nvSpPr>
          <p:cNvPr id="166" name="Título 1"/>
          <p:cNvSpPr txBox="1">
            <a:spLocks/>
          </p:cNvSpPr>
          <p:nvPr/>
        </p:nvSpPr>
        <p:spPr>
          <a:xfrm>
            <a:off x="241087" y="22627"/>
            <a:ext cx="11360800" cy="763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latin typeface="Montserrat Black"/>
              </a:rPr>
              <a:t>Situação epidemiológica</a:t>
            </a:r>
          </a:p>
        </p:txBody>
      </p:sp>
      <p:sp>
        <p:nvSpPr>
          <p:cNvPr id="169" name="Google Shape;197;g1decb84dab3_0_1">
            <a:extLst>
              <a:ext uri="{FF2B5EF4-FFF2-40B4-BE49-F238E27FC236}">
                <a16:creationId xmlns:a16="http://schemas.microsoft.com/office/drawing/2014/main" id="{1494A8BD-86A0-C054-63F7-5EA6C041EB09}"/>
              </a:ext>
            </a:extLst>
          </p:cNvPr>
          <p:cNvSpPr txBox="1"/>
          <p:nvPr/>
        </p:nvSpPr>
        <p:spPr>
          <a:xfrm>
            <a:off x="520268" y="759879"/>
            <a:ext cx="88776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b="1">
                <a:latin typeface="Montserrat "/>
                <a:cs typeface="Arial" panose="020B0604020202020204" pitchFamily="34" charset="0"/>
                <a:sym typeface="Montserrat"/>
              </a:rPr>
              <a:t>CASOS E MORTES POR CHIKUNGUNYA E ZIKA NO BRASIL (2024)</a:t>
            </a:r>
            <a:endParaRPr lang="pt-BR" b="1" dirty="0">
              <a:solidFill>
                <a:schemeClr val="tx1"/>
              </a:solidFill>
              <a:latin typeface="Montserrat 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907CF0-351E-4A6A-48AA-78C844EB3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91" y="5722338"/>
            <a:ext cx="5687658" cy="97962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50694D8-8CA9-8C46-94F3-A83F2B2093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2" t="4880"/>
          <a:stretch/>
        </p:blipFill>
        <p:spPr>
          <a:xfrm>
            <a:off x="520268" y="1244262"/>
            <a:ext cx="4401616" cy="43694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2901A3E-4D58-007A-5E43-3797E5365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871" y="5722338"/>
            <a:ext cx="5595550" cy="96067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FD2B3BF-2D94-33AB-0972-5369A338129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5871" y="1269200"/>
            <a:ext cx="4200245" cy="42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8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9F047-CC4A-2E35-CE5E-B650EA6AA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241087" y="49519"/>
            <a:ext cx="11360800" cy="763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latin typeface="Montserrat Black"/>
              </a:rPr>
              <a:t>Situação epidemiológica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63BC17-29A9-0EAE-07AE-CF30359110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0204" y="915272"/>
            <a:ext cx="9316485" cy="566776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0289C2A-6ED2-3F93-E3C5-3ED180FA6870}"/>
              </a:ext>
            </a:extLst>
          </p:cNvPr>
          <p:cNvSpPr/>
          <p:nvPr/>
        </p:nvSpPr>
        <p:spPr>
          <a:xfrm>
            <a:off x="976076" y="1182434"/>
            <a:ext cx="44296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Febre do Oropouche - 2024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1BB2416-DCBD-DAD6-F35F-FEAD75222C00}"/>
              </a:ext>
            </a:extLst>
          </p:cNvPr>
          <p:cNvSpPr txBox="1"/>
          <p:nvPr/>
        </p:nvSpPr>
        <p:spPr>
          <a:xfrm>
            <a:off x="1007449" y="6244486"/>
            <a:ext cx="40217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dirty="0"/>
              <a:t>**LPI em investigação</a:t>
            </a:r>
          </a:p>
        </p:txBody>
      </p:sp>
    </p:spTree>
    <p:extLst>
      <p:ext uri="{BB962C8B-B14F-4D97-AF65-F5344CB8AC3E}">
        <p14:creationId xmlns:p14="http://schemas.microsoft.com/office/powerpoint/2010/main" val="1476795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4A4BEAA-0373-9A49-9525-41447872D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A6B7-B2C7-4D01-BDED-D9DAD2C2A138}" type="slidenum">
              <a:rPr lang="pt-BR" smtClean="0"/>
              <a:t>8</a:t>
            </a:fld>
            <a:endParaRPr lang="pt-BR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58479" y="3160855"/>
            <a:ext cx="11360800" cy="7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/>
              <a:t>PREPARAÇÃO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7185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ADDAE33A-0AEA-CDBD-7ED6-59541D453D09}"/>
              </a:ext>
            </a:extLst>
          </p:cNvPr>
          <p:cNvSpPr/>
          <p:nvPr/>
        </p:nvSpPr>
        <p:spPr>
          <a:xfrm>
            <a:off x="638337" y="1658094"/>
            <a:ext cx="4493152" cy="3847379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marL="0" marR="0" lvl="0" indent="0" algn="l" defTabSz="85679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89" b="0" i="0" u="none" strike="noStrike" kern="1200" cap="none" spc="0" normalizeH="0" baseline="0" noProof="0">
              <a:ln>
                <a:noFill/>
              </a:ln>
              <a:solidFill>
                <a:srgbClr val="FFFCFC"/>
              </a:solidFill>
              <a:effectLst/>
              <a:uLnTx/>
              <a:uFillTx/>
              <a:latin typeface="Frutiger" panose="020B0500000000000000" pitchFamily="34" charset="0"/>
              <a:cs typeface="Fira San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0FC22722-0D27-B2F5-1E3F-2F8C466CAF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12" y="2240148"/>
            <a:ext cx="6228925" cy="2267607"/>
          </a:xfrm>
          <a:prstGeom prst="rect">
            <a:avLst/>
          </a:prstGeom>
        </p:spPr>
      </p:pic>
      <p:sp>
        <p:nvSpPr>
          <p:cNvPr id="24" name="TextBox 12">
            <a:extLst>
              <a:ext uri="{FF2B5EF4-FFF2-40B4-BE49-F238E27FC236}">
                <a16:creationId xmlns:a16="http://schemas.microsoft.com/office/drawing/2014/main" id="{BC10E991-CF85-017C-875B-B2E41D7900E7}"/>
              </a:ext>
            </a:extLst>
          </p:cNvPr>
          <p:cNvSpPr txBox="1"/>
          <p:nvPr/>
        </p:nvSpPr>
        <p:spPr>
          <a:xfrm>
            <a:off x="337945" y="4524380"/>
            <a:ext cx="25852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56793">
              <a:spcAft>
                <a:spcPts val="562"/>
              </a:spcAft>
              <a:defRPr/>
            </a:pPr>
            <a:r>
              <a:rPr lang="es-ES" b="1" dirty="0">
                <a:solidFill>
                  <a:prstClr val="black"/>
                </a:solidFill>
                <a:latin typeface="Frutiger" panose="020B0500000000000000" pitchFamily="34" charset="0"/>
                <a:cs typeface="Arial" panose="020B0604020202020204" pitchFamily="34" charset="0"/>
              </a:rPr>
              <a:t>Prevenir la propagación de patógenos y la transmisión sostenida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97FC36CA-4EE0-DE2A-A140-19659D51E87F}"/>
              </a:ext>
            </a:extLst>
          </p:cNvPr>
          <p:cNvSpPr txBox="1"/>
          <p:nvPr/>
        </p:nvSpPr>
        <p:spPr>
          <a:xfrm>
            <a:off x="3544856" y="4552187"/>
            <a:ext cx="242805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defTabSz="856793">
              <a:spcAft>
                <a:spcPts val="562"/>
              </a:spcAft>
              <a:defRPr/>
            </a:pPr>
            <a:r>
              <a:rPr lang="es-ES" b="1">
                <a:solidFill>
                  <a:prstClr val="black"/>
                </a:solidFill>
                <a:latin typeface="Frutiger"/>
                <a:cs typeface="Arial"/>
              </a:rPr>
              <a:t>Aumentar la capacidad de los sistemas</a:t>
            </a:r>
            <a:endParaRPr lang="pt-B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CBB3299F-735F-3D12-FE65-D3A2C967083B}"/>
              </a:ext>
            </a:extLst>
          </p:cNvPr>
          <p:cNvSpPr txBox="1"/>
          <p:nvPr/>
        </p:nvSpPr>
        <p:spPr>
          <a:xfrm>
            <a:off x="6233208" y="4519319"/>
            <a:ext cx="21502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56793">
              <a:spcAft>
                <a:spcPts val="562"/>
              </a:spcAft>
              <a:defRPr/>
            </a:pPr>
            <a:r>
              <a:rPr lang="pt-BR" b="1" dirty="0">
                <a:solidFill>
                  <a:prstClr val="black"/>
                </a:solidFill>
                <a:latin typeface="Frutiger" panose="020B0500000000000000" pitchFamily="34" charset="0"/>
                <a:cs typeface="Arial" panose="020B0604020202020204" pitchFamily="34" charset="0"/>
              </a:rPr>
              <a:t>Detectar, notificar y responder </a:t>
            </a:r>
            <a:r>
              <a:rPr lang="pt-BR" b="1" dirty="0" err="1">
                <a:solidFill>
                  <a:prstClr val="black"/>
                </a:solidFill>
                <a:latin typeface="Frutiger" panose="020B0500000000000000" pitchFamily="34" charset="0"/>
                <a:cs typeface="Arial" panose="020B0604020202020204" pitchFamily="34" charset="0"/>
              </a:rPr>
              <a:t>rápidamente</a:t>
            </a:r>
            <a:r>
              <a:rPr lang="pt-BR" b="1" dirty="0">
                <a:solidFill>
                  <a:prstClr val="black"/>
                </a:solidFill>
                <a:latin typeface="Frutiger" panose="020B0500000000000000" pitchFamily="34" charset="0"/>
                <a:cs typeface="Arial" panose="020B0604020202020204" pitchFamily="34" charset="0"/>
              </a:rPr>
              <a:t> a </a:t>
            </a:r>
            <a:r>
              <a:rPr lang="pt-BR" b="1" dirty="0" err="1">
                <a:solidFill>
                  <a:prstClr val="black"/>
                </a:solidFill>
                <a:latin typeface="Frutiger" panose="020B0500000000000000" pitchFamily="34" charset="0"/>
                <a:cs typeface="Arial" panose="020B0604020202020204" pitchFamily="34" charset="0"/>
              </a:rPr>
              <a:t>nuevos</a:t>
            </a:r>
            <a:r>
              <a:rPr lang="pt-BR" b="1" dirty="0">
                <a:solidFill>
                  <a:prstClr val="black"/>
                </a:solidFill>
                <a:latin typeface="Frutiger" panose="020B0500000000000000" pitchFamily="34" charset="0"/>
                <a:cs typeface="Arial" panose="020B0604020202020204" pitchFamily="34" charset="0"/>
              </a:rPr>
              <a:t> eventos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F9A7BB96-FD3B-99C0-8993-5C92A94295FD}"/>
              </a:ext>
            </a:extLst>
          </p:cNvPr>
          <p:cNvSpPr txBox="1"/>
          <p:nvPr/>
        </p:nvSpPr>
        <p:spPr>
          <a:xfrm>
            <a:off x="6409696" y="3973668"/>
            <a:ext cx="869054" cy="37752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85683" tIns="42842" rIns="85683" bIns="4284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856793">
              <a:defRPr/>
            </a:pPr>
            <a:r>
              <a:rPr lang="en-US" dirty="0" err="1">
                <a:solidFill>
                  <a:srgbClr val="FFFFFF"/>
                </a:solidFill>
                <a:latin typeface="Frutiger" panose="020B0500000000000000" pitchFamily="34" charset="0"/>
              </a:rPr>
              <a:t>Contener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" panose="020B0500000000000000" pitchFamily="34" charset="0"/>
            </a:endParaRP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9D76D115-4463-BA1F-C6F8-C77D54490E8B}"/>
              </a:ext>
            </a:extLst>
          </p:cNvPr>
          <p:cNvSpPr txBox="1"/>
          <p:nvPr/>
        </p:nvSpPr>
        <p:spPr>
          <a:xfrm>
            <a:off x="8264518" y="3943904"/>
            <a:ext cx="869054" cy="37752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85683" tIns="42842" rIns="85683" bIns="4284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856793">
              <a:defRPr/>
            </a:pPr>
            <a:r>
              <a:rPr lang="en-US" dirty="0" err="1">
                <a:solidFill>
                  <a:srgbClr val="FFFFFF"/>
                </a:solidFill>
                <a:latin typeface="Frutiger" panose="020B0500000000000000" pitchFamily="34" charset="0"/>
              </a:rPr>
              <a:t>Controlar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" panose="020B0500000000000000" pitchFamily="34" charset="0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D24A5821-02F0-7999-D1FB-E4A843E77625}"/>
              </a:ext>
            </a:extLst>
          </p:cNvPr>
          <p:cNvSpPr txBox="1"/>
          <p:nvPr/>
        </p:nvSpPr>
        <p:spPr>
          <a:xfrm>
            <a:off x="10336189" y="3955347"/>
            <a:ext cx="869054" cy="37752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85683" tIns="42842" rIns="85683" bIns="4284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56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" panose="020B0500000000000000" pitchFamily="34" charset="0"/>
              </a:rPr>
              <a:t>Mitigar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" panose="020B0500000000000000" pitchFamily="34" charset="0"/>
            </a:endParaRPr>
          </a:p>
        </p:txBody>
      </p:sp>
      <p:sp>
        <p:nvSpPr>
          <p:cNvPr id="36" name="TextBox 18">
            <a:extLst>
              <a:ext uri="{FF2B5EF4-FFF2-40B4-BE49-F238E27FC236}">
                <a16:creationId xmlns:a16="http://schemas.microsoft.com/office/drawing/2014/main" id="{9188005A-915F-16AA-C955-E6C64998F074}"/>
              </a:ext>
            </a:extLst>
          </p:cNvPr>
          <p:cNvSpPr txBox="1"/>
          <p:nvPr/>
        </p:nvSpPr>
        <p:spPr>
          <a:xfrm>
            <a:off x="9004868" y="4502032"/>
            <a:ext cx="24443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56793">
              <a:spcAft>
                <a:spcPts val="562"/>
              </a:spcAft>
              <a:defRPr/>
            </a:pPr>
            <a:r>
              <a:rPr lang="es-ES" b="1">
                <a:solidFill>
                  <a:prstClr val="black"/>
                </a:solidFill>
                <a:latin typeface="Frutiger" panose="020B0500000000000000" pitchFamily="34" charset="0"/>
                <a:cs typeface="Arial" panose="020B0604020202020204" pitchFamily="34" charset="0"/>
              </a:rPr>
              <a:t>Desarrollar rápidamente y garantizar un acceso equitativo a las contramedidas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utiger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ChevronBlue 19">
            <a:extLst>
              <a:ext uri="{FF2B5EF4-FFF2-40B4-BE49-F238E27FC236}">
                <a16:creationId xmlns:a16="http://schemas.microsoft.com/office/drawing/2014/main" id="{B62DB2B4-7DF6-ECDC-BD20-211D0ED285B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974734" y="4884038"/>
            <a:ext cx="428416" cy="428416"/>
            <a:chOff x="1016000" y="1016000"/>
            <a:chExt cx="396228" cy="396228"/>
          </a:xfrm>
        </p:grpSpPr>
        <p:sp>
          <p:nvSpPr>
            <p:cNvPr id="53" name="Oval 20">
              <a:extLst>
                <a:ext uri="{FF2B5EF4-FFF2-40B4-BE49-F238E27FC236}">
                  <a16:creationId xmlns:a16="http://schemas.microsoft.com/office/drawing/2014/main" id="{4532BBF7-6762-70B0-7FC7-C5FF897AFF1E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683" tIns="42842" rIns="85683" bIns="4284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56793" rtl="0" eaLnBrk="1" fontAlgn="auto" latinLnBrk="0" hangingPunct="1">
                <a:lnSpc>
                  <a:spcPct val="100000"/>
                </a:lnSpc>
                <a:spcBef>
                  <a:spcPts val="281"/>
                </a:spcBef>
                <a:spcAft>
                  <a:spcPts val="281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99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" panose="020B0500000000000000" pitchFamily="34" charset="0"/>
              </a:endParaRPr>
            </a:p>
          </p:txBody>
        </p:sp>
        <p:pic>
          <p:nvPicPr>
            <p:cNvPr id="55" name="Graphic 21">
              <a:extLst>
                <a:ext uri="{FF2B5EF4-FFF2-40B4-BE49-F238E27FC236}">
                  <a16:creationId xmlns:a16="http://schemas.microsoft.com/office/drawing/2014/main" id="{6F7DF5E6-6B36-392C-356C-A1209469D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3615" y="1023615"/>
              <a:ext cx="381000" cy="381000"/>
            </a:xfrm>
            <a:prstGeom prst="rect">
              <a:avLst/>
            </a:prstGeom>
          </p:spPr>
        </p:pic>
      </p:grpSp>
      <p:grpSp>
        <p:nvGrpSpPr>
          <p:cNvPr id="42" name="ChevronBlue 19">
            <a:extLst>
              <a:ext uri="{FF2B5EF4-FFF2-40B4-BE49-F238E27FC236}">
                <a16:creationId xmlns:a16="http://schemas.microsoft.com/office/drawing/2014/main" id="{3F2FDD85-24AA-292F-0F76-7EB7ED54490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796558" y="4875806"/>
            <a:ext cx="428416" cy="428416"/>
            <a:chOff x="1016000" y="1016000"/>
            <a:chExt cx="396228" cy="396228"/>
          </a:xfrm>
        </p:grpSpPr>
        <p:sp>
          <p:nvSpPr>
            <p:cNvPr id="51" name="Oval 23">
              <a:extLst>
                <a:ext uri="{FF2B5EF4-FFF2-40B4-BE49-F238E27FC236}">
                  <a16:creationId xmlns:a16="http://schemas.microsoft.com/office/drawing/2014/main" id="{141563D5-41C8-8114-BB9F-B89AC4F30D7C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683" tIns="42842" rIns="85683" bIns="4284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56793" rtl="0" eaLnBrk="1" fontAlgn="auto" latinLnBrk="0" hangingPunct="1">
                <a:lnSpc>
                  <a:spcPct val="100000"/>
                </a:lnSpc>
                <a:spcBef>
                  <a:spcPts val="281"/>
                </a:spcBef>
                <a:spcAft>
                  <a:spcPts val="281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99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" panose="020B0500000000000000" pitchFamily="34" charset="0"/>
              </a:endParaRPr>
            </a:p>
          </p:txBody>
        </p:sp>
        <p:pic>
          <p:nvPicPr>
            <p:cNvPr id="52" name="Graphic 24">
              <a:extLst>
                <a:ext uri="{FF2B5EF4-FFF2-40B4-BE49-F238E27FC236}">
                  <a16:creationId xmlns:a16="http://schemas.microsoft.com/office/drawing/2014/main" id="{65BC1EFC-5846-E973-CBA6-2B930F15A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3614" y="1023614"/>
              <a:ext cx="381000" cy="381000"/>
            </a:xfrm>
            <a:prstGeom prst="rect">
              <a:avLst/>
            </a:prstGeom>
          </p:spPr>
        </p:pic>
      </p:grpSp>
      <p:grpSp>
        <p:nvGrpSpPr>
          <p:cNvPr id="43" name="ChevronBlue 19">
            <a:extLst>
              <a:ext uri="{FF2B5EF4-FFF2-40B4-BE49-F238E27FC236}">
                <a16:creationId xmlns:a16="http://schemas.microsoft.com/office/drawing/2014/main" id="{B740DD81-14F0-FC0B-9392-F10725AE85E5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568218" y="4867574"/>
            <a:ext cx="428416" cy="428416"/>
            <a:chOff x="1016000" y="1016000"/>
            <a:chExt cx="396228" cy="396228"/>
          </a:xfrm>
        </p:grpSpPr>
        <p:sp>
          <p:nvSpPr>
            <p:cNvPr id="49" name="Oval 26">
              <a:extLst>
                <a:ext uri="{FF2B5EF4-FFF2-40B4-BE49-F238E27FC236}">
                  <a16:creationId xmlns:a16="http://schemas.microsoft.com/office/drawing/2014/main" id="{473A0905-6740-0450-C201-C49E7AB831E2}"/>
                </a:ext>
              </a:extLst>
            </p:cNvPr>
            <p:cNvSpPr/>
            <p:nvPr/>
          </p:nvSpPr>
          <p:spPr>
            <a:xfrm>
              <a:off x="1016000" y="1016000"/>
              <a:ext cx="396228" cy="396228"/>
            </a:xfrm>
            <a:prstGeom prst="ellipse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683" tIns="42842" rIns="85683" bIns="4284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856793" rtl="0" eaLnBrk="1" fontAlgn="auto" latinLnBrk="0" hangingPunct="1">
                <a:lnSpc>
                  <a:spcPct val="100000"/>
                </a:lnSpc>
                <a:spcBef>
                  <a:spcPts val="281"/>
                </a:spcBef>
                <a:spcAft>
                  <a:spcPts val="281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99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" panose="020B0500000000000000" pitchFamily="34" charset="0"/>
              </a:endParaRPr>
            </a:p>
          </p:txBody>
        </p:sp>
        <p:pic>
          <p:nvPicPr>
            <p:cNvPr id="50" name="Graphic 27">
              <a:extLst>
                <a:ext uri="{FF2B5EF4-FFF2-40B4-BE49-F238E27FC236}">
                  <a16:creationId xmlns:a16="http://schemas.microsoft.com/office/drawing/2014/main" id="{2C9F5DAC-7753-2DA4-B5CA-FE5E46D45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3614" y="1023614"/>
              <a:ext cx="381000" cy="381000"/>
            </a:xfrm>
            <a:prstGeom prst="rect">
              <a:avLst/>
            </a:prstGeom>
          </p:spPr>
        </p:pic>
      </p:grpSp>
      <p:cxnSp>
        <p:nvCxnSpPr>
          <p:cNvPr id="44" name="Straight Connector 35">
            <a:extLst>
              <a:ext uri="{FF2B5EF4-FFF2-40B4-BE49-F238E27FC236}">
                <a16:creationId xmlns:a16="http://schemas.microsoft.com/office/drawing/2014/main" id="{5FDB3F5F-3E72-E0E1-12E2-A8FBB228F2A1}"/>
              </a:ext>
            </a:extLst>
          </p:cNvPr>
          <p:cNvCxnSpPr>
            <a:cxnSpLocks/>
          </p:cNvCxnSpPr>
          <p:nvPr/>
        </p:nvCxnSpPr>
        <p:spPr>
          <a:xfrm>
            <a:off x="458399" y="4487834"/>
            <a:ext cx="111431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ee4pHeader3">
            <a:extLst>
              <a:ext uri="{FF2B5EF4-FFF2-40B4-BE49-F238E27FC236}">
                <a16:creationId xmlns:a16="http://schemas.microsoft.com/office/drawing/2014/main" id="{89848485-C3A9-E6ED-5217-38FC0E64E4D4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gray">
          <a:xfrm>
            <a:off x="5796558" y="1119825"/>
            <a:ext cx="5804974" cy="409986"/>
          </a:xfrm>
          <a:prstGeom prst="chevron">
            <a:avLst>
              <a:gd name="adj" fmla="val 18199"/>
            </a:avLst>
          </a:prstGeom>
          <a:solidFill>
            <a:srgbClr val="286494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0">
            <a:noAutofit/>
          </a:bodyPr>
          <a:lstStyle/>
          <a:p>
            <a:pPr lvl="0" algn="ctr" defTabSz="856793" eaLnBrk="0" hangingPunct="0">
              <a:defRPr/>
            </a:pPr>
            <a:r>
              <a:rPr lang="en-US" sz="2200" kern="0">
                <a:solidFill>
                  <a:srgbClr val="FFFFFF"/>
                </a:solidFill>
                <a:latin typeface="Frutiger" panose="020B0500000000000000" pitchFamily="34" charset="0"/>
                <a:sym typeface="Trebuchet MS" panose="020B0603020202020204" pitchFamily="34" charset="0"/>
              </a:rPr>
              <a:t>Detectar y responder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" panose="020B0500000000000000" pitchFamily="34" charset="0"/>
              <a:sym typeface="Trebuchet MS" panose="020B0603020202020204" pitchFamily="34" charset="0"/>
            </a:endParaRPr>
          </a:p>
        </p:txBody>
      </p:sp>
      <p:sp>
        <p:nvSpPr>
          <p:cNvPr id="47" name="ee4pHeader1">
            <a:extLst>
              <a:ext uri="{FF2B5EF4-FFF2-40B4-BE49-F238E27FC236}">
                <a16:creationId xmlns:a16="http://schemas.microsoft.com/office/drawing/2014/main" id="{B66D3C88-4C55-57BE-4216-1EEAE705345D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gray">
          <a:xfrm>
            <a:off x="427210" y="1119825"/>
            <a:ext cx="2686045" cy="409986"/>
          </a:xfrm>
          <a:prstGeom prst="homePlate">
            <a:avLst>
              <a:gd name="adj" fmla="val 18199"/>
            </a:avLst>
          </a:prstGeom>
          <a:solidFill>
            <a:srgbClr val="7D9FBA"/>
          </a:solidFill>
          <a:ln>
            <a:solidFill>
              <a:srgbClr val="6B91B1"/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anchor="ctr" anchorCtr="0">
            <a:noAutofit/>
          </a:bodyPr>
          <a:lstStyle/>
          <a:p>
            <a:pPr lvl="0" algn="ctr" defTabSz="856793" eaLnBrk="0" hangingPunct="0">
              <a:defRPr/>
            </a:pPr>
            <a:r>
              <a:rPr lang="en-US" sz="2200" kern="0">
                <a:solidFill>
                  <a:srgbClr val="FFFFFF"/>
                </a:solidFill>
                <a:latin typeface="Frutiger" panose="020B0500000000000000" pitchFamily="34" charset="0"/>
                <a:sym typeface="Trebuchet MS" panose="020B0603020202020204" pitchFamily="34" charset="0"/>
              </a:rPr>
              <a:t>Prevenir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" panose="020B0500000000000000" pitchFamily="34" charset="0"/>
              <a:sym typeface="Trebuchet MS" panose="020B0603020202020204" pitchFamily="34" charset="0"/>
            </a:endParaRPr>
          </a:p>
        </p:txBody>
      </p:sp>
      <p:sp>
        <p:nvSpPr>
          <p:cNvPr id="48" name="ee4pHeader2">
            <a:extLst>
              <a:ext uri="{FF2B5EF4-FFF2-40B4-BE49-F238E27FC236}">
                <a16:creationId xmlns:a16="http://schemas.microsoft.com/office/drawing/2014/main" id="{870B27EA-82A0-B135-A70A-D85062946EA2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gray">
          <a:xfrm>
            <a:off x="3118745" y="1119825"/>
            <a:ext cx="2686045" cy="409986"/>
          </a:xfrm>
          <a:prstGeom prst="chevron">
            <a:avLst>
              <a:gd name="adj" fmla="val 18199"/>
            </a:avLst>
          </a:prstGeom>
          <a:solidFill>
            <a:srgbClr val="DD672C"/>
          </a:solidFill>
          <a:ln>
            <a:solidFill>
              <a:srgbClr val="C65720"/>
            </a:solidFill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anchor="ctr" anchorCtr="0">
            <a:noAutofit/>
          </a:bodyPr>
          <a:lstStyle/>
          <a:p>
            <a:pPr marL="0" marR="0" lvl="0" indent="0" algn="ctr" defTabSz="85679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" panose="020B0500000000000000" pitchFamily="34" charset="0"/>
                <a:sym typeface="Trebuchet MS" panose="020B0603020202020204" pitchFamily="34" charset="0"/>
              </a:rPr>
              <a:t>Preparar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" panose="020B0500000000000000" pitchFamily="34" charset="0"/>
              <a:sym typeface="Trebuchet MS" panose="020B0603020202020204" pitchFamily="34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9C94D4C3-F548-F78A-A40D-ED1FD1F407EE}"/>
              </a:ext>
            </a:extLst>
          </p:cNvPr>
          <p:cNvSpPr txBox="1">
            <a:spLocks/>
          </p:cNvSpPr>
          <p:nvPr/>
        </p:nvSpPr>
        <p:spPr>
          <a:xfrm>
            <a:off x="322446" y="314342"/>
            <a:ext cx="11482247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>
            <a:defPPr>
              <a:defRPr lang="pt-BR"/>
            </a:defPPr>
            <a:lvl1pPr>
              <a:defRPr sz="2800" b="1">
                <a:solidFill>
                  <a:schemeClr val="accent1">
                    <a:lumMod val="75000"/>
                  </a:schemeClr>
                </a:solidFill>
                <a:ea typeface="MS PGothic" pitchFamily="34" charset="-128"/>
              </a:defRPr>
            </a:lvl1pPr>
          </a:lstStyle>
          <a:p>
            <a:pPr algn="ctr"/>
            <a:r>
              <a:rPr lang="pt-BR" dirty="0"/>
              <a:t>Etapas de resposta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A987036-2532-4DD3-B858-9066DC3FBE81}"/>
              </a:ext>
            </a:extLst>
          </p:cNvPr>
          <p:cNvSpPr txBox="1"/>
          <p:nvPr/>
        </p:nvSpPr>
        <p:spPr>
          <a:xfrm>
            <a:off x="2405787" y="6386109"/>
            <a:ext cx="443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Slide cedido pela OPAS</a:t>
            </a:r>
          </a:p>
        </p:txBody>
      </p:sp>
    </p:spTree>
    <p:extLst>
      <p:ext uri="{BB962C8B-B14F-4D97-AF65-F5344CB8AC3E}">
        <p14:creationId xmlns:p14="http://schemas.microsoft.com/office/powerpoint/2010/main" val="3192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6" grpId="0"/>
      <p:bldP spid="46" grpId="0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vron"/>
  <p:tag name="CIRCLESTATUS" val="Blue"/>
  <p:tag name="NAME" val="ChevronBl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vron"/>
  <p:tag name="CIRCLESTATUS" val="Blue"/>
  <p:tag name="NAME" val="ChevronBl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vron"/>
  <p:tag name="CIRCLESTATUS" val="Blue"/>
  <p:tag name="NAME" val="ChevronBl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vron"/>
  <p:tag name="CIRCLESTATUS" val="Blue"/>
  <p:tag name="NAME" val="ChevronBl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vron"/>
  <p:tag name="CIRCLESTATUS" val="Blue"/>
  <p:tag name="NAME" val="ChevronBl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YMBOLNAME" val="Chevron"/>
  <p:tag name="CIRCLESTATUS" val="Blue"/>
  <p:tag name="NAME" val="ChevronBlue"/>
</p:tagLst>
</file>

<file path=ppt/theme/theme1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C5F0D2291CB54981990F13A23A592C" ma:contentTypeVersion="16" ma:contentTypeDescription="Create a new document." ma:contentTypeScope="" ma:versionID="a5e65b03daa331b7f47de2ba4cc6f01a">
  <xsd:schema xmlns:xsd="http://www.w3.org/2001/XMLSchema" xmlns:xs="http://www.w3.org/2001/XMLSchema" xmlns:p="http://schemas.microsoft.com/office/2006/metadata/properties" xmlns:ns3="bc59bdda-cb62-4142-bdb8-7dd0cfc982cc" xmlns:ns4="813359ff-706b-495f-bd5c-bd2d37eca7bd" targetNamespace="http://schemas.microsoft.com/office/2006/metadata/properties" ma:root="true" ma:fieldsID="cc6ab52ec4c3a94592e252ed49b576dc" ns3:_="" ns4:_="">
    <xsd:import namespace="bc59bdda-cb62-4142-bdb8-7dd0cfc982cc"/>
    <xsd:import namespace="813359ff-706b-495f-bd5c-bd2d37eca7b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Location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59bdda-cb62-4142-bdb8-7dd0cfc982c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3359ff-706b-495f-bd5c-bd2d37eca7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13359ff-706b-495f-bd5c-bd2d37eca7bd" xsi:nil="true"/>
  </documentManagement>
</p:properties>
</file>

<file path=customXml/itemProps1.xml><?xml version="1.0" encoding="utf-8"?>
<ds:datastoreItem xmlns:ds="http://schemas.openxmlformats.org/officeDocument/2006/customXml" ds:itemID="{9B965BEB-AA0B-4596-B049-43765628EA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A3262E-3AD8-4112-8D00-C0BD7D99E7F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bc59bdda-cb62-4142-bdb8-7dd0cfc982cc"/>
    <ds:schemaRef ds:uri="813359ff-706b-495f-bd5c-bd2d37eca7b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39EC97-7737-42C3-983E-1F3219F6E6ED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bc59bdda-cb62-4142-bdb8-7dd0cfc982cc"/>
    <ds:schemaRef ds:uri="http://schemas.microsoft.com/office/infopath/2007/PartnerControls"/>
    <ds:schemaRef ds:uri="http://schemas.openxmlformats.org/package/2006/metadata/core-properties"/>
    <ds:schemaRef ds:uri="813359ff-706b-495f-bd5c-bd2d37eca7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9053</TotalTime>
  <Words>1515</Words>
  <Application>Microsoft Office PowerPoint</Application>
  <PresentationFormat>Widescreen</PresentationFormat>
  <Paragraphs>281</Paragraphs>
  <Slides>46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63" baseType="lpstr">
      <vt:lpstr>MS PGothic</vt:lpstr>
      <vt:lpstr>Arial</vt:lpstr>
      <vt:lpstr>Arial Narrow</vt:lpstr>
      <vt:lpstr>Calibri</vt:lpstr>
      <vt:lpstr>Courier New</vt:lpstr>
      <vt:lpstr>Frutiger</vt:lpstr>
      <vt:lpstr>Gill Sans</vt:lpstr>
      <vt:lpstr>Montserrat</vt:lpstr>
      <vt:lpstr>Montserrat </vt:lpstr>
      <vt:lpstr>Montserrat Black</vt:lpstr>
      <vt:lpstr>Montserrat ExtraBold</vt:lpstr>
      <vt:lpstr>Montserrat Medium</vt:lpstr>
      <vt:lpstr>Open Sans</vt:lpstr>
      <vt:lpstr>Roboto</vt:lpstr>
      <vt:lpstr>Times New Roman</vt:lpstr>
      <vt:lpstr>Wingdings</vt:lpstr>
      <vt:lpstr>Lâmina de Abertura e final</vt:lpstr>
      <vt:lpstr>Ações de enfrentamento às Arboviroses: cenário atual, avanços e perspectivas</vt:lpstr>
      <vt:lpstr>Apresentação do PowerPoint</vt:lpstr>
      <vt:lpstr>Apresentação do PowerPoint</vt:lpstr>
      <vt:lpstr>Situação epidemiológica</vt:lpstr>
      <vt:lpstr>Situação epidemiológica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Situação epidemiológica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RESPOSTAS DE EMERGÊNCIA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INFESTAÇÃO POR AEDES AEGYPTI NO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Josué Custódio Fernandes</dc:creator>
  <cp:lastModifiedBy>Daniel Garkauskas Ramos</cp:lastModifiedBy>
  <cp:revision>444</cp:revision>
  <cp:lastPrinted>2021-05-27T13:54:16Z</cp:lastPrinted>
  <dcterms:created xsi:type="dcterms:W3CDTF">2021-05-25T14:48:35Z</dcterms:created>
  <dcterms:modified xsi:type="dcterms:W3CDTF">2024-05-02T11:21:54Z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0x010100DFC5F0D2291CB54981990F13A23A592C</vt:lpwstr>
  </property>
</Properties>
</file>