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67" r:id="rId5"/>
    <p:sldId id="264" r:id="rId6"/>
    <p:sldId id="266" r:id="rId7"/>
    <p:sldId id="262" r:id="rId8"/>
    <p:sldId id="263" r:id="rId9"/>
    <p:sldId id="265" r:id="rId10"/>
    <p:sldId id="4015" r:id="rId11"/>
    <p:sldId id="25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422"/>
    <a:srgbClr val="4EAE31"/>
    <a:srgbClr val="FCFCFC"/>
    <a:srgbClr val="31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744"/>
  </p:normalViewPr>
  <p:slideViewPr>
    <p:cSldViewPr snapToGrid="0">
      <p:cViewPr varScale="1">
        <p:scale>
          <a:sx n="60" d="100"/>
          <a:sy n="60" d="100"/>
        </p:scale>
        <p:origin x="11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A313-7B29-48E2-87A1-D1D55433244F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BD70-5597-499E-8020-6E6A73D35F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5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6C586-E31D-0100-6091-14BE1DD8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3D8D50-5F95-5CD9-30A1-E60E4E367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BB8F5F-811C-8762-348D-449F4B98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9F24E0-4F88-8D3E-1ADD-F4A5E500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780B4-A8BA-7839-0C45-D20058AD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12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CEB49-4FED-7D0A-DB13-386597E5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12B728-F242-B3A2-F87A-F78423EC9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58AA70-3706-6761-BC81-955B582B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675FB-8ACD-630C-4577-975CF705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56DFD8-0BC1-87B2-6197-9354C0C5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2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555BE-0C81-2E19-B1DF-EF356A17C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2CB37C-50F4-4697-A230-3B896040D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9B7FC-7051-7A87-CD77-FCC66DA6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866377-22CB-F37E-1797-A2A433A5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FEBA80-93AF-E7A3-89CD-4699C297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61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046D-6D10-C228-05EA-4A54506A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F3AED-F1AB-DBFB-DFE5-F29367C3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CE4251-D8B3-09BA-23C2-F4CC8616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B418FD-D702-FCA8-18FC-26470A33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E26394-619F-FD89-3DCB-7B3E02F9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8E113-8146-4160-9B1E-15098D0E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3A7673-B2F4-C2AE-E0E0-4F8E19A9C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FA392-BD57-068D-E93E-4FDEC517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03927-C666-4F86-BE3C-D024F9DF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6A32E-84F6-CBB5-01F7-C1F44D03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1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008-540C-6470-1C0A-2D19ACDF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AA8842-DA87-8A8D-7E54-9D3CDF762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336BF3-2459-37D7-E203-A0AADFB4E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53C648-954F-A393-7434-9893697D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D7AF6C-A7DC-D61D-FBDC-D167F5FA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2F3FD6-EA7F-5767-205E-6C0B461C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4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8047D-C08C-23A0-3954-B20932A7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D2555-45DA-247B-3435-A4B46D1EB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1E6311-8CE8-1355-C3D8-998A01FF1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7A9DC6-C0E1-56EB-2CDA-48BD2D607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A8D2D6-860D-E3F5-2111-6F53148FE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B4301F-58FB-C16D-1A3B-60E279CF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65EA95-B5FB-98F3-9798-C33CA928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AA1AAD-A00C-5815-D53C-BF306A9C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15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F4231-8231-B033-0E93-C4F222A1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DB20EF-A48E-C823-BD2F-A64B7D85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191905-3262-DC49-151D-C21EA8A3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206941-6B39-038B-2F7B-F6CEDA54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07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D42D54-FAEB-0764-A560-90B34CCB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269941-519F-A206-DD10-1C26B7DE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B15350-8131-1810-7253-05EDE03B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54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9DAD2-3AC9-C594-26F3-64843272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6BCE-5EA9-C45C-D7B9-4754D0328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B24691-5560-D19D-3B84-E8BC96291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3E4A1-C5D1-D5E8-D951-F3AFA4C0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5B8550-5A6B-D1F8-ACF9-37E8A71A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E18C64-7555-BC85-5B79-4126BEFB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0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57027-DE98-E298-89FD-04AF98E6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D5DE7B-6941-AF3E-7296-A73D68849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4B2494-3513-A6CA-438A-B106B7FFF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EFC84E-3B00-ED8C-D3FF-AE2B2E4D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1A92A-0BCD-F261-97C3-F71542F7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15739E-941B-22C1-7B59-47CB6DE5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3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CC4087-1E33-7F2D-CDA1-115378A3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B054C2-8F7E-7383-E42E-20F2FBFC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A2B0BB-1380-34F8-6F7C-CB92139CE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154D-B5DE-5C45-ADC4-EAF8D18DF6FA}" type="datetimeFigureOut">
              <a:rPr lang="pt-BR" smtClean="0"/>
              <a:t>01/05/2024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7DE76F-5B41-C5B5-D191-5D84B709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923C5-59ED-4D63-A24B-C2CD8F518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28A0-517E-214F-BFD1-D4477A829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92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iedds@saude.gov.b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hyperlink" Target="https://www.vecteezy.com/vector-art/2274511-pregnant-black-woman-pregnancy-motherhood-concept-vector-illustration" TargetMode="External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5FD76D-6379-1AA7-ED4E-C6300930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12112752" cy="681342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1058E1F-C1F5-C72D-47A1-89FE3F8BBA33}"/>
              </a:ext>
            </a:extLst>
          </p:cNvPr>
          <p:cNvSpPr txBox="1"/>
          <p:nvPr/>
        </p:nvSpPr>
        <p:spPr>
          <a:xfrm>
            <a:off x="5653862" y="490301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b="1" dirty="0">
                <a:solidFill>
                  <a:srgbClr val="3152A1"/>
                </a:solidFill>
              </a:rPr>
              <a:t>Patricia Sanine</a:t>
            </a:r>
            <a:br>
              <a:rPr lang="pt-BR" sz="1800" b="1" dirty="0">
                <a:solidFill>
                  <a:srgbClr val="3152A1"/>
                </a:solidFill>
              </a:rPr>
            </a:br>
            <a:r>
              <a:rPr lang="pt-BR" sz="1800" b="1" dirty="0">
                <a:solidFill>
                  <a:srgbClr val="3152A1"/>
                </a:solidFill>
              </a:rPr>
              <a:t>CIEDDS | MS</a:t>
            </a:r>
          </a:p>
        </p:txBody>
      </p:sp>
    </p:spTree>
    <p:extLst>
      <p:ext uri="{BB962C8B-B14F-4D97-AF65-F5344CB8AC3E}">
        <p14:creationId xmlns:p14="http://schemas.microsoft.com/office/powerpoint/2010/main" val="121456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F4C2-8458-F697-7ABB-C42ED7A7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6B000C-B53B-0317-1ACF-3DD88549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344" y="-154331"/>
            <a:ext cx="12277344" cy="6906006"/>
          </a:xfrm>
          <a:prstGeom prst="rect">
            <a:avLst/>
          </a:prstGeom>
        </p:spPr>
      </p:pic>
      <p:sp>
        <p:nvSpPr>
          <p:cNvPr id="70" name="Faixa de Opções: Inclinada para Cima 69">
            <a:extLst>
              <a:ext uri="{FF2B5EF4-FFF2-40B4-BE49-F238E27FC236}">
                <a16:creationId xmlns:a16="http://schemas.microsoft.com/office/drawing/2014/main" id="{E2784910-3858-3670-F0F4-8D901ABFCD82}"/>
              </a:ext>
            </a:extLst>
          </p:cNvPr>
          <p:cNvSpPr/>
          <p:nvPr/>
        </p:nvSpPr>
        <p:spPr>
          <a:xfrm>
            <a:off x="7992139" y="1430079"/>
            <a:ext cx="3657600" cy="1998921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Solicitação de certificação ou selo de boas práticas  de transmissão vertical</a:t>
            </a:r>
          </a:p>
          <a:p>
            <a:pPr algn="ctr"/>
            <a:r>
              <a:rPr lang="pt-BR" sz="1600" dirty="0"/>
              <a:t>29/04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5C4A73-8D80-555A-9A75-10E215CB1AF9}"/>
              </a:ext>
            </a:extLst>
          </p:cNvPr>
          <p:cNvSpPr/>
          <p:nvPr/>
        </p:nvSpPr>
        <p:spPr>
          <a:xfrm>
            <a:off x="-393405" y="5932967"/>
            <a:ext cx="13003619" cy="10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DD557E-2F3B-CE78-7807-AC49111079E2}"/>
              </a:ext>
            </a:extLst>
          </p:cNvPr>
          <p:cNvSpPr txBox="1"/>
          <p:nvPr/>
        </p:nvSpPr>
        <p:spPr>
          <a:xfrm>
            <a:off x="122630" y="1121736"/>
            <a:ext cx="1189299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OTIMIZAR RECURSOS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APROVEITAR OPORTUNIDADES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INSERIR AÇÕES EM INSTRUMENTOS DE GESTÃO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Plano de Saúde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Programação Anual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Direcionamento do incentivo:</a:t>
            </a: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Incentivo do PQA-VS </a:t>
            </a:r>
            <a:r>
              <a:rPr lang="pt-BR" sz="1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(qualificação)</a:t>
            </a: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Incentivo de custeio de ação da vigilância </a:t>
            </a:r>
            <a:r>
              <a:rPr lang="pt-BR" sz="1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(material de consumo, manutenção e serviços)</a:t>
            </a:r>
          </a:p>
          <a:p>
            <a:pPr marL="2628900" lvl="5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3152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Pactuação Bipartite</a:t>
            </a:r>
          </a:p>
        </p:txBody>
      </p:sp>
    </p:spTree>
    <p:extLst>
      <p:ext uri="{BB962C8B-B14F-4D97-AF65-F5344CB8AC3E}">
        <p14:creationId xmlns:p14="http://schemas.microsoft.com/office/powerpoint/2010/main" val="23838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EB365F-D13C-93EF-B2E7-E93356D1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8062" cy="69626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8277B31-0930-14FC-695A-4591F50F4ECF}"/>
              </a:ext>
            </a:extLst>
          </p:cNvPr>
          <p:cNvSpPr txBox="1"/>
          <p:nvPr/>
        </p:nvSpPr>
        <p:spPr>
          <a:xfrm>
            <a:off x="6525247" y="4802127"/>
            <a:ext cx="4001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>
                <a:solidFill>
                  <a:srgbClr val="183DFD"/>
                </a:solidFill>
                <a:latin typeface="Montserrat ExtraBold" panose="00000900000000000000" pitchFamily="2" charset="0"/>
                <a:hlinkClick r:id="rId3"/>
              </a:rPr>
              <a:t>ciedds@saude.gov.br</a:t>
            </a:r>
            <a:endParaRPr lang="pt-BR" sz="2600" dirty="0">
              <a:solidFill>
                <a:srgbClr val="183DFD"/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pt-BR" sz="1600" dirty="0">
                <a:solidFill>
                  <a:srgbClr val="183DFD"/>
                </a:solidFill>
                <a:latin typeface="Montserrat ExtraBold" panose="00000900000000000000" pitchFamily="2" charset="0"/>
              </a:rPr>
              <a:t>patricia.sanine@saude.gov.br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21A4979-96F2-B96D-163C-15E1972FD544}"/>
              </a:ext>
            </a:extLst>
          </p:cNvPr>
          <p:cNvGrpSpPr/>
          <p:nvPr/>
        </p:nvGrpSpPr>
        <p:grpSpPr>
          <a:xfrm>
            <a:off x="10155768" y="191386"/>
            <a:ext cx="2046865" cy="2317898"/>
            <a:chOff x="10145135" y="191386"/>
            <a:chExt cx="2046865" cy="2317898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E7B7233-18C2-8EC0-3206-A3F44482D89B}"/>
                </a:ext>
              </a:extLst>
            </p:cNvPr>
            <p:cNvSpPr/>
            <p:nvPr/>
          </p:nvSpPr>
          <p:spPr>
            <a:xfrm>
              <a:off x="10744327" y="191386"/>
              <a:ext cx="1447673" cy="133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 descr="Código QR&#10;&#10;Descrição gerada automaticamente">
              <a:extLst>
                <a:ext uri="{FF2B5EF4-FFF2-40B4-BE49-F238E27FC236}">
                  <a16:creationId xmlns:a16="http://schemas.microsoft.com/office/drawing/2014/main" id="{CB23DD3C-1015-CDA3-B2BD-F7ACC31E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050" y="694806"/>
              <a:ext cx="1814478" cy="1814478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E3B7291-A913-E8F1-0899-54A4F3E9BC64}"/>
                </a:ext>
              </a:extLst>
            </p:cNvPr>
            <p:cNvSpPr txBox="1"/>
            <p:nvPr/>
          </p:nvSpPr>
          <p:spPr>
            <a:xfrm>
              <a:off x="10145135" y="193641"/>
              <a:ext cx="1914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accent1"/>
                  </a:solidFill>
                </a:rPr>
                <a:t>Consulta Pública</a:t>
              </a:r>
            </a:p>
            <a:p>
              <a:pPr algn="ctr"/>
              <a:r>
                <a:rPr lang="pt-BR" dirty="0">
                  <a:solidFill>
                    <a:schemeClr val="accent1"/>
                  </a:solidFill>
                </a:rPr>
                <a:t>09/05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48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46304-F375-9C3C-0D5E-12482490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DCDD5E-960E-3A22-8EA4-86522A80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344" cy="6906006"/>
          </a:xfrm>
          <a:prstGeom prst="rect">
            <a:avLst/>
          </a:prstGeom>
        </p:spPr>
      </p:pic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E2D03AE4-8109-F540-3C7F-7A2764F65685}"/>
              </a:ext>
            </a:extLst>
          </p:cNvPr>
          <p:cNvSpPr txBox="1">
            <a:spLocks/>
          </p:cNvSpPr>
          <p:nvPr/>
        </p:nvSpPr>
        <p:spPr>
          <a:xfrm>
            <a:off x="605832" y="1416592"/>
            <a:ext cx="10980336" cy="698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800" dirty="0">
                <a:solidFill>
                  <a:srgbClr val="183DFD"/>
                </a:solidFill>
                <a:latin typeface="Montserrat ExtraBold" panose="00000900000000000000" pitchFamily="2" charset="0"/>
              </a:rPr>
              <a:t>COMITÊ INTERMINISTERIAL PARA A ELIMINAÇÃO DA TUBERCULOSE E </a:t>
            </a:r>
          </a:p>
          <a:p>
            <a:pPr marL="0" indent="0" algn="ctr">
              <a:buNone/>
            </a:pPr>
            <a:r>
              <a:rPr lang="da-DK" sz="1800" dirty="0">
                <a:solidFill>
                  <a:srgbClr val="183DFD"/>
                </a:solidFill>
                <a:latin typeface="Montserrat ExtraBold" panose="00000900000000000000" pitchFamily="2" charset="0"/>
              </a:rPr>
              <a:t>DE OUTRAS DOENÇAS DE DETERMNAÇÃO SOCIAL</a:t>
            </a:r>
            <a:endParaRPr lang="pt-BR" sz="1800" dirty="0">
              <a:solidFill>
                <a:srgbClr val="183DFD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15CB8CCE-8720-5C7A-A1EE-F8FD4C0B20F2}"/>
              </a:ext>
            </a:extLst>
          </p:cNvPr>
          <p:cNvSpPr txBox="1">
            <a:spLocks/>
          </p:cNvSpPr>
          <p:nvPr/>
        </p:nvSpPr>
        <p:spPr>
          <a:xfrm>
            <a:off x="3363402" y="3298328"/>
            <a:ext cx="6400799" cy="3607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Decreto nº 11.494, de 17 de abril de 2023</a:t>
            </a:r>
          </a:p>
          <a:p>
            <a:pPr marL="0" indent="0">
              <a:lnSpc>
                <a:spcPct val="120000"/>
              </a:lnSpc>
              <a:buNone/>
            </a:pP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O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Comitê Interministerial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reforça o compromisso do governo brasileiro com o fim de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doenças e infecções determinadas e perpetuadas pela pobreza, pela fome e pelas iniquidades sociais.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4955917-C7D0-E60E-09D3-BB5BDF98B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0" r="13938"/>
          <a:stretch/>
        </p:blipFill>
        <p:spPr>
          <a:xfrm>
            <a:off x="1694941" y="2405524"/>
            <a:ext cx="1668461" cy="16742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45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5D6987C-B535-EA22-835D-AF36E777C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37"/>
          <a:stretch/>
        </p:blipFill>
        <p:spPr>
          <a:xfrm>
            <a:off x="-85344" y="0"/>
            <a:ext cx="12277344" cy="595735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BE4291E-895E-23FC-78E0-E5D0FC02C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903" y="1389937"/>
            <a:ext cx="11178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183EFF"/>
                </a:solidFill>
                <a:latin typeface="Montserrat ExtraBold" panose="00000900000000000000" pitchFamily="2" charset="0"/>
              </a:rPr>
              <a:t>OBJETIVOS DE DESENVOLVIMENTO SUSTENTÁVEL E </a:t>
            </a:r>
            <a:br>
              <a:rPr lang="pt-BR" sz="2000" dirty="0">
                <a:solidFill>
                  <a:srgbClr val="183EFF"/>
                </a:solidFill>
                <a:latin typeface="Montserrat ExtraBold" panose="00000900000000000000" pitchFamily="2" charset="0"/>
              </a:rPr>
            </a:br>
            <a:r>
              <a:rPr lang="pt-BR" sz="2000" dirty="0">
                <a:solidFill>
                  <a:srgbClr val="183EFF"/>
                </a:solidFill>
                <a:latin typeface="Montserrat ExtraBold" panose="00000900000000000000" pitchFamily="2" charset="0"/>
              </a:rPr>
              <a:t>A AGENDA DE ELIMINAÇÃO DE DOENÇAS</a:t>
            </a:r>
          </a:p>
        </p:txBody>
      </p:sp>
      <p:pic>
        <p:nvPicPr>
          <p:cNvPr id="6" name="Picture 2" descr="Objetivos de Desenvolvimento Sustentável - ODS — Conselho Nacional de  Desenvolvimento Científico e Tecnológico">
            <a:extLst>
              <a:ext uri="{FF2B5EF4-FFF2-40B4-BE49-F238E27FC236}">
                <a16:creationId xmlns:a16="http://schemas.microsoft.com/office/drawing/2014/main" id="{00EE137B-0C5C-695E-BE8C-67A7D5B46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142" r="1528" b="3647"/>
          <a:stretch/>
        </p:blipFill>
        <p:spPr bwMode="auto">
          <a:xfrm>
            <a:off x="506903" y="2685198"/>
            <a:ext cx="6889125" cy="31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DS 3, sobre saúde e bem-estar, é o Objetivo do Mês em abril - UNAIDS Brasil">
            <a:extLst>
              <a:ext uri="{FF2B5EF4-FFF2-40B4-BE49-F238E27FC236}">
                <a16:creationId xmlns:a16="http://schemas.microsoft.com/office/drawing/2014/main" id="{ADC1E7C6-176B-0F63-EC46-B0A21481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67" y="2947144"/>
            <a:ext cx="4244543" cy="10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41C537-6E5D-6551-8DBC-D1AECE4C752A}"/>
              </a:ext>
            </a:extLst>
          </p:cNvPr>
          <p:cNvSpPr txBox="1"/>
          <p:nvPr/>
        </p:nvSpPr>
        <p:spPr>
          <a:xfrm>
            <a:off x="7632544" y="4201763"/>
            <a:ext cx="42207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Meta 3.3</a:t>
            </a:r>
          </a:p>
          <a:p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Nações Unidas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Até 2030, acabar com as epidemias de aids, tuberculose, malária e doenças tropicais negligenciadas, e combater a hepatite, doenças transmitidas pela água, e outras doenças transmissíveis.</a:t>
            </a:r>
          </a:p>
        </p:txBody>
      </p:sp>
    </p:spTree>
    <p:extLst>
      <p:ext uri="{BB962C8B-B14F-4D97-AF65-F5344CB8AC3E}">
        <p14:creationId xmlns:p14="http://schemas.microsoft.com/office/powerpoint/2010/main" val="285064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46304-F375-9C3C-0D5E-12482490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DCDD5E-960E-3A22-8EA4-86522A80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04"/>
            <a:ext cx="12277344" cy="69060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4761AA0-67B1-46C0-4D76-CA6DBD703FFC}"/>
              </a:ext>
            </a:extLst>
          </p:cNvPr>
          <p:cNvSpPr txBox="1"/>
          <p:nvPr/>
        </p:nvSpPr>
        <p:spPr>
          <a:xfrm>
            <a:off x="6985635" y="1682887"/>
            <a:ext cx="5061053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Decreto nº 11.908, de 06 de fevereiro de 2024</a:t>
            </a: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srgbClr val="183E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183EFF"/>
                </a:solidFill>
              </a:rPr>
              <a:t>Programa Brasil Saudável </a:t>
            </a:r>
            <a:r>
              <a:rPr lang="pt-BR" dirty="0">
                <a:solidFill>
                  <a:srgbClr val="183EFF"/>
                </a:solidFill>
              </a:rPr>
              <a:t>reúne o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3D100"/>
                </a:solidFill>
              </a:rPr>
              <a:t>MINISTÉRIO DA SAÚDE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mais 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03D100"/>
                </a:solidFill>
              </a:rPr>
              <a:t>13 MINISTÉRIOS 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atuam sobre os 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183EFF"/>
                </a:solidFill>
              </a:rPr>
              <a:t>determinantes sociais da saúde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as 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183EFF"/>
                </a:solidFill>
              </a:rPr>
              <a:t>iniquidades em saúde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A6FA786-2CF5-C478-AE75-192614B5FBB6}"/>
              </a:ext>
            </a:extLst>
          </p:cNvPr>
          <p:cNvSpPr/>
          <p:nvPr/>
        </p:nvSpPr>
        <p:spPr>
          <a:xfrm>
            <a:off x="244549" y="6093947"/>
            <a:ext cx="11802139" cy="626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Código QR&#10;&#10;Descrição gerada automaticamente">
            <a:extLst>
              <a:ext uri="{FF2B5EF4-FFF2-40B4-BE49-F238E27FC236}">
                <a16:creationId xmlns:a16="http://schemas.microsoft.com/office/drawing/2014/main" id="{62269C29-2E38-9BAB-72F8-C07BB0C4B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41" y="5156791"/>
            <a:ext cx="1512029" cy="1512029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6FB8A9C-DAB8-CBCB-DDC4-11661AE237DE}"/>
              </a:ext>
            </a:extLst>
          </p:cNvPr>
          <p:cNvGrpSpPr/>
          <p:nvPr/>
        </p:nvGrpSpPr>
        <p:grpSpPr>
          <a:xfrm>
            <a:off x="244549" y="1391171"/>
            <a:ext cx="6954104" cy="5445497"/>
            <a:chOff x="244549" y="1391171"/>
            <a:chExt cx="6954104" cy="544549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43EBC7F-A2CC-BD34-D054-F51C24FEC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4" t="6250" r="9382"/>
            <a:stretch/>
          </p:blipFill>
          <p:spPr>
            <a:xfrm>
              <a:off x="244549" y="1391171"/>
              <a:ext cx="6954104" cy="5445497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6BE55E7-42FB-C45A-A5C9-9A55F16B3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938" y="2995723"/>
              <a:ext cx="1907620" cy="866553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5906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F4C2-8458-F697-7ABB-C42ED7A7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6B000C-B53B-0317-1ACF-3DD88549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72" y="24827"/>
            <a:ext cx="12277344" cy="6906006"/>
          </a:xfrm>
          <a:prstGeom prst="rect">
            <a:avLst/>
          </a:prstGeom>
        </p:spPr>
      </p:pic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54E9313D-5B0C-C4C3-33DD-192916AFD808}"/>
              </a:ext>
            </a:extLst>
          </p:cNvPr>
          <p:cNvSpPr txBox="1">
            <a:spLocks/>
          </p:cNvSpPr>
          <p:nvPr/>
        </p:nvSpPr>
        <p:spPr>
          <a:xfrm>
            <a:off x="436831" y="1595033"/>
            <a:ext cx="11227511" cy="76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rgbClr val="183DFD"/>
                </a:solidFill>
                <a:latin typeface="Montserrat ExtraBold" panose="00000900000000000000" pitchFamily="2" charset="0"/>
              </a:rPr>
              <a:t>DOENÇAS DETERMINADAS SOCIALMENTE 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4EAE31"/>
                </a:solidFill>
                <a:latin typeface="Montserrat ExtraBold" panose="00000900000000000000" pitchFamily="2" charset="0"/>
              </a:rPr>
              <a:t>eliminação como problema de saúde pública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A3418B9-A7E5-3728-BA99-B3585A1A63C4}"/>
              </a:ext>
            </a:extLst>
          </p:cNvPr>
          <p:cNvGrpSpPr/>
          <p:nvPr/>
        </p:nvGrpSpPr>
        <p:grpSpPr>
          <a:xfrm>
            <a:off x="463397" y="2893174"/>
            <a:ext cx="5621734" cy="2467113"/>
            <a:chOff x="247281" y="2349748"/>
            <a:chExt cx="5958613" cy="2302607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88E4DFA-FA54-13EB-DB34-33BDDF875E85}"/>
                </a:ext>
              </a:extLst>
            </p:cNvPr>
            <p:cNvGrpSpPr/>
            <p:nvPr/>
          </p:nvGrpSpPr>
          <p:grpSpPr>
            <a:xfrm>
              <a:off x="1859077" y="2881429"/>
              <a:ext cx="1343615" cy="1193148"/>
              <a:chOff x="1859077" y="2881429"/>
              <a:chExt cx="1343615" cy="1193148"/>
            </a:xfrm>
          </p:grpSpPr>
          <p:grpSp>
            <p:nvGrpSpPr>
              <p:cNvPr id="46" name="Agrupar 45">
                <a:extLst>
                  <a:ext uri="{FF2B5EF4-FFF2-40B4-BE49-F238E27FC236}">
                    <a16:creationId xmlns:a16="http://schemas.microsoft.com/office/drawing/2014/main" id="{E29F07D6-8B7B-5381-2D26-63B0776A3D67}"/>
                  </a:ext>
                </a:extLst>
              </p:cNvPr>
              <p:cNvGrpSpPr/>
              <p:nvPr/>
            </p:nvGrpSpPr>
            <p:grpSpPr>
              <a:xfrm>
                <a:off x="1859998" y="2881429"/>
                <a:ext cx="1342330" cy="325127"/>
                <a:chOff x="2205669" y="2097705"/>
                <a:chExt cx="1403637" cy="404492"/>
              </a:xfrm>
            </p:grpSpPr>
            <p:sp>
              <p:nvSpPr>
                <p:cNvPr id="53" name="Retângulo: Cantos Arredondados 24">
                  <a:extLst>
                    <a:ext uri="{FF2B5EF4-FFF2-40B4-BE49-F238E27FC236}">
                      <a16:creationId xmlns:a16="http://schemas.microsoft.com/office/drawing/2014/main" id="{C391B6EC-67ED-664B-DB3F-17114F54C202}"/>
                    </a:ext>
                  </a:extLst>
                </p:cNvPr>
                <p:cNvSpPr/>
                <p:nvPr/>
              </p:nvSpPr>
              <p:spPr>
                <a:xfrm>
                  <a:off x="2205669" y="2142705"/>
                  <a:ext cx="1396500" cy="35949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dirty="0">
                      <a:solidFill>
                        <a:srgbClr val="183E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Malária</a:t>
                  </a:r>
                </a:p>
              </p:txBody>
            </p:sp>
            <p:sp>
              <p:nvSpPr>
                <p:cNvPr id="54" name="Retângulo: Cantos Superiores Arredondados 27">
                  <a:extLst>
                    <a:ext uri="{FF2B5EF4-FFF2-40B4-BE49-F238E27FC236}">
                      <a16:creationId xmlns:a16="http://schemas.microsoft.com/office/drawing/2014/main" id="{5149C195-4276-86D3-82EC-0ECA0569B60A}"/>
                    </a:ext>
                  </a:extLst>
                </p:cNvPr>
                <p:cNvSpPr/>
                <p:nvPr/>
              </p:nvSpPr>
              <p:spPr>
                <a:xfrm>
                  <a:off x="2212806" y="2097705"/>
                  <a:ext cx="1396500" cy="418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3C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47" name="Agrupar 46">
                <a:extLst>
                  <a:ext uri="{FF2B5EF4-FFF2-40B4-BE49-F238E27FC236}">
                    <a16:creationId xmlns:a16="http://schemas.microsoft.com/office/drawing/2014/main" id="{5EC51620-2B8F-CE7F-9816-2AD3AC0EDEB6}"/>
                  </a:ext>
                </a:extLst>
              </p:cNvPr>
              <p:cNvGrpSpPr/>
              <p:nvPr/>
            </p:nvGrpSpPr>
            <p:grpSpPr>
              <a:xfrm>
                <a:off x="1867187" y="3750282"/>
                <a:ext cx="1335505" cy="324295"/>
                <a:chOff x="2197381" y="3352786"/>
                <a:chExt cx="1405409" cy="371298"/>
              </a:xfrm>
            </p:grpSpPr>
            <p:sp>
              <p:nvSpPr>
                <p:cNvPr id="51" name="Retângulo: Cantos Arredondados 28">
                  <a:extLst>
                    <a:ext uri="{FF2B5EF4-FFF2-40B4-BE49-F238E27FC236}">
                      <a16:creationId xmlns:a16="http://schemas.microsoft.com/office/drawing/2014/main" id="{BF5E74D4-9338-EFD6-59F6-954FADC76511}"/>
                    </a:ext>
                  </a:extLst>
                </p:cNvPr>
                <p:cNvSpPr/>
                <p:nvPr/>
              </p:nvSpPr>
              <p:spPr>
                <a:xfrm>
                  <a:off x="2197381" y="3393249"/>
                  <a:ext cx="1405409" cy="330835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dirty="0">
                      <a:solidFill>
                        <a:srgbClr val="183E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Tracoma</a:t>
                  </a:r>
                </a:p>
              </p:txBody>
            </p:sp>
            <p:sp>
              <p:nvSpPr>
                <p:cNvPr id="52" name="Retângulo: Cantos Superiores Arredondados 29">
                  <a:extLst>
                    <a:ext uri="{FF2B5EF4-FFF2-40B4-BE49-F238E27FC236}">
                      <a16:creationId xmlns:a16="http://schemas.microsoft.com/office/drawing/2014/main" id="{F71E217D-6838-66FC-F113-7F3CC743FC3D}"/>
                    </a:ext>
                  </a:extLst>
                </p:cNvPr>
                <p:cNvSpPr/>
                <p:nvPr/>
              </p:nvSpPr>
              <p:spPr>
                <a:xfrm>
                  <a:off x="2209742" y="3352786"/>
                  <a:ext cx="1383357" cy="457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3C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48" name="Agrupar 47">
                <a:extLst>
                  <a:ext uri="{FF2B5EF4-FFF2-40B4-BE49-F238E27FC236}">
                    <a16:creationId xmlns:a16="http://schemas.microsoft.com/office/drawing/2014/main" id="{92B90605-492C-3C0B-8D8D-98A8049249DD}"/>
                  </a:ext>
                </a:extLst>
              </p:cNvPr>
              <p:cNvGrpSpPr/>
              <p:nvPr/>
            </p:nvGrpSpPr>
            <p:grpSpPr>
              <a:xfrm>
                <a:off x="1859077" y="3302491"/>
                <a:ext cx="1335505" cy="332624"/>
                <a:chOff x="2180905" y="2943228"/>
                <a:chExt cx="1395525" cy="414647"/>
              </a:xfrm>
            </p:grpSpPr>
            <p:sp>
              <p:nvSpPr>
                <p:cNvPr id="49" name="Retângulo: Cantos Arredondados 30">
                  <a:extLst>
                    <a:ext uri="{FF2B5EF4-FFF2-40B4-BE49-F238E27FC236}">
                      <a16:creationId xmlns:a16="http://schemas.microsoft.com/office/drawing/2014/main" id="{7C2B8723-F6D6-1B1D-1CAC-105A5635289D}"/>
                    </a:ext>
                  </a:extLst>
                </p:cNvPr>
                <p:cNvSpPr/>
                <p:nvPr/>
              </p:nvSpPr>
              <p:spPr>
                <a:xfrm>
                  <a:off x="2180905" y="2997664"/>
                  <a:ext cx="1395525" cy="360211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dirty="0">
                      <a:solidFill>
                        <a:srgbClr val="183E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Oncocercose</a:t>
                  </a:r>
                </a:p>
              </p:txBody>
            </p:sp>
            <p:sp>
              <p:nvSpPr>
                <p:cNvPr id="50" name="Retângulo: Cantos Superiores Arredondados 31">
                  <a:extLst>
                    <a:ext uri="{FF2B5EF4-FFF2-40B4-BE49-F238E27FC236}">
                      <a16:creationId xmlns:a16="http://schemas.microsoft.com/office/drawing/2014/main" id="{8FF7F1C0-E89B-9EF0-478C-8EF03A34D57F}"/>
                    </a:ext>
                  </a:extLst>
                </p:cNvPr>
                <p:cNvSpPr/>
                <p:nvPr/>
              </p:nvSpPr>
              <p:spPr>
                <a:xfrm>
                  <a:off x="2189001" y="2943228"/>
                  <a:ext cx="1383357" cy="4571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3C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59D23088-ABBE-9690-AB4F-0E1DF5F77D87}"/>
                </a:ext>
              </a:extLst>
            </p:cNvPr>
            <p:cNvGrpSpPr/>
            <p:nvPr/>
          </p:nvGrpSpPr>
          <p:grpSpPr>
            <a:xfrm>
              <a:off x="247281" y="2627324"/>
              <a:ext cx="1354326" cy="1733974"/>
              <a:chOff x="247281" y="2627324"/>
              <a:chExt cx="1354326" cy="1733974"/>
            </a:xfrm>
          </p:grpSpPr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90C2D84A-19F0-FA5D-1D96-A9567939CE32}"/>
                  </a:ext>
                </a:extLst>
              </p:cNvPr>
              <p:cNvGrpSpPr/>
              <p:nvPr/>
            </p:nvGrpSpPr>
            <p:grpSpPr>
              <a:xfrm>
                <a:off x="256344" y="3081458"/>
                <a:ext cx="1335504" cy="325295"/>
                <a:chOff x="586267" y="2897634"/>
                <a:chExt cx="1393022" cy="365393"/>
              </a:xfrm>
            </p:grpSpPr>
            <p:sp>
              <p:nvSpPr>
                <p:cNvPr id="44" name="Retângulo: Cantos Arredondados 32">
                  <a:extLst>
                    <a:ext uri="{FF2B5EF4-FFF2-40B4-BE49-F238E27FC236}">
                      <a16:creationId xmlns:a16="http://schemas.microsoft.com/office/drawing/2014/main" id="{F62DD908-25AB-0F0B-37F1-1CC806CE8E2D}"/>
                    </a:ext>
                  </a:extLst>
                </p:cNvPr>
                <p:cNvSpPr/>
                <p:nvPr/>
              </p:nvSpPr>
              <p:spPr>
                <a:xfrm>
                  <a:off x="586267" y="2939526"/>
                  <a:ext cx="1393022" cy="323501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dirty="0">
                      <a:solidFill>
                        <a:srgbClr val="183E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Esquistossomose</a:t>
                  </a:r>
                </a:p>
              </p:txBody>
            </p:sp>
            <p:sp>
              <p:nvSpPr>
                <p:cNvPr id="45" name="Retângulo: Cantos Superiores Arredondados 33">
                  <a:extLst>
                    <a:ext uri="{FF2B5EF4-FFF2-40B4-BE49-F238E27FC236}">
                      <a16:creationId xmlns:a16="http://schemas.microsoft.com/office/drawing/2014/main" id="{2177B7F8-1178-C048-5ACA-212003623A23}"/>
                    </a:ext>
                  </a:extLst>
                </p:cNvPr>
                <p:cNvSpPr/>
                <p:nvPr/>
              </p:nvSpPr>
              <p:spPr>
                <a:xfrm>
                  <a:off x="586910" y="2897634"/>
                  <a:ext cx="1383357" cy="3774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3C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AFE79775-BD99-422D-83DB-A590F7F1BB10}"/>
                  </a:ext>
                </a:extLst>
              </p:cNvPr>
              <p:cNvGrpSpPr/>
              <p:nvPr/>
            </p:nvGrpSpPr>
            <p:grpSpPr>
              <a:xfrm>
                <a:off x="247281" y="2627324"/>
                <a:ext cx="1354326" cy="1733974"/>
                <a:chOff x="272615" y="1791901"/>
                <a:chExt cx="1422907" cy="1733974"/>
              </a:xfrm>
            </p:grpSpPr>
            <p:sp>
              <p:nvSpPr>
                <p:cNvPr id="37" name="Retângulo: Cantos Arredondados 40">
                  <a:extLst>
                    <a:ext uri="{FF2B5EF4-FFF2-40B4-BE49-F238E27FC236}">
                      <a16:creationId xmlns:a16="http://schemas.microsoft.com/office/drawing/2014/main" id="{5B436A94-81FA-5DBC-213D-18A399F48366}"/>
                    </a:ext>
                  </a:extLst>
                </p:cNvPr>
                <p:cNvSpPr/>
                <p:nvPr/>
              </p:nvSpPr>
              <p:spPr>
                <a:xfrm>
                  <a:off x="292389" y="3237874"/>
                  <a:ext cx="1403133" cy="288001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dirty="0">
                      <a:solidFill>
                        <a:srgbClr val="183E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Geo-helmintíases</a:t>
                  </a:r>
                </a:p>
              </p:txBody>
            </p:sp>
            <p:grpSp>
              <p:nvGrpSpPr>
                <p:cNvPr id="38" name="Agrupar 37">
                  <a:extLst>
                    <a:ext uri="{FF2B5EF4-FFF2-40B4-BE49-F238E27FC236}">
                      <a16:creationId xmlns:a16="http://schemas.microsoft.com/office/drawing/2014/main" id="{0091D90A-4990-621C-8E97-DEFEB7B6F0F0}"/>
                    </a:ext>
                  </a:extLst>
                </p:cNvPr>
                <p:cNvGrpSpPr/>
                <p:nvPr/>
              </p:nvGrpSpPr>
              <p:grpSpPr>
                <a:xfrm>
                  <a:off x="272615" y="2715595"/>
                  <a:ext cx="1403132" cy="322476"/>
                  <a:chOff x="-1008024" y="2973233"/>
                  <a:chExt cx="1403132" cy="322476"/>
                </a:xfrm>
              </p:grpSpPr>
              <p:sp>
                <p:nvSpPr>
                  <p:cNvPr id="42" name="Retângulo: Cantos Arredondados 44">
                    <a:extLst>
                      <a:ext uri="{FF2B5EF4-FFF2-40B4-BE49-F238E27FC236}">
                        <a16:creationId xmlns:a16="http://schemas.microsoft.com/office/drawing/2014/main" id="{6A9C9425-9889-92FD-10C2-43C7DFF0DE08}"/>
                      </a:ext>
                    </a:extLst>
                  </p:cNvPr>
                  <p:cNvSpPr/>
                  <p:nvPr/>
                </p:nvSpPr>
                <p:spPr>
                  <a:xfrm>
                    <a:off x="-1008024" y="3007709"/>
                    <a:ext cx="1403132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Filariose linfática</a:t>
                    </a:r>
                  </a:p>
                </p:txBody>
              </p:sp>
              <p:sp>
                <p:nvSpPr>
                  <p:cNvPr id="43" name="Retângulo: Cantos Superiores Arredondados 45">
                    <a:extLst>
                      <a:ext uri="{FF2B5EF4-FFF2-40B4-BE49-F238E27FC236}">
                        <a16:creationId xmlns:a16="http://schemas.microsoft.com/office/drawing/2014/main" id="{C574CE6A-DC09-A07F-DB85-9EE5ED3A8785}"/>
                      </a:ext>
                    </a:extLst>
                  </p:cNvPr>
                  <p:cNvSpPr/>
                  <p:nvPr/>
                </p:nvSpPr>
                <p:spPr>
                  <a:xfrm>
                    <a:off x="-998501" y="2973233"/>
                    <a:ext cx="1383357" cy="336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39" name="Agrupar 38">
                  <a:extLst>
                    <a:ext uri="{FF2B5EF4-FFF2-40B4-BE49-F238E27FC236}">
                      <a16:creationId xmlns:a16="http://schemas.microsoft.com/office/drawing/2014/main" id="{E04FB74E-0B70-1391-6C56-ACDC21CA6529}"/>
                    </a:ext>
                  </a:extLst>
                </p:cNvPr>
                <p:cNvGrpSpPr/>
                <p:nvPr/>
              </p:nvGrpSpPr>
              <p:grpSpPr>
                <a:xfrm>
                  <a:off x="272615" y="1791901"/>
                  <a:ext cx="1412655" cy="317552"/>
                  <a:chOff x="-1023312" y="2172498"/>
                  <a:chExt cx="1412655" cy="317552"/>
                </a:xfrm>
              </p:grpSpPr>
              <p:sp>
                <p:nvSpPr>
                  <p:cNvPr id="40" name="Retângulo: Cantos Arredondados 47">
                    <a:extLst>
                      <a:ext uri="{FF2B5EF4-FFF2-40B4-BE49-F238E27FC236}">
                        <a16:creationId xmlns:a16="http://schemas.microsoft.com/office/drawing/2014/main" id="{3F11353D-8E0A-1AA8-4589-B75178D42A2F}"/>
                      </a:ext>
                    </a:extLst>
                  </p:cNvPr>
                  <p:cNvSpPr/>
                  <p:nvPr/>
                </p:nvSpPr>
                <p:spPr>
                  <a:xfrm>
                    <a:off x="-1013790" y="2202050"/>
                    <a:ext cx="1403133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Doença de Chagas</a:t>
                    </a:r>
                  </a:p>
                </p:txBody>
              </p:sp>
              <p:sp>
                <p:nvSpPr>
                  <p:cNvPr id="41" name="Retângulo: Cantos Superiores Arredondados 48">
                    <a:extLst>
                      <a:ext uri="{FF2B5EF4-FFF2-40B4-BE49-F238E27FC236}">
                        <a16:creationId xmlns:a16="http://schemas.microsoft.com/office/drawing/2014/main" id="{759F6422-7F8D-B543-7530-14EE76F8849E}"/>
                      </a:ext>
                    </a:extLst>
                  </p:cNvPr>
                  <p:cNvSpPr/>
                  <p:nvPr/>
                </p:nvSpPr>
                <p:spPr>
                  <a:xfrm>
                    <a:off x="-1023312" y="2172498"/>
                    <a:ext cx="1403134" cy="336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2C4458AA-B976-848E-D75D-14668F89A557}"/>
                </a:ext>
              </a:extLst>
            </p:cNvPr>
            <p:cNvGrpSpPr/>
            <p:nvPr/>
          </p:nvGrpSpPr>
          <p:grpSpPr>
            <a:xfrm>
              <a:off x="3387386" y="2349748"/>
              <a:ext cx="2818508" cy="2302607"/>
              <a:chOff x="3387386" y="2349748"/>
              <a:chExt cx="2818508" cy="2302607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18D35C38-A50C-25E5-B83A-A8FAF739E0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292" b="94206" l="16250" r="85208">
                            <a14:foregroundMark x1="53542" y1="94206" x2="53542" y2="94206"/>
                            <a14:foregroundMark x1="50313" y1="7292" x2="50313" y2="7292"/>
                            <a14:foregroundMark x1="54844" y1="91146" x2="54844" y2="91146"/>
                            <a14:foregroundMark x1="42604" y1="94206" x2="60625" y2="92708"/>
                          </a14:backgroundRemoval>
                        </a14:imgEffect>
                      </a14:imgLayer>
                    </a14:imgProps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7732" r="6075"/>
              <a:stretch/>
            </p:blipFill>
            <p:spPr>
              <a:xfrm>
                <a:off x="3409436" y="2349748"/>
                <a:ext cx="1021593" cy="981428"/>
              </a:xfrm>
              <a:prstGeom prst="rect">
                <a:avLst/>
              </a:prstGeom>
            </p:spPr>
          </p:pic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C6CD2316-217B-3706-445D-A12C3A4BC608}"/>
                  </a:ext>
                </a:extLst>
              </p:cNvPr>
              <p:cNvGrpSpPr/>
              <p:nvPr/>
            </p:nvGrpSpPr>
            <p:grpSpPr>
              <a:xfrm>
                <a:off x="3387386" y="2395227"/>
                <a:ext cx="2818508" cy="2257128"/>
                <a:chOff x="3310699" y="2380687"/>
                <a:chExt cx="2818508" cy="2257128"/>
              </a:xfrm>
            </p:grpSpPr>
            <p:sp>
              <p:nvSpPr>
                <p:cNvPr id="11" name="Retângulo: Cantos Arredondados 10">
                  <a:extLst>
                    <a:ext uri="{FF2B5EF4-FFF2-40B4-BE49-F238E27FC236}">
                      <a16:creationId xmlns:a16="http://schemas.microsoft.com/office/drawing/2014/main" id="{4876EEFA-979F-D686-4341-5A956AE8CC94}"/>
                    </a:ext>
                  </a:extLst>
                </p:cNvPr>
                <p:cNvSpPr/>
                <p:nvPr/>
              </p:nvSpPr>
              <p:spPr>
                <a:xfrm>
                  <a:off x="3310699" y="3273751"/>
                  <a:ext cx="1021593" cy="445846"/>
                </a:xfrm>
                <a:prstGeom prst="roundRect">
                  <a:avLst/>
                </a:prstGeom>
                <a:solidFill>
                  <a:srgbClr val="03CF00"/>
                </a:soli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Transmissão vertical</a:t>
                  </a:r>
                  <a:endParaRPr lang="pt-BR" sz="1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" name="Agrupar 11">
                  <a:extLst>
                    <a:ext uri="{FF2B5EF4-FFF2-40B4-BE49-F238E27FC236}">
                      <a16:creationId xmlns:a16="http://schemas.microsoft.com/office/drawing/2014/main" id="{9C7B0740-0F8E-D2CF-4992-955D12E50E66}"/>
                    </a:ext>
                  </a:extLst>
                </p:cNvPr>
                <p:cNvGrpSpPr/>
                <p:nvPr/>
              </p:nvGrpSpPr>
              <p:grpSpPr>
                <a:xfrm>
                  <a:off x="4336621" y="2458140"/>
                  <a:ext cx="449997" cy="2095500"/>
                  <a:chOff x="4379479" y="2572249"/>
                  <a:chExt cx="449997" cy="2095500"/>
                </a:xfrm>
              </p:grpSpPr>
              <p:pic>
                <p:nvPicPr>
                  <p:cNvPr id="28" name="Gráfico 27">
                    <a:extLst>
                      <a:ext uri="{FF2B5EF4-FFF2-40B4-BE49-F238E27FC236}">
                        <a16:creationId xmlns:a16="http://schemas.microsoft.com/office/drawing/2014/main" id="{691C080E-85E8-D90C-9074-4E587223F6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9479" y="3612928"/>
                    <a:ext cx="95250" cy="28575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áfico 28">
                    <a:extLst>
                      <a:ext uri="{FF2B5EF4-FFF2-40B4-BE49-F238E27FC236}">
                        <a16:creationId xmlns:a16="http://schemas.microsoft.com/office/drawing/2014/main" id="{8BF6984F-5340-42A2-E1F7-D1650C5935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6604" y="2572249"/>
                    <a:ext cx="28575" cy="20955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Gráfico 29">
                    <a:extLst>
                      <a:ext uri="{FF2B5EF4-FFF2-40B4-BE49-F238E27FC236}">
                        <a16:creationId xmlns:a16="http://schemas.microsoft.com/office/drawing/2014/main" id="{6EC7215A-E1F7-0250-94EB-2C75DD6CA9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9869" y="2652775"/>
                    <a:ext cx="342900" cy="28575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áfico 30">
                    <a:extLst>
                      <a:ext uri="{FF2B5EF4-FFF2-40B4-BE49-F238E27FC236}">
                        <a16:creationId xmlns:a16="http://schemas.microsoft.com/office/drawing/2014/main" id="{C2A9DE33-1D17-EFDF-6878-BC90BB4889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86576" y="3137945"/>
                    <a:ext cx="342900" cy="28575"/>
                  </a:xfrm>
                  <a:prstGeom prst="rect">
                    <a:avLst/>
                  </a:prstGeom>
                </p:spPr>
              </p:pic>
              <p:pic>
                <p:nvPicPr>
                  <p:cNvPr id="32" name="Gráfico 31">
                    <a:extLst>
                      <a:ext uri="{FF2B5EF4-FFF2-40B4-BE49-F238E27FC236}">
                        <a16:creationId xmlns:a16="http://schemas.microsoft.com/office/drawing/2014/main" id="{9DAC49BB-1961-E929-7674-FB5C74CBB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9869" y="3612927"/>
                    <a:ext cx="342900" cy="28575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áfico 32">
                    <a:extLst>
                      <a:ext uri="{FF2B5EF4-FFF2-40B4-BE49-F238E27FC236}">
                        <a16:creationId xmlns:a16="http://schemas.microsoft.com/office/drawing/2014/main" id="{FD95B386-4079-A2EB-8F2E-45C7A1C89A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4729" y="4121800"/>
                    <a:ext cx="342900" cy="28575"/>
                  </a:xfrm>
                  <a:prstGeom prst="rect">
                    <a:avLst/>
                  </a:prstGeom>
                </p:spPr>
              </p:pic>
              <p:pic>
                <p:nvPicPr>
                  <p:cNvPr id="34" name="Gráfico 33">
                    <a:extLst>
                      <a:ext uri="{FF2B5EF4-FFF2-40B4-BE49-F238E27FC236}">
                        <a16:creationId xmlns:a16="http://schemas.microsoft.com/office/drawing/2014/main" id="{3354EC5A-0582-EE88-ACDE-6530409B01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8332" y="4562510"/>
                    <a:ext cx="342900" cy="2857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" name="Agrupar 12">
                  <a:extLst>
                    <a:ext uri="{FF2B5EF4-FFF2-40B4-BE49-F238E27FC236}">
                      <a16:creationId xmlns:a16="http://schemas.microsoft.com/office/drawing/2014/main" id="{2DEEDA68-FCAD-436F-F66E-CC86025F6B26}"/>
                    </a:ext>
                  </a:extLst>
                </p:cNvPr>
                <p:cNvGrpSpPr/>
                <p:nvPr/>
              </p:nvGrpSpPr>
              <p:grpSpPr>
                <a:xfrm>
                  <a:off x="4781731" y="2380687"/>
                  <a:ext cx="1337318" cy="321198"/>
                  <a:chOff x="4795809" y="2361480"/>
                  <a:chExt cx="1337318" cy="321198"/>
                </a:xfrm>
              </p:grpSpPr>
              <p:sp>
                <p:nvSpPr>
                  <p:cNvPr id="26" name="Retângulo: Cantos Arredondados 47">
                    <a:extLst>
                      <a:ext uri="{FF2B5EF4-FFF2-40B4-BE49-F238E27FC236}">
                        <a16:creationId xmlns:a16="http://schemas.microsoft.com/office/drawing/2014/main" id="{57D608D5-AD26-9ADE-AE52-D1AEA2D16084}"/>
                      </a:ext>
                    </a:extLst>
                  </p:cNvPr>
                  <p:cNvSpPr/>
                  <p:nvPr/>
                </p:nvSpPr>
                <p:spPr>
                  <a:xfrm>
                    <a:off x="4795809" y="2394678"/>
                    <a:ext cx="1332000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Doença de Chagas</a:t>
                    </a:r>
                  </a:p>
                </p:txBody>
              </p:sp>
              <p:sp>
                <p:nvSpPr>
                  <p:cNvPr id="27" name="Retângulo: Cantos Superiores Arredondados 48">
                    <a:extLst>
                      <a:ext uri="{FF2B5EF4-FFF2-40B4-BE49-F238E27FC236}">
                        <a16:creationId xmlns:a16="http://schemas.microsoft.com/office/drawing/2014/main" id="{219D967A-65FC-E0CD-C29E-76FBEB25EAA9}"/>
                      </a:ext>
                    </a:extLst>
                  </p:cNvPr>
                  <p:cNvSpPr/>
                  <p:nvPr/>
                </p:nvSpPr>
                <p:spPr>
                  <a:xfrm>
                    <a:off x="4801127" y="2361480"/>
                    <a:ext cx="1332000" cy="36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14" name="Agrupar 13">
                  <a:extLst>
                    <a:ext uri="{FF2B5EF4-FFF2-40B4-BE49-F238E27FC236}">
                      <a16:creationId xmlns:a16="http://schemas.microsoft.com/office/drawing/2014/main" id="{2E956ECB-A111-EF23-B3A8-B36ACA070EFC}"/>
                    </a:ext>
                  </a:extLst>
                </p:cNvPr>
                <p:cNvGrpSpPr/>
                <p:nvPr/>
              </p:nvGrpSpPr>
              <p:grpSpPr>
                <a:xfrm>
                  <a:off x="4777415" y="2870707"/>
                  <a:ext cx="1338111" cy="317843"/>
                  <a:chOff x="4777415" y="2836587"/>
                  <a:chExt cx="1338111" cy="317843"/>
                </a:xfrm>
              </p:grpSpPr>
              <p:sp>
                <p:nvSpPr>
                  <p:cNvPr id="24" name="Retângulo: Cantos Arredondados 32">
                    <a:extLst>
                      <a:ext uri="{FF2B5EF4-FFF2-40B4-BE49-F238E27FC236}">
                        <a16:creationId xmlns:a16="http://schemas.microsoft.com/office/drawing/2014/main" id="{1089754A-0A5B-5278-517D-745BC5217513}"/>
                      </a:ext>
                    </a:extLst>
                  </p:cNvPr>
                  <p:cNvSpPr/>
                  <p:nvPr/>
                </p:nvSpPr>
                <p:spPr>
                  <a:xfrm>
                    <a:off x="4783526" y="2866430"/>
                    <a:ext cx="1332000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Hepatite</a:t>
                    </a:r>
                    <a:r>
                      <a:rPr lang="pt-BR" sz="1100" b="1" dirty="0">
                        <a:solidFill>
                          <a:srgbClr val="E73D1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25" name="Retângulo: Cantos Superiores Arredondados 33">
                    <a:extLst>
                      <a:ext uri="{FF2B5EF4-FFF2-40B4-BE49-F238E27FC236}">
                        <a16:creationId xmlns:a16="http://schemas.microsoft.com/office/drawing/2014/main" id="{3699826D-1C91-8A51-7B5E-37F155CDEBF3}"/>
                      </a:ext>
                    </a:extLst>
                  </p:cNvPr>
                  <p:cNvSpPr/>
                  <p:nvPr/>
                </p:nvSpPr>
                <p:spPr>
                  <a:xfrm>
                    <a:off x="4777415" y="2836587"/>
                    <a:ext cx="1332000" cy="36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5" name="Agrupar 14">
                  <a:extLst>
                    <a:ext uri="{FF2B5EF4-FFF2-40B4-BE49-F238E27FC236}">
                      <a16:creationId xmlns:a16="http://schemas.microsoft.com/office/drawing/2014/main" id="{9FCFD913-7BEA-6617-737B-8B40E2B43FD7}"/>
                    </a:ext>
                  </a:extLst>
                </p:cNvPr>
                <p:cNvGrpSpPr/>
                <p:nvPr/>
              </p:nvGrpSpPr>
              <p:grpSpPr>
                <a:xfrm>
                  <a:off x="4761486" y="3869504"/>
                  <a:ext cx="1332197" cy="306442"/>
                  <a:chOff x="4761486" y="3801264"/>
                  <a:chExt cx="1332197" cy="306442"/>
                </a:xfrm>
              </p:grpSpPr>
              <p:sp>
                <p:nvSpPr>
                  <p:cNvPr id="22" name="Retângulo: Cantos Arredondados 32">
                    <a:extLst>
                      <a:ext uri="{FF2B5EF4-FFF2-40B4-BE49-F238E27FC236}">
                        <a16:creationId xmlns:a16="http://schemas.microsoft.com/office/drawing/2014/main" id="{93AF7B79-4332-9E52-3D14-EE3DEDED6349}"/>
                      </a:ext>
                    </a:extLst>
                  </p:cNvPr>
                  <p:cNvSpPr/>
                  <p:nvPr/>
                </p:nvSpPr>
                <p:spPr>
                  <a:xfrm>
                    <a:off x="4761683" y="3819706"/>
                    <a:ext cx="1332000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HTLV</a:t>
                    </a:r>
                  </a:p>
                </p:txBody>
              </p:sp>
              <p:sp>
                <p:nvSpPr>
                  <p:cNvPr id="23" name="Retângulo: Cantos Superiores Arredondados 33">
                    <a:extLst>
                      <a:ext uri="{FF2B5EF4-FFF2-40B4-BE49-F238E27FC236}">
                        <a16:creationId xmlns:a16="http://schemas.microsoft.com/office/drawing/2014/main" id="{EF22EBCF-D277-0A27-E391-9ED127021C59}"/>
                      </a:ext>
                    </a:extLst>
                  </p:cNvPr>
                  <p:cNvSpPr/>
                  <p:nvPr/>
                </p:nvSpPr>
                <p:spPr>
                  <a:xfrm>
                    <a:off x="4761486" y="3801264"/>
                    <a:ext cx="1332000" cy="36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6" name="Agrupar 15">
                  <a:extLst>
                    <a:ext uri="{FF2B5EF4-FFF2-40B4-BE49-F238E27FC236}">
                      <a16:creationId xmlns:a16="http://schemas.microsoft.com/office/drawing/2014/main" id="{EF3EA096-DD92-51E1-63E1-D0832F5BECDB}"/>
                    </a:ext>
                  </a:extLst>
                </p:cNvPr>
                <p:cNvGrpSpPr/>
                <p:nvPr/>
              </p:nvGrpSpPr>
              <p:grpSpPr>
                <a:xfrm>
                  <a:off x="4787049" y="3350234"/>
                  <a:ext cx="1342158" cy="318220"/>
                  <a:chOff x="4787049" y="3309290"/>
                  <a:chExt cx="1342158" cy="318220"/>
                </a:xfrm>
              </p:grpSpPr>
              <p:sp>
                <p:nvSpPr>
                  <p:cNvPr id="20" name="Retângulo: Cantos Arredondados 32">
                    <a:extLst>
                      <a:ext uri="{FF2B5EF4-FFF2-40B4-BE49-F238E27FC236}">
                        <a16:creationId xmlns:a16="http://schemas.microsoft.com/office/drawing/2014/main" id="{80F5EC90-172B-EC91-CE39-A0A4E47C8E7D}"/>
                      </a:ext>
                    </a:extLst>
                  </p:cNvPr>
                  <p:cNvSpPr/>
                  <p:nvPr/>
                </p:nvSpPr>
                <p:spPr>
                  <a:xfrm>
                    <a:off x="4797207" y="3339510"/>
                    <a:ext cx="1332000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HIV</a:t>
                    </a:r>
                  </a:p>
                </p:txBody>
              </p:sp>
              <p:sp>
                <p:nvSpPr>
                  <p:cNvPr id="21" name="Retângulo: Cantos Superiores Arredondados 33">
                    <a:extLst>
                      <a:ext uri="{FF2B5EF4-FFF2-40B4-BE49-F238E27FC236}">
                        <a16:creationId xmlns:a16="http://schemas.microsoft.com/office/drawing/2014/main" id="{D8638249-6DE8-EC46-01C6-672F225E1F09}"/>
                      </a:ext>
                    </a:extLst>
                  </p:cNvPr>
                  <p:cNvSpPr/>
                  <p:nvPr/>
                </p:nvSpPr>
                <p:spPr>
                  <a:xfrm>
                    <a:off x="4787049" y="3309290"/>
                    <a:ext cx="1332000" cy="36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17" name="Agrupar 16">
                  <a:extLst>
                    <a:ext uri="{FF2B5EF4-FFF2-40B4-BE49-F238E27FC236}">
                      <a16:creationId xmlns:a16="http://schemas.microsoft.com/office/drawing/2014/main" id="{3E70778B-36B3-16D8-A12E-8707F3C08EFD}"/>
                    </a:ext>
                  </a:extLst>
                </p:cNvPr>
                <p:cNvGrpSpPr/>
                <p:nvPr/>
              </p:nvGrpSpPr>
              <p:grpSpPr>
                <a:xfrm>
                  <a:off x="4760592" y="4309543"/>
                  <a:ext cx="1333091" cy="328272"/>
                  <a:chOff x="4760592" y="4323191"/>
                  <a:chExt cx="1333091" cy="328272"/>
                </a:xfrm>
              </p:grpSpPr>
              <p:sp>
                <p:nvSpPr>
                  <p:cNvPr id="18" name="Retângulo: Cantos Superiores Arredondados 29">
                    <a:extLst>
                      <a:ext uri="{FF2B5EF4-FFF2-40B4-BE49-F238E27FC236}">
                        <a16:creationId xmlns:a16="http://schemas.microsoft.com/office/drawing/2014/main" id="{B7213F13-E3BE-4653-E4D2-65EEEBA58B85}"/>
                      </a:ext>
                    </a:extLst>
                  </p:cNvPr>
                  <p:cNvSpPr/>
                  <p:nvPr/>
                </p:nvSpPr>
                <p:spPr>
                  <a:xfrm>
                    <a:off x="4760592" y="4323191"/>
                    <a:ext cx="1332000" cy="36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3C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9" name="Retângulo: Cantos Arredondados 28">
                    <a:extLst>
                      <a:ext uri="{FF2B5EF4-FFF2-40B4-BE49-F238E27FC236}">
                        <a16:creationId xmlns:a16="http://schemas.microsoft.com/office/drawing/2014/main" id="{4EE04C19-DB97-FAAC-7A54-E7F6E71E5C78}"/>
                      </a:ext>
                    </a:extLst>
                  </p:cNvPr>
                  <p:cNvSpPr/>
                  <p:nvPr/>
                </p:nvSpPr>
                <p:spPr>
                  <a:xfrm>
                    <a:off x="4761683" y="4363463"/>
                    <a:ext cx="1332000" cy="288000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100" b="1" dirty="0">
                        <a:solidFill>
                          <a:srgbClr val="183E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Sífilis</a:t>
                    </a:r>
                  </a:p>
                </p:txBody>
              </p:sp>
            </p:grpSp>
          </p:grpSp>
        </p:grpSp>
      </p:grpSp>
      <p:sp>
        <p:nvSpPr>
          <p:cNvPr id="55" name="Google Shape;101;g25d8910806f_2_105">
            <a:extLst>
              <a:ext uri="{FF2B5EF4-FFF2-40B4-BE49-F238E27FC236}">
                <a16:creationId xmlns:a16="http://schemas.microsoft.com/office/drawing/2014/main" id="{E1F7DA9A-7644-6AA8-F483-5DBABD814B0E}"/>
              </a:ext>
            </a:extLst>
          </p:cNvPr>
          <p:cNvSpPr txBox="1"/>
          <p:nvPr/>
        </p:nvSpPr>
        <p:spPr>
          <a:xfrm>
            <a:off x="6502192" y="2909640"/>
            <a:ext cx="546350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400" b="1" dirty="0">
                <a:solidFill>
                  <a:srgbClr val="3B2A57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Infecções e doenças </a:t>
            </a:r>
            <a:r>
              <a:rPr lang="pt-BR" sz="1400" dirty="0">
                <a:solidFill>
                  <a:srgbClr val="3B2A57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com m</a:t>
            </a:r>
            <a:r>
              <a:rPr lang="pt-BR" sz="1400" i="0" u="none" strike="noStrike" cap="none" dirty="0">
                <a:solidFill>
                  <a:srgbClr val="3B2A57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etas operacionais da </a:t>
            </a:r>
            <a:r>
              <a:rPr lang="pt-BR" sz="1400" b="0" i="0" u="none" strike="noStrike" cap="none" dirty="0">
                <a:solidFill>
                  <a:srgbClr val="3B2A57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OMS e do MS até 2030</a:t>
            </a:r>
            <a:endParaRPr lang="pt-BR"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C758AB91-2A13-E625-9DA0-8F0F0F9A9795}"/>
              </a:ext>
            </a:extLst>
          </p:cNvPr>
          <p:cNvGrpSpPr/>
          <p:nvPr/>
        </p:nvGrpSpPr>
        <p:grpSpPr>
          <a:xfrm>
            <a:off x="6840404" y="3268069"/>
            <a:ext cx="4823938" cy="1005413"/>
            <a:chOff x="7368221" y="2872916"/>
            <a:chExt cx="3836263" cy="1159974"/>
          </a:xfrm>
        </p:grpSpPr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399F00F0-4EF1-553C-428A-B4F2DFBCCB5D}"/>
                </a:ext>
              </a:extLst>
            </p:cNvPr>
            <p:cNvGrpSpPr/>
            <p:nvPr/>
          </p:nvGrpSpPr>
          <p:grpSpPr>
            <a:xfrm>
              <a:off x="7368221" y="2874284"/>
              <a:ext cx="1693607" cy="433135"/>
              <a:chOff x="6688762" y="2106788"/>
              <a:chExt cx="1381070" cy="289858"/>
            </a:xfrm>
          </p:grpSpPr>
          <p:sp>
            <p:nvSpPr>
              <p:cNvPr id="67" name="Retângulo: Cantos Arredondados 2">
                <a:extLst>
                  <a:ext uri="{FF2B5EF4-FFF2-40B4-BE49-F238E27FC236}">
                    <a16:creationId xmlns:a16="http://schemas.microsoft.com/office/drawing/2014/main" id="{8ACF67C5-9070-093D-6161-32E7311C027A}"/>
                  </a:ext>
                </a:extLst>
              </p:cNvPr>
              <p:cNvSpPr/>
              <p:nvPr/>
            </p:nvSpPr>
            <p:spPr>
              <a:xfrm>
                <a:off x="6688762" y="2151907"/>
                <a:ext cx="1379759" cy="244739"/>
              </a:xfrm>
              <a:prstGeom prst="roundRect">
                <a:avLst>
                  <a:gd name="adj" fmla="val 2043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pt-BR" sz="1100" b="1" dirty="0">
                    <a:solidFill>
                      <a:srgbClr val="183E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Tuberculose</a:t>
                </a:r>
              </a:p>
            </p:txBody>
          </p:sp>
          <p:sp>
            <p:nvSpPr>
              <p:cNvPr id="68" name="Retângulo: Cantos Superiores Arredondados 9">
                <a:extLst>
                  <a:ext uri="{FF2B5EF4-FFF2-40B4-BE49-F238E27FC236}">
                    <a16:creationId xmlns:a16="http://schemas.microsoft.com/office/drawing/2014/main" id="{D450460D-33D9-40EC-7D8E-DF1559E5D719}"/>
                  </a:ext>
                </a:extLst>
              </p:cNvPr>
              <p:cNvSpPr/>
              <p:nvPr/>
            </p:nvSpPr>
            <p:spPr>
              <a:xfrm>
                <a:off x="6690073" y="2106788"/>
                <a:ext cx="1379759" cy="4818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C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01AE87AA-410A-85D0-6219-CE1D34186CE9}"/>
                </a:ext>
              </a:extLst>
            </p:cNvPr>
            <p:cNvGrpSpPr/>
            <p:nvPr/>
          </p:nvGrpSpPr>
          <p:grpSpPr>
            <a:xfrm>
              <a:off x="9506147" y="2872916"/>
              <a:ext cx="1698337" cy="434506"/>
              <a:chOff x="10343719" y="1854048"/>
              <a:chExt cx="1546628" cy="573611"/>
            </a:xfrm>
          </p:grpSpPr>
          <p:sp>
            <p:nvSpPr>
              <p:cNvPr id="65" name="Retângulo: Cantos Arredondados 64">
                <a:extLst>
                  <a:ext uri="{FF2B5EF4-FFF2-40B4-BE49-F238E27FC236}">
                    <a16:creationId xmlns:a16="http://schemas.microsoft.com/office/drawing/2014/main" id="{D21785CB-1F71-8FFD-95E5-0B86515D0FF8}"/>
                  </a:ext>
                </a:extLst>
              </p:cNvPr>
              <p:cNvSpPr/>
              <p:nvPr/>
            </p:nvSpPr>
            <p:spPr>
              <a:xfrm>
                <a:off x="10343719" y="1914682"/>
                <a:ext cx="1540857" cy="512977"/>
              </a:xfrm>
              <a:prstGeom prst="roundRect">
                <a:avLst>
                  <a:gd name="adj" fmla="val 2043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100" b="1" dirty="0">
                  <a:solidFill>
                    <a:srgbClr val="C5152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pt-BR" sz="1100" b="1" dirty="0">
                  <a:solidFill>
                    <a:srgbClr val="C5152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pt-BR" sz="1100" b="1" dirty="0">
                    <a:solidFill>
                      <a:srgbClr val="183E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AIDS</a:t>
                </a:r>
              </a:p>
              <a:p>
                <a:pPr algn="ctr"/>
                <a:endParaRPr lang="pt-B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pt-B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tângulo: Cantos Superiores Arredondados 9">
                <a:extLst>
                  <a:ext uri="{FF2B5EF4-FFF2-40B4-BE49-F238E27FC236}">
                    <a16:creationId xmlns:a16="http://schemas.microsoft.com/office/drawing/2014/main" id="{5898791E-FD88-554A-439F-59D29E2E828A}"/>
                  </a:ext>
                </a:extLst>
              </p:cNvPr>
              <p:cNvSpPr/>
              <p:nvPr/>
            </p:nvSpPr>
            <p:spPr>
              <a:xfrm>
                <a:off x="10349146" y="1854048"/>
                <a:ext cx="1541201" cy="9505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C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12FF9A22-6D5E-9BBD-B4E5-05DD933C5FC5}"/>
                </a:ext>
              </a:extLst>
            </p:cNvPr>
            <p:cNvGrpSpPr/>
            <p:nvPr/>
          </p:nvGrpSpPr>
          <p:grpSpPr>
            <a:xfrm>
              <a:off x="7375798" y="3542063"/>
              <a:ext cx="1697959" cy="465262"/>
              <a:chOff x="10343719" y="379591"/>
              <a:chExt cx="1275792" cy="713872"/>
            </a:xfrm>
          </p:grpSpPr>
          <p:sp>
            <p:nvSpPr>
              <p:cNvPr id="63" name="Retângulo: Cantos Arredondados 17">
                <a:extLst>
                  <a:ext uri="{FF2B5EF4-FFF2-40B4-BE49-F238E27FC236}">
                    <a16:creationId xmlns:a16="http://schemas.microsoft.com/office/drawing/2014/main" id="{A4CCEA16-5150-C525-E608-2B64985C3924}"/>
                  </a:ext>
                </a:extLst>
              </p:cNvPr>
              <p:cNvSpPr/>
              <p:nvPr/>
            </p:nvSpPr>
            <p:spPr>
              <a:xfrm>
                <a:off x="10343719" y="478503"/>
                <a:ext cx="1271315" cy="614960"/>
              </a:xfrm>
              <a:prstGeom prst="roundRect">
                <a:avLst>
                  <a:gd name="adj" fmla="val 2043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b="1" dirty="0">
                    <a:solidFill>
                      <a:srgbClr val="183E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Hepatites</a:t>
                </a:r>
              </a:p>
            </p:txBody>
          </p:sp>
          <p:sp>
            <p:nvSpPr>
              <p:cNvPr id="64" name="Retângulo: Cantos Superiores Arredondados 9">
                <a:extLst>
                  <a:ext uri="{FF2B5EF4-FFF2-40B4-BE49-F238E27FC236}">
                    <a16:creationId xmlns:a16="http://schemas.microsoft.com/office/drawing/2014/main" id="{31BDA3F7-2575-0260-0262-5B1B938D1793}"/>
                  </a:ext>
                </a:extLst>
              </p:cNvPr>
              <p:cNvSpPr/>
              <p:nvPr/>
            </p:nvSpPr>
            <p:spPr>
              <a:xfrm>
                <a:off x="10348196" y="379591"/>
                <a:ext cx="1271315" cy="10814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C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29A46735-6DC9-5ECF-F700-186A295ED6DA}"/>
                </a:ext>
              </a:extLst>
            </p:cNvPr>
            <p:cNvGrpSpPr/>
            <p:nvPr/>
          </p:nvGrpSpPr>
          <p:grpSpPr>
            <a:xfrm>
              <a:off x="9501963" y="3516855"/>
              <a:ext cx="1696187" cy="516035"/>
              <a:chOff x="7178172" y="3326471"/>
              <a:chExt cx="1772407" cy="516035"/>
            </a:xfrm>
          </p:grpSpPr>
          <p:sp>
            <p:nvSpPr>
              <p:cNvPr id="61" name="Retângulo: Cantos Arredondados 15">
                <a:extLst>
                  <a:ext uri="{FF2B5EF4-FFF2-40B4-BE49-F238E27FC236}">
                    <a16:creationId xmlns:a16="http://schemas.microsoft.com/office/drawing/2014/main" id="{38820597-D940-3AD0-D3C4-0C35A8D6C673}"/>
                  </a:ext>
                </a:extLst>
              </p:cNvPr>
              <p:cNvSpPr/>
              <p:nvPr/>
            </p:nvSpPr>
            <p:spPr>
              <a:xfrm>
                <a:off x="7182547" y="3389205"/>
                <a:ext cx="1768032" cy="453301"/>
              </a:xfrm>
              <a:prstGeom prst="roundRect">
                <a:avLst>
                  <a:gd name="adj" fmla="val 2043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pt-BR" sz="1100" b="1" dirty="0">
                    <a:solidFill>
                      <a:srgbClr val="183E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Hanseníase</a:t>
                </a:r>
              </a:p>
            </p:txBody>
          </p:sp>
          <p:sp>
            <p:nvSpPr>
              <p:cNvPr id="62" name="Retângulo: Cantos Superiores Arredondados 9">
                <a:extLst>
                  <a:ext uri="{FF2B5EF4-FFF2-40B4-BE49-F238E27FC236}">
                    <a16:creationId xmlns:a16="http://schemas.microsoft.com/office/drawing/2014/main" id="{A19E588D-1BAB-3292-475C-73FB0482DA00}"/>
                  </a:ext>
                </a:extLst>
              </p:cNvPr>
              <p:cNvSpPr/>
              <p:nvPr/>
            </p:nvSpPr>
            <p:spPr>
              <a:xfrm>
                <a:off x="7178172" y="3326471"/>
                <a:ext cx="1768032" cy="8306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3C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11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EF4C2-8458-F697-7ABB-C42ED7A7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96B000C-B53B-0317-1ACF-3DD88549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72" y="24827"/>
            <a:ext cx="12277344" cy="6906006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1165DB3A-66DC-34DF-3560-C394264B4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" y="1370942"/>
            <a:ext cx="4603898" cy="4594504"/>
          </a:xfrm>
          <a:prstGeom prst="rect">
            <a:avLst/>
          </a:pr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C0F2EDC2-6C34-0CC5-148E-65424B62AA37}"/>
              </a:ext>
            </a:extLst>
          </p:cNvPr>
          <p:cNvSpPr txBox="1"/>
          <p:nvPr/>
        </p:nvSpPr>
        <p:spPr>
          <a:xfrm>
            <a:off x="5645889" y="2295824"/>
            <a:ext cx="5629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183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Calibri" panose="020F0502020204030204" pitchFamily="34" charset="0"/>
              </a:rPr>
              <a:t>175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MUNICÍPIOS PRIORITÁRIOS</a:t>
            </a: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F31F23A0-7AC0-C886-B54F-D9D3D595111E}"/>
              </a:ext>
            </a:extLst>
          </p:cNvPr>
          <p:cNvGrpSpPr/>
          <p:nvPr/>
        </p:nvGrpSpPr>
        <p:grpSpPr>
          <a:xfrm>
            <a:off x="5050465" y="2604975"/>
            <a:ext cx="6860228" cy="1687831"/>
            <a:chOff x="5050465" y="2604975"/>
            <a:chExt cx="6860228" cy="1687831"/>
          </a:xfrm>
        </p:grpSpPr>
        <p:cxnSp>
          <p:nvCxnSpPr>
            <p:cNvPr id="72" name="Conector: Curvo 71">
              <a:extLst>
                <a:ext uri="{FF2B5EF4-FFF2-40B4-BE49-F238E27FC236}">
                  <a16:creationId xmlns:a16="http://schemas.microsoft.com/office/drawing/2014/main" id="{EA2A76F4-105C-A1A9-F511-F5259AF209B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63386" y="2977116"/>
              <a:ext cx="1254643" cy="510362"/>
            </a:xfrm>
            <a:prstGeom prst="curvedConnector3">
              <a:avLst>
                <a:gd name="adj1" fmla="val 0"/>
              </a:avLst>
            </a:pr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F88659B9-5615-D2EC-4CFA-6C5311C8A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432" b="10567"/>
            <a:stretch/>
          </p:blipFill>
          <p:spPr>
            <a:xfrm>
              <a:off x="5050465" y="3968715"/>
              <a:ext cx="6860228" cy="324091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12B728FB-CDCC-ACC4-EE63-9106433D9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93" y="6179920"/>
            <a:ext cx="1180287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CEBDE-EAFB-DAA9-CBC1-5AE433809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524FA5-C19C-4DEA-6597-3C1C7AA8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84"/>
            <a:ext cx="12277344" cy="6906006"/>
          </a:xfrm>
          <a:prstGeom prst="rect">
            <a:avLst/>
          </a:prstGeom>
        </p:spPr>
      </p:pic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A5F9915B-6407-5F47-CFB5-903D54617443}"/>
              </a:ext>
            </a:extLst>
          </p:cNvPr>
          <p:cNvSpPr txBox="1">
            <a:spLocks/>
          </p:cNvSpPr>
          <p:nvPr/>
        </p:nvSpPr>
        <p:spPr>
          <a:xfrm>
            <a:off x="485443" y="1362075"/>
            <a:ext cx="9180975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dirty="0">
                <a:solidFill>
                  <a:srgbClr val="183DFD"/>
                </a:solidFill>
                <a:latin typeface="Montserrat ExtraBold" panose="00000900000000000000" pitchFamily="2" charset="0"/>
              </a:rPr>
              <a:t>DIRETRIZES DO BRASIL SAUDÁVEL</a:t>
            </a:r>
            <a:endParaRPr lang="pt-BR" sz="2000" dirty="0">
              <a:solidFill>
                <a:srgbClr val="183DFD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E30172-1990-B0EC-8C8C-9577C39056DC}"/>
              </a:ext>
            </a:extLst>
          </p:cNvPr>
          <p:cNvSpPr txBox="1"/>
          <p:nvPr/>
        </p:nvSpPr>
        <p:spPr>
          <a:xfrm>
            <a:off x="650506" y="1885951"/>
            <a:ext cx="55669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83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1 - Enfrentamento da fome e da pobreza para mitigar vulnerabilidades condicionantes ou decorrentes das doenças ou das infecções determinadas socialmente ou a elas associadas</a:t>
            </a:r>
          </a:p>
          <a:p>
            <a:endParaRPr lang="pt-BR" sz="2000" dirty="0">
              <a:solidFill>
                <a:srgbClr val="183E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000" dirty="0">
              <a:solidFill>
                <a:srgbClr val="183E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000" dirty="0">
                <a:solidFill>
                  <a:srgbClr val="183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2 - Redução das iniquidades e ampliação dos direitos humanos e proteção social com ênfase nas ações de atenção a grupos populacionais específicos em territórios prioritários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DD80331-FD9A-26A1-B971-8837D1B4F9C9}"/>
              </a:ext>
            </a:extLst>
          </p:cNvPr>
          <p:cNvSpPr/>
          <p:nvPr/>
        </p:nvSpPr>
        <p:spPr>
          <a:xfrm>
            <a:off x="6675747" y="3583673"/>
            <a:ext cx="693174" cy="523568"/>
          </a:xfrm>
          <a:prstGeom prst="rightArrow">
            <a:avLst/>
          </a:prstGeom>
          <a:solidFill>
            <a:srgbClr val="183D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83DFD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7CB530-6A5A-5019-21AE-012A870F3A28}"/>
              </a:ext>
            </a:extLst>
          </p:cNvPr>
          <p:cNvSpPr txBox="1"/>
          <p:nvPr/>
        </p:nvSpPr>
        <p:spPr>
          <a:xfrm>
            <a:off x="7827256" y="2165670"/>
            <a:ext cx="39064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 Desenvolvimento e Assistência Social, Família e Combate à Fome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dos Direitos Humanos e da Cidadania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Educação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Igualdade Racial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Justiça e Segurança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dos Povos Indígenas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Saúde</a:t>
            </a:r>
          </a:p>
        </p:txBody>
      </p:sp>
    </p:spTree>
    <p:extLst>
      <p:ext uri="{BB962C8B-B14F-4D97-AF65-F5344CB8AC3E}">
        <p14:creationId xmlns:p14="http://schemas.microsoft.com/office/powerpoint/2010/main" val="118652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6313-922C-501B-2D5D-1505C203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D97FC5-9D9D-C285-F850-4CE988FD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72" y="-48006"/>
            <a:ext cx="12277344" cy="6906006"/>
          </a:xfrm>
          <a:prstGeom prst="rect">
            <a:avLst/>
          </a:prstGeom>
        </p:spPr>
      </p:pic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9EDE007C-1780-30AF-57D3-732F4F24AE19}"/>
              </a:ext>
            </a:extLst>
          </p:cNvPr>
          <p:cNvSpPr txBox="1">
            <a:spLocks/>
          </p:cNvSpPr>
          <p:nvPr/>
        </p:nvSpPr>
        <p:spPr>
          <a:xfrm>
            <a:off x="549770" y="1234590"/>
            <a:ext cx="9180975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dirty="0">
                <a:solidFill>
                  <a:srgbClr val="183DFD"/>
                </a:solidFill>
                <a:latin typeface="Montserrat ExtraBold" panose="00000900000000000000" pitchFamily="2" charset="0"/>
              </a:rPr>
              <a:t>DIRETRIZES DO BRASIL SAUDÁVEL</a:t>
            </a:r>
            <a:endParaRPr lang="pt-BR" sz="2000" dirty="0">
              <a:solidFill>
                <a:srgbClr val="183DFD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E52C53-6285-BDEE-8C2D-001256F458EC}"/>
              </a:ext>
            </a:extLst>
          </p:cNvPr>
          <p:cNvSpPr txBox="1"/>
          <p:nvPr/>
        </p:nvSpPr>
        <p:spPr>
          <a:xfrm>
            <a:off x="679019" y="1878827"/>
            <a:ext cx="606545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83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– Intensificação da qualificação e da capacidade de comunicação dos trabalhadores, movimentos sociais e das organizações da sociedade civil sobre </a:t>
            </a:r>
          </a:p>
          <a:p>
            <a:r>
              <a:rPr lang="pt-BR" sz="2000" dirty="0">
                <a:solidFill>
                  <a:srgbClr val="183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vulnerabilidades condicionantes ou decorrentes das doenças e das infecções determinadas socialmente</a:t>
            </a:r>
          </a:p>
          <a:p>
            <a:endParaRPr lang="pt-BR" sz="2000" dirty="0">
              <a:solidFill>
                <a:srgbClr val="A230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000" dirty="0">
                <a:solidFill>
                  <a:srgbClr val="183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4 - Incentivo à ciência, à tecnologia e à inovação </a:t>
            </a:r>
          </a:p>
          <a:p>
            <a:endParaRPr lang="pt-BR" sz="2000" dirty="0">
              <a:solidFill>
                <a:srgbClr val="183E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000" dirty="0">
                <a:solidFill>
                  <a:srgbClr val="183E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5 - Ampliação de ações de infraestrutura e de saneamento básico e ambiental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1FC7BA4-0B15-A6C6-8566-22431D171FBD}"/>
              </a:ext>
            </a:extLst>
          </p:cNvPr>
          <p:cNvSpPr/>
          <p:nvPr/>
        </p:nvSpPr>
        <p:spPr>
          <a:xfrm>
            <a:off x="6806763" y="3759316"/>
            <a:ext cx="693174" cy="523568"/>
          </a:xfrm>
          <a:prstGeom prst="rightArrow">
            <a:avLst/>
          </a:prstGeom>
          <a:solidFill>
            <a:srgbClr val="183D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83DFD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761D16-0A79-9D7C-941A-C1369107E74A}"/>
              </a:ext>
            </a:extLst>
          </p:cNvPr>
          <p:cNvSpPr txBox="1"/>
          <p:nvPr/>
        </p:nvSpPr>
        <p:spPr>
          <a:xfrm>
            <a:off x="7562223" y="1758466"/>
            <a:ext cx="446352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das Cidades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Ciência, Tecnologia e Inovação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 Desenvolvimento e Assistência Social, Família e Combate à Fome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dos Direitos Humanos e da Cidadania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Educação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Igualdade Racial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Integração e Desenvolvimento Regional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Justiça e Segurança Pública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 Meio Ambiente e Mudança do Clima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das Mulheres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dos Povos Indígenas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Ministério da Saúde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7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6313-922C-501B-2D5D-1505C203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D97FC5-9D9D-C285-F850-4CE988FD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93" y="-24003"/>
            <a:ext cx="12277344" cy="6906006"/>
          </a:xfrm>
          <a:prstGeom prst="rect">
            <a:avLst/>
          </a:prstGeom>
        </p:spPr>
      </p:pic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8F235D60-C1A7-4358-A04C-650FE6102020}"/>
              </a:ext>
            </a:extLst>
          </p:cNvPr>
          <p:cNvSpPr txBox="1">
            <a:spLocks/>
          </p:cNvSpPr>
          <p:nvPr/>
        </p:nvSpPr>
        <p:spPr>
          <a:xfrm>
            <a:off x="1084965" y="1860664"/>
            <a:ext cx="9639301" cy="4076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4800" b="1" dirty="0">
                <a:solidFill>
                  <a:srgbClr val="E624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pt-BR" sz="4800" dirty="0">
                <a:solidFill>
                  <a:srgbClr val="E624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 esta articulação precisa avançar nas </a:t>
            </a:r>
            <a:r>
              <a:rPr lang="pt-BR" sz="4800" b="1" dirty="0">
                <a:solidFill>
                  <a:srgbClr val="E624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secretarias estaduais e municipais </a:t>
            </a:r>
            <a:r>
              <a:rPr lang="pt-BR" sz="4800" dirty="0">
                <a:solidFill>
                  <a:srgbClr val="E624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e, principalmente, </a:t>
            </a:r>
            <a:r>
              <a:rPr lang="pt-BR" sz="4800" b="1" dirty="0">
                <a:solidFill>
                  <a:srgbClr val="E624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os trabalhadores dos serviços”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E59BCDE-F497-54F8-53D0-5872AB9CCA10}"/>
              </a:ext>
            </a:extLst>
          </p:cNvPr>
          <p:cNvSpPr/>
          <p:nvPr/>
        </p:nvSpPr>
        <p:spPr>
          <a:xfrm>
            <a:off x="202019" y="6028660"/>
            <a:ext cx="11989981" cy="829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74CB46F-993F-0B6C-90F1-DDE49C263B94}"/>
              </a:ext>
            </a:extLst>
          </p:cNvPr>
          <p:cNvGrpSpPr/>
          <p:nvPr/>
        </p:nvGrpSpPr>
        <p:grpSpPr>
          <a:xfrm>
            <a:off x="10461771" y="4643992"/>
            <a:ext cx="1569906" cy="2126512"/>
            <a:chOff x="10195050" y="193641"/>
            <a:chExt cx="1814478" cy="2315643"/>
          </a:xfrm>
        </p:grpSpPr>
        <p:pic>
          <p:nvPicPr>
            <p:cNvPr id="10" name="Imagem 9" descr="Código QR&#10;&#10;Descrição gerada automaticamente">
              <a:extLst>
                <a:ext uri="{FF2B5EF4-FFF2-40B4-BE49-F238E27FC236}">
                  <a16:creationId xmlns:a16="http://schemas.microsoft.com/office/drawing/2014/main" id="{FED7289F-21FB-10C7-4C3F-1FA5BC22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050" y="694806"/>
              <a:ext cx="1814478" cy="1814478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C2DC87DB-D573-4E69-622D-9A5AFFE9B54E}"/>
                </a:ext>
              </a:extLst>
            </p:cNvPr>
            <p:cNvSpPr txBox="1"/>
            <p:nvPr/>
          </p:nvSpPr>
          <p:spPr>
            <a:xfrm>
              <a:off x="10205975" y="193641"/>
              <a:ext cx="1792628" cy="63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3152A1"/>
                  </a:solidFill>
                </a:rPr>
                <a:t>Consulta Pública</a:t>
              </a:r>
            </a:p>
            <a:p>
              <a:pPr algn="ctr"/>
              <a:r>
                <a:rPr lang="pt-BR" sz="1600" dirty="0">
                  <a:solidFill>
                    <a:srgbClr val="3152A1"/>
                  </a:solidFill>
                </a:rPr>
                <a:t>09/05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213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513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Montserrat</vt:lpstr>
      <vt:lpstr>Montserrat ExtraBold</vt:lpstr>
      <vt:lpstr>Roboto</vt:lpstr>
      <vt:lpstr>Wingdings</vt:lpstr>
      <vt:lpstr>Tema do Office</vt:lpstr>
      <vt:lpstr>Apresentação do PowerPoint</vt:lpstr>
      <vt:lpstr>Apresentação do PowerPoint</vt:lpstr>
      <vt:lpstr>OBJETIVOS DE DESENVOLVIMENTO SUSTENTÁVEL E  A AGENDA DE ELIMINAÇÃO DE DOENÇAS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DeBrito</dc:creator>
  <cp:lastModifiedBy>Patricia Sanine</cp:lastModifiedBy>
  <cp:revision>37</cp:revision>
  <dcterms:created xsi:type="dcterms:W3CDTF">2024-03-05T15:35:02Z</dcterms:created>
  <dcterms:modified xsi:type="dcterms:W3CDTF">2024-05-01T16:39:20Z</dcterms:modified>
</cp:coreProperties>
</file>