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4" r:id="rId5"/>
    <p:sldId id="288" r:id="rId6"/>
    <p:sldId id="289" r:id="rId7"/>
    <p:sldId id="290" r:id="rId8"/>
    <p:sldId id="291" r:id="rId9"/>
    <p:sldId id="292" r:id="rId10"/>
    <p:sldId id="285" r:id="rId11"/>
    <p:sldId id="280" r:id="rId12"/>
    <p:sldId id="281" r:id="rId13"/>
    <p:sldId id="265" r:id="rId14"/>
    <p:sldId id="266" r:id="rId15"/>
    <p:sldId id="268" r:id="rId16"/>
    <p:sldId id="267" r:id="rId17"/>
    <p:sldId id="269" r:id="rId18"/>
    <p:sldId id="287" r:id="rId19"/>
    <p:sldId id="293" r:id="rId20"/>
    <p:sldId id="286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62" r:id="rId29"/>
    <p:sldId id="261" r:id="rId30"/>
    <p:sldId id="282" r:id="rId31"/>
    <p:sldId id="283" r:id="rId32"/>
    <p:sldId id="284" r:id="rId33"/>
    <p:sldId id="263" r:id="rId34"/>
    <p:sldId id="278" r:id="rId35"/>
    <p:sldId id="277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EFF"/>
    <a:srgbClr val="00CF00"/>
    <a:srgbClr val="FF0066"/>
    <a:srgbClr val="03AD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94660"/>
  </p:normalViewPr>
  <p:slideViewPr>
    <p:cSldViewPr snapToGrid="0">
      <p:cViewPr>
        <p:scale>
          <a:sx n="50" d="100"/>
          <a:sy n="50" d="100"/>
        </p:scale>
        <p:origin x="128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BAEB14-3672-556F-5C64-A6EED64BC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D25BA27-8C8D-50B9-7C52-42BB1F265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48287DD-07A3-C551-2D96-269BF8402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6FD3288-98F7-623B-3044-D59735926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4E13D8C-180E-A739-8875-DF1CBE3C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475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0F2C6A-441B-3092-1B08-C3DB4BA49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86B14A7-6DAE-7422-16B3-52C344847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A480AF2-6874-8EFD-44C9-51F6E235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4E329D4-AECC-D675-BC18-91F632B8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822DBE8-7059-5AD3-EEA5-BB7B4BCB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035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3811679-B720-AF34-9BCF-0CBC4DA65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AC89385-AFC2-C317-24C1-E2C013387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3E2161B-87A3-F149-B201-7906B22F5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334A35B-0218-D13C-0123-E859E427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F360993-F3A5-6F7A-F744-0055DDE2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675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8541560-C1DA-B090-79D4-D29BAABC6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1575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18121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AEB36C-2D2F-EDAB-4B08-23514076E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454D7B3-B2A2-6F7D-1350-850FB907D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967C581-5FC6-6365-AAF4-ECCECD01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509DF3D-49A8-58C8-EE09-B29EF42B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5426BDB-CFFF-546A-56EC-154DC1A3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87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637D74-1426-9EC9-290D-01E94D852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14B33E0-93EA-F5AB-7140-1532EDD4D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D1289D-8B21-9886-EE62-F312583BE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6ACB1E1-A96B-B424-F27A-34FB5996D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4556D03-95BB-E161-1793-C43B821B1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85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8E8A4C-A429-FA91-C340-76BDFF464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338A753-39D0-D7D2-7826-2A8071D50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C98CA7C8-903F-6A38-168E-41A01E52A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98CBA1A-188B-0A05-D069-72A39D98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E575CA7-D5AB-84B3-3EF3-35C030A6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C632D911-73B5-9D2C-A8E2-2505C9A7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50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1C1857-8B5C-A300-804B-36A7A899B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2EB1E91-C063-8CA8-084B-1381EC166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1D78832-4DA6-1F7B-F9AB-A5836E27C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05A13BFE-8441-48B3-2A72-A18405BF7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C13DB2B5-7C80-4A99-2B15-2A0A472B5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A506BB9A-36DD-87E6-3CAF-A374A202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EF7823EF-AB70-EC44-3FC3-094E5232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C1577F1D-E7B4-1FCC-EDFE-33BE4F446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70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6BDF4C-1D95-1126-F1A6-C36620CEA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3464F385-3618-924F-829D-A1794927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B4A31572-4C5B-7A64-1444-79430B2E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EA292C24-E298-81BA-D5EA-865E4BBD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92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C507954A-7C63-5A1F-F918-6AB0498C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16643984-6B8E-5050-FC08-334C9DDB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0D43C6D-CE0B-3C9F-6F6A-33C39B87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55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879540-B0EB-A619-7CFB-6CF87074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F32A286-8BB7-6016-BEEE-9AEE6074E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A492D51-6F76-BDA3-815B-445ED029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61BA6DF-9945-969B-81CE-59545F15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AC58A86-528D-3A4E-85D4-C83DB9B92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F1853EF-2BA1-DD1A-D567-9FAF07AF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31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F34589-71F8-0B89-A8C1-8DBD96E0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3FE83007-4DAA-6230-3CBB-226C87A34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17F85ED-7D9B-ED37-25FB-94C14FB23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F17A274-5AFA-39CA-7A60-C8614AB5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0BC5DAB-0422-782F-2875-E2CB567FA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025C11B-4DC3-8824-AE97-536037ACB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063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988E8E1C-4726-761F-DEA8-81B9C663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1976F3C5-FEDB-22D2-1A06-C2464648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AD60D3B-61C6-37C0-098C-2D251FA43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B5D0E-5B9F-4FA1-B215-9F9CBBC367A3}" type="datetimeFigureOut">
              <a:rPr lang="pt-BR" smtClean="0"/>
              <a:t>03/05/2024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FEBD25F-BFB6-9303-0153-F0535B108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1889A68-51D4-F9A4-64AB-AB0FB6C9E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4DAC5-B8A4-4097-A960-24FB1E1931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08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emf"/><Relationship Id="rId7" Type="http://schemas.openxmlformats.org/officeDocument/2006/relationships/image" Target="../media/image2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emf"/><Relationship Id="rId7" Type="http://schemas.openxmlformats.org/officeDocument/2006/relationships/image" Target="../media/image25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emf"/><Relationship Id="rId7" Type="http://schemas.openxmlformats.org/officeDocument/2006/relationships/image" Target="../media/image28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9.emf"/><Relationship Id="rId7" Type="http://schemas.openxmlformats.org/officeDocument/2006/relationships/image" Target="../media/image3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emf"/><Relationship Id="rId7" Type="http://schemas.openxmlformats.org/officeDocument/2006/relationships/image" Target="../media/image34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12" Type="http://schemas.openxmlformats.org/officeDocument/2006/relationships/image" Target="../media/image41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openxmlformats.org/officeDocument/2006/relationships/image" Target="../media/image40.emf"/><Relationship Id="rId5" Type="http://schemas.openxmlformats.org/officeDocument/2006/relationships/image" Target="../media/image11.png"/><Relationship Id="rId10" Type="http://schemas.openxmlformats.org/officeDocument/2006/relationships/image" Target="../media/image39.emf"/><Relationship Id="rId4" Type="http://schemas.openxmlformats.org/officeDocument/2006/relationships/image" Target="../media/image10.png"/><Relationship Id="rId9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emf"/><Relationship Id="rId7" Type="http://schemas.openxmlformats.org/officeDocument/2006/relationships/image" Target="../media/image14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400907" y="1863970"/>
            <a:ext cx="9390185" cy="2013092"/>
          </a:xfrm>
        </p:spPr>
        <p:txBody>
          <a:bodyPr>
            <a:noAutofit/>
          </a:bodyPr>
          <a:lstStyle/>
          <a:p>
            <a:r>
              <a:rPr lang="pt-BR" sz="4000" i="0" dirty="0">
                <a:solidFill>
                  <a:srgbClr val="183EFF"/>
                </a:solidFill>
                <a:effectLst/>
                <a:latin typeface="Berlin Sans FB Demi" panose="020E0802020502020306" pitchFamily="34" charset="0"/>
              </a:rPr>
              <a:t>DESAFIOS E PERSPECTIVAS DA ATENÇÃO PRIMÁRIA À SAÚDE, COMO COORDENADORA DO CUIDADO</a:t>
            </a:r>
            <a:endParaRPr lang="pt-BR" sz="4000" dirty="0">
              <a:latin typeface="Berlin Sans FB Demi" panose="020E0802020502020306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108FD88-2502-D413-4DDC-4318B399D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64" y="5587587"/>
            <a:ext cx="3867670" cy="70079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D8225A8-D797-D699-A1C0-3EA5DD72343B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7D6584FA-E2BB-B81B-000D-535509E15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6D67F94-BFB8-A7C1-36D1-8E7A29573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5" y="5587587"/>
            <a:ext cx="2765825" cy="69493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62135378-2DCE-B664-09F0-91431CA2464C}"/>
              </a:ext>
            </a:extLst>
          </p:cNvPr>
          <p:cNvSpPr txBox="1"/>
          <p:nvPr/>
        </p:nvSpPr>
        <p:spPr>
          <a:xfrm>
            <a:off x="3048000" y="451544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183EFF"/>
                </a:solidFill>
                <a:latin typeface="Berlin Sans FB Demi" panose="020E0802020502020306" pitchFamily="34" charset="0"/>
              </a:rPr>
              <a:t>Natal/RN, maio de 2024</a:t>
            </a:r>
          </a:p>
        </p:txBody>
      </p:sp>
    </p:spTree>
    <p:extLst>
      <p:ext uri="{BB962C8B-B14F-4D97-AF65-F5344CB8AC3E}">
        <p14:creationId xmlns:p14="http://schemas.microsoft.com/office/powerpoint/2010/main" val="3902368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8C60926-18AB-BCB8-A41F-8665C469C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70B9324-1A08-6D53-7E3D-0E78A890D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91F6BF2-4248-E630-8FE2-CD95780AC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0E4FB91-12CE-F58D-4452-3D38272F7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918FBAD-5CC9-90EC-53B8-09D593B71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BF4ACCE-D7B0-1B24-2E25-8FBD300FE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3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314FD21-51F6-C0C7-D00D-E9F6A2FB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71B5B0E-DDBE-AC44-897C-82152FE70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8CC1C88-4D9C-97BC-8421-32FA74868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0256E9C-99F9-9658-07E2-1A47356CB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01A2CC5-5034-5B39-DD6E-D2D438BC5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sp>
        <p:nvSpPr>
          <p:cNvPr id="8" name="object 4"/>
          <p:cNvSpPr txBox="1">
            <a:spLocks/>
          </p:cNvSpPr>
          <p:nvPr/>
        </p:nvSpPr>
        <p:spPr>
          <a:xfrm>
            <a:off x="1473834" y="402489"/>
            <a:ext cx="9443115" cy="490391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/>
            <a:r>
              <a:rPr lang="pt-BR" sz="2800" spc="245" dirty="0" smtClean="0">
                <a:solidFill>
                  <a:srgbClr val="183EFF"/>
                </a:solidFill>
                <a:latin typeface="Berlin Sans FB Demi" panose="020E0802020502020306" pitchFamily="34" charset="0"/>
                <a:cs typeface="Trebuchet MS"/>
              </a:rPr>
              <a:t>DESAFIOS DA ATENÇAO PRIMARIA A SAÚDE</a:t>
            </a:r>
            <a:endParaRPr lang="pt-BR" sz="2800" dirty="0">
              <a:solidFill>
                <a:srgbClr val="183EFF"/>
              </a:solidFill>
              <a:latin typeface="Berlin Sans FB Demi" panose="020E0802020502020306" pitchFamily="34" charset="0"/>
              <a:cs typeface="Trebuchet MS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596348" y="1631288"/>
            <a:ext cx="953627" cy="394335"/>
          </a:xfrm>
          <a:custGeom>
            <a:avLst/>
            <a:gdLst/>
            <a:ahLst/>
            <a:cxnLst/>
            <a:rect l="l" t="t" r="r" b="b"/>
            <a:pathLst>
              <a:path w="1294130" h="394335">
                <a:moveTo>
                  <a:pt x="1293849" y="393847"/>
                </a:moveTo>
                <a:lnTo>
                  <a:pt x="0" y="393847"/>
                </a:lnTo>
                <a:lnTo>
                  <a:pt x="0" y="0"/>
                </a:lnTo>
                <a:lnTo>
                  <a:pt x="1293849" y="0"/>
                </a:lnTo>
                <a:lnTo>
                  <a:pt x="1293849" y="393847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 sz="2000"/>
          </a:p>
        </p:txBody>
      </p:sp>
      <p:sp>
        <p:nvSpPr>
          <p:cNvPr id="11" name="object 7"/>
          <p:cNvSpPr/>
          <p:nvPr/>
        </p:nvSpPr>
        <p:spPr>
          <a:xfrm>
            <a:off x="596348" y="2504950"/>
            <a:ext cx="953627" cy="394335"/>
          </a:xfrm>
          <a:custGeom>
            <a:avLst/>
            <a:gdLst/>
            <a:ahLst/>
            <a:cxnLst/>
            <a:rect l="l" t="t" r="r" b="b"/>
            <a:pathLst>
              <a:path w="1294130" h="394335">
                <a:moveTo>
                  <a:pt x="1293849" y="393847"/>
                </a:moveTo>
                <a:lnTo>
                  <a:pt x="0" y="393847"/>
                </a:lnTo>
                <a:lnTo>
                  <a:pt x="0" y="0"/>
                </a:lnTo>
                <a:lnTo>
                  <a:pt x="1293849" y="0"/>
                </a:lnTo>
                <a:lnTo>
                  <a:pt x="1293849" y="393847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 sz="2000"/>
          </a:p>
        </p:txBody>
      </p:sp>
      <p:sp>
        <p:nvSpPr>
          <p:cNvPr id="13" name="object 9"/>
          <p:cNvSpPr/>
          <p:nvPr/>
        </p:nvSpPr>
        <p:spPr>
          <a:xfrm>
            <a:off x="596348" y="3445171"/>
            <a:ext cx="953627" cy="394335"/>
          </a:xfrm>
          <a:custGeom>
            <a:avLst/>
            <a:gdLst/>
            <a:ahLst/>
            <a:cxnLst/>
            <a:rect l="l" t="t" r="r" b="b"/>
            <a:pathLst>
              <a:path w="1294130" h="394335">
                <a:moveTo>
                  <a:pt x="1293849" y="393847"/>
                </a:moveTo>
                <a:lnTo>
                  <a:pt x="0" y="393847"/>
                </a:lnTo>
                <a:lnTo>
                  <a:pt x="0" y="0"/>
                </a:lnTo>
                <a:lnTo>
                  <a:pt x="1293849" y="0"/>
                </a:lnTo>
                <a:lnTo>
                  <a:pt x="1293849" y="393847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 sz="2000"/>
          </a:p>
        </p:txBody>
      </p:sp>
      <p:sp>
        <p:nvSpPr>
          <p:cNvPr id="15" name="object 11"/>
          <p:cNvSpPr/>
          <p:nvPr/>
        </p:nvSpPr>
        <p:spPr>
          <a:xfrm>
            <a:off x="596348" y="4393870"/>
            <a:ext cx="953627" cy="394335"/>
          </a:xfrm>
          <a:custGeom>
            <a:avLst/>
            <a:gdLst/>
            <a:ahLst/>
            <a:cxnLst/>
            <a:rect l="l" t="t" r="r" b="b"/>
            <a:pathLst>
              <a:path w="1294130" h="394334">
                <a:moveTo>
                  <a:pt x="1293849" y="393847"/>
                </a:moveTo>
                <a:lnTo>
                  <a:pt x="0" y="393847"/>
                </a:lnTo>
                <a:lnTo>
                  <a:pt x="0" y="0"/>
                </a:lnTo>
                <a:lnTo>
                  <a:pt x="1293849" y="0"/>
                </a:lnTo>
                <a:lnTo>
                  <a:pt x="1293849" y="393847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 sz="2000"/>
          </a:p>
        </p:txBody>
      </p:sp>
      <p:sp>
        <p:nvSpPr>
          <p:cNvPr id="17" name="object 13"/>
          <p:cNvSpPr/>
          <p:nvPr/>
        </p:nvSpPr>
        <p:spPr>
          <a:xfrm>
            <a:off x="596348" y="5172931"/>
            <a:ext cx="953627" cy="394335"/>
          </a:xfrm>
          <a:custGeom>
            <a:avLst/>
            <a:gdLst/>
            <a:ahLst/>
            <a:cxnLst/>
            <a:rect l="l" t="t" r="r" b="b"/>
            <a:pathLst>
              <a:path w="1294130" h="394334">
                <a:moveTo>
                  <a:pt x="1293849" y="393847"/>
                </a:moveTo>
                <a:lnTo>
                  <a:pt x="0" y="393847"/>
                </a:lnTo>
                <a:lnTo>
                  <a:pt x="0" y="0"/>
                </a:lnTo>
                <a:lnTo>
                  <a:pt x="1293849" y="0"/>
                </a:lnTo>
                <a:lnTo>
                  <a:pt x="1293849" y="393847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 sz="2000"/>
          </a:p>
        </p:txBody>
      </p:sp>
      <p:sp>
        <p:nvSpPr>
          <p:cNvPr id="21" name="Retângulo 20"/>
          <p:cNvSpPr/>
          <p:nvPr/>
        </p:nvSpPr>
        <p:spPr>
          <a:xfrm>
            <a:off x="1051846" y="3425640"/>
            <a:ext cx="5695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159635" algn="just"/>
            <a:r>
              <a:rPr lang="pt-BR" sz="2000" b="1" spc="-45" dirty="0">
                <a:solidFill>
                  <a:srgbClr val="00008B"/>
                </a:solidFill>
                <a:cs typeface="Arial"/>
              </a:rPr>
              <a:t>DESMOBILIZAÇÃO</a:t>
            </a:r>
            <a:r>
              <a:rPr lang="pt-BR" sz="2000" b="1" spc="-95" dirty="0">
                <a:solidFill>
                  <a:srgbClr val="00008B"/>
                </a:solidFill>
                <a:cs typeface="Arial"/>
              </a:rPr>
              <a:t> </a:t>
            </a:r>
            <a:r>
              <a:rPr lang="pt-BR" sz="2000" b="1" spc="40" dirty="0">
                <a:solidFill>
                  <a:srgbClr val="00008B"/>
                </a:solidFill>
                <a:cs typeface="Arial"/>
              </a:rPr>
              <a:t>DO C</a:t>
            </a:r>
            <a:r>
              <a:rPr lang="pt-BR" sz="2000" b="1" spc="5" dirty="0">
                <a:solidFill>
                  <a:srgbClr val="00008B"/>
                </a:solidFill>
                <a:cs typeface="Arial"/>
              </a:rPr>
              <a:t>UIDADO </a:t>
            </a:r>
            <a:r>
              <a:rPr lang="pt-BR" sz="2000" b="1" spc="-25" dirty="0">
                <a:solidFill>
                  <a:srgbClr val="00008B"/>
                </a:solidFill>
                <a:cs typeface="Arial"/>
              </a:rPr>
              <a:t>MULTIPROFISSIONAL</a:t>
            </a:r>
            <a:endParaRPr lang="pt-BR" sz="2000" dirty="0">
              <a:cs typeface="Arial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1020748" y="5170297"/>
            <a:ext cx="6806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637030"/>
            <a:r>
              <a:rPr lang="pt-BR" sz="2000" b="1" spc="75" dirty="0" smtClean="0">
                <a:solidFill>
                  <a:srgbClr val="00008B"/>
                </a:solidFill>
                <a:cs typeface="Arial"/>
              </a:rPr>
              <a:t>ULTRAPASSAR A MARCA DE 70% DE COBERTURA (REAL) DE </a:t>
            </a:r>
            <a:r>
              <a:rPr lang="pt-BR" sz="2000" b="1" spc="75" dirty="0" err="1" smtClean="0">
                <a:solidFill>
                  <a:srgbClr val="00008B"/>
                </a:solidFill>
                <a:cs typeface="Arial"/>
              </a:rPr>
              <a:t>eSF</a:t>
            </a:r>
            <a:endParaRPr lang="pt-BR" sz="2000" dirty="0">
              <a:cs typeface="Arial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1020748" y="4418916"/>
            <a:ext cx="61909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159635" algn="just"/>
            <a:r>
              <a:rPr lang="pt-BR" sz="2000" b="1" spc="-45" dirty="0" smtClean="0">
                <a:solidFill>
                  <a:srgbClr val="00008B"/>
                </a:solidFill>
                <a:cs typeface="Arial"/>
              </a:rPr>
              <a:t>BAIXA COBERTURA DE SAÚDE BUCAL</a:t>
            </a:r>
            <a:endParaRPr lang="pt-BR" sz="2000" dirty="0">
              <a:cs typeface="Arial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1020748" y="2519329"/>
            <a:ext cx="5484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92735"/>
            <a:r>
              <a:rPr lang="pt-BR" sz="2000" b="1" spc="-35" dirty="0">
                <a:solidFill>
                  <a:srgbClr val="00008B"/>
                </a:solidFill>
                <a:cs typeface="Arial"/>
              </a:rPr>
              <a:t>BAIXA</a:t>
            </a:r>
            <a:r>
              <a:rPr lang="pt-BR" sz="2000" b="1" spc="-55" dirty="0">
                <a:solidFill>
                  <a:srgbClr val="00008B"/>
                </a:solidFill>
                <a:cs typeface="Arial"/>
              </a:rPr>
              <a:t> </a:t>
            </a:r>
            <a:r>
              <a:rPr lang="pt-BR" sz="2000" b="1" spc="-85" dirty="0">
                <a:solidFill>
                  <a:srgbClr val="00008B"/>
                </a:solidFill>
                <a:cs typeface="Arial"/>
              </a:rPr>
              <a:t>CAPACIDADE</a:t>
            </a:r>
            <a:r>
              <a:rPr lang="pt-BR" sz="2000" b="1" spc="-55" dirty="0">
                <a:solidFill>
                  <a:srgbClr val="00008B"/>
                </a:solidFill>
                <a:cs typeface="Arial"/>
              </a:rPr>
              <a:t> </a:t>
            </a:r>
            <a:r>
              <a:rPr lang="pt-BR" sz="2000" b="1" spc="-114" dirty="0">
                <a:solidFill>
                  <a:srgbClr val="00008B"/>
                </a:solidFill>
                <a:cs typeface="Arial"/>
              </a:rPr>
              <a:t>DE</a:t>
            </a:r>
            <a:r>
              <a:rPr lang="pt-BR" sz="2000" b="1" spc="-55" dirty="0">
                <a:solidFill>
                  <a:srgbClr val="00008B"/>
                </a:solidFill>
                <a:cs typeface="Arial"/>
              </a:rPr>
              <a:t> </a:t>
            </a:r>
            <a:r>
              <a:rPr lang="pt-BR" sz="2000" b="1" spc="-50" dirty="0">
                <a:solidFill>
                  <a:srgbClr val="00008B"/>
                </a:solidFill>
                <a:cs typeface="Arial"/>
              </a:rPr>
              <a:t>INCORPORAÇÃO </a:t>
            </a:r>
            <a:r>
              <a:rPr lang="pt-BR" sz="2000" b="1" spc="-50" dirty="0" smtClean="0">
                <a:solidFill>
                  <a:srgbClr val="00008B"/>
                </a:solidFill>
                <a:cs typeface="Arial"/>
              </a:rPr>
              <a:t>TECNOLÓGICA E DE INOVAÇÃO EM SERVIÇO</a:t>
            </a:r>
            <a:endParaRPr lang="pt-BR" sz="2000" dirty="0">
              <a:cs typeface="Arial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1020748" y="1617607"/>
            <a:ext cx="5934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/>
            <a:r>
              <a:rPr lang="pt-BR" sz="2000" b="1" spc="-70" dirty="0">
                <a:solidFill>
                  <a:srgbClr val="00008B"/>
                </a:solidFill>
                <a:cs typeface="Arial"/>
              </a:rPr>
              <a:t>SUSTENTABILIDADE </a:t>
            </a:r>
            <a:r>
              <a:rPr lang="pt-BR" sz="2000" b="1" spc="40" dirty="0">
                <a:solidFill>
                  <a:srgbClr val="00008B"/>
                </a:solidFill>
                <a:cs typeface="Arial"/>
              </a:rPr>
              <a:t>DO </a:t>
            </a:r>
            <a:r>
              <a:rPr lang="pt-BR" sz="2000" b="1" spc="25" dirty="0" smtClean="0">
                <a:solidFill>
                  <a:srgbClr val="00008B"/>
                </a:solidFill>
                <a:cs typeface="Arial"/>
              </a:rPr>
              <a:t>FINANCIAMENTO E INFRAESTRUTURA DE CUIDADO INSUFICIENTE</a:t>
            </a:r>
            <a:endParaRPr lang="pt-BR" sz="2000" dirty="0">
              <a:cs typeface="Arial"/>
            </a:endParaRPr>
          </a:p>
        </p:txBody>
      </p:sp>
      <p:sp>
        <p:nvSpPr>
          <p:cNvPr id="27" name="object 5"/>
          <p:cNvSpPr/>
          <p:nvPr/>
        </p:nvSpPr>
        <p:spPr>
          <a:xfrm>
            <a:off x="6468215" y="1652544"/>
            <a:ext cx="953627" cy="394335"/>
          </a:xfrm>
          <a:custGeom>
            <a:avLst/>
            <a:gdLst/>
            <a:ahLst/>
            <a:cxnLst/>
            <a:rect l="l" t="t" r="r" b="b"/>
            <a:pathLst>
              <a:path w="1294130" h="394335">
                <a:moveTo>
                  <a:pt x="1293849" y="393847"/>
                </a:moveTo>
                <a:lnTo>
                  <a:pt x="0" y="393847"/>
                </a:lnTo>
                <a:lnTo>
                  <a:pt x="0" y="0"/>
                </a:lnTo>
                <a:lnTo>
                  <a:pt x="1293849" y="0"/>
                </a:lnTo>
                <a:lnTo>
                  <a:pt x="1293849" y="393847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 sz="2000"/>
          </a:p>
        </p:txBody>
      </p:sp>
      <p:sp>
        <p:nvSpPr>
          <p:cNvPr id="28" name="object 7"/>
          <p:cNvSpPr/>
          <p:nvPr/>
        </p:nvSpPr>
        <p:spPr>
          <a:xfrm>
            <a:off x="6468215" y="2601566"/>
            <a:ext cx="953627" cy="394335"/>
          </a:xfrm>
          <a:custGeom>
            <a:avLst/>
            <a:gdLst/>
            <a:ahLst/>
            <a:cxnLst/>
            <a:rect l="l" t="t" r="r" b="b"/>
            <a:pathLst>
              <a:path w="1294130" h="394335">
                <a:moveTo>
                  <a:pt x="1293849" y="393847"/>
                </a:moveTo>
                <a:lnTo>
                  <a:pt x="0" y="393847"/>
                </a:lnTo>
                <a:lnTo>
                  <a:pt x="0" y="0"/>
                </a:lnTo>
                <a:lnTo>
                  <a:pt x="1293849" y="0"/>
                </a:lnTo>
                <a:lnTo>
                  <a:pt x="1293849" y="393847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 sz="2000"/>
          </a:p>
        </p:txBody>
      </p:sp>
      <p:sp>
        <p:nvSpPr>
          <p:cNvPr id="29" name="object 9"/>
          <p:cNvSpPr/>
          <p:nvPr/>
        </p:nvSpPr>
        <p:spPr>
          <a:xfrm>
            <a:off x="6500073" y="3468211"/>
            <a:ext cx="953627" cy="394335"/>
          </a:xfrm>
          <a:custGeom>
            <a:avLst/>
            <a:gdLst/>
            <a:ahLst/>
            <a:cxnLst/>
            <a:rect l="l" t="t" r="r" b="b"/>
            <a:pathLst>
              <a:path w="1294130" h="394335">
                <a:moveTo>
                  <a:pt x="1293849" y="393847"/>
                </a:moveTo>
                <a:lnTo>
                  <a:pt x="0" y="393847"/>
                </a:lnTo>
                <a:lnTo>
                  <a:pt x="0" y="0"/>
                </a:lnTo>
                <a:lnTo>
                  <a:pt x="1293849" y="0"/>
                </a:lnTo>
                <a:lnTo>
                  <a:pt x="1293849" y="393847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 sz="2000"/>
          </a:p>
        </p:txBody>
      </p:sp>
      <p:sp>
        <p:nvSpPr>
          <p:cNvPr id="30" name="object 11"/>
          <p:cNvSpPr/>
          <p:nvPr/>
        </p:nvSpPr>
        <p:spPr>
          <a:xfrm>
            <a:off x="6468215" y="4404246"/>
            <a:ext cx="953627" cy="394335"/>
          </a:xfrm>
          <a:custGeom>
            <a:avLst/>
            <a:gdLst/>
            <a:ahLst/>
            <a:cxnLst/>
            <a:rect l="l" t="t" r="r" b="b"/>
            <a:pathLst>
              <a:path w="1294130" h="394334">
                <a:moveTo>
                  <a:pt x="1293849" y="393847"/>
                </a:moveTo>
                <a:lnTo>
                  <a:pt x="0" y="393847"/>
                </a:lnTo>
                <a:lnTo>
                  <a:pt x="0" y="0"/>
                </a:lnTo>
                <a:lnTo>
                  <a:pt x="1293849" y="0"/>
                </a:lnTo>
                <a:lnTo>
                  <a:pt x="1293849" y="393847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 sz="2000"/>
          </a:p>
        </p:txBody>
      </p:sp>
      <p:sp>
        <p:nvSpPr>
          <p:cNvPr id="31" name="object 13"/>
          <p:cNvSpPr/>
          <p:nvPr/>
        </p:nvSpPr>
        <p:spPr>
          <a:xfrm>
            <a:off x="6468215" y="5215957"/>
            <a:ext cx="953627" cy="394335"/>
          </a:xfrm>
          <a:custGeom>
            <a:avLst/>
            <a:gdLst/>
            <a:ahLst/>
            <a:cxnLst/>
            <a:rect l="l" t="t" r="r" b="b"/>
            <a:pathLst>
              <a:path w="1294130" h="394334">
                <a:moveTo>
                  <a:pt x="1293849" y="393847"/>
                </a:moveTo>
                <a:lnTo>
                  <a:pt x="0" y="393847"/>
                </a:lnTo>
                <a:lnTo>
                  <a:pt x="0" y="0"/>
                </a:lnTo>
                <a:lnTo>
                  <a:pt x="1293849" y="0"/>
                </a:lnTo>
                <a:lnTo>
                  <a:pt x="1293849" y="393847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pPr>
              <a:lnSpc>
                <a:spcPct val="110000"/>
              </a:lnSpc>
            </a:pPr>
            <a:endParaRPr sz="2000"/>
          </a:p>
        </p:txBody>
      </p:sp>
      <p:sp>
        <p:nvSpPr>
          <p:cNvPr id="32" name="Retângulo 31"/>
          <p:cNvSpPr/>
          <p:nvPr/>
        </p:nvSpPr>
        <p:spPr>
          <a:xfrm>
            <a:off x="6955571" y="3448680"/>
            <a:ext cx="6145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159635" algn="just"/>
            <a:r>
              <a:rPr lang="pt-BR" sz="2000" b="1" spc="-45" dirty="0" smtClean="0">
                <a:solidFill>
                  <a:srgbClr val="00008B"/>
                </a:solidFill>
                <a:cs typeface="Arial"/>
              </a:rPr>
              <a:t>FRAGILIDADES DAS ESTRATÉGIAS DE EDUCAÇÃO PERMANENTE</a:t>
            </a:r>
            <a:endParaRPr lang="pt-BR" sz="2000" dirty="0">
              <a:cs typeface="Arial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6892615" y="5213323"/>
            <a:ext cx="6321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637030"/>
            <a:r>
              <a:rPr lang="pt-BR" sz="2000" b="1" spc="75" dirty="0" smtClean="0">
                <a:solidFill>
                  <a:srgbClr val="00008B"/>
                </a:solidFill>
                <a:cs typeface="Arial"/>
              </a:rPr>
              <a:t>RESGATAR O PAPEL DA APS NO CENTRO DO DEBATE DA SAÚDE PÚBLICA</a:t>
            </a:r>
            <a:endParaRPr lang="pt-BR" sz="2000" dirty="0">
              <a:cs typeface="Arial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6892615" y="4386600"/>
            <a:ext cx="6838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159635" algn="just"/>
            <a:r>
              <a:rPr lang="pt-BR" sz="2000" b="1" spc="-45" dirty="0" smtClean="0">
                <a:solidFill>
                  <a:srgbClr val="00008B"/>
                </a:solidFill>
                <a:cs typeface="Arial"/>
              </a:rPr>
              <a:t>REESTRUTURAR O PAPEL DA APS NAS REDES DE ATENÇÃO E VIGILÂNCIA EM SAÚDE</a:t>
            </a:r>
            <a:endParaRPr lang="pt-BR" sz="2000" dirty="0">
              <a:cs typeface="Arial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6892615" y="2615945"/>
            <a:ext cx="5484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92735"/>
            <a:r>
              <a:rPr lang="pt-BR" sz="2000" b="1" spc="-35" dirty="0" smtClean="0">
                <a:solidFill>
                  <a:srgbClr val="00008B"/>
                </a:solidFill>
                <a:cs typeface="Arial"/>
              </a:rPr>
              <a:t>PERSISTÊNCIA DE INIQUIDADES</a:t>
            </a:r>
            <a:endParaRPr lang="pt-BR" sz="2000" dirty="0">
              <a:cs typeface="Arial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6892616" y="1638863"/>
            <a:ext cx="4715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/>
            <a:r>
              <a:rPr lang="pt-BR" sz="2000" b="1" spc="-70" dirty="0" smtClean="0">
                <a:solidFill>
                  <a:srgbClr val="00008B"/>
                </a:solidFill>
                <a:cs typeface="Arial"/>
              </a:rPr>
              <a:t>QUALIFICAÇÃO DO CUIDADO E BAIXO NÚMERO DE ESPECIALISTAS NA APS</a:t>
            </a:r>
            <a:endParaRPr lang="pt-BR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994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3DC4D52-893C-94C7-7656-7EBCF5112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7F82734-1D00-1036-81B3-06E7A5E26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0419697F-36CD-42BA-AF51-F81C858B6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EF059D6B-994C-A707-B067-00B599C144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3C85BFA-34AF-10C1-FE53-73757D84F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31EC2B15-A2CD-301B-C234-D6FEDF197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291"/>
            <a:ext cx="12192000" cy="68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69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5B9C38E-2BBB-59CD-602E-44D7007CC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417" y="1202635"/>
            <a:ext cx="8627165" cy="445273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C1DBED6-0602-CBCD-A77F-CF0B6C8E4B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F0693FB-EC4E-3537-5655-4F03D720EC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C4052FD-86AD-C0DD-3E28-E73C1E77E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052" y="1013791"/>
            <a:ext cx="8507896" cy="48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59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04DCF55-86EB-A071-018B-CC7FBA714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539" y="993913"/>
            <a:ext cx="8666922" cy="48701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6DADEFE-A7FA-7AAC-7E4C-33BC9E6AD4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59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094758C-0B10-93E5-8058-AFF4418EC6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BD247F89-DB19-B899-67AC-0201EE4763FA}"/>
              </a:ext>
            </a:extLst>
          </p:cNvPr>
          <p:cNvSpPr/>
          <p:nvPr/>
        </p:nvSpPr>
        <p:spPr>
          <a:xfrm>
            <a:off x="2836984" y="464251"/>
            <a:ext cx="6518031" cy="462975"/>
          </a:xfrm>
          <a:prstGeom prst="rect">
            <a:avLst/>
          </a:prstGeom>
          <a:solidFill>
            <a:srgbClr val="183EFF"/>
          </a:solidFill>
          <a:ln>
            <a:solidFill>
              <a:srgbClr val="183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AGENTES DE SAÚDE E DE COMBATE A ENDEMIAS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EF8764E-3322-36CA-8784-A7F6E52294A3}"/>
              </a:ext>
            </a:extLst>
          </p:cNvPr>
          <p:cNvSpPr txBox="1"/>
          <p:nvPr/>
        </p:nvSpPr>
        <p:spPr>
          <a:xfrm>
            <a:off x="5169303" y="1394179"/>
            <a:ext cx="1853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00CF00"/>
                </a:solidFill>
              </a:rPr>
              <a:t>EM 2024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1A87307-1017-AECF-1657-A9406D429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839" y="2306913"/>
            <a:ext cx="10639041" cy="224417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62461869-9550-620E-21F5-A1B7F3E6B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755" y="4817489"/>
            <a:ext cx="7266488" cy="127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47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7B4DBA9-9D14-A42C-750F-464A9A5D3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159" y="588985"/>
            <a:ext cx="8013997" cy="503076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5172D85-1F5B-3C85-B639-47F6E5E6B9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83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22F175F-293C-3DDD-600D-96F40C8DC332}"/>
              </a:ext>
            </a:extLst>
          </p:cNvPr>
          <p:cNvSpPr/>
          <p:nvPr/>
        </p:nvSpPr>
        <p:spPr>
          <a:xfrm>
            <a:off x="480646" y="6353908"/>
            <a:ext cx="2262554" cy="5040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17F0CF97-41CF-156F-B80C-163EB12AB3C5}"/>
              </a:ext>
            </a:extLst>
          </p:cNvPr>
          <p:cNvSpPr/>
          <p:nvPr/>
        </p:nvSpPr>
        <p:spPr>
          <a:xfrm>
            <a:off x="0" y="4677508"/>
            <a:ext cx="480646" cy="2180492"/>
          </a:xfrm>
          <a:prstGeom prst="rect">
            <a:avLst/>
          </a:prstGeom>
          <a:solidFill>
            <a:srgbClr val="183EFF"/>
          </a:solidFill>
          <a:ln>
            <a:solidFill>
              <a:srgbClr val="183EFF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77F214F-1A92-D574-854F-58D298B6A8BC}"/>
              </a:ext>
            </a:extLst>
          </p:cNvPr>
          <p:cNvSpPr/>
          <p:nvPr/>
        </p:nvSpPr>
        <p:spPr>
          <a:xfrm>
            <a:off x="0" y="0"/>
            <a:ext cx="480646" cy="175846"/>
          </a:xfrm>
          <a:prstGeom prst="rect">
            <a:avLst/>
          </a:prstGeom>
          <a:solidFill>
            <a:srgbClr val="00CF00"/>
          </a:solidFill>
          <a:ln>
            <a:solidFill>
              <a:srgbClr val="00C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F9425CA1-4A91-25EC-23D3-04BC51275502}"/>
              </a:ext>
            </a:extLst>
          </p:cNvPr>
          <p:cNvSpPr/>
          <p:nvPr/>
        </p:nvSpPr>
        <p:spPr>
          <a:xfrm>
            <a:off x="-574431" y="-398585"/>
            <a:ext cx="1148862" cy="11488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AFCB490-A10D-9D93-B901-C44A3DB53E65}"/>
              </a:ext>
            </a:extLst>
          </p:cNvPr>
          <p:cNvSpPr/>
          <p:nvPr/>
        </p:nvSpPr>
        <p:spPr>
          <a:xfrm>
            <a:off x="-175846" y="-52754"/>
            <a:ext cx="750277" cy="228600"/>
          </a:xfrm>
          <a:prstGeom prst="rect">
            <a:avLst/>
          </a:prstGeom>
          <a:solidFill>
            <a:srgbClr val="00CF00"/>
          </a:solidFill>
          <a:ln>
            <a:solidFill>
              <a:srgbClr val="00C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F8988C0D-D14D-D6EA-C391-1737ECBD8619}"/>
              </a:ext>
            </a:extLst>
          </p:cNvPr>
          <p:cNvSpPr/>
          <p:nvPr/>
        </p:nvSpPr>
        <p:spPr>
          <a:xfrm>
            <a:off x="11887200" y="0"/>
            <a:ext cx="304800" cy="21453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xmlns="" id="{E153D708-68E3-E22D-4720-7831B017EDCA}"/>
              </a:ext>
            </a:extLst>
          </p:cNvPr>
          <p:cNvSpPr/>
          <p:nvPr/>
        </p:nvSpPr>
        <p:spPr>
          <a:xfrm>
            <a:off x="11219688" y="5205046"/>
            <a:ext cx="1944624" cy="1676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xmlns="" id="{6322A0B2-44EF-B8E0-66E3-3F357E10A859}"/>
              </a:ext>
            </a:extLst>
          </p:cNvPr>
          <p:cNvSpPr/>
          <p:nvPr/>
        </p:nvSpPr>
        <p:spPr>
          <a:xfrm>
            <a:off x="11570678" y="5205046"/>
            <a:ext cx="1242644" cy="1055077"/>
          </a:xfrm>
          <a:prstGeom prst="triangle">
            <a:avLst/>
          </a:prstGeom>
          <a:solidFill>
            <a:srgbClr val="00CF0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ED6A67D8-3DDB-BFDB-9986-FF8AC3DA4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036" y="6142979"/>
            <a:ext cx="2555157" cy="4629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01"/>
            <a:ext cx="12192000" cy="68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14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578"/>
            <a:ext cx="12192000" cy="693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0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72C66B-76FF-C045-FDF5-CA6BC2A0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C060FF9-9CCF-880A-0F2D-CDDBEC93E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6E1B9AE-694D-DC46-ACCF-18A392F6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xmlns="" id="{33BD7394-DBB6-19D7-46C1-B6E4D6E082AE}"/>
              </a:ext>
            </a:extLst>
          </p:cNvPr>
          <p:cNvSpPr/>
          <p:nvPr/>
        </p:nvSpPr>
        <p:spPr>
          <a:xfrm>
            <a:off x="545123" y="2711700"/>
            <a:ext cx="6816969" cy="1840523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2EC9327C-A271-7935-6739-4B24C7E07006}"/>
              </a:ext>
            </a:extLst>
          </p:cNvPr>
          <p:cNvSpPr txBox="1"/>
          <p:nvPr/>
        </p:nvSpPr>
        <p:spPr>
          <a:xfrm>
            <a:off x="689736" y="3653847"/>
            <a:ext cx="3398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3AD0B"/>
                </a:solidFill>
                <a:latin typeface="Arial Black" panose="020B0A04020102020204" pitchFamily="34" charset="0"/>
              </a:rPr>
              <a:t>O SUS tá no rumo certo!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B0C580FE-CE82-1043-7C86-D87B44CD73FA}"/>
              </a:ext>
            </a:extLst>
          </p:cNvPr>
          <p:cNvSpPr txBox="1"/>
          <p:nvPr/>
        </p:nvSpPr>
        <p:spPr>
          <a:xfrm>
            <a:off x="791308" y="2951941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183EFF"/>
                </a:solidFill>
                <a:latin typeface="Arial Black" panose="020B0A04020102020204" pitchFamily="34" charset="0"/>
              </a:rPr>
              <a:t>FÉ NO BRASIL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xmlns="" id="{5B504ADA-0F43-1259-2AEC-23064FF2BCD0}"/>
              </a:ext>
            </a:extLst>
          </p:cNvPr>
          <p:cNvCxnSpPr/>
          <p:nvPr/>
        </p:nvCxnSpPr>
        <p:spPr>
          <a:xfrm>
            <a:off x="838200" y="3566771"/>
            <a:ext cx="5820508" cy="0"/>
          </a:xfrm>
          <a:prstGeom prst="line">
            <a:avLst/>
          </a:prstGeom>
          <a:ln w="38100">
            <a:solidFill>
              <a:srgbClr val="183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C4FBCD3E-54D1-4C62-C057-32C3B61DFC87}"/>
              </a:ext>
            </a:extLst>
          </p:cNvPr>
          <p:cNvSpPr txBox="1"/>
          <p:nvPr/>
        </p:nvSpPr>
        <p:spPr>
          <a:xfrm>
            <a:off x="780590" y="3973450"/>
            <a:ext cx="530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Arial Black" panose="020B0A04020102020204" pitchFamily="34" charset="0"/>
              </a:rPr>
              <a:t>RECONSTRUÇAO DA SAÚDE DA FAMÍLIA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7C48A6C1-E821-E9CA-9D75-BE374E760A07}"/>
              </a:ext>
            </a:extLst>
          </p:cNvPr>
          <p:cNvGrpSpPr/>
          <p:nvPr/>
        </p:nvGrpSpPr>
        <p:grpSpPr>
          <a:xfrm>
            <a:off x="520388" y="5407294"/>
            <a:ext cx="5820508" cy="843003"/>
            <a:chOff x="838200" y="5709138"/>
            <a:chExt cx="5820508" cy="843003"/>
          </a:xfrm>
        </p:grpSpPr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xmlns="" id="{174CD475-AD63-C2B2-25F3-EEEDDEC16E25}"/>
                </a:ext>
              </a:extLst>
            </p:cNvPr>
            <p:cNvSpPr/>
            <p:nvPr/>
          </p:nvSpPr>
          <p:spPr>
            <a:xfrm>
              <a:off x="838200" y="5709138"/>
              <a:ext cx="5820508" cy="84300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xmlns="" id="{38184C8F-D974-25F6-8865-24AAB6800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9877" y="5872884"/>
              <a:ext cx="1529607" cy="608157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xmlns="" id="{92CA4F07-5878-5290-34D6-2304C8A3F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0192" y="5825839"/>
              <a:ext cx="30099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453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731"/>
            <a:ext cx="12192000" cy="701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4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5EEAD50-90D0-BEC1-8AF4-0A4C35094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738" y="2763078"/>
            <a:ext cx="7752522" cy="27233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175BB5A-9202-CCF2-4E19-EED88448C3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8277" y="879613"/>
            <a:ext cx="7275443" cy="9839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F3311CA-C38C-DB9A-AAF8-6B23C1605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773C78B-FDB5-A6DB-5520-57EFA6055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1043608"/>
            <a:ext cx="8229600" cy="47707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11F6932-9A9E-0066-3D41-24CFAE6B04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39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67A48D8-FD85-4DC4-076B-B20ADAC4B4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FE3054F-AE8E-D0AE-0538-0DA4ED77E5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6757" y="199340"/>
            <a:ext cx="7673009" cy="12324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02FED3C-6326-744E-0491-7145F2F011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4853" y="1629253"/>
            <a:ext cx="12321705" cy="30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17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3CD0550-A615-5E91-260D-359FDDA45C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BA08498-CB7E-C6B6-44A2-45C78A6F91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3530" y="222825"/>
            <a:ext cx="5724939" cy="8845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CD6BD12-B262-364A-67D9-C1EF12C81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525" y="1707186"/>
            <a:ext cx="4486275" cy="400560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66408A3-B584-F5FA-7014-352061AEEB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3927" y="2372966"/>
            <a:ext cx="7018073" cy="277798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2BA1282D-0072-97A6-59C6-2C20849C8A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723" y="1595227"/>
            <a:ext cx="4330494" cy="88458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073BD866-256D-2C47-03B7-3204D1D54B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7460" y="5262773"/>
            <a:ext cx="6178571" cy="7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60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647661A-314F-87FF-B3F0-A5A0A6E6C9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3DB6076-0E42-F727-1E76-82FDEDBCD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3530" y="222825"/>
            <a:ext cx="5724939" cy="8845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4377C3E-AFD3-4E97-30F3-71B707399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2612" y="1539290"/>
            <a:ext cx="9070605" cy="377941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23F2F098-21CA-32FD-0EDA-9A9DD59158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3148" y="5148262"/>
            <a:ext cx="7067550" cy="67627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xmlns="" id="{157A8C2D-E636-9918-ECC1-552C54B3DC66}"/>
              </a:ext>
            </a:extLst>
          </p:cNvPr>
          <p:cNvSpPr/>
          <p:nvPr/>
        </p:nvSpPr>
        <p:spPr>
          <a:xfrm>
            <a:off x="785445" y="2579076"/>
            <a:ext cx="1488832" cy="3524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Black" panose="020B0A04020102020204" pitchFamily="34" charset="0"/>
              </a:rPr>
              <a:t>Faixa 1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xmlns="" id="{803B7F30-E159-5C6A-831C-311A99CEFE59}"/>
              </a:ext>
            </a:extLst>
          </p:cNvPr>
          <p:cNvSpPr/>
          <p:nvPr/>
        </p:nvSpPr>
        <p:spPr>
          <a:xfrm>
            <a:off x="785445" y="3189043"/>
            <a:ext cx="1488832" cy="3524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Black" panose="020B0A04020102020204" pitchFamily="34" charset="0"/>
              </a:rPr>
              <a:t>Faixa 2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xmlns="" id="{F370BC26-59DE-972B-B1CE-1F341E514CC5}"/>
              </a:ext>
            </a:extLst>
          </p:cNvPr>
          <p:cNvSpPr/>
          <p:nvPr/>
        </p:nvSpPr>
        <p:spPr>
          <a:xfrm>
            <a:off x="792675" y="3903784"/>
            <a:ext cx="1488832" cy="3524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Black" panose="020B0A04020102020204" pitchFamily="34" charset="0"/>
              </a:rPr>
              <a:t>Faixa 3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xmlns="" id="{1A2E6052-B7ED-FB32-21C3-3BC269A06B63}"/>
              </a:ext>
            </a:extLst>
          </p:cNvPr>
          <p:cNvSpPr/>
          <p:nvPr/>
        </p:nvSpPr>
        <p:spPr>
          <a:xfrm>
            <a:off x="792675" y="4618525"/>
            <a:ext cx="1488832" cy="3524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Black" panose="020B0A04020102020204" pitchFamily="34" charset="0"/>
              </a:rPr>
              <a:t>Faixa 4</a:t>
            </a:r>
          </a:p>
        </p:txBody>
      </p:sp>
    </p:spTree>
    <p:extLst>
      <p:ext uri="{BB962C8B-B14F-4D97-AF65-F5344CB8AC3E}">
        <p14:creationId xmlns:p14="http://schemas.microsoft.com/office/powerpoint/2010/main" val="633326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D6C1F3C-1874-6F1C-5DE8-5D8432494D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4F5BD36-D1C4-682B-CB25-79C845690D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670" y="1626449"/>
            <a:ext cx="9321097" cy="395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27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E0FFCE3-7F2F-F3E6-0D92-AB0DE1B6DE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AAFFEDE3-FC47-F749-02DD-80080C3885CF}"/>
              </a:ext>
            </a:extLst>
          </p:cNvPr>
          <p:cNvSpPr txBox="1"/>
          <p:nvPr/>
        </p:nvSpPr>
        <p:spPr>
          <a:xfrm>
            <a:off x="886923" y="329196"/>
            <a:ext cx="7026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183EFF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COMPONENTE DE QUALIDADE </a:t>
            </a:r>
          </a:p>
          <a:p>
            <a:r>
              <a:rPr lang="pt-BR" sz="3200" b="1" dirty="0">
                <a:solidFill>
                  <a:srgbClr val="183EFF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(17 INDICADORES)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xmlns="" id="{125F999D-68ED-0DB2-76C3-EB116D733CCE}"/>
              </a:ext>
            </a:extLst>
          </p:cNvPr>
          <p:cNvGrpSpPr/>
          <p:nvPr/>
        </p:nvGrpSpPr>
        <p:grpSpPr>
          <a:xfrm>
            <a:off x="6521987" y="1477666"/>
            <a:ext cx="5058474" cy="2332894"/>
            <a:chOff x="6653899" y="1452817"/>
            <a:chExt cx="5058474" cy="2332894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xmlns="" id="{F9A7E136-9316-73FB-1FC9-2A1B574BEAF3}"/>
                </a:ext>
              </a:extLst>
            </p:cNvPr>
            <p:cNvSpPr/>
            <p:nvPr/>
          </p:nvSpPr>
          <p:spPr>
            <a:xfrm>
              <a:off x="6653899" y="1452817"/>
              <a:ext cx="5058474" cy="2332894"/>
            </a:xfrm>
            <a:prstGeom prst="roundRect">
              <a:avLst/>
            </a:prstGeom>
            <a:solidFill>
              <a:srgbClr val="183EFF"/>
            </a:solidFill>
            <a:ln>
              <a:solidFill>
                <a:srgbClr val="183E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xmlns="" id="{98F7B6BF-0279-83F2-98DB-83D5EA141A80}"/>
                </a:ext>
              </a:extLst>
            </p:cNvPr>
            <p:cNvSpPr txBox="1"/>
            <p:nvPr/>
          </p:nvSpPr>
          <p:spPr>
            <a:xfrm>
              <a:off x="7025026" y="1537809"/>
              <a:ext cx="22756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chemeClr val="bg1"/>
                  </a:solidFill>
                </a:rPr>
                <a:t>SAÚDE BUCAL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xmlns="" id="{A4E5EC19-61EA-8AF0-B65E-49D997214235}"/>
                </a:ext>
              </a:extLst>
            </p:cNvPr>
            <p:cNvSpPr txBox="1"/>
            <p:nvPr/>
          </p:nvSpPr>
          <p:spPr>
            <a:xfrm>
              <a:off x="7049292" y="1963557"/>
              <a:ext cx="4032001" cy="1754326"/>
            </a:xfrm>
            <a:prstGeom prst="rect">
              <a:avLst/>
            </a:prstGeom>
            <a:noFill/>
            <a:ln>
              <a:solidFill>
                <a:srgbClr val="183EFF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>
                  <a:solidFill>
                    <a:schemeClr val="bg1"/>
                  </a:solidFill>
                </a:rPr>
                <a:t>Primeira consulta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>
                  <a:solidFill>
                    <a:schemeClr val="bg1"/>
                  </a:solidFill>
                </a:rPr>
                <a:t>Tratamentos concluídos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>
                  <a:solidFill>
                    <a:schemeClr val="bg1"/>
                  </a:solidFill>
                </a:rPr>
                <a:t>Taxa de Exodontia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>
                  <a:solidFill>
                    <a:schemeClr val="bg1"/>
                  </a:solidFill>
                </a:rPr>
                <a:t>Escovação  Supervisionada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>
                  <a:solidFill>
                    <a:schemeClr val="bg1"/>
                  </a:solidFill>
                </a:rPr>
                <a:t>Índice de Prevenção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>
                  <a:solidFill>
                    <a:schemeClr val="bg1"/>
                  </a:solidFill>
                </a:rPr>
                <a:t>Tratamento Restaurador </a:t>
              </a:r>
              <a:r>
                <a:rPr lang="pt-BR" b="1" dirty="0" err="1">
                  <a:solidFill>
                    <a:schemeClr val="bg1"/>
                  </a:solidFill>
                </a:rPr>
                <a:t>Atraumático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xmlns="" id="{E55D205D-CB61-32EA-6AA4-0B71C26CEEF6}"/>
              </a:ext>
            </a:extLst>
          </p:cNvPr>
          <p:cNvGrpSpPr/>
          <p:nvPr/>
        </p:nvGrpSpPr>
        <p:grpSpPr>
          <a:xfrm>
            <a:off x="886923" y="2404898"/>
            <a:ext cx="4783092" cy="2625970"/>
            <a:chOff x="972939" y="2272275"/>
            <a:chExt cx="4783092" cy="2625970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xmlns="" id="{C4E5EE7E-FF9D-CED8-D898-8FE054E87004}"/>
                </a:ext>
              </a:extLst>
            </p:cNvPr>
            <p:cNvSpPr/>
            <p:nvPr/>
          </p:nvSpPr>
          <p:spPr>
            <a:xfrm>
              <a:off x="972939" y="2272275"/>
              <a:ext cx="4783092" cy="262597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xmlns="" id="{A3BFCA51-547B-6AAE-CE60-BD1F7052DB5D}"/>
                </a:ext>
              </a:extLst>
            </p:cNvPr>
            <p:cNvSpPr txBox="1"/>
            <p:nvPr/>
          </p:nvSpPr>
          <p:spPr>
            <a:xfrm>
              <a:off x="1262062" y="2360761"/>
              <a:ext cx="3035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/>
                <a:t>SAÚDE DA FAMÍLIA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xmlns="" id="{4B5DEA80-22EE-7C4A-AE94-4AF2C487BC70}"/>
                </a:ext>
              </a:extLst>
            </p:cNvPr>
            <p:cNvSpPr txBox="1"/>
            <p:nvPr/>
          </p:nvSpPr>
          <p:spPr>
            <a:xfrm>
              <a:off x="1262062" y="2770048"/>
              <a:ext cx="4010265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Acesso e Integralidade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Cuidado da Saúde da Mulher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Cuidado da Gestante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Cuidado no Desenvolvimento Infantil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Cuidado da Pessoa com Diabetes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Cuidado da Pessoa com Hipertensão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Cuidado da Pessoa Idosa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xmlns="" id="{7412AD85-6A51-6997-5191-285CEA45A018}"/>
              </a:ext>
            </a:extLst>
          </p:cNvPr>
          <p:cNvGrpSpPr/>
          <p:nvPr/>
        </p:nvGrpSpPr>
        <p:grpSpPr>
          <a:xfrm>
            <a:off x="6521987" y="4016482"/>
            <a:ext cx="5058474" cy="1835028"/>
            <a:chOff x="6653899" y="4061441"/>
            <a:chExt cx="5058474" cy="1835028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xmlns="" id="{FA10B6DF-D8B4-3A58-5FDF-9211702A7CDC}"/>
                </a:ext>
              </a:extLst>
            </p:cNvPr>
            <p:cNvSpPr/>
            <p:nvPr/>
          </p:nvSpPr>
          <p:spPr>
            <a:xfrm>
              <a:off x="6653899" y="4061441"/>
              <a:ext cx="5058474" cy="183502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B278F485-42F4-A182-5922-312CE5DDB0F1}"/>
                </a:ext>
              </a:extLst>
            </p:cNvPr>
            <p:cNvSpPr txBox="1"/>
            <p:nvPr/>
          </p:nvSpPr>
          <p:spPr>
            <a:xfrm>
              <a:off x="6936477" y="4232226"/>
              <a:ext cx="41230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EQUIPES MULTIPROFISSIONAIS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xmlns="" id="{8B1FE99B-3EEC-DFE9-B46A-38133AEC16B4}"/>
                </a:ext>
              </a:extLst>
            </p:cNvPr>
            <p:cNvSpPr txBox="1"/>
            <p:nvPr/>
          </p:nvSpPr>
          <p:spPr>
            <a:xfrm>
              <a:off x="6936477" y="4643068"/>
              <a:ext cx="472847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>
                  <a:solidFill>
                    <a:schemeClr val="bg1"/>
                  </a:solidFill>
                </a:rPr>
                <a:t>Pessoas Acompanhadas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 err="1">
                  <a:solidFill>
                    <a:schemeClr val="bg1"/>
                  </a:solidFill>
                </a:rPr>
                <a:t>Açoes</a:t>
              </a:r>
              <a:r>
                <a:rPr lang="pt-BR" b="1" dirty="0">
                  <a:solidFill>
                    <a:schemeClr val="bg1"/>
                  </a:solidFill>
                </a:rPr>
                <a:t> Interprofissionais realizadas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>
                  <a:solidFill>
                    <a:schemeClr val="bg1"/>
                  </a:solidFill>
                </a:rPr>
                <a:t>Compartilhamento do cuidado com a equipe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>
                  <a:solidFill>
                    <a:schemeClr val="bg1"/>
                  </a:solidFill>
                </a:rPr>
                <a:t>Resolutividade nos atendimentos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756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3DC4D52-893C-94C7-7656-7EBCF5112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7F82734-1D00-1036-81B3-06E7A5E26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0419697F-36CD-42BA-AF51-F81C858B6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EF059D6B-994C-A707-B067-00B599C144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3C85BFA-34AF-10C1-FE53-73757D84F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31EC2B15-A2CD-301B-C234-D6FEDF197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95950FD1-6F07-B732-FAF2-6D96FE047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115" y="1631754"/>
            <a:ext cx="7947770" cy="415646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FD5F5045-409C-79AF-FA1F-7C21071246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478" y="383072"/>
            <a:ext cx="6361043" cy="8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21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314FD21-51F6-C0C7-D00D-E9F6A2FB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71B5B0E-DDBE-AC44-897C-82152FE70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8CC1C88-4D9C-97BC-8421-32FA74868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0256E9C-99F9-9658-07E2-1A47356CB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01A2CC5-5034-5B39-DD6E-D2D438BC5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3934701-2B83-795D-E47A-21BD61D16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EE89AA4-D48E-C61D-F72D-DA355ECD2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174" y="258417"/>
            <a:ext cx="1073426" cy="874643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223A3965-07D4-D61C-9BB9-F88B984F139C}"/>
              </a:ext>
            </a:extLst>
          </p:cNvPr>
          <p:cNvSpPr/>
          <p:nvPr/>
        </p:nvSpPr>
        <p:spPr>
          <a:xfrm>
            <a:off x="2385900" y="464250"/>
            <a:ext cx="7420199" cy="462975"/>
          </a:xfrm>
          <a:prstGeom prst="rect">
            <a:avLst/>
          </a:prstGeom>
          <a:solidFill>
            <a:srgbClr val="183EFF"/>
          </a:solidFill>
          <a:ln>
            <a:solidFill>
              <a:srgbClr val="183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CENSO NACIONAL DAS UNIDADES BÁSICAS DE SAÚDE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3CDB6B2F-9B5B-10A4-3C44-AADC3C459D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6484" y="2229034"/>
            <a:ext cx="4499655" cy="264135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5D8A9653-1D9F-7FFF-2848-303E3C2C2DCE}"/>
              </a:ext>
            </a:extLst>
          </p:cNvPr>
          <p:cNvSpPr txBox="1"/>
          <p:nvPr/>
        </p:nvSpPr>
        <p:spPr>
          <a:xfrm>
            <a:off x="1060175" y="1683201"/>
            <a:ext cx="4681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Identificar as demandas dos trabalhadores e trabalhadoras das UBS e dos gestores locais, em relação a infraestrutura, insumos, equipamentos e processos de trabalho.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7C429771-2A83-47EE-C53A-E4A03AAB7835}"/>
              </a:ext>
            </a:extLst>
          </p:cNvPr>
          <p:cNvSpPr txBox="1"/>
          <p:nvPr/>
        </p:nvSpPr>
        <p:spPr>
          <a:xfrm>
            <a:off x="1060174" y="3022839"/>
            <a:ext cx="468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Para aprimorarmos a Política Nacional de Atenção Básica e os Programas da Atenção Primária à Saúde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E369E808-952E-B705-5D86-FF28C850AE00}"/>
              </a:ext>
            </a:extLst>
          </p:cNvPr>
          <p:cNvGrpSpPr/>
          <p:nvPr/>
        </p:nvGrpSpPr>
        <p:grpSpPr>
          <a:xfrm>
            <a:off x="1060174" y="4160499"/>
            <a:ext cx="1553630" cy="777541"/>
            <a:chOff x="1262061" y="4888937"/>
            <a:chExt cx="1553630" cy="777541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8F971D0E-7C40-BFD8-D29E-FB39BF70841C}"/>
                </a:ext>
              </a:extLst>
            </p:cNvPr>
            <p:cNvSpPr txBox="1"/>
            <p:nvPr/>
          </p:nvSpPr>
          <p:spPr>
            <a:xfrm>
              <a:off x="1262061" y="4888937"/>
              <a:ext cx="1553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rgbClr val="183EFF"/>
                  </a:solidFill>
                </a:rPr>
                <a:t>PREVISAO: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xmlns="" id="{20329031-2F59-1605-0E52-33D0DDDD2C0E}"/>
                </a:ext>
              </a:extLst>
            </p:cNvPr>
            <p:cNvSpPr txBox="1"/>
            <p:nvPr/>
          </p:nvSpPr>
          <p:spPr>
            <a:xfrm>
              <a:off x="1262061" y="5266368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junho/2024</a:t>
              </a: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9C145696-B7C2-2410-0A25-7631263A916F}"/>
              </a:ext>
            </a:extLst>
          </p:cNvPr>
          <p:cNvSpPr txBox="1"/>
          <p:nvPr/>
        </p:nvSpPr>
        <p:spPr>
          <a:xfrm>
            <a:off x="1060174" y="5074856"/>
            <a:ext cx="430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183EFF"/>
                </a:solidFill>
              </a:rPr>
              <a:t>DIVULGAÇAO DOS RESULTADOS: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4DF5F7BA-9620-16A4-F29E-FD791B8262F2}"/>
              </a:ext>
            </a:extLst>
          </p:cNvPr>
          <p:cNvSpPr txBox="1"/>
          <p:nvPr/>
        </p:nvSpPr>
        <p:spPr>
          <a:xfrm>
            <a:off x="1060174" y="5452287"/>
            <a:ext cx="2041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até o final do ano</a:t>
            </a:r>
          </a:p>
        </p:txBody>
      </p:sp>
    </p:spTree>
    <p:extLst>
      <p:ext uri="{BB962C8B-B14F-4D97-AF65-F5344CB8AC3E}">
        <p14:creationId xmlns:p14="http://schemas.microsoft.com/office/powerpoint/2010/main" val="103653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71D807F9-5428-6076-03C2-915CC93CD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1826" y="3554130"/>
            <a:ext cx="5168348" cy="204746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13B644E5-7D7F-312C-A9FD-F40DE3CEB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0852" y="748493"/>
            <a:ext cx="4850296" cy="380668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A5FEB667-2BA2-2672-0211-0B706A03A7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58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8C60926-18AB-BCB8-A41F-8665C469C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70B9324-1A08-6D53-7E3D-0E78A890D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91F6BF2-4248-E630-8FE2-CD95780AC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0E4FB91-12CE-F58D-4452-3D38272F7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918FBAD-5CC9-90EC-53B8-09D593B71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BF4ACCE-D7B0-1B24-2E25-8FBD300FE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D812B33C-DF1D-428A-F0F7-73EA8F267D8F}"/>
              </a:ext>
            </a:extLst>
          </p:cNvPr>
          <p:cNvSpPr txBox="1"/>
          <p:nvPr/>
        </p:nvSpPr>
        <p:spPr>
          <a:xfrm>
            <a:off x="2965938" y="3083169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    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AFAB5F44-D1DC-908F-6F82-3912ECA1E518}"/>
              </a:ext>
            </a:extLst>
          </p:cNvPr>
          <p:cNvSpPr txBox="1"/>
          <p:nvPr/>
        </p:nvSpPr>
        <p:spPr>
          <a:xfrm>
            <a:off x="970686" y="2036846"/>
            <a:ext cx="6133499" cy="228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É NECESSÁRIO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183EFF"/>
                </a:solidFill>
                <a:effectLst/>
              </a:rPr>
              <a:t>(RE)COMPRENDER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AS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183EFF"/>
                </a:solidFill>
                <a:effectLst/>
              </a:rPr>
              <a:t>CARACTERÍSTICAS ÉTNICAS E CULTURAIS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DOS DIFERENTES GRUPOS SOCIAIS QUE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</a:rPr>
              <a:t>VIVEM E CONVIVE</a:t>
            </a:r>
            <a:r>
              <a:rPr lang="pt-BR" altLang="pt-BR" sz="2000" b="1" dirty="0">
                <a:solidFill>
                  <a:schemeClr val="accent2"/>
                </a:solidFill>
              </a:rPr>
              <a:t>M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</a:rPr>
              <a:t>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NOS TERRITÓRIOS,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00CF00"/>
                </a:solidFill>
                <a:effectLst/>
              </a:rPr>
              <a:t>AS DESIGUALDADES SOCIOECONÔMICAS E AS RELAÇÕES SOCIAIS DISCRIMINATÓRIAS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00CF00"/>
                </a:solidFill>
                <a:effectLst/>
              </a:rPr>
              <a:t>EXCLUDENTES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QUE PERMEIAM A SOCIEDADE.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23E143E5-DA19-5A3B-E16C-3FA200175315}"/>
              </a:ext>
            </a:extLst>
          </p:cNvPr>
          <p:cNvSpPr txBox="1"/>
          <p:nvPr/>
        </p:nvSpPr>
        <p:spPr>
          <a:xfrm>
            <a:off x="1265747" y="583749"/>
            <a:ext cx="5569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3AD0B"/>
                </a:solidFill>
                <a:latin typeface="Arial Rounded MT Bold" panose="020F0704030504030204" pitchFamily="34" charset="0"/>
              </a:rPr>
              <a:t>AONDE QUEREMOS IR?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ABF7C7E7-78EB-5F58-BF9E-08F6578D8411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512000" y="1647835"/>
            <a:ext cx="4680000" cy="324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CBE22D73-5D9D-34C4-A374-572D55325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51115" y="4940227"/>
            <a:ext cx="192331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3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314FD21-51F6-C0C7-D00D-E9F6A2FB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71B5B0E-DDBE-AC44-897C-82152FE70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8CC1C88-4D9C-97BC-8421-32FA74868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0256E9C-99F9-9658-07E2-1A47356CB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01A2CC5-5034-5B39-DD6E-D2D438BC5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3934701-2B83-795D-E47A-21BD61D16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59D447B4-E1C3-69D4-B236-15DBB8064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392" y="2029132"/>
            <a:ext cx="5944069" cy="228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MUDAR A FORMA DE PENSAR A SAUDE,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PENSAR COMO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PRODUÇÃO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 SOCIAL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ROMPER COM O MODELO BIOMÉDICO,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183EFF"/>
                </a:solidFill>
                <a:effectLst/>
              </a:rPr>
              <a:t>TRABALHAR A DETERMINAÇÃO SOCIAL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PROMOVER A SAUDE, INTEGRAR AÇÕES, CUIDAR,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00CF00"/>
                </a:solidFill>
                <a:effectLst/>
              </a:rPr>
              <a:t>EMPODERAR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</a:rPr>
              <a:t>CONSTRUIR CIDADANIA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REDUZIR AS DESIGUALDADES E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FF0066"/>
                </a:solidFill>
                <a:effectLst/>
              </a:rPr>
              <a:t>COMPREENDER AS LIMITAÇÕES.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25C04ED-521C-B7B6-0B13-A7EBC04D5F00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00" y="1638270"/>
            <a:ext cx="4680000" cy="3240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6CEA9E1A-3561-6B60-7349-2B276713A798}"/>
              </a:ext>
            </a:extLst>
          </p:cNvPr>
          <p:cNvSpPr txBox="1"/>
          <p:nvPr/>
        </p:nvSpPr>
        <p:spPr>
          <a:xfrm>
            <a:off x="1265747" y="583749"/>
            <a:ext cx="5569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3AD0B"/>
                </a:solidFill>
                <a:latin typeface="Arial Rounded MT Bold" panose="020F0704030504030204" pitchFamily="34" charset="0"/>
              </a:rPr>
              <a:t>AONDE QUEREMOS IR?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57643B49-F981-3EA2-632C-BEF573B439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51115" y="4940227"/>
            <a:ext cx="192331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33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3DC4D52-893C-94C7-7656-7EBCF5112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7F82734-1D00-1036-81B3-06E7A5E26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0419697F-36CD-42BA-AF51-F81C858B6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EF059D6B-994C-A707-B067-00B599C144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3C85BFA-34AF-10C1-FE53-73757D84F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31EC2B15-A2CD-301B-C234-D6FEDF197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686EBC3-552C-B217-1B9A-55A3AFEECD7A}"/>
              </a:ext>
            </a:extLst>
          </p:cNvPr>
          <p:cNvSpPr txBox="1"/>
          <p:nvPr/>
        </p:nvSpPr>
        <p:spPr>
          <a:xfrm>
            <a:off x="1262062" y="2263556"/>
            <a:ext cx="5232523" cy="228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000" b="1" dirty="0">
                <a:cs typeface="Arial" panose="020B0604020202020204" pitchFamily="34" charset="0"/>
              </a:rPr>
              <a:t>A </a:t>
            </a:r>
            <a:r>
              <a:rPr lang="pt-BR" sz="2000" b="1" dirty="0">
                <a:solidFill>
                  <a:srgbClr val="FF0066"/>
                </a:solidFill>
                <a:cs typeface="Arial" panose="020B0604020202020204" pitchFamily="34" charset="0"/>
              </a:rPr>
              <a:t>APS COMO ESTRATEGIA PRIORITARIA </a:t>
            </a:r>
            <a:r>
              <a:rPr lang="pt-BR" sz="2000" b="1" dirty="0">
                <a:cs typeface="Arial" panose="020B0604020202020204" pitchFamily="34" charset="0"/>
              </a:rPr>
              <a:t>DE ATENÇÃO EM SAÚDE, BUSCANDO FAVORECER A </a:t>
            </a:r>
            <a:r>
              <a:rPr lang="pt-BR" sz="2000" b="1" dirty="0">
                <a:solidFill>
                  <a:srgbClr val="183EFF"/>
                </a:solidFill>
                <a:cs typeface="Arial" panose="020B0604020202020204" pitchFamily="34" charset="0"/>
              </a:rPr>
              <a:t>REORIENTAÇÃO DO PROCESSO DE TRABALHO</a:t>
            </a:r>
            <a:r>
              <a:rPr lang="pt-BR" sz="2000" b="1" dirty="0">
                <a:cs typeface="Arial" panose="020B0604020202020204" pitchFamily="34" charset="0"/>
              </a:rPr>
              <a:t> COM MAIOR PO</a:t>
            </a:r>
            <a:r>
              <a:rPr lang="pt-BR" sz="2000" b="1" i="1" dirty="0">
                <a:cs typeface="Arial" panose="020B0604020202020204" pitchFamily="34" charset="0"/>
              </a:rPr>
              <a:t>TE</a:t>
            </a:r>
            <a:r>
              <a:rPr lang="pt-BR" sz="2000" b="1" dirty="0">
                <a:cs typeface="Arial" panose="020B0604020202020204" pitchFamily="34" charset="0"/>
              </a:rPr>
              <a:t>NCIAL PARA </a:t>
            </a:r>
            <a:r>
              <a:rPr lang="pt-BR" sz="2000" b="1" dirty="0">
                <a:solidFill>
                  <a:srgbClr val="00CF00"/>
                </a:solidFill>
                <a:cs typeface="Arial" panose="020B0604020202020204" pitchFamily="34" charset="0"/>
              </a:rPr>
              <a:t>AUMENTAR A RESOLUÇÃO </a:t>
            </a:r>
            <a:r>
              <a:rPr lang="pt-BR" sz="2000" b="1" dirty="0">
                <a:cs typeface="Arial" panose="020B0604020202020204" pitchFamily="34" charset="0"/>
              </a:rPr>
              <a:t>E IMPACTO NA SITUAÇÃO DE SAÚDE DAS PESSOAS E COMUNIDADES.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CCD36A0-EFCA-DDDC-8CFF-1F9D39AD2DAF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00" y="1613052"/>
            <a:ext cx="4680000" cy="3240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6739480-453D-C7B2-94C2-6F59A5294407}"/>
              </a:ext>
            </a:extLst>
          </p:cNvPr>
          <p:cNvSpPr txBox="1"/>
          <p:nvPr/>
        </p:nvSpPr>
        <p:spPr>
          <a:xfrm>
            <a:off x="1265747" y="583749"/>
            <a:ext cx="5569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3AD0B"/>
                </a:solidFill>
                <a:latin typeface="Arial Rounded MT Bold" panose="020F0704030504030204" pitchFamily="34" charset="0"/>
              </a:rPr>
              <a:t>AONDE QUEREMOS IR?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CE400C4-0EAF-326E-6ECC-AF2973761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51115" y="4940227"/>
            <a:ext cx="192331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62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8C60926-18AB-BCB8-A41F-8665C469C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70B9324-1A08-6D53-7E3D-0E78A890D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91F6BF2-4248-E630-8FE2-CD95780AC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0E4FB91-12CE-F58D-4452-3D38272F7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918FBAD-5CC9-90EC-53B8-09D593B71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BF4ACCE-D7B0-1B24-2E25-8FBD300FE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F7023BF2-18BE-C226-0EAA-0B72FE3C6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8506" y="726831"/>
            <a:ext cx="8674987" cy="50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59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3DC4D52-893C-94C7-7656-7EBCF5112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7F82734-1D00-1036-81B3-06E7A5E26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0419697F-36CD-42BA-AF51-F81C858B6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EF059D6B-994C-A707-B067-00B599C144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3C85BFA-34AF-10C1-FE53-73757D84F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31EC2B15-A2CD-301B-C234-D6FEDF197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1483F5F-AE59-6C64-6E55-C4CFE0F2F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062" y="4885082"/>
            <a:ext cx="4134678" cy="12026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0EDEA723-23DC-849A-8358-F65D734E5323}"/>
              </a:ext>
            </a:extLst>
          </p:cNvPr>
          <p:cNvSpPr txBox="1"/>
          <p:nvPr/>
        </p:nvSpPr>
        <p:spPr>
          <a:xfrm>
            <a:off x="2543908" y="2250831"/>
            <a:ext cx="7104184" cy="131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b="1" dirty="0">
                <a:latin typeface="Arial Rounded MT Bold" panose="020F0704030504030204" pitchFamily="34" charset="0"/>
              </a:rPr>
              <a:t>JOSÉ EUDES BARROSO VIEIRA</a:t>
            </a:r>
          </a:p>
          <a:p>
            <a:pPr>
              <a:lnSpc>
                <a:spcPct val="120000"/>
              </a:lnSpc>
            </a:pPr>
            <a:r>
              <a:rPr lang="pt-BR" sz="2000" dirty="0">
                <a:latin typeface="Arial Rounded MT Bold" panose="020F0704030504030204" pitchFamily="34" charset="0"/>
              </a:rPr>
              <a:t>Coordenador-Geral de Saúde da Família e Comunidade</a:t>
            </a:r>
          </a:p>
          <a:p>
            <a:pPr>
              <a:lnSpc>
                <a:spcPct val="120000"/>
              </a:lnSpc>
            </a:pPr>
            <a:r>
              <a:rPr lang="pt-BR" sz="2000" dirty="0">
                <a:latin typeface="Arial Rounded MT Bold" panose="020F0704030504030204" pitchFamily="34" charset="0"/>
              </a:rPr>
              <a:t>CGESCO/DESCO/SAPS/MS</a:t>
            </a:r>
          </a:p>
        </p:txBody>
      </p:sp>
    </p:spTree>
    <p:extLst>
      <p:ext uri="{BB962C8B-B14F-4D97-AF65-F5344CB8AC3E}">
        <p14:creationId xmlns:p14="http://schemas.microsoft.com/office/powerpoint/2010/main" val="1376484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461A24C-8151-57E8-9821-489D7C96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85" y="0"/>
            <a:ext cx="12241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34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412265B-20DC-162E-7BF8-554293651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841" y="308404"/>
            <a:ext cx="2155517" cy="169172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90871F0-05E6-0613-2D3A-9361B0B07512}"/>
              </a:ext>
            </a:extLst>
          </p:cNvPr>
          <p:cNvSpPr txBox="1"/>
          <p:nvPr/>
        </p:nvSpPr>
        <p:spPr>
          <a:xfrm>
            <a:off x="3387970" y="615658"/>
            <a:ext cx="7026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183EFF"/>
                </a:solidFill>
                <a:latin typeface="Arial Rounded MT Bold" panose="020F0704030504030204" pitchFamily="34" charset="0"/>
              </a:rPr>
              <a:t>RESULTADOS DA ESTRATÉGIA SAÚDE DA FAMÍLIA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1DFA2FD-351E-F657-F013-1D2100CF7BC5}"/>
              </a:ext>
            </a:extLst>
          </p:cNvPr>
          <p:cNvSpPr txBox="1"/>
          <p:nvPr/>
        </p:nvSpPr>
        <p:spPr>
          <a:xfrm>
            <a:off x="1055841" y="5163234"/>
            <a:ext cx="9143236" cy="646331"/>
          </a:xfrm>
          <a:prstGeom prst="rect">
            <a:avLst/>
          </a:prstGeom>
          <a:solidFill>
            <a:srgbClr val="183EFF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OS IMPACTOS SÃO SEMPRE MAIS POSITIVOS ENTRE AS POPULAÇOES EM MAIOR SITUAÇAO DE VULNERABILIDADE SOCIAL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5912E68-3A55-F631-A6BA-4D3922D67184}"/>
              </a:ext>
            </a:extLst>
          </p:cNvPr>
          <p:cNvSpPr txBox="1"/>
          <p:nvPr/>
        </p:nvSpPr>
        <p:spPr>
          <a:xfrm>
            <a:off x="1055841" y="2511475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183EFF"/>
                </a:solidFill>
                <a:latin typeface="Arial Black" panose="020B0A04020102020204" pitchFamily="34" charset="0"/>
              </a:rPr>
              <a:t>O QUE DIZ A CIENCIA: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D450D03D-86E1-AFE3-3E0E-6B69C88D24E9}"/>
              </a:ext>
            </a:extLst>
          </p:cNvPr>
          <p:cNvSpPr txBox="1"/>
          <p:nvPr/>
        </p:nvSpPr>
        <p:spPr>
          <a:xfrm>
            <a:off x="1055841" y="3029259"/>
            <a:ext cx="80596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000" dirty="0"/>
              <a:t>O aumento da cobertura de saúde da família reduz a mortalidade infantil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000" dirty="0"/>
              <a:t>Reduz o risco de internação e </a:t>
            </a:r>
            <a:r>
              <a:rPr lang="pt-BR" sz="2000" dirty="0" err="1"/>
              <a:t>reinternação</a:t>
            </a:r>
            <a:r>
              <a:rPr lang="pt-BR" sz="2000" dirty="0"/>
              <a:t> hospitalar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000" dirty="0"/>
              <a:t>Reduz o risco de infarto e derrame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0CF75878-08D6-8ADB-38C9-F8C2EF9FA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0CF75878-08D6-8ADB-38C9-F8C2EF9FA3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2634"/>
            <a:ext cx="12191999" cy="68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9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0CF75878-08D6-8ADB-38C9-F8C2EF9FA3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00000"/>
            <a:ext cx="12192000" cy="69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9F194F-7434-AFC1-0EE5-6DCBE1A8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8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EA02BFE-92BA-20FD-56BB-59746A66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35" y="0"/>
            <a:ext cx="397565" cy="13914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370C68-40E1-3492-9C5C-D5738A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3925"/>
            <a:ext cx="390525" cy="21240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69C5D30-30A2-E7EE-E43D-495D0AFC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6505575"/>
            <a:ext cx="1743075" cy="3524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FEDB313-BDD8-E89D-D8B2-213541DB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139" y="5486400"/>
            <a:ext cx="675861" cy="13716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0CF75878-08D6-8ADB-38C9-F8C2EF9FA3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78" y="6172200"/>
            <a:ext cx="2555157" cy="4629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55492"/>
            <a:ext cx="12191999" cy="691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"/>
            <a:ext cx="12191999" cy="68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12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094"/>
            <a:ext cx="12192000" cy="68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011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471</Words>
  <Application>Microsoft Office PowerPoint</Application>
  <PresentationFormat>Widescreen</PresentationFormat>
  <Paragraphs>67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5" baseType="lpstr">
      <vt:lpstr>Arial</vt:lpstr>
      <vt:lpstr>Arial Black</vt:lpstr>
      <vt:lpstr>Arial Rounded MT Bold</vt:lpstr>
      <vt:lpstr>Berlin Sans FB Demi</vt:lpstr>
      <vt:lpstr>Calibri</vt:lpstr>
      <vt:lpstr>Calibri Light</vt:lpstr>
      <vt:lpstr>Montserrat</vt:lpstr>
      <vt:lpstr>Trebuchet MS</vt:lpstr>
      <vt:lpstr>Wingdings</vt:lpstr>
      <vt:lpstr>Tema do Office</vt:lpstr>
      <vt:lpstr>DESAFIOS E PERSPECTIVAS DA ATENÇÃO PRIMÁRIA À SAÚDE, COMO COORDENADORA DO CUIDADO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DESAFIOS E PERSPECTIVAS DA ATENÇÃO PRIMÁRIA À SAÚDE, COMO COORDENADORA DO CUIDADO</dc:title>
  <dc:creator>José Eudes Vieira</dc:creator>
  <cp:lastModifiedBy>Mônica</cp:lastModifiedBy>
  <cp:revision>7</cp:revision>
  <dcterms:created xsi:type="dcterms:W3CDTF">2024-05-02T14:35:03Z</dcterms:created>
  <dcterms:modified xsi:type="dcterms:W3CDTF">2024-05-03T11:59:36Z</dcterms:modified>
</cp:coreProperties>
</file>