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77"/>
  </p:notesMasterIdLst>
  <p:sldIdLst>
    <p:sldId id="3161" r:id="rId5"/>
    <p:sldId id="3179" r:id="rId6"/>
    <p:sldId id="402" r:id="rId7"/>
    <p:sldId id="3158" r:id="rId8"/>
    <p:sldId id="2984" r:id="rId9"/>
    <p:sldId id="2989" r:id="rId10"/>
    <p:sldId id="2959" r:id="rId11"/>
    <p:sldId id="399" r:id="rId12"/>
    <p:sldId id="403" r:id="rId13"/>
    <p:sldId id="400" r:id="rId14"/>
    <p:sldId id="404" r:id="rId15"/>
    <p:sldId id="405" r:id="rId16"/>
    <p:sldId id="3170" r:id="rId17"/>
    <p:sldId id="3180" r:id="rId18"/>
    <p:sldId id="3181" r:id="rId19"/>
    <p:sldId id="3171" r:id="rId20"/>
    <p:sldId id="2972" r:id="rId21"/>
    <p:sldId id="2970" r:id="rId22"/>
    <p:sldId id="2973" r:id="rId23"/>
    <p:sldId id="2920" r:id="rId24"/>
    <p:sldId id="2971" r:id="rId25"/>
    <p:sldId id="2947" r:id="rId26"/>
    <p:sldId id="2928" r:id="rId27"/>
    <p:sldId id="2976" r:id="rId28"/>
    <p:sldId id="2985" r:id="rId29"/>
    <p:sldId id="2986" r:id="rId30"/>
    <p:sldId id="2987" r:id="rId31"/>
    <p:sldId id="2988" r:id="rId32"/>
    <p:sldId id="3136" r:id="rId33"/>
    <p:sldId id="3174" r:id="rId34"/>
    <p:sldId id="359" r:id="rId35"/>
    <p:sldId id="2966" r:id="rId36"/>
    <p:sldId id="3138" r:id="rId37"/>
    <p:sldId id="411" r:id="rId38"/>
    <p:sldId id="395" r:id="rId39"/>
    <p:sldId id="3159" r:id="rId40"/>
    <p:sldId id="3160" r:id="rId41"/>
    <p:sldId id="414" r:id="rId42"/>
    <p:sldId id="2995" r:id="rId43"/>
    <p:sldId id="3162" r:id="rId44"/>
    <p:sldId id="3130" r:id="rId45"/>
    <p:sldId id="344" r:id="rId46"/>
    <p:sldId id="346" r:id="rId47"/>
    <p:sldId id="3175" r:id="rId48"/>
    <p:sldId id="3176" r:id="rId49"/>
    <p:sldId id="3177" r:id="rId50"/>
    <p:sldId id="3167" r:id="rId51"/>
    <p:sldId id="3178" r:id="rId52"/>
    <p:sldId id="3153" r:id="rId53"/>
    <p:sldId id="3154" r:id="rId54"/>
    <p:sldId id="3163" r:id="rId55"/>
    <p:sldId id="3164" r:id="rId56"/>
    <p:sldId id="3165" r:id="rId57"/>
    <p:sldId id="3166" r:id="rId58"/>
    <p:sldId id="261" r:id="rId59"/>
    <p:sldId id="3139" r:id="rId60"/>
    <p:sldId id="3145" r:id="rId61"/>
    <p:sldId id="3168" r:id="rId62"/>
    <p:sldId id="3169" r:id="rId63"/>
    <p:sldId id="257" r:id="rId64"/>
    <p:sldId id="265" r:id="rId65"/>
    <p:sldId id="258" r:id="rId66"/>
    <p:sldId id="266" r:id="rId67"/>
    <p:sldId id="260" r:id="rId68"/>
    <p:sldId id="267" r:id="rId69"/>
    <p:sldId id="264" r:id="rId70"/>
    <p:sldId id="268" r:id="rId71"/>
    <p:sldId id="262" r:id="rId72"/>
    <p:sldId id="263" r:id="rId73"/>
    <p:sldId id="3142" r:id="rId74"/>
    <p:sldId id="275" r:id="rId75"/>
    <p:sldId id="259"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DD2F"/>
    <a:srgbClr val="549EAA"/>
    <a:srgbClr val="72539E"/>
    <a:srgbClr val="75386B"/>
    <a:srgbClr val="BC8D90"/>
    <a:srgbClr val="538E90"/>
    <a:srgbClr val="82C5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varScale="1">
        <p:scale>
          <a:sx n="63" d="100"/>
          <a:sy n="63" d="100"/>
        </p:scale>
        <p:origin x="7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3.xml.rels><?xml version="1.0" encoding="UTF-8" standalone="yes"?>
<Relationships xmlns="http://schemas.openxmlformats.org/package/2006/relationships"><Relationship Id="rId3" Type="http://schemas.openxmlformats.org/officeDocument/2006/relationships/image" Target="../media/image50.jfif"/><Relationship Id="rId2" Type="http://schemas.openxmlformats.org/officeDocument/2006/relationships/image" Target="../media/image49.jfif"/><Relationship Id="rId1" Type="http://schemas.openxmlformats.org/officeDocument/2006/relationships/image" Target="../media/image48.jfif"/><Relationship Id="rId4" Type="http://schemas.openxmlformats.org/officeDocument/2006/relationships/image" Target="../media/image51.jfif"/></Relationships>
</file>

<file path=ppt/diagrams/_rels/drawing3.xml.rels><?xml version="1.0" encoding="UTF-8" standalone="yes"?>
<Relationships xmlns="http://schemas.openxmlformats.org/package/2006/relationships"><Relationship Id="rId3" Type="http://schemas.openxmlformats.org/officeDocument/2006/relationships/image" Target="../media/image50.jfif"/><Relationship Id="rId2" Type="http://schemas.openxmlformats.org/officeDocument/2006/relationships/image" Target="../media/image49.jfif"/><Relationship Id="rId1" Type="http://schemas.openxmlformats.org/officeDocument/2006/relationships/image" Target="../media/image48.jfif"/><Relationship Id="rId4" Type="http://schemas.openxmlformats.org/officeDocument/2006/relationships/image" Target="../media/image51.jf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C4F815-B10C-4C00-B580-FF7EAEF7C571}"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pt-BR"/>
        </a:p>
      </dgm:t>
    </dgm:pt>
    <dgm:pt modelId="{19ADC89D-0ECA-4503-BE05-8835512228C8}">
      <dgm:prSet phldrT="[Texto]"/>
      <dgm:spPr/>
      <dgm:t>
        <a:bodyPr/>
        <a:lstStyle/>
        <a:p>
          <a:pPr algn="ctr"/>
          <a:endParaRPr lang="pt-BR" b="1" dirty="0"/>
        </a:p>
        <a:p>
          <a:pPr algn="ctr"/>
          <a:r>
            <a:rPr lang="pt-BR" b="1" dirty="0"/>
            <a:t>Gestão e Regulação do Trabalho na Saúde</a:t>
          </a:r>
        </a:p>
      </dgm:t>
    </dgm:pt>
    <dgm:pt modelId="{E4634854-36BE-4DE9-930E-6991EF0D396C}" type="parTrans" cxnId="{37FC9F5C-EE95-4207-9F46-0C311007C656}">
      <dgm:prSet/>
      <dgm:spPr/>
      <dgm:t>
        <a:bodyPr/>
        <a:lstStyle/>
        <a:p>
          <a:endParaRPr lang="pt-BR"/>
        </a:p>
      </dgm:t>
    </dgm:pt>
    <dgm:pt modelId="{8D1CBE30-D5DB-4E5C-84BF-8D07A88082E0}" type="sibTrans" cxnId="{37FC9F5C-EE95-4207-9F46-0C311007C656}">
      <dgm:prSet/>
      <dgm:spPr/>
      <dgm:t>
        <a:bodyPr/>
        <a:lstStyle/>
        <a:p>
          <a:endParaRPr lang="pt-BR"/>
        </a:p>
      </dgm:t>
    </dgm:pt>
    <dgm:pt modelId="{C6FFA601-8107-4E16-A507-F6D4F431B72E}">
      <dgm:prSet phldrT="[Texto]"/>
      <dgm:spPr/>
      <dgm:t>
        <a:bodyPr/>
        <a:lstStyle/>
        <a:p>
          <a:pPr algn="ctr"/>
          <a:endParaRPr lang="pt-BR" b="1" dirty="0"/>
        </a:p>
        <a:p>
          <a:pPr algn="ctr"/>
          <a:r>
            <a:rPr lang="pt-BR" b="1" dirty="0"/>
            <a:t>Gestão e Regulação da Educação na Saúde </a:t>
          </a:r>
        </a:p>
      </dgm:t>
    </dgm:pt>
    <dgm:pt modelId="{BFF8220B-4BBE-4107-ACA6-7BBC300C0160}" type="parTrans" cxnId="{53B899DB-9270-4FD6-89C1-1186E65598C0}">
      <dgm:prSet/>
      <dgm:spPr/>
      <dgm:t>
        <a:bodyPr/>
        <a:lstStyle/>
        <a:p>
          <a:endParaRPr lang="pt-BR"/>
        </a:p>
      </dgm:t>
    </dgm:pt>
    <dgm:pt modelId="{24340973-1293-4516-B3D8-F410C6E4879A}" type="sibTrans" cxnId="{53B899DB-9270-4FD6-89C1-1186E65598C0}">
      <dgm:prSet/>
      <dgm:spPr/>
      <dgm:t>
        <a:bodyPr/>
        <a:lstStyle/>
        <a:p>
          <a:endParaRPr lang="pt-BR"/>
        </a:p>
      </dgm:t>
    </dgm:pt>
    <dgm:pt modelId="{FCBFDA5F-5341-450A-82A8-D4A3CA4A6A57}" type="pres">
      <dgm:prSet presAssocID="{0FC4F815-B10C-4C00-B580-FF7EAEF7C571}" presName="Name0" presStyleCnt="0">
        <dgm:presLayoutVars>
          <dgm:chMax val="2"/>
          <dgm:chPref val="2"/>
          <dgm:animLvl val="lvl"/>
        </dgm:presLayoutVars>
      </dgm:prSet>
      <dgm:spPr/>
    </dgm:pt>
    <dgm:pt modelId="{AA5EE598-12E6-4148-8C10-3A86BA709B63}" type="pres">
      <dgm:prSet presAssocID="{0FC4F815-B10C-4C00-B580-FF7EAEF7C571}" presName="LeftText" presStyleLbl="revTx" presStyleIdx="0" presStyleCnt="0">
        <dgm:presLayoutVars>
          <dgm:bulletEnabled val="1"/>
        </dgm:presLayoutVars>
      </dgm:prSet>
      <dgm:spPr/>
    </dgm:pt>
    <dgm:pt modelId="{3F86A29B-2316-4447-BD2D-5BFD3F6A49E2}" type="pres">
      <dgm:prSet presAssocID="{0FC4F815-B10C-4C00-B580-FF7EAEF7C571}" presName="LeftNode" presStyleLbl="bgImgPlace1" presStyleIdx="0" presStyleCnt="2">
        <dgm:presLayoutVars>
          <dgm:chMax val="2"/>
          <dgm:chPref val="2"/>
        </dgm:presLayoutVars>
      </dgm:prSet>
      <dgm:spPr/>
    </dgm:pt>
    <dgm:pt modelId="{6131A36C-7CDC-4936-97C2-F0E81D02792D}" type="pres">
      <dgm:prSet presAssocID="{0FC4F815-B10C-4C00-B580-FF7EAEF7C571}" presName="RightText" presStyleLbl="revTx" presStyleIdx="0" presStyleCnt="0">
        <dgm:presLayoutVars>
          <dgm:bulletEnabled val="1"/>
        </dgm:presLayoutVars>
      </dgm:prSet>
      <dgm:spPr/>
    </dgm:pt>
    <dgm:pt modelId="{04A798C7-3489-414F-A09E-B2703F1B1F68}" type="pres">
      <dgm:prSet presAssocID="{0FC4F815-B10C-4C00-B580-FF7EAEF7C571}" presName="RightNode" presStyleLbl="bgImgPlace1" presStyleIdx="1" presStyleCnt="2">
        <dgm:presLayoutVars>
          <dgm:chMax val="0"/>
          <dgm:chPref val="0"/>
        </dgm:presLayoutVars>
      </dgm:prSet>
      <dgm:spPr/>
    </dgm:pt>
    <dgm:pt modelId="{EA0CDFC8-4D17-41CE-BCB2-ABDE283E396D}" type="pres">
      <dgm:prSet presAssocID="{0FC4F815-B10C-4C00-B580-FF7EAEF7C571}" presName="TopArrow" presStyleLbl="node1" presStyleIdx="0" presStyleCnt="2"/>
      <dgm:spPr/>
    </dgm:pt>
    <dgm:pt modelId="{B3321A9E-E182-4443-AF4C-07C1A3DD0095}" type="pres">
      <dgm:prSet presAssocID="{0FC4F815-B10C-4C00-B580-FF7EAEF7C571}" presName="BottomArrow" presStyleLbl="node1" presStyleIdx="1" presStyleCnt="2"/>
      <dgm:spPr/>
    </dgm:pt>
  </dgm:ptLst>
  <dgm:cxnLst>
    <dgm:cxn modelId="{5F0D1432-0491-445C-A0D4-E45C3F2079AA}" type="presOf" srcId="{19ADC89D-0ECA-4503-BE05-8835512228C8}" destId="{AA5EE598-12E6-4148-8C10-3A86BA709B63}" srcOrd="0" destOrd="0" presId="urn:microsoft.com/office/officeart/2009/layout/ReverseList"/>
    <dgm:cxn modelId="{37FC9F5C-EE95-4207-9F46-0C311007C656}" srcId="{0FC4F815-B10C-4C00-B580-FF7EAEF7C571}" destId="{19ADC89D-0ECA-4503-BE05-8835512228C8}" srcOrd="0" destOrd="0" parTransId="{E4634854-36BE-4DE9-930E-6991EF0D396C}" sibTransId="{8D1CBE30-D5DB-4E5C-84BF-8D07A88082E0}"/>
    <dgm:cxn modelId="{619D86B5-9229-490B-A7B8-9DF4AC2B16FA}" type="presOf" srcId="{C6FFA601-8107-4E16-A507-F6D4F431B72E}" destId="{04A798C7-3489-414F-A09E-B2703F1B1F68}" srcOrd="1" destOrd="0" presId="urn:microsoft.com/office/officeart/2009/layout/ReverseList"/>
    <dgm:cxn modelId="{17BB5DCD-A869-4D12-BDD5-DA369306EF45}" type="presOf" srcId="{0FC4F815-B10C-4C00-B580-FF7EAEF7C571}" destId="{FCBFDA5F-5341-450A-82A8-D4A3CA4A6A57}" srcOrd="0" destOrd="0" presId="urn:microsoft.com/office/officeart/2009/layout/ReverseList"/>
    <dgm:cxn modelId="{53B899DB-9270-4FD6-89C1-1186E65598C0}" srcId="{0FC4F815-B10C-4C00-B580-FF7EAEF7C571}" destId="{C6FFA601-8107-4E16-A507-F6D4F431B72E}" srcOrd="1" destOrd="0" parTransId="{BFF8220B-4BBE-4107-ACA6-7BBC300C0160}" sibTransId="{24340973-1293-4516-B3D8-F410C6E4879A}"/>
    <dgm:cxn modelId="{A6D8C1ED-0C87-4349-86F1-C12C54B4A280}" type="presOf" srcId="{19ADC89D-0ECA-4503-BE05-8835512228C8}" destId="{3F86A29B-2316-4447-BD2D-5BFD3F6A49E2}" srcOrd="1" destOrd="0" presId="urn:microsoft.com/office/officeart/2009/layout/ReverseList"/>
    <dgm:cxn modelId="{BB92DAF9-1500-4FEA-9BD3-6277D00B0BAB}" type="presOf" srcId="{C6FFA601-8107-4E16-A507-F6D4F431B72E}" destId="{6131A36C-7CDC-4936-97C2-F0E81D02792D}" srcOrd="0" destOrd="0" presId="urn:microsoft.com/office/officeart/2009/layout/ReverseList"/>
    <dgm:cxn modelId="{0C04C735-65FE-4FDB-95D1-716D240C982E}" type="presParOf" srcId="{FCBFDA5F-5341-450A-82A8-D4A3CA4A6A57}" destId="{AA5EE598-12E6-4148-8C10-3A86BA709B63}" srcOrd="0" destOrd="0" presId="urn:microsoft.com/office/officeart/2009/layout/ReverseList"/>
    <dgm:cxn modelId="{8662072D-147C-4F21-90FC-4797FE69CA24}" type="presParOf" srcId="{FCBFDA5F-5341-450A-82A8-D4A3CA4A6A57}" destId="{3F86A29B-2316-4447-BD2D-5BFD3F6A49E2}" srcOrd="1" destOrd="0" presId="urn:microsoft.com/office/officeart/2009/layout/ReverseList"/>
    <dgm:cxn modelId="{B889EF96-F461-4753-9259-1957F4ED9F6E}" type="presParOf" srcId="{FCBFDA5F-5341-450A-82A8-D4A3CA4A6A57}" destId="{6131A36C-7CDC-4936-97C2-F0E81D02792D}" srcOrd="2" destOrd="0" presId="urn:microsoft.com/office/officeart/2009/layout/ReverseList"/>
    <dgm:cxn modelId="{66C1EA32-2BE6-4210-8F83-1FE48CE09390}" type="presParOf" srcId="{FCBFDA5F-5341-450A-82A8-D4A3CA4A6A57}" destId="{04A798C7-3489-414F-A09E-B2703F1B1F68}" srcOrd="3" destOrd="0" presId="urn:microsoft.com/office/officeart/2009/layout/ReverseList"/>
    <dgm:cxn modelId="{6EB97E4C-684C-43A1-8B50-C0AF1E072807}" type="presParOf" srcId="{FCBFDA5F-5341-450A-82A8-D4A3CA4A6A57}" destId="{EA0CDFC8-4D17-41CE-BCB2-ABDE283E396D}" srcOrd="4" destOrd="0" presId="urn:microsoft.com/office/officeart/2009/layout/ReverseList"/>
    <dgm:cxn modelId="{20DB00E3-C384-408D-9C1A-B845AEF8138A}" type="presParOf" srcId="{FCBFDA5F-5341-450A-82A8-D4A3CA4A6A57}" destId="{B3321A9E-E182-4443-AF4C-07C1A3DD0095}" srcOrd="5" destOrd="0" presId="urn:microsoft.com/office/officeart/2009/layout/Revers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B8733-BB11-4EF3-9157-569DCDED8BDA}" type="doc">
      <dgm:prSet loTypeId="urn:microsoft.com/office/officeart/2005/8/layout/gear1" loCatId="cycle" qsTypeId="urn:microsoft.com/office/officeart/2005/8/quickstyle/simple1" qsCatId="simple" csTypeId="urn:microsoft.com/office/officeart/2005/8/colors/accent1_2" csCatId="accent1" phldr="1"/>
      <dgm:spPr/>
    </dgm:pt>
    <dgm:pt modelId="{870DF1CF-036A-48C7-9358-78DDAE2882BB}">
      <dgm:prSet phldrT="[Texto]"/>
      <dgm:spPr/>
      <dgm:t>
        <a:bodyPr/>
        <a:lstStyle/>
        <a:p>
          <a:r>
            <a:rPr lang="pt-BR" dirty="0"/>
            <a:t>MT</a:t>
          </a:r>
        </a:p>
      </dgm:t>
    </dgm:pt>
    <dgm:pt modelId="{B8F83BB2-4ADC-469A-8B4A-91BA4C20173C}" type="parTrans" cxnId="{6BFFE6E3-C4EA-4A94-A12F-8C010D3BC85C}">
      <dgm:prSet/>
      <dgm:spPr/>
      <dgm:t>
        <a:bodyPr/>
        <a:lstStyle/>
        <a:p>
          <a:endParaRPr lang="pt-BR"/>
        </a:p>
      </dgm:t>
    </dgm:pt>
    <dgm:pt modelId="{F152836A-0451-473E-991F-0CE403DF678E}" type="sibTrans" cxnId="{6BFFE6E3-C4EA-4A94-A12F-8C010D3BC85C}">
      <dgm:prSet/>
      <dgm:spPr/>
      <dgm:t>
        <a:bodyPr/>
        <a:lstStyle/>
        <a:p>
          <a:endParaRPr lang="pt-BR"/>
        </a:p>
      </dgm:t>
    </dgm:pt>
    <dgm:pt modelId="{BFD5250C-9FE3-4258-867B-EDA41EDDF7ED}">
      <dgm:prSet phldrT="[Texto]"/>
      <dgm:spPr/>
      <dgm:t>
        <a:bodyPr/>
        <a:lstStyle/>
        <a:p>
          <a:r>
            <a:rPr lang="pt-BR" dirty="0"/>
            <a:t>MEC</a:t>
          </a:r>
        </a:p>
      </dgm:t>
    </dgm:pt>
    <dgm:pt modelId="{4CA7DF49-87C7-4D4E-B3F0-8905C4872FEB}" type="parTrans" cxnId="{06EC077D-5005-42B5-8008-2C05CB30ED6E}">
      <dgm:prSet/>
      <dgm:spPr/>
      <dgm:t>
        <a:bodyPr/>
        <a:lstStyle/>
        <a:p>
          <a:endParaRPr lang="pt-BR"/>
        </a:p>
      </dgm:t>
    </dgm:pt>
    <dgm:pt modelId="{AE42CFB2-D4BE-4B22-84A3-96D5C0C70E0A}" type="sibTrans" cxnId="{06EC077D-5005-42B5-8008-2C05CB30ED6E}">
      <dgm:prSet/>
      <dgm:spPr/>
      <dgm:t>
        <a:bodyPr/>
        <a:lstStyle/>
        <a:p>
          <a:endParaRPr lang="pt-BR"/>
        </a:p>
      </dgm:t>
    </dgm:pt>
    <dgm:pt modelId="{4AA20FBA-BDC6-4007-9A2B-642AE6BA84E2}">
      <dgm:prSet phldrT="[Texto]"/>
      <dgm:spPr/>
      <dgm:t>
        <a:bodyPr/>
        <a:lstStyle/>
        <a:p>
          <a:r>
            <a:rPr lang="pt-BR" dirty="0"/>
            <a:t>SGTES</a:t>
          </a:r>
        </a:p>
      </dgm:t>
    </dgm:pt>
    <dgm:pt modelId="{9C8C94D6-E6D2-456C-A2A6-E3F1F6AB5A8F}" type="parTrans" cxnId="{7237DBCF-6AF2-4DB6-B0F2-AF0951728411}">
      <dgm:prSet/>
      <dgm:spPr/>
      <dgm:t>
        <a:bodyPr/>
        <a:lstStyle/>
        <a:p>
          <a:endParaRPr lang="pt-BR"/>
        </a:p>
      </dgm:t>
    </dgm:pt>
    <dgm:pt modelId="{F581639B-08BA-4757-AE9A-B34791C6F7AE}" type="sibTrans" cxnId="{7237DBCF-6AF2-4DB6-B0F2-AF0951728411}">
      <dgm:prSet/>
      <dgm:spPr/>
      <dgm:t>
        <a:bodyPr/>
        <a:lstStyle/>
        <a:p>
          <a:endParaRPr lang="pt-BR"/>
        </a:p>
      </dgm:t>
    </dgm:pt>
    <dgm:pt modelId="{1C66ABCC-6D2E-462B-B465-A367A0B8CD90}" type="pres">
      <dgm:prSet presAssocID="{1F7B8733-BB11-4EF3-9157-569DCDED8BDA}" presName="composite" presStyleCnt="0">
        <dgm:presLayoutVars>
          <dgm:chMax val="3"/>
          <dgm:animLvl val="lvl"/>
          <dgm:resizeHandles val="exact"/>
        </dgm:presLayoutVars>
      </dgm:prSet>
      <dgm:spPr/>
    </dgm:pt>
    <dgm:pt modelId="{F7529967-86F6-46D2-8F17-FD391592B585}" type="pres">
      <dgm:prSet presAssocID="{870DF1CF-036A-48C7-9358-78DDAE2882BB}" presName="gear1" presStyleLbl="node1" presStyleIdx="0" presStyleCnt="3">
        <dgm:presLayoutVars>
          <dgm:chMax val="1"/>
          <dgm:bulletEnabled val="1"/>
        </dgm:presLayoutVars>
      </dgm:prSet>
      <dgm:spPr/>
    </dgm:pt>
    <dgm:pt modelId="{A37F0CD4-4818-4A9E-84D2-CCFB7DD9EA3D}" type="pres">
      <dgm:prSet presAssocID="{870DF1CF-036A-48C7-9358-78DDAE2882BB}" presName="gear1srcNode" presStyleLbl="node1" presStyleIdx="0" presStyleCnt="3"/>
      <dgm:spPr/>
    </dgm:pt>
    <dgm:pt modelId="{82C5E5AB-65E0-40E1-8B56-F75A977CAE48}" type="pres">
      <dgm:prSet presAssocID="{870DF1CF-036A-48C7-9358-78DDAE2882BB}" presName="gear1dstNode" presStyleLbl="node1" presStyleIdx="0" presStyleCnt="3"/>
      <dgm:spPr/>
    </dgm:pt>
    <dgm:pt modelId="{106FE5B4-A14B-4822-A052-70BD4FD2A950}" type="pres">
      <dgm:prSet presAssocID="{BFD5250C-9FE3-4258-867B-EDA41EDDF7ED}" presName="gear2" presStyleLbl="node1" presStyleIdx="1" presStyleCnt="3">
        <dgm:presLayoutVars>
          <dgm:chMax val="1"/>
          <dgm:bulletEnabled val="1"/>
        </dgm:presLayoutVars>
      </dgm:prSet>
      <dgm:spPr/>
    </dgm:pt>
    <dgm:pt modelId="{AFE77D84-CD4C-4AE0-A9E3-ACEF0E775FF2}" type="pres">
      <dgm:prSet presAssocID="{BFD5250C-9FE3-4258-867B-EDA41EDDF7ED}" presName="gear2srcNode" presStyleLbl="node1" presStyleIdx="1" presStyleCnt="3"/>
      <dgm:spPr/>
    </dgm:pt>
    <dgm:pt modelId="{25C5AD5A-E070-4C7B-B551-BEB522AE562F}" type="pres">
      <dgm:prSet presAssocID="{BFD5250C-9FE3-4258-867B-EDA41EDDF7ED}" presName="gear2dstNode" presStyleLbl="node1" presStyleIdx="1" presStyleCnt="3"/>
      <dgm:spPr/>
    </dgm:pt>
    <dgm:pt modelId="{F7FFB6CF-61FE-440C-BA2D-0268082D05CD}" type="pres">
      <dgm:prSet presAssocID="{4AA20FBA-BDC6-4007-9A2B-642AE6BA84E2}" presName="gear3" presStyleLbl="node1" presStyleIdx="2" presStyleCnt="3"/>
      <dgm:spPr/>
    </dgm:pt>
    <dgm:pt modelId="{0B74F16E-2026-442D-9E5B-5D2EE7342D31}" type="pres">
      <dgm:prSet presAssocID="{4AA20FBA-BDC6-4007-9A2B-642AE6BA84E2}" presName="gear3tx" presStyleLbl="node1" presStyleIdx="2" presStyleCnt="3">
        <dgm:presLayoutVars>
          <dgm:chMax val="1"/>
          <dgm:bulletEnabled val="1"/>
        </dgm:presLayoutVars>
      </dgm:prSet>
      <dgm:spPr/>
    </dgm:pt>
    <dgm:pt modelId="{E806A4B5-234F-4DB7-AC7B-67F6A2BCA4AB}" type="pres">
      <dgm:prSet presAssocID="{4AA20FBA-BDC6-4007-9A2B-642AE6BA84E2}" presName="gear3srcNode" presStyleLbl="node1" presStyleIdx="2" presStyleCnt="3"/>
      <dgm:spPr/>
    </dgm:pt>
    <dgm:pt modelId="{3CDD26CA-7121-44F5-A4BB-947B6F75174D}" type="pres">
      <dgm:prSet presAssocID="{4AA20FBA-BDC6-4007-9A2B-642AE6BA84E2}" presName="gear3dstNode" presStyleLbl="node1" presStyleIdx="2" presStyleCnt="3"/>
      <dgm:spPr/>
    </dgm:pt>
    <dgm:pt modelId="{775752B0-9550-4AE0-B1F9-599C1B75BB73}" type="pres">
      <dgm:prSet presAssocID="{F152836A-0451-473E-991F-0CE403DF678E}" presName="connector1" presStyleLbl="sibTrans2D1" presStyleIdx="0" presStyleCnt="3"/>
      <dgm:spPr/>
    </dgm:pt>
    <dgm:pt modelId="{8929C391-F3C7-4488-9051-70E394930F57}" type="pres">
      <dgm:prSet presAssocID="{AE42CFB2-D4BE-4B22-84A3-96D5C0C70E0A}" presName="connector2" presStyleLbl="sibTrans2D1" presStyleIdx="1" presStyleCnt="3"/>
      <dgm:spPr/>
    </dgm:pt>
    <dgm:pt modelId="{C940CF32-D120-4BE8-B1FC-32C4ECB090F1}" type="pres">
      <dgm:prSet presAssocID="{F581639B-08BA-4757-AE9A-B34791C6F7AE}" presName="connector3" presStyleLbl="sibTrans2D1" presStyleIdx="2" presStyleCnt="3"/>
      <dgm:spPr/>
    </dgm:pt>
  </dgm:ptLst>
  <dgm:cxnLst>
    <dgm:cxn modelId="{8D26600C-5B40-429D-8788-13EF6795C118}" type="presOf" srcId="{BFD5250C-9FE3-4258-867B-EDA41EDDF7ED}" destId="{AFE77D84-CD4C-4AE0-A9E3-ACEF0E775FF2}" srcOrd="1" destOrd="0" presId="urn:microsoft.com/office/officeart/2005/8/layout/gear1"/>
    <dgm:cxn modelId="{784FE614-5478-4A65-B4AF-D3384D182A22}" type="presOf" srcId="{4AA20FBA-BDC6-4007-9A2B-642AE6BA84E2}" destId="{0B74F16E-2026-442D-9E5B-5D2EE7342D31}" srcOrd="1" destOrd="0" presId="urn:microsoft.com/office/officeart/2005/8/layout/gear1"/>
    <dgm:cxn modelId="{E1704E3F-D016-4D65-8370-E95764AAD093}" type="presOf" srcId="{F581639B-08BA-4757-AE9A-B34791C6F7AE}" destId="{C940CF32-D120-4BE8-B1FC-32C4ECB090F1}" srcOrd="0" destOrd="0" presId="urn:microsoft.com/office/officeart/2005/8/layout/gear1"/>
    <dgm:cxn modelId="{B965A464-CC52-4B14-B07D-2FE3B2DCFA24}" type="presOf" srcId="{4AA20FBA-BDC6-4007-9A2B-642AE6BA84E2}" destId="{F7FFB6CF-61FE-440C-BA2D-0268082D05CD}" srcOrd="0" destOrd="0" presId="urn:microsoft.com/office/officeart/2005/8/layout/gear1"/>
    <dgm:cxn modelId="{90A69965-E49B-45BB-82CD-635F8F2C7C01}" type="presOf" srcId="{1F7B8733-BB11-4EF3-9157-569DCDED8BDA}" destId="{1C66ABCC-6D2E-462B-B465-A367A0B8CD90}" srcOrd="0" destOrd="0" presId="urn:microsoft.com/office/officeart/2005/8/layout/gear1"/>
    <dgm:cxn modelId="{7EA4924C-AA2E-481A-8E08-68EF71EDA6DD}" type="presOf" srcId="{AE42CFB2-D4BE-4B22-84A3-96D5C0C70E0A}" destId="{8929C391-F3C7-4488-9051-70E394930F57}" srcOrd="0" destOrd="0" presId="urn:microsoft.com/office/officeart/2005/8/layout/gear1"/>
    <dgm:cxn modelId="{EC31916F-8264-4C20-93D6-20E4ECF9D405}" type="presOf" srcId="{870DF1CF-036A-48C7-9358-78DDAE2882BB}" destId="{82C5E5AB-65E0-40E1-8B56-F75A977CAE48}" srcOrd="2" destOrd="0" presId="urn:microsoft.com/office/officeart/2005/8/layout/gear1"/>
    <dgm:cxn modelId="{06EC077D-5005-42B5-8008-2C05CB30ED6E}" srcId="{1F7B8733-BB11-4EF3-9157-569DCDED8BDA}" destId="{BFD5250C-9FE3-4258-867B-EDA41EDDF7ED}" srcOrd="1" destOrd="0" parTransId="{4CA7DF49-87C7-4D4E-B3F0-8905C4872FEB}" sibTransId="{AE42CFB2-D4BE-4B22-84A3-96D5C0C70E0A}"/>
    <dgm:cxn modelId="{A7F9C486-6C55-4252-BA34-CA7FF373099D}" type="presOf" srcId="{4AA20FBA-BDC6-4007-9A2B-642AE6BA84E2}" destId="{3CDD26CA-7121-44F5-A4BB-947B6F75174D}" srcOrd="3" destOrd="0" presId="urn:microsoft.com/office/officeart/2005/8/layout/gear1"/>
    <dgm:cxn modelId="{4831D3A2-730E-4A39-9E18-A452AAFFD2DF}" type="presOf" srcId="{4AA20FBA-BDC6-4007-9A2B-642AE6BA84E2}" destId="{E806A4B5-234F-4DB7-AC7B-67F6A2BCA4AB}" srcOrd="2" destOrd="0" presId="urn:microsoft.com/office/officeart/2005/8/layout/gear1"/>
    <dgm:cxn modelId="{D7A683A6-1115-45E8-9B94-80AF54DA2FA3}" type="presOf" srcId="{BFD5250C-9FE3-4258-867B-EDA41EDDF7ED}" destId="{25C5AD5A-E070-4C7B-B551-BEB522AE562F}" srcOrd="2" destOrd="0" presId="urn:microsoft.com/office/officeart/2005/8/layout/gear1"/>
    <dgm:cxn modelId="{977AC6B6-D40E-4A40-8811-A58181216D36}" type="presOf" srcId="{F152836A-0451-473E-991F-0CE403DF678E}" destId="{775752B0-9550-4AE0-B1F9-599C1B75BB73}" srcOrd="0" destOrd="0" presId="urn:microsoft.com/office/officeart/2005/8/layout/gear1"/>
    <dgm:cxn modelId="{7237DBCF-6AF2-4DB6-B0F2-AF0951728411}" srcId="{1F7B8733-BB11-4EF3-9157-569DCDED8BDA}" destId="{4AA20FBA-BDC6-4007-9A2B-642AE6BA84E2}" srcOrd="2" destOrd="0" parTransId="{9C8C94D6-E6D2-456C-A2A6-E3F1F6AB5A8F}" sibTransId="{F581639B-08BA-4757-AE9A-B34791C6F7AE}"/>
    <dgm:cxn modelId="{EA3AC4D9-E8F0-4B6D-9ADC-3E0DB536A6CC}" type="presOf" srcId="{870DF1CF-036A-48C7-9358-78DDAE2882BB}" destId="{F7529967-86F6-46D2-8F17-FD391592B585}" srcOrd="0" destOrd="0" presId="urn:microsoft.com/office/officeart/2005/8/layout/gear1"/>
    <dgm:cxn modelId="{6BFFE6E3-C4EA-4A94-A12F-8C010D3BC85C}" srcId="{1F7B8733-BB11-4EF3-9157-569DCDED8BDA}" destId="{870DF1CF-036A-48C7-9358-78DDAE2882BB}" srcOrd="0" destOrd="0" parTransId="{B8F83BB2-4ADC-469A-8B4A-91BA4C20173C}" sibTransId="{F152836A-0451-473E-991F-0CE403DF678E}"/>
    <dgm:cxn modelId="{F349D7ED-77AC-4537-BC88-1E8C6532B548}" type="presOf" srcId="{BFD5250C-9FE3-4258-867B-EDA41EDDF7ED}" destId="{106FE5B4-A14B-4822-A052-70BD4FD2A950}" srcOrd="0" destOrd="0" presId="urn:microsoft.com/office/officeart/2005/8/layout/gear1"/>
    <dgm:cxn modelId="{19277FF7-6688-4462-9C06-278A1D94F336}" type="presOf" srcId="{870DF1CF-036A-48C7-9358-78DDAE2882BB}" destId="{A37F0CD4-4818-4A9E-84D2-CCFB7DD9EA3D}" srcOrd="1" destOrd="0" presId="urn:microsoft.com/office/officeart/2005/8/layout/gear1"/>
    <dgm:cxn modelId="{9686EDCE-32F4-4CF0-A062-21A02941DEE2}" type="presParOf" srcId="{1C66ABCC-6D2E-462B-B465-A367A0B8CD90}" destId="{F7529967-86F6-46D2-8F17-FD391592B585}" srcOrd="0" destOrd="0" presId="urn:microsoft.com/office/officeart/2005/8/layout/gear1"/>
    <dgm:cxn modelId="{519F31D0-30E3-4990-A8D1-0656E70C058E}" type="presParOf" srcId="{1C66ABCC-6D2E-462B-B465-A367A0B8CD90}" destId="{A37F0CD4-4818-4A9E-84D2-CCFB7DD9EA3D}" srcOrd="1" destOrd="0" presId="urn:microsoft.com/office/officeart/2005/8/layout/gear1"/>
    <dgm:cxn modelId="{28787751-E0E5-4437-AA82-8559F47D1F4B}" type="presParOf" srcId="{1C66ABCC-6D2E-462B-B465-A367A0B8CD90}" destId="{82C5E5AB-65E0-40E1-8B56-F75A977CAE48}" srcOrd="2" destOrd="0" presId="urn:microsoft.com/office/officeart/2005/8/layout/gear1"/>
    <dgm:cxn modelId="{E4D93FA5-E9C8-4C43-8F05-1508C3181624}" type="presParOf" srcId="{1C66ABCC-6D2E-462B-B465-A367A0B8CD90}" destId="{106FE5B4-A14B-4822-A052-70BD4FD2A950}" srcOrd="3" destOrd="0" presId="urn:microsoft.com/office/officeart/2005/8/layout/gear1"/>
    <dgm:cxn modelId="{25A2DFFB-2727-4819-8DA5-A53407C8C346}" type="presParOf" srcId="{1C66ABCC-6D2E-462B-B465-A367A0B8CD90}" destId="{AFE77D84-CD4C-4AE0-A9E3-ACEF0E775FF2}" srcOrd="4" destOrd="0" presId="urn:microsoft.com/office/officeart/2005/8/layout/gear1"/>
    <dgm:cxn modelId="{F308A668-69E0-4DB2-BD4C-630F0DCF6811}" type="presParOf" srcId="{1C66ABCC-6D2E-462B-B465-A367A0B8CD90}" destId="{25C5AD5A-E070-4C7B-B551-BEB522AE562F}" srcOrd="5" destOrd="0" presId="urn:microsoft.com/office/officeart/2005/8/layout/gear1"/>
    <dgm:cxn modelId="{2960D498-357E-4DAD-ABC5-861993503D6E}" type="presParOf" srcId="{1C66ABCC-6D2E-462B-B465-A367A0B8CD90}" destId="{F7FFB6CF-61FE-440C-BA2D-0268082D05CD}" srcOrd="6" destOrd="0" presId="urn:microsoft.com/office/officeart/2005/8/layout/gear1"/>
    <dgm:cxn modelId="{A6419EFE-0C5E-4274-BAF2-F5830FA20EAB}" type="presParOf" srcId="{1C66ABCC-6D2E-462B-B465-A367A0B8CD90}" destId="{0B74F16E-2026-442D-9E5B-5D2EE7342D31}" srcOrd="7" destOrd="0" presId="urn:microsoft.com/office/officeart/2005/8/layout/gear1"/>
    <dgm:cxn modelId="{B4F4EBD1-7AD6-4AD7-AF3C-A678F990CECA}" type="presParOf" srcId="{1C66ABCC-6D2E-462B-B465-A367A0B8CD90}" destId="{E806A4B5-234F-4DB7-AC7B-67F6A2BCA4AB}" srcOrd="8" destOrd="0" presId="urn:microsoft.com/office/officeart/2005/8/layout/gear1"/>
    <dgm:cxn modelId="{5F1C2ECA-F037-4D71-9072-E1FFF75AF01F}" type="presParOf" srcId="{1C66ABCC-6D2E-462B-B465-A367A0B8CD90}" destId="{3CDD26CA-7121-44F5-A4BB-947B6F75174D}" srcOrd="9" destOrd="0" presId="urn:microsoft.com/office/officeart/2005/8/layout/gear1"/>
    <dgm:cxn modelId="{B1423385-2044-4EF0-86E7-711D3596D0FC}" type="presParOf" srcId="{1C66ABCC-6D2E-462B-B465-A367A0B8CD90}" destId="{775752B0-9550-4AE0-B1F9-599C1B75BB73}" srcOrd="10" destOrd="0" presId="urn:microsoft.com/office/officeart/2005/8/layout/gear1"/>
    <dgm:cxn modelId="{5B862DFE-488F-4FD4-9DB6-0B3FBFF13D09}" type="presParOf" srcId="{1C66ABCC-6D2E-462B-B465-A367A0B8CD90}" destId="{8929C391-F3C7-4488-9051-70E394930F57}" srcOrd="11" destOrd="0" presId="urn:microsoft.com/office/officeart/2005/8/layout/gear1"/>
    <dgm:cxn modelId="{A507893E-1CF8-4B98-94DA-35EA1B76E476}" type="presParOf" srcId="{1C66ABCC-6D2E-462B-B465-A367A0B8CD90}" destId="{C940CF32-D120-4BE8-B1FC-32C4ECB090F1}"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54C611-D61E-4368-AA97-29A073A6BB2F}" type="doc">
      <dgm:prSet loTypeId="urn:microsoft.com/office/officeart/2005/8/layout/hList7" loCatId="list" qsTypeId="urn:microsoft.com/office/officeart/2005/8/quickstyle/simple3" qsCatId="simple" csTypeId="urn:microsoft.com/office/officeart/2005/8/colors/accent1_2" csCatId="accent1" phldr="1"/>
      <dgm:spPr/>
      <dgm:t>
        <a:bodyPr/>
        <a:lstStyle/>
        <a:p>
          <a:endParaRPr lang="pt-BR"/>
        </a:p>
      </dgm:t>
    </dgm:pt>
    <dgm:pt modelId="{497659ED-EBFB-41EB-8A22-AC3C585268D0}">
      <dgm:prSet phldrT="[Texto]"/>
      <dgm:spPr/>
      <dgm:t>
        <a:bodyPr/>
        <a:lstStyle/>
        <a:p>
          <a:r>
            <a:rPr lang="pt-BR" b="1" dirty="0"/>
            <a:t>Vínculos</a:t>
          </a:r>
        </a:p>
      </dgm:t>
    </dgm:pt>
    <dgm:pt modelId="{6344E46C-87D9-41FA-BB6E-7B3B18A6775E}" type="parTrans" cxnId="{995C5689-C98C-4858-A0AB-6BCBC0D9DAFA}">
      <dgm:prSet/>
      <dgm:spPr/>
      <dgm:t>
        <a:bodyPr/>
        <a:lstStyle/>
        <a:p>
          <a:endParaRPr lang="pt-BR" b="1"/>
        </a:p>
      </dgm:t>
    </dgm:pt>
    <dgm:pt modelId="{2221511D-1D0F-4018-A969-C736C808AB96}" type="sibTrans" cxnId="{995C5689-C98C-4858-A0AB-6BCBC0D9DAFA}">
      <dgm:prSet/>
      <dgm:spPr/>
      <dgm:t>
        <a:bodyPr/>
        <a:lstStyle/>
        <a:p>
          <a:endParaRPr lang="pt-BR" b="1"/>
        </a:p>
      </dgm:t>
    </dgm:pt>
    <dgm:pt modelId="{2AEE622C-E802-41EB-A262-93BC7580CEEE}">
      <dgm:prSet phldrT="[Texto]"/>
      <dgm:spPr/>
      <dgm:t>
        <a:bodyPr/>
        <a:lstStyle/>
        <a:p>
          <a:r>
            <a:rPr lang="pt-BR" b="1" dirty="0"/>
            <a:t>Processos</a:t>
          </a:r>
        </a:p>
      </dgm:t>
    </dgm:pt>
    <dgm:pt modelId="{7D6E72A3-5919-4C96-8B9C-AA8FB12E3D0D}" type="parTrans" cxnId="{0049880A-C998-45F6-80BE-D77B127F458F}">
      <dgm:prSet/>
      <dgm:spPr/>
      <dgm:t>
        <a:bodyPr/>
        <a:lstStyle/>
        <a:p>
          <a:endParaRPr lang="pt-BR" b="1"/>
        </a:p>
      </dgm:t>
    </dgm:pt>
    <dgm:pt modelId="{43D139D4-6EE3-4498-80C0-FF284F6A4446}" type="sibTrans" cxnId="{0049880A-C998-45F6-80BE-D77B127F458F}">
      <dgm:prSet/>
      <dgm:spPr/>
      <dgm:t>
        <a:bodyPr/>
        <a:lstStyle/>
        <a:p>
          <a:endParaRPr lang="pt-BR" b="1"/>
        </a:p>
      </dgm:t>
    </dgm:pt>
    <dgm:pt modelId="{C29E35C1-82E8-4A66-A0E6-8B29E8E4CF7E}">
      <dgm:prSet phldrT="[Texto]"/>
      <dgm:spPr/>
      <dgm:t>
        <a:bodyPr/>
        <a:lstStyle/>
        <a:p>
          <a:r>
            <a:rPr lang="pt-BR" b="1" dirty="0"/>
            <a:t>Relações</a:t>
          </a:r>
        </a:p>
      </dgm:t>
    </dgm:pt>
    <dgm:pt modelId="{607542BE-B9D3-4DF5-8066-1F7AAFD973E3}" type="parTrans" cxnId="{A43B94F8-B973-42C5-AD4E-D4F3924A982D}">
      <dgm:prSet/>
      <dgm:spPr/>
      <dgm:t>
        <a:bodyPr/>
        <a:lstStyle/>
        <a:p>
          <a:endParaRPr lang="pt-BR" b="1"/>
        </a:p>
      </dgm:t>
    </dgm:pt>
    <dgm:pt modelId="{2B0301F9-070E-4112-BAD8-7A0EA8554E9D}" type="sibTrans" cxnId="{A43B94F8-B973-42C5-AD4E-D4F3924A982D}">
      <dgm:prSet/>
      <dgm:spPr/>
      <dgm:t>
        <a:bodyPr/>
        <a:lstStyle/>
        <a:p>
          <a:endParaRPr lang="pt-BR" b="1"/>
        </a:p>
      </dgm:t>
    </dgm:pt>
    <dgm:pt modelId="{3B93872C-AB42-47BD-956E-D2B92AB0DF1B}">
      <dgm:prSet/>
      <dgm:spPr/>
      <dgm:t>
        <a:bodyPr/>
        <a:lstStyle/>
        <a:p>
          <a:r>
            <a:rPr lang="pt-BR" b="1" dirty="0"/>
            <a:t>Condições</a:t>
          </a:r>
        </a:p>
      </dgm:t>
    </dgm:pt>
    <dgm:pt modelId="{05C630CD-F622-4D8D-8705-65322AB5AFCB}" type="parTrans" cxnId="{6D4C11B5-D9F4-48B4-8F68-04977E70791E}">
      <dgm:prSet/>
      <dgm:spPr/>
      <dgm:t>
        <a:bodyPr/>
        <a:lstStyle/>
        <a:p>
          <a:endParaRPr lang="pt-BR" b="1"/>
        </a:p>
      </dgm:t>
    </dgm:pt>
    <dgm:pt modelId="{116C55CB-2C16-4E64-A7DD-22C2BD7594A1}" type="sibTrans" cxnId="{6D4C11B5-D9F4-48B4-8F68-04977E70791E}">
      <dgm:prSet/>
      <dgm:spPr/>
      <dgm:t>
        <a:bodyPr/>
        <a:lstStyle/>
        <a:p>
          <a:endParaRPr lang="pt-BR" b="1"/>
        </a:p>
      </dgm:t>
    </dgm:pt>
    <dgm:pt modelId="{71C61F18-A5AF-4B97-988D-FDE886BF60FC}" type="pres">
      <dgm:prSet presAssocID="{F054C611-D61E-4368-AA97-29A073A6BB2F}" presName="Name0" presStyleCnt="0">
        <dgm:presLayoutVars>
          <dgm:dir/>
          <dgm:resizeHandles val="exact"/>
        </dgm:presLayoutVars>
      </dgm:prSet>
      <dgm:spPr/>
    </dgm:pt>
    <dgm:pt modelId="{5C99B52F-87D7-4A15-A91B-803E2B70269C}" type="pres">
      <dgm:prSet presAssocID="{F054C611-D61E-4368-AA97-29A073A6BB2F}" presName="fgShape" presStyleLbl="fgShp" presStyleIdx="0" presStyleCnt="1" custScaleX="102609" custScaleY="150772"/>
      <dgm:spPr/>
    </dgm:pt>
    <dgm:pt modelId="{141B5FF4-FBA2-4E52-8158-29FC45FA7172}" type="pres">
      <dgm:prSet presAssocID="{F054C611-D61E-4368-AA97-29A073A6BB2F}" presName="linComp" presStyleCnt="0"/>
      <dgm:spPr/>
    </dgm:pt>
    <dgm:pt modelId="{AEA3605B-D478-4231-8919-B115823331AD}" type="pres">
      <dgm:prSet presAssocID="{497659ED-EBFB-41EB-8A22-AC3C585268D0}" presName="compNode" presStyleCnt="0"/>
      <dgm:spPr/>
    </dgm:pt>
    <dgm:pt modelId="{6E389757-D29A-4ADD-A686-553B33D76CAB}" type="pres">
      <dgm:prSet presAssocID="{497659ED-EBFB-41EB-8A22-AC3C585268D0}" presName="bkgdShape" presStyleLbl="node1" presStyleIdx="0" presStyleCnt="4" custLinFactNeighborX="1844"/>
      <dgm:spPr/>
    </dgm:pt>
    <dgm:pt modelId="{32B67691-050E-44A9-A3B5-C28983D22566}" type="pres">
      <dgm:prSet presAssocID="{497659ED-EBFB-41EB-8A22-AC3C585268D0}" presName="nodeTx" presStyleLbl="node1" presStyleIdx="0" presStyleCnt="4">
        <dgm:presLayoutVars>
          <dgm:bulletEnabled val="1"/>
        </dgm:presLayoutVars>
      </dgm:prSet>
      <dgm:spPr/>
    </dgm:pt>
    <dgm:pt modelId="{1EFA39B4-D5A4-4546-B3AE-0A336718D4DC}" type="pres">
      <dgm:prSet presAssocID="{497659ED-EBFB-41EB-8A22-AC3C585268D0}" presName="invisiNode" presStyleLbl="node1" presStyleIdx="0" presStyleCnt="4"/>
      <dgm:spPr/>
    </dgm:pt>
    <dgm:pt modelId="{7EA190A6-1071-4E7F-8ADF-2D426BC4B16A}" type="pres">
      <dgm:prSet presAssocID="{497659ED-EBFB-41EB-8A22-AC3C585268D0}" presName="imagNode" presStyleLbl="fgImgPlace1" presStyleIdx="0" presStyleCnt="4" custLinFactNeighborX="-1382" custLinFactNeighborY="2657"/>
      <dgm:spPr>
        <a:blipFill>
          <a:blip xmlns:r="http://schemas.openxmlformats.org/officeDocument/2006/relationships" r:embed="rId1">
            <a:extLst>
              <a:ext uri="{28A0092B-C50C-407E-A947-70E740481C1C}">
                <a14:useLocalDpi xmlns:a14="http://schemas.microsoft.com/office/drawing/2010/main" val="0"/>
              </a:ext>
            </a:extLst>
          </a:blip>
          <a:srcRect/>
          <a:stretch>
            <a:fillRect l="-47000" r="-47000"/>
          </a:stretch>
        </a:blipFill>
      </dgm:spPr>
    </dgm:pt>
    <dgm:pt modelId="{E89462A7-9FC4-4A4A-AA12-F6EA202286DD}" type="pres">
      <dgm:prSet presAssocID="{2221511D-1D0F-4018-A969-C736C808AB96}" presName="sibTrans" presStyleLbl="sibTrans2D1" presStyleIdx="0" presStyleCnt="0"/>
      <dgm:spPr/>
    </dgm:pt>
    <dgm:pt modelId="{781D6674-02C0-44C9-A8F6-3AEDCA38AA76}" type="pres">
      <dgm:prSet presAssocID="{2AEE622C-E802-41EB-A262-93BC7580CEEE}" presName="compNode" presStyleCnt="0"/>
      <dgm:spPr/>
    </dgm:pt>
    <dgm:pt modelId="{CC91A14A-A431-4D79-920A-4A875699E611}" type="pres">
      <dgm:prSet presAssocID="{2AEE622C-E802-41EB-A262-93BC7580CEEE}" presName="bkgdShape" presStyleLbl="node1" presStyleIdx="1" presStyleCnt="4" custLinFactNeighborX="1500" custLinFactNeighborY="330"/>
      <dgm:spPr/>
    </dgm:pt>
    <dgm:pt modelId="{40DDF065-17B0-44E2-B56A-D5E88BBB4EFE}" type="pres">
      <dgm:prSet presAssocID="{2AEE622C-E802-41EB-A262-93BC7580CEEE}" presName="nodeTx" presStyleLbl="node1" presStyleIdx="1" presStyleCnt="4">
        <dgm:presLayoutVars>
          <dgm:bulletEnabled val="1"/>
        </dgm:presLayoutVars>
      </dgm:prSet>
      <dgm:spPr/>
    </dgm:pt>
    <dgm:pt modelId="{DF353536-FD13-4DB0-AF96-8FE3B4EC90A9}" type="pres">
      <dgm:prSet presAssocID="{2AEE622C-E802-41EB-A262-93BC7580CEEE}" presName="invisiNode" presStyleLbl="node1" presStyleIdx="1" presStyleCnt="4"/>
      <dgm:spPr/>
    </dgm:pt>
    <dgm:pt modelId="{E9CC6E23-DB8C-48C5-B072-37D3630B2B1B}" type="pres">
      <dgm:prSet presAssocID="{2AEE622C-E802-41EB-A262-93BC7580CEEE}"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 modelId="{13F05848-08A2-4B66-B61D-51EE8F691E5F}" type="pres">
      <dgm:prSet presAssocID="{43D139D4-6EE3-4498-80C0-FF284F6A4446}" presName="sibTrans" presStyleLbl="sibTrans2D1" presStyleIdx="0" presStyleCnt="0"/>
      <dgm:spPr/>
    </dgm:pt>
    <dgm:pt modelId="{DA0B9B79-5D31-4FCE-BD70-8669952C4F7F}" type="pres">
      <dgm:prSet presAssocID="{C29E35C1-82E8-4A66-A0E6-8B29E8E4CF7E}" presName="compNode" presStyleCnt="0"/>
      <dgm:spPr/>
    </dgm:pt>
    <dgm:pt modelId="{B80D80D3-D488-4822-8FA5-E668A4136FEC}" type="pres">
      <dgm:prSet presAssocID="{C29E35C1-82E8-4A66-A0E6-8B29E8E4CF7E}" presName="bkgdShape" presStyleLbl="node1" presStyleIdx="2" presStyleCnt="4"/>
      <dgm:spPr/>
    </dgm:pt>
    <dgm:pt modelId="{B6EBFFC6-585E-41AC-BBEE-2E74D664E238}" type="pres">
      <dgm:prSet presAssocID="{C29E35C1-82E8-4A66-A0E6-8B29E8E4CF7E}" presName="nodeTx" presStyleLbl="node1" presStyleIdx="2" presStyleCnt="4">
        <dgm:presLayoutVars>
          <dgm:bulletEnabled val="1"/>
        </dgm:presLayoutVars>
      </dgm:prSet>
      <dgm:spPr/>
    </dgm:pt>
    <dgm:pt modelId="{2F330DDE-0444-43EE-9E9D-45343E94D519}" type="pres">
      <dgm:prSet presAssocID="{C29E35C1-82E8-4A66-A0E6-8B29E8E4CF7E}" presName="invisiNode" presStyleLbl="node1" presStyleIdx="2" presStyleCnt="4"/>
      <dgm:spPr/>
    </dgm:pt>
    <dgm:pt modelId="{422B1508-ECB7-4DC0-B5E1-3EF93A102D67}" type="pres">
      <dgm:prSet presAssocID="{C29E35C1-82E8-4A66-A0E6-8B29E8E4CF7E}" presName="imagNode" presStyleLbl="fgImgPlace1" presStyleIdx="2" presStyleCnt="4" custLinFactNeighborX="0" custLinFactNeighborY="-5247"/>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262C77BA-9A42-4621-B3FC-18C4962C6AD1}" type="pres">
      <dgm:prSet presAssocID="{2B0301F9-070E-4112-BAD8-7A0EA8554E9D}" presName="sibTrans" presStyleLbl="sibTrans2D1" presStyleIdx="0" presStyleCnt="0"/>
      <dgm:spPr/>
    </dgm:pt>
    <dgm:pt modelId="{FD52BE11-D2A2-4F28-97D2-74A801C60A18}" type="pres">
      <dgm:prSet presAssocID="{3B93872C-AB42-47BD-956E-D2B92AB0DF1B}" presName="compNode" presStyleCnt="0"/>
      <dgm:spPr/>
    </dgm:pt>
    <dgm:pt modelId="{69E50680-87B8-4508-BA1C-16722520950F}" type="pres">
      <dgm:prSet presAssocID="{3B93872C-AB42-47BD-956E-D2B92AB0DF1B}" presName="bkgdShape" presStyleLbl="node1" presStyleIdx="3" presStyleCnt="4" custLinFactNeighborX="-1236" custLinFactNeighborY="-3140"/>
      <dgm:spPr/>
    </dgm:pt>
    <dgm:pt modelId="{9E8E8454-1881-4732-A27D-2871C5E3F4D4}" type="pres">
      <dgm:prSet presAssocID="{3B93872C-AB42-47BD-956E-D2B92AB0DF1B}" presName="nodeTx" presStyleLbl="node1" presStyleIdx="3" presStyleCnt="4">
        <dgm:presLayoutVars>
          <dgm:bulletEnabled val="1"/>
        </dgm:presLayoutVars>
      </dgm:prSet>
      <dgm:spPr/>
    </dgm:pt>
    <dgm:pt modelId="{199EC2FC-D194-42CA-AF82-9CA79675EEA8}" type="pres">
      <dgm:prSet presAssocID="{3B93872C-AB42-47BD-956E-D2B92AB0DF1B}" presName="invisiNode" presStyleLbl="node1" presStyleIdx="3" presStyleCnt="4"/>
      <dgm:spPr/>
    </dgm:pt>
    <dgm:pt modelId="{C9AB2783-70A9-49DA-AA0E-F8930245DBB0}" type="pres">
      <dgm:prSet presAssocID="{3B93872C-AB42-47BD-956E-D2B92AB0DF1B}"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Lst>
  <dgm:cxnLst>
    <dgm:cxn modelId="{75F22902-EBC0-4D19-A289-647E76D87C68}" type="presOf" srcId="{2B0301F9-070E-4112-BAD8-7A0EA8554E9D}" destId="{262C77BA-9A42-4621-B3FC-18C4962C6AD1}" srcOrd="0" destOrd="0" presId="urn:microsoft.com/office/officeart/2005/8/layout/hList7"/>
    <dgm:cxn modelId="{C6039909-5F44-4458-9744-AE2C594DF651}" type="presOf" srcId="{C29E35C1-82E8-4A66-A0E6-8B29E8E4CF7E}" destId="{B6EBFFC6-585E-41AC-BBEE-2E74D664E238}" srcOrd="1" destOrd="0" presId="urn:microsoft.com/office/officeart/2005/8/layout/hList7"/>
    <dgm:cxn modelId="{0049880A-C998-45F6-80BE-D77B127F458F}" srcId="{F054C611-D61E-4368-AA97-29A073A6BB2F}" destId="{2AEE622C-E802-41EB-A262-93BC7580CEEE}" srcOrd="1" destOrd="0" parTransId="{7D6E72A3-5919-4C96-8B9C-AA8FB12E3D0D}" sibTransId="{43D139D4-6EE3-4498-80C0-FF284F6A4446}"/>
    <dgm:cxn modelId="{706D551C-FDBD-4F6C-8E2E-61F2D62D48A8}" type="presOf" srcId="{F054C611-D61E-4368-AA97-29A073A6BB2F}" destId="{71C61F18-A5AF-4B97-988D-FDE886BF60FC}" srcOrd="0" destOrd="0" presId="urn:microsoft.com/office/officeart/2005/8/layout/hList7"/>
    <dgm:cxn modelId="{D35FB230-6B23-4B0A-83FD-E12457B8F884}" type="presOf" srcId="{3B93872C-AB42-47BD-956E-D2B92AB0DF1B}" destId="{9E8E8454-1881-4732-A27D-2871C5E3F4D4}" srcOrd="1" destOrd="0" presId="urn:microsoft.com/office/officeart/2005/8/layout/hList7"/>
    <dgm:cxn modelId="{55080064-A162-4D0F-83EB-73EF1FCEEDB4}" type="presOf" srcId="{2AEE622C-E802-41EB-A262-93BC7580CEEE}" destId="{CC91A14A-A431-4D79-920A-4A875699E611}" srcOrd="0" destOrd="0" presId="urn:microsoft.com/office/officeart/2005/8/layout/hList7"/>
    <dgm:cxn modelId="{96702266-8E78-4BCB-B0B8-139AEE7FF397}" type="presOf" srcId="{2AEE622C-E802-41EB-A262-93BC7580CEEE}" destId="{40DDF065-17B0-44E2-B56A-D5E88BBB4EFE}" srcOrd="1" destOrd="0" presId="urn:microsoft.com/office/officeart/2005/8/layout/hList7"/>
    <dgm:cxn modelId="{D855C366-2BD1-4A17-BF45-B4D03F8AEF39}" type="presOf" srcId="{3B93872C-AB42-47BD-956E-D2B92AB0DF1B}" destId="{69E50680-87B8-4508-BA1C-16722520950F}" srcOrd="0" destOrd="0" presId="urn:microsoft.com/office/officeart/2005/8/layout/hList7"/>
    <dgm:cxn modelId="{5694F548-7261-43E6-B133-2E6ED69BAC0A}" type="presOf" srcId="{43D139D4-6EE3-4498-80C0-FF284F6A4446}" destId="{13F05848-08A2-4B66-B61D-51EE8F691E5F}" srcOrd="0" destOrd="0" presId="urn:microsoft.com/office/officeart/2005/8/layout/hList7"/>
    <dgm:cxn modelId="{17946887-EFC4-4106-B268-7DC853879603}" type="presOf" srcId="{2221511D-1D0F-4018-A969-C736C808AB96}" destId="{E89462A7-9FC4-4A4A-AA12-F6EA202286DD}" srcOrd="0" destOrd="0" presId="urn:microsoft.com/office/officeart/2005/8/layout/hList7"/>
    <dgm:cxn modelId="{995C5689-C98C-4858-A0AB-6BCBC0D9DAFA}" srcId="{F054C611-D61E-4368-AA97-29A073A6BB2F}" destId="{497659ED-EBFB-41EB-8A22-AC3C585268D0}" srcOrd="0" destOrd="0" parTransId="{6344E46C-87D9-41FA-BB6E-7B3B18A6775E}" sibTransId="{2221511D-1D0F-4018-A969-C736C808AB96}"/>
    <dgm:cxn modelId="{DFC8C5B0-6982-42FB-A11F-98753F5CB85B}" type="presOf" srcId="{497659ED-EBFB-41EB-8A22-AC3C585268D0}" destId="{6E389757-D29A-4ADD-A686-553B33D76CAB}" srcOrd="0" destOrd="0" presId="urn:microsoft.com/office/officeart/2005/8/layout/hList7"/>
    <dgm:cxn modelId="{6D4C11B5-D9F4-48B4-8F68-04977E70791E}" srcId="{F054C611-D61E-4368-AA97-29A073A6BB2F}" destId="{3B93872C-AB42-47BD-956E-D2B92AB0DF1B}" srcOrd="3" destOrd="0" parTransId="{05C630CD-F622-4D8D-8705-65322AB5AFCB}" sibTransId="{116C55CB-2C16-4E64-A7DD-22C2BD7594A1}"/>
    <dgm:cxn modelId="{859F55F7-33D3-4711-AE59-5F39E874E95A}" type="presOf" srcId="{C29E35C1-82E8-4A66-A0E6-8B29E8E4CF7E}" destId="{B80D80D3-D488-4822-8FA5-E668A4136FEC}" srcOrd="0" destOrd="0" presId="urn:microsoft.com/office/officeart/2005/8/layout/hList7"/>
    <dgm:cxn modelId="{A43B94F8-B973-42C5-AD4E-D4F3924A982D}" srcId="{F054C611-D61E-4368-AA97-29A073A6BB2F}" destId="{C29E35C1-82E8-4A66-A0E6-8B29E8E4CF7E}" srcOrd="2" destOrd="0" parTransId="{607542BE-B9D3-4DF5-8066-1F7AAFD973E3}" sibTransId="{2B0301F9-070E-4112-BAD8-7A0EA8554E9D}"/>
    <dgm:cxn modelId="{0B37ABFF-E780-4AC4-9755-72BFCE712225}" type="presOf" srcId="{497659ED-EBFB-41EB-8A22-AC3C585268D0}" destId="{32B67691-050E-44A9-A3B5-C28983D22566}" srcOrd="1" destOrd="0" presId="urn:microsoft.com/office/officeart/2005/8/layout/hList7"/>
    <dgm:cxn modelId="{9953E0FB-6FD8-478B-9BA7-78512BCCCFFE}" type="presParOf" srcId="{71C61F18-A5AF-4B97-988D-FDE886BF60FC}" destId="{5C99B52F-87D7-4A15-A91B-803E2B70269C}" srcOrd="0" destOrd="0" presId="urn:microsoft.com/office/officeart/2005/8/layout/hList7"/>
    <dgm:cxn modelId="{AD0A541D-9719-40CE-A968-6C372AB67838}" type="presParOf" srcId="{71C61F18-A5AF-4B97-988D-FDE886BF60FC}" destId="{141B5FF4-FBA2-4E52-8158-29FC45FA7172}" srcOrd="1" destOrd="0" presId="urn:microsoft.com/office/officeart/2005/8/layout/hList7"/>
    <dgm:cxn modelId="{F6882DBC-04A2-4762-9B87-D299D67A3E0E}" type="presParOf" srcId="{141B5FF4-FBA2-4E52-8158-29FC45FA7172}" destId="{AEA3605B-D478-4231-8919-B115823331AD}" srcOrd="0" destOrd="0" presId="urn:microsoft.com/office/officeart/2005/8/layout/hList7"/>
    <dgm:cxn modelId="{80F9120D-B623-46FB-9212-FC6B7EC1DADF}" type="presParOf" srcId="{AEA3605B-D478-4231-8919-B115823331AD}" destId="{6E389757-D29A-4ADD-A686-553B33D76CAB}" srcOrd="0" destOrd="0" presId="urn:microsoft.com/office/officeart/2005/8/layout/hList7"/>
    <dgm:cxn modelId="{97FF127D-E48C-4833-AEB9-7D9B105BEEA5}" type="presParOf" srcId="{AEA3605B-D478-4231-8919-B115823331AD}" destId="{32B67691-050E-44A9-A3B5-C28983D22566}" srcOrd="1" destOrd="0" presId="urn:microsoft.com/office/officeart/2005/8/layout/hList7"/>
    <dgm:cxn modelId="{967D6E9F-04A2-4322-806E-34E4310BE19C}" type="presParOf" srcId="{AEA3605B-D478-4231-8919-B115823331AD}" destId="{1EFA39B4-D5A4-4546-B3AE-0A336718D4DC}" srcOrd="2" destOrd="0" presId="urn:microsoft.com/office/officeart/2005/8/layout/hList7"/>
    <dgm:cxn modelId="{791A855A-A3BA-43D6-9F5C-F55BB99A4A2A}" type="presParOf" srcId="{AEA3605B-D478-4231-8919-B115823331AD}" destId="{7EA190A6-1071-4E7F-8ADF-2D426BC4B16A}" srcOrd="3" destOrd="0" presId="urn:microsoft.com/office/officeart/2005/8/layout/hList7"/>
    <dgm:cxn modelId="{0A24B073-5977-4BF7-B3E6-FE69117EA9E7}" type="presParOf" srcId="{141B5FF4-FBA2-4E52-8158-29FC45FA7172}" destId="{E89462A7-9FC4-4A4A-AA12-F6EA202286DD}" srcOrd="1" destOrd="0" presId="urn:microsoft.com/office/officeart/2005/8/layout/hList7"/>
    <dgm:cxn modelId="{84A07D69-FE82-428E-B9B9-80D6719AEEFA}" type="presParOf" srcId="{141B5FF4-FBA2-4E52-8158-29FC45FA7172}" destId="{781D6674-02C0-44C9-A8F6-3AEDCA38AA76}" srcOrd="2" destOrd="0" presId="urn:microsoft.com/office/officeart/2005/8/layout/hList7"/>
    <dgm:cxn modelId="{F15170F2-F838-4D0B-941B-8C31A1F9F6BE}" type="presParOf" srcId="{781D6674-02C0-44C9-A8F6-3AEDCA38AA76}" destId="{CC91A14A-A431-4D79-920A-4A875699E611}" srcOrd="0" destOrd="0" presId="urn:microsoft.com/office/officeart/2005/8/layout/hList7"/>
    <dgm:cxn modelId="{8807FC3F-968C-43CE-95A0-F3323D45D935}" type="presParOf" srcId="{781D6674-02C0-44C9-A8F6-3AEDCA38AA76}" destId="{40DDF065-17B0-44E2-B56A-D5E88BBB4EFE}" srcOrd="1" destOrd="0" presId="urn:microsoft.com/office/officeart/2005/8/layout/hList7"/>
    <dgm:cxn modelId="{3B6D6751-8AEF-4FE8-A6ED-128E5C845124}" type="presParOf" srcId="{781D6674-02C0-44C9-A8F6-3AEDCA38AA76}" destId="{DF353536-FD13-4DB0-AF96-8FE3B4EC90A9}" srcOrd="2" destOrd="0" presId="urn:microsoft.com/office/officeart/2005/8/layout/hList7"/>
    <dgm:cxn modelId="{34766E68-9E96-4DA4-9863-4CB0B33AF889}" type="presParOf" srcId="{781D6674-02C0-44C9-A8F6-3AEDCA38AA76}" destId="{E9CC6E23-DB8C-48C5-B072-37D3630B2B1B}" srcOrd="3" destOrd="0" presId="urn:microsoft.com/office/officeart/2005/8/layout/hList7"/>
    <dgm:cxn modelId="{5A6AEA38-55F7-4E9C-AF0C-1CF410566F40}" type="presParOf" srcId="{141B5FF4-FBA2-4E52-8158-29FC45FA7172}" destId="{13F05848-08A2-4B66-B61D-51EE8F691E5F}" srcOrd="3" destOrd="0" presId="urn:microsoft.com/office/officeart/2005/8/layout/hList7"/>
    <dgm:cxn modelId="{CCF15B90-A122-41A2-AEEC-8C20F9178747}" type="presParOf" srcId="{141B5FF4-FBA2-4E52-8158-29FC45FA7172}" destId="{DA0B9B79-5D31-4FCE-BD70-8669952C4F7F}" srcOrd="4" destOrd="0" presId="urn:microsoft.com/office/officeart/2005/8/layout/hList7"/>
    <dgm:cxn modelId="{799187B9-EE9C-4C24-8AB4-5ED6F68B9932}" type="presParOf" srcId="{DA0B9B79-5D31-4FCE-BD70-8669952C4F7F}" destId="{B80D80D3-D488-4822-8FA5-E668A4136FEC}" srcOrd="0" destOrd="0" presId="urn:microsoft.com/office/officeart/2005/8/layout/hList7"/>
    <dgm:cxn modelId="{CDBD6CC4-2A79-45D4-A733-909894DB26BB}" type="presParOf" srcId="{DA0B9B79-5D31-4FCE-BD70-8669952C4F7F}" destId="{B6EBFFC6-585E-41AC-BBEE-2E74D664E238}" srcOrd="1" destOrd="0" presId="urn:microsoft.com/office/officeart/2005/8/layout/hList7"/>
    <dgm:cxn modelId="{BC669F88-3901-4205-BDF2-F181754300C7}" type="presParOf" srcId="{DA0B9B79-5D31-4FCE-BD70-8669952C4F7F}" destId="{2F330DDE-0444-43EE-9E9D-45343E94D519}" srcOrd="2" destOrd="0" presId="urn:microsoft.com/office/officeart/2005/8/layout/hList7"/>
    <dgm:cxn modelId="{1803C81E-7557-41FE-AEAE-549D9F7B92DE}" type="presParOf" srcId="{DA0B9B79-5D31-4FCE-BD70-8669952C4F7F}" destId="{422B1508-ECB7-4DC0-B5E1-3EF93A102D67}" srcOrd="3" destOrd="0" presId="urn:microsoft.com/office/officeart/2005/8/layout/hList7"/>
    <dgm:cxn modelId="{8AAC68C9-32F7-4E5A-B981-6B99050D6720}" type="presParOf" srcId="{141B5FF4-FBA2-4E52-8158-29FC45FA7172}" destId="{262C77BA-9A42-4621-B3FC-18C4962C6AD1}" srcOrd="5" destOrd="0" presId="urn:microsoft.com/office/officeart/2005/8/layout/hList7"/>
    <dgm:cxn modelId="{190FD3A2-9450-4BD6-A28B-F8F9FAC94BFD}" type="presParOf" srcId="{141B5FF4-FBA2-4E52-8158-29FC45FA7172}" destId="{FD52BE11-D2A2-4F28-97D2-74A801C60A18}" srcOrd="6" destOrd="0" presId="urn:microsoft.com/office/officeart/2005/8/layout/hList7"/>
    <dgm:cxn modelId="{041DCA94-6C5F-452F-A0EB-A33B42DB0AB4}" type="presParOf" srcId="{FD52BE11-D2A2-4F28-97D2-74A801C60A18}" destId="{69E50680-87B8-4508-BA1C-16722520950F}" srcOrd="0" destOrd="0" presId="urn:microsoft.com/office/officeart/2005/8/layout/hList7"/>
    <dgm:cxn modelId="{22A72E74-9301-4428-A1CF-EBC210AC833E}" type="presParOf" srcId="{FD52BE11-D2A2-4F28-97D2-74A801C60A18}" destId="{9E8E8454-1881-4732-A27D-2871C5E3F4D4}" srcOrd="1" destOrd="0" presId="urn:microsoft.com/office/officeart/2005/8/layout/hList7"/>
    <dgm:cxn modelId="{16F83DF4-2982-4745-8A0D-FAC5D3A76FDD}" type="presParOf" srcId="{FD52BE11-D2A2-4F28-97D2-74A801C60A18}" destId="{199EC2FC-D194-42CA-AF82-9CA79675EEA8}" srcOrd="2" destOrd="0" presId="urn:microsoft.com/office/officeart/2005/8/layout/hList7"/>
    <dgm:cxn modelId="{216DA4E1-A12A-4535-9500-BBA254080EC7}" type="presParOf" srcId="{FD52BE11-D2A2-4F28-97D2-74A801C60A18}" destId="{C9AB2783-70A9-49DA-AA0E-F8930245DBB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6A29B-2316-4447-BD2D-5BFD3F6A49E2}">
      <dsp:nvSpPr>
        <dsp:cNvPr id="0" name=""/>
        <dsp:cNvSpPr/>
      </dsp:nvSpPr>
      <dsp:spPr>
        <a:xfrm rot="16200000">
          <a:off x="222734" y="785448"/>
          <a:ext cx="1663202" cy="1016393"/>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95250" rIns="85725" bIns="95250" numCol="1" spcCol="1270" anchor="t" anchorCtr="0">
          <a:noAutofit/>
        </a:bodyPr>
        <a:lstStyle/>
        <a:p>
          <a:pPr marL="0" lvl="0" indent="0" algn="ctr" defTabSz="666750">
            <a:lnSpc>
              <a:spcPct val="90000"/>
            </a:lnSpc>
            <a:spcBef>
              <a:spcPct val="0"/>
            </a:spcBef>
            <a:spcAft>
              <a:spcPct val="35000"/>
            </a:spcAft>
            <a:buNone/>
          </a:pPr>
          <a:endParaRPr lang="pt-BR" sz="1500" b="1" kern="1200" dirty="0"/>
        </a:p>
        <a:p>
          <a:pPr marL="0" lvl="0" indent="0" algn="ctr" defTabSz="666750">
            <a:lnSpc>
              <a:spcPct val="90000"/>
            </a:lnSpc>
            <a:spcBef>
              <a:spcPct val="0"/>
            </a:spcBef>
            <a:spcAft>
              <a:spcPct val="35000"/>
            </a:spcAft>
            <a:buNone/>
          </a:pPr>
          <a:r>
            <a:rPr lang="pt-BR" sz="1500" b="1" kern="1200" dirty="0"/>
            <a:t>Gestão e Regulação do Trabalho na Saúde</a:t>
          </a:r>
        </a:p>
      </dsp:txBody>
      <dsp:txXfrm rot="5400000">
        <a:off x="595764" y="511669"/>
        <a:ext cx="966768" cy="1563952"/>
      </dsp:txXfrm>
    </dsp:sp>
    <dsp:sp modelId="{04A798C7-3489-414F-A09E-B2703F1B1F68}">
      <dsp:nvSpPr>
        <dsp:cNvPr id="0" name=""/>
        <dsp:cNvSpPr/>
      </dsp:nvSpPr>
      <dsp:spPr>
        <a:xfrm rot="5400000">
          <a:off x="1285279" y="785448"/>
          <a:ext cx="1663202" cy="1016393"/>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725" tIns="95250" rIns="57150" bIns="95250" numCol="1" spcCol="1270" anchor="t" anchorCtr="0">
          <a:noAutofit/>
        </a:bodyPr>
        <a:lstStyle/>
        <a:p>
          <a:pPr marL="0" lvl="0" indent="0" algn="ctr" defTabSz="666750">
            <a:lnSpc>
              <a:spcPct val="90000"/>
            </a:lnSpc>
            <a:spcBef>
              <a:spcPct val="0"/>
            </a:spcBef>
            <a:spcAft>
              <a:spcPct val="35000"/>
            </a:spcAft>
            <a:buNone/>
          </a:pPr>
          <a:endParaRPr lang="pt-BR" sz="1500" b="1" kern="1200" dirty="0"/>
        </a:p>
        <a:p>
          <a:pPr marL="0" lvl="0" indent="0" algn="ctr" defTabSz="666750">
            <a:lnSpc>
              <a:spcPct val="90000"/>
            </a:lnSpc>
            <a:spcBef>
              <a:spcPct val="0"/>
            </a:spcBef>
            <a:spcAft>
              <a:spcPct val="35000"/>
            </a:spcAft>
            <a:buNone/>
          </a:pPr>
          <a:r>
            <a:rPr lang="pt-BR" sz="1500" b="1" kern="1200" dirty="0"/>
            <a:t>Gestão e Regulação da Educação na Saúde </a:t>
          </a:r>
        </a:p>
      </dsp:txBody>
      <dsp:txXfrm rot="-5400000">
        <a:off x="1608684" y="511669"/>
        <a:ext cx="966768" cy="1563952"/>
      </dsp:txXfrm>
    </dsp:sp>
    <dsp:sp modelId="{EA0CDFC8-4D17-41CE-BCB2-ABDE283E396D}">
      <dsp:nvSpPr>
        <dsp:cNvPr id="0" name=""/>
        <dsp:cNvSpPr/>
      </dsp:nvSpPr>
      <dsp:spPr>
        <a:xfrm>
          <a:off x="1054231" y="0"/>
          <a:ext cx="1062545" cy="106249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321A9E-E182-4443-AF4C-07C1A3DD0095}">
      <dsp:nvSpPr>
        <dsp:cNvPr id="0" name=""/>
        <dsp:cNvSpPr/>
      </dsp:nvSpPr>
      <dsp:spPr>
        <a:xfrm rot="10800000">
          <a:off x="1054231" y="1524537"/>
          <a:ext cx="1062545" cy="106249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29967-86F6-46D2-8F17-FD391592B585}">
      <dsp:nvSpPr>
        <dsp:cNvPr id="0" name=""/>
        <dsp:cNvSpPr/>
      </dsp:nvSpPr>
      <dsp:spPr>
        <a:xfrm>
          <a:off x="1209660" y="1045973"/>
          <a:ext cx="1278411" cy="1278411"/>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BR" sz="1400" kern="1200" dirty="0"/>
            <a:t>MT</a:t>
          </a:r>
        </a:p>
      </dsp:txBody>
      <dsp:txXfrm>
        <a:off x="1466677" y="1345435"/>
        <a:ext cx="764377" cy="657129"/>
      </dsp:txXfrm>
    </dsp:sp>
    <dsp:sp modelId="{106FE5B4-A14B-4822-A052-70BD4FD2A950}">
      <dsp:nvSpPr>
        <dsp:cNvPr id="0" name=""/>
        <dsp:cNvSpPr/>
      </dsp:nvSpPr>
      <dsp:spPr>
        <a:xfrm>
          <a:off x="465857" y="743803"/>
          <a:ext cx="929754" cy="92975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BR" sz="1400" kern="1200" dirty="0"/>
            <a:t>MEC</a:t>
          </a:r>
        </a:p>
      </dsp:txBody>
      <dsp:txXfrm>
        <a:off x="699925" y="979286"/>
        <a:ext cx="461618" cy="458788"/>
      </dsp:txXfrm>
    </dsp:sp>
    <dsp:sp modelId="{F7FFB6CF-61FE-440C-BA2D-0268082D05CD}">
      <dsp:nvSpPr>
        <dsp:cNvPr id="0" name=""/>
        <dsp:cNvSpPr/>
      </dsp:nvSpPr>
      <dsp:spPr>
        <a:xfrm rot="20700000">
          <a:off x="986614" y="102367"/>
          <a:ext cx="910969" cy="91096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BR" sz="1400" kern="1200" dirty="0"/>
            <a:t>SGTES</a:t>
          </a:r>
        </a:p>
      </dsp:txBody>
      <dsp:txXfrm rot="-20700000">
        <a:off x="1186416" y="302170"/>
        <a:ext cx="511364" cy="511364"/>
      </dsp:txXfrm>
    </dsp:sp>
    <dsp:sp modelId="{775752B0-9550-4AE0-B1F9-599C1B75BB73}">
      <dsp:nvSpPr>
        <dsp:cNvPr id="0" name=""/>
        <dsp:cNvSpPr/>
      </dsp:nvSpPr>
      <dsp:spPr>
        <a:xfrm>
          <a:off x="1092175" y="863719"/>
          <a:ext cx="1636367" cy="1636367"/>
        </a:xfrm>
        <a:prstGeom prst="circularArrow">
          <a:avLst>
            <a:gd name="adj1" fmla="val 4688"/>
            <a:gd name="adj2" fmla="val 299029"/>
            <a:gd name="adj3" fmla="val 2444085"/>
            <a:gd name="adj4" fmla="val 1602635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29C391-F3C7-4488-9051-70E394930F57}">
      <dsp:nvSpPr>
        <dsp:cNvPr id="0" name=""/>
        <dsp:cNvSpPr/>
      </dsp:nvSpPr>
      <dsp:spPr>
        <a:xfrm>
          <a:off x="301199" y="546108"/>
          <a:ext cx="1188922" cy="118892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40CF32-D120-4BE8-B1FC-32C4ECB090F1}">
      <dsp:nvSpPr>
        <dsp:cNvPr id="0" name=""/>
        <dsp:cNvSpPr/>
      </dsp:nvSpPr>
      <dsp:spPr>
        <a:xfrm>
          <a:off x="775898" y="-89143"/>
          <a:ext cx="1281898" cy="128189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89757-D29A-4ADD-A686-553B33D76CAB}">
      <dsp:nvSpPr>
        <dsp:cNvPr id="0" name=""/>
        <dsp:cNvSpPr/>
      </dsp:nvSpPr>
      <dsp:spPr>
        <a:xfrm>
          <a:off x="47573" y="0"/>
          <a:ext cx="2452982" cy="4193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pt-BR" sz="3600" b="1" kern="1200" dirty="0"/>
            <a:t>Vínculos</a:t>
          </a:r>
        </a:p>
      </dsp:txBody>
      <dsp:txXfrm>
        <a:off x="47573" y="1677451"/>
        <a:ext cx="2452982" cy="1677451"/>
      </dsp:txXfrm>
    </dsp:sp>
    <dsp:sp modelId="{7EA190A6-1071-4E7F-8ADF-2D426BC4B16A}">
      <dsp:nvSpPr>
        <dsp:cNvPr id="0" name=""/>
        <dsp:cNvSpPr/>
      </dsp:nvSpPr>
      <dsp:spPr>
        <a:xfrm>
          <a:off x="511293" y="288722"/>
          <a:ext cx="1396478" cy="13964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7000" r="-4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C91A14A-A431-4D79-920A-4A875699E611}">
      <dsp:nvSpPr>
        <dsp:cNvPr id="0" name=""/>
        <dsp:cNvSpPr/>
      </dsp:nvSpPr>
      <dsp:spPr>
        <a:xfrm>
          <a:off x="2565706" y="0"/>
          <a:ext cx="2452982" cy="4193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pt-BR" sz="3600" b="1" kern="1200" dirty="0"/>
            <a:t>Processos</a:t>
          </a:r>
        </a:p>
      </dsp:txBody>
      <dsp:txXfrm>
        <a:off x="2565706" y="1677451"/>
        <a:ext cx="2452982" cy="1677451"/>
      </dsp:txXfrm>
    </dsp:sp>
    <dsp:sp modelId="{E9CC6E23-DB8C-48C5-B072-37D3630B2B1B}">
      <dsp:nvSpPr>
        <dsp:cNvPr id="0" name=""/>
        <dsp:cNvSpPr/>
      </dsp:nvSpPr>
      <dsp:spPr>
        <a:xfrm>
          <a:off x="3057164" y="251617"/>
          <a:ext cx="1396478" cy="13964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80D80D3-D488-4822-8FA5-E668A4136FEC}">
      <dsp:nvSpPr>
        <dsp:cNvPr id="0" name=""/>
        <dsp:cNvSpPr/>
      </dsp:nvSpPr>
      <dsp:spPr>
        <a:xfrm>
          <a:off x="5055484" y="0"/>
          <a:ext cx="2452982" cy="4193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pt-BR" sz="3600" b="1" kern="1200" dirty="0"/>
            <a:t>Relações</a:t>
          </a:r>
        </a:p>
      </dsp:txBody>
      <dsp:txXfrm>
        <a:off x="5055484" y="1677451"/>
        <a:ext cx="2452982" cy="1677451"/>
      </dsp:txXfrm>
    </dsp:sp>
    <dsp:sp modelId="{422B1508-ECB7-4DC0-B5E1-3EF93A102D67}">
      <dsp:nvSpPr>
        <dsp:cNvPr id="0" name=""/>
        <dsp:cNvSpPr/>
      </dsp:nvSpPr>
      <dsp:spPr>
        <a:xfrm>
          <a:off x="5583736" y="178344"/>
          <a:ext cx="1396478" cy="139647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9E50680-87B8-4508-BA1C-16722520950F}">
      <dsp:nvSpPr>
        <dsp:cNvPr id="0" name=""/>
        <dsp:cNvSpPr/>
      </dsp:nvSpPr>
      <dsp:spPr>
        <a:xfrm>
          <a:off x="7551737" y="0"/>
          <a:ext cx="2452982" cy="4193628"/>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pt-BR" sz="3600" b="1" kern="1200" dirty="0"/>
            <a:t>Condições</a:t>
          </a:r>
        </a:p>
      </dsp:txBody>
      <dsp:txXfrm>
        <a:off x="7551737" y="1677451"/>
        <a:ext cx="2452982" cy="1677451"/>
      </dsp:txXfrm>
    </dsp:sp>
    <dsp:sp modelId="{C9AB2783-70A9-49DA-AA0E-F8930245DBB0}">
      <dsp:nvSpPr>
        <dsp:cNvPr id="0" name=""/>
        <dsp:cNvSpPr/>
      </dsp:nvSpPr>
      <dsp:spPr>
        <a:xfrm>
          <a:off x="8110308" y="251617"/>
          <a:ext cx="1396478" cy="139647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C99B52F-87D7-4A15-A91B-803E2B70269C}">
      <dsp:nvSpPr>
        <dsp:cNvPr id="0" name=""/>
        <dsp:cNvSpPr/>
      </dsp:nvSpPr>
      <dsp:spPr>
        <a:xfrm>
          <a:off x="281032" y="3195213"/>
          <a:ext cx="9475313" cy="948422"/>
        </a:xfrm>
        <a:prstGeom prst="leftRight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5B2EC-D34C-4107-A2A9-11970FBFF0D1}" type="datetimeFigureOut">
              <a:rPr lang="pt-BR" smtClean="0"/>
              <a:t>03/05/2024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96C72-E875-4A98-AB07-B6EE752A0940}" type="slidenum">
              <a:rPr lang="pt-BR" smtClean="0"/>
              <a:t>‹nº›</a:t>
            </a:fld>
            <a:endParaRPr lang="pt-BR"/>
          </a:p>
        </p:txBody>
      </p:sp>
    </p:spTree>
    <p:extLst>
      <p:ext uri="{BB962C8B-B14F-4D97-AF65-F5344CB8AC3E}">
        <p14:creationId xmlns:p14="http://schemas.microsoft.com/office/powerpoint/2010/main" val="171412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179353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198474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328405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230554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389015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2FA0F8-1184-40E4-A910-14BDDABCD9A9}" type="slidenum">
              <a:rPr lang="pt-BR" smtClean="0"/>
              <a:pPr/>
              <a:t>‹nº›</a:t>
            </a:fld>
            <a:endParaRPr lang="pt-BR"/>
          </a:p>
        </p:txBody>
      </p:sp>
    </p:spTree>
    <p:extLst>
      <p:ext uri="{BB962C8B-B14F-4D97-AF65-F5344CB8AC3E}">
        <p14:creationId xmlns:p14="http://schemas.microsoft.com/office/powerpoint/2010/main" val="215614576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A2FA0F8-1184-40E4-A910-14BDDABCD9A9}" type="slidenum">
              <a:rPr lang="pt-BR" smtClean="0"/>
              <a:t>‹nº›</a:t>
            </a:fld>
            <a:endParaRPr lang="pt-BR"/>
          </a:p>
        </p:txBody>
      </p:sp>
    </p:spTree>
    <p:extLst>
      <p:ext uri="{BB962C8B-B14F-4D97-AF65-F5344CB8AC3E}">
        <p14:creationId xmlns:p14="http://schemas.microsoft.com/office/powerpoint/2010/main" val="262374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A2FA0F8-1184-40E4-A910-14BDDABCD9A9}" type="slidenum">
              <a:rPr lang="pt-BR" smtClean="0"/>
              <a:t>‹nº›</a:t>
            </a:fld>
            <a:endParaRPr lang="pt-BR"/>
          </a:p>
        </p:txBody>
      </p:sp>
    </p:spTree>
    <p:extLst>
      <p:ext uri="{BB962C8B-B14F-4D97-AF65-F5344CB8AC3E}">
        <p14:creationId xmlns:p14="http://schemas.microsoft.com/office/powerpoint/2010/main" val="224361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5" y="336551"/>
            <a:ext cx="9067801"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1"/>
            <a:ext cx="11557000" cy="1003300"/>
          </a:xfrm>
          <a:prstGeom prst="rect">
            <a:avLst/>
          </a:prstGeom>
        </p:spPr>
        <p:txBody>
          <a:bodyPr anchor="b"/>
          <a:lstStyle/>
          <a:p>
            <a:r>
              <a:rPr dirty="0"/>
              <a:t>Title Text</a:t>
            </a:r>
          </a:p>
        </p:txBody>
      </p:sp>
      <p:sp>
        <p:nvSpPr>
          <p:cNvPr id="22" name="Body Level One…"/>
          <p:cNvSpPr txBox="1">
            <a:spLocks noGrp="1"/>
          </p:cNvSpPr>
          <p:nvPr>
            <p:ph type="body" sz="quarter" idx="1"/>
          </p:nvPr>
        </p:nvSpPr>
        <p:spPr>
          <a:xfrm>
            <a:off x="317500" y="5721350"/>
            <a:ext cx="11557000" cy="793751"/>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extLst>
      <p:ext uri="{BB962C8B-B14F-4D97-AF65-F5344CB8AC3E}">
        <p14:creationId xmlns:p14="http://schemas.microsoft.com/office/powerpoint/2010/main" val="201509532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âmina fotos com texto de apoi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8042F7E-415C-1C9E-840D-52A0033B7EA1}"/>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Roboto"/>
              <a:ea typeface="+mn-ea"/>
              <a:cs typeface="+mn-cs"/>
            </a:endParaRPr>
          </a:p>
        </p:txBody>
      </p:sp>
      <p:pic>
        <p:nvPicPr>
          <p:cNvPr id="4" name="Imagem 3">
            <a:extLst>
              <a:ext uri="{FF2B5EF4-FFF2-40B4-BE49-F238E27FC236}">
                <a16:creationId xmlns:a16="http://schemas.microsoft.com/office/drawing/2014/main" id="{11F607B2-00A9-937D-8269-29A3E21E02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Espaço Reservado para Texto 3"/>
          <p:cNvSpPr>
            <a:spLocks noGrp="1"/>
          </p:cNvSpPr>
          <p:nvPr>
            <p:ph type="body" sz="quarter" idx="16" hasCustomPrompt="1"/>
          </p:nvPr>
        </p:nvSpPr>
        <p:spPr>
          <a:xfrm>
            <a:off x="1843089" y="928689"/>
            <a:ext cx="2100263" cy="4969795"/>
          </a:xfrm>
          <a:prstGeom prst="rect">
            <a:avLst/>
          </a:prstGeom>
        </p:spPr>
        <p:txBody>
          <a:bodyPr/>
          <a:lstStyle>
            <a:lvl1pPr marL="0" indent="0">
              <a:buNone/>
              <a:defRPr sz="1800" b="0">
                <a:solidFill>
                  <a:schemeClr val="tx1">
                    <a:lumMod val="65000"/>
                    <a:lumOff val="35000"/>
                  </a:schemeClr>
                </a:solidFill>
                <a:latin typeface="+mn-lt"/>
              </a:defRPr>
            </a:lvl1pPr>
          </a:lstStyle>
          <a:p>
            <a:pPr lvl="0"/>
            <a:r>
              <a:rPr lang="pt-BR" dirty="0"/>
              <a:t>Texto de apoio</a:t>
            </a:r>
          </a:p>
        </p:txBody>
      </p:sp>
      <p:sp>
        <p:nvSpPr>
          <p:cNvPr id="3" name="Espaço Reservado para Imagem 2"/>
          <p:cNvSpPr>
            <a:spLocks noGrp="1"/>
          </p:cNvSpPr>
          <p:nvPr>
            <p:ph type="pic" sz="quarter" idx="18"/>
          </p:nvPr>
        </p:nvSpPr>
        <p:spPr>
          <a:xfrm>
            <a:off x="8143875" y="0"/>
            <a:ext cx="3752851" cy="6858000"/>
          </a:xfrm>
          <a:prstGeom prst="rect">
            <a:avLst/>
          </a:prstGeom>
        </p:spPr>
        <p:txBody>
          <a:bodyPr/>
          <a:lstStyle/>
          <a:p>
            <a:endParaRPr lang="pt-BR"/>
          </a:p>
        </p:txBody>
      </p:sp>
      <p:sp>
        <p:nvSpPr>
          <p:cNvPr id="8" name="Espaço Reservado para Imagem 2"/>
          <p:cNvSpPr>
            <a:spLocks noGrp="1"/>
          </p:cNvSpPr>
          <p:nvPr>
            <p:ph type="pic" sz="quarter" idx="19"/>
          </p:nvPr>
        </p:nvSpPr>
        <p:spPr>
          <a:xfrm>
            <a:off x="4391025" y="0"/>
            <a:ext cx="3752851" cy="6858000"/>
          </a:xfrm>
          <a:prstGeom prst="rect">
            <a:avLst/>
          </a:prstGeom>
        </p:spPr>
        <p:txBody>
          <a:bodyPr/>
          <a:lstStyle/>
          <a:p>
            <a:endParaRPr lang="pt-BR"/>
          </a:p>
        </p:txBody>
      </p:sp>
    </p:spTree>
    <p:extLst>
      <p:ext uri="{BB962C8B-B14F-4D97-AF65-F5344CB8AC3E}">
        <p14:creationId xmlns:p14="http://schemas.microsoft.com/office/powerpoint/2010/main" val="2539679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âmina de Abertura">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8541560-C1DA-B090-79D4-D29BAABC60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95EAA027-B7AC-E312-3D74-EFF272CDBDF9}"/>
              </a:ext>
            </a:extLst>
          </p:cNvPr>
          <p:cNvSpPr>
            <a:spLocks noGrp="1"/>
          </p:cNvSpPr>
          <p:nvPr>
            <p:ph type="title"/>
          </p:nvPr>
        </p:nvSpPr>
        <p:spPr>
          <a:xfrm>
            <a:off x="2540877" y="2324786"/>
            <a:ext cx="7110249" cy="1543023"/>
          </a:xfrm>
          <a:prstGeom prst="rect">
            <a:avLst/>
          </a:prstGeom>
        </p:spPr>
        <p:txBody>
          <a:bodyPr/>
          <a:lstStyle>
            <a:lvl1pPr algn="ctr">
              <a:defRPr lang="pt-BR" sz="5400" b="1" kern="1200" dirty="0">
                <a:solidFill>
                  <a:srgbClr val="183EFF"/>
                </a:solidFill>
                <a:latin typeface="Montserrat" panose="00000500000000000000" pitchFamily="2" charset="0"/>
                <a:ea typeface="+mn-ea"/>
                <a:cs typeface="+mn-cs"/>
              </a:defRPr>
            </a:lvl1pPr>
          </a:lstStyle>
          <a:p>
            <a:r>
              <a:rPr lang="pt-BR" dirty="0"/>
              <a:t>Clique para editar o título Mestre</a:t>
            </a:r>
          </a:p>
        </p:txBody>
      </p:sp>
    </p:spTree>
    <p:extLst>
      <p:ext uri="{BB962C8B-B14F-4D97-AF65-F5344CB8AC3E}">
        <p14:creationId xmlns:p14="http://schemas.microsoft.com/office/powerpoint/2010/main" val="673110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âmina 1/2 imagem">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31D22C0-78F3-7F3E-E486-68D681C9F7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Espaço Reservado para Texto 3"/>
          <p:cNvSpPr>
            <a:spLocks noGrp="1"/>
          </p:cNvSpPr>
          <p:nvPr>
            <p:ph type="body" sz="quarter" idx="14" hasCustomPrompt="1"/>
          </p:nvPr>
        </p:nvSpPr>
        <p:spPr>
          <a:xfrm>
            <a:off x="1276351" y="1085850"/>
            <a:ext cx="3886200" cy="3476625"/>
          </a:xfrm>
          <a:prstGeom prst="rect">
            <a:avLst/>
          </a:prstGeom>
        </p:spPr>
        <p:txBody>
          <a:bodyPr/>
          <a:lstStyle>
            <a:lvl1pPr marL="0" indent="0">
              <a:buNone/>
              <a:defRPr sz="3600" b="1">
                <a:solidFill>
                  <a:srgbClr val="183EFF"/>
                </a:solidFill>
                <a:latin typeface="Montserrat" panose="00000500000000000000" pitchFamily="2" charset="0"/>
              </a:defRPr>
            </a:lvl1pPr>
          </a:lstStyle>
          <a:p>
            <a:pPr lvl="0"/>
            <a:r>
              <a:rPr lang="pt-BR" dirty="0"/>
              <a:t>Título</a:t>
            </a:r>
          </a:p>
        </p:txBody>
      </p:sp>
      <p:sp>
        <p:nvSpPr>
          <p:cNvPr id="3" name="Espaço Reservado para Imagem 2"/>
          <p:cNvSpPr>
            <a:spLocks noGrp="1"/>
          </p:cNvSpPr>
          <p:nvPr>
            <p:ph type="pic" sz="quarter" idx="15"/>
          </p:nvPr>
        </p:nvSpPr>
        <p:spPr>
          <a:xfrm>
            <a:off x="6096000" y="0"/>
            <a:ext cx="6096000" cy="6858000"/>
          </a:xfrm>
          <a:prstGeom prst="rect">
            <a:avLst/>
          </a:prstGeom>
        </p:spPr>
        <p:txBody>
          <a:bodyPr/>
          <a:lstStyle/>
          <a:p>
            <a:endParaRPr lang="pt-BR"/>
          </a:p>
        </p:txBody>
      </p:sp>
      <p:sp>
        <p:nvSpPr>
          <p:cNvPr id="14" name="Espaço Reservado para Texto 3"/>
          <p:cNvSpPr>
            <a:spLocks noGrp="1"/>
          </p:cNvSpPr>
          <p:nvPr>
            <p:ph type="body" sz="quarter" idx="16" hasCustomPrompt="1"/>
          </p:nvPr>
        </p:nvSpPr>
        <p:spPr>
          <a:xfrm>
            <a:off x="1276351" y="4765931"/>
            <a:ext cx="3886200" cy="1132553"/>
          </a:xfrm>
          <a:prstGeom prst="rect">
            <a:avLst/>
          </a:prstGeom>
        </p:spPr>
        <p:txBody>
          <a:bodyPr/>
          <a:lstStyle>
            <a:lvl1pPr marL="0" indent="0">
              <a:buNone/>
              <a:defRPr sz="1800" b="0">
                <a:solidFill>
                  <a:schemeClr val="tx1">
                    <a:lumMod val="75000"/>
                    <a:lumOff val="25000"/>
                  </a:schemeClr>
                </a:solidFill>
                <a:latin typeface="+mn-lt"/>
              </a:defRPr>
            </a:lvl1pPr>
          </a:lstStyle>
          <a:p>
            <a:pPr lvl="0"/>
            <a:r>
              <a:rPr lang="pt-BR" dirty="0"/>
              <a:t>Texto de apoio</a:t>
            </a:r>
          </a:p>
        </p:txBody>
      </p:sp>
    </p:spTree>
    <p:extLst>
      <p:ext uri="{BB962C8B-B14F-4D97-AF65-F5344CB8AC3E}">
        <p14:creationId xmlns:p14="http://schemas.microsoft.com/office/powerpoint/2010/main" val="1453045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âmina Fi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489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âmina texto com gráfico esquerda">
    <p:spTree>
      <p:nvGrpSpPr>
        <p:cNvPr id="1" name=""/>
        <p:cNvGrpSpPr/>
        <p:nvPr/>
      </p:nvGrpSpPr>
      <p:grpSpPr>
        <a:xfrm>
          <a:off x="0" y="0"/>
          <a:ext cx="0" cy="0"/>
          <a:chOff x="0" y="0"/>
          <a:chExt cx="0" cy="0"/>
        </a:xfrm>
      </p:grpSpPr>
      <p:sp>
        <p:nvSpPr>
          <p:cNvPr id="4" name="Espaço Reservado para Texto 3"/>
          <p:cNvSpPr>
            <a:spLocks noGrp="1"/>
          </p:cNvSpPr>
          <p:nvPr>
            <p:ph type="body" sz="quarter" idx="14" hasCustomPrompt="1"/>
          </p:nvPr>
        </p:nvSpPr>
        <p:spPr>
          <a:xfrm>
            <a:off x="6933011" y="1085851"/>
            <a:ext cx="3886200" cy="1285875"/>
          </a:xfrm>
          <a:prstGeom prst="rect">
            <a:avLst/>
          </a:prstGeom>
        </p:spPr>
        <p:txBody>
          <a:bodyPr/>
          <a:lstStyle>
            <a:lvl1pPr marL="0" indent="0">
              <a:buNone/>
              <a:defRPr sz="3599" b="1">
                <a:solidFill>
                  <a:srgbClr val="183EFF"/>
                </a:solidFill>
                <a:latin typeface="Montserrat" panose="00000500000000000000" pitchFamily="2" charset="0"/>
              </a:defRPr>
            </a:lvl1pPr>
          </a:lstStyle>
          <a:p>
            <a:pPr lvl="0"/>
            <a:r>
              <a:rPr lang="pt-BR" dirty="0"/>
              <a:t>Título</a:t>
            </a:r>
          </a:p>
        </p:txBody>
      </p:sp>
      <p:sp>
        <p:nvSpPr>
          <p:cNvPr id="14" name="Espaço Reservado para Texto 3"/>
          <p:cNvSpPr>
            <a:spLocks noGrp="1"/>
          </p:cNvSpPr>
          <p:nvPr>
            <p:ph type="body" sz="quarter" idx="16" hasCustomPrompt="1"/>
          </p:nvPr>
        </p:nvSpPr>
        <p:spPr>
          <a:xfrm>
            <a:off x="6933011" y="2619376"/>
            <a:ext cx="3886200" cy="3279109"/>
          </a:xfrm>
          <a:prstGeom prst="rect">
            <a:avLst/>
          </a:prstGeom>
        </p:spPr>
        <p:txBody>
          <a:bodyPr/>
          <a:lstStyle>
            <a:lvl1pPr marL="0" indent="0">
              <a:buNone/>
              <a:defRPr sz="1800" b="0">
                <a:solidFill>
                  <a:schemeClr val="tx1">
                    <a:lumMod val="65000"/>
                    <a:lumOff val="35000"/>
                  </a:schemeClr>
                </a:solidFill>
                <a:latin typeface="+mn-lt"/>
              </a:defRPr>
            </a:lvl1pPr>
          </a:lstStyle>
          <a:p>
            <a:pPr lvl="0"/>
            <a:r>
              <a:rPr lang="pt-BR" dirty="0"/>
              <a:t>Texto de apoio</a:t>
            </a:r>
          </a:p>
        </p:txBody>
      </p:sp>
      <p:sp>
        <p:nvSpPr>
          <p:cNvPr id="3" name="Espaço Reservado para Imagem 2">
            <a:extLst>
              <a:ext uri="{FF2B5EF4-FFF2-40B4-BE49-F238E27FC236}">
                <a16:creationId xmlns:a16="http://schemas.microsoft.com/office/drawing/2014/main" id="{ADCC7624-8FD6-2D50-7C98-A23CCFB6C8DA}"/>
              </a:ext>
            </a:extLst>
          </p:cNvPr>
          <p:cNvSpPr>
            <a:spLocks noGrp="1"/>
          </p:cNvSpPr>
          <p:nvPr>
            <p:ph type="pic" sz="quarter" idx="18"/>
          </p:nvPr>
        </p:nvSpPr>
        <p:spPr>
          <a:xfrm>
            <a:off x="925975" y="1085850"/>
            <a:ext cx="5359078" cy="4812634"/>
          </a:xfrm>
          <a:prstGeom prst="rect">
            <a:avLst/>
          </a:prstGeom>
        </p:spPr>
        <p:txBody>
          <a:bodyPr/>
          <a:lstStyle/>
          <a:p>
            <a:endParaRPr lang="pt-BR"/>
          </a:p>
        </p:txBody>
      </p:sp>
    </p:spTree>
    <p:extLst>
      <p:ext uri="{BB962C8B-B14F-4D97-AF65-F5344CB8AC3E}">
        <p14:creationId xmlns:p14="http://schemas.microsoft.com/office/powerpoint/2010/main" val="2433833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18329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A2FA0F8-1184-40E4-A910-14BDDABCD9A9}" type="slidenum">
              <a:rPr lang="pt-BR" smtClean="0"/>
              <a:t>‹nº›</a:t>
            </a:fld>
            <a:endParaRPr lang="pt-BR"/>
          </a:p>
        </p:txBody>
      </p:sp>
    </p:spTree>
    <p:extLst>
      <p:ext uri="{BB962C8B-B14F-4D97-AF65-F5344CB8AC3E}">
        <p14:creationId xmlns:p14="http://schemas.microsoft.com/office/powerpoint/2010/main" val="3239931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A2FA0F8-1184-40E4-A910-14BDDABCD9A9}" type="slidenum">
              <a:rPr lang="pt-BR" smtClean="0"/>
              <a:t>‹nº›</a:t>
            </a:fld>
            <a:endParaRPr lang="pt-BR"/>
          </a:p>
        </p:txBody>
      </p:sp>
    </p:spTree>
    <p:extLst>
      <p:ext uri="{BB962C8B-B14F-4D97-AF65-F5344CB8AC3E}">
        <p14:creationId xmlns:p14="http://schemas.microsoft.com/office/powerpoint/2010/main" val="155733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FA2FA0F8-1184-40E4-A910-14BDDABCD9A9}" type="slidenum">
              <a:rPr lang="pt-BR" smtClean="0"/>
              <a:t>‹nº›</a:t>
            </a:fld>
            <a:endParaRPr lang="pt-BR"/>
          </a:p>
        </p:txBody>
      </p:sp>
    </p:spTree>
    <p:extLst>
      <p:ext uri="{BB962C8B-B14F-4D97-AF65-F5344CB8AC3E}">
        <p14:creationId xmlns:p14="http://schemas.microsoft.com/office/powerpoint/2010/main" val="60417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FA2FA0F8-1184-40E4-A910-14BDDABCD9A9}" type="slidenum">
              <a:rPr lang="pt-BR" smtClean="0"/>
              <a:t>‹nº›</a:t>
            </a:fld>
            <a:endParaRPr lang="pt-BR"/>
          </a:p>
        </p:txBody>
      </p:sp>
    </p:spTree>
    <p:extLst>
      <p:ext uri="{BB962C8B-B14F-4D97-AF65-F5344CB8AC3E}">
        <p14:creationId xmlns:p14="http://schemas.microsoft.com/office/powerpoint/2010/main" val="332126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2FA0F8-1184-40E4-A910-14BDDABCD9A9}" type="slidenum">
              <a:rPr lang="pt-BR" smtClean="0"/>
              <a:pPr/>
              <a:t>‹nº›</a:t>
            </a:fld>
            <a:endParaRPr lang="pt-BR"/>
          </a:p>
        </p:txBody>
      </p:sp>
    </p:spTree>
    <p:extLst>
      <p:ext uri="{BB962C8B-B14F-4D97-AF65-F5344CB8AC3E}">
        <p14:creationId xmlns:p14="http://schemas.microsoft.com/office/powerpoint/2010/main" val="373368815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A2FA0F8-1184-40E4-A910-14BDDABCD9A9}" type="slidenum">
              <a:rPr lang="pt-BR" smtClean="0"/>
              <a:t>‹nº›</a:t>
            </a:fld>
            <a:endParaRPr lang="pt-BR"/>
          </a:p>
        </p:txBody>
      </p:sp>
    </p:spTree>
    <p:extLst>
      <p:ext uri="{BB962C8B-B14F-4D97-AF65-F5344CB8AC3E}">
        <p14:creationId xmlns:p14="http://schemas.microsoft.com/office/powerpoint/2010/main" val="1275917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A2FA0F8-1184-40E4-A910-14BDDABCD9A9}" type="slidenum">
              <a:rPr lang="pt-BR" smtClean="0"/>
              <a:t>‹nº›</a:t>
            </a:fld>
            <a:endParaRPr lang="pt-BR"/>
          </a:p>
        </p:txBody>
      </p:sp>
    </p:spTree>
    <p:extLst>
      <p:ext uri="{BB962C8B-B14F-4D97-AF65-F5344CB8AC3E}">
        <p14:creationId xmlns:p14="http://schemas.microsoft.com/office/powerpoint/2010/main" val="2827205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FA0F8-1184-40E4-A910-14BDDABCD9A9}" type="slidenum">
              <a:rPr lang="pt-BR" smtClean="0"/>
              <a:pPr/>
              <a:t>‹nº›</a:t>
            </a:fld>
            <a:endParaRPr lang="pt-BR"/>
          </a:p>
        </p:txBody>
      </p:sp>
      <p:sp>
        <p:nvSpPr>
          <p:cNvPr id="7" name="Triângulo isósceles 7">
            <a:extLst>
              <a:ext uri="{FF2B5EF4-FFF2-40B4-BE49-F238E27FC236}">
                <a16:creationId xmlns:a16="http://schemas.microsoft.com/office/drawing/2014/main" id="{AF83600F-8798-D014-3983-6E987FA1AC9D}"/>
              </a:ext>
            </a:extLst>
          </p:cNvPr>
          <p:cNvSpPr/>
          <p:nvPr userDrawn="1"/>
        </p:nvSpPr>
        <p:spPr>
          <a:xfrm rot="10800000">
            <a:off x="0" y="0"/>
            <a:ext cx="1052963" cy="1105612"/>
          </a:xfrm>
          <a:custGeom>
            <a:avLst/>
            <a:gdLst>
              <a:gd name="connsiteX0" fmla="*/ 0 w 1340890"/>
              <a:gd name="connsiteY0" fmla="*/ 1155940 h 1155940"/>
              <a:gd name="connsiteX1" fmla="*/ 670445 w 1340890"/>
              <a:gd name="connsiteY1" fmla="*/ 0 h 1155940"/>
              <a:gd name="connsiteX2" fmla="*/ 1340890 w 1340890"/>
              <a:gd name="connsiteY2" fmla="*/ 1155940 h 1155940"/>
              <a:gd name="connsiteX3" fmla="*/ 0 w 1340890"/>
              <a:gd name="connsiteY3" fmla="*/ 1155940 h 1155940"/>
              <a:gd name="connsiteX0" fmla="*/ 0 w 1340890"/>
              <a:gd name="connsiteY0" fmla="*/ 1268084 h 1268084"/>
              <a:gd name="connsiteX1" fmla="*/ 1334679 w 1340890"/>
              <a:gd name="connsiteY1" fmla="*/ 0 h 1268084"/>
              <a:gd name="connsiteX2" fmla="*/ 1340890 w 1340890"/>
              <a:gd name="connsiteY2" fmla="*/ 1268084 h 1268084"/>
              <a:gd name="connsiteX3" fmla="*/ 0 w 1340890"/>
              <a:gd name="connsiteY3" fmla="*/ 1268084 h 1268084"/>
            </a:gdLst>
            <a:ahLst/>
            <a:cxnLst>
              <a:cxn ang="0">
                <a:pos x="connsiteX0" y="connsiteY0"/>
              </a:cxn>
              <a:cxn ang="0">
                <a:pos x="connsiteX1" y="connsiteY1"/>
              </a:cxn>
              <a:cxn ang="0">
                <a:pos x="connsiteX2" y="connsiteY2"/>
              </a:cxn>
              <a:cxn ang="0">
                <a:pos x="connsiteX3" y="connsiteY3"/>
              </a:cxn>
            </a:cxnLst>
            <a:rect l="l" t="t" r="r" b="b"/>
            <a:pathLst>
              <a:path w="1340890" h="1268084">
                <a:moveTo>
                  <a:pt x="0" y="1268084"/>
                </a:moveTo>
                <a:lnTo>
                  <a:pt x="1334679" y="0"/>
                </a:lnTo>
                <a:cubicBezTo>
                  <a:pt x="1336749" y="422695"/>
                  <a:pt x="1338820" y="845389"/>
                  <a:pt x="1340890" y="1268084"/>
                </a:cubicBezTo>
                <a:lnTo>
                  <a:pt x="0" y="1268084"/>
                </a:lnTo>
                <a:close/>
              </a:path>
            </a:pathLst>
          </a:custGeom>
          <a:solidFill>
            <a:srgbClr val="82C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0F17A58-A581-3807-A8AC-08E28A8063C5}"/>
              </a:ext>
            </a:extLst>
          </p:cNvPr>
          <p:cNvSpPr/>
          <p:nvPr userDrawn="1"/>
        </p:nvSpPr>
        <p:spPr>
          <a:xfrm rot="10800000">
            <a:off x="0" y="519807"/>
            <a:ext cx="802257" cy="842371"/>
          </a:xfrm>
          <a:custGeom>
            <a:avLst/>
            <a:gdLst>
              <a:gd name="connsiteX0" fmla="*/ 0 w 1340890"/>
              <a:gd name="connsiteY0" fmla="*/ 1155940 h 1155940"/>
              <a:gd name="connsiteX1" fmla="*/ 670445 w 1340890"/>
              <a:gd name="connsiteY1" fmla="*/ 0 h 1155940"/>
              <a:gd name="connsiteX2" fmla="*/ 1340890 w 1340890"/>
              <a:gd name="connsiteY2" fmla="*/ 1155940 h 1155940"/>
              <a:gd name="connsiteX3" fmla="*/ 0 w 1340890"/>
              <a:gd name="connsiteY3" fmla="*/ 1155940 h 1155940"/>
              <a:gd name="connsiteX0" fmla="*/ 0 w 1340890"/>
              <a:gd name="connsiteY0" fmla="*/ 1268084 h 1268084"/>
              <a:gd name="connsiteX1" fmla="*/ 1334679 w 1340890"/>
              <a:gd name="connsiteY1" fmla="*/ 0 h 1268084"/>
              <a:gd name="connsiteX2" fmla="*/ 1340890 w 1340890"/>
              <a:gd name="connsiteY2" fmla="*/ 1268084 h 1268084"/>
              <a:gd name="connsiteX3" fmla="*/ 0 w 1340890"/>
              <a:gd name="connsiteY3" fmla="*/ 1268084 h 1268084"/>
            </a:gdLst>
            <a:ahLst/>
            <a:cxnLst>
              <a:cxn ang="0">
                <a:pos x="connsiteX0" y="connsiteY0"/>
              </a:cxn>
              <a:cxn ang="0">
                <a:pos x="connsiteX1" y="connsiteY1"/>
              </a:cxn>
              <a:cxn ang="0">
                <a:pos x="connsiteX2" y="connsiteY2"/>
              </a:cxn>
              <a:cxn ang="0">
                <a:pos x="connsiteX3" y="connsiteY3"/>
              </a:cxn>
            </a:cxnLst>
            <a:rect l="l" t="t" r="r" b="b"/>
            <a:pathLst>
              <a:path w="1340890" h="1268084">
                <a:moveTo>
                  <a:pt x="0" y="1268084"/>
                </a:moveTo>
                <a:lnTo>
                  <a:pt x="1334679" y="0"/>
                </a:lnTo>
                <a:cubicBezTo>
                  <a:pt x="1336749" y="422695"/>
                  <a:pt x="1338820" y="845389"/>
                  <a:pt x="1340890" y="1268084"/>
                </a:cubicBezTo>
                <a:lnTo>
                  <a:pt x="0" y="1268084"/>
                </a:lnTo>
                <a:close/>
              </a:path>
            </a:pathLst>
          </a:custGeom>
          <a:solidFill>
            <a:srgbClr val="538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7">
            <a:extLst>
              <a:ext uri="{FF2B5EF4-FFF2-40B4-BE49-F238E27FC236}">
                <a16:creationId xmlns:a16="http://schemas.microsoft.com/office/drawing/2014/main" id="{0C7E76BF-5594-049C-7907-BB09547B3B83}"/>
              </a:ext>
            </a:extLst>
          </p:cNvPr>
          <p:cNvSpPr/>
          <p:nvPr userDrawn="1"/>
        </p:nvSpPr>
        <p:spPr>
          <a:xfrm rot="10800000">
            <a:off x="270895" y="830769"/>
            <a:ext cx="506104" cy="531409"/>
          </a:xfrm>
          <a:custGeom>
            <a:avLst/>
            <a:gdLst>
              <a:gd name="connsiteX0" fmla="*/ 0 w 1340890"/>
              <a:gd name="connsiteY0" fmla="*/ 1155940 h 1155940"/>
              <a:gd name="connsiteX1" fmla="*/ 670445 w 1340890"/>
              <a:gd name="connsiteY1" fmla="*/ 0 h 1155940"/>
              <a:gd name="connsiteX2" fmla="*/ 1340890 w 1340890"/>
              <a:gd name="connsiteY2" fmla="*/ 1155940 h 1155940"/>
              <a:gd name="connsiteX3" fmla="*/ 0 w 1340890"/>
              <a:gd name="connsiteY3" fmla="*/ 1155940 h 1155940"/>
              <a:gd name="connsiteX0" fmla="*/ 0 w 1340890"/>
              <a:gd name="connsiteY0" fmla="*/ 1268084 h 1268084"/>
              <a:gd name="connsiteX1" fmla="*/ 1334679 w 1340890"/>
              <a:gd name="connsiteY1" fmla="*/ 0 h 1268084"/>
              <a:gd name="connsiteX2" fmla="*/ 1340890 w 1340890"/>
              <a:gd name="connsiteY2" fmla="*/ 1268084 h 1268084"/>
              <a:gd name="connsiteX3" fmla="*/ 0 w 1340890"/>
              <a:gd name="connsiteY3" fmla="*/ 1268084 h 1268084"/>
            </a:gdLst>
            <a:ahLst/>
            <a:cxnLst>
              <a:cxn ang="0">
                <a:pos x="connsiteX0" y="connsiteY0"/>
              </a:cxn>
              <a:cxn ang="0">
                <a:pos x="connsiteX1" y="connsiteY1"/>
              </a:cxn>
              <a:cxn ang="0">
                <a:pos x="connsiteX2" y="connsiteY2"/>
              </a:cxn>
              <a:cxn ang="0">
                <a:pos x="connsiteX3" y="connsiteY3"/>
              </a:cxn>
            </a:cxnLst>
            <a:rect l="l" t="t" r="r" b="b"/>
            <a:pathLst>
              <a:path w="1340890" h="1268084">
                <a:moveTo>
                  <a:pt x="0" y="1268084"/>
                </a:moveTo>
                <a:lnTo>
                  <a:pt x="1334679" y="0"/>
                </a:lnTo>
                <a:cubicBezTo>
                  <a:pt x="1336749" y="422695"/>
                  <a:pt x="1338820" y="845389"/>
                  <a:pt x="1340890" y="1268084"/>
                </a:cubicBezTo>
                <a:lnTo>
                  <a:pt x="0" y="1268084"/>
                </a:lnTo>
                <a:close/>
              </a:path>
            </a:pathLst>
          </a:custGeom>
          <a:solidFill>
            <a:srgbClr val="F9D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7">
            <a:extLst>
              <a:ext uri="{FF2B5EF4-FFF2-40B4-BE49-F238E27FC236}">
                <a16:creationId xmlns:a16="http://schemas.microsoft.com/office/drawing/2014/main" id="{529C9497-B8AA-DE69-BDDC-DA9126F711E3}"/>
              </a:ext>
            </a:extLst>
          </p:cNvPr>
          <p:cNvSpPr/>
          <p:nvPr userDrawn="1"/>
        </p:nvSpPr>
        <p:spPr>
          <a:xfrm>
            <a:off x="11171208" y="5794792"/>
            <a:ext cx="1020792" cy="1071833"/>
          </a:xfrm>
          <a:custGeom>
            <a:avLst/>
            <a:gdLst>
              <a:gd name="connsiteX0" fmla="*/ 0 w 1340890"/>
              <a:gd name="connsiteY0" fmla="*/ 1155940 h 1155940"/>
              <a:gd name="connsiteX1" fmla="*/ 670445 w 1340890"/>
              <a:gd name="connsiteY1" fmla="*/ 0 h 1155940"/>
              <a:gd name="connsiteX2" fmla="*/ 1340890 w 1340890"/>
              <a:gd name="connsiteY2" fmla="*/ 1155940 h 1155940"/>
              <a:gd name="connsiteX3" fmla="*/ 0 w 1340890"/>
              <a:gd name="connsiteY3" fmla="*/ 1155940 h 1155940"/>
              <a:gd name="connsiteX0" fmla="*/ 0 w 1340890"/>
              <a:gd name="connsiteY0" fmla="*/ 1268084 h 1268084"/>
              <a:gd name="connsiteX1" fmla="*/ 1334679 w 1340890"/>
              <a:gd name="connsiteY1" fmla="*/ 0 h 1268084"/>
              <a:gd name="connsiteX2" fmla="*/ 1340890 w 1340890"/>
              <a:gd name="connsiteY2" fmla="*/ 1268084 h 1268084"/>
              <a:gd name="connsiteX3" fmla="*/ 0 w 1340890"/>
              <a:gd name="connsiteY3" fmla="*/ 1268084 h 1268084"/>
            </a:gdLst>
            <a:ahLst/>
            <a:cxnLst>
              <a:cxn ang="0">
                <a:pos x="connsiteX0" y="connsiteY0"/>
              </a:cxn>
              <a:cxn ang="0">
                <a:pos x="connsiteX1" y="connsiteY1"/>
              </a:cxn>
              <a:cxn ang="0">
                <a:pos x="connsiteX2" y="connsiteY2"/>
              </a:cxn>
              <a:cxn ang="0">
                <a:pos x="connsiteX3" y="connsiteY3"/>
              </a:cxn>
            </a:cxnLst>
            <a:rect l="l" t="t" r="r" b="b"/>
            <a:pathLst>
              <a:path w="1340890" h="1268084">
                <a:moveTo>
                  <a:pt x="0" y="1268084"/>
                </a:moveTo>
                <a:lnTo>
                  <a:pt x="1334679" y="0"/>
                </a:lnTo>
                <a:cubicBezTo>
                  <a:pt x="1336749" y="422695"/>
                  <a:pt x="1338820" y="845389"/>
                  <a:pt x="1340890" y="1268084"/>
                </a:cubicBezTo>
                <a:lnTo>
                  <a:pt x="0" y="126808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7">
            <a:extLst>
              <a:ext uri="{FF2B5EF4-FFF2-40B4-BE49-F238E27FC236}">
                <a16:creationId xmlns:a16="http://schemas.microsoft.com/office/drawing/2014/main" id="{E9BFD8F3-0F63-DBE0-0257-EF8831176616}"/>
              </a:ext>
            </a:extLst>
          </p:cNvPr>
          <p:cNvSpPr/>
          <p:nvPr userDrawn="1"/>
        </p:nvSpPr>
        <p:spPr>
          <a:xfrm>
            <a:off x="10742389" y="6351453"/>
            <a:ext cx="490641" cy="515173"/>
          </a:xfrm>
          <a:custGeom>
            <a:avLst/>
            <a:gdLst>
              <a:gd name="connsiteX0" fmla="*/ 0 w 1340890"/>
              <a:gd name="connsiteY0" fmla="*/ 1155940 h 1155940"/>
              <a:gd name="connsiteX1" fmla="*/ 670445 w 1340890"/>
              <a:gd name="connsiteY1" fmla="*/ 0 h 1155940"/>
              <a:gd name="connsiteX2" fmla="*/ 1340890 w 1340890"/>
              <a:gd name="connsiteY2" fmla="*/ 1155940 h 1155940"/>
              <a:gd name="connsiteX3" fmla="*/ 0 w 1340890"/>
              <a:gd name="connsiteY3" fmla="*/ 1155940 h 1155940"/>
              <a:gd name="connsiteX0" fmla="*/ 0 w 1340890"/>
              <a:gd name="connsiteY0" fmla="*/ 1268084 h 1268084"/>
              <a:gd name="connsiteX1" fmla="*/ 1334679 w 1340890"/>
              <a:gd name="connsiteY1" fmla="*/ 0 h 1268084"/>
              <a:gd name="connsiteX2" fmla="*/ 1340890 w 1340890"/>
              <a:gd name="connsiteY2" fmla="*/ 1268084 h 1268084"/>
              <a:gd name="connsiteX3" fmla="*/ 0 w 1340890"/>
              <a:gd name="connsiteY3" fmla="*/ 1268084 h 1268084"/>
            </a:gdLst>
            <a:ahLst/>
            <a:cxnLst>
              <a:cxn ang="0">
                <a:pos x="connsiteX0" y="connsiteY0"/>
              </a:cxn>
              <a:cxn ang="0">
                <a:pos x="connsiteX1" y="connsiteY1"/>
              </a:cxn>
              <a:cxn ang="0">
                <a:pos x="connsiteX2" y="connsiteY2"/>
              </a:cxn>
              <a:cxn ang="0">
                <a:pos x="connsiteX3" y="connsiteY3"/>
              </a:cxn>
            </a:cxnLst>
            <a:rect l="l" t="t" r="r" b="b"/>
            <a:pathLst>
              <a:path w="1340890" h="1268084">
                <a:moveTo>
                  <a:pt x="0" y="1268084"/>
                </a:moveTo>
                <a:lnTo>
                  <a:pt x="1334679" y="0"/>
                </a:lnTo>
                <a:cubicBezTo>
                  <a:pt x="1336749" y="422695"/>
                  <a:pt x="1338820" y="845389"/>
                  <a:pt x="1340890" y="1268084"/>
                </a:cubicBezTo>
                <a:lnTo>
                  <a:pt x="0" y="1268084"/>
                </a:lnTo>
                <a:close/>
              </a:path>
            </a:pathLst>
          </a:custGeom>
          <a:solidFill>
            <a:srgbClr val="BC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2">
            <a:extLst>
              <a:ext uri="{FF2B5EF4-FFF2-40B4-BE49-F238E27FC236}">
                <a16:creationId xmlns:a16="http://schemas.microsoft.com/office/drawing/2014/main" id="{E22F4368-F69B-3C1D-BADD-848DD03676E4}"/>
              </a:ext>
            </a:extLst>
          </p:cNvPr>
          <p:cNvSpPr/>
          <p:nvPr userDrawn="1"/>
        </p:nvSpPr>
        <p:spPr>
          <a:xfrm>
            <a:off x="0" y="6374921"/>
            <a:ext cx="6150634" cy="86264"/>
          </a:xfrm>
          <a:custGeom>
            <a:avLst/>
            <a:gdLst>
              <a:gd name="connsiteX0" fmla="*/ 0 w 8471141"/>
              <a:gd name="connsiteY0" fmla="*/ 0 h 77638"/>
              <a:gd name="connsiteX1" fmla="*/ 8471141 w 8471141"/>
              <a:gd name="connsiteY1" fmla="*/ 0 h 77638"/>
              <a:gd name="connsiteX2" fmla="*/ 8471141 w 8471141"/>
              <a:gd name="connsiteY2" fmla="*/ 77638 h 77638"/>
              <a:gd name="connsiteX3" fmla="*/ 0 w 8471141"/>
              <a:gd name="connsiteY3" fmla="*/ 77638 h 77638"/>
              <a:gd name="connsiteX4" fmla="*/ 0 w 8471141"/>
              <a:gd name="connsiteY4" fmla="*/ 0 h 77638"/>
              <a:gd name="connsiteX0" fmla="*/ 0 w 8514273"/>
              <a:gd name="connsiteY0" fmla="*/ 0 h 77638"/>
              <a:gd name="connsiteX1" fmla="*/ 8514273 w 8514273"/>
              <a:gd name="connsiteY1" fmla="*/ 0 h 77638"/>
              <a:gd name="connsiteX2" fmla="*/ 8471141 w 8514273"/>
              <a:gd name="connsiteY2" fmla="*/ 77638 h 77638"/>
              <a:gd name="connsiteX3" fmla="*/ 0 w 8514273"/>
              <a:gd name="connsiteY3" fmla="*/ 77638 h 77638"/>
              <a:gd name="connsiteX4" fmla="*/ 0 w 8514273"/>
              <a:gd name="connsiteY4" fmla="*/ 0 h 77638"/>
              <a:gd name="connsiteX0" fmla="*/ 0 w 8514273"/>
              <a:gd name="connsiteY0" fmla="*/ 0 h 77638"/>
              <a:gd name="connsiteX1" fmla="*/ 8514273 w 8514273"/>
              <a:gd name="connsiteY1" fmla="*/ 0 h 77638"/>
              <a:gd name="connsiteX2" fmla="*/ 8411434 w 8514273"/>
              <a:gd name="connsiteY2" fmla="*/ 68813 h 77638"/>
              <a:gd name="connsiteX3" fmla="*/ 0 w 8514273"/>
              <a:gd name="connsiteY3" fmla="*/ 77638 h 77638"/>
              <a:gd name="connsiteX4" fmla="*/ 0 w 8514273"/>
              <a:gd name="connsiteY4" fmla="*/ 0 h 7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4273" h="77638">
                <a:moveTo>
                  <a:pt x="0" y="0"/>
                </a:moveTo>
                <a:lnTo>
                  <a:pt x="8514273" y="0"/>
                </a:lnTo>
                <a:lnTo>
                  <a:pt x="8411434" y="68813"/>
                </a:lnTo>
                <a:lnTo>
                  <a:pt x="0" y="77638"/>
                </a:lnTo>
                <a:lnTo>
                  <a:pt x="0" y="0"/>
                </a:lnTo>
                <a:close/>
              </a:path>
            </a:pathLst>
          </a:custGeom>
          <a:solidFill>
            <a:srgbClr val="753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54704031-53D9-47A6-E95A-2385C1C0B734}"/>
              </a:ext>
            </a:extLst>
          </p:cNvPr>
          <p:cNvSpPr/>
          <p:nvPr userDrawn="1"/>
        </p:nvSpPr>
        <p:spPr>
          <a:xfrm>
            <a:off x="0" y="6556075"/>
            <a:ext cx="4442604" cy="75411"/>
          </a:xfrm>
          <a:custGeom>
            <a:avLst/>
            <a:gdLst>
              <a:gd name="connsiteX0" fmla="*/ 0 w 8471141"/>
              <a:gd name="connsiteY0" fmla="*/ 0 h 77638"/>
              <a:gd name="connsiteX1" fmla="*/ 8471141 w 8471141"/>
              <a:gd name="connsiteY1" fmla="*/ 0 h 77638"/>
              <a:gd name="connsiteX2" fmla="*/ 8471141 w 8471141"/>
              <a:gd name="connsiteY2" fmla="*/ 77638 h 77638"/>
              <a:gd name="connsiteX3" fmla="*/ 0 w 8471141"/>
              <a:gd name="connsiteY3" fmla="*/ 77638 h 77638"/>
              <a:gd name="connsiteX4" fmla="*/ 0 w 8471141"/>
              <a:gd name="connsiteY4" fmla="*/ 0 h 77638"/>
              <a:gd name="connsiteX0" fmla="*/ 0 w 8514273"/>
              <a:gd name="connsiteY0" fmla="*/ 0 h 77638"/>
              <a:gd name="connsiteX1" fmla="*/ 8514273 w 8514273"/>
              <a:gd name="connsiteY1" fmla="*/ 0 h 77638"/>
              <a:gd name="connsiteX2" fmla="*/ 8471141 w 8514273"/>
              <a:gd name="connsiteY2" fmla="*/ 77638 h 77638"/>
              <a:gd name="connsiteX3" fmla="*/ 0 w 8514273"/>
              <a:gd name="connsiteY3" fmla="*/ 77638 h 77638"/>
              <a:gd name="connsiteX4" fmla="*/ 0 w 8514273"/>
              <a:gd name="connsiteY4" fmla="*/ 0 h 77638"/>
              <a:gd name="connsiteX0" fmla="*/ 0 w 8514273"/>
              <a:gd name="connsiteY0" fmla="*/ 0 h 77638"/>
              <a:gd name="connsiteX1" fmla="*/ 8514273 w 8514273"/>
              <a:gd name="connsiteY1" fmla="*/ 0 h 77638"/>
              <a:gd name="connsiteX2" fmla="*/ 8428412 w 8514273"/>
              <a:gd name="connsiteY2" fmla="*/ 77638 h 77638"/>
              <a:gd name="connsiteX3" fmla="*/ 0 w 8514273"/>
              <a:gd name="connsiteY3" fmla="*/ 77638 h 77638"/>
              <a:gd name="connsiteX4" fmla="*/ 0 w 8514273"/>
              <a:gd name="connsiteY4" fmla="*/ 0 h 77638"/>
              <a:gd name="connsiteX0" fmla="*/ 0 w 8514273"/>
              <a:gd name="connsiteY0" fmla="*/ 0 h 77638"/>
              <a:gd name="connsiteX1" fmla="*/ 8514273 w 8514273"/>
              <a:gd name="connsiteY1" fmla="*/ 0 h 77638"/>
              <a:gd name="connsiteX2" fmla="*/ 8395346 w 8514273"/>
              <a:gd name="connsiteY2" fmla="*/ 77638 h 77638"/>
              <a:gd name="connsiteX3" fmla="*/ 0 w 8514273"/>
              <a:gd name="connsiteY3" fmla="*/ 77638 h 77638"/>
              <a:gd name="connsiteX4" fmla="*/ 0 w 8514273"/>
              <a:gd name="connsiteY4" fmla="*/ 0 h 77638"/>
              <a:gd name="connsiteX0" fmla="*/ 0 w 8514273"/>
              <a:gd name="connsiteY0" fmla="*/ 0 h 85385"/>
              <a:gd name="connsiteX1" fmla="*/ 8514273 w 8514273"/>
              <a:gd name="connsiteY1" fmla="*/ 0 h 85385"/>
              <a:gd name="connsiteX2" fmla="*/ 8362281 w 8514273"/>
              <a:gd name="connsiteY2" fmla="*/ 85385 h 85385"/>
              <a:gd name="connsiteX3" fmla="*/ 0 w 8514273"/>
              <a:gd name="connsiteY3" fmla="*/ 77638 h 85385"/>
              <a:gd name="connsiteX4" fmla="*/ 0 w 8514273"/>
              <a:gd name="connsiteY4" fmla="*/ 0 h 85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4273" h="85385">
                <a:moveTo>
                  <a:pt x="0" y="0"/>
                </a:moveTo>
                <a:lnTo>
                  <a:pt x="8514273" y="0"/>
                </a:lnTo>
                <a:lnTo>
                  <a:pt x="8362281" y="85385"/>
                </a:lnTo>
                <a:lnTo>
                  <a:pt x="0" y="77638"/>
                </a:lnTo>
                <a:lnTo>
                  <a:pt x="0" y="0"/>
                </a:lnTo>
                <a:close/>
              </a:path>
            </a:pathLst>
          </a:custGeom>
          <a:solidFill>
            <a:srgbClr val="725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id="{DB8F454B-C9D7-D363-9F40-8F6C40F9D8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404265" y="6348573"/>
            <a:ext cx="938384" cy="221394"/>
          </a:xfrm>
          <a:prstGeom prst="rect">
            <a:avLst/>
          </a:prstGeom>
        </p:spPr>
      </p:pic>
      <p:pic>
        <p:nvPicPr>
          <p:cNvPr id="15" name="Imagem 14">
            <a:extLst>
              <a:ext uri="{FF2B5EF4-FFF2-40B4-BE49-F238E27FC236}">
                <a16:creationId xmlns:a16="http://schemas.microsoft.com/office/drawing/2014/main" id="{F662F448-2BEB-4EA6-E447-38B44003105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471595" y="6263911"/>
            <a:ext cx="2173856" cy="394548"/>
          </a:xfrm>
          <a:prstGeom prst="rect">
            <a:avLst/>
          </a:prstGeom>
        </p:spPr>
      </p:pic>
      <p:pic>
        <p:nvPicPr>
          <p:cNvPr id="16" name="Imagem 15">
            <a:extLst>
              <a:ext uri="{FF2B5EF4-FFF2-40B4-BE49-F238E27FC236}">
                <a16:creationId xmlns:a16="http://schemas.microsoft.com/office/drawing/2014/main" id="{F9E0EC3E-DA68-93E9-2F44-14589C90AE4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07699" y="392621"/>
            <a:ext cx="3312544" cy="703852"/>
          </a:xfrm>
          <a:prstGeom prst="rect">
            <a:avLst/>
          </a:prstGeom>
        </p:spPr>
      </p:pic>
    </p:spTree>
    <p:extLst>
      <p:ext uri="{BB962C8B-B14F-4D97-AF65-F5344CB8AC3E}">
        <p14:creationId xmlns:p14="http://schemas.microsoft.com/office/powerpoint/2010/main" val="3502854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guiatrabalhista.com.br/guia/categorias.htm" TargetMode="External"/><Relationship Id="rId3" Type="http://schemas.openxmlformats.org/officeDocument/2006/relationships/hyperlink" Target="https://www.guiatrabalhista.com.br/guia/anotacoes_desabonadoras.htm" TargetMode="External"/><Relationship Id="rId7" Type="http://schemas.openxmlformats.org/officeDocument/2006/relationships/hyperlink" Target="https://www.guiatrabalhista.com.br/legislacao/nrs.htm" TargetMode="External"/><Relationship Id="rId2" Type="http://schemas.openxmlformats.org/officeDocument/2006/relationships/hyperlink" Target="https://www.guiatrabalhista.com.br/guia/sindicato.htm" TargetMode="External"/><Relationship Id="rId1" Type="http://schemas.openxmlformats.org/officeDocument/2006/relationships/slideLayout" Target="../slideLayouts/slideLayout2.xml"/><Relationship Id="rId6" Type="http://schemas.openxmlformats.org/officeDocument/2006/relationships/hyperlink" Target="https://www.guiatrabalhista.com.br/guia/ferias.htm" TargetMode="External"/><Relationship Id="rId5" Type="http://schemas.openxmlformats.org/officeDocument/2006/relationships/hyperlink" Target="https://www.guiatrabalhista.com.br/guia/intervalos_descanso.htm" TargetMode="External"/><Relationship Id="rId4" Type="http://schemas.openxmlformats.org/officeDocument/2006/relationships/hyperlink" Target="https://www.guiatrabalhista.com.br/guia/jornada_computo_horas.htm" TargetMode="Externa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8.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mailto:4cngtes@saude.gov.b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hyperlink" Target="mailto:cgvats@saude.gov.br" TargetMode="Externa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1</a:t>
            </a:fld>
            <a:endParaRPr lang="pt-BR" dirty="0"/>
          </a:p>
        </p:txBody>
      </p:sp>
      <p:sp>
        <p:nvSpPr>
          <p:cNvPr id="6" name="CaixaDeTexto 5">
            <a:extLst>
              <a:ext uri="{FF2B5EF4-FFF2-40B4-BE49-F238E27FC236}">
                <a16:creationId xmlns:a16="http://schemas.microsoft.com/office/drawing/2014/main" id="{1871B703-C24A-6E15-4623-F42CFA1CE2FD}"/>
              </a:ext>
            </a:extLst>
          </p:cNvPr>
          <p:cNvSpPr txBox="1"/>
          <p:nvPr/>
        </p:nvSpPr>
        <p:spPr>
          <a:xfrm>
            <a:off x="0" y="5710019"/>
            <a:ext cx="4422929" cy="646331"/>
          </a:xfrm>
          <a:prstGeom prst="rect">
            <a:avLst/>
          </a:prstGeom>
          <a:solidFill>
            <a:schemeClr val="accent6">
              <a:lumMod val="60000"/>
              <a:lumOff val="40000"/>
            </a:schemeClr>
          </a:solidFill>
        </p:spPr>
        <p:txBody>
          <a:bodyPr wrap="square" rtlCol="0">
            <a:spAutoFit/>
          </a:bodyPr>
          <a:lstStyle/>
          <a:p>
            <a:pPr algn="ctr"/>
            <a:r>
              <a:rPr lang="pt-BR" b="1" dirty="0"/>
              <a:t>BRUNO GUIMARÃES DE ALMEIDA</a:t>
            </a:r>
          </a:p>
          <a:p>
            <a:pPr algn="ctr"/>
            <a:r>
              <a:rPr lang="pt-BR" b="1" dirty="0"/>
              <a:t>DIRETOR DEGERTS SGTES MS</a:t>
            </a:r>
          </a:p>
        </p:txBody>
      </p:sp>
      <p:pic>
        <p:nvPicPr>
          <p:cNvPr id="7" name="Imagem 6">
            <a:extLst>
              <a:ext uri="{FF2B5EF4-FFF2-40B4-BE49-F238E27FC236}">
                <a16:creationId xmlns:a16="http://schemas.microsoft.com/office/drawing/2014/main" id="{83A6441B-9565-A1EA-B9DE-1AC321C4ED3E}"/>
              </a:ext>
            </a:extLst>
          </p:cNvPr>
          <p:cNvPicPr>
            <a:picLocks noChangeAspect="1"/>
          </p:cNvPicPr>
          <p:nvPr/>
        </p:nvPicPr>
        <p:blipFill>
          <a:blip r:embed="rId2"/>
          <a:stretch>
            <a:fillRect/>
          </a:stretch>
        </p:blipFill>
        <p:spPr>
          <a:xfrm>
            <a:off x="0" y="1"/>
            <a:ext cx="8332269" cy="2153920"/>
          </a:xfrm>
          <a:prstGeom prst="rect">
            <a:avLst/>
          </a:prstGeom>
        </p:spPr>
      </p:pic>
      <p:sp>
        <p:nvSpPr>
          <p:cNvPr id="8" name="CaixaDeTexto 7">
            <a:extLst>
              <a:ext uri="{FF2B5EF4-FFF2-40B4-BE49-F238E27FC236}">
                <a16:creationId xmlns:a16="http://schemas.microsoft.com/office/drawing/2014/main" id="{78AD54D6-5374-7833-978F-7818E5C37E4A}"/>
              </a:ext>
            </a:extLst>
          </p:cNvPr>
          <p:cNvSpPr txBox="1"/>
          <p:nvPr/>
        </p:nvSpPr>
        <p:spPr>
          <a:xfrm>
            <a:off x="1554480" y="2765088"/>
            <a:ext cx="8625840" cy="1938992"/>
          </a:xfrm>
          <a:prstGeom prst="rect">
            <a:avLst/>
          </a:prstGeom>
          <a:noFill/>
        </p:spPr>
        <p:txBody>
          <a:bodyPr wrap="square" rtlCol="0">
            <a:spAutoFit/>
          </a:bodyPr>
          <a:lstStyle/>
          <a:p>
            <a:pPr algn="ctr"/>
            <a:r>
              <a:rPr lang="pt-BR" sz="4000" b="1" dirty="0"/>
              <a:t>De RH para Gestão do Trabalho e Educação na Saúde: Perspectivas e Desafios para o RN </a:t>
            </a:r>
          </a:p>
        </p:txBody>
      </p:sp>
    </p:spTree>
    <p:extLst>
      <p:ext uri="{BB962C8B-B14F-4D97-AF65-F5344CB8AC3E}">
        <p14:creationId xmlns:p14="http://schemas.microsoft.com/office/powerpoint/2010/main" val="382094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tenda a Seguridade Social e impacto dela na vida dos Pobres | SSVP Brasil"/>
          <p:cNvPicPr>
            <a:picLocks noChangeAspect="1" noChangeArrowheads="1"/>
          </p:cNvPicPr>
          <p:nvPr/>
        </p:nvPicPr>
        <p:blipFill>
          <a:blip r:embed="rId2"/>
          <a:srcRect/>
          <a:stretch>
            <a:fillRect/>
          </a:stretch>
        </p:blipFill>
        <p:spPr bwMode="auto">
          <a:xfrm>
            <a:off x="1950732" y="1372459"/>
            <a:ext cx="7924788" cy="5273056"/>
          </a:xfrm>
          <a:prstGeom prst="rect">
            <a:avLst/>
          </a:prstGeom>
          <a:noFill/>
        </p:spPr>
      </p:pic>
    </p:spTree>
    <p:extLst>
      <p:ext uri="{BB962C8B-B14F-4D97-AF65-F5344CB8AC3E}">
        <p14:creationId xmlns:p14="http://schemas.microsoft.com/office/powerpoint/2010/main" val="4276742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Ver a imagem de origem"/>
          <p:cNvPicPr>
            <a:picLocks noChangeAspect="1" noChangeArrowheads="1"/>
          </p:cNvPicPr>
          <p:nvPr/>
        </p:nvPicPr>
        <p:blipFill>
          <a:blip r:embed="rId2"/>
          <a:srcRect/>
          <a:stretch>
            <a:fillRect/>
          </a:stretch>
        </p:blipFill>
        <p:spPr bwMode="auto">
          <a:xfrm>
            <a:off x="139989" y="2159555"/>
            <a:ext cx="5565287" cy="3902836"/>
          </a:xfrm>
          <a:prstGeom prst="rect">
            <a:avLst/>
          </a:prstGeom>
          <a:noFill/>
        </p:spPr>
      </p:pic>
      <p:sp>
        <p:nvSpPr>
          <p:cNvPr id="5" name="CaixaDeTexto 4"/>
          <p:cNvSpPr txBox="1"/>
          <p:nvPr/>
        </p:nvSpPr>
        <p:spPr>
          <a:xfrm>
            <a:off x="353608" y="6140518"/>
            <a:ext cx="3071354"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40" hangingPunct="0"/>
            <a:r>
              <a:rPr lang="pt-BR" sz="1500" b="1" dirty="0">
                <a:latin typeface="Helvetica Neue"/>
                <a:ea typeface="Helvetica Neue"/>
                <a:cs typeface="Helvetica Neue"/>
                <a:sym typeface="Helvetica Neue"/>
              </a:rPr>
              <a:t>Modelo de </a:t>
            </a:r>
            <a:r>
              <a:rPr lang="pt-BR" sz="1500" b="1" dirty="0" err="1">
                <a:latin typeface="Helvetica Neue"/>
                <a:ea typeface="Helvetica Neue"/>
                <a:cs typeface="Helvetica Neue"/>
                <a:sym typeface="Helvetica Neue"/>
              </a:rPr>
              <a:t>Dahlgren</a:t>
            </a:r>
            <a:r>
              <a:rPr lang="pt-BR" sz="1500" b="1" dirty="0">
                <a:latin typeface="Helvetica Neue"/>
                <a:ea typeface="Helvetica Neue"/>
                <a:cs typeface="Helvetica Neue"/>
                <a:sym typeface="Helvetica Neue"/>
              </a:rPr>
              <a:t> e </a:t>
            </a:r>
            <a:r>
              <a:rPr lang="pt-BR" sz="1500" b="1" dirty="0" err="1">
                <a:latin typeface="Helvetica Neue"/>
                <a:ea typeface="Helvetica Neue"/>
                <a:cs typeface="Helvetica Neue"/>
                <a:sym typeface="Helvetica Neue"/>
              </a:rPr>
              <a:t>Whitehead</a:t>
            </a:r>
            <a:endParaRPr lang="pt-BR" sz="1500" b="1" dirty="0">
              <a:latin typeface="Helvetica Neue"/>
              <a:ea typeface="Helvetica Neue"/>
              <a:cs typeface="Helvetica Neue"/>
              <a:sym typeface="Helvetica Neue"/>
            </a:endParaRPr>
          </a:p>
        </p:txBody>
      </p:sp>
      <p:pic>
        <p:nvPicPr>
          <p:cNvPr id="48132" name="Picture 4" descr="Ver a imagem de origem"/>
          <p:cNvPicPr>
            <a:picLocks noChangeAspect="1" noChangeArrowheads="1"/>
          </p:cNvPicPr>
          <p:nvPr/>
        </p:nvPicPr>
        <p:blipFill>
          <a:blip r:embed="rId3"/>
          <a:srcRect/>
          <a:stretch>
            <a:fillRect/>
          </a:stretch>
        </p:blipFill>
        <p:spPr bwMode="auto">
          <a:xfrm>
            <a:off x="6362591" y="993048"/>
            <a:ext cx="5015695" cy="3761771"/>
          </a:xfrm>
          <a:prstGeom prst="rect">
            <a:avLst/>
          </a:prstGeom>
          <a:noFill/>
        </p:spPr>
      </p:pic>
      <p:sp>
        <p:nvSpPr>
          <p:cNvPr id="8" name="CaixaDeTexto 7"/>
          <p:cNvSpPr txBox="1"/>
          <p:nvPr/>
        </p:nvSpPr>
        <p:spPr>
          <a:xfrm>
            <a:off x="6613958" y="111638"/>
            <a:ext cx="2904641"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40" hangingPunct="0"/>
            <a:r>
              <a:rPr lang="pt-BR" sz="2400" b="1" dirty="0">
                <a:latin typeface="Helvetica Neue"/>
                <a:ea typeface="Helvetica Neue"/>
                <a:cs typeface="Helvetica Neue"/>
                <a:sym typeface="Helvetica Neue"/>
              </a:rPr>
              <a:t>Conceito </a:t>
            </a:r>
          </a:p>
          <a:p>
            <a:pPr algn="ctr" defTabSz="412740" hangingPunct="0"/>
            <a:r>
              <a:rPr lang="pt-BR" sz="2400" b="1" dirty="0">
                <a:latin typeface="Helvetica Neue"/>
                <a:ea typeface="Helvetica Neue"/>
                <a:cs typeface="Helvetica Neue"/>
                <a:sym typeface="Helvetica Neue"/>
              </a:rPr>
              <a:t>Ampliado de Saúde</a:t>
            </a:r>
          </a:p>
        </p:txBody>
      </p:sp>
      <p:sp>
        <p:nvSpPr>
          <p:cNvPr id="2" name="CaixaDeTexto 1"/>
          <p:cNvSpPr txBox="1"/>
          <p:nvPr/>
        </p:nvSpPr>
        <p:spPr>
          <a:xfrm>
            <a:off x="6486726" y="4754819"/>
            <a:ext cx="4872473" cy="1405641"/>
          </a:xfrm>
          <a:prstGeom prst="rect">
            <a:avLst/>
          </a:prstGeom>
          <a:noFill/>
        </p:spPr>
        <p:txBody>
          <a:bodyPr wrap="square" rtlCol="0">
            <a:spAutoFit/>
          </a:bodyPr>
          <a:lstStyle/>
          <a:p>
            <a:pPr algn="ctr"/>
            <a:r>
              <a:rPr lang="pt-BR" sz="4267" dirty="0"/>
              <a:t>Para dar conta desses desafios...</a:t>
            </a:r>
          </a:p>
        </p:txBody>
      </p:sp>
      <p:sp>
        <p:nvSpPr>
          <p:cNvPr id="3" name="CaixaDeTexto 2">
            <a:extLst>
              <a:ext uri="{FF2B5EF4-FFF2-40B4-BE49-F238E27FC236}">
                <a16:creationId xmlns:a16="http://schemas.microsoft.com/office/drawing/2014/main" id="{ED1A1A47-64B3-9790-7456-3440CCBB0A97}"/>
              </a:ext>
            </a:extLst>
          </p:cNvPr>
          <p:cNvSpPr txBox="1"/>
          <p:nvPr/>
        </p:nvSpPr>
        <p:spPr>
          <a:xfrm>
            <a:off x="519730" y="1738927"/>
            <a:ext cx="4805803"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40" hangingPunct="0"/>
            <a:r>
              <a:rPr lang="pt-BR" sz="2400" b="1" dirty="0">
                <a:latin typeface="Helvetica Neue"/>
                <a:ea typeface="Helvetica Neue"/>
                <a:cs typeface="Helvetica Neue"/>
                <a:sym typeface="Helvetica Neue"/>
              </a:rPr>
              <a:t>Determinantes Sociais de Saúde</a:t>
            </a:r>
          </a:p>
        </p:txBody>
      </p:sp>
    </p:spTree>
    <p:extLst>
      <p:ext uri="{BB962C8B-B14F-4D97-AF65-F5344CB8AC3E}">
        <p14:creationId xmlns:p14="http://schemas.microsoft.com/office/powerpoint/2010/main" val="3062943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0" y="0"/>
            <a:ext cx="12192000" cy="7237392"/>
          </a:xfrm>
          <a:prstGeom prst="rect">
            <a:avLst/>
          </a:prstGeom>
        </p:spPr>
      </p:pic>
      <p:sp>
        <p:nvSpPr>
          <p:cNvPr id="2" name="Título 1"/>
          <p:cNvSpPr>
            <a:spLocks noGrp="1"/>
          </p:cNvSpPr>
          <p:nvPr>
            <p:ph type="title"/>
          </p:nvPr>
        </p:nvSpPr>
        <p:spPr>
          <a:xfrm>
            <a:off x="-54592" y="2798644"/>
            <a:ext cx="12301183" cy="1268389"/>
          </a:xfrm>
          <a:solidFill>
            <a:schemeClr val="bg1"/>
          </a:solidFill>
        </p:spPr>
        <p:txBody>
          <a:bodyPr>
            <a:normAutofit fontScale="90000"/>
          </a:bodyPr>
          <a:lstStyle/>
          <a:p>
            <a:pPr algn="ctr"/>
            <a:r>
              <a:rPr lang="pt-BR" b="1" dirty="0">
                <a:latin typeface="Arial" panose="020B0604020202020204" pitchFamily="34" charset="0"/>
                <a:cs typeface="Arial" panose="020B0604020202020204" pitchFamily="34" charset="0"/>
              </a:rPr>
              <a:t>É fundamental o trabalho das trabalhadoras e dos trabalhadores da saúde</a:t>
            </a:r>
          </a:p>
        </p:txBody>
      </p:sp>
    </p:spTree>
    <p:extLst>
      <p:ext uri="{BB962C8B-B14F-4D97-AF65-F5344CB8AC3E}">
        <p14:creationId xmlns:p14="http://schemas.microsoft.com/office/powerpoint/2010/main" val="2108324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C91346E2-7C84-D7FF-09DC-FB1806BD925F}"/>
              </a:ext>
            </a:extLst>
          </p:cNvPr>
          <p:cNvSpPr>
            <a:spLocks noGrp="1"/>
          </p:cNvSpPr>
          <p:nvPr>
            <p:ph idx="1"/>
          </p:nvPr>
        </p:nvSpPr>
        <p:spPr>
          <a:xfrm>
            <a:off x="929640" y="2652395"/>
            <a:ext cx="10515600" cy="1191895"/>
          </a:xfrm>
          <a:solidFill>
            <a:schemeClr val="accent2">
              <a:lumMod val="40000"/>
              <a:lumOff val="60000"/>
            </a:schemeClr>
          </a:solidFill>
        </p:spPr>
        <p:txBody>
          <a:bodyPr>
            <a:normAutofit/>
          </a:bodyPr>
          <a:lstStyle/>
          <a:p>
            <a:pPr marL="0" indent="0" algn="ctr">
              <a:buNone/>
            </a:pPr>
            <a:r>
              <a:rPr lang="pt-BR" sz="6600" b="1" dirty="0">
                <a:effectLst>
                  <a:outerShdw blurRad="38100" dist="38100" dir="2700000" algn="tl">
                    <a:srgbClr val="000000">
                      <a:alpha val="43137"/>
                    </a:srgbClr>
                  </a:outerShdw>
                </a:effectLst>
              </a:rPr>
              <a:t>Como chegamos até aqui </a:t>
            </a:r>
            <a:r>
              <a:rPr lang="pt-BR" sz="6600" b="1" i="0" dirty="0">
                <a:solidFill>
                  <a:srgbClr val="4D5156"/>
                </a:solidFill>
                <a:effectLst>
                  <a:outerShdw blurRad="38100" dist="38100" dir="2700000" algn="tl">
                    <a:srgbClr val="000000">
                      <a:alpha val="43137"/>
                    </a:srgbClr>
                  </a:outerShdw>
                </a:effectLst>
                <a:highlight>
                  <a:srgbClr val="FFFFFF"/>
                </a:highlight>
                <a:latin typeface="arial" panose="020B0604020202020204" pitchFamily="34" charset="0"/>
              </a:rPr>
              <a:t>?</a:t>
            </a:r>
            <a:endParaRPr lang="pt-BR" sz="6600" b="1" dirty="0">
              <a:effectLst>
                <a:outerShdw blurRad="38100" dist="38100" dir="2700000" algn="tl">
                  <a:srgbClr val="000000">
                    <a:alpha val="43137"/>
                  </a:srgbClr>
                </a:outerShdw>
              </a:effectLst>
            </a:endParaRPr>
          </a:p>
        </p:txBody>
      </p:sp>
      <p:sp>
        <p:nvSpPr>
          <p:cNvPr id="4" name="Espaço Reservado para Número de Slide 3">
            <a:extLst>
              <a:ext uri="{FF2B5EF4-FFF2-40B4-BE49-F238E27FC236}">
                <a16:creationId xmlns:a16="http://schemas.microsoft.com/office/drawing/2014/main" id="{1789DD69-DBC5-C40B-1693-D9D5C94970A7}"/>
              </a:ext>
            </a:extLst>
          </p:cNvPr>
          <p:cNvSpPr>
            <a:spLocks noGrp="1"/>
          </p:cNvSpPr>
          <p:nvPr>
            <p:ph type="sldNum" sz="quarter" idx="12"/>
          </p:nvPr>
        </p:nvSpPr>
        <p:spPr/>
        <p:txBody>
          <a:bodyPr/>
          <a:lstStyle/>
          <a:p>
            <a:fld id="{48F63A3B-78C7-47BE-AE5E-E10140E04643}" type="slidenum">
              <a:rPr lang="en-US" smtClean="0"/>
              <a:t>13</a:t>
            </a:fld>
            <a:endParaRPr lang="en-US" dirty="0"/>
          </a:p>
        </p:txBody>
      </p:sp>
    </p:spTree>
    <p:extLst>
      <p:ext uri="{BB962C8B-B14F-4D97-AF65-F5344CB8AC3E}">
        <p14:creationId xmlns:p14="http://schemas.microsoft.com/office/powerpoint/2010/main" val="423403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A24E56-C703-47CC-6002-52FC954751F1}"/>
              </a:ext>
            </a:extLst>
          </p:cNvPr>
          <p:cNvSpPr>
            <a:spLocks noGrp="1"/>
          </p:cNvSpPr>
          <p:nvPr>
            <p:ph type="title"/>
          </p:nvPr>
        </p:nvSpPr>
        <p:spPr>
          <a:xfrm>
            <a:off x="5496560" y="159378"/>
            <a:ext cx="5857240" cy="1325563"/>
          </a:xfrm>
        </p:spPr>
        <p:txBody>
          <a:bodyPr>
            <a:normAutofit/>
          </a:bodyPr>
          <a:lstStyle/>
          <a:p>
            <a:pPr algn="ctr"/>
            <a:r>
              <a:rPr lang="pt-BR" sz="6000" b="1" dirty="0">
                <a:effectLst>
                  <a:outerShdw blurRad="38100" dist="38100" dir="2700000" algn="tl">
                    <a:srgbClr val="000000">
                      <a:alpha val="43137"/>
                    </a:srgbClr>
                  </a:outerShdw>
                </a:effectLst>
              </a:rPr>
              <a:t>Do RH à GTES</a:t>
            </a:r>
          </a:p>
        </p:txBody>
      </p:sp>
      <p:sp>
        <p:nvSpPr>
          <p:cNvPr id="3" name="Espaço Reservado para Conteúdo 2">
            <a:extLst>
              <a:ext uri="{FF2B5EF4-FFF2-40B4-BE49-F238E27FC236}">
                <a16:creationId xmlns:a16="http://schemas.microsoft.com/office/drawing/2014/main" id="{3D095D87-763B-757F-8F98-A221C261E882}"/>
              </a:ext>
            </a:extLst>
          </p:cNvPr>
          <p:cNvSpPr>
            <a:spLocks noGrp="1"/>
          </p:cNvSpPr>
          <p:nvPr>
            <p:ph idx="1"/>
          </p:nvPr>
        </p:nvSpPr>
        <p:spPr>
          <a:xfrm>
            <a:off x="165100" y="1561192"/>
            <a:ext cx="11762740" cy="2205346"/>
          </a:xfrm>
        </p:spPr>
        <p:txBody>
          <a:bodyPr>
            <a:noAutofit/>
          </a:bodyPr>
          <a:lstStyle/>
          <a:p>
            <a:pPr algn="just">
              <a:buFont typeface="Wingdings" panose="05000000000000000000" pitchFamily="2" charset="2"/>
              <a:buChar char="ü"/>
            </a:pPr>
            <a:r>
              <a:rPr lang="pt-BR" sz="2200" b="1" dirty="0"/>
              <a:t>Década de 20</a:t>
            </a:r>
            <a:r>
              <a:rPr lang="pt-BR" sz="2200" dirty="0"/>
              <a:t> – EUA –  </a:t>
            </a:r>
            <a:r>
              <a:rPr lang="pt-BR" sz="2200" b="1" dirty="0"/>
              <a:t>Relações Industriais </a:t>
            </a:r>
            <a:r>
              <a:rPr lang="pt-BR" sz="2200" dirty="0"/>
              <a:t>(ações administrativas e burocráticas – intermediação de desentendimentos e redução de conflitos ): Expansão da indústria e as empresas mobilizou a criação desta área para gerenciamento o grande número de trabalhadores contratados;</a:t>
            </a:r>
          </a:p>
          <a:p>
            <a:pPr algn="just">
              <a:buFont typeface="Wingdings" panose="05000000000000000000" pitchFamily="2" charset="2"/>
              <a:buChar char="ü"/>
            </a:pPr>
            <a:endParaRPr lang="pt-BR" sz="2200" dirty="0"/>
          </a:p>
          <a:p>
            <a:pPr algn="just">
              <a:lnSpc>
                <a:spcPct val="120000"/>
              </a:lnSpc>
              <a:spcBef>
                <a:spcPts val="0"/>
              </a:spcBef>
              <a:buFont typeface="Wingdings" panose="05000000000000000000" pitchFamily="2" charset="2"/>
              <a:buChar char="ü"/>
            </a:pPr>
            <a:r>
              <a:rPr lang="pt-BR" sz="2200" b="1" dirty="0"/>
              <a:t>Década de 50 </a:t>
            </a:r>
            <a:r>
              <a:rPr lang="pt-BR" sz="2200" dirty="0"/>
              <a:t>– </a:t>
            </a:r>
            <a:r>
              <a:rPr lang="pt-BR" sz="2200" b="1" dirty="0"/>
              <a:t>Administração de Pessoal </a:t>
            </a:r>
            <a:r>
              <a:rPr lang="pt-BR" sz="2200" dirty="0"/>
              <a:t>– Aplicação da legislação trabalhista vigente </a:t>
            </a:r>
            <a:r>
              <a:rPr lang="pt-BR" sz="2200" b="0" i="0" dirty="0">
                <a:solidFill>
                  <a:srgbClr val="000000"/>
                </a:solidFill>
                <a:effectLst/>
                <a:highlight>
                  <a:srgbClr val="FFFFFF"/>
                </a:highlight>
              </a:rPr>
              <a:t>Decreto-Lei nº 5.452, de 1 de maio de 1943 - contexto de "estado regulamentador“</a:t>
            </a:r>
          </a:p>
          <a:p>
            <a:pPr marL="0" indent="0" algn="l">
              <a:lnSpc>
                <a:spcPct val="120000"/>
              </a:lnSpc>
              <a:spcBef>
                <a:spcPts val="0"/>
              </a:spcBef>
              <a:buNone/>
            </a:pPr>
            <a:br>
              <a:rPr lang="pt-BR" sz="2200" b="1" i="0" dirty="0">
                <a:solidFill>
                  <a:srgbClr val="000000"/>
                </a:solidFill>
                <a:effectLst/>
                <a:highlight>
                  <a:srgbClr val="FFFFFF"/>
                </a:highlight>
              </a:rPr>
            </a:br>
            <a:endParaRPr lang="pt-BR" sz="2200" dirty="0"/>
          </a:p>
        </p:txBody>
      </p:sp>
      <p:sp>
        <p:nvSpPr>
          <p:cNvPr id="4" name="Espaço Reservado para Número de Slide 3">
            <a:extLst>
              <a:ext uri="{FF2B5EF4-FFF2-40B4-BE49-F238E27FC236}">
                <a16:creationId xmlns:a16="http://schemas.microsoft.com/office/drawing/2014/main" id="{5BDDC062-27BB-8E6A-1751-74A09B05ADD2}"/>
              </a:ext>
            </a:extLst>
          </p:cNvPr>
          <p:cNvSpPr>
            <a:spLocks noGrp="1"/>
          </p:cNvSpPr>
          <p:nvPr>
            <p:ph type="sldNum" sz="quarter" idx="12"/>
          </p:nvPr>
        </p:nvSpPr>
        <p:spPr/>
        <p:txBody>
          <a:bodyPr/>
          <a:lstStyle/>
          <a:p>
            <a:fld id="{48F63A3B-78C7-47BE-AE5E-E10140E04643}" type="slidenum">
              <a:rPr lang="en-US" smtClean="0"/>
              <a:t>14</a:t>
            </a:fld>
            <a:endParaRPr lang="en-US" dirty="0"/>
          </a:p>
        </p:txBody>
      </p:sp>
      <p:sp>
        <p:nvSpPr>
          <p:cNvPr id="6" name="CaixaDeTexto 5">
            <a:extLst>
              <a:ext uri="{FF2B5EF4-FFF2-40B4-BE49-F238E27FC236}">
                <a16:creationId xmlns:a16="http://schemas.microsoft.com/office/drawing/2014/main" id="{7E3F3AAC-9E64-A7EF-73BA-2DD52A3A31F5}"/>
              </a:ext>
            </a:extLst>
          </p:cNvPr>
          <p:cNvSpPr txBox="1"/>
          <p:nvPr/>
        </p:nvSpPr>
        <p:spPr>
          <a:xfrm>
            <a:off x="7630160" y="3929353"/>
            <a:ext cx="4704080" cy="2363724"/>
          </a:xfrm>
          <a:prstGeom prst="rect">
            <a:avLst/>
          </a:prstGeom>
          <a:noFill/>
        </p:spPr>
        <p:txBody>
          <a:bodyPr wrap="square" rtlCol="0">
            <a:spAutoFit/>
          </a:bodyPr>
          <a:lstStyle/>
          <a:p>
            <a:pPr marL="285750" indent="-285750" algn="l">
              <a:lnSpc>
                <a:spcPct val="120000"/>
              </a:lnSpc>
              <a:spcBef>
                <a:spcPts val="0"/>
              </a:spcBef>
              <a:buFont typeface="Arial" panose="020B0604020202020204" pitchFamily="34" charset="0"/>
              <a:buChar char="•"/>
            </a:pPr>
            <a:r>
              <a:rPr lang="pt-BR" sz="1800" b="0" i="0" u="sng" dirty="0">
                <a:effectLst/>
                <a:highlight>
                  <a:srgbClr val="FFFFFF"/>
                </a:highlight>
              </a:rPr>
              <a:t>Contratos Individuais de Trabalho;</a:t>
            </a:r>
          </a:p>
          <a:p>
            <a:pPr marL="285750" indent="-285750" algn="l">
              <a:lnSpc>
                <a:spcPct val="120000"/>
              </a:lnSpc>
              <a:spcBef>
                <a:spcPts val="0"/>
              </a:spcBef>
              <a:buFont typeface="Arial" panose="020B0604020202020204" pitchFamily="34" charset="0"/>
              <a:buChar char="•"/>
            </a:pPr>
            <a:r>
              <a:rPr lang="pt-BR" sz="1800" b="0" i="0" u="sng" dirty="0">
                <a:effectLst/>
                <a:highlight>
                  <a:srgbClr val="FFFFFF"/>
                </a:highlight>
              </a:rPr>
              <a:t>Organização Sindical;</a:t>
            </a:r>
          </a:p>
          <a:p>
            <a:pPr marL="285750" indent="-285750" algn="l">
              <a:lnSpc>
                <a:spcPct val="120000"/>
              </a:lnSpc>
              <a:spcBef>
                <a:spcPts val="0"/>
              </a:spcBef>
              <a:buFont typeface="Arial" panose="020B0604020202020204" pitchFamily="34" charset="0"/>
              <a:buChar char="•"/>
            </a:pPr>
            <a:r>
              <a:rPr lang="pt-BR" sz="1800" b="0" i="0" u="sng" dirty="0">
                <a:effectLst/>
                <a:highlight>
                  <a:srgbClr val="FFFFFF"/>
                </a:highlight>
                <a:hlinkClick r:id="rId2">
                  <a:extLst>
                    <a:ext uri="{A12FA001-AC4F-418D-AE19-62706E023703}">
                      <ahyp:hlinkClr xmlns:ahyp="http://schemas.microsoft.com/office/drawing/2018/hyperlinkcolor" val="tx"/>
                    </a:ext>
                  </a:extLst>
                </a:hlinkClick>
              </a:rPr>
              <a:t>Convenções Coletivas</a:t>
            </a:r>
            <a:r>
              <a:rPr lang="pt-BR" sz="1800" b="0" i="0" u="sng" dirty="0">
                <a:effectLst/>
                <a:highlight>
                  <a:srgbClr val="FFFFFF"/>
                </a:highlight>
              </a:rPr>
              <a:t>;</a:t>
            </a:r>
          </a:p>
          <a:p>
            <a:pPr marL="285750" indent="-285750">
              <a:lnSpc>
                <a:spcPct val="120000"/>
              </a:lnSpc>
              <a:buFont typeface="Arial" panose="020B0604020202020204" pitchFamily="34" charset="0"/>
              <a:buChar char="•"/>
            </a:pPr>
            <a:r>
              <a:rPr lang="pt-BR" sz="1800" i="0" u="sng" dirty="0">
                <a:effectLst/>
                <a:highlight>
                  <a:srgbClr val="FFFFFF"/>
                </a:highlight>
              </a:rPr>
              <a:t>Proteção do Trabalho da Mulher;</a:t>
            </a:r>
          </a:p>
          <a:p>
            <a:pPr marL="285750" indent="-285750" algn="l">
              <a:lnSpc>
                <a:spcPct val="120000"/>
              </a:lnSpc>
              <a:spcBef>
                <a:spcPts val="0"/>
              </a:spcBef>
              <a:buFont typeface="Arial" panose="020B0604020202020204" pitchFamily="34" charset="0"/>
              <a:buChar char="•"/>
            </a:pPr>
            <a:r>
              <a:rPr lang="pt-BR" sz="1800" b="0" i="0" u="sng" dirty="0">
                <a:effectLst/>
                <a:highlight>
                  <a:srgbClr val="FFFFFF"/>
                </a:highlight>
              </a:rPr>
              <a:t>Fiscalização;</a:t>
            </a:r>
          </a:p>
          <a:p>
            <a:pPr marL="285750" indent="-285750" algn="l">
              <a:lnSpc>
                <a:spcPct val="120000"/>
              </a:lnSpc>
              <a:spcBef>
                <a:spcPts val="0"/>
              </a:spcBef>
              <a:buFont typeface="Arial" panose="020B0604020202020204" pitchFamily="34" charset="0"/>
              <a:buChar char="•"/>
            </a:pPr>
            <a:r>
              <a:rPr lang="pt-BR" sz="1800" b="0" i="0" dirty="0">
                <a:solidFill>
                  <a:srgbClr val="000000"/>
                </a:solidFill>
                <a:effectLst/>
                <a:highlight>
                  <a:srgbClr val="FFFFFF"/>
                </a:highlight>
              </a:rPr>
              <a:t>Justiça do Trabalho e Processo Trabalhista.</a:t>
            </a:r>
          </a:p>
          <a:p>
            <a:pPr marL="285750" indent="-285750">
              <a:buFont typeface="Arial" panose="020B0604020202020204" pitchFamily="34" charset="0"/>
              <a:buChar char="•"/>
            </a:pPr>
            <a:endParaRPr lang="pt-BR" dirty="0"/>
          </a:p>
        </p:txBody>
      </p:sp>
      <p:sp>
        <p:nvSpPr>
          <p:cNvPr id="8" name="CaixaDeTexto 7">
            <a:extLst>
              <a:ext uri="{FF2B5EF4-FFF2-40B4-BE49-F238E27FC236}">
                <a16:creationId xmlns:a16="http://schemas.microsoft.com/office/drawing/2014/main" id="{813F2017-96E6-CE57-9232-CBBB5D7B1F99}"/>
              </a:ext>
            </a:extLst>
          </p:cNvPr>
          <p:cNvSpPr txBox="1"/>
          <p:nvPr/>
        </p:nvSpPr>
        <p:spPr>
          <a:xfrm>
            <a:off x="3480435" y="3842789"/>
            <a:ext cx="4348480" cy="269612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pt-BR" sz="1800" b="0" i="0" dirty="0">
                <a:effectLst/>
                <a:highlight>
                  <a:srgbClr val="FFFFFF"/>
                </a:highlight>
              </a:rPr>
              <a:t>Registro do Trabalhador/</a:t>
            </a:r>
            <a:r>
              <a:rPr lang="pt-BR" sz="1800" b="0" i="0" u="sng" dirty="0">
                <a:effectLst/>
                <a:highlight>
                  <a:srgbClr val="FFFFFF"/>
                </a:highlight>
                <a:hlinkClick r:id="rId3">
                  <a:extLst>
                    <a:ext uri="{A12FA001-AC4F-418D-AE19-62706E023703}">
                      <ahyp:hlinkClr xmlns:ahyp="http://schemas.microsoft.com/office/drawing/2018/hyperlinkcolor" val="tx"/>
                    </a:ext>
                  </a:extLst>
                </a:hlinkClick>
              </a:rPr>
              <a:t>Carteira de Trabalho</a:t>
            </a:r>
            <a:r>
              <a:rPr lang="pt-BR" sz="1800" b="0" i="0" dirty="0">
                <a:effectLst/>
                <a:highlight>
                  <a:srgbClr val="FFFFFF"/>
                </a:highlight>
              </a:rPr>
              <a:t>;</a:t>
            </a:r>
          </a:p>
          <a:p>
            <a:pPr marL="285750" indent="-285750" algn="l">
              <a:lnSpc>
                <a:spcPct val="120000"/>
              </a:lnSpc>
              <a:spcBef>
                <a:spcPts val="0"/>
              </a:spcBef>
              <a:buFont typeface="Arial" panose="020B0604020202020204" pitchFamily="34" charset="0"/>
              <a:buChar char="•"/>
            </a:pPr>
            <a:r>
              <a:rPr lang="pt-BR" sz="1800" i="0" u="sng" dirty="0">
                <a:effectLst/>
                <a:highlight>
                  <a:srgbClr val="FFFFFF"/>
                </a:highlight>
                <a:hlinkClick r:id="rId4">
                  <a:extLst>
                    <a:ext uri="{A12FA001-AC4F-418D-AE19-62706E023703}">
                      <ahyp:hlinkClr xmlns:ahyp="http://schemas.microsoft.com/office/drawing/2018/hyperlinkcolor" val="tx"/>
                    </a:ext>
                  </a:extLst>
                </a:hlinkClick>
              </a:rPr>
              <a:t>Jornada de Trabalho</a:t>
            </a:r>
            <a:r>
              <a:rPr lang="pt-BR" sz="1800" i="0" u="sng" dirty="0">
                <a:effectLst/>
                <a:highlight>
                  <a:srgbClr val="FFFFFF"/>
                </a:highlight>
              </a:rPr>
              <a:t>; </a:t>
            </a:r>
          </a:p>
          <a:p>
            <a:pPr marL="285750" indent="-285750" algn="l">
              <a:lnSpc>
                <a:spcPct val="120000"/>
              </a:lnSpc>
              <a:spcBef>
                <a:spcPts val="0"/>
              </a:spcBef>
              <a:buFont typeface="Arial" panose="020B0604020202020204" pitchFamily="34" charset="0"/>
              <a:buChar char="•"/>
            </a:pPr>
            <a:r>
              <a:rPr lang="pt-BR" sz="1800" i="0" u="sng" dirty="0">
                <a:effectLst/>
                <a:highlight>
                  <a:srgbClr val="FFFFFF"/>
                </a:highlight>
                <a:hlinkClick r:id="rId5">
                  <a:extLst>
                    <a:ext uri="{A12FA001-AC4F-418D-AE19-62706E023703}">
                      <ahyp:hlinkClr xmlns:ahyp="http://schemas.microsoft.com/office/drawing/2018/hyperlinkcolor" val="tx"/>
                    </a:ext>
                  </a:extLst>
                </a:hlinkClick>
              </a:rPr>
              <a:t>Período de Descanso</a:t>
            </a:r>
            <a:r>
              <a:rPr lang="pt-BR" sz="1800" i="0" u="sng" dirty="0">
                <a:effectLst/>
                <a:highlight>
                  <a:srgbClr val="FFFFFF"/>
                </a:highlight>
              </a:rPr>
              <a:t>;</a:t>
            </a:r>
          </a:p>
          <a:p>
            <a:pPr marL="285750" indent="-285750" algn="l">
              <a:lnSpc>
                <a:spcPct val="120000"/>
              </a:lnSpc>
              <a:spcBef>
                <a:spcPts val="0"/>
              </a:spcBef>
              <a:buFont typeface="Arial" panose="020B0604020202020204" pitchFamily="34" charset="0"/>
              <a:buChar char="•"/>
            </a:pPr>
            <a:r>
              <a:rPr lang="pt-BR" sz="1800" i="0" u="sng" dirty="0">
                <a:effectLst/>
                <a:highlight>
                  <a:srgbClr val="FFFFFF"/>
                </a:highlight>
                <a:hlinkClick r:id="rId6">
                  <a:extLst>
                    <a:ext uri="{A12FA001-AC4F-418D-AE19-62706E023703}">
                      <ahyp:hlinkClr xmlns:ahyp="http://schemas.microsoft.com/office/drawing/2018/hyperlinkcolor" val="tx"/>
                    </a:ext>
                  </a:extLst>
                </a:hlinkClick>
              </a:rPr>
              <a:t>Férias</a:t>
            </a:r>
            <a:r>
              <a:rPr lang="pt-BR" sz="1800" i="0" u="sng" dirty="0">
                <a:effectLst/>
                <a:highlight>
                  <a:srgbClr val="FFFFFF"/>
                </a:highlight>
              </a:rPr>
              <a:t>;</a:t>
            </a:r>
          </a:p>
          <a:p>
            <a:pPr marL="285750" indent="-285750" algn="l">
              <a:lnSpc>
                <a:spcPct val="120000"/>
              </a:lnSpc>
              <a:spcBef>
                <a:spcPts val="0"/>
              </a:spcBef>
              <a:buFont typeface="Arial" panose="020B0604020202020204" pitchFamily="34" charset="0"/>
              <a:buChar char="•"/>
            </a:pPr>
            <a:r>
              <a:rPr lang="pt-BR" sz="1800" i="0" u="sng" dirty="0">
                <a:effectLst/>
                <a:highlight>
                  <a:srgbClr val="FFFFFF"/>
                </a:highlight>
                <a:hlinkClick r:id="rId7">
                  <a:extLst>
                    <a:ext uri="{A12FA001-AC4F-418D-AE19-62706E023703}">
                      <ahyp:hlinkClr xmlns:ahyp="http://schemas.microsoft.com/office/drawing/2018/hyperlinkcolor" val="tx"/>
                    </a:ext>
                  </a:extLst>
                </a:hlinkClick>
              </a:rPr>
              <a:t>Medicina do Trabalho</a:t>
            </a:r>
            <a:r>
              <a:rPr lang="pt-BR" sz="1800" i="0" u="sng" dirty="0">
                <a:effectLst/>
                <a:highlight>
                  <a:srgbClr val="FFFFFF"/>
                </a:highlight>
              </a:rPr>
              <a:t>;</a:t>
            </a:r>
          </a:p>
          <a:p>
            <a:pPr marL="285750" indent="-285750" algn="l">
              <a:lnSpc>
                <a:spcPct val="120000"/>
              </a:lnSpc>
              <a:spcBef>
                <a:spcPts val="0"/>
              </a:spcBef>
              <a:buFont typeface="Arial" panose="020B0604020202020204" pitchFamily="34" charset="0"/>
              <a:buChar char="•"/>
            </a:pPr>
            <a:r>
              <a:rPr lang="pt-BR" sz="1800" i="0" u="sng" dirty="0">
                <a:effectLst/>
                <a:highlight>
                  <a:srgbClr val="FFFFFF"/>
                </a:highlight>
                <a:hlinkClick r:id="rId8">
                  <a:extLst>
                    <a:ext uri="{A12FA001-AC4F-418D-AE19-62706E023703}">
                      <ahyp:hlinkClr xmlns:ahyp="http://schemas.microsoft.com/office/drawing/2018/hyperlinkcolor" val="tx"/>
                    </a:ext>
                  </a:extLst>
                </a:hlinkClick>
              </a:rPr>
              <a:t>Categorias Especiais de Trabalhadores</a:t>
            </a:r>
            <a:r>
              <a:rPr lang="pt-BR" sz="1800" i="0" u="sng" dirty="0">
                <a:effectLst/>
                <a:highlight>
                  <a:srgbClr val="FFFFFF"/>
                </a:highlight>
              </a:rPr>
              <a:t>;</a:t>
            </a:r>
          </a:p>
          <a:p>
            <a:pPr marL="285750" indent="-285750">
              <a:buFont typeface="Arial" panose="020B0604020202020204" pitchFamily="34" charset="0"/>
              <a:buChar char="•"/>
            </a:pPr>
            <a:endParaRPr lang="pt-BR" dirty="0"/>
          </a:p>
        </p:txBody>
      </p:sp>
      <p:pic>
        <p:nvPicPr>
          <p:cNvPr id="9" name="Imagem 8">
            <a:extLst>
              <a:ext uri="{FF2B5EF4-FFF2-40B4-BE49-F238E27FC236}">
                <a16:creationId xmlns:a16="http://schemas.microsoft.com/office/drawing/2014/main" id="{30FD6E33-6A63-A544-0EB2-56A0E0619321}"/>
              </a:ext>
            </a:extLst>
          </p:cNvPr>
          <p:cNvPicPr>
            <a:picLocks noChangeAspect="1"/>
          </p:cNvPicPr>
          <p:nvPr/>
        </p:nvPicPr>
        <p:blipFill>
          <a:blip r:embed="rId9"/>
          <a:stretch>
            <a:fillRect/>
          </a:stretch>
        </p:blipFill>
        <p:spPr>
          <a:xfrm>
            <a:off x="165100" y="4272698"/>
            <a:ext cx="3009900" cy="1514475"/>
          </a:xfrm>
          <a:prstGeom prst="rect">
            <a:avLst/>
          </a:prstGeom>
        </p:spPr>
      </p:pic>
    </p:spTree>
    <p:extLst>
      <p:ext uri="{BB962C8B-B14F-4D97-AF65-F5344CB8AC3E}">
        <p14:creationId xmlns:p14="http://schemas.microsoft.com/office/powerpoint/2010/main" val="2465024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A24E56-C703-47CC-6002-52FC954751F1}"/>
              </a:ext>
            </a:extLst>
          </p:cNvPr>
          <p:cNvSpPr>
            <a:spLocks noGrp="1"/>
          </p:cNvSpPr>
          <p:nvPr>
            <p:ph type="title"/>
          </p:nvPr>
        </p:nvSpPr>
        <p:spPr>
          <a:xfrm>
            <a:off x="5577840" y="136525"/>
            <a:ext cx="5857240" cy="1325563"/>
          </a:xfrm>
        </p:spPr>
        <p:txBody>
          <a:bodyPr>
            <a:normAutofit/>
          </a:bodyPr>
          <a:lstStyle/>
          <a:p>
            <a:pPr algn="ctr"/>
            <a:r>
              <a:rPr lang="pt-BR" sz="6000" b="1" dirty="0">
                <a:effectLst>
                  <a:outerShdw blurRad="38100" dist="38100" dir="2700000" algn="tl">
                    <a:srgbClr val="000000">
                      <a:alpha val="43137"/>
                    </a:srgbClr>
                  </a:outerShdw>
                </a:effectLst>
              </a:rPr>
              <a:t>Do RH à GTES</a:t>
            </a:r>
          </a:p>
        </p:txBody>
      </p:sp>
      <p:sp>
        <p:nvSpPr>
          <p:cNvPr id="3" name="Espaço Reservado para Conteúdo 2">
            <a:extLst>
              <a:ext uri="{FF2B5EF4-FFF2-40B4-BE49-F238E27FC236}">
                <a16:creationId xmlns:a16="http://schemas.microsoft.com/office/drawing/2014/main" id="{3D095D87-763B-757F-8F98-A221C261E882}"/>
              </a:ext>
            </a:extLst>
          </p:cNvPr>
          <p:cNvSpPr>
            <a:spLocks noGrp="1"/>
          </p:cNvSpPr>
          <p:nvPr>
            <p:ph idx="1"/>
          </p:nvPr>
        </p:nvSpPr>
        <p:spPr>
          <a:xfrm>
            <a:off x="111760" y="1249680"/>
            <a:ext cx="11877040" cy="4998719"/>
          </a:xfrm>
        </p:spPr>
        <p:txBody>
          <a:bodyPr>
            <a:noAutofit/>
          </a:bodyPr>
          <a:lstStyle/>
          <a:p>
            <a:pPr marL="0" indent="0">
              <a:lnSpc>
                <a:spcPct val="120000"/>
              </a:lnSpc>
              <a:spcBef>
                <a:spcPts val="0"/>
              </a:spcBef>
              <a:buNone/>
            </a:pPr>
            <a:r>
              <a:rPr lang="pt-BR" sz="2200" b="1" dirty="0"/>
              <a:t>Década de 60 </a:t>
            </a:r>
            <a:r>
              <a:rPr lang="pt-BR" sz="2200" dirty="0"/>
              <a:t>(Ampliação do conceito) – </a:t>
            </a:r>
            <a:r>
              <a:rPr lang="pt-BR" sz="2200" b="1" dirty="0"/>
              <a:t>Administração de RH </a:t>
            </a:r>
            <a:r>
              <a:rPr lang="pt-BR" sz="2200" dirty="0"/>
              <a:t>– Recursos produtivos ou meros agentes passivos cujas atividades devem ser planejadas e controladas a partir da necessidade das organizações – Militarismo;</a:t>
            </a:r>
          </a:p>
          <a:p>
            <a:pPr marL="0" indent="0">
              <a:lnSpc>
                <a:spcPct val="120000"/>
              </a:lnSpc>
              <a:spcBef>
                <a:spcPts val="0"/>
              </a:spcBef>
              <a:buNone/>
            </a:pPr>
            <a:endParaRPr lang="pt-BR" sz="2200" dirty="0"/>
          </a:p>
          <a:p>
            <a:pPr marL="0" indent="0">
              <a:lnSpc>
                <a:spcPct val="120000"/>
              </a:lnSpc>
              <a:spcBef>
                <a:spcPts val="0"/>
              </a:spcBef>
              <a:buNone/>
            </a:pPr>
            <a:r>
              <a:rPr lang="pt-BR" sz="2200" b="1" dirty="0"/>
              <a:t>Anos 2000 – Administrar com as pessoas – </a:t>
            </a:r>
            <a:r>
              <a:rPr lang="pt-BR" sz="2200" dirty="0"/>
              <a:t>Mudança da percepção das pessoas enquanto recurso – Organizações articuladas com a reestruturação produtiva e globalização;</a:t>
            </a:r>
          </a:p>
          <a:p>
            <a:pPr marL="0" indent="0">
              <a:lnSpc>
                <a:spcPct val="120000"/>
              </a:lnSpc>
              <a:spcBef>
                <a:spcPts val="0"/>
              </a:spcBef>
              <a:buNone/>
            </a:pPr>
            <a:endParaRPr lang="pt-BR" sz="2200" dirty="0"/>
          </a:p>
          <a:p>
            <a:pPr marL="0" indent="0">
              <a:lnSpc>
                <a:spcPct val="120000"/>
              </a:lnSpc>
              <a:spcBef>
                <a:spcPts val="0"/>
              </a:spcBef>
              <a:buNone/>
            </a:pPr>
            <a:r>
              <a:rPr lang="pt-BR" sz="2200" b="1" dirty="0"/>
              <a:t>2003 – Na saúde </a:t>
            </a:r>
            <a:r>
              <a:rPr lang="pt-BR" sz="2200" dirty="0"/>
              <a:t>– Gestão do Trabalho e da Educação da Saúde – SGTES;</a:t>
            </a:r>
          </a:p>
          <a:p>
            <a:pPr marL="0" indent="0">
              <a:lnSpc>
                <a:spcPct val="120000"/>
              </a:lnSpc>
              <a:spcBef>
                <a:spcPts val="0"/>
              </a:spcBef>
              <a:buNone/>
            </a:pPr>
            <a:endParaRPr lang="pt-BR" sz="2200" dirty="0"/>
          </a:p>
          <a:p>
            <a:pPr marL="0" indent="0">
              <a:lnSpc>
                <a:spcPct val="120000"/>
              </a:lnSpc>
              <a:spcBef>
                <a:spcPts val="0"/>
              </a:spcBef>
              <a:buNone/>
            </a:pPr>
            <a:r>
              <a:rPr lang="pt-BR" sz="2200" b="1" dirty="0"/>
              <a:t>A partir dos Anos 2010  </a:t>
            </a:r>
            <a:r>
              <a:rPr lang="pt-BR" sz="2200" dirty="0"/>
              <a:t>– </a:t>
            </a:r>
            <a:r>
              <a:rPr lang="pt-BR" sz="2200" b="1" dirty="0"/>
              <a:t>RH 4.0 ou RH tecnológico</a:t>
            </a:r>
            <a:r>
              <a:rPr lang="pt-BR" sz="2200" dirty="0"/>
              <a:t>: Defesa da modernização, substituição da força de trabalho pela tecnologia, tecnicismo, especialização.</a:t>
            </a:r>
          </a:p>
          <a:p>
            <a:pPr marL="0" indent="0">
              <a:lnSpc>
                <a:spcPct val="120000"/>
              </a:lnSpc>
              <a:spcBef>
                <a:spcPts val="0"/>
              </a:spcBef>
              <a:buNone/>
            </a:pPr>
            <a:endParaRPr lang="pt-BR" sz="2200" dirty="0"/>
          </a:p>
        </p:txBody>
      </p:sp>
      <p:sp>
        <p:nvSpPr>
          <p:cNvPr id="4" name="Espaço Reservado para Número de Slide 3">
            <a:extLst>
              <a:ext uri="{FF2B5EF4-FFF2-40B4-BE49-F238E27FC236}">
                <a16:creationId xmlns:a16="http://schemas.microsoft.com/office/drawing/2014/main" id="{5BDDC062-27BB-8E6A-1751-74A09B05ADD2}"/>
              </a:ext>
            </a:extLst>
          </p:cNvPr>
          <p:cNvSpPr>
            <a:spLocks noGrp="1"/>
          </p:cNvSpPr>
          <p:nvPr>
            <p:ph type="sldNum" sz="quarter" idx="12"/>
          </p:nvPr>
        </p:nvSpPr>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3029877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BA28F2A-ED8D-7E57-C8BB-3136491CA7AA}"/>
              </a:ext>
            </a:extLst>
          </p:cNvPr>
          <p:cNvSpPr>
            <a:spLocks/>
          </p:cNvSpPr>
          <p:nvPr/>
        </p:nvSpPr>
        <p:spPr bwMode="auto">
          <a:xfrm>
            <a:off x="205869" y="1719625"/>
            <a:ext cx="7119491" cy="5491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t"/>
          <a:lstStyle>
            <a:lvl1pPr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marL="285750" indent="-285750" defTabSz="914217" eaLnBrk="1">
              <a:buFont typeface="Wingdings" pitchFamily="2" charset="2"/>
              <a:buChar char="§"/>
              <a:defRPr/>
            </a:pPr>
            <a:r>
              <a:rPr lang="pt-BR" altLang="pt-BR" sz="2000" b="1" dirty="0">
                <a:solidFill>
                  <a:srgbClr val="C00000"/>
                </a:solidFill>
                <a:latin typeface="Calibri" panose="020F0502020204030204" pitchFamily="34" charset="0"/>
                <a:cs typeface="Calibri" panose="020F0502020204030204" pitchFamily="34" charset="0"/>
                <a:sym typeface="Open Sans" panose="020B0606030504020204" pitchFamily="34" charset="0"/>
              </a:rPr>
              <a:t>Década de 1960 – anos de incubação</a:t>
            </a:r>
          </a:p>
          <a:p>
            <a:pPr defTabSz="914217" eaLnBrk="1">
              <a:defRPr/>
            </a:pPr>
            <a:r>
              <a:rPr lang="pt-BR" altLang="pt-BR" sz="2000" b="1" dirty="0">
                <a:solidFill>
                  <a:srgbClr val="444444"/>
                </a:solidFill>
                <a:latin typeface="Calibri" panose="020F0502020204030204" pitchFamily="34" charset="0"/>
                <a:cs typeface="Calibri" panose="020F0502020204030204" pitchFamily="34" charset="0"/>
                <a:sym typeface="Open Sans" panose="020B0606030504020204" pitchFamily="34" charset="0"/>
              </a:rPr>
              <a:t> </a:t>
            </a:r>
            <a:r>
              <a:rPr lang="pt-BR" altLang="pt-BR" sz="22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altLang="pt-BR" sz="16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Educação - </a:t>
            </a:r>
            <a:r>
              <a:rPr lang="pt-BR" sz="1600" dirty="0">
                <a:solidFill>
                  <a:schemeClr val="accent5">
                    <a:lumMod val="50000"/>
                  </a:schemeClr>
                </a:solidFill>
                <a:latin typeface="Calibri" panose="020F0502020204030204" pitchFamily="34" charset="0"/>
                <a:cs typeface="Calibri" panose="020F0502020204030204" pitchFamily="34" charset="0"/>
              </a:rPr>
              <a:t>Diretrizes e Bases da Educação Nacional; c</a:t>
            </a:r>
            <a:r>
              <a:rPr lang="pt-BR" altLang="pt-BR" sz="1600" dirty="0" err="1">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riação</a:t>
            </a: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da UnB -  Darcy </a:t>
            </a:r>
          </a:p>
          <a:p>
            <a:pPr defTabSz="914217" eaLnBrk="1">
              <a:defRPr/>
            </a:pP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Ribeiro; Anísio Teixeira – “a</a:t>
            </a:r>
            <a:r>
              <a:rPr lang="pt-BR" sz="1600" dirty="0" err="1">
                <a:solidFill>
                  <a:schemeClr val="accent5">
                    <a:lumMod val="50000"/>
                  </a:schemeClr>
                </a:solidFill>
                <a:latin typeface="Calibri" panose="020F0502020204030204" pitchFamily="34" charset="0"/>
                <a:cs typeface="Calibri" panose="020F0502020204030204" pitchFamily="34" charset="0"/>
              </a:rPr>
              <a:t>lunos</a:t>
            </a:r>
            <a:r>
              <a:rPr lang="pt-BR" sz="1600" dirty="0">
                <a:solidFill>
                  <a:schemeClr val="accent5">
                    <a:lumMod val="50000"/>
                  </a:schemeClr>
                </a:solidFill>
                <a:latin typeface="Calibri" panose="020F0502020204030204" pitchFamily="34" charset="0"/>
                <a:cs typeface="Calibri" panose="020F0502020204030204" pitchFamily="34" charset="0"/>
              </a:rPr>
              <a:t> como agentes transformadores da </a:t>
            </a:r>
          </a:p>
          <a:p>
            <a:pPr defTabSz="914217" eaLnBrk="1">
              <a:defRPr/>
            </a:pPr>
            <a:r>
              <a:rPr lang="pt-BR" sz="1600" dirty="0">
                <a:solidFill>
                  <a:schemeClr val="accent5">
                    <a:lumMod val="50000"/>
                  </a:schemeClr>
                </a:solidFill>
                <a:latin typeface="Calibri" panose="020F0502020204030204" pitchFamily="34" charset="0"/>
                <a:cs typeface="Calibri" panose="020F0502020204030204" pitchFamily="34" charset="0"/>
              </a:rPr>
              <a:t>    sociedade”</a:t>
            </a:r>
            <a:endPar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 </a:t>
            </a:r>
            <a:r>
              <a:rPr lang="pt-BR" altLang="pt-BR" sz="16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Trabalho</a:t>
            </a: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- 3ª CNS – Municipalização como caminho –  democratização da </a:t>
            </a:r>
          </a:p>
          <a:p>
            <a:pPr defTabSz="914217" eaLnBrk="1">
              <a:defRPr/>
            </a:pP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saúde; </a:t>
            </a:r>
            <a:r>
              <a:rPr lang="pt-BR" sz="1600" b="1" dirty="0">
                <a:solidFill>
                  <a:schemeClr val="accent5">
                    <a:lumMod val="50000"/>
                  </a:schemeClr>
                </a:solidFill>
                <a:latin typeface="Calibri" panose="020F0502020204030204" pitchFamily="34" charset="0"/>
                <a:cs typeface="Calibri" panose="020F0502020204030204" pitchFamily="34" charset="0"/>
              </a:rPr>
              <a:t>4ª CNS </a:t>
            </a:r>
            <a:r>
              <a:rPr lang="pt-BR" sz="1600" dirty="0">
                <a:solidFill>
                  <a:schemeClr val="accent5">
                    <a:lumMod val="50000"/>
                  </a:schemeClr>
                </a:solidFill>
                <a:latin typeface="Calibri" panose="020F0502020204030204" pitchFamily="34" charset="0"/>
                <a:cs typeface="Calibri" panose="020F0502020204030204" pitchFamily="34" charset="0"/>
              </a:rPr>
              <a:t>– Recursos Humanos para os serviços de Saúde </a:t>
            </a:r>
          </a:p>
          <a:p>
            <a:pPr eaLnBrk="1">
              <a:defRPr/>
            </a:pP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 Anos duros - </a:t>
            </a:r>
            <a:r>
              <a:rPr lang="pt-BR" sz="1600" dirty="0">
                <a:solidFill>
                  <a:schemeClr val="accent5">
                    <a:lumMod val="50000"/>
                  </a:schemeClr>
                </a:solidFill>
                <a:latin typeface="Calibri" panose="020F0502020204030204" pitchFamily="34" charset="0"/>
                <a:cs typeface="Calibri" panose="020F0502020204030204" pitchFamily="34" charset="0"/>
              </a:rPr>
              <a:t>Reforma Universitária – 1968</a:t>
            </a:r>
            <a:endPar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2200"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marL="285750" indent="-285750" eaLnBrk="1">
              <a:buFont typeface="Wingdings" pitchFamily="2" charset="2"/>
              <a:buChar char="§"/>
              <a:defRPr/>
            </a:pPr>
            <a:r>
              <a:rPr lang="pt-BR" altLang="pt-BR" sz="2000" b="1" dirty="0">
                <a:solidFill>
                  <a:srgbClr val="C00000"/>
                </a:solidFill>
                <a:latin typeface="Calibri" panose="020F0502020204030204" pitchFamily="34" charset="0"/>
                <a:cs typeface="Calibri" panose="020F0502020204030204" pitchFamily="34" charset="0"/>
                <a:sym typeface="Open Sans" panose="020B0606030504020204" pitchFamily="34" charset="0"/>
              </a:rPr>
              <a:t>Década de 1970 – anos de fertilização</a:t>
            </a:r>
          </a:p>
          <a:p>
            <a:pPr eaLnBrk="1">
              <a:defRPr/>
            </a:pPr>
            <a:r>
              <a:rPr lang="pt-BR" sz="2200" dirty="0">
                <a:solidFill>
                  <a:schemeClr val="accent5">
                    <a:lumMod val="50000"/>
                  </a:schemeClr>
                </a:solidFill>
                <a:latin typeface="Calibri" panose="020F0502020204030204" pitchFamily="34" charset="0"/>
                <a:cs typeface="Calibri" panose="020F0502020204030204" pitchFamily="34" charset="0"/>
              </a:rPr>
              <a:t> -</a:t>
            </a:r>
            <a:r>
              <a:rPr lang="pt-BR" sz="1600" b="1" dirty="0">
                <a:solidFill>
                  <a:schemeClr val="accent5">
                    <a:lumMod val="50000"/>
                  </a:schemeClr>
                </a:solidFill>
                <a:latin typeface="Calibri" panose="020F0502020204030204" pitchFamily="34" charset="0"/>
                <a:cs typeface="Calibri" panose="020F0502020204030204" pitchFamily="34" charset="0"/>
              </a:rPr>
              <a:t>Educação</a:t>
            </a:r>
            <a:r>
              <a:rPr lang="pt-BR" sz="1600" dirty="0">
                <a:solidFill>
                  <a:schemeClr val="accent5">
                    <a:lumMod val="50000"/>
                  </a:schemeClr>
                </a:solidFill>
                <a:latin typeface="Calibri" panose="020F0502020204030204" pitchFamily="34" charset="0"/>
                <a:cs typeface="Calibri" panose="020F0502020204030204" pitchFamily="34" charset="0"/>
              </a:rPr>
              <a:t> – OPAS + Ministério da Saúde + Ministério da Educação e Cultura – </a:t>
            </a:r>
          </a:p>
          <a:p>
            <a:pPr eaLnBrk="1">
              <a:defRPr/>
            </a:pPr>
            <a:r>
              <a:rPr lang="pt-BR" sz="1600" dirty="0">
                <a:solidFill>
                  <a:schemeClr val="accent5">
                    <a:lumMod val="50000"/>
                  </a:schemeClr>
                </a:solidFill>
                <a:latin typeface="Calibri" panose="020F0502020204030204" pitchFamily="34" charset="0"/>
                <a:cs typeface="Calibri" panose="020F0502020204030204" pitchFamily="34" charset="0"/>
              </a:rPr>
              <a:t>   programa de desenvolvimento de recursos humanos para a saúde  no país;     </a:t>
            </a:r>
          </a:p>
          <a:p>
            <a:pPr eaLnBrk="1">
              <a:defRPr/>
            </a:pPr>
            <a:r>
              <a:rPr lang="pt-BR" altLang="pt-BR" sz="16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Medicina Geral e Comunitária (MGC); </a:t>
            </a:r>
            <a:r>
              <a:rPr lang="pt-BR" altLang="pt-BR" sz="1600" dirty="0">
                <a:solidFill>
                  <a:schemeClr val="accent1">
                    <a:lumMod val="50000"/>
                  </a:schemeClr>
                </a:solidFill>
                <a:latin typeface="Calibri" panose="020F0502020204030204" pitchFamily="34" charset="0"/>
                <a:cs typeface="Calibri" panose="020F0502020204030204" pitchFamily="34" charset="0"/>
                <a:sym typeface="Open Sans" panose="020B0606030504020204" pitchFamily="34" charset="0"/>
              </a:rPr>
              <a:t>PREPS </a:t>
            </a:r>
            <a:r>
              <a:rPr lang="pt-BR" altLang="pt-BR" sz="1600" b="1" dirty="0">
                <a:solidFill>
                  <a:schemeClr val="accent1">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altLang="pt-BR" sz="1600" dirty="0">
                <a:solidFill>
                  <a:schemeClr val="accent1">
                    <a:lumMod val="50000"/>
                  </a:schemeClr>
                </a:solidFill>
                <a:latin typeface="Calibri" panose="020F0502020204030204" pitchFamily="34" charset="0"/>
                <a:cs typeface="Calibri" panose="020F0502020204030204" pitchFamily="34" charset="0"/>
                <a:sym typeface="Open Sans" panose="020B0606030504020204" pitchFamily="34" charset="0"/>
              </a:rPr>
              <a:t>formação de </a:t>
            </a:r>
            <a:r>
              <a:rPr lang="pt-BR" sz="1600" dirty="0">
                <a:solidFill>
                  <a:schemeClr val="accent5">
                    <a:lumMod val="50000"/>
                  </a:schemeClr>
                </a:solidFill>
                <a:latin typeface="Calibri" panose="020F0502020204030204" pitchFamily="34" charset="0"/>
                <a:cs typeface="Calibri" panose="020F0502020204030204" pitchFamily="34" charset="0"/>
              </a:rPr>
              <a:t>recursos </a:t>
            </a:r>
          </a:p>
          <a:p>
            <a:pPr eaLnBrk="1">
              <a:defRPr/>
            </a:pPr>
            <a:r>
              <a:rPr lang="pt-BR" sz="1600" dirty="0">
                <a:solidFill>
                  <a:schemeClr val="accent5">
                    <a:lumMod val="50000"/>
                  </a:schemeClr>
                </a:solidFill>
                <a:latin typeface="Calibri" panose="020F0502020204030204" pitchFamily="34" charset="0"/>
                <a:cs typeface="Calibri" panose="020F0502020204030204" pitchFamily="34" charset="0"/>
              </a:rPr>
              <a:t>   humanos para todos os níveis; </a:t>
            </a:r>
            <a:r>
              <a:rPr 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e</a:t>
            </a: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xpansão da MGC e da formação em saúde; </a:t>
            </a:r>
            <a:endParaRPr lang="pt-BR" altLang="pt-BR" sz="1600" b="1" dirty="0">
              <a:solidFill>
                <a:srgbClr val="C00000"/>
              </a:solidFill>
              <a:latin typeface="Calibri" panose="020F0502020204030204" pitchFamily="34" charset="0"/>
              <a:cs typeface="Calibri" panose="020F0502020204030204" pitchFamily="34" charset="0"/>
              <a:sym typeface="Open Sans" panose="020B0606030504020204" pitchFamily="34" charset="0"/>
            </a:endParaRPr>
          </a:p>
          <a:p>
            <a:pPr eaLnBrk="1">
              <a:defRPr/>
            </a:pPr>
            <a:r>
              <a:rPr lang="pt-BR" altLang="pt-BR" sz="16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Trabalho - </a:t>
            </a: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5ª CNS (</a:t>
            </a:r>
            <a:r>
              <a:rPr lang="pt-BR" sz="1600" dirty="0">
                <a:solidFill>
                  <a:schemeClr val="accent5">
                    <a:lumMod val="50000"/>
                  </a:schemeClr>
                </a:solidFill>
                <a:latin typeface="Calibri" panose="020F0502020204030204" pitchFamily="34" charset="0"/>
                <a:cs typeface="Calibri" panose="020F0502020204030204" pitchFamily="34" charset="0"/>
              </a:rPr>
              <a:t>Extensão das Ações de Saúde às Populações Rurais); </a:t>
            </a: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6ª CNS -   </a:t>
            </a:r>
          </a:p>
          <a:p>
            <a:pPr eaLnBrk="1">
              <a:defRPr/>
            </a:pPr>
            <a:r>
              <a:rPr 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sz="1600" dirty="0">
                <a:solidFill>
                  <a:schemeClr val="accent5">
                    <a:lumMod val="50000"/>
                  </a:schemeClr>
                </a:solidFill>
                <a:latin typeface="Calibri" panose="020F0502020204030204" pitchFamily="34" charset="0"/>
                <a:cs typeface="Calibri" panose="020F0502020204030204" pitchFamily="34" charset="0"/>
              </a:rPr>
              <a:t>Interiorização dos serviços de saúde e Política Nacional de Saúde); </a:t>
            </a: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PIASS - </a:t>
            </a:r>
          </a:p>
          <a:p>
            <a:pPr eaLnBrk="1">
              <a:defRPr/>
            </a:pP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Montes Claros; </a:t>
            </a:r>
            <a:endParaRPr lang="pt-BR" altLang="pt-BR" sz="16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sz="2800" dirty="0"/>
          </a:p>
          <a:p>
            <a:pPr defTabSz="914217" eaLnBrk="1">
              <a:defRPr/>
            </a:pPr>
            <a:endParaRPr lang="pt-BR" sz="2000" dirty="0">
              <a:solidFill>
                <a:schemeClr val="tx1"/>
              </a:solidFill>
              <a:latin typeface="Calibri" panose="020F0502020204030204" pitchFamily="34" charset="0"/>
              <a:cs typeface="Calibri" panose="020F0502020204030204" pitchFamily="34" charset="0"/>
            </a:endParaRPr>
          </a:p>
        </p:txBody>
      </p:sp>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673228" y="1029888"/>
            <a:ext cx="8725712" cy="689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Trajetória</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dos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Movimentos</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do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Trabalho</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e da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Formação</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na</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Saúde</a:t>
            </a:r>
            <a:endParaRPr lang="en-US" sz="2400" b="1" dirty="0">
              <a:solidFill>
                <a:schemeClr val="accent1">
                  <a:lumMod val="75000"/>
                </a:schemeClr>
              </a:solidFill>
              <a:latin typeface="Calibri" panose="020F0502020204030204" pitchFamily="34" charset="0"/>
              <a:cs typeface="Calibri" panose="020F0502020204030204" pitchFamily="34" charset="0"/>
              <a:sym typeface="Gill Sans" charset="0"/>
            </a:endParaRPr>
          </a:p>
        </p:txBody>
      </p:sp>
      <p:pic>
        <p:nvPicPr>
          <p:cNvPr id="6" name="Picture 2" descr="Foto grátis pequeno barco à vela na rede de pesca">
            <a:extLst>
              <a:ext uri="{FF2B5EF4-FFF2-40B4-BE49-F238E27FC236}">
                <a16:creationId xmlns:a16="http://schemas.microsoft.com/office/drawing/2014/main" id="{26717E23-130B-43D2-6A94-77EA521DD73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58573" y="1828801"/>
            <a:ext cx="3177827" cy="356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214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BA28F2A-ED8D-7E57-C8BB-3136491CA7AA}"/>
              </a:ext>
            </a:extLst>
          </p:cNvPr>
          <p:cNvSpPr>
            <a:spLocks/>
          </p:cNvSpPr>
          <p:nvPr/>
        </p:nvSpPr>
        <p:spPr bwMode="auto">
          <a:xfrm>
            <a:off x="179218" y="1612460"/>
            <a:ext cx="8803532" cy="5491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t"/>
          <a:lstStyle>
            <a:lvl1pPr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marL="285750" indent="-285750" eaLnBrk="1">
              <a:buFont typeface="Wingdings" pitchFamily="2" charset="2"/>
              <a:buChar char="§"/>
              <a:defRPr/>
            </a:pPr>
            <a:r>
              <a:rPr lang="pt-BR" altLang="pt-BR" sz="1800" b="1" dirty="0">
                <a:solidFill>
                  <a:srgbClr val="C00000"/>
                </a:solidFill>
                <a:latin typeface="Calibri" panose="020F0502020204030204" pitchFamily="34" charset="0"/>
                <a:cs typeface="Calibri" panose="020F0502020204030204" pitchFamily="34" charset="0"/>
                <a:sym typeface="Open Sans" panose="020B0606030504020204" pitchFamily="34" charset="0"/>
              </a:rPr>
              <a:t>Década de 1970 – anos de fertilização</a:t>
            </a:r>
          </a:p>
          <a:p>
            <a:pPr eaLnBrk="1">
              <a:defRPr/>
            </a:pPr>
            <a:r>
              <a:rPr lang="pt-BR" altLang="pt-BR" sz="1800" b="1" dirty="0">
                <a:solidFill>
                  <a:srgbClr val="C00000"/>
                </a:solidFill>
                <a:latin typeface="Calibri" panose="020F0502020204030204" pitchFamily="34" charset="0"/>
                <a:cs typeface="Calibri" panose="020F0502020204030204" pitchFamily="34" charset="0"/>
                <a:sym typeface="Open Sans" panose="020B0606030504020204" pitchFamily="34" charset="0"/>
              </a:rPr>
              <a:t> </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altLang="pt-BR" sz="18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APS </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(Conferência Alma Ata); </a:t>
            </a:r>
            <a:r>
              <a:rPr lang="pt-BR" sz="1800" dirty="0">
                <a:solidFill>
                  <a:schemeClr val="accent5">
                    <a:lumMod val="50000"/>
                  </a:schemeClr>
                </a:solidFill>
                <a:latin typeface="Calibri" panose="020F0502020204030204" pitchFamily="34" charset="0"/>
                <a:cs typeface="Calibri" panose="020F0502020204030204" pitchFamily="34" charset="0"/>
              </a:rPr>
              <a:t>I Encontro Municipal do Setor Saúde da Região </a:t>
            </a:r>
          </a:p>
          <a:p>
            <a:pPr eaLnBrk="1">
              <a:defRPr/>
            </a:pPr>
            <a:r>
              <a:rPr lang="pt-BR" sz="1800" dirty="0">
                <a:solidFill>
                  <a:schemeClr val="accent5">
                    <a:lumMod val="50000"/>
                  </a:schemeClr>
                </a:solidFill>
                <a:latin typeface="Calibri" panose="020F0502020204030204" pitchFamily="34" charset="0"/>
                <a:cs typeface="Calibri" panose="020F0502020204030204" pitchFamily="34" charset="0"/>
              </a:rPr>
              <a:t>   Sudeste – Niterói, Campinas e Londrina; I Simpósio sobre Política Nacional de </a:t>
            </a:r>
          </a:p>
          <a:p>
            <a:pPr eaLnBrk="1">
              <a:defRPr/>
            </a:pPr>
            <a:r>
              <a:rPr lang="pt-BR" sz="1800" dirty="0">
                <a:solidFill>
                  <a:schemeClr val="accent5">
                    <a:lumMod val="50000"/>
                  </a:schemeClr>
                </a:solidFill>
                <a:latin typeface="Calibri" panose="020F0502020204030204" pitchFamily="34" charset="0"/>
                <a:cs typeface="Calibri" panose="020F0502020204030204" pitchFamily="34" charset="0"/>
              </a:rPr>
              <a:t>    Saúde, promovido pela Comissão de Saúde da Câmara dos Deputados – CEBES</a:t>
            </a:r>
            <a:endParaRPr lang="pt-BR" altLang="pt-BR" sz="18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18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lvl="0" eaLnBrk="1">
              <a:defRPr/>
            </a:pP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 Primeiras experiências de </a:t>
            </a:r>
            <a:r>
              <a:rPr lang="pt-BR" altLang="pt-BR" sz="18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serviços de saúde descentralizados </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formação </a:t>
            </a:r>
          </a:p>
          <a:p>
            <a:pPr lvl="0" eaLnBrk="1">
              <a:defRPr/>
            </a:pP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médica em serviço (integração ensino-serviço) </a:t>
            </a:r>
          </a:p>
          <a:p>
            <a:pPr lvl="0" eaLnBrk="1">
              <a:defRPr/>
            </a:pPr>
            <a:endParaRPr lang="pt-BR" altLang="pt-BR" sz="18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marL="285750" indent="-285750" eaLnBrk="1">
              <a:buFont typeface="Wingdings" panose="05000000000000000000" pitchFamily="2" charset="2"/>
              <a:buChar char="§"/>
              <a:defRPr/>
            </a:pPr>
            <a:r>
              <a:rPr lang="pt-BR" altLang="pt-BR" sz="1800" b="1" dirty="0">
                <a:solidFill>
                  <a:srgbClr val="C00000"/>
                </a:solidFill>
                <a:latin typeface="Calibri" panose="020F0502020204030204" pitchFamily="34" charset="0"/>
                <a:cs typeface="Calibri" panose="020F0502020204030204" pitchFamily="34" charset="0"/>
                <a:sym typeface="Open Sans" panose="020B0606030504020204" pitchFamily="34" charset="0"/>
              </a:rPr>
              <a:t>Década de 1980 – anos de semeadura</a:t>
            </a:r>
          </a:p>
          <a:p>
            <a:pPr eaLnBrk="1">
              <a:defRPr/>
            </a:pPr>
            <a:r>
              <a:rPr lang="pt-BR" altLang="pt-BR" sz="18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Eleições diretas </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para governos de estado em 1982.</a:t>
            </a:r>
          </a:p>
          <a:p>
            <a:pPr eaLnBrk="1">
              <a:defRPr/>
            </a:pPr>
            <a:r>
              <a:rPr lang="pt-BR" altLang="pt-BR" sz="18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Trabalho</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 Expansão da APS e de serviços municipais e estaduais; 7ª CNS </a:t>
            </a:r>
          </a:p>
          <a:p>
            <a:pPr eaLnBrk="1">
              <a:defRPr/>
            </a:pP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sz="1800" dirty="0">
                <a:solidFill>
                  <a:schemeClr val="accent5">
                    <a:lumMod val="50000"/>
                  </a:schemeClr>
                </a:solidFill>
                <a:latin typeface="Calibri" panose="020F0502020204030204" pitchFamily="34" charset="0"/>
                <a:cs typeface="Calibri" panose="020F0502020204030204" pitchFamily="34" charset="0"/>
              </a:rPr>
              <a:t>Extensão das ações de saúde por meio dos serviços básicos); </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Plano CONASP; AIS;  </a:t>
            </a:r>
          </a:p>
          <a:p>
            <a:pPr eaLnBrk="1">
              <a:defRPr/>
            </a:pP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SUDS;   </a:t>
            </a:r>
          </a:p>
          <a:p>
            <a:pPr eaLnBrk="1">
              <a:defRPr/>
            </a:pP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altLang="pt-BR" sz="18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Educação - </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formação de sanitaristas (cursos descentralizados </a:t>
            </a:r>
            <a:r>
              <a:rPr lang="pt-BR" altLang="pt-BR" sz="1800" dirty="0" err="1">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Ensp</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e parcerias);    </a:t>
            </a:r>
          </a:p>
          <a:p>
            <a:pPr eaLnBrk="1">
              <a:defRPr/>
            </a:pPr>
            <a:r>
              <a:rPr lang="pt-BR" altLang="pt-BR" sz="18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Projeto Larga Escala – (</a:t>
            </a:r>
            <a:r>
              <a:rPr lang="pt-BR" sz="1800" dirty="0">
                <a:solidFill>
                  <a:schemeClr val="accent5">
                    <a:lumMod val="50000"/>
                  </a:schemeClr>
                </a:solidFill>
                <a:latin typeface="Calibri" panose="020F0502020204030204" pitchFamily="34" charset="0"/>
                <a:cs typeface="Calibri" panose="020F0502020204030204" pitchFamily="34" charset="0"/>
              </a:rPr>
              <a:t>formação no trabalho); CAPSIS (Cursos de Planejamento); </a:t>
            </a:r>
          </a:p>
          <a:p>
            <a:pPr eaLnBrk="1">
              <a:defRPr/>
            </a:pPr>
            <a:r>
              <a:rPr lang="pt-BR" sz="1800" dirty="0">
                <a:solidFill>
                  <a:schemeClr val="accent5">
                    <a:lumMod val="50000"/>
                  </a:schemeClr>
                </a:solidFill>
                <a:latin typeface="Calibri" panose="020F0502020204030204" pitchFamily="34" charset="0"/>
                <a:cs typeface="Calibri" panose="020F0502020204030204" pitchFamily="34" charset="0"/>
              </a:rPr>
              <a:t>  CADRHU (Gestão de RHS); CAVISA (Vigilância Sanitária)</a:t>
            </a:r>
            <a:endPar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endParaRPr>
          </a:p>
          <a:p>
            <a:pPr eaLnBrk="1">
              <a:defRPr/>
            </a:pPr>
            <a:r>
              <a:rPr lang="pt-BR" altLang="pt-BR" sz="1800" b="1" dirty="0">
                <a:solidFill>
                  <a:srgbClr val="C00000"/>
                </a:solidFill>
                <a:latin typeface="Calibri" panose="020F0502020204030204" pitchFamily="34" charset="0"/>
                <a:cs typeface="Calibri" panose="020F0502020204030204" pitchFamily="34" charset="0"/>
                <a:sym typeface="Open Sans" panose="020B0606030504020204" pitchFamily="34" charset="0"/>
              </a:rPr>
              <a:t>   </a:t>
            </a:r>
            <a:r>
              <a:rPr lang="pt-BR" altLang="pt-BR" sz="18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Experiências de Integração docente assistencial (Projetos IDA)</a:t>
            </a:r>
          </a:p>
          <a:p>
            <a:pPr defTabSz="914217" eaLnBrk="1">
              <a:defRPr/>
            </a:pPr>
            <a:endParaRPr lang="pt-BR" altLang="pt-BR" sz="18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18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18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18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18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sz="1800" dirty="0"/>
          </a:p>
          <a:p>
            <a:pPr defTabSz="914217" eaLnBrk="1">
              <a:defRPr/>
            </a:pPr>
            <a:endParaRPr lang="pt-BR" sz="1800" dirty="0">
              <a:solidFill>
                <a:schemeClr val="tx1"/>
              </a:solidFill>
              <a:latin typeface="Calibri" panose="020F0502020204030204" pitchFamily="34" charset="0"/>
              <a:cs typeface="Calibri" panose="020F0502020204030204" pitchFamily="34" charset="0"/>
            </a:endParaRPr>
          </a:p>
        </p:txBody>
      </p:sp>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703708" y="1004574"/>
            <a:ext cx="8725712" cy="689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Trajetória</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dos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Movimentos</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do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Trabalho</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e da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Formação</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em</a:t>
            </a:r>
            <a:r>
              <a:rPr lang="en-US" sz="24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400" b="1" dirty="0" err="1">
                <a:solidFill>
                  <a:schemeClr val="accent1">
                    <a:lumMod val="75000"/>
                  </a:schemeClr>
                </a:solidFill>
                <a:latin typeface="Calibri" panose="020F0502020204030204" pitchFamily="34" charset="0"/>
                <a:cs typeface="Calibri" panose="020F0502020204030204" pitchFamily="34" charset="0"/>
                <a:sym typeface="Open Sans" charset="0"/>
              </a:rPr>
              <a:t>Saúde</a:t>
            </a:r>
            <a:endParaRPr lang="en-US" sz="2400" b="1" dirty="0">
              <a:solidFill>
                <a:schemeClr val="accent1">
                  <a:lumMod val="75000"/>
                </a:schemeClr>
              </a:solidFill>
              <a:latin typeface="Calibri" panose="020F0502020204030204" pitchFamily="34" charset="0"/>
              <a:cs typeface="Calibri" panose="020F0502020204030204" pitchFamily="34" charset="0"/>
              <a:sym typeface="Gill Sans" charset="0"/>
            </a:endParaRPr>
          </a:p>
        </p:txBody>
      </p:sp>
      <p:pic>
        <p:nvPicPr>
          <p:cNvPr id="6" name="Picture 2" descr="Foto grátis pequeno barco à vela na rede de pesca">
            <a:extLst>
              <a:ext uri="{FF2B5EF4-FFF2-40B4-BE49-F238E27FC236}">
                <a16:creationId xmlns:a16="http://schemas.microsoft.com/office/drawing/2014/main" id="{26717E23-130B-43D2-6A94-77EA521DD73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429420" y="203648"/>
            <a:ext cx="2448905" cy="2981325"/>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320;p11" descr="Livro aberto com texto preto sobre fundo branco&#10;&#10;Descrição gerada automaticamente com confiança média">
            <a:extLst>
              <a:ext uri="{FF2B5EF4-FFF2-40B4-BE49-F238E27FC236}">
                <a16:creationId xmlns:a16="http://schemas.microsoft.com/office/drawing/2014/main" id="{2038F6C6-BE7A-A4CC-1641-2953ADA72E92}"/>
              </a:ext>
            </a:extLst>
          </p:cNvPr>
          <p:cNvPicPr preferRelativeResize="0"/>
          <p:nvPr/>
        </p:nvPicPr>
        <p:blipFill rotWithShape="1">
          <a:blip r:embed="rId4">
            <a:alphaModFix/>
          </a:blip>
          <a:srcRect t="509" b="2587"/>
          <a:stretch/>
        </p:blipFill>
        <p:spPr>
          <a:xfrm>
            <a:off x="9429420" y="3266440"/>
            <a:ext cx="2448905" cy="2821407"/>
          </a:xfrm>
          <a:prstGeom prst="rect">
            <a:avLst/>
          </a:prstGeom>
          <a:noFill/>
          <a:ln>
            <a:noFill/>
          </a:ln>
        </p:spPr>
      </p:pic>
    </p:spTree>
    <p:extLst>
      <p:ext uri="{BB962C8B-B14F-4D97-AF65-F5344CB8AC3E}">
        <p14:creationId xmlns:p14="http://schemas.microsoft.com/office/powerpoint/2010/main" val="3915271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BA28F2A-ED8D-7E57-C8BB-3136491CA7AA}"/>
              </a:ext>
            </a:extLst>
          </p:cNvPr>
          <p:cNvSpPr>
            <a:spLocks/>
          </p:cNvSpPr>
          <p:nvPr/>
        </p:nvSpPr>
        <p:spPr bwMode="auto">
          <a:xfrm>
            <a:off x="536609" y="1694018"/>
            <a:ext cx="9009142" cy="47482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t"/>
          <a:lstStyle>
            <a:lvl1pPr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marL="285750" indent="-285750" defTabSz="914217" eaLnBrk="1">
              <a:buFont typeface="Wingdings" pitchFamily="2" charset="2"/>
              <a:buChar char="§"/>
              <a:defRPr/>
            </a:pPr>
            <a:r>
              <a:rPr lang="pt-BR" altLang="pt-BR" sz="2000" b="1" dirty="0">
                <a:solidFill>
                  <a:srgbClr val="C00000"/>
                </a:solidFill>
                <a:latin typeface="Calibri" panose="020F0502020204030204" pitchFamily="34" charset="0"/>
                <a:cs typeface="Calibri" panose="020F0502020204030204" pitchFamily="34" charset="0"/>
                <a:sym typeface="Open Sans" panose="020B0606030504020204" pitchFamily="34" charset="0"/>
              </a:rPr>
              <a:t>Década de 1980 - anos de semeadura</a:t>
            </a:r>
            <a:endParaRPr lang="pt-BR" altLang="pt-BR" sz="20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endParaRPr>
          </a:p>
          <a:p>
            <a:pPr eaLnBrk="1">
              <a:defRPr/>
            </a:pPr>
            <a:r>
              <a:rPr lang="pt-BR" altLang="pt-BR" sz="20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r>
              <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rPr>
              <a:t>Conquistas: </a:t>
            </a:r>
          </a:p>
          <a:p>
            <a:pPr eaLnBrk="1">
              <a:defRPr/>
            </a:pPr>
            <a:r>
              <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rPr>
              <a:t>-  </a:t>
            </a:r>
            <a:r>
              <a:rPr lang="pt-BR" altLang="pt-BR" sz="22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8ª CNS – 1986 - </a:t>
            </a:r>
            <a:r>
              <a:rPr lang="pt-BR" altLang="pt-BR" sz="22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Saúde como direito de cidadania </a:t>
            </a:r>
          </a:p>
          <a:p>
            <a:pPr lvl="0" eaLnBrk="1">
              <a:defRPr/>
            </a:pPr>
            <a:r>
              <a:rPr lang="pt-BR" altLang="pt-BR" sz="22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 </a:t>
            </a:r>
            <a:r>
              <a:rPr lang="pt-BR" altLang="pt-BR" sz="2200" b="1" dirty="0">
                <a:solidFill>
                  <a:schemeClr val="accent1"/>
                </a:solidFill>
                <a:latin typeface="Calibri" panose="020F0502020204030204" pitchFamily="34" charset="0"/>
                <a:cs typeface="Calibri" panose="020F0502020204030204" pitchFamily="34" charset="0"/>
                <a:sym typeface="Open Sans" panose="020B0606030504020204" pitchFamily="34" charset="0"/>
              </a:rPr>
              <a:t>1ª CNRHS – 1986 – </a:t>
            </a:r>
            <a:r>
              <a:rPr lang="pt-BR" altLang="pt-BR" sz="1800" dirty="0">
                <a:solidFill>
                  <a:schemeClr val="accent1"/>
                </a:solidFill>
                <a:latin typeface="Calibri" panose="020F0502020204030204" pitchFamily="34" charset="0"/>
                <a:cs typeface="Calibri" panose="020F0502020204030204" pitchFamily="34" charset="0"/>
                <a:sym typeface="Open Sans" panose="020B0606030504020204" pitchFamily="34" charset="0"/>
              </a:rPr>
              <a:t>Política de Recursos Humanos Rumo à Reforma Sanitária </a:t>
            </a:r>
            <a:r>
              <a:rPr lang="pt-BR" altLang="pt-BR" sz="22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a:t>
            </a:r>
          </a:p>
          <a:p>
            <a:pPr lvl="0" eaLnBrk="1">
              <a:defRPr/>
            </a:pPr>
            <a:r>
              <a:rPr lang="pt-BR" altLang="pt-BR" sz="22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Constituição Federal </a:t>
            </a:r>
            <a:endParaRPr lang="pt-BR" altLang="pt-BR" sz="2200" b="1" dirty="0">
              <a:solidFill>
                <a:srgbClr val="FF0000"/>
              </a:solidFill>
              <a:latin typeface="Calibri" panose="020F0502020204030204" pitchFamily="34" charset="0"/>
              <a:cs typeface="Calibri" panose="020F0502020204030204" pitchFamily="34" charset="0"/>
              <a:sym typeface="Open Sans" panose="020B0606030504020204" pitchFamily="34" charset="0"/>
            </a:endParaRPr>
          </a:p>
          <a:p>
            <a:pPr marL="2228850" lvl="8" indent="-285750" eaLnBrk="1">
              <a:buFont typeface="Wingdings" panose="05000000000000000000" pitchFamily="2" charset="2"/>
              <a:buChar char="Ø"/>
              <a:defRPr/>
            </a:pPr>
            <a:r>
              <a:rPr lang="pt-BR" altLang="pt-BR" sz="2200" b="1" dirty="0">
                <a:solidFill>
                  <a:srgbClr val="C00000"/>
                </a:solidFill>
                <a:latin typeface="Calibri" panose="020F0502020204030204" pitchFamily="34" charset="0"/>
                <a:cs typeface="Calibri" panose="020F0502020204030204" pitchFamily="34" charset="0"/>
                <a:sym typeface="Open Sans" panose="020B0606030504020204" pitchFamily="34" charset="0"/>
              </a:rPr>
              <a:t>Criação do SUS como Política de Estado – 35 anos! </a:t>
            </a:r>
          </a:p>
          <a:p>
            <a:pPr marL="2228850" lvl="8" indent="-285750" eaLnBrk="1">
              <a:buFont typeface="Wingdings" panose="05000000000000000000" pitchFamily="2" charset="2"/>
              <a:buChar char="Ø"/>
              <a:defRPr/>
            </a:pPr>
            <a:endParaRPr lang="pt-BR" sz="2200" b="1" dirty="0">
              <a:solidFill>
                <a:srgbClr val="C00000"/>
              </a:solidFill>
              <a:latin typeface="Calibri" panose="020F0502020204030204" pitchFamily="34" charset="0"/>
              <a:cs typeface="Calibri" panose="020F0502020204030204" pitchFamily="34" charset="0"/>
              <a:sym typeface="Open Sans" panose="020B0606030504020204" pitchFamily="34" charset="0"/>
            </a:endParaRPr>
          </a:p>
          <a:p>
            <a:pPr marL="2228850" lvl="8" indent="-285750" eaLnBrk="1">
              <a:buFont typeface="Wingdings" panose="05000000000000000000" pitchFamily="2" charset="2"/>
              <a:buChar char="Ø"/>
              <a:defRPr/>
            </a:pPr>
            <a:r>
              <a:rPr lang="pt-BR" sz="2200" b="1" dirty="0" err="1">
                <a:solidFill>
                  <a:srgbClr val="C00000"/>
                </a:solidFill>
                <a:latin typeface="Calibri" panose="020F0502020204030204" pitchFamily="34" charset="0"/>
                <a:cs typeface="Calibri" panose="020F0502020204030204" pitchFamily="34" charset="0"/>
                <a:sym typeface="Open Sans" panose="020B0606030504020204" pitchFamily="34" charset="0"/>
              </a:rPr>
              <a:t>Art</a:t>
            </a:r>
            <a:r>
              <a:rPr lang="pt-BR" sz="2200" b="1" dirty="0">
                <a:solidFill>
                  <a:srgbClr val="C00000"/>
                </a:solidFill>
                <a:latin typeface="Calibri" panose="020F0502020204030204" pitchFamily="34" charset="0"/>
                <a:cs typeface="Calibri" panose="020F0502020204030204" pitchFamily="34" charset="0"/>
                <a:sym typeface="Open Sans" panose="020B0606030504020204" pitchFamily="34" charset="0"/>
              </a:rPr>
              <a:t> 200, </a:t>
            </a:r>
            <a:r>
              <a:rPr lang="pt-BR" sz="22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Inciso III - ordenar a </a:t>
            </a:r>
            <a:r>
              <a:rPr lang="pt-BR" sz="2200" dirty="0">
                <a:solidFill>
                  <a:schemeClr val="accent5">
                    <a:lumMod val="50000"/>
                  </a:schemeClr>
                </a:solidFill>
                <a:latin typeface="Calibri" panose="020F0502020204030204" pitchFamily="34" charset="0"/>
                <a:cs typeface="Calibri" panose="020F0502020204030204" pitchFamily="34" charset="0"/>
              </a:rPr>
              <a:t>formação de recursos </a:t>
            </a:r>
          </a:p>
          <a:p>
            <a:pPr lvl="0" eaLnBrk="1">
              <a:defRPr/>
            </a:pPr>
            <a:r>
              <a:rPr lang="pt-BR" sz="2200" dirty="0">
                <a:solidFill>
                  <a:schemeClr val="accent5">
                    <a:lumMod val="50000"/>
                  </a:schemeClr>
                </a:solidFill>
                <a:latin typeface="Calibri" panose="020F0502020204030204" pitchFamily="34" charset="0"/>
                <a:cs typeface="Calibri" panose="020F0502020204030204" pitchFamily="34" charset="0"/>
              </a:rPr>
              <a:t>                                                  humanos na área de saúde, </a:t>
            </a:r>
            <a:r>
              <a:rPr lang="pt-BR" altLang="pt-BR" sz="22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(1988)</a:t>
            </a: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eaLnBrk="1">
              <a:defRPr/>
            </a:pPr>
            <a:r>
              <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rPr>
              <a:t>                         </a:t>
            </a: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altLang="pt-BR" sz="2200" b="1"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a:p>
            <a:pPr defTabSz="914217" eaLnBrk="1">
              <a:defRPr/>
            </a:pPr>
            <a:endParaRPr lang="pt-BR" sz="2800" dirty="0"/>
          </a:p>
          <a:p>
            <a:pPr defTabSz="914217" eaLnBrk="1">
              <a:defRPr/>
            </a:pPr>
            <a:endParaRPr lang="pt-BR" sz="2000" dirty="0">
              <a:solidFill>
                <a:schemeClr val="tx1"/>
              </a:solidFill>
              <a:latin typeface="Calibri" panose="020F0502020204030204" pitchFamily="34" charset="0"/>
              <a:cs typeface="Calibri" panose="020F0502020204030204" pitchFamily="34" charset="0"/>
            </a:endParaRPr>
          </a:p>
        </p:txBody>
      </p:sp>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953933" y="981547"/>
            <a:ext cx="8174493" cy="689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Trajetória</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dos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Movimentos</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do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Trabalho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e da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Formação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em</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Saúde</a:t>
            </a:r>
            <a:endParaRPr lang="en-US" sz="2200" b="1" dirty="0">
              <a:solidFill>
                <a:schemeClr val="accent1">
                  <a:lumMod val="75000"/>
                </a:schemeClr>
              </a:solidFill>
              <a:latin typeface="Calibri" panose="020F0502020204030204" pitchFamily="34" charset="0"/>
              <a:cs typeface="Calibri" panose="020F0502020204030204" pitchFamily="34" charset="0"/>
              <a:sym typeface="Gill Sans" charset="0"/>
            </a:endParaRPr>
          </a:p>
        </p:txBody>
      </p:sp>
      <p:pic>
        <p:nvPicPr>
          <p:cNvPr id="25" name="Imagem 24"/>
          <p:cNvPicPr>
            <a:picLocks noChangeAspect="1"/>
          </p:cNvPicPr>
          <p:nvPr/>
        </p:nvPicPr>
        <p:blipFill>
          <a:blip r:embed="rId3"/>
          <a:stretch>
            <a:fillRect/>
          </a:stretch>
        </p:blipFill>
        <p:spPr>
          <a:xfrm>
            <a:off x="9310359" y="3538906"/>
            <a:ext cx="2669157" cy="2490636"/>
          </a:xfrm>
          <a:prstGeom prst="rect">
            <a:avLst/>
          </a:prstGeom>
        </p:spPr>
      </p:pic>
      <p:pic>
        <p:nvPicPr>
          <p:cNvPr id="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7046" y="3299316"/>
            <a:ext cx="1893291" cy="186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Foto grátis pequeno barco à vela na rede de pesca">
            <a:extLst>
              <a:ext uri="{FF2B5EF4-FFF2-40B4-BE49-F238E27FC236}">
                <a16:creationId xmlns:a16="http://schemas.microsoft.com/office/drawing/2014/main" id="{E51A99A6-0C55-DE04-73A2-2F721B19FDB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10359" y="415710"/>
            <a:ext cx="2708668" cy="2928380"/>
          </a:xfrm>
          <a:prstGeom prst="rect">
            <a:avLst/>
          </a:prstGeom>
          <a:noFill/>
          <a:extLst>
            <a:ext uri="{909E8E84-426E-40DD-AFC4-6F175D3DCCD1}">
              <a14:hiddenFill xmlns:a14="http://schemas.microsoft.com/office/drawing/2010/main">
                <a:solidFill>
                  <a:srgbClr val="FFFFFF"/>
                </a:solidFill>
              </a14:hiddenFill>
            </a:ext>
          </a:extLst>
        </p:spPr>
      </p:pic>
      <p:sp>
        <p:nvSpPr>
          <p:cNvPr id="6" name="Seta: Curva para a Direita 5">
            <a:extLst>
              <a:ext uri="{FF2B5EF4-FFF2-40B4-BE49-F238E27FC236}">
                <a16:creationId xmlns:a16="http://schemas.microsoft.com/office/drawing/2014/main" id="{7AC6CC85-4D90-118F-21A1-83DC383D0C85}"/>
              </a:ext>
            </a:extLst>
          </p:cNvPr>
          <p:cNvSpPr/>
          <p:nvPr/>
        </p:nvSpPr>
        <p:spPr>
          <a:xfrm>
            <a:off x="2778834" y="4625208"/>
            <a:ext cx="379379" cy="68973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900">
              <a:solidFill>
                <a:schemeClr val="tx1"/>
              </a:solidFill>
            </a:endParaRPr>
          </a:p>
        </p:txBody>
      </p:sp>
      <p:sp>
        <p:nvSpPr>
          <p:cNvPr id="9" name="CaixaDeTexto 8">
            <a:extLst>
              <a:ext uri="{FF2B5EF4-FFF2-40B4-BE49-F238E27FC236}">
                <a16:creationId xmlns:a16="http://schemas.microsoft.com/office/drawing/2014/main" id="{5E07A6D5-A9F1-A305-783C-83BE29F5AF71}"/>
              </a:ext>
            </a:extLst>
          </p:cNvPr>
          <p:cNvSpPr txBox="1"/>
          <p:nvPr/>
        </p:nvSpPr>
        <p:spPr>
          <a:xfrm>
            <a:off x="5872230" y="3205264"/>
            <a:ext cx="457200" cy="230832"/>
          </a:xfrm>
          <a:prstGeom prst="rect">
            <a:avLst/>
          </a:prstGeom>
          <a:noFill/>
        </p:spPr>
        <p:txBody>
          <a:bodyPr wrap="square" rtlCol="0">
            <a:spAutoFit/>
          </a:bodyPr>
          <a:lstStyle/>
          <a:p>
            <a:endParaRPr lang="pt-BR" sz="900" dirty="0"/>
          </a:p>
        </p:txBody>
      </p:sp>
      <p:sp>
        <p:nvSpPr>
          <p:cNvPr id="10" name="AutoShape 6">
            <a:extLst>
              <a:ext uri="{FF2B5EF4-FFF2-40B4-BE49-F238E27FC236}">
                <a16:creationId xmlns:a16="http://schemas.microsoft.com/office/drawing/2014/main" id="{E408DB30-E067-0218-23DB-50AF8B2F3F02}"/>
              </a:ext>
            </a:extLst>
          </p:cNvPr>
          <p:cNvSpPr>
            <a:spLocks/>
          </p:cNvSpPr>
          <p:nvPr/>
        </p:nvSpPr>
        <p:spPr bwMode="auto">
          <a:xfrm>
            <a:off x="536609" y="5314944"/>
            <a:ext cx="7616757" cy="10594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000" dirty="0" err="1">
                <a:solidFill>
                  <a:srgbClr val="C00000"/>
                </a:solidFill>
                <a:latin typeface="Calibri" panose="020F0502020204030204" pitchFamily="34" charset="0"/>
                <a:cs typeface="Calibri" panose="020F0502020204030204" pitchFamily="34" charset="0"/>
                <a:sym typeface="Open Sans" charset="0"/>
              </a:rPr>
              <a:t>Lembrar</a:t>
            </a:r>
            <a:r>
              <a:rPr lang="en-US" sz="2000" dirty="0">
                <a:solidFill>
                  <a:srgbClr val="C00000"/>
                </a:solidFill>
                <a:latin typeface="Calibri" panose="020F0502020204030204" pitchFamily="34" charset="0"/>
                <a:cs typeface="Calibri" panose="020F0502020204030204" pitchFamily="34" charset="0"/>
                <a:sym typeface="Open Sans" charset="0"/>
              </a:rPr>
              <a:t> que a </a:t>
            </a:r>
            <a:r>
              <a:rPr lang="en-US" sz="2000" dirty="0" err="1">
                <a:solidFill>
                  <a:srgbClr val="C00000"/>
                </a:solidFill>
                <a:latin typeface="Calibri" panose="020F0502020204030204" pitchFamily="34" charset="0"/>
                <a:cs typeface="Calibri" panose="020F0502020204030204" pitchFamily="34" charset="0"/>
                <a:sym typeface="Open Sans" charset="0"/>
              </a:rPr>
              <a:t>formação</a:t>
            </a:r>
            <a:r>
              <a:rPr lang="en-US" sz="2000" dirty="0">
                <a:solidFill>
                  <a:srgbClr val="C00000"/>
                </a:solidFill>
                <a:latin typeface="Calibri" panose="020F0502020204030204" pitchFamily="34" charset="0"/>
                <a:cs typeface="Calibri" panose="020F0502020204030204" pitchFamily="34" charset="0"/>
                <a:sym typeface="Open Sans" charset="0"/>
              </a:rPr>
              <a:t> para o SUS era </a:t>
            </a:r>
            <a:r>
              <a:rPr lang="en-US" sz="2000" dirty="0" err="1">
                <a:solidFill>
                  <a:srgbClr val="C00000"/>
                </a:solidFill>
                <a:latin typeface="Calibri" panose="020F0502020204030204" pitchFamily="34" charset="0"/>
                <a:cs typeface="Calibri" panose="020F0502020204030204" pitchFamily="34" charset="0"/>
                <a:sym typeface="Open Sans" charset="0"/>
              </a:rPr>
              <a:t>muito</a:t>
            </a:r>
            <a:r>
              <a:rPr lang="en-US" sz="2000" dirty="0">
                <a:solidFill>
                  <a:srgbClr val="C00000"/>
                </a:solidFill>
                <a:latin typeface="Calibri" panose="020F0502020204030204" pitchFamily="34" charset="0"/>
                <a:cs typeface="Calibri" panose="020F0502020204030204" pitchFamily="34" charset="0"/>
                <a:sym typeface="Open Sans" charset="0"/>
              </a:rPr>
              <a:t> </a:t>
            </a:r>
            <a:r>
              <a:rPr lang="en-US" sz="2000" dirty="0" err="1">
                <a:solidFill>
                  <a:srgbClr val="C00000"/>
                </a:solidFill>
                <a:latin typeface="Calibri" panose="020F0502020204030204" pitchFamily="34" charset="0"/>
                <a:cs typeface="Calibri" panose="020F0502020204030204" pitchFamily="34" charset="0"/>
                <a:sym typeface="Open Sans" charset="0"/>
              </a:rPr>
              <a:t>necessária</a:t>
            </a:r>
            <a:r>
              <a:rPr lang="en-US" sz="2000" dirty="0">
                <a:solidFill>
                  <a:srgbClr val="C00000"/>
                </a:solidFill>
                <a:latin typeface="Calibri" panose="020F0502020204030204" pitchFamily="34" charset="0"/>
                <a:cs typeface="Calibri" panose="020F0502020204030204" pitchFamily="34" charset="0"/>
                <a:sym typeface="Open Sans" charset="0"/>
              </a:rPr>
              <a:t> </a:t>
            </a:r>
            <a:r>
              <a:rPr lang="en-US" sz="2000" dirty="0" err="1">
                <a:solidFill>
                  <a:srgbClr val="C00000"/>
                </a:solidFill>
                <a:latin typeface="Calibri" panose="020F0502020204030204" pitchFamily="34" charset="0"/>
                <a:cs typeface="Calibri" panose="020F0502020204030204" pitchFamily="34" charset="0"/>
                <a:sym typeface="Open Sans" charset="0"/>
              </a:rPr>
              <a:t>naquele</a:t>
            </a:r>
            <a:r>
              <a:rPr lang="en-US" sz="2000" dirty="0">
                <a:solidFill>
                  <a:srgbClr val="C00000"/>
                </a:solidFill>
                <a:latin typeface="Calibri" panose="020F0502020204030204" pitchFamily="34" charset="0"/>
                <a:cs typeface="Calibri" panose="020F0502020204030204" pitchFamily="34" charset="0"/>
                <a:sym typeface="Open Sans" charset="0"/>
              </a:rPr>
              <a:t> </a:t>
            </a:r>
            <a:r>
              <a:rPr lang="en-US" sz="2000" dirty="0" err="1">
                <a:solidFill>
                  <a:srgbClr val="C00000"/>
                </a:solidFill>
                <a:latin typeface="Calibri" panose="020F0502020204030204" pitchFamily="34" charset="0"/>
                <a:cs typeface="Calibri" panose="020F0502020204030204" pitchFamily="34" charset="0"/>
                <a:sym typeface="Open Sans" charset="0"/>
              </a:rPr>
              <a:t>momento</a:t>
            </a:r>
            <a:r>
              <a:rPr lang="en-US" sz="2000" dirty="0">
                <a:solidFill>
                  <a:srgbClr val="C00000"/>
                </a:solidFill>
                <a:latin typeface="Calibri" panose="020F0502020204030204" pitchFamily="34" charset="0"/>
                <a:cs typeface="Calibri" panose="020F0502020204030204" pitchFamily="34" charset="0"/>
                <a:sym typeface="Open Sans" charset="0"/>
              </a:rPr>
              <a:t> – </a:t>
            </a:r>
            <a:r>
              <a:rPr lang="en-US" sz="2000" dirty="0" err="1">
                <a:solidFill>
                  <a:srgbClr val="C00000"/>
                </a:solidFill>
                <a:latin typeface="Calibri" panose="020F0502020204030204" pitchFamily="34" charset="0"/>
                <a:cs typeface="Calibri" panose="020F0502020204030204" pitchFamily="34" charset="0"/>
                <a:sym typeface="Open Sans" charset="0"/>
              </a:rPr>
              <a:t>aumento</a:t>
            </a:r>
            <a:r>
              <a:rPr lang="en-US" sz="2000" dirty="0">
                <a:solidFill>
                  <a:srgbClr val="C00000"/>
                </a:solidFill>
                <a:latin typeface="Calibri" panose="020F0502020204030204" pitchFamily="34" charset="0"/>
                <a:cs typeface="Calibri" panose="020F0502020204030204" pitchFamily="34" charset="0"/>
                <a:sym typeface="Open Sans" charset="0"/>
              </a:rPr>
              <a:t> dos </a:t>
            </a:r>
            <a:r>
              <a:rPr lang="en-US" sz="2000" dirty="0" err="1">
                <a:solidFill>
                  <a:srgbClr val="C00000"/>
                </a:solidFill>
                <a:latin typeface="Calibri" panose="020F0502020204030204" pitchFamily="34" charset="0"/>
                <a:cs typeface="Calibri" panose="020F0502020204030204" pitchFamily="34" charset="0"/>
                <a:sym typeface="Open Sans" charset="0"/>
              </a:rPr>
              <a:t>postos</a:t>
            </a:r>
            <a:r>
              <a:rPr lang="en-US" sz="2000" dirty="0">
                <a:solidFill>
                  <a:srgbClr val="C00000"/>
                </a:solidFill>
                <a:latin typeface="Calibri" panose="020F0502020204030204" pitchFamily="34" charset="0"/>
                <a:cs typeface="Calibri" panose="020F0502020204030204" pitchFamily="34" charset="0"/>
                <a:sym typeface="Open Sans" charset="0"/>
              </a:rPr>
              <a:t> de </a:t>
            </a:r>
            <a:r>
              <a:rPr lang="en-US" sz="2000" dirty="0" err="1">
                <a:solidFill>
                  <a:srgbClr val="C00000"/>
                </a:solidFill>
                <a:latin typeface="Calibri" panose="020F0502020204030204" pitchFamily="34" charset="0"/>
                <a:cs typeface="Calibri" panose="020F0502020204030204" pitchFamily="34" charset="0"/>
                <a:sym typeface="Open Sans" charset="0"/>
              </a:rPr>
              <a:t>trabalho</a:t>
            </a:r>
            <a:r>
              <a:rPr lang="en-US" sz="2000" dirty="0">
                <a:solidFill>
                  <a:srgbClr val="C00000"/>
                </a:solidFill>
                <a:latin typeface="Calibri" panose="020F0502020204030204" pitchFamily="34" charset="0"/>
                <a:cs typeface="Calibri" panose="020F0502020204030204" pitchFamily="34" charset="0"/>
                <a:sym typeface="Open Sans" charset="0"/>
              </a:rPr>
              <a:t> e </a:t>
            </a:r>
            <a:r>
              <a:rPr lang="en-US" sz="2000" dirty="0" err="1">
                <a:solidFill>
                  <a:srgbClr val="C00000"/>
                </a:solidFill>
                <a:latin typeface="Calibri" panose="020F0502020204030204" pitchFamily="34" charset="0"/>
                <a:cs typeface="Calibri" panose="020F0502020204030204" pitchFamily="34" charset="0"/>
                <a:sym typeface="Open Sans" charset="0"/>
              </a:rPr>
              <a:t>práticas</a:t>
            </a:r>
            <a:r>
              <a:rPr lang="en-US" sz="2000" dirty="0">
                <a:solidFill>
                  <a:srgbClr val="C00000"/>
                </a:solidFill>
                <a:latin typeface="Calibri" panose="020F0502020204030204" pitchFamily="34" charset="0"/>
                <a:cs typeface="Calibri" panose="020F0502020204030204" pitchFamily="34" charset="0"/>
                <a:sym typeface="Open Sans" charset="0"/>
              </a:rPr>
              <a:t> </a:t>
            </a:r>
            <a:r>
              <a:rPr lang="en-US" sz="2000" dirty="0" err="1">
                <a:solidFill>
                  <a:srgbClr val="C00000"/>
                </a:solidFill>
                <a:latin typeface="Calibri" panose="020F0502020204030204" pitchFamily="34" charset="0"/>
                <a:cs typeface="Calibri" panose="020F0502020204030204" pitchFamily="34" charset="0"/>
                <a:sym typeface="Open Sans" charset="0"/>
              </a:rPr>
              <a:t>em</a:t>
            </a:r>
            <a:r>
              <a:rPr lang="en-US" sz="2000" dirty="0">
                <a:solidFill>
                  <a:srgbClr val="C00000"/>
                </a:solidFill>
                <a:latin typeface="Calibri" panose="020F0502020204030204" pitchFamily="34" charset="0"/>
                <a:cs typeface="Calibri" panose="020F0502020204030204" pitchFamily="34" charset="0"/>
                <a:sym typeface="Open Sans" charset="0"/>
              </a:rPr>
              <a:t> </a:t>
            </a:r>
            <a:r>
              <a:rPr lang="en-US" sz="2000" dirty="0" err="1">
                <a:solidFill>
                  <a:srgbClr val="C00000"/>
                </a:solidFill>
                <a:latin typeface="Calibri" panose="020F0502020204030204" pitchFamily="34" charset="0"/>
                <a:cs typeface="Calibri" panose="020F0502020204030204" pitchFamily="34" charset="0"/>
                <a:sym typeface="Open Sans" charset="0"/>
              </a:rPr>
              <a:t>saúde</a:t>
            </a:r>
            <a:r>
              <a:rPr lang="en-US" sz="2000" dirty="0">
                <a:solidFill>
                  <a:srgbClr val="C00000"/>
                </a:solidFill>
                <a:latin typeface="Calibri" panose="020F0502020204030204" pitchFamily="34" charset="0"/>
                <a:cs typeface="Calibri" panose="020F0502020204030204" pitchFamily="34" charset="0"/>
                <a:sym typeface="Open Sans" charset="0"/>
              </a:rPr>
              <a:t> </a:t>
            </a:r>
            <a:r>
              <a:rPr lang="en-US" sz="2000" dirty="0" err="1">
                <a:solidFill>
                  <a:srgbClr val="C00000"/>
                </a:solidFill>
                <a:latin typeface="Calibri" panose="020F0502020204030204" pitchFamily="34" charset="0"/>
                <a:cs typeface="Calibri" panose="020F0502020204030204" pitchFamily="34" charset="0"/>
                <a:sym typeface="Open Sans" charset="0"/>
              </a:rPr>
              <a:t>pública</a:t>
            </a:r>
            <a:r>
              <a:rPr lang="en-US" sz="2000" dirty="0">
                <a:solidFill>
                  <a:srgbClr val="C00000"/>
                </a:solidFill>
                <a:latin typeface="Calibri" panose="020F0502020204030204" pitchFamily="34" charset="0"/>
                <a:cs typeface="Calibri" panose="020F0502020204030204" pitchFamily="34" charset="0"/>
                <a:sym typeface="Open Sans" charset="0"/>
              </a:rPr>
              <a:t> </a:t>
            </a:r>
            <a:r>
              <a:rPr lang="en-US" sz="2000" dirty="0" err="1">
                <a:solidFill>
                  <a:srgbClr val="C00000"/>
                </a:solidFill>
                <a:latin typeface="Calibri" panose="020F0502020204030204" pitchFamily="34" charset="0"/>
                <a:cs typeface="Calibri" panose="020F0502020204030204" pitchFamily="34" charset="0"/>
                <a:sym typeface="Open Sans" charset="0"/>
              </a:rPr>
              <a:t>inadequadas</a:t>
            </a:r>
            <a:r>
              <a:rPr lang="en-US" sz="2000" dirty="0">
                <a:solidFill>
                  <a:srgbClr val="C00000"/>
                </a:solidFill>
                <a:latin typeface="Calibri" panose="020F0502020204030204" pitchFamily="34" charset="0"/>
                <a:cs typeface="Calibri" panose="020F0502020204030204" pitchFamily="34" charset="0"/>
                <a:sym typeface="Open Sans" charset="0"/>
              </a:rPr>
              <a:t> para as </a:t>
            </a:r>
            <a:r>
              <a:rPr lang="en-US" sz="2000" dirty="0" err="1">
                <a:solidFill>
                  <a:srgbClr val="C00000"/>
                </a:solidFill>
                <a:latin typeface="Calibri" panose="020F0502020204030204" pitchFamily="34" charset="0"/>
                <a:cs typeface="Calibri" panose="020F0502020204030204" pitchFamily="34" charset="0"/>
                <a:sym typeface="Open Sans" charset="0"/>
              </a:rPr>
              <a:t>mudanças</a:t>
            </a:r>
            <a:r>
              <a:rPr lang="en-US" sz="2000" dirty="0">
                <a:solidFill>
                  <a:srgbClr val="C00000"/>
                </a:solidFill>
                <a:latin typeface="Calibri" panose="020F0502020204030204" pitchFamily="34" charset="0"/>
                <a:cs typeface="Calibri" panose="020F0502020204030204" pitchFamily="34" charset="0"/>
                <a:sym typeface="Open Sans" charset="0"/>
              </a:rPr>
              <a:t> no </a:t>
            </a:r>
            <a:r>
              <a:rPr lang="en-US" sz="2000" dirty="0" err="1">
                <a:solidFill>
                  <a:srgbClr val="C00000"/>
                </a:solidFill>
                <a:latin typeface="Calibri" panose="020F0502020204030204" pitchFamily="34" charset="0"/>
                <a:cs typeface="Calibri" panose="020F0502020204030204" pitchFamily="34" charset="0"/>
                <a:sym typeface="Open Sans" charset="0"/>
              </a:rPr>
              <a:t>cuidado</a:t>
            </a:r>
            <a:r>
              <a:rPr lang="en-US" sz="2000" dirty="0">
                <a:solidFill>
                  <a:srgbClr val="C00000"/>
                </a:solidFill>
                <a:latin typeface="Calibri" panose="020F0502020204030204" pitchFamily="34" charset="0"/>
                <a:cs typeface="Calibri" panose="020F0502020204030204" pitchFamily="34" charset="0"/>
                <a:sym typeface="Open Sans" charset="0"/>
              </a:rPr>
              <a:t> que se </a:t>
            </a:r>
            <a:r>
              <a:rPr lang="en-US" sz="2000" dirty="0" err="1">
                <a:solidFill>
                  <a:srgbClr val="C00000"/>
                </a:solidFill>
                <a:latin typeface="Calibri" panose="020F0502020204030204" pitchFamily="34" charset="0"/>
                <a:cs typeface="Calibri" panose="020F0502020204030204" pitchFamily="34" charset="0"/>
                <a:sym typeface="Open Sans" charset="0"/>
              </a:rPr>
              <a:t>desejava</a:t>
            </a:r>
            <a:r>
              <a:rPr lang="en-US" sz="2000" dirty="0">
                <a:solidFill>
                  <a:srgbClr val="C00000"/>
                </a:solidFill>
                <a:latin typeface="Calibri" panose="020F0502020204030204" pitchFamily="34" charset="0"/>
                <a:cs typeface="Calibri" panose="020F0502020204030204" pitchFamily="34" charset="0"/>
                <a:sym typeface="Open Sans" charset="0"/>
              </a:rPr>
              <a:t> </a:t>
            </a:r>
            <a:r>
              <a:rPr lang="en-US" sz="2000" dirty="0" err="1">
                <a:solidFill>
                  <a:srgbClr val="C00000"/>
                </a:solidFill>
                <a:latin typeface="Calibri" panose="020F0502020204030204" pitchFamily="34" charset="0"/>
                <a:cs typeface="Calibri" panose="020F0502020204030204" pitchFamily="34" charset="0"/>
                <a:sym typeface="Open Sans" charset="0"/>
              </a:rPr>
              <a:t>implementar</a:t>
            </a:r>
            <a:r>
              <a:rPr lang="en-US" sz="2000" dirty="0">
                <a:solidFill>
                  <a:srgbClr val="C00000"/>
                </a:solidFill>
                <a:latin typeface="Calibri" panose="020F0502020204030204" pitchFamily="34" charset="0"/>
                <a:cs typeface="Calibri" panose="020F0502020204030204" pitchFamily="34" charset="0"/>
                <a:sym typeface="Open Sans" charset="0"/>
              </a:rPr>
              <a:t> </a:t>
            </a:r>
            <a:endParaRPr lang="en-US" sz="2000" dirty="0">
              <a:solidFill>
                <a:srgbClr val="C00000"/>
              </a:solidFill>
              <a:latin typeface="Calibri" panose="020F0502020204030204" pitchFamily="34" charset="0"/>
              <a:cs typeface="Calibri" panose="020F0502020204030204" pitchFamily="34" charset="0"/>
              <a:sym typeface="Gill Sans" charset="0"/>
            </a:endParaRPr>
          </a:p>
        </p:txBody>
      </p:sp>
    </p:spTree>
    <p:extLst>
      <p:ext uri="{BB962C8B-B14F-4D97-AF65-F5344CB8AC3E}">
        <p14:creationId xmlns:p14="http://schemas.microsoft.com/office/powerpoint/2010/main" val="2476205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BA28F2A-ED8D-7E57-C8BB-3136491CA7AA}"/>
              </a:ext>
            </a:extLst>
          </p:cNvPr>
          <p:cNvSpPr>
            <a:spLocks/>
          </p:cNvSpPr>
          <p:nvPr/>
        </p:nvSpPr>
        <p:spPr bwMode="auto">
          <a:xfrm>
            <a:off x="180882" y="1835599"/>
            <a:ext cx="8726591" cy="45107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t"/>
          <a:lstStyle>
            <a:lvl1pPr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marL="285750" indent="-285750" eaLnBrk="1">
              <a:buFont typeface="Wingdings" pitchFamily="2" charset="2"/>
              <a:buChar char="§"/>
              <a:defRPr/>
            </a:pPr>
            <a:r>
              <a:rPr lang="pt-BR" altLang="pt-BR" sz="2000" b="1" dirty="0">
                <a:solidFill>
                  <a:srgbClr val="C00000"/>
                </a:solidFill>
                <a:latin typeface="Calibri" panose="020F0502020204030204" pitchFamily="34" charset="0"/>
                <a:cs typeface="Calibri" panose="020F0502020204030204" pitchFamily="34" charset="0"/>
                <a:sym typeface="Open Sans" panose="020B0606030504020204" pitchFamily="34" charset="0"/>
              </a:rPr>
              <a:t>Década de 1990 para cá -  anos de cuidados ao plantio</a:t>
            </a:r>
          </a:p>
          <a:p>
            <a:pPr marL="285750" indent="-285750" eaLnBrk="1">
              <a:buFont typeface="Arial" panose="020B0604020202020204" pitchFamily="34" charset="0"/>
              <a:buChar char="•"/>
              <a:defRPr/>
            </a:pPr>
            <a:r>
              <a:rPr lang="pt-BR" altLang="pt-BR" sz="20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Ciclo de vida das políticas – elaboração é importante; implementação é  </a:t>
            </a:r>
          </a:p>
          <a:p>
            <a:pPr eaLnBrk="1">
              <a:defRPr/>
            </a:pPr>
            <a:r>
              <a:rPr lang="pt-BR" altLang="pt-BR" sz="20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desafiadora!</a:t>
            </a:r>
          </a:p>
          <a:p>
            <a:pPr algn="just"/>
            <a:r>
              <a:rPr lang="pt-BR" altLang="pt-BR" sz="2000" b="1" dirty="0">
                <a:solidFill>
                  <a:srgbClr val="444444"/>
                </a:solidFill>
                <a:latin typeface="Calibri" panose="020F0502020204030204" pitchFamily="34" charset="0"/>
                <a:cs typeface="Calibri" panose="020F0502020204030204" pitchFamily="34" charset="0"/>
                <a:sym typeface="Open Sans" panose="020B0606030504020204" pitchFamily="34" charset="0"/>
              </a:rPr>
              <a:t> - </a:t>
            </a:r>
            <a:r>
              <a:rPr lang="pt-BR" altLang="pt-BR" sz="20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I</a:t>
            </a:r>
            <a:r>
              <a:rPr lang="pt-BR" sz="2000" dirty="0">
                <a:solidFill>
                  <a:schemeClr val="accent5">
                    <a:lumMod val="50000"/>
                  </a:schemeClr>
                </a:solidFill>
                <a:latin typeface="Calibri" panose="020F0502020204030204" pitchFamily="34" charset="0"/>
                <a:cs typeface="Calibri" panose="020F0502020204030204" pitchFamily="34" charset="0"/>
              </a:rPr>
              <a:t>nstituição do SUS – </a:t>
            </a:r>
            <a:r>
              <a:rPr lang="pt-BR" sz="2000" dirty="0">
                <a:solidFill>
                  <a:srgbClr val="C00000"/>
                </a:solidFill>
                <a:latin typeface="Calibri" panose="020F0502020204030204" pitchFamily="34" charset="0"/>
                <a:cs typeface="Calibri" panose="020F0502020204030204" pitchFamily="34" charset="0"/>
              </a:rPr>
              <a:t>Lei 8080 </a:t>
            </a:r>
            <a:r>
              <a:rPr lang="pt-BR" sz="2000" dirty="0">
                <a:solidFill>
                  <a:schemeClr val="accent5">
                    <a:lumMod val="50000"/>
                  </a:schemeClr>
                </a:solidFill>
                <a:latin typeface="Calibri" panose="020F0502020204030204" pitchFamily="34" charset="0"/>
                <a:cs typeface="Calibri" panose="020F0502020204030204" pitchFamily="34" charset="0"/>
              </a:rPr>
              <a:t> </a:t>
            </a:r>
          </a:p>
          <a:p>
            <a:pPr algn="just"/>
            <a:r>
              <a:rPr lang="pt-BR" sz="2000" dirty="0">
                <a:solidFill>
                  <a:schemeClr val="accent5">
                    <a:lumMod val="50000"/>
                  </a:schemeClr>
                </a:solidFill>
                <a:latin typeface="Calibri" panose="020F0502020204030204" pitchFamily="34" charset="0"/>
                <a:cs typeface="Calibri" panose="020F0502020204030204" pitchFamily="34" charset="0"/>
              </a:rPr>
              <a:t>   </a:t>
            </a:r>
            <a:r>
              <a:rPr lang="pt-BR" sz="1600" b="1" dirty="0">
                <a:solidFill>
                  <a:schemeClr val="accent5">
                    <a:lumMod val="50000"/>
                  </a:schemeClr>
                </a:solidFill>
                <a:latin typeface="Calibri" panose="020F0502020204030204" pitchFamily="34" charset="0"/>
                <a:cs typeface="Calibri" panose="020F0502020204030204" pitchFamily="34" charset="0"/>
              </a:rPr>
              <a:t>Art.14</a:t>
            </a:r>
            <a:r>
              <a:rPr lang="pt-BR" sz="1600" dirty="0">
                <a:solidFill>
                  <a:schemeClr val="accent5">
                    <a:lumMod val="50000"/>
                  </a:schemeClr>
                </a:solidFill>
                <a:latin typeface="Calibri" panose="020F0502020204030204" pitchFamily="34" charset="0"/>
                <a:cs typeface="Calibri" panose="020F0502020204030204" pitchFamily="34" charset="0"/>
              </a:rPr>
              <a:t>. </a:t>
            </a:r>
            <a:r>
              <a:rPr lang="pt-BR" sz="1600" b="1" dirty="0">
                <a:solidFill>
                  <a:schemeClr val="accent5">
                    <a:lumMod val="50000"/>
                  </a:schemeClr>
                </a:solidFill>
                <a:latin typeface="Calibri" panose="020F0502020204030204" pitchFamily="34" charset="0"/>
                <a:cs typeface="Calibri" panose="020F0502020204030204" pitchFamily="34" charset="0"/>
              </a:rPr>
              <a:t>CIES - </a:t>
            </a:r>
            <a:r>
              <a:rPr lang="pt-BR" sz="1600" dirty="0">
                <a:solidFill>
                  <a:schemeClr val="accent5">
                    <a:lumMod val="50000"/>
                  </a:schemeClr>
                </a:solidFill>
                <a:latin typeface="Calibri" panose="020F0502020204030204" pitchFamily="34" charset="0"/>
                <a:cs typeface="Calibri" panose="020F0502020204030204" pitchFamily="34" charset="0"/>
              </a:rPr>
              <a:t>Comissões Permanentes de integração entre os serviços de saúde e </a:t>
            </a:r>
          </a:p>
          <a:p>
            <a:pPr algn="just"/>
            <a:r>
              <a:rPr lang="pt-BR" sz="1600" dirty="0">
                <a:solidFill>
                  <a:schemeClr val="accent5">
                    <a:lumMod val="50000"/>
                  </a:schemeClr>
                </a:solidFill>
                <a:latin typeface="Calibri" panose="020F0502020204030204" pitchFamily="34" charset="0"/>
                <a:cs typeface="Calibri" panose="020F0502020204030204" pitchFamily="34" charset="0"/>
              </a:rPr>
              <a:t>    as instituições de ensino profissional e superior – necessidades locais; estratégias para a </a:t>
            </a:r>
          </a:p>
          <a:p>
            <a:pPr algn="just"/>
            <a:r>
              <a:rPr lang="pt-BR" sz="1600" dirty="0">
                <a:solidFill>
                  <a:schemeClr val="accent5">
                    <a:lumMod val="50000"/>
                  </a:schemeClr>
                </a:solidFill>
                <a:latin typeface="Calibri" panose="020F0502020204030204" pitchFamily="34" charset="0"/>
                <a:cs typeface="Calibri" panose="020F0502020204030204" pitchFamily="34" charset="0"/>
              </a:rPr>
              <a:t>    formação e educação continuada dos recursos humanos do SUS; </a:t>
            </a:r>
            <a:r>
              <a:rPr lang="pt-BR" sz="1600" b="1" dirty="0">
                <a:solidFill>
                  <a:schemeClr val="accent5">
                    <a:lumMod val="50000"/>
                  </a:schemeClr>
                </a:solidFill>
                <a:latin typeface="Calibri" panose="020F0502020204030204" pitchFamily="34" charset="0"/>
                <a:cs typeface="Calibri" panose="020F0502020204030204" pitchFamily="34" charset="0"/>
              </a:rPr>
              <a:t>Art. 27 </a:t>
            </a:r>
            <a:r>
              <a:rPr lang="pt-BR" sz="1600" dirty="0">
                <a:solidFill>
                  <a:schemeClr val="accent5">
                    <a:lumMod val="50000"/>
                  </a:schemeClr>
                </a:solidFill>
                <a:latin typeface="Calibri" panose="020F0502020204030204" pitchFamily="34" charset="0"/>
                <a:cs typeface="Calibri" panose="020F0502020204030204" pitchFamily="34" charset="0"/>
              </a:rPr>
              <a:t>- </a:t>
            </a:r>
            <a:r>
              <a:rPr lang="pt-BR" sz="1600" b="1" dirty="0">
                <a:solidFill>
                  <a:schemeClr val="accent5">
                    <a:lumMod val="50000"/>
                  </a:schemeClr>
                </a:solidFill>
                <a:latin typeface="Calibri" panose="020F0502020204030204" pitchFamily="34" charset="0"/>
                <a:cs typeface="Calibri" panose="020F0502020204030204" pitchFamily="34" charset="0"/>
              </a:rPr>
              <a:t>sistema de formação </a:t>
            </a:r>
          </a:p>
          <a:p>
            <a:pPr algn="just"/>
            <a:r>
              <a:rPr lang="pt-BR" sz="1600" b="1" dirty="0">
                <a:solidFill>
                  <a:schemeClr val="accent5">
                    <a:lumMod val="50000"/>
                  </a:schemeClr>
                </a:solidFill>
                <a:latin typeface="Calibri" panose="020F0502020204030204" pitchFamily="34" charset="0"/>
                <a:cs typeface="Calibri" panose="020F0502020204030204" pitchFamily="34" charset="0"/>
              </a:rPr>
              <a:t>    de recursos humanos em todos os níveis </a:t>
            </a:r>
            <a:r>
              <a:rPr lang="pt-BR" sz="1600" dirty="0">
                <a:solidFill>
                  <a:schemeClr val="accent5">
                    <a:lumMod val="50000"/>
                  </a:schemeClr>
                </a:solidFill>
                <a:latin typeface="Calibri" panose="020F0502020204030204" pitchFamily="34" charset="0"/>
                <a:cs typeface="Calibri" panose="020F0502020204030204" pitchFamily="34" charset="0"/>
              </a:rPr>
              <a:t>de ensino, inclusive de pós-graduação, além da </a:t>
            </a:r>
          </a:p>
          <a:p>
            <a:pPr algn="just"/>
            <a:r>
              <a:rPr lang="pt-BR" sz="1600" dirty="0">
                <a:solidFill>
                  <a:schemeClr val="accent5">
                    <a:lumMod val="50000"/>
                  </a:schemeClr>
                </a:solidFill>
                <a:latin typeface="Calibri" panose="020F0502020204030204" pitchFamily="34" charset="0"/>
                <a:cs typeface="Calibri" panose="020F0502020204030204" pitchFamily="34" charset="0"/>
              </a:rPr>
              <a:t>    elaboração de programas de permanente aperfeiçoamento; </a:t>
            </a:r>
            <a:r>
              <a:rPr lang="pt-BR" sz="1600" b="1" dirty="0">
                <a:solidFill>
                  <a:schemeClr val="accent5">
                    <a:lumMod val="50000"/>
                  </a:schemeClr>
                </a:solidFill>
                <a:latin typeface="Calibri" panose="020F0502020204030204" pitchFamily="34" charset="0"/>
                <a:cs typeface="Calibri" panose="020F0502020204030204" pitchFamily="34" charset="0"/>
              </a:rPr>
              <a:t>valorização da dedicação exclusiva </a:t>
            </a:r>
          </a:p>
          <a:p>
            <a:pPr algn="just"/>
            <a:r>
              <a:rPr lang="pt-BR" sz="1600" b="1" dirty="0">
                <a:solidFill>
                  <a:schemeClr val="accent5">
                    <a:lumMod val="50000"/>
                  </a:schemeClr>
                </a:solidFill>
                <a:latin typeface="Calibri" panose="020F0502020204030204" pitchFamily="34" charset="0"/>
                <a:cs typeface="Calibri" panose="020F0502020204030204" pitchFamily="34" charset="0"/>
              </a:rPr>
              <a:t>    aos serviços </a:t>
            </a:r>
            <a:r>
              <a:rPr lang="pt-BR" sz="1600" dirty="0">
                <a:solidFill>
                  <a:schemeClr val="accent5">
                    <a:lumMod val="50000"/>
                  </a:schemeClr>
                </a:solidFill>
                <a:latin typeface="Calibri" panose="020F0502020204030204" pitchFamily="34" charset="0"/>
                <a:cs typeface="Calibri" panose="020F0502020204030204" pitchFamily="34" charset="0"/>
              </a:rPr>
              <a:t>do Sistema Único de Saúde (SUS); </a:t>
            </a:r>
            <a:r>
              <a:rPr lang="pt-BR" sz="1600" dirty="0">
                <a:solidFill>
                  <a:srgbClr val="C00000"/>
                </a:solidFill>
                <a:latin typeface="Calibri" panose="020F0502020204030204" pitchFamily="34" charset="0"/>
                <a:cs typeface="Calibri" panose="020F0502020204030204" pitchFamily="34" charset="0"/>
              </a:rPr>
              <a:t>os </a:t>
            </a:r>
            <a:r>
              <a:rPr lang="pt-BR" sz="1600" b="1" dirty="0">
                <a:solidFill>
                  <a:srgbClr val="C00000"/>
                </a:solidFill>
                <a:latin typeface="Calibri" panose="020F0502020204030204" pitchFamily="34" charset="0"/>
                <a:cs typeface="Calibri" panose="020F0502020204030204" pitchFamily="34" charset="0"/>
              </a:rPr>
              <a:t>serviços públicos que integram o Sistema </a:t>
            </a:r>
          </a:p>
          <a:p>
            <a:pPr algn="just"/>
            <a:r>
              <a:rPr lang="pt-BR" sz="1600" b="1" dirty="0">
                <a:solidFill>
                  <a:srgbClr val="C00000"/>
                </a:solidFill>
                <a:latin typeface="Calibri" panose="020F0502020204030204" pitchFamily="34" charset="0"/>
                <a:cs typeface="Calibri" panose="020F0502020204030204" pitchFamily="34" charset="0"/>
              </a:rPr>
              <a:t>    Único de Saúde </a:t>
            </a:r>
            <a:r>
              <a:rPr lang="pt-BR" sz="1600" dirty="0">
                <a:solidFill>
                  <a:srgbClr val="C00000"/>
                </a:solidFill>
                <a:latin typeface="Calibri" panose="020F0502020204030204" pitchFamily="34" charset="0"/>
                <a:cs typeface="Calibri" panose="020F0502020204030204" pitchFamily="34" charset="0"/>
              </a:rPr>
              <a:t>(SUS) constituem c</a:t>
            </a:r>
            <a:r>
              <a:rPr lang="pt-BR" sz="1600" b="1" dirty="0">
                <a:solidFill>
                  <a:srgbClr val="C00000"/>
                </a:solidFill>
                <a:latin typeface="Calibri" panose="020F0502020204030204" pitchFamily="34" charset="0"/>
                <a:cs typeface="Calibri" panose="020F0502020204030204" pitchFamily="34" charset="0"/>
              </a:rPr>
              <a:t>ampo de prática para ensino e pesquisa</a:t>
            </a:r>
            <a:r>
              <a:rPr lang="pt-BR" sz="1600" dirty="0">
                <a:solidFill>
                  <a:srgbClr val="C00000"/>
                </a:solidFill>
                <a:latin typeface="Calibri" panose="020F0502020204030204" pitchFamily="34" charset="0"/>
                <a:cs typeface="Calibri" panose="020F0502020204030204" pitchFamily="34" charset="0"/>
              </a:rPr>
              <a:t>, mediante normas </a:t>
            </a:r>
          </a:p>
          <a:p>
            <a:pPr algn="just"/>
            <a:r>
              <a:rPr lang="pt-BR" sz="1600" dirty="0">
                <a:solidFill>
                  <a:srgbClr val="C00000"/>
                </a:solidFill>
                <a:latin typeface="Calibri" panose="020F0502020204030204" pitchFamily="34" charset="0"/>
                <a:cs typeface="Calibri" panose="020F0502020204030204" pitchFamily="34" charset="0"/>
              </a:rPr>
              <a:t>    específicas, elaboradas conjuntamente com o sistema educacional.</a:t>
            </a:r>
          </a:p>
          <a:p>
            <a:pPr algn="just"/>
            <a:r>
              <a:rPr lang="pt-BR" altLang="pt-BR" sz="20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 - I</a:t>
            </a:r>
            <a:r>
              <a:rPr lang="pt-BR" sz="2000" dirty="0">
                <a:solidFill>
                  <a:schemeClr val="accent5">
                    <a:lumMod val="50000"/>
                  </a:schemeClr>
                </a:solidFill>
                <a:latin typeface="Calibri" panose="020F0502020204030204" pitchFamily="34" charset="0"/>
                <a:cs typeface="Calibri" panose="020F0502020204030204" pitchFamily="34" charset="0"/>
              </a:rPr>
              <a:t>nstituição do SUS – </a:t>
            </a:r>
            <a:r>
              <a:rPr lang="pt-BR" sz="2000" dirty="0">
                <a:solidFill>
                  <a:srgbClr val="C00000"/>
                </a:solidFill>
                <a:latin typeface="Calibri" panose="020F0502020204030204" pitchFamily="34" charset="0"/>
                <a:cs typeface="Calibri" panose="020F0502020204030204" pitchFamily="34" charset="0"/>
              </a:rPr>
              <a:t>Lei 8142 </a:t>
            </a:r>
          </a:p>
          <a:p>
            <a:pPr algn="just"/>
            <a:r>
              <a:rPr lang="pt-BR" sz="1600" b="1" dirty="0">
                <a:solidFill>
                  <a:schemeClr val="accent5">
                    <a:lumMod val="50000"/>
                  </a:schemeClr>
                </a:solidFill>
                <a:latin typeface="Calibri" panose="020F0502020204030204" pitchFamily="34" charset="0"/>
                <a:cs typeface="Calibri" panose="020F0502020204030204" pitchFamily="34" charset="0"/>
              </a:rPr>
              <a:t>    Artigo 4º - </a:t>
            </a:r>
            <a:r>
              <a:rPr lang="pt-BR" sz="1600" dirty="0">
                <a:solidFill>
                  <a:schemeClr val="accent5">
                    <a:lumMod val="50000"/>
                  </a:schemeClr>
                </a:solidFill>
                <a:latin typeface="Calibri" panose="020F0502020204030204" pitchFamily="34" charset="0"/>
                <a:cs typeface="Calibri" panose="020F0502020204030204" pitchFamily="34" charset="0"/>
              </a:rPr>
              <a:t>Transferências intergovernamentais de recursos financeiros, condiciona</a:t>
            </a:r>
          </a:p>
          <a:p>
            <a:pPr algn="just"/>
            <a:r>
              <a:rPr lang="pt-BR" sz="1600" dirty="0">
                <a:solidFill>
                  <a:schemeClr val="accent5">
                    <a:lumMod val="50000"/>
                  </a:schemeClr>
                </a:solidFill>
                <a:latin typeface="Calibri" panose="020F0502020204030204" pitchFamily="34" charset="0"/>
                <a:cs typeface="Calibri" panose="020F0502020204030204" pitchFamily="34" charset="0"/>
              </a:rPr>
              <a:t>     VI - Comissão de elaboração do </a:t>
            </a:r>
            <a:r>
              <a:rPr lang="pt-BR" sz="1600" b="1" dirty="0">
                <a:solidFill>
                  <a:schemeClr val="accent5">
                    <a:lumMod val="50000"/>
                  </a:schemeClr>
                </a:solidFill>
                <a:latin typeface="Calibri" panose="020F0502020204030204" pitchFamily="34" charset="0"/>
                <a:cs typeface="Calibri" panose="020F0502020204030204" pitchFamily="34" charset="0"/>
              </a:rPr>
              <a:t>Plano de Carreira, Cargos e Salários </a:t>
            </a:r>
            <a:r>
              <a:rPr lang="pt-BR" sz="1600" dirty="0">
                <a:solidFill>
                  <a:schemeClr val="accent5">
                    <a:lumMod val="50000"/>
                  </a:schemeClr>
                </a:solidFill>
                <a:latin typeface="Calibri" panose="020F0502020204030204" pitchFamily="34" charset="0"/>
                <a:cs typeface="Calibri" panose="020F0502020204030204" pitchFamily="34" charset="0"/>
              </a:rPr>
              <a:t>(PCCS), previsto o prazo de </a:t>
            </a:r>
          </a:p>
          <a:p>
            <a:pPr algn="just"/>
            <a:r>
              <a:rPr lang="pt-BR" sz="1600" dirty="0">
                <a:solidFill>
                  <a:schemeClr val="accent5">
                    <a:lumMod val="50000"/>
                  </a:schemeClr>
                </a:solidFill>
                <a:latin typeface="Calibri" panose="020F0502020204030204" pitchFamily="34" charset="0"/>
                <a:cs typeface="Calibri" panose="020F0502020204030204" pitchFamily="34" charset="0"/>
              </a:rPr>
              <a:t>     dois anos para sua implantação</a:t>
            </a:r>
            <a:r>
              <a:rPr lang="pt-BR" sz="1600" b="1" dirty="0">
                <a:solidFill>
                  <a:schemeClr val="accent5">
                    <a:lumMod val="50000"/>
                  </a:schemeClr>
                </a:solidFill>
                <a:latin typeface="Calibri" panose="020F0502020204030204" pitchFamily="34" charset="0"/>
                <a:cs typeface="Calibri" panose="020F0502020204030204" pitchFamily="34" charset="0"/>
              </a:rPr>
              <a:t>.</a:t>
            </a:r>
          </a:p>
          <a:p>
            <a:pPr algn="just"/>
            <a:endParaRPr lang="pt-BR" sz="1600" dirty="0">
              <a:solidFill>
                <a:schemeClr val="accent5">
                  <a:lumMod val="50000"/>
                </a:schemeClr>
              </a:solidFill>
              <a:latin typeface="Calibri" panose="020F0502020204030204" pitchFamily="34" charset="0"/>
              <a:cs typeface="Calibri" panose="020F0502020204030204" pitchFamily="34" charset="0"/>
            </a:endParaRPr>
          </a:p>
          <a:p>
            <a:pPr algn="just"/>
            <a:endParaRPr lang="pt-BR" sz="1600" dirty="0">
              <a:solidFill>
                <a:schemeClr val="accent5">
                  <a:lumMod val="50000"/>
                </a:schemeClr>
              </a:solidFill>
              <a:latin typeface="Calibri" panose="020F0502020204030204" pitchFamily="34" charset="0"/>
              <a:cs typeface="Calibri" panose="020F0502020204030204" pitchFamily="34" charset="0"/>
            </a:endParaRPr>
          </a:p>
          <a:p>
            <a:pPr lvl="0" eaLnBrk="1">
              <a:defRPr/>
            </a:pPr>
            <a:r>
              <a:rPr lang="pt-BR" sz="2000" dirty="0">
                <a:solidFill>
                  <a:schemeClr val="accent5">
                    <a:lumMod val="50000"/>
                  </a:schemeClr>
                </a:solidFill>
                <a:latin typeface="Calibri" panose="020F0502020204030204" pitchFamily="34" charset="0"/>
                <a:cs typeface="Calibri" panose="020F0502020204030204" pitchFamily="34" charset="0"/>
              </a:rPr>
              <a:t> </a:t>
            </a:r>
          </a:p>
          <a:p>
            <a:pPr lvl="0" eaLnBrk="1">
              <a:defRPr/>
            </a:pPr>
            <a:endParaRPr lang="pt-BR" sz="2000" dirty="0">
              <a:solidFill>
                <a:schemeClr val="accent5">
                  <a:lumMod val="50000"/>
                </a:schemeClr>
              </a:solidFill>
              <a:latin typeface="Calibri" panose="020F0502020204030204" pitchFamily="34" charset="0"/>
              <a:cs typeface="Calibri" panose="020F0502020204030204" pitchFamily="34" charset="0"/>
            </a:endParaRPr>
          </a:p>
          <a:p>
            <a:pPr marL="285750" indent="-285750" eaLnBrk="1">
              <a:buFont typeface="Wingdings" pitchFamily="2" charset="2"/>
              <a:buChar char="§"/>
              <a:defRPr/>
            </a:pPr>
            <a:endParaRPr lang="pt-BR" sz="2200" b="1" dirty="0">
              <a:solidFill>
                <a:srgbClr val="444444"/>
              </a:solidFill>
              <a:latin typeface="Calibri" panose="020F0502020204030204" pitchFamily="34" charset="0"/>
              <a:cs typeface="Calibri" panose="020F0502020204030204" pitchFamily="34" charset="0"/>
            </a:endParaRPr>
          </a:p>
          <a:p>
            <a:pPr lvl="0" eaLnBrk="1">
              <a:defRPr/>
            </a:pPr>
            <a:endParaRPr lang="pt-BR" sz="2200" b="1" dirty="0">
              <a:solidFill>
                <a:srgbClr val="444444"/>
              </a:solidFill>
              <a:latin typeface="Calibri" panose="020F0502020204030204" pitchFamily="34" charset="0"/>
              <a:cs typeface="Calibri" panose="020F0502020204030204" pitchFamily="34" charset="0"/>
            </a:endParaRPr>
          </a:p>
          <a:p>
            <a:pPr lvl="0" eaLnBrk="1">
              <a:defRPr/>
            </a:pPr>
            <a:endParaRPr lang="pt-BR" sz="2000" dirty="0">
              <a:solidFill>
                <a:schemeClr val="tx1"/>
              </a:solidFill>
              <a:latin typeface="Calibri" panose="020F0502020204030204" pitchFamily="34" charset="0"/>
              <a:cs typeface="Calibri" panose="020F0502020204030204" pitchFamily="34" charset="0"/>
            </a:endParaRPr>
          </a:p>
          <a:p>
            <a:pPr lvl="0" eaLnBrk="1">
              <a:defRPr/>
            </a:pPr>
            <a:endParaRPr lang="pt-BR" sz="2000" dirty="0">
              <a:solidFill>
                <a:schemeClr val="tx1"/>
              </a:solidFill>
              <a:latin typeface="Calibri" panose="020F0502020204030204" pitchFamily="34" charset="0"/>
              <a:cs typeface="Calibri" panose="020F0502020204030204" pitchFamily="34" charset="0"/>
            </a:endParaRPr>
          </a:p>
          <a:p>
            <a:pPr marL="285750" indent="-285750" eaLnBrk="1">
              <a:buFont typeface="Wingdings" pitchFamily="2" charset="2"/>
              <a:buChar char="ü"/>
              <a:defRPr/>
            </a:pPr>
            <a:endParaRPr lang="pt-BR" sz="2000" dirty="0">
              <a:solidFill>
                <a:schemeClr val="tx1"/>
              </a:solidFill>
              <a:latin typeface="Calibri" panose="020F0502020204030204" pitchFamily="34" charset="0"/>
              <a:cs typeface="Calibri" panose="020F0502020204030204" pitchFamily="34" charset="0"/>
            </a:endParaRPr>
          </a:p>
          <a:p>
            <a:pPr lvl="0" eaLnBrk="1">
              <a:defRPr/>
            </a:pPr>
            <a:endParaRPr lang="pt-BR" sz="2000" dirty="0">
              <a:solidFill>
                <a:schemeClr val="tx1"/>
              </a:solidFill>
              <a:latin typeface="Calibri" panose="020F0502020204030204" pitchFamily="34" charset="0"/>
              <a:cs typeface="Calibri" panose="020F0502020204030204" pitchFamily="34" charset="0"/>
            </a:endParaRPr>
          </a:p>
          <a:p>
            <a:pPr marL="285750" indent="-285750" eaLnBrk="1">
              <a:buFont typeface="Wingdings" pitchFamily="2" charset="2"/>
              <a:buChar char="ü"/>
              <a:defRPr/>
            </a:pPr>
            <a:endParaRPr lang="pt-BR" sz="2000" dirty="0">
              <a:solidFill>
                <a:schemeClr val="tx1"/>
              </a:solidFill>
              <a:latin typeface="Calibri" panose="020F0502020204030204" pitchFamily="34" charset="0"/>
              <a:cs typeface="Calibri" panose="020F0502020204030204" pitchFamily="34" charset="0"/>
            </a:endParaRPr>
          </a:p>
          <a:p>
            <a:pPr lvl="0" eaLnBrk="1">
              <a:defRPr/>
            </a:pPr>
            <a:r>
              <a:rPr lang="pt-BR" sz="2000" dirty="0">
                <a:solidFill>
                  <a:schemeClr val="tx1"/>
                </a:solidFill>
                <a:latin typeface="Calibri" panose="020F0502020204030204" pitchFamily="34" charset="0"/>
                <a:cs typeface="Calibri" panose="020F0502020204030204" pitchFamily="34" charset="0"/>
              </a:rPr>
              <a:t>	</a:t>
            </a:r>
          </a:p>
        </p:txBody>
      </p:sp>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732980" y="1096826"/>
            <a:ext cx="8174493" cy="689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Trajetória</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dos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Movimentos</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do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Trabalho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e da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Formação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em</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Saúde</a:t>
            </a:r>
            <a:endParaRPr lang="en-US" sz="2200" b="1" dirty="0">
              <a:solidFill>
                <a:schemeClr val="accent1">
                  <a:lumMod val="75000"/>
                </a:schemeClr>
              </a:solidFill>
              <a:latin typeface="Calibri" panose="020F0502020204030204" pitchFamily="34" charset="0"/>
              <a:cs typeface="Calibri" panose="020F0502020204030204" pitchFamily="34" charset="0"/>
              <a:sym typeface="Gill Sans" charset="0"/>
            </a:endParaRPr>
          </a:p>
        </p:txBody>
      </p:sp>
      <p:pic>
        <p:nvPicPr>
          <p:cNvPr id="22" name="Imagem 21"/>
          <p:cNvPicPr>
            <a:picLocks noChangeAspect="1"/>
          </p:cNvPicPr>
          <p:nvPr/>
        </p:nvPicPr>
        <p:blipFill>
          <a:blip r:embed="rId2"/>
          <a:stretch>
            <a:fillRect/>
          </a:stretch>
        </p:blipFill>
        <p:spPr>
          <a:xfrm>
            <a:off x="8984973" y="3429000"/>
            <a:ext cx="2631678" cy="2416866"/>
          </a:xfrm>
          <a:prstGeom prst="rect">
            <a:avLst/>
          </a:prstGeom>
        </p:spPr>
      </p:pic>
      <p:pic>
        <p:nvPicPr>
          <p:cNvPr id="2" name="Picture 2" descr="Foto grátis pequeno barco à vela na rede de pesca">
            <a:extLst>
              <a:ext uri="{FF2B5EF4-FFF2-40B4-BE49-F238E27FC236}">
                <a16:creationId xmlns:a16="http://schemas.microsoft.com/office/drawing/2014/main" id="{9448B9CF-0A60-FF04-8862-CD4236F04AE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84973" y="593898"/>
            <a:ext cx="2688614" cy="265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65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2</a:t>
            </a:fld>
            <a:endParaRPr lang="pt-BR" dirty="0"/>
          </a:p>
        </p:txBody>
      </p:sp>
      <p:sp>
        <p:nvSpPr>
          <p:cNvPr id="2" name="Retângulo 1"/>
          <p:cNvSpPr/>
          <p:nvPr/>
        </p:nvSpPr>
        <p:spPr>
          <a:xfrm>
            <a:off x="2340033" y="2796924"/>
            <a:ext cx="8728363" cy="1477328"/>
          </a:xfrm>
          <a:prstGeom prst="rect">
            <a:avLst/>
          </a:prstGeom>
        </p:spPr>
        <p:txBody>
          <a:bodyPr wrap="square">
            <a:spAutoFit/>
          </a:bodyPr>
          <a:lstStyle/>
          <a:p>
            <a:r>
              <a:rPr lang="pt-BR" sz="5400" b="1" u="sng" dirty="0">
                <a:solidFill>
                  <a:srgbClr val="549EAA"/>
                </a:solidFill>
                <a:latin typeface="Alexandria" pitchFamily="2" charset="-78"/>
                <a:cs typeface="Alexandria" pitchFamily="2" charset="-78"/>
              </a:rPr>
              <a:t>Documento</a:t>
            </a:r>
            <a:r>
              <a:rPr lang="pt-BR" sz="4000" b="1" u="sng" dirty="0">
                <a:solidFill>
                  <a:srgbClr val="549EAA"/>
                </a:solidFill>
                <a:latin typeface="Alexandria" pitchFamily="2" charset="-78"/>
                <a:cs typeface="Alexandria" pitchFamily="2" charset="-78"/>
              </a:rPr>
              <a:t> </a:t>
            </a:r>
            <a:r>
              <a:rPr lang="pt-BR" sz="5400" b="1" u="sng" dirty="0">
                <a:solidFill>
                  <a:srgbClr val="549EAA"/>
                </a:solidFill>
                <a:latin typeface="Alexandria" pitchFamily="2" charset="-78"/>
                <a:cs typeface="Alexandria" pitchFamily="2" charset="-78"/>
              </a:rPr>
              <a:t>Orientador</a:t>
            </a:r>
            <a:r>
              <a:rPr lang="pt-BR" sz="4000" b="1" u="sng" dirty="0">
                <a:solidFill>
                  <a:srgbClr val="549EAA"/>
                </a:solidFill>
                <a:latin typeface="Alexandria" pitchFamily="2" charset="-78"/>
                <a:cs typeface="Alexandria" pitchFamily="2" charset="-78"/>
              </a:rPr>
              <a:t> </a:t>
            </a:r>
          </a:p>
          <a:p>
            <a:br>
              <a:rPr lang="pt-BR" b="1" dirty="0">
                <a:solidFill>
                  <a:schemeClr val="tx1">
                    <a:lumMod val="50000"/>
                    <a:lumOff val="50000"/>
                  </a:schemeClr>
                </a:solidFill>
              </a:rPr>
            </a:br>
            <a:endParaRPr lang="pt-BR" b="1" dirty="0">
              <a:solidFill>
                <a:schemeClr val="tx1">
                  <a:lumMod val="50000"/>
                  <a:lumOff val="50000"/>
                </a:schemeClr>
              </a:solidFill>
            </a:endParaRPr>
          </a:p>
        </p:txBody>
      </p:sp>
      <p:pic>
        <p:nvPicPr>
          <p:cNvPr id="4" name="Imagem 3" descr="Logotipo&#10;&#10;Descrição gerada automaticamente com confiança média">
            <a:extLst>
              <a:ext uri="{FF2B5EF4-FFF2-40B4-BE49-F238E27FC236}">
                <a16:creationId xmlns:a16="http://schemas.microsoft.com/office/drawing/2014/main" id="{B5091F82-A95B-3F28-29CF-5697ED8CA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1" y="0"/>
            <a:ext cx="12192000" cy="6858000"/>
          </a:xfrm>
          <a:prstGeom prst="rect">
            <a:avLst/>
          </a:prstGeom>
        </p:spPr>
      </p:pic>
      <p:sp>
        <p:nvSpPr>
          <p:cNvPr id="3" name="CaixaDeTexto 2">
            <a:extLst>
              <a:ext uri="{FF2B5EF4-FFF2-40B4-BE49-F238E27FC236}">
                <a16:creationId xmlns:a16="http://schemas.microsoft.com/office/drawing/2014/main" id="{4CE59B87-5A4E-E00A-F187-B1194DE28C40}"/>
              </a:ext>
            </a:extLst>
          </p:cNvPr>
          <p:cNvSpPr txBox="1"/>
          <p:nvPr/>
        </p:nvSpPr>
        <p:spPr>
          <a:xfrm>
            <a:off x="1838960" y="4260984"/>
            <a:ext cx="8402320" cy="830997"/>
          </a:xfrm>
          <a:prstGeom prst="rect">
            <a:avLst/>
          </a:prstGeom>
          <a:solidFill>
            <a:schemeClr val="accent2">
              <a:lumMod val="75000"/>
            </a:schemeClr>
          </a:solidFill>
        </p:spPr>
        <p:txBody>
          <a:bodyPr wrap="square" rtlCol="0">
            <a:spAutoFit/>
          </a:bodyPr>
          <a:lstStyle/>
          <a:p>
            <a:pPr algn="ctr"/>
            <a:r>
              <a:rPr lang="pt-BR" sz="2400" b="1" dirty="0">
                <a:solidFill>
                  <a:schemeClr val="bg1"/>
                </a:solidFill>
                <a:latin typeface="Alexandria ExtraBold" pitchFamily="2" charset="-78"/>
                <a:cs typeface="Alexandria ExtraBold"/>
              </a:rPr>
              <a:t>“Democracia, Trabalho e Educação na Saúde para o Desenvolvimento: Gente que faz o SUS acontecer”  </a:t>
            </a:r>
          </a:p>
        </p:txBody>
      </p:sp>
    </p:spTree>
    <p:extLst>
      <p:ext uri="{BB962C8B-B14F-4D97-AF65-F5344CB8AC3E}">
        <p14:creationId xmlns:p14="http://schemas.microsoft.com/office/powerpoint/2010/main" val="2758491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BA28F2A-ED8D-7E57-C8BB-3136491CA7AA}"/>
              </a:ext>
            </a:extLst>
          </p:cNvPr>
          <p:cNvSpPr>
            <a:spLocks/>
          </p:cNvSpPr>
          <p:nvPr/>
        </p:nvSpPr>
        <p:spPr bwMode="auto">
          <a:xfrm>
            <a:off x="172973" y="1550335"/>
            <a:ext cx="9157440" cy="5191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t"/>
          <a:lstStyle>
            <a:lvl1pPr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marL="285750" indent="-285750" eaLnBrk="1">
              <a:buFont typeface="Wingdings" pitchFamily="2" charset="2"/>
              <a:buChar char="§"/>
              <a:defRPr/>
            </a:pPr>
            <a:r>
              <a:rPr lang="pt-BR" altLang="pt-BR" sz="1800" b="1" dirty="0">
                <a:solidFill>
                  <a:srgbClr val="C00000"/>
                </a:solidFill>
                <a:latin typeface="Calibri" panose="020F0502020204030204" pitchFamily="34" charset="0"/>
                <a:cs typeface="Calibri" panose="020F0502020204030204" pitchFamily="34" charset="0"/>
                <a:sym typeface="Open Sans" panose="020B0606030504020204" pitchFamily="34" charset="0"/>
              </a:rPr>
              <a:t>Década de 1990 para cá -  anos de cuidados ao plantio</a:t>
            </a:r>
          </a:p>
          <a:p>
            <a:pPr algn="just"/>
            <a:r>
              <a:rPr lang="pt-BR" sz="1800" b="1" dirty="0">
                <a:solidFill>
                  <a:schemeClr val="accent5">
                    <a:lumMod val="50000"/>
                  </a:schemeClr>
                </a:solidFill>
                <a:latin typeface="Calibri" panose="020F0502020204030204" pitchFamily="34" charset="0"/>
                <a:cs typeface="Calibri" panose="020F0502020204030204" pitchFamily="34" charset="0"/>
              </a:rPr>
              <a:t>- 9ª CNS -  </a:t>
            </a:r>
            <a:r>
              <a:rPr lang="pt-BR" sz="1800" dirty="0">
                <a:solidFill>
                  <a:schemeClr val="accent5">
                    <a:lumMod val="50000"/>
                  </a:schemeClr>
                </a:solidFill>
                <a:latin typeface="Calibri" panose="020F0502020204030204" pitchFamily="34" charset="0"/>
                <a:cs typeface="Calibri" panose="020F0502020204030204" pitchFamily="34" charset="0"/>
              </a:rPr>
              <a:t>Municipalização é o caminho - proposições para uma política de </a:t>
            </a:r>
          </a:p>
          <a:p>
            <a:pPr algn="just"/>
            <a:r>
              <a:rPr lang="pt-BR" sz="1800" dirty="0">
                <a:solidFill>
                  <a:schemeClr val="accent5">
                    <a:lumMod val="50000"/>
                  </a:schemeClr>
                </a:solidFill>
                <a:latin typeface="Calibri" panose="020F0502020204030204" pitchFamily="34" charset="0"/>
                <a:cs typeface="Calibri" panose="020F0502020204030204" pitchFamily="34" charset="0"/>
              </a:rPr>
              <a:t>   recursos humanos para o SUS – trabalho e educação; </a:t>
            </a:r>
          </a:p>
          <a:p>
            <a:pPr algn="just"/>
            <a:r>
              <a:rPr lang="pt-BR" sz="1800" b="1" dirty="0">
                <a:solidFill>
                  <a:schemeClr val="accent1"/>
                </a:solidFill>
                <a:latin typeface="Calibri" panose="020F0502020204030204" pitchFamily="34" charset="0"/>
                <a:cs typeface="Calibri" panose="020F0502020204030204" pitchFamily="34" charset="0"/>
              </a:rPr>
              <a:t>- 2ª CNRHS </a:t>
            </a:r>
            <a:r>
              <a:rPr lang="pt-BR" sz="1800" dirty="0">
                <a:solidFill>
                  <a:schemeClr val="accent1"/>
                </a:solidFill>
                <a:latin typeface="Calibri" panose="020F0502020204030204" pitchFamily="34" charset="0"/>
                <a:cs typeface="Calibri" panose="020F0502020204030204" pitchFamily="34" charset="0"/>
              </a:rPr>
              <a:t>– 1993 – Os desafios éticos frente às necessidades no setor saúde </a:t>
            </a:r>
          </a:p>
          <a:p>
            <a:pPr algn="just"/>
            <a:r>
              <a:rPr lang="pt-BR" sz="1800" b="1" dirty="0">
                <a:solidFill>
                  <a:schemeClr val="accent5">
                    <a:lumMod val="50000"/>
                  </a:schemeClr>
                </a:solidFill>
                <a:latin typeface="Calibri" panose="020F0502020204030204" pitchFamily="34" charset="0"/>
                <a:cs typeface="Calibri" panose="020F0502020204030204" pitchFamily="34" charset="0"/>
              </a:rPr>
              <a:t>- 10ª CNS </a:t>
            </a:r>
            <a:r>
              <a:rPr lang="pt-BR" sz="1800" dirty="0">
                <a:solidFill>
                  <a:schemeClr val="accent5">
                    <a:lumMod val="50000"/>
                  </a:schemeClr>
                </a:solidFill>
                <a:latin typeface="Calibri" panose="020F0502020204030204" pitchFamily="34" charset="0"/>
                <a:cs typeface="Calibri" panose="020F0502020204030204" pitchFamily="34" charset="0"/>
              </a:rPr>
              <a:t>–  Recursos humanos para a saúde como um dos temas </a:t>
            </a:r>
          </a:p>
          <a:p>
            <a:pPr eaLnBrk="1">
              <a:defRPr/>
            </a:pPr>
            <a:r>
              <a:rPr lang="pt-BR" sz="1800" dirty="0">
                <a:solidFill>
                  <a:schemeClr val="accent5">
                    <a:lumMod val="50000"/>
                  </a:schemeClr>
                </a:solidFill>
                <a:latin typeface="Calibri" panose="020F0502020204030204" pitchFamily="34" charset="0"/>
                <a:cs typeface="Calibri" panose="020F0502020204030204" pitchFamily="34" charset="0"/>
              </a:rPr>
              <a:t>- </a:t>
            </a:r>
            <a:r>
              <a:rPr lang="pt-BR" sz="1800" b="1" dirty="0">
                <a:solidFill>
                  <a:schemeClr val="accent5">
                    <a:lumMod val="50000"/>
                  </a:schemeClr>
                </a:solidFill>
                <a:latin typeface="Calibri" panose="020F0502020204030204" pitchFamily="34" charset="0"/>
                <a:cs typeface="Calibri" panose="020F0502020204030204" pitchFamily="34" charset="0"/>
              </a:rPr>
              <a:t>Movimentos Sociais </a:t>
            </a:r>
            <a:r>
              <a:rPr lang="pt-BR" sz="1800" dirty="0">
                <a:solidFill>
                  <a:schemeClr val="accent5">
                    <a:lumMod val="50000"/>
                  </a:schemeClr>
                </a:solidFill>
                <a:latin typeface="Calibri" panose="020F0502020204030204" pitchFamily="34" charset="0"/>
                <a:cs typeface="Calibri" panose="020F0502020204030204" pitchFamily="34" charset="0"/>
              </a:rPr>
              <a:t>- </a:t>
            </a:r>
            <a:r>
              <a:rPr lang="pt-BR" sz="1800" dirty="0" err="1">
                <a:solidFill>
                  <a:schemeClr val="accent5">
                    <a:lumMod val="50000"/>
                  </a:schemeClr>
                </a:solidFill>
                <a:latin typeface="Calibri" panose="020F0502020204030204" pitchFamily="34" charset="0"/>
                <a:cs typeface="Calibri" panose="020F0502020204030204" pitchFamily="34" charset="0"/>
              </a:rPr>
              <a:t>Abrasco</a:t>
            </a:r>
            <a:r>
              <a:rPr lang="pt-BR" sz="1800" dirty="0">
                <a:solidFill>
                  <a:schemeClr val="accent5">
                    <a:lumMod val="50000"/>
                  </a:schemeClr>
                </a:solidFill>
                <a:latin typeface="Calibri" panose="020F0502020204030204" pitchFamily="34" charset="0"/>
                <a:cs typeface="Calibri" panose="020F0502020204030204" pitchFamily="34" charset="0"/>
              </a:rPr>
              <a:t>, Rede Unida, Cebes, Movimentos Populares </a:t>
            </a:r>
          </a:p>
          <a:p>
            <a:pPr eaLnBrk="1">
              <a:defRPr/>
            </a:pPr>
            <a:endParaRPr lang="pt-BR" sz="1800" dirty="0">
              <a:solidFill>
                <a:schemeClr val="accent5">
                  <a:lumMod val="50000"/>
                </a:schemeClr>
              </a:solidFill>
              <a:latin typeface="Calibri" panose="020F0502020204030204" pitchFamily="34" charset="0"/>
              <a:cs typeface="Calibri" panose="020F0502020204030204" pitchFamily="34" charset="0"/>
            </a:endParaRPr>
          </a:p>
          <a:p>
            <a:pPr eaLnBrk="1">
              <a:defRPr/>
            </a:pPr>
            <a:r>
              <a:rPr lang="pt-BR" sz="1800" b="1" dirty="0">
                <a:solidFill>
                  <a:schemeClr val="accent5">
                    <a:lumMod val="50000"/>
                  </a:schemeClr>
                </a:solidFill>
                <a:latin typeface="Calibri" panose="020F0502020204030204" pitchFamily="34" charset="0"/>
                <a:cs typeface="Calibri" panose="020F0502020204030204" pitchFamily="34" charset="0"/>
              </a:rPr>
              <a:t>- Trabalho</a:t>
            </a:r>
            <a:r>
              <a:rPr lang="pt-BR" sz="1800" dirty="0">
                <a:solidFill>
                  <a:schemeClr val="accent5">
                    <a:lumMod val="50000"/>
                  </a:schemeClr>
                </a:solidFill>
                <a:latin typeface="Calibri" panose="020F0502020204030204" pitchFamily="34" charset="0"/>
                <a:cs typeface="Calibri" panose="020F0502020204030204" pitchFamily="34" charset="0"/>
              </a:rPr>
              <a:t> - criação das </a:t>
            </a:r>
            <a:r>
              <a:rPr lang="pt-BR" sz="1800" dirty="0" err="1">
                <a:solidFill>
                  <a:schemeClr val="accent5">
                    <a:lumMod val="50000"/>
                  </a:schemeClr>
                </a:solidFill>
                <a:latin typeface="Calibri" panose="020F0502020204030204" pitchFamily="34" charset="0"/>
                <a:cs typeface="Calibri" panose="020F0502020204030204" pitchFamily="34" charset="0"/>
              </a:rPr>
              <a:t>NOB’s</a:t>
            </a:r>
            <a:r>
              <a:rPr lang="pt-BR" sz="1800" dirty="0">
                <a:solidFill>
                  <a:schemeClr val="accent5">
                    <a:lumMod val="50000"/>
                  </a:schemeClr>
                </a:solidFill>
                <a:latin typeface="Calibri" panose="020F0502020204030204" pitchFamily="34" charset="0"/>
                <a:cs typeface="Calibri" panose="020F0502020204030204" pitchFamily="34" charset="0"/>
              </a:rPr>
              <a:t> e organização da gestão do SUS ; implantação e expansão do PACS e do PSF/ESF; financiamento para a Atenção Básica – Nob96; ampliação dos postos de trabalho nos municípios (equipes), NASF, PROESF, Programas de Interiorização,   </a:t>
            </a:r>
          </a:p>
          <a:p>
            <a:pPr lvl="0" eaLnBrk="1">
              <a:defRPr/>
            </a:pPr>
            <a:endParaRPr lang="pt-BR" sz="1800" dirty="0">
              <a:solidFill>
                <a:schemeClr val="accent5">
                  <a:lumMod val="50000"/>
                </a:schemeClr>
              </a:solidFill>
              <a:latin typeface="Calibri" panose="020F0502020204030204" pitchFamily="34" charset="0"/>
              <a:cs typeface="Calibri" panose="020F0502020204030204" pitchFamily="34" charset="0"/>
            </a:endParaRPr>
          </a:p>
          <a:p>
            <a:pPr lvl="0">
              <a:defRPr/>
            </a:pPr>
            <a:r>
              <a:rPr lang="pt-BR" sz="1800" b="1" dirty="0">
                <a:solidFill>
                  <a:schemeClr val="accent5">
                    <a:lumMod val="50000"/>
                  </a:schemeClr>
                </a:solidFill>
                <a:latin typeface="Calibri" panose="020F0502020204030204" pitchFamily="34" charset="0"/>
                <a:cs typeface="Calibri" panose="020F0502020204030204" pitchFamily="34" charset="0"/>
              </a:rPr>
              <a:t>- Educação - </a:t>
            </a:r>
            <a:r>
              <a:rPr lang="pt-BR" sz="1800" dirty="0">
                <a:solidFill>
                  <a:schemeClr val="accent5">
                    <a:lumMod val="50000"/>
                  </a:schemeClr>
                </a:solidFill>
                <a:latin typeface="Calibri" panose="020F0502020204030204" pitchFamily="34" charset="0"/>
                <a:cs typeface="Calibri" panose="020F0502020204030204" pitchFamily="34" charset="0"/>
              </a:rPr>
              <a:t>PROUNI – Fundação Kellog – Formação IESC – medicina – mudanças curriculares, DCN, </a:t>
            </a:r>
            <a:r>
              <a:rPr lang="pt-BR" altLang="pt-BR" sz="18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sym typeface="Open Sans" panose="020B0606030504020204" pitchFamily="34" charset="0"/>
              </a:rPr>
              <a:t>PROFAE, PROMED, </a:t>
            </a:r>
            <a:r>
              <a:rPr lang="pt-BR" sz="1800" dirty="0">
                <a:solidFill>
                  <a:schemeClr val="accent5">
                    <a:lumMod val="50000"/>
                  </a:schemeClr>
                </a:solidFill>
                <a:latin typeface="Calibri" panose="020F0502020204030204" pitchFamily="34" charset="0"/>
                <a:cs typeface="Calibri" panose="020F0502020204030204" pitchFamily="34" charset="0"/>
              </a:rPr>
              <a:t>Residências Multiprofissionais, Pró-Saúde, Pet-Saúde, </a:t>
            </a:r>
            <a:r>
              <a:rPr lang="pt-BR" sz="1800" dirty="0" err="1">
                <a:solidFill>
                  <a:schemeClr val="accent5">
                    <a:lumMod val="50000"/>
                  </a:schemeClr>
                </a:solidFill>
                <a:latin typeface="Calibri" panose="020F0502020204030204" pitchFamily="34" charset="0"/>
                <a:cs typeface="Calibri" panose="020F0502020204030204" pitchFamily="34" charset="0"/>
              </a:rPr>
              <a:t>Ver-SUS</a:t>
            </a:r>
            <a:r>
              <a:rPr lang="pt-BR" sz="1800" dirty="0">
                <a:solidFill>
                  <a:schemeClr val="accent5">
                    <a:lumMod val="50000"/>
                  </a:schemeClr>
                </a:solidFill>
                <a:latin typeface="Calibri" panose="020F0502020204030204" pitchFamily="34" charset="0"/>
                <a:cs typeface="Calibri" panose="020F0502020204030204" pitchFamily="34" charset="0"/>
              </a:rPr>
              <a:t>, PROFAPS, Formação de Ativadores</a:t>
            </a:r>
            <a:endParaRPr lang="pt-BR" altLang="pt-BR" sz="18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sym typeface="Open Sans" panose="020B0606030504020204" pitchFamily="34" charset="0"/>
            </a:endParaRPr>
          </a:p>
          <a:p>
            <a:pPr lvl="0" eaLnBrk="1">
              <a:defRPr/>
            </a:pPr>
            <a:endParaRPr lang="pt-BR" sz="1800" b="1" dirty="0">
              <a:solidFill>
                <a:schemeClr val="accent5">
                  <a:lumMod val="50000"/>
                </a:schemeClr>
              </a:solidFill>
              <a:latin typeface="Calibri" panose="020F0502020204030204" pitchFamily="34" charset="0"/>
              <a:cs typeface="Calibri" panose="020F0502020204030204" pitchFamily="34" charset="0"/>
            </a:endParaRPr>
          </a:p>
          <a:p>
            <a:pPr lvl="0" eaLnBrk="1">
              <a:defRPr/>
            </a:pPr>
            <a:r>
              <a:rPr lang="pt-BR" sz="1800" b="1" dirty="0">
                <a:solidFill>
                  <a:schemeClr val="accent5">
                    <a:lumMod val="50000"/>
                  </a:schemeClr>
                </a:solidFill>
                <a:latin typeface="Calibri" panose="020F0502020204030204" pitchFamily="34" charset="0"/>
                <a:cs typeface="Calibri" panose="020F0502020204030204" pitchFamily="34" charset="0"/>
              </a:rPr>
              <a:t>*Integração ensino, serviço e comunidade - </a:t>
            </a:r>
            <a:r>
              <a:rPr lang="pt-BR" sz="1800" dirty="0">
                <a:solidFill>
                  <a:schemeClr val="accent5">
                    <a:lumMod val="50000"/>
                  </a:schemeClr>
                </a:solidFill>
                <a:latin typeface="Calibri" panose="020F0502020204030204" pitchFamily="34" charset="0"/>
                <a:cs typeface="Calibri" panose="020F0502020204030204" pitchFamily="34" charset="0"/>
              </a:rPr>
              <a:t>Polos de Capacitação em Saúde da </a:t>
            </a:r>
          </a:p>
          <a:p>
            <a:pPr lvl="0" eaLnBrk="1">
              <a:defRPr/>
            </a:pPr>
            <a:r>
              <a:rPr lang="pt-BR" sz="1800" dirty="0">
                <a:solidFill>
                  <a:schemeClr val="accent5">
                    <a:lumMod val="50000"/>
                  </a:schemeClr>
                </a:solidFill>
                <a:latin typeface="Calibri" panose="020F0502020204030204" pitchFamily="34" charset="0"/>
                <a:cs typeface="Calibri" panose="020F0502020204030204" pitchFamily="34" charset="0"/>
              </a:rPr>
              <a:t>     Família; Polos de Educação Permanente em Saúde. </a:t>
            </a:r>
          </a:p>
          <a:p>
            <a:pPr lvl="0" eaLnBrk="1">
              <a:defRPr/>
            </a:pPr>
            <a:r>
              <a:rPr lang="pt-BR" sz="1800" dirty="0">
                <a:solidFill>
                  <a:schemeClr val="accent5">
                    <a:lumMod val="50000"/>
                  </a:schemeClr>
                </a:solidFill>
                <a:latin typeface="Calibri" panose="020F0502020204030204" pitchFamily="34" charset="0"/>
                <a:cs typeface="Calibri" panose="020F0502020204030204" pitchFamily="34" charset="0"/>
              </a:rPr>
              <a:t> </a:t>
            </a:r>
          </a:p>
          <a:p>
            <a:pPr lvl="0" eaLnBrk="1">
              <a:defRPr/>
            </a:pPr>
            <a:endParaRPr lang="pt-BR" sz="1800" b="1" dirty="0">
              <a:solidFill>
                <a:srgbClr val="444444"/>
              </a:solidFill>
              <a:latin typeface="Calibri" panose="020F0502020204030204" pitchFamily="34" charset="0"/>
              <a:cs typeface="Calibri" panose="020F0502020204030204" pitchFamily="34" charset="0"/>
            </a:endParaRPr>
          </a:p>
          <a:p>
            <a:pPr lvl="0" eaLnBrk="1">
              <a:defRPr/>
            </a:pPr>
            <a:endParaRPr lang="pt-BR" sz="1800" dirty="0">
              <a:solidFill>
                <a:schemeClr val="tx1"/>
              </a:solidFill>
              <a:latin typeface="Calibri" panose="020F0502020204030204" pitchFamily="34" charset="0"/>
              <a:cs typeface="Calibri" panose="020F0502020204030204" pitchFamily="34" charset="0"/>
            </a:endParaRPr>
          </a:p>
          <a:p>
            <a:pPr lvl="0" eaLnBrk="1">
              <a:defRPr/>
            </a:pPr>
            <a:endParaRPr lang="pt-BR" sz="1800" dirty="0">
              <a:solidFill>
                <a:schemeClr val="tx1"/>
              </a:solidFill>
              <a:latin typeface="Calibri" panose="020F0502020204030204" pitchFamily="34" charset="0"/>
              <a:cs typeface="Calibri" panose="020F0502020204030204" pitchFamily="34" charset="0"/>
            </a:endParaRPr>
          </a:p>
          <a:p>
            <a:pPr marL="285750" indent="-285750" eaLnBrk="1">
              <a:buFont typeface="Wingdings" pitchFamily="2" charset="2"/>
              <a:buChar char="ü"/>
              <a:defRPr/>
            </a:pPr>
            <a:endParaRPr lang="pt-BR" sz="1800" dirty="0">
              <a:solidFill>
                <a:schemeClr val="tx1"/>
              </a:solidFill>
              <a:latin typeface="Calibri" panose="020F0502020204030204" pitchFamily="34" charset="0"/>
              <a:cs typeface="Calibri" panose="020F0502020204030204" pitchFamily="34" charset="0"/>
            </a:endParaRPr>
          </a:p>
          <a:p>
            <a:pPr lvl="0" eaLnBrk="1">
              <a:defRPr/>
            </a:pPr>
            <a:endParaRPr lang="pt-BR" sz="1800" dirty="0">
              <a:solidFill>
                <a:schemeClr val="tx1"/>
              </a:solidFill>
              <a:latin typeface="Calibri" panose="020F0502020204030204" pitchFamily="34" charset="0"/>
              <a:cs typeface="Calibri" panose="020F0502020204030204" pitchFamily="34" charset="0"/>
            </a:endParaRPr>
          </a:p>
          <a:p>
            <a:pPr marL="285750" indent="-285750" eaLnBrk="1">
              <a:buFont typeface="Wingdings" pitchFamily="2" charset="2"/>
              <a:buChar char="ü"/>
              <a:defRPr/>
            </a:pPr>
            <a:endParaRPr lang="pt-BR" sz="1800" dirty="0">
              <a:solidFill>
                <a:schemeClr val="tx1"/>
              </a:solidFill>
              <a:latin typeface="Calibri" panose="020F0502020204030204" pitchFamily="34" charset="0"/>
              <a:cs typeface="Calibri" panose="020F0502020204030204" pitchFamily="34" charset="0"/>
            </a:endParaRPr>
          </a:p>
          <a:p>
            <a:pPr lvl="0" eaLnBrk="1">
              <a:defRPr/>
            </a:pPr>
            <a:r>
              <a:rPr lang="pt-BR" sz="1800" dirty="0">
                <a:solidFill>
                  <a:schemeClr val="tx1"/>
                </a:solidFill>
                <a:latin typeface="Calibri" panose="020F0502020204030204" pitchFamily="34" charset="0"/>
                <a:cs typeface="Calibri" panose="020F0502020204030204" pitchFamily="34" charset="0"/>
              </a:rPr>
              <a:t>	</a:t>
            </a:r>
          </a:p>
        </p:txBody>
      </p:sp>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1017460" y="954377"/>
            <a:ext cx="8174493" cy="689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Trajetória</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dos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Movimentos</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do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Trabalho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e da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Formação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em</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Saúde</a:t>
            </a:r>
            <a:endParaRPr lang="en-US" sz="2200" b="1" dirty="0">
              <a:solidFill>
                <a:schemeClr val="accent1">
                  <a:lumMod val="75000"/>
                </a:schemeClr>
              </a:solidFill>
              <a:latin typeface="Calibri" panose="020F0502020204030204" pitchFamily="34" charset="0"/>
              <a:cs typeface="Calibri" panose="020F0502020204030204" pitchFamily="34" charset="0"/>
              <a:sym typeface="Gill Sans" charset="0"/>
            </a:endParaRPr>
          </a:p>
        </p:txBody>
      </p:sp>
      <p:pic>
        <p:nvPicPr>
          <p:cNvPr id="22" name="Imagem 21"/>
          <p:cNvPicPr>
            <a:picLocks noChangeAspect="1"/>
          </p:cNvPicPr>
          <p:nvPr/>
        </p:nvPicPr>
        <p:blipFill>
          <a:blip r:embed="rId2"/>
          <a:stretch>
            <a:fillRect/>
          </a:stretch>
        </p:blipFill>
        <p:spPr>
          <a:xfrm>
            <a:off x="9288313" y="3318828"/>
            <a:ext cx="2631678" cy="2416866"/>
          </a:xfrm>
          <a:prstGeom prst="rect">
            <a:avLst/>
          </a:prstGeom>
        </p:spPr>
      </p:pic>
      <p:pic>
        <p:nvPicPr>
          <p:cNvPr id="2" name="Picture 2" descr="Foto grátis pequeno barco à vela na rede de pesca">
            <a:extLst>
              <a:ext uri="{FF2B5EF4-FFF2-40B4-BE49-F238E27FC236}">
                <a16:creationId xmlns:a16="http://schemas.microsoft.com/office/drawing/2014/main" id="{9448B9CF-0A60-FF04-8862-CD4236F04AE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91953" y="522778"/>
            <a:ext cx="2688614" cy="265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78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962932" y="1096826"/>
            <a:ext cx="8174493" cy="689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Trajetória</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dos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Movimentos</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do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Trabalho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e da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Formação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em</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Saúde</a:t>
            </a:r>
            <a:endParaRPr lang="en-US" sz="2200" b="1" dirty="0">
              <a:solidFill>
                <a:schemeClr val="accent1">
                  <a:lumMod val="75000"/>
                </a:schemeClr>
              </a:solidFill>
              <a:latin typeface="Calibri" panose="020F0502020204030204" pitchFamily="34" charset="0"/>
              <a:cs typeface="Calibri" panose="020F0502020204030204" pitchFamily="34" charset="0"/>
              <a:sym typeface="Gill Sans" charset="0"/>
            </a:endParaRPr>
          </a:p>
        </p:txBody>
      </p:sp>
      <p:pic>
        <p:nvPicPr>
          <p:cNvPr id="2050" name="Picture 2" descr="Foto grátis pequeno barco à vela na rede de pesca">
            <a:extLst>
              <a:ext uri="{FF2B5EF4-FFF2-40B4-BE49-F238E27FC236}">
                <a16:creationId xmlns:a16="http://schemas.microsoft.com/office/drawing/2014/main" id="{10A79D33-0B62-E0AE-DDBD-47AC3B063D7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330413" y="116378"/>
            <a:ext cx="2688614" cy="2650635"/>
          </a:xfrm>
          <a:prstGeom prst="rect">
            <a:avLst/>
          </a:prstGeom>
          <a:noFill/>
          <a:extLst>
            <a:ext uri="{909E8E84-426E-40DD-AFC4-6F175D3DCCD1}">
              <a14:hiddenFill xmlns:a14="http://schemas.microsoft.com/office/drawing/2010/main">
                <a:solidFill>
                  <a:srgbClr val="FFFFFF"/>
                </a:solidFill>
              </a14:hiddenFill>
            </a:ext>
          </a:extLst>
        </p:spPr>
      </p:pic>
      <p:sp>
        <p:nvSpPr>
          <p:cNvPr id="34" name="CaixaDeTexto 33">
            <a:extLst>
              <a:ext uri="{FF2B5EF4-FFF2-40B4-BE49-F238E27FC236}">
                <a16:creationId xmlns:a16="http://schemas.microsoft.com/office/drawing/2014/main" id="{3375B277-9A11-8035-715F-624406AC468D}"/>
              </a:ext>
            </a:extLst>
          </p:cNvPr>
          <p:cNvSpPr txBox="1"/>
          <p:nvPr/>
        </p:nvSpPr>
        <p:spPr>
          <a:xfrm>
            <a:off x="172973" y="1728130"/>
            <a:ext cx="8771465" cy="4431983"/>
          </a:xfrm>
          <a:prstGeom prst="rect">
            <a:avLst/>
          </a:prstGeom>
          <a:noFill/>
        </p:spPr>
        <p:txBody>
          <a:bodyPr wrap="square">
            <a:spAutoFit/>
          </a:bodyPr>
          <a:lstStyle/>
          <a:p>
            <a:pPr marL="285750" indent="-285750" defTabSz="914217" hangingPunct="0">
              <a:buFont typeface="Wingdings" pitchFamily="2" charset="2"/>
              <a:buChar char="§"/>
              <a:defRPr/>
            </a:pPr>
            <a:r>
              <a:rPr lang="pt-BR" altLang="pt-BR" b="1" dirty="0">
                <a:solidFill>
                  <a:srgbClr val="C00000"/>
                </a:solidFill>
                <a:latin typeface="Calibri" panose="020F0502020204030204" pitchFamily="34" charset="0"/>
                <a:cs typeface="Calibri" panose="020F0502020204030204" pitchFamily="34" charset="0"/>
                <a:sym typeface="Open Sans" panose="020B0606030504020204" pitchFamily="34" charset="0"/>
              </a:rPr>
              <a:t>Década de </a:t>
            </a:r>
            <a:r>
              <a:rPr lang="pt-BR" altLang="pt-BR" sz="2000" b="1" dirty="0">
                <a:solidFill>
                  <a:srgbClr val="C00000"/>
                </a:solidFill>
                <a:latin typeface="Calibri" panose="020F0502020204030204" pitchFamily="34" charset="0"/>
                <a:cs typeface="Calibri" panose="020F0502020204030204" pitchFamily="34" charset="0"/>
                <a:sym typeface="Open Sans" panose="020B0606030504020204" pitchFamily="34" charset="0"/>
              </a:rPr>
              <a:t>2000 – surge a praga na plantação</a:t>
            </a:r>
          </a:p>
          <a:p>
            <a:pPr defTabSz="914217" hangingPunct="0">
              <a:defRPr/>
            </a:pPr>
            <a:endParaRPr lang="pt-BR" altLang="pt-BR" b="1" dirty="0">
              <a:solidFill>
                <a:srgbClr val="C00000"/>
              </a:solidFill>
              <a:latin typeface="Calibri" panose="020F0502020204030204" pitchFamily="34" charset="0"/>
              <a:cs typeface="Calibri" panose="020F0502020204030204" pitchFamily="34" charset="0"/>
              <a:sym typeface="Open Sans" panose="020B0606030504020204" pitchFamily="34" charset="0"/>
            </a:endParaRPr>
          </a:p>
          <a:p>
            <a:pPr marL="285750" indent="-285750" hangingPunct="0">
              <a:buFontTx/>
              <a:buChar char="-"/>
              <a:defRPr/>
            </a:pPr>
            <a:r>
              <a:rPr lang="pt-BR" sz="1600" b="1" dirty="0">
                <a:solidFill>
                  <a:schemeClr val="accent5">
                    <a:lumMod val="50000"/>
                  </a:schemeClr>
                </a:solidFill>
              </a:rPr>
              <a:t>LRF</a:t>
            </a:r>
            <a:r>
              <a:rPr lang="pt-BR" sz="1600" dirty="0">
                <a:solidFill>
                  <a:schemeClr val="accent5">
                    <a:lumMod val="50000"/>
                  </a:schemeClr>
                </a:solidFill>
              </a:rPr>
              <a:t> – ajuste econômico – (2000) – Leis Camata e LRF x PCCS</a:t>
            </a:r>
            <a:endParaRPr lang="pt-BR" altLang="pt-BR" sz="1600" dirty="0">
              <a:solidFill>
                <a:schemeClr val="accent5">
                  <a:lumMod val="50000"/>
                </a:schemeClr>
              </a:solidFill>
              <a:sym typeface="Open Sans" panose="020B0606030504020204" pitchFamily="34" charset="0"/>
            </a:endParaRPr>
          </a:p>
          <a:p>
            <a:pPr marL="285750" indent="-285750" hangingPunct="0">
              <a:buFontTx/>
              <a:buChar char="-"/>
              <a:defRPr/>
            </a:pPr>
            <a:r>
              <a:rPr lang="pt-BR" altLang="pt-BR" sz="1600"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11ªCNS – </a:t>
            </a:r>
            <a:r>
              <a:rPr lang="pt-BR" altLang="pt-BR" sz="1600"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rPr>
              <a:t>Efetivando o SUS – “</a:t>
            </a:r>
            <a:r>
              <a:rPr lang="pt-BR" sz="1600" dirty="0">
                <a:solidFill>
                  <a:schemeClr val="accent5">
                    <a:lumMod val="50000"/>
                  </a:schemeClr>
                </a:solidFill>
              </a:rPr>
              <a:t>uma política de Recursos Humanos para o SUS, com contratação por meio de concurso público, centrada na profissionalização, na </a:t>
            </a:r>
            <a:r>
              <a:rPr lang="pt-BR" sz="1600" dirty="0" err="1">
                <a:solidFill>
                  <a:schemeClr val="accent5">
                    <a:lumMod val="50000"/>
                  </a:schemeClr>
                </a:solidFill>
              </a:rPr>
              <a:t>multiprofissionalidade</a:t>
            </a:r>
            <a:r>
              <a:rPr lang="pt-BR" sz="1600" dirty="0">
                <a:solidFill>
                  <a:schemeClr val="accent5">
                    <a:lumMod val="50000"/>
                  </a:schemeClr>
                </a:solidFill>
              </a:rPr>
              <a:t>, no aprimoramento continuado, no compromisso humano e social e em condições dignas de trabalho e salário. Nessa perspectiva, é imprescindível a efetiva implantação da </a:t>
            </a:r>
            <a:r>
              <a:rPr lang="pt-BR" sz="1600" b="1" dirty="0">
                <a:solidFill>
                  <a:schemeClr val="accent5">
                    <a:lumMod val="50000"/>
                  </a:schemeClr>
                </a:solidFill>
              </a:rPr>
              <a:t>Norma Operacional Básica de Recursos Humanos </a:t>
            </a:r>
            <a:r>
              <a:rPr lang="pt-BR" sz="1600" dirty="0">
                <a:solidFill>
                  <a:schemeClr val="accent5">
                    <a:lumMod val="50000"/>
                  </a:schemeClr>
                </a:solidFill>
              </a:rPr>
              <a:t>e das mesas nacional, estaduais e municipais de negociação do SUS”</a:t>
            </a:r>
          </a:p>
          <a:p>
            <a:pPr lvl="0" hangingPunct="0">
              <a:defRPr/>
            </a:pPr>
            <a:endParaRPr lang="pt-BR" sz="1600" dirty="0">
              <a:solidFill>
                <a:schemeClr val="accent5">
                  <a:lumMod val="50000"/>
                </a:schemeClr>
              </a:solidFill>
            </a:endParaRPr>
          </a:p>
          <a:p>
            <a:pPr marL="285750" indent="-285750" hangingPunct="0">
              <a:buFontTx/>
              <a:buChar char="-"/>
              <a:defRPr/>
            </a:pPr>
            <a:r>
              <a:rPr lang="pt-BR" sz="1600" dirty="0">
                <a:solidFill>
                  <a:schemeClr val="accent5">
                    <a:lumMod val="50000"/>
                  </a:schemeClr>
                </a:solidFill>
              </a:rPr>
              <a:t> </a:t>
            </a:r>
            <a:r>
              <a:rPr lang="pt-BR" sz="1600" b="1" dirty="0">
                <a:solidFill>
                  <a:schemeClr val="accent5">
                    <a:lumMod val="50000"/>
                  </a:schemeClr>
                </a:solidFill>
              </a:rPr>
              <a:t>Rejeitar a Lei de Responsabilidade Fiscal </a:t>
            </a:r>
            <a:r>
              <a:rPr lang="pt-BR" sz="1600" dirty="0">
                <a:solidFill>
                  <a:schemeClr val="accent5">
                    <a:lumMod val="50000"/>
                  </a:schemeClr>
                </a:solidFill>
              </a:rPr>
              <a:t>por ser, comprovadamente, um impeditivo de desenvolvimento de Políticas no campo social (saúde, educação, habitação, assistência social). Nesse sentido, a Conferência aponta para a abertura, em nível legislativo, de uma discussão para analisar a questão, tomando medidas no sentido de que a lei referida não desacelere a implementação do SUS, dentro de seus princípios legais e constitucionais – </a:t>
            </a:r>
            <a:r>
              <a:rPr lang="pt-BR" altLang="pt-BR" sz="1600" dirty="0">
                <a:solidFill>
                  <a:schemeClr val="accent5">
                    <a:lumMod val="50000"/>
                  </a:schemeClr>
                </a:solidFill>
                <a:sym typeface="Open Sans" panose="020B0606030504020204" pitchFamily="34" charset="0"/>
              </a:rPr>
              <a:t>(2000)</a:t>
            </a:r>
          </a:p>
          <a:p>
            <a:pPr defTabSz="914217" hangingPunct="0">
              <a:defRPr/>
            </a:pPr>
            <a:endParaRPr lang="pt-BR" altLang="pt-BR" b="1" dirty="0">
              <a:solidFill>
                <a:schemeClr val="accent5">
                  <a:lumMod val="50000"/>
                </a:schemeClr>
              </a:solidFill>
              <a:latin typeface="Calibri" panose="020F0502020204030204" pitchFamily="34" charset="0"/>
              <a:cs typeface="Calibri" panose="020F0502020204030204" pitchFamily="34" charset="0"/>
              <a:sym typeface="Open Sans" panose="020B0606030504020204" pitchFamily="34" charset="0"/>
            </a:endParaRPr>
          </a:p>
          <a:p>
            <a:pPr defTabSz="914217" hangingPunct="0">
              <a:defRPr/>
            </a:pPr>
            <a:r>
              <a:rPr lang="pt-BR" altLang="pt-BR" dirty="0">
                <a:solidFill>
                  <a:srgbClr val="C00000"/>
                </a:solidFill>
                <a:latin typeface="Calibri" panose="020F0502020204030204" pitchFamily="34" charset="0"/>
                <a:cs typeface="Calibri" panose="020F0502020204030204" pitchFamily="34" charset="0"/>
                <a:sym typeface="Open Sans" panose="020B0606030504020204" pitchFamily="34" charset="0"/>
              </a:rPr>
              <a:t>                          Estados, </a:t>
            </a:r>
            <a:r>
              <a:rPr lang="pt-BR" altLang="pt-BR" sz="1600" dirty="0">
                <a:solidFill>
                  <a:srgbClr val="C00000"/>
                </a:solidFill>
                <a:latin typeface="Calibri" panose="020F0502020204030204" pitchFamily="34" charset="0"/>
                <a:cs typeface="Calibri" panose="020F0502020204030204" pitchFamily="34" charset="0"/>
                <a:sym typeface="Open Sans" panose="020B0606030504020204" pitchFamily="34" charset="0"/>
              </a:rPr>
              <a:t>Municípios, DF e União – terceirização para contratação de pessoal </a:t>
            </a:r>
          </a:p>
          <a:p>
            <a:pPr defTabSz="914217" hangingPunct="0">
              <a:defRPr/>
            </a:pPr>
            <a:r>
              <a:rPr lang="pt-BR" altLang="pt-BR" sz="1600" dirty="0">
                <a:solidFill>
                  <a:srgbClr val="C00000"/>
                </a:solidFill>
                <a:latin typeface="Calibri" panose="020F0502020204030204" pitchFamily="34" charset="0"/>
                <a:cs typeface="Calibri" panose="020F0502020204030204" pitchFamily="34" charset="0"/>
                <a:sym typeface="Open Sans" panose="020B0606030504020204" pitchFamily="34" charset="0"/>
              </a:rPr>
              <a:t>                          – fragilização acelerada dos vínculos, dos PCCS e das carreiras.         </a:t>
            </a:r>
          </a:p>
        </p:txBody>
      </p:sp>
      <p:sp>
        <p:nvSpPr>
          <p:cNvPr id="2" name="Seta: Curva para a Direita 1">
            <a:extLst>
              <a:ext uri="{FF2B5EF4-FFF2-40B4-BE49-F238E27FC236}">
                <a16:creationId xmlns:a16="http://schemas.microsoft.com/office/drawing/2014/main" id="{D993218A-E292-EFDC-850A-60B4BB02D200}"/>
              </a:ext>
            </a:extLst>
          </p:cNvPr>
          <p:cNvSpPr/>
          <p:nvPr/>
        </p:nvSpPr>
        <p:spPr>
          <a:xfrm>
            <a:off x="1249322" y="5440161"/>
            <a:ext cx="204281" cy="32101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900">
              <a:solidFill>
                <a:schemeClr val="tx1"/>
              </a:solidFill>
            </a:endParaRPr>
          </a:p>
        </p:txBody>
      </p:sp>
      <p:pic>
        <p:nvPicPr>
          <p:cNvPr id="3" name="Picture 2">
            <a:extLst>
              <a:ext uri="{FF2B5EF4-FFF2-40B4-BE49-F238E27FC236}">
                <a16:creationId xmlns:a16="http://schemas.microsoft.com/office/drawing/2014/main" id="{5AC4CBE3-F13C-1F6D-9867-47304BB6630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307088" y="3034038"/>
            <a:ext cx="2735263"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344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BA28F2A-ED8D-7E57-C8BB-3136491CA7AA}"/>
              </a:ext>
            </a:extLst>
          </p:cNvPr>
          <p:cNvSpPr>
            <a:spLocks/>
          </p:cNvSpPr>
          <p:nvPr/>
        </p:nvSpPr>
        <p:spPr bwMode="auto">
          <a:xfrm>
            <a:off x="539643" y="1704689"/>
            <a:ext cx="8174493" cy="51028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t"/>
          <a:lstStyle>
            <a:lvl1pPr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marL="285750" indent="-285750" eaLnBrk="1">
              <a:buFont typeface="Wingdings" pitchFamily="2" charset="2"/>
              <a:buChar char="§"/>
              <a:defRPr/>
            </a:pPr>
            <a:r>
              <a:rPr lang="pt-BR" sz="2200" b="1" dirty="0">
                <a:solidFill>
                  <a:srgbClr val="444444"/>
                </a:solidFill>
                <a:latin typeface="Calibri" panose="020F0502020204030204" pitchFamily="34" charset="0"/>
                <a:cs typeface="Calibri" panose="020F0502020204030204" pitchFamily="34" charset="0"/>
              </a:rPr>
              <a:t>Eleições de 2003</a:t>
            </a:r>
            <a:r>
              <a:rPr lang="pt-BR" sz="2200" dirty="0">
                <a:solidFill>
                  <a:srgbClr val="444444"/>
                </a:solidFill>
                <a:latin typeface="Calibri" panose="020F0502020204030204" pitchFamily="34" charset="0"/>
                <a:cs typeface="Calibri" panose="020F0502020204030204" pitchFamily="34" charset="0"/>
              </a:rPr>
              <a:t> – </a:t>
            </a:r>
            <a:r>
              <a:rPr lang="pt-BR" sz="2200" dirty="0">
                <a:solidFill>
                  <a:srgbClr val="FF0000"/>
                </a:solidFill>
                <a:latin typeface="Calibri" panose="020F0502020204030204" pitchFamily="34" charset="0"/>
                <a:cs typeface="Calibri" panose="020F0502020204030204" pitchFamily="34" charset="0"/>
              </a:rPr>
              <a:t>criação da </a:t>
            </a:r>
            <a:r>
              <a:rPr lang="pt-BR" sz="2200" b="1" dirty="0">
                <a:solidFill>
                  <a:srgbClr val="FF0000"/>
                </a:solidFill>
                <a:latin typeface="Calibri" panose="020F0502020204030204" pitchFamily="34" charset="0"/>
                <a:cs typeface="Calibri" panose="020F0502020204030204" pitchFamily="34" charset="0"/>
              </a:rPr>
              <a:t>SGTES</a:t>
            </a:r>
            <a:r>
              <a:rPr lang="pt-BR" sz="2200" dirty="0">
                <a:solidFill>
                  <a:srgbClr val="444444"/>
                </a:solidFill>
                <a:latin typeface="Calibri" panose="020F0502020204030204" pitchFamily="34" charset="0"/>
                <a:cs typeface="Calibri" panose="020F0502020204030204" pitchFamily="34" charset="0"/>
              </a:rPr>
              <a:t> – “[...] ordenar a formação de recursos humanos em saúde”</a:t>
            </a:r>
          </a:p>
          <a:p>
            <a:pPr marL="285750" indent="-285750" eaLnBrk="1">
              <a:buFont typeface="Wingdings" pitchFamily="2" charset="2"/>
              <a:buChar char="§"/>
              <a:defRPr/>
            </a:pPr>
            <a:endParaRPr lang="pt-BR" sz="2200" dirty="0">
              <a:solidFill>
                <a:srgbClr val="444444"/>
              </a:solidFill>
              <a:latin typeface="Calibri" panose="020F0502020204030204" pitchFamily="34" charset="0"/>
              <a:cs typeface="Calibri" panose="020F0502020204030204" pitchFamily="34" charset="0"/>
            </a:endParaRPr>
          </a:p>
          <a:p>
            <a:pPr lvl="0" algn="just">
              <a:defRPr/>
            </a:pPr>
            <a:r>
              <a:rPr lang="pt-BR" sz="2000" dirty="0">
                <a:latin typeface="Calibri" pitchFamily="34" charset="0"/>
                <a:ea typeface="Calibri" pitchFamily="34" charset="0"/>
                <a:cs typeface="Calibri" pitchFamily="34" charset="0"/>
              </a:rPr>
              <a:t>		</a:t>
            </a:r>
            <a:r>
              <a:rPr lang="pt-BR" sz="1400" dirty="0">
                <a:latin typeface="Calibri" pitchFamily="34" charset="0"/>
                <a:ea typeface="Calibri" pitchFamily="34" charset="0"/>
                <a:cs typeface="Calibri" pitchFamily="34" charset="0"/>
              </a:rPr>
              <a:t>Instituída pelo </a:t>
            </a:r>
            <a:r>
              <a:rPr lang="pt-BR" sz="1400" b="1" dirty="0">
                <a:latin typeface="Calibri" pitchFamily="34" charset="0"/>
                <a:ea typeface="Calibri" pitchFamily="34" charset="0"/>
                <a:cs typeface="Calibri" pitchFamily="34" charset="0"/>
              </a:rPr>
              <a:t>Decreto nº. 4.726/2003</a:t>
            </a:r>
            <a:r>
              <a:rPr lang="pt-BR" sz="1400" dirty="0">
                <a:latin typeface="Calibri" pitchFamily="34" charset="0"/>
                <a:ea typeface="Calibri" pitchFamily="34" charset="0"/>
                <a:cs typeface="Calibri" pitchFamily="34" charset="0"/>
              </a:rPr>
              <a:t>, fruto de um processo de </a:t>
            </a:r>
            <a:r>
              <a:rPr lang="pt-BR" sz="1400" b="1" dirty="0">
                <a:latin typeface="Calibri" pitchFamily="34" charset="0"/>
                <a:ea typeface="Calibri" pitchFamily="34" charset="0"/>
                <a:cs typeface="Calibri" pitchFamily="34" charset="0"/>
              </a:rPr>
              <a:t>mobilização</a:t>
            </a:r>
            <a:r>
              <a:rPr lang="pt-BR" sz="1400" dirty="0">
                <a:latin typeface="Calibri" pitchFamily="34" charset="0"/>
                <a:ea typeface="Calibri" pitchFamily="34" charset="0"/>
                <a:cs typeface="Calibri" pitchFamily="34" charset="0"/>
              </a:rPr>
              <a:t> dos sujeitos sociais da área do trabalho, da educação na saúde e do controle social no SUS. Responde pela gestão federal do Sistema Único de Saúde (SUS) no que se refere à </a:t>
            </a:r>
            <a:r>
              <a:rPr lang="pt-BR" sz="1400" b="1" dirty="0">
                <a:latin typeface="Calibri" pitchFamily="34" charset="0"/>
                <a:ea typeface="Calibri" pitchFamily="34" charset="0"/>
                <a:cs typeface="Calibri" pitchFamily="34" charset="0"/>
              </a:rPr>
              <a:t>formulação de políticas orientadoras da gestão, formação, qualificação dos trabalhadores e da regulação do trabalho na área da saúde no Brasil.</a:t>
            </a:r>
            <a:endParaRPr lang="pt-BR" sz="1400" dirty="0">
              <a:latin typeface="Calibri" pitchFamily="34" charset="0"/>
              <a:ea typeface="Calibri" pitchFamily="34" charset="0"/>
              <a:cs typeface="Calibri" pitchFamily="34" charset="0"/>
            </a:endParaRPr>
          </a:p>
          <a:p>
            <a:pPr lvl="0" eaLnBrk="1">
              <a:defRPr/>
            </a:pPr>
            <a:endParaRPr lang="pt-BR" sz="1400" dirty="0">
              <a:solidFill>
                <a:srgbClr val="444444"/>
              </a:solidFill>
              <a:latin typeface="Calibri" panose="020F0502020204030204" pitchFamily="34" charset="0"/>
              <a:cs typeface="Calibri" panose="020F0502020204030204" pitchFamily="34" charset="0"/>
            </a:endParaRPr>
          </a:p>
          <a:p>
            <a:pPr lvl="0" eaLnBrk="1">
              <a:defRPr/>
            </a:pPr>
            <a:endParaRPr lang="pt-BR" sz="2000" dirty="0">
              <a:solidFill>
                <a:schemeClr val="tx1"/>
              </a:solidFill>
              <a:latin typeface="Calibri" panose="020F0502020204030204" pitchFamily="34" charset="0"/>
              <a:cs typeface="Calibri" panose="020F0502020204030204" pitchFamily="34" charset="0"/>
            </a:endParaRPr>
          </a:p>
          <a:p>
            <a:pPr lvl="0" eaLnBrk="1">
              <a:defRPr/>
            </a:pPr>
            <a:endParaRPr lang="pt-BR" sz="2000" dirty="0">
              <a:solidFill>
                <a:schemeClr val="tx1"/>
              </a:solidFill>
              <a:latin typeface="Calibri" panose="020F0502020204030204" pitchFamily="34" charset="0"/>
              <a:cs typeface="Calibri" panose="020F0502020204030204" pitchFamily="34" charset="0"/>
            </a:endParaRPr>
          </a:p>
          <a:p>
            <a:pPr marL="285750" indent="-285750" eaLnBrk="1">
              <a:buFont typeface="Wingdings" pitchFamily="2" charset="2"/>
              <a:buChar char="ü"/>
              <a:defRPr/>
            </a:pPr>
            <a:endParaRPr lang="pt-BR" sz="2000" dirty="0">
              <a:solidFill>
                <a:schemeClr val="tx1"/>
              </a:solidFill>
              <a:latin typeface="Calibri" panose="020F0502020204030204" pitchFamily="34" charset="0"/>
              <a:cs typeface="Calibri" panose="020F0502020204030204" pitchFamily="34" charset="0"/>
            </a:endParaRPr>
          </a:p>
          <a:p>
            <a:pPr lvl="0" eaLnBrk="1">
              <a:defRPr/>
            </a:pPr>
            <a:endParaRPr lang="pt-BR" sz="2000" dirty="0">
              <a:solidFill>
                <a:schemeClr val="tx1"/>
              </a:solidFill>
              <a:latin typeface="Calibri" panose="020F0502020204030204" pitchFamily="34" charset="0"/>
              <a:cs typeface="Calibri" panose="020F0502020204030204" pitchFamily="34" charset="0"/>
            </a:endParaRPr>
          </a:p>
          <a:p>
            <a:pPr lvl="0" eaLnBrk="1">
              <a:defRPr/>
            </a:pPr>
            <a:endParaRPr lang="pt-BR" sz="2000" dirty="0">
              <a:solidFill>
                <a:schemeClr val="tx1"/>
              </a:solidFill>
              <a:latin typeface="Calibri" panose="020F0502020204030204" pitchFamily="34" charset="0"/>
              <a:cs typeface="Calibri" panose="020F0502020204030204" pitchFamily="34" charset="0"/>
            </a:endParaRPr>
          </a:p>
          <a:p>
            <a:pPr lvl="0" eaLnBrk="1">
              <a:defRPr/>
            </a:pPr>
            <a:r>
              <a:rPr lang="pt-BR" sz="2000" dirty="0">
                <a:solidFill>
                  <a:schemeClr val="tx1"/>
                </a:solidFill>
                <a:latin typeface="Calibri" panose="020F0502020204030204" pitchFamily="34" charset="0"/>
                <a:cs typeface="Calibri" panose="020F0502020204030204" pitchFamily="34" charset="0"/>
              </a:rPr>
              <a:t>	</a:t>
            </a:r>
          </a:p>
        </p:txBody>
      </p:sp>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713526" y="1194203"/>
            <a:ext cx="8174493" cy="689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lvl="0" hangingPunct="0">
              <a:defRPr/>
            </a:pPr>
            <a:r>
              <a:rPr lang="en-US" sz="3000" b="1" dirty="0">
                <a:solidFill>
                  <a:schemeClr val="accent1">
                    <a:lumMod val="75000"/>
                  </a:schemeClr>
                </a:solidFill>
                <a:latin typeface="Calibri" panose="020F0502020204030204" pitchFamily="34" charset="0"/>
                <a:cs typeface="Calibri" panose="020F0502020204030204" pitchFamily="34" charset="0"/>
                <a:sym typeface="Open Sans" charset="0"/>
              </a:rPr>
              <a:t>2003</a:t>
            </a:r>
            <a:endParaRPr lang="en-US" sz="3000" b="1" dirty="0">
              <a:solidFill>
                <a:schemeClr val="accent1">
                  <a:lumMod val="75000"/>
                </a:schemeClr>
              </a:solidFill>
              <a:latin typeface="Calibri" panose="020F0502020204030204" pitchFamily="34" charset="0"/>
              <a:cs typeface="Calibri" panose="020F0502020204030204" pitchFamily="34" charset="0"/>
              <a:sym typeface="Gill Sans" charset="0"/>
            </a:endParaRPr>
          </a:p>
        </p:txBody>
      </p:sp>
      <p:pic>
        <p:nvPicPr>
          <p:cNvPr id="23" name="Imagem 22"/>
          <p:cNvPicPr>
            <a:picLocks noChangeAspect="1"/>
          </p:cNvPicPr>
          <p:nvPr/>
        </p:nvPicPr>
        <p:blipFill>
          <a:blip r:embed="rId3"/>
          <a:stretch>
            <a:fillRect/>
          </a:stretch>
        </p:blipFill>
        <p:spPr>
          <a:xfrm>
            <a:off x="9291503" y="3196941"/>
            <a:ext cx="2670588" cy="2749535"/>
          </a:xfrm>
          <a:prstGeom prst="rect">
            <a:avLst/>
          </a:prstGeom>
        </p:spPr>
      </p:pic>
      <p:sp>
        <p:nvSpPr>
          <p:cNvPr id="2" name="Seta em curva para a direita 1"/>
          <p:cNvSpPr/>
          <p:nvPr/>
        </p:nvSpPr>
        <p:spPr>
          <a:xfrm>
            <a:off x="370626" y="2423987"/>
            <a:ext cx="685800" cy="64054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solidFill>
                <a:schemeClr val="tx1"/>
              </a:solidFill>
            </a:endParaRPr>
          </a:p>
        </p:txBody>
      </p:sp>
      <p:graphicFrame>
        <p:nvGraphicFramePr>
          <p:cNvPr id="3" name="Diagrama 2">
            <a:extLst>
              <a:ext uri="{FF2B5EF4-FFF2-40B4-BE49-F238E27FC236}">
                <a16:creationId xmlns:a16="http://schemas.microsoft.com/office/drawing/2014/main" id="{259C60F8-2B6E-FF44-1951-7912D79555C7}"/>
              </a:ext>
            </a:extLst>
          </p:cNvPr>
          <p:cNvGraphicFramePr/>
          <p:nvPr/>
        </p:nvGraphicFramePr>
        <p:xfrm>
          <a:off x="713526" y="3603333"/>
          <a:ext cx="3171217" cy="2587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a 6">
            <a:extLst>
              <a:ext uri="{FF2B5EF4-FFF2-40B4-BE49-F238E27FC236}">
                <a16:creationId xmlns:a16="http://schemas.microsoft.com/office/drawing/2014/main" id="{90082C02-8AB5-12A1-FD1A-EC71E539A530}"/>
              </a:ext>
            </a:extLst>
          </p:cNvPr>
          <p:cNvGraphicFramePr/>
          <p:nvPr/>
        </p:nvGraphicFramePr>
        <p:xfrm>
          <a:off x="5521062" y="3735421"/>
          <a:ext cx="2651760" cy="23243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Seta: da Esquerda para a Direita 7">
            <a:extLst>
              <a:ext uri="{FF2B5EF4-FFF2-40B4-BE49-F238E27FC236}">
                <a16:creationId xmlns:a16="http://schemas.microsoft.com/office/drawing/2014/main" id="{E01C5E76-8A4A-6855-178A-2D258DF77E20}"/>
              </a:ext>
            </a:extLst>
          </p:cNvPr>
          <p:cNvSpPr/>
          <p:nvPr/>
        </p:nvSpPr>
        <p:spPr>
          <a:xfrm>
            <a:off x="4087205" y="4717915"/>
            <a:ext cx="1147864" cy="447472"/>
          </a:xfrm>
          <a:prstGeom prst="lef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900"/>
          </a:p>
        </p:txBody>
      </p:sp>
      <p:pic>
        <p:nvPicPr>
          <p:cNvPr id="9" name="Picture 2" descr="Foto grátis pequeno barco à vela na rede de pesca">
            <a:extLst>
              <a:ext uri="{FF2B5EF4-FFF2-40B4-BE49-F238E27FC236}">
                <a16:creationId xmlns:a16="http://schemas.microsoft.com/office/drawing/2014/main" id="{DA0749C5-FB68-C939-9828-2443157EF13D}"/>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9273477" y="373045"/>
            <a:ext cx="2688614" cy="265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340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BA28F2A-ED8D-7E57-C8BB-3136491CA7AA}"/>
              </a:ext>
            </a:extLst>
          </p:cNvPr>
          <p:cNvSpPr>
            <a:spLocks/>
          </p:cNvSpPr>
          <p:nvPr/>
        </p:nvSpPr>
        <p:spPr bwMode="auto">
          <a:xfrm>
            <a:off x="489337" y="1130531"/>
            <a:ext cx="6567403" cy="44455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t"/>
          <a:lstStyle>
            <a:lvl1pPr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defTabSz="914217" eaLnBrk="1">
              <a:defRPr/>
            </a:pPr>
            <a:endParaRPr lang="pt-BR" altLang="pt-BR" sz="2000"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p:txBody>
      </p:sp>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686128" y="1353493"/>
            <a:ext cx="8422548" cy="689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000" b="1" dirty="0">
                <a:solidFill>
                  <a:srgbClr val="183EFF"/>
                </a:solidFill>
                <a:latin typeface="Calibri" panose="020F0502020204030204" pitchFamily="34" charset="0"/>
                <a:cs typeface="Calibri" panose="020F0502020204030204" pitchFamily="34" charset="0"/>
                <a:sym typeface="Open Sans" charset="0"/>
              </a:rPr>
              <a:t>2006 – 3ª </a:t>
            </a:r>
            <a:r>
              <a:rPr lang="en-US" sz="2000" b="1" dirty="0" err="1">
                <a:solidFill>
                  <a:srgbClr val="183EFF"/>
                </a:solidFill>
                <a:latin typeface="Calibri" panose="020F0502020204030204" pitchFamily="34" charset="0"/>
                <a:cs typeface="Calibri" panose="020F0502020204030204" pitchFamily="34" charset="0"/>
                <a:sym typeface="Open Sans" charset="0"/>
              </a:rPr>
              <a:t>Conferência</a:t>
            </a:r>
            <a:r>
              <a:rPr lang="en-US" sz="2000" b="1" dirty="0">
                <a:solidFill>
                  <a:srgbClr val="183EFF"/>
                </a:solidFill>
                <a:latin typeface="Calibri" panose="020F0502020204030204" pitchFamily="34" charset="0"/>
                <a:cs typeface="Calibri" panose="020F0502020204030204" pitchFamily="34" charset="0"/>
                <a:sym typeface="Open Sans" charset="0"/>
              </a:rPr>
              <a:t> Nacional de </a:t>
            </a:r>
            <a:r>
              <a:rPr lang="en-US" sz="2000" b="1" dirty="0" err="1">
                <a:solidFill>
                  <a:srgbClr val="183EFF"/>
                </a:solidFill>
                <a:latin typeface="Calibri" panose="020F0502020204030204" pitchFamily="34" charset="0"/>
                <a:cs typeface="Calibri" panose="020F0502020204030204" pitchFamily="34" charset="0"/>
                <a:sym typeface="Open Sans" charset="0"/>
              </a:rPr>
              <a:t>Gestão</a:t>
            </a:r>
            <a:r>
              <a:rPr lang="en-US" sz="2000" b="1" dirty="0">
                <a:solidFill>
                  <a:srgbClr val="183EFF"/>
                </a:solidFill>
                <a:latin typeface="Calibri" panose="020F0502020204030204" pitchFamily="34" charset="0"/>
                <a:cs typeface="Calibri" panose="020F0502020204030204" pitchFamily="34" charset="0"/>
                <a:sym typeface="Open Sans" charset="0"/>
              </a:rPr>
              <a:t> do </a:t>
            </a:r>
            <a:r>
              <a:rPr lang="en-US" sz="2000" b="1" dirty="0" err="1">
                <a:solidFill>
                  <a:srgbClr val="183EFF"/>
                </a:solidFill>
                <a:latin typeface="Calibri" panose="020F0502020204030204" pitchFamily="34" charset="0"/>
                <a:cs typeface="Calibri" panose="020F0502020204030204" pitchFamily="34" charset="0"/>
                <a:sym typeface="Open Sans" charset="0"/>
              </a:rPr>
              <a:t>Trabalho</a:t>
            </a:r>
            <a:r>
              <a:rPr lang="en-US" sz="2000" b="1" dirty="0">
                <a:solidFill>
                  <a:srgbClr val="183EFF"/>
                </a:solidFill>
                <a:latin typeface="Calibri" panose="020F0502020204030204" pitchFamily="34" charset="0"/>
                <a:cs typeface="Calibri" panose="020F0502020204030204" pitchFamily="34" charset="0"/>
                <a:sym typeface="Open Sans" charset="0"/>
              </a:rPr>
              <a:t> e da </a:t>
            </a:r>
            <a:r>
              <a:rPr lang="en-US" sz="2000" b="1" dirty="0" err="1">
                <a:solidFill>
                  <a:srgbClr val="183EFF"/>
                </a:solidFill>
                <a:latin typeface="Calibri" panose="020F0502020204030204" pitchFamily="34" charset="0"/>
                <a:cs typeface="Calibri" panose="020F0502020204030204" pitchFamily="34" charset="0"/>
                <a:sym typeface="Open Sans" charset="0"/>
              </a:rPr>
              <a:t>Educação</a:t>
            </a:r>
            <a:r>
              <a:rPr lang="en-US" sz="2000" b="1" dirty="0">
                <a:solidFill>
                  <a:srgbClr val="183EFF"/>
                </a:solidFill>
                <a:latin typeface="Calibri" panose="020F0502020204030204" pitchFamily="34" charset="0"/>
                <a:cs typeface="Calibri" panose="020F0502020204030204" pitchFamily="34" charset="0"/>
                <a:sym typeface="Open Sans" charset="0"/>
              </a:rPr>
              <a:t> </a:t>
            </a:r>
            <a:r>
              <a:rPr lang="en-US" sz="2000" b="1" dirty="0" err="1">
                <a:solidFill>
                  <a:srgbClr val="183EFF"/>
                </a:solidFill>
                <a:latin typeface="Calibri" panose="020F0502020204030204" pitchFamily="34" charset="0"/>
                <a:cs typeface="Calibri" panose="020F0502020204030204" pitchFamily="34" charset="0"/>
                <a:sym typeface="Open Sans" charset="0"/>
              </a:rPr>
              <a:t>na</a:t>
            </a:r>
            <a:r>
              <a:rPr lang="en-US" sz="2000" b="1" dirty="0">
                <a:solidFill>
                  <a:srgbClr val="183EFF"/>
                </a:solidFill>
                <a:latin typeface="Calibri" panose="020F0502020204030204" pitchFamily="34" charset="0"/>
                <a:cs typeface="Calibri" panose="020F0502020204030204" pitchFamily="34" charset="0"/>
                <a:sym typeface="Open Sans" charset="0"/>
              </a:rPr>
              <a:t> </a:t>
            </a:r>
            <a:r>
              <a:rPr lang="en-US" sz="2000" b="1" dirty="0" err="1">
                <a:solidFill>
                  <a:srgbClr val="183EFF"/>
                </a:solidFill>
                <a:latin typeface="Calibri" panose="020F0502020204030204" pitchFamily="34" charset="0"/>
                <a:cs typeface="Calibri" panose="020F0502020204030204" pitchFamily="34" charset="0"/>
                <a:sym typeface="Open Sans" charset="0"/>
              </a:rPr>
              <a:t>Saúde</a:t>
            </a:r>
            <a:endParaRPr lang="en-US" sz="2000" b="1" dirty="0">
              <a:solidFill>
                <a:srgbClr val="183EFF"/>
              </a:solidFill>
              <a:latin typeface="Calibri" panose="020F0502020204030204" pitchFamily="34" charset="0"/>
              <a:cs typeface="Calibri" panose="020F0502020204030204" pitchFamily="34" charset="0"/>
              <a:sym typeface="Open Sans" charset="0"/>
            </a:endParaRPr>
          </a:p>
          <a:p>
            <a:pPr defTabSz="914217" hangingPunct="0">
              <a:defRPr/>
            </a:pPr>
            <a:endParaRPr lang="en-US" sz="2000" b="1" dirty="0">
              <a:solidFill>
                <a:schemeClr val="accent1">
                  <a:lumMod val="75000"/>
                </a:schemeClr>
              </a:solidFill>
              <a:latin typeface="Calibri" panose="020F0502020204030204" pitchFamily="34" charset="0"/>
              <a:cs typeface="Calibri" panose="020F0502020204030204" pitchFamily="34" charset="0"/>
              <a:sym typeface="Open Sans" charset="0"/>
            </a:endParaRPr>
          </a:p>
        </p:txBody>
      </p:sp>
      <p:sp>
        <p:nvSpPr>
          <p:cNvPr id="3" name="Retângulo 2"/>
          <p:cNvSpPr/>
          <p:nvPr/>
        </p:nvSpPr>
        <p:spPr>
          <a:xfrm>
            <a:off x="405310" y="1820268"/>
            <a:ext cx="8538565" cy="5432256"/>
          </a:xfrm>
          <a:prstGeom prst="rect">
            <a:avLst/>
          </a:prstGeom>
        </p:spPr>
        <p:txBody>
          <a:bodyPr wrap="square">
            <a:spAutoFit/>
          </a:bodyPr>
          <a:lstStyle/>
          <a:p>
            <a:pPr algn="just" hangingPunct="0">
              <a:spcBef>
                <a:spcPts val="300"/>
              </a:spcBef>
              <a:defRPr/>
            </a:pPr>
            <a:r>
              <a:rPr lang="pt-BR"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sym typeface="Gill Sans" panose="020B0502020104020203" pitchFamily="34" charset="-79"/>
              </a:rPr>
              <a:t>Ênfase na gestão do trabalho para o SUS </a:t>
            </a:r>
          </a:p>
          <a:p>
            <a:pPr algn="just" hangingPunct="0">
              <a:spcBef>
                <a:spcPts val="300"/>
              </a:spcBef>
              <a:defRPr/>
            </a:pPr>
            <a:r>
              <a:rPr lang="pt-BR" b="1"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sym typeface="Gill Sans" panose="020B0502020104020203" pitchFamily="34" charset="-79"/>
              </a:rPr>
              <a:t>Eixo – Formação - Competências das três esferas de gestão do sistema</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negociação intersetorial </a:t>
            </a:r>
            <a:r>
              <a:rPr lang="pt-BR" dirty="0">
                <a:solidFill>
                  <a:schemeClr val="accent5">
                    <a:lumMod val="75000"/>
                  </a:schemeClr>
                </a:solidFill>
                <a:latin typeface="Calibri" panose="020F0502020204030204" pitchFamily="34" charset="0"/>
                <a:cs typeface="Calibri" panose="020F0502020204030204" pitchFamily="34" charset="0"/>
              </a:rPr>
              <a:t>– saúde e educação</a:t>
            </a:r>
          </a:p>
          <a:p>
            <a:pPr marL="228600" indent="-228600">
              <a:buFont typeface="Wingdings" panose="05000000000000000000" pitchFamily="2" charset="2"/>
              <a:buChar char="ü"/>
            </a:pPr>
            <a:r>
              <a:rPr lang="pt-BR" dirty="0">
                <a:solidFill>
                  <a:schemeClr val="accent5">
                    <a:lumMod val="75000"/>
                  </a:schemeClr>
                </a:solidFill>
                <a:latin typeface="Calibri" panose="020F0502020204030204" pitchFamily="34" charset="0"/>
                <a:cs typeface="Calibri" panose="020F0502020204030204" pitchFamily="34" charset="0"/>
              </a:rPr>
              <a:t> articulação Ministério da Educação, do Trabalho e da Previdência Social</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cooperação técnica </a:t>
            </a:r>
            <a:r>
              <a:rPr lang="pt-BR" dirty="0">
                <a:solidFill>
                  <a:schemeClr val="accent5">
                    <a:lumMod val="75000"/>
                  </a:schemeClr>
                </a:solidFill>
                <a:latin typeface="Calibri" panose="020F0502020204030204" pitchFamily="34" charset="0"/>
                <a:cs typeface="Calibri" panose="020F0502020204030204" pitchFamily="34" charset="0"/>
              </a:rPr>
              <a:t>junto a instituições e organismos nacionais e </a:t>
            </a:r>
            <a:r>
              <a:rPr lang="pt-BR" dirty="0" err="1">
                <a:solidFill>
                  <a:schemeClr val="accent5">
                    <a:lumMod val="75000"/>
                  </a:schemeClr>
                </a:solidFill>
                <a:latin typeface="Calibri" panose="020F0502020204030204" pitchFamily="34" charset="0"/>
                <a:cs typeface="Calibri" panose="020F0502020204030204" pitchFamily="34" charset="0"/>
              </a:rPr>
              <a:t>internacionai</a:t>
            </a:r>
            <a:r>
              <a:rPr lang="pt-BR" dirty="0">
                <a:solidFill>
                  <a:schemeClr val="accent5">
                    <a:lumMod val="75000"/>
                  </a:schemeClr>
                </a:solidFill>
                <a:latin typeface="Calibri" panose="020F0502020204030204" pitchFamily="34" charset="0"/>
                <a:cs typeface="Calibri" panose="020F0502020204030204" pitchFamily="34" charset="0"/>
              </a:rPr>
              <a:t> [...] </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formação dos trabalhadores do SUS de nível básico, técnico e tecnológico</a:t>
            </a:r>
            <a:r>
              <a:rPr lang="pt-BR" dirty="0">
                <a:solidFill>
                  <a:schemeClr val="accent5">
                    <a:lumMod val="75000"/>
                  </a:schemeClr>
                </a:solidFill>
                <a:latin typeface="Calibri" panose="020F0502020204030204" pitchFamily="34" charset="0"/>
                <a:cs typeface="Calibri" panose="020F0502020204030204" pitchFamily="34" charset="0"/>
              </a:rPr>
              <a:t>,</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escolas de governo, centros formadores, escolas técnicas de saúde, </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reclassificação do trabalhador, no PCCS, após a formação</a:t>
            </a:r>
            <a:r>
              <a:rPr lang="pt-BR" dirty="0">
                <a:solidFill>
                  <a:schemeClr val="accent5">
                    <a:lumMod val="75000"/>
                  </a:schemeClr>
                </a:solidFill>
                <a:latin typeface="Calibri" panose="020F0502020204030204" pitchFamily="34" charset="0"/>
                <a:cs typeface="Calibri" panose="020F0502020204030204" pitchFamily="34" charset="0"/>
              </a:rPr>
              <a:t>;</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abertura de campos de estágio para a formação</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preparar os trabalhadores dos serviços para receberem os estagiários.</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a revisão e avaliação dos currículos dos cursos da área de saúde</a:t>
            </a:r>
            <a:r>
              <a:rPr lang="pt-BR" dirty="0">
                <a:solidFill>
                  <a:schemeClr val="accent5">
                    <a:lumMod val="75000"/>
                  </a:schemeClr>
                </a:solidFill>
                <a:latin typeface="Calibri" panose="020F0502020204030204" pitchFamily="34" charset="0"/>
                <a:cs typeface="Calibri" panose="020F0502020204030204" pitchFamily="34" charset="0"/>
              </a:rPr>
              <a:t>,</a:t>
            </a:r>
          </a:p>
          <a:p>
            <a:pPr marL="228600" indent="-228600">
              <a:buFont typeface="Wingdings" panose="05000000000000000000" pitchFamily="2" charset="2"/>
              <a:buChar char="ü"/>
            </a:pPr>
            <a:r>
              <a:rPr lang="pt-BR" b="1" dirty="0">
                <a:solidFill>
                  <a:schemeClr val="accent5">
                    <a:lumMod val="75000"/>
                  </a:schemeClr>
                </a:solidFill>
                <a:latin typeface="Calibri" panose="020F0502020204030204" pitchFamily="34" charset="0"/>
                <a:cs typeface="Calibri" panose="020F0502020204030204" pitchFamily="34" charset="0"/>
              </a:rPr>
              <a:t>articulação ensino-serviço</a:t>
            </a:r>
          </a:p>
          <a:p>
            <a:pPr marL="228600" indent="-228600">
              <a:buFont typeface="Wingdings" panose="05000000000000000000" pitchFamily="2" charset="2"/>
              <a:buChar char="ü"/>
            </a:pPr>
            <a:r>
              <a:rPr lang="pt-BR" dirty="0">
                <a:solidFill>
                  <a:schemeClr val="accent5">
                    <a:lumMod val="75000"/>
                  </a:schemeClr>
                </a:solidFill>
                <a:latin typeface="Calibri" panose="020F0502020204030204" pitchFamily="34" charset="0"/>
                <a:cs typeface="Calibri" panose="020F0502020204030204" pitchFamily="34" charset="0"/>
              </a:rPr>
              <a:t>enfatizando o processo de trabalho em saúde (no SUS), as </a:t>
            </a:r>
            <a:r>
              <a:rPr lang="pt-BR" b="1" dirty="0">
                <a:solidFill>
                  <a:schemeClr val="accent5">
                    <a:lumMod val="75000"/>
                  </a:schemeClr>
                </a:solidFill>
                <a:latin typeface="Calibri" panose="020F0502020204030204" pitchFamily="34" charset="0"/>
                <a:cs typeface="Calibri" panose="020F0502020204030204" pitchFamily="34" charset="0"/>
              </a:rPr>
              <a:t>questões de gênero e raça e as práticas não convencionais</a:t>
            </a:r>
            <a:r>
              <a:rPr lang="pt-BR" dirty="0">
                <a:solidFill>
                  <a:schemeClr val="accent5">
                    <a:lumMod val="75000"/>
                  </a:schemeClr>
                </a:solidFill>
                <a:latin typeface="Calibri" panose="020F0502020204030204" pitchFamily="34" charset="0"/>
                <a:cs typeface="Calibri" panose="020F0502020204030204" pitchFamily="34" charset="0"/>
              </a:rPr>
              <a:t>;</a:t>
            </a:r>
          </a:p>
          <a:p>
            <a:pPr marL="228600" indent="-228600">
              <a:buFont typeface="Wingdings" panose="05000000000000000000" pitchFamily="2" charset="2"/>
              <a:buChar char="ü"/>
            </a:pPr>
            <a:r>
              <a:rPr lang="pt-BR" dirty="0">
                <a:solidFill>
                  <a:schemeClr val="accent5">
                    <a:lumMod val="75000"/>
                  </a:schemeClr>
                </a:solidFill>
                <a:latin typeface="Calibri" panose="020F0502020204030204" pitchFamily="34" charset="0"/>
                <a:cs typeface="Calibri" panose="020F0502020204030204" pitchFamily="34" charset="0"/>
              </a:rPr>
              <a:t>estabelecer, juntamente com </a:t>
            </a:r>
            <a:r>
              <a:rPr lang="pt-BR" b="1" dirty="0">
                <a:solidFill>
                  <a:schemeClr val="accent5">
                    <a:lumMod val="75000"/>
                  </a:schemeClr>
                </a:solidFill>
                <a:latin typeface="Calibri" panose="020F0502020204030204" pitchFamily="34" charset="0"/>
                <a:cs typeface="Calibri" panose="020F0502020204030204" pitchFamily="34" charset="0"/>
              </a:rPr>
              <a:t>as escolas de saúde, diretrizes para programas de Pós-graduação </a:t>
            </a:r>
            <a:r>
              <a:rPr lang="pt-BR" dirty="0">
                <a:solidFill>
                  <a:schemeClr val="accent5">
                    <a:lumMod val="75000"/>
                  </a:schemeClr>
                </a:solidFill>
                <a:latin typeface="Calibri" panose="020F0502020204030204" pitchFamily="34" charset="0"/>
                <a:cs typeface="Calibri" panose="020F0502020204030204" pitchFamily="34" charset="0"/>
              </a:rPr>
              <a:t>(especialização) adequados para o SUS;</a:t>
            </a:r>
          </a:p>
          <a:p>
            <a:pPr marL="228600" indent="-228600">
              <a:buFont typeface="Wingdings" panose="05000000000000000000" pitchFamily="2" charset="2"/>
              <a:buChar char="ü"/>
            </a:pPr>
            <a:endParaRPr lang="pt-BR" dirty="0">
              <a:solidFill>
                <a:schemeClr val="accent5">
                  <a:lumMod val="75000"/>
                </a:schemeClr>
              </a:solidFill>
              <a:latin typeface="Calibri" panose="020F0502020204030204" pitchFamily="34" charset="0"/>
              <a:cs typeface="Calibri" panose="020F0502020204030204" pitchFamily="34" charset="0"/>
            </a:endParaRPr>
          </a:p>
          <a:p>
            <a:pPr marL="228600" indent="-228600">
              <a:buFont typeface="Wingdings" panose="05000000000000000000" pitchFamily="2" charset="2"/>
              <a:buChar char="ü"/>
            </a:pPr>
            <a:endParaRPr lang="pt-BR" b="1" dirty="0">
              <a:solidFill>
                <a:schemeClr val="accent5">
                  <a:lumMod val="75000"/>
                </a:schemeClr>
              </a:solidFill>
              <a:latin typeface="Calibri" panose="020F0502020204030204" pitchFamily="34" charset="0"/>
              <a:cs typeface="Calibri" panose="020F0502020204030204" pitchFamily="34" charset="0"/>
            </a:endParaRPr>
          </a:p>
          <a:p>
            <a:pPr algn="just" defTabSz="543682">
              <a:spcBef>
                <a:spcPts val="300"/>
              </a:spcBef>
            </a:pPr>
            <a:endParaRPr lang="en-US" b="1" dirty="0">
              <a:solidFill>
                <a:srgbClr val="FFFFFF"/>
              </a:solidFill>
              <a:latin typeface="Calibri" panose="020F0502020204030204" pitchFamily="34" charset="0"/>
              <a:ea typeface="Roboto" panose="02000000000000000000" pitchFamily="2" charset="0"/>
              <a:cs typeface="Calibri" panose="020F0502020204030204" pitchFamily="34" charset="0"/>
            </a:endParaRPr>
          </a:p>
        </p:txBody>
      </p:sp>
      <p:pic>
        <p:nvPicPr>
          <p:cNvPr id="6" name="Imagem 5"/>
          <p:cNvPicPr>
            <a:picLocks noChangeAspect="1"/>
          </p:cNvPicPr>
          <p:nvPr/>
        </p:nvPicPr>
        <p:blipFill>
          <a:blip r:embed="rId2"/>
          <a:stretch>
            <a:fillRect/>
          </a:stretch>
        </p:blipFill>
        <p:spPr>
          <a:xfrm>
            <a:off x="9053742" y="3208501"/>
            <a:ext cx="3039035" cy="3334871"/>
          </a:xfrm>
          <a:prstGeom prst="rect">
            <a:avLst/>
          </a:prstGeom>
        </p:spPr>
      </p:pic>
      <p:pic>
        <p:nvPicPr>
          <p:cNvPr id="7" name="Picture 2" descr="Foto grátis pequeno barco à vela na rede de pesca">
            <a:extLst>
              <a:ext uri="{FF2B5EF4-FFF2-40B4-BE49-F238E27FC236}">
                <a16:creationId xmlns:a16="http://schemas.microsoft.com/office/drawing/2014/main" id="{80A532ED-1701-C438-7B88-1162C0895DE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73477" y="373045"/>
            <a:ext cx="2688614" cy="265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42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BA28F2A-ED8D-7E57-C8BB-3136491CA7AA}"/>
              </a:ext>
            </a:extLst>
          </p:cNvPr>
          <p:cNvSpPr>
            <a:spLocks/>
          </p:cNvSpPr>
          <p:nvPr/>
        </p:nvSpPr>
        <p:spPr bwMode="auto">
          <a:xfrm>
            <a:off x="732980" y="1715306"/>
            <a:ext cx="6323760" cy="38607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t"/>
          <a:lstStyle>
            <a:lvl1pPr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eaLnBrk="0" hangingPunct="0">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825500" eaLnBrk="0" fontAlgn="base" hangingPunct="0">
              <a:spcBef>
                <a:spcPct val="0"/>
              </a:spcBef>
              <a:spcAft>
                <a:spcPct val="0"/>
              </a:spcAft>
              <a:defRPr sz="56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pPr defTabSz="914217" eaLnBrk="1">
              <a:defRPr/>
            </a:pPr>
            <a:endParaRPr lang="pt-BR" altLang="pt-BR" sz="2000" dirty="0">
              <a:solidFill>
                <a:srgbClr val="444444"/>
              </a:solidFill>
              <a:latin typeface="Calibri" panose="020F0502020204030204" pitchFamily="34" charset="0"/>
              <a:cs typeface="Calibri" panose="020F0502020204030204" pitchFamily="34" charset="0"/>
              <a:sym typeface="Open Sans" panose="020B0606030504020204" pitchFamily="34" charset="0"/>
            </a:endParaRPr>
          </a:p>
        </p:txBody>
      </p:sp>
      <p:sp>
        <p:nvSpPr>
          <p:cNvPr id="5" name="AutoShape 6">
            <a:extLst>
              <a:ext uri="{FF2B5EF4-FFF2-40B4-BE49-F238E27FC236}">
                <a16:creationId xmlns:a16="http://schemas.microsoft.com/office/drawing/2014/main" id="{59B19B1D-500D-65A7-2846-6DB114C1DAD5}"/>
              </a:ext>
            </a:extLst>
          </p:cNvPr>
          <p:cNvSpPr>
            <a:spLocks/>
          </p:cNvSpPr>
          <p:nvPr/>
        </p:nvSpPr>
        <p:spPr bwMode="auto">
          <a:xfrm>
            <a:off x="594179" y="1378400"/>
            <a:ext cx="9110511" cy="14604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defTabSz="914217" hangingPunct="0">
              <a:defRPr/>
            </a:pPr>
            <a:r>
              <a:rPr lang="en-US" sz="2400" b="1" dirty="0">
                <a:solidFill>
                  <a:srgbClr val="183EFF"/>
                </a:solidFill>
                <a:latin typeface="Calibri" panose="020F0502020204030204" pitchFamily="34" charset="0"/>
                <a:cs typeface="Calibri" panose="020F0502020204030204" pitchFamily="34" charset="0"/>
                <a:sym typeface="Open Sans" charset="0"/>
              </a:rPr>
              <a:t>2005 - 2024 – </a:t>
            </a:r>
            <a:r>
              <a:rPr lang="en-US" sz="2400" b="1" dirty="0" err="1">
                <a:solidFill>
                  <a:srgbClr val="183EFF"/>
                </a:solidFill>
                <a:latin typeface="Calibri" panose="020F0502020204030204" pitchFamily="34" charset="0"/>
                <a:cs typeface="Calibri" panose="020F0502020204030204" pitchFamily="34" charset="0"/>
                <a:sym typeface="Open Sans" charset="0"/>
              </a:rPr>
              <a:t>quase</a:t>
            </a:r>
            <a:r>
              <a:rPr lang="en-US" sz="2400" b="1" dirty="0">
                <a:solidFill>
                  <a:srgbClr val="183EFF"/>
                </a:solidFill>
                <a:latin typeface="Calibri" panose="020F0502020204030204" pitchFamily="34" charset="0"/>
                <a:cs typeface="Calibri" panose="020F0502020204030204" pitchFamily="34" charset="0"/>
                <a:sym typeface="Open Sans" charset="0"/>
              </a:rPr>
              <a:t> 19 </a:t>
            </a:r>
            <a:r>
              <a:rPr lang="en-US" sz="2400" b="1" dirty="0" err="1">
                <a:solidFill>
                  <a:srgbClr val="183EFF"/>
                </a:solidFill>
                <a:latin typeface="Calibri" panose="020F0502020204030204" pitchFamily="34" charset="0"/>
                <a:cs typeface="Calibri" panose="020F0502020204030204" pitchFamily="34" charset="0"/>
                <a:sym typeface="Open Sans" charset="0"/>
              </a:rPr>
              <a:t>anos</a:t>
            </a:r>
            <a:r>
              <a:rPr lang="en-US" sz="2400" b="1" dirty="0">
                <a:solidFill>
                  <a:srgbClr val="183EFF"/>
                </a:solidFill>
                <a:latin typeface="Calibri" panose="020F0502020204030204" pitchFamily="34" charset="0"/>
                <a:cs typeface="Calibri" panose="020F0502020204030204" pitchFamily="34" charset="0"/>
                <a:sym typeface="Open Sans" charset="0"/>
              </a:rPr>
              <a:t> </a:t>
            </a:r>
            <a:r>
              <a:rPr lang="en-US" sz="2400" b="1" dirty="0" err="1">
                <a:solidFill>
                  <a:srgbClr val="183EFF"/>
                </a:solidFill>
                <a:latin typeface="Calibri" panose="020F0502020204030204" pitchFamily="34" charset="0"/>
                <a:cs typeface="Calibri" panose="020F0502020204030204" pitchFamily="34" charset="0"/>
                <a:sym typeface="Open Sans" charset="0"/>
              </a:rPr>
              <a:t>depois</a:t>
            </a:r>
            <a:r>
              <a:rPr lang="en-US" sz="2400" b="1" dirty="0">
                <a:solidFill>
                  <a:srgbClr val="183EFF"/>
                </a:solidFill>
                <a:latin typeface="Calibri" panose="020F0502020204030204" pitchFamily="34" charset="0"/>
                <a:cs typeface="Calibri" panose="020F0502020204030204" pitchFamily="34" charset="0"/>
                <a:sym typeface="Open Sans" charset="0"/>
              </a:rPr>
              <a:t>…</a:t>
            </a:r>
          </a:p>
          <a:p>
            <a:pPr hangingPunct="0">
              <a:defRPr/>
            </a:pPr>
            <a:endParaRPr lang="en-US" sz="1600" b="1" dirty="0">
              <a:solidFill>
                <a:srgbClr val="183EFF"/>
              </a:solidFill>
              <a:latin typeface="Calibri" panose="020F0502020204030204" pitchFamily="34" charset="0"/>
              <a:cs typeface="Calibri" panose="020F0502020204030204" pitchFamily="34" charset="0"/>
              <a:sym typeface="Open Sans" charset="0"/>
            </a:endParaRPr>
          </a:p>
          <a:p>
            <a:pPr hangingPunct="0">
              <a:defRPr/>
            </a:pPr>
            <a:r>
              <a:rPr lang="en-US" sz="2200" b="1" dirty="0" err="1">
                <a:solidFill>
                  <a:srgbClr val="C00000"/>
                </a:solidFill>
                <a:latin typeface="Calibri" panose="020F0502020204030204" pitchFamily="34" charset="0"/>
                <a:cs typeface="Calibri" panose="020F0502020204030204" pitchFamily="34" charset="0"/>
                <a:sym typeface="Open Sans" charset="0"/>
              </a:rPr>
              <a:t>Revitalizando</a:t>
            </a:r>
            <a:r>
              <a:rPr lang="en-US" sz="2200" b="1" dirty="0">
                <a:solidFill>
                  <a:srgbClr val="C00000"/>
                </a:solidFill>
                <a:latin typeface="Calibri" panose="020F0502020204030204" pitchFamily="34" charset="0"/>
                <a:cs typeface="Calibri" panose="020F0502020204030204" pitchFamily="34" charset="0"/>
                <a:sym typeface="Open Sans" charset="0"/>
              </a:rPr>
              <a:t> a terra – </a:t>
            </a:r>
            <a:r>
              <a:rPr lang="en-US" sz="2200" b="1" dirty="0" err="1">
                <a:solidFill>
                  <a:srgbClr val="C00000"/>
                </a:solidFill>
                <a:latin typeface="Calibri" panose="020F0502020204030204" pitchFamily="34" charset="0"/>
                <a:cs typeface="Calibri" panose="020F0502020204030204" pitchFamily="34" charset="0"/>
                <a:sym typeface="Open Sans" charset="0"/>
              </a:rPr>
              <a:t>esperançar</a:t>
            </a:r>
            <a:r>
              <a:rPr lang="en-US" sz="2200" b="1" dirty="0">
                <a:solidFill>
                  <a:srgbClr val="C00000"/>
                </a:solidFill>
                <a:latin typeface="Calibri" panose="020F0502020204030204" pitchFamily="34" charset="0"/>
                <a:cs typeface="Calibri" panose="020F0502020204030204" pitchFamily="34" charset="0"/>
                <a:sym typeface="Open Sans" charset="0"/>
              </a:rPr>
              <a:t> a </a:t>
            </a:r>
            <a:r>
              <a:rPr lang="en-US" sz="2200" b="1" dirty="0" err="1">
                <a:solidFill>
                  <a:srgbClr val="C00000"/>
                </a:solidFill>
                <a:latin typeface="Calibri" panose="020F0502020204030204" pitchFamily="34" charset="0"/>
                <a:cs typeface="Calibri" panose="020F0502020204030204" pitchFamily="34" charset="0"/>
                <a:sym typeface="Open Sans" charset="0"/>
              </a:rPr>
              <a:t>colheita</a:t>
            </a:r>
            <a:r>
              <a:rPr lang="en-US" sz="2200" b="1" dirty="0">
                <a:solidFill>
                  <a:srgbClr val="C00000"/>
                </a:solidFill>
                <a:latin typeface="Calibri" panose="020F0502020204030204" pitchFamily="34" charset="0"/>
                <a:cs typeface="Calibri" panose="020F0502020204030204" pitchFamily="34" charset="0"/>
                <a:sym typeface="Open Sans" charset="0"/>
              </a:rPr>
              <a:t> </a:t>
            </a:r>
            <a:endParaRPr lang="en-US" sz="2200" b="1" dirty="0">
              <a:solidFill>
                <a:srgbClr val="C00000"/>
              </a:solidFill>
              <a:latin typeface="Calibri" panose="020F0502020204030204" pitchFamily="34" charset="0"/>
              <a:cs typeface="Calibri" panose="020F0502020204030204" pitchFamily="34" charset="0"/>
              <a:sym typeface="Gill Sans" charset="0"/>
            </a:endParaRPr>
          </a:p>
          <a:p>
            <a:pPr defTabSz="914217" hangingPunct="0">
              <a:defRPr/>
            </a:pP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IV CNGTES -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Democracia</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Trabalho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e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Educação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na</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Saúde</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para o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Desenvolvimento</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Gente</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que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faz</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o SUS </a:t>
            </a:r>
            <a:r>
              <a:rPr lang="en-US" sz="2200" b="1" dirty="0" err="1">
                <a:solidFill>
                  <a:schemeClr val="accent1">
                    <a:lumMod val="75000"/>
                  </a:schemeClr>
                </a:solidFill>
                <a:latin typeface="Calibri" panose="020F0502020204030204" pitchFamily="34" charset="0"/>
                <a:cs typeface="Calibri" panose="020F0502020204030204" pitchFamily="34" charset="0"/>
                <a:sym typeface="Open Sans" charset="0"/>
              </a:rPr>
              <a:t>acontecer</a:t>
            </a:r>
            <a:r>
              <a:rPr lang="en-US" sz="2200" b="1" dirty="0">
                <a:solidFill>
                  <a:schemeClr val="accent1">
                    <a:lumMod val="75000"/>
                  </a:schemeClr>
                </a:solidFill>
                <a:latin typeface="Calibri" panose="020F0502020204030204" pitchFamily="34" charset="0"/>
                <a:cs typeface="Calibri" panose="020F0502020204030204" pitchFamily="34" charset="0"/>
                <a:sym typeface="Open Sans" charset="0"/>
              </a:rPr>
              <a:t> </a:t>
            </a:r>
            <a:endParaRPr lang="en-US" sz="2200" b="1" dirty="0">
              <a:solidFill>
                <a:schemeClr val="accent1">
                  <a:lumMod val="75000"/>
                </a:schemeClr>
              </a:solidFill>
              <a:latin typeface="Calibri" panose="020F0502020204030204" pitchFamily="34" charset="0"/>
              <a:cs typeface="Calibri" panose="020F0502020204030204" pitchFamily="34" charset="0"/>
              <a:sym typeface="Gill Sans" charset="0"/>
            </a:endParaRPr>
          </a:p>
        </p:txBody>
      </p:sp>
      <p:sp>
        <p:nvSpPr>
          <p:cNvPr id="3" name="Retângulo 2"/>
          <p:cNvSpPr/>
          <p:nvPr/>
        </p:nvSpPr>
        <p:spPr>
          <a:xfrm>
            <a:off x="464647" y="3023680"/>
            <a:ext cx="8319840" cy="3054682"/>
          </a:xfrm>
          <a:prstGeom prst="rect">
            <a:avLst/>
          </a:prstGeom>
        </p:spPr>
        <p:txBody>
          <a:bodyPr wrap="square">
            <a:spAutoFit/>
          </a:bodyPr>
          <a:lstStyle/>
          <a:p>
            <a:pPr algn="just" hangingPunct="0">
              <a:spcBef>
                <a:spcPts val="300"/>
              </a:spcBef>
              <a:defRPr/>
            </a:pPr>
            <a:r>
              <a:rPr lang="pt-BR" b="1" dirty="0">
                <a:solidFill>
                  <a:srgbClr val="444444"/>
                </a:solidFill>
                <a:latin typeface="Calibri" panose="020F0502020204030204" pitchFamily="34" charset="0"/>
                <a:ea typeface="ＭＳ Ｐゴシック" panose="020B0600070205080204" pitchFamily="34" charset="-128"/>
                <a:cs typeface="Calibri" panose="020F0502020204030204" pitchFamily="34" charset="0"/>
                <a:sym typeface="Gill Sans" panose="020B0502020104020203" pitchFamily="34" charset="-79"/>
              </a:rPr>
              <a:t>EIXOS:</a:t>
            </a:r>
          </a:p>
          <a:p>
            <a:pPr algn="just" hangingPunct="0">
              <a:spcBef>
                <a:spcPts val="300"/>
              </a:spcBef>
              <a:defRPr/>
            </a:pPr>
            <a:r>
              <a:rPr lang="pt-BR" b="1" dirty="0">
                <a:solidFill>
                  <a:srgbClr val="444444"/>
                </a:solidFill>
                <a:latin typeface="Calibri" panose="020F0502020204030204" pitchFamily="34" charset="0"/>
                <a:ea typeface="ＭＳ Ｐゴシック" panose="020B0600070205080204" pitchFamily="34" charset="-128"/>
                <a:cs typeface="Calibri" panose="020F0502020204030204" pitchFamily="34" charset="0"/>
                <a:sym typeface="Gill Sans" panose="020B0502020104020203" pitchFamily="34" charset="-79"/>
              </a:rPr>
              <a:t>I -  Democracia, controle social e o desafio da equidade na gestão participativa do trabalho e da educação na saúde.</a:t>
            </a:r>
          </a:p>
          <a:p>
            <a:pPr algn="just" hangingPunct="0">
              <a:spcBef>
                <a:spcPts val="300"/>
              </a:spcBef>
              <a:defRPr/>
            </a:pPr>
            <a:endParaRPr lang="pt-BR" b="1" dirty="0">
              <a:solidFill>
                <a:srgbClr val="444444"/>
              </a:solidFill>
              <a:latin typeface="Calibri" panose="020F0502020204030204" pitchFamily="34" charset="0"/>
              <a:ea typeface="ＭＳ Ｐゴシック" panose="020B0600070205080204" pitchFamily="34" charset="-128"/>
              <a:cs typeface="Calibri" panose="020F0502020204030204" pitchFamily="34" charset="0"/>
              <a:sym typeface="Gill Sans" panose="020B0502020104020203" pitchFamily="34" charset="-79"/>
            </a:endParaRPr>
          </a:p>
          <a:p>
            <a:pPr algn="just" hangingPunct="0">
              <a:spcBef>
                <a:spcPts val="300"/>
              </a:spcBef>
              <a:defRPr/>
            </a:pPr>
            <a:r>
              <a:rPr lang="pt-BR" b="1" dirty="0">
                <a:solidFill>
                  <a:srgbClr val="444444"/>
                </a:solidFill>
                <a:latin typeface="Calibri" panose="020F0502020204030204" pitchFamily="34" charset="0"/>
                <a:ea typeface="ＭＳ Ｐゴシック" panose="020B0600070205080204" pitchFamily="34" charset="-128"/>
                <a:cs typeface="Calibri" panose="020F0502020204030204" pitchFamily="34" charset="0"/>
                <a:sym typeface="Gill Sans" panose="020B0502020104020203" pitchFamily="34" charset="-79"/>
              </a:rPr>
              <a:t>II – Trabalho digno, decente, seguro, humanizado, equânime e democrático no SUS: uma agenda estratégica para o futuro do Brasil.</a:t>
            </a:r>
          </a:p>
          <a:p>
            <a:pPr algn="just" hangingPunct="0">
              <a:spcBef>
                <a:spcPts val="300"/>
              </a:spcBef>
              <a:defRPr/>
            </a:pPr>
            <a:endParaRPr lang="pt-BR" b="1" dirty="0">
              <a:solidFill>
                <a:srgbClr val="444444"/>
              </a:solidFill>
              <a:latin typeface="Calibri" panose="020F0502020204030204" pitchFamily="34" charset="0"/>
              <a:ea typeface="ＭＳ Ｐゴシック" panose="020B0600070205080204" pitchFamily="34" charset="-128"/>
              <a:cs typeface="Calibri" panose="020F0502020204030204" pitchFamily="34" charset="0"/>
              <a:sym typeface="Gill Sans" panose="020B0502020104020203" pitchFamily="34" charset="-79"/>
            </a:endParaRPr>
          </a:p>
          <a:p>
            <a:pPr algn="just" hangingPunct="0">
              <a:spcBef>
                <a:spcPts val="300"/>
              </a:spcBef>
              <a:defRPr/>
            </a:pPr>
            <a:r>
              <a:rPr lang="pt-BR" b="1" dirty="0">
                <a:solidFill>
                  <a:srgbClr val="444444"/>
                </a:solidFill>
                <a:latin typeface="Calibri" panose="020F0502020204030204" pitchFamily="34" charset="0"/>
                <a:ea typeface="ＭＳ Ｐゴシック" panose="020B0600070205080204" pitchFamily="34" charset="-128"/>
                <a:cs typeface="Calibri" panose="020F0502020204030204" pitchFamily="34" charset="0"/>
                <a:sym typeface="Gill Sans" panose="020B0502020104020203" pitchFamily="34" charset="-79"/>
              </a:rPr>
              <a:t>III – Educação para o desenvolvimento do trabalho na produção da saúde e do cuidado das pessoas que fazem o SUS acontecer: a saúde da democracia para a democracia da saúde</a:t>
            </a:r>
            <a:endParaRPr lang="en-US" b="1" dirty="0">
              <a:solidFill>
                <a:srgbClr val="FFFFFF"/>
              </a:solidFill>
              <a:latin typeface="Calibri" panose="020F0502020204030204" pitchFamily="34" charset="0"/>
              <a:ea typeface="Roboto" panose="02000000000000000000" pitchFamily="2" charset="0"/>
              <a:cs typeface="Calibri" panose="020F0502020204030204" pitchFamily="34" charset="0"/>
            </a:endParaRPr>
          </a:p>
        </p:txBody>
      </p:sp>
      <p:pic>
        <p:nvPicPr>
          <p:cNvPr id="7" name="Picture 2" descr="Foto grátis pequeno barco à vela na rede de pesca">
            <a:extLst>
              <a:ext uri="{FF2B5EF4-FFF2-40B4-BE49-F238E27FC236}">
                <a16:creationId xmlns:a16="http://schemas.microsoft.com/office/drawing/2014/main" id="{80A532ED-1701-C438-7B88-1162C0895DE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52820" y="1715306"/>
            <a:ext cx="2787351" cy="2747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98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31E52F2-C6D3-FDB7-5DD5-2092FA2E06F2}"/>
              </a:ext>
            </a:extLst>
          </p:cNvPr>
          <p:cNvSpPr>
            <a:spLocks noGrp="1"/>
          </p:cNvSpPr>
          <p:nvPr>
            <p:ph type="body" sz="quarter" idx="16"/>
          </p:nvPr>
        </p:nvSpPr>
        <p:spPr/>
        <p:txBody>
          <a:bodyPr/>
          <a:lstStyle/>
          <a:p>
            <a:endParaRPr lang="pt-BR" dirty="0"/>
          </a:p>
        </p:txBody>
      </p:sp>
      <p:pic>
        <p:nvPicPr>
          <p:cNvPr id="6" name="Imagem 5">
            <a:extLst>
              <a:ext uri="{FF2B5EF4-FFF2-40B4-BE49-F238E27FC236}">
                <a16:creationId xmlns:a16="http://schemas.microsoft.com/office/drawing/2014/main" id="{24261044-0495-D787-62BC-4E09E1BE6E4F}"/>
              </a:ext>
            </a:extLst>
          </p:cNvPr>
          <p:cNvPicPr>
            <a:picLocks noChangeAspect="1"/>
          </p:cNvPicPr>
          <p:nvPr/>
        </p:nvPicPr>
        <p:blipFill>
          <a:blip r:embed="rId2"/>
          <a:stretch>
            <a:fillRect/>
          </a:stretch>
        </p:blipFill>
        <p:spPr>
          <a:xfrm>
            <a:off x="0" y="0"/>
            <a:ext cx="12192000" cy="6858000"/>
          </a:xfrm>
          <a:prstGeom prst="rect">
            <a:avLst/>
          </a:prstGeom>
        </p:spPr>
      </p:pic>
      <p:sp>
        <p:nvSpPr>
          <p:cNvPr id="7" name="CaixaDeTexto 6">
            <a:extLst>
              <a:ext uri="{FF2B5EF4-FFF2-40B4-BE49-F238E27FC236}">
                <a16:creationId xmlns:a16="http://schemas.microsoft.com/office/drawing/2014/main" id="{BF9E960A-C3FA-1B2C-473E-E6B63B8B293E}"/>
              </a:ext>
            </a:extLst>
          </p:cNvPr>
          <p:cNvSpPr txBox="1"/>
          <p:nvPr/>
        </p:nvSpPr>
        <p:spPr>
          <a:xfrm>
            <a:off x="2991189" y="4654647"/>
            <a:ext cx="6380480" cy="1323439"/>
          </a:xfrm>
          <a:prstGeom prst="rect">
            <a:avLst/>
          </a:prstGeom>
          <a:solidFill>
            <a:srgbClr val="FFC000"/>
          </a:solidFill>
        </p:spPr>
        <p:txBody>
          <a:bodyPr wrap="square" rtlCol="0">
            <a:spAutoFit/>
          </a:bodyPr>
          <a:lstStyle/>
          <a:p>
            <a:pPr algn="ctr"/>
            <a:r>
              <a:rPr lang="pt-BR" sz="4000" b="1" dirty="0">
                <a:effectLst>
                  <a:outerShdw blurRad="38100" dist="38100" dir="2700000" algn="tl">
                    <a:srgbClr val="000000">
                      <a:alpha val="43137"/>
                    </a:srgbClr>
                  </a:outerShdw>
                </a:effectLst>
              </a:rPr>
              <a:t>DESAFIOS DO TRABALHO EM SAÚDE NO BRASIL</a:t>
            </a:r>
          </a:p>
        </p:txBody>
      </p:sp>
    </p:spTree>
    <p:extLst>
      <p:ext uri="{BB962C8B-B14F-4D97-AF65-F5344CB8AC3E}">
        <p14:creationId xmlns:p14="http://schemas.microsoft.com/office/powerpoint/2010/main" val="338548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0C813CC-36AC-AD47-B4C5-3E43BE5B7380}"/>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EDE7AA0-6F6A-B2A5-2DF3-B14B7780631A}"/>
              </a:ext>
            </a:extLst>
          </p:cNvPr>
          <p:cNvPicPr>
            <a:picLocks noChangeAspect="1"/>
          </p:cNvPicPr>
          <p:nvPr/>
        </p:nvPicPr>
        <p:blipFill rotWithShape="1">
          <a:blip r:embed="rId3"/>
          <a:srcRect l="4334" t="52593" r="30000" b="11703"/>
          <a:stretch/>
        </p:blipFill>
        <p:spPr>
          <a:xfrm>
            <a:off x="29819" y="1123439"/>
            <a:ext cx="12080901" cy="4606803"/>
          </a:xfrm>
          <a:prstGeom prst="rect">
            <a:avLst/>
          </a:prstGeom>
        </p:spPr>
      </p:pic>
    </p:spTree>
    <p:extLst>
      <p:ext uri="{BB962C8B-B14F-4D97-AF65-F5344CB8AC3E}">
        <p14:creationId xmlns:p14="http://schemas.microsoft.com/office/powerpoint/2010/main" val="2891266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DF050632-8BAF-E9D1-C79A-3CACEF29C51C}"/>
              </a:ext>
            </a:extLst>
          </p:cNvPr>
          <p:cNvPicPr>
            <a:picLocks noChangeAspect="1"/>
          </p:cNvPicPr>
          <p:nvPr/>
        </p:nvPicPr>
        <p:blipFill>
          <a:blip r:embed="rId2"/>
          <a:stretch>
            <a:fillRect/>
          </a:stretch>
        </p:blipFill>
        <p:spPr>
          <a:xfrm>
            <a:off x="0" y="2"/>
            <a:ext cx="12192000" cy="6857999"/>
          </a:xfrm>
          <a:prstGeom prst="rect">
            <a:avLst/>
          </a:prstGeom>
        </p:spPr>
      </p:pic>
      <p:pic>
        <p:nvPicPr>
          <p:cNvPr id="8" name="Imagem 7">
            <a:extLst>
              <a:ext uri="{FF2B5EF4-FFF2-40B4-BE49-F238E27FC236}">
                <a16:creationId xmlns:a16="http://schemas.microsoft.com/office/drawing/2014/main" id="{D9C8A550-37C4-232D-F90D-7A3EDD63E166}"/>
              </a:ext>
            </a:extLst>
          </p:cNvPr>
          <p:cNvPicPr>
            <a:picLocks noChangeAspect="1"/>
          </p:cNvPicPr>
          <p:nvPr/>
        </p:nvPicPr>
        <p:blipFill rotWithShape="1">
          <a:blip r:embed="rId3"/>
          <a:srcRect l="4583" t="43111" r="33833" b="14075"/>
          <a:stretch/>
        </p:blipFill>
        <p:spPr>
          <a:xfrm>
            <a:off x="162561" y="111760"/>
            <a:ext cx="9456745" cy="3698240"/>
          </a:xfrm>
          <a:prstGeom prst="rect">
            <a:avLst/>
          </a:prstGeom>
        </p:spPr>
      </p:pic>
      <p:pic>
        <p:nvPicPr>
          <p:cNvPr id="10" name="Imagem 9">
            <a:extLst>
              <a:ext uri="{FF2B5EF4-FFF2-40B4-BE49-F238E27FC236}">
                <a16:creationId xmlns:a16="http://schemas.microsoft.com/office/drawing/2014/main" id="{AD69D60D-E71C-562E-AEA7-52A2EEAD00A4}"/>
              </a:ext>
            </a:extLst>
          </p:cNvPr>
          <p:cNvPicPr>
            <a:picLocks noChangeAspect="1"/>
          </p:cNvPicPr>
          <p:nvPr/>
        </p:nvPicPr>
        <p:blipFill rotWithShape="1">
          <a:blip r:embed="rId4"/>
          <a:srcRect l="3583" t="41630" r="27167" b="27111"/>
          <a:stretch/>
        </p:blipFill>
        <p:spPr>
          <a:xfrm>
            <a:off x="1097762" y="4013200"/>
            <a:ext cx="11003857" cy="2794000"/>
          </a:xfrm>
          <a:prstGeom prst="rect">
            <a:avLst/>
          </a:prstGeom>
        </p:spPr>
      </p:pic>
    </p:spTree>
    <p:extLst>
      <p:ext uri="{BB962C8B-B14F-4D97-AF65-F5344CB8AC3E}">
        <p14:creationId xmlns:p14="http://schemas.microsoft.com/office/powerpoint/2010/main" val="3926650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AD29DF6-0BA5-03BC-A11C-A61F285F5753}"/>
              </a:ext>
            </a:extLst>
          </p:cNvPr>
          <p:cNvSpPr>
            <a:spLocks noGrp="1"/>
          </p:cNvSpPr>
          <p:nvPr>
            <p:ph type="body" sz="quarter" idx="16"/>
          </p:nvPr>
        </p:nvSpPr>
        <p:spPr/>
        <p:txBody>
          <a:bodyPr/>
          <a:lstStyle/>
          <a:p>
            <a:endParaRPr lang="pt-BR"/>
          </a:p>
        </p:txBody>
      </p:sp>
      <p:sp>
        <p:nvSpPr>
          <p:cNvPr id="3" name="Espaço Reservado para Imagem 2">
            <a:extLst>
              <a:ext uri="{FF2B5EF4-FFF2-40B4-BE49-F238E27FC236}">
                <a16:creationId xmlns:a16="http://schemas.microsoft.com/office/drawing/2014/main" id="{5460009D-A39F-9A32-6800-F52493D4D2BA}"/>
              </a:ext>
            </a:extLst>
          </p:cNvPr>
          <p:cNvSpPr>
            <a:spLocks noGrp="1"/>
          </p:cNvSpPr>
          <p:nvPr>
            <p:ph type="pic" sz="quarter" idx="18"/>
          </p:nvPr>
        </p:nvSpPr>
        <p:spPr/>
        <p:txBody>
          <a:bodyPr/>
          <a:lstStyle/>
          <a:p>
            <a:endParaRPr lang="pt-BR"/>
          </a:p>
        </p:txBody>
      </p:sp>
      <p:sp>
        <p:nvSpPr>
          <p:cNvPr id="4" name="Espaço Reservado para Imagem 3">
            <a:extLst>
              <a:ext uri="{FF2B5EF4-FFF2-40B4-BE49-F238E27FC236}">
                <a16:creationId xmlns:a16="http://schemas.microsoft.com/office/drawing/2014/main" id="{7AE05BC7-D5D6-CFDB-53BA-5B09E22F7F3B}"/>
              </a:ext>
            </a:extLst>
          </p:cNvPr>
          <p:cNvSpPr>
            <a:spLocks noGrp="1"/>
          </p:cNvSpPr>
          <p:nvPr>
            <p:ph type="pic" sz="quarter" idx="19"/>
          </p:nvPr>
        </p:nvSpPr>
        <p:spPr/>
        <p:txBody>
          <a:bodyPr/>
          <a:lstStyle/>
          <a:p>
            <a:endParaRPr lang="pt-BR"/>
          </a:p>
        </p:txBody>
      </p:sp>
      <p:pic>
        <p:nvPicPr>
          <p:cNvPr id="6" name="Imagem 5">
            <a:extLst>
              <a:ext uri="{FF2B5EF4-FFF2-40B4-BE49-F238E27FC236}">
                <a16:creationId xmlns:a16="http://schemas.microsoft.com/office/drawing/2014/main" id="{D00F34D3-59BC-9F47-2C50-A90BFC0B5855}"/>
              </a:ext>
            </a:extLst>
          </p:cNvPr>
          <p:cNvPicPr>
            <a:picLocks noChangeAspect="1"/>
          </p:cNvPicPr>
          <p:nvPr/>
        </p:nvPicPr>
        <p:blipFill rotWithShape="1">
          <a:blip r:embed="rId2"/>
          <a:srcRect l="4000" t="22077" r="27334" b="10380"/>
          <a:stretch/>
        </p:blipFill>
        <p:spPr>
          <a:xfrm>
            <a:off x="0" y="22194"/>
            <a:ext cx="12192000" cy="6835807"/>
          </a:xfrm>
          <a:prstGeom prst="rect">
            <a:avLst/>
          </a:prstGeom>
        </p:spPr>
      </p:pic>
    </p:spTree>
    <p:extLst>
      <p:ext uri="{BB962C8B-B14F-4D97-AF65-F5344CB8AC3E}">
        <p14:creationId xmlns:p14="http://schemas.microsoft.com/office/powerpoint/2010/main" val="5680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3"/>
          <p:cNvSpPr>
            <a:spLocks noGrp="1"/>
          </p:cNvSpPr>
          <p:nvPr>
            <p:ph type="body" sz="quarter" idx="16"/>
          </p:nvPr>
        </p:nvSpPr>
        <p:spPr>
          <a:xfrm>
            <a:off x="343629" y="1674110"/>
            <a:ext cx="11376517" cy="3350029"/>
          </a:xfrm>
        </p:spPr>
        <p:txBody>
          <a:bodyPr>
            <a:noAutofit/>
          </a:bodyPr>
          <a:lstStyle/>
          <a:p>
            <a:pPr marL="342900" indent="-342900" algn="just">
              <a:buFont typeface="Arial" panose="020B0604020202020204" pitchFamily="34" charset="0"/>
              <a:buChar char="•"/>
            </a:pPr>
            <a:r>
              <a:rPr lang="pt-BR" sz="2400" dirty="0">
                <a:latin typeface="Arial" panose="020B0604020202020204" pitchFamily="34" charset="0"/>
                <a:ea typeface="Calibri" panose="020F0502020204030204" pitchFamily="34" charset="0"/>
              </a:rPr>
              <a:t>Alienação da classe trabalhadora da saúde;</a:t>
            </a:r>
          </a:p>
          <a:p>
            <a:pPr marL="342900" indent="-342900" algn="just">
              <a:buFont typeface="Arial" panose="020B0604020202020204" pitchFamily="34" charset="0"/>
              <a:buChar char="•"/>
            </a:pPr>
            <a:r>
              <a:rPr lang="pt-BR" sz="2400" dirty="0">
                <a:latin typeface="Arial" panose="020B0604020202020204" pitchFamily="34" charset="0"/>
                <a:ea typeface="Calibri" panose="020F0502020204030204" pitchFamily="34" charset="0"/>
              </a:rPr>
              <a:t>Tecnicismo e </a:t>
            </a:r>
            <a:r>
              <a:rPr lang="pt-BR" sz="2400" dirty="0" err="1">
                <a:latin typeface="Arial" panose="020B0604020202020204" pitchFamily="34" charset="0"/>
                <a:ea typeface="Calibri" panose="020F0502020204030204" pitchFamily="34" charset="0"/>
              </a:rPr>
              <a:t>biologicismo</a:t>
            </a:r>
            <a:r>
              <a:rPr lang="pt-BR" sz="2400" dirty="0">
                <a:latin typeface="Arial" panose="020B0604020202020204" pitchFamily="34" charset="0"/>
                <a:ea typeface="Calibri" panose="020F0502020204030204" pitchFamily="34" charset="0"/>
              </a:rPr>
              <a:t> nas práticas de saúde;</a:t>
            </a:r>
          </a:p>
          <a:p>
            <a:pPr marL="342900" indent="-342900" algn="just">
              <a:buFont typeface="Arial" panose="020B0604020202020204" pitchFamily="34" charset="0"/>
              <a:buChar char="•"/>
            </a:pPr>
            <a:r>
              <a:rPr lang="pt-BR" sz="2400" dirty="0">
                <a:latin typeface="Arial" panose="020B0604020202020204" pitchFamily="34" charset="0"/>
                <a:ea typeface="Calibri" panose="020F0502020204030204" pitchFamily="34" charset="0"/>
              </a:rPr>
              <a:t>Conservadorismo e </a:t>
            </a:r>
            <a:r>
              <a:rPr lang="pt-BR" sz="2400" dirty="0" err="1">
                <a:latin typeface="Arial" panose="020B0604020202020204" pitchFamily="34" charset="0"/>
                <a:ea typeface="Calibri" panose="020F0502020204030204" pitchFamily="34" charset="0"/>
              </a:rPr>
              <a:t>negacionismo</a:t>
            </a:r>
            <a:r>
              <a:rPr lang="pt-BR" sz="2400" dirty="0">
                <a:latin typeface="Arial" panose="020B0604020202020204" pitchFamily="34" charset="0"/>
                <a:ea typeface="Calibri" panose="020F0502020204030204" pitchFamily="34" charset="0"/>
              </a:rPr>
              <a:t> da ciência;</a:t>
            </a:r>
          </a:p>
          <a:p>
            <a:pPr marL="342900" indent="-342900" algn="just">
              <a:buFont typeface="Arial" panose="020B0604020202020204" pitchFamily="34" charset="0"/>
              <a:buChar char="•"/>
            </a:pPr>
            <a:r>
              <a:rPr lang="pt-BR" sz="2400" dirty="0">
                <a:latin typeface="Arial" panose="020B0604020202020204" pitchFamily="34" charset="0"/>
                <a:ea typeface="Calibri" panose="020F0502020204030204" pitchFamily="34" charset="0"/>
              </a:rPr>
              <a:t>Formação fragmentada, elitista, corporativista, </a:t>
            </a:r>
            <a:r>
              <a:rPr lang="pt-BR" sz="2400" dirty="0" err="1">
                <a:latin typeface="Arial" panose="020B0604020202020204" pitchFamily="34" charset="0"/>
                <a:ea typeface="Calibri" panose="020F0502020204030204" pitchFamily="34" charset="0"/>
              </a:rPr>
              <a:t>medicalocentrica</a:t>
            </a:r>
            <a:r>
              <a:rPr lang="pt-BR" sz="2400" dirty="0">
                <a:latin typeface="Arial" panose="020B0604020202020204" pitchFamily="34" charset="0"/>
                <a:ea typeface="Calibri" panose="020F0502020204030204" pitchFamily="34" charset="0"/>
              </a:rPr>
              <a:t> e </a:t>
            </a:r>
            <a:r>
              <a:rPr lang="pt-BR" sz="2400" dirty="0" err="1">
                <a:latin typeface="Arial" panose="020B0604020202020204" pitchFamily="34" charset="0"/>
                <a:ea typeface="Calibri" panose="020F0502020204030204" pitchFamily="34" charset="0"/>
              </a:rPr>
              <a:t>hospitalocentrica</a:t>
            </a:r>
            <a:r>
              <a:rPr lang="pt-BR" sz="2400" dirty="0">
                <a:latin typeface="Arial" panose="020B0604020202020204" pitchFamily="34" charset="0"/>
                <a:ea typeface="Calibri" panose="020F0502020204030204" pitchFamily="34" charset="0"/>
              </a:rPr>
              <a:t>;</a:t>
            </a:r>
          </a:p>
          <a:p>
            <a:pPr marL="342900" indent="-342900" algn="just">
              <a:buFont typeface="Arial" panose="020B0604020202020204" pitchFamily="34" charset="0"/>
              <a:buChar char="•"/>
            </a:pPr>
            <a:r>
              <a:rPr lang="pt-BR" sz="2400" dirty="0">
                <a:latin typeface="Arial" panose="020B0604020202020204" pitchFamily="34" charset="0"/>
                <a:ea typeface="Calibri" panose="020F0502020204030204" pitchFamily="34" charset="0"/>
              </a:rPr>
              <a:t>Formação voltada para interesses do mercado e não para as necessidades do SUS;</a:t>
            </a:r>
          </a:p>
          <a:p>
            <a:pPr marL="342900" indent="-342900" algn="just">
              <a:buFont typeface="Arial" panose="020B0604020202020204" pitchFamily="34" charset="0"/>
              <a:buChar char="•"/>
            </a:pPr>
            <a:r>
              <a:rPr lang="pt-BR" sz="2400" dirty="0">
                <a:latin typeface="Arial" panose="020B0604020202020204" pitchFamily="34" charset="0"/>
                <a:ea typeface="Calibri" panose="020F0502020204030204" pitchFamily="34" charset="0"/>
              </a:rPr>
              <a:t>Reprodução da divisão sócio técnica e racial do trabalho;</a:t>
            </a:r>
          </a:p>
          <a:p>
            <a:pPr marL="342900" indent="-342900" algn="just">
              <a:buFont typeface="Arial" panose="020B0604020202020204" pitchFamily="34" charset="0"/>
              <a:buChar char="•"/>
            </a:pPr>
            <a:r>
              <a:rPr lang="pt-BR" sz="2400" dirty="0">
                <a:latin typeface="Arial" panose="020B0604020202020204" pitchFamily="34" charset="0"/>
                <a:ea typeface="Calibri" panose="020F0502020204030204" pitchFamily="34" charset="0"/>
              </a:rPr>
              <a:t>Ensino bancário em detrimento da educação libertadora, crítica e reflexiva;</a:t>
            </a:r>
          </a:p>
          <a:p>
            <a:pPr marL="342900" indent="-342900" algn="just">
              <a:buFont typeface="Arial" panose="020B0604020202020204" pitchFamily="34" charset="0"/>
              <a:buChar char="•"/>
            </a:pPr>
            <a:r>
              <a:rPr lang="pt-BR" sz="2400" dirty="0">
                <a:latin typeface="Arial" panose="020B0604020202020204" pitchFamily="34" charset="0"/>
                <a:ea typeface="Calibri" panose="020F0502020204030204" pitchFamily="34" charset="0"/>
              </a:rPr>
              <a:t>Processos educativos baseados na lógica de capacitação e treinamento x EPS.</a:t>
            </a:r>
          </a:p>
        </p:txBody>
      </p:sp>
      <p:sp>
        <p:nvSpPr>
          <p:cNvPr id="2" name="Fluxograma: Processo Alternativo 1"/>
          <p:cNvSpPr/>
          <p:nvPr/>
        </p:nvSpPr>
        <p:spPr>
          <a:xfrm>
            <a:off x="589813" y="274064"/>
            <a:ext cx="7639787" cy="1009613"/>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1" algn="ctr" defTabSz="914377"/>
            <a:r>
              <a:rPr lang="pt-BR" sz="2800" b="1" dirty="0">
                <a:solidFill>
                  <a:prstClr val="white"/>
                </a:solidFill>
                <a:latin typeface="Calibri" panose="020F0502020204030204"/>
              </a:rPr>
              <a:t>O que essa problemática produz no campo da educação na saúde?</a:t>
            </a:r>
            <a:endParaRPr lang="pt-BR" sz="2800" b="1" dirty="0">
              <a:solidFill>
                <a:prstClr val="white"/>
              </a:solidFill>
              <a:latin typeface="Montserrat ExtraBold" panose="00000900000000000000" pitchFamily="2" charset="0"/>
            </a:endParaRPr>
          </a:p>
        </p:txBody>
      </p:sp>
    </p:spTree>
    <p:extLst>
      <p:ext uri="{BB962C8B-B14F-4D97-AF65-F5344CB8AC3E}">
        <p14:creationId xmlns:p14="http://schemas.microsoft.com/office/powerpoint/2010/main" val="2814719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0" y="2927350"/>
            <a:ext cx="7646202" cy="1003300"/>
          </a:xfrm>
          <a:solidFill>
            <a:schemeClr val="bg1"/>
          </a:solidFill>
        </p:spPr>
        <p:txBody>
          <a:bodyPr>
            <a:noAutofit/>
          </a:bodyPr>
          <a:lstStyle/>
          <a:p>
            <a:pPr algn="ctr"/>
            <a:r>
              <a:rPr lang="pt-BR" sz="5400" b="1" dirty="0">
                <a:solidFill>
                  <a:schemeClr val="bg2">
                    <a:lumMod val="25000"/>
                  </a:schemeClr>
                </a:solidFill>
                <a:effectLst>
                  <a:outerShdw blurRad="38100" dist="38100" dir="2700000" algn="tl">
                    <a:srgbClr val="000000">
                      <a:alpha val="43137"/>
                    </a:srgbClr>
                  </a:outerShdw>
                </a:effectLst>
              </a:rPr>
              <a:t>ESPERANÇAR!</a:t>
            </a:r>
          </a:p>
        </p:txBody>
      </p:sp>
      <p:pic>
        <p:nvPicPr>
          <p:cNvPr id="7" name="Imagem 6"/>
          <p:cNvPicPr>
            <a:picLocks noChangeAspect="1"/>
          </p:cNvPicPr>
          <p:nvPr/>
        </p:nvPicPr>
        <p:blipFill>
          <a:blip r:embed="rId2"/>
          <a:stretch>
            <a:fillRect/>
          </a:stretch>
        </p:blipFill>
        <p:spPr>
          <a:xfrm>
            <a:off x="251203" y="1402081"/>
            <a:ext cx="7387263" cy="4899716"/>
          </a:xfrm>
          <a:prstGeom prst="rect">
            <a:avLst/>
          </a:prstGeom>
        </p:spPr>
      </p:pic>
    </p:spTree>
    <p:extLst>
      <p:ext uri="{BB962C8B-B14F-4D97-AF65-F5344CB8AC3E}">
        <p14:creationId xmlns:p14="http://schemas.microsoft.com/office/powerpoint/2010/main" val="268216615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1F6442AD-C36C-BB8A-BDB6-F5DABAF0BD52}"/>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3449" r="46551"/>
          <a:stretch/>
        </p:blipFill>
        <p:spPr>
          <a:xfrm>
            <a:off x="6096000" y="0"/>
            <a:ext cx="6096000" cy="6858000"/>
          </a:xfrm>
        </p:spPr>
      </p:pic>
      <p:sp>
        <p:nvSpPr>
          <p:cNvPr id="7" name="Espaço Reservado para Texto 3"/>
          <p:cNvSpPr>
            <a:spLocks noGrp="1"/>
          </p:cNvSpPr>
          <p:nvPr>
            <p:ph type="body" sz="quarter" idx="16"/>
          </p:nvPr>
        </p:nvSpPr>
        <p:spPr>
          <a:xfrm>
            <a:off x="633775" y="2579718"/>
            <a:ext cx="4688379" cy="3350029"/>
          </a:xfrm>
        </p:spPr>
        <p:txBody>
          <a:bodyPr>
            <a:noAutofit/>
          </a:bodyPr>
          <a:lstStyle/>
          <a:p>
            <a:pPr algn="ctr"/>
            <a:endParaRPr lang="pt-BR" sz="2400" dirty="0">
              <a:latin typeface="Arial" panose="020B0604020202020204" pitchFamily="34" charset="0"/>
              <a:ea typeface="Calibri" panose="020F0502020204030204" pitchFamily="34" charset="0"/>
            </a:endParaRPr>
          </a:p>
          <a:p>
            <a:pPr algn="ctr"/>
            <a:r>
              <a:rPr lang="pt-BR" sz="2400" dirty="0">
                <a:solidFill>
                  <a:srgbClr val="183EFF"/>
                </a:solidFill>
                <a:ea typeface="Calibri" panose="020F0502020204030204" pitchFamily="34" charset="0"/>
              </a:rPr>
              <a:t>Esses sujeitos, que constituem a força motriz do SUS, </a:t>
            </a:r>
            <a:r>
              <a:rPr lang="pt-BR" sz="2400" b="1" dirty="0">
                <a:solidFill>
                  <a:srgbClr val="183EFF"/>
                </a:solidFill>
                <a:ea typeface="Calibri" panose="020F0502020204030204" pitchFamily="34" charset="0"/>
              </a:rPr>
              <a:t>estão vulneráveis ao acometimento de agravos e adoecimentos</a:t>
            </a:r>
            <a:r>
              <a:rPr lang="pt-BR" sz="2400" dirty="0">
                <a:solidFill>
                  <a:srgbClr val="183EFF"/>
                </a:solidFill>
                <a:ea typeface="Calibri" panose="020F0502020204030204" pitchFamily="34" charset="0"/>
              </a:rPr>
              <a:t> decorrentes da exposição frequente a cargas biológicas, físicas e psíquicas, e </a:t>
            </a:r>
            <a:r>
              <a:rPr lang="pt-BR" sz="2400" b="1" dirty="0">
                <a:solidFill>
                  <a:srgbClr val="183EFF"/>
                </a:solidFill>
                <a:ea typeface="Calibri" panose="020F0502020204030204" pitchFamily="34" charset="0"/>
              </a:rPr>
              <a:t>convivem com carências de medidas de proteção social.</a:t>
            </a:r>
            <a:endParaRPr lang="pt-BR" sz="2400" b="1" dirty="0">
              <a:solidFill>
                <a:srgbClr val="183EFF"/>
              </a:solidFill>
            </a:endParaRPr>
          </a:p>
        </p:txBody>
      </p:sp>
      <p:sp>
        <p:nvSpPr>
          <p:cNvPr id="2" name="Fluxograma: Processo Alternativo 1"/>
          <p:cNvSpPr/>
          <p:nvPr/>
        </p:nvSpPr>
        <p:spPr>
          <a:xfrm>
            <a:off x="633775" y="133387"/>
            <a:ext cx="4688379" cy="207378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7"/>
            <a:r>
              <a:rPr lang="pt-BR" sz="2000" b="1" dirty="0">
                <a:solidFill>
                  <a:prstClr val="white"/>
                </a:solidFill>
                <a:latin typeface="Calibri" panose="020F0502020204030204"/>
              </a:rPr>
              <a:t>As trabalhadoras e os trabalhadores da saúde ocupam posição-chave na sociedade, pois assistem os indivíduos e suas comunidades na extensão de todo território.</a:t>
            </a:r>
            <a:endParaRPr lang="pt-BR" sz="2000" b="1" dirty="0">
              <a:solidFill>
                <a:prstClr val="white"/>
              </a:solidFill>
              <a:latin typeface="Montserrat ExtraBold" panose="00000900000000000000" pitchFamily="2" charset="0"/>
            </a:endParaRPr>
          </a:p>
        </p:txBody>
      </p:sp>
    </p:spTree>
    <p:extLst>
      <p:ext uri="{BB962C8B-B14F-4D97-AF65-F5344CB8AC3E}">
        <p14:creationId xmlns:p14="http://schemas.microsoft.com/office/powerpoint/2010/main" val="4142022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1615691" y="1405943"/>
            <a:ext cx="9235692" cy="4848739"/>
          </a:xfrm>
          <a:prstGeom prst="rect">
            <a:avLst/>
          </a:prstGeom>
        </p:spPr>
      </p:pic>
    </p:spTree>
    <p:extLst>
      <p:ext uri="{BB962C8B-B14F-4D97-AF65-F5344CB8AC3E}">
        <p14:creationId xmlns:p14="http://schemas.microsoft.com/office/powerpoint/2010/main" val="387969796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14113D9-D2EF-A002-E19D-587EDF27E2E4}"/>
              </a:ext>
            </a:extLst>
          </p:cNvPr>
          <p:cNvSpPr txBox="1"/>
          <p:nvPr/>
        </p:nvSpPr>
        <p:spPr>
          <a:xfrm>
            <a:off x="1198497" y="1376235"/>
            <a:ext cx="4279279" cy="4401205"/>
          </a:xfrm>
          <a:prstGeom prst="rect">
            <a:avLst/>
          </a:prstGeom>
          <a:noFill/>
        </p:spPr>
        <p:txBody>
          <a:bodyPr wrap="square" rtlCol="0">
            <a:spAutoFit/>
          </a:bodyPr>
          <a:lstStyle/>
          <a:p>
            <a:r>
              <a:rPr lang="pt-BR" sz="4000" b="1" dirty="0">
                <a:solidFill>
                  <a:schemeClr val="accent5"/>
                </a:solidFill>
                <a:latin typeface="Calibri" panose="020F0502020204030204" pitchFamily="34" charset="0"/>
                <a:cs typeface="Calibri" panose="020F0502020204030204" pitchFamily="34" charset="0"/>
              </a:rPr>
              <a:t>...no SUS o </a:t>
            </a:r>
            <a:r>
              <a:rPr lang="pt-BR" sz="4000" b="1" i="1" dirty="0">
                <a:solidFill>
                  <a:schemeClr val="accent5"/>
                </a:solidFill>
                <a:latin typeface="Calibri" panose="020F0502020204030204" pitchFamily="34" charset="0"/>
                <a:cs typeface="Calibri" panose="020F0502020204030204" pitchFamily="34" charset="0"/>
              </a:rPr>
              <a:t>sonho</a:t>
            </a:r>
            <a:r>
              <a:rPr lang="pt-BR" sz="4000" b="1" dirty="0">
                <a:solidFill>
                  <a:schemeClr val="accent5"/>
                </a:solidFill>
                <a:latin typeface="Calibri" panose="020F0502020204030204" pitchFamily="34" charset="0"/>
                <a:cs typeface="Calibri" panose="020F0502020204030204" pitchFamily="34" charset="0"/>
              </a:rPr>
              <a:t> se concretiza a partir do trabalho desenvolvido pelas trabalhadoras e trabalhadores da saúde! </a:t>
            </a:r>
          </a:p>
        </p:txBody>
      </p:sp>
      <p:pic>
        <p:nvPicPr>
          <p:cNvPr id="3" name="Imagem 2">
            <a:extLst>
              <a:ext uri="{FF2B5EF4-FFF2-40B4-BE49-F238E27FC236}">
                <a16:creationId xmlns:a16="http://schemas.microsoft.com/office/drawing/2014/main" id="{5B0DFB1C-A886-CA31-2ED8-4A6D2C31703A}"/>
              </a:ext>
            </a:extLst>
          </p:cNvPr>
          <p:cNvPicPr>
            <a:picLocks noChangeAspect="1"/>
          </p:cNvPicPr>
          <p:nvPr/>
        </p:nvPicPr>
        <p:blipFill rotWithShape="1">
          <a:blip r:embed="rId2"/>
          <a:srcRect l="9396" r="11793"/>
          <a:stretch/>
        </p:blipFill>
        <p:spPr>
          <a:xfrm rot="352958">
            <a:off x="5865214" y="1830731"/>
            <a:ext cx="5514893" cy="3673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0677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2212186" y="1246569"/>
            <a:ext cx="8482333" cy="1014172"/>
          </a:xfrm>
          <a:prstGeom prst="rect">
            <a:avLst/>
          </a:prstGeom>
        </p:spPr>
        <p:txBody>
          <a:bodyPr/>
          <a:lstStyle>
            <a:lvl1pPr algn="l" defTabSz="914400" rtl="0" eaLnBrk="1" latinLnBrk="0" hangingPunct="1">
              <a:lnSpc>
                <a:spcPct val="90000"/>
              </a:lnSpc>
              <a:spcBef>
                <a:spcPct val="0"/>
              </a:spcBef>
              <a:buNone/>
              <a:defRPr sz="4000" b="1" kern="1200">
                <a:solidFill>
                  <a:srgbClr val="183EFF"/>
                </a:solidFill>
                <a:latin typeface="+mj-lt"/>
                <a:ea typeface="+mj-ea"/>
                <a:cs typeface="+mj-cs"/>
              </a:defRPr>
            </a:lvl1pPr>
          </a:lstStyle>
          <a:p>
            <a:pPr algn="ctr" hangingPunct="0">
              <a:lnSpc>
                <a:spcPct val="80000"/>
              </a:lnSpc>
              <a:defRPr/>
            </a:pPr>
            <a:r>
              <a:rPr lang="pt-BR" dirty="0">
                <a:solidFill>
                  <a:srgbClr val="002060"/>
                </a:solidFill>
              </a:rPr>
              <a:t>Quem são os trabalhadores do SUS?</a:t>
            </a:r>
            <a:endParaRPr lang="en-US" dirty="0">
              <a:solidFill>
                <a:srgbClr val="002060"/>
              </a:solidFill>
              <a:sym typeface="Gill Sans" charset="0"/>
            </a:endParaRPr>
          </a:p>
        </p:txBody>
      </p:sp>
      <p:sp>
        <p:nvSpPr>
          <p:cNvPr id="5" name="Espaço Reservado para Texto 3"/>
          <p:cNvSpPr>
            <a:spLocks noGrp="1"/>
          </p:cNvSpPr>
          <p:nvPr>
            <p:ph type="body" sz="quarter" idx="16"/>
          </p:nvPr>
        </p:nvSpPr>
        <p:spPr>
          <a:xfrm>
            <a:off x="561891" y="1749979"/>
            <a:ext cx="10723637" cy="1679021"/>
          </a:xfrm>
        </p:spPr>
        <p:txBody>
          <a:bodyPr>
            <a:normAutofit lnSpcReduction="10000"/>
          </a:bodyPr>
          <a:lstStyle/>
          <a:p>
            <a:pPr algn="just"/>
            <a:r>
              <a:rPr lang="pt-BR" sz="2667" b="1" dirty="0">
                <a:solidFill>
                  <a:schemeClr val="accent1">
                    <a:lumMod val="50000"/>
                  </a:schemeClr>
                </a:solidFill>
              </a:rPr>
              <a:t>NOB-RH SUS</a:t>
            </a:r>
          </a:p>
          <a:p>
            <a:pPr algn="just"/>
            <a:r>
              <a:rPr lang="pt-BR" sz="2667" dirty="0"/>
              <a:t> 2.8 Trabalhadores do SUS: São todos aqueles que realizam ações e exercem as suas atividades ou funções em serviços públicos de saúde e em serviços de saúde privados, conveniados e contratados pelo SUS.</a:t>
            </a:r>
          </a:p>
        </p:txBody>
      </p:sp>
      <p:pic>
        <p:nvPicPr>
          <p:cNvPr id="2" name="Imagem 1"/>
          <p:cNvPicPr>
            <a:picLocks noChangeAspect="1"/>
          </p:cNvPicPr>
          <p:nvPr/>
        </p:nvPicPr>
        <p:blipFill>
          <a:blip r:embed="rId2"/>
          <a:stretch>
            <a:fillRect/>
          </a:stretch>
        </p:blipFill>
        <p:spPr>
          <a:xfrm>
            <a:off x="7036526" y="3191749"/>
            <a:ext cx="4126007" cy="3117889"/>
          </a:xfrm>
          <a:prstGeom prst="rect">
            <a:avLst/>
          </a:prstGeom>
        </p:spPr>
      </p:pic>
      <p:sp>
        <p:nvSpPr>
          <p:cNvPr id="3" name="Retângulo 2"/>
          <p:cNvSpPr/>
          <p:nvPr/>
        </p:nvSpPr>
        <p:spPr>
          <a:xfrm>
            <a:off x="487718" y="4257886"/>
            <a:ext cx="6206789" cy="1282531"/>
          </a:xfrm>
          <a:prstGeom prst="rect">
            <a:avLst/>
          </a:prstGeom>
        </p:spPr>
        <p:txBody>
          <a:bodyPr wrap="square">
            <a:spAutoFit/>
          </a:bodyPr>
          <a:lstStyle/>
          <a:p>
            <a:pPr algn="ctr"/>
            <a:r>
              <a:rPr lang="pt-BR" sz="2667" b="1" dirty="0"/>
              <a:t>Profissões típicas regulamentadas + “Trabalhadores invisíveis da saúde” </a:t>
            </a:r>
            <a:r>
              <a:rPr lang="pt-BR" sz="2400" dirty="0"/>
              <a:t>(Maria Helena Machado/Fiocruz)</a:t>
            </a:r>
          </a:p>
        </p:txBody>
      </p:sp>
    </p:spTree>
    <p:extLst>
      <p:ext uri="{BB962C8B-B14F-4D97-AF65-F5344CB8AC3E}">
        <p14:creationId xmlns:p14="http://schemas.microsoft.com/office/powerpoint/2010/main" val="2295450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614113D9-D2EF-A002-E19D-587EDF27E2E4}"/>
              </a:ext>
            </a:extLst>
          </p:cNvPr>
          <p:cNvSpPr txBox="1"/>
          <p:nvPr/>
        </p:nvSpPr>
        <p:spPr>
          <a:xfrm>
            <a:off x="1264921" y="2252892"/>
            <a:ext cx="10053321" cy="2123658"/>
          </a:xfrm>
          <a:prstGeom prst="rect">
            <a:avLst/>
          </a:prstGeom>
          <a:solidFill>
            <a:schemeClr val="accent4">
              <a:lumMod val="40000"/>
              <a:lumOff val="60000"/>
            </a:schemeClr>
          </a:solidFill>
        </p:spPr>
        <p:txBody>
          <a:bodyPr wrap="square" rtlCol="0">
            <a:spAutoFit/>
          </a:bodyPr>
          <a:lstStyle/>
          <a:p>
            <a:pPr algn="ctr"/>
            <a:r>
              <a:rPr lang="pt-BR" sz="6600" b="1" dirty="0">
                <a:solidFill>
                  <a:schemeClr val="accent1">
                    <a:lumMod val="50000"/>
                  </a:schemeClr>
                </a:solidFill>
                <a:effectLst>
                  <a:outerShdw blurRad="38100" dist="38100" dir="2700000" algn="tl">
                    <a:srgbClr val="000000">
                      <a:alpha val="43137"/>
                    </a:srgbClr>
                  </a:outerShdw>
                </a:effectLst>
              </a:rPr>
              <a:t>QUEM É ESSA FORÇA DE TRABALHO NA SAÚDE</a:t>
            </a:r>
          </a:p>
        </p:txBody>
      </p:sp>
    </p:spTree>
    <p:extLst>
      <p:ext uri="{BB962C8B-B14F-4D97-AF65-F5344CB8AC3E}">
        <p14:creationId xmlns:p14="http://schemas.microsoft.com/office/powerpoint/2010/main" val="3895818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1"/>
            <a:ext cx="12192001" cy="6858000"/>
          </a:xfrm>
          <a:prstGeom prst="rect">
            <a:avLst/>
          </a:prstGeom>
        </p:spPr>
      </p:pic>
    </p:spTree>
    <p:extLst>
      <p:ext uri="{BB962C8B-B14F-4D97-AF65-F5344CB8AC3E}">
        <p14:creationId xmlns:p14="http://schemas.microsoft.com/office/powerpoint/2010/main" val="2765628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35473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727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815931"/>
            <a:ext cx="10515600" cy="1045784"/>
          </a:xfrm>
        </p:spPr>
        <p:txBody>
          <a:bodyPr>
            <a:normAutofit fontScale="90000"/>
          </a:bodyPr>
          <a:lstStyle/>
          <a:p>
            <a:pPr algn="ctr"/>
            <a:r>
              <a:rPr lang="pt-BR" sz="4800" b="1" dirty="0">
                <a:latin typeface="Arial" panose="020B0604020202020204" pitchFamily="34" charset="0"/>
                <a:cs typeface="Arial" panose="020B0604020202020204" pitchFamily="34" charset="0"/>
              </a:rPr>
              <a:t>QUAL O DESAFIO ATUAL DO SUS </a:t>
            </a:r>
            <a:br>
              <a:rPr lang="pt-BR" sz="4800" b="1" dirty="0">
                <a:latin typeface="Arial" panose="020B0604020202020204" pitchFamily="34" charset="0"/>
                <a:cs typeface="Arial" panose="020B0604020202020204" pitchFamily="34" charset="0"/>
              </a:rPr>
            </a:br>
            <a:r>
              <a:rPr lang="pt-BR" sz="4800" b="1" dirty="0">
                <a:latin typeface="Arial" panose="020B0604020202020204" pitchFamily="34" charset="0"/>
                <a:cs typeface="Arial" panose="020B0604020202020204" pitchFamily="34" charset="0"/>
              </a:rPr>
              <a:t>no âmbito do trabalho e educação na saúde?</a:t>
            </a:r>
          </a:p>
        </p:txBody>
      </p:sp>
      <p:pic>
        <p:nvPicPr>
          <p:cNvPr id="5" name="Imagem 4"/>
          <p:cNvPicPr>
            <a:picLocks noChangeAspect="1"/>
          </p:cNvPicPr>
          <p:nvPr/>
        </p:nvPicPr>
        <p:blipFill>
          <a:blip r:embed="rId2"/>
          <a:stretch>
            <a:fillRect/>
          </a:stretch>
        </p:blipFill>
        <p:spPr>
          <a:xfrm>
            <a:off x="2867840" y="1342084"/>
            <a:ext cx="6839905" cy="3086531"/>
          </a:xfrm>
          <a:prstGeom prst="rect">
            <a:avLst/>
          </a:prstGeom>
        </p:spPr>
      </p:pic>
    </p:spTree>
    <p:extLst>
      <p:ext uri="{BB962C8B-B14F-4D97-AF65-F5344CB8AC3E}">
        <p14:creationId xmlns:p14="http://schemas.microsoft.com/office/powerpoint/2010/main" val="1850238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0A7D463-3503-65C9-D88E-75ECB2EDC766}"/>
              </a:ext>
            </a:extLst>
          </p:cNvPr>
          <p:cNvPicPr>
            <a:picLocks noChangeAspect="1"/>
          </p:cNvPicPr>
          <p:nvPr/>
        </p:nvPicPr>
        <p:blipFill rotWithShape="1">
          <a:blip r:embed="rId2"/>
          <a:srcRect l="3857" t="2298" r="4157" b="3425"/>
          <a:stretch/>
        </p:blipFill>
        <p:spPr>
          <a:xfrm>
            <a:off x="2231571" y="1204976"/>
            <a:ext cx="8545285" cy="5653024"/>
          </a:xfrm>
          <a:prstGeom prst="rect">
            <a:avLst/>
          </a:prstGeom>
        </p:spPr>
      </p:pic>
      <p:sp>
        <p:nvSpPr>
          <p:cNvPr id="2" name="CaixaDeTexto 1">
            <a:extLst>
              <a:ext uri="{FF2B5EF4-FFF2-40B4-BE49-F238E27FC236}">
                <a16:creationId xmlns:a16="http://schemas.microsoft.com/office/drawing/2014/main" id="{31EBDA36-16CC-1C27-5CED-3384F19B47E2}"/>
              </a:ext>
            </a:extLst>
          </p:cNvPr>
          <p:cNvSpPr txBox="1"/>
          <p:nvPr/>
        </p:nvSpPr>
        <p:spPr>
          <a:xfrm>
            <a:off x="5295173" y="3569823"/>
            <a:ext cx="2418080" cy="923330"/>
          </a:xfrm>
          <a:prstGeom prst="rect">
            <a:avLst/>
          </a:prstGeom>
          <a:solidFill>
            <a:schemeClr val="bg1"/>
          </a:solidFill>
        </p:spPr>
        <p:txBody>
          <a:bodyPr wrap="square" rtlCol="0">
            <a:spAutoFit/>
          </a:bodyPr>
          <a:lstStyle/>
          <a:p>
            <a:pPr algn="ctr"/>
            <a:r>
              <a:rPr lang="pt-BR" b="1" dirty="0"/>
              <a:t>GARANTIR O DIREITO CONSTITUCIONAL DA SAÚDE </a:t>
            </a:r>
          </a:p>
        </p:txBody>
      </p:sp>
    </p:spTree>
    <p:extLst>
      <p:ext uri="{BB962C8B-B14F-4D97-AF65-F5344CB8AC3E}">
        <p14:creationId xmlns:p14="http://schemas.microsoft.com/office/powerpoint/2010/main" val="55661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363732" y="797610"/>
            <a:ext cx="5436972" cy="4952574"/>
          </a:xfrm>
          <a:prstGeom prst="rect">
            <a:avLst/>
          </a:prstGeom>
        </p:spPr>
        <p:txBody>
          <a:bodyPr wrap="square">
            <a:spAutoFit/>
          </a:bodyPr>
          <a:lstStyle/>
          <a:p>
            <a:pPr algn="r">
              <a:lnSpc>
                <a:spcPct val="150000"/>
              </a:lnSpc>
            </a:pPr>
            <a:r>
              <a:rPr lang="pt-BR" b="1" i="1" dirty="0"/>
              <a:t>“O Brasil como estado colonial foi projetado pelos homens do poder para ser excludente, racista, machista, homofóbico, concentrador de renda, inimigo da educação, violento, assassino de sua gente, intolerante, boçal, misógino, castrador, faminto e grosseiro.</a:t>
            </a:r>
          </a:p>
          <a:p>
            <a:pPr algn="r">
              <a:lnSpc>
                <a:spcPct val="150000"/>
              </a:lnSpc>
            </a:pPr>
            <a:r>
              <a:rPr lang="pt-BR" b="1" i="1" dirty="0"/>
              <a:t>Somos em parte isso tudo, não? </a:t>
            </a:r>
          </a:p>
          <a:p>
            <a:pPr algn="r">
              <a:lnSpc>
                <a:spcPct val="150000"/>
              </a:lnSpc>
            </a:pPr>
            <a:r>
              <a:rPr lang="pt-BR" b="1" i="1" dirty="0"/>
              <a:t>Neste sentido, desconfiamos que nosso problema não é ter dado errado. </a:t>
            </a:r>
          </a:p>
          <a:p>
            <a:pPr algn="r">
              <a:lnSpc>
                <a:spcPct val="150000"/>
              </a:lnSpc>
            </a:pPr>
            <a:r>
              <a:rPr lang="pt-BR" b="1" i="1" dirty="0"/>
              <a:t>O Brasil como projeto, até agora, deu certo.” </a:t>
            </a:r>
          </a:p>
          <a:p>
            <a:pPr algn="r">
              <a:lnSpc>
                <a:spcPct val="150000"/>
              </a:lnSpc>
            </a:pPr>
            <a:endParaRPr lang="pt-BR" b="1" i="1" dirty="0"/>
          </a:p>
          <a:p>
            <a:pPr algn="r">
              <a:lnSpc>
                <a:spcPct val="150000"/>
              </a:lnSpc>
            </a:pPr>
            <a:r>
              <a:rPr lang="pt-BR" sz="1400" b="1" i="1" dirty="0"/>
              <a:t>(Luiz Antônio Simas e Luiz Rufino, 2020) </a:t>
            </a:r>
          </a:p>
        </p:txBody>
      </p:sp>
      <p:pic>
        <p:nvPicPr>
          <p:cNvPr id="1026" name="Picture 2" descr="O perigo do fascismo no Brasil - Nossa Ciência"/>
          <p:cNvPicPr>
            <a:picLocks noChangeAspect="1" noChangeArrowheads="1"/>
          </p:cNvPicPr>
          <p:nvPr/>
        </p:nvPicPr>
        <p:blipFill>
          <a:blip r:embed="rId2"/>
          <a:srcRect/>
          <a:stretch>
            <a:fillRect/>
          </a:stretch>
        </p:blipFill>
        <p:spPr bwMode="auto">
          <a:xfrm rot="20730603">
            <a:off x="685843" y="3033718"/>
            <a:ext cx="4876800" cy="2743200"/>
          </a:xfrm>
          <a:prstGeom prst="rect">
            <a:avLst/>
          </a:prstGeom>
          <a:noFill/>
        </p:spPr>
      </p:pic>
      <p:sp>
        <p:nvSpPr>
          <p:cNvPr id="4" name="CaixaDeTexto 3"/>
          <p:cNvSpPr txBox="1"/>
          <p:nvPr/>
        </p:nvSpPr>
        <p:spPr>
          <a:xfrm>
            <a:off x="863601" y="1219201"/>
            <a:ext cx="3093290" cy="1615827"/>
          </a:xfrm>
          <a:prstGeom prst="rect">
            <a:avLst/>
          </a:prstGeom>
          <a:noFill/>
        </p:spPr>
        <p:txBody>
          <a:bodyPr wrap="square" rtlCol="0">
            <a:spAutoFit/>
          </a:bodyPr>
          <a:lstStyle/>
          <a:p>
            <a:pPr algn="ctr"/>
            <a:r>
              <a:rPr lang="pt-BR" sz="3300" b="1" dirty="0"/>
              <a:t>Mas como esperançar no BRASIL?</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9478CB4B-76F3-B1A4-82F3-3538112EA0B7}"/>
              </a:ext>
            </a:extLst>
          </p:cNvPr>
          <p:cNvPicPr>
            <a:picLocks noChangeAspect="1"/>
          </p:cNvPicPr>
          <p:nvPr/>
        </p:nvPicPr>
        <p:blipFill>
          <a:blip r:embed="rId2"/>
          <a:stretch>
            <a:fillRect/>
          </a:stretch>
        </p:blipFill>
        <p:spPr>
          <a:xfrm>
            <a:off x="643467" y="1788584"/>
            <a:ext cx="5291666" cy="3280832"/>
          </a:xfrm>
          <a:prstGeom prst="rect">
            <a:avLst/>
          </a:prstGeom>
        </p:spPr>
      </p:pic>
      <p:pic>
        <p:nvPicPr>
          <p:cNvPr id="8" name="Imagem 7">
            <a:extLst>
              <a:ext uri="{FF2B5EF4-FFF2-40B4-BE49-F238E27FC236}">
                <a16:creationId xmlns:a16="http://schemas.microsoft.com/office/drawing/2014/main" id="{FF87C57D-6465-EA81-D577-02BD1D71407F}"/>
              </a:ext>
            </a:extLst>
          </p:cNvPr>
          <p:cNvPicPr>
            <a:picLocks noChangeAspect="1"/>
          </p:cNvPicPr>
          <p:nvPr/>
        </p:nvPicPr>
        <p:blipFill>
          <a:blip r:embed="rId3"/>
          <a:stretch>
            <a:fillRect/>
          </a:stretch>
        </p:blipFill>
        <p:spPr>
          <a:xfrm>
            <a:off x="6256865" y="1854729"/>
            <a:ext cx="5291667" cy="3148541"/>
          </a:xfrm>
          <a:prstGeom prst="rect">
            <a:avLst/>
          </a:prstGeom>
        </p:spPr>
      </p:pic>
      <p:sp>
        <p:nvSpPr>
          <p:cNvPr id="4" name="Espaço Reservado para Número de Slide 3">
            <a:extLst>
              <a:ext uri="{FF2B5EF4-FFF2-40B4-BE49-F238E27FC236}">
                <a16:creationId xmlns:a16="http://schemas.microsoft.com/office/drawing/2014/main" id="{C95C7BB6-B979-DDE3-A5B5-1A8BF5E4DF2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48F63A3B-78C7-47BE-AE5E-E10140E04643}" type="slidenum">
              <a:rPr lang="en-US" smtClean="0"/>
              <a:pPr defTabSz="914400">
                <a:spcAft>
                  <a:spcPts val="600"/>
                </a:spcAft>
              </a:pPr>
              <a:t>40</a:t>
            </a:fld>
            <a:endParaRPr lang="en-US"/>
          </a:p>
        </p:txBody>
      </p:sp>
      <p:sp>
        <p:nvSpPr>
          <p:cNvPr id="9" name="CaixaDeTexto 8">
            <a:extLst>
              <a:ext uri="{FF2B5EF4-FFF2-40B4-BE49-F238E27FC236}">
                <a16:creationId xmlns:a16="http://schemas.microsoft.com/office/drawing/2014/main" id="{34ADA264-83A4-20A1-A862-79A523A88804}"/>
              </a:ext>
            </a:extLst>
          </p:cNvPr>
          <p:cNvSpPr txBox="1"/>
          <p:nvPr/>
        </p:nvSpPr>
        <p:spPr>
          <a:xfrm>
            <a:off x="5935133" y="650379"/>
            <a:ext cx="5527158" cy="461665"/>
          </a:xfrm>
          <a:prstGeom prst="rect">
            <a:avLst/>
          </a:prstGeom>
          <a:noFill/>
        </p:spPr>
        <p:txBody>
          <a:bodyPr wrap="square" rtlCol="0">
            <a:spAutoFit/>
          </a:bodyPr>
          <a:lstStyle/>
          <a:p>
            <a:r>
              <a:rPr lang="pt-BR" sz="2400" b="1" dirty="0"/>
              <a:t>POLITICAS, AÇÕES E SERVIÇOS DE SAÚDE </a:t>
            </a:r>
          </a:p>
        </p:txBody>
      </p:sp>
      <p:sp>
        <p:nvSpPr>
          <p:cNvPr id="10" name="CaixaDeTexto 9">
            <a:extLst>
              <a:ext uri="{FF2B5EF4-FFF2-40B4-BE49-F238E27FC236}">
                <a16:creationId xmlns:a16="http://schemas.microsoft.com/office/drawing/2014/main" id="{D127AD8D-3782-E04E-F2A7-8BF1E35EC7A6}"/>
              </a:ext>
            </a:extLst>
          </p:cNvPr>
          <p:cNvSpPr txBox="1"/>
          <p:nvPr/>
        </p:nvSpPr>
        <p:spPr>
          <a:xfrm>
            <a:off x="643467" y="5330456"/>
            <a:ext cx="11057306" cy="830997"/>
          </a:xfrm>
          <a:prstGeom prst="rect">
            <a:avLst/>
          </a:prstGeom>
          <a:noFill/>
        </p:spPr>
        <p:txBody>
          <a:bodyPr wrap="square" rtlCol="0">
            <a:spAutoFit/>
          </a:bodyPr>
          <a:lstStyle/>
          <a:p>
            <a:pPr algn="ctr"/>
            <a:r>
              <a:rPr lang="pt-BR" sz="2400" b="1" dirty="0"/>
              <a:t>SISTEMA UNIVERSAL, INTEGRAL, EQUIDADE QUE ASSEGURE A PARTICIPAÇÃO E CONTROLE SOCIAL</a:t>
            </a:r>
          </a:p>
        </p:txBody>
      </p:sp>
    </p:spTree>
    <p:extLst>
      <p:ext uri="{BB962C8B-B14F-4D97-AF65-F5344CB8AC3E}">
        <p14:creationId xmlns:p14="http://schemas.microsoft.com/office/powerpoint/2010/main" val="2356449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923325095"/>
              </p:ext>
            </p:extLst>
          </p:nvPr>
        </p:nvGraphicFramePr>
        <p:xfrm>
          <a:off x="840205" y="1463874"/>
          <a:ext cx="10037379" cy="4193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ixaDeTexto 3"/>
          <p:cNvSpPr txBox="1"/>
          <p:nvPr/>
        </p:nvSpPr>
        <p:spPr>
          <a:xfrm>
            <a:off x="1347072" y="4921807"/>
            <a:ext cx="9919640" cy="400110"/>
          </a:xfrm>
          <a:prstGeom prst="rect">
            <a:avLst/>
          </a:prstGeom>
          <a:noFill/>
        </p:spPr>
        <p:txBody>
          <a:bodyPr wrap="square" rtlCol="0">
            <a:spAutoFit/>
          </a:bodyPr>
          <a:lstStyle/>
          <a:p>
            <a:pPr defTabSz="914377"/>
            <a:r>
              <a:rPr lang="pt-BR" sz="2000" b="1" dirty="0">
                <a:solidFill>
                  <a:prstClr val="black"/>
                </a:solidFill>
                <a:latin typeface="Calibri" panose="020F0502020204030204"/>
              </a:rPr>
              <a:t>TRABALHO DECENTE, DIGNO, SEGURO, HUMANIZADO, EQUÂNIME E DEMOCRÁTICO</a:t>
            </a:r>
          </a:p>
        </p:txBody>
      </p:sp>
      <p:sp>
        <p:nvSpPr>
          <p:cNvPr id="5" name="Título 1"/>
          <p:cNvSpPr txBox="1">
            <a:spLocks/>
          </p:cNvSpPr>
          <p:nvPr/>
        </p:nvSpPr>
        <p:spPr>
          <a:xfrm>
            <a:off x="4866640" y="213953"/>
            <a:ext cx="4917440" cy="905794"/>
          </a:xfrm>
          <a:prstGeom prst="rect">
            <a:avLst/>
          </a:prstGeom>
        </p:spPr>
        <p:txBody>
          <a:bodyPr>
            <a:noAutofit/>
          </a:bodyPr>
          <a:lstStyle>
            <a:lvl1pPr algn="ctr" defTabSz="914400" rtl="0" eaLnBrk="1" latinLnBrk="0" hangingPunct="1">
              <a:lnSpc>
                <a:spcPct val="90000"/>
              </a:lnSpc>
              <a:spcBef>
                <a:spcPct val="0"/>
              </a:spcBef>
              <a:buNone/>
              <a:defRPr lang="pt-BR" sz="5400" b="1" kern="1200" dirty="0">
                <a:solidFill>
                  <a:srgbClr val="183EFF"/>
                </a:solidFill>
                <a:latin typeface="Montserrat" panose="00000500000000000000" pitchFamily="2" charset="0"/>
                <a:ea typeface="+mn-ea"/>
                <a:cs typeface="+mn-cs"/>
              </a:defRPr>
            </a:lvl1pPr>
          </a:lstStyle>
          <a:p>
            <a:pPr defTabSz="914377"/>
            <a:r>
              <a:rPr lang="pt-BR" sz="2400" dirty="0">
                <a:latin typeface="Arial" panose="020B0604020202020204" pitchFamily="34" charset="0"/>
                <a:cs typeface="Arial" panose="020B0604020202020204" pitchFamily="34" charset="0"/>
              </a:rPr>
              <a:t>Elementos que integram a </a:t>
            </a:r>
          </a:p>
          <a:p>
            <a:pPr defTabSz="914377"/>
            <a:r>
              <a:rPr lang="pt-BR" sz="2400" dirty="0">
                <a:latin typeface="Arial" panose="020B0604020202020204" pitchFamily="34" charset="0"/>
                <a:cs typeface="Arial" panose="020B0604020202020204" pitchFamily="34" charset="0"/>
              </a:rPr>
              <a:t>Política de Gestão do Trabalho na Saúde</a:t>
            </a:r>
          </a:p>
        </p:txBody>
      </p:sp>
    </p:spTree>
    <p:extLst>
      <p:ext uri="{BB962C8B-B14F-4D97-AF65-F5344CB8AC3E}">
        <p14:creationId xmlns:p14="http://schemas.microsoft.com/office/powerpoint/2010/main" val="3625502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Espaço Reservado para Texto 1"/>
          <p:cNvSpPr txBox="1">
            <a:spLocks/>
          </p:cNvSpPr>
          <p:nvPr/>
        </p:nvSpPr>
        <p:spPr>
          <a:xfrm>
            <a:off x="5151120" y="543560"/>
            <a:ext cx="4907280" cy="79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3200" b="1" dirty="0">
                <a:solidFill>
                  <a:schemeClr val="accent5">
                    <a:lumMod val="75000"/>
                  </a:schemeClr>
                </a:solidFill>
                <a:latin typeface="Calibri" panose="020F0502020204030204" pitchFamily="34" charset="0"/>
                <a:ea typeface="+mj-ea"/>
                <a:cs typeface="Calibri" panose="020F0502020204030204" pitchFamily="34" charset="0"/>
              </a:rPr>
              <a:t>ORGANOGRAMA SGTES</a:t>
            </a:r>
          </a:p>
        </p:txBody>
      </p:sp>
      <p:pic>
        <p:nvPicPr>
          <p:cNvPr id="68" name="Imagem 67"/>
          <p:cNvPicPr>
            <a:picLocks noChangeAspect="1"/>
          </p:cNvPicPr>
          <p:nvPr/>
        </p:nvPicPr>
        <p:blipFill>
          <a:blip r:embed="rId2"/>
          <a:stretch>
            <a:fillRect/>
          </a:stretch>
        </p:blipFill>
        <p:spPr>
          <a:xfrm>
            <a:off x="1095376" y="1334585"/>
            <a:ext cx="9277350" cy="4687111"/>
          </a:xfrm>
          <a:prstGeom prst="rect">
            <a:avLst/>
          </a:prstGeom>
        </p:spPr>
      </p:pic>
      <p:pic>
        <p:nvPicPr>
          <p:cNvPr id="5" name="Imagem 4">
            <a:extLst>
              <a:ext uri="{FF2B5EF4-FFF2-40B4-BE49-F238E27FC236}">
                <a16:creationId xmlns:a16="http://schemas.microsoft.com/office/drawing/2014/main" id="{6264F1E4-3E18-EC08-9411-341C808841F7}"/>
              </a:ext>
            </a:extLst>
          </p:cNvPr>
          <p:cNvPicPr>
            <a:picLocks noChangeAspect="1"/>
          </p:cNvPicPr>
          <p:nvPr/>
        </p:nvPicPr>
        <p:blipFill>
          <a:blip r:embed="rId3"/>
          <a:stretch>
            <a:fillRect/>
          </a:stretch>
        </p:blipFill>
        <p:spPr>
          <a:xfrm>
            <a:off x="10596972" y="0"/>
            <a:ext cx="1547464" cy="1334585"/>
          </a:xfrm>
          <a:prstGeom prst="rect">
            <a:avLst/>
          </a:prstGeom>
        </p:spPr>
      </p:pic>
    </p:spTree>
    <p:extLst>
      <p:ext uri="{BB962C8B-B14F-4D97-AF65-F5344CB8AC3E}">
        <p14:creationId xmlns:p14="http://schemas.microsoft.com/office/powerpoint/2010/main" val="3693872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alphaModFix amt="40000"/>
          </a:blip>
          <a:srcRect t="15730"/>
          <a:stretch/>
        </p:blipFill>
        <p:spPr>
          <a:xfrm>
            <a:off x="0" y="10"/>
            <a:ext cx="12191981" cy="6857990"/>
          </a:xfrm>
          <a:prstGeom prst="rect">
            <a:avLst/>
          </a:prstGeom>
          <a:solidFill>
            <a:schemeClr val="accent1">
              <a:lumMod val="75000"/>
            </a:schemeClr>
          </a:solidFill>
        </p:spPr>
      </p:pic>
      <p:sp>
        <p:nvSpPr>
          <p:cNvPr id="6" name="Retângulo Arredondado 5"/>
          <p:cNvSpPr/>
          <p:nvPr/>
        </p:nvSpPr>
        <p:spPr>
          <a:xfrm>
            <a:off x="838343" y="365125"/>
            <a:ext cx="10515600" cy="1325563"/>
          </a:xfrm>
          <a:prstGeom prst="round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FFFFFF"/>
                </a:solidFill>
                <a:latin typeface="+mj-lt"/>
                <a:ea typeface="+mj-ea"/>
                <a:cs typeface="+mj-cs"/>
              </a:rPr>
              <a:t>MISSÃO DA SGTES</a:t>
            </a:r>
          </a:p>
        </p:txBody>
      </p:sp>
      <p:sp>
        <p:nvSpPr>
          <p:cNvPr id="4" name="Espaço Reservado para Conteúdo 2"/>
          <p:cNvSpPr txBox="1">
            <a:spLocks/>
          </p:cNvSpPr>
          <p:nvPr/>
        </p:nvSpPr>
        <p:spPr>
          <a:xfrm>
            <a:off x="217352" y="4500881"/>
            <a:ext cx="4902668" cy="2174240"/>
          </a:xfrm>
          <a:solidFill>
            <a:srgbClr val="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err="1">
                <a:solidFill>
                  <a:schemeClr val="bg1"/>
                </a:solidFill>
                <a:effectLst>
                  <a:outerShdw blurRad="38100" dist="38100" dir="2700000" algn="tl">
                    <a:srgbClr val="000000">
                      <a:alpha val="43137"/>
                    </a:srgbClr>
                  </a:outerShdw>
                </a:effectLst>
              </a:rPr>
              <a:t>E</a:t>
            </a:r>
            <a:r>
              <a:rPr lang="en-US" sz="2400" b="1" dirty="0" err="1">
                <a:solidFill>
                  <a:schemeClr val="bg1"/>
                </a:solidFill>
                <a:effectLst>
                  <a:outerShdw blurRad="38100" dist="38100" dir="2700000" algn="tl">
                    <a:srgbClr val="000000">
                      <a:alpha val="43137"/>
                    </a:srgbClr>
                  </a:outerShdw>
                </a:effectLst>
              </a:rPr>
              <a:t>spaço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democrático</a:t>
            </a:r>
            <a:r>
              <a:rPr lang="en-US" sz="2400" b="1" dirty="0">
                <a:solidFill>
                  <a:schemeClr val="bg1"/>
                </a:solidFill>
                <a:effectLst>
                  <a:outerShdw blurRad="38100" dist="38100" dir="2700000" algn="tl">
                    <a:srgbClr val="000000">
                      <a:alpha val="43137"/>
                    </a:srgbClr>
                  </a:outerShdw>
                </a:effectLst>
              </a:rPr>
              <a:t> de </a:t>
            </a:r>
            <a:r>
              <a:rPr lang="en-US" sz="2400" b="1" dirty="0" err="1">
                <a:solidFill>
                  <a:schemeClr val="bg1"/>
                </a:solidFill>
                <a:effectLst>
                  <a:outerShdw blurRad="38100" dist="38100" dir="2700000" algn="tl">
                    <a:srgbClr val="000000">
                      <a:alpha val="43137"/>
                    </a:srgbClr>
                  </a:outerShdw>
                </a:effectLst>
              </a:rPr>
              <a:t>defesa</a:t>
            </a:r>
            <a:r>
              <a:rPr lang="en-US" sz="2400" b="1" dirty="0">
                <a:solidFill>
                  <a:schemeClr val="bg1"/>
                </a:solidFill>
                <a:effectLst>
                  <a:outerShdw blurRad="38100" dist="38100" dir="2700000" algn="tl">
                    <a:srgbClr val="000000">
                      <a:alpha val="43137"/>
                    </a:srgbClr>
                  </a:outerShdw>
                </a:effectLst>
              </a:rPr>
              <a:t> das </a:t>
            </a:r>
            <a:r>
              <a:rPr lang="en-US" sz="2400" b="1" dirty="0" err="1">
                <a:solidFill>
                  <a:schemeClr val="bg1"/>
                </a:solidFill>
                <a:effectLst>
                  <a:outerShdw blurRad="38100" dist="38100" dir="2700000" algn="tl">
                    <a:srgbClr val="000000">
                      <a:alpha val="43137"/>
                    </a:srgbClr>
                  </a:outerShdw>
                </a:effectLst>
              </a:rPr>
              <a:t>trabalhadoras</a:t>
            </a:r>
            <a:r>
              <a:rPr lang="en-US" sz="2400" b="1" dirty="0">
                <a:solidFill>
                  <a:schemeClr val="bg1"/>
                </a:solidFill>
                <a:effectLst>
                  <a:outerShdw blurRad="38100" dist="38100" dir="2700000" algn="tl">
                    <a:srgbClr val="000000">
                      <a:alpha val="43137"/>
                    </a:srgbClr>
                  </a:outerShdw>
                </a:effectLst>
              </a:rPr>
              <a:t> e </a:t>
            </a:r>
            <a:r>
              <a:rPr lang="en-US" sz="2400" b="1" dirty="0" err="1">
                <a:solidFill>
                  <a:schemeClr val="bg1"/>
                </a:solidFill>
                <a:effectLst>
                  <a:outerShdw blurRad="38100" dist="38100" dir="2700000" algn="tl">
                    <a:srgbClr val="000000">
                      <a:alpha val="43137"/>
                    </a:srgbClr>
                  </a:outerShdw>
                </a:effectLst>
              </a:rPr>
              <a:t>trabalhadores</a:t>
            </a:r>
            <a:r>
              <a:rPr lang="en-US" sz="2400" b="1" dirty="0">
                <a:solidFill>
                  <a:schemeClr val="bg1"/>
                </a:solidFill>
                <a:effectLst>
                  <a:outerShdw blurRad="38100" dist="38100" dir="2700000" algn="tl">
                    <a:srgbClr val="000000">
                      <a:alpha val="43137"/>
                    </a:srgbClr>
                  </a:outerShdw>
                </a:effectLst>
              </a:rPr>
              <a:t> da </a:t>
            </a:r>
            <a:r>
              <a:rPr lang="en-US" sz="2400" b="1" dirty="0" err="1">
                <a:solidFill>
                  <a:schemeClr val="bg1"/>
                </a:solidFill>
                <a:effectLst>
                  <a:outerShdw blurRad="38100" dist="38100" dir="2700000" algn="tl">
                    <a:srgbClr val="000000">
                      <a:alpha val="43137"/>
                    </a:srgbClr>
                  </a:outerShdw>
                </a:effectLst>
              </a:rPr>
              <a:t>saúde</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assim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como</a:t>
            </a:r>
            <a:r>
              <a:rPr lang="en-US" sz="2400" b="1" dirty="0">
                <a:solidFill>
                  <a:schemeClr val="bg1"/>
                </a:solidFill>
                <a:effectLst>
                  <a:outerShdw blurRad="38100" dist="38100" dir="2700000" algn="tl">
                    <a:srgbClr val="000000">
                      <a:alpha val="43137"/>
                    </a:srgbClr>
                  </a:outerShdw>
                </a:effectLst>
              </a:rPr>
              <a:t> do SUS </a:t>
            </a:r>
            <a:r>
              <a:rPr lang="en-US" sz="2400" b="1" dirty="0" err="1">
                <a:solidFill>
                  <a:schemeClr val="bg1"/>
                </a:solidFill>
                <a:effectLst>
                  <a:outerShdw blurRad="38100" dist="38100" dir="2700000" algn="tl">
                    <a:srgbClr val="000000">
                      <a:alpha val="43137"/>
                    </a:srgbClr>
                  </a:outerShdw>
                </a:effectLst>
              </a:rPr>
              <a:t>enquanto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bem</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público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por</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meio</a:t>
            </a:r>
            <a:r>
              <a:rPr lang="en-US" sz="2400" b="1" dirty="0">
                <a:solidFill>
                  <a:schemeClr val="bg1"/>
                </a:solidFill>
                <a:effectLst>
                  <a:outerShdw blurRad="38100" dist="38100" dir="2700000" algn="tl">
                    <a:srgbClr val="000000">
                      <a:alpha val="43137"/>
                    </a:srgbClr>
                  </a:outerShdw>
                </a:effectLst>
              </a:rPr>
              <a:t> da </a:t>
            </a:r>
            <a:r>
              <a:rPr lang="en-US" sz="2400" b="1" dirty="0" err="1">
                <a:solidFill>
                  <a:schemeClr val="bg1"/>
                </a:solidFill>
                <a:effectLst>
                  <a:outerShdw blurRad="38100" dist="38100" dir="2700000" algn="tl">
                    <a:srgbClr val="000000">
                      <a:alpha val="43137"/>
                    </a:srgbClr>
                  </a:outerShdw>
                </a:effectLst>
              </a:rPr>
              <a:t>gestão</a:t>
            </a:r>
            <a:r>
              <a:rPr lang="en-US" sz="2400" b="1" dirty="0">
                <a:solidFill>
                  <a:schemeClr val="bg1"/>
                </a:solidFill>
                <a:effectLst>
                  <a:outerShdw blurRad="38100" dist="38100" dir="2700000" algn="tl">
                    <a:srgbClr val="000000">
                      <a:alpha val="43137"/>
                    </a:srgbClr>
                  </a:outerShdw>
                </a:effectLst>
              </a:rPr>
              <a:t> do </a:t>
            </a:r>
            <a:r>
              <a:rPr lang="en-US" sz="2400" b="1" dirty="0" err="1">
                <a:solidFill>
                  <a:schemeClr val="bg1"/>
                </a:solidFill>
                <a:effectLst>
                  <a:outerShdw blurRad="38100" dist="38100" dir="2700000" algn="tl">
                    <a:srgbClr val="000000">
                      <a:alpha val="43137"/>
                    </a:srgbClr>
                  </a:outerShdw>
                </a:effectLst>
              </a:rPr>
              <a:t>trabalho</a:t>
            </a:r>
            <a:r>
              <a:rPr lang="en-US" sz="2400" b="1" dirty="0">
                <a:solidFill>
                  <a:schemeClr val="bg1"/>
                </a:solidFill>
                <a:effectLst>
                  <a:outerShdw blurRad="38100" dist="38100" dir="2700000" algn="tl">
                    <a:srgbClr val="000000">
                      <a:alpha val="43137"/>
                    </a:srgbClr>
                  </a:outerShdw>
                </a:effectLst>
              </a:rPr>
              <a:t> e da </a:t>
            </a:r>
            <a:r>
              <a:rPr lang="en-US" sz="2400" b="1" dirty="0" err="1">
                <a:solidFill>
                  <a:schemeClr val="bg1"/>
                </a:solidFill>
                <a:effectLst>
                  <a:outerShdw blurRad="38100" dist="38100" dir="2700000" algn="tl">
                    <a:srgbClr val="000000">
                      <a:alpha val="43137"/>
                    </a:srgbClr>
                  </a:outerShdw>
                </a:effectLst>
              </a:rPr>
              <a:t>educação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saúde</a:t>
            </a:r>
            <a:r>
              <a:rPr lang="en-US" sz="2400" b="1" dirty="0">
                <a:solidFill>
                  <a:srgbClr val="FFFFFF"/>
                </a:solidFill>
              </a:rPr>
              <a:t>.</a:t>
            </a:r>
          </a:p>
        </p:txBody>
      </p:sp>
      <p:pic>
        <p:nvPicPr>
          <p:cNvPr id="3" name="Imagem 2">
            <a:extLst>
              <a:ext uri="{FF2B5EF4-FFF2-40B4-BE49-F238E27FC236}">
                <a16:creationId xmlns:a16="http://schemas.microsoft.com/office/drawing/2014/main" id="{5BE7EFE9-48D6-4E42-881B-DEE8EB4E1968}"/>
              </a:ext>
            </a:extLst>
          </p:cNvPr>
          <p:cNvPicPr>
            <a:picLocks noChangeAspect="1"/>
          </p:cNvPicPr>
          <p:nvPr/>
        </p:nvPicPr>
        <p:blipFill rotWithShape="1">
          <a:blip r:embed="rId3"/>
          <a:srcRect t="7605"/>
          <a:stretch/>
        </p:blipFill>
        <p:spPr>
          <a:xfrm>
            <a:off x="7688060" y="496028"/>
            <a:ext cx="4083388" cy="3253843"/>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1788468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03814" y="401351"/>
            <a:ext cx="5915514" cy="660692"/>
          </a:xfrm>
          <a:solidFill>
            <a:schemeClr val="accent2">
              <a:lumMod val="60000"/>
              <a:lumOff val="40000"/>
            </a:schemeClr>
          </a:solidFill>
        </p:spPr>
        <p:txBody>
          <a:bodyPr>
            <a:normAutofit fontScale="90000"/>
          </a:bodyPr>
          <a:lstStyle/>
          <a:p>
            <a:pPr algn="ctr"/>
            <a:r>
              <a:rPr lang="pt-BR" sz="2800" b="1" dirty="0">
                <a:latin typeface="+mn-lt"/>
              </a:rPr>
              <a:t>Investimentos do Governo Federal no âmbito do Trabalho e Educação na Saúde</a:t>
            </a:r>
          </a:p>
        </p:txBody>
      </p:sp>
      <p:pic>
        <p:nvPicPr>
          <p:cNvPr id="4" name="Imagem 3">
            <a:extLst>
              <a:ext uri="{FF2B5EF4-FFF2-40B4-BE49-F238E27FC236}">
                <a16:creationId xmlns:a16="http://schemas.microsoft.com/office/drawing/2014/main" id="{23FBFC9E-BEBD-5BD8-A097-3C50812717F0}"/>
              </a:ext>
            </a:extLst>
          </p:cNvPr>
          <p:cNvPicPr>
            <a:picLocks noChangeAspect="1"/>
          </p:cNvPicPr>
          <p:nvPr/>
        </p:nvPicPr>
        <p:blipFill>
          <a:blip r:embed="rId2"/>
          <a:stretch>
            <a:fillRect/>
          </a:stretch>
        </p:blipFill>
        <p:spPr>
          <a:xfrm>
            <a:off x="2036605" y="1257260"/>
            <a:ext cx="1934656" cy="2094796"/>
          </a:xfrm>
          <a:prstGeom prst="rect">
            <a:avLst/>
          </a:prstGeom>
        </p:spPr>
      </p:pic>
      <p:sp>
        <p:nvSpPr>
          <p:cNvPr id="5" name="Espaço Reservado para Texto 2">
            <a:extLst>
              <a:ext uri="{FF2B5EF4-FFF2-40B4-BE49-F238E27FC236}">
                <a16:creationId xmlns:a16="http://schemas.microsoft.com/office/drawing/2014/main" id="{9651BE73-C1F1-685B-AD8E-11ED5B215ACC}"/>
              </a:ext>
            </a:extLst>
          </p:cNvPr>
          <p:cNvSpPr txBox="1">
            <a:spLocks/>
          </p:cNvSpPr>
          <p:nvPr/>
        </p:nvSpPr>
        <p:spPr>
          <a:xfrm>
            <a:off x="2197923" y="5342457"/>
            <a:ext cx="8144177" cy="777614"/>
          </a:xfrm>
          <a:prstGeom prst="rect">
            <a:avLst/>
          </a:prstGeom>
          <a:solidFill>
            <a:srgbClr val="F9DD2F"/>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t>PNGTES</a:t>
            </a:r>
          </a:p>
          <a:p>
            <a:pPr marL="0" indent="0" algn="ctr">
              <a:lnSpc>
                <a:spcPct val="100000"/>
              </a:lnSpc>
              <a:spcBef>
                <a:spcPts val="0"/>
              </a:spcBef>
              <a:buNone/>
            </a:pPr>
            <a:r>
              <a:rPr lang="pt-BR" sz="2000" b="1" dirty="0"/>
              <a:t>POLÍTICA NACIONAL DE GESTÃO DO TRABALHO E DA EDUCAÇÃO NA SAÚDE</a:t>
            </a:r>
          </a:p>
        </p:txBody>
      </p:sp>
      <p:sp>
        <p:nvSpPr>
          <p:cNvPr id="6" name="CaixaDeTexto 5">
            <a:extLst>
              <a:ext uri="{FF2B5EF4-FFF2-40B4-BE49-F238E27FC236}">
                <a16:creationId xmlns:a16="http://schemas.microsoft.com/office/drawing/2014/main" id="{C6D01C84-49A7-E291-B27D-A86339F993BF}"/>
              </a:ext>
            </a:extLst>
          </p:cNvPr>
          <p:cNvSpPr txBox="1"/>
          <p:nvPr/>
        </p:nvSpPr>
        <p:spPr>
          <a:xfrm>
            <a:off x="3904448" y="3218389"/>
            <a:ext cx="2893516" cy="1077218"/>
          </a:xfrm>
          <a:prstGeom prst="rect">
            <a:avLst/>
          </a:prstGeom>
          <a:noFill/>
        </p:spPr>
        <p:txBody>
          <a:bodyPr wrap="square" rtlCol="0">
            <a:spAutoFit/>
          </a:bodyPr>
          <a:lstStyle/>
          <a:p>
            <a:pPr algn="ctr"/>
            <a:r>
              <a:rPr lang="pt-BR" sz="1600" b="1" dirty="0" err="1">
                <a:solidFill>
                  <a:schemeClr val="accent5">
                    <a:lumMod val="75000"/>
                  </a:schemeClr>
                </a:solidFill>
              </a:rPr>
              <a:t>ObservaGTES</a:t>
            </a:r>
            <a:endParaRPr lang="pt-BR" sz="1600" b="1" dirty="0">
              <a:solidFill>
                <a:schemeClr val="accent5">
                  <a:lumMod val="75000"/>
                </a:schemeClr>
              </a:solidFill>
            </a:endParaRPr>
          </a:p>
          <a:p>
            <a:pPr algn="ctr"/>
            <a:r>
              <a:rPr lang="pt-BR" sz="1600" b="1" dirty="0"/>
              <a:t>OBSERVATÓRIO NACIONAL DE GESTÃO DO TRABALHO E EDUCAÇÃO NA SAÚDE</a:t>
            </a:r>
          </a:p>
        </p:txBody>
      </p:sp>
      <p:grpSp>
        <p:nvGrpSpPr>
          <p:cNvPr id="29" name="Agrupar 28"/>
          <p:cNvGrpSpPr/>
          <p:nvPr/>
        </p:nvGrpSpPr>
        <p:grpSpPr>
          <a:xfrm>
            <a:off x="5424468" y="1503433"/>
            <a:ext cx="5923304" cy="1202834"/>
            <a:chOff x="4722927" y="1087215"/>
            <a:chExt cx="6171180" cy="1260683"/>
          </a:xfrm>
        </p:grpSpPr>
        <p:pic>
          <p:nvPicPr>
            <p:cNvPr id="20" name="Imagem 19"/>
            <p:cNvPicPr>
              <a:picLocks noChangeAspect="1"/>
            </p:cNvPicPr>
            <p:nvPr/>
          </p:nvPicPr>
          <p:blipFill>
            <a:blip r:embed="rId3"/>
            <a:stretch>
              <a:fillRect/>
            </a:stretch>
          </p:blipFill>
          <p:spPr>
            <a:xfrm>
              <a:off x="4722927" y="1261421"/>
              <a:ext cx="1535723" cy="1086477"/>
            </a:xfrm>
            <a:prstGeom prst="rect">
              <a:avLst/>
            </a:prstGeom>
          </p:spPr>
        </p:pic>
        <p:pic>
          <p:nvPicPr>
            <p:cNvPr id="21" name="Imagem 20"/>
            <p:cNvPicPr>
              <a:picLocks noChangeAspect="1"/>
            </p:cNvPicPr>
            <p:nvPr/>
          </p:nvPicPr>
          <p:blipFill>
            <a:blip r:embed="rId4"/>
            <a:stretch>
              <a:fillRect/>
            </a:stretch>
          </p:blipFill>
          <p:spPr>
            <a:xfrm>
              <a:off x="6258650" y="1537292"/>
              <a:ext cx="4635457" cy="807600"/>
            </a:xfrm>
            <a:prstGeom prst="rect">
              <a:avLst/>
            </a:prstGeom>
          </p:spPr>
        </p:pic>
        <p:sp>
          <p:nvSpPr>
            <p:cNvPr id="22" name="CaixaDeTexto 21"/>
            <p:cNvSpPr txBox="1"/>
            <p:nvPr/>
          </p:nvSpPr>
          <p:spPr>
            <a:xfrm>
              <a:off x="6364063" y="1087215"/>
              <a:ext cx="2605779" cy="431053"/>
            </a:xfrm>
            <a:prstGeom prst="rect">
              <a:avLst/>
            </a:prstGeom>
            <a:noFill/>
          </p:spPr>
          <p:txBody>
            <a:bodyPr wrap="square" rtlCol="0">
              <a:spAutoFit/>
            </a:bodyPr>
            <a:lstStyle/>
            <a:p>
              <a:pPr>
                <a:lnSpc>
                  <a:spcPct val="150000"/>
                </a:lnSpc>
              </a:pPr>
              <a:r>
                <a:rPr lang="pt-BR" sz="1400" b="1" dirty="0">
                  <a:solidFill>
                    <a:schemeClr val="accent1">
                      <a:lumMod val="50000"/>
                    </a:schemeClr>
                  </a:solidFill>
                </a:rPr>
                <a:t>PLANEJAMENTO DA GTES</a:t>
              </a:r>
            </a:p>
          </p:txBody>
        </p:sp>
      </p:grpSp>
      <p:grpSp>
        <p:nvGrpSpPr>
          <p:cNvPr id="28" name="Agrupar 27">
            <a:extLst>
              <a:ext uri="{FF2B5EF4-FFF2-40B4-BE49-F238E27FC236}">
                <a16:creationId xmlns:a16="http://schemas.microsoft.com/office/drawing/2014/main" id="{5E9A9E23-CE39-889B-4010-872663E84A7C}"/>
              </a:ext>
            </a:extLst>
          </p:cNvPr>
          <p:cNvGrpSpPr/>
          <p:nvPr/>
        </p:nvGrpSpPr>
        <p:grpSpPr>
          <a:xfrm>
            <a:off x="7036062" y="3841638"/>
            <a:ext cx="4929472" cy="907938"/>
            <a:chOff x="641069" y="2546304"/>
            <a:chExt cx="10909861" cy="1765391"/>
          </a:xfrm>
        </p:grpSpPr>
        <p:pic>
          <p:nvPicPr>
            <p:cNvPr id="9" name="Imagem 8">
              <a:extLst>
                <a:ext uri="{FF2B5EF4-FFF2-40B4-BE49-F238E27FC236}">
                  <a16:creationId xmlns:a16="http://schemas.microsoft.com/office/drawing/2014/main" id="{871B6E81-F4CB-08A3-90BD-85ED608EE5A9}"/>
                </a:ext>
              </a:extLst>
            </p:cNvPr>
            <p:cNvPicPr>
              <a:picLocks noChangeAspect="1"/>
            </p:cNvPicPr>
            <p:nvPr/>
          </p:nvPicPr>
          <p:blipFill>
            <a:blip r:embed="rId5"/>
            <a:stretch>
              <a:fillRect/>
            </a:stretch>
          </p:blipFill>
          <p:spPr>
            <a:xfrm>
              <a:off x="641069" y="2546304"/>
              <a:ext cx="10909861" cy="1765391"/>
            </a:xfrm>
            <a:prstGeom prst="rect">
              <a:avLst/>
            </a:prstGeom>
          </p:spPr>
        </p:pic>
        <p:sp>
          <p:nvSpPr>
            <p:cNvPr id="17" name="CaixaDeTexto 16">
              <a:extLst>
                <a:ext uri="{FF2B5EF4-FFF2-40B4-BE49-F238E27FC236}">
                  <a16:creationId xmlns:a16="http://schemas.microsoft.com/office/drawing/2014/main" id="{E06DD905-87E9-CC7C-553A-EC6D3BBF04C8}"/>
                </a:ext>
              </a:extLst>
            </p:cNvPr>
            <p:cNvSpPr txBox="1"/>
            <p:nvPr/>
          </p:nvSpPr>
          <p:spPr>
            <a:xfrm>
              <a:off x="5249729" y="2546864"/>
              <a:ext cx="3213752" cy="538596"/>
            </a:xfrm>
            <a:prstGeom prst="rect">
              <a:avLst/>
            </a:prstGeom>
            <a:solidFill>
              <a:schemeClr val="accent4">
                <a:lumMod val="60000"/>
                <a:lumOff val="40000"/>
              </a:schemeClr>
            </a:solidFill>
          </p:spPr>
          <p:txBody>
            <a:bodyPr wrap="square" rtlCol="0">
              <a:spAutoFit/>
            </a:bodyPr>
            <a:lstStyle/>
            <a:p>
              <a:pPr algn="ctr"/>
              <a:r>
                <a:rPr lang="pt-BR" sz="1200" b="1" dirty="0"/>
                <a:t>ValorizaGTES - SUS</a:t>
              </a:r>
            </a:p>
          </p:txBody>
        </p:sp>
      </p:grpSp>
      <p:pic>
        <p:nvPicPr>
          <p:cNvPr id="31" name="Imagem 30">
            <a:extLst>
              <a:ext uri="{FF2B5EF4-FFF2-40B4-BE49-F238E27FC236}">
                <a16:creationId xmlns:a16="http://schemas.microsoft.com/office/drawing/2014/main" id="{BCF254DB-4DF4-D7DC-CA2E-5187F8C186E7}"/>
              </a:ext>
            </a:extLst>
          </p:cNvPr>
          <p:cNvPicPr>
            <a:picLocks noChangeAspect="1"/>
          </p:cNvPicPr>
          <p:nvPr/>
        </p:nvPicPr>
        <p:blipFill>
          <a:blip r:embed="rId6"/>
          <a:stretch>
            <a:fillRect/>
          </a:stretch>
        </p:blipFill>
        <p:spPr>
          <a:xfrm>
            <a:off x="314093" y="3485722"/>
            <a:ext cx="3657168" cy="1486547"/>
          </a:xfrm>
          <a:prstGeom prst="rect">
            <a:avLst/>
          </a:prstGeom>
        </p:spPr>
      </p:pic>
    </p:spTree>
    <p:extLst>
      <p:ext uri="{BB962C8B-B14F-4D97-AF65-F5344CB8AC3E}">
        <p14:creationId xmlns:p14="http://schemas.microsoft.com/office/powerpoint/2010/main" val="252324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44390" y="114910"/>
            <a:ext cx="5915514" cy="660692"/>
          </a:xfrm>
          <a:solidFill>
            <a:schemeClr val="accent2">
              <a:lumMod val="60000"/>
              <a:lumOff val="40000"/>
            </a:schemeClr>
          </a:solidFill>
        </p:spPr>
        <p:txBody>
          <a:bodyPr>
            <a:normAutofit fontScale="90000"/>
          </a:bodyPr>
          <a:lstStyle/>
          <a:p>
            <a:pPr algn="ctr"/>
            <a:r>
              <a:rPr lang="pt-BR" sz="2800" b="1" dirty="0">
                <a:latin typeface="+mn-lt"/>
              </a:rPr>
              <a:t>Investimentos do Governo Federal no âmbito do Trabalho na Saúde</a:t>
            </a:r>
          </a:p>
        </p:txBody>
      </p:sp>
      <p:pic>
        <p:nvPicPr>
          <p:cNvPr id="7" name="Imagem 6"/>
          <p:cNvPicPr>
            <a:picLocks noChangeAspect="1"/>
          </p:cNvPicPr>
          <p:nvPr/>
        </p:nvPicPr>
        <p:blipFill>
          <a:blip r:embed="rId2"/>
          <a:stretch>
            <a:fillRect/>
          </a:stretch>
        </p:blipFill>
        <p:spPr>
          <a:xfrm>
            <a:off x="5884692" y="1305447"/>
            <a:ext cx="1525036" cy="1829492"/>
          </a:xfrm>
          <a:prstGeom prst="rect">
            <a:avLst/>
          </a:prstGeom>
        </p:spPr>
      </p:pic>
      <p:pic>
        <p:nvPicPr>
          <p:cNvPr id="8" name="Imagem 7"/>
          <p:cNvPicPr>
            <a:picLocks noChangeAspect="1"/>
          </p:cNvPicPr>
          <p:nvPr/>
        </p:nvPicPr>
        <p:blipFill>
          <a:blip r:embed="rId3"/>
          <a:stretch>
            <a:fillRect/>
          </a:stretch>
        </p:blipFill>
        <p:spPr>
          <a:xfrm>
            <a:off x="1086367" y="1363571"/>
            <a:ext cx="2443676" cy="751492"/>
          </a:xfrm>
          <a:prstGeom prst="rect">
            <a:avLst/>
          </a:prstGeom>
        </p:spPr>
      </p:pic>
      <p:pic>
        <p:nvPicPr>
          <p:cNvPr id="10" name="Imagem 9"/>
          <p:cNvPicPr>
            <a:picLocks noChangeAspect="1"/>
          </p:cNvPicPr>
          <p:nvPr/>
        </p:nvPicPr>
        <p:blipFill rotWithShape="1">
          <a:blip r:embed="rId4"/>
          <a:srcRect l="18786" t="29109" r="2633" b="15970"/>
          <a:stretch/>
        </p:blipFill>
        <p:spPr>
          <a:xfrm>
            <a:off x="1142938" y="2450808"/>
            <a:ext cx="1955596" cy="505196"/>
          </a:xfrm>
          <a:prstGeom prst="rect">
            <a:avLst/>
          </a:prstGeom>
        </p:spPr>
      </p:pic>
      <p:grpSp>
        <p:nvGrpSpPr>
          <p:cNvPr id="27" name="Agrupar 26"/>
          <p:cNvGrpSpPr/>
          <p:nvPr/>
        </p:nvGrpSpPr>
        <p:grpSpPr>
          <a:xfrm>
            <a:off x="6101140" y="4817317"/>
            <a:ext cx="1767135" cy="1271227"/>
            <a:chOff x="3779437" y="4947105"/>
            <a:chExt cx="1767135" cy="1271227"/>
          </a:xfrm>
        </p:grpSpPr>
        <p:pic>
          <p:nvPicPr>
            <p:cNvPr id="11" name="Imagem 10"/>
            <p:cNvPicPr>
              <a:picLocks noChangeAspect="1"/>
            </p:cNvPicPr>
            <p:nvPr/>
          </p:nvPicPr>
          <p:blipFill>
            <a:blip r:embed="rId5"/>
            <a:stretch>
              <a:fillRect/>
            </a:stretch>
          </p:blipFill>
          <p:spPr>
            <a:xfrm>
              <a:off x="3851602" y="4947105"/>
              <a:ext cx="1694970" cy="1271227"/>
            </a:xfrm>
            <a:prstGeom prst="rect">
              <a:avLst/>
            </a:prstGeom>
          </p:spPr>
        </p:pic>
        <p:sp>
          <p:nvSpPr>
            <p:cNvPr id="12" name="CaixaDeTexto 11"/>
            <p:cNvSpPr txBox="1"/>
            <p:nvPr/>
          </p:nvSpPr>
          <p:spPr>
            <a:xfrm>
              <a:off x="3779437" y="5775775"/>
              <a:ext cx="1562387" cy="338554"/>
            </a:xfrm>
            <a:prstGeom prst="rect">
              <a:avLst/>
            </a:prstGeom>
            <a:solidFill>
              <a:schemeClr val="bg1"/>
            </a:solidFill>
          </p:spPr>
          <p:txBody>
            <a:bodyPr wrap="square" rtlCol="0">
              <a:spAutoFit/>
            </a:bodyPr>
            <a:lstStyle/>
            <a:p>
              <a:pPr algn="ctr"/>
              <a:r>
                <a:rPr lang="pt-BR" sz="800" b="1" dirty="0"/>
                <a:t>INTERNACIONALIZAÇÃO DO TRABALHO NA SAÚDE</a:t>
              </a:r>
            </a:p>
          </p:txBody>
        </p:sp>
      </p:grpSp>
      <p:grpSp>
        <p:nvGrpSpPr>
          <p:cNvPr id="26" name="Agrupar 25"/>
          <p:cNvGrpSpPr/>
          <p:nvPr/>
        </p:nvGrpSpPr>
        <p:grpSpPr>
          <a:xfrm>
            <a:off x="2962219" y="2964496"/>
            <a:ext cx="2467717" cy="2240951"/>
            <a:chOff x="1458061" y="4774126"/>
            <a:chExt cx="2225412" cy="1916694"/>
          </a:xfrm>
        </p:grpSpPr>
        <p:pic>
          <p:nvPicPr>
            <p:cNvPr id="15" name="Imagem 14"/>
            <p:cNvPicPr>
              <a:picLocks noChangeAspect="1"/>
            </p:cNvPicPr>
            <p:nvPr/>
          </p:nvPicPr>
          <p:blipFill rotWithShape="1">
            <a:blip r:embed="rId6"/>
            <a:srcRect l="16465" t="5256" r="9869"/>
            <a:stretch/>
          </p:blipFill>
          <p:spPr>
            <a:xfrm>
              <a:off x="1748451" y="4774126"/>
              <a:ext cx="1592312" cy="1552866"/>
            </a:xfrm>
            <a:prstGeom prst="rect">
              <a:avLst/>
            </a:prstGeom>
          </p:spPr>
        </p:pic>
        <p:sp>
          <p:nvSpPr>
            <p:cNvPr id="16" name="CaixaDeTexto 15"/>
            <p:cNvSpPr txBox="1"/>
            <p:nvPr/>
          </p:nvSpPr>
          <p:spPr>
            <a:xfrm>
              <a:off x="1458061" y="5859823"/>
              <a:ext cx="2225412" cy="830997"/>
            </a:xfrm>
            <a:prstGeom prst="rect">
              <a:avLst/>
            </a:prstGeom>
            <a:noFill/>
          </p:spPr>
          <p:txBody>
            <a:bodyPr wrap="square" rtlCol="0">
              <a:spAutoFit/>
            </a:bodyPr>
            <a:lstStyle/>
            <a:p>
              <a:pPr algn="ctr">
                <a:lnSpc>
                  <a:spcPct val="150000"/>
                </a:lnSpc>
              </a:pPr>
              <a:r>
                <a:rPr lang="pt-BR" sz="1400" b="1" dirty="0">
                  <a:solidFill>
                    <a:schemeClr val="accent1">
                      <a:lumMod val="50000"/>
                    </a:schemeClr>
                  </a:solidFill>
                </a:rPr>
                <a:t>PNAIST/SUS </a:t>
              </a:r>
            </a:p>
            <a:p>
              <a:pPr algn="ctr"/>
              <a:r>
                <a:rPr lang="pt-BR" sz="900" b="1" dirty="0"/>
                <a:t>PROGRAMA NACIONAL DE ATENÇÃO INTEGRAL À SAÚDE DA TRABALHADORA E DO TRABALHADOR DE SAÚDE </a:t>
              </a:r>
            </a:p>
          </p:txBody>
        </p:sp>
      </p:grpSp>
      <p:grpSp>
        <p:nvGrpSpPr>
          <p:cNvPr id="23" name="Agrupar 22"/>
          <p:cNvGrpSpPr/>
          <p:nvPr/>
        </p:nvGrpSpPr>
        <p:grpSpPr>
          <a:xfrm>
            <a:off x="7868275" y="1428794"/>
            <a:ext cx="1331198" cy="1623094"/>
            <a:chOff x="5478022" y="2433801"/>
            <a:chExt cx="1612751" cy="1966383"/>
          </a:xfrm>
        </p:grpSpPr>
        <p:pic>
          <p:nvPicPr>
            <p:cNvPr id="18" name="Imagem 17"/>
            <p:cNvPicPr>
              <a:picLocks noChangeAspect="1"/>
            </p:cNvPicPr>
            <p:nvPr/>
          </p:nvPicPr>
          <p:blipFill rotWithShape="1">
            <a:blip r:embed="rId7"/>
            <a:srcRect l="4969" r="1242" b="1381"/>
            <a:stretch/>
          </p:blipFill>
          <p:spPr>
            <a:xfrm>
              <a:off x="5478022" y="2433801"/>
              <a:ext cx="1598515" cy="1576700"/>
            </a:xfrm>
            <a:prstGeom prst="rect">
              <a:avLst/>
            </a:prstGeom>
          </p:spPr>
        </p:pic>
        <p:pic>
          <p:nvPicPr>
            <p:cNvPr id="19" name="Imagem 18"/>
            <p:cNvPicPr>
              <a:picLocks noChangeAspect="1"/>
            </p:cNvPicPr>
            <p:nvPr/>
          </p:nvPicPr>
          <p:blipFill>
            <a:blip r:embed="rId8"/>
            <a:stretch>
              <a:fillRect/>
            </a:stretch>
          </p:blipFill>
          <p:spPr>
            <a:xfrm>
              <a:off x="5478655" y="3862811"/>
              <a:ext cx="1612118" cy="537373"/>
            </a:xfrm>
            <a:prstGeom prst="rect">
              <a:avLst/>
            </a:prstGeom>
          </p:spPr>
        </p:pic>
      </p:grpSp>
      <p:sp>
        <p:nvSpPr>
          <p:cNvPr id="24" name="CaixaDeTexto 23"/>
          <p:cNvSpPr txBox="1"/>
          <p:nvPr/>
        </p:nvSpPr>
        <p:spPr>
          <a:xfrm>
            <a:off x="8437540" y="5068211"/>
            <a:ext cx="1365362" cy="769441"/>
          </a:xfrm>
          <a:prstGeom prst="rect">
            <a:avLst/>
          </a:prstGeom>
          <a:noFill/>
        </p:spPr>
        <p:txBody>
          <a:bodyPr wrap="square" rtlCol="0">
            <a:spAutoFit/>
          </a:bodyPr>
          <a:lstStyle/>
          <a:p>
            <a:pPr algn="r"/>
            <a:r>
              <a:rPr lang="pt-BR" sz="1100" b="1" dirty="0">
                <a:solidFill>
                  <a:schemeClr val="accent1">
                    <a:lumMod val="50000"/>
                  </a:schemeClr>
                </a:solidFill>
              </a:rPr>
              <a:t>POLÍTICAS REMUNERATÓRIAS DO TRABALHO NA SAÚDE</a:t>
            </a:r>
          </a:p>
        </p:txBody>
      </p:sp>
      <p:pic>
        <p:nvPicPr>
          <p:cNvPr id="25" name="Imagem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3772" y="3583697"/>
            <a:ext cx="2267590" cy="720219"/>
          </a:xfrm>
          <a:prstGeom prst="rect">
            <a:avLst/>
          </a:prstGeom>
        </p:spPr>
      </p:pic>
      <p:pic>
        <p:nvPicPr>
          <p:cNvPr id="30" name="Imagem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6078" y="1363571"/>
            <a:ext cx="1022579" cy="1375161"/>
          </a:xfrm>
          <a:prstGeom prst="rect">
            <a:avLst/>
          </a:prstGeom>
        </p:spPr>
      </p:pic>
      <p:pic>
        <p:nvPicPr>
          <p:cNvPr id="32" name="Imagem 31"/>
          <p:cNvPicPr>
            <a:picLocks noChangeAspect="1"/>
          </p:cNvPicPr>
          <p:nvPr/>
        </p:nvPicPr>
        <p:blipFill>
          <a:blip r:embed="rId11"/>
          <a:stretch>
            <a:fillRect/>
          </a:stretch>
        </p:blipFill>
        <p:spPr>
          <a:xfrm>
            <a:off x="9802902" y="4770812"/>
            <a:ext cx="1712119" cy="1263872"/>
          </a:xfrm>
          <a:prstGeom prst="rect">
            <a:avLst/>
          </a:prstGeom>
        </p:spPr>
      </p:pic>
      <p:pic>
        <p:nvPicPr>
          <p:cNvPr id="3" name="Imagem 2">
            <a:extLst>
              <a:ext uri="{FF2B5EF4-FFF2-40B4-BE49-F238E27FC236}">
                <a16:creationId xmlns:a16="http://schemas.microsoft.com/office/drawing/2014/main" id="{1EB8429D-E613-CB95-C3F9-EB26F110BC39}"/>
              </a:ext>
            </a:extLst>
          </p:cNvPr>
          <p:cNvPicPr>
            <a:picLocks noChangeAspect="1"/>
          </p:cNvPicPr>
          <p:nvPr/>
        </p:nvPicPr>
        <p:blipFill>
          <a:blip r:embed="rId12"/>
          <a:stretch>
            <a:fillRect/>
          </a:stretch>
        </p:blipFill>
        <p:spPr>
          <a:xfrm>
            <a:off x="249187" y="3051888"/>
            <a:ext cx="2348729" cy="2209274"/>
          </a:xfrm>
          <a:prstGeom prst="rect">
            <a:avLst/>
          </a:prstGeom>
        </p:spPr>
      </p:pic>
      <p:pic>
        <p:nvPicPr>
          <p:cNvPr id="33" name="Imagem 32">
            <a:extLst>
              <a:ext uri="{FF2B5EF4-FFF2-40B4-BE49-F238E27FC236}">
                <a16:creationId xmlns:a16="http://schemas.microsoft.com/office/drawing/2014/main" id="{E0689807-D49B-289D-A30D-5C6C48480105}"/>
              </a:ext>
            </a:extLst>
          </p:cNvPr>
          <p:cNvPicPr>
            <a:picLocks noChangeAspect="1"/>
          </p:cNvPicPr>
          <p:nvPr/>
        </p:nvPicPr>
        <p:blipFill>
          <a:blip r:embed="rId13"/>
          <a:stretch>
            <a:fillRect/>
          </a:stretch>
        </p:blipFill>
        <p:spPr>
          <a:xfrm>
            <a:off x="8437540" y="3027634"/>
            <a:ext cx="2953083" cy="1512060"/>
          </a:xfrm>
          <a:prstGeom prst="rect">
            <a:avLst/>
          </a:prstGeom>
        </p:spPr>
      </p:pic>
      <p:sp>
        <p:nvSpPr>
          <p:cNvPr id="13" name="CaixaDeTexto 12"/>
          <p:cNvSpPr txBox="1"/>
          <p:nvPr/>
        </p:nvSpPr>
        <p:spPr>
          <a:xfrm>
            <a:off x="467777" y="5452931"/>
            <a:ext cx="2120392" cy="584775"/>
          </a:xfrm>
          <a:prstGeom prst="rect">
            <a:avLst/>
          </a:prstGeom>
          <a:solidFill>
            <a:schemeClr val="accent6">
              <a:lumMod val="60000"/>
              <a:lumOff val="40000"/>
            </a:schemeClr>
          </a:solidFill>
        </p:spPr>
        <p:txBody>
          <a:bodyPr wrap="square" rtlCol="0">
            <a:spAutoFit/>
          </a:bodyPr>
          <a:lstStyle/>
          <a:p>
            <a:pPr algn="ctr"/>
            <a:r>
              <a:rPr lang="pt-BR" sz="1600" b="1" dirty="0">
                <a:effectLst>
                  <a:outerShdw blurRad="38100" dist="38100" dir="2700000" algn="tl">
                    <a:srgbClr val="000000">
                      <a:alpha val="43137"/>
                    </a:srgbClr>
                  </a:outerShdw>
                </a:effectLst>
              </a:rPr>
              <a:t>MODELOS DE GESTÃO DO TRABALHO NO SUS</a:t>
            </a:r>
          </a:p>
        </p:txBody>
      </p:sp>
      <p:sp>
        <p:nvSpPr>
          <p:cNvPr id="34" name="CaixaDeTexto 33"/>
          <p:cNvSpPr txBox="1"/>
          <p:nvPr/>
        </p:nvSpPr>
        <p:spPr>
          <a:xfrm>
            <a:off x="3106872" y="5292839"/>
            <a:ext cx="2323063" cy="984885"/>
          </a:xfrm>
          <a:prstGeom prst="rect">
            <a:avLst/>
          </a:prstGeom>
          <a:solidFill>
            <a:schemeClr val="accent4">
              <a:lumMod val="40000"/>
              <a:lumOff val="60000"/>
            </a:schemeClr>
          </a:solidFill>
        </p:spPr>
        <p:txBody>
          <a:bodyPr wrap="square" rtlCol="0">
            <a:spAutoFit/>
          </a:bodyPr>
          <a:lstStyle/>
          <a:p>
            <a:pPr algn="ctr"/>
            <a:r>
              <a:rPr lang="pt-BR" sz="1200" b="1" dirty="0">
                <a:effectLst>
                  <a:outerShdw blurRad="38100" dist="38100" dir="2700000" algn="tl">
                    <a:srgbClr val="000000">
                      <a:alpha val="43137"/>
                    </a:srgbClr>
                  </a:outerShdw>
                </a:effectLst>
              </a:rPr>
              <a:t>PACTO NACIONAL PELO TRABALHO DIGNO E DECENTE NO SUS</a:t>
            </a:r>
          </a:p>
          <a:p>
            <a:pPr algn="ctr"/>
            <a:r>
              <a:rPr lang="pt-BR" sz="1100" b="1" dirty="0">
                <a:effectLst>
                  <a:outerShdw blurRad="38100" dist="38100" dir="2700000" algn="tl">
                    <a:srgbClr val="000000">
                      <a:alpha val="43137"/>
                    </a:srgbClr>
                  </a:outerShdw>
                </a:effectLst>
              </a:rPr>
              <a:t>Índice Nacional do Trabalho Digno e Decente no Sus </a:t>
            </a:r>
          </a:p>
        </p:txBody>
      </p:sp>
      <p:pic>
        <p:nvPicPr>
          <p:cNvPr id="5" name="Imagem 4">
            <a:extLst>
              <a:ext uri="{FF2B5EF4-FFF2-40B4-BE49-F238E27FC236}">
                <a16:creationId xmlns:a16="http://schemas.microsoft.com/office/drawing/2014/main" id="{6A4D769D-B16B-3CEF-D8A0-215EFDB560F5}"/>
              </a:ext>
            </a:extLst>
          </p:cNvPr>
          <p:cNvPicPr>
            <a:picLocks noChangeAspect="1"/>
          </p:cNvPicPr>
          <p:nvPr/>
        </p:nvPicPr>
        <p:blipFill>
          <a:blip r:embed="rId14"/>
          <a:stretch>
            <a:fillRect/>
          </a:stretch>
        </p:blipFill>
        <p:spPr>
          <a:xfrm>
            <a:off x="9658542" y="1497066"/>
            <a:ext cx="2010262" cy="1111263"/>
          </a:xfrm>
          <a:prstGeom prst="rect">
            <a:avLst/>
          </a:prstGeom>
        </p:spPr>
      </p:pic>
    </p:spTree>
    <p:extLst>
      <p:ext uri="{BB962C8B-B14F-4D97-AF65-F5344CB8AC3E}">
        <p14:creationId xmlns:p14="http://schemas.microsoft.com/office/powerpoint/2010/main" val="4195853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44390" y="114910"/>
            <a:ext cx="5915514" cy="660692"/>
          </a:xfrm>
          <a:solidFill>
            <a:schemeClr val="accent2">
              <a:lumMod val="60000"/>
              <a:lumOff val="40000"/>
            </a:schemeClr>
          </a:solidFill>
        </p:spPr>
        <p:txBody>
          <a:bodyPr>
            <a:normAutofit fontScale="90000"/>
          </a:bodyPr>
          <a:lstStyle/>
          <a:p>
            <a:pPr algn="ctr"/>
            <a:r>
              <a:rPr lang="pt-BR" sz="2800" b="1" dirty="0">
                <a:latin typeface="+mn-lt"/>
              </a:rPr>
              <a:t>Investimentos do Governo Federal no âmbito da Educação na Saúde</a:t>
            </a:r>
          </a:p>
        </p:txBody>
      </p:sp>
      <p:pic>
        <p:nvPicPr>
          <p:cNvPr id="13" name="Imagem 12">
            <a:extLst>
              <a:ext uri="{FF2B5EF4-FFF2-40B4-BE49-F238E27FC236}">
                <a16:creationId xmlns:a16="http://schemas.microsoft.com/office/drawing/2014/main" id="{74FB803E-44CD-7FAA-FE08-B597E2EA8A75}"/>
              </a:ext>
            </a:extLst>
          </p:cNvPr>
          <p:cNvPicPr>
            <a:picLocks noChangeAspect="1"/>
          </p:cNvPicPr>
          <p:nvPr/>
        </p:nvPicPr>
        <p:blipFill>
          <a:blip r:embed="rId2"/>
          <a:stretch>
            <a:fillRect/>
          </a:stretch>
        </p:blipFill>
        <p:spPr>
          <a:xfrm>
            <a:off x="89333" y="1371600"/>
            <a:ext cx="2141566" cy="2057400"/>
          </a:xfrm>
          <a:prstGeom prst="rect">
            <a:avLst/>
          </a:prstGeom>
        </p:spPr>
      </p:pic>
      <p:pic>
        <p:nvPicPr>
          <p:cNvPr id="14" name="Imagem 13">
            <a:extLst>
              <a:ext uri="{FF2B5EF4-FFF2-40B4-BE49-F238E27FC236}">
                <a16:creationId xmlns:a16="http://schemas.microsoft.com/office/drawing/2014/main" id="{CE919D64-250E-BC81-716F-AC9CACAA8B39}"/>
              </a:ext>
            </a:extLst>
          </p:cNvPr>
          <p:cNvPicPr>
            <a:picLocks noChangeAspect="1"/>
          </p:cNvPicPr>
          <p:nvPr/>
        </p:nvPicPr>
        <p:blipFill>
          <a:blip r:embed="rId3"/>
          <a:stretch>
            <a:fillRect/>
          </a:stretch>
        </p:blipFill>
        <p:spPr>
          <a:xfrm>
            <a:off x="2586701" y="1386914"/>
            <a:ext cx="1800225" cy="2533650"/>
          </a:xfrm>
          <a:prstGeom prst="rect">
            <a:avLst/>
          </a:prstGeom>
        </p:spPr>
      </p:pic>
      <p:pic>
        <p:nvPicPr>
          <p:cNvPr id="34" name="Imagem 33">
            <a:extLst>
              <a:ext uri="{FF2B5EF4-FFF2-40B4-BE49-F238E27FC236}">
                <a16:creationId xmlns:a16="http://schemas.microsoft.com/office/drawing/2014/main" id="{D9AF64A4-D50C-DCE2-A922-E21496160881}"/>
              </a:ext>
            </a:extLst>
          </p:cNvPr>
          <p:cNvPicPr>
            <a:picLocks noChangeAspect="1"/>
          </p:cNvPicPr>
          <p:nvPr/>
        </p:nvPicPr>
        <p:blipFill>
          <a:blip r:embed="rId4"/>
          <a:stretch>
            <a:fillRect/>
          </a:stretch>
        </p:blipFill>
        <p:spPr>
          <a:xfrm>
            <a:off x="4957628" y="1235526"/>
            <a:ext cx="2638425" cy="1733550"/>
          </a:xfrm>
          <a:prstGeom prst="rect">
            <a:avLst/>
          </a:prstGeom>
        </p:spPr>
      </p:pic>
      <p:pic>
        <p:nvPicPr>
          <p:cNvPr id="36" name="Imagem 35">
            <a:extLst>
              <a:ext uri="{FF2B5EF4-FFF2-40B4-BE49-F238E27FC236}">
                <a16:creationId xmlns:a16="http://schemas.microsoft.com/office/drawing/2014/main" id="{B6BC5E01-7EEC-C418-C5D2-46E5849DA130}"/>
              </a:ext>
            </a:extLst>
          </p:cNvPr>
          <p:cNvPicPr>
            <a:picLocks noChangeAspect="1"/>
          </p:cNvPicPr>
          <p:nvPr/>
        </p:nvPicPr>
        <p:blipFill>
          <a:blip r:embed="rId5"/>
          <a:stretch>
            <a:fillRect/>
          </a:stretch>
        </p:blipFill>
        <p:spPr>
          <a:xfrm>
            <a:off x="5583103" y="3429000"/>
            <a:ext cx="2162175" cy="2114550"/>
          </a:xfrm>
          <a:prstGeom prst="rect">
            <a:avLst/>
          </a:prstGeom>
        </p:spPr>
      </p:pic>
      <p:sp>
        <p:nvSpPr>
          <p:cNvPr id="38" name="CaixaDeTexto 37">
            <a:extLst>
              <a:ext uri="{FF2B5EF4-FFF2-40B4-BE49-F238E27FC236}">
                <a16:creationId xmlns:a16="http://schemas.microsoft.com/office/drawing/2014/main" id="{4669643A-1CFB-B2A8-2AF9-D7456784EFF2}"/>
              </a:ext>
            </a:extLst>
          </p:cNvPr>
          <p:cNvSpPr txBox="1"/>
          <p:nvPr/>
        </p:nvSpPr>
        <p:spPr>
          <a:xfrm>
            <a:off x="286048" y="4118686"/>
            <a:ext cx="1800225" cy="1077218"/>
          </a:xfrm>
          <a:prstGeom prst="rect">
            <a:avLst/>
          </a:prstGeom>
          <a:solidFill>
            <a:schemeClr val="accent6">
              <a:lumMod val="60000"/>
              <a:lumOff val="40000"/>
            </a:schemeClr>
          </a:solidFill>
        </p:spPr>
        <p:txBody>
          <a:bodyPr wrap="square">
            <a:spAutoFit/>
          </a:bodyPr>
          <a:lstStyle/>
          <a:p>
            <a:pPr algn="ctr"/>
            <a:r>
              <a:rPr lang="pt-BR" sz="3200" b="1" i="1" dirty="0">
                <a:effectLst>
                  <a:outerShdw blurRad="38100" dist="38100" dir="2700000" algn="tl">
                    <a:srgbClr val="000000">
                      <a:alpha val="43137"/>
                    </a:srgbClr>
                  </a:outerShdw>
                </a:effectLst>
              </a:rPr>
              <a:t>Vivências no SUS</a:t>
            </a:r>
          </a:p>
        </p:txBody>
      </p:sp>
      <p:sp>
        <p:nvSpPr>
          <p:cNvPr id="40" name="CaixaDeTexto 39">
            <a:extLst>
              <a:ext uri="{FF2B5EF4-FFF2-40B4-BE49-F238E27FC236}">
                <a16:creationId xmlns:a16="http://schemas.microsoft.com/office/drawing/2014/main" id="{1DCB0D96-3DE7-AA0C-BA96-D866AE2BB7CC}"/>
              </a:ext>
            </a:extLst>
          </p:cNvPr>
          <p:cNvSpPr txBox="1"/>
          <p:nvPr/>
        </p:nvSpPr>
        <p:spPr>
          <a:xfrm>
            <a:off x="2704085" y="5113837"/>
            <a:ext cx="2261206" cy="830997"/>
          </a:xfrm>
          <a:prstGeom prst="rect">
            <a:avLst/>
          </a:prstGeom>
          <a:solidFill>
            <a:schemeClr val="accent2">
              <a:lumMod val="60000"/>
              <a:lumOff val="40000"/>
            </a:schemeClr>
          </a:solidFill>
        </p:spPr>
        <p:txBody>
          <a:bodyPr wrap="square">
            <a:spAutoFit/>
          </a:bodyPr>
          <a:lstStyle/>
          <a:p>
            <a:pPr algn="ctr"/>
            <a:r>
              <a:rPr lang="pt-BR" sz="2400" b="1" dirty="0">
                <a:effectLst>
                  <a:outerShdw blurRad="38100" dist="38100" dir="2700000" algn="tl">
                    <a:srgbClr val="000000">
                      <a:alpha val="43137"/>
                    </a:srgbClr>
                  </a:outerShdw>
                </a:effectLst>
              </a:rPr>
              <a:t>Formação </a:t>
            </a:r>
          </a:p>
          <a:p>
            <a:pPr algn="ctr"/>
            <a:r>
              <a:rPr lang="pt-BR" sz="2400" b="1" dirty="0">
                <a:effectLst>
                  <a:outerShdw blurRad="38100" dist="38100" dir="2700000" algn="tl">
                    <a:srgbClr val="000000">
                      <a:alpha val="43137"/>
                    </a:srgbClr>
                  </a:outerShdw>
                </a:effectLst>
              </a:rPr>
              <a:t>AIS e AISAN</a:t>
            </a:r>
          </a:p>
        </p:txBody>
      </p:sp>
      <p:sp>
        <p:nvSpPr>
          <p:cNvPr id="42" name="CaixaDeTexto 41">
            <a:extLst>
              <a:ext uri="{FF2B5EF4-FFF2-40B4-BE49-F238E27FC236}">
                <a16:creationId xmlns:a16="http://schemas.microsoft.com/office/drawing/2014/main" id="{C6A992D7-7DCA-8405-7A27-A07ADC193799}"/>
              </a:ext>
            </a:extLst>
          </p:cNvPr>
          <p:cNvSpPr txBox="1"/>
          <p:nvPr/>
        </p:nvSpPr>
        <p:spPr>
          <a:xfrm>
            <a:off x="8596813" y="5416167"/>
            <a:ext cx="2457930" cy="584775"/>
          </a:xfrm>
          <a:prstGeom prst="rect">
            <a:avLst/>
          </a:prstGeom>
          <a:solidFill>
            <a:schemeClr val="accent4">
              <a:lumMod val="60000"/>
              <a:lumOff val="40000"/>
            </a:schemeClr>
          </a:solidFill>
        </p:spPr>
        <p:txBody>
          <a:bodyPr wrap="square">
            <a:spAutoFit/>
          </a:bodyPr>
          <a:lstStyle/>
          <a:p>
            <a:pPr algn="ctr"/>
            <a:r>
              <a:rPr lang="pt-BR" sz="3200" b="1" dirty="0" err="1">
                <a:effectLst>
                  <a:outerShdw blurRad="38100" dist="38100" dir="2700000" algn="tl">
                    <a:srgbClr val="000000">
                      <a:alpha val="43137"/>
                    </a:srgbClr>
                  </a:outerShdw>
                </a:effectLst>
              </a:rPr>
              <a:t>AfirmaSUS</a:t>
            </a:r>
            <a:endParaRPr lang="pt-BR" sz="3200" b="1" dirty="0">
              <a:effectLst>
                <a:outerShdw blurRad="38100" dist="38100" dir="2700000" algn="tl">
                  <a:srgbClr val="000000">
                    <a:alpha val="43137"/>
                  </a:srgbClr>
                </a:outerShdw>
              </a:effectLst>
            </a:endParaRPr>
          </a:p>
        </p:txBody>
      </p:sp>
      <p:pic>
        <p:nvPicPr>
          <p:cNvPr id="43" name="Imagem 42">
            <a:extLst>
              <a:ext uri="{FF2B5EF4-FFF2-40B4-BE49-F238E27FC236}">
                <a16:creationId xmlns:a16="http://schemas.microsoft.com/office/drawing/2014/main" id="{4FC1D9C9-291F-711A-E42E-7F3BD9116E40}"/>
              </a:ext>
            </a:extLst>
          </p:cNvPr>
          <p:cNvPicPr>
            <a:picLocks noChangeAspect="1"/>
          </p:cNvPicPr>
          <p:nvPr/>
        </p:nvPicPr>
        <p:blipFill>
          <a:blip r:embed="rId6"/>
          <a:stretch>
            <a:fillRect/>
          </a:stretch>
        </p:blipFill>
        <p:spPr>
          <a:xfrm>
            <a:off x="8443992" y="2472764"/>
            <a:ext cx="3152775" cy="1447800"/>
          </a:xfrm>
          <a:prstGeom prst="rect">
            <a:avLst/>
          </a:prstGeom>
        </p:spPr>
      </p:pic>
      <p:pic>
        <p:nvPicPr>
          <p:cNvPr id="4" name="Imagem 3"/>
          <p:cNvPicPr>
            <a:picLocks noChangeAspect="1"/>
          </p:cNvPicPr>
          <p:nvPr/>
        </p:nvPicPr>
        <p:blipFill rotWithShape="1">
          <a:blip r:embed="rId7"/>
          <a:srcRect l="8851" t="12578" r="38279" b="8239"/>
          <a:stretch/>
        </p:blipFill>
        <p:spPr>
          <a:xfrm>
            <a:off x="7955657" y="1329128"/>
            <a:ext cx="3641110" cy="801393"/>
          </a:xfrm>
          <a:prstGeom prst="rect">
            <a:avLst/>
          </a:prstGeom>
        </p:spPr>
      </p:pic>
      <p:sp>
        <p:nvSpPr>
          <p:cNvPr id="12" name="CaixaDeTexto 11">
            <a:extLst>
              <a:ext uri="{FF2B5EF4-FFF2-40B4-BE49-F238E27FC236}">
                <a16:creationId xmlns:a16="http://schemas.microsoft.com/office/drawing/2014/main" id="{C6A992D7-7DCA-8405-7A27-A07ADC193799}"/>
              </a:ext>
            </a:extLst>
          </p:cNvPr>
          <p:cNvSpPr txBox="1"/>
          <p:nvPr/>
        </p:nvSpPr>
        <p:spPr>
          <a:xfrm>
            <a:off x="8667419" y="4191312"/>
            <a:ext cx="2457930" cy="954107"/>
          </a:xfrm>
          <a:prstGeom prst="rect">
            <a:avLst/>
          </a:prstGeom>
          <a:solidFill>
            <a:schemeClr val="accent5"/>
          </a:solidFill>
        </p:spPr>
        <p:txBody>
          <a:bodyPr wrap="square">
            <a:spAutoFit/>
          </a:bodyPr>
          <a:lstStyle/>
          <a:p>
            <a:pPr algn="ctr"/>
            <a:r>
              <a:rPr lang="pt-BR" sz="2800" b="1" dirty="0">
                <a:effectLst>
                  <a:outerShdw blurRad="38100" dist="38100" dir="2700000" algn="tl">
                    <a:srgbClr val="000000">
                      <a:alpha val="43137"/>
                    </a:srgbClr>
                  </a:outerShdw>
                </a:effectLst>
              </a:rPr>
              <a:t>Reorientação das DCN</a:t>
            </a:r>
          </a:p>
        </p:txBody>
      </p:sp>
      <p:sp>
        <p:nvSpPr>
          <p:cNvPr id="15" name="CaixaDeTexto 14">
            <a:extLst>
              <a:ext uri="{FF2B5EF4-FFF2-40B4-BE49-F238E27FC236}">
                <a16:creationId xmlns:a16="http://schemas.microsoft.com/office/drawing/2014/main" id="{C6A992D7-7DCA-8405-7A27-A07ADC193799}"/>
              </a:ext>
            </a:extLst>
          </p:cNvPr>
          <p:cNvSpPr txBox="1"/>
          <p:nvPr/>
        </p:nvSpPr>
        <p:spPr>
          <a:xfrm>
            <a:off x="5197182" y="5934808"/>
            <a:ext cx="2056472" cy="830997"/>
          </a:xfrm>
          <a:prstGeom prst="rect">
            <a:avLst/>
          </a:prstGeom>
          <a:solidFill>
            <a:srgbClr val="75386B"/>
          </a:solidFill>
        </p:spPr>
        <p:txBody>
          <a:bodyPr wrap="square">
            <a:spAutoFit/>
          </a:bodyPr>
          <a:lstStyle/>
          <a:p>
            <a:pPr algn="ctr"/>
            <a:r>
              <a:rPr lang="pt-BR" sz="2400" b="1" dirty="0">
                <a:effectLst>
                  <a:outerShdw blurRad="38100" dist="38100" dir="2700000" algn="tl">
                    <a:srgbClr val="000000">
                      <a:alpha val="43137"/>
                    </a:srgbClr>
                  </a:outerShdw>
                </a:effectLst>
              </a:rPr>
              <a:t>Mais Saúde Bucal no SUS</a:t>
            </a:r>
          </a:p>
        </p:txBody>
      </p:sp>
      <p:sp>
        <p:nvSpPr>
          <p:cNvPr id="16" name="CaixaDeTexto 15">
            <a:extLst>
              <a:ext uri="{FF2B5EF4-FFF2-40B4-BE49-F238E27FC236}">
                <a16:creationId xmlns:a16="http://schemas.microsoft.com/office/drawing/2014/main" id="{C6A992D7-7DCA-8405-7A27-A07ADC193799}"/>
              </a:ext>
            </a:extLst>
          </p:cNvPr>
          <p:cNvSpPr txBox="1"/>
          <p:nvPr/>
        </p:nvSpPr>
        <p:spPr>
          <a:xfrm>
            <a:off x="2507361" y="4273178"/>
            <a:ext cx="2457930" cy="461665"/>
          </a:xfrm>
          <a:prstGeom prst="rect">
            <a:avLst/>
          </a:prstGeom>
          <a:solidFill>
            <a:srgbClr val="BC8D90"/>
          </a:solidFill>
        </p:spPr>
        <p:txBody>
          <a:bodyPr wrap="square">
            <a:spAutoFit/>
          </a:bodyPr>
          <a:lstStyle/>
          <a:p>
            <a:pPr algn="ctr"/>
            <a:r>
              <a:rPr lang="pt-BR" sz="2400" b="1" dirty="0">
                <a:effectLst>
                  <a:outerShdw blurRad="38100" dist="38100" dir="2700000" algn="tl">
                    <a:srgbClr val="000000">
                      <a:alpha val="43137"/>
                    </a:srgbClr>
                  </a:outerShdw>
                </a:effectLst>
              </a:rPr>
              <a:t>Mais Especialistas</a:t>
            </a:r>
          </a:p>
        </p:txBody>
      </p:sp>
      <p:sp>
        <p:nvSpPr>
          <p:cNvPr id="17" name="CaixaDeTexto 16">
            <a:extLst>
              <a:ext uri="{FF2B5EF4-FFF2-40B4-BE49-F238E27FC236}">
                <a16:creationId xmlns:a16="http://schemas.microsoft.com/office/drawing/2014/main" id="{C6A992D7-7DCA-8405-7A27-A07ADC193799}"/>
              </a:ext>
            </a:extLst>
          </p:cNvPr>
          <p:cNvSpPr txBox="1"/>
          <p:nvPr/>
        </p:nvSpPr>
        <p:spPr>
          <a:xfrm>
            <a:off x="49431" y="5656965"/>
            <a:ext cx="2457930" cy="584775"/>
          </a:xfrm>
          <a:prstGeom prst="rect">
            <a:avLst/>
          </a:prstGeom>
          <a:solidFill>
            <a:srgbClr val="FF0000"/>
          </a:solidFill>
        </p:spPr>
        <p:txBody>
          <a:bodyPr wrap="square">
            <a:spAutoFit/>
          </a:bodyPr>
          <a:lstStyle/>
          <a:p>
            <a:pPr algn="ctr"/>
            <a:r>
              <a:rPr lang="pt-BR" sz="3200" b="1" dirty="0">
                <a:effectLst>
                  <a:outerShdw blurRad="38100" dist="38100" dir="2700000" algn="tl">
                    <a:srgbClr val="000000">
                      <a:alpha val="43137"/>
                    </a:srgbClr>
                  </a:outerShdw>
                </a:effectLst>
              </a:rPr>
              <a:t>EPS RAPS</a:t>
            </a:r>
          </a:p>
        </p:txBody>
      </p:sp>
    </p:spTree>
    <p:extLst>
      <p:ext uri="{BB962C8B-B14F-4D97-AF65-F5344CB8AC3E}">
        <p14:creationId xmlns:p14="http://schemas.microsoft.com/office/powerpoint/2010/main" val="211036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10" name="CaixaDeTexto 9">
            <a:extLst>
              <a:ext uri="{FF2B5EF4-FFF2-40B4-BE49-F238E27FC236}">
                <a16:creationId xmlns:a16="http://schemas.microsoft.com/office/drawing/2014/main" id="{D127AD8D-3782-E04E-F2A7-8BF1E35EC7A6}"/>
              </a:ext>
            </a:extLst>
          </p:cNvPr>
          <p:cNvSpPr txBox="1"/>
          <p:nvPr/>
        </p:nvSpPr>
        <p:spPr>
          <a:xfrm>
            <a:off x="4763933" y="3827844"/>
            <a:ext cx="6766405" cy="116818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a:solidFill>
                  <a:srgbClr val="FFFFFE"/>
                </a:solidFill>
                <a:effectLst>
                  <a:outerShdw blurRad="38100" dist="38100" dir="2700000" algn="tl">
                    <a:srgbClr val="000000">
                      <a:alpha val="43137"/>
                    </a:srgbClr>
                  </a:outerShdw>
                </a:effectLst>
                <a:latin typeface="+mj-lt"/>
                <a:ea typeface="+mj-ea"/>
                <a:cs typeface="+mj-cs"/>
              </a:rPr>
              <a:t>PARTICIPAÇÃO E CONTROLE SOCIAL</a:t>
            </a:r>
          </a:p>
        </p:txBody>
      </p:sp>
      <p:sp>
        <p:nvSpPr>
          <p:cNvPr id="39" name="Freeform: Shape 38">
            <a:extLst>
              <a:ext uri="{FF2B5EF4-FFF2-40B4-BE49-F238E27FC236}">
                <a16:creationId xmlns:a16="http://schemas.microsoft.com/office/drawing/2014/main" id="{EBF4792E-DF83-4D24-9924-01EC30A32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512"/>
            <a:ext cx="3952259" cy="5932172"/>
          </a:xfrm>
          <a:custGeom>
            <a:avLst/>
            <a:gdLst>
              <a:gd name="connsiteX0" fmla="*/ 986173 w 3952259"/>
              <a:gd name="connsiteY0" fmla="*/ 0 h 5932172"/>
              <a:gd name="connsiteX1" fmla="*/ 3952259 w 3952259"/>
              <a:gd name="connsiteY1" fmla="*/ 2966086 h 5932172"/>
              <a:gd name="connsiteX2" fmla="*/ 986173 w 3952259"/>
              <a:gd name="connsiteY2" fmla="*/ 5932172 h 5932172"/>
              <a:gd name="connsiteX3" fmla="*/ 104150 w 3952259"/>
              <a:gd name="connsiteY3" fmla="*/ 5798823 h 5932172"/>
              <a:gd name="connsiteX4" fmla="*/ 0 w 3952259"/>
              <a:gd name="connsiteY4" fmla="*/ 5760704 h 5932172"/>
              <a:gd name="connsiteX5" fmla="*/ 0 w 3952259"/>
              <a:gd name="connsiteY5" fmla="*/ 171469 h 5932172"/>
              <a:gd name="connsiteX6" fmla="*/ 104150 w 3952259"/>
              <a:gd name="connsiteY6" fmla="*/ 133350 h 5932172"/>
              <a:gd name="connsiteX7" fmla="*/ 986173 w 3952259"/>
              <a:gd name="connsiteY7" fmla="*/ 0 h 59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259" h="5932172">
                <a:moveTo>
                  <a:pt x="986173" y="0"/>
                </a:moveTo>
                <a:cubicBezTo>
                  <a:pt x="2624297" y="0"/>
                  <a:pt x="3952259" y="1327962"/>
                  <a:pt x="3952259" y="2966086"/>
                </a:cubicBezTo>
                <a:cubicBezTo>
                  <a:pt x="3952259" y="4604210"/>
                  <a:pt x="2624297" y="5932172"/>
                  <a:pt x="986173" y="5932172"/>
                </a:cubicBezTo>
                <a:cubicBezTo>
                  <a:pt x="679025" y="5932172"/>
                  <a:pt x="382781" y="5885486"/>
                  <a:pt x="104150" y="5798823"/>
                </a:cubicBezTo>
                <a:lnTo>
                  <a:pt x="0" y="5760704"/>
                </a:lnTo>
                <a:lnTo>
                  <a:pt x="0" y="171469"/>
                </a:lnTo>
                <a:lnTo>
                  <a:pt x="104150" y="133350"/>
                </a:lnTo>
                <a:cubicBezTo>
                  <a:pt x="382781" y="46686"/>
                  <a:pt x="679025" y="0"/>
                  <a:pt x="9861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15837328-A57C-47AA-B520-C83F4A6BD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8125" y="0"/>
            <a:ext cx="4475748" cy="3256337"/>
          </a:xfrm>
          <a:custGeom>
            <a:avLst/>
            <a:gdLst>
              <a:gd name="connsiteX0" fmla="*/ 246861 w 4475748"/>
              <a:gd name="connsiteY0" fmla="*/ 0 h 3256337"/>
              <a:gd name="connsiteX1" fmla="*/ 4228888 w 4475748"/>
              <a:gd name="connsiteY1" fmla="*/ 0 h 3256337"/>
              <a:gd name="connsiteX2" fmla="*/ 4299885 w 4475748"/>
              <a:gd name="connsiteY2" fmla="*/ 147382 h 3256337"/>
              <a:gd name="connsiteX3" fmla="*/ 4475748 w 4475748"/>
              <a:gd name="connsiteY3" fmla="*/ 1018463 h 3256337"/>
              <a:gd name="connsiteX4" fmla="*/ 2237874 w 4475748"/>
              <a:gd name="connsiteY4" fmla="*/ 3256337 h 3256337"/>
              <a:gd name="connsiteX5" fmla="*/ 0 w 4475748"/>
              <a:gd name="connsiteY5" fmla="*/ 1018463 h 3256337"/>
              <a:gd name="connsiteX6" fmla="*/ 175863 w 4475748"/>
              <a:gd name="connsiteY6" fmla="*/ 147382 h 325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5748" h="3256337">
                <a:moveTo>
                  <a:pt x="246861" y="0"/>
                </a:moveTo>
                <a:lnTo>
                  <a:pt x="4228888" y="0"/>
                </a:lnTo>
                <a:lnTo>
                  <a:pt x="4299885" y="147382"/>
                </a:lnTo>
                <a:cubicBezTo>
                  <a:pt x="4413128" y="415117"/>
                  <a:pt x="4475748" y="709477"/>
                  <a:pt x="4475748" y="1018463"/>
                </a:cubicBezTo>
                <a:cubicBezTo>
                  <a:pt x="4475748" y="2254407"/>
                  <a:pt x="3473818" y="3256337"/>
                  <a:pt x="2237874" y="3256337"/>
                </a:cubicBezTo>
                <a:cubicBezTo>
                  <a:pt x="1001930" y="3256337"/>
                  <a:pt x="0" y="2254407"/>
                  <a:pt x="0" y="1018463"/>
                </a:cubicBezTo>
                <a:cubicBezTo>
                  <a:pt x="0" y="709477"/>
                  <a:pt x="62621" y="415117"/>
                  <a:pt x="175863" y="1473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Arc 42">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580241">
            <a:off x="-1784401" y="613620"/>
            <a:ext cx="6199926" cy="6199926"/>
          </a:xfrm>
          <a:prstGeom prst="arc">
            <a:avLst>
              <a:gd name="adj1" fmla="val 14455503"/>
              <a:gd name="adj2" fmla="val 18389131"/>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Imagem 4">
            <a:extLst>
              <a:ext uri="{FF2B5EF4-FFF2-40B4-BE49-F238E27FC236}">
                <a16:creationId xmlns:a16="http://schemas.microsoft.com/office/drawing/2014/main" id="{A53E8474-9718-D64B-677D-33B023FAFBE2}"/>
              </a:ext>
            </a:extLst>
          </p:cNvPr>
          <p:cNvPicPr>
            <a:picLocks noChangeAspect="1"/>
          </p:cNvPicPr>
          <p:nvPr/>
        </p:nvPicPr>
        <p:blipFill>
          <a:blip r:embed="rId2"/>
          <a:stretch>
            <a:fillRect/>
          </a:stretch>
        </p:blipFill>
        <p:spPr>
          <a:xfrm>
            <a:off x="5155" y="2346960"/>
            <a:ext cx="3605799" cy="1802899"/>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2" name="Imagem 1">
            <a:extLst>
              <a:ext uri="{FF2B5EF4-FFF2-40B4-BE49-F238E27FC236}">
                <a16:creationId xmlns:a16="http://schemas.microsoft.com/office/drawing/2014/main" id="{96189453-A9F8-4B25-6F04-F6CB99D187F6}"/>
              </a:ext>
            </a:extLst>
          </p:cNvPr>
          <p:cNvPicPr>
            <a:picLocks noChangeAspect="1"/>
          </p:cNvPicPr>
          <p:nvPr/>
        </p:nvPicPr>
        <p:blipFill>
          <a:blip r:embed="rId3"/>
          <a:stretch>
            <a:fillRect/>
          </a:stretch>
        </p:blipFill>
        <p:spPr>
          <a:xfrm>
            <a:off x="4565216" y="-4651"/>
            <a:ext cx="2825603" cy="2642913"/>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p:spPr>
      </p:pic>
      <p:sp>
        <p:nvSpPr>
          <p:cNvPr id="45" name="Freeform: Shape 44">
            <a:extLst>
              <a:ext uri="{FF2B5EF4-FFF2-40B4-BE49-F238E27FC236}">
                <a16:creationId xmlns:a16="http://schemas.microsoft.com/office/drawing/2014/main" id="{8A03A6A2-7849-4179-B68F-C11DDDB23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1078" y="0"/>
            <a:ext cx="3440922" cy="3674631"/>
          </a:xfrm>
          <a:custGeom>
            <a:avLst/>
            <a:gdLst>
              <a:gd name="connsiteX0" fmla="*/ 523074 w 3440922"/>
              <a:gd name="connsiteY0" fmla="*/ 0 h 3674631"/>
              <a:gd name="connsiteX1" fmla="*/ 3440922 w 3440922"/>
              <a:gd name="connsiteY1" fmla="*/ 0 h 3674631"/>
              <a:gd name="connsiteX2" fmla="*/ 3440922 w 3440922"/>
              <a:gd name="connsiteY2" fmla="*/ 3321701 h 3674631"/>
              <a:gd name="connsiteX3" fmla="*/ 3304578 w 3440922"/>
              <a:gd name="connsiteY3" fmla="*/ 3404532 h 3674631"/>
              <a:gd name="connsiteX4" fmla="*/ 2237874 w 3440922"/>
              <a:gd name="connsiteY4" fmla="*/ 3674631 h 3674631"/>
              <a:gd name="connsiteX5" fmla="*/ 0 w 3440922"/>
              <a:gd name="connsiteY5" fmla="*/ 1436757 h 3674631"/>
              <a:gd name="connsiteX6" fmla="*/ 511022 w 3440922"/>
              <a:gd name="connsiteY6" fmla="*/ 13261 h 367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922" h="3674631">
                <a:moveTo>
                  <a:pt x="523074" y="0"/>
                </a:moveTo>
                <a:lnTo>
                  <a:pt x="3440922" y="0"/>
                </a:lnTo>
                <a:lnTo>
                  <a:pt x="3440922" y="3321701"/>
                </a:lnTo>
                <a:lnTo>
                  <a:pt x="3304578" y="3404532"/>
                </a:lnTo>
                <a:cubicBezTo>
                  <a:pt x="2987486" y="3576786"/>
                  <a:pt x="2624107" y="3674631"/>
                  <a:pt x="2237874" y="3674631"/>
                </a:cubicBezTo>
                <a:cubicBezTo>
                  <a:pt x="1001930" y="3674631"/>
                  <a:pt x="0" y="2672701"/>
                  <a:pt x="0" y="1436757"/>
                </a:cubicBezTo>
                <a:cubicBezTo>
                  <a:pt x="0" y="896032"/>
                  <a:pt x="191776" y="400098"/>
                  <a:pt x="511022" y="132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m 2">
            <a:extLst>
              <a:ext uri="{FF2B5EF4-FFF2-40B4-BE49-F238E27FC236}">
                <a16:creationId xmlns:a16="http://schemas.microsoft.com/office/drawing/2014/main" id="{39BC1667-2265-47CA-E585-F8D2BD22FB5C}"/>
              </a:ext>
            </a:extLst>
          </p:cNvPr>
          <p:cNvPicPr>
            <a:picLocks noChangeAspect="1"/>
          </p:cNvPicPr>
          <p:nvPr/>
        </p:nvPicPr>
        <p:blipFill>
          <a:blip r:embed="rId4"/>
          <a:stretch>
            <a:fillRect/>
          </a:stretch>
        </p:blipFill>
        <p:spPr>
          <a:xfrm>
            <a:off x="9473404" y="946827"/>
            <a:ext cx="2518129" cy="1299419"/>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sp>
        <p:nvSpPr>
          <p:cNvPr id="4" name="Espaço Reservado para Número de Slide 3">
            <a:extLst>
              <a:ext uri="{FF2B5EF4-FFF2-40B4-BE49-F238E27FC236}">
                <a16:creationId xmlns:a16="http://schemas.microsoft.com/office/drawing/2014/main" id="{C95C7BB6-B979-DDE3-A5B5-1A8BF5E4DF29}"/>
              </a:ext>
            </a:extLst>
          </p:cNvPr>
          <p:cNvSpPr>
            <a:spLocks noGrp="1"/>
          </p:cNvSpPr>
          <p:nvPr>
            <p:ph type="sldNum" sz="quarter" idx="12"/>
          </p:nvPr>
        </p:nvSpPr>
        <p:spPr>
          <a:xfrm>
            <a:off x="10290748" y="6356350"/>
            <a:ext cx="1063052" cy="365125"/>
          </a:xfrm>
        </p:spPr>
        <p:txBody>
          <a:bodyPr vert="horz" lIns="91440" tIns="45720" rIns="91440" bIns="45720" rtlCol="0" anchor="ctr">
            <a:normAutofit/>
          </a:bodyPr>
          <a:lstStyle/>
          <a:p>
            <a:pPr defTabSz="914400">
              <a:spcAft>
                <a:spcPts val="600"/>
              </a:spcAft>
            </a:pPr>
            <a:fld id="{48F63A3B-78C7-47BE-AE5E-E10140E04643}" type="slidenum">
              <a:rPr lang="en-US">
                <a:solidFill>
                  <a:srgbClr val="FFFFFE"/>
                </a:solidFill>
              </a:rPr>
              <a:pPr defTabSz="914400">
                <a:spcAft>
                  <a:spcPts val="600"/>
                </a:spcAft>
              </a:pPr>
              <a:t>47</a:t>
            </a:fld>
            <a:endParaRPr lang="en-US">
              <a:solidFill>
                <a:srgbClr val="FFFFFE"/>
              </a:solidFill>
            </a:endParaRPr>
          </a:p>
        </p:txBody>
      </p:sp>
    </p:spTree>
    <p:extLst>
      <p:ext uri="{BB962C8B-B14F-4D97-AF65-F5344CB8AC3E}">
        <p14:creationId xmlns:p14="http://schemas.microsoft.com/office/powerpoint/2010/main" val="855645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48</a:t>
            </a:fld>
            <a:endParaRPr lang="pt-BR" dirty="0"/>
          </a:p>
        </p:txBody>
      </p:sp>
      <p:sp>
        <p:nvSpPr>
          <p:cNvPr id="2" name="Retângulo 1"/>
          <p:cNvSpPr/>
          <p:nvPr/>
        </p:nvSpPr>
        <p:spPr>
          <a:xfrm>
            <a:off x="2340033" y="2796924"/>
            <a:ext cx="8728363" cy="1477328"/>
          </a:xfrm>
          <a:prstGeom prst="rect">
            <a:avLst/>
          </a:prstGeom>
        </p:spPr>
        <p:txBody>
          <a:bodyPr wrap="square">
            <a:spAutoFit/>
          </a:bodyPr>
          <a:lstStyle/>
          <a:p>
            <a:r>
              <a:rPr lang="pt-BR" sz="5400" b="1" u="sng" dirty="0">
                <a:solidFill>
                  <a:srgbClr val="549EAA"/>
                </a:solidFill>
                <a:latin typeface="Alexandria" pitchFamily="2" charset="-78"/>
                <a:cs typeface="Alexandria" pitchFamily="2" charset="-78"/>
              </a:rPr>
              <a:t>Documento</a:t>
            </a:r>
            <a:r>
              <a:rPr lang="pt-BR" sz="4000" b="1" u="sng" dirty="0">
                <a:solidFill>
                  <a:srgbClr val="549EAA"/>
                </a:solidFill>
                <a:latin typeface="Alexandria" pitchFamily="2" charset="-78"/>
                <a:cs typeface="Alexandria" pitchFamily="2" charset="-78"/>
              </a:rPr>
              <a:t> </a:t>
            </a:r>
            <a:r>
              <a:rPr lang="pt-BR" sz="5400" b="1" u="sng" dirty="0">
                <a:solidFill>
                  <a:srgbClr val="549EAA"/>
                </a:solidFill>
                <a:latin typeface="Alexandria" pitchFamily="2" charset="-78"/>
                <a:cs typeface="Alexandria" pitchFamily="2" charset="-78"/>
              </a:rPr>
              <a:t>Orientador</a:t>
            </a:r>
            <a:r>
              <a:rPr lang="pt-BR" sz="4000" b="1" u="sng" dirty="0">
                <a:solidFill>
                  <a:srgbClr val="549EAA"/>
                </a:solidFill>
                <a:latin typeface="Alexandria" pitchFamily="2" charset="-78"/>
                <a:cs typeface="Alexandria" pitchFamily="2" charset="-78"/>
              </a:rPr>
              <a:t> </a:t>
            </a:r>
          </a:p>
          <a:p>
            <a:br>
              <a:rPr lang="pt-BR" b="1" dirty="0">
                <a:solidFill>
                  <a:schemeClr val="tx1">
                    <a:lumMod val="50000"/>
                    <a:lumOff val="50000"/>
                  </a:schemeClr>
                </a:solidFill>
              </a:rPr>
            </a:br>
            <a:endParaRPr lang="pt-BR" b="1" dirty="0">
              <a:solidFill>
                <a:schemeClr val="tx1">
                  <a:lumMod val="50000"/>
                  <a:lumOff val="50000"/>
                </a:schemeClr>
              </a:solidFill>
            </a:endParaRPr>
          </a:p>
        </p:txBody>
      </p:sp>
      <p:pic>
        <p:nvPicPr>
          <p:cNvPr id="4" name="Imagem 3" descr="Logotipo&#10;&#10;Descrição gerada automaticamente com confiança média">
            <a:extLst>
              <a:ext uri="{FF2B5EF4-FFF2-40B4-BE49-F238E27FC236}">
                <a16:creationId xmlns:a16="http://schemas.microsoft.com/office/drawing/2014/main" id="{B5091F82-A95B-3F28-29CF-5697ED8CA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1" y="0"/>
            <a:ext cx="12192000" cy="6858000"/>
          </a:xfrm>
          <a:prstGeom prst="rect">
            <a:avLst/>
          </a:prstGeom>
        </p:spPr>
      </p:pic>
      <p:sp>
        <p:nvSpPr>
          <p:cNvPr id="3" name="CaixaDeTexto 2">
            <a:extLst>
              <a:ext uri="{FF2B5EF4-FFF2-40B4-BE49-F238E27FC236}">
                <a16:creationId xmlns:a16="http://schemas.microsoft.com/office/drawing/2014/main" id="{4CE59B87-5A4E-E00A-F187-B1194DE28C40}"/>
              </a:ext>
            </a:extLst>
          </p:cNvPr>
          <p:cNvSpPr txBox="1"/>
          <p:nvPr/>
        </p:nvSpPr>
        <p:spPr>
          <a:xfrm>
            <a:off x="1838960" y="4260984"/>
            <a:ext cx="8402320" cy="830997"/>
          </a:xfrm>
          <a:prstGeom prst="rect">
            <a:avLst/>
          </a:prstGeom>
          <a:solidFill>
            <a:schemeClr val="accent2">
              <a:lumMod val="75000"/>
            </a:schemeClr>
          </a:solidFill>
        </p:spPr>
        <p:txBody>
          <a:bodyPr wrap="square" rtlCol="0">
            <a:spAutoFit/>
          </a:bodyPr>
          <a:lstStyle/>
          <a:p>
            <a:pPr algn="ctr"/>
            <a:r>
              <a:rPr lang="pt-BR" sz="2400" b="1" dirty="0">
                <a:solidFill>
                  <a:schemeClr val="bg1"/>
                </a:solidFill>
                <a:latin typeface="Alexandria ExtraBold" pitchFamily="2" charset="-78"/>
                <a:cs typeface="Alexandria ExtraBold"/>
              </a:rPr>
              <a:t>“Democracia, Trabalho e Educação na Saúde para o Desenvolvimento: Gente que faz o SUS acontecer”  </a:t>
            </a:r>
          </a:p>
        </p:txBody>
      </p:sp>
    </p:spTree>
    <p:extLst>
      <p:ext uri="{BB962C8B-B14F-4D97-AF65-F5344CB8AC3E}">
        <p14:creationId xmlns:p14="http://schemas.microsoft.com/office/powerpoint/2010/main" val="2769581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264F1E4-3E18-EC08-9411-341C808841F7}"/>
              </a:ext>
            </a:extLst>
          </p:cNvPr>
          <p:cNvPicPr>
            <a:picLocks noChangeAspect="1"/>
          </p:cNvPicPr>
          <p:nvPr/>
        </p:nvPicPr>
        <p:blipFill>
          <a:blip r:embed="rId2"/>
          <a:stretch>
            <a:fillRect/>
          </a:stretch>
        </p:blipFill>
        <p:spPr>
          <a:xfrm>
            <a:off x="10596972" y="0"/>
            <a:ext cx="1547464" cy="1334585"/>
          </a:xfrm>
          <a:prstGeom prst="rect">
            <a:avLst/>
          </a:prstGeom>
        </p:spPr>
      </p:pic>
      <p:sp>
        <p:nvSpPr>
          <p:cNvPr id="6" name="CaixaDeTexto 5"/>
          <p:cNvSpPr txBox="1"/>
          <p:nvPr/>
        </p:nvSpPr>
        <p:spPr>
          <a:xfrm>
            <a:off x="5581033" y="1801723"/>
            <a:ext cx="184730" cy="369332"/>
          </a:xfrm>
          <a:prstGeom prst="rect">
            <a:avLst/>
          </a:prstGeom>
          <a:noFill/>
        </p:spPr>
        <p:txBody>
          <a:bodyPr wrap="none" rtlCol="0">
            <a:spAutoFit/>
          </a:bodyPr>
          <a:lstStyle/>
          <a:p>
            <a:pPr algn="ctr"/>
            <a:endParaRPr lang="pt-BR" b="1" dirty="0"/>
          </a:p>
        </p:txBody>
      </p:sp>
      <p:sp>
        <p:nvSpPr>
          <p:cNvPr id="7" name="Espaço Reservado para Conteúdo 2">
            <a:extLst>
              <a:ext uri="{FF2B5EF4-FFF2-40B4-BE49-F238E27FC236}">
                <a16:creationId xmlns:a16="http://schemas.microsoft.com/office/drawing/2014/main" id="{EFBF6BAE-88D2-3CFB-C58A-3A64993B9D7B}"/>
              </a:ext>
            </a:extLst>
          </p:cNvPr>
          <p:cNvSpPr txBox="1">
            <a:spLocks/>
          </p:cNvSpPr>
          <p:nvPr/>
        </p:nvSpPr>
        <p:spPr>
          <a:xfrm>
            <a:off x="443057" y="1459249"/>
            <a:ext cx="10645412" cy="50303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Tx/>
              <a:buNone/>
            </a:pPr>
            <a:r>
              <a:rPr lang="pt-BR" sz="2133" dirty="0"/>
              <a:t>A </a:t>
            </a:r>
            <a:r>
              <a:rPr lang="pt-BR" sz="2400" dirty="0"/>
              <a:t>17ª Conferência Nacional de Saúde, em julho de 2023, que marcou o reconhecimento da participação social na luta pela garantia do direito universal à saúde, a defesa do SUS, da vida e da democracia. Mostrando o quanto é estratégico, portanto, colocar em movimento redes nacionais e frentes de lutas pelo fortalecimento da democracia direta e participativa, no contexto de um grande pacto nacional, que tenha como base a ética da solidariedade e que dê sustentação social e política para os avanços da sociedade.</a:t>
            </a:r>
          </a:p>
          <a:p>
            <a:pPr marL="0" indent="0" algn="just">
              <a:buClrTx/>
              <a:buNone/>
            </a:pPr>
            <a:endParaRPr lang="pt-BR" sz="2400" dirty="0"/>
          </a:p>
          <a:p>
            <a:pPr marL="0" indent="0" algn="just">
              <a:buClrTx/>
              <a:buNone/>
            </a:pPr>
            <a:r>
              <a:rPr lang="pt-BR" sz="2400" dirty="0"/>
              <a:t>A convocação da 4ª CNGTES marca a recuperação do conceito de trabalho em saúde de relevância pública, tendo em vista que são as trabalhadoras e trabalhadores do SUS os sujeitos políticos que constroem cotidianamente, em conjunto com pessoas usuárias e gestoras comprometidas com o SUS, as ações e serviços de saúde pública. </a:t>
            </a:r>
            <a:endParaRPr lang="pt-BR" sz="2133" dirty="0"/>
          </a:p>
        </p:txBody>
      </p:sp>
    </p:spTree>
    <p:extLst>
      <p:ext uri="{BB962C8B-B14F-4D97-AF65-F5344CB8AC3E}">
        <p14:creationId xmlns:p14="http://schemas.microsoft.com/office/powerpoint/2010/main" val="3830605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819431" y="3229109"/>
            <a:ext cx="11372570" cy="923330"/>
          </a:xfrm>
          <a:prstGeom prst="rect">
            <a:avLst/>
          </a:prstGeom>
          <a:solidFill>
            <a:schemeClr val="accent4">
              <a:lumMod val="60000"/>
              <a:lumOff val="40000"/>
            </a:schemeClr>
          </a:solidFill>
        </p:spPr>
        <p:txBody>
          <a:bodyPr wrap="square">
            <a:spAutoFit/>
          </a:bodyPr>
          <a:lstStyle/>
          <a:p>
            <a:pPr algn="ctr"/>
            <a:r>
              <a:rPr lang="pt-BR" sz="5400" b="1" dirty="0">
                <a:solidFill>
                  <a:schemeClr val="bg1"/>
                </a:solidFill>
                <a:effectLst>
                  <a:outerShdw blurRad="38100" dist="38100" dir="2700000" algn="tl">
                    <a:srgbClr val="000000">
                      <a:alpha val="43137"/>
                    </a:srgbClr>
                  </a:outerShdw>
                </a:effectLst>
              </a:rPr>
              <a:t>CLASSE – RAÇA - GÊNERO</a:t>
            </a:r>
          </a:p>
        </p:txBody>
      </p:sp>
      <p:grpSp>
        <p:nvGrpSpPr>
          <p:cNvPr id="12" name="Agrupar 11"/>
          <p:cNvGrpSpPr/>
          <p:nvPr/>
        </p:nvGrpSpPr>
        <p:grpSpPr>
          <a:xfrm>
            <a:off x="928899" y="4278539"/>
            <a:ext cx="1574157" cy="1307880"/>
            <a:chOff x="2905244" y="1331089"/>
            <a:chExt cx="1574157" cy="1250063"/>
          </a:xfrm>
        </p:grpSpPr>
        <p:sp>
          <p:nvSpPr>
            <p:cNvPr id="9" name="Fluxograma: Conector 8"/>
            <p:cNvSpPr/>
            <p:nvPr/>
          </p:nvSpPr>
          <p:spPr>
            <a:xfrm>
              <a:off x="2905244" y="1331089"/>
              <a:ext cx="1574157" cy="1250063"/>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3104905" y="1632955"/>
              <a:ext cx="1174833" cy="617759"/>
            </a:xfrm>
            <a:prstGeom prst="rect">
              <a:avLst/>
            </a:prstGeom>
            <a:noFill/>
          </p:spPr>
          <p:txBody>
            <a:bodyPr wrap="square" rtlCol="0">
              <a:spAutoFit/>
            </a:bodyPr>
            <a:lstStyle/>
            <a:p>
              <a:pPr algn="ctr"/>
              <a:r>
                <a:rPr lang="pt-BR" b="1" dirty="0"/>
                <a:t>Sistema Capitalista</a:t>
              </a:r>
            </a:p>
          </p:txBody>
        </p:sp>
      </p:grpSp>
      <p:grpSp>
        <p:nvGrpSpPr>
          <p:cNvPr id="13" name="Agrupar 12"/>
          <p:cNvGrpSpPr/>
          <p:nvPr/>
        </p:nvGrpSpPr>
        <p:grpSpPr>
          <a:xfrm>
            <a:off x="5285370" y="4239840"/>
            <a:ext cx="1574157" cy="1507080"/>
            <a:chOff x="2905244" y="1331089"/>
            <a:chExt cx="1574157" cy="1250063"/>
          </a:xfrm>
        </p:grpSpPr>
        <p:sp>
          <p:nvSpPr>
            <p:cNvPr id="14" name="Fluxograma: Conector 13"/>
            <p:cNvSpPr/>
            <p:nvPr/>
          </p:nvSpPr>
          <p:spPr>
            <a:xfrm>
              <a:off x="2905244" y="1331089"/>
              <a:ext cx="1574157" cy="1250063"/>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15" name="CaixaDeTexto 14"/>
            <p:cNvSpPr txBox="1"/>
            <p:nvPr/>
          </p:nvSpPr>
          <p:spPr>
            <a:xfrm>
              <a:off x="2957812" y="1735198"/>
              <a:ext cx="1469018" cy="338554"/>
            </a:xfrm>
            <a:prstGeom prst="rect">
              <a:avLst/>
            </a:prstGeom>
            <a:noFill/>
          </p:spPr>
          <p:txBody>
            <a:bodyPr wrap="square" rtlCol="0">
              <a:spAutoFit/>
            </a:bodyPr>
            <a:lstStyle/>
            <a:p>
              <a:pPr algn="ctr"/>
              <a:r>
                <a:rPr lang="pt-BR" sz="1600" b="1" dirty="0"/>
                <a:t>Escravagismo</a:t>
              </a:r>
            </a:p>
          </p:txBody>
        </p:sp>
      </p:grpSp>
      <p:grpSp>
        <p:nvGrpSpPr>
          <p:cNvPr id="16" name="Agrupar 15"/>
          <p:cNvGrpSpPr/>
          <p:nvPr/>
        </p:nvGrpSpPr>
        <p:grpSpPr>
          <a:xfrm>
            <a:off x="9864680" y="4518267"/>
            <a:ext cx="1805531" cy="1372211"/>
            <a:chOff x="2905244" y="1331089"/>
            <a:chExt cx="1574157" cy="1250063"/>
          </a:xfrm>
        </p:grpSpPr>
        <p:sp>
          <p:nvSpPr>
            <p:cNvPr id="17" name="Fluxograma: Conector 16"/>
            <p:cNvSpPr/>
            <p:nvPr/>
          </p:nvSpPr>
          <p:spPr>
            <a:xfrm>
              <a:off x="2905244" y="1331089"/>
              <a:ext cx="1574157" cy="1250063"/>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18" name="CaixaDeTexto 17"/>
            <p:cNvSpPr txBox="1"/>
            <p:nvPr/>
          </p:nvSpPr>
          <p:spPr>
            <a:xfrm>
              <a:off x="2957812" y="1735198"/>
              <a:ext cx="1469019" cy="308417"/>
            </a:xfrm>
            <a:prstGeom prst="rect">
              <a:avLst/>
            </a:prstGeom>
            <a:noFill/>
          </p:spPr>
          <p:txBody>
            <a:bodyPr wrap="square" rtlCol="0">
              <a:spAutoFit/>
            </a:bodyPr>
            <a:lstStyle/>
            <a:p>
              <a:pPr algn="ctr"/>
              <a:r>
                <a:rPr lang="pt-BR" sz="1600" b="1" dirty="0"/>
                <a:t>Colonialismo</a:t>
              </a:r>
            </a:p>
          </p:txBody>
        </p:sp>
      </p:grpSp>
      <p:grpSp>
        <p:nvGrpSpPr>
          <p:cNvPr id="19" name="Agrupar 18"/>
          <p:cNvGrpSpPr/>
          <p:nvPr/>
        </p:nvGrpSpPr>
        <p:grpSpPr>
          <a:xfrm>
            <a:off x="3097156" y="4741239"/>
            <a:ext cx="1574157" cy="1507080"/>
            <a:chOff x="2905244" y="1331089"/>
            <a:chExt cx="1574157" cy="1250063"/>
          </a:xfrm>
        </p:grpSpPr>
        <p:sp>
          <p:nvSpPr>
            <p:cNvPr id="20" name="Fluxograma: Conector 19"/>
            <p:cNvSpPr/>
            <p:nvPr/>
          </p:nvSpPr>
          <p:spPr>
            <a:xfrm>
              <a:off x="2905244" y="1331089"/>
              <a:ext cx="1574157" cy="1250063"/>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21" name="CaixaDeTexto 20"/>
            <p:cNvSpPr txBox="1"/>
            <p:nvPr/>
          </p:nvSpPr>
          <p:spPr>
            <a:xfrm>
              <a:off x="2947685" y="1540230"/>
              <a:ext cx="1469018" cy="830997"/>
            </a:xfrm>
            <a:prstGeom prst="rect">
              <a:avLst/>
            </a:prstGeom>
            <a:noFill/>
          </p:spPr>
          <p:txBody>
            <a:bodyPr wrap="square" rtlCol="0">
              <a:spAutoFit/>
            </a:bodyPr>
            <a:lstStyle/>
            <a:p>
              <a:pPr algn="ctr"/>
              <a:r>
                <a:rPr lang="pt-BR" sz="1600" b="1" dirty="0"/>
                <a:t>Genocídio dos povos indígenas</a:t>
              </a:r>
            </a:p>
          </p:txBody>
        </p:sp>
      </p:grpSp>
      <p:grpSp>
        <p:nvGrpSpPr>
          <p:cNvPr id="22" name="Agrupar 21"/>
          <p:cNvGrpSpPr/>
          <p:nvPr/>
        </p:nvGrpSpPr>
        <p:grpSpPr>
          <a:xfrm>
            <a:off x="7613768" y="4645301"/>
            <a:ext cx="1574157" cy="1507080"/>
            <a:chOff x="2905244" y="1331089"/>
            <a:chExt cx="1574157" cy="1250063"/>
          </a:xfrm>
        </p:grpSpPr>
        <p:sp>
          <p:nvSpPr>
            <p:cNvPr id="23" name="Fluxograma: Conector 22"/>
            <p:cNvSpPr/>
            <p:nvPr/>
          </p:nvSpPr>
          <p:spPr>
            <a:xfrm>
              <a:off x="2905244" y="1331089"/>
              <a:ext cx="1574157" cy="1250063"/>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24" name="CaixaDeTexto 23"/>
            <p:cNvSpPr txBox="1"/>
            <p:nvPr/>
          </p:nvSpPr>
          <p:spPr>
            <a:xfrm>
              <a:off x="2957812" y="1735198"/>
              <a:ext cx="1469018" cy="338554"/>
            </a:xfrm>
            <a:prstGeom prst="rect">
              <a:avLst/>
            </a:prstGeom>
            <a:noFill/>
          </p:spPr>
          <p:txBody>
            <a:bodyPr wrap="square" rtlCol="0">
              <a:spAutoFit/>
            </a:bodyPr>
            <a:lstStyle/>
            <a:p>
              <a:pPr algn="ctr"/>
              <a:r>
                <a:rPr lang="pt-BR" sz="1600" b="1" dirty="0"/>
                <a:t>Patriarcado</a:t>
              </a:r>
            </a:p>
          </p:txBody>
        </p:sp>
      </p:grpSp>
      <p:grpSp>
        <p:nvGrpSpPr>
          <p:cNvPr id="25" name="Agrupar 24"/>
          <p:cNvGrpSpPr/>
          <p:nvPr/>
        </p:nvGrpSpPr>
        <p:grpSpPr>
          <a:xfrm>
            <a:off x="2916338" y="1210393"/>
            <a:ext cx="1687566" cy="1394268"/>
            <a:chOff x="2905244" y="1331089"/>
            <a:chExt cx="1574157" cy="1250063"/>
          </a:xfrm>
        </p:grpSpPr>
        <p:sp>
          <p:nvSpPr>
            <p:cNvPr id="26" name="Fluxograma: Conector 25"/>
            <p:cNvSpPr/>
            <p:nvPr/>
          </p:nvSpPr>
          <p:spPr>
            <a:xfrm>
              <a:off x="2905244" y="1331089"/>
              <a:ext cx="1574157" cy="1250063"/>
            </a:xfrm>
            <a:prstGeom prst="flowChartConnec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27" name="CaixaDeTexto 26"/>
            <p:cNvSpPr txBox="1"/>
            <p:nvPr/>
          </p:nvSpPr>
          <p:spPr>
            <a:xfrm>
              <a:off x="2957812" y="1735198"/>
              <a:ext cx="1469018" cy="584775"/>
            </a:xfrm>
            <a:prstGeom prst="rect">
              <a:avLst/>
            </a:prstGeom>
            <a:noFill/>
          </p:spPr>
          <p:txBody>
            <a:bodyPr wrap="square" rtlCol="0">
              <a:spAutoFit/>
            </a:bodyPr>
            <a:lstStyle/>
            <a:p>
              <a:pPr algn="ctr"/>
              <a:r>
                <a:rPr lang="pt-BR" sz="1600" b="1" dirty="0"/>
                <a:t>Desigualdade Social</a:t>
              </a:r>
            </a:p>
          </p:txBody>
        </p:sp>
      </p:grpSp>
      <p:grpSp>
        <p:nvGrpSpPr>
          <p:cNvPr id="28" name="Agrupar 27"/>
          <p:cNvGrpSpPr/>
          <p:nvPr/>
        </p:nvGrpSpPr>
        <p:grpSpPr>
          <a:xfrm>
            <a:off x="5076272" y="1580674"/>
            <a:ext cx="1574157" cy="1465358"/>
            <a:chOff x="2905244" y="1331089"/>
            <a:chExt cx="1574157" cy="1250063"/>
          </a:xfrm>
        </p:grpSpPr>
        <p:sp>
          <p:nvSpPr>
            <p:cNvPr id="29" name="Fluxograma: Conector 28"/>
            <p:cNvSpPr/>
            <p:nvPr/>
          </p:nvSpPr>
          <p:spPr>
            <a:xfrm>
              <a:off x="2905244" y="1331089"/>
              <a:ext cx="1574157" cy="1250063"/>
            </a:xfrm>
            <a:prstGeom prst="flowChartConnec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30" name="CaixaDeTexto 29"/>
            <p:cNvSpPr txBox="1"/>
            <p:nvPr/>
          </p:nvSpPr>
          <p:spPr>
            <a:xfrm>
              <a:off x="2957812" y="1663733"/>
              <a:ext cx="1469018" cy="584775"/>
            </a:xfrm>
            <a:prstGeom prst="rect">
              <a:avLst/>
            </a:prstGeom>
            <a:noFill/>
          </p:spPr>
          <p:txBody>
            <a:bodyPr wrap="square" rtlCol="0">
              <a:spAutoFit/>
            </a:bodyPr>
            <a:lstStyle/>
            <a:p>
              <a:pPr algn="ctr"/>
              <a:r>
                <a:rPr lang="pt-BR" sz="1600" b="1" dirty="0"/>
                <a:t>Disputa de Classe</a:t>
              </a:r>
            </a:p>
          </p:txBody>
        </p:sp>
      </p:grpSp>
      <p:grpSp>
        <p:nvGrpSpPr>
          <p:cNvPr id="31" name="Agrupar 30"/>
          <p:cNvGrpSpPr/>
          <p:nvPr/>
        </p:nvGrpSpPr>
        <p:grpSpPr>
          <a:xfrm>
            <a:off x="1049368" y="1644400"/>
            <a:ext cx="1574157" cy="1479609"/>
            <a:chOff x="2905244" y="1331089"/>
            <a:chExt cx="1574157" cy="1250063"/>
          </a:xfrm>
        </p:grpSpPr>
        <p:sp>
          <p:nvSpPr>
            <p:cNvPr id="32" name="Fluxograma: Conector 31"/>
            <p:cNvSpPr/>
            <p:nvPr/>
          </p:nvSpPr>
          <p:spPr>
            <a:xfrm>
              <a:off x="2905244" y="1331089"/>
              <a:ext cx="1574157" cy="1250063"/>
            </a:xfrm>
            <a:prstGeom prst="flowChartConnec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33" name="CaixaDeTexto 32"/>
            <p:cNvSpPr txBox="1"/>
            <p:nvPr/>
          </p:nvSpPr>
          <p:spPr>
            <a:xfrm>
              <a:off x="2957812" y="1735198"/>
              <a:ext cx="1469018" cy="584775"/>
            </a:xfrm>
            <a:prstGeom prst="rect">
              <a:avLst/>
            </a:prstGeom>
            <a:noFill/>
          </p:spPr>
          <p:txBody>
            <a:bodyPr wrap="square" rtlCol="0">
              <a:spAutoFit/>
            </a:bodyPr>
            <a:lstStyle/>
            <a:p>
              <a:pPr algn="ctr"/>
              <a:r>
                <a:rPr lang="pt-BR" sz="1600" b="1" dirty="0"/>
                <a:t>Racismo Estrutural </a:t>
              </a:r>
            </a:p>
          </p:txBody>
        </p:sp>
      </p:grpSp>
      <p:grpSp>
        <p:nvGrpSpPr>
          <p:cNvPr id="34" name="Agrupar 33"/>
          <p:cNvGrpSpPr/>
          <p:nvPr/>
        </p:nvGrpSpPr>
        <p:grpSpPr>
          <a:xfrm>
            <a:off x="6505716" y="279041"/>
            <a:ext cx="1802336" cy="1394268"/>
            <a:chOff x="2905244" y="1331089"/>
            <a:chExt cx="1574157" cy="1250063"/>
          </a:xfrm>
        </p:grpSpPr>
        <p:sp>
          <p:nvSpPr>
            <p:cNvPr id="35" name="Fluxograma: Conector 34"/>
            <p:cNvSpPr/>
            <p:nvPr/>
          </p:nvSpPr>
          <p:spPr>
            <a:xfrm>
              <a:off x="2905244" y="1331089"/>
              <a:ext cx="1574157" cy="1250063"/>
            </a:xfrm>
            <a:prstGeom prst="flowChartConnec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36" name="CaixaDeTexto 35"/>
            <p:cNvSpPr txBox="1"/>
            <p:nvPr/>
          </p:nvSpPr>
          <p:spPr>
            <a:xfrm>
              <a:off x="2957812" y="1531401"/>
              <a:ext cx="1469018" cy="830997"/>
            </a:xfrm>
            <a:prstGeom prst="rect">
              <a:avLst/>
            </a:prstGeom>
            <a:noFill/>
          </p:spPr>
          <p:txBody>
            <a:bodyPr wrap="square" rtlCol="0">
              <a:spAutoFit/>
            </a:bodyPr>
            <a:lstStyle/>
            <a:p>
              <a:pPr algn="ctr"/>
              <a:r>
                <a:rPr lang="pt-BR" sz="1600" b="1" dirty="0"/>
                <a:t>Machismo</a:t>
              </a:r>
            </a:p>
            <a:p>
              <a:pPr algn="ctr"/>
              <a:r>
                <a:rPr lang="pt-BR" sz="1600" b="1" dirty="0"/>
                <a:t>Misoginia</a:t>
              </a:r>
            </a:p>
            <a:p>
              <a:pPr algn="ctr"/>
              <a:r>
                <a:rPr lang="pt-BR" sz="1600" b="1" dirty="0" err="1"/>
                <a:t>Sexismo</a:t>
              </a:r>
              <a:endParaRPr lang="pt-BR" sz="1600" b="1" dirty="0"/>
            </a:p>
          </p:txBody>
        </p:sp>
      </p:grpSp>
      <p:grpSp>
        <p:nvGrpSpPr>
          <p:cNvPr id="37" name="Agrupar 36"/>
          <p:cNvGrpSpPr/>
          <p:nvPr/>
        </p:nvGrpSpPr>
        <p:grpSpPr>
          <a:xfrm>
            <a:off x="9426848" y="280604"/>
            <a:ext cx="1802336" cy="1413951"/>
            <a:chOff x="2905244" y="1331089"/>
            <a:chExt cx="1574157" cy="1250063"/>
          </a:xfrm>
          <a:solidFill>
            <a:schemeClr val="accent6">
              <a:lumMod val="60000"/>
              <a:lumOff val="40000"/>
            </a:schemeClr>
          </a:solidFill>
        </p:grpSpPr>
        <p:sp>
          <p:nvSpPr>
            <p:cNvPr id="38" name="Fluxograma: Conector 37"/>
            <p:cNvSpPr/>
            <p:nvPr/>
          </p:nvSpPr>
          <p:spPr>
            <a:xfrm>
              <a:off x="2905244" y="1331089"/>
              <a:ext cx="1574157" cy="1250063"/>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39" name="CaixaDeTexto 38"/>
            <p:cNvSpPr txBox="1"/>
            <p:nvPr/>
          </p:nvSpPr>
          <p:spPr>
            <a:xfrm>
              <a:off x="2957812" y="1663733"/>
              <a:ext cx="1469018" cy="516995"/>
            </a:xfrm>
            <a:prstGeom prst="rect">
              <a:avLst/>
            </a:prstGeom>
            <a:grpFill/>
          </p:spPr>
          <p:txBody>
            <a:bodyPr wrap="square" rtlCol="0">
              <a:spAutoFit/>
            </a:bodyPr>
            <a:lstStyle/>
            <a:p>
              <a:pPr algn="ctr"/>
              <a:r>
                <a:rPr lang="pt-BR" sz="1600" b="1" dirty="0"/>
                <a:t>Desigualdade de gênero</a:t>
              </a:r>
            </a:p>
          </p:txBody>
        </p:sp>
      </p:grpSp>
      <p:grpSp>
        <p:nvGrpSpPr>
          <p:cNvPr id="40" name="Agrupar 39"/>
          <p:cNvGrpSpPr/>
          <p:nvPr/>
        </p:nvGrpSpPr>
        <p:grpSpPr>
          <a:xfrm>
            <a:off x="8014933" y="1692460"/>
            <a:ext cx="1849747" cy="1413951"/>
            <a:chOff x="2905244" y="1331089"/>
            <a:chExt cx="1574157" cy="1250063"/>
          </a:xfrm>
        </p:grpSpPr>
        <p:sp>
          <p:nvSpPr>
            <p:cNvPr id="41" name="Fluxograma: Conector 40"/>
            <p:cNvSpPr/>
            <p:nvPr/>
          </p:nvSpPr>
          <p:spPr>
            <a:xfrm>
              <a:off x="2905244" y="1331089"/>
              <a:ext cx="1574157" cy="1250063"/>
            </a:xfrm>
            <a:prstGeom prst="flowChartConnec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42" name="CaixaDeTexto 41"/>
            <p:cNvSpPr txBox="1"/>
            <p:nvPr/>
          </p:nvSpPr>
          <p:spPr>
            <a:xfrm>
              <a:off x="2957812" y="1735199"/>
              <a:ext cx="1469018" cy="566318"/>
            </a:xfrm>
            <a:prstGeom prst="rect">
              <a:avLst/>
            </a:prstGeom>
            <a:noFill/>
          </p:spPr>
          <p:txBody>
            <a:bodyPr wrap="square" rtlCol="0">
              <a:spAutoFit/>
            </a:bodyPr>
            <a:lstStyle/>
            <a:p>
              <a:pPr algn="ctr"/>
              <a:r>
                <a:rPr lang="pt-BR" sz="1600" b="1" dirty="0"/>
                <a:t>Concentração de Renda</a:t>
              </a:r>
            </a:p>
          </p:txBody>
        </p:sp>
      </p:grpSp>
      <p:sp>
        <p:nvSpPr>
          <p:cNvPr id="43" name="CaixaDeTexto 42"/>
          <p:cNvSpPr txBox="1"/>
          <p:nvPr/>
        </p:nvSpPr>
        <p:spPr>
          <a:xfrm>
            <a:off x="-9138" y="1779687"/>
            <a:ext cx="828568" cy="5078313"/>
          </a:xfrm>
          <a:prstGeom prst="rect">
            <a:avLst/>
          </a:prstGeom>
          <a:solidFill>
            <a:schemeClr val="accent4">
              <a:lumMod val="75000"/>
            </a:schemeClr>
          </a:solidFill>
        </p:spPr>
        <p:txBody>
          <a:bodyPr wrap="square" rtlCol="0">
            <a:spAutoFit/>
          </a:bodyPr>
          <a:lstStyle/>
          <a:p>
            <a:r>
              <a:rPr lang="pt-BR" sz="5400" b="1" dirty="0">
                <a:solidFill>
                  <a:schemeClr val="bg1"/>
                </a:solidFill>
                <a:effectLst>
                  <a:outerShdw blurRad="38100" dist="38100" dir="2700000" algn="tl">
                    <a:srgbClr val="000000">
                      <a:alpha val="43137"/>
                    </a:srgbClr>
                  </a:outerShdw>
                </a:effectLst>
              </a:rPr>
              <a:t>G</a:t>
            </a:r>
          </a:p>
          <a:p>
            <a:r>
              <a:rPr lang="pt-BR" sz="5400" b="1" dirty="0">
                <a:solidFill>
                  <a:schemeClr val="bg1"/>
                </a:solidFill>
                <a:effectLst>
                  <a:outerShdw blurRad="38100" dist="38100" dir="2700000" algn="tl">
                    <a:srgbClr val="000000">
                      <a:alpha val="43137"/>
                    </a:srgbClr>
                  </a:outerShdw>
                </a:effectLst>
              </a:rPr>
              <a:t>Ê</a:t>
            </a:r>
          </a:p>
          <a:p>
            <a:r>
              <a:rPr lang="pt-BR" sz="5400" b="1" dirty="0">
                <a:solidFill>
                  <a:schemeClr val="bg1"/>
                </a:solidFill>
                <a:effectLst>
                  <a:outerShdw blurRad="38100" dist="38100" dir="2700000" algn="tl">
                    <a:srgbClr val="000000">
                      <a:alpha val="43137"/>
                    </a:srgbClr>
                  </a:outerShdw>
                </a:effectLst>
              </a:rPr>
              <a:t>N</a:t>
            </a:r>
          </a:p>
          <a:p>
            <a:r>
              <a:rPr lang="pt-BR" sz="5400" b="1" dirty="0">
                <a:solidFill>
                  <a:schemeClr val="bg1"/>
                </a:solidFill>
                <a:effectLst>
                  <a:outerShdw blurRad="38100" dist="38100" dir="2700000" algn="tl">
                    <a:srgbClr val="000000">
                      <a:alpha val="43137"/>
                    </a:srgbClr>
                  </a:outerShdw>
                </a:effectLst>
              </a:rPr>
              <a:t>E</a:t>
            </a:r>
          </a:p>
          <a:p>
            <a:r>
              <a:rPr lang="pt-BR" sz="5400" b="1" dirty="0">
                <a:solidFill>
                  <a:schemeClr val="bg1"/>
                </a:solidFill>
                <a:effectLst>
                  <a:outerShdw blurRad="38100" dist="38100" dir="2700000" algn="tl">
                    <a:srgbClr val="000000">
                      <a:alpha val="43137"/>
                    </a:srgbClr>
                  </a:outerShdw>
                </a:effectLst>
              </a:rPr>
              <a:t>SE</a:t>
            </a:r>
          </a:p>
        </p:txBody>
      </p:sp>
    </p:spTree>
    <p:extLst>
      <p:ext uri="{BB962C8B-B14F-4D97-AF65-F5344CB8AC3E}">
        <p14:creationId xmlns:p14="http://schemas.microsoft.com/office/powerpoint/2010/main" val="3676143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264F1E4-3E18-EC08-9411-341C808841F7}"/>
              </a:ext>
            </a:extLst>
          </p:cNvPr>
          <p:cNvPicPr>
            <a:picLocks noChangeAspect="1"/>
          </p:cNvPicPr>
          <p:nvPr/>
        </p:nvPicPr>
        <p:blipFill>
          <a:blip r:embed="rId2"/>
          <a:stretch>
            <a:fillRect/>
          </a:stretch>
        </p:blipFill>
        <p:spPr>
          <a:xfrm>
            <a:off x="10596972" y="0"/>
            <a:ext cx="1547464" cy="1334585"/>
          </a:xfrm>
          <a:prstGeom prst="rect">
            <a:avLst/>
          </a:prstGeom>
        </p:spPr>
      </p:pic>
      <p:sp>
        <p:nvSpPr>
          <p:cNvPr id="6" name="CaixaDeTexto 5"/>
          <p:cNvSpPr txBox="1"/>
          <p:nvPr/>
        </p:nvSpPr>
        <p:spPr>
          <a:xfrm>
            <a:off x="5581033" y="1801723"/>
            <a:ext cx="184730" cy="369332"/>
          </a:xfrm>
          <a:prstGeom prst="rect">
            <a:avLst/>
          </a:prstGeom>
          <a:noFill/>
        </p:spPr>
        <p:txBody>
          <a:bodyPr wrap="none" rtlCol="0">
            <a:spAutoFit/>
          </a:bodyPr>
          <a:lstStyle/>
          <a:p>
            <a:pPr algn="ctr"/>
            <a:endParaRPr lang="pt-BR" b="1" dirty="0"/>
          </a:p>
        </p:txBody>
      </p:sp>
      <p:sp>
        <p:nvSpPr>
          <p:cNvPr id="7" name="Espaço Reservado para Conteúdo 2">
            <a:extLst>
              <a:ext uri="{FF2B5EF4-FFF2-40B4-BE49-F238E27FC236}">
                <a16:creationId xmlns:a16="http://schemas.microsoft.com/office/drawing/2014/main" id="{EFBF6BAE-88D2-3CFB-C58A-3A64993B9D7B}"/>
              </a:ext>
            </a:extLst>
          </p:cNvPr>
          <p:cNvSpPr txBox="1">
            <a:spLocks/>
          </p:cNvSpPr>
          <p:nvPr/>
        </p:nvSpPr>
        <p:spPr>
          <a:xfrm>
            <a:off x="576222" y="1725579"/>
            <a:ext cx="10645412" cy="50303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Tx/>
              <a:buNone/>
            </a:pPr>
            <a:r>
              <a:rPr lang="pt-BR" sz="2133" dirty="0"/>
              <a:t>A</a:t>
            </a:r>
            <a:r>
              <a:rPr lang="pt-BR" sz="2400" dirty="0"/>
              <a:t> 4ª CNGTES</a:t>
            </a:r>
            <a:r>
              <a:rPr lang="pt-BR" sz="2400" b="1" dirty="0"/>
              <a:t>: “Democracia, Trabalho, e Educação na Saúde para o Desenvolvimento: Gente que faz o SUS Acontecer” </a:t>
            </a:r>
            <a:r>
              <a:rPr lang="pt-BR" sz="2400" dirty="0"/>
              <a:t>como caminho para a visibilidade das trabalhadoras e trabalhadores do SUS, bem como da luta por seus direitos no trabalho e realização do trabalho que atenda às necessidades da população usuária, reconhecendo o valor das pessoas que fazem o SUS acontecer. </a:t>
            </a:r>
            <a:endParaRPr lang="pt-BR" sz="2133" dirty="0"/>
          </a:p>
        </p:txBody>
      </p:sp>
      <p:pic>
        <p:nvPicPr>
          <p:cNvPr id="2" name="Imagem 1"/>
          <p:cNvPicPr>
            <a:picLocks noChangeAspect="1"/>
          </p:cNvPicPr>
          <p:nvPr/>
        </p:nvPicPr>
        <p:blipFill>
          <a:blip r:embed="rId3"/>
          <a:stretch>
            <a:fillRect/>
          </a:stretch>
        </p:blipFill>
        <p:spPr>
          <a:xfrm>
            <a:off x="1765084" y="3862247"/>
            <a:ext cx="3284526" cy="2068035"/>
          </a:xfrm>
          <a:prstGeom prst="rect">
            <a:avLst/>
          </a:prstGeom>
        </p:spPr>
      </p:pic>
      <p:pic>
        <p:nvPicPr>
          <p:cNvPr id="3" name="Imagem 2"/>
          <p:cNvPicPr>
            <a:picLocks noChangeAspect="1"/>
          </p:cNvPicPr>
          <p:nvPr/>
        </p:nvPicPr>
        <p:blipFill>
          <a:blip r:embed="rId4"/>
          <a:stretch>
            <a:fillRect/>
          </a:stretch>
        </p:blipFill>
        <p:spPr>
          <a:xfrm>
            <a:off x="6542915" y="3862247"/>
            <a:ext cx="3678302" cy="2068035"/>
          </a:xfrm>
          <a:prstGeom prst="rect">
            <a:avLst/>
          </a:prstGeom>
        </p:spPr>
      </p:pic>
    </p:spTree>
    <p:extLst>
      <p:ext uri="{BB962C8B-B14F-4D97-AF65-F5344CB8AC3E}">
        <p14:creationId xmlns:p14="http://schemas.microsoft.com/office/powerpoint/2010/main" val="59903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F24D9925-21EF-3B45-F9C9-E5EA2B677B0A}"/>
              </a:ext>
            </a:extLst>
          </p:cNvPr>
          <p:cNvSpPr>
            <a:spLocks noGrp="1"/>
          </p:cNvSpPr>
          <p:nvPr>
            <p:ph type="sldNum" sz="quarter" idx="12"/>
          </p:nvPr>
        </p:nvSpPr>
        <p:spPr/>
        <p:txBody>
          <a:bodyPr/>
          <a:lstStyle/>
          <a:p>
            <a:fld id="{48F63A3B-78C7-47BE-AE5E-E10140E04643}" type="slidenum">
              <a:rPr lang="en-US" smtClean="0"/>
              <a:t>51</a:t>
            </a:fld>
            <a:endParaRPr lang="en-US" dirty="0"/>
          </a:p>
        </p:txBody>
      </p:sp>
      <p:pic>
        <p:nvPicPr>
          <p:cNvPr id="6" name="Imagem 5">
            <a:extLst>
              <a:ext uri="{FF2B5EF4-FFF2-40B4-BE49-F238E27FC236}">
                <a16:creationId xmlns:a16="http://schemas.microsoft.com/office/drawing/2014/main" id="{DD3E2823-B120-208B-D6E7-AA3147FE3B31}"/>
              </a:ext>
            </a:extLst>
          </p:cNvPr>
          <p:cNvPicPr>
            <a:picLocks noChangeAspect="1"/>
          </p:cNvPicPr>
          <p:nvPr/>
        </p:nvPicPr>
        <p:blipFill>
          <a:blip r:embed="rId2"/>
          <a:stretch>
            <a:fillRect/>
          </a:stretch>
        </p:blipFill>
        <p:spPr>
          <a:xfrm>
            <a:off x="629815" y="1202690"/>
            <a:ext cx="10932370" cy="5655310"/>
          </a:xfrm>
          <a:prstGeom prst="rect">
            <a:avLst/>
          </a:prstGeom>
        </p:spPr>
      </p:pic>
    </p:spTree>
    <p:extLst>
      <p:ext uri="{BB962C8B-B14F-4D97-AF65-F5344CB8AC3E}">
        <p14:creationId xmlns:p14="http://schemas.microsoft.com/office/powerpoint/2010/main" val="1575199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F24D9925-21EF-3B45-F9C9-E5EA2B677B0A}"/>
              </a:ext>
            </a:extLst>
          </p:cNvPr>
          <p:cNvSpPr>
            <a:spLocks noGrp="1"/>
          </p:cNvSpPr>
          <p:nvPr>
            <p:ph type="sldNum" sz="quarter" idx="12"/>
          </p:nvPr>
        </p:nvSpPr>
        <p:spPr/>
        <p:txBody>
          <a:bodyPr/>
          <a:lstStyle/>
          <a:p>
            <a:fld id="{48F63A3B-78C7-47BE-AE5E-E10140E04643}" type="slidenum">
              <a:rPr lang="en-US" smtClean="0"/>
              <a:t>52</a:t>
            </a:fld>
            <a:endParaRPr lang="en-US" dirty="0"/>
          </a:p>
        </p:txBody>
      </p:sp>
      <p:pic>
        <p:nvPicPr>
          <p:cNvPr id="3" name="Imagem 2">
            <a:extLst>
              <a:ext uri="{FF2B5EF4-FFF2-40B4-BE49-F238E27FC236}">
                <a16:creationId xmlns:a16="http://schemas.microsoft.com/office/drawing/2014/main" id="{CDC11450-581A-0390-B8CB-9DBE9358A88F}"/>
              </a:ext>
            </a:extLst>
          </p:cNvPr>
          <p:cNvPicPr>
            <a:picLocks noChangeAspect="1"/>
          </p:cNvPicPr>
          <p:nvPr/>
        </p:nvPicPr>
        <p:blipFill>
          <a:blip r:embed="rId2"/>
          <a:stretch>
            <a:fillRect/>
          </a:stretch>
        </p:blipFill>
        <p:spPr>
          <a:xfrm>
            <a:off x="863600" y="1198880"/>
            <a:ext cx="10130866" cy="5066030"/>
          </a:xfrm>
          <a:prstGeom prst="rect">
            <a:avLst/>
          </a:prstGeom>
        </p:spPr>
      </p:pic>
    </p:spTree>
    <p:extLst>
      <p:ext uri="{BB962C8B-B14F-4D97-AF65-F5344CB8AC3E}">
        <p14:creationId xmlns:p14="http://schemas.microsoft.com/office/powerpoint/2010/main" val="2378838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F24D9925-21EF-3B45-F9C9-E5EA2B677B0A}"/>
              </a:ext>
            </a:extLst>
          </p:cNvPr>
          <p:cNvSpPr>
            <a:spLocks noGrp="1"/>
          </p:cNvSpPr>
          <p:nvPr>
            <p:ph type="sldNum" sz="quarter" idx="12"/>
          </p:nvPr>
        </p:nvSpPr>
        <p:spPr/>
        <p:txBody>
          <a:bodyPr/>
          <a:lstStyle/>
          <a:p>
            <a:fld id="{48F63A3B-78C7-47BE-AE5E-E10140E04643}" type="slidenum">
              <a:rPr lang="en-US" smtClean="0"/>
              <a:t>53</a:t>
            </a:fld>
            <a:endParaRPr lang="en-US" dirty="0"/>
          </a:p>
        </p:txBody>
      </p:sp>
      <p:pic>
        <p:nvPicPr>
          <p:cNvPr id="5" name="Imagem 4">
            <a:extLst>
              <a:ext uri="{FF2B5EF4-FFF2-40B4-BE49-F238E27FC236}">
                <a16:creationId xmlns:a16="http://schemas.microsoft.com/office/drawing/2014/main" id="{DBFBF394-1DEC-07CE-FBC7-78A7E26BC477}"/>
              </a:ext>
            </a:extLst>
          </p:cNvPr>
          <p:cNvPicPr>
            <a:picLocks noChangeAspect="1"/>
          </p:cNvPicPr>
          <p:nvPr/>
        </p:nvPicPr>
        <p:blipFill>
          <a:blip r:embed="rId2"/>
          <a:stretch>
            <a:fillRect/>
          </a:stretch>
        </p:blipFill>
        <p:spPr>
          <a:xfrm>
            <a:off x="1685664" y="1191956"/>
            <a:ext cx="8992496" cy="5069878"/>
          </a:xfrm>
          <a:prstGeom prst="rect">
            <a:avLst/>
          </a:prstGeom>
        </p:spPr>
      </p:pic>
    </p:spTree>
    <p:extLst>
      <p:ext uri="{BB962C8B-B14F-4D97-AF65-F5344CB8AC3E}">
        <p14:creationId xmlns:p14="http://schemas.microsoft.com/office/powerpoint/2010/main" val="1190380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F24D9925-21EF-3B45-F9C9-E5EA2B677B0A}"/>
              </a:ext>
            </a:extLst>
          </p:cNvPr>
          <p:cNvSpPr>
            <a:spLocks noGrp="1"/>
          </p:cNvSpPr>
          <p:nvPr>
            <p:ph type="sldNum" sz="quarter" idx="12"/>
          </p:nvPr>
        </p:nvSpPr>
        <p:spPr/>
        <p:txBody>
          <a:bodyPr/>
          <a:lstStyle/>
          <a:p>
            <a:fld id="{48F63A3B-78C7-47BE-AE5E-E10140E04643}" type="slidenum">
              <a:rPr lang="en-US" smtClean="0"/>
              <a:t>54</a:t>
            </a:fld>
            <a:endParaRPr lang="en-US" dirty="0"/>
          </a:p>
        </p:txBody>
      </p:sp>
      <p:sp>
        <p:nvSpPr>
          <p:cNvPr id="2" name="CaixaDeTexto 1">
            <a:extLst>
              <a:ext uri="{FF2B5EF4-FFF2-40B4-BE49-F238E27FC236}">
                <a16:creationId xmlns:a16="http://schemas.microsoft.com/office/drawing/2014/main" id="{E74C6C1F-5AAE-E4D6-854E-8FF8392411F8}"/>
              </a:ext>
            </a:extLst>
          </p:cNvPr>
          <p:cNvSpPr txBox="1"/>
          <p:nvPr/>
        </p:nvSpPr>
        <p:spPr>
          <a:xfrm>
            <a:off x="2032000" y="2274838"/>
            <a:ext cx="8128000" cy="2308324"/>
          </a:xfrm>
          <a:prstGeom prst="rect">
            <a:avLst/>
          </a:prstGeom>
          <a:solidFill>
            <a:srgbClr val="F9DD2F"/>
          </a:solidFill>
        </p:spPr>
        <p:txBody>
          <a:bodyPr wrap="square" rtlCol="0">
            <a:spAutoFit/>
          </a:bodyPr>
          <a:lstStyle/>
          <a:p>
            <a:pPr algn="ctr"/>
            <a:r>
              <a:rPr lang="pt-BR" sz="4800" b="1" dirty="0">
                <a:solidFill>
                  <a:schemeClr val="accent4">
                    <a:lumMod val="75000"/>
                  </a:schemeClr>
                </a:solidFill>
              </a:rPr>
              <a:t>POR QUE UMA CONFERÊNCIA DE GESTÃO DO TRABALHO E DA EDUCAÇÃO NA SAÚDE </a:t>
            </a:r>
            <a:r>
              <a:rPr lang="pt-BR" sz="4800" b="1" i="1" dirty="0">
                <a:solidFill>
                  <a:schemeClr val="accent4">
                    <a:lumMod val="75000"/>
                  </a:schemeClr>
                </a:solidFill>
                <a:effectLst/>
                <a:latin typeface="Roboto" panose="02000000000000000000" pitchFamily="2" charset="0"/>
              </a:rPr>
              <a:t>?</a:t>
            </a:r>
            <a:r>
              <a:rPr lang="pt-BR" sz="4800" b="1" dirty="0">
                <a:solidFill>
                  <a:schemeClr val="accent4">
                    <a:lumMod val="75000"/>
                  </a:schemeClr>
                </a:solidFill>
              </a:rPr>
              <a:t> </a:t>
            </a:r>
          </a:p>
        </p:txBody>
      </p:sp>
    </p:spTree>
    <p:extLst>
      <p:ext uri="{BB962C8B-B14F-4D97-AF65-F5344CB8AC3E}">
        <p14:creationId xmlns:p14="http://schemas.microsoft.com/office/powerpoint/2010/main" val="2284674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55</a:t>
            </a:fld>
            <a:endParaRPr lang="pt-BR" dirty="0"/>
          </a:p>
        </p:txBody>
      </p:sp>
      <p:sp>
        <p:nvSpPr>
          <p:cNvPr id="3" name="Retângulo 2"/>
          <p:cNvSpPr/>
          <p:nvPr/>
        </p:nvSpPr>
        <p:spPr>
          <a:xfrm>
            <a:off x="886864" y="1580395"/>
            <a:ext cx="10183091" cy="4985980"/>
          </a:xfrm>
          <a:prstGeom prst="rect">
            <a:avLst/>
          </a:prstGeom>
        </p:spPr>
        <p:txBody>
          <a:bodyPr wrap="square">
            <a:spAutoFit/>
          </a:bodyPr>
          <a:lstStyle/>
          <a:p>
            <a:r>
              <a:rPr lang="pt-BR" sz="2000" dirty="0">
                <a:solidFill>
                  <a:schemeClr val="tx1">
                    <a:lumMod val="65000"/>
                    <a:lumOff val="35000"/>
                  </a:schemeClr>
                </a:solidFill>
                <a:latin typeface="Alexandria ExtraBold"/>
                <a:cs typeface="Alexandria" pitchFamily="2" charset="-78"/>
              </a:rPr>
              <a:t> </a:t>
            </a:r>
            <a:r>
              <a:rPr lang="pt-BR" sz="2000" dirty="0">
                <a:solidFill>
                  <a:schemeClr val="accent4">
                    <a:lumMod val="75000"/>
                  </a:schemeClr>
                </a:solidFill>
                <a:latin typeface="Alexandria ExtraBold"/>
                <a:cs typeface="Alexandria" pitchFamily="2" charset="-78"/>
              </a:rPr>
              <a:t>Contextualização: </a:t>
            </a:r>
          </a:p>
          <a:p>
            <a:endParaRPr lang="pt-BR" sz="2000" dirty="0">
              <a:solidFill>
                <a:schemeClr val="tx1">
                  <a:lumMod val="65000"/>
                  <a:lumOff val="35000"/>
                </a:schemeClr>
              </a:solidFill>
              <a:latin typeface="Alexandria ExtraBold"/>
              <a:cs typeface="Alexandria" pitchFamily="2" charset="-78"/>
            </a:endParaRPr>
          </a:p>
          <a:p>
            <a:pPr marL="285750" indent="-285750">
              <a:buFont typeface="Wingdings" panose="05000000000000000000" pitchFamily="2" charset="2"/>
              <a:buChar char="§"/>
            </a:pPr>
            <a:r>
              <a:rPr lang="pt-BR" sz="2000" dirty="0">
                <a:solidFill>
                  <a:schemeClr val="tx1">
                    <a:lumMod val="65000"/>
                    <a:lumOff val="35000"/>
                  </a:schemeClr>
                </a:solidFill>
                <a:latin typeface="Alexandria ExtraBold"/>
                <a:cs typeface="Alexandria" pitchFamily="2" charset="-78"/>
              </a:rPr>
              <a:t>1986 - 1ª Conferência Nacional de Recursos Humanos para a Saúde | Tema "Política de Recursos Humanos Rumo à Reforma Sanitária"</a:t>
            </a:r>
          </a:p>
          <a:p>
            <a:pPr marL="285750" indent="-285750">
              <a:buFont typeface="Wingdings" panose="05000000000000000000" pitchFamily="2" charset="2"/>
              <a:buChar char="§"/>
            </a:pPr>
            <a:endParaRPr lang="pt-BR" sz="2000" dirty="0">
              <a:solidFill>
                <a:schemeClr val="tx1">
                  <a:lumMod val="65000"/>
                  <a:lumOff val="35000"/>
                </a:schemeClr>
              </a:solidFill>
              <a:latin typeface="Alexandria ExtraBold"/>
              <a:cs typeface="Alexandria" pitchFamily="2" charset="-78"/>
            </a:endParaRPr>
          </a:p>
          <a:p>
            <a:pPr marL="285750" indent="-285750">
              <a:buFont typeface="Wingdings" panose="05000000000000000000" pitchFamily="2" charset="2"/>
              <a:buChar char="§"/>
            </a:pPr>
            <a:r>
              <a:rPr lang="pt-BR" sz="2000" dirty="0">
                <a:solidFill>
                  <a:schemeClr val="tx1">
                    <a:lumMod val="65000"/>
                    <a:lumOff val="35000"/>
                  </a:schemeClr>
                </a:solidFill>
                <a:latin typeface="Alexandria ExtraBold"/>
                <a:cs typeface="Alexandria" pitchFamily="2" charset="-78"/>
              </a:rPr>
              <a:t>1993 - II Conferência Nacional de Recursos Humanos para a Saúde | Tema “Os desafios éticos frente às necessidades no setor saúde”</a:t>
            </a:r>
          </a:p>
          <a:p>
            <a:pPr marL="285750" indent="-285750">
              <a:buFont typeface="Wingdings" panose="05000000000000000000" pitchFamily="2" charset="2"/>
              <a:buChar char="§"/>
            </a:pPr>
            <a:endParaRPr lang="pt-BR" sz="2000" dirty="0">
              <a:solidFill>
                <a:schemeClr val="tx1">
                  <a:lumMod val="65000"/>
                  <a:lumOff val="35000"/>
                </a:schemeClr>
              </a:solidFill>
              <a:latin typeface="Alexandria ExtraBold"/>
              <a:cs typeface="Alexandria" pitchFamily="2" charset="-78"/>
            </a:endParaRPr>
          </a:p>
          <a:p>
            <a:pPr marL="285750" indent="-285750">
              <a:buFont typeface="Wingdings" panose="05000000000000000000" pitchFamily="2" charset="2"/>
              <a:buChar char="§"/>
            </a:pPr>
            <a:r>
              <a:rPr lang="pt-BR" sz="2000" dirty="0">
                <a:solidFill>
                  <a:schemeClr val="tx1">
                    <a:lumMod val="65000"/>
                    <a:lumOff val="35000"/>
                  </a:schemeClr>
                </a:solidFill>
                <a:latin typeface="Alexandria ExtraBold"/>
                <a:cs typeface="Alexandria" pitchFamily="2" charset="-78"/>
              </a:rPr>
              <a:t>2006 - 3ª Conferência Nacional de Gestão do Trabalho e da Educação na Saúde | Tema “Trabalhadores de saúde e a saúde de todos os brasileiros: práticas de trabalho, de gestão, de formação e de participação”.</a:t>
            </a:r>
          </a:p>
          <a:p>
            <a:pPr marL="285750" indent="-285750">
              <a:buFont typeface="Wingdings" panose="05000000000000000000" pitchFamily="2" charset="2"/>
              <a:buChar char="§"/>
            </a:pPr>
            <a:endParaRPr lang="pt-BR" sz="2000" dirty="0">
              <a:solidFill>
                <a:schemeClr val="tx1">
                  <a:lumMod val="65000"/>
                  <a:lumOff val="35000"/>
                </a:schemeClr>
              </a:solidFill>
              <a:latin typeface="Alexandria ExtraBold"/>
              <a:cs typeface="Alexandria" pitchFamily="2" charset="-78"/>
            </a:endParaRPr>
          </a:p>
          <a:p>
            <a:pPr marL="285750" indent="-285750">
              <a:buFont typeface="Wingdings" panose="05000000000000000000" pitchFamily="2" charset="2"/>
              <a:buChar char="§"/>
            </a:pPr>
            <a:r>
              <a:rPr lang="pt-BR" sz="2000" dirty="0">
                <a:solidFill>
                  <a:schemeClr val="accent4">
                    <a:lumMod val="75000"/>
                  </a:schemeClr>
                </a:solidFill>
                <a:cs typeface="Alexandria" pitchFamily="2" charset="-78"/>
              </a:rPr>
              <a:t>A CNGTES é lugar de debater qual o futuro do trabalho  e educação na Saúde no Brasil e investir nas trabalhadoras e nos trabalhadores para impulsionar o desenvolvimento do país.</a:t>
            </a:r>
          </a:p>
          <a:p>
            <a:endParaRPr lang="pt-BR" sz="2000" dirty="0">
              <a:solidFill>
                <a:schemeClr val="tx1">
                  <a:lumMod val="65000"/>
                  <a:lumOff val="35000"/>
                </a:schemeClr>
              </a:solidFill>
              <a:cs typeface="Alexandria" pitchFamily="2" charset="-78"/>
            </a:endParaRPr>
          </a:p>
          <a:p>
            <a:endParaRPr lang="pt-BR" dirty="0"/>
          </a:p>
        </p:txBody>
      </p:sp>
    </p:spTree>
    <p:extLst>
      <p:ext uri="{BB962C8B-B14F-4D97-AF65-F5344CB8AC3E}">
        <p14:creationId xmlns:p14="http://schemas.microsoft.com/office/powerpoint/2010/main" val="909014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3585549" y="859369"/>
            <a:ext cx="5797856" cy="1014172"/>
          </a:xfrm>
          <a:prstGeom prst="rect">
            <a:avLst/>
          </a:prstGeom>
        </p:spPr>
        <p:txBody>
          <a:bodyPr/>
          <a:lstStyle>
            <a:lvl1pPr algn="l" defTabSz="914400" rtl="0" eaLnBrk="1" latinLnBrk="0" hangingPunct="1">
              <a:lnSpc>
                <a:spcPct val="90000"/>
              </a:lnSpc>
              <a:spcBef>
                <a:spcPct val="0"/>
              </a:spcBef>
              <a:buNone/>
              <a:defRPr sz="4000" b="1" kern="1200">
                <a:solidFill>
                  <a:srgbClr val="183EFF"/>
                </a:solidFill>
                <a:latin typeface="+mj-lt"/>
                <a:ea typeface="+mj-ea"/>
                <a:cs typeface="+mj-cs"/>
              </a:defRPr>
            </a:lvl1pPr>
          </a:lstStyle>
          <a:p>
            <a:pPr algn="ctr" hangingPunct="0">
              <a:lnSpc>
                <a:spcPct val="80000"/>
              </a:lnSpc>
              <a:defRPr/>
            </a:pPr>
            <a:r>
              <a:rPr lang="pt-BR" dirty="0">
                <a:solidFill>
                  <a:srgbClr val="002060"/>
                </a:solidFill>
              </a:rPr>
              <a:t>DESAFIOS</a:t>
            </a:r>
            <a:endParaRPr lang="en-US" dirty="0">
              <a:solidFill>
                <a:srgbClr val="002060"/>
              </a:solidFill>
              <a:effectLst>
                <a:outerShdw blurRad="38100" dist="38100" dir="2700000" algn="tl">
                  <a:srgbClr val="000000">
                    <a:alpha val="43137"/>
                  </a:srgbClr>
                </a:outerShdw>
              </a:effectLst>
              <a:latin typeface="Montserrat ExtraBold" panose="00000900000000000000" pitchFamily="2" charset="0"/>
              <a:sym typeface="Gill Sans" charset="0"/>
            </a:endParaRPr>
          </a:p>
        </p:txBody>
      </p:sp>
      <p:sp>
        <p:nvSpPr>
          <p:cNvPr id="5" name="Espaço Reservado para Conteúdo 2">
            <a:extLst>
              <a:ext uri="{FF2B5EF4-FFF2-40B4-BE49-F238E27FC236}">
                <a16:creationId xmlns:a16="http://schemas.microsoft.com/office/drawing/2014/main" id="{EFBF6BAE-88D2-3CFB-C58A-3A64993B9D7B}"/>
              </a:ext>
            </a:extLst>
          </p:cNvPr>
          <p:cNvSpPr txBox="1">
            <a:spLocks/>
          </p:cNvSpPr>
          <p:nvPr/>
        </p:nvSpPr>
        <p:spPr>
          <a:xfrm>
            <a:off x="552685" y="2842369"/>
            <a:ext cx="10831843" cy="289628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ClrTx/>
            </a:pPr>
            <a:r>
              <a:rPr lang="pt-BR" sz="2133" b="1" dirty="0"/>
              <a:t>Heterogeneidade da força de trabalho no SUS:</a:t>
            </a:r>
          </a:p>
          <a:p>
            <a:pPr lvl="1" algn="just">
              <a:buClrTx/>
            </a:pPr>
            <a:r>
              <a:rPr lang="pt-BR" sz="2133" dirty="0"/>
              <a:t>Diferentes modelos de gestão do trabalho;</a:t>
            </a:r>
          </a:p>
          <a:p>
            <a:pPr lvl="1" algn="just">
              <a:buClrTx/>
            </a:pPr>
            <a:r>
              <a:rPr lang="pt-BR" sz="2400" dirty="0"/>
              <a:t>Dificuldade de fixação e interiorização da categoria médica; </a:t>
            </a:r>
          </a:p>
          <a:p>
            <a:pPr lvl="1" algn="just">
              <a:buClrTx/>
            </a:pPr>
            <a:r>
              <a:rPr lang="pt-BR" sz="2400" dirty="0"/>
              <a:t>Rotatividade nos postos de trabalho; </a:t>
            </a:r>
          </a:p>
          <a:p>
            <a:pPr lvl="1" algn="just">
              <a:buClrTx/>
            </a:pPr>
            <a:r>
              <a:rPr lang="pt-BR" sz="2400" dirty="0"/>
              <a:t>Desigualdade na distribuição dos profissionais; </a:t>
            </a:r>
          </a:p>
          <a:p>
            <a:pPr lvl="1" algn="just">
              <a:buClrTx/>
            </a:pPr>
            <a:r>
              <a:rPr lang="pt-BR" sz="2133" dirty="0"/>
              <a:t>Particularidades territoriais a exemplo do trabalho da atenção à saúde indígena (incentivo ao exercício em condições adversas)</a:t>
            </a:r>
          </a:p>
          <a:p>
            <a:pPr lvl="1" algn="just">
              <a:buClrTx/>
            </a:pPr>
            <a:r>
              <a:rPr lang="pt-BR" sz="2133" dirty="0"/>
              <a:t>“Fragmentação da carreira”</a:t>
            </a:r>
          </a:p>
        </p:txBody>
      </p:sp>
      <p:sp>
        <p:nvSpPr>
          <p:cNvPr id="3" name="CaixaDeTexto 2">
            <a:extLst>
              <a:ext uri="{FF2B5EF4-FFF2-40B4-BE49-F238E27FC236}">
                <a16:creationId xmlns:a16="http://schemas.microsoft.com/office/drawing/2014/main" id="{B719BC82-7F4D-D41C-5E70-6FE8925FF61E}"/>
              </a:ext>
            </a:extLst>
          </p:cNvPr>
          <p:cNvSpPr txBox="1"/>
          <p:nvPr/>
        </p:nvSpPr>
        <p:spPr>
          <a:xfrm>
            <a:off x="552685" y="1614239"/>
            <a:ext cx="11450962" cy="1015663"/>
          </a:xfrm>
          <a:prstGeom prst="rect">
            <a:avLst/>
          </a:prstGeom>
          <a:noFill/>
        </p:spPr>
        <p:txBody>
          <a:bodyPr wrap="square">
            <a:spAutoFit/>
          </a:bodyPr>
          <a:lstStyle/>
          <a:p>
            <a:pPr marL="285750" indent="-285750" algn="just">
              <a:buFont typeface="Wingdings" panose="05000000000000000000" pitchFamily="2" charset="2"/>
              <a:buChar char="§"/>
            </a:pPr>
            <a:r>
              <a:rPr lang="pt-BR" sz="2000" b="1" i="0" u="none" strike="noStrike" dirty="0">
                <a:solidFill>
                  <a:srgbClr val="000000"/>
                </a:solidFill>
                <a:effectLst/>
                <a:latin typeface="Roboto" panose="02000000000000000000" pitchFamily="2" charset="0"/>
              </a:rPr>
              <a:t>Enfrentar a Precarização do Trabalho na Saúde </a:t>
            </a:r>
            <a:r>
              <a:rPr lang="pt-BR" sz="2000" b="0" i="0" u="none" strike="noStrike" dirty="0">
                <a:solidFill>
                  <a:srgbClr val="000000"/>
                </a:solidFill>
                <a:effectLst/>
                <a:latin typeface="Roboto" panose="02000000000000000000" pitchFamily="2" charset="0"/>
              </a:rPr>
              <a:t>em Tempos de Globalização, Reestruturação Produtiva, </a:t>
            </a:r>
            <a:r>
              <a:rPr lang="pt-BR" sz="2000" b="0" i="0" u="none" strike="noStrike" dirty="0" err="1">
                <a:solidFill>
                  <a:srgbClr val="000000"/>
                </a:solidFill>
                <a:effectLst/>
                <a:latin typeface="Roboto" panose="02000000000000000000" pitchFamily="2" charset="0"/>
              </a:rPr>
              <a:t>Plataformização</a:t>
            </a:r>
            <a:r>
              <a:rPr lang="pt-BR" sz="2000" dirty="0">
                <a:solidFill>
                  <a:srgbClr val="000000"/>
                </a:solidFill>
                <a:latin typeface="Roboto" panose="02000000000000000000" pitchFamily="2" charset="0"/>
              </a:rPr>
              <a:t>, </a:t>
            </a:r>
            <a:r>
              <a:rPr lang="pt-BR" sz="2000" b="0" i="0" u="none" strike="noStrike" dirty="0">
                <a:solidFill>
                  <a:srgbClr val="000000"/>
                </a:solidFill>
                <a:effectLst/>
                <a:latin typeface="Roboto" panose="02000000000000000000" pitchFamily="2" charset="0"/>
              </a:rPr>
              <a:t>4ª Revolução Industrial e dos Impactos Tecnológicos na Saúde;</a:t>
            </a:r>
            <a:endParaRPr lang="pt-BR" sz="2000" dirty="0">
              <a:solidFill>
                <a:schemeClr val="tx1">
                  <a:lumMod val="65000"/>
                  <a:lumOff val="35000"/>
                </a:schemeClr>
              </a:solidFill>
              <a:latin typeface="Alexandria ExtraBold"/>
              <a:cs typeface="Alexandria" pitchFamily="2" charset="-78"/>
            </a:endParaRPr>
          </a:p>
          <a:p>
            <a:pPr marL="285750" indent="-285750" algn="just">
              <a:buFont typeface="Wingdings" panose="05000000000000000000" pitchFamily="2" charset="2"/>
              <a:buChar char="§"/>
            </a:pPr>
            <a:r>
              <a:rPr lang="pt-BR" sz="2000" dirty="0">
                <a:solidFill>
                  <a:srgbClr val="000000"/>
                </a:solidFill>
                <a:latin typeface="Roboto" panose="02000000000000000000" pitchFamily="2" charset="0"/>
              </a:rPr>
              <a:t>Reestruturar a </a:t>
            </a:r>
            <a:r>
              <a:rPr lang="pt-BR" sz="2000" b="1" dirty="0">
                <a:solidFill>
                  <a:srgbClr val="000000"/>
                </a:solidFill>
                <a:latin typeface="Roboto" panose="02000000000000000000" pitchFamily="2" charset="0"/>
              </a:rPr>
              <a:t>agenda da classe trabalhadora brasileira</a:t>
            </a:r>
            <a:r>
              <a:rPr lang="pt-BR" sz="2000" dirty="0">
                <a:solidFill>
                  <a:srgbClr val="000000"/>
                </a:solidFill>
                <a:latin typeface="Roboto" panose="02000000000000000000" pitchFamily="2" charset="0"/>
              </a:rPr>
              <a:t>;</a:t>
            </a:r>
          </a:p>
        </p:txBody>
      </p:sp>
    </p:spTree>
    <p:extLst>
      <p:ext uri="{BB962C8B-B14F-4D97-AF65-F5344CB8AC3E}">
        <p14:creationId xmlns:p14="http://schemas.microsoft.com/office/powerpoint/2010/main" val="2654850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4546545" y="638652"/>
            <a:ext cx="5797856" cy="1014172"/>
          </a:xfrm>
          <a:prstGeom prst="rect">
            <a:avLst/>
          </a:prstGeom>
        </p:spPr>
        <p:txBody>
          <a:bodyPr/>
          <a:lstStyle>
            <a:lvl1pPr algn="l" defTabSz="914400" rtl="0" eaLnBrk="1" latinLnBrk="0" hangingPunct="1">
              <a:lnSpc>
                <a:spcPct val="90000"/>
              </a:lnSpc>
              <a:spcBef>
                <a:spcPct val="0"/>
              </a:spcBef>
              <a:buNone/>
              <a:defRPr sz="4000" b="1" kern="1200">
                <a:solidFill>
                  <a:srgbClr val="183EFF"/>
                </a:solidFill>
                <a:latin typeface="+mj-lt"/>
                <a:ea typeface="+mj-ea"/>
                <a:cs typeface="+mj-cs"/>
              </a:defRPr>
            </a:lvl1pPr>
          </a:lstStyle>
          <a:p>
            <a:pPr algn="ctr" hangingPunct="0">
              <a:lnSpc>
                <a:spcPct val="80000"/>
              </a:lnSpc>
              <a:defRPr/>
            </a:pPr>
            <a:r>
              <a:rPr lang="pt-BR" dirty="0">
                <a:solidFill>
                  <a:srgbClr val="002060"/>
                </a:solidFill>
              </a:rPr>
              <a:t>DESAFIOS</a:t>
            </a:r>
            <a:endParaRPr lang="en-US" dirty="0">
              <a:solidFill>
                <a:srgbClr val="002060"/>
              </a:solidFill>
              <a:effectLst>
                <a:outerShdw blurRad="38100" dist="38100" dir="2700000" algn="tl">
                  <a:srgbClr val="000000">
                    <a:alpha val="43137"/>
                  </a:srgbClr>
                </a:outerShdw>
              </a:effectLst>
              <a:latin typeface="Montserrat ExtraBold" panose="00000900000000000000" pitchFamily="2" charset="0"/>
              <a:sym typeface="Gill Sans" charset="0"/>
            </a:endParaRPr>
          </a:p>
        </p:txBody>
      </p:sp>
      <p:sp>
        <p:nvSpPr>
          <p:cNvPr id="5" name="Espaço Reservado para Conteúdo 2">
            <a:extLst>
              <a:ext uri="{FF2B5EF4-FFF2-40B4-BE49-F238E27FC236}">
                <a16:creationId xmlns:a16="http://schemas.microsoft.com/office/drawing/2014/main" id="{EFBF6BAE-88D2-3CFB-C58A-3A64993B9D7B}"/>
              </a:ext>
            </a:extLst>
          </p:cNvPr>
          <p:cNvSpPr txBox="1">
            <a:spLocks/>
          </p:cNvSpPr>
          <p:nvPr/>
        </p:nvSpPr>
        <p:spPr>
          <a:xfrm>
            <a:off x="843379" y="1474887"/>
            <a:ext cx="10308060" cy="39493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ClrTx/>
            </a:pPr>
            <a:r>
              <a:rPr lang="pt-BR" sz="2133" b="1" dirty="0"/>
              <a:t>Transformações do mundo do trabalho:</a:t>
            </a:r>
          </a:p>
          <a:p>
            <a:pPr lvl="1" algn="just">
              <a:buClrTx/>
            </a:pPr>
            <a:r>
              <a:rPr lang="pt-BR" sz="2133" dirty="0"/>
              <a:t>Novas tecnologias, telemedicina - qual é o profissional?</a:t>
            </a:r>
          </a:p>
          <a:p>
            <a:pPr lvl="1" algn="just">
              <a:buClrTx/>
            </a:pPr>
            <a:r>
              <a:rPr lang="pt-BR" sz="2133" dirty="0"/>
              <a:t>Potencial de transformação substantiva nas ocupações em saúde, exigindo formação mais interdisciplinar, inclusive para capacitar profissionais de outras áreas para atuação na saúde.</a:t>
            </a:r>
          </a:p>
          <a:p>
            <a:pPr lvl="1" algn="just">
              <a:buClrTx/>
            </a:pPr>
            <a:r>
              <a:rPr lang="pt-BR" sz="2133" dirty="0"/>
              <a:t>Saúde e Segurança dos Trabalhadores </a:t>
            </a:r>
          </a:p>
          <a:p>
            <a:pPr algn="just">
              <a:buClrTx/>
            </a:pPr>
            <a:r>
              <a:rPr lang="pt-BR" sz="2133" b="1" dirty="0"/>
              <a:t>Financiamento: </a:t>
            </a:r>
          </a:p>
          <a:p>
            <a:pPr lvl="1" algn="just">
              <a:buClrTx/>
            </a:pPr>
            <a:r>
              <a:rPr lang="pt-BR" sz="2133" dirty="0"/>
              <a:t>Dimensionamento e impacto orçamentário-financeiro X </a:t>
            </a:r>
            <a:r>
              <a:rPr lang="pt-BR" sz="2133" dirty="0" err="1"/>
              <a:t>subfinanciamento</a:t>
            </a:r>
            <a:r>
              <a:rPr lang="pt-BR" sz="2133" dirty="0"/>
              <a:t> estrutural, piso salarial </a:t>
            </a:r>
          </a:p>
          <a:p>
            <a:pPr algn="just">
              <a:buClrTx/>
            </a:pPr>
            <a:r>
              <a:rPr lang="pt-BR" sz="2133" b="1" dirty="0"/>
              <a:t>Limites fiscais: </a:t>
            </a:r>
          </a:p>
          <a:p>
            <a:pPr lvl="1" algn="just">
              <a:buClrTx/>
            </a:pPr>
            <a:r>
              <a:rPr lang="pt-BR" sz="2133" dirty="0"/>
              <a:t>LRF, arcabouço fiscal, pressão permanente pela desvinculação</a:t>
            </a:r>
            <a:endParaRPr lang="pt-BR" sz="3200" dirty="0"/>
          </a:p>
          <a:p>
            <a:pPr marL="0" indent="0" algn="just">
              <a:buClrTx/>
              <a:buNone/>
            </a:pPr>
            <a:endParaRPr lang="pt-BR" sz="2133" dirty="0"/>
          </a:p>
        </p:txBody>
      </p:sp>
    </p:spTree>
    <p:extLst>
      <p:ext uri="{BB962C8B-B14F-4D97-AF65-F5344CB8AC3E}">
        <p14:creationId xmlns:p14="http://schemas.microsoft.com/office/powerpoint/2010/main" val="2102774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58</a:t>
            </a:fld>
            <a:endParaRPr lang="pt-BR" dirty="0"/>
          </a:p>
        </p:txBody>
      </p:sp>
      <p:sp>
        <p:nvSpPr>
          <p:cNvPr id="3" name="Retângulo 2"/>
          <p:cNvSpPr/>
          <p:nvPr/>
        </p:nvSpPr>
        <p:spPr>
          <a:xfrm>
            <a:off x="219892" y="1245115"/>
            <a:ext cx="11752218" cy="6832640"/>
          </a:xfrm>
          <a:prstGeom prst="rect">
            <a:avLst/>
          </a:prstGeom>
        </p:spPr>
        <p:txBody>
          <a:bodyPr wrap="square">
            <a:spAutoFit/>
          </a:bodyPr>
          <a:lstStyle/>
          <a:p>
            <a:r>
              <a:rPr lang="pt-BR" sz="2000" dirty="0">
                <a:solidFill>
                  <a:schemeClr val="tx1">
                    <a:lumMod val="65000"/>
                    <a:lumOff val="35000"/>
                  </a:schemeClr>
                </a:solidFill>
                <a:latin typeface="Alexandria ExtraBold"/>
                <a:cs typeface="Alexandria" pitchFamily="2" charset="-78"/>
              </a:rPr>
              <a:t> </a:t>
            </a:r>
            <a:r>
              <a:rPr lang="pt-BR" sz="2000" dirty="0">
                <a:solidFill>
                  <a:schemeClr val="accent4">
                    <a:lumMod val="75000"/>
                  </a:schemeClr>
                </a:solidFill>
                <a:latin typeface="Alexandria ExtraBold"/>
                <a:cs typeface="Alexandria" pitchFamily="2" charset="-78"/>
              </a:rPr>
              <a:t>DESAFIOS: </a:t>
            </a:r>
          </a:p>
          <a:p>
            <a:endParaRPr lang="pt-BR" sz="2000" dirty="0">
              <a:solidFill>
                <a:schemeClr val="tx1">
                  <a:lumMod val="65000"/>
                  <a:lumOff val="35000"/>
                </a:schemeClr>
              </a:solidFill>
              <a:latin typeface="Alexandria ExtraBold"/>
              <a:cs typeface="Alexandria" pitchFamily="2" charset="-78"/>
            </a:endParaRPr>
          </a:p>
          <a:p>
            <a:pPr marL="285750" indent="-285750" algn="just">
              <a:buFont typeface="Wingdings" panose="05000000000000000000" pitchFamily="2" charset="2"/>
              <a:buChar char="§"/>
            </a:pPr>
            <a:r>
              <a:rPr lang="pt-BR" sz="2000" dirty="0">
                <a:solidFill>
                  <a:srgbClr val="000000"/>
                </a:solidFill>
                <a:latin typeface="Roboto" panose="02000000000000000000" pitchFamily="2" charset="0"/>
              </a:rPr>
              <a:t>Assegurar a </a:t>
            </a:r>
            <a:r>
              <a:rPr lang="pt-BR" sz="2000" b="1" dirty="0">
                <a:solidFill>
                  <a:srgbClr val="000000"/>
                </a:solidFill>
                <a:latin typeface="Roboto" panose="02000000000000000000" pitchFamily="2" charset="0"/>
              </a:rPr>
              <a:t>dignidade no trabalho</a:t>
            </a:r>
            <a:r>
              <a:rPr lang="pt-BR" sz="2000" dirty="0">
                <a:solidFill>
                  <a:srgbClr val="000000"/>
                </a:solidFill>
                <a:latin typeface="Roboto" panose="02000000000000000000" pitchFamily="2" charset="0"/>
              </a:rPr>
              <a:t>, </a:t>
            </a:r>
            <a:r>
              <a:rPr lang="pt-BR" sz="2000" dirty="0">
                <a:solidFill>
                  <a:srgbClr val="333333"/>
                </a:solidFill>
                <a:latin typeface="avenir-lt-w01_35-light1475496"/>
              </a:rPr>
              <a:t>p</a:t>
            </a:r>
            <a:r>
              <a:rPr lang="pt-BR" sz="2000" b="0" i="0" dirty="0">
                <a:solidFill>
                  <a:srgbClr val="333333"/>
                </a:solidFill>
                <a:effectLst/>
                <a:latin typeface="avenir-lt-w01_35-light1475496"/>
              </a:rPr>
              <a:t>romovendo o crescimento econômico, inclusivo e sustentável, emprego pleno e produtivo, e trabalho decente para todos</a:t>
            </a:r>
            <a:r>
              <a:rPr lang="pt-BR" sz="2000" dirty="0">
                <a:solidFill>
                  <a:srgbClr val="000000"/>
                </a:solidFill>
                <a:latin typeface="Roboto" panose="02000000000000000000" pitchFamily="2" charset="0"/>
              </a:rPr>
              <a:t>;</a:t>
            </a:r>
          </a:p>
          <a:p>
            <a:pPr marL="285750" indent="-285750" algn="just">
              <a:buFont typeface="Wingdings" panose="05000000000000000000" pitchFamily="2" charset="2"/>
              <a:buChar char="§"/>
            </a:pPr>
            <a:endParaRPr lang="pt-BR" sz="2000" dirty="0">
              <a:solidFill>
                <a:srgbClr val="000000"/>
              </a:solidFill>
              <a:latin typeface="Roboto" panose="02000000000000000000" pitchFamily="2" charset="0"/>
            </a:endParaRPr>
          </a:p>
          <a:p>
            <a:pPr marL="285750" indent="-285750" algn="just">
              <a:buFont typeface="Wingdings" panose="05000000000000000000" pitchFamily="2" charset="2"/>
              <a:buChar char="§"/>
            </a:pPr>
            <a:r>
              <a:rPr lang="pt-BR" sz="2000" b="1" dirty="0">
                <a:solidFill>
                  <a:srgbClr val="000000"/>
                </a:solidFill>
                <a:latin typeface="Roboto" panose="02000000000000000000" pitchFamily="2" charset="0"/>
              </a:rPr>
              <a:t>Combater todas as formas de assedio, discriminação e violências </a:t>
            </a:r>
            <a:r>
              <a:rPr lang="pt-BR" sz="2000" dirty="0">
                <a:solidFill>
                  <a:srgbClr val="000000"/>
                </a:solidFill>
                <a:latin typeface="Roboto" panose="02000000000000000000" pitchFamily="2" charset="0"/>
              </a:rPr>
              <a:t>relacionadas ao trabalho;</a:t>
            </a:r>
          </a:p>
          <a:p>
            <a:pPr marL="285750" indent="-285750" algn="just">
              <a:buFont typeface="Wingdings" panose="05000000000000000000" pitchFamily="2" charset="2"/>
              <a:buChar char="§"/>
            </a:pPr>
            <a:endParaRPr lang="pt-BR" sz="2000" dirty="0">
              <a:solidFill>
                <a:srgbClr val="000000"/>
              </a:solidFill>
              <a:latin typeface="Roboto" panose="02000000000000000000" pitchFamily="2" charset="0"/>
            </a:endParaRPr>
          </a:p>
          <a:p>
            <a:pPr marL="285750" indent="-285750" algn="just">
              <a:buFont typeface="Wingdings" panose="05000000000000000000" pitchFamily="2" charset="2"/>
              <a:buChar char="§"/>
            </a:pPr>
            <a:r>
              <a:rPr lang="pt-BR" sz="2000" dirty="0">
                <a:solidFill>
                  <a:srgbClr val="000000"/>
                </a:solidFill>
                <a:latin typeface="Roboto" panose="02000000000000000000" pitchFamily="2" charset="0"/>
              </a:rPr>
              <a:t>Incluir na </a:t>
            </a:r>
            <a:r>
              <a:rPr lang="pt-BR" sz="2000" b="1" dirty="0">
                <a:solidFill>
                  <a:srgbClr val="000000"/>
                </a:solidFill>
                <a:latin typeface="Roboto" panose="02000000000000000000" pitchFamily="2" charset="0"/>
              </a:rPr>
              <a:t>agenda dos gestores federais, estaduais, municipais e do Distrito Federal a pauta das trabalhadoras e dos trabalhadores da saúde</a:t>
            </a:r>
            <a:r>
              <a:rPr lang="pt-BR" sz="2000" dirty="0">
                <a:solidFill>
                  <a:srgbClr val="000000"/>
                </a:solidFill>
                <a:latin typeface="Roboto" panose="02000000000000000000" pitchFamily="2" charset="0"/>
              </a:rPr>
              <a:t>, incluindo aqueles que são vulnerabilizados e invisibilizados; </a:t>
            </a:r>
          </a:p>
          <a:p>
            <a:pPr marL="285750" indent="-285750" algn="just">
              <a:buFont typeface="Wingdings" panose="05000000000000000000" pitchFamily="2" charset="2"/>
              <a:buChar char="§"/>
            </a:pPr>
            <a:endParaRPr lang="pt-BR" sz="2000" dirty="0">
              <a:solidFill>
                <a:srgbClr val="000000"/>
              </a:solidFill>
              <a:latin typeface="Roboto" panose="02000000000000000000" pitchFamily="2" charset="0"/>
            </a:endParaRPr>
          </a:p>
          <a:p>
            <a:pPr marL="285750" indent="-285750" algn="just">
              <a:buFont typeface="Wingdings" panose="05000000000000000000" pitchFamily="2" charset="2"/>
              <a:buChar char="§"/>
            </a:pPr>
            <a:r>
              <a:rPr lang="pt-BR" sz="2000" dirty="0">
                <a:solidFill>
                  <a:srgbClr val="000000"/>
                </a:solidFill>
                <a:latin typeface="Roboto" panose="02000000000000000000" pitchFamily="2" charset="0"/>
              </a:rPr>
              <a:t>Defender pautas estratégicas da GTES: </a:t>
            </a:r>
            <a:r>
              <a:rPr lang="pt-BR" sz="2000" b="1" dirty="0">
                <a:solidFill>
                  <a:srgbClr val="000000"/>
                </a:solidFill>
                <a:latin typeface="Roboto" panose="02000000000000000000" pitchFamily="2" charset="0"/>
              </a:rPr>
              <a:t>saúde e segurança do trabalhador, planejamento e dimensionamento da força de trabalho; carreiras no SUS; regulação do trabalho; negociação coletiva; educação permanente; educação popular; integração ensino-serviço-comunidade; formação graduada, pós-graduada, técnica, pós-técnica, profissional, dentre outras.</a:t>
            </a:r>
          </a:p>
          <a:p>
            <a:pPr marL="285750" indent="-285750">
              <a:buFont typeface="Wingdings" panose="05000000000000000000" pitchFamily="2" charset="2"/>
              <a:buChar char="§"/>
            </a:pPr>
            <a:endParaRPr lang="pt-BR" sz="2000" b="1" dirty="0">
              <a:solidFill>
                <a:srgbClr val="000000"/>
              </a:solidFill>
              <a:latin typeface="Roboto" panose="02000000000000000000" pitchFamily="2" charset="0"/>
            </a:endParaRPr>
          </a:p>
          <a:p>
            <a:pPr marL="285750" indent="-285750">
              <a:buFont typeface="Wingdings" panose="05000000000000000000" pitchFamily="2" charset="2"/>
              <a:buChar char="§"/>
            </a:pPr>
            <a:endParaRPr lang="pt-BR" sz="2000" dirty="0">
              <a:solidFill>
                <a:srgbClr val="000000"/>
              </a:solidFill>
              <a:latin typeface="Roboto" panose="02000000000000000000" pitchFamily="2" charset="0"/>
            </a:endParaRPr>
          </a:p>
          <a:p>
            <a:pPr marL="285750" indent="-285750">
              <a:buFont typeface="Wingdings" panose="05000000000000000000" pitchFamily="2" charset="2"/>
              <a:buChar char="§"/>
            </a:pPr>
            <a:endParaRPr lang="pt-BR" sz="2000" dirty="0">
              <a:solidFill>
                <a:srgbClr val="000000"/>
              </a:solidFill>
              <a:latin typeface="Roboto" panose="02000000000000000000" pitchFamily="2" charset="0"/>
            </a:endParaRPr>
          </a:p>
          <a:p>
            <a:pPr marL="285750" indent="-285750">
              <a:buFont typeface="Wingdings" panose="05000000000000000000" pitchFamily="2" charset="2"/>
              <a:buChar char="§"/>
            </a:pPr>
            <a:endParaRPr lang="pt-BR" sz="2000" dirty="0">
              <a:solidFill>
                <a:srgbClr val="000000"/>
              </a:solidFill>
              <a:latin typeface="Roboto" panose="02000000000000000000" pitchFamily="2" charset="0"/>
            </a:endParaRPr>
          </a:p>
          <a:p>
            <a:pPr marL="285750" indent="-285750">
              <a:buFont typeface="Wingdings" panose="05000000000000000000" pitchFamily="2" charset="2"/>
              <a:buChar char="§"/>
            </a:pPr>
            <a:endParaRPr lang="pt-BR" sz="2000" dirty="0">
              <a:solidFill>
                <a:schemeClr val="tx1">
                  <a:lumMod val="65000"/>
                  <a:lumOff val="35000"/>
                </a:schemeClr>
              </a:solidFill>
              <a:latin typeface="Alexandria ExtraBold"/>
              <a:cs typeface="Alexandria" pitchFamily="2" charset="-78"/>
            </a:endParaRPr>
          </a:p>
          <a:p>
            <a:endParaRPr lang="pt-BR" sz="2000" dirty="0">
              <a:solidFill>
                <a:schemeClr val="tx1">
                  <a:lumMod val="65000"/>
                  <a:lumOff val="35000"/>
                </a:schemeClr>
              </a:solidFill>
              <a:cs typeface="Alexandria" pitchFamily="2" charset="-78"/>
            </a:endParaRPr>
          </a:p>
          <a:p>
            <a:endParaRPr lang="pt-BR" dirty="0"/>
          </a:p>
        </p:txBody>
      </p:sp>
    </p:spTree>
    <p:extLst>
      <p:ext uri="{BB962C8B-B14F-4D97-AF65-F5344CB8AC3E}">
        <p14:creationId xmlns:p14="http://schemas.microsoft.com/office/powerpoint/2010/main" val="1936197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59</a:t>
            </a:fld>
            <a:endParaRPr lang="pt-BR" dirty="0"/>
          </a:p>
        </p:txBody>
      </p:sp>
      <p:sp>
        <p:nvSpPr>
          <p:cNvPr id="3" name="Retângulo 2"/>
          <p:cNvSpPr/>
          <p:nvPr/>
        </p:nvSpPr>
        <p:spPr>
          <a:xfrm>
            <a:off x="330199" y="2644170"/>
            <a:ext cx="11641909" cy="2308324"/>
          </a:xfrm>
          <a:prstGeom prst="rect">
            <a:avLst/>
          </a:prstGeom>
          <a:solidFill>
            <a:schemeClr val="accent4">
              <a:lumMod val="20000"/>
              <a:lumOff val="80000"/>
            </a:schemeClr>
          </a:solidFill>
        </p:spPr>
        <p:txBody>
          <a:bodyPr wrap="square">
            <a:spAutoFit/>
          </a:bodyPr>
          <a:lstStyle/>
          <a:p>
            <a:pPr algn="ctr"/>
            <a:r>
              <a:rPr lang="pt-BR" sz="4800" b="1" dirty="0">
                <a:solidFill>
                  <a:schemeClr val="tx1">
                    <a:lumMod val="65000"/>
                    <a:lumOff val="35000"/>
                  </a:schemeClr>
                </a:solidFill>
                <a:effectLst>
                  <a:outerShdw blurRad="38100" dist="38100" dir="2700000" algn="tl">
                    <a:srgbClr val="000000">
                      <a:alpha val="43137"/>
                    </a:srgbClr>
                  </a:outerShdw>
                </a:effectLst>
                <a:latin typeface="Alexandria ExtraBold"/>
                <a:cs typeface="Alexandria" pitchFamily="2" charset="-78"/>
              </a:rPr>
              <a:t> </a:t>
            </a:r>
            <a:r>
              <a:rPr lang="pt-BR" sz="4800" b="1" dirty="0">
                <a:solidFill>
                  <a:schemeClr val="accent4">
                    <a:lumMod val="75000"/>
                  </a:schemeClr>
                </a:solidFill>
                <a:effectLst>
                  <a:outerShdw blurRad="38100" dist="38100" dir="2700000" algn="tl">
                    <a:srgbClr val="000000">
                      <a:alpha val="43137"/>
                    </a:srgbClr>
                  </a:outerShdw>
                </a:effectLst>
                <a:latin typeface="Alexandria ExtraBold"/>
                <a:cs typeface="Alexandria" pitchFamily="2" charset="-78"/>
              </a:rPr>
              <a:t>POLITICA NACIONAL DE GESTÃO DO TRABALHO E DA EDUCAÇÃO NA SAÚDE </a:t>
            </a:r>
            <a:endParaRPr lang="pt-BR"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506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3AD28-518A-053A-51D8-07CEF39F6DE0}"/>
              </a:ext>
            </a:extLst>
          </p:cNvPr>
          <p:cNvSpPr>
            <a:spLocks noGrp="1"/>
          </p:cNvSpPr>
          <p:nvPr>
            <p:ph type="title"/>
          </p:nvPr>
        </p:nvSpPr>
        <p:spPr>
          <a:xfrm>
            <a:off x="517200" y="1091939"/>
            <a:ext cx="11360800" cy="763600"/>
          </a:xfrm>
        </p:spPr>
        <p:txBody>
          <a:bodyPr>
            <a:normAutofit/>
          </a:bodyPr>
          <a:lstStyle/>
          <a:p>
            <a:endParaRPr lang="pt-BR" dirty="0"/>
          </a:p>
        </p:txBody>
      </p:sp>
      <p:sp>
        <p:nvSpPr>
          <p:cNvPr id="3" name="Espaço Reservado para Conteúdo 2">
            <a:extLst>
              <a:ext uri="{FF2B5EF4-FFF2-40B4-BE49-F238E27FC236}">
                <a16:creationId xmlns:a16="http://schemas.microsoft.com/office/drawing/2014/main" id="{780E62FB-FCCA-58D6-2E7D-3F2EBD39F3C1}"/>
              </a:ext>
            </a:extLst>
          </p:cNvPr>
          <p:cNvSpPr>
            <a:spLocks noGrp="1"/>
          </p:cNvSpPr>
          <p:nvPr>
            <p:ph idx="1"/>
          </p:nvPr>
        </p:nvSpPr>
        <p:spPr>
          <a:xfrm>
            <a:off x="8870731" y="1220332"/>
            <a:ext cx="3321269" cy="4673719"/>
          </a:xfrm>
          <a:solidFill>
            <a:schemeClr val="accent2">
              <a:lumMod val="60000"/>
              <a:lumOff val="40000"/>
            </a:schemeClr>
          </a:solidFill>
        </p:spPr>
        <p:txBody>
          <a:bodyPr>
            <a:noAutofit/>
          </a:bodyPr>
          <a:lstStyle/>
          <a:p>
            <a:pPr marL="152396" indent="0" algn="just">
              <a:buNone/>
            </a:pPr>
            <a:endParaRPr lang="pt-BR" sz="2133" dirty="0">
              <a:solidFill>
                <a:srgbClr val="474747"/>
              </a:solidFill>
              <a:latin typeface="Google Sans"/>
            </a:endParaRPr>
          </a:p>
          <a:p>
            <a:pPr marL="152396" indent="0" algn="just">
              <a:buNone/>
            </a:pPr>
            <a:r>
              <a:rPr lang="pt-BR" sz="2133" dirty="0">
                <a:solidFill>
                  <a:srgbClr val="474747"/>
                </a:solidFill>
                <a:latin typeface="Google Sans"/>
              </a:rPr>
              <a:t>A Constituição Brasileira é considerada uma das mais avançadas do mundo no que se refere a direitos e garantias fundamentais. </a:t>
            </a:r>
          </a:p>
          <a:p>
            <a:pPr marL="152396" indent="0" algn="just">
              <a:buNone/>
            </a:pPr>
            <a:r>
              <a:rPr lang="pt-BR" sz="2133" dirty="0">
                <a:solidFill>
                  <a:srgbClr val="474747"/>
                </a:solidFill>
                <a:latin typeface="Google Sans"/>
              </a:rPr>
              <a:t>A Carta Magna de 1988 </a:t>
            </a:r>
            <a:r>
              <a:rPr lang="pt-BR" sz="2133" dirty="0">
                <a:solidFill>
                  <a:srgbClr val="040C28"/>
                </a:solidFill>
                <a:latin typeface="Google Sans"/>
              </a:rPr>
              <a:t>restituiu a </a:t>
            </a:r>
            <a:r>
              <a:rPr lang="pt-BR" sz="2133" b="1" dirty="0">
                <a:solidFill>
                  <a:srgbClr val="040C28"/>
                </a:solidFill>
                <a:latin typeface="Google Sans"/>
              </a:rPr>
              <a:t>democracia e promoveu a cidadania, garantindo direitos individuais e sociais</a:t>
            </a:r>
            <a:r>
              <a:rPr lang="pt-BR" sz="2133" dirty="0">
                <a:solidFill>
                  <a:srgbClr val="474747"/>
                </a:solidFill>
                <a:latin typeface="Google Sans"/>
              </a:rPr>
              <a:t>.</a:t>
            </a:r>
            <a:endParaRPr lang="pt-BR" sz="2133" dirty="0"/>
          </a:p>
        </p:txBody>
      </p:sp>
      <p:pic>
        <p:nvPicPr>
          <p:cNvPr id="5" name="Imagem 4">
            <a:extLst>
              <a:ext uri="{FF2B5EF4-FFF2-40B4-BE49-F238E27FC236}">
                <a16:creationId xmlns:a16="http://schemas.microsoft.com/office/drawing/2014/main" id="{54696145-66A4-5A6A-DC69-E649ED6730C3}"/>
              </a:ext>
            </a:extLst>
          </p:cNvPr>
          <p:cNvPicPr>
            <a:picLocks noChangeAspect="1"/>
          </p:cNvPicPr>
          <p:nvPr/>
        </p:nvPicPr>
        <p:blipFill>
          <a:blip r:embed="rId2"/>
          <a:stretch>
            <a:fillRect/>
          </a:stretch>
        </p:blipFill>
        <p:spPr>
          <a:xfrm>
            <a:off x="0" y="0"/>
            <a:ext cx="8870731" cy="6858000"/>
          </a:xfrm>
          <a:prstGeom prst="rect">
            <a:avLst/>
          </a:prstGeom>
        </p:spPr>
      </p:pic>
    </p:spTree>
    <p:extLst>
      <p:ext uri="{BB962C8B-B14F-4D97-AF65-F5344CB8AC3E}">
        <p14:creationId xmlns:p14="http://schemas.microsoft.com/office/powerpoint/2010/main" val="4633313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60</a:t>
            </a:fld>
            <a:endParaRPr lang="pt-BR" dirty="0"/>
          </a:p>
        </p:txBody>
      </p:sp>
      <p:sp>
        <p:nvSpPr>
          <p:cNvPr id="2" name="Retângulo 1"/>
          <p:cNvSpPr/>
          <p:nvPr/>
        </p:nvSpPr>
        <p:spPr>
          <a:xfrm>
            <a:off x="2340033" y="2796924"/>
            <a:ext cx="8728363" cy="1477328"/>
          </a:xfrm>
          <a:prstGeom prst="rect">
            <a:avLst/>
          </a:prstGeom>
        </p:spPr>
        <p:txBody>
          <a:bodyPr wrap="square">
            <a:spAutoFit/>
          </a:bodyPr>
          <a:lstStyle/>
          <a:p>
            <a:r>
              <a:rPr lang="pt-BR" sz="5400" b="1" u="sng" dirty="0">
                <a:solidFill>
                  <a:srgbClr val="549EAA"/>
                </a:solidFill>
                <a:latin typeface="Alexandria" pitchFamily="2" charset="-78"/>
                <a:cs typeface="Alexandria" pitchFamily="2" charset="-78"/>
              </a:rPr>
              <a:t>Documento</a:t>
            </a:r>
            <a:r>
              <a:rPr lang="pt-BR" sz="4000" b="1" u="sng" dirty="0">
                <a:solidFill>
                  <a:srgbClr val="549EAA"/>
                </a:solidFill>
                <a:latin typeface="Alexandria" pitchFamily="2" charset="-78"/>
                <a:cs typeface="Alexandria" pitchFamily="2" charset="-78"/>
              </a:rPr>
              <a:t> </a:t>
            </a:r>
            <a:r>
              <a:rPr lang="pt-BR" sz="5400" b="1" u="sng" dirty="0">
                <a:solidFill>
                  <a:srgbClr val="549EAA"/>
                </a:solidFill>
                <a:latin typeface="Alexandria" pitchFamily="2" charset="-78"/>
                <a:cs typeface="Alexandria" pitchFamily="2" charset="-78"/>
              </a:rPr>
              <a:t>Orientador</a:t>
            </a:r>
            <a:r>
              <a:rPr lang="pt-BR" sz="4000" b="1" u="sng" dirty="0">
                <a:solidFill>
                  <a:srgbClr val="549EAA"/>
                </a:solidFill>
                <a:latin typeface="Alexandria" pitchFamily="2" charset="-78"/>
                <a:cs typeface="Alexandria" pitchFamily="2" charset="-78"/>
              </a:rPr>
              <a:t> </a:t>
            </a:r>
          </a:p>
          <a:p>
            <a:br>
              <a:rPr lang="pt-BR" b="1" dirty="0">
                <a:solidFill>
                  <a:schemeClr val="tx1">
                    <a:lumMod val="50000"/>
                    <a:lumOff val="50000"/>
                  </a:schemeClr>
                </a:solidFill>
              </a:rPr>
            </a:br>
            <a:endParaRPr lang="pt-BR" b="1" dirty="0">
              <a:solidFill>
                <a:schemeClr val="tx1">
                  <a:lumMod val="50000"/>
                  <a:lumOff val="50000"/>
                </a:schemeClr>
              </a:solidFill>
            </a:endParaRPr>
          </a:p>
        </p:txBody>
      </p:sp>
      <p:pic>
        <p:nvPicPr>
          <p:cNvPr id="4" name="Imagem 3" descr="Logotipo&#10;&#10;Descrição gerada automaticamente com confiança média">
            <a:extLst>
              <a:ext uri="{FF2B5EF4-FFF2-40B4-BE49-F238E27FC236}">
                <a16:creationId xmlns:a16="http://schemas.microsoft.com/office/drawing/2014/main" id="{B5091F82-A95B-3F28-29CF-5697ED8CA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916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762716A-DC03-B108-87A8-5B86D347E662}"/>
              </a:ext>
            </a:extLst>
          </p:cNvPr>
          <p:cNvSpPr>
            <a:spLocks noGrp="1"/>
          </p:cNvSpPr>
          <p:nvPr>
            <p:ph idx="1"/>
          </p:nvPr>
        </p:nvSpPr>
        <p:spPr>
          <a:xfrm>
            <a:off x="838200" y="1766570"/>
            <a:ext cx="10515600" cy="4351338"/>
          </a:xfrm>
        </p:spPr>
        <p:txBody>
          <a:bodyPr/>
          <a:lstStyle/>
          <a:p>
            <a:pPr algn="l" fontAlgn="base"/>
            <a:r>
              <a:rPr lang="pt-BR" sz="2200" b="1" dirty="0">
                <a:solidFill>
                  <a:schemeClr val="accent4">
                    <a:lumMod val="75000"/>
                  </a:schemeClr>
                </a:solidFill>
                <a:latin typeface="Alexandria ExtraBold"/>
                <a:cs typeface="Alexandria" pitchFamily="2" charset="-78"/>
              </a:rPr>
              <a:t>Cronograma 4ª CNGTES</a:t>
            </a:r>
          </a:p>
          <a:p>
            <a:pPr algn="l" fontAlgn="base"/>
            <a:endParaRPr lang="pt-BR" sz="2200" b="1" dirty="0">
              <a:solidFill>
                <a:schemeClr val="accent4">
                  <a:lumMod val="75000"/>
                </a:schemeClr>
              </a:solidFill>
              <a:latin typeface="Alexandria ExtraBold"/>
              <a:cs typeface="Alexandria" pitchFamily="2" charset="-78"/>
            </a:endParaRPr>
          </a:p>
          <a:p>
            <a:pPr algn="l" fontAlgn="base">
              <a:buFont typeface="Wingdings" panose="05000000000000000000" pitchFamily="2" charset="2"/>
              <a:buChar char="Ø"/>
            </a:pPr>
            <a:r>
              <a:rPr lang="pt-BR" sz="2200" b="1" dirty="0">
                <a:solidFill>
                  <a:schemeClr val="tx1">
                    <a:lumMod val="65000"/>
                    <a:lumOff val="35000"/>
                  </a:schemeClr>
                </a:solidFill>
                <a:latin typeface="Alexandria ExtraBold"/>
                <a:cs typeface="Alexandria" pitchFamily="2" charset="-78"/>
              </a:rPr>
              <a:t>Etapas Municipal/Regional: </a:t>
            </a:r>
            <a:r>
              <a:rPr lang="pt-BR" sz="2200" dirty="0">
                <a:solidFill>
                  <a:schemeClr val="tx1">
                    <a:lumMod val="65000"/>
                    <a:lumOff val="35000"/>
                  </a:schemeClr>
                </a:solidFill>
                <a:latin typeface="Alexandria ExtraBold"/>
                <a:cs typeface="Alexandria" pitchFamily="2" charset="-78"/>
              </a:rPr>
              <a:t>até 30 de junho 2024;</a:t>
            </a:r>
          </a:p>
          <a:p>
            <a:pPr algn="l" fontAlgn="base">
              <a:buFont typeface="Wingdings" panose="05000000000000000000" pitchFamily="2" charset="2"/>
              <a:buChar char="Ø"/>
            </a:pPr>
            <a:endParaRPr lang="pt-BR" sz="2200" dirty="0">
              <a:solidFill>
                <a:schemeClr val="tx1">
                  <a:lumMod val="65000"/>
                  <a:lumOff val="35000"/>
                </a:schemeClr>
              </a:solidFill>
              <a:latin typeface="Alexandria ExtraBold"/>
              <a:cs typeface="Alexandria" pitchFamily="2" charset="-78"/>
            </a:endParaRPr>
          </a:p>
          <a:p>
            <a:pPr algn="l" fontAlgn="base">
              <a:buFont typeface="Wingdings" panose="05000000000000000000" pitchFamily="2" charset="2"/>
              <a:buChar char="Ø"/>
            </a:pPr>
            <a:r>
              <a:rPr lang="pt-BR" sz="2200" b="1" dirty="0">
                <a:solidFill>
                  <a:schemeClr val="tx1">
                    <a:lumMod val="65000"/>
                    <a:lumOff val="35000"/>
                  </a:schemeClr>
                </a:solidFill>
                <a:latin typeface="Alexandria ExtraBold"/>
                <a:cs typeface="Alexandria" pitchFamily="2" charset="-78"/>
              </a:rPr>
              <a:t>Etapa Estadual /Distrital: </a:t>
            </a:r>
            <a:r>
              <a:rPr lang="pt-BR" sz="2200" dirty="0">
                <a:solidFill>
                  <a:schemeClr val="tx1">
                    <a:lumMod val="65000"/>
                    <a:lumOff val="35000"/>
                  </a:schemeClr>
                </a:solidFill>
                <a:latin typeface="Alexandria ExtraBold"/>
                <a:cs typeface="Alexandria" pitchFamily="2" charset="-78"/>
              </a:rPr>
              <a:t>maio a agosto de 2024;</a:t>
            </a:r>
          </a:p>
          <a:p>
            <a:pPr marL="0" indent="0" algn="l" fontAlgn="base">
              <a:buNone/>
            </a:pPr>
            <a:endParaRPr lang="pt-BR" sz="2200" dirty="0">
              <a:solidFill>
                <a:schemeClr val="tx1">
                  <a:lumMod val="65000"/>
                  <a:lumOff val="35000"/>
                </a:schemeClr>
              </a:solidFill>
              <a:latin typeface="Alexandria ExtraBold"/>
              <a:cs typeface="Alexandria" pitchFamily="2" charset="-78"/>
            </a:endParaRPr>
          </a:p>
          <a:p>
            <a:pPr algn="l" fontAlgn="base">
              <a:buFont typeface="Wingdings" panose="05000000000000000000" pitchFamily="2" charset="2"/>
              <a:buChar char="Ø"/>
            </a:pPr>
            <a:r>
              <a:rPr lang="pt-BR" sz="2200" b="1" dirty="0">
                <a:solidFill>
                  <a:schemeClr val="tx1">
                    <a:lumMod val="65000"/>
                    <a:lumOff val="35000"/>
                  </a:schemeClr>
                </a:solidFill>
                <a:latin typeface="Alexandria ExtraBold"/>
                <a:cs typeface="Alexandria" pitchFamily="2" charset="-78"/>
              </a:rPr>
              <a:t>Conferências Livres:</a:t>
            </a:r>
            <a:r>
              <a:rPr lang="pt-BR" sz="2200" dirty="0">
                <a:solidFill>
                  <a:schemeClr val="tx1">
                    <a:lumMod val="65000"/>
                    <a:lumOff val="35000"/>
                  </a:schemeClr>
                </a:solidFill>
                <a:latin typeface="Alexandria ExtraBold"/>
                <a:cs typeface="Alexandria" pitchFamily="2" charset="-78"/>
              </a:rPr>
              <a:t> até 30 de agosto de 2024</a:t>
            </a:r>
          </a:p>
          <a:p>
            <a:pPr marL="0" indent="0" algn="l" fontAlgn="base">
              <a:buNone/>
            </a:pPr>
            <a:endParaRPr lang="pt-BR" sz="2200" dirty="0">
              <a:solidFill>
                <a:schemeClr val="tx1">
                  <a:lumMod val="65000"/>
                  <a:lumOff val="35000"/>
                </a:schemeClr>
              </a:solidFill>
              <a:latin typeface="Alexandria ExtraBold"/>
              <a:cs typeface="Alexandria" pitchFamily="2" charset="-78"/>
            </a:endParaRPr>
          </a:p>
          <a:p>
            <a:pPr algn="l" fontAlgn="base">
              <a:buFont typeface="Wingdings" panose="05000000000000000000" pitchFamily="2" charset="2"/>
              <a:buChar char="Ø"/>
            </a:pPr>
            <a:r>
              <a:rPr lang="pt-BR" sz="2200" b="1" dirty="0">
                <a:solidFill>
                  <a:schemeClr val="tx1">
                    <a:lumMod val="65000"/>
                    <a:lumOff val="35000"/>
                  </a:schemeClr>
                </a:solidFill>
                <a:latin typeface="Alexandria ExtraBold"/>
                <a:cs typeface="Alexandria" pitchFamily="2" charset="-78"/>
              </a:rPr>
              <a:t>Etapa Nacional: </a:t>
            </a:r>
            <a:r>
              <a:rPr lang="pt-BR" sz="2200" dirty="0">
                <a:solidFill>
                  <a:schemeClr val="tx1">
                    <a:lumMod val="65000"/>
                    <a:lumOff val="35000"/>
                  </a:schemeClr>
                </a:solidFill>
                <a:latin typeface="Alexandria ExtraBold"/>
                <a:cs typeface="Alexandria" pitchFamily="2" charset="-78"/>
              </a:rPr>
              <a:t>10 a 13 de dezembro de 2024.</a:t>
            </a:r>
          </a:p>
          <a:p>
            <a:endParaRPr lang="en-US" dirty="0"/>
          </a:p>
        </p:txBody>
      </p:sp>
      <p:sp>
        <p:nvSpPr>
          <p:cNvPr id="4" name="Espaço Reservado para Número de Slide 3">
            <a:extLst>
              <a:ext uri="{FF2B5EF4-FFF2-40B4-BE49-F238E27FC236}">
                <a16:creationId xmlns:a16="http://schemas.microsoft.com/office/drawing/2014/main" id="{C3A58B26-CF65-D423-2E61-DA37B8AF284A}"/>
              </a:ext>
            </a:extLst>
          </p:cNvPr>
          <p:cNvSpPr>
            <a:spLocks noGrp="1"/>
          </p:cNvSpPr>
          <p:nvPr>
            <p:ph type="sldNum" sz="quarter" idx="12"/>
          </p:nvPr>
        </p:nvSpPr>
        <p:spPr/>
        <p:txBody>
          <a:bodyPr/>
          <a:lstStyle/>
          <a:p>
            <a:fld id="{48F63A3B-78C7-47BE-AE5E-E10140E04643}" type="slidenum">
              <a:rPr lang="en-US" smtClean="0"/>
              <a:t>61</a:t>
            </a:fld>
            <a:endParaRPr lang="en-US" dirty="0"/>
          </a:p>
        </p:txBody>
      </p:sp>
    </p:spTree>
    <p:extLst>
      <p:ext uri="{BB962C8B-B14F-4D97-AF65-F5344CB8AC3E}">
        <p14:creationId xmlns:p14="http://schemas.microsoft.com/office/powerpoint/2010/main" val="2022563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62</a:t>
            </a:fld>
            <a:endParaRPr lang="pt-BR" dirty="0"/>
          </a:p>
        </p:txBody>
      </p:sp>
      <p:sp>
        <p:nvSpPr>
          <p:cNvPr id="3" name="Retângulo 2"/>
          <p:cNvSpPr/>
          <p:nvPr/>
        </p:nvSpPr>
        <p:spPr>
          <a:xfrm>
            <a:off x="785205" y="1475980"/>
            <a:ext cx="11030558" cy="5663089"/>
          </a:xfrm>
          <a:prstGeom prst="rect">
            <a:avLst/>
          </a:prstGeom>
        </p:spPr>
        <p:txBody>
          <a:bodyPr wrap="square">
            <a:spAutoFit/>
          </a:bodyPr>
          <a:lstStyle/>
          <a:p>
            <a:pPr marL="342900" indent="-342900">
              <a:buFont typeface="Wingdings" panose="05000000000000000000" pitchFamily="2" charset="2"/>
              <a:buChar char="§"/>
            </a:pPr>
            <a:r>
              <a:rPr lang="pt-BR" sz="2000" b="1" dirty="0">
                <a:solidFill>
                  <a:schemeClr val="tx1">
                    <a:lumMod val="65000"/>
                    <a:lumOff val="35000"/>
                  </a:schemeClr>
                </a:solidFill>
                <a:latin typeface="Alexandria ExtraBold" pitchFamily="2" charset="-78"/>
                <a:cs typeface="Alexandria ExtraBold"/>
              </a:rPr>
              <a:t>Tema: </a:t>
            </a:r>
            <a:r>
              <a:rPr lang="pt-BR" sz="2000" b="1" dirty="0">
                <a:solidFill>
                  <a:schemeClr val="accent3">
                    <a:lumMod val="75000"/>
                  </a:schemeClr>
                </a:solidFill>
                <a:latin typeface="Alexandria ExtraBold" pitchFamily="2" charset="-78"/>
                <a:cs typeface="Alexandria ExtraBold"/>
              </a:rPr>
              <a:t>“Democracia, Trabalho e Educação na Saúde para o Desenvolvimento: Gente que faz o SUS acontecer”  </a:t>
            </a:r>
          </a:p>
          <a:p>
            <a:pPr algn="ctr"/>
            <a:endParaRPr lang="pt-BR" sz="2000" b="1" dirty="0">
              <a:solidFill>
                <a:schemeClr val="accent3">
                  <a:lumMod val="75000"/>
                </a:schemeClr>
              </a:solidFill>
              <a:cs typeface="Alexandria ExtraBold"/>
            </a:endParaRPr>
          </a:p>
          <a:p>
            <a:pPr marL="342900" indent="-342900">
              <a:buFont typeface="Arial" panose="020B0604020202020204" pitchFamily="34" charset="0"/>
              <a:buChar char="•"/>
            </a:pPr>
            <a:r>
              <a:rPr lang="pt-BR" sz="2000" b="1" dirty="0">
                <a:solidFill>
                  <a:schemeClr val="tx1">
                    <a:lumMod val="65000"/>
                    <a:lumOff val="35000"/>
                  </a:schemeClr>
                </a:solidFill>
                <a:cs typeface="Alexandria ExtraBold"/>
              </a:rPr>
              <a:t>Eixos Temáticos: </a:t>
            </a:r>
          </a:p>
          <a:p>
            <a:pPr marL="342900" indent="-342900">
              <a:buFont typeface="Arial" panose="020B0604020202020204" pitchFamily="34" charset="0"/>
              <a:buChar char="•"/>
            </a:pPr>
            <a:endParaRPr lang="pt-BR" sz="2000" b="1" dirty="0">
              <a:solidFill>
                <a:schemeClr val="accent4">
                  <a:lumMod val="75000"/>
                </a:schemeClr>
              </a:solidFill>
            </a:endParaRPr>
          </a:p>
          <a:p>
            <a:pPr marL="342900" indent="-342900">
              <a:buFont typeface="Wingdings" panose="05000000000000000000" pitchFamily="2" charset="2"/>
              <a:buChar char="Ø"/>
            </a:pPr>
            <a:r>
              <a:rPr lang="pt-BR" sz="2000" b="1" dirty="0">
                <a:solidFill>
                  <a:schemeClr val="accent4">
                    <a:lumMod val="75000"/>
                  </a:schemeClr>
                </a:solidFill>
              </a:rPr>
              <a:t>Eixo 1 - </a:t>
            </a:r>
            <a:r>
              <a:rPr lang="pt-BR" sz="2000" dirty="0">
                <a:solidFill>
                  <a:schemeClr val="tx1">
                    <a:lumMod val="65000"/>
                    <a:lumOff val="35000"/>
                  </a:schemeClr>
                </a:solidFill>
                <a:latin typeface="Alexandria" pitchFamily="2" charset="-78"/>
                <a:cs typeface="Alexandria" pitchFamily="2" charset="-78"/>
              </a:rPr>
              <a:t>Democracia, Controle Social e o desafio da equidade na gestão participativa do trabalho e da educação em saúde;</a:t>
            </a:r>
          </a:p>
          <a:p>
            <a:endParaRPr lang="pt-BR" sz="2000" dirty="0">
              <a:solidFill>
                <a:schemeClr val="tx1">
                  <a:lumMod val="65000"/>
                  <a:lumOff val="35000"/>
                </a:schemeClr>
              </a:solidFill>
              <a:latin typeface="Alexandria" pitchFamily="2" charset="-78"/>
              <a:cs typeface="Alexandria" pitchFamily="2" charset="-78"/>
            </a:endParaRPr>
          </a:p>
          <a:p>
            <a:pPr algn="just" rtl="0" fontAlgn="base"/>
            <a:r>
              <a:rPr lang="pt-BR" sz="1800" b="1" i="0" u="none" strike="noStrike" dirty="0">
                <a:solidFill>
                  <a:srgbClr val="000000"/>
                </a:solidFill>
                <a:effectLst/>
                <a:latin typeface="Roboto" panose="02000000000000000000" pitchFamily="2" charset="0"/>
              </a:rPr>
              <a:t>Ementa: </a:t>
            </a:r>
            <a:r>
              <a:rPr lang="pt-BR" sz="1800" b="0" i="0" u="none" strike="noStrike" dirty="0">
                <a:solidFill>
                  <a:srgbClr val="000000"/>
                </a:solidFill>
                <a:effectLst/>
                <a:latin typeface="Roboto" panose="02000000000000000000" pitchFamily="2" charset="0"/>
              </a:rPr>
              <a:t>A participação social é um dos princípios finalísticos do SUS e é imprescindível para a consolidação da democracia e promoção da equidade na saúde. Nesse sentido, é fundamental estimular estratégias que fortaleçam o controle social e gestão participativa, assim como reconheçam o protagonismo dos territórios e populações dos diversos municípios e estados brasileiros na implementação de políticas, programas e ações que serão debatidas nos subeixos: 1.1 Fortalecimento da Democracia e promoção da equidade em saúde: desafios da Gestão Participativa;1.2 Democratização das relações de trabalho em saúde: fortalecer a gestão participativa; e 1.3 Educação em Saúde como experiência transformadora das relações de trabalho e da gestão participativa.</a:t>
            </a:r>
            <a:r>
              <a:rPr lang="en-US" sz="1800" b="0" i="0" dirty="0">
                <a:solidFill>
                  <a:srgbClr val="000000"/>
                </a:solidFill>
                <a:effectLst/>
                <a:latin typeface="Roboto" panose="02000000000000000000" pitchFamily="2" charset="0"/>
              </a:rPr>
              <a:t>​</a:t>
            </a:r>
            <a:endParaRPr lang="en-US" sz="2000" b="0" i="0" dirty="0">
              <a:solidFill>
                <a:srgbClr val="000000"/>
              </a:solidFill>
              <a:effectLst/>
              <a:latin typeface="Segoe UI" panose="020B0502040204020203" pitchFamily="34" charset="0"/>
            </a:endParaRPr>
          </a:p>
          <a:p>
            <a:pPr algn="l" rtl="0" fontAlgn="base"/>
            <a:r>
              <a:rPr lang="pt-BR" sz="1800" b="0" i="0" dirty="0">
                <a:solidFill>
                  <a:srgbClr val="000000"/>
                </a:solidFill>
                <a:effectLst/>
                <a:latin typeface="Roboto" panose="02000000000000000000" pitchFamily="2" charset="0"/>
              </a:rPr>
              <a:t>​</a:t>
            </a:r>
            <a:endParaRPr lang="pt-BR" sz="2000" b="0" i="0" dirty="0">
              <a:solidFill>
                <a:srgbClr val="000000"/>
              </a:solidFill>
              <a:effectLst/>
              <a:latin typeface="Segoe UI" panose="020B0502040204020203" pitchFamily="34" charset="0"/>
            </a:endParaRPr>
          </a:p>
          <a:p>
            <a:pPr marL="342900" indent="-342900">
              <a:buFont typeface="Wingdings" panose="05000000000000000000" pitchFamily="2" charset="2"/>
              <a:buChar char="Ø"/>
            </a:pPr>
            <a:br>
              <a:rPr lang="pt-BR" sz="2000" b="1" dirty="0">
                <a:solidFill>
                  <a:schemeClr val="accent4">
                    <a:lumMod val="75000"/>
                  </a:schemeClr>
                </a:solidFill>
              </a:rPr>
            </a:br>
            <a:endParaRPr lang="pt-BR" sz="2000" b="1" dirty="0">
              <a:solidFill>
                <a:schemeClr val="accent4">
                  <a:lumMod val="75000"/>
                </a:schemeClr>
              </a:solidFill>
            </a:endParaRPr>
          </a:p>
        </p:txBody>
      </p:sp>
    </p:spTree>
    <p:extLst>
      <p:ext uri="{BB962C8B-B14F-4D97-AF65-F5344CB8AC3E}">
        <p14:creationId xmlns:p14="http://schemas.microsoft.com/office/powerpoint/2010/main" val="837577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A7DBBF9-EC22-4095-2A9E-6E7AEEFC52BE}"/>
              </a:ext>
            </a:extLst>
          </p:cNvPr>
          <p:cNvSpPr>
            <a:spLocks noGrp="1"/>
          </p:cNvSpPr>
          <p:nvPr>
            <p:ph idx="1"/>
          </p:nvPr>
        </p:nvSpPr>
        <p:spPr/>
        <p:txBody>
          <a:bodyPr>
            <a:normAutofit/>
          </a:bodyPr>
          <a:lstStyle/>
          <a:p>
            <a:pPr algn="l" fontAlgn="base"/>
            <a:r>
              <a:rPr lang="pt-BR" sz="2200" b="1" dirty="0">
                <a:solidFill>
                  <a:schemeClr val="accent4">
                    <a:lumMod val="75000"/>
                  </a:schemeClr>
                </a:solidFill>
                <a:cs typeface="Alexandria" pitchFamily="2" charset="-78"/>
              </a:rPr>
              <a:t>II - Perguntas Ativadoras do Debate: </a:t>
            </a:r>
          </a:p>
          <a:p>
            <a:pPr marL="0" indent="0" algn="l" fontAlgn="base">
              <a:buNone/>
            </a:pPr>
            <a:r>
              <a:rPr lang="pt-BR" sz="2200" dirty="0">
                <a:solidFill>
                  <a:schemeClr val="tx1">
                    <a:lumMod val="65000"/>
                    <a:lumOff val="35000"/>
                  </a:schemeClr>
                </a:solidFill>
                <a:cs typeface="Alexandria" pitchFamily="2" charset="-78"/>
              </a:rPr>
              <a:t>a) Que desafios estão presentes na arena da luta social por trabalho digno e decente no SUS em tempos de financeirização das políticas sociais e precarização do trabalho, e como superá-los? </a:t>
            </a:r>
          </a:p>
          <a:p>
            <a:pPr marL="0" indent="0" algn="l" fontAlgn="base">
              <a:buNone/>
            </a:pPr>
            <a:r>
              <a:rPr lang="pt-BR" sz="2200" dirty="0">
                <a:solidFill>
                  <a:schemeClr val="tx1">
                    <a:lumMod val="65000"/>
                    <a:lumOff val="35000"/>
                  </a:schemeClr>
                </a:solidFill>
                <a:cs typeface="Alexandria" pitchFamily="2" charset="-78"/>
              </a:rPr>
              <a:t>b) Como promover equidade no que se refere à composição e às discussões dos conselhos, conferências de saúde e outros espaços de gestão participativa do SUS?</a:t>
            </a:r>
          </a:p>
          <a:p>
            <a:pPr marL="0" indent="0" algn="l" fontAlgn="base">
              <a:buNone/>
            </a:pPr>
            <a:r>
              <a:rPr lang="pt-BR" sz="2200" dirty="0">
                <a:solidFill>
                  <a:schemeClr val="tx1">
                    <a:lumMod val="65000"/>
                    <a:lumOff val="35000"/>
                  </a:schemeClr>
                </a:solidFill>
                <a:cs typeface="Alexandria" pitchFamily="2" charset="-78"/>
              </a:rPr>
              <a:t>c) Quais as ações necessárias para garantir a instalação de mesas de negociação, comitês de equidade e demais espaços de gestão participativa no campo da saúde? </a:t>
            </a:r>
          </a:p>
          <a:p>
            <a:pPr marL="0" indent="0" algn="l" fontAlgn="base">
              <a:buNone/>
            </a:pPr>
            <a:r>
              <a:rPr lang="pt-BR" sz="2200" dirty="0">
                <a:solidFill>
                  <a:schemeClr val="tx1">
                    <a:lumMod val="65000"/>
                    <a:lumOff val="35000"/>
                  </a:schemeClr>
                </a:solidFill>
                <a:cs typeface="Alexandria" pitchFamily="2" charset="-78"/>
              </a:rPr>
              <a:t>d) O que fazer para ampliar a participação social nos debates sobre educação e trabalho em saúde com qualidade, diversidade e pluralidade? </a:t>
            </a:r>
          </a:p>
          <a:p>
            <a:endParaRPr lang="en-US" dirty="0"/>
          </a:p>
        </p:txBody>
      </p:sp>
      <p:sp>
        <p:nvSpPr>
          <p:cNvPr id="4" name="Espaço Reservado para Número de Slide 3">
            <a:extLst>
              <a:ext uri="{FF2B5EF4-FFF2-40B4-BE49-F238E27FC236}">
                <a16:creationId xmlns:a16="http://schemas.microsoft.com/office/drawing/2014/main" id="{6B10E70A-4B35-7094-A8DD-D3BC26C0CEE2}"/>
              </a:ext>
            </a:extLst>
          </p:cNvPr>
          <p:cNvSpPr>
            <a:spLocks noGrp="1"/>
          </p:cNvSpPr>
          <p:nvPr>
            <p:ph type="sldNum" sz="quarter" idx="12"/>
          </p:nvPr>
        </p:nvSpPr>
        <p:spPr/>
        <p:txBody>
          <a:bodyPr/>
          <a:lstStyle/>
          <a:p>
            <a:fld id="{48F63A3B-78C7-47BE-AE5E-E10140E04643}" type="slidenum">
              <a:rPr lang="en-US" smtClean="0"/>
              <a:t>63</a:t>
            </a:fld>
            <a:endParaRPr lang="en-US" dirty="0"/>
          </a:p>
        </p:txBody>
      </p:sp>
    </p:spTree>
    <p:extLst>
      <p:ext uri="{BB962C8B-B14F-4D97-AF65-F5344CB8AC3E}">
        <p14:creationId xmlns:p14="http://schemas.microsoft.com/office/powerpoint/2010/main" val="2247083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64</a:t>
            </a:fld>
            <a:endParaRPr lang="pt-BR" dirty="0"/>
          </a:p>
        </p:txBody>
      </p:sp>
      <p:sp>
        <p:nvSpPr>
          <p:cNvPr id="6" name="CaixaDeTexto 5">
            <a:extLst>
              <a:ext uri="{FF2B5EF4-FFF2-40B4-BE49-F238E27FC236}">
                <a16:creationId xmlns:a16="http://schemas.microsoft.com/office/drawing/2014/main" id="{221322F7-9855-E22C-ECE8-F334AC912DAD}"/>
              </a:ext>
            </a:extLst>
          </p:cNvPr>
          <p:cNvSpPr txBox="1"/>
          <p:nvPr/>
        </p:nvSpPr>
        <p:spPr>
          <a:xfrm>
            <a:off x="970598" y="1305341"/>
            <a:ext cx="10871971" cy="4247317"/>
          </a:xfrm>
          <a:prstGeom prst="rect">
            <a:avLst/>
          </a:prstGeom>
          <a:noFill/>
        </p:spPr>
        <p:txBody>
          <a:bodyPr wrap="square">
            <a:spAutoFit/>
          </a:bodyPr>
          <a:lstStyle/>
          <a:p>
            <a:pPr marL="342900" indent="-342900">
              <a:buFont typeface="Wingdings" panose="05000000000000000000" pitchFamily="2" charset="2"/>
              <a:buChar char="Ø"/>
            </a:pPr>
            <a:endParaRPr lang="pt-BR" sz="1800" dirty="0">
              <a:solidFill>
                <a:schemeClr val="tx1">
                  <a:lumMod val="65000"/>
                  <a:lumOff val="35000"/>
                </a:schemeClr>
              </a:solidFill>
              <a:latin typeface="Alexandria" pitchFamily="2" charset="-78"/>
              <a:cs typeface="Alexandria" pitchFamily="2" charset="-78"/>
            </a:endParaRPr>
          </a:p>
          <a:p>
            <a:pPr marL="342900" indent="-342900">
              <a:buFont typeface="Wingdings" panose="05000000000000000000" pitchFamily="2" charset="2"/>
              <a:buChar char="Ø"/>
            </a:pPr>
            <a:r>
              <a:rPr lang="pt-BR" sz="1800" b="1" dirty="0">
                <a:solidFill>
                  <a:schemeClr val="accent4">
                    <a:lumMod val="75000"/>
                  </a:schemeClr>
                </a:solidFill>
              </a:rPr>
              <a:t>Eixo 2 - </a:t>
            </a:r>
            <a:r>
              <a:rPr lang="pt-BR" sz="1800" dirty="0">
                <a:solidFill>
                  <a:schemeClr val="tx1">
                    <a:lumMod val="65000"/>
                    <a:lumOff val="35000"/>
                  </a:schemeClr>
                </a:solidFill>
                <a:latin typeface="Alexandria" pitchFamily="2" charset="-78"/>
                <a:cs typeface="Alexandria" pitchFamily="2" charset="-78"/>
              </a:rPr>
              <a:t>Trabalho digno, decente, seguro, humanizado, equânime e democrático no SUS: Uma agenda estratégica para o futuro do Brasil;</a:t>
            </a:r>
          </a:p>
          <a:p>
            <a:pPr marL="342900" indent="-342900" algn="just">
              <a:buFont typeface="Wingdings" panose="05000000000000000000" pitchFamily="2" charset="2"/>
              <a:buChar char="Ø"/>
            </a:pPr>
            <a:endParaRPr lang="pt-BR" sz="1800" dirty="0">
              <a:solidFill>
                <a:schemeClr val="tx1">
                  <a:lumMod val="65000"/>
                  <a:lumOff val="35000"/>
                </a:schemeClr>
              </a:solidFill>
              <a:latin typeface="Alexandria" pitchFamily="2" charset="-78"/>
              <a:cs typeface="Alexandria" pitchFamily="2" charset="-78"/>
            </a:endParaRPr>
          </a:p>
          <a:p>
            <a:pPr algn="just"/>
            <a:r>
              <a:rPr lang="pt-BR" sz="1800" b="1" i="0" u="none" strike="noStrike" dirty="0">
                <a:solidFill>
                  <a:srgbClr val="000000"/>
                </a:solidFill>
                <a:effectLst/>
                <a:latin typeface="Roboto" panose="02000000000000000000" pitchFamily="2" charset="0"/>
              </a:rPr>
              <a:t>Ementa</a:t>
            </a:r>
            <a:r>
              <a:rPr lang="pt-BR" sz="1800" b="0" i="0" u="none" strike="noStrike" dirty="0">
                <a:solidFill>
                  <a:srgbClr val="000000"/>
                </a:solidFill>
                <a:effectLst/>
                <a:latin typeface="Roboto" panose="02000000000000000000" pitchFamily="2" charset="0"/>
              </a:rPr>
              <a:t>: O trabalho na saúde como um direito é estratégico para a consolidação do SUS. A 4ª CNGTES assume o desafio da articulação na construção de uma agenda estruturante para a conquista do trabalho digno na saúde que serão debatidas nos seguintes subeixos 2.1. Democratização e Humanização das Relações de Trabalho na Saúde tendo a Negociação Coletiva como Estratégia Permanente; 2.2 Planejamento e Dimensionamento da Força de Trabalho para alcance do Acesso Universal à Saúde considerando a Agenda do Desenvolvimento Sustentável; 2.3 Promoção à Atenção Integral à Saúde e Segurança da Trabalhadora e do Trabalhador da Saúde no Âmbito do SUS; 2.4. Enfrentamento da Precarização do Trabalho na Saúde em Tempos de Globalização, Reestruturação Produtiva, </a:t>
            </a:r>
            <a:r>
              <a:rPr lang="pt-BR" sz="1800" b="0" i="0" u="none" strike="noStrike" dirty="0" err="1">
                <a:solidFill>
                  <a:srgbClr val="000000"/>
                </a:solidFill>
                <a:effectLst/>
                <a:latin typeface="Roboto" panose="02000000000000000000" pitchFamily="2" charset="0"/>
              </a:rPr>
              <a:t>Plataformização</a:t>
            </a:r>
            <a:r>
              <a:rPr lang="pt-BR" sz="1800" b="0" i="0" u="none" strike="noStrike" dirty="0">
                <a:solidFill>
                  <a:srgbClr val="000000"/>
                </a:solidFill>
                <a:effectLst/>
                <a:latin typeface="Roboto" panose="02000000000000000000" pitchFamily="2" charset="0"/>
              </a:rPr>
              <a:t> e da 4ª Revolução Industrial e os Impactos Tecnológicos na Saúde; 2.5 Regulação da Formação, do Exercício e das Relações de Trabalho na Saúde e 2.6 Garantia do Assegurar o Futuro do Trabalho na Saúde com Carreira de Estado no SUS.</a:t>
            </a:r>
            <a:r>
              <a:rPr lang="pt-BR" sz="1800" b="0" i="0" dirty="0">
                <a:solidFill>
                  <a:srgbClr val="000000"/>
                </a:solidFill>
                <a:effectLst/>
                <a:latin typeface="Roboto" panose="02000000000000000000" pitchFamily="2" charset="0"/>
              </a:rPr>
              <a:t>​</a:t>
            </a:r>
            <a:endParaRPr lang="pt-BR" sz="1800" dirty="0">
              <a:solidFill>
                <a:schemeClr val="tx1">
                  <a:lumMod val="65000"/>
                  <a:lumOff val="35000"/>
                </a:schemeClr>
              </a:solidFill>
              <a:latin typeface="Alexandria" pitchFamily="2" charset="-78"/>
              <a:cs typeface="Alexandria" pitchFamily="2" charset="-78"/>
            </a:endParaRPr>
          </a:p>
        </p:txBody>
      </p:sp>
    </p:spTree>
    <p:extLst>
      <p:ext uri="{BB962C8B-B14F-4D97-AF65-F5344CB8AC3E}">
        <p14:creationId xmlns:p14="http://schemas.microsoft.com/office/powerpoint/2010/main" val="1608918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D0D3FD4-CCCD-CB87-0102-3DC3BA6668AD}"/>
              </a:ext>
            </a:extLst>
          </p:cNvPr>
          <p:cNvSpPr>
            <a:spLocks noGrp="1"/>
          </p:cNvSpPr>
          <p:nvPr>
            <p:ph idx="1"/>
          </p:nvPr>
        </p:nvSpPr>
        <p:spPr>
          <a:xfrm>
            <a:off x="644236" y="1389207"/>
            <a:ext cx="10515600" cy="4351338"/>
          </a:xfrm>
        </p:spPr>
        <p:txBody>
          <a:bodyPr>
            <a:normAutofit fontScale="55000" lnSpcReduction="20000"/>
          </a:bodyPr>
          <a:lstStyle/>
          <a:p>
            <a:pPr algn="l" fontAlgn="base"/>
            <a:r>
              <a:rPr lang="pt-BR" sz="3500" b="1" dirty="0">
                <a:solidFill>
                  <a:schemeClr val="accent4">
                    <a:lumMod val="75000"/>
                  </a:schemeClr>
                </a:solidFill>
                <a:cs typeface="Alexandria" pitchFamily="2" charset="-78"/>
              </a:rPr>
              <a:t>II - Perguntas Ativadoras do Debate: </a:t>
            </a:r>
          </a:p>
          <a:p>
            <a:pPr marL="514350" indent="-514350" algn="l" fontAlgn="base">
              <a:buAutoNum type="alphaLcParenR"/>
            </a:pPr>
            <a:r>
              <a:rPr lang="pt-BR" sz="3500" dirty="0">
                <a:solidFill>
                  <a:schemeClr val="tx1">
                    <a:lumMod val="65000"/>
                    <a:lumOff val="35000"/>
                  </a:schemeClr>
                </a:solidFill>
                <a:cs typeface="Alexandria" pitchFamily="2" charset="-78"/>
              </a:rPr>
              <a:t>Como construir processos de pactuação de caráter permanente, a exemplo da MNNP-SUS, que possibilitem a ampliação de direitos que respondam às demandas de relações de trabalho nos estados e municípios? </a:t>
            </a:r>
          </a:p>
          <a:p>
            <a:pPr marL="514350" indent="-514350" algn="l" fontAlgn="base">
              <a:buAutoNum type="alphaLcParenR"/>
            </a:pPr>
            <a:r>
              <a:rPr lang="pt-BR" sz="3500" dirty="0">
                <a:solidFill>
                  <a:schemeClr val="tx1">
                    <a:lumMod val="65000"/>
                    <a:lumOff val="35000"/>
                  </a:schemeClr>
                </a:solidFill>
                <a:cs typeface="Alexandria" pitchFamily="2" charset="-78"/>
              </a:rPr>
              <a:t>Como avançar para assegurar o acesso universal da população a ações e serviços de saúde articulados a uma agenda de valorização das trabalhadoras e dos trabalhadores da saúde?</a:t>
            </a:r>
          </a:p>
          <a:p>
            <a:pPr marL="514350" indent="-514350" algn="l" fontAlgn="base">
              <a:buAutoNum type="alphaLcParenR"/>
            </a:pPr>
            <a:r>
              <a:rPr lang="pt-BR" sz="3500" dirty="0">
                <a:solidFill>
                  <a:schemeClr val="tx1">
                    <a:lumMod val="65000"/>
                    <a:lumOff val="35000"/>
                  </a:schemeClr>
                </a:solidFill>
                <a:cs typeface="Alexandria" pitchFamily="2" charset="-78"/>
              </a:rPr>
              <a:t>Quais os desafios para implementação de políticas e ações de saúde e segurança da trabalhadora e do trabalhador que impulsionem a qualificação das condições e relações de trabalho na saúde?</a:t>
            </a:r>
          </a:p>
          <a:p>
            <a:pPr marL="514350" indent="-514350" algn="l" fontAlgn="base">
              <a:buAutoNum type="alphaLcParenR"/>
            </a:pPr>
            <a:r>
              <a:rPr lang="pt-BR" sz="3500" dirty="0">
                <a:solidFill>
                  <a:schemeClr val="tx1">
                    <a:lumMod val="65000"/>
                    <a:lumOff val="35000"/>
                  </a:schemeClr>
                </a:solidFill>
                <a:cs typeface="Alexandria" pitchFamily="2" charset="-78"/>
              </a:rPr>
              <a:t>Como ampliar a mobilização e o engajamento de novos sujeitos políticos na luta e na construção de propostas contra os modelos privatistas na saúde?</a:t>
            </a:r>
          </a:p>
          <a:p>
            <a:pPr marL="514350" indent="-514350" algn="l" fontAlgn="base">
              <a:buAutoNum type="alphaLcParenR"/>
            </a:pPr>
            <a:r>
              <a:rPr lang="pt-BR" sz="3500" dirty="0">
                <a:solidFill>
                  <a:schemeClr val="tx1">
                    <a:lumMod val="65000"/>
                    <a:lumOff val="35000"/>
                  </a:schemeClr>
                </a:solidFill>
                <a:cs typeface="Alexandria" pitchFamily="2" charset="-78"/>
              </a:rPr>
              <a:t>Quais diretrizes devem incidir na formulação da política nacional de regulação da formação, do exercício profissional e das relações de trabalho na saúde para contribuir com a qualificação da atenção, vigilância, gestão e ampliação do acesso à saúde de forma articulada aos territórios?</a:t>
            </a:r>
          </a:p>
          <a:p>
            <a:pPr marL="514350" indent="-514350" algn="l" fontAlgn="base">
              <a:buAutoNum type="alphaLcParenR"/>
            </a:pPr>
            <a:r>
              <a:rPr lang="pt-BR" sz="3500" dirty="0">
                <a:solidFill>
                  <a:schemeClr val="tx1">
                    <a:lumMod val="65000"/>
                    <a:lumOff val="35000"/>
                  </a:schemeClr>
                </a:solidFill>
                <a:cs typeface="Alexandria" pitchFamily="2" charset="-78"/>
              </a:rPr>
              <a:t>Quais as propostas para tornar realidade a política nacional de carreira única do SUS?</a:t>
            </a:r>
          </a:p>
          <a:p>
            <a:endParaRPr lang="en-US" dirty="0"/>
          </a:p>
        </p:txBody>
      </p:sp>
      <p:sp>
        <p:nvSpPr>
          <p:cNvPr id="4" name="Espaço Reservado para Número de Slide 3">
            <a:extLst>
              <a:ext uri="{FF2B5EF4-FFF2-40B4-BE49-F238E27FC236}">
                <a16:creationId xmlns:a16="http://schemas.microsoft.com/office/drawing/2014/main" id="{CE890730-AA5D-6EF5-9B11-8255E4A2E6A5}"/>
              </a:ext>
            </a:extLst>
          </p:cNvPr>
          <p:cNvSpPr>
            <a:spLocks noGrp="1"/>
          </p:cNvSpPr>
          <p:nvPr>
            <p:ph type="sldNum" sz="quarter" idx="12"/>
          </p:nvPr>
        </p:nvSpPr>
        <p:spPr/>
        <p:txBody>
          <a:bodyPr/>
          <a:lstStyle/>
          <a:p>
            <a:fld id="{48F63A3B-78C7-47BE-AE5E-E10140E04643}" type="slidenum">
              <a:rPr lang="en-US" smtClean="0"/>
              <a:t>65</a:t>
            </a:fld>
            <a:endParaRPr lang="en-US" dirty="0"/>
          </a:p>
        </p:txBody>
      </p:sp>
    </p:spTree>
    <p:extLst>
      <p:ext uri="{BB962C8B-B14F-4D97-AF65-F5344CB8AC3E}">
        <p14:creationId xmlns:p14="http://schemas.microsoft.com/office/powerpoint/2010/main" val="3669999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180DD6A-6424-14B0-BDCF-70933EA2BB6F}"/>
              </a:ext>
            </a:extLst>
          </p:cNvPr>
          <p:cNvSpPr>
            <a:spLocks noGrp="1"/>
          </p:cNvSpPr>
          <p:nvPr>
            <p:ph type="sldNum" sz="quarter" idx="12"/>
          </p:nvPr>
        </p:nvSpPr>
        <p:spPr/>
        <p:txBody>
          <a:bodyPr/>
          <a:lstStyle/>
          <a:p>
            <a:fld id="{48F63A3B-78C7-47BE-AE5E-E10140E04643}" type="slidenum">
              <a:rPr lang="en-US" smtClean="0"/>
              <a:t>66</a:t>
            </a:fld>
            <a:endParaRPr lang="en-US" dirty="0"/>
          </a:p>
        </p:txBody>
      </p:sp>
      <p:sp>
        <p:nvSpPr>
          <p:cNvPr id="6" name="CaixaDeTexto 5">
            <a:extLst>
              <a:ext uri="{FF2B5EF4-FFF2-40B4-BE49-F238E27FC236}">
                <a16:creationId xmlns:a16="http://schemas.microsoft.com/office/drawing/2014/main" id="{1136DBA2-3216-D450-8B77-3CF36E151B6A}"/>
              </a:ext>
            </a:extLst>
          </p:cNvPr>
          <p:cNvSpPr txBox="1"/>
          <p:nvPr/>
        </p:nvSpPr>
        <p:spPr>
          <a:xfrm>
            <a:off x="438150" y="1001038"/>
            <a:ext cx="11315700" cy="5355312"/>
          </a:xfrm>
          <a:prstGeom prst="rect">
            <a:avLst/>
          </a:prstGeom>
          <a:noFill/>
        </p:spPr>
        <p:txBody>
          <a:bodyPr wrap="square">
            <a:spAutoFit/>
          </a:bodyPr>
          <a:lstStyle/>
          <a:p>
            <a:endParaRPr lang="pt-BR" sz="1800" dirty="0">
              <a:solidFill>
                <a:schemeClr val="tx1">
                  <a:lumMod val="65000"/>
                  <a:lumOff val="35000"/>
                </a:schemeClr>
              </a:solidFill>
              <a:latin typeface="Alexandria" pitchFamily="2" charset="-78"/>
              <a:cs typeface="Alexandria" pitchFamily="2" charset="-78"/>
            </a:endParaRPr>
          </a:p>
          <a:p>
            <a:pPr marL="342900" indent="-342900">
              <a:buFont typeface="Wingdings" panose="05000000000000000000" pitchFamily="2" charset="2"/>
              <a:buChar char="Ø"/>
            </a:pPr>
            <a:r>
              <a:rPr lang="pt-BR" sz="1800" b="1" dirty="0">
                <a:solidFill>
                  <a:schemeClr val="accent4">
                    <a:lumMod val="75000"/>
                  </a:schemeClr>
                </a:solidFill>
              </a:rPr>
              <a:t>Eixo 3 - </a:t>
            </a:r>
            <a:r>
              <a:rPr lang="pt-BR" sz="1800" dirty="0">
                <a:solidFill>
                  <a:schemeClr val="tx1">
                    <a:lumMod val="65000"/>
                    <a:lumOff val="35000"/>
                  </a:schemeClr>
                </a:solidFill>
                <a:latin typeface="Alexandria" pitchFamily="2" charset="-78"/>
                <a:cs typeface="Alexandria" pitchFamily="2" charset="-78"/>
              </a:rPr>
              <a:t>Educação para o desenvolvimento do trabalho na produção da saúde e do cuidado das pessoas que fazem o SUS acontecer: A saúde da democracia para a democracia da Saúde.</a:t>
            </a:r>
          </a:p>
          <a:p>
            <a:pPr marL="342900" indent="-342900">
              <a:buFont typeface="Wingdings" panose="05000000000000000000" pitchFamily="2" charset="2"/>
              <a:buChar char="Ø"/>
            </a:pPr>
            <a:endParaRPr lang="pt-BR" sz="1800" b="1" dirty="0">
              <a:solidFill>
                <a:schemeClr val="tx1">
                  <a:lumMod val="65000"/>
                  <a:lumOff val="35000"/>
                </a:schemeClr>
              </a:solidFill>
            </a:endParaRPr>
          </a:p>
          <a:p>
            <a:pPr algn="just"/>
            <a:r>
              <a:rPr lang="pt-BR" sz="1800" b="1" i="0" u="none" strike="noStrike" dirty="0">
                <a:solidFill>
                  <a:srgbClr val="000000"/>
                </a:solidFill>
                <a:effectLst/>
                <a:latin typeface="Roboto" panose="02000000000000000000" pitchFamily="2" charset="0"/>
              </a:rPr>
              <a:t>Ementa: </a:t>
            </a:r>
            <a:r>
              <a:rPr lang="pt-BR" sz="1800" b="0" i="0" u="none" strike="noStrike" dirty="0">
                <a:solidFill>
                  <a:srgbClr val="000000"/>
                </a:solidFill>
                <a:effectLst/>
                <a:latin typeface="Roboto" panose="02000000000000000000" pitchFamily="2" charset="0"/>
              </a:rPr>
              <a:t>A educação e a democracia para a produção da saúde impulsionam a consolidação dos princípios e diretrizes do SUS e o desenvolvimento do trabalho das pessoas que fazem o SUS acontecer. Portanto, toma-se como elementos disparadores para construção de diretrizes, programas e políticas que impulsionem mudanças e avanços nas políticas de formação e educação permanente os subeixos: 3.1 Educação Permanente em Saúde como política de desenvolvimento do trabalho no SUS; 3.2 Integração da formação técnica, tecnológica e profissional com os sistemas locais de saúde, constituindo o SUS como uma escola; 3.3 Fomento a capacidades pedagógicas para pessoas trabalhadoras do SUS voltados para o ensino, pesquisa, cooperação comunitária e o trabalho; 3.4 Educação Popular em Saúde para o fortalecimento do SUS; 3.5 Reconhecimento da participação em atividades de educação permanente em saúde como critérios de avaliação das carreiras na saúde; 3.6  Mobilização Estudantil para fortalecimento da integração ensino, serviço, sociedade e gestão do SUS; 3.7 Residências em saúde como produção de aprendizagens experienciadas no trabalho, a partir da articulação com o cotidiano de vida, trabalho e coletividade de pessoas nos territórios para, no e com o SUS; 3.8 Mestrado e Doutorado em saúde como ferramenta de proposição concreta de mudança das práticas, processos e organização da formação e do trabalho; 3.9 Não aos cursos da saúde na modalidade de EAD.</a:t>
            </a:r>
            <a:r>
              <a:rPr lang="pt-BR" sz="1800" b="0" i="0" dirty="0">
                <a:solidFill>
                  <a:srgbClr val="000000"/>
                </a:solidFill>
                <a:effectLst/>
                <a:latin typeface="Roboto" panose="02000000000000000000" pitchFamily="2" charset="0"/>
              </a:rPr>
              <a:t>​</a:t>
            </a:r>
            <a:endParaRPr lang="en-US" dirty="0"/>
          </a:p>
        </p:txBody>
      </p:sp>
    </p:spTree>
    <p:extLst>
      <p:ext uri="{BB962C8B-B14F-4D97-AF65-F5344CB8AC3E}">
        <p14:creationId xmlns:p14="http://schemas.microsoft.com/office/powerpoint/2010/main" val="3126357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CE17BDC6-59DD-06F2-881F-A8EAAF58F1B5}"/>
              </a:ext>
            </a:extLst>
          </p:cNvPr>
          <p:cNvSpPr>
            <a:spLocks noGrp="1"/>
          </p:cNvSpPr>
          <p:nvPr>
            <p:ph idx="1"/>
          </p:nvPr>
        </p:nvSpPr>
        <p:spPr>
          <a:xfrm>
            <a:off x="727363" y="1253330"/>
            <a:ext cx="11000509" cy="5103019"/>
          </a:xfrm>
        </p:spPr>
        <p:txBody>
          <a:bodyPr>
            <a:normAutofit fontScale="32500" lnSpcReduction="20000"/>
          </a:bodyPr>
          <a:lstStyle/>
          <a:p>
            <a:pPr algn="l" fontAlgn="base"/>
            <a:r>
              <a:rPr lang="pt-BR" sz="5500" b="1" dirty="0">
                <a:solidFill>
                  <a:schemeClr val="accent4">
                    <a:lumMod val="75000"/>
                  </a:schemeClr>
                </a:solidFill>
                <a:cs typeface="Alexandria" pitchFamily="2" charset="-78"/>
              </a:rPr>
              <a:t>II - Perguntas Ativadoras do Debate:</a:t>
            </a:r>
          </a:p>
          <a:p>
            <a:pPr marL="914400" indent="-914400" algn="l" fontAlgn="base">
              <a:buAutoNum type="alphaLcParenR"/>
            </a:pPr>
            <a:r>
              <a:rPr lang="pt-BR" sz="5500" dirty="0">
                <a:solidFill>
                  <a:schemeClr val="tx1">
                    <a:lumMod val="65000"/>
                    <a:lumOff val="35000"/>
                  </a:schemeClr>
                </a:solidFill>
                <a:cs typeface="Alexandria" pitchFamily="2" charset="-78"/>
              </a:rPr>
              <a:t>Como assegurar o efetivo apoio técnico e financeiro para o fortalecimento da Política Nacional de Educação Permanente em Saúde (PNEPS) nas três esferas de gestão do SUS?</a:t>
            </a:r>
          </a:p>
          <a:p>
            <a:pPr marL="914400" indent="-914400" algn="l" fontAlgn="base">
              <a:buAutoNum type="alphaLcParenR"/>
            </a:pPr>
            <a:r>
              <a:rPr lang="pt-BR" sz="5500" dirty="0">
                <a:solidFill>
                  <a:schemeClr val="tx1">
                    <a:lumMod val="65000"/>
                    <a:lumOff val="35000"/>
                  </a:schemeClr>
                </a:solidFill>
                <a:cs typeface="Alexandria" pitchFamily="2" charset="-78"/>
              </a:rPr>
              <a:t> Como potencializar a integração entre a educação e a saúde em todas as instâncias federativas, incluindo a participação e o controle social</a:t>
            </a:r>
          </a:p>
          <a:p>
            <a:pPr marL="914400" indent="-914400" algn="l" fontAlgn="base">
              <a:buAutoNum type="alphaLcParenR"/>
            </a:pPr>
            <a:r>
              <a:rPr lang="pt-BR" sz="5500" dirty="0">
                <a:solidFill>
                  <a:schemeClr val="tx1">
                    <a:lumMod val="65000"/>
                    <a:lumOff val="35000"/>
                  </a:schemeClr>
                </a:solidFill>
                <a:cs typeface="Alexandria" pitchFamily="2" charset="-78"/>
              </a:rPr>
              <a:t>Como implementar o planejamento para a integração ensino-serviço-comunidade voltados à qualificação e reconhecimento do SUS como espaço de aprendizagem?</a:t>
            </a:r>
          </a:p>
          <a:p>
            <a:pPr marL="914400" indent="-914400" algn="l" fontAlgn="base">
              <a:buAutoNum type="alphaLcParenR"/>
            </a:pPr>
            <a:r>
              <a:rPr lang="pt-BR" sz="5500" dirty="0">
                <a:solidFill>
                  <a:schemeClr val="tx1">
                    <a:lumMod val="65000"/>
                    <a:lumOff val="35000"/>
                  </a:schemeClr>
                </a:solidFill>
                <a:cs typeface="Alexandria" pitchFamily="2" charset="-78"/>
              </a:rPr>
              <a:t>Quais estratégias podem contribuir para fortalecer práticas de educação popular nos territórios?</a:t>
            </a:r>
          </a:p>
          <a:p>
            <a:pPr marL="914400" indent="-914400" algn="l" fontAlgn="base">
              <a:buAutoNum type="alphaLcParenR"/>
            </a:pPr>
            <a:r>
              <a:rPr lang="pt-BR" sz="5500" dirty="0">
                <a:solidFill>
                  <a:schemeClr val="tx1">
                    <a:lumMod val="65000"/>
                    <a:lumOff val="35000"/>
                  </a:schemeClr>
                </a:solidFill>
                <a:cs typeface="Alexandria" pitchFamily="2" charset="-78"/>
              </a:rPr>
              <a:t>Quais ações e estratégias podem contribuir para garantir o reconhecimento da participação em atividades de educação permanente em saúde como critérios de avaliação de carreira na saúde?</a:t>
            </a:r>
          </a:p>
          <a:p>
            <a:pPr marL="914400" indent="-914400" algn="l" fontAlgn="base">
              <a:buAutoNum type="alphaLcParenR"/>
            </a:pPr>
            <a:r>
              <a:rPr lang="pt-BR" sz="5500" dirty="0">
                <a:solidFill>
                  <a:schemeClr val="tx1">
                    <a:lumMod val="65000"/>
                    <a:lumOff val="35000"/>
                  </a:schemeClr>
                </a:solidFill>
                <a:cs typeface="Alexandria" pitchFamily="2" charset="-78"/>
              </a:rPr>
              <a:t>Como contribuir para potencializar a mobilização estudantil com vias à ação como instrumento de fortalecimento de integração ensino, serviço, sociedade e gestão do SUS?</a:t>
            </a:r>
          </a:p>
          <a:p>
            <a:pPr marL="914400" indent="-914400" algn="l" fontAlgn="base">
              <a:buAutoNum type="alphaLcParenR"/>
            </a:pPr>
            <a:r>
              <a:rPr lang="pt-BR" sz="5500" dirty="0">
                <a:solidFill>
                  <a:schemeClr val="tx1">
                    <a:lumMod val="65000"/>
                    <a:lumOff val="35000"/>
                  </a:schemeClr>
                </a:solidFill>
                <a:cs typeface="Alexandria" pitchFamily="2" charset="-78"/>
              </a:rPr>
              <a:t>Como fortalecer as residências em saúde como estratégia de formação nos serviços, para resolutividade e fortalecimento do SUS?</a:t>
            </a:r>
          </a:p>
          <a:p>
            <a:pPr marL="914400" indent="-914400" algn="l" fontAlgn="base">
              <a:buAutoNum type="alphaLcParenR"/>
            </a:pPr>
            <a:r>
              <a:rPr lang="pt-BR" sz="5500" dirty="0">
                <a:solidFill>
                  <a:schemeClr val="tx1">
                    <a:lumMod val="65000"/>
                    <a:lumOff val="35000"/>
                  </a:schemeClr>
                </a:solidFill>
                <a:cs typeface="Alexandria" pitchFamily="2" charset="-78"/>
              </a:rPr>
              <a:t>Como assegurar que os programas de pós-graduação contribuam efetivamente para a educação permanente e inovações que fortaleçam o SUS?</a:t>
            </a:r>
          </a:p>
          <a:p>
            <a:pPr marL="914400" indent="-914400" algn="l" fontAlgn="base">
              <a:buAutoNum type="alphaLcParenR"/>
            </a:pPr>
            <a:r>
              <a:rPr lang="pt-BR" sz="5500" dirty="0">
                <a:solidFill>
                  <a:schemeClr val="tx1">
                    <a:lumMod val="65000"/>
                    <a:lumOff val="35000"/>
                  </a:schemeClr>
                </a:solidFill>
                <a:cs typeface="Alexandria" pitchFamily="2" charset="-78"/>
              </a:rPr>
              <a:t>Quais ações podem ser propostas para fortalecer a defesa da presencialidade na formação em saúde e a integração dos cursos da área da saúde com os serviços e sistemas locais de saúde, como cenários de aprendizagem prática?</a:t>
            </a:r>
          </a:p>
          <a:p>
            <a:endParaRPr lang="en-US" dirty="0"/>
          </a:p>
        </p:txBody>
      </p:sp>
      <p:sp>
        <p:nvSpPr>
          <p:cNvPr id="4" name="Espaço Reservado para Número de Slide 3">
            <a:extLst>
              <a:ext uri="{FF2B5EF4-FFF2-40B4-BE49-F238E27FC236}">
                <a16:creationId xmlns:a16="http://schemas.microsoft.com/office/drawing/2014/main" id="{63A678C6-F0B2-0151-A709-E878CF3D49F9}"/>
              </a:ext>
            </a:extLst>
          </p:cNvPr>
          <p:cNvSpPr>
            <a:spLocks noGrp="1"/>
          </p:cNvSpPr>
          <p:nvPr>
            <p:ph type="sldNum" sz="quarter" idx="12"/>
          </p:nvPr>
        </p:nvSpPr>
        <p:spPr/>
        <p:txBody>
          <a:bodyPr/>
          <a:lstStyle/>
          <a:p>
            <a:fld id="{48F63A3B-78C7-47BE-AE5E-E10140E04643}" type="slidenum">
              <a:rPr lang="en-US" smtClean="0"/>
              <a:t>67</a:t>
            </a:fld>
            <a:endParaRPr lang="en-US" dirty="0"/>
          </a:p>
        </p:txBody>
      </p:sp>
    </p:spTree>
    <p:extLst>
      <p:ext uri="{BB962C8B-B14F-4D97-AF65-F5344CB8AC3E}">
        <p14:creationId xmlns:p14="http://schemas.microsoft.com/office/powerpoint/2010/main" val="3556666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68</a:t>
            </a:fld>
            <a:endParaRPr lang="pt-BR" dirty="0"/>
          </a:p>
        </p:txBody>
      </p:sp>
      <p:sp>
        <p:nvSpPr>
          <p:cNvPr id="3" name="Retângulo 2"/>
          <p:cNvSpPr/>
          <p:nvPr/>
        </p:nvSpPr>
        <p:spPr>
          <a:xfrm>
            <a:off x="1115290" y="1414921"/>
            <a:ext cx="10183091" cy="3373359"/>
          </a:xfrm>
          <a:prstGeom prst="rect">
            <a:avLst/>
          </a:prstGeom>
        </p:spPr>
        <p:txBody>
          <a:bodyPr wrap="square">
            <a:spAutoFit/>
          </a:bodyPr>
          <a:lstStyle/>
          <a:p>
            <a:pPr algn="just">
              <a:lnSpc>
                <a:spcPct val="150000"/>
              </a:lnSpc>
            </a:pPr>
            <a:br>
              <a:rPr lang="pt-BR" dirty="0"/>
            </a:br>
            <a:br>
              <a:rPr lang="pt-BR" dirty="0"/>
            </a:br>
            <a:r>
              <a:rPr lang="pt-BR" dirty="0">
                <a:solidFill>
                  <a:schemeClr val="tx1">
                    <a:lumMod val="65000"/>
                    <a:lumOff val="35000"/>
                  </a:schemeClr>
                </a:solidFill>
                <a:cs typeface="Alexandria" pitchFamily="2" charset="-78"/>
              </a:rPr>
              <a:t>Os debates em torno dos temas e eixos da 4ª CNGTES, em conjunto com a avaliação da situação da gestão do trabalho e da educação na saúde, das condições e processos de trabalho e formação das pessoas nos âmbitos local, regional, estadual, do Distrito Federal e nacional, </a:t>
            </a:r>
            <a:r>
              <a:rPr lang="pt-BR" b="1" dirty="0">
                <a:solidFill>
                  <a:schemeClr val="accent4">
                    <a:lumMod val="75000"/>
                  </a:schemeClr>
                </a:solidFill>
                <a:cs typeface="Alexandria" pitchFamily="2" charset="-78"/>
              </a:rPr>
              <a:t>permitirão a elaboração e aprovação de diretrizes e propostas que visam a implementação e acompanhamento da Política de Gestão do Trabalho e da Educação na Saúde</a:t>
            </a:r>
            <a:r>
              <a:rPr lang="pt-BR" dirty="0">
                <a:solidFill>
                  <a:schemeClr val="tx1">
                    <a:lumMod val="65000"/>
                    <a:lumOff val="35000"/>
                  </a:schemeClr>
                </a:solidFill>
                <a:cs typeface="Alexandria" pitchFamily="2" charset="-78"/>
              </a:rPr>
              <a:t>, previstas nos instrumentos de gestão, em uma construção que começa pela base, nos territórios onde as pessoas vivem e trabalham, para garantir a vida e a saúde do povo. </a:t>
            </a:r>
          </a:p>
        </p:txBody>
      </p:sp>
    </p:spTree>
    <p:extLst>
      <p:ext uri="{BB962C8B-B14F-4D97-AF65-F5344CB8AC3E}">
        <p14:creationId xmlns:p14="http://schemas.microsoft.com/office/powerpoint/2010/main" val="3451933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69</a:t>
            </a:fld>
            <a:endParaRPr lang="pt-BR" dirty="0"/>
          </a:p>
        </p:txBody>
      </p:sp>
      <p:sp>
        <p:nvSpPr>
          <p:cNvPr id="3" name="Retângulo 2"/>
          <p:cNvSpPr/>
          <p:nvPr/>
        </p:nvSpPr>
        <p:spPr>
          <a:xfrm>
            <a:off x="1778922" y="1702871"/>
            <a:ext cx="8426335" cy="3901837"/>
          </a:xfrm>
          <a:prstGeom prst="rect">
            <a:avLst/>
          </a:prstGeom>
        </p:spPr>
        <p:txBody>
          <a:bodyPr wrap="square">
            <a:spAutoFit/>
          </a:bodyPr>
          <a:lstStyle/>
          <a:p>
            <a:pPr algn="ctr">
              <a:lnSpc>
                <a:spcPct val="150000"/>
              </a:lnSpc>
            </a:pPr>
            <a:r>
              <a:rPr lang="pt-BR" sz="2400" dirty="0">
                <a:solidFill>
                  <a:schemeClr val="tx1">
                    <a:lumMod val="50000"/>
                    <a:lumOff val="50000"/>
                  </a:schemeClr>
                </a:solidFill>
                <a:latin typeface="Alexandria ExtraBold" pitchFamily="2" charset="-78"/>
                <a:cs typeface="Alexandria ExtraBold" pitchFamily="2" charset="-78"/>
              </a:rPr>
              <a:t>Acesse a página da 4ª CNGTES no site do CNS e confira o </a:t>
            </a:r>
            <a:r>
              <a:rPr lang="pt-BR" sz="2400" b="1" dirty="0">
                <a:solidFill>
                  <a:schemeClr val="accent4">
                    <a:lumMod val="75000"/>
                  </a:schemeClr>
                </a:solidFill>
                <a:latin typeface="Alexandria ExtraBold" pitchFamily="2" charset="-78"/>
                <a:cs typeface="Alexandria ExtraBold" pitchFamily="2" charset="-78"/>
              </a:rPr>
              <a:t>Documento Orientador </a:t>
            </a:r>
            <a:r>
              <a:rPr lang="pt-BR" sz="2400" dirty="0">
                <a:solidFill>
                  <a:schemeClr val="tx1">
                    <a:lumMod val="50000"/>
                    <a:lumOff val="50000"/>
                  </a:schemeClr>
                </a:solidFill>
                <a:latin typeface="Alexandria ExtraBold" pitchFamily="2" charset="-78"/>
                <a:cs typeface="Alexandria ExtraBold" pitchFamily="2" charset="-78"/>
              </a:rPr>
              <a:t>e outras informações importantes!</a:t>
            </a:r>
          </a:p>
          <a:p>
            <a:pPr algn="ctr">
              <a:lnSpc>
                <a:spcPct val="150000"/>
              </a:lnSpc>
            </a:pPr>
            <a:r>
              <a:rPr lang="pt-BR" sz="2400" dirty="0">
                <a:solidFill>
                  <a:schemeClr val="tx1">
                    <a:lumMod val="50000"/>
                    <a:lumOff val="50000"/>
                  </a:schemeClr>
                </a:solidFill>
                <a:latin typeface="Alexandria ExtraBold" pitchFamily="2" charset="-78"/>
                <a:cs typeface="Alexandria ExtraBold" pitchFamily="2" charset="-78"/>
              </a:rPr>
              <a:t> </a:t>
            </a:r>
            <a:br>
              <a:rPr lang="pt-BR" sz="2400" dirty="0">
                <a:solidFill>
                  <a:schemeClr val="tx1">
                    <a:lumMod val="50000"/>
                    <a:lumOff val="50000"/>
                  </a:schemeClr>
                </a:solidFill>
                <a:latin typeface="Alexandria ExtraBold" pitchFamily="2" charset="-78"/>
                <a:cs typeface="Alexandria ExtraBold" pitchFamily="2" charset="-78"/>
              </a:rPr>
            </a:br>
            <a:r>
              <a:rPr lang="pt-BR" sz="2400" dirty="0">
                <a:solidFill>
                  <a:schemeClr val="tx1">
                    <a:lumMod val="50000"/>
                    <a:lumOff val="50000"/>
                  </a:schemeClr>
                </a:solidFill>
                <a:latin typeface="Alexandria ExtraBold" pitchFamily="2" charset="-78"/>
                <a:cs typeface="Alexandria ExtraBold" pitchFamily="2" charset="-78"/>
              </a:rPr>
              <a:t>Dúvidas e informações: </a:t>
            </a:r>
            <a:r>
              <a:rPr lang="pt-BR" sz="2400" dirty="0">
                <a:solidFill>
                  <a:schemeClr val="tx1">
                    <a:lumMod val="50000"/>
                    <a:lumOff val="50000"/>
                  </a:schemeClr>
                </a:solidFill>
                <a:latin typeface="Alexandria ExtraBold" pitchFamily="2" charset="-78"/>
                <a:cs typeface="Alexandria ExtraBold" pitchFamily="2" charset="-78"/>
                <a:hlinkClick r:id="rId2"/>
              </a:rPr>
              <a:t>4cngtes@saude.gov.br</a:t>
            </a:r>
            <a:endParaRPr lang="pt-BR" sz="2400" dirty="0">
              <a:solidFill>
                <a:schemeClr val="tx1">
                  <a:lumMod val="50000"/>
                  <a:lumOff val="50000"/>
                </a:schemeClr>
              </a:solidFill>
              <a:latin typeface="Alexandria ExtraBold" pitchFamily="2" charset="-78"/>
              <a:cs typeface="Alexandria ExtraBold" pitchFamily="2" charset="-78"/>
            </a:endParaRPr>
          </a:p>
          <a:p>
            <a:pPr algn="just">
              <a:lnSpc>
                <a:spcPct val="150000"/>
              </a:lnSpc>
            </a:pPr>
            <a:br>
              <a:rPr lang="pt-BR" sz="2400" dirty="0">
                <a:solidFill>
                  <a:schemeClr val="tx1">
                    <a:lumMod val="50000"/>
                    <a:lumOff val="50000"/>
                  </a:schemeClr>
                </a:solidFill>
                <a:latin typeface="Alexandria ExtraBold" pitchFamily="2" charset="-78"/>
                <a:cs typeface="Alexandria ExtraBold" pitchFamily="2" charset="-78"/>
              </a:rPr>
            </a:br>
            <a:br>
              <a:rPr lang="pt-BR" sz="2400" dirty="0">
                <a:solidFill>
                  <a:schemeClr val="tx1">
                    <a:lumMod val="50000"/>
                    <a:lumOff val="50000"/>
                  </a:schemeClr>
                </a:solidFill>
                <a:latin typeface="Alexandria ExtraBold" pitchFamily="2" charset="-78"/>
                <a:cs typeface="Alexandria ExtraBold" pitchFamily="2" charset="-78"/>
              </a:rPr>
            </a:br>
            <a:endParaRPr lang="pt-BR" sz="2400" dirty="0">
              <a:solidFill>
                <a:schemeClr val="tx1">
                  <a:lumMod val="50000"/>
                  <a:lumOff val="50000"/>
                </a:schemeClr>
              </a:solidFill>
              <a:latin typeface="Alexandria ExtraBold" pitchFamily="2" charset="-78"/>
              <a:cs typeface="Alexandria ExtraBold" pitchFamily="2" charset="-78"/>
            </a:endParaRPr>
          </a:p>
        </p:txBody>
      </p:sp>
      <p:sp>
        <p:nvSpPr>
          <p:cNvPr id="2" name="Retângulo 1">
            <a:extLst>
              <a:ext uri="{FF2B5EF4-FFF2-40B4-BE49-F238E27FC236}">
                <a16:creationId xmlns:a16="http://schemas.microsoft.com/office/drawing/2014/main" id="{6D2B7684-81F0-8C68-3B4C-CA233EE95332}"/>
              </a:ext>
            </a:extLst>
          </p:cNvPr>
          <p:cNvSpPr/>
          <p:nvPr/>
        </p:nvSpPr>
        <p:spPr>
          <a:xfrm>
            <a:off x="1388934" y="1672648"/>
            <a:ext cx="9414132" cy="1399802"/>
          </a:xfrm>
          <a:prstGeom prst="rect">
            <a:avLst/>
          </a:prstGeom>
          <a:noFill/>
          <a:ln>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tângulo 4">
            <a:extLst>
              <a:ext uri="{FF2B5EF4-FFF2-40B4-BE49-F238E27FC236}">
                <a16:creationId xmlns:a16="http://schemas.microsoft.com/office/drawing/2014/main" id="{C92AE5CC-0C57-69D4-4CCB-88B3415A6A1A}"/>
              </a:ext>
            </a:extLst>
          </p:cNvPr>
          <p:cNvSpPr/>
          <p:nvPr/>
        </p:nvSpPr>
        <p:spPr>
          <a:xfrm>
            <a:off x="2422113" y="3328349"/>
            <a:ext cx="7112776" cy="639019"/>
          </a:xfrm>
          <a:prstGeom prst="rect">
            <a:avLst/>
          </a:prstGeom>
          <a:noFill/>
          <a:ln>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02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Arredondado 13"/>
          <p:cNvSpPr/>
          <p:nvPr/>
        </p:nvSpPr>
        <p:spPr>
          <a:xfrm>
            <a:off x="5498495" y="1828801"/>
            <a:ext cx="6279847" cy="4626428"/>
          </a:xfrm>
          <a:prstGeom prst="roundRect">
            <a:avLst>
              <a:gd name="adj" fmla="val 5762"/>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1400"/>
          </a:p>
        </p:txBody>
      </p:sp>
      <p:sp>
        <p:nvSpPr>
          <p:cNvPr id="8" name="Retângulo Arredondado 7"/>
          <p:cNvSpPr/>
          <p:nvPr/>
        </p:nvSpPr>
        <p:spPr>
          <a:xfrm>
            <a:off x="1065402" y="1828801"/>
            <a:ext cx="4105079" cy="4524444"/>
          </a:xfrm>
          <a:prstGeom prst="roundRect">
            <a:avLst>
              <a:gd name="adj" fmla="val 5762"/>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sz="1400"/>
          </a:p>
        </p:txBody>
      </p:sp>
      <p:pic>
        <p:nvPicPr>
          <p:cNvPr id="12" name="Imagem 11"/>
          <p:cNvPicPr>
            <a:picLocks noChangeAspect="1"/>
          </p:cNvPicPr>
          <p:nvPr/>
        </p:nvPicPr>
        <p:blipFill rotWithShape="1">
          <a:blip r:embed="rId2"/>
          <a:srcRect l="8363" t="13708" r="4531"/>
          <a:stretch/>
        </p:blipFill>
        <p:spPr>
          <a:xfrm>
            <a:off x="5864282" y="2333297"/>
            <a:ext cx="5717910" cy="3667281"/>
          </a:xfrm>
          <a:prstGeom prst="rect">
            <a:avLst/>
          </a:prstGeom>
          <a:ln>
            <a:noFill/>
          </a:ln>
          <a:effectLst>
            <a:outerShdw blurRad="292100" dist="139700" dir="2700000" algn="tl" rotWithShape="0">
              <a:srgbClr val="333333">
                <a:alpha val="65000"/>
              </a:srgbClr>
            </a:outerShdw>
          </a:effectLst>
        </p:spPr>
      </p:pic>
      <p:pic>
        <p:nvPicPr>
          <p:cNvPr id="13" name="Imagem 12"/>
          <p:cNvPicPr>
            <a:picLocks noChangeAspect="1"/>
          </p:cNvPicPr>
          <p:nvPr/>
        </p:nvPicPr>
        <p:blipFill>
          <a:blip r:embed="rId3"/>
          <a:stretch>
            <a:fillRect/>
          </a:stretch>
        </p:blipFill>
        <p:spPr>
          <a:xfrm rot="20969063">
            <a:off x="1762918" y="2253863"/>
            <a:ext cx="2710046" cy="3884707"/>
          </a:xfrm>
          <a:prstGeom prst="rect">
            <a:avLst/>
          </a:prstGeom>
          <a:ln>
            <a:noFill/>
          </a:ln>
          <a:effectLst>
            <a:outerShdw blurRad="292100" dist="139700" dir="2700000" algn="tl" rotWithShape="0">
              <a:srgbClr val="333333">
                <a:alpha val="65000"/>
              </a:srgbClr>
            </a:outerShdw>
          </a:effectLst>
        </p:spPr>
      </p:pic>
      <p:sp>
        <p:nvSpPr>
          <p:cNvPr id="7" name="Triângulo isósceles 6"/>
          <p:cNvSpPr/>
          <p:nvPr/>
        </p:nvSpPr>
        <p:spPr>
          <a:xfrm rot="5400000">
            <a:off x="-61905" y="374181"/>
            <a:ext cx="897623" cy="7738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4" name="Espaço Reservado para Texto 1">
            <a:extLst>
              <a:ext uri="{FF2B5EF4-FFF2-40B4-BE49-F238E27FC236}">
                <a16:creationId xmlns:a16="http://schemas.microsoft.com/office/drawing/2014/main" id="{209929B2-D738-3636-1220-F154D343C176}"/>
              </a:ext>
            </a:extLst>
          </p:cNvPr>
          <p:cNvSpPr txBox="1">
            <a:spLocks/>
          </p:cNvSpPr>
          <p:nvPr/>
        </p:nvSpPr>
        <p:spPr>
          <a:xfrm>
            <a:off x="1236956" y="512560"/>
            <a:ext cx="8243376" cy="9652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3200" b="1" dirty="0">
                <a:solidFill>
                  <a:srgbClr val="0070C0"/>
                </a:solidFill>
                <a:latin typeface="Calibri" panose="020F0502020204030204" pitchFamily="34" charset="0"/>
                <a:ea typeface="+mj-ea"/>
                <a:cs typeface="Calibri" panose="020F0502020204030204" pitchFamily="34" charset="0"/>
              </a:rPr>
              <a:t>O TRABALHO E EDUCAÇÃO NA SAÚDE</a:t>
            </a:r>
          </a:p>
          <a:p>
            <a:pPr marL="0" indent="0" algn="ctr">
              <a:buFont typeface="Arial" panose="020B0604020202020204" pitchFamily="34" charset="0"/>
              <a:buNone/>
            </a:pPr>
            <a:r>
              <a:rPr lang="pt-BR" sz="3200" b="1" dirty="0">
                <a:solidFill>
                  <a:srgbClr val="0070C0"/>
                </a:solidFill>
                <a:latin typeface="Calibri" panose="020F0502020204030204" pitchFamily="34" charset="0"/>
                <a:ea typeface="+mj-ea"/>
                <a:cs typeface="Calibri" panose="020F0502020204030204" pitchFamily="34" charset="0"/>
              </a:rPr>
              <a:t>NOS MARCOS LEGAIS DO BRASIL</a:t>
            </a:r>
          </a:p>
        </p:txBody>
      </p:sp>
    </p:spTree>
    <p:extLst>
      <p:ext uri="{BB962C8B-B14F-4D97-AF65-F5344CB8AC3E}">
        <p14:creationId xmlns:p14="http://schemas.microsoft.com/office/powerpoint/2010/main" val="2356320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041321" y="1408851"/>
            <a:ext cx="4558748" cy="3831818"/>
          </a:xfrm>
          <a:prstGeom prst="rect">
            <a:avLst/>
          </a:prstGeom>
        </p:spPr>
        <p:txBody>
          <a:bodyPr wrap="square">
            <a:spAutoFit/>
          </a:bodyPr>
          <a:lstStyle/>
          <a:p>
            <a:pPr defTabSz="914377">
              <a:lnSpc>
                <a:spcPct val="150000"/>
              </a:lnSpc>
            </a:pPr>
            <a:r>
              <a:rPr lang="pt-BR" i="1" dirty="0">
                <a:latin typeface="Roboto"/>
              </a:rPr>
              <a:t>Se, na verdade, não estou no mundo para simplesmente a ele me adaptar, mas para transformá-lo; se não é possível mudá-lo sem um certo </a:t>
            </a:r>
            <a:r>
              <a:rPr lang="pt-BR" b="1" i="1" dirty="0">
                <a:latin typeface="Roboto"/>
              </a:rPr>
              <a:t>sonho</a:t>
            </a:r>
            <a:r>
              <a:rPr lang="pt-BR" i="1" dirty="0">
                <a:latin typeface="Roboto"/>
              </a:rPr>
              <a:t> ou </a:t>
            </a:r>
            <a:r>
              <a:rPr lang="pt-BR" b="1" i="1" dirty="0">
                <a:latin typeface="Roboto"/>
              </a:rPr>
              <a:t>projeto de mundo</a:t>
            </a:r>
            <a:r>
              <a:rPr lang="pt-BR" i="1" dirty="0">
                <a:latin typeface="Roboto"/>
              </a:rPr>
              <a:t>, </a:t>
            </a:r>
            <a:r>
              <a:rPr lang="pt-BR" b="1" i="1" dirty="0">
                <a:latin typeface="Roboto"/>
              </a:rPr>
              <a:t>devo</a:t>
            </a:r>
            <a:r>
              <a:rPr lang="pt-BR" i="1" dirty="0">
                <a:latin typeface="Roboto"/>
              </a:rPr>
              <a:t> </a:t>
            </a:r>
            <a:r>
              <a:rPr lang="pt-BR" b="1" i="1" dirty="0">
                <a:latin typeface="Roboto"/>
              </a:rPr>
              <a:t>usar</a:t>
            </a:r>
            <a:r>
              <a:rPr lang="pt-BR" i="1" dirty="0">
                <a:latin typeface="Roboto"/>
              </a:rPr>
              <a:t> </a:t>
            </a:r>
            <a:r>
              <a:rPr lang="pt-BR" b="1" i="1" dirty="0">
                <a:latin typeface="Roboto"/>
              </a:rPr>
              <a:t>toda</a:t>
            </a:r>
            <a:r>
              <a:rPr lang="pt-BR" i="1" dirty="0">
                <a:latin typeface="Roboto"/>
              </a:rPr>
              <a:t> possibilidade que tenho para não apenas falar de minha </a:t>
            </a:r>
            <a:r>
              <a:rPr lang="pt-BR" b="1" i="1" dirty="0">
                <a:latin typeface="Roboto"/>
              </a:rPr>
              <a:t>utopia</a:t>
            </a:r>
            <a:r>
              <a:rPr lang="pt-BR" i="1" dirty="0">
                <a:latin typeface="Roboto"/>
              </a:rPr>
              <a:t>, mas participar de </a:t>
            </a:r>
            <a:r>
              <a:rPr lang="pt-BR" b="1" i="1" dirty="0">
                <a:latin typeface="Roboto"/>
              </a:rPr>
              <a:t>práticas com ela coerentes.</a:t>
            </a:r>
          </a:p>
          <a:p>
            <a:pPr algn="r" defTabSz="914377">
              <a:lnSpc>
                <a:spcPct val="150000"/>
              </a:lnSpc>
            </a:pPr>
            <a:r>
              <a:rPr lang="pt-BR" i="1" dirty="0">
                <a:latin typeface="Roboto"/>
              </a:rPr>
              <a:t>Paulo Freire</a:t>
            </a:r>
          </a:p>
        </p:txBody>
      </p:sp>
      <p:pic>
        <p:nvPicPr>
          <p:cNvPr id="2" name="Imagem 1"/>
          <p:cNvPicPr>
            <a:picLocks noChangeAspect="1"/>
          </p:cNvPicPr>
          <p:nvPr/>
        </p:nvPicPr>
        <p:blipFill>
          <a:blip r:embed="rId2"/>
          <a:stretch>
            <a:fillRect/>
          </a:stretch>
        </p:blipFill>
        <p:spPr>
          <a:xfrm>
            <a:off x="1872976" y="979316"/>
            <a:ext cx="3869633" cy="4721665"/>
          </a:xfrm>
          <a:prstGeom prst="rect">
            <a:avLst/>
          </a:prstGeom>
        </p:spPr>
      </p:pic>
    </p:spTree>
    <p:extLst>
      <p:ext uri="{BB962C8B-B14F-4D97-AF65-F5344CB8AC3E}">
        <p14:creationId xmlns:p14="http://schemas.microsoft.com/office/powerpoint/2010/main" val="3666440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34146" y="4754880"/>
            <a:ext cx="5419898" cy="1089529"/>
          </a:xfrm>
          <a:prstGeom prst="rect">
            <a:avLst/>
          </a:prstGeom>
          <a:noFill/>
        </p:spPr>
        <p:txBody>
          <a:bodyPr wrap="square" rtlCol="0">
            <a:spAutoFit/>
          </a:bodyPr>
          <a:lstStyle/>
          <a:p>
            <a:pPr lvl="0" algn="ctr">
              <a:lnSpc>
                <a:spcPct val="90000"/>
              </a:lnSpc>
              <a:spcBef>
                <a:spcPct val="0"/>
              </a:spcBef>
              <a:defRPr/>
            </a:pPr>
            <a:endParaRPr lang="pt-BR" b="1" dirty="0"/>
          </a:p>
          <a:p>
            <a:pPr lvl="0" algn="ctr">
              <a:lnSpc>
                <a:spcPct val="90000"/>
              </a:lnSpc>
              <a:spcBef>
                <a:spcPct val="0"/>
              </a:spcBef>
              <a:defRPr/>
            </a:pPr>
            <a:r>
              <a:rPr lang="pt-BR" b="1" dirty="0"/>
              <a:t>E-mail: </a:t>
            </a:r>
            <a:r>
              <a:rPr lang="pt-BR" b="1" dirty="0">
                <a:hlinkClick r:id="rId2"/>
              </a:rPr>
              <a:t>cgvats@saude.gov.br</a:t>
            </a:r>
            <a:endParaRPr lang="pt-BR" b="1" dirty="0"/>
          </a:p>
          <a:p>
            <a:pPr lvl="0" algn="ctr">
              <a:lnSpc>
                <a:spcPct val="90000"/>
              </a:lnSpc>
              <a:spcBef>
                <a:spcPct val="0"/>
              </a:spcBef>
              <a:defRPr/>
            </a:pPr>
            <a:endParaRPr lang="pt-BR" b="1" dirty="0"/>
          </a:p>
          <a:p>
            <a:pPr lvl="0" algn="ctr">
              <a:lnSpc>
                <a:spcPct val="90000"/>
              </a:lnSpc>
              <a:spcBef>
                <a:spcPct val="0"/>
              </a:spcBef>
              <a:defRPr/>
            </a:pPr>
            <a:r>
              <a:rPr lang="pt-BR" b="1" dirty="0"/>
              <a:t>Contato: (61)3315-7766</a:t>
            </a:r>
          </a:p>
        </p:txBody>
      </p:sp>
      <p:pic>
        <p:nvPicPr>
          <p:cNvPr id="4" name="Imagem 3"/>
          <p:cNvPicPr>
            <a:picLocks noChangeAspect="1"/>
          </p:cNvPicPr>
          <p:nvPr/>
        </p:nvPicPr>
        <p:blipFill>
          <a:blip r:embed="rId3"/>
          <a:stretch>
            <a:fillRect/>
          </a:stretch>
        </p:blipFill>
        <p:spPr>
          <a:xfrm>
            <a:off x="0" y="1"/>
            <a:ext cx="12188616" cy="6858000"/>
          </a:xfrm>
          <a:prstGeom prst="rect">
            <a:avLst/>
          </a:prstGeom>
        </p:spPr>
      </p:pic>
    </p:spTree>
    <p:extLst>
      <p:ext uri="{BB962C8B-B14F-4D97-AF65-F5344CB8AC3E}">
        <p14:creationId xmlns:p14="http://schemas.microsoft.com/office/powerpoint/2010/main" val="6936570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txBox="1">
            <a:spLocks/>
          </p:cNvSpPr>
          <p:nvPr/>
        </p:nvSpPr>
        <p:spPr>
          <a:xfrm>
            <a:off x="11713029" y="6356350"/>
            <a:ext cx="259080" cy="365125"/>
          </a:xfrm>
          <a:prstGeom prst="rect">
            <a:avLst/>
          </a:prstGeom>
        </p:spPr>
        <p:txBody>
          <a:bodyPr/>
          <a:lstStyle>
            <a:defPPr>
              <a:defRPr lang="pt-BR"/>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2FA0F8-1184-40E4-A910-14BDDABCD9A9}" type="slidenum">
              <a:rPr lang="pt-BR" smtClean="0"/>
              <a:pPr/>
              <a:t>72</a:t>
            </a:fld>
            <a:endParaRPr lang="pt-BR"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5478"/>
          </a:xfrm>
          <a:prstGeom prst="rect">
            <a:avLst/>
          </a:prstGeom>
        </p:spPr>
      </p:pic>
    </p:spTree>
    <p:extLst>
      <p:ext uri="{BB962C8B-B14F-4D97-AF65-F5344CB8AC3E}">
        <p14:creationId xmlns:p14="http://schemas.microsoft.com/office/powerpoint/2010/main" val="736569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270234"/>
            <a:ext cx="3975052" cy="2704537"/>
          </a:xfrm>
          <a:solidFill>
            <a:schemeClr val="accent4">
              <a:lumMod val="60000"/>
              <a:lumOff val="40000"/>
            </a:schemeClr>
          </a:solidFill>
        </p:spPr>
        <p:txBody>
          <a:bodyPr>
            <a:noAutofit/>
          </a:bodyPr>
          <a:lstStyle/>
          <a:p>
            <a:pPr algn="ctr"/>
            <a:r>
              <a:rPr lang="pt-BR" b="1" dirty="0">
                <a:effectLst>
                  <a:outerShdw blurRad="38100" dist="38100" dir="2700000" algn="tl">
                    <a:srgbClr val="000000">
                      <a:alpha val="43137"/>
                    </a:srgbClr>
                  </a:outerShdw>
                </a:effectLst>
              </a:rPr>
              <a:t>Constituição 1988 </a:t>
            </a:r>
            <a:br>
              <a:rPr lang="pt-BR" b="1" dirty="0">
                <a:effectLst>
                  <a:outerShdw blurRad="38100" dist="38100" dir="2700000" algn="tl">
                    <a:srgbClr val="000000">
                      <a:alpha val="43137"/>
                    </a:srgbClr>
                  </a:outerShdw>
                </a:effectLst>
              </a:rPr>
            </a:br>
            <a:br>
              <a:rPr lang="pt-BR" b="1" dirty="0">
                <a:effectLst>
                  <a:outerShdw blurRad="38100" dist="38100" dir="2700000" algn="tl">
                    <a:srgbClr val="000000">
                      <a:alpha val="43137"/>
                    </a:srgbClr>
                  </a:outerShdw>
                </a:effectLst>
              </a:rPr>
            </a:br>
            <a:r>
              <a:rPr lang="pt-BR" b="1" dirty="0">
                <a:effectLst>
                  <a:outerShdw blurRad="38100" dist="38100" dir="2700000" algn="tl">
                    <a:srgbClr val="000000">
                      <a:alpha val="43137"/>
                    </a:srgbClr>
                  </a:outerShdw>
                </a:effectLst>
              </a:rPr>
              <a:t> Carta Cidadã </a:t>
            </a:r>
          </a:p>
        </p:txBody>
      </p:sp>
      <p:pic>
        <p:nvPicPr>
          <p:cNvPr id="4" name="Picture 2"/>
          <p:cNvPicPr>
            <a:picLocks noChangeAspect="1" noChangeArrowheads="1"/>
          </p:cNvPicPr>
          <p:nvPr/>
        </p:nvPicPr>
        <p:blipFill>
          <a:blip r:embed="rId2"/>
          <a:srcRect/>
          <a:stretch>
            <a:fillRect/>
          </a:stretch>
        </p:blipFill>
        <p:spPr bwMode="auto">
          <a:xfrm>
            <a:off x="4539683" y="1221840"/>
            <a:ext cx="7652317" cy="5636160"/>
          </a:xfrm>
          <a:prstGeom prst="rect">
            <a:avLst/>
          </a:prstGeom>
          <a:noFill/>
          <a:ln w="9525">
            <a:noFill/>
            <a:miter lim="800000"/>
            <a:headEnd/>
            <a:tailEnd/>
          </a:ln>
          <a:effectLst/>
        </p:spPr>
      </p:pic>
    </p:spTree>
    <p:extLst>
      <p:ext uri="{BB962C8B-B14F-4D97-AF65-F5344CB8AC3E}">
        <p14:creationId xmlns:p14="http://schemas.microsoft.com/office/powerpoint/2010/main" val="1927015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3106783" y="1294106"/>
            <a:ext cx="6494417" cy="4894416"/>
          </a:xfrm>
          <a:prstGeom prst="rect">
            <a:avLst/>
          </a:prstGeom>
        </p:spPr>
      </p:pic>
    </p:spTree>
    <p:extLst>
      <p:ext uri="{BB962C8B-B14F-4D97-AF65-F5344CB8AC3E}">
        <p14:creationId xmlns:p14="http://schemas.microsoft.com/office/powerpoint/2010/main" val="370070692"/>
      </p:ext>
    </p:extLst>
  </p:cSld>
  <p:clrMapOvr>
    <a:masterClrMapping/>
  </p:clrMapOvr>
</p:sld>
</file>

<file path=ppt/theme/theme1.xml><?xml version="1.0" encoding="utf-8"?>
<a:theme xmlns:a="http://schemas.openxmlformats.org/drawingml/2006/main" name="Tema do Office 2013 - 2022">
  <a:themeElements>
    <a:clrScheme name="Tema do Office 2013 -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o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0ada803-87a5-4f80-bf3c-49fd012dc2d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90902548CB2D40ABBBDE5E1E357B6C" ma:contentTypeVersion="14" ma:contentTypeDescription="Create a new document." ma:contentTypeScope="" ma:versionID="cc8797f5b35f7828b835e4c69ea140c6">
  <xsd:schema xmlns:xsd="http://www.w3.org/2001/XMLSchema" xmlns:xs="http://www.w3.org/2001/XMLSchema" xmlns:p="http://schemas.microsoft.com/office/2006/metadata/properties" xmlns:ns3="b0ada803-87a5-4f80-bf3c-49fd012dc2db" xmlns:ns4="8c04557f-fd53-4c74-80a8-0d8bfa82ceea" targetNamespace="http://schemas.microsoft.com/office/2006/metadata/properties" ma:root="true" ma:fieldsID="70661569bf18e33fa9b3dc91fc3cf5af" ns3:_="" ns4:_="">
    <xsd:import namespace="b0ada803-87a5-4f80-bf3c-49fd012dc2db"/>
    <xsd:import namespace="8c04557f-fd53-4c74-80a8-0d8bfa82ceea"/>
    <xsd:element name="properties">
      <xsd:complexType>
        <xsd:sequence>
          <xsd:element name="documentManagement">
            <xsd:complexType>
              <xsd:all>
                <xsd:element ref="ns3:_activity"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4:SharedWithUsers" minOccurs="0"/>
                <xsd:element ref="ns4:SharedWithDetails" minOccurs="0"/>
                <xsd:element ref="ns4:SharingHintHash" minOccurs="0"/>
                <xsd:element ref="ns3:MediaServiceSystemTag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ada803-87a5-4f80-bf3c-49fd012dc2db"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04557f-fd53-4c74-80a8-0d8bfa82cee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A10578-D522-4A98-AE0E-7BD60075141F}">
  <ds:schemaRefs>
    <ds:schemaRef ds:uri="http://schemas.microsoft.com/sharepoint/v3/contenttype/forms"/>
  </ds:schemaRefs>
</ds:datastoreItem>
</file>

<file path=customXml/itemProps2.xml><?xml version="1.0" encoding="utf-8"?>
<ds:datastoreItem xmlns:ds="http://schemas.openxmlformats.org/officeDocument/2006/customXml" ds:itemID="{A9F0C0B3-A642-4FA5-8EAF-73FC46BF4A19}">
  <ds:schemaRefs>
    <ds:schemaRef ds:uri="http://www.w3.org/XML/1998/namespace"/>
    <ds:schemaRef ds:uri="b0ada803-87a5-4f80-bf3c-49fd012dc2db"/>
    <ds:schemaRef ds:uri="http://schemas.microsoft.com/office/2006/documentManagement/types"/>
    <ds:schemaRef ds:uri="http://schemas.microsoft.com/office/infopath/2007/PartnerControls"/>
    <ds:schemaRef ds:uri="http://purl.org/dc/terms/"/>
    <ds:schemaRef ds:uri="http://purl.org/dc/elements/1.1/"/>
    <ds:schemaRef ds:uri="http://purl.org/dc/dcmitype/"/>
    <ds:schemaRef ds:uri="http://schemas.openxmlformats.org/package/2006/metadata/core-properties"/>
    <ds:schemaRef ds:uri="8c04557f-fd53-4c74-80a8-0d8bfa82ceea"/>
    <ds:schemaRef ds:uri="http://schemas.microsoft.com/office/2006/metadata/properties"/>
  </ds:schemaRefs>
</ds:datastoreItem>
</file>

<file path=customXml/itemProps3.xml><?xml version="1.0" encoding="utf-8"?>
<ds:datastoreItem xmlns:ds="http://schemas.openxmlformats.org/officeDocument/2006/customXml" ds:itemID="{DDE37EB5-05E3-4BF4-9D84-F9C62FC044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ada803-87a5-4f80-bf3c-49fd012dc2db"/>
    <ds:schemaRef ds:uri="8c04557f-fd53-4c74-80a8-0d8bfa82c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866</TotalTime>
  <Words>4710</Words>
  <Application>Microsoft Office PowerPoint</Application>
  <PresentationFormat>Widescreen</PresentationFormat>
  <Paragraphs>437</Paragraphs>
  <Slides>72</Slides>
  <Notes>5</Notes>
  <HiddenSlides>0</HiddenSlides>
  <MMClips>0</MMClips>
  <ScaleCrop>false</ScaleCrop>
  <HeadingPairs>
    <vt:vector size="6" baseType="variant">
      <vt:variant>
        <vt:lpstr>Fontes usadas</vt:lpstr>
      </vt:variant>
      <vt:variant>
        <vt:i4>16</vt:i4>
      </vt:variant>
      <vt:variant>
        <vt:lpstr>Tema</vt:lpstr>
      </vt:variant>
      <vt:variant>
        <vt:i4>1</vt:i4>
      </vt:variant>
      <vt:variant>
        <vt:lpstr>Títulos de slides</vt:lpstr>
      </vt:variant>
      <vt:variant>
        <vt:i4>72</vt:i4>
      </vt:variant>
    </vt:vector>
  </HeadingPairs>
  <TitlesOfParts>
    <vt:vector size="89" baseType="lpstr">
      <vt:lpstr>Alexandria</vt:lpstr>
      <vt:lpstr>Alexandria ExtraBold</vt:lpstr>
      <vt:lpstr>arial</vt:lpstr>
      <vt:lpstr>arial</vt:lpstr>
      <vt:lpstr>avenir-lt-w01_35-light1475496</vt:lpstr>
      <vt:lpstr>Calibri</vt:lpstr>
      <vt:lpstr>Calibri Light</vt:lpstr>
      <vt:lpstr>Gill Sans</vt:lpstr>
      <vt:lpstr>Google Sans</vt:lpstr>
      <vt:lpstr>Helvetica Neue</vt:lpstr>
      <vt:lpstr>Montserrat</vt:lpstr>
      <vt:lpstr>Montserrat ExtraBold</vt:lpstr>
      <vt:lpstr>Open Sans</vt:lpstr>
      <vt:lpstr>Roboto</vt:lpstr>
      <vt:lpstr>Segoe UI</vt:lpstr>
      <vt:lpstr>Wingdings</vt:lpstr>
      <vt:lpstr>Tema do Office 2013 - 2022</vt:lpstr>
      <vt:lpstr>Apresentação do PowerPoint</vt:lpstr>
      <vt:lpstr>Apresentação do PowerPoint</vt:lpstr>
      <vt:lpstr>ESPERANÇAR!</vt:lpstr>
      <vt:lpstr>Apresentação do PowerPoint</vt:lpstr>
      <vt:lpstr>Apresentação do PowerPoint</vt:lpstr>
      <vt:lpstr>Apresentação do PowerPoint</vt:lpstr>
      <vt:lpstr>Apresentação do PowerPoint</vt:lpstr>
      <vt:lpstr>Constituição 1988    Carta Cidadã </vt:lpstr>
      <vt:lpstr>Apresentação do PowerPoint</vt:lpstr>
      <vt:lpstr>Apresentação do PowerPoint</vt:lpstr>
      <vt:lpstr>Apresentação do PowerPoint</vt:lpstr>
      <vt:lpstr>É fundamental o trabalho das trabalhadoras e dos trabalhadores da saúde</vt:lpstr>
      <vt:lpstr>Apresentação do PowerPoint</vt:lpstr>
      <vt:lpstr>Do RH à GTES</vt:lpstr>
      <vt:lpstr>Do RH à GTES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QUAL O DESAFIO ATUAL DO SUS  no âmbito do trabalho e educação na saúde?</vt:lpstr>
      <vt:lpstr>Apresentação do PowerPoint</vt:lpstr>
      <vt:lpstr>Apresentação do PowerPoint</vt:lpstr>
      <vt:lpstr>Apresentação do PowerPoint</vt:lpstr>
      <vt:lpstr>Apresentação do PowerPoint</vt:lpstr>
      <vt:lpstr>Apresentação do PowerPoint</vt:lpstr>
      <vt:lpstr>Investimentos do Governo Federal no âmbito do Trabalho e Educação na Saúde</vt:lpstr>
      <vt:lpstr>Investimentos do Governo Federal no âmbito do Trabalho na Saúde</vt:lpstr>
      <vt:lpstr>Investimentos do Governo Federal no âmbito da Educação na Saúde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Eduardo Pinto Grisoni</dc:creator>
  <cp:lastModifiedBy>Bruno Guimarães</cp:lastModifiedBy>
  <cp:revision>22</cp:revision>
  <dcterms:created xsi:type="dcterms:W3CDTF">2024-03-06T16:27:46Z</dcterms:created>
  <dcterms:modified xsi:type="dcterms:W3CDTF">2024-05-03T15:10:39Z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0x0101001D90902548CB2D40ABBBDE5E1E357B6C</vt:lpwstr>
  </property>
</Properties>
</file>