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embeddedFontLst>
    <p:embeddedFont>
      <p:font typeface="Roboto"/>
      <p:regular r:id="rId51"/>
      <p:bold r:id="rId52"/>
      <p:italic r:id="rId53"/>
      <p:boldItalic r:id="rId54"/>
    </p:embeddedFont>
    <p:embeddedFont>
      <p:font typeface="Lato"/>
      <p:regular r:id="rId55"/>
      <p:bold r:id="rId56"/>
      <p:italic r:id="rId57"/>
      <p:boldItalic r:id="rId58"/>
    </p:embeddedFont>
    <p:embeddedFont>
      <p:font typeface="Poppins"/>
      <p:regular r:id="rId59"/>
      <p:bold r:id="rId60"/>
      <p:italic r:id="rId61"/>
      <p:boldItalic r:id="rId62"/>
    </p:embeddedFont>
    <p:embeddedFont>
      <p:font typeface="Jost"/>
      <p:regular r:id="rId63"/>
      <p:bold r:id="rId64"/>
      <p:italic r:id="rId65"/>
      <p:boldItalic r:id="rId66"/>
    </p:embeddedFont>
    <p:embeddedFont>
      <p:font typeface="Open Sans ExtraBold"/>
      <p:bold r:id="rId67"/>
      <p:boldItalic r:id="rId68"/>
    </p:embeddedFont>
    <p:embeddedFont>
      <p:font typeface="Open Sans"/>
      <p:regular r:id="rId69"/>
      <p:bold r:id="rId70"/>
      <p:italic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0">
          <p15:clr>
            <a:srgbClr val="9AA0A6"/>
          </p15:clr>
        </p15:guide>
        <p15:guide id="4" pos="5463">
          <p15:clr>
            <a:srgbClr val="9AA0A6"/>
          </p15:clr>
        </p15:guide>
        <p15:guide id="5" pos="2578">
          <p15:clr>
            <a:srgbClr val="9AA0A6"/>
          </p15:clr>
        </p15:guide>
        <p15:guide id="6" pos="3182">
          <p15:clr>
            <a:srgbClr val="9AA0A6"/>
          </p15:clr>
        </p15:guide>
        <p15:guide id="7" orient="horz" pos="557">
          <p15:clr>
            <a:srgbClr val="9AA0A6"/>
          </p15:clr>
        </p15:guide>
        <p15:guide id="8" orient="horz" pos="764">
          <p15:clr>
            <a:srgbClr val="9AA0A6"/>
          </p15:clr>
        </p15:guide>
        <p15:guide id="9" pos="297">
          <p15:clr>
            <a:srgbClr val="9AA0A6"/>
          </p15:clr>
        </p15:guide>
        <p15:guide id="10" orient="horz" pos="964">
          <p15:clr>
            <a:srgbClr val="9AA0A6"/>
          </p15:clr>
        </p15:guide>
        <p15:guide id="11" orient="horz" pos="1163">
          <p15:clr>
            <a:srgbClr val="9AA0A6"/>
          </p15:clr>
        </p15:guide>
        <p15:guide id="12" orient="horz" pos="1369">
          <p15:clr>
            <a:srgbClr val="9AA0A6"/>
          </p15:clr>
        </p15:guide>
        <p15:guide id="13" orient="horz" pos="2890">
          <p15:clr>
            <a:srgbClr val="9AA0A6"/>
          </p15:clr>
        </p15:guide>
        <p15:guide id="14" orient="horz" pos="2778">
          <p15:clr>
            <a:srgbClr val="9AA0A6"/>
          </p15:clr>
        </p15:guide>
        <p15:guide id="15" pos="1089">
          <p15:clr>
            <a:srgbClr val="9AA0A6"/>
          </p15:clr>
        </p15:guide>
        <p15:guide id="16" pos="467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350" orient="horz"/>
        <p:guide pos="5463"/>
        <p:guide pos="2578"/>
        <p:guide pos="3182"/>
        <p:guide pos="557" orient="horz"/>
        <p:guide pos="764" orient="horz"/>
        <p:guide pos="297"/>
        <p:guide pos="964" orient="horz"/>
        <p:guide pos="1163" orient="horz"/>
        <p:guide pos="1369" orient="horz"/>
        <p:guide pos="2890" orient="horz"/>
        <p:guide pos="2778" orient="horz"/>
        <p:guide pos="1089"/>
        <p:guide pos="467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2" Type="http://schemas.openxmlformats.org/officeDocument/2006/relationships/font" Target="fonts/OpenSans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OpenSans-italic.fntdata"/><Relationship Id="rId70" Type="http://schemas.openxmlformats.org/officeDocument/2006/relationships/font" Target="fonts/OpenSans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oppins-boldItalic.fntdata"/><Relationship Id="rId61" Type="http://schemas.openxmlformats.org/officeDocument/2006/relationships/font" Target="fonts/Poppins-italic.fntdata"/><Relationship Id="rId20" Type="http://schemas.openxmlformats.org/officeDocument/2006/relationships/slide" Target="slides/slide14.xml"/><Relationship Id="rId64" Type="http://schemas.openxmlformats.org/officeDocument/2006/relationships/font" Target="fonts/Jost-bold.fntdata"/><Relationship Id="rId63" Type="http://schemas.openxmlformats.org/officeDocument/2006/relationships/font" Target="fonts/Jost-regular.fntdata"/><Relationship Id="rId22" Type="http://schemas.openxmlformats.org/officeDocument/2006/relationships/slide" Target="slides/slide16.xml"/><Relationship Id="rId66" Type="http://schemas.openxmlformats.org/officeDocument/2006/relationships/font" Target="fonts/Jost-boldItalic.fntdata"/><Relationship Id="rId21" Type="http://schemas.openxmlformats.org/officeDocument/2006/relationships/slide" Target="slides/slide15.xml"/><Relationship Id="rId65" Type="http://schemas.openxmlformats.org/officeDocument/2006/relationships/font" Target="fonts/Jost-italic.fntdata"/><Relationship Id="rId24" Type="http://schemas.openxmlformats.org/officeDocument/2006/relationships/slide" Target="slides/slide18.xml"/><Relationship Id="rId68" Type="http://schemas.openxmlformats.org/officeDocument/2006/relationships/font" Target="fonts/OpenSansExtraBold-boldItalic.fntdata"/><Relationship Id="rId23" Type="http://schemas.openxmlformats.org/officeDocument/2006/relationships/slide" Target="slides/slide17.xml"/><Relationship Id="rId67" Type="http://schemas.openxmlformats.org/officeDocument/2006/relationships/font" Target="fonts/OpenSansExtraBold-bold.fntdata"/><Relationship Id="rId60" Type="http://schemas.openxmlformats.org/officeDocument/2006/relationships/font" Target="fonts/Poppins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OpenSans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oboto-regular.fntdata"/><Relationship Id="rId50" Type="http://schemas.openxmlformats.org/officeDocument/2006/relationships/slide" Target="slides/slide44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5.xml"/><Relationship Id="rId55" Type="http://schemas.openxmlformats.org/officeDocument/2006/relationships/font" Target="fonts/Lato-regular.fntdata"/><Relationship Id="rId10" Type="http://schemas.openxmlformats.org/officeDocument/2006/relationships/slide" Target="slides/slide4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7.xml"/><Relationship Id="rId57" Type="http://schemas.openxmlformats.org/officeDocument/2006/relationships/font" Target="fonts/Lato-italic.fntdata"/><Relationship Id="rId12" Type="http://schemas.openxmlformats.org/officeDocument/2006/relationships/slide" Target="slides/slide6.xml"/><Relationship Id="rId56" Type="http://schemas.openxmlformats.org/officeDocument/2006/relationships/font" Target="fonts/Lato-bold.fntdata"/><Relationship Id="rId15" Type="http://schemas.openxmlformats.org/officeDocument/2006/relationships/slide" Target="slides/slide9.xml"/><Relationship Id="rId59" Type="http://schemas.openxmlformats.org/officeDocument/2006/relationships/font" Target="fonts/Poppins-regular.fntdata"/><Relationship Id="rId14" Type="http://schemas.openxmlformats.org/officeDocument/2006/relationships/slide" Target="slides/slide8.xml"/><Relationship Id="rId58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a6dce7d61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a6dce7d61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capa de slide com título e subtítulo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57456445e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f57456445e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foto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Formatação do corpo do texto (fonte open sans, tamanho 16, espaçamento 1,15)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Preferencialmente, utilizar um parágrafo para texto/citação/trecho de falas para cada slide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Destacar em negrito palavras que possam ajudar na compreensão do texto e que tenham relação entre si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É recomendado seguir os limites horizontais e verticais para caixa de texto estabelecidos nas linhas guias.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ativar a visualização das linhas guias basta ir no menu superior: ver &gt;&gt; guias &gt;&gt; mostrar guias, ou habilitar a visualização de réguas no mesmo campo e apenas clicar em cima da régua para habilitar e desabilitar as guias conforme precisar.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Preferencialmente utilizar a imagem com recorte  e elemento gráfico azul das bordas da imagem exemplo,  respeitando o enquadramento nas linhas guias conforme o exemplo acima;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slides em que o título exceda mais de uma linha, deverá ser feito ajuste do espaçamento entre título, elemento gráfico abaixo do título e texto corrido, conforme o exemplo.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f3338da7a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ff3338da7a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f3338da7a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f3338da7a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ed4413cc82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ed4413cc82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ed4413cc82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ed4413cc82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tópicos textuais e  ícones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slide com tópicos textuais, recomenda-se que copie e cole a figura geométrica da seta para cada tópico novo, para manter o material padronizado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ff38b2c4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ff38b2c4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tópicos textuais e  ícones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slide com tópicos textuais, recomenda-se que copie e cole a figura geométrica da seta para cada tópico novo, para manter o material padronizado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f39c5627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f39c5627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tópicos textuais e  ícones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slide com tópicos textuais, recomenda-se que copie e cole a figura geométrica da seta para cada tópico novo, para manter o material padronizado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f38b2c4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f38b2c4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ff3338da7a_0_1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ff3338da7a_0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ff3338da7a_0_1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ff3338da7a_0_1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f3338da7a_0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f3338da7a_0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f3338da7a_0_1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ff3338da7a_0_1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ff3338da7a_0_14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ff3338da7a_0_1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f3338da7a_0_1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ff3338da7a_0_1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tópicos e ícones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ff3338da7a_0_1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ff3338da7a_0_1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ff3338da7a_0_1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ff3338da7a_0_1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ff3338da7a_0_1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ff3338da7a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ff3338da7a_0_1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ff3338da7a_0_1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ff3338da7a_0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ff3338da7a_0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Exemplo de capa de slide com título e subtítulo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Formatação: título na fonte open sans negrito, tamanho 38, subtítulo fonte open sans tamanho 16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substituir o texto sem mudar a formatação é necessário copiar o texto que deseja inserir &gt;&gt; selecionar o texto que deseja substituir no slide &gt;&gt; clicar com o botão direito do mouse e clicar em “colar sem formatação”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ff3338da7a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ff3338da7a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ff3338da7a_0_1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ff3338da7a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Slide, com citações ou apresentação de pessoas 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Ao inserir a imagem desejada, será necessário ajustá-la para o formato circular e redimensioná-la para o tamanho do slide modelo.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recortar basta selecionar a imagem e no menu superior clicar na seta para baixo do ícone de cortar imagem e selecionar a forma circular, por seguinte, segura a tecla shit para redimensionar o tamanho sem perder a proporção da imagem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f39c56279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ff39c56279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ff3338da7a_0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ff3338da7a_0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ff3338da7a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ff3338da7a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ff3338da7a_0_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ff3338da7a_0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ff3338da7a_0_1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ff3338da7a_0_1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ff3338da7a_0_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ff3338da7a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ff3338da7a_0_1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ff3338da7a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ff3338da7a_0_1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ff3338da7a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ff3338da7a_0_1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ff3338da7a_0_1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ff3338da7a_0_1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ff3338da7a_0_1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ff39c5627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1ff39c5627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f38b2c4f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ff38b2c4f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ff39c562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1ff39c562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ff39c5627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ff39c5627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ff39c5627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ff39c5627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ff39c5627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1ff39c5627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ff39c56279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ff39c56279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mais de quatro tópicos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número de tópicos exceda a quantidade do modelo, é recomendável utilizar o modelo de tópicos textuais do slide (6)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f3338da7a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ff3338da7a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f57456445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f57456445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a6e023aa86_0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a6e023aa86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Exemplo de slide com assinatura de mais de um logotipo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slide precise conter várias assinaturas, deve-se padronizar todos os slide de texto corrido para conter barra branca com os respectivos logotipos.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Após inserir os logos necessários basta selecionar todos os logotipos e a forma branca, devidamente regulados de acordo com as linhas guias, clicar com o botão direito do mouse,  agrupá-los e copiar e colar para os demais slides (exceto para os slides: capa, índice e agradecimentos)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a6e023aa86_0_1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a6e023aa86_0_1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Exemplo de slide com assinatura de mais de um logotipo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Caso o slide precise conter várias assinaturas, deve-se padronizar todos os slide de texto corrido para conter barra branca com os respectivos logotipos.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Após inserir os logos necessários basta selecionar todos os logotipos e a forma branca, devidamente regulados de acordo com as linhas guias, clicar com o botão direito do mouse,  agrupá-los e copiar e colar para os demais slides (exceto para os slides: capa, índice e agradecimentos)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ed4413cc82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ed4413cc82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latin typeface="Open Sans"/>
                <a:ea typeface="Open Sans"/>
                <a:cs typeface="Open Sans"/>
                <a:sym typeface="Open Sans"/>
              </a:rPr>
              <a:t>Exemplo de slide com foto</a:t>
            </a:r>
            <a:endParaRPr b="1"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Formatação do corpo do texto (fonte open sans, tamanho 16, espaçamento 1,15)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Preferencialmente, utilizar um parágrafo para texto/citação/trecho de falas para cada slide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Destacar em negrito palavras que possam ajudar na compreensão do texto e que tenham relação entre si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É recomendado seguir os limites horizontais e verticais para caixa de texto estabelecidos nas linhas guias.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Char char="-"/>
            </a:pPr>
            <a:r>
              <a:rPr lang="pt-BR" sz="1000">
                <a:latin typeface="Open Sans"/>
                <a:ea typeface="Open Sans"/>
                <a:cs typeface="Open Sans"/>
                <a:sym typeface="Open Sans"/>
              </a:rPr>
              <a:t>Para ativar a visualização das linhas guias basta ir no menu superior: ver &gt;&gt; guias &gt;&gt; mostrar guias, ou habilitar a visualização de réguas no mesmo campo e apenas clicar em cima da régua para habilitar e desabilitar as guias conforme precisar. 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Preferencialmente utilizar a imagem com recorte  e elemento gráfico azul das bordas da imagem exemplo,  respeitando o enquadramento nas linhas guias conforme o exemplo acima;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-"/>
            </a:pP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slides em que o título exceda mais de uma linha, deverá ser feito ajuste do espaçamento entre título, elemento gráfico abaixo do título e texto corrido, conforme o exemplo.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4.jp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png"/><Relationship Id="rId4" Type="http://schemas.openxmlformats.org/officeDocument/2006/relationships/image" Target="../media/image56.png"/><Relationship Id="rId5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5" Type="http://schemas.openxmlformats.org/officeDocument/2006/relationships/image" Target="../media/image27.png"/><Relationship Id="rId6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11" Type="http://schemas.openxmlformats.org/officeDocument/2006/relationships/image" Target="../media/image53.png"/><Relationship Id="rId10" Type="http://schemas.openxmlformats.org/officeDocument/2006/relationships/image" Target="../media/image50.png"/><Relationship Id="rId12" Type="http://schemas.openxmlformats.org/officeDocument/2006/relationships/image" Target="../media/image49.png"/><Relationship Id="rId9" Type="http://schemas.openxmlformats.org/officeDocument/2006/relationships/image" Target="../media/image48.png"/><Relationship Id="rId5" Type="http://schemas.openxmlformats.org/officeDocument/2006/relationships/image" Target="../media/image33.png"/><Relationship Id="rId6" Type="http://schemas.openxmlformats.org/officeDocument/2006/relationships/image" Target="../media/image55.png"/><Relationship Id="rId7" Type="http://schemas.openxmlformats.org/officeDocument/2006/relationships/image" Target="../media/image47.png"/><Relationship Id="rId8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5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 txBox="1"/>
          <p:nvPr/>
        </p:nvSpPr>
        <p:spPr>
          <a:xfrm>
            <a:off x="431950" y="2251125"/>
            <a:ext cx="7435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Novas tecnologias e sua resolutividade no SUS</a:t>
            </a:r>
            <a:endParaRPr sz="25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508150" y="3325425"/>
            <a:ext cx="809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Uma abordagem do Ecossistema tecnológico desenvolvido no RN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25" y="4181100"/>
            <a:ext cx="4628416" cy="96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25"/>
          <p:cNvGrpSpPr/>
          <p:nvPr/>
        </p:nvGrpSpPr>
        <p:grpSpPr>
          <a:xfrm>
            <a:off x="1877679" y="681079"/>
            <a:ext cx="5612951" cy="875796"/>
            <a:chOff x="1877706" y="831477"/>
            <a:chExt cx="4781864" cy="875796"/>
          </a:xfrm>
        </p:grpSpPr>
        <p:sp>
          <p:nvSpPr>
            <p:cNvPr id="104" name="Google Shape;104;p25"/>
            <p:cNvSpPr txBox="1"/>
            <p:nvPr/>
          </p:nvSpPr>
          <p:spPr>
            <a:xfrm>
              <a:off x="1877706" y="831477"/>
              <a:ext cx="24393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Nícolas Veras</a:t>
              </a:r>
              <a:endParaRPr b="1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" name="Google Shape;105;p25"/>
            <p:cNvSpPr txBox="1"/>
            <p:nvPr/>
          </p:nvSpPr>
          <p:spPr>
            <a:xfrm>
              <a:off x="2137670" y="1153173"/>
              <a:ext cx="4521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Doutorando em Engenharia Elétrica e de Computação - UFRN</a:t>
              </a:r>
              <a:br>
                <a:rPr lang="pt-BR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pt-BR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Pesquisador do </a:t>
              </a:r>
              <a:r>
                <a:rPr lang="pt-BR" sz="1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Laboratório de Inovação Tecnológica em Saúde - LAIS</a:t>
              </a:r>
              <a:endParaRPr b="1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6" name="Google Shape;106;p25"/>
          <p:cNvSpPr/>
          <p:nvPr/>
        </p:nvSpPr>
        <p:spPr>
          <a:xfrm>
            <a:off x="540000" y="400900"/>
            <a:ext cx="1436100" cy="14361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rgbClr val="31AA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 rotWithShape="1">
          <a:blip r:embed="rId4">
            <a:alphaModFix/>
          </a:blip>
          <a:srcRect b="16679" l="0" r="0" t="16679"/>
          <a:stretch/>
        </p:blipFill>
        <p:spPr>
          <a:xfrm>
            <a:off x="613668" y="474568"/>
            <a:ext cx="1288800" cy="1288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 rotWithShape="1">
          <a:blip r:embed="rId5">
            <a:alphaModFix/>
          </a:blip>
          <a:srcRect b="0" l="0" r="0" t="79891"/>
          <a:stretch/>
        </p:blipFill>
        <p:spPr>
          <a:xfrm>
            <a:off x="5428750" y="4315690"/>
            <a:ext cx="3419475" cy="4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425" y="1149000"/>
            <a:ext cx="4088764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4"/>
          <p:cNvSpPr txBox="1"/>
          <p:nvPr/>
        </p:nvSpPr>
        <p:spPr>
          <a:xfrm>
            <a:off x="4077725" y="163800"/>
            <a:ext cx="445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RN + Vacina Rotina</a:t>
            </a:r>
            <a:endParaRPr b="1" sz="2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Projeto Piloto 2024</a:t>
            </a:r>
            <a:endParaRPr b="1" sz="2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34"/>
          <p:cNvSpPr txBox="1"/>
          <p:nvPr/>
        </p:nvSpPr>
        <p:spPr>
          <a:xfrm>
            <a:off x="495750" y="478700"/>
            <a:ext cx="4581000" cy="4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16 - Pedra Grande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- 319 doses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17 - Pedra Preta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- 182 doses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Pedro Avelino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- 388 doses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19</a:t>
            </a: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Poço Branco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- 708 doses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20 -</a:t>
            </a: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Pureza          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- 526 doses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21 - Santa Maria 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- 946 doses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22</a:t>
            </a: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- São Francisco do Oeste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- 3397 doses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23 - São Gonçalo do Amarante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- 65176 doses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24 - São Vicente    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Não iniciado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25 - Tibau                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- 4511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26 - Vera Cruz                                 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- 1985 doses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  Total +200 mil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doses aplicadas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Fonte</a:t>
            </a:r>
            <a:r>
              <a:rPr lang="pt-BR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RN + Vacina, 11/04/2024 às 14h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34"/>
          <p:cNvPicPr preferRelativeResize="0"/>
          <p:nvPr/>
        </p:nvPicPr>
        <p:blipFill rotWithShape="1">
          <a:blip r:embed="rId4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5">
            <a:alphaModFix/>
          </a:blip>
          <a:srcRect b="73065" l="5679" r="74071" t="15528"/>
          <a:stretch/>
        </p:blipFill>
        <p:spPr>
          <a:xfrm>
            <a:off x="0" y="29100"/>
            <a:ext cx="1737800" cy="5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0"/>
            <a:ext cx="80657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278" y="0"/>
            <a:ext cx="82103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B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8"/>
          <p:cNvPicPr preferRelativeResize="0"/>
          <p:nvPr/>
        </p:nvPicPr>
        <p:blipFill rotWithShape="1">
          <a:blip r:embed="rId3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 rotWithShape="1">
          <a:blip r:embed="rId4">
            <a:alphaModFix/>
          </a:blip>
          <a:srcRect b="73065" l="5679" r="74071" t="15528"/>
          <a:stretch/>
        </p:blipFill>
        <p:spPr>
          <a:xfrm>
            <a:off x="0" y="573150"/>
            <a:ext cx="1737800" cy="5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/>
          <p:nvPr/>
        </p:nvSpPr>
        <p:spPr>
          <a:xfrm>
            <a:off x="1018050" y="2222400"/>
            <a:ext cx="3411000" cy="894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8"/>
          <p:cNvSpPr/>
          <p:nvPr/>
        </p:nvSpPr>
        <p:spPr>
          <a:xfrm>
            <a:off x="1019006" y="3307425"/>
            <a:ext cx="3411000" cy="9234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8"/>
          <p:cNvPicPr preferRelativeResize="0"/>
          <p:nvPr/>
        </p:nvPicPr>
        <p:blipFill rotWithShape="1">
          <a:blip r:embed="rId3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8"/>
          <p:cNvSpPr txBox="1"/>
          <p:nvPr/>
        </p:nvSpPr>
        <p:spPr>
          <a:xfrm>
            <a:off x="904200" y="3569175"/>
            <a:ext cx="363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Nova Interface para Relatórios Gerenciais com criação de variáveis personalizadas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38"/>
          <p:cNvSpPr/>
          <p:nvPr/>
        </p:nvSpPr>
        <p:spPr>
          <a:xfrm>
            <a:off x="1018050" y="1194975"/>
            <a:ext cx="3411000" cy="8229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8"/>
          <p:cNvSpPr txBox="1"/>
          <p:nvPr/>
        </p:nvSpPr>
        <p:spPr>
          <a:xfrm>
            <a:off x="749275" y="1494550"/>
            <a:ext cx="36387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        Monitoramento inteligente para busca ativa de cidadãos com esquema pendente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886800" y="2538675"/>
            <a:ext cx="35157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Monitoramento interativo das coberturas de vacinação na rotina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3" name="Google Shape;243;p38"/>
          <p:cNvGrpSpPr/>
          <p:nvPr/>
        </p:nvGrpSpPr>
        <p:grpSpPr>
          <a:xfrm>
            <a:off x="454250" y="3491113"/>
            <a:ext cx="2871900" cy="559850"/>
            <a:chOff x="958500" y="1620000"/>
            <a:chExt cx="2871900" cy="559850"/>
          </a:xfrm>
        </p:grpSpPr>
        <p:grpSp>
          <p:nvGrpSpPr>
            <p:cNvPr id="244" name="Google Shape;244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45" name="Google Shape;245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8" name="Google Shape;248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p38"/>
          <p:cNvGrpSpPr/>
          <p:nvPr/>
        </p:nvGrpSpPr>
        <p:grpSpPr>
          <a:xfrm>
            <a:off x="570039" y="2607368"/>
            <a:ext cx="334811" cy="214930"/>
            <a:chOff x="5411225" y="2726350"/>
            <a:chExt cx="296950" cy="190625"/>
          </a:xfrm>
        </p:grpSpPr>
        <p:sp>
          <p:nvSpPr>
            <p:cNvPr id="250" name="Google Shape;250;p38"/>
            <p:cNvSpPr/>
            <p:nvPr/>
          </p:nvSpPr>
          <p:spPr>
            <a:xfrm>
              <a:off x="5534100" y="2794875"/>
              <a:ext cx="52000" cy="51225"/>
            </a:xfrm>
            <a:custGeom>
              <a:rect b="b" l="l" r="r" t="t"/>
              <a:pathLst>
                <a:path extrusionOk="0" h="2049" w="2080">
                  <a:moveTo>
                    <a:pt x="1009" y="662"/>
                  </a:moveTo>
                  <a:cubicBezTo>
                    <a:pt x="1229" y="662"/>
                    <a:pt x="1387" y="851"/>
                    <a:pt x="1387" y="1040"/>
                  </a:cubicBezTo>
                  <a:cubicBezTo>
                    <a:pt x="1387" y="1229"/>
                    <a:pt x="1229" y="1387"/>
                    <a:pt x="1009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9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80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5411225" y="2726350"/>
              <a:ext cx="296950" cy="190625"/>
            </a:xfrm>
            <a:custGeom>
              <a:rect b="b" l="l" r="r" t="t"/>
              <a:pathLst>
                <a:path extrusionOk="0" h="7625" w="11878">
                  <a:moveTo>
                    <a:pt x="5924" y="662"/>
                  </a:moveTo>
                  <a:cubicBezTo>
                    <a:pt x="7404" y="662"/>
                    <a:pt x="8759" y="1576"/>
                    <a:pt x="9641" y="2332"/>
                  </a:cubicBezTo>
                  <a:cubicBezTo>
                    <a:pt x="9736" y="2395"/>
                    <a:pt x="9830" y="2489"/>
                    <a:pt x="9925" y="2584"/>
                  </a:cubicBezTo>
                  <a:cubicBezTo>
                    <a:pt x="8696" y="2080"/>
                    <a:pt x="7278" y="1733"/>
                    <a:pt x="5924" y="1733"/>
                  </a:cubicBezTo>
                  <a:cubicBezTo>
                    <a:pt x="4569" y="1733"/>
                    <a:pt x="3183" y="2080"/>
                    <a:pt x="1954" y="2584"/>
                  </a:cubicBezTo>
                  <a:cubicBezTo>
                    <a:pt x="2048" y="2521"/>
                    <a:pt x="2111" y="2458"/>
                    <a:pt x="2206" y="2395"/>
                  </a:cubicBezTo>
                  <a:cubicBezTo>
                    <a:pt x="3151" y="1544"/>
                    <a:pt x="4474" y="662"/>
                    <a:pt x="5924" y="662"/>
                  </a:cubicBezTo>
                  <a:close/>
                  <a:moveTo>
                    <a:pt x="5924" y="2426"/>
                  </a:moveTo>
                  <a:cubicBezTo>
                    <a:pt x="6333" y="2426"/>
                    <a:pt x="6711" y="2489"/>
                    <a:pt x="7089" y="2521"/>
                  </a:cubicBezTo>
                  <a:cubicBezTo>
                    <a:pt x="7467" y="2836"/>
                    <a:pt x="7656" y="3308"/>
                    <a:pt x="7656" y="3813"/>
                  </a:cubicBezTo>
                  <a:cubicBezTo>
                    <a:pt x="7656" y="4758"/>
                    <a:pt x="6869" y="5545"/>
                    <a:pt x="5924" y="5545"/>
                  </a:cubicBezTo>
                  <a:cubicBezTo>
                    <a:pt x="4978" y="5545"/>
                    <a:pt x="4191" y="4758"/>
                    <a:pt x="4191" y="3813"/>
                  </a:cubicBezTo>
                  <a:cubicBezTo>
                    <a:pt x="4191" y="3308"/>
                    <a:pt x="4411" y="2836"/>
                    <a:pt x="4789" y="2521"/>
                  </a:cubicBezTo>
                  <a:cubicBezTo>
                    <a:pt x="5136" y="2489"/>
                    <a:pt x="5545" y="2426"/>
                    <a:pt x="5924" y="2426"/>
                  </a:cubicBezTo>
                  <a:close/>
                  <a:moveTo>
                    <a:pt x="3781" y="2710"/>
                  </a:moveTo>
                  <a:lnTo>
                    <a:pt x="3781" y="2710"/>
                  </a:lnTo>
                  <a:cubicBezTo>
                    <a:pt x="3624" y="3056"/>
                    <a:pt x="3498" y="3434"/>
                    <a:pt x="3498" y="3813"/>
                  </a:cubicBezTo>
                  <a:cubicBezTo>
                    <a:pt x="3498" y="5167"/>
                    <a:pt x="4600" y="6270"/>
                    <a:pt x="5924" y="6270"/>
                  </a:cubicBezTo>
                  <a:cubicBezTo>
                    <a:pt x="7278" y="6270"/>
                    <a:pt x="8381" y="5167"/>
                    <a:pt x="8381" y="3813"/>
                  </a:cubicBezTo>
                  <a:cubicBezTo>
                    <a:pt x="8381" y="3434"/>
                    <a:pt x="8286" y="3056"/>
                    <a:pt x="8097" y="2710"/>
                  </a:cubicBezTo>
                  <a:lnTo>
                    <a:pt x="8097" y="2710"/>
                  </a:lnTo>
                  <a:cubicBezTo>
                    <a:pt x="9137" y="2993"/>
                    <a:pt x="10145" y="3434"/>
                    <a:pt x="11027" y="3907"/>
                  </a:cubicBezTo>
                  <a:cubicBezTo>
                    <a:pt x="10744" y="4222"/>
                    <a:pt x="10240" y="4789"/>
                    <a:pt x="9547" y="5356"/>
                  </a:cubicBezTo>
                  <a:cubicBezTo>
                    <a:pt x="8601" y="6144"/>
                    <a:pt x="7310" y="6932"/>
                    <a:pt x="5924" y="6932"/>
                  </a:cubicBezTo>
                  <a:cubicBezTo>
                    <a:pt x="4474" y="6932"/>
                    <a:pt x="3088" y="6018"/>
                    <a:pt x="2237" y="5262"/>
                  </a:cubicBezTo>
                  <a:cubicBezTo>
                    <a:pt x="1607" y="4726"/>
                    <a:pt x="1135" y="4222"/>
                    <a:pt x="851" y="3907"/>
                  </a:cubicBezTo>
                  <a:cubicBezTo>
                    <a:pt x="1733" y="3371"/>
                    <a:pt x="2710" y="2962"/>
                    <a:pt x="3781" y="2710"/>
                  </a:cubicBezTo>
                  <a:close/>
                  <a:moveTo>
                    <a:pt x="5924" y="0"/>
                  </a:moveTo>
                  <a:cubicBezTo>
                    <a:pt x="4411" y="0"/>
                    <a:pt x="2931" y="820"/>
                    <a:pt x="1765" y="1796"/>
                  </a:cubicBezTo>
                  <a:cubicBezTo>
                    <a:pt x="725" y="2678"/>
                    <a:pt x="95" y="3592"/>
                    <a:pt x="64" y="3624"/>
                  </a:cubicBezTo>
                  <a:cubicBezTo>
                    <a:pt x="1" y="3750"/>
                    <a:pt x="1" y="3907"/>
                    <a:pt x="64" y="4002"/>
                  </a:cubicBezTo>
                  <a:cubicBezTo>
                    <a:pt x="95" y="4065"/>
                    <a:pt x="725" y="4915"/>
                    <a:pt x="1765" y="5829"/>
                  </a:cubicBezTo>
                  <a:cubicBezTo>
                    <a:pt x="2931" y="6805"/>
                    <a:pt x="4348" y="7625"/>
                    <a:pt x="5924" y="7625"/>
                  </a:cubicBezTo>
                  <a:cubicBezTo>
                    <a:pt x="7436" y="7625"/>
                    <a:pt x="8759" y="6900"/>
                    <a:pt x="9925" y="5955"/>
                  </a:cubicBezTo>
                  <a:cubicBezTo>
                    <a:pt x="10712" y="5325"/>
                    <a:pt x="11374" y="4600"/>
                    <a:pt x="11815" y="4002"/>
                  </a:cubicBezTo>
                  <a:cubicBezTo>
                    <a:pt x="11878" y="3907"/>
                    <a:pt x="11878" y="3750"/>
                    <a:pt x="11815" y="3624"/>
                  </a:cubicBezTo>
                  <a:cubicBezTo>
                    <a:pt x="11752" y="3592"/>
                    <a:pt x="11122" y="2710"/>
                    <a:pt x="10114" y="1796"/>
                  </a:cubicBezTo>
                  <a:cubicBezTo>
                    <a:pt x="8916" y="820"/>
                    <a:pt x="7499" y="0"/>
                    <a:pt x="5924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" name="Google Shape;252;p38"/>
          <p:cNvGrpSpPr/>
          <p:nvPr/>
        </p:nvGrpSpPr>
        <p:grpSpPr>
          <a:xfrm>
            <a:off x="454250" y="1378663"/>
            <a:ext cx="2871900" cy="559850"/>
            <a:chOff x="958500" y="1620000"/>
            <a:chExt cx="2871900" cy="559850"/>
          </a:xfrm>
        </p:grpSpPr>
        <p:grpSp>
          <p:nvGrpSpPr>
            <p:cNvPr id="253" name="Google Shape;253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54" name="Google Shape;254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7" name="Google Shape;257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8" name="Google Shape;258;p38"/>
          <p:cNvGrpSpPr/>
          <p:nvPr/>
        </p:nvGrpSpPr>
        <p:grpSpPr>
          <a:xfrm>
            <a:off x="454250" y="2419250"/>
            <a:ext cx="2871900" cy="559850"/>
            <a:chOff x="958500" y="1620000"/>
            <a:chExt cx="2871900" cy="559850"/>
          </a:xfrm>
        </p:grpSpPr>
        <p:grpSp>
          <p:nvGrpSpPr>
            <p:cNvPr id="259" name="Google Shape;259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60" name="Google Shape;260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3" name="Google Shape;263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38"/>
          <p:cNvSpPr/>
          <p:nvPr/>
        </p:nvSpPr>
        <p:spPr>
          <a:xfrm>
            <a:off x="565911" y="1512304"/>
            <a:ext cx="343078" cy="340319"/>
          </a:xfrm>
          <a:custGeom>
            <a:rect b="b" l="l" r="r" t="t"/>
            <a:pathLst>
              <a:path extrusionOk="0" h="11721" w="11816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31AA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8"/>
          <p:cNvSpPr txBox="1"/>
          <p:nvPr/>
        </p:nvSpPr>
        <p:spPr>
          <a:xfrm>
            <a:off x="421725" y="111675"/>
            <a:ext cx="8250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Principais recursos</a:t>
            </a: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RN + Vacina 2.0</a:t>
            </a:r>
            <a:endParaRPr b="1" sz="2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38"/>
          <p:cNvSpPr/>
          <p:nvPr/>
        </p:nvSpPr>
        <p:spPr>
          <a:xfrm>
            <a:off x="5280750" y="2222400"/>
            <a:ext cx="3514800" cy="894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5281735" y="3307425"/>
            <a:ext cx="3514800" cy="9234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5233850" y="3625275"/>
            <a:ext cx="3638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Gerenciamento de estoque para operações de reserva e bloqueio de imunobiológicos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5280750" y="1194975"/>
            <a:ext cx="3514800" cy="8229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8"/>
          <p:cNvSpPr txBox="1"/>
          <p:nvPr/>
        </p:nvSpPr>
        <p:spPr>
          <a:xfrm>
            <a:off x="5152075" y="1508075"/>
            <a:ext cx="36852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Avaliação automatizada por NPS no módulo gestão 2.0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5280300" y="2559925"/>
            <a:ext cx="351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Gerenciamento integrado de insumos com controle de consumo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72" name="Google Shape;272;p38"/>
          <p:cNvGrpSpPr/>
          <p:nvPr/>
        </p:nvGrpSpPr>
        <p:grpSpPr>
          <a:xfrm>
            <a:off x="4719525" y="3491113"/>
            <a:ext cx="2871900" cy="559850"/>
            <a:chOff x="958500" y="1620000"/>
            <a:chExt cx="2871900" cy="559850"/>
          </a:xfrm>
        </p:grpSpPr>
        <p:grpSp>
          <p:nvGrpSpPr>
            <p:cNvPr id="273" name="Google Shape;273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74" name="Google Shape;274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7" name="Google Shape;277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38"/>
          <p:cNvGrpSpPr/>
          <p:nvPr/>
        </p:nvGrpSpPr>
        <p:grpSpPr>
          <a:xfrm>
            <a:off x="4719525" y="1378663"/>
            <a:ext cx="2871900" cy="559850"/>
            <a:chOff x="958500" y="1620000"/>
            <a:chExt cx="2871900" cy="559850"/>
          </a:xfrm>
        </p:grpSpPr>
        <p:grpSp>
          <p:nvGrpSpPr>
            <p:cNvPr id="279" name="Google Shape;279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80" name="Google Shape;280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3" name="Google Shape;283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4" name="Google Shape;284;p38"/>
          <p:cNvGrpSpPr/>
          <p:nvPr/>
        </p:nvGrpSpPr>
        <p:grpSpPr>
          <a:xfrm>
            <a:off x="4719525" y="2419250"/>
            <a:ext cx="2871900" cy="559850"/>
            <a:chOff x="958500" y="1620000"/>
            <a:chExt cx="2871900" cy="559850"/>
          </a:xfrm>
        </p:grpSpPr>
        <p:grpSp>
          <p:nvGrpSpPr>
            <p:cNvPr id="285" name="Google Shape;285;p38"/>
            <p:cNvGrpSpPr/>
            <p:nvPr/>
          </p:nvGrpSpPr>
          <p:grpSpPr>
            <a:xfrm>
              <a:off x="958500" y="1620000"/>
              <a:ext cx="2871900" cy="559850"/>
              <a:chOff x="958500" y="1620000"/>
              <a:chExt cx="2871900" cy="559850"/>
            </a:xfrm>
          </p:grpSpPr>
          <p:sp>
            <p:nvSpPr>
              <p:cNvPr id="286" name="Google Shape;286;p38"/>
              <p:cNvSpPr/>
              <p:nvPr/>
            </p:nvSpPr>
            <p:spPr>
              <a:xfrm flipH="1" rot="5400000">
                <a:off x="1215900" y="1870850"/>
                <a:ext cx="51600" cy="5664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38"/>
              <p:cNvSpPr/>
              <p:nvPr/>
            </p:nvSpPr>
            <p:spPr>
              <a:xfrm flipH="1" rot="5400000">
                <a:off x="2368650" y="209850"/>
                <a:ext cx="51600" cy="28719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38"/>
              <p:cNvSpPr/>
              <p:nvPr/>
            </p:nvSpPr>
            <p:spPr>
              <a:xfrm flipH="1" rot="10800000">
                <a:off x="958500" y="1655750"/>
                <a:ext cx="51600" cy="472500"/>
              </a:xfrm>
              <a:prstGeom prst="rect">
                <a:avLst/>
              </a:prstGeom>
              <a:solidFill>
                <a:srgbClr val="31AA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9" name="Google Shape;289;p38"/>
            <p:cNvSpPr/>
            <p:nvPr/>
          </p:nvSpPr>
          <p:spPr>
            <a:xfrm flipH="1" rot="5400000">
              <a:off x="3635100" y="1476300"/>
              <a:ext cx="51600" cy="339000"/>
            </a:xfrm>
            <a:prstGeom prst="rect">
              <a:avLst/>
            </a:prstGeom>
            <a:solidFill>
              <a:srgbClr val="1E6B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0" name="Google Shape;290;p38"/>
          <p:cNvSpPr/>
          <p:nvPr/>
        </p:nvSpPr>
        <p:spPr>
          <a:xfrm>
            <a:off x="570043" y="3591155"/>
            <a:ext cx="345778" cy="343978"/>
          </a:xfrm>
          <a:custGeom>
            <a:rect b="b" l="l" r="r" t="t"/>
            <a:pathLst>
              <a:path extrusionOk="0" h="11847" w="11909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rgbClr val="31AA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1" name="Google Shape;291;p38"/>
          <p:cNvGrpSpPr/>
          <p:nvPr/>
        </p:nvGrpSpPr>
        <p:grpSpPr>
          <a:xfrm>
            <a:off x="4835315" y="2532046"/>
            <a:ext cx="345773" cy="345773"/>
            <a:chOff x="1487200" y="4993750"/>
            <a:chExt cx="483125" cy="483125"/>
          </a:xfrm>
        </p:grpSpPr>
        <p:sp>
          <p:nvSpPr>
            <p:cNvPr id="292" name="Google Shape;292;p38"/>
            <p:cNvSpPr/>
            <p:nvPr/>
          </p:nvSpPr>
          <p:spPr>
            <a:xfrm>
              <a:off x="1487200" y="4993750"/>
              <a:ext cx="483125" cy="483125"/>
            </a:xfrm>
            <a:custGeom>
              <a:rect b="b" l="l" r="r" t="t"/>
              <a:pathLst>
                <a:path extrusionOk="0" h="19325" w="19325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1602600" y="5143950"/>
              <a:ext cx="250350" cy="182725"/>
            </a:xfrm>
            <a:custGeom>
              <a:rect b="b" l="l" r="r" t="t"/>
              <a:pathLst>
                <a:path extrusionOk="0" h="7309" w="10014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94" name="Google Shape;294;p38"/>
          <p:cNvGrpSpPr/>
          <p:nvPr/>
        </p:nvGrpSpPr>
        <p:grpSpPr>
          <a:xfrm>
            <a:off x="4836221" y="3569272"/>
            <a:ext cx="343978" cy="343078"/>
            <a:chOff x="3599700" y="1954475"/>
            <a:chExt cx="296175" cy="295400"/>
          </a:xfrm>
        </p:grpSpPr>
        <p:sp>
          <p:nvSpPr>
            <p:cNvPr id="295" name="Google Shape;295;p38"/>
            <p:cNvSpPr/>
            <p:nvPr/>
          </p:nvSpPr>
          <p:spPr>
            <a:xfrm>
              <a:off x="3599700" y="1954475"/>
              <a:ext cx="296175" cy="295400"/>
            </a:xfrm>
            <a:custGeom>
              <a:rect b="b" l="l" r="r" t="t"/>
              <a:pathLst>
                <a:path extrusionOk="0" h="11816" w="11847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3825750" y="2075775"/>
              <a:ext cx="35450" cy="17350"/>
            </a:xfrm>
            <a:custGeom>
              <a:rect b="b" l="l" r="r" t="t"/>
              <a:pathLst>
                <a:path extrusionOk="0" h="694" w="1418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3633550" y="2075775"/>
              <a:ext cx="35475" cy="17350"/>
            </a:xfrm>
            <a:custGeom>
              <a:rect b="b" l="l" r="r" t="t"/>
              <a:pathLst>
                <a:path extrusionOk="0" h="694" w="1419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8" name="Google Shape;298;p38"/>
          <p:cNvGrpSpPr/>
          <p:nvPr/>
        </p:nvGrpSpPr>
        <p:grpSpPr>
          <a:xfrm>
            <a:off x="4832606" y="1513274"/>
            <a:ext cx="351212" cy="338380"/>
            <a:chOff x="-63665750" y="1914325"/>
            <a:chExt cx="328450" cy="316450"/>
          </a:xfrm>
        </p:grpSpPr>
        <p:sp>
          <p:nvSpPr>
            <p:cNvPr id="299" name="Google Shape;299;p38"/>
            <p:cNvSpPr/>
            <p:nvPr/>
          </p:nvSpPr>
          <p:spPr>
            <a:xfrm>
              <a:off x="-63665750" y="1914325"/>
              <a:ext cx="328450" cy="316450"/>
            </a:xfrm>
            <a:custGeom>
              <a:rect b="b" l="l" r="r" t="t"/>
              <a:pathLst>
                <a:path extrusionOk="0" h="12658" w="13138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-63524775" y="1955275"/>
              <a:ext cx="123675" cy="134700"/>
            </a:xfrm>
            <a:custGeom>
              <a:rect b="b" l="l" r="r" t="t"/>
              <a:pathLst>
                <a:path extrusionOk="0" h="5388" w="4947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rgbClr val="31AA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8"/>
          <p:cNvSpPr txBox="1"/>
          <p:nvPr/>
        </p:nvSpPr>
        <p:spPr>
          <a:xfrm>
            <a:off x="8243997" y="4663225"/>
            <a:ext cx="77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r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/20</a:t>
            </a:r>
            <a:endParaRPr b="1" sz="12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275" y="36025"/>
            <a:ext cx="629545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88" y="102525"/>
            <a:ext cx="79936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B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3"/>
          <p:cNvSpPr txBox="1"/>
          <p:nvPr/>
        </p:nvSpPr>
        <p:spPr>
          <a:xfrm>
            <a:off x="421725" y="346900"/>
            <a:ext cx="778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Benefícios do PEP + RN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2" name="Google Shape;332;p43"/>
          <p:cNvGrpSpPr/>
          <p:nvPr/>
        </p:nvGrpSpPr>
        <p:grpSpPr>
          <a:xfrm>
            <a:off x="4742825" y="1183800"/>
            <a:ext cx="3845975" cy="894300"/>
            <a:chOff x="383975" y="1260000"/>
            <a:chExt cx="3845975" cy="894300"/>
          </a:xfrm>
        </p:grpSpPr>
        <p:sp>
          <p:nvSpPr>
            <p:cNvPr id="333" name="Google Shape;333;p43"/>
            <p:cNvSpPr/>
            <p:nvPr/>
          </p:nvSpPr>
          <p:spPr>
            <a:xfrm>
              <a:off x="539950" y="126000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334;p43"/>
            <p:cNvGrpSpPr/>
            <p:nvPr/>
          </p:nvGrpSpPr>
          <p:grpSpPr>
            <a:xfrm>
              <a:off x="383975" y="1405800"/>
              <a:ext cx="650775" cy="214188"/>
              <a:chOff x="383975" y="1405800"/>
              <a:chExt cx="650775" cy="214188"/>
            </a:xfrm>
          </p:grpSpPr>
          <p:sp>
            <p:nvSpPr>
              <p:cNvPr id="335" name="Google Shape;335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9" name="Google Shape;339;p43"/>
          <p:cNvGrpSpPr/>
          <p:nvPr/>
        </p:nvGrpSpPr>
        <p:grpSpPr>
          <a:xfrm>
            <a:off x="4742825" y="3377700"/>
            <a:ext cx="3845975" cy="894300"/>
            <a:chOff x="383975" y="2356950"/>
            <a:chExt cx="3845975" cy="894300"/>
          </a:xfrm>
        </p:grpSpPr>
        <p:sp>
          <p:nvSpPr>
            <p:cNvPr id="340" name="Google Shape;340;p43"/>
            <p:cNvSpPr/>
            <p:nvPr/>
          </p:nvSpPr>
          <p:spPr>
            <a:xfrm>
              <a:off x="539950" y="235695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1" name="Google Shape;341;p43"/>
            <p:cNvGrpSpPr/>
            <p:nvPr/>
          </p:nvGrpSpPr>
          <p:grpSpPr>
            <a:xfrm>
              <a:off x="383975" y="2502750"/>
              <a:ext cx="650775" cy="214188"/>
              <a:chOff x="383975" y="1405800"/>
              <a:chExt cx="650775" cy="214188"/>
            </a:xfrm>
          </p:grpSpPr>
          <p:sp>
            <p:nvSpPr>
              <p:cNvPr id="342" name="Google Shape;342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6" name="Google Shape;346;p43"/>
          <p:cNvGrpSpPr/>
          <p:nvPr/>
        </p:nvGrpSpPr>
        <p:grpSpPr>
          <a:xfrm>
            <a:off x="4742825" y="2280750"/>
            <a:ext cx="3845975" cy="894300"/>
            <a:chOff x="383975" y="2356950"/>
            <a:chExt cx="3845975" cy="894300"/>
          </a:xfrm>
        </p:grpSpPr>
        <p:sp>
          <p:nvSpPr>
            <p:cNvPr id="347" name="Google Shape;347;p43"/>
            <p:cNvSpPr/>
            <p:nvPr/>
          </p:nvSpPr>
          <p:spPr>
            <a:xfrm>
              <a:off x="539950" y="235695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8" name="Google Shape;348;p43"/>
            <p:cNvGrpSpPr/>
            <p:nvPr/>
          </p:nvGrpSpPr>
          <p:grpSpPr>
            <a:xfrm>
              <a:off x="383975" y="2502750"/>
              <a:ext cx="650775" cy="214188"/>
              <a:chOff x="383975" y="1405800"/>
              <a:chExt cx="650775" cy="214188"/>
            </a:xfrm>
          </p:grpSpPr>
          <p:sp>
            <p:nvSpPr>
              <p:cNvPr id="349" name="Google Shape;349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3" name="Google Shape;353;p43"/>
          <p:cNvGrpSpPr/>
          <p:nvPr/>
        </p:nvGrpSpPr>
        <p:grpSpPr>
          <a:xfrm>
            <a:off x="383975" y="1183800"/>
            <a:ext cx="3845975" cy="894300"/>
            <a:chOff x="383975" y="1260000"/>
            <a:chExt cx="3845975" cy="894300"/>
          </a:xfrm>
        </p:grpSpPr>
        <p:sp>
          <p:nvSpPr>
            <p:cNvPr id="354" name="Google Shape;354;p43"/>
            <p:cNvSpPr/>
            <p:nvPr/>
          </p:nvSpPr>
          <p:spPr>
            <a:xfrm>
              <a:off x="539950" y="126000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5" name="Google Shape;355;p43"/>
            <p:cNvGrpSpPr/>
            <p:nvPr/>
          </p:nvGrpSpPr>
          <p:grpSpPr>
            <a:xfrm>
              <a:off x="383975" y="1405800"/>
              <a:ext cx="650775" cy="214188"/>
              <a:chOff x="383975" y="1405800"/>
              <a:chExt cx="650775" cy="214188"/>
            </a:xfrm>
          </p:grpSpPr>
          <p:sp>
            <p:nvSpPr>
              <p:cNvPr id="356" name="Google Shape;356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0" name="Google Shape;360;p43"/>
          <p:cNvGrpSpPr/>
          <p:nvPr/>
        </p:nvGrpSpPr>
        <p:grpSpPr>
          <a:xfrm>
            <a:off x="383975" y="3377700"/>
            <a:ext cx="3845975" cy="894300"/>
            <a:chOff x="383975" y="2356950"/>
            <a:chExt cx="3845975" cy="894300"/>
          </a:xfrm>
        </p:grpSpPr>
        <p:sp>
          <p:nvSpPr>
            <p:cNvPr id="361" name="Google Shape;361;p43"/>
            <p:cNvSpPr/>
            <p:nvPr/>
          </p:nvSpPr>
          <p:spPr>
            <a:xfrm>
              <a:off x="539950" y="235695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" name="Google Shape;362;p43"/>
            <p:cNvGrpSpPr/>
            <p:nvPr/>
          </p:nvGrpSpPr>
          <p:grpSpPr>
            <a:xfrm>
              <a:off x="383975" y="2502750"/>
              <a:ext cx="650775" cy="214188"/>
              <a:chOff x="383975" y="1405800"/>
              <a:chExt cx="650775" cy="214188"/>
            </a:xfrm>
          </p:grpSpPr>
          <p:sp>
            <p:nvSpPr>
              <p:cNvPr id="363" name="Google Shape;363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7" name="Google Shape;367;p43"/>
          <p:cNvGrpSpPr/>
          <p:nvPr/>
        </p:nvGrpSpPr>
        <p:grpSpPr>
          <a:xfrm>
            <a:off x="383975" y="2280750"/>
            <a:ext cx="3845975" cy="894300"/>
            <a:chOff x="383975" y="2356950"/>
            <a:chExt cx="3845975" cy="894300"/>
          </a:xfrm>
        </p:grpSpPr>
        <p:sp>
          <p:nvSpPr>
            <p:cNvPr id="368" name="Google Shape;368;p43"/>
            <p:cNvSpPr/>
            <p:nvPr/>
          </p:nvSpPr>
          <p:spPr>
            <a:xfrm>
              <a:off x="539950" y="235695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9" name="Google Shape;369;p43"/>
            <p:cNvGrpSpPr/>
            <p:nvPr/>
          </p:nvGrpSpPr>
          <p:grpSpPr>
            <a:xfrm>
              <a:off x="383975" y="2502750"/>
              <a:ext cx="650775" cy="214188"/>
              <a:chOff x="383975" y="1405800"/>
              <a:chExt cx="650775" cy="214188"/>
            </a:xfrm>
          </p:grpSpPr>
          <p:sp>
            <p:nvSpPr>
              <p:cNvPr id="370" name="Google Shape;370;p43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371" name="Google Shape;371;p43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372" name="Google Shape;372;p43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373" name="Google Shape;373;p43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374" name="Google Shape;374;p43"/>
          <p:cNvSpPr txBox="1"/>
          <p:nvPr/>
        </p:nvSpPr>
        <p:spPr>
          <a:xfrm>
            <a:off x="993300" y="1455950"/>
            <a:ext cx="2897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Proteção e privacidade dos dados</a:t>
            </a:r>
            <a:r>
              <a:rPr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em atendimento à </a:t>
            </a:r>
            <a:r>
              <a:rPr b="1"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diretrizes da LGPD</a:t>
            </a:r>
            <a:endParaRPr b="1"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844750" y="2566450"/>
            <a:ext cx="3085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Monitoramento Integrado da evolução clínica multidisciplinar</a:t>
            </a:r>
            <a:r>
              <a:rPr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do paciente 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993300" y="3636725"/>
            <a:ext cx="2956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Gerenciamento Integrado da </a:t>
            </a: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prescrição eletrônica de medicamentos</a:t>
            </a:r>
            <a:endParaRPr b="1" sz="1200">
              <a:solidFill>
                <a:srgbClr val="004E4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43"/>
          <p:cNvSpPr txBox="1"/>
          <p:nvPr/>
        </p:nvSpPr>
        <p:spPr>
          <a:xfrm>
            <a:off x="5278025" y="1455950"/>
            <a:ext cx="30288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Monitoramento inteligente </a:t>
            </a:r>
            <a:r>
              <a:rPr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das ações da Vigilância Epidemiológica Hospitalar</a:t>
            </a:r>
            <a:endParaRPr sz="1200">
              <a:solidFill>
                <a:srgbClr val="004E4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43"/>
          <p:cNvSpPr txBox="1"/>
          <p:nvPr/>
        </p:nvSpPr>
        <p:spPr>
          <a:xfrm>
            <a:off x="5321600" y="2557725"/>
            <a:ext cx="2956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Gerenciamento Integrado</a:t>
            </a:r>
            <a:r>
              <a:rPr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 das solicitações por </a:t>
            </a: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exames e procedimentos</a:t>
            </a:r>
            <a:endParaRPr b="1" sz="1200">
              <a:solidFill>
                <a:srgbClr val="004E4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43"/>
          <p:cNvSpPr txBox="1"/>
          <p:nvPr/>
        </p:nvSpPr>
        <p:spPr>
          <a:xfrm>
            <a:off x="5354225" y="3616575"/>
            <a:ext cx="3085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Gerenciamento Inteligente</a:t>
            </a:r>
            <a:r>
              <a:rPr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 dos Relatórios de </a:t>
            </a: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Produção para Faturamento</a:t>
            </a:r>
            <a:endParaRPr b="1" sz="1200">
              <a:solidFill>
                <a:srgbClr val="004E4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43"/>
          <p:cNvSpPr/>
          <p:nvPr/>
        </p:nvSpPr>
        <p:spPr>
          <a:xfrm>
            <a:off x="-15150" y="4742800"/>
            <a:ext cx="9174300" cy="444000"/>
          </a:xfrm>
          <a:prstGeom prst="rect">
            <a:avLst/>
          </a:prstGeom>
          <a:solidFill>
            <a:srgbClr val="CFE5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1" name="Google Shape;381;p43"/>
          <p:cNvPicPr preferRelativeResize="0"/>
          <p:nvPr/>
        </p:nvPicPr>
        <p:blipFill rotWithShape="1">
          <a:blip r:embed="rId3">
            <a:alphaModFix/>
          </a:blip>
          <a:srcRect b="17017" l="17377" r="15916" t="12371"/>
          <a:stretch/>
        </p:blipFill>
        <p:spPr>
          <a:xfrm>
            <a:off x="397325" y="4749900"/>
            <a:ext cx="391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078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7B74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"/>
          <p:cNvSpPr txBox="1"/>
          <p:nvPr/>
        </p:nvSpPr>
        <p:spPr>
          <a:xfrm>
            <a:off x="421725" y="346900"/>
            <a:ext cx="7780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Benefícios do PEP + RN</a:t>
            </a:r>
            <a:endParaRPr b="1"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87" name="Google Shape;387;p44"/>
          <p:cNvGrpSpPr/>
          <p:nvPr/>
        </p:nvGrpSpPr>
        <p:grpSpPr>
          <a:xfrm>
            <a:off x="4742825" y="1260000"/>
            <a:ext cx="3845975" cy="894300"/>
            <a:chOff x="383975" y="1260000"/>
            <a:chExt cx="3845975" cy="894300"/>
          </a:xfrm>
        </p:grpSpPr>
        <p:sp>
          <p:nvSpPr>
            <p:cNvPr id="388" name="Google Shape;388;p44"/>
            <p:cNvSpPr/>
            <p:nvPr/>
          </p:nvSpPr>
          <p:spPr>
            <a:xfrm>
              <a:off x="539950" y="126000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9" name="Google Shape;389;p44"/>
            <p:cNvGrpSpPr/>
            <p:nvPr/>
          </p:nvGrpSpPr>
          <p:grpSpPr>
            <a:xfrm>
              <a:off x="383975" y="1405800"/>
              <a:ext cx="650775" cy="214188"/>
              <a:chOff x="383975" y="1405800"/>
              <a:chExt cx="650775" cy="214188"/>
            </a:xfrm>
          </p:grpSpPr>
          <p:sp>
            <p:nvSpPr>
              <p:cNvPr id="390" name="Google Shape;390;p44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4" name="Google Shape;394;p44"/>
          <p:cNvGrpSpPr/>
          <p:nvPr/>
        </p:nvGrpSpPr>
        <p:grpSpPr>
          <a:xfrm>
            <a:off x="383975" y="1260000"/>
            <a:ext cx="3845975" cy="894300"/>
            <a:chOff x="383975" y="1260000"/>
            <a:chExt cx="3845975" cy="894300"/>
          </a:xfrm>
        </p:grpSpPr>
        <p:sp>
          <p:nvSpPr>
            <p:cNvPr id="395" name="Google Shape;395;p44"/>
            <p:cNvSpPr/>
            <p:nvPr/>
          </p:nvSpPr>
          <p:spPr>
            <a:xfrm>
              <a:off x="539950" y="126000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6" name="Google Shape;396;p44"/>
            <p:cNvGrpSpPr/>
            <p:nvPr/>
          </p:nvGrpSpPr>
          <p:grpSpPr>
            <a:xfrm>
              <a:off x="383975" y="1405800"/>
              <a:ext cx="650775" cy="214188"/>
              <a:chOff x="383975" y="1405800"/>
              <a:chExt cx="650775" cy="214188"/>
            </a:xfrm>
          </p:grpSpPr>
          <p:sp>
            <p:nvSpPr>
              <p:cNvPr id="397" name="Google Shape;397;p44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1" name="Google Shape;401;p44"/>
          <p:cNvGrpSpPr/>
          <p:nvPr/>
        </p:nvGrpSpPr>
        <p:grpSpPr>
          <a:xfrm>
            <a:off x="2517575" y="2661750"/>
            <a:ext cx="3845975" cy="894300"/>
            <a:chOff x="383975" y="2356950"/>
            <a:chExt cx="3845975" cy="894300"/>
          </a:xfrm>
        </p:grpSpPr>
        <p:sp>
          <p:nvSpPr>
            <p:cNvPr id="402" name="Google Shape;402;p44"/>
            <p:cNvSpPr/>
            <p:nvPr/>
          </p:nvSpPr>
          <p:spPr>
            <a:xfrm>
              <a:off x="539950" y="2356950"/>
              <a:ext cx="3690000" cy="894300"/>
            </a:xfrm>
            <a:prstGeom prst="roundRect">
              <a:avLst>
                <a:gd fmla="val 4036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3" name="Google Shape;403;p44"/>
            <p:cNvGrpSpPr/>
            <p:nvPr/>
          </p:nvGrpSpPr>
          <p:grpSpPr>
            <a:xfrm>
              <a:off x="383975" y="2502750"/>
              <a:ext cx="650775" cy="214188"/>
              <a:chOff x="383975" y="1405800"/>
              <a:chExt cx="650775" cy="214188"/>
            </a:xfrm>
          </p:grpSpPr>
          <p:sp>
            <p:nvSpPr>
              <p:cNvPr id="404" name="Google Shape;404;p44"/>
              <p:cNvSpPr/>
              <p:nvPr/>
            </p:nvSpPr>
            <p:spPr>
              <a:xfrm flipH="1">
                <a:off x="384325" y="1457388"/>
                <a:ext cx="51600" cy="1626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 flipH="1" rot="5400000">
                <a:off x="426425" y="1525938"/>
                <a:ext cx="51600" cy="1365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 flipH="1" rot="5400000">
                <a:off x="683600" y="1106250"/>
                <a:ext cx="51600" cy="650700"/>
              </a:xfrm>
              <a:prstGeom prst="rect">
                <a:avLst/>
              </a:prstGeom>
              <a:solidFill>
                <a:srgbClr val="117B74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 flipH="1" rot="5400000">
                <a:off x="916700" y="1339350"/>
                <a:ext cx="51600" cy="184500"/>
              </a:xfrm>
              <a:prstGeom prst="rect">
                <a:avLst/>
              </a:prstGeom>
              <a:solidFill>
                <a:srgbClr val="004E49"/>
              </a:solidFill>
              <a:ln>
                <a:noFill/>
              </a:ln>
              <a:effectLst>
                <a:outerShdw blurRad="57150" rotWithShape="0" algn="bl" dir="5400000" dist="19050">
                  <a:srgbClr val="666666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408" name="Google Shape;408;p44"/>
          <p:cNvSpPr txBox="1"/>
          <p:nvPr/>
        </p:nvSpPr>
        <p:spPr>
          <a:xfrm>
            <a:off x="844900" y="1532150"/>
            <a:ext cx="31425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Central de Agendamentos</a:t>
            </a:r>
            <a:r>
              <a:rPr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Serviços Ambulatoriais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44"/>
          <p:cNvSpPr txBox="1"/>
          <p:nvPr/>
        </p:nvSpPr>
        <p:spPr>
          <a:xfrm>
            <a:off x="2682925" y="2947450"/>
            <a:ext cx="3680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Interoperabilidade</a:t>
            </a:r>
            <a:r>
              <a:rPr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com sistemas de informação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do DATASUS, Regulação e PACs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44"/>
          <p:cNvSpPr txBox="1"/>
          <p:nvPr/>
        </p:nvSpPr>
        <p:spPr>
          <a:xfrm>
            <a:off x="5201823" y="1532150"/>
            <a:ext cx="30570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Central de alertas e notificações</a:t>
            </a:r>
            <a:r>
              <a:rPr lang="pt-BR" sz="1200">
                <a:solidFill>
                  <a:srgbClr val="004E49"/>
                </a:solidFill>
                <a:latin typeface="Lato"/>
                <a:ea typeface="Lato"/>
                <a:cs typeface="Lato"/>
                <a:sym typeface="Lato"/>
              </a:rPr>
              <a:t> centrada na evolução clínica e cuidado integral</a:t>
            </a:r>
            <a:endParaRPr sz="1200">
              <a:solidFill>
                <a:srgbClr val="004E4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200">
              <a:solidFill>
                <a:srgbClr val="004E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44"/>
          <p:cNvSpPr/>
          <p:nvPr/>
        </p:nvSpPr>
        <p:spPr>
          <a:xfrm>
            <a:off x="-15150" y="4742800"/>
            <a:ext cx="9174300" cy="444000"/>
          </a:xfrm>
          <a:prstGeom prst="rect">
            <a:avLst/>
          </a:prstGeom>
          <a:solidFill>
            <a:srgbClr val="CFE5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44"/>
          <p:cNvPicPr preferRelativeResize="0"/>
          <p:nvPr/>
        </p:nvPicPr>
        <p:blipFill rotWithShape="1">
          <a:blip r:embed="rId3">
            <a:alphaModFix/>
          </a:blip>
          <a:srcRect b="17017" l="17377" r="15916" t="12371"/>
          <a:stretch/>
        </p:blipFill>
        <p:spPr>
          <a:xfrm>
            <a:off x="397325" y="4749900"/>
            <a:ext cx="391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7B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5"/>
          <p:cNvPicPr preferRelativeResize="0"/>
          <p:nvPr/>
        </p:nvPicPr>
        <p:blipFill rotWithShape="1">
          <a:blip r:embed="rId3">
            <a:alphaModFix/>
          </a:blip>
          <a:srcRect b="0" l="0" r="67992" t="0"/>
          <a:stretch/>
        </p:blipFill>
        <p:spPr>
          <a:xfrm>
            <a:off x="840555" y="1091725"/>
            <a:ext cx="2293926" cy="28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5"/>
          <p:cNvPicPr preferRelativeResize="0"/>
          <p:nvPr/>
        </p:nvPicPr>
        <p:blipFill rotWithShape="1">
          <a:blip r:embed="rId3">
            <a:alphaModFix/>
          </a:blip>
          <a:srcRect b="0" l="33931" r="34059" t="0"/>
          <a:stretch/>
        </p:blipFill>
        <p:spPr>
          <a:xfrm>
            <a:off x="3409312" y="1091725"/>
            <a:ext cx="2293926" cy="28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5"/>
          <p:cNvPicPr preferRelativeResize="0"/>
          <p:nvPr/>
        </p:nvPicPr>
        <p:blipFill rotWithShape="1">
          <a:blip r:embed="rId3">
            <a:alphaModFix/>
          </a:blip>
          <a:srcRect b="0" l="67996" r="-3" t="0"/>
          <a:stretch/>
        </p:blipFill>
        <p:spPr>
          <a:xfrm>
            <a:off x="5978054" y="1091725"/>
            <a:ext cx="2293926" cy="289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5"/>
          <p:cNvSpPr txBox="1"/>
          <p:nvPr/>
        </p:nvSpPr>
        <p:spPr>
          <a:xfrm>
            <a:off x="737375" y="401400"/>
            <a:ext cx="778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3200">
                <a:solidFill>
                  <a:srgbClr val="CFE5E3"/>
                </a:solidFill>
                <a:latin typeface="Lato"/>
                <a:ea typeface="Lato"/>
                <a:cs typeface="Lato"/>
                <a:sym typeface="Lato"/>
              </a:rPr>
              <a:t>PEP+RN  Feito para todos!</a:t>
            </a:r>
            <a:endParaRPr b="1" sz="3200">
              <a:solidFill>
                <a:srgbClr val="CFE5E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2" name="Google Shape;422;p45"/>
          <p:cNvSpPr/>
          <p:nvPr/>
        </p:nvSpPr>
        <p:spPr>
          <a:xfrm>
            <a:off x="-15150" y="4742800"/>
            <a:ext cx="9174300" cy="444000"/>
          </a:xfrm>
          <a:prstGeom prst="rect">
            <a:avLst/>
          </a:prstGeom>
          <a:solidFill>
            <a:srgbClr val="CFE5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3" name="Google Shape;423;p45"/>
          <p:cNvPicPr preferRelativeResize="0"/>
          <p:nvPr/>
        </p:nvPicPr>
        <p:blipFill rotWithShape="1">
          <a:blip r:embed="rId4">
            <a:alphaModFix/>
          </a:blip>
          <a:srcRect b="17017" l="17377" r="15916" t="12371"/>
          <a:stretch/>
        </p:blipFill>
        <p:spPr>
          <a:xfrm>
            <a:off x="397325" y="4749900"/>
            <a:ext cx="391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7B74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6"/>
          <p:cNvPicPr preferRelativeResize="0"/>
          <p:nvPr/>
        </p:nvPicPr>
        <p:blipFill rotWithShape="1">
          <a:blip r:embed="rId3">
            <a:alphaModFix amt="70000"/>
          </a:blip>
          <a:srcRect b="0" l="3703" r="3703" t="0"/>
          <a:stretch/>
        </p:blipFill>
        <p:spPr>
          <a:xfrm>
            <a:off x="-4775" y="0"/>
            <a:ext cx="9148776" cy="514618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6"/>
          <p:cNvSpPr txBox="1"/>
          <p:nvPr/>
        </p:nvSpPr>
        <p:spPr>
          <a:xfrm>
            <a:off x="540000" y="1709225"/>
            <a:ext cx="5042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3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Principais funcionalidades </a:t>
            </a:r>
            <a:endParaRPr sz="3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0" name="Google Shape;43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88" y="290088"/>
            <a:ext cx="2371225" cy="41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6"/>
          <p:cNvSpPr/>
          <p:nvPr/>
        </p:nvSpPr>
        <p:spPr>
          <a:xfrm>
            <a:off x="-15150" y="4742800"/>
            <a:ext cx="9174300" cy="444000"/>
          </a:xfrm>
          <a:prstGeom prst="rect">
            <a:avLst/>
          </a:prstGeom>
          <a:solidFill>
            <a:srgbClr val="CFE5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46"/>
          <p:cNvPicPr preferRelativeResize="0"/>
          <p:nvPr/>
        </p:nvPicPr>
        <p:blipFill rotWithShape="1">
          <a:blip r:embed="rId5">
            <a:alphaModFix/>
          </a:blip>
          <a:srcRect b="17017" l="17377" r="15916" t="12371"/>
          <a:stretch/>
        </p:blipFill>
        <p:spPr>
          <a:xfrm>
            <a:off x="397325" y="4749900"/>
            <a:ext cx="391359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38" name="Google Shape;4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93" y="0"/>
            <a:ext cx="82049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44" name="Google Shape;4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0"/>
            <a:ext cx="80682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52" name="Google Shape;45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81217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58" name="Google Shape;4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0"/>
            <a:ext cx="806576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1"/>
          <p:cNvPicPr preferRelativeResize="0"/>
          <p:nvPr/>
        </p:nvPicPr>
        <p:blipFill rotWithShape="1">
          <a:blip r:embed="rId3">
            <a:alphaModFix/>
          </a:blip>
          <a:srcRect b="5663" l="592" r="5351" t="25098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1"/>
          <p:cNvSpPr/>
          <p:nvPr/>
        </p:nvSpPr>
        <p:spPr>
          <a:xfrm>
            <a:off x="2125" y="4446300"/>
            <a:ext cx="9139800" cy="697200"/>
          </a:xfrm>
          <a:prstGeom prst="rect">
            <a:avLst/>
          </a:prstGeom>
          <a:solidFill>
            <a:srgbClr val="E6EF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51"/>
          <p:cNvGrpSpPr/>
          <p:nvPr/>
        </p:nvGrpSpPr>
        <p:grpSpPr>
          <a:xfrm>
            <a:off x="2447438" y="4564585"/>
            <a:ext cx="4249113" cy="459717"/>
            <a:chOff x="2745076" y="4564585"/>
            <a:chExt cx="4249113" cy="459717"/>
          </a:xfrm>
        </p:grpSpPr>
        <p:grpSp>
          <p:nvGrpSpPr>
            <p:cNvPr id="466" name="Google Shape;466;p51"/>
            <p:cNvGrpSpPr/>
            <p:nvPr/>
          </p:nvGrpSpPr>
          <p:grpSpPr>
            <a:xfrm>
              <a:off x="2745076" y="4564585"/>
              <a:ext cx="3653849" cy="459717"/>
              <a:chOff x="2016298" y="4506752"/>
              <a:chExt cx="4579906" cy="576303"/>
            </a:xfrm>
          </p:grpSpPr>
          <p:pic>
            <p:nvPicPr>
              <p:cNvPr id="467" name="Google Shape;467;p51"/>
              <p:cNvPicPr preferRelativeResize="0"/>
              <p:nvPr/>
            </p:nvPicPr>
            <p:blipFill rotWithShape="1">
              <a:blip r:embed="rId4">
                <a:alphaModFix/>
              </a:blip>
              <a:srcRect b="26872" l="0" r="60336" t="27207"/>
              <a:stretch/>
            </p:blipFill>
            <p:spPr>
              <a:xfrm>
                <a:off x="2016298" y="4506752"/>
                <a:ext cx="3572538" cy="5763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8" name="Google Shape;468;p51"/>
              <p:cNvPicPr preferRelativeResize="0"/>
              <p:nvPr/>
            </p:nvPicPr>
            <p:blipFill rotWithShape="1">
              <a:blip r:embed="rId4">
                <a:alphaModFix/>
              </a:blip>
              <a:srcRect b="28238" l="57134" r="31326" t="26860"/>
              <a:stretch/>
            </p:blipFill>
            <p:spPr>
              <a:xfrm>
                <a:off x="5556941" y="4513133"/>
                <a:ext cx="1039262" cy="5635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69" name="Google Shape;469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72663" y="4592875"/>
              <a:ext cx="721526" cy="405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0" name="Google Shape;470;p51"/>
          <p:cNvGrpSpPr/>
          <p:nvPr/>
        </p:nvGrpSpPr>
        <p:grpSpPr>
          <a:xfrm>
            <a:off x="7440463" y="133362"/>
            <a:ext cx="1563300" cy="1873800"/>
            <a:chOff x="7423300" y="882075"/>
            <a:chExt cx="1563300" cy="1873800"/>
          </a:xfrm>
        </p:grpSpPr>
        <p:sp>
          <p:nvSpPr>
            <p:cNvPr id="471" name="Google Shape;471;p51"/>
            <p:cNvSpPr/>
            <p:nvPr/>
          </p:nvSpPr>
          <p:spPr>
            <a:xfrm>
              <a:off x="7423300" y="882075"/>
              <a:ext cx="1563300" cy="187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51"/>
            <p:cNvSpPr txBox="1"/>
            <p:nvPr/>
          </p:nvSpPr>
          <p:spPr>
            <a:xfrm>
              <a:off x="7453712" y="2318838"/>
              <a:ext cx="1456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265974"/>
                  </a:solidFill>
                  <a:latin typeface="Open Sans"/>
                  <a:ea typeface="Open Sans"/>
                  <a:cs typeface="Open Sans"/>
                  <a:sym typeface="Open Sans"/>
                </a:rPr>
                <a:t>salus.lais.ufrn.br</a:t>
              </a:r>
              <a:endParaRPr sz="400"/>
            </a:p>
          </p:txBody>
        </p:sp>
        <p:pic>
          <p:nvPicPr>
            <p:cNvPr id="473" name="Google Shape;473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29900" y="973300"/>
              <a:ext cx="1363850" cy="1363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51"/>
          <p:cNvGrpSpPr/>
          <p:nvPr/>
        </p:nvGrpSpPr>
        <p:grpSpPr>
          <a:xfrm>
            <a:off x="464904" y="1045275"/>
            <a:ext cx="3903434" cy="2229925"/>
            <a:chOff x="772416" y="507050"/>
            <a:chExt cx="3903434" cy="2229925"/>
          </a:xfrm>
        </p:grpSpPr>
        <p:sp>
          <p:nvSpPr>
            <p:cNvPr id="475" name="Google Shape;475;p51"/>
            <p:cNvSpPr txBox="1"/>
            <p:nvPr/>
          </p:nvSpPr>
          <p:spPr>
            <a:xfrm>
              <a:off x="949250" y="1975575"/>
              <a:ext cx="3726600" cy="7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700">
                  <a:solidFill>
                    <a:srgbClr val="265974"/>
                  </a:solidFill>
                  <a:latin typeface="Open Sans"/>
                  <a:ea typeface="Open Sans"/>
                  <a:cs typeface="Open Sans"/>
                  <a:sym typeface="Open Sans"/>
                </a:rPr>
                <a:t>Plataforma para </a:t>
              </a:r>
              <a:r>
                <a:rPr b="1" lang="pt-BR" sz="1700">
                  <a:solidFill>
                    <a:srgbClr val="265974"/>
                  </a:solidFill>
                  <a:latin typeface="Open Sans"/>
                  <a:ea typeface="Open Sans"/>
                  <a:cs typeface="Open Sans"/>
                  <a:sym typeface="Open Sans"/>
                </a:rPr>
                <a:t>Monitoramento Inteligente</a:t>
              </a:r>
              <a:r>
                <a:rPr lang="pt-BR" sz="1700">
                  <a:solidFill>
                    <a:srgbClr val="265974"/>
                  </a:solidFill>
                  <a:latin typeface="Open Sans"/>
                  <a:ea typeface="Open Sans"/>
                  <a:cs typeface="Open Sans"/>
                  <a:sym typeface="Open Sans"/>
                </a:rPr>
                <a:t> de Agravos</a:t>
              </a:r>
              <a:endParaRPr sz="13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76" name="Google Shape;476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2416" y="507050"/>
              <a:ext cx="2779200" cy="1225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51"/>
            <p:cNvSpPr/>
            <p:nvPr/>
          </p:nvSpPr>
          <p:spPr>
            <a:xfrm rot="10800000">
              <a:off x="817775" y="1985775"/>
              <a:ext cx="51900" cy="751200"/>
            </a:xfrm>
            <a:prstGeom prst="rect">
              <a:avLst/>
            </a:prstGeom>
            <a:solidFill>
              <a:srgbClr val="A6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2"/>
          <p:cNvSpPr/>
          <p:nvPr/>
        </p:nvSpPr>
        <p:spPr>
          <a:xfrm>
            <a:off x="0" y="0"/>
            <a:ext cx="9154500" cy="5143500"/>
          </a:xfrm>
          <a:prstGeom prst="rect">
            <a:avLst/>
          </a:prstGeom>
          <a:solidFill>
            <a:srgbClr val="B0D7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3" name="Google Shape;483;p52"/>
          <p:cNvPicPr preferRelativeResize="0"/>
          <p:nvPr/>
        </p:nvPicPr>
        <p:blipFill rotWithShape="1">
          <a:blip r:embed="rId3">
            <a:alphaModFix/>
          </a:blip>
          <a:srcRect b="0" l="0" r="5571" t="0"/>
          <a:stretch/>
        </p:blipFill>
        <p:spPr>
          <a:xfrm>
            <a:off x="691763" y="0"/>
            <a:ext cx="77709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E6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618E"/>
              </a:solidFill>
            </a:endParaRPr>
          </a:p>
        </p:txBody>
      </p:sp>
      <p:pic>
        <p:nvPicPr>
          <p:cNvPr id="489" name="Google Shape;4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98"/>
            <a:ext cx="9144001" cy="5140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 rotWithShape="1">
          <a:blip r:embed="rId4">
            <a:alphaModFix amt="84000"/>
          </a:blip>
          <a:srcRect b="0" l="0" r="1980" t="2978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3"/>
          <p:cNvSpPr txBox="1"/>
          <p:nvPr/>
        </p:nvSpPr>
        <p:spPr>
          <a:xfrm>
            <a:off x="604200" y="1934550"/>
            <a:ext cx="7978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400">
                <a:solidFill>
                  <a:srgbClr val="F8FAFB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b="1" i="1" lang="pt-BR" sz="2400">
                <a:solidFill>
                  <a:srgbClr val="F8FAFB"/>
                </a:solidFill>
                <a:latin typeface="Lato"/>
                <a:ea typeface="Lato"/>
                <a:cs typeface="Lato"/>
                <a:sym typeface="Lato"/>
              </a:rPr>
              <a:t>SALUS</a:t>
            </a:r>
            <a:r>
              <a:rPr i="1" lang="pt-BR" sz="2400">
                <a:solidFill>
                  <a:srgbClr val="F8FAFB"/>
                </a:solidFill>
                <a:latin typeface="Lato"/>
                <a:ea typeface="Lato"/>
                <a:cs typeface="Lato"/>
                <a:sym typeface="Lato"/>
              </a:rPr>
              <a:t>, proporcionando maior controle, integração, monitoramento e transparência nas ações de vigilância e atenção primária em saúde centrado na gestão de casos</a:t>
            </a:r>
            <a:endParaRPr i="1" sz="2400">
              <a:solidFill>
                <a:srgbClr val="F8FAF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53"/>
          <p:cNvSpPr txBox="1"/>
          <p:nvPr/>
        </p:nvSpPr>
        <p:spPr>
          <a:xfrm>
            <a:off x="1027525" y="1294600"/>
            <a:ext cx="421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lt1"/>
                </a:solidFill>
              </a:rPr>
              <a:t>“</a:t>
            </a:r>
            <a:endParaRPr sz="8000">
              <a:solidFill>
                <a:schemeClr val="lt1"/>
              </a:solidFill>
            </a:endParaRPr>
          </a:p>
        </p:txBody>
      </p:sp>
      <p:sp>
        <p:nvSpPr>
          <p:cNvPr id="493" name="Google Shape;493;p53"/>
          <p:cNvSpPr txBox="1"/>
          <p:nvPr/>
        </p:nvSpPr>
        <p:spPr>
          <a:xfrm flipH="1" rot="10800000">
            <a:off x="7669925" y="2461350"/>
            <a:ext cx="421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lt1"/>
                </a:solidFill>
              </a:rPr>
              <a:t>“</a:t>
            </a:r>
            <a:endParaRPr sz="8000">
              <a:solidFill>
                <a:schemeClr val="lt1"/>
              </a:solidFill>
            </a:endParaRPr>
          </a:p>
        </p:txBody>
      </p:sp>
      <p:sp>
        <p:nvSpPr>
          <p:cNvPr id="494" name="Google Shape;494;p53"/>
          <p:cNvSpPr txBox="1"/>
          <p:nvPr>
            <p:ph idx="12" type="sldNum"/>
          </p:nvPr>
        </p:nvSpPr>
        <p:spPr>
          <a:xfrm>
            <a:off x="8243997" y="4739425"/>
            <a:ext cx="7773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95" name="Google Shape;495;p53"/>
          <p:cNvPicPr preferRelativeResize="0"/>
          <p:nvPr/>
        </p:nvPicPr>
        <p:blipFill rotWithShape="1">
          <a:blip r:embed="rId5">
            <a:alphaModFix/>
          </a:blip>
          <a:srcRect b="0" l="66796" r="0" t="64169"/>
          <a:stretch/>
        </p:blipFill>
        <p:spPr>
          <a:xfrm>
            <a:off x="-4070" y="4263600"/>
            <a:ext cx="1622284" cy="9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13" y="97000"/>
            <a:ext cx="72427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54"/>
          <p:cNvGrpSpPr/>
          <p:nvPr/>
        </p:nvGrpSpPr>
        <p:grpSpPr>
          <a:xfrm>
            <a:off x="-25" y="4665900"/>
            <a:ext cx="9144000" cy="477600"/>
            <a:chOff x="-25" y="4665900"/>
            <a:chExt cx="9144000" cy="477600"/>
          </a:xfrm>
        </p:grpSpPr>
        <p:sp>
          <p:nvSpPr>
            <p:cNvPr id="501" name="Google Shape;501;p54"/>
            <p:cNvSpPr/>
            <p:nvPr/>
          </p:nvSpPr>
          <p:spPr>
            <a:xfrm>
              <a:off x="-25" y="4665900"/>
              <a:ext cx="9144000" cy="477600"/>
            </a:xfrm>
            <a:prstGeom prst="rect">
              <a:avLst/>
            </a:prstGeom>
            <a:solidFill>
              <a:srgbClr val="E6EFF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2" name="Google Shape;502;p54"/>
            <p:cNvPicPr preferRelativeResize="0"/>
            <p:nvPr/>
          </p:nvPicPr>
          <p:blipFill rotWithShape="1">
            <a:blip r:embed="rId3">
              <a:alphaModFix/>
            </a:blip>
            <a:srcRect b="14624" l="0" r="0" t="0"/>
            <a:stretch/>
          </p:blipFill>
          <p:spPr>
            <a:xfrm>
              <a:off x="557850" y="4676075"/>
              <a:ext cx="1122405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3" name="Google Shape;503;p54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504" name="Google Shape;504;p54"/>
              <p:cNvPicPr preferRelativeResize="0"/>
              <p:nvPr/>
            </p:nvPicPr>
            <p:blipFill rotWithShape="1">
              <a:blip r:embed="rId4">
                <a:alphaModFix/>
              </a:blip>
              <a:srcRect b="28238" l="57133" r="31404" t="26860"/>
              <a:stretch/>
            </p:blipFill>
            <p:spPr>
              <a:xfrm>
                <a:off x="6245750" y="4693375"/>
                <a:ext cx="774250" cy="422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05" name="Google Shape;505;p54"/>
              <p:cNvGrpSpPr/>
              <p:nvPr/>
            </p:nvGrpSpPr>
            <p:grpSpPr>
              <a:xfrm>
                <a:off x="3590267" y="4688586"/>
                <a:ext cx="4151258" cy="432238"/>
                <a:chOff x="3590267" y="4688586"/>
                <a:chExt cx="4151258" cy="432238"/>
              </a:xfrm>
            </p:grpSpPr>
            <p:pic>
              <p:nvPicPr>
                <p:cNvPr id="506" name="Google Shape;506;p5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6872" l="0" r="60336" t="27207"/>
                <a:stretch/>
              </p:blipFill>
              <p:spPr>
                <a:xfrm>
                  <a:off x="3590267" y="4688586"/>
                  <a:ext cx="2679406" cy="4322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07" name="Google Shape;507;p54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7020000" y="4714975"/>
                  <a:ext cx="721526" cy="40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508" name="Google Shape;508;p54"/>
          <p:cNvSpPr txBox="1"/>
          <p:nvPr/>
        </p:nvSpPr>
        <p:spPr>
          <a:xfrm>
            <a:off x="626700" y="227400"/>
            <a:ext cx="3945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O que é o Salus 2.0?</a:t>
            </a: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6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54"/>
          <p:cNvSpPr/>
          <p:nvPr/>
        </p:nvSpPr>
        <p:spPr>
          <a:xfrm rot="-5400000">
            <a:off x="876563" y="66600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4"/>
          <p:cNvSpPr txBox="1"/>
          <p:nvPr/>
        </p:nvSpPr>
        <p:spPr>
          <a:xfrm>
            <a:off x="626700" y="1443500"/>
            <a:ext cx="28413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Plataforma para </a:t>
            </a:r>
            <a:r>
              <a:rPr b="1"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controle</a:t>
            </a:r>
            <a:r>
              <a:rPr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integração</a:t>
            </a:r>
            <a:r>
              <a:rPr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b="1"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monitoramento </a:t>
            </a:r>
            <a:r>
              <a:rPr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b="1"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transparência </a:t>
            </a:r>
            <a:r>
              <a:rPr lang="pt-BR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nas ações da vigilância epidemiológica e atenção primária em saúde centrada na gestão de casos.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1" name="Google Shape;511;p54"/>
          <p:cNvPicPr preferRelativeResize="0"/>
          <p:nvPr/>
        </p:nvPicPr>
        <p:blipFill rotWithShape="1">
          <a:blip r:embed="rId6">
            <a:alphaModFix/>
          </a:blip>
          <a:srcRect b="0" l="15827" r="10317" t="1058"/>
          <a:stretch/>
        </p:blipFill>
        <p:spPr>
          <a:xfrm>
            <a:off x="4412550" y="423950"/>
            <a:ext cx="4226627" cy="377687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4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13" name="Google Shape;513;p54"/>
          <p:cNvSpPr/>
          <p:nvPr/>
        </p:nvSpPr>
        <p:spPr>
          <a:xfrm rot="10800000">
            <a:off x="8639175" y="424050"/>
            <a:ext cx="96000" cy="37749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"/>
          <p:cNvSpPr/>
          <p:nvPr/>
        </p:nvSpPr>
        <p:spPr>
          <a:xfrm>
            <a:off x="-25" y="0"/>
            <a:ext cx="9153900" cy="5143500"/>
          </a:xfrm>
          <a:prstGeom prst="rect">
            <a:avLst/>
          </a:prstGeom>
          <a:solidFill>
            <a:srgbClr val="F8FA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5"/>
          <p:cNvSpPr/>
          <p:nvPr/>
        </p:nvSpPr>
        <p:spPr>
          <a:xfrm>
            <a:off x="-25" y="4665900"/>
            <a:ext cx="9144000" cy="477600"/>
          </a:xfrm>
          <a:prstGeom prst="rect">
            <a:avLst/>
          </a:prstGeom>
          <a:solidFill>
            <a:srgbClr val="E6EF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5"/>
          <p:cNvSpPr/>
          <p:nvPr/>
        </p:nvSpPr>
        <p:spPr>
          <a:xfrm>
            <a:off x="6173300" y="1497925"/>
            <a:ext cx="2211000" cy="51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5"/>
          <p:cNvSpPr/>
          <p:nvPr/>
        </p:nvSpPr>
        <p:spPr>
          <a:xfrm>
            <a:off x="6175600" y="2104475"/>
            <a:ext cx="2450400" cy="1347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5"/>
          <p:cNvSpPr/>
          <p:nvPr/>
        </p:nvSpPr>
        <p:spPr>
          <a:xfrm>
            <a:off x="8130938" y="1497925"/>
            <a:ext cx="515700" cy="515700"/>
          </a:xfrm>
          <a:prstGeom prst="ellipse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55"/>
          <p:cNvSpPr txBox="1"/>
          <p:nvPr/>
        </p:nvSpPr>
        <p:spPr>
          <a:xfrm>
            <a:off x="8046825" y="1540225"/>
            <a:ext cx="58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#3</a:t>
            </a:r>
            <a:endParaRPr b="1" i="0" sz="1600" u="none" cap="none" strike="noStrike">
              <a:solidFill>
                <a:srgbClr val="A664B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55"/>
          <p:cNvSpPr txBox="1"/>
          <p:nvPr/>
        </p:nvSpPr>
        <p:spPr>
          <a:xfrm>
            <a:off x="6373100" y="1571125"/>
            <a:ext cx="181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2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Inovação</a:t>
            </a:r>
            <a:endParaRPr b="1" i="0" sz="1000" u="none" cap="none" strike="noStrike">
              <a:solidFill>
                <a:srgbClr val="0B48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55"/>
          <p:cNvSpPr/>
          <p:nvPr/>
        </p:nvSpPr>
        <p:spPr>
          <a:xfrm rot="10800000">
            <a:off x="6175600" y="1495275"/>
            <a:ext cx="96000" cy="19623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5"/>
          <p:cNvSpPr/>
          <p:nvPr/>
        </p:nvSpPr>
        <p:spPr>
          <a:xfrm>
            <a:off x="3484925" y="1497925"/>
            <a:ext cx="2211000" cy="51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5"/>
          <p:cNvSpPr/>
          <p:nvPr/>
        </p:nvSpPr>
        <p:spPr>
          <a:xfrm>
            <a:off x="3487225" y="2104475"/>
            <a:ext cx="2450400" cy="1347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5"/>
          <p:cNvSpPr/>
          <p:nvPr/>
        </p:nvSpPr>
        <p:spPr>
          <a:xfrm>
            <a:off x="5442563" y="1497925"/>
            <a:ext cx="515700" cy="515700"/>
          </a:xfrm>
          <a:prstGeom prst="ellipse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5"/>
          <p:cNvSpPr txBox="1"/>
          <p:nvPr/>
        </p:nvSpPr>
        <p:spPr>
          <a:xfrm>
            <a:off x="5358450" y="1540225"/>
            <a:ext cx="58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#2</a:t>
            </a:r>
            <a:endParaRPr b="1" i="0" sz="1600" u="none" cap="none" strike="noStrike">
              <a:solidFill>
                <a:srgbClr val="A664B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55"/>
          <p:cNvSpPr/>
          <p:nvPr/>
        </p:nvSpPr>
        <p:spPr>
          <a:xfrm>
            <a:off x="789750" y="1497925"/>
            <a:ext cx="2185800" cy="515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55"/>
          <p:cNvSpPr/>
          <p:nvPr/>
        </p:nvSpPr>
        <p:spPr>
          <a:xfrm>
            <a:off x="789750" y="2104484"/>
            <a:ext cx="2461800" cy="1347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55"/>
          <p:cNvSpPr txBox="1"/>
          <p:nvPr/>
        </p:nvSpPr>
        <p:spPr>
          <a:xfrm>
            <a:off x="626700" y="227400"/>
            <a:ext cx="694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Inovações do Salus para o SUS? </a:t>
            </a:r>
            <a:endParaRPr b="1" sz="26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3" name="Google Shape;533;p55"/>
          <p:cNvSpPr/>
          <p:nvPr/>
        </p:nvSpPr>
        <p:spPr>
          <a:xfrm rot="-5400000">
            <a:off x="876563" y="66600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4" name="Google Shape;534;p55"/>
          <p:cNvPicPr preferRelativeResize="0"/>
          <p:nvPr/>
        </p:nvPicPr>
        <p:blipFill rotWithShape="1">
          <a:blip r:embed="rId3">
            <a:alphaModFix/>
          </a:blip>
          <a:srcRect b="14624" l="0" r="0" t="0"/>
          <a:stretch/>
        </p:blipFill>
        <p:spPr>
          <a:xfrm>
            <a:off x="557850" y="4676075"/>
            <a:ext cx="1122405" cy="422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55"/>
          <p:cNvGrpSpPr/>
          <p:nvPr/>
        </p:nvGrpSpPr>
        <p:grpSpPr>
          <a:xfrm>
            <a:off x="3590267" y="4688586"/>
            <a:ext cx="4151258" cy="432238"/>
            <a:chOff x="3590267" y="4688586"/>
            <a:chExt cx="4151258" cy="432238"/>
          </a:xfrm>
        </p:grpSpPr>
        <p:pic>
          <p:nvPicPr>
            <p:cNvPr id="536" name="Google Shape;536;p55"/>
            <p:cNvPicPr preferRelativeResize="0"/>
            <p:nvPr/>
          </p:nvPicPr>
          <p:blipFill rotWithShape="1">
            <a:blip r:embed="rId4">
              <a:alphaModFix/>
            </a:blip>
            <a:srcRect b="28238" l="57133" r="31404" t="26860"/>
            <a:stretch/>
          </p:blipFill>
          <p:spPr>
            <a:xfrm>
              <a:off x="6245750" y="4693375"/>
              <a:ext cx="774250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7" name="Google Shape;537;p55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538" name="Google Shape;538;p55"/>
              <p:cNvPicPr preferRelativeResize="0"/>
              <p:nvPr/>
            </p:nvPicPr>
            <p:blipFill rotWithShape="1">
              <a:blip r:embed="rId4">
                <a:alphaModFix/>
              </a:blip>
              <a:srcRect b="26872" l="0" r="60336" t="27207"/>
              <a:stretch/>
            </p:blipFill>
            <p:spPr>
              <a:xfrm>
                <a:off x="3590267" y="4688586"/>
                <a:ext cx="2679406" cy="4322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9" name="Google Shape;539;p5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20000" y="4714975"/>
                <a:ext cx="721526" cy="40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40" name="Google Shape;540;p55"/>
          <p:cNvSpPr txBox="1"/>
          <p:nvPr/>
        </p:nvSpPr>
        <p:spPr>
          <a:xfrm>
            <a:off x="910600" y="2327241"/>
            <a:ext cx="2211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Monitoramento em Tempo real </a:t>
            </a: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com integração das ações de vigilância e atenção primária em saúde </a:t>
            </a:r>
            <a:endParaRPr i="0" sz="1000" u="none" cap="none" strike="noStrike">
              <a:solidFill>
                <a:srgbClr val="0B48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p55"/>
          <p:cNvSpPr/>
          <p:nvPr/>
        </p:nvSpPr>
        <p:spPr>
          <a:xfrm rot="10800000">
            <a:off x="789750" y="1495575"/>
            <a:ext cx="96000" cy="19620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5"/>
          <p:cNvSpPr txBox="1"/>
          <p:nvPr/>
        </p:nvSpPr>
        <p:spPr>
          <a:xfrm>
            <a:off x="3684725" y="1571125"/>
            <a:ext cx="181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2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Inovação</a:t>
            </a:r>
            <a:endParaRPr b="1" i="0" sz="1000" u="none" cap="none" strike="noStrike">
              <a:solidFill>
                <a:srgbClr val="0B48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p55"/>
          <p:cNvSpPr txBox="1"/>
          <p:nvPr/>
        </p:nvSpPr>
        <p:spPr>
          <a:xfrm>
            <a:off x="3631125" y="2304841"/>
            <a:ext cx="22110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Integração Inteligente </a:t>
            </a: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com protocolos clínicos e diretrizes terapêuticas centrada na </a:t>
            </a:r>
            <a:r>
              <a:rPr b="1"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gestão do cuidado integral</a:t>
            </a:r>
            <a:endParaRPr b="1" i="0" sz="1000" u="none" cap="none" strike="noStrike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55"/>
          <p:cNvSpPr txBox="1"/>
          <p:nvPr/>
        </p:nvSpPr>
        <p:spPr>
          <a:xfrm>
            <a:off x="6255900" y="2304841"/>
            <a:ext cx="2211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Uma nova experiência </a:t>
            </a: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para o SUS centrada</a:t>
            </a:r>
            <a:r>
              <a:rPr b="1"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 na gestão de casos</a:t>
            </a:r>
            <a:endParaRPr i="0" sz="1000" u="none" cap="none" strike="noStrike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55"/>
          <p:cNvSpPr txBox="1"/>
          <p:nvPr/>
        </p:nvSpPr>
        <p:spPr>
          <a:xfrm>
            <a:off x="764525" y="1571125"/>
            <a:ext cx="221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2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Inovação</a:t>
            </a:r>
            <a:endParaRPr b="1" i="0" sz="1000" u="none" cap="none" strike="noStrike">
              <a:solidFill>
                <a:srgbClr val="A664B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55"/>
          <p:cNvSpPr/>
          <p:nvPr/>
        </p:nvSpPr>
        <p:spPr>
          <a:xfrm>
            <a:off x="2756513" y="1497925"/>
            <a:ext cx="515700" cy="515700"/>
          </a:xfrm>
          <a:prstGeom prst="ellipse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5"/>
          <p:cNvSpPr txBox="1"/>
          <p:nvPr/>
        </p:nvSpPr>
        <p:spPr>
          <a:xfrm>
            <a:off x="2672400" y="1540225"/>
            <a:ext cx="58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pt-BR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#1</a:t>
            </a:r>
            <a:endParaRPr b="1" i="0" sz="1600" u="none" cap="none" strike="noStrike">
              <a:solidFill>
                <a:srgbClr val="A664B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55"/>
          <p:cNvSpPr/>
          <p:nvPr/>
        </p:nvSpPr>
        <p:spPr>
          <a:xfrm rot="10800000">
            <a:off x="3487225" y="1495275"/>
            <a:ext cx="96000" cy="19623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5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56"/>
          <p:cNvGrpSpPr/>
          <p:nvPr/>
        </p:nvGrpSpPr>
        <p:grpSpPr>
          <a:xfrm>
            <a:off x="3359059" y="-13008"/>
            <a:ext cx="5907030" cy="4930725"/>
            <a:chOff x="3765350" y="812400"/>
            <a:chExt cx="4424410" cy="3693150"/>
          </a:xfrm>
        </p:grpSpPr>
        <p:pic>
          <p:nvPicPr>
            <p:cNvPr id="555" name="Google Shape;555;p56"/>
            <p:cNvPicPr preferRelativeResize="0"/>
            <p:nvPr/>
          </p:nvPicPr>
          <p:blipFill rotWithShape="1">
            <a:blip r:embed="rId3">
              <a:alphaModFix/>
            </a:blip>
            <a:srcRect b="0" l="24419" r="0" t="0"/>
            <a:stretch/>
          </p:blipFill>
          <p:spPr>
            <a:xfrm>
              <a:off x="3986461" y="812400"/>
              <a:ext cx="4203299" cy="3693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56"/>
            <p:cNvSpPr/>
            <p:nvPr/>
          </p:nvSpPr>
          <p:spPr>
            <a:xfrm>
              <a:off x="3765350" y="3430725"/>
              <a:ext cx="717900" cy="102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7" name="Google Shape;557;p56"/>
          <p:cNvSpPr txBox="1"/>
          <p:nvPr/>
        </p:nvSpPr>
        <p:spPr>
          <a:xfrm>
            <a:off x="626700" y="227400"/>
            <a:ext cx="291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Incorporação Tecnológica do Salus no Brasil</a:t>
            </a:r>
            <a:endParaRPr b="1" sz="26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8" name="Google Shape;558;p56"/>
          <p:cNvSpPr/>
          <p:nvPr/>
        </p:nvSpPr>
        <p:spPr>
          <a:xfrm rot="-5400000">
            <a:off x="876563" y="1445925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9" name="Google Shape;559;p56"/>
          <p:cNvGrpSpPr/>
          <p:nvPr/>
        </p:nvGrpSpPr>
        <p:grpSpPr>
          <a:xfrm>
            <a:off x="-25" y="4665900"/>
            <a:ext cx="9144000" cy="477600"/>
            <a:chOff x="-25" y="4665900"/>
            <a:chExt cx="9144000" cy="477600"/>
          </a:xfrm>
        </p:grpSpPr>
        <p:sp>
          <p:nvSpPr>
            <p:cNvPr id="560" name="Google Shape;560;p56"/>
            <p:cNvSpPr/>
            <p:nvPr/>
          </p:nvSpPr>
          <p:spPr>
            <a:xfrm>
              <a:off x="-25" y="4665900"/>
              <a:ext cx="9144000" cy="477600"/>
            </a:xfrm>
            <a:prstGeom prst="rect">
              <a:avLst/>
            </a:prstGeom>
            <a:solidFill>
              <a:srgbClr val="E6EFF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1" name="Google Shape;561;p56"/>
            <p:cNvPicPr preferRelativeResize="0"/>
            <p:nvPr/>
          </p:nvPicPr>
          <p:blipFill rotWithShape="1">
            <a:blip r:embed="rId4">
              <a:alphaModFix/>
            </a:blip>
            <a:srcRect b="14624" l="0" r="0" t="0"/>
            <a:stretch/>
          </p:blipFill>
          <p:spPr>
            <a:xfrm>
              <a:off x="557850" y="4676075"/>
              <a:ext cx="1122405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2" name="Google Shape;562;p56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563" name="Google Shape;563;p56"/>
              <p:cNvPicPr preferRelativeResize="0"/>
              <p:nvPr/>
            </p:nvPicPr>
            <p:blipFill rotWithShape="1">
              <a:blip r:embed="rId5">
                <a:alphaModFix/>
              </a:blip>
              <a:srcRect b="28238" l="57133" r="31404" t="26860"/>
              <a:stretch/>
            </p:blipFill>
            <p:spPr>
              <a:xfrm>
                <a:off x="6245750" y="4693375"/>
                <a:ext cx="774250" cy="422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4" name="Google Shape;564;p56"/>
              <p:cNvGrpSpPr/>
              <p:nvPr/>
            </p:nvGrpSpPr>
            <p:grpSpPr>
              <a:xfrm>
                <a:off x="3590267" y="4688586"/>
                <a:ext cx="4151258" cy="432238"/>
                <a:chOff x="3590267" y="4688586"/>
                <a:chExt cx="4151258" cy="432238"/>
              </a:xfrm>
            </p:grpSpPr>
            <p:pic>
              <p:nvPicPr>
                <p:cNvPr id="565" name="Google Shape;565;p5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26872" l="0" r="60336" t="27207"/>
                <a:stretch/>
              </p:blipFill>
              <p:spPr>
                <a:xfrm>
                  <a:off x="3590267" y="4688586"/>
                  <a:ext cx="2679406" cy="4322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66" name="Google Shape;566;p5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7020000" y="4714975"/>
                  <a:ext cx="721526" cy="40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567" name="Google Shape;567;p56"/>
          <p:cNvSpPr txBox="1"/>
          <p:nvPr/>
        </p:nvSpPr>
        <p:spPr>
          <a:xfrm>
            <a:off x="626700" y="1686250"/>
            <a:ext cx="22110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Salus no Brasil </a:t>
            </a:r>
            <a:endParaRPr>
              <a:solidFill>
                <a:srgbClr val="2659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>
                <a:solidFill>
                  <a:srgbClr val="E07716"/>
                </a:solidFill>
                <a:latin typeface="Open Sans"/>
                <a:ea typeface="Open Sans"/>
                <a:cs typeface="Open Sans"/>
                <a:sym typeface="Open Sans"/>
              </a:rPr>
              <a:t>(Março/2023)</a:t>
            </a:r>
            <a:endParaRPr>
              <a:solidFill>
                <a:srgbClr val="E077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0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8" name="Google Shape;568;p56"/>
          <p:cNvPicPr preferRelativeResize="0"/>
          <p:nvPr/>
        </p:nvPicPr>
        <p:blipFill rotWithShape="1">
          <a:blip r:embed="rId3">
            <a:alphaModFix/>
          </a:blip>
          <a:srcRect b="2420" l="0" r="70664" t="57446"/>
          <a:stretch/>
        </p:blipFill>
        <p:spPr>
          <a:xfrm>
            <a:off x="577775" y="2843675"/>
            <a:ext cx="1631501" cy="14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6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" y="0"/>
            <a:ext cx="754036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F1F5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8"/>
          <p:cNvSpPr/>
          <p:nvPr/>
        </p:nvSpPr>
        <p:spPr>
          <a:xfrm>
            <a:off x="4635725" y="2864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8"/>
          <p:cNvSpPr txBox="1"/>
          <p:nvPr/>
        </p:nvSpPr>
        <p:spPr>
          <a:xfrm>
            <a:off x="4726025" y="3371350"/>
            <a:ext cx="16788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+ 83.000.00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Pessoas Impactadas</a:t>
            </a:r>
            <a:endParaRPr/>
          </a:p>
        </p:txBody>
      </p:sp>
      <p:sp>
        <p:nvSpPr>
          <p:cNvPr id="582" name="Google Shape;582;p58"/>
          <p:cNvSpPr txBox="1"/>
          <p:nvPr/>
        </p:nvSpPr>
        <p:spPr>
          <a:xfrm>
            <a:off x="626700" y="227400"/>
            <a:ext cx="551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Salus em números</a:t>
            </a:r>
            <a:endParaRPr b="1" sz="26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3" name="Google Shape;583;p58"/>
          <p:cNvSpPr/>
          <p:nvPr/>
        </p:nvSpPr>
        <p:spPr>
          <a:xfrm rot="-5400000">
            <a:off x="876563" y="66600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8"/>
          <p:cNvSpPr txBox="1"/>
          <p:nvPr>
            <p:ph idx="12" type="sldNum"/>
          </p:nvPr>
        </p:nvSpPr>
        <p:spPr>
          <a:xfrm>
            <a:off x="8243997" y="4739425"/>
            <a:ext cx="7773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85" name="Google Shape;585;p58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F8FAFB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200">
              <a:solidFill>
                <a:srgbClr val="F8FAF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86" name="Google Shape;586;p58"/>
          <p:cNvGrpSpPr/>
          <p:nvPr/>
        </p:nvGrpSpPr>
        <p:grpSpPr>
          <a:xfrm>
            <a:off x="-25" y="4665900"/>
            <a:ext cx="9144000" cy="477600"/>
            <a:chOff x="-25" y="4665900"/>
            <a:chExt cx="9144000" cy="477600"/>
          </a:xfrm>
        </p:grpSpPr>
        <p:sp>
          <p:nvSpPr>
            <p:cNvPr id="587" name="Google Shape;587;p58"/>
            <p:cNvSpPr/>
            <p:nvPr/>
          </p:nvSpPr>
          <p:spPr>
            <a:xfrm>
              <a:off x="-25" y="4665900"/>
              <a:ext cx="9144000" cy="477600"/>
            </a:xfrm>
            <a:prstGeom prst="rect">
              <a:avLst/>
            </a:prstGeom>
            <a:solidFill>
              <a:srgbClr val="E6EFF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8" name="Google Shape;588;p58"/>
            <p:cNvPicPr preferRelativeResize="0"/>
            <p:nvPr/>
          </p:nvPicPr>
          <p:blipFill rotWithShape="1">
            <a:blip r:embed="rId3">
              <a:alphaModFix/>
            </a:blip>
            <a:srcRect b="14624" l="0" r="0" t="0"/>
            <a:stretch/>
          </p:blipFill>
          <p:spPr>
            <a:xfrm>
              <a:off x="557850" y="4676075"/>
              <a:ext cx="1122405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9" name="Google Shape;589;p58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590" name="Google Shape;590;p58"/>
              <p:cNvPicPr preferRelativeResize="0"/>
              <p:nvPr/>
            </p:nvPicPr>
            <p:blipFill rotWithShape="1">
              <a:blip r:embed="rId4">
                <a:alphaModFix/>
              </a:blip>
              <a:srcRect b="28238" l="57133" r="31404" t="26860"/>
              <a:stretch/>
            </p:blipFill>
            <p:spPr>
              <a:xfrm>
                <a:off x="6245750" y="4693375"/>
                <a:ext cx="774250" cy="422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91" name="Google Shape;591;p58"/>
              <p:cNvGrpSpPr/>
              <p:nvPr/>
            </p:nvGrpSpPr>
            <p:grpSpPr>
              <a:xfrm>
                <a:off x="3590267" y="4688586"/>
                <a:ext cx="4151258" cy="432238"/>
                <a:chOff x="3590267" y="4688586"/>
                <a:chExt cx="4151258" cy="432238"/>
              </a:xfrm>
            </p:grpSpPr>
            <p:pic>
              <p:nvPicPr>
                <p:cNvPr id="592" name="Google Shape;592;p5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6872" l="0" r="60336" t="27207"/>
                <a:stretch/>
              </p:blipFill>
              <p:spPr>
                <a:xfrm>
                  <a:off x="3590267" y="4688586"/>
                  <a:ext cx="2679406" cy="4322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593" name="Google Shape;593;p5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7020000" y="4714975"/>
                  <a:ext cx="721526" cy="40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594" name="Google Shape;594;p58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0B486B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2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95" name="Google Shape;595;p58"/>
          <p:cNvGrpSpPr/>
          <p:nvPr/>
        </p:nvGrpSpPr>
        <p:grpSpPr>
          <a:xfrm flipH="1">
            <a:off x="4780379" y="3049915"/>
            <a:ext cx="306575" cy="295374"/>
            <a:chOff x="-63665750" y="1914325"/>
            <a:chExt cx="328450" cy="316450"/>
          </a:xfrm>
        </p:grpSpPr>
        <p:sp>
          <p:nvSpPr>
            <p:cNvPr id="596" name="Google Shape;596;p58"/>
            <p:cNvSpPr/>
            <p:nvPr/>
          </p:nvSpPr>
          <p:spPr>
            <a:xfrm>
              <a:off x="-63665750" y="1914325"/>
              <a:ext cx="328450" cy="316450"/>
            </a:xfrm>
            <a:custGeom>
              <a:rect b="b" l="l" r="r" t="t"/>
              <a:pathLst>
                <a:path extrusionOk="0" h="12658" w="13138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rgbClr val="A6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8"/>
            <p:cNvSpPr/>
            <p:nvPr/>
          </p:nvSpPr>
          <p:spPr>
            <a:xfrm>
              <a:off x="-63524775" y="1955275"/>
              <a:ext cx="123675" cy="134700"/>
            </a:xfrm>
            <a:custGeom>
              <a:rect b="b" l="l" r="r" t="t"/>
              <a:pathLst>
                <a:path extrusionOk="0" h="5388" w="4947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rgbClr val="A664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8" name="Google Shape;598;p58"/>
          <p:cNvSpPr/>
          <p:nvPr/>
        </p:nvSpPr>
        <p:spPr>
          <a:xfrm>
            <a:off x="703600" y="1222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8"/>
          <p:cNvSpPr txBox="1"/>
          <p:nvPr/>
        </p:nvSpPr>
        <p:spPr>
          <a:xfrm>
            <a:off x="793900" y="1729350"/>
            <a:ext cx="16788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+ 13.300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Casos Monitorados</a:t>
            </a:r>
            <a:endParaRPr/>
          </a:p>
        </p:txBody>
      </p:sp>
      <p:grpSp>
        <p:nvGrpSpPr>
          <p:cNvPr id="600" name="Google Shape;600;p58"/>
          <p:cNvGrpSpPr/>
          <p:nvPr/>
        </p:nvGrpSpPr>
        <p:grpSpPr>
          <a:xfrm>
            <a:off x="898765" y="1476480"/>
            <a:ext cx="252866" cy="252866"/>
            <a:chOff x="975700" y="1405200"/>
            <a:chExt cx="276175" cy="276175"/>
          </a:xfrm>
        </p:grpSpPr>
        <p:pic>
          <p:nvPicPr>
            <p:cNvPr id="601" name="Google Shape;601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5702" y="1413625"/>
              <a:ext cx="193650" cy="19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p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975700" y="1405200"/>
              <a:ext cx="276175" cy="276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Google Shape;603;p58"/>
          <p:cNvSpPr/>
          <p:nvPr/>
        </p:nvSpPr>
        <p:spPr>
          <a:xfrm>
            <a:off x="2678388" y="1222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8"/>
          <p:cNvSpPr txBox="1"/>
          <p:nvPr/>
        </p:nvSpPr>
        <p:spPr>
          <a:xfrm>
            <a:off x="2768688" y="1729350"/>
            <a:ext cx="16788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+ 2030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Casos com Vulnerabilidade</a:t>
            </a:r>
            <a:endParaRPr sz="1000"/>
          </a:p>
        </p:txBody>
      </p:sp>
      <p:pic>
        <p:nvPicPr>
          <p:cNvPr id="605" name="Google Shape;605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7813" y="1476488"/>
            <a:ext cx="252850" cy="2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8"/>
          <p:cNvSpPr/>
          <p:nvPr/>
        </p:nvSpPr>
        <p:spPr>
          <a:xfrm>
            <a:off x="4646613" y="1222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8"/>
          <p:cNvSpPr txBox="1"/>
          <p:nvPr/>
        </p:nvSpPr>
        <p:spPr>
          <a:xfrm>
            <a:off x="4736913" y="1729350"/>
            <a:ext cx="16788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+ 6300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Casos em Desconformidade com o PCDT</a:t>
            </a:r>
            <a:endParaRPr sz="900"/>
          </a:p>
        </p:txBody>
      </p:sp>
      <p:pic>
        <p:nvPicPr>
          <p:cNvPr id="608" name="Google Shape;608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42860" y="1476485"/>
            <a:ext cx="252850" cy="2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8"/>
          <p:cNvSpPr/>
          <p:nvPr/>
        </p:nvSpPr>
        <p:spPr>
          <a:xfrm>
            <a:off x="6603963" y="1222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8"/>
          <p:cNvSpPr txBox="1"/>
          <p:nvPr/>
        </p:nvSpPr>
        <p:spPr>
          <a:xfrm>
            <a:off x="6694263" y="1729350"/>
            <a:ext cx="16788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+ 3900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Gestantes Monitoradas</a:t>
            </a:r>
            <a:endParaRPr/>
          </a:p>
        </p:txBody>
      </p:sp>
      <p:pic>
        <p:nvPicPr>
          <p:cNvPr id="611" name="Google Shape;611;p5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7150" y="1476500"/>
            <a:ext cx="306575" cy="3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8"/>
          <p:cNvSpPr/>
          <p:nvPr/>
        </p:nvSpPr>
        <p:spPr>
          <a:xfrm>
            <a:off x="703600" y="2864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8"/>
          <p:cNvSpPr txBox="1"/>
          <p:nvPr/>
        </p:nvSpPr>
        <p:spPr>
          <a:xfrm>
            <a:off x="793900" y="3371350"/>
            <a:ext cx="16788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+ 16</a:t>
            </a:r>
            <a:r>
              <a:rPr b="1" lang="pt-BR" sz="18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9999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Estados Impactados</a:t>
            </a:r>
            <a:endParaRPr/>
          </a:p>
        </p:txBody>
      </p:sp>
      <p:sp>
        <p:nvSpPr>
          <p:cNvPr id="614" name="Google Shape;614;p58"/>
          <p:cNvSpPr/>
          <p:nvPr/>
        </p:nvSpPr>
        <p:spPr>
          <a:xfrm>
            <a:off x="869667" y="3041075"/>
            <a:ext cx="292856" cy="299065"/>
          </a:xfrm>
          <a:custGeom>
            <a:rect b="b" l="l" r="r" t="t"/>
            <a:pathLst>
              <a:path extrusionOk="0" h="22059" w="21601">
                <a:moveTo>
                  <a:pt x="7492" y="0"/>
                </a:moveTo>
                <a:lnTo>
                  <a:pt x="7482" y="4"/>
                </a:lnTo>
                <a:lnTo>
                  <a:pt x="7475" y="7"/>
                </a:lnTo>
                <a:cubicBezTo>
                  <a:pt x="7471" y="7"/>
                  <a:pt x="7468" y="11"/>
                  <a:pt x="7464" y="11"/>
                </a:cubicBezTo>
                <a:cubicBezTo>
                  <a:pt x="7440" y="32"/>
                  <a:pt x="7419" y="56"/>
                  <a:pt x="7408" y="81"/>
                </a:cubicBezTo>
                <a:cubicBezTo>
                  <a:pt x="7398" y="98"/>
                  <a:pt x="7391" y="112"/>
                  <a:pt x="7384" y="130"/>
                </a:cubicBezTo>
                <a:cubicBezTo>
                  <a:pt x="7359" y="193"/>
                  <a:pt x="7317" y="249"/>
                  <a:pt x="7261" y="291"/>
                </a:cubicBezTo>
                <a:lnTo>
                  <a:pt x="7247" y="298"/>
                </a:lnTo>
                <a:cubicBezTo>
                  <a:pt x="7240" y="305"/>
                  <a:pt x="7230" y="308"/>
                  <a:pt x="7223" y="308"/>
                </a:cubicBezTo>
                <a:cubicBezTo>
                  <a:pt x="7177" y="329"/>
                  <a:pt x="7132" y="347"/>
                  <a:pt x="7090" y="371"/>
                </a:cubicBezTo>
                <a:lnTo>
                  <a:pt x="7034" y="399"/>
                </a:lnTo>
                <a:cubicBezTo>
                  <a:pt x="6876" y="483"/>
                  <a:pt x="6701" y="574"/>
                  <a:pt x="6568" y="578"/>
                </a:cubicBezTo>
                <a:cubicBezTo>
                  <a:pt x="6563" y="579"/>
                  <a:pt x="6558" y="579"/>
                  <a:pt x="6553" y="579"/>
                </a:cubicBezTo>
                <a:cubicBezTo>
                  <a:pt x="6540" y="579"/>
                  <a:pt x="6528" y="577"/>
                  <a:pt x="6516" y="574"/>
                </a:cubicBezTo>
                <a:cubicBezTo>
                  <a:pt x="6493" y="570"/>
                  <a:pt x="6471" y="568"/>
                  <a:pt x="6449" y="568"/>
                </a:cubicBezTo>
                <a:cubicBezTo>
                  <a:pt x="6383" y="568"/>
                  <a:pt x="6318" y="587"/>
                  <a:pt x="6263" y="623"/>
                </a:cubicBezTo>
                <a:cubicBezTo>
                  <a:pt x="6232" y="648"/>
                  <a:pt x="6214" y="686"/>
                  <a:pt x="6218" y="725"/>
                </a:cubicBezTo>
                <a:cubicBezTo>
                  <a:pt x="6218" y="847"/>
                  <a:pt x="6151" y="900"/>
                  <a:pt x="6085" y="907"/>
                </a:cubicBezTo>
                <a:cubicBezTo>
                  <a:pt x="6079" y="907"/>
                  <a:pt x="6074" y="908"/>
                  <a:pt x="6068" y="908"/>
                </a:cubicBezTo>
                <a:cubicBezTo>
                  <a:pt x="5980" y="908"/>
                  <a:pt x="5898" y="830"/>
                  <a:pt x="5871" y="721"/>
                </a:cubicBezTo>
                <a:cubicBezTo>
                  <a:pt x="5864" y="686"/>
                  <a:pt x="5759" y="679"/>
                  <a:pt x="5679" y="669"/>
                </a:cubicBezTo>
                <a:cubicBezTo>
                  <a:pt x="5581" y="662"/>
                  <a:pt x="5476" y="651"/>
                  <a:pt x="5413" y="592"/>
                </a:cubicBezTo>
                <a:cubicBezTo>
                  <a:pt x="5392" y="574"/>
                  <a:pt x="5367" y="567"/>
                  <a:pt x="5339" y="564"/>
                </a:cubicBezTo>
                <a:lnTo>
                  <a:pt x="5332" y="564"/>
                </a:lnTo>
                <a:cubicBezTo>
                  <a:pt x="5306" y="561"/>
                  <a:pt x="5279" y="559"/>
                  <a:pt x="5252" y="559"/>
                </a:cubicBezTo>
                <a:cubicBezTo>
                  <a:pt x="5219" y="559"/>
                  <a:pt x="5186" y="561"/>
                  <a:pt x="5154" y="567"/>
                </a:cubicBezTo>
                <a:cubicBezTo>
                  <a:pt x="5360" y="697"/>
                  <a:pt x="5378" y="837"/>
                  <a:pt x="5378" y="1022"/>
                </a:cubicBezTo>
                <a:cubicBezTo>
                  <a:pt x="5374" y="1064"/>
                  <a:pt x="5395" y="1103"/>
                  <a:pt x="5427" y="1131"/>
                </a:cubicBezTo>
                <a:cubicBezTo>
                  <a:pt x="5497" y="1190"/>
                  <a:pt x="5532" y="1278"/>
                  <a:pt x="5525" y="1365"/>
                </a:cubicBezTo>
                <a:cubicBezTo>
                  <a:pt x="5525" y="1383"/>
                  <a:pt x="5528" y="1400"/>
                  <a:pt x="5532" y="1414"/>
                </a:cubicBezTo>
                <a:cubicBezTo>
                  <a:pt x="5556" y="1411"/>
                  <a:pt x="5584" y="1404"/>
                  <a:pt x="5609" y="1397"/>
                </a:cubicBezTo>
                <a:cubicBezTo>
                  <a:pt x="5647" y="1379"/>
                  <a:pt x="5693" y="1369"/>
                  <a:pt x="5738" y="1365"/>
                </a:cubicBezTo>
                <a:cubicBezTo>
                  <a:pt x="5815" y="1365"/>
                  <a:pt x="5878" y="1425"/>
                  <a:pt x="5882" y="1502"/>
                </a:cubicBezTo>
                <a:cubicBezTo>
                  <a:pt x="5892" y="1593"/>
                  <a:pt x="5826" y="1701"/>
                  <a:pt x="5686" y="1726"/>
                </a:cubicBezTo>
                <a:cubicBezTo>
                  <a:pt x="5542" y="1750"/>
                  <a:pt x="5472" y="1820"/>
                  <a:pt x="5423" y="1975"/>
                </a:cubicBezTo>
                <a:cubicBezTo>
                  <a:pt x="5381" y="2108"/>
                  <a:pt x="5280" y="2118"/>
                  <a:pt x="5206" y="2125"/>
                </a:cubicBezTo>
                <a:cubicBezTo>
                  <a:pt x="5147" y="2129"/>
                  <a:pt x="5087" y="2150"/>
                  <a:pt x="5042" y="2188"/>
                </a:cubicBezTo>
                <a:lnTo>
                  <a:pt x="5007" y="2216"/>
                </a:lnTo>
                <a:cubicBezTo>
                  <a:pt x="4937" y="2290"/>
                  <a:pt x="4853" y="2353"/>
                  <a:pt x="4765" y="2398"/>
                </a:cubicBezTo>
                <a:cubicBezTo>
                  <a:pt x="4738" y="2412"/>
                  <a:pt x="4710" y="2419"/>
                  <a:pt x="4682" y="2419"/>
                </a:cubicBezTo>
                <a:cubicBezTo>
                  <a:pt x="4648" y="2419"/>
                  <a:pt x="4614" y="2409"/>
                  <a:pt x="4583" y="2388"/>
                </a:cubicBezTo>
                <a:cubicBezTo>
                  <a:pt x="4564" y="2375"/>
                  <a:pt x="4547" y="2368"/>
                  <a:pt x="4527" y="2368"/>
                </a:cubicBezTo>
                <a:cubicBezTo>
                  <a:pt x="4488" y="2368"/>
                  <a:pt x="4443" y="2393"/>
                  <a:pt x="4366" y="2437"/>
                </a:cubicBezTo>
                <a:lnTo>
                  <a:pt x="4359" y="2440"/>
                </a:lnTo>
                <a:cubicBezTo>
                  <a:pt x="4349" y="2447"/>
                  <a:pt x="4338" y="2451"/>
                  <a:pt x="4331" y="2454"/>
                </a:cubicBezTo>
                <a:lnTo>
                  <a:pt x="4321" y="2458"/>
                </a:lnTo>
                <a:lnTo>
                  <a:pt x="4303" y="2465"/>
                </a:lnTo>
                <a:lnTo>
                  <a:pt x="4293" y="2468"/>
                </a:lnTo>
                <a:lnTo>
                  <a:pt x="4275" y="2472"/>
                </a:lnTo>
                <a:lnTo>
                  <a:pt x="4212" y="2472"/>
                </a:lnTo>
                <a:lnTo>
                  <a:pt x="4191" y="2468"/>
                </a:lnTo>
                <a:lnTo>
                  <a:pt x="4184" y="2468"/>
                </a:lnTo>
                <a:cubicBezTo>
                  <a:pt x="4177" y="2465"/>
                  <a:pt x="4170" y="2461"/>
                  <a:pt x="4159" y="2458"/>
                </a:cubicBezTo>
                <a:lnTo>
                  <a:pt x="4156" y="2458"/>
                </a:lnTo>
                <a:lnTo>
                  <a:pt x="4135" y="2447"/>
                </a:lnTo>
                <a:lnTo>
                  <a:pt x="4128" y="2440"/>
                </a:lnTo>
                <a:lnTo>
                  <a:pt x="4107" y="2430"/>
                </a:lnTo>
                <a:lnTo>
                  <a:pt x="4103" y="2426"/>
                </a:lnTo>
                <a:lnTo>
                  <a:pt x="4079" y="2405"/>
                </a:lnTo>
                <a:lnTo>
                  <a:pt x="4072" y="2402"/>
                </a:lnTo>
                <a:lnTo>
                  <a:pt x="4051" y="2384"/>
                </a:lnTo>
                <a:lnTo>
                  <a:pt x="4044" y="2377"/>
                </a:lnTo>
                <a:lnTo>
                  <a:pt x="4016" y="2356"/>
                </a:lnTo>
                <a:lnTo>
                  <a:pt x="3956" y="2307"/>
                </a:lnTo>
                <a:cubicBezTo>
                  <a:pt x="3886" y="2244"/>
                  <a:pt x="3827" y="2167"/>
                  <a:pt x="3781" y="2083"/>
                </a:cubicBezTo>
                <a:lnTo>
                  <a:pt x="3757" y="2045"/>
                </a:lnTo>
                <a:lnTo>
                  <a:pt x="3750" y="2031"/>
                </a:lnTo>
                <a:lnTo>
                  <a:pt x="3736" y="2006"/>
                </a:lnTo>
                <a:lnTo>
                  <a:pt x="3722" y="1989"/>
                </a:lnTo>
                <a:lnTo>
                  <a:pt x="3708" y="1968"/>
                </a:lnTo>
                <a:lnTo>
                  <a:pt x="3697" y="1950"/>
                </a:lnTo>
                <a:lnTo>
                  <a:pt x="3680" y="1929"/>
                </a:lnTo>
                <a:lnTo>
                  <a:pt x="3669" y="1908"/>
                </a:lnTo>
                <a:lnTo>
                  <a:pt x="3652" y="1887"/>
                </a:lnTo>
                <a:lnTo>
                  <a:pt x="3638" y="1869"/>
                </a:lnTo>
                <a:lnTo>
                  <a:pt x="3620" y="1848"/>
                </a:lnTo>
                <a:lnTo>
                  <a:pt x="3603" y="1827"/>
                </a:lnTo>
                <a:lnTo>
                  <a:pt x="3585" y="1806"/>
                </a:lnTo>
                <a:lnTo>
                  <a:pt x="3568" y="1789"/>
                </a:lnTo>
                <a:lnTo>
                  <a:pt x="3564" y="1785"/>
                </a:lnTo>
                <a:cubicBezTo>
                  <a:pt x="3522" y="1806"/>
                  <a:pt x="3466" y="1824"/>
                  <a:pt x="3414" y="1841"/>
                </a:cubicBezTo>
                <a:cubicBezTo>
                  <a:pt x="3302" y="1887"/>
                  <a:pt x="3183" y="1915"/>
                  <a:pt x="3060" y="1926"/>
                </a:cubicBezTo>
                <a:lnTo>
                  <a:pt x="3043" y="1926"/>
                </a:lnTo>
                <a:cubicBezTo>
                  <a:pt x="3008" y="1926"/>
                  <a:pt x="2955" y="1926"/>
                  <a:pt x="2892" y="1922"/>
                </a:cubicBezTo>
                <a:cubicBezTo>
                  <a:pt x="2833" y="1921"/>
                  <a:pt x="2735" y="1918"/>
                  <a:pt x="2634" y="1918"/>
                </a:cubicBezTo>
                <a:cubicBezTo>
                  <a:pt x="2498" y="1918"/>
                  <a:pt x="2356" y="1923"/>
                  <a:pt x="2297" y="1943"/>
                </a:cubicBezTo>
                <a:cubicBezTo>
                  <a:pt x="2290" y="1943"/>
                  <a:pt x="2283" y="1947"/>
                  <a:pt x="2280" y="1950"/>
                </a:cubicBezTo>
                <a:cubicBezTo>
                  <a:pt x="2273" y="2003"/>
                  <a:pt x="2283" y="2052"/>
                  <a:pt x="2311" y="2097"/>
                </a:cubicBezTo>
                <a:cubicBezTo>
                  <a:pt x="2322" y="2125"/>
                  <a:pt x="2346" y="2146"/>
                  <a:pt x="2374" y="2157"/>
                </a:cubicBezTo>
                <a:cubicBezTo>
                  <a:pt x="2469" y="2178"/>
                  <a:pt x="2591" y="2220"/>
                  <a:pt x="2616" y="2314"/>
                </a:cubicBezTo>
                <a:cubicBezTo>
                  <a:pt x="2637" y="2412"/>
                  <a:pt x="2539" y="2479"/>
                  <a:pt x="2507" y="2500"/>
                </a:cubicBezTo>
                <a:cubicBezTo>
                  <a:pt x="2437" y="2549"/>
                  <a:pt x="2357" y="2573"/>
                  <a:pt x="2269" y="2577"/>
                </a:cubicBezTo>
                <a:cubicBezTo>
                  <a:pt x="2182" y="2584"/>
                  <a:pt x="2164" y="2587"/>
                  <a:pt x="2164" y="2741"/>
                </a:cubicBezTo>
                <a:cubicBezTo>
                  <a:pt x="2164" y="2776"/>
                  <a:pt x="2168" y="2811"/>
                  <a:pt x="2178" y="2843"/>
                </a:cubicBezTo>
                <a:cubicBezTo>
                  <a:pt x="2217" y="2948"/>
                  <a:pt x="2269" y="3046"/>
                  <a:pt x="2339" y="3130"/>
                </a:cubicBezTo>
                <a:cubicBezTo>
                  <a:pt x="2423" y="3245"/>
                  <a:pt x="2511" y="3368"/>
                  <a:pt x="2525" y="3504"/>
                </a:cubicBezTo>
                <a:cubicBezTo>
                  <a:pt x="2528" y="3550"/>
                  <a:pt x="2525" y="3599"/>
                  <a:pt x="2511" y="3648"/>
                </a:cubicBezTo>
                <a:cubicBezTo>
                  <a:pt x="2451" y="3886"/>
                  <a:pt x="2416" y="4128"/>
                  <a:pt x="2402" y="4376"/>
                </a:cubicBezTo>
                <a:cubicBezTo>
                  <a:pt x="2402" y="4383"/>
                  <a:pt x="2381" y="4996"/>
                  <a:pt x="2199" y="5150"/>
                </a:cubicBezTo>
                <a:lnTo>
                  <a:pt x="2220" y="5178"/>
                </a:lnTo>
                <a:lnTo>
                  <a:pt x="2129" y="5185"/>
                </a:lnTo>
                <a:cubicBezTo>
                  <a:pt x="2108" y="5188"/>
                  <a:pt x="2090" y="5188"/>
                  <a:pt x="2069" y="5188"/>
                </a:cubicBezTo>
                <a:lnTo>
                  <a:pt x="2066" y="5188"/>
                </a:lnTo>
                <a:cubicBezTo>
                  <a:pt x="2027" y="5185"/>
                  <a:pt x="1985" y="5178"/>
                  <a:pt x="1950" y="5164"/>
                </a:cubicBezTo>
                <a:cubicBezTo>
                  <a:pt x="1911" y="5153"/>
                  <a:pt x="1876" y="5143"/>
                  <a:pt x="1840" y="5143"/>
                </a:cubicBezTo>
                <a:cubicBezTo>
                  <a:pt x="1795" y="5143"/>
                  <a:pt x="1751" y="5158"/>
                  <a:pt x="1698" y="5202"/>
                </a:cubicBezTo>
                <a:cubicBezTo>
                  <a:pt x="1625" y="5262"/>
                  <a:pt x="1534" y="5300"/>
                  <a:pt x="1443" y="5314"/>
                </a:cubicBezTo>
                <a:cubicBezTo>
                  <a:pt x="1411" y="5321"/>
                  <a:pt x="1383" y="5325"/>
                  <a:pt x="1355" y="5328"/>
                </a:cubicBezTo>
                <a:cubicBezTo>
                  <a:pt x="1324" y="5335"/>
                  <a:pt x="1299" y="5339"/>
                  <a:pt x="1271" y="5346"/>
                </a:cubicBezTo>
                <a:cubicBezTo>
                  <a:pt x="1184" y="5356"/>
                  <a:pt x="1103" y="5391"/>
                  <a:pt x="1033" y="5444"/>
                </a:cubicBezTo>
                <a:cubicBezTo>
                  <a:pt x="956" y="5503"/>
                  <a:pt x="865" y="5549"/>
                  <a:pt x="774" y="5577"/>
                </a:cubicBezTo>
                <a:lnTo>
                  <a:pt x="739" y="5587"/>
                </a:lnTo>
                <a:cubicBezTo>
                  <a:pt x="620" y="5626"/>
                  <a:pt x="578" y="5643"/>
                  <a:pt x="575" y="5720"/>
                </a:cubicBezTo>
                <a:cubicBezTo>
                  <a:pt x="561" y="5818"/>
                  <a:pt x="522" y="5909"/>
                  <a:pt x="466" y="5990"/>
                </a:cubicBezTo>
                <a:cubicBezTo>
                  <a:pt x="410" y="6081"/>
                  <a:pt x="379" y="6141"/>
                  <a:pt x="393" y="6214"/>
                </a:cubicBezTo>
                <a:cubicBezTo>
                  <a:pt x="438" y="6389"/>
                  <a:pt x="347" y="6438"/>
                  <a:pt x="267" y="6477"/>
                </a:cubicBezTo>
                <a:cubicBezTo>
                  <a:pt x="218" y="6501"/>
                  <a:pt x="172" y="6533"/>
                  <a:pt x="134" y="6568"/>
                </a:cubicBezTo>
                <a:cubicBezTo>
                  <a:pt x="81" y="6624"/>
                  <a:pt x="88" y="6659"/>
                  <a:pt x="99" y="6715"/>
                </a:cubicBezTo>
                <a:cubicBezTo>
                  <a:pt x="120" y="6788"/>
                  <a:pt x="106" y="6865"/>
                  <a:pt x="56" y="6921"/>
                </a:cubicBezTo>
                <a:cubicBezTo>
                  <a:pt x="0" y="6988"/>
                  <a:pt x="92" y="7131"/>
                  <a:pt x="183" y="7268"/>
                </a:cubicBezTo>
                <a:lnTo>
                  <a:pt x="211" y="7313"/>
                </a:lnTo>
                <a:cubicBezTo>
                  <a:pt x="235" y="7352"/>
                  <a:pt x="260" y="7390"/>
                  <a:pt x="288" y="7425"/>
                </a:cubicBezTo>
                <a:cubicBezTo>
                  <a:pt x="375" y="7555"/>
                  <a:pt x="463" y="7674"/>
                  <a:pt x="445" y="7824"/>
                </a:cubicBezTo>
                <a:cubicBezTo>
                  <a:pt x="438" y="7859"/>
                  <a:pt x="449" y="7894"/>
                  <a:pt x="473" y="7922"/>
                </a:cubicBezTo>
                <a:cubicBezTo>
                  <a:pt x="499" y="7949"/>
                  <a:pt x="547" y="7963"/>
                  <a:pt x="609" y="7963"/>
                </a:cubicBezTo>
                <a:cubicBezTo>
                  <a:pt x="621" y="7963"/>
                  <a:pt x="635" y="7962"/>
                  <a:pt x="648" y="7961"/>
                </a:cubicBezTo>
                <a:cubicBezTo>
                  <a:pt x="654" y="7960"/>
                  <a:pt x="659" y="7960"/>
                  <a:pt x="665" y="7960"/>
                </a:cubicBezTo>
                <a:cubicBezTo>
                  <a:pt x="780" y="7960"/>
                  <a:pt x="806" y="8066"/>
                  <a:pt x="823" y="8133"/>
                </a:cubicBezTo>
                <a:cubicBezTo>
                  <a:pt x="848" y="8231"/>
                  <a:pt x="862" y="8269"/>
                  <a:pt x="946" y="8269"/>
                </a:cubicBezTo>
                <a:cubicBezTo>
                  <a:pt x="1012" y="8269"/>
                  <a:pt x="1079" y="8273"/>
                  <a:pt x="1138" y="8276"/>
                </a:cubicBezTo>
                <a:cubicBezTo>
                  <a:pt x="1191" y="8280"/>
                  <a:pt x="1242" y="8283"/>
                  <a:pt x="1289" y="8283"/>
                </a:cubicBezTo>
                <a:cubicBezTo>
                  <a:pt x="1379" y="8283"/>
                  <a:pt x="1450" y="8271"/>
                  <a:pt x="1471" y="8227"/>
                </a:cubicBezTo>
                <a:cubicBezTo>
                  <a:pt x="1516" y="8122"/>
                  <a:pt x="1613" y="8025"/>
                  <a:pt x="1707" y="8025"/>
                </a:cubicBezTo>
                <a:cubicBezTo>
                  <a:pt x="1716" y="8025"/>
                  <a:pt x="1725" y="8026"/>
                  <a:pt x="1733" y="8027"/>
                </a:cubicBezTo>
                <a:cubicBezTo>
                  <a:pt x="1772" y="8034"/>
                  <a:pt x="1838" y="8069"/>
                  <a:pt x="1838" y="8206"/>
                </a:cubicBezTo>
                <a:cubicBezTo>
                  <a:pt x="1838" y="8238"/>
                  <a:pt x="1838" y="8280"/>
                  <a:pt x="1835" y="8329"/>
                </a:cubicBezTo>
                <a:cubicBezTo>
                  <a:pt x="1831" y="8448"/>
                  <a:pt x="1821" y="8805"/>
                  <a:pt x="1877" y="8857"/>
                </a:cubicBezTo>
                <a:cubicBezTo>
                  <a:pt x="1898" y="8850"/>
                  <a:pt x="1915" y="8843"/>
                  <a:pt x="1933" y="8840"/>
                </a:cubicBezTo>
                <a:lnTo>
                  <a:pt x="1943" y="8840"/>
                </a:lnTo>
                <a:cubicBezTo>
                  <a:pt x="2027" y="8821"/>
                  <a:pt x="2113" y="8812"/>
                  <a:pt x="2199" y="8812"/>
                </a:cubicBezTo>
                <a:cubicBezTo>
                  <a:pt x="2242" y="8812"/>
                  <a:pt x="2285" y="8814"/>
                  <a:pt x="2329" y="8819"/>
                </a:cubicBezTo>
                <a:lnTo>
                  <a:pt x="2329" y="8815"/>
                </a:lnTo>
                <a:lnTo>
                  <a:pt x="2395" y="8822"/>
                </a:lnTo>
                <a:cubicBezTo>
                  <a:pt x="2444" y="8829"/>
                  <a:pt x="2497" y="8836"/>
                  <a:pt x="2546" y="8847"/>
                </a:cubicBezTo>
                <a:lnTo>
                  <a:pt x="2549" y="8847"/>
                </a:lnTo>
                <a:lnTo>
                  <a:pt x="2581" y="8857"/>
                </a:lnTo>
                <a:lnTo>
                  <a:pt x="2598" y="8861"/>
                </a:lnTo>
                <a:lnTo>
                  <a:pt x="2637" y="8871"/>
                </a:lnTo>
                <a:cubicBezTo>
                  <a:pt x="2677" y="8885"/>
                  <a:pt x="2719" y="8892"/>
                  <a:pt x="2761" y="8892"/>
                </a:cubicBezTo>
                <a:cubicBezTo>
                  <a:pt x="2863" y="8892"/>
                  <a:pt x="2964" y="8851"/>
                  <a:pt x="3036" y="8777"/>
                </a:cubicBezTo>
                <a:cubicBezTo>
                  <a:pt x="3106" y="8710"/>
                  <a:pt x="3190" y="8661"/>
                  <a:pt x="3281" y="8633"/>
                </a:cubicBezTo>
                <a:cubicBezTo>
                  <a:pt x="3365" y="8602"/>
                  <a:pt x="3442" y="8563"/>
                  <a:pt x="3519" y="8521"/>
                </a:cubicBezTo>
                <a:cubicBezTo>
                  <a:pt x="3564" y="8497"/>
                  <a:pt x="3610" y="8469"/>
                  <a:pt x="3655" y="8441"/>
                </a:cubicBezTo>
                <a:cubicBezTo>
                  <a:pt x="3841" y="8329"/>
                  <a:pt x="4012" y="8220"/>
                  <a:pt x="4198" y="8220"/>
                </a:cubicBezTo>
                <a:cubicBezTo>
                  <a:pt x="4272" y="8217"/>
                  <a:pt x="4345" y="8210"/>
                  <a:pt x="4419" y="8196"/>
                </a:cubicBezTo>
                <a:cubicBezTo>
                  <a:pt x="4494" y="8184"/>
                  <a:pt x="4563" y="8174"/>
                  <a:pt x="4620" y="8174"/>
                </a:cubicBezTo>
                <a:cubicBezTo>
                  <a:pt x="4682" y="8174"/>
                  <a:pt x="4731" y="8185"/>
                  <a:pt x="4762" y="8220"/>
                </a:cubicBezTo>
                <a:cubicBezTo>
                  <a:pt x="4790" y="8252"/>
                  <a:pt x="4797" y="8297"/>
                  <a:pt x="4779" y="8339"/>
                </a:cubicBezTo>
                <a:cubicBezTo>
                  <a:pt x="4737" y="8483"/>
                  <a:pt x="4706" y="9057"/>
                  <a:pt x="4944" y="9344"/>
                </a:cubicBezTo>
                <a:cubicBezTo>
                  <a:pt x="5180" y="9623"/>
                  <a:pt x="5301" y="9717"/>
                  <a:pt x="5461" y="9717"/>
                </a:cubicBezTo>
                <a:cubicBezTo>
                  <a:pt x="5484" y="9717"/>
                  <a:pt x="5507" y="9715"/>
                  <a:pt x="5532" y="9711"/>
                </a:cubicBezTo>
                <a:cubicBezTo>
                  <a:pt x="5563" y="9707"/>
                  <a:pt x="5591" y="9705"/>
                  <a:pt x="5615" y="9705"/>
                </a:cubicBezTo>
                <a:cubicBezTo>
                  <a:pt x="5714" y="9705"/>
                  <a:pt x="5763" y="9735"/>
                  <a:pt x="5805" y="9760"/>
                </a:cubicBezTo>
                <a:cubicBezTo>
                  <a:pt x="5836" y="9782"/>
                  <a:pt x="5872" y="9793"/>
                  <a:pt x="5908" y="9793"/>
                </a:cubicBezTo>
                <a:cubicBezTo>
                  <a:pt x="5913" y="9793"/>
                  <a:pt x="5919" y="9792"/>
                  <a:pt x="5924" y="9792"/>
                </a:cubicBezTo>
                <a:cubicBezTo>
                  <a:pt x="5933" y="9791"/>
                  <a:pt x="5942" y="9791"/>
                  <a:pt x="5950" y="9791"/>
                </a:cubicBezTo>
                <a:cubicBezTo>
                  <a:pt x="6074" y="9791"/>
                  <a:pt x="6100" y="9886"/>
                  <a:pt x="6113" y="9935"/>
                </a:cubicBezTo>
                <a:cubicBezTo>
                  <a:pt x="6127" y="9984"/>
                  <a:pt x="6130" y="9984"/>
                  <a:pt x="6158" y="9984"/>
                </a:cubicBezTo>
                <a:cubicBezTo>
                  <a:pt x="6481" y="9984"/>
                  <a:pt x="6677" y="10086"/>
                  <a:pt x="6677" y="10261"/>
                </a:cubicBezTo>
                <a:lnTo>
                  <a:pt x="6677" y="10268"/>
                </a:lnTo>
                <a:cubicBezTo>
                  <a:pt x="6695" y="10287"/>
                  <a:pt x="6759" y="10291"/>
                  <a:pt x="6825" y="10291"/>
                </a:cubicBezTo>
                <a:cubicBezTo>
                  <a:pt x="6859" y="10291"/>
                  <a:pt x="6892" y="10290"/>
                  <a:pt x="6922" y="10289"/>
                </a:cubicBezTo>
                <a:cubicBezTo>
                  <a:pt x="6949" y="10288"/>
                  <a:pt x="6977" y="10287"/>
                  <a:pt x="7004" y="10287"/>
                </a:cubicBezTo>
                <a:cubicBezTo>
                  <a:pt x="7043" y="10287"/>
                  <a:pt x="7082" y="10288"/>
                  <a:pt x="7121" y="10293"/>
                </a:cubicBezTo>
                <a:cubicBezTo>
                  <a:pt x="7167" y="10296"/>
                  <a:pt x="7212" y="10314"/>
                  <a:pt x="7251" y="10342"/>
                </a:cubicBezTo>
                <a:lnTo>
                  <a:pt x="7286" y="10370"/>
                </a:lnTo>
                <a:cubicBezTo>
                  <a:pt x="7387" y="10457"/>
                  <a:pt x="7517" y="10562"/>
                  <a:pt x="7482" y="10772"/>
                </a:cubicBezTo>
                <a:cubicBezTo>
                  <a:pt x="7471" y="10839"/>
                  <a:pt x="7513" y="10902"/>
                  <a:pt x="7552" y="10961"/>
                </a:cubicBezTo>
                <a:cubicBezTo>
                  <a:pt x="7590" y="11024"/>
                  <a:pt x="7629" y="11084"/>
                  <a:pt x="7611" y="11150"/>
                </a:cubicBezTo>
                <a:cubicBezTo>
                  <a:pt x="7597" y="11192"/>
                  <a:pt x="7566" y="11224"/>
                  <a:pt x="7527" y="11241"/>
                </a:cubicBezTo>
                <a:cubicBezTo>
                  <a:pt x="7499" y="11255"/>
                  <a:pt x="7489" y="11259"/>
                  <a:pt x="7534" y="11360"/>
                </a:cubicBezTo>
                <a:lnTo>
                  <a:pt x="7545" y="11381"/>
                </a:lnTo>
                <a:cubicBezTo>
                  <a:pt x="7587" y="11458"/>
                  <a:pt x="7615" y="11542"/>
                  <a:pt x="7629" y="11630"/>
                </a:cubicBezTo>
                <a:cubicBezTo>
                  <a:pt x="7639" y="11801"/>
                  <a:pt x="7860" y="11847"/>
                  <a:pt x="8070" y="11847"/>
                </a:cubicBezTo>
                <a:lnTo>
                  <a:pt x="8157" y="11847"/>
                </a:lnTo>
                <a:cubicBezTo>
                  <a:pt x="8204" y="11845"/>
                  <a:pt x="8246" y="11843"/>
                  <a:pt x="8285" y="11843"/>
                </a:cubicBezTo>
                <a:cubicBezTo>
                  <a:pt x="8436" y="11843"/>
                  <a:pt x="8531" y="11863"/>
                  <a:pt x="8595" y="11924"/>
                </a:cubicBezTo>
                <a:cubicBezTo>
                  <a:pt x="8669" y="11990"/>
                  <a:pt x="8679" y="12095"/>
                  <a:pt x="8679" y="12186"/>
                </a:cubicBezTo>
                <a:cubicBezTo>
                  <a:pt x="8679" y="12302"/>
                  <a:pt x="8739" y="12362"/>
                  <a:pt x="8812" y="12435"/>
                </a:cubicBezTo>
                <a:cubicBezTo>
                  <a:pt x="8840" y="12460"/>
                  <a:pt x="8865" y="12484"/>
                  <a:pt x="8889" y="12516"/>
                </a:cubicBezTo>
                <a:cubicBezTo>
                  <a:pt x="8938" y="12568"/>
                  <a:pt x="8973" y="12631"/>
                  <a:pt x="8998" y="12698"/>
                </a:cubicBezTo>
                <a:cubicBezTo>
                  <a:pt x="9050" y="12855"/>
                  <a:pt x="9008" y="13016"/>
                  <a:pt x="8973" y="13160"/>
                </a:cubicBezTo>
                <a:cubicBezTo>
                  <a:pt x="8945" y="13258"/>
                  <a:pt x="8924" y="13349"/>
                  <a:pt x="8935" y="13419"/>
                </a:cubicBezTo>
                <a:cubicBezTo>
                  <a:pt x="8938" y="13436"/>
                  <a:pt x="8938" y="13454"/>
                  <a:pt x="8938" y="13471"/>
                </a:cubicBezTo>
                <a:lnTo>
                  <a:pt x="8938" y="13496"/>
                </a:lnTo>
                <a:lnTo>
                  <a:pt x="8938" y="13520"/>
                </a:lnTo>
                <a:cubicBezTo>
                  <a:pt x="8938" y="13527"/>
                  <a:pt x="8938" y="13541"/>
                  <a:pt x="8935" y="13552"/>
                </a:cubicBezTo>
                <a:lnTo>
                  <a:pt x="8931" y="13566"/>
                </a:lnTo>
                <a:cubicBezTo>
                  <a:pt x="8931" y="13580"/>
                  <a:pt x="8928" y="13590"/>
                  <a:pt x="8924" y="13601"/>
                </a:cubicBezTo>
                <a:cubicBezTo>
                  <a:pt x="8921" y="13615"/>
                  <a:pt x="8921" y="13611"/>
                  <a:pt x="8917" y="13618"/>
                </a:cubicBezTo>
                <a:cubicBezTo>
                  <a:pt x="8917" y="13622"/>
                  <a:pt x="8910" y="13639"/>
                  <a:pt x="8907" y="13650"/>
                </a:cubicBezTo>
                <a:cubicBezTo>
                  <a:pt x="8903" y="13660"/>
                  <a:pt x="8900" y="13667"/>
                  <a:pt x="8896" y="13678"/>
                </a:cubicBezTo>
                <a:cubicBezTo>
                  <a:pt x="8889" y="13685"/>
                  <a:pt x="8889" y="13688"/>
                  <a:pt x="8886" y="13692"/>
                </a:cubicBezTo>
                <a:cubicBezTo>
                  <a:pt x="8872" y="13723"/>
                  <a:pt x="8851" y="13755"/>
                  <a:pt x="8826" y="13779"/>
                </a:cubicBezTo>
                <a:cubicBezTo>
                  <a:pt x="8819" y="13793"/>
                  <a:pt x="8809" y="13804"/>
                  <a:pt x="8798" y="13814"/>
                </a:cubicBezTo>
                <a:lnTo>
                  <a:pt x="8805" y="13825"/>
                </a:lnTo>
                <a:lnTo>
                  <a:pt x="8812" y="13835"/>
                </a:lnTo>
                <a:cubicBezTo>
                  <a:pt x="8819" y="13846"/>
                  <a:pt x="8823" y="13853"/>
                  <a:pt x="8826" y="13860"/>
                </a:cubicBezTo>
                <a:lnTo>
                  <a:pt x="8833" y="13867"/>
                </a:lnTo>
                <a:cubicBezTo>
                  <a:pt x="8837" y="13877"/>
                  <a:pt x="8844" y="13888"/>
                  <a:pt x="8847" y="13898"/>
                </a:cubicBezTo>
                <a:lnTo>
                  <a:pt x="8851" y="13905"/>
                </a:lnTo>
                <a:cubicBezTo>
                  <a:pt x="8854" y="13912"/>
                  <a:pt x="8858" y="13919"/>
                  <a:pt x="8861" y="13926"/>
                </a:cubicBezTo>
                <a:lnTo>
                  <a:pt x="8865" y="13937"/>
                </a:lnTo>
                <a:cubicBezTo>
                  <a:pt x="8865" y="13944"/>
                  <a:pt x="8868" y="13951"/>
                  <a:pt x="8868" y="13958"/>
                </a:cubicBezTo>
                <a:cubicBezTo>
                  <a:pt x="8868" y="13965"/>
                  <a:pt x="8868" y="13965"/>
                  <a:pt x="8868" y="13968"/>
                </a:cubicBezTo>
                <a:cubicBezTo>
                  <a:pt x="8868" y="13975"/>
                  <a:pt x="8868" y="13982"/>
                  <a:pt x="8868" y="13986"/>
                </a:cubicBezTo>
                <a:lnTo>
                  <a:pt x="8868" y="13996"/>
                </a:lnTo>
                <a:cubicBezTo>
                  <a:pt x="8868" y="14007"/>
                  <a:pt x="8868" y="14014"/>
                  <a:pt x="8865" y="14024"/>
                </a:cubicBezTo>
                <a:cubicBezTo>
                  <a:pt x="8851" y="14080"/>
                  <a:pt x="8809" y="14126"/>
                  <a:pt x="8756" y="14150"/>
                </a:cubicBezTo>
                <a:cubicBezTo>
                  <a:pt x="8756" y="14150"/>
                  <a:pt x="8753" y="14154"/>
                  <a:pt x="8753" y="14154"/>
                </a:cubicBezTo>
                <a:cubicBezTo>
                  <a:pt x="8760" y="14196"/>
                  <a:pt x="8774" y="14234"/>
                  <a:pt x="8795" y="14269"/>
                </a:cubicBezTo>
                <a:cubicBezTo>
                  <a:pt x="8851" y="14389"/>
                  <a:pt x="8935" y="14564"/>
                  <a:pt x="8886" y="14781"/>
                </a:cubicBezTo>
                <a:lnTo>
                  <a:pt x="8886" y="14784"/>
                </a:lnTo>
                <a:cubicBezTo>
                  <a:pt x="8851" y="14942"/>
                  <a:pt x="8826" y="15057"/>
                  <a:pt x="8851" y="15092"/>
                </a:cubicBezTo>
                <a:cubicBezTo>
                  <a:pt x="8872" y="15110"/>
                  <a:pt x="8893" y="15120"/>
                  <a:pt x="8917" y="15124"/>
                </a:cubicBezTo>
                <a:cubicBezTo>
                  <a:pt x="8980" y="15134"/>
                  <a:pt x="9043" y="15141"/>
                  <a:pt x="9106" y="15145"/>
                </a:cubicBezTo>
                <a:cubicBezTo>
                  <a:pt x="9204" y="15145"/>
                  <a:pt x="9306" y="15162"/>
                  <a:pt x="9404" y="15190"/>
                </a:cubicBezTo>
                <a:cubicBezTo>
                  <a:pt x="9421" y="15197"/>
                  <a:pt x="9439" y="15204"/>
                  <a:pt x="9453" y="15208"/>
                </a:cubicBezTo>
                <a:cubicBezTo>
                  <a:pt x="9477" y="15216"/>
                  <a:pt x="9490" y="15220"/>
                  <a:pt x="9501" y="15220"/>
                </a:cubicBezTo>
                <a:cubicBezTo>
                  <a:pt x="9513" y="15220"/>
                  <a:pt x="9523" y="15214"/>
                  <a:pt x="9544" y="15201"/>
                </a:cubicBezTo>
                <a:cubicBezTo>
                  <a:pt x="9561" y="15190"/>
                  <a:pt x="9586" y="15183"/>
                  <a:pt x="9610" y="15180"/>
                </a:cubicBezTo>
                <a:cubicBezTo>
                  <a:pt x="9624" y="15180"/>
                  <a:pt x="9642" y="15183"/>
                  <a:pt x="9659" y="15187"/>
                </a:cubicBezTo>
                <a:cubicBezTo>
                  <a:pt x="9666" y="15187"/>
                  <a:pt x="9673" y="15190"/>
                  <a:pt x="9680" y="15194"/>
                </a:cubicBezTo>
                <a:cubicBezTo>
                  <a:pt x="9789" y="15236"/>
                  <a:pt x="9890" y="15393"/>
                  <a:pt x="9957" y="15533"/>
                </a:cubicBezTo>
                <a:cubicBezTo>
                  <a:pt x="9981" y="15586"/>
                  <a:pt x="10002" y="15642"/>
                  <a:pt x="10020" y="15701"/>
                </a:cubicBezTo>
                <a:cubicBezTo>
                  <a:pt x="10072" y="15897"/>
                  <a:pt x="10181" y="16181"/>
                  <a:pt x="10233" y="16254"/>
                </a:cubicBezTo>
                <a:lnTo>
                  <a:pt x="10275" y="16230"/>
                </a:lnTo>
                <a:cubicBezTo>
                  <a:pt x="10346" y="16190"/>
                  <a:pt x="10447" y="16132"/>
                  <a:pt x="10561" y="16132"/>
                </a:cubicBezTo>
                <a:cubicBezTo>
                  <a:pt x="10588" y="16132"/>
                  <a:pt x="10615" y="16135"/>
                  <a:pt x="10643" y="16142"/>
                </a:cubicBezTo>
                <a:cubicBezTo>
                  <a:pt x="10664" y="16149"/>
                  <a:pt x="10689" y="16156"/>
                  <a:pt x="10706" y="16167"/>
                </a:cubicBezTo>
                <a:cubicBezTo>
                  <a:pt x="10713" y="16170"/>
                  <a:pt x="10720" y="16174"/>
                  <a:pt x="10724" y="16177"/>
                </a:cubicBezTo>
                <a:cubicBezTo>
                  <a:pt x="10755" y="16202"/>
                  <a:pt x="10780" y="16230"/>
                  <a:pt x="10794" y="16265"/>
                </a:cubicBezTo>
                <a:cubicBezTo>
                  <a:pt x="10843" y="16401"/>
                  <a:pt x="10797" y="16629"/>
                  <a:pt x="10748" y="16867"/>
                </a:cubicBezTo>
                <a:cubicBezTo>
                  <a:pt x="10727" y="16965"/>
                  <a:pt x="10706" y="17060"/>
                  <a:pt x="10699" y="17137"/>
                </a:cubicBezTo>
                <a:lnTo>
                  <a:pt x="10738" y="17137"/>
                </a:lnTo>
                <a:cubicBezTo>
                  <a:pt x="10752" y="17136"/>
                  <a:pt x="10767" y="17136"/>
                  <a:pt x="10781" y="17136"/>
                </a:cubicBezTo>
                <a:cubicBezTo>
                  <a:pt x="10853" y="17136"/>
                  <a:pt x="10923" y="17143"/>
                  <a:pt x="10993" y="17158"/>
                </a:cubicBezTo>
                <a:lnTo>
                  <a:pt x="11000" y="17161"/>
                </a:lnTo>
                <a:lnTo>
                  <a:pt x="11007" y="17165"/>
                </a:lnTo>
                <a:lnTo>
                  <a:pt x="11014" y="17168"/>
                </a:lnTo>
                <a:cubicBezTo>
                  <a:pt x="11158" y="17238"/>
                  <a:pt x="11189" y="17875"/>
                  <a:pt x="11154" y="18057"/>
                </a:cubicBezTo>
                <a:lnTo>
                  <a:pt x="11154" y="18061"/>
                </a:lnTo>
                <a:cubicBezTo>
                  <a:pt x="11151" y="18071"/>
                  <a:pt x="11147" y="18078"/>
                  <a:pt x="11147" y="18085"/>
                </a:cubicBezTo>
                <a:cubicBezTo>
                  <a:pt x="11109" y="18180"/>
                  <a:pt x="10972" y="18243"/>
                  <a:pt x="10755" y="18341"/>
                </a:cubicBezTo>
                <a:cubicBezTo>
                  <a:pt x="10650" y="18379"/>
                  <a:pt x="10552" y="18428"/>
                  <a:pt x="10457" y="18484"/>
                </a:cubicBezTo>
                <a:cubicBezTo>
                  <a:pt x="10265" y="18611"/>
                  <a:pt x="9768" y="19076"/>
                  <a:pt x="9530" y="19461"/>
                </a:cubicBezTo>
                <a:cubicBezTo>
                  <a:pt x="9502" y="19503"/>
                  <a:pt x="9474" y="19549"/>
                  <a:pt x="9442" y="19591"/>
                </a:cubicBezTo>
                <a:cubicBezTo>
                  <a:pt x="9358" y="19703"/>
                  <a:pt x="9267" y="19808"/>
                  <a:pt x="9169" y="19909"/>
                </a:cubicBezTo>
                <a:lnTo>
                  <a:pt x="9155" y="19923"/>
                </a:lnTo>
                <a:lnTo>
                  <a:pt x="9162" y="19923"/>
                </a:lnTo>
                <a:lnTo>
                  <a:pt x="9173" y="19920"/>
                </a:lnTo>
                <a:lnTo>
                  <a:pt x="9180" y="19916"/>
                </a:lnTo>
                <a:lnTo>
                  <a:pt x="9197" y="19913"/>
                </a:lnTo>
                <a:lnTo>
                  <a:pt x="9204" y="19913"/>
                </a:lnTo>
                <a:lnTo>
                  <a:pt x="9222" y="19909"/>
                </a:lnTo>
                <a:lnTo>
                  <a:pt x="9225" y="19909"/>
                </a:lnTo>
                <a:cubicBezTo>
                  <a:pt x="9243" y="19907"/>
                  <a:pt x="9260" y="19904"/>
                  <a:pt x="9277" y="19904"/>
                </a:cubicBezTo>
                <a:cubicBezTo>
                  <a:pt x="9284" y="19904"/>
                  <a:pt x="9292" y="19905"/>
                  <a:pt x="9299" y="19906"/>
                </a:cubicBezTo>
                <a:lnTo>
                  <a:pt x="9341" y="19906"/>
                </a:lnTo>
                <a:lnTo>
                  <a:pt x="9358" y="19913"/>
                </a:lnTo>
                <a:lnTo>
                  <a:pt x="9376" y="19916"/>
                </a:lnTo>
                <a:lnTo>
                  <a:pt x="9393" y="19920"/>
                </a:lnTo>
                <a:lnTo>
                  <a:pt x="9411" y="19927"/>
                </a:lnTo>
                <a:lnTo>
                  <a:pt x="9432" y="19934"/>
                </a:lnTo>
                <a:lnTo>
                  <a:pt x="9449" y="19941"/>
                </a:lnTo>
                <a:lnTo>
                  <a:pt x="9470" y="19951"/>
                </a:lnTo>
                <a:lnTo>
                  <a:pt x="9488" y="19962"/>
                </a:lnTo>
                <a:lnTo>
                  <a:pt x="9509" y="19972"/>
                </a:lnTo>
                <a:lnTo>
                  <a:pt x="9530" y="19990"/>
                </a:lnTo>
                <a:lnTo>
                  <a:pt x="9551" y="20000"/>
                </a:lnTo>
                <a:lnTo>
                  <a:pt x="9572" y="20021"/>
                </a:lnTo>
                <a:lnTo>
                  <a:pt x="9589" y="20035"/>
                </a:lnTo>
                <a:cubicBezTo>
                  <a:pt x="9600" y="20042"/>
                  <a:pt x="9607" y="20053"/>
                  <a:pt x="9617" y="20063"/>
                </a:cubicBezTo>
                <a:lnTo>
                  <a:pt x="9631" y="20077"/>
                </a:lnTo>
                <a:cubicBezTo>
                  <a:pt x="9645" y="20091"/>
                  <a:pt x="9659" y="20105"/>
                  <a:pt x="9677" y="20123"/>
                </a:cubicBezTo>
                <a:cubicBezTo>
                  <a:pt x="9750" y="20214"/>
                  <a:pt x="9810" y="20315"/>
                  <a:pt x="9852" y="20424"/>
                </a:cubicBezTo>
                <a:cubicBezTo>
                  <a:pt x="9859" y="20438"/>
                  <a:pt x="9866" y="20455"/>
                  <a:pt x="9869" y="20466"/>
                </a:cubicBezTo>
                <a:cubicBezTo>
                  <a:pt x="9880" y="20459"/>
                  <a:pt x="9887" y="20448"/>
                  <a:pt x="9894" y="20438"/>
                </a:cubicBezTo>
                <a:cubicBezTo>
                  <a:pt x="9936" y="20389"/>
                  <a:pt x="9992" y="20319"/>
                  <a:pt x="10072" y="20319"/>
                </a:cubicBezTo>
                <a:lnTo>
                  <a:pt x="10076" y="20319"/>
                </a:lnTo>
                <a:cubicBezTo>
                  <a:pt x="10132" y="20319"/>
                  <a:pt x="10184" y="20354"/>
                  <a:pt x="10230" y="20424"/>
                </a:cubicBezTo>
                <a:cubicBezTo>
                  <a:pt x="10314" y="20539"/>
                  <a:pt x="10489" y="20648"/>
                  <a:pt x="10626" y="20732"/>
                </a:cubicBezTo>
                <a:cubicBezTo>
                  <a:pt x="10703" y="20774"/>
                  <a:pt x="10776" y="20827"/>
                  <a:pt x="10839" y="20886"/>
                </a:cubicBezTo>
                <a:cubicBezTo>
                  <a:pt x="10871" y="20914"/>
                  <a:pt x="10902" y="20935"/>
                  <a:pt x="10937" y="20956"/>
                </a:cubicBezTo>
                <a:cubicBezTo>
                  <a:pt x="11060" y="21033"/>
                  <a:pt x="11224" y="21138"/>
                  <a:pt x="11224" y="21359"/>
                </a:cubicBezTo>
                <a:cubicBezTo>
                  <a:pt x="11224" y="21404"/>
                  <a:pt x="11217" y="21460"/>
                  <a:pt x="11214" y="21523"/>
                </a:cubicBezTo>
                <a:cubicBezTo>
                  <a:pt x="11214" y="21541"/>
                  <a:pt x="11210" y="21558"/>
                  <a:pt x="11207" y="21576"/>
                </a:cubicBezTo>
                <a:lnTo>
                  <a:pt x="11207" y="21586"/>
                </a:lnTo>
                <a:cubicBezTo>
                  <a:pt x="11207" y="21604"/>
                  <a:pt x="11207" y="21625"/>
                  <a:pt x="11203" y="21642"/>
                </a:cubicBezTo>
                <a:lnTo>
                  <a:pt x="11203" y="21653"/>
                </a:lnTo>
                <a:cubicBezTo>
                  <a:pt x="11203" y="21674"/>
                  <a:pt x="11200" y="21695"/>
                  <a:pt x="11200" y="21716"/>
                </a:cubicBezTo>
                <a:lnTo>
                  <a:pt x="11200" y="21719"/>
                </a:lnTo>
                <a:lnTo>
                  <a:pt x="11200" y="21775"/>
                </a:lnTo>
                <a:lnTo>
                  <a:pt x="11200" y="21786"/>
                </a:lnTo>
                <a:lnTo>
                  <a:pt x="11200" y="21845"/>
                </a:lnTo>
                <a:lnTo>
                  <a:pt x="11200" y="21859"/>
                </a:lnTo>
                <a:cubicBezTo>
                  <a:pt x="11200" y="21880"/>
                  <a:pt x="11203" y="21901"/>
                  <a:pt x="11207" y="21919"/>
                </a:cubicBezTo>
                <a:lnTo>
                  <a:pt x="11207" y="21929"/>
                </a:lnTo>
                <a:cubicBezTo>
                  <a:pt x="11210" y="21947"/>
                  <a:pt x="11214" y="21964"/>
                  <a:pt x="11217" y="21985"/>
                </a:cubicBezTo>
                <a:lnTo>
                  <a:pt x="11217" y="21996"/>
                </a:lnTo>
                <a:cubicBezTo>
                  <a:pt x="11221" y="22013"/>
                  <a:pt x="11224" y="22034"/>
                  <a:pt x="11231" y="22055"/>
                </a:cubicBezTo>
                <a:lnTo>
                  <a:pt x="11231" y="22059"/>
                </a:lnTo>
                <a:cubicBezTo>
                  <a:pt x="11291" y="21992"/>
                  <a:pt x="11357" y="21933"/>
                  <a:pt x="11427" y="21884"/>
                </a:cubicBezTo>
                <a:cubicBezTo>
                  <a:pt x="11637" y="21733"/>
                  <a:pt x="11669" y="21632"/>
                  <a:pt x="11714" y="21488"/>
                </a:cubicBezTo>
                <a:cubicBezTo>
                  <a:pt x="11742" y="21397"/>
                  <a:pt x="11777" y="21310"/>
                  <a:pt x="11819" y="21226"/>
                </a:cubicBezTo>
                <a:cubicBezTo>
                  <a:pt x="11865" y="21142"/>
                  <a:pt x="11896" y="21047"/>
                  <a:pt x="11907" y="20953"/>
                </a:cubicBezTo>
                <a:cubicBezTo>
                  <a:pt x="11924" y="20795"/>
                  <a:pt x="12001" y="20648"/>
                  <a:pt x="12124" y="20543"/>
                </a:cubicBezTo>
                <a:cubicBezTo>
                  <a:pt x="12229" y="20441"/>
                  <a:pt x="12225" y="20368"/>
                  <a:pt x="12222" y="20280"/>
                </a:cubicBezTo>
                <a:cubicBezTo>
                  <a:pt x="12218" y="20172"/>
                  <a:pt x="12215" y="20049"/>
                  <a:pt x="12432" y="19948"/>
                </a:cubicBezTo>
                <a:cubicBezTo>
                  <a:pt x="12503" y="19915"/>
                  <a:pt x="12563" y="19898"/>
                  <a:pt x="12613" y="19898"/>
                </a:cubicBezTo>
                <a:cubicBezTo>
                  <a:pt x="12665" y="19898"/>
                  <a:pt x="12705" y="19916"/>
                  <a:pt x="12733" y="19951"/>
                </a:cubicBezTo>
                <a:cubicBezTo>
                  <a:pt x="12852" y="20105"/>
                  <a:pt x="12604" y="20445"/>
                  <a:pt x="12523" y="20546"/>
                </a:cubicBezTo>
                <a:cubicBezTo>
                  <a:pt x="12491" y="20589"/>
                  <a:pt x="12460" y="20624"/>
                  <a:pt x="12435" y="20659"/>
                </a:cubicBezTo>
                <a:lnTo>
                  <a:pt x="12470" y="20634"/>
                </a:lnTo>
                <a:cubicBezTo>
                  <a:pt x="12768" y="20413"/>
                  <a:pt x="12905" y="20119"/>
                  <a:pt x="13066" y="19780"/>
                </a:cubicBezTo>
                <a:cubicBezTo>
                  <a:pt x="13094" y="19717"/>
                  <a:pt x="13125" y="19654"/>
                  <a:pt x="13153" y="19591"/>
                </a:cubicBezTo>
                <a:cubicBezTo>
                  <a:pt x="13353" y="19181"/>
                  <a:pt x="13524" y="19003"/>
                  <a:pt x="13748" y="18971"/>
                </a:cubicBezTo>
                <a:cubicBezTo>
                  <a:pt x="13825" y="18961"/>
                  <a:pt x="13888" y="18737"/>
                  <a:pt x="13850" y="18253"/>
                </a:cubicBezTo>
                <a:cubicBezTo>
                  <a:pt x="13843" y="18173"/>
                  <a:pt x="13832" y="18096"/>
                  <a:pt x="13822" y="18019"/>
                </a:cubicBezTo>
                <a:cubicBezTo>
                  <a:pt x="13790" y="17791"/>
                  <a:pt x="13759" y="17574"/>
                  <a:pt x="13871" y="17399"/>
                </a:cubicBezTo>
                <a:cubicBezTo>
                  <a:pt x="13913" y="17333"/>
                  <a:pt x="13934" y="17252"/>
                  <a:pt x="13934" y="17175"/>
                </a:cubicBezTo>
                <a:cubicBezTo>
                  <a:pt x="13937" y="17091"/>
                  <a:pt x="13944" y="16969"/>
                  <a:pt x="14098" y="16969"/>
                </a:cubicBezTo>
                <a:cubicBezTo>
                  <a:pt x="14238" y="16969"/>
                  <a:pt x="14508" y="16703"/>
                  <a:pt x="14743" y="16468"/>
                </a:cubicBezTo>
                <a:cubicBezTo>
                  <a:pt x="15023" y="16188"/>
                  <a:pt x="15212" y="16156"/>
                  <a:pt x="15499" y="16132"/>
                </a:cubicBezTo>
                <a:cubicBezTo>
                  <a:pt x="15618" y="16121"/>
                  <a:pt x="15628" y="16104"/>
                  <a:pt x="15639" y="16079"/>
                </a:cubicBezTo>
                <a:cubicBezTo>
                  <a:pt x="15667" y="16020"/>
                  <a:pt x="15723" y="15974"/>
                  <a:pt x="15789" y="15964"/>
                </a:cubicBezTo>
                <a:cubicBezTo>
                  <a:pt x="15908" y="15932"/>
                  <a:pt x="16003" y="15838"/>
                  <a:pt x="16094" y="15747"/>
                </a:cubicBezTo>
                <a:cubicBezTo>
                  <a:pt x="16125" y="15715"/>
                  <a:pt x="16157" y="15684"/>
                  <a:pt x="16188" y="15656"/>
                </a:cubicBezTo>
                <a:cubicBezTo>
                  <a:pt x="16241" y="15607"/>
                  <a:pt x="16329" y="15591"/>
                  <a:pt x="16439" y="15591"/>
                </a:cubicBezTo>
                <a:cubicBezTo>
                  <a:pt x="16544" y="15591"/>
                  <a:pt x="16668" y="15605"/>
                  <a:pt x="16801" y="15621"/>
                </a:cubicBezTo>
                <a:cubicBezTo>
                  <a:pt x="16913" y="15635"/>
                  <a:pt x="17029" y="15645"/>
                  <a:pt x="17141" y="15649"/>
                </a:cubicBezTo>
                <a:lnTo>
                  <a:pt x="17235" y="15649"/>
                </a:lnTo>
                <a:cubicBezTo>
                  <a:pt x="17257" y="15649"/>
                  <a:pt x="17279" y="15649"/>
                  <a:pt x="17300" y="15649"/>
                </a:cubicBezTo>
                <a:cubicBezTo>
                  <a:pt x="17415" y="15649"/>
                  <a:pt x="17511" y="15646"/>
                  <a:pt x="17543" y="15614"/>
                </a:cubicBezTo>
                <a:cubicBezTo>
                  <a:pt x="17557" y="15596"/>
                  <a:pt x="17564" y="15579"/>
                  <a:pt x="17561" y="15558"/>
                </a:cubicBezTo>
                <a:cubicBezTo>
                  <a:pt x="17561" y="15337"/>
                  <a:pt x="17722" y="15162"/>
                  <a:pt x="17928" y="15162"/>
                </a:cubicBezTo>
                <a:cubicBezTo>
                  <a:pt x="18051" y="15162"/>
                  <a:pt x="18103" y="15155"/>
                  <a:pt x="18103" y="14938"/>
                </a:cubicBezTo>
                <a:cubicBezTo>
                  <a:pt x="18103" y="14686"/>
                  <a:pt x="18180" y="14515"/>
                  <a:pt x="18348" y="14389"/>
                </a:cubicBezTo>
                <a:cubicBezTo>
                  <a:pt x="18443" y="14318"/>
                  <a:pt x="18481" y="14168"/>
                  <a:pt x="18513" y="14031"/>
                </a:cubicBezTo>
                <a:cubicBezTo>
                  <a:pt x="18523" y="13989"/>
                  <a:pt x="18530" y="13951"/>
                  <a:pt x="18544" y="13912"/>
                </a:cubicBezTo>
                <a:cubicBezTo>
                  <a:pt x="18562" y="13842"/>
                  <a:pt x="18614" y="13790"/>
                  <a:pt x="18681" y="13765"/>
                </a:cubicBezTo>
                <a:cubicBezTo>
                  <a:pt x="18726" y="13741"/>
                  <a:pt x="18747" y="13730"/>
                  <a:pt x="18747" y="13639"/>
                </a:cubicBezTo>
                <a:cubicBezTo>
                  <a:pt x="18751" y="13510"/>
                  <a:pt x="18768" y="13384"/>
                  <a:pt x="18793" y="13258"/>
                </a:cubicBezTo>
                <a:cubicBezTo>
                  <a:pt x="18814" y="13163"/>
                  <a:pt x="18828" y="13069"/>
                  <a:pt x="18832" y="12974"/>
                </a:cubicBezTo>
                <a:cubicBezTo>
                  <a:pt x="18832" y="12827"/>
                  <a:pt x="18933" y="12775"/>
                  <a:pt x="19007" y="12733"/>
                </a:cubicBezTo>
                <a:cubicBezTo>
                  <a:pt x="19052" y="12715"/>
                  <a:pt x="19091" y="12684"/>
                  <a:pt x="19122" y="12645"/>
                </a:cubicBezTo>
                <a:cubicBezTo>
                  <a:pt x="19143" y="12610"/>
                  <a:pt x="19140" y="12568"/>
                  <a:pt x="19129" y="12484"/>
                </a:cubicBezTo>
                <a:cubicBezTo>
                  <a:pt x="19101" y="12316"/>
                  <a:pt x="19115" y="12141"/>
                  <a:pt x="19175" y="11980"/>
                </a:cubicBezTo>
                <a:cubicBezTo>
                  <a:pt x="19259" y="11742"/>
                  <a:pt x="19231" y="11507"/>
                  <a:pt x="19203" y="11280"/>
                </a:cubicBezTo>
                <a:cubicBezTo>
                  <a:pt x="19185" y="11164"/>
                  <a:pt x="19175" y="11049"/>
                  <a:pt x="19171" y="10933"/>
                </a:cubicBezTo>
                <a:cubicBezTo>
                  <a:pt x="19171" y="10562"/>
                  <a:pt x="19171" y="10212"/>
                  <a:pt x="19315" y="10082"/>
                </a:cubicBezTo>
                <a:cubicBezTo>
                  <a:pt x="19353" y="10047"/>
                  <a:pt x="19360" y="10026"/>
                  <a:pt x="19360" y="10023"/>
                </a:cubicBezTo>
                <a:cubicBezTo>
                  <a:pt x="19357" y="10019"/>
                  <a:pt x="19357" y="10005"/>
                  <a:pt x="19290" y="9974"/>
                </a:cubicBezTo>
                <a:cubicBezTo>
                  <a:pt x="19227" y="9946"/>
                  <a:pt x="19199" y="9872"/>
                  <a:pt x="19227" y="9809"/>
                </a:cubicBezTo>
                <a:cubicBezTo>
                  <a:pt x="19254" y="9737"/>
                  <a:pt x="19323" y="9690"/>
                  <a:pt x="19400" y="9690"/>
                </a:cubicBezTo>
                <a:cubicBezTo>
                  <a:pt x="19412" y="9690"/>
                  <a:pt x="19425" y="9692"/>
                  <a:pt x="19437" y="9694"/>
                </a:cubicBezTo>
                <a:cubicBezTo>
                  <a:pt x="19476" y="9708"/>
                  <a:pt x="19511" y="9732"/>
                  <a:pt x="19542" y="9760"/>
                </a:cubicBezTo>
                <a:cubicBezTo>
                  <a:pt x="19594" y="9803"/>
                  <a:pt x="19630" y="9828"/>
                  <a:pt x="19667" y="9828"/>
                </a:cubicBezTo>
                <a:cubicBezTo>
                  <a:pt x="19685" y="9828"/>
                  <a:pt x="19704" y="9822"/>
                  <a:pt x="19724" y="9809"/>
                </a:cubicBezTo>
                <a:cubicBezTo>
                  <a:pt x="19843" y="9736"/>
                  <a:pt x="19980" y="9386"/>
                  <a:pt x="20088" y="9106"/>
                </a:cubicBezTo>
                <a:lnTo>
                  <a:pt x="20134" y="8994"/>
                </a:lnTo>
                <a:cubicBezTo>
                  <a:pt x="20249" y="8696"/>
                  <a:pt x="20435" y="8637"/>
                  <a:pt x="20585" y="8591"/>
                </a:cubicBezTo>
                <a:cubicBezTo>
                  <a:pt x="20620" y="8581"/>
                  <a:pt x="20655" y="8570"/>
                  <a:pt x="20690" y="8556"/>
                </a:cubicBezTo>
                <a:cubicBezTo>
                  <a:pt x="20820" y="8500"/>
                  <a:pt x="21181" y="8126"/>
                  <a:pt x="21419" y="7513"/>
                </a:cubicBezTo>
                <a:cubicBezTo>
                  <a:pt x="21601" y="7040"/>
                  <a:pt x="21471" y="6571"/>
                  <a:pt x="21366" y="6193"/>
                </a:cubicBezTo>
                <a:cubicBezTo>
                  <a:pt x="21345" y="6113"/>
                  <a:pt x="21324" y="6035"/>
                  <a:pt x="21307" y="5965"/>
                </a:cubicBezTo>
                <a:cubicBezTo>
                  <a:pt x="21250" y="5726"/>
                  <a:pt x="21198" y="5684"/>
                  <a:pt x="21091" y="5684"/>
                </a:cubicBezTo>
                <a:cubicBezTo>
                  <a:pt x="21065" y="5684"/>
                  <a:pt x="21035" y="5686"/>
                  <a:pt x="21002" y="5689"/>
                </a:cubicBezTo>
                <a:cubicBezTo>
                  <a:pt x="20971" y="5692"/>
                  <a:pt x="20939" y="5696"/>
                  <a:pt x="20901" y="5699"/>
                </a:cubicBezTo>
                <a:cubicBezTo>
                  <a:pt x="20883" y="5700"/>
                  <a:pt x="20866" y="5701"/>
                  <a:pt x="20849" y="5701"/>
                </a:cubicBezTo>
                <a:cubicBezTo>
                  <a:pt x="20427" y="5701"/>
                  <a:pt x="19986" y="5456"/>
                  <a:pt x="19539" y="4975"/>
                </a:cubicBezTo>
                <a:cubicBezTo>
                  <a:pt x="19146" y="4547"/>
                  <a:pt x="18764" y="4431"/>
                  <a:pt x="18442" y="4431"/>
                </a:cubicBezTo>
                <a:cubicBezTo>
                  <a:pt x="18279" y="4431"/>
                  <a:pt x="18131" y="4461"/>
                  <a:pt x="18005" y="4495"/>
                </a:cubicBezTo>
                <a:cubicBezTo>
                  <a:pt x="17940" y="4513"/>
                  <a:pt x="17874" y="4520"/>
                  <a:pt x="17809" y="4520"/>
                </a:cubicBezTo>
                <a:cubicBezTo>
                  <a:pt x="17576" y="4520"/>
                  <a:pt x="17351" y="4423"/>
                  <a:pt x="17165" y="4341"/>
                </a:cubicBezTo>
                <a:cubicBezTo>
                  <a:pt x="17078" y="4303"/>
                  <a:pt x="16987" y="4268"/>
                  <a:pt x="16892" y="4243"/>
                </a:cubicBezTo>
                <a:cubicBezTo>
                  <a:pt x="16875" y="4239"/>
                  <a:pt x="16858" y="4237"/>
                  <a:pt x="16840" y="4237"/>
                </a:cubicBezTo>
                <a:cubicBezTo>
                  <a:pt x="16712" y="4237"/>
                  <a:pt x="16578" y="4343"/>
                  <a:pt x="16454" y="4436"/>
                </a:cubicBezTo>
                <a:cubicBezTo>
                  <a:pt x="16384" y="4499"/>
                  <a:pt x="16304" y="4551"/>
                  <a:pt x="16216" y="4590"/>
                </a:cubicBezTo>
                <a:cubicBezTo>
                  <a:pt x="16192" y="4600"/>
                  <a:pt x="16171" y="4604"/>
                  <a:pt x="16152" y="4604"/>
                </a:cubicBezTo>
                <a:cubicBezTo>
                  <a:pt x="16124" y="4604"/>
                  <a:pt x="16102" y="4594"/>
                  <a:pt x="16083" y="4576"/>
                </a:cubicBezTo>
                <a:cubicBezTo>
                  <a:pt x="16034" y="4520"/>
                  <a:pt x="16069" y="4443"/>
                  <a:pt x="16132" y="4310"/>
                </a:cubicBezTo>
                <a:cubicBezTo>
                  <a:pt x="16174" y="4212"/>
                  <a:pt x="16230" y="4089"/>
                  <a:pt x="16237" y="4002"/>
                </a:cubicBezTo>
                <a:cubicBezTo>
                  <a:pt x="16237" y="3949"/>
                  <a:pt x="16157" y="3746"/>
                  <a:pt x="14991" y="3291"/>
                </a:cubicBezTo>
                <a:cubicBezTo>
                  <a:pt x="14809" y="3219"/>
                  <a:pt x="14657" y="3183"/>
                  <a:pt x="14543" y="3183"/>
                </a:cubicBezTo>
                <a:cubicBezTo>
                  <a:pt x="14473" y="3183"/>
                  <a:pt x="14416" y="3196"/>
                  <a:pt x="14375" y="3224"/>
                </a:cubicBezTo>
                <a:cubicBezTo>
                  <a:pt x="14312" y="3266"/>
                  <a:pt x="14280" y="3350"/>
                  <a:pt x="14280" y="3473"/>
                </a:cubicBezTo>
                <a:cubicBezTo>
                  <a:pt x="14280" y="3546"/>
                  <a:pt x="14273" y="3623"/>
                  <a:pt x="14221" y="3658"/>
                </a:cubicBezTo>
                <a:cubicBezTo>
                  <a:pt x="14200" y="3675"/>
                  <a:pt x="14179" y="3680"/>
                  <a:pt x="14158" y="3680"/>
                </a:cubicBezTo>
                <a:cubicBezTo>
                  <a:pt x="14129" y="3680"/>
                  <a:pt x="14102" y="3670"/>
                  <a:pt x="14077" y="3662"/>
                </a:cubicBezTo>
                <a:cubicBezTo>
                  <a:pt x="14052" y="3654"/>
                  <a:pt x="14029" y="3646"/>
                  <a:pt x="14008" y="3646"/>
                </a:cubicBezTo>
                <a:cubicBezTo>
                  <a:pt x="13967" y="3646"/>
                  <a:pt x="13930" y="3673"/>
                  <a:pt x="13888" y="3767"/>
                </a:cubicBezTo>
                <a:cubicBezTo>
                  <a:pt x="13791" y="3983"/>
                  <a:pt x="13656" y="4006"/>
                  <a:pt x="13595" y="4006"/>
                </a:cubicBezTo>
                <a:cubicBezTo>
                  <a:pt x="13588" y="4006"/>
                  <a:pt x="13582" y="4005"/>
                  <a:pt x="13577" y="4005"/>
                </a:cubicBezTo>
                <a:cubicBezTo>
                  <a:pt x="13500" y="3998"/>
                  <a:pt x="13437" y="3949"/>
                  <a:pt x="13419" y="3875"/>
                </a:cubicBezTo>
                <a:cubicBezTo>
                  <a:pt x="13405" y="3805"/>
                  <a:pt x="13440" y="3739"/>
                  <a:pt x="13517" y="3693"/>
                </a:cubicBezTo>
                <a:cubicBezTo>
                  <a:pt x="13696" y="3588"/>
                  <a:pt x="13885" y="3333"/>
                  <a:pt x="13958" y="3102"/>
                </a:cubicBezTo>
                <a:cubicBezTo>
                  <a:pt x="13965" y="3088"/>
                  <a:pt x="13955" y="3070"/>
                  <a:pt x="13934" y="3049"/>
                </a:cubicBezTo>
                <a:cubicBezTo>
                  <a:pt x="13813" y="2936"/>
                  <a:pt x="13454" y="2855"/>
                  <a:pt x="13184" y="2855"/>
                </a:cubicBezTo>
                <a:cubicBezTo>
                  <a:pt x="13088" y="2855"/>
                  <a:pt x="13002" y="2865"/>
                  <a:pt x="12943" y="2888"/>
                </a:cubicBezTo>
                <a:cubicBezTo>
                  <a:pt x="12831" y="2934"/>
                  <a:pt x="12807" y="3028"/>
                  <a:pt x="12782" y="3151"/>
                </a:cubicBezTo>
                <a:cubicBezTo>
                  <a:pt x="12768" y="3228"/>
                  <a:pt x="12758" y="3301"/>
                  <a:pt x="12691" y="3333"/>
                </a:cubicBezTo>
                <a:cubicBezTo>
                  <a:pt x="12672" y="3339"/>
                  <a:pt x="12653" y="3342"/>
                  <a:pt x="12634" y="3342"/>
                </a:cubicBezTo>
                <a:cubicBezTo>
                  <a:pt x="12599" y="3342"/>
                  <a:pt x="12565" y="3332"/>
                  <a:pt x="12533" y="3312"/>
                </a:cubicBezTo>
                <a:cubicBezTo>
                  <a:pt x="12414" y="3252"/>
                  <a:pt x="12358" y="3116"/>
                  <a:pt x="12400" y="2990"/>
                </a:cubicBezTo>
                <a:cubicBezTo>
                  <a:pt x="12438" y="2865"/>
                  <a:pt x="12559" y="2737"/>
                  <a:pt x="12699" y="2737"/>
                </a:cubicBezTo>
                <a:cubicBezTo>
                  <a:pt x="12705" y="2737"/>
                  <a:pt x="12710" y="2737"/>
                  <a:pt x="12716" y="2738"/>
                </a:cubicBezTo>
                <a:cubicBezTo>
                  <a:pt x="12717" y="2738"/>
                  <a:pt x="12719" y="2738"/>
                  <a:pt x="12721" y="2738"/>
                </a:cubicBezTo>
                <a:cubicBezTo>
                  <a:pt x="12772" y="2738"/>
                  <a:pt x="12932" y="2682"/>
                  <a:pt x="13199" y="2097"/>
                </a:cubicBezTo>
                <a:cubicBezTo>
                  <a:pt x="13258" y="1968"/>
                  <a:pt x="13202" y="1915"/>
                  <a:pt x="13017" y="1792"/>
                </a:cubicBezTo>
                <a:cubicBezTo>
                  <a:pt x="12922" y="1733"/>
                  <a:pt x="12838" y="1663"/>
                  <a:pt x="12761" y="1586"/>
                </a:cubicBezTo>
                <a:cubicBezTo>
                  <a:pt x="12646" y="1456"/>
                  <a:pt x="12600" y="1229"/>
                  <a:pt x="12555" y="1008"/>
                </a:cubicBezTo>
                <a:cubicBezTo>
                  <a:pt x="12523" y="840"/>
                  <a:pt x="12484" y="655"/>
                  <a:pt x="12421" y="578"/>
                </a:cubicBezTo>
                <a:lnTo>
                  <a:pt x="12418" y="581"/>
                </a:lnTo>
                <a:lnTo>
                  <a:pt x="12393" y="606"/>
                </a:lnTo>
                <a:lnTo>
                  <a:pt x="12372" y="630"/>
                </a:lnTo>
                <a:lnTo>
                  <a:pt x="12348" y="655"/>
                </a:lnTo>
                <a:lnTo>
                  <a:pt x="12323" y="679"/>
                </a:lnTo>
                <a:lnTo>
                  <a:pt x="12302" y="704"/>
                </a:lnTo>
                <a:lnTo>
                  <a:pt x="12278" y="732"/>
                </a:lnTo>
                <a:lnTo>
                  <a:pt x="12257" y="756"/>
                </a:lnTo>
                <a:lnTo>
                  <a:pt x="12229" y="784"/>
                </a:lnTo>
                <a:lnTo>
                  <a:pt x="12208" y="809"/>
                </a:lnTo>
                <a:lnTo>
                  <a:pt x="12183" y="837"/>
                </a:lnTo>
                <a:lnTo>
                  <a:pt x="12162" y="861"/>
                </a:lnTo>
                <a:lnTo>
                  <a:pt x="12138" y="893"/>
                </a:lnTo>
                <a:lnTo>
                  <a:pt x="12120" y="917"/>
                </a:lnTo>
                <a:lnTo>
                  <a:pt x="12096" y="945"/>
                </a:lnTo>
                <a:lnTo>
                  <a:pt x="12075" y="973"/>
                </a:lnTo>
                <a:lnTo>
                  <a:pt x="12054" y="1001"/>
                </a:lnTo>
                <a:lnTo>
                  <a:pt x="12036" y="1026"/>
                </a:lnTo>
                <a:lnTo>
                  <a:pt x="12015" y="1057"/>
                </a:lnTo>
                <a:lnTo>
                  <a:pt x="11998" y="1082"/>
                </a:lnTo>
                <a:lnTo>
                  <a:pt x="11977" y="1110"/>
                </a:lnTo>
                <a:lnTo>
                  <a:pt x="11959" y="1134"/>
                </a:lnTo>
                <a:lnTo>
                  <a:pt x="11942" y="1162"/>
                </a:lnTo>
                <a:lnTo>
                  <a:pt x="11928" y="1187"/>
                </a:lnTo>
                <a:lnTo>
                  <a:pt x="11910" y="1215"/>
                </a:lnTo>
                <a:lnTo>
                  <a:pt x="11900" y="1239"/>
                </a:lnTo>
                <a:cubicBezTo>
                  <a:pt x="11893" y="1250"/>
                  <a:pt x="11889" y="1257"/>
                  <a:pt x="11882" y="1267"/>
                </a:cubicBezTo>
                <a:lnTo>
                  <a:pt x="11872" y="1288"/>
                </a:lnTo>
                <a:cubicBezTo>
                  <a:pt x="11868" y="1299"/>
                  <a:pt x="11861" y="1309"/>
                  <a:pt x="11858" y="1320"/>
                </a:cubicBezTo>
                <a:lnTo>
                  <a:pt x="11851" y="1337"/>
                </a:lnTo>
                <a:cubicBezTo>
                  <a:pt x="11844" y="1351"/>
                  <a:pt x="11840" y="1369"/>
                  <a:pt x="11833" y="1383"/>
                </a:cubicBezTo>
                <a:cubicBezTo>
                  <a:pt x="11750" y="1639"/>
                  <a:pt x="11626" y="1645"/>
                  <a:pt x="11493" y="1645"/>
                </a:cubicBezTo>
                <a:cubicBezTo>
                  <a:pt x="11487" y="1645"/>
                  <a:pt x="11480" y="1645"/>
                  <a:pt x="11473" y="1645"/>
                </a:cubicBezTo>
                <a:lnTo>
                  <a:pt x="11417" y="1645"/>
                </a:lnTo>
                <a:cubicBezTo>
                  <a:pt x="11347" y="1645"/>
                  <a:pt x="11280" y="1652"/>
                  <a:pt x="11217" y="1673"/>
                </a:cubicBezTo>
                <a:cubicBezTo>
                  <a:pt x="11196" y="1680"/>
                  <a:pt x="11179" y="1684"/>
                  <a:pt x="11161" y="1691"/>
                </a:cubicBezTo>
                <a:lnTo>
                  <a:pt x="11151" y="1691"/>
                </a:lnTo>
                <a:cubicBezTo>
                  <a:pt x="11133" y="1694"/>
                  <a:pt x="11119" y="1698"/>
                  <a:pt x="11105" y="1701"/>
                </a:cubicBezTo>
                <a:lnTo>
                  <a:pt x="11095" y="1701"/>
                </a:lnTo>
                <a:cubicBezTo>
                  <a:pt x="11081" y="1705"/>
                  <a:pt x="11067" y="1705"/>
                  <a:pt x="11049" y="1705"/>
                </a:cubicBezTo>
                <a:lnTo>
                  <a:pt x="10990" y="1705"/>
                </a:lnTo>
                <a:cubicBezTo>
                  <a:pt x="10895" y="1705"/>
                  <a:pt x="10804" y="1673"/>
                  <a:pt x="10727" y="1614"/>
                </a:cubicBezTo>
                <a:lnTo>
                  <a:pt x="10724" y="1621"/>
                </a:lnTo>
                <a:lnTo>
                  <a:pt x="10682" y="1568"/>
                </a:lnTo>
                <a:cubicBezTo>
                  <a:pt x="10671" y="1558"/>
                  <a:pt x="10661" y="1547"/>
                  <a:pt x="10650" y="1537"/>
                </a:cubicBezTo>
                <a:lnTo>
                  <a:pt x="10636" y="1516"/>
                </a:lnTo>
                <a:cubicBezTo>
                  <a:pt x="10626" y="1505"/>
                  <a:pt x="10619" y="1491"/>
                  <a:pt x="10608" y="1481"/>
                </a:cubicBezTo>
                <a:cubicBezTo>
                  <a:pt x="10595" y="1458"/>
                  <a:pt x="10558" y="1451"/>
                  <a:pt x="10511" y="1451"/>
                </a:cubicBezTo>
                <a:cubicBezTo>
                  <a:pt x="10457" y="1451"/>
                  <a:pt x="10388" y="1461"/>
                  <a:pt x="10328" y="1470"/>
                </a:cubicBezTo>
                <a:cubicBezTo>
                  <a:pt x="10252" y="1485"/>
                  <a:pt x="10174" y="1492"/>
                  <a:pt x="10097" y="1492"/>
                </a:cubicBezTo>
                <a:cubicBezTo>
                  <a:pt x="10082" y="1492"/>
                  <a:pt x="10067" y="1492"/>
                  <a:pt x="10051" y="1491"/>
                </a:cubicBezTo>
                <a:cubicBezTo>
                  <a:pt x="10045" y="1491"/>
                  <a:pt x="10039" y="1491"/>
                  <a:pt x="10034" y="1491"/>
                </a:cubicBezTo>
                <a:cubicBezTo>
                  <a:pt x="10000" y="1491"/>
                  <a:pt x="9990" y="1506"/>
                  <a:pt x="9978" y="1600"/>
                </a:cubicBezTo>
                <a:cubicBezTo>
                  <a:pt x="9967" y="1673"/>
                  <a:pt x="9953" y="1778"/>
                  <a:pt x="9859" y="1831"/>
                </a:cubicBezTo>
                <a:cubicBezTo>
                  <a:pt x="9848" y="1834"/>
                  <a:pt x="9838" y="1838"/>
                  <a:pt x="9827" y="1841"/>
                </a:cubicBezTo>
                <a:lnTo>
                  <a:pt x="9817" y="1845"/>
                </a:lnTo>
                <a:lnTo>
                  <a:pt x="9796" y="1852"/>
                </a:lnTo>
                <a:lnTo>
                  <a:pt x="9754" y="1852"/>
                </a:lnTo>
                <a:cubicBezTo>
                  <a:pt x="9733" y="1852"/>
                  <a:pt x="9715" y="1848"/>
                  <a:pt x="9698" y="1848"/>
                </a:cubicBezTo>
                <a:lnTo>
                  <a:pt x="9684" y="1848"/>
                </a:lnTo>
                <a:lnTo>
                  <a:pt x="9687" y="1855"/>
                </a:lnTo>
                <a:lnTo>
                  <a:pt x="9568" y="1824"/>
                </a:lnTo>
                <a:lnTo>
                  <a:pt x="9516" y="1810"/>
                </a:lnTo>
                <a:cubicBezTo>
                  <a:pt x="9440" y="1792"/>
                  <a:pt x="9358" y="1771"/>
                  <a:pt x="9298" y="1771"/>
                </a:cubicBezTo>
                <a:cubicBezTo>
                  <a:pt x="9263" y="1771"/>
                  <a:pt x="9235" y="1778"/>
                  <a:pt x="9218" y="1796"/>
                </a:cubicBezTo>
                <a:cubicBezTo>
                  <a:pt x="9170" y="1857"/>
                  <a:pt x="9099" y="1891"/>
                  <a:pt x="9022" y="1891"/>
                </a:cubicBezTo>
                <a:cubicBezTo>
                  <a:pt x="9015" y="1891"/>
                  <a:pt x="9008" y="1891"/>
                  <a:pt x="9001" y="1891"/>
                </a:cubicBezTo>
                <a:cubicBezTo>
                  <a:pt x="8963" y="1891"/>
                  <a:pt x="8963" y="1891"/>
                  <a:pt x="8952" y="1915"/>
                </a:cubicBezTo>
                <a:cubicBezTo>
                  <a:pt x="8896" y="2024"/>
                  <a:pt x="8777" y="2031"/>
                  <a:pt x="8690" y="2038"/>
                </a:cubicBezTo>
                <a:cubicBezTo>
                  <a:pt x="8651" y="2041"/>
                  <a:pt x="8592" y="2045"/>
                  <a:pt x="8581" y="2059"/>
                </a:cubicBezTo>
                <a:cubicBezTo>
                  <a:pt x="8532" y="2115"/>
                  <a:pt x="8462" y="2143"/>
                  <a:pt x="8388" y="2143"/>
                </a:cubicBezTo>
                <a:lnTo>
                  <a:pt x="8315" y="2143"/>
                </a:lnTo>
                <a:lnTo>
                  <a:pt x="8301" y="2139"/>
                </a:lnTo>
                <a:lnTo>
                  <a:pt x="8290" y="2139"/>
                </a:lnTo>
                <a:lnTo>
                  <a:pt x="8276" y="2136"/>
                </a:lnTo>
                <a:lnTo>
                  <a:pt x="8262" y="2132"/>
                </a:lnTo>
                <a:lnTo>
                  <a:pt x="8248" y="2125"/>
                </a:lnTo>
                <a:lnTo>
                  <a:pt x="8234" y="2122"/>
                </a:lnTo>
                <a:lnTo>
                  <a:pt x="8220" y="2115"/>
                </a:lnTo>
                <a:lnTo>
                  <a:pt x="8206" y="2111"/>
                </a:lnTo>
                <a:lnTo>
                  <a:pt x="8192" y="2104"/>
                </a:lnTo>
                <a:lnTo>
                  <a:pt x="8175" y="2097"/>
                </a:lnTo>
                <a:lnTo>
                  <a:pt x="8161" y="2090"/>
                </a:lnTo>
                <a:lnTo>
                  <a:pt x="8143" y="2080"/>
                </a:lnTo>
                <a:lnTo>
                  <a:pt x="8129" y="2069"/>
                </a:lnTo>
                <a:lnTo>
                  <a:pt x="8108" y="2059"/>
                </a:lnTo>
                <a:lnTo>
                  <a:pt x="8094" y="2048"/>
                </a:lnTo>
                <a:lnTo>
                  <a:pt x="8077" y="2038"/>
                </a:lnTo>
                <a:lnTo>
                  <a:pt x="8059" y="2024"/>
                </a:lnTo>
                <a:lnTo>
                  <a:pt x="8042" y="2010"/>
                </a:lnTo>
                <a:lnTo>
                  <a:pt x="8024" y="1996"/>
                </a:lnTo>
                <a:lnTo>
                  <a:pt x="8003" y="1982"/>
                </a:lnTo>
                <a:lnTo>
                  <a:pt x="7986" y="1961"/>
                </a:lnTo>
                <a:lnTo>
                  <a:pt x="7968" y="1947"/>
                </a:lnTo>
                <a:lnTo>
                  <a:pt x="7944" y="1922"/>
                </a:lnTo>
                <a:lnTo>
                  <a:pt x="7930" y="1908"/>
                </a:lnTo>
                <a:cubicBezTo>
                  <a:pt x="7916" y="1898"/>
                  <a:pt x="7905" y="1883"/>
                  <a:pt x="7891" y="1869"/>
                </a:cubicBezTo>
                <a:cubicBezTo>
                  <a:pt x="7688" y="1642"/>
                  <a:pt x="7639" y="1330"/>
                  <a:pt x="7660" y="1113"/>
                </a:cubicBezTo>
                <a:cubicBezTo>
                  <a:pt x="7674" y="963"/>
                  <a:pt x="7720" y="851"/>
                  <a:pt x="7786" y="802"/>
                </a:cubicBezTo>
                <a:cubicBezTo>
                  <a:pt x="7839" y="756"/>
                  <a:pt x="7863" y="683"/>
                  <a:pt x="7849" y="613"/>
                </a:cubicBezTo>
                <a:cubicBezTo>
                  <a:pt x="7846" y="546"/>
                  <a:pt x="7807" y="487"/>
                  <a:pt x="7748" y="455"/>
                </a:cubicBezTo>
                <a:cubicBezTo>
                  <a:pt x="7629" y="403"/>
                  <a:pt x="7622" y="273"/>
                  <a:pt x="7615" y="172"/>
                </a:cubicBezTo>
                <a:cubicBezTo>
                  <a:pt x="7608" y="46"/>
                  <a:pt x="7597" y="11"/>
                  <a:pt x="7538" y="0"/>
                </a:cubicBezTo>
                <a:close/>
              </a:path>
            </a:pathLst>
          </a:custGeom>
          <a:noFill/>
          <a:ln cap="flat" cmpd="sng" w="19050">
            <a:solidFill>
              <a:srgbClr val="A664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58"/>
          <p:cNvSpPr/>
          <p:nvPr/>
        </p:nvSpPr>
        <p:spPr>
          <a:xfrm>
            <a:off x="2678375" y="2864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8"/>
          <p:cNvSpPr txBox="1"/>
          <p:nvPr/>
        </p:nvSpPr>
        <p:spPr>
          <a:xfrm>
            <a:off x="2768675" y="3371350"/>
            <a:ext cx="16788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+ 1500</a:t>
            </a:r>
            <a:r>
              <a:rPr b="1" lang="pt-BR" sz="18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Municípios Impactados</a:t>
            </a:r>
            <a:endParaRPr/>
          </a:p>
        </p:txBody>
      </p:sp>
      <p:pic>
        <p:nvPicPr>
          <p:cNvPr id="617" name="Google Shape;617;p5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49025" y="3042175"/>
            <a:ext cx="299075" cy="2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8"/>
          <p:cNvSpPr/>
          <p:nvPr/>
        </p:nvSpPr>
        <p:spPr>
          <a:xfrm>
            <a:off x="6603975" y="2864250"/>
            <a:ext cx="1859400" cy="1424400"/>
          </a:xfrm>
          <a:prstGeom prst="roundRect">
            <a:avLst>
              <a:gd fmla="val 496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8"/>
          <p:cNvSpPr txBox="1"/>
          <p:nvPr/>
        </p:nvSpPr>
        <p:spPr>
          <a:xfrm>
            <a:off x="6694275" y="3371350"/>
            <a:ext cx="1678800" cy="8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rPr>
              <a:t>+ 4000</a:t>
            </a:r>
            <a:endParaRPr b="1" sz="1800">
              <a:solidFill>
                <a:srgbClr val="A664B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Profissionais de Saúde Capacitados</a:t>
            </a:r>
            <a:endParaRPr sz="10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0" name="Google Shape;620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0275" y="3033550"/>
            <a:ext cx="306575" cy="3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9"/>
          <p:cNvSpPr/>
          <p:nvPr/>
        </p:nvSpPr>
        <p:spPr>
          <a:xfrm>
            <a:off x="-25" y="0"/>
            <a:ext cx="9153900" cy="5143500"/>
          </a:xfrm>
          <a:prstGeom prst="rect">
            <a:avLst/>
          </a:prstGeom>
          <a:solidFill>
            <a:srgbClr val="F8FAF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9"/>
          <p:cNvSpPr/>
          <p:nvPr/>
        </p:nvSpPr>
        <p:spPr>
          <a:xfrm>
            <a:off x="-25" y="4665900"/>
            <a:ext cx="9144000" cy="477600"/>
          </a:xfrm>
          <a:prstGeom prst="rect">
            <a:avLst/>
          </a:prstGeom>
          <a:solidFill>
            <a:srgbClr val="E6EF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59"/>
          <p:cNvSpPr txBox="1"/>
          <p:nvPr/>
        </p:nvSpPr>
        <p:spPr>
          <a:xfrm>
            <a:off x="626700" y="227400"/>
            <a:ext cx="694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Salus - Funcionalidades em Destaque</a:t>
            </a:r>
            <a:endParaRPr b="1" sz="22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28" name="Google Shape;628;p59"/>
          <p:cNvPicPr preferRelativeResize="0"/>
          <p:nvPr/>
        </p:nvPicPr>
        <p:blipFill rotWithShape="1">
          <a:blip r:embed="rId3">
            <a:alphaModFix/>
          </a:blip>
          <a:srcRect b="14624" l="0" r="0" t="0"/>
          <a:stretch/>
        </p:blipFill>
        <p:spPr>
          <a:xfrm>
            <a:off x="557850" y="4676075"/>
            <a:ext cx="1122405" cy="422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59"/>
          <p:cNvGrpSpPr/>
          <p:nvPr/>
        </p:nvGrpSpPr>
        <p:grpSpPr>
          <a:xfrm>
            <a:off x="3590267" y="4688586"/>
            <a:ext cx="4151258" cy="432238"/>
            <a:chOff x="3590267" y="4688586"/>
            <a:chExt cx="4151258" cy="432238"/>
          </a:xfrm>
        </p:grpSpPr>
        <p:pic>
          <p:nvPicPr>
            <p:cNvPr id="630" name="Google Shape;630;p59"/>
            <p:cNvPicPr preferRelativeResize="0"/>
            <p:nvPr/>
          </p:nvPicPr>
          <p:blipFill rotWithShape="1">
            <a:blip r:embed="rId4">
              <a:alphaModFix/>
            </a:blip>
            <a:srcRect b="28238" l="57133" r="31404" t="26860"/>
            <a:stretch/>
          </p:blipFill>
          <p:spPr>
            <a:xfrm>
              <a:off x="6245750" y="4693375"/>
              <a:ext cx="774250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1" name="Google Shape;631;p59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632" name="Google Shape;632;p59"/>
              <p:cNvPicPr preferRelativeResize="0"/>
              <p:nvPr/>
            </p:nvPicPr>
            <p:blipFill rotWithShape="1">
              <a:blip r:embed="rId4">
                <a:alphaModFix/>
              </a:blip>
              <a:srcRect b="26872" l="0" r="60336" t="27207"/>
              <a:stretch/>
            </p:blipFill>
            <p:spPr>
              <a:xfrm>
                <a:off x="3590267" y="4688586"/>
                <a:ext cx="2679406" cy="4322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3" name="Google Shape;633;p5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20000" y="4714975"/>
                <a:ext cx="721526" cy="40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4" name="Google Shape;634;p59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35" name="Google Shape;635;p59"/>
          <p:cNvSpPr/>
          <p:nvPr/>
        </p:nvSpPr>
        <p:spPr>
          <a:xfrm rot="-5400000">
            <a:off x="876563" y="55725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9"/>
          <p:cNvSpPr/>
          <p:nvPr/>
        </p:nvSpPr>
        <p:spPr>
          <a:xfrm>
            <a:off x="5117608" y="3280000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9"/>
          <p:cNvSpPr/>
          <p:nvPr/>
        </p:nvSpPr>
        <p:spPr>
          <a:xfrm rot="10800000">
            <a:off x="5058025" y="3280450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9"/>
          <p:cNvSpPr/>
          <p:nvPr/>
        </p:nvSpPr>
        <p:spPr>
          <a:xfrm>
            <a:off x="1173433" y="3280000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9"/>
          <p:cNvSpPr/>
          <p:nvPr/>
        </p:nvSpPr>
        <p:spPr>
          <a:xfrm rot="10800000">
            <a:off x="1113850" y="3280450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9"/>
          <p:cNvSpPr/>
          <p:nvPr/>
        </p:nvSpPr>
        <p:spPr>
          <a:xfrm>
            <a:off x="5117608" y="960875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9"/>
          <p:cNvSpPr/>
          <p:nvPr/>
        </p:nvSpPr>
        <p:spPr>
          <a:xfrm rot="10800000">
            <a:off x="5058025" y="961325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9"/>
          <p:cNvSpPr/>
          <p:nvPr/>
        </p:nvSpPr>
        <p:spPr>
          <a:xfrm>
            <a:off x="5117608" y="2117525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9"/>
          <p:cNvSpPr/>
          <p:nvPr/>
        </p:nvSpPr>
        <p:spPr>
          <a:xfrm rot="10800000">
            <a:off x="5058025" y="2117975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9"/>
          <p:cNvSpPr/>
          <p:nvPr/>
        </p:nvSpPr>
        <p:spPr>
          <a:xfrm>
            <a:off x="1173433" y="960875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9"/>
          <p:cNvSpPr/>
          <p:nvPr/>
        </p:nvSpPr>
        <p:spPr>
          <a:xfrm rot="10800000">
            <a:off x="1113850" y="961325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9"/>
          <p:cNvSpPr/>
          <p:nvPr/>
        </p:nvSpPr>
        <p:spPr>
          <a:xfrm>
            <a:off x="1173433" y="2117525"/>
            <a:ext cx="3137100" cy="95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434343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9"/>
          <p:cNvSpPr/>
          <p:nvPr/>
        </p:nvSpPr>
        <p:spPr>
          <a:xfrm rot="10800000">
            <a:off x="1113850" y="2117975"/>
            <a:ext cx="96000" cy="9552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9"/>
          <p:cNvSpPr txBox="1"/>
          <p:nvPr/>
        </p:nvSpPr>
        <p:spPr>
          <a:xfrm>
            <a:off x="1400375" y="1111038"/>
            <a:ext cx="2683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Mapa Interativo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com Georreferenciamento de casos </a:t>
            </a:r>
            <a:b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GeoSalus</a:t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9" name="Google Shape;649;p59"/>
          <p:cNvSpPr txBox="1"/>
          <p:nvPr/>
        </p:nvSpPr>
        <p:spPr>
          <a:xfrm>
            <a:off x="1400275" y="2288650"/>
            <a:ext cx="26832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Transparência do Cidadão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com dados do </a:t>
            </a: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boletim epidemiológico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 sobre casos da sífilis</a:t>
            </a:r>
            <a:endParaRPr sz="1100">
              <a:solidFill>
                <a:srgbClr val="2659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0" name="Google Shape;650;p59"/>
          <p:cNvSpPr txBox="1"/>
          <p:nvPr/>
        </p:nvSpPr>
        <p:spPr>
          <a:xfrm>
            <a:off x="1388625" y="3412375"/>
            <a:ext cx="2820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Painel de Indicadores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para casos de sífilis por tipo, testes realizados, casos diagnosticados e tratados, entre outros</a:t>
            </a:r>
            <a:endParaRPr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" name="Google Shape;651;p59"/>
          <p:cNvSpPr txBox="1"/>
          <p:nvPr/>
        </p:nvSpPr>
        <p:spPr>
          <a:xfrm>
            <a:off x="5276447" y="1198775"/>
            <a:ext cx="282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Gestão de Casos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para sífilis adquirida, congênita, gestante e criança exposta</a:t>
            </a:r>
            <a:endParaRPr sz="1100">
              <a:solidFill>
                <a:srgbClr val="26597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59"/>
          <p:cNvSpPr txBox="1"/>
          <p:nvPr/>
        </p:nvSpPr>
        <p:spPr>
          <a:xfrm>
            <a:off x="5276450" y="2279225"/>
            <a:ext cx="2978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Central de Alertas e Notificações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para tratamentos em atraso, monitoramento de exames, busca ativa, entre outros</a:t>
            </a:r>
            <a:endParaRPr sz="1100">
              <a:solidFill>
                <a:srgbClr val="26597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3" name="Google Shape;653;p59"/>
          <p:cNvSpPr txBox="1"/>
          <p:nvPr/>
        </p:nvSpPr>
        <p:spPr>
          <a:xfrm>
            <a:off x="5276447" y="3425250"/>
            <a:ext cx="28203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Gerenciamento de notificações lançadas no SINAN </a:t>
            </a:r>
            <a:r>
              <a:rPr lang="pt-BR" sz="11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para monitoramento das fichas registradas</a:t>
            </a:r>
            <a:endParaRPr sz="11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4" name="Google Shape;654;p59"/>
          <p:cNvSpPr/>
          <p:nvPr/>
        </p:nvSpPr>
        <p:spPr>
          <a:xfrm>
            <a:off x="716038" y="2351588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59"/>
          <p:cNvSpPr/>
          <p:nvPr/>
        </p:nvSpPr>
        <p:spPr>
          <a:xfrm>
            <a:off x="716038" y="1160713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9"/>
          <p:cNvSpPr/>
          <p:nvPr/>
        </p:nvSpPr>
        <p:spPr>
          <a:xfrm>
            <a:off x="716038" y="3525538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9"/>
          <p:cNvSpPr/>
          <p:nvPr/>
        </p:nvSpPr>
        <p:spPr>
          <a:xfrm>
            <a:off x="4660238" y="1194513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9"/>
          <p:cNvSpPr/>
          <p:nvPr/>
        </p:nvSpPr>
        <p:spPr>
          <a:xfrm>
            <a:off x="4660238" y="2368488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9"/>
          <p:cNvSpPr/>
          <p:nvPr/>
        </p:nvSpPr>
        <p:spPr>
          <a:xfrm>
            <a:off x="4660238" y="3517113"/>
            <a:ext cx="493800" cy="493800"/>
          </a:xfrm>
          <a:prstGeom prst="rect">
            <a:avLst/>
          </a:prstGeom>
          <a:solidFill>
            <a:srgbClr val="A664B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0" name="Google Shape;660;p59"/>
          <p:cNvGrpSpPr/>
          <p:nvPr/>
        </p:nvGrpSpPr>
        <p:grpSpPr>
          <a:xfrm>
            <a:off x="787344" y="2429299"/>
            <a:ext cx="351212" cy="338380"/>
            <a:chOff x="-63665750" y="1914325"/>
            <a:chExt cx="328450" cy="316450"/>
          </a:xfrm>
        </p:grpSpPr>
        <p:sp>
          <p:nvSpPr>
            <p:cNvPr id="661" name="Google Shape;661;p59"/>
            <p:cNvSpPr/>
            <p:nvPr/>
          </p:nvSpPr>
          <p:spPr>
            <a:xfrm>
              <a:off x="-63665750" y="1914325"/>
              <a:ext cx="328450" cy="316450"/>
            </a:xfrm>
            <a:custGeom>
              <a:rect b="b" l="l" r="r" t="t"/>
              <a:pathLst>
                <a:path extrusionOk="0" h="12658" w="13138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-63524775" y="1955275"/>
              <a:ext cx="123675" cy="134700"/>
            </a:xfrm>
            <a:custGeom>
              <a:rect b="b" l="l" r="r" t="t"/>
              <a:pathLst>
                <a:path extrusionOk="0" h="5388" w="4947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3" name="Google Shape;663;p59"/>
          <p:cNvSpPr/>
          <p:nvPr/>
        </p:nvSpPr>
        <p:spPr>
          <a:xfrm>
            <a:off x="4735600" y="1271275"/>
            <a:ext cx="338587" cy="335836"/>
          </a:xfrm>
          <a:custGeom>
            <a:rect b="b" l="l" r="r" t="t"/>
            <a:pathLst>
              <a:path extrusionOk="0" h="11721" w="11816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4" name="Google Shape;664;p59"/>
          <p:cNvGrpSpPr/>
          <p:nvPr/>
        </p:nvGrpSpPr>
        <p:grpSpPr>
          <a:xfrm>
            <a:off x="4768129" y="2475208"/>
            <a:ext cx="278058" cy="255042"/>
            <a:chOff x="6239575" y="4416275"/>
            <a:chExt cx="489625" cy="449175"/>
          </a:xfrm>
        </p:grpSpPr>
        <p:sp>
          <p:nvSpPr>
            <p:cNvPr id="665" name="Google Shape;665;p59"/>
            <p:cNvSpPr/>
            <p:nvPr/>
          </p:nvSpPr>
          <p:spPr>
            <a:xfrm>
              <a:off x="6239575" y="4416275"/>
              <a:ext cx="489625" cy="449175"/>
            </a:xfrm>
            <a:custGeom>
              <a:rect b="b" l="l" r="r" t="t"/>
              <a:pathLst>
                <a:path extrusionOk="0" h="17967" w="19585">
                  <a:moveTo>
                    <a:pt x="9792" y="1132"/>
                  </a:moveTo>
                  <a:cubicBezTo>
                    <a:pt x="10374" y="1132"/>
                    <a:pt x="10955" y="1424"/>
                    <a:pt x="11278" y="2009"/>
                  </a:cubicBezTo>
                  <a:lnTo>
                    <a:pt x="18111" y="14313"/>
                  </a:lnTo>
                  <a:cubicBezTo>
                    <a:pt x="18404" y="14838"/>
                    <a:pt x="18395" y="15481"/>
                    <a:pt x="18087" y="15998"/>
                  </a:cubicBezTo>
                  <a:cubicBezTo>
                    <a:pt x="17786" y="16518"/>
                    <a:pt x="17232" y="16834"/>
                    <a:pt x="16634" y="16834"/>
                  </a:cubicBezTo>
                  <a:cubicBezTo>
                    <a:pt x="16631" y="16834"/>
                    <a:pt x="16628" y="16834"/>
                    <a:pt x="16625" y="16834"/>
                  </a:cubicBezTo>
                  <a:lnTo>
                    <a:pt x="2962" y="16834"/>
                  </a:lnTo>
                  <a:cubicBezTo>
                    <a:pt x="1667" y="16834"/>
                    <a:pt x="849" y="15445"/>
                    <a:pt x="1474" y="14313"/>
                  </a:cubicBezTo>
                  <a:lnTo>
                    <a:pt x="8307" y="2009"/>
                  </a:lnTo>
                  <a:cubicBezTo>
                    <a:pt x="8630" y="1424"/>
                    <a:pt x="9211" y="1132"/>
                    <a:pt x="9792" y="1132"/>
                  </a:cubicBezTo>
                  <a:close/>
                  <a:moveTo>
                    <a:pt x="9792" y="1"/>
                  </a:moveTo>
                  <a:cubicBezTo>
                    <a:pt x="8763" y="1"/>
                    <a:pt x="7815" y="559"/>
                    <a:pt x="7317" y="1462"/>
                  </a:cubicBezTo>
                  <a:lnTo>
                    <a:pt x="483" y="13766"/>
                  </a:lnTo>
                  <a:cubicBezTo>
                    <a:pt x="0" y="14642"/>
                    <a:pt x="15" y="15711"/>
                    <a:pt x="523" y="16574"/>
                  </a:cubicBezTo>
                  <a:cubicBezTo>
                    <a:pt x="1033" y="17435"/>
                    <a:pt x="1960" y="17966"/>
                    <a:pt x="2962" y="17966"/>
                  </a:cubicBezTo>
                  <a:lnTo>
                    <a:pt x="16625" y="17966"/>
                  </a:lnTo>
                  <a:cubicBezTo>
                    <a:pt x="17625" y="17966"/>
                    <a:pt x="18555" y="17435"/>
                    <a:pt x="19062" y="16574"/>
                  </a:cubicBezTo>
                  <a:cubicBezTo>
                    <a:pt x="19572" y="15711"/>
                    <a:pt x="19585" y="14642"/>
                    <a:pt x="19101" y="13766"/>
                  </a:cubicBezTo>
                  <a:lnTo>
                    <a:pt x="12271" y="1462"/>
                  </a:lnTo>
                  <a:cubicBezTo>
                    <a:pt x="11770" y="559"/>
                    <a:pt x="10822" y="1"/>
                    <a:pt x="9792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6438550" y="4723875"/>
              <a:ext cx="88350" cy="84950"/>
            </a:xfrm>
            <a:custGeom>
              <a:rect b="b" l="l" r="r" t="t"/>
              <a:pathLst>
                <a:path extrusionOk="0" h="3398" w="3534">
                  <a:moveTo>
                    <a:pt x="1830" y="1132"/>
                  </a:moveTo>
                  <a:cubicBezTo>
                    <a:pt x="2122" y="1132"/>
                    <a:pt x="2401" y="1358"/>
                    <a:pt x="2401" y="1701"/>
                  </a:cubicBezTo>
                  <a:cubicBezTo>
                    <a:pt x="2401" y="2012"/>
                    <a:pt x="2147" y="2266"/>
                    <a:pt x="1833" y="2266"/>
                  </a:cubicBezTo>
                  <a:cubicBezTo>
                    <a:pt x="1329" y="2266"/>
                    <a:pt x="1076" y="1656"/>
                    <a:pt x="1432" y="1299"/>
                  </a:cubicBezTo>
                  <a:cubicBezTo>
                    <a:pt x="1548" y="1184"/>
                    <a:pt x="1691" y="1132"/>
                    <a:pt x="1830" y="1132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1" y="1683"/>
                    <a:pt x="146" y="2414"/>
                    <a:pt x="632" y="2900"/>
                  </a:cubicBezTo>
                  <a:cubicBezTo>
                    <a:pt x="957" y="3225"/>
                    <a:pt x="1391" y="3397"/>
                    <a:pt x="1833" y="3397"/>
                  </a:cubicBezTo>
                  <a:cubicBezTo>
                    <a:pt x="2052" y="3397"/>
                    <a:pt x="2273" y="3355"/>
                    <a:pt x="2483" y="3268"/>
                  </a:cubicBezTo>
                  <a:cubicBezTo>
                    <a:pt x="3117" y="3005"/>
                    <a:pt x="3533" y="2386"/>
                    <a:pt x="3533" y="1701"/>
                  </a:cubicBezTo>
                  <a:cubicBezTo>
                    <a:pt x="3530" y="762"/>
                    <a:pt x="2772" y="1"/>
                    <a:pt x="1833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6441950" y="4497425"/>
              <a:ext cx="84950" cy="198250"/>
            </a:xfrm>
            <a:custGeom>
              <a:rect b="b" l="l" r="r" t="t"/>
              <a:pathLst>
                <a:path extrusionOk="0" h="7930" w="3398">
                  <a:moveTo>
                    <a:pt x="1697" y="1133"/>
                  </a:moveTo>
                  <a:cubicBezTo>
                    <a:pt x="2011" y="1133"/>
                    <a:pt x="2265" y="1387"/>
                    <a:pt x="2265" y="1701"/>
                  </a:cubicBezTo>
                  <a:lnTo>
                    <a:pt x="2265" y="6230"/>
                  </a:lnTo>
                  <a:cubicBezTo>
                    <a:pt x="2265" y="6544"/>
                    <a:pt x="2011" y="6797"/>
                    <a:pt x="1697" y="6797"/>
                  </a:cubicBezTo>
                  <a:cubicBezTo>
                    <a:pt x="1383" y="6797"/>
                    <a:pt x="1133" y="6544"/>
                    <a:pt x="1133" y="6230"/>
                  </a:cubicBezTo>
                  <a:lnTo>
                    <a:pt x="1133" y="1701"/>
                  </a:lnTo>
                  <a:cubicBezTo>
                    <a:pt x="1133" y="1387"/>
                    <a:pt x="1383" y="1133"/>
                    <a:pt x="1697" y="1133"/>
                  </a:cubicBezTo>
                  <a:close/>
                  <a:moveTo>
                    <a:pt x="1697" y="1"/>
                  </a:moveTo>
                  <a:cubicBezTo>
                    <a:pt x="758" y="1"/>
                    <a:pt x="1" y="762"/>
                    <a:pt x="1" y="1701"/>
                  </a:cubicBezTo>
                  <a:lnTo>
                    <a:pt x="1" y="6233"/>
                  </a:lnTo>
                  <a:cubicBezTo>
                    <a:pt x="1" y="7169"/>
                    <a:pt x="758" y="7930"/>
                    <a:pt x="1697" y="7930"/>
                  </a:cubicBezTo>
                  <a:cubicBezTo>
                    <a:pt x="2636" y="7930"/>
                    <a:pt x="3397" y="7169"/>
                    <a:pt x="3397" y="6233"/>
                  </a:cubicBezTo>
                  <a:lnTo>
                    <a:pt x="3397" y="1701"/>
                  </a:lnTo>
                  <a:cubicBezTo>
                    <a:pt x="3397" y="762"/>
                    <a:pt x="2636" y="1"/>
                    <a:pt x="169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68" name="Google Shape;668;p59"/>
          <p:cNvGrpSpPr/>
          <p:nvPr/>
        </p:nvGrpSpPr>
        <p:grpSpPr>
          <a:xfrm>
            <a:off x="4734699" y="3633731"/>
            <a:ext cx="344907" cy="260734"/>
            <a:chOff x="3962775" y="1990700"/>
            <a:chExt cx="296975" cy="224500"/>
          </a:xfrm>
        </p:grpSpPr>
        <p:sp>
          <p:nvSpPr>
            <p:cNvPr id="669" name="Google Shape;669;p59"/>
            <p:cNvSpPr/>
            <p:nvPr/>
          </p:nvSpPr>
          <p:spPr>
            <a:xfrm>
              <a:off x="4216400" y="2093100"/>
              <a:ext cx="43350" cy="18150"/>
            </a:xfrm>
            <a:custGeom>
              <a:rect b="b" l="l" r="r" t="t"/>
              <a:pathLst>
                <a:path extrusionOk="0" h="726" w="1734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4206950" y="2129325"/>
              <a:ext cx="35475" cy="33900"/>
            </a:xfrm>
            <a:custGeom>
              <a:rect b="b" l="l" r="r" t="t"/>
              <a:pathLst>
                <a:path extrusionOk="0" h="1356" w="1419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9"/>
            <p:cNvSpPr/>
            <p:nvPr/>
          </p:nvSpPr>
          <p:spPr>
            <a:xfrm>
              <a:off x="4207750" y="2041900"/>
              <a:ext cx="35450" cy="34500"/>
            </a:xfrm>
            <a:custGeom>
              <a:rect b="b" l="l" r="r" t="t"/>
              <a:pathLst>
                <a:path extrusionOk="0" h="1380" w="1418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9"/>
            <p:cNvSpPr/>
            <p:nvPr/>
          </p:nvSpPr>
          <p:spPr>
            <a:xfrm>
              <a:off x="3962775" y="1990700"/>
              <a:ext cx="226075" cy="224500"/>
            </a:xfrm>
            <a:custGeom>
              <a:rect b="b" l="l" r="r" t="t"/>
              <a:pathLst>
                <a:path extrusionOk="0" h="8980" w="9043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3" name="Google Shape;673;p59"/>
          <p:cNvGrpSpPr/>
          <p:nvPr/>
        </p:nvGrpSpPr>
        <p:grpSpPr>
          <a:xfrm>
            <a:off x="793655" y="3596856"/>
            <a:ext cx="338594" cy="340278"/>
            <a:chOff x="-62150375" y="2664925"/>
            <a:chExt cx="316650" cy="318225"/>
          </a:xfrm>
        </p:grpSpPr>
        <p:sp>
          <p:nvSpPr>
            <p:cNvPr id="674" name="Google Shape;674;p59"/>
            <p:cNvSpPr/>
            <p:nvPr/>
          </p:nvSpPr>
          <p:spPr>
            <a:xfrm>
              <a:off x="-62150375" y="2961850"/>
              <a:ext cx="316650" cy="21300"/>
            </a:xfrm>
            <a:custGeom>
              <a:rect b="b" l="l" r="r" t="t"/>
              <a:pathLst>
                <a:path extrusionOk="0" h="852" w="12666"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51"/>
                    <a:pt x="379" y="851"/>
                  </a:cubicBezTo>
                  <a:lnTo>
                    <a:pt x="12225" y="851"/>
                  </a:lnTo>
                  <a:cubicBezTo>
                    <a:pt x="12477" y="851"/>
                    <a:pt x="12634" y="662"/>
                    <a:pt x="12634" y="410"/>
                  </a:cubicBezTo>
                  <a:cubicBezTo>
                    <a:pt x="12666" y="158"/>
                    <a:pt x="12477" y="0"/>
                    <a:pt x="12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-62150375" y="2838200"/>
              <a:ext cx="82725" cy="102400"/>
            </a:xfrm>
            <a:custGeom>
              <a:rect b="b" l="l" r="r" t="t"/>
              <a:pathLst>
                <a:path extrusionOk="0" h="4096" w="3309">
                  <a:moveTo>
                    <a:pt x="2363" y="756"/>
                  </a:moveTo>
                  <a:cubicBezTo>
                    <a:pt x="2427" y="756"/>
                    <a:pt x="2521" y="851"/>
                    <a:pt x="2521" y="914"/>
                  </a:cubicBezTo>
                  <a:lnTo>
                    <a:pt x="2521" y="3119"/>
                  </a:lnTo>
                  <a:cubicBezTo>
                    <a:pt x="2521" y="3214"/>
                    <a:pt x="2427" y="3245"/>
                    <a:pt x="2363" y="3245"/>
                  </a:cubicBezTo>
                  <a:lnTo>
                    <a:pt x="977" y="3245"/>
                  </a:lnTo>
                  <a:cubicBezTo>
                    <a:pt x="883" y="3245"/>
                    <a:pt x="820" y="3151"/>
                    <a:pt x="820" y="3119"/>
                  </a:cubicBezTo>
                  <a:lnTo>
                    <a:pt x="820" y="914"/>
                  </a:lnTo>
                  <a:cubicBezTo>
                    <a:pt x="820" y="851"/>
                    <a:pt x="883" y="756"/>
                    <a:pt x="977" y="756"/>
                  </a:cubicBezTo>
                  <a:close/>
                  <a:moveTo>
                    <a:pt x="946" y="0"/>
                  </a:moveTo>
                  <a:cubicBezTo>
                    <a:pt x="379" y="0"/>
                    <a:pt x="1" y="441"/>
                    <a:pt x="1" y="945"/>
                  </a:cubicBezTo>
                  <a:lnTo>
                    <a:pt x="1" y="3151"/>
                  </a:lnTo>
                  <a:cubicBezTo>
                    <a:pt x="1" y="3686"/>
                    <a:pt x="410" y="4096"/>
                    <a:pt x="946" y="4096"/>
                  </a:cubicBezTo>
                  <a:lnTo>
                    <a:pt x="2300" y="4096"/>
                  </a:lnTo>
                  <a:cubicBezTo>
                    <a:pt x="2868" y="4096"/>
                    <a:pt x="3309" y="3686"/>
                    <a:pt x="3309" y="3151"/>
                  </a:cubicBezTo>
                  <a:lnTo>
                    <a:pt x="3309" y="945"/>
                  </a:lnTo>
                  <a:cubicBezTo>
                    <a:pt x="3309" y="410"/>
                    <a:pt x="2868" y="0"/>
                    <a:pt x="2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9"/>
            <p:cNvSpPr/>
            <p:nvPr/>
          </p:nvSpPr>
          <p:spPr>
            <a:xfrm>
              <a:off x="-62033800" y="2664925"/>
              <a:ext cx="82725" cy="274900"/>
            </a:xfrm>
            <a:custGeom>
              <a:rect b="b" l="l" r="r" t="t"/>
              <a:pathLst>
                <a:path extrusionOk="0" h="10996" w="3309">
                  <a:moveTo>
                    <a:pt x="2332" y="788"/>
                  </a:moveTo>
                  <a:cubicBezTo>
                    <a:pt x="2426" y="851"/>
                    <a:pt x="2489" y="882"/>
                    <a:pt x="2489" y="945"/>
                  </a:cubicBezTo>
                  <a:lnTo>
                    <a:pt x="2489" y="10050"/>
                  </a:lnTo>
                  <a:cubicBezTo>
                    <a:pt x="2489" y="10145"/>
                    <a:pt x="2426" y="10176"/>
                    <a:pt x="2332" y="10176"/>
                  </a:cubicBezTo>
                  <a:lnTo>
                    <a:pt x="946" y="10176"/>
                  </a:lnTo>
                  <a:cubicBezTo>
                    <a:pt x="882" y="10176"/>
                    <a:pt x="851" y="10082"/>
                    <a:pt x="851" y="10050"/>
                  </a:cubicBezTo>
                  <a:lnTo>
                    <a:pt x="851" y="945"/>
                  </a:lnTo>
                  <a:cubicBezTo>
                    <a:pt x="851" y="882"/>
                    <a:pt x="914" y="788"/>
                    <a:pt x="946" y="788"/>
                  </a:cubicBezTo>
                  <a:close/>
                  <a:moveTo>
                    <a:pt x="946" y="0"/>
                  </a:moveTo>
                  <a:cubicBezTo>
                    <a:pt x="410" y="0"/>
                    <a:pt x="0" y="441"/>
                    <a:pt x="0" y="945"/>
                  </a:cubicBezTo>
                  <a:lnTo>
                    <a:pt x="0" y="10050"/>
                  </a:lnTo>
                  <a:cubicBezTo>
                    <a:pt x="0" y="10617"/>
                    <a:pt x="441" y="10995"/>
                    <a:pt x="946" y="10995"/>
                  </a:cubicBezTo>
                  <a:lnTo>
                    <a:pt x="2332" y="10995"/>
                  </a:lnTo>
                  <a:cubicBezTo>
                    <a:pt x="2899" y="10995"/>
                    <a:pt x="3308" y="10554"/>
                    <a:pt x="3308" y="10050"/>
                  </a:cubicBezTo>
                  <a:lnTo>
                    <a:pt x="3308" y="945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9"/>
            <p:cNvSpPr/>
            <p:nvPr/>
          </p:nvSpPr>
          <p:spPr>
            <a:xfrm>
              <a:off x="-61917225" y="2754700"/>
              <a:ext cx="83500" cy="185900"/>
            </a:xfrm>
            <a:custGeom>
              <a:rect b="b" l="l" r="r" t="t"/>
              <a:pathLst>
                <a:path extrusionOk="0" h="7436" w="3340">
                  <a:moveTo>
                    <a:pt x="2394" y="788"/>
                  </a:moveTo>
                  <a:cubicBezTo>
                    <a:pt x="2489" y="788"/>
                    <a:pt x="2520" y="883"/>
                    <a:pt x="2520" y="946"/>
                  </a:cubicBezTo>
                  <a:lnTo>
                    <a:pt x="2520" y="6459"/>
                  </a:lnTo>
                  <a:cubicBezTo>
                    <a:pt x="2520" y="6554"/>
                    <a:pt x="2426" y="6585"/>
                    <a:pt x="2394" y="6585"/>
                  </a:cubicBezTo>
                  <a:lnTo>
                    <a:pt x="1008" y="6585"/>
                  </a:lnTo>
                  <a:cubicBezTo>
                    <a:pt x="945" y="6585"/>
                    <a:pt x="851" y="6491"/>
                    <a:pt x="851" y="6459"/>
                  </a:cubicBezTo>
                  <a:lnTo>
                    <a:pt x="851" y="946"/>
                  </a:lnTo>
                  <a:cubicBezTo>
                    <a:pt x="851" y="883"/>
                    <a:pt x="945" y="788"/>
                    <a:pt x="1008" y="788"/>
                  </a:cubicBezTo>
                  <a:close/>
                  <a:moveTo>
                    <a:pt x="977" y="1"/>
                  </a:moveTo>
                  <a:cubicBezTo>
                    <a:pt x="441" y="1"/>
                    <a:pt x="0" y="442"/>
                    <a:pt x="0" y="977"/>
                  </a:cubicBezTo>
                  <a:lnTo>
                    <a:pt x="0" y="6491"/>
                  </a:lnTo>
                  <a:cubicBezTo>
                    <a:pt x="0" y="7058"/>
                    <a:pt x="441" y="7436"/>
                    <a:pt x="977" y="7436"/>
                  </a:cubicBezTo>
                  <a:lnTo>
                    <a:pt x="2363" y="7436"/>
                  </a:lnTo>
                  <a:cubicBezTo>
                    <a:pt x="2899" y="7436"/>
                    <a:pt x="3308" y="7026"/>
                    <a:pt x="3308" y="6491"/>
                  </a:cubicBezTo>
                  <a:lnTo>
                    <a:pt x="3308" y="977"/>
                  </a:lnTo>
                  <a:cubicBezTo>
                    <a:pt x="3340" y="442"/>
                    <a:pt x="2899" y="1"/>
                    <a:pt x="23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8" name="Google Shape;678;p59"/>
          <p:cNvSpPr/>
          <p:nvPr/>
        </p:nvSpPr>
        <p:spPr>
          <a:xfrm>
            <a:off x="793649" y="1237694"/>
            <a:ext cx="338596" cy="345775"/>
          </a:xfrm>
          <a:custGeom>
            <a:rect b="b" l="l" r="r" t="t"/>
            <a:pathLst>
              <a:path extrusionOk="0" h="22059" w="21601">
                <a:moveTo>
                  <a:pt x="7492" y="0"/>
                </a:moveTo>
                <a:lnTo>
                  <a:pt x="7482" y="4"/>
                </a:lnTo>
                <a:lnTo>
                  <a:pt x="7475" y="7"/>
                </a:lnTo>
                <a:cubicBezTo>
                  <a:pt x="7471" y="7"/>
                  <a:pt x="7468" y="11"/>
                  <a:pt x="7464" y="11"/>
                </a:cubicBezTo>
                <a:cubicBezTo>
                  <a:pt x="7440" y="32"/>
                  <a:pt x="7419" y="56"/>
                  <a:pt x="7408" y="81"/>
                </a:cubicBezTo>
                <a:cubicBezTo>
                  <a:pt x="7398" y="98"/>
                  <a:pt x="7391" y="112"/>
                  <a:pt x="7384" y="130"/>
                </a:cubicBezTo>
                <a:cubicBezTo>
                  <a:pt x="7359" y="193"/>
                  <a:pt x="7317" y="249"/>
                  <a:pt x="7261" y="291"/>
                </a:cubicBezTo>
                <a:lnTo>
                  <a:pt x="7247" y="298"/>
                </a:lnTo>
                <a:cubicBezTo>
                  <a:pt x="7240" y="305"/>
                  <a:pt x="7230" y="308"/>
                  <a:pt x="7223" y="308"/>
                </a:cubicBezTo>
                <a:cubicBezTo>
                  <a:pt x="7177" y="329"/>
                  <a:pt x="7132" y="347"/>
                  <a:pt x="7090" y="371"/>
                </a:cubicBezTo>
                <a:lnTo>
                  <a:pt x="7034" y="399"/>
                </a:lnTo>
                <a:cubicBezTo>
                  <a:pt x="6876" y="483"/>
                  <a:pt x="6701" y="574"/>
                  <a:pt x="6568" y="578"/>
                </a:cubicBezTo>
                <a:cubicBezTo>
                  <a:pt x="6563" y="579"/>
                  <a:pt x="6558" y="579"/>
                  <a:pt x="6553" y="579"/>
                </a:cubicBezTo>
                <a:cubicBezTo>
                  <a:pt x="6540" y="579"/>
                  <a:pt x="6528" y="577"/>
                  <a:pt x="6516" y="574"/>
                </a:cubicBezTo>
                <a:cubicBezTo>
                  <a:pt x="6493" y="570"/>
                  <a:pt x="6471" y="568"/>
                  <a:pt x="6449" y="568"/>
                </a:cubicBezTo>
                <a:cubicBezTo>
                  <a:pt x="6383" y="568"/>
                  <a:pt x="6318" y="587"/>
                  <a:pt x="6263" y="623"/>
                </a:cubicBezTo>
                <a:cubicBezTo>
                  <a:pt x="6232" y="648"/>
                  <a:pt x="6214" y="686"/>
                  <a:pt x="6218" y="725"/>
                </a:cubicBezTo>
                <a:cubicBezTo>
                  <a:pt x="6218" y="847"/>
                  <a:pt x="6151" y="900"/>
                  <a:pt x="6085" y="907"/>
                </a:cubicBezTo>
                <a:cubicBezTo>
                  <a:pt x="6079" y="907"/>
                  <a:pt x="6074" y="908"/>
                  <a:pt x="6068" y="908"/>
                </a:cubicBezTo>
                <a:cubicBezTo>
                  <a:pt x="5980" y="908"/>
                  <a:pt x="5898" y="830"/>
                  <a:pt x="5871" y="721"/>
                </a:cubicBezTo>
                <a:cubicBezTo>
                  <a:pt x="5864" y="686"/>
                  <a:pt x="5759" y="679"/>
                  <a:pt x="5679" y="669"/>
                </a:cubicBezTo>
                <a:cubicBezTo>
                  <a:pt x="5581" y="662"/>
                  <a:pt x="5476" y="651"/>
                  <a:pt x="5413" y="592"/>
                </a:cubicBezTo>
                <a:cubicBezTo>
                  <a:pt x="5392" y="574"/>
                  <a:pt x="5367" y="567"/>
                  <a:pt x="5339" y="564"/>
                </a:cubicBezTo>
                <a:lnTo>
                  <a:pt x="5332" y="564"/>
                </a:lnTo>
                <a:cubicBezTo>
                  <a:pt x="5306" y="561"/>
                  <a:pt x="5279" y="559"/>
                  <a:pt x="5252" y="559"/>
                </a:cubicBezTo>
                <a:cubicBezTo>
                  <a:pt x="5219" y="559"/>
                  <a:pt x="5186" y="561"/>
                  <a:pt x="5154" y="567"/>
                </a:cubicBezTo>
                <a:cubicBezTo>
                  <a:pt x="5360" y="697"/>
                  <a:pt x="5378" y="837"/>
                  <a:pt x="5378" y="1022"/>
                </a:cubicBezTo>
                <a:cubicBezTo>
                  <a:pt x="5374" y="1064"/>
                  <a:pt x="5395" y="1103"/>
                  <a:pt x="5427" y="1131"/>
                </a:cubicBezTo>
                <a:cubicBezTo>
                  <a:pt x="5497" y="1190"/>
                  <a:pt x="5532" y="1278"/>
                  <a:pt x="5525" y="1365"/>
                </a:cubicBezTo>
                <a:cubicBezTo>
                  <a:pt x="5525" y="1383"/>
                  <a:pt x="5528" y="1400"/>
                  <a:pt x="5532" y="1414"/>
                </a:cubicBezTo>
                <a:cubicBezTo>
                  <a:pt x="5556" y="1411"/>
                  <a:pt x="5584" y="1404"/>
                  <a:pt x="5609" y="1397"/>
                </a:cubicBezTo>
                <a:cubicBezTo>
                  <a:pt x="5647" y="1379"/>
                  <a:pt x="5693" y="1369"/>
                  <a:pt x="5738" y="1365"/>
                </a:cubicBezTo>
                <a:cubicBezTo>
                  <a:pt x="5815" y="1365"/>
                  <a:pt x="5878" y="1425"/>
                  <a:pt x="5882" y="1502"/>
                </a:cubicBezTo>
                <a:cubicBezTo>
                  <a:pt x="5892" y="1593"/>
                  <a:pt x="5826" y="1701"/>
                  <a:pt x="5686" y="1726"/>
                </a:cubicBezTo>
                <a:cubicBezTo>
                  <a:pt x="5542" y="1750"/>
                  <a:pt x="5472" y="1820"/>
                  <a:pt x="5423" y="1975"/>
                </a:cubicBezTo>
                <a:cubicBezTo>
                  <a:pt x="5381" y="2108"/>
                  <a:pt x="5280" y="2118"/>
                  <a:pt x="5206" y="2125"/>
                </a:cubicBezTo>
                <a:cubicBezTo>
                  <a:pt x="5147" y="2129"/>
                  <a:pt x="5087" y="2150"/>
                  <a:pt x="5042" y="2188"/>
                </a:cubicBezTo>
                <a:lnTo>
                  <a:pt x="5007" y="2216"/>
                </a:lnTo>
                <a:cubicBezTo>
                  <a:pt x="4937" y="2290"/>
                  <a:pt x="4853" y="2353"/>
                  <a:pt x="4765" y="2398"/>
                </a:cubicBezTo>
                <a:cubicBezTo>
                  <a:pt x="4738" y="2412"/>
                  <a:pt x="4710" y="2419"/>
                  <a:pt x="4682" y="2419"/>
                </a:cubicBezTo>
                <a:cubicBezTo>
                  <a:pt x="4648" y="2419"/>
                  <a:pt x="4614" y="2409"/>
                  <a:pt x="4583" y="2388"/>
                </a:cubicBezTo>
                <a:cubicBezTo>
                  <a:pt x="4564" y="2375"/>
                  <a:pt x="4547" y="2368"/>
                  <a:pt x="4527" y="2368"/>
                </a:cubicBezTo>
                <a:cubicBezTo>
                  <a:pt x="4488" y="2368"/>
                  <a:pt x="4443" y="2393"/>
                  <a:pt x="4366" y="2437"/>
                </a:cubicBezTo>
                <a:lnTo>
                  <a:pt x="4359" y="2440"/>
                </a:lnTo>
                <a:cubicBezTo>
                  <a:pt x="4349" y="2447"/>
                  <a:pt x="4338" y="2451"/>
                  <a:pt x="4331" y="2454"/>
                </a:cubicBezTo>
                <a:lnTo>
                  <a:pt x="4321" y="2458"/>
                </a:lnTo>
                <a:lnTo>
                  <a:pt x="4303" y="2465"/>
                </a:lnTo>
                <a:lnTo>
                  <a:pt x="4293" y="2468"/>
                </a:lnTo>
                <a:lnTo>
                  <a:pt x="4275" y="2472"/>
                </a:lnTo>
                <a:lnTo>
                  <a:pt x="4212" y="2472"/>
                </a:lnTo>
                <a:lnTo>
                  <a:pt x="4191" y="2468"/>
                </a:lnTo>
                <a:lnTo>
                  <a:pt x="4184" y="2468"/>
                </a:lnTo>
                <a:cubicBezTo>
                  <a:pt x="4177" y="2465"/>
                  <a:pt x="4170" y="2461"/>
                  <a:pt x="4159" y="2458"/>
                </a:cubicBezTo>
                <a:lnTo>
                  <a:pt x="4156" y="2458"/>
                </a:lnTo>
                <a:lnTo>
                  <a:pt x="4135" y="2447"/>
                </a:lnTo>
                <a:lnTo>
                  <a:pt x="4128" y="2440"/>
                </a:lnTo>
                <a:lnTo>
                  <a:pt x="4107" y="2430"/>
                </a:lnTo>
                <a:lnTo>
                  <a:pt x="4103" y="2426"/>
                </a:lnTo>
                <a:lnTo>
                  <a:pt x="4079" y="2405"/>
                </a:lnTo>
                <a:lnTo>
                  <a:pt x="4072" y="2402"/>
                </a:lnTo>
                <a:lnTo>
                  <a:pt x="4051" y="2384"/>
                </a:lnTo>
                <a:lnTo>
                  <a:pt x="4044" y="2377"/>
                </a:lnTo>
                <a:lnTo>
                  <a:pt x="4016" y="2356"/>
                </a:lnTo>
                <a:lnTo>
                  <a:pt x="3956" y="2307"/>
                </a:lnTo>
                <a:cubicBezTo>
                  <a:pt x="3886" y="2244"/>
                  <a:pt x="3827" y="2167"/>
                  <a:pt x="3781" y="2083"/>
                </a:cubicBezTo>
                <a:lnTo>
                  <a:pt x="3757" y="2045"/>
                </a:lnTo>
                <a:lnTo>
                  <a:pt x="3750" y="2031"/>
                </a:lnTo>
                <a:lnTo>
                  <a:pt x="3736" y="2006"/>
                </a:lnTo>
                <a:lnTo>
                  <a:pt x="3722" y="1989"/>
                </a:lnTo>
                <a:lnTo>
                  <a:pt x="3708" y="1968"/>
                </a:lnTo>
                <a:lnTo>
                  <a:pt x="3697" y="1950"/>
                </a:lnTo>
                <a:lnTo>
                  <a:pt x="3680" y="1929"/>
                </a:lnTo>
                <a:lnTo>
                  <a:pt x="3669" y="1908"/>
                </a:lnTo>
                <a:lnTo>
                  <a:pt x="3652" y="1887"/>
                </a:lnTo>
                <a:lnTo>
                  <a:pt x="3638" y="1869"/>
                </a:lnTo>
                <a:lnTo>
                  <a:pt x="3620" y="1848"/>
                </a:lnTo>
                <a:lnTo>
                  <a:pt x="3603" y="1827"/>
                </a:lnTo>
                <a:lnTo>
                  <a:pt x="3585" y="1806"/>
                </a:lnTo>
                <a:lnTo>
                  <a:pt x="3568" y="1789"/>
                </a:lnTo>
                <a:lnTo>
                  <a:pt x="3564" y="1785"/>
                </a:lnTo>
                <a:cubicBezTo>
                  <a:pt x="3522" y="1806"/>
                  <a:pt x="3466" y="1824"/>
                  <a:pt x="3414" y="1841"/>
                </a:cubicBezTo>
                <a:cubicBezTo>
                  <a:pt x="3302" y="1887"/>
                  <a:pt x="3183" y="1915"/>
                  <a:pt x="3060" y="1926"/>
                </a:cubicBezTo>
                <a:lnTo>
                  <a:pt x="3043" y="1926"/>
                </a:lnTo>
                <a:cubicBezTo>
                  <a:pt x="3008" y="1926"/>
                  <a:pt x="2955" y="1926"/>
                  <a:pt x="2892" y="1922"/>
                </a:cubicBezTo>
                <a:cubicBezTo>
                  <a:pt x="2833" y="1921"/>
                  <a:pt x="2735" y="1918"/>
                  <a:pt x="2634" y="1918"/>
                </a:cubicBezTo>
                <a:cubicBezTo>
                  <a:pt x="2498" y="1918"/>
                  <a:pt x="2356" y="1923"/>
                  <a:pt x="2297" y="1943"/>
                </a:cubicBezTo>
                <a:cubicBezTo>
                  <a:pt x="2290" y="1943"/>
                  <a:pt x="2283" y="1947"/>
                  <a:pt x="2280" y="1950"/>
                </a:cubicBezTo>
                <a:cubicBezTo>
                  <a:pt x="2273" y="2003"/>
                  <a:pt x="2283" y="2052"/>
                  <a:pt x="2311" y="2097"/>
                </a:cubicBezTo>
                <a:cubicBezTo>
                  <a:pt x="2322" y="2125"/>
                  <a:pt x="2346" y="2146"/>
                  <a:pt x="2374" y="2157"/>
                </a:cubicBezTo>
                <a:cubicBezTo>
                  <a:pt x="2469" y="2178"/>
                  <a:pt x="2591" y="2220"/>
                  <a:pt x="2616" y="2314"/>
                </a:cubicBezTo>
                <a:cubicBezTo>
                  <a:pt x="2637" y="2412"/>
                  <a:pt x="2539" y="2479"/>
                  <a:pt x="2507" y="2500"/>
                </a:cubicBezTo>
                <a:cubicBezTo>
                  <a:pt x="2437" y="2549"/>
                  <a:pt x="2357" y="2573"/>
                  <a:pt x="2269" y="2577"/>
                </a:cubicBezTo>
                <a:cubicBezTo>
                  <a:pt x="2182" y="2584"/>
                  <a:pt x="2164" y="2587"/>
                  <a:pt x="2164" y="2741"/>
                </a:cubicBezTo>
                <a:cubicBezTo>
                  <a:pt x="2164" y="2776"/>
                  <a:pt x="2168" y="2811"/>
                  <a:pt x="2178" y="2843"/>
                </a:cubicBezTo>
                <a:cubicBezTo>
                  <a:pt x="2217" y="2948"/>
                  <a:pt x="2269" y="3046"/>
                  <a:pt x="2339" y="3130"/>
                </a:cubicBezTo>
                <a:cubicBezTo>
                  <a:pt x="2423" y="3245"/>
                  <a:pt x="2511" y="3368"/>
                  <a:pt x="2525" y="3504"/>
                </a:cubicBezTo>
                <a:cubicBezTo>
                  <a:pt x="2528" y="3550"/>
                  <a:pt x="2525" y="3599"/>
                  <a:pt x="2511" y="3648"/>
                </a:cubicBezTo>
                <a:cubicBezTo>
                  <a:pt x="2451" y="3886"/>
                  <a:pt x="2416" y="4128"/>
                  <a:pt x="2402" y="4376"/>
                </a:cubicBezTo>
                <a:cubicBezTo>
                  <a:pt x="2402" y="4383"/>
                  <a:pt x="2381" y="4996"/>
                  <a:pt x="2199" y="5150"/>
                </a:cubicBezTo>
                <a:lnTo>
                  <a:pt x="2220" y="5178"/>
                </a:lnTo>
                <a:lnTo>
                  <a:pt x="2129" y="5185"/>
                </a:lnTo>
                <a:cubicBezTo>
                  <a:pt x="2108" y="5188"/>
                  <a:pt x="2090" y="5188"/>
                  <a:pt x="2069" y="5188"/>
                </a:cubicBezTo>
                <a:lnTo>
                  <a:pt x="2066" y="5188"/>
                </a:lnTo>
                <a:cubicBezTo>
                  <a:pt x="2027" y="5185"/>
                  <a:pt x="1985" y="5178"/>
                  <a:pt x="1950" y="5164"/>
                </a:cubicBezTo>
                <a:cubicBezTo>
                  <a:pt x="1911" y="5153"/>
                  <a:pt x="1876" y="5143"/>
                  <a:pt x="1840" y="5143"/>
                </a:cubicBezTo>
                <a:cubicBezTo>
                  <a:pt x="1795" y="5143"/>
                  <a:pt x="1751" y="5158"/>
                  <a:pt x="1698" y="5202"/>
                </a:cubicBezTo>
                <a:cubicBezTo>
                  <a:pt x="1625" y="5262"/>
                  <a:pt x="1534" y="5300"/>
                  <a:pt x="1443" y="5314"/>
                </a:cubicBezTo>
                <a:cubicBezTo>
                  <a:pt x="1411" y="5321"/>
                  <a:pt x="1383" y="5325"/>
                  <a:pt x="1355" y="5328"/>
                </a:cubicBezTo>
                <a:cubicBezTo>
                  <a:pt x="1324" y="5335"/>
                  <a:pt x="1299" y="5339"/>
                  <a:pt x="1271" y="5346"/>
                </a:cubicBezTo>
                <a:cubicBezTo>
                  <a:pt x="1184" y="5356"/>
                  <a:pt x="1103" y="5391"/>
                  <a:pt x="1033" y="5444"/>
                </a:cubicBezTo>
                <a:cubicBezTo>
                  <a:pt x="956" y="5503"/>
                  <a:pt x="865" y="5549"/>
                  <a:pt x="774" y="5577"/>
                </a:cubicBezTo>
                <a:lnTo>
                  <a:pt x="739" y="5587"/>
                </a:lnTo>
                <a:cubicBezTo>
                  <a:pt x="620" y="5626"/>
                  <a:pt x="578" y="5643"/>
                  <a:pt x="575" y="5720"/>
                </a:cubicBezTo>
                <a:cubicBezTo>
                  <a:pt x="561" y="5818"/>
                  <a:pt x="522" y="5909"/>
                  <a:pt x="466" y="5990"/>
                </a:cubicBezTo>
                <a:cubicBezTo>
                  <a:pt x="410" y="6081"/>
                  <a:pt x="379" y="6141"/>
                  <a:pt x="393" y="6214"/>
                </a:cubicBezTo>
                <a:cubicBezTo>
                  <a:pt x="438" y="6389"/>
                  <a:pt x="347" y="6438"/>
                  <a:pt x="267" y="6477"/>
                </a:cubicBezTo>
                <a:cubicBezTo>
                  <a:pt x="218" y="6501"/>
                  <a:pt x="172" y="6533"/>
                  <a:pt x="134" y="6568"/>
                </a:cubicBezTo>
                <a:cubicBezTo>
                  <a:pt x="81" y="6624"/>
                  <a:pt x="88" y="6659"/>
                  <a:pt x="99" y="6715"/>
                </a:cubicBezTo>
                <a:cubicBezTo>
                  <a:pt x="120" y="6788"/>
                  <a:pt x="106" y="6865"/>
                  <a:pt x="56" y="6921"/>
                </a:cubicBezTo>
                <a:cubicBezTo>
                  <a:pt x="0" y="6988"/>
                  <a:pt x="92" y="7131"/>
                  <a:pt x="183" y="7268"/>
                </a:cubicBezTo>
                <a:lnTo>
                  <a:pt x="211" y="7313"/>
                </a:lnTo>
                <a:cubicBezTo>
                  <a:pt x="235" y="7352"/>
                  <a:pt x="260" y="7390"/>
                  <a:pt x="288" y="7425"/>
                </a:cubicBezTo>
                <a:cubicBezTo>
                  <a:pt x="375" y="7555"/>
                  <a:pt x="463" y="7674"/>
                  <a:pt x="445" y="7824"/>
                </a:cubicBezTo>
                <a:cubicBezTo>
                  <a:pt x="438" y="7859"/>
                  <a:pt x="449" y="7894"/>
                  <a:pt x="473" y="7922"/>
                </a:cubicBezTo>
                <a:cubicBezTo>
                  <a:pt x="499" y="7949"/>
                  <a:pt x="547" y="7963"/>
                  <a:pt x="609" y="7963"/>
                </a:cubicBezTo>
                <a:cubicBezTo>
                  <a:pt x="621" y="7963"/>
                  <a:pt x="635" y="7962"/>
                  <a:pt x="648" y="7961"/>
                </a:cubicBezTo>
                <a:cubicBezTo>
                  <a:pt x="654" y="7960"/>
                  <a:pt x="659" y="7960"/>
                  <a:pt x="665" y="7960"/>
                </a:cubicBezTo>
                <a:cubicBezTo>
                  <a:pt x="780" y="7960"/>
                  <a:pt x="806" y="8066"/>
                  <a:pt x="823" y="8133"/>
                </a:cubicBezTo>
                <a:cubicBezTo>
                  <a:pt x="848" y="8231"/>
                  <a:pt x="862" y="8269"/>
                  <a:pt x="946" y="8269"/>
                </a:cubicBezTo>
                <a:cubicBezTo>
                  <a:pt x="1012" y="8269"/>
                  <a:pt x="1079" y="8273"/>
                  <a:pt x="1138" y="8276"/>
                </a:cubicBezTo>
                <a:cubicBezTo>
                  <a:pt x="1191" y="8280"/>
                  <a:pt x="1242" y="8283"/>
                  <a:pt x="1289" y="8283"/>
                </a:cubicBezTo>
                <a:cubicBezTo>
                  <a:pt x="1379" y="8283"/>
                  <a:pt x="1450" y="8271"/>
                  <a:pt x="1471" y="8227"/>
                </a:cubicBezTo>
                <a:cubicBezTo>
                  <a:pt x="1516" y="8122"/>
                  <a:pt x="1613" y="8025"/>
                  <a:pt x="1707" y="8025"/>
                </a:cubicBezTo>
                <a:cubicBezTo>
                  <a:pt x="1716" y="8025"/>
                  <a:pt x="1725" y="8026"/>
                  <a:pt x="1733" y="8027"/>
                </a:cubicBezTo>
                <a:cubicBezTo>
                  <a:pt x="1772" y="8034"/>
                  <a:pt x="1838" y="8069"/>
                  <a:pt x="1838" y="8206"/>
                </a:cubicBezTo>
                <a:cubicBezTo>
                  <a:pt x="1838" y="8238"/>
                  <a:pt x="1838" y="8280"/>
                  <a:pt x="1835" y="8329"/>
                </a:cubicBezTo>
                <a:cubicBezTo>
                  <a:pt x="1831" y="8448"/>
                  <a:pt x="1821" y="8805"/>
                  <a:pt x="1877" y="8857"/>
                </a:cubicBezTo>
                <a:cubicBezTo>
                  <a:pt x="1898" y="8850"/>
                  <a:pt x="1915" y="8843"/>
                  <a:pt x="1933" y="8840"/>
                </a:cubicBezTo>
                <a:lnTo>
                  <a:pt x="1943" y="8840"/>
                </a:lnTo>
                <a:cubicBezTo>
                  <a:pt x="2027" y="8821"/>
                  <a:pt x="2113" y="8812"/>
                  <a:pt x="2199" y="8812"/>
                </a:cubicBezTo>
                <a:cubicBezTo>
                  <a:pt x="2242" y="8812"/>
                  <a:pt x="2285" y="8814"/>
                  <a:pt x="2329" y="8819"/>
                </a:cubicBezTo>
                <a:lnTo>
                  <a:pt x="2329" y="8815"/>
                </a:lnTo>
                <a:lnTo>
                  <a:pt x="2395" y="8822"/>
                </a:lnTo>
                <a:cubicBezTo>
                  <a:pt x="2444" y="8829"/>
                  <a:pt x="2497" y="8836"/>
                  <a:pt x="2546" y="8847"/>
                </a:cubicBezTo>
                <a:lnTo>
                  <a:pt x="2549" y="8847"/>
                </a:lnTo>
                <a:lnTo>
                  <a:pt x="2581" y="8857"/>
                </a:lnTo>
                <a:lnTo>
                  <a:pt x="2598" y="8861"/>
                </a:lnTo>
                <a:lnTo>
                  <a:pt x="2637" y="8871"/>
                </a:lnTo>
                <a:cubicBezTo>
                  <a:pt x="2677" y="8885"/>
                  <a:pt x="2719" y="8892"/>
                  <a:pt x="2761" y="8892"/>
                </a:cubicBezTo>
                <a:cubicBezTo>
                  <a:pt x="2863" y="8892"/>
                  <a:pt x="2964" y="8851"/>
                  <a:pt x="3036" y="8777"/>
                </a:cubicBezTo>
                <a:cubicBezTo>
                  <a:pt x="3106" y="8710"/>
                  <a:pt x="3190" y="8661"/>
                  <a:pt x="3281" y="8633"/>
                </a:cubicBezTo>
                <a:cubicBezTo>
                  <a:pt x="3365" y="8602"/>
                  <a:pt x="3442" y="8563"/>
                  <a:pt x="3519" y="8521"/>
                </a:cubicBezTo>
                <a:cubicBezTo>
                  <a:pt x="3564" y="8497"/>
                  <a:pt x="3610" y="8469"/>
                  <a:pt x="3655" y="8441"/>
                </a:cubicBezTo>
                <a:cubicBezTo>
                  <a:pt x="3841" y="8329"/>
                  <a:pt x="4012" y="8220"/>
                  <a:pt x="4198" y="8220"/>
                </a:cubicBezTo>
                <a:cubicBezTo>
                  <a:pt x="4272" y="8217"/>
                  <a:pt x="4345" y="8210"/>
                  <a:pt x="4419" y="8196"/>
                </a:cubicBezTo>
                <a:cubicBezTo>
                  <a:pt x="4494" y="8184"/>
                  <a:pt x="4563" y="8174"/>
                  <a:pt x="4620" y="8174"/>
                </a:cubicBezTo>
                <a:cubicBezTo>
                  <a:pt x="4682" y="8174"/>
                  <a:pt x="4731" y="8185"/>
                  <a:pt x="4762" y="8220"/>
                </a:cubicBezTo>
                <a:cubicBezTo>
                  <a:pt x="4790" y="8252"/>
                  <a:pt x="4797" y="8297"/>
                  <a:pt x="4779" y="8339"/>
                </a:cubicBezTo>
                <a:cubicBezTo>
                  <a:pt x="4737" y="8483"/>
                  <a:pt x="4706" y="9057"/>
                  <a:pt x="4944" y="9344"/>
                </a:cubicBezTo>
                <a:cubicBezTo>
                  <a:pt x="5180" y="9623"/>
                  <a:pt x="5301" y="9717"/>
                  <a:pt x="5461" y="9717"/>
                </a:cubicBezTo>
                <a:cubicBezTo>
                  <a:pt x="5484" y="9717"/>
                  <a:pt x="5507" y="9715"/>
                  <a:pt x="5532" y="9711"/>
                </a:cubicBezTo>
                <a:cubicBezTo>
                  <a:pt x="5563" y="9707"/>
                  <a:pt x="5591" y="9705"/>
                  <a:pt x="5615" y="9705"/>
                </a:cubicBezTo>
                <a:cubicBezTo>
                  <a:pt x="5714" y="9705"/>
                  <a:pt x="5763" y="9735"/>
                  <a:pt x="5805" y="9760"/>
                </a:cubicBezTo>
                <a:cubicBezTo>
                  <a:pt x="5836" y="9782"/>
                  <a:pt x="5872" y="9793"/>
                  <a:pt x="5908" y="9793"/>
                </a:cubicBezTo>
                <a:cubicBezTo>
                  <a:pt x="5913" y="9793"/>
                  <a:pt x="5919" y="9792"/>
                  <a:pt x="5924" y="9792"/>
                </a:cubicBezTo>
                <a:cubicBezTo>
                  <a:pt x="5933" y="9791"/>
                  <a:pt x="5942" y="9791"/>
                  <a:pt x="5950" y="9791"/>
                </a:cubicBezTo>
                <a:cubicBezTo>
                  <a:pt x="6074" y="9791"/>
                  <a:pt x="6100" y="9886"/>
                  <a:pt x="6113" y="9935"/>
                </a:cubicBezTo>
                <a:cubicBezTo>
                  <a:pt x="6127" y="9984"/>
                  <a:pt x="6130" y="9984"/>
                  <a:pt x="6158" y="9984"/>
                </a:cubicBezTo>
                <a:cubicBezTo>
                  <a:pt x="6481" y="9984"/>
                  <a:pt x="6677" y="10086"/>
                  <a:pt x="6677" y="10261"/>
                </a:cubicBezTo>
                <a:lnTo>
                  <a:pt x="6677" y="10268"/>
                </a:lnTo>
                <a:cubicBezTo>
                  <a:pt x="6695" y="10287"/>
                  <a:pt x="6759" y="10291"/>
                  <a:pt x="6825" y="10291"/>
                </a:cubicBezTo>
                <a:cubicBezTo>
                  <a:pt x="6859" y="10291"/>
                  <a:pt x="6892" y="10290"/>
                  <a:pt x="6922" y="10289"/>
                </a:cubicBezTo>
                <a:cubicBezTo>
                  <a:pt x="6949" y="10288"/>
                  <a:pt x="6977" y="10287"/>
                  <a:pt x="7004" y="10287"/>
                </a:cubicBezTo>
                <a:cubicBezTo>
                  <a:pt x="7043" y="10287"/>
                  <a:pt x="7082" y="10288"/>
                  <a:pt x="7121" y="10293"/>
                </a:cubicBezTo>
                <a:cubicBezTo>
                  <a:pt x="7167" y="10296"/>
                  <a:pt x="7212" y="10314"/>
                  <a:pt x="7251" y="10342"/>
                </a:cubicBezTo>
                <a:lnTo>
                  <a:pt x="7286" y="10370"/>
                </a:lnTo>
                <a:cubicBezTo>
                  <a:pt x="7387" y="10457"/>
                  <a:pt x="7517" y="10562"/>
                  <a:pt x="7482" y="10772"/>
                </a:cubicBezTo>
                <a:cubicBezTo>
                  <a:pt x="7471" y="10839"/>
                  <a:pt x="7513" y="10902"/>
                  <a:pt x="7552" y="10961"/>
                </a:cubicBezTo>
                <a:cubicBezTo>
                  <a:pt x="7590" y="11024"/>
                  <a:pt x="7629" y="11084"/>
                  <a:pt x="7611" y="11150"/>
                </a:cubicBezTo>
                <a:cubicBezTo>
                  <a:pt x="7597" y="11192"/>
                  <a:pt x="7566" y="11224"/>
                  <a:pt x="7527" y="11241"/>
                </a:cubicBezTo>
                <a:cubicBezTo>
                  <a:pt x="7499" y="11255"/>
                  <a:pt x="7489" y="11259"/>
                  <a:pt x="7534" y="11360"/>
                </a:cubicBezTo>
                <a:lnTo>
                  <a:pt x="7545" y="11381"/>
                </a:lnTo>
                <a:cubicBezTo>
                  <a:pt x="7587" y="11458"/>
                  <a:pt x="7615" y="11542"/>
                  <a:pt x="7629" y="11630"/>
                </a:cubicBezTo>
                <a:cubicBezTo>
                  <a:pt x="7639" y="11801"/>
                  <a:pt x="7860" y="11847"/>
                  <a:pt x="8070" y="11847"/>
                </a:cubicBezTo>
                <a:lnTo>
                  <a:pt x="8157" y="11847"/>
                </a:lnTo>
                <a:cubicBezTo>
                  <a:pt x="8204" y="11845"/>
                  <a:pt x="8246" y="11843"/>
                  <a:pt x="8285" y="11843"/>
                </a:cubicBezTo>
                <a:cubicBezTo>
                  <a:pt x="8436" y="11843"/>
                  <a:pt x="8531" y="11863"/>
                  <a:pt x="8595" y="11924"/>
                </a:cubicBezTo>
                <a:cubicBezTo>
                  <a:pt x="8669" y="11990"/>
                  <a:pt x="8679" y="12095"/>
                  <a:pt x="8679" y="12186"/>
                </a:cubicBezTo>
                <a:cubicBezTo>
                  <a:pt x="8679" y="12302"/>
                  <a:pt x="8739" y="12362"/>
                  <a:pt x="8812" y="12435"/>
                </a:cubicBezTo>
                <a:cubicBezTo>
                  <a:pt x="8840" y="12460"/>
                  <a:pt x="8865" y="12484"/>
                  <a:pt x="8889" y="12516"/>
                </a:cubicBezTo>
                <a:cubicBezTo>
                  <a:pt x="8938" y="12568"/>
                  <a:pt x="8973" y="12631"/>
                  <a:pt x="8998" y="12698"/>
                </a:cubicBezTo>
                <a:cubicBezTo>
                  <a:pt x="9050" y="12855"/>
                  <a:pt x="9008" y="13016"/>
                  <a:pt x="8973" y="13160"/>
                </a:cubicBezTo>
                <a:cubicBezTo>
                  <a:pt x="8945" y="13258"/>
                  <a:pt x="8924" y="13349"/>
                  <a:pt x="8935" y="13419"/>
                </a:cubicBezTo>
                <a:cubicBezTo>
                  <a:pt x="8938" y="13436"/>
                  <a:pt x="8938" y="13454"/>
                  <a:pt x="8938" y="13471"/>
                </a:cubicBezTo>
                <a:lnTo>
                  <a:pt x="8938" y="13496"/>
                </a:lnTo>
                <a:lnTo>
                  <a:pt x="8938" y="13520"/>
                </a:lnTo>
                <a:cubicBezTo>
                  <a:pt x="8938" y="13527"/>
                  <a:pt x="8938" y="13541"/>
                  <a:pt x="8935" y="13552"/>
                </a:cubicBezTo>
                <a:lnTo>
                  <a:pt x="8931" y="13566"/>
                </a:lnTo>
                <a:cubicBezTo>
                  <a:pt x="8931" y="13580"/>
                  <a:pt x="8928" y="13590"/>
                  <a:pt x="8924" y="13601"/>
                </a:cubicBezTo>
                <a:cubicBezTo>
                  <a:pt x="8921" y="13615"/>
                  <a:pt x="8921" y="13611"/>
                  <a:pt x="8917" y="13618"/>
                </a:cubicBezTo>
                <a:cubicBezTo>
                  <a:pt x="8917" y="13622"/>
                  <a:pt x="8910" y="13639"/>
                  <a:pt x="8907" y="13650"/>
                </a:cubicBezTo>
                <a:cubicBezTo>
                  <a:pt x="8903" y="13660"/>
                  <a:pt x="8900" y="13667"/>
                  <a:pt x="8896" y="13678"/>
                </a:cubicBezTo>
                <a:cubicBezTo>
                  <a:pt x="8889" y="13685"/>
                  <a:pt x="8889" y="13688"/>
                  <a:pt x="8886" y="13692"/>
                </a:cubicBezTo>
                <a:cubicBezTo>
                  <a:pt x="8872" y="13723"/>
                  <a:pt x="8851" y="13755"/>
                  <a:pt x="8826" y="13779"/>
                </a:cubicBezTo>
                <a:cubicBezTo>
                  <a:pt x="8819" y="13793"/>
                  <a:pt x="8809" y="13804"/>
                  <a:pt x="8798" y="13814"/>
                </a:cubicBezTo>
                <a:lnTo>
                  <a:pt x="8805" y="13825"/>
                </a:lnTo>
                <a:lnTo>
                  <a:pt x="8812" y="13835"/>
                </a:lnTo>
                <a:cubicBezTo>
                  <a:pt x="8819" y="13846"/>
                  <a:pt x="8823" y="13853"/>
                  <a:pt x="8826" y="13860"/>
                </a:cubicBezTo>
                <a:lnTo>
                  <a:pt x="8833" y="13867"/>
                </a:lnTo>
                <a:cubicBezTo>
                  <a:pt x="8837" y="13877"/>
                  <a:pt x="8844" y="13888"/>
                  <a:pt x="8847" y="13898"/>
                </a:cubicBezTo>
                <a:lnTo>
                  <a:pt x="8851" y="13905"/>
                </a:lnTo>
                <a:cubicBezTo>
                  <a:pt x="8854" y="13912"/>
                  <a:pt x="8858" y="13919"/>
                  <a:pt x="8861" y="13926"/>
                </a:cubicBezTo>
                <a:lnTo>
                  <a:pt x="8865" y="13937"/>
                </a:lnTo>
                <a:cubicBezTo>
                  <a:pt x="8865" y="13944"/>
                  <a:pt x="8868" y="13951"/>
                  <a:pt x="8868" y="13958"/>
                </a:cubicBezTo>
                <a:cubicBezTo>
                  <a:pt x="8868" y="13965"/>
                  <a:pt x="8868" y="13965"/>
                  <a:pt x="8868" y="13968"/>
                </a:cubicBezTo>
                <a:cubicBezTo>
                  <a:pt x="8868" y="13975"/>
                  <a:pt x="8868" y="13982"/>
                  <a:pt x="8868" y="13986"/>
                </a:cubicBezTo>
                <a:lnTo>
                  <a:pt x="8868" y="13996"/>
                </a:lnTo>
                <a:cubicBezTo>
                  <a:pt x="8868" y="14007"/>
                  <a:pt x="8868" y="14014"/>
                  <a:pt x="8865" y="14024"/>
                </a:cubicBezTo>
                <a:cubicBezTo>
                  <a:pt x="8851" y="14080"/>
                  <a:pt x="8809" y="14126"/>
                  <a:pt x="8756" y="14150"/>
                </a:cubicBezTo>
                <a:cubicBezTo>
                  <a:pt x="8756" y="14150"/>
                  <a:pt x="8753" y="14154"/>
                  <a:pt x="8753" y="14154"/>
                </a:cubicBezTo>
                <a:cubicBezTo>
                  <a:pt x="8760" y="14196"/>
                  <a:pt x="8774" y="14234"/>
                  <a:pt x="8795" y="14269"/>
                </a:cubicBezTo>
                <a:cubicBezTo>
                  <a:pt x="8851" y="14389"/>
                  <a:pt x="8935" y="14564"/>
                  <a:pt x="8886" y="14781"/>
                </a:cubicBezTo>
                <a:lnTo>
                  <a:pt x="8886" y="14784"/>
                </a:lnTo>
                <a:cubicBezTo>
                  <a:pt x="8851" y="14942"/>
                  <a:pt x="8826" y="15057"/>
                  <a:pt x="8851" y="15092"/>
                </a:cubicBezTo>
                <a:cubicBezTo>
                  <a:pt x="8872" y="15110"/>
                  <a:pt x="8893" y="15120"/>
                  <a:pt x="8917" y="15124"/>
                </a:cubicBezTo>
                <a:cubicBezTo>
                  <a:pt x="8980" y="15134"/>
                  <a:pt x="9043" y="15141"/>
                  <a:pt x="9106" y="15145"/>
                </a:cubicBezTo>
                <a:cubicBezTo>
                  <a:pt x="9204" y="15145"/>
                  <a:pt x="9306" y="15162"/>
                  <a:pt x="9404" y="15190"/>
                </a:cubicBezTo>
                <a:cubicBezTo>
                  <a:pt x="9421" y="15197"/>
                  <a:pt x="9439" y="15204"/>
                  <a:pt x="9453" y="15208"/>
                </a:cubicBezTo>
                <a:cubicBezTo>
                  <a:pt x="9477" y="15216"/>
                  <a:pt x="9490" y="15220"/>
                  <a:pt x="9501" y="15220"/>
                </a:cubicBezTo>
                <a:cubicBezTo>
                  <a:pt x="9513" y="15220"/>
                  <a:pt x="9523" y="15214"/>
                  <a:pt x="9544" y="15201"/>
                </a:cubicBezTo>
                <a:cubicBezTo>
                  <a:pt x="9561" y="15190"/>
                  <a:pt x="9586" y="15183"/>
                  <a:pt x="9610" y="15180"/>
                </a:cubicBezTo>
                <a:cubicBezTo>
                  <a:pt x="9624" y="15180"/>
                  <a:pt x="9642" y="15183"/>
                  <a:pt x="9659" y="15187"/>
                </a:cubicBezTo>
                <a:cubicBezTo>
                  <a:pt x="9666" y="15187"/>
                  <a:pt x="9673" y="15190"/>
                  <a:pt x="9680" y="15194"/>
                </a:cubicBezTo>
                <a:cubicBezTo>
                  <a:pt x="9789" y="15236"/>
                  <a:pt x="9890" y="15393"/>
                  <a:pt x="9957" y="15533"/>
                </a:cubicBezTo>
                <a:cubicBezTo>
                  <a:pt x="9981" y="15586"/>
                  <a:pt x="10002" y="15642"/>
                  <a:pt x="10020" y="15701"/>
                </a:cubicBezTo>
                <a:cubicBezTo>
                  <a:pt x="10072" y="15897"/>
                  <a:pt x="10181" y="16181"/>
                  <a:pt x="10233" y="16254"/>
                </a:cubicBezTo>
                <a:lnTo>
                  <a:pt x="10275" y="16230"/>
                </a:lnTo>
                <a:cubicBezTo>
                  <a:pt x="10346" y="16190"/>
                  <a:pt x="10447" y="16132"/>
                  <a:pt x="10561" y="16132"/>
                </a:cubicBezTo>
                <a:cubicBezTo>
                  <a:pt x="10588" y="16132"/>
                  <a:pt x="10615" y="16135"/>
                  <a:pt x="10643" y="16142"/>
                </a:cubicBezTo>
                <a:cubicBezTo>
                  <a:pt x="10664" y="16149"/>
                  <a:pt x="10689" y="16156"/>
                  <a:pt x="10706" y="16167"/>
                </a:cubicBezTo>
                <a:cubicBezTo>
                  <a:pt x="10713" y="16170"/>
                  <a:pt x="10720" y="16174"/>
                  <a:pt x="10724" y="16177"/>
                </a:cubicBezTo>
                <a:cubicBezTo>
                  <a:pt x="10755" y="16202"/>
                  <a:pt x="10780" y="16230"/>
                  <a:pt x="10794" y="16265"/>
                </a:cubicBezTo>
                <a:cubicBezTo>
                  <a:pt x="10843" y="16401"/>
                  <a:pt x="10797" y="16629"/>
                  <a:pt x="10748" y="16867"/>
                </a:cubicBezTo>
                <a:cubicBezTo>
                  <a:pt x="10727" y="16965"/>
                  <a:pt x="10706" y="17060"/>
                  <a:pt x="10699" y="17137"/>
                </a:cubicBezTo>
                <a:lnTo>
                  <a:pt x="10738" y="17137"/>
                </a:lnTo>
                <a:cubicBezTo>
                  <a:pt x="10752" y="17136"/>
                  <a:pt x="10767" y="17136"/>
                  <a:pt x="10781" y="17136"/>
                </a:cubicBezTo>
                <a:cubicBezTo>
                  <a:pt x="10853" y="17136"/>
                  <a:pt x="10923" y="17143"/>
                  <a:pt x="10993" y="17158"/>
                </a:cubicBezTo>
                <a:lnTo>
                  <a:pt x="11000" y="17161"/>
                </a:lnTo>
                <a:lnTo>
                  <a:pt x="11007" y="17165"/>
                </a:lnTo>
                <a:lnTo>
                  <a:pt x="11014" y="17168"/>
                </a:lnTo>
                <a:cubicBezTo>
                  <a:pt x="11158" y="17238"/>
                  <a:pt x="11189" y="17875"/>
                  <a:pt x="11154" y="18057"/>
                </a:cubicBezTo>
                <a:lnTo>
                  <a:pt x="11154" y="18061"/>
                </a:lnTo>
                <a:cubicBezTo>
                  <a:pt x="11151" y="18071"/>
                  <a:pt x="11147" y="18078"/>
                  <a:pt x="11147" y="18085"/>
                </a:cubicBezTo>
                <a:cubicBezTo>
                  <a:pt x="11109" y="18180"/>
                  <a:pt x="10972" y="18243"/>
                  <a:pt x="10755" y="18341"/>
                </a:cubicBezTo>
                <a:cubicBezTo>
                  <a:pt x="10650" y="18379"/>
                  <a:pt x="10552" y="18428"/>
                  <a:pt x="10457" y="18484"/>
                </a:cubicBezTo>
                <a:cubicBezTo>
                  <a:pt x="10265" y="18611"/>
                  <a:pt x="9768" y="19076"/>
                  <a:pt x="9530" y="19461"/>
                </a:cubicBezTo>
                <a:cubicBezTo>
                  <a:pt x="9502" y="19503"/>
                  <a:pt x="9474" y="19549"/>
                  <a:pt x="9442" y="19591"/>
                </a:cubicBezTo>
                <a:cubicBezTo>
                  <a:pt x="9358" y="19703"/>
                  <a:pt x="9267" y="19808"/>
                  <a:pt x="9169" y="19909"/>
                </a:cubicBezTo>
                <a:lnTo>
                  <a:pt x="9155" y="19923"/>
                </a:lnTo>
                <a:lnTo>
                  <a:pt x="9162" y="19923"/>
                </a:lnTo>
                <a:lnTo>
                  <a:pt x="9173" y="19920"/>
                </a:lnTo>
                <a:lnTo>
                  <a:pt x="9180" y="19916"/>
                </a:lnTo>
                <a:lnTo>
                  <a:pt x="9197" y="19913"/>
                </a:lnTo>
                <a:lnTo>
                  <a:pt x="9204" y="19913"/>
                </a:lnTo>
                <a:lnTo>
                  <a:pt x="9222" y="19909"/>
                </a:lnTo>
                <a:lnTo>
                  <a:pt x="9225" y="19909"/>
                </a:lnTo>
                <a:cubicBezTo>
                  <a:pt x="9243" y="19907"/>
                  <a:pt x="9260" y="19904"/>
                  <a:pt x="9277" y="19904"/>
                </a:cubicBezTo>
                <a:cubicBezTo>
                  <a:pt x="9284" y="19904"/>
                  <a:pt x="9292" y="19905"/>
                  <a:pt x="9299" y="19906"/>
                </a:cubicBezTo>
                <a:lnTo>
                  <a:pt x="9341" y="19906"/>
                </a:lnTo>
                <a:lnTo>
                  <a:pt x="9358" y="19913"/>
                </a:lnTo>
                <a:lnTo>
                  <a:pt x="9376" y="19916"/>
                </a:lnTo>
                <a:lnTo>
                  <a:pt x="9393" y="19920"/>
                </a:lnTo>
                <a:lnTo>
                  <a:pt x="9411" y="19927"/>
                </a:lnTo>
                <a:lnTo>
                  <a:pt x="9432" y="19934"/>
                </a:lnTo>
                <a:lnTo>
                  <a:pt x="9449" y="19941"/>
                </a:lnTo>
                <a:lnTo>
                  <a:pt x="9470" y="19951"/>
                </a:lnTo>
                <a:lnTo>
                  <a:pt x="9488" y="19962"/>
                </a:lnTo>
                <a:lnTo>
                  <a:pt x="9509" y="19972"/>
                </a:lnTo>
                <a:lnTo>
                  <a:pt x="9530" y="19990"/>
                </a:lnTo>
                <a:lnTo>
                  <a:pt x="9551" y="20000"/>
                </a:lnTo>
                <a:lnTo>
                  <a:pt x="9572" y="20021"/>
                </a:lnTo>
                <a:lnTo>
                  <a:pt x="9589" y="20035"/>
                </a:lnTo>
                <a:cubicBezTo>
                  <a:pt x="9600" y="20042"/>
                  <a:pt x="9607" y="20053"/>
                  <a:pt x="9617" y="20063"/>
                </a:cubicBezTo>
                <a:lnTo>
                  <a:pt x="9631" y="20077"/>
                </a:lnTo>
                <a:cubicBezTo>
                  <a:pt x="9645" y="20091"/>
                  <a:pt x="9659" y="20105"/>
                  <a:pt x="9677" y="20123"/>
                </a:cubicBezTo>
                <a:cubicBezTo>
                  <a:pt x="9750" y="20214"/>
                  <a:pt x="9810" y="20315"/>
                  <a:pt x="9852" y="20424"/>
                </a:cubicBezTo>
                <a:cubicBezTo>
                  <a:pt x="9859" y="20438"/>
                  <a:pt x="9866" y="20455"/>
                  <a:pt x="9869" y="20466"/>
                </a:cubicBezTo>
                <a:cubicBezTo>
                  <a:pt x="9880" y="20459"/>
                  <a:pt x="9887" y="20448"/>
                  <a:pt x="9894" y="20438"/>
                </a:cubicBezTo>
                <a:cubicBezTo>
                  <a:pt x="9936" y="20389"/>
                  <a:pt x="9992" y="20319"/>
                  <a:pt x="10072" y="20319"/>
                </a:cubicBezTo>
                <a:lnTo>
                  <a:pt x="10076" y="20319"/>
                </a:lnTo>
                <a:cubicBezTo>
                  <a:pt x="10132" y="20319"/>
                  <a:pt x="10184" y="20354"/>
                  <a:pt x="10230" y="20424"/>
                </a:cubicBezTo>
                <a:cubicBezTo>
                  <a:pt x="10314" y="20539"/>
                  <a:pt x="10489" y="20648"/>
                  <a:pt x="10626" y="20732"/>
                </a:cubicBezTo>
                <a:cubicBezTo>
                  <a:pt x="10703" y="20774"/>
                  <a:pt x="10776" y="20827"/>
                  <a:pt x="10839" y="20886"/>
                </a:cubicBezTo>
                <a:cubicBezTo>
                  <a:pt x="10871" y="20914"/>
                  <a:pt x="10902" y="20935"/>
                  <a:pt x="10937" y="20956"/>
                </a:cubicBezTo>
                <a:cubicBezTo>
                  <a:pt x="11060" y="21033"/>
                  <a:pt x="11224" y="21138"/>
                  <a:pt x="11224" y="21359"/>
                </a:cubicBezTo>
                <a:cubicBezTo>
                  <a:pt x="11224" y="21404"/>
                  <a:pt x="11217" y="21460"/>
                  <a:pt x="11214" y="21523"/>
                </a:cubicBezTo>
                <a:cubicBezTo>
                  <a:pt x="11214" y="21541"/>
                  <a:pt x="11210" y="21558"/>
                  <a:pt x="11207" y="21576"/>
                </a:cubicBezTo>
                <a:lnTo>
                  <a:pt x="11207" y="21586"/>
                </a:lnTo>
                <a:cubicBezTo>
                  <a:pt x="11207" y="21604"/>
                  <a:pt x="11207" y="21625"/>
                  <a:pt x="11203" y="21642"/>
                </a:cubicBezTo>
                <a:lnTo>
                  <a:pt x="11203" y="21653"/>
                </a:lnTo>
                <a:cubicBezTo>
                  <a:pt x="11203" y="21674"/>
                  <a:pt x="11200" y="21695"/>
                  <a:pt x="11200" y="21716"/>
                </a:cubicBezTo>
                <a:lnTo>
                  <a:pt x="11200" y="21719"/>
                </a:lnTo>
                <a:lnTo>
                  <a:pt x="11200" y="21775"/>
                </a:lnTo>
                <a:lnTo>
                  <a:pt x="11200" y="21786"/>
                </a:lnTo>
                <a:lnTo>
                  <a:pt x="11200" y="21845"/>
                </a:lnTo>
                <a:lnTo>
                  <a:pt x="11200" y="21859"/>
                </a:lnTo>
                <a:cubicBezTo>
                  <a:pt x="11200" y="21880"/>
                  <a:pt x="11203" y="21901"/>
                  <a:pt x="11207" y="21919"/>
                </a:cubicBezTo>
                <a:lnTo>
                  <a:pt x="11207" y="21929"/>
                </a:lnTo>
                <a:cubicBezTo>
                  <a:pt x="11210" y="21947"/>
                  <a:pt x="11214" y="21964"/>
                  <a:pt x="11217" y="21985"/>
                </a:cubicBezTo>
                <a:lnTo>
                  <a:pt x="11217" y="21996"/>
                </a:lnTo>
                <a:cubicBezTo>
                  <a:pt x="11221" y="22013"/>
                  <a:pt x="11224" y="22034"/>
                  <a:pt x="11231" y="22055"/>
                </a:cubicBezTo>
                <a:lnTo>
                  <a:pt x="11231" y="22059"/>
                </a:lnTo>
                <a:cubicBezTo>
                  <a:pt x="11291" y="21992"/>
                  <a:pt x="11357" y="21933"/>
                  <a:pt x="11427" y="21884"/>
                </a:cubicBezTo>
                <a:cubicBezTo>
                  <a:pt x="11637" y="21733"/>
                  <a:pt x="11669" y="21632"/>
                  <a:pt x="11714" y="21488"/>
                </a:cubicBezTo>
                <a:cubicBezTo>
                  <a:pt x="11742" y="21397"/>
                  <a:pt x="11777" y="21310"/>
                  <a:pt x="11819" y="21226"/>
                </a:cubicBezTo>
                <a:cubicBezTo>
                  <a:pt x="11865" y="21142"/>
                  <a:pt x="11896" y="21047"/>
                  <a:pt x="11907" y="20953"/>
                </a:cubicBezTo>
                <a:cubicBezTo>
                  <a:pt x="11924" y="20795"/>
                  <a:pt x="12001" y="20648"/>
                  <a:pt x="12124" y="20543"/>
                </a:cubicBezTo>
                <a:cubicBezTo>
                  <a:pt x="12229" y="20441"/>
                  <a:pt x="12225" y="20368"/>
                  <a:pt x="12222" y="20280"/>
                </a:cubicBezTo>
                <a:cubicBezTo>
                  <a:pt x="12218" y="20172"/>
                  <a:pt x="12215" y="20049"/>
                  <a:pt x="12432" y="19948"/>
                </a:cubicBezTo>
                <a:cubicBezTo>
                  <a:pt x="12503" y="19915"/>
                  <a:pt x="12563" y="19898"/>
                  <a:pt x="12613" y="19898"/>
                </a:cubicBezTo>
                <a:cubicBezTo>
                  <a:pt x="12665" y="19898"/>
                  <a:pt x="12705" y="19916"/>
                  <a:pt x="12733" y="19951"/>
                </a:cubicBezTo>
                <a:cubicBezTo>
                  <a:pt x="12852" y="20105"/>
                  <a:pt x="12604" y="20445"/>
                  <a:pt x="12523" y="20546"/>
                </a:cubicBezTo>
                <a:cubicBezTo>
                  <a:pt x="12491" y="20589"/>
                  <a:pt x="12460" y="20624"/>
                  <a:pt x="12435" y="20659"/>
                </a:cubicBezTo>
                <a:lnTo>
                  <a:pt x="12470" y="20634"/>
                </a:lnTo>
                <a:cubicBezTo>
                  <a:pt x="12768" y="20413"/>
                  <a:pt x="12905" y="20119"/>
                  <a:pt x="13066" y="19780"/>
                </a:cubicBezTo>
                <a:cubicBezTo>
                  <a:pt x="13094" y="19717"/>
                  <a:pt x="13125" y="19654"/>
                  <a:pt x="13153" y="19591"/>
                </a:cubicBezTo>
                <a:cubicBezTo>
                  <a:pt x="13353" y="19181"/>
                  <a:pt x="13524" y="19003"/>
                  <a:pt x="13748" y="18971"/>
                </a:cubicBezTo>
                <a:cubicBezTo>
                  <a:pt x="13825" y="18961"/>
                  <a:pt x="13888" y="18737"/>
                  <a:pt x="13850" y="18253"/>
                </a:cubicBezTo>
                <a:cubicBezTo>
                  <a:pt x="13843" y="18173"/>
                  <a:pt x="13832" y="18096"/>
                  <a:pt x="13822" y="18019"/>
                </a:cubicBezTo>
                <a:cubicBezTo>
                  <a:pt x="13790" y="17791"/>
                  <a:pt x="13759" y="17574"/>
                  <a:pt x="13871" y="17399"/>
                </a:cubicBezTo>
                <a:cubicBezTo>
                  <a:pt x="13913" y="17333"/>
                  <a:pt x="13934" y="17252"/>
                  <a:pt x="13934" y="17175"/>
                </a:cubicBezTo>
                <a:cubicBezTo>
                  <a:pt x="13937" y="17091"/>
                  <a:pt x="13944" y="16969"/>
                  <a:pt x="14098" y="16969"/>
                </a:cubicBezTo>
                <a:cubicBezTo>
                  <a:pt x="14238" y="16969"/>
                  <a:pt x="14508" y="16703"/>
                  <a:pt x="14743" y="16468"/>
                </a:cubicBezTo>
                <a:cubicBezTo>
                  <a:pt x="15023" y="16188"/>
                  <a:pt x="15212" y="16156"/>
                  <a:pt x="15499" y="16132"/>
                </a:cubicBezTo>
                <a:cubicBezTo>
                  <a:pt x="15618" y="16121"/>
                  <a:pt x="15628" y="16104"/>
                  <a:pt x="15639" y="16079"/>
                </a:cubicBezTo>
                <a:cubicBezTo>
                  <a:pt x="15667" y="16020"/>
                  <a:pt x="15723" y="15974"/>
                  <a:pt x="15789" y="15964"/>
                </a:cubicBezTo>
                <a:cubicBezTo>
                  <a:pt x="15908" y="15932"/>
                  <a:pt x="16003" y="15838"/>
                  <a:pt x="16094" y="15747"/>
                </a:cubicBezTo>
                <a:cubicBezTo>
                  <a:pt x="16125" y="15715"/>
                  <a:pt x="16157" y="15684"/>
                  <a:pt x="16188" y="15656"/>
                </a:cubicBezTo>
                <a:cubicBezTo>
                  <a:pt x="16241" y="15607"/>
                  <a:pt x="16329" y="15591"/>
                  <a:pt x="16439" y="15591"/>
                </a:cubicBezTo>
                <a:cubicBezTo>
                  <a:pt x="16544" y="15591"/>
                  <a:pt x="16668" y="15605"/>
                  <a:pt x="16801" y="15621"/>
                </a:cubicBezTo>
                <a:cubicBezTo>
                  <a:pt x="16913" y="15635"/>
                  <a:pt x="17029" y="15645"/>
                  <a:pt x="17141" y="15649"/>
                </a:cubicBezTo>
                <a:lnTo>
                  <a:pt x="17235" y="15649"/>
                </a:lnTo>
                <a:cubicBezTo>
                  <a:pt x="17257" y="15649"/>
                  <a:pt x="17279" y="15649"/>
                  <a:pt x="17300" y="15649"/>
                </a:cubicBezTo>
                <a:cubicBezTo>
                  <a:pt x="17415" y="15649"/>
                  <a:pt x="17511" y="15646"/>
                  <a:pt x="17543" y="15614"/>
                </a:cubicBezTo>
                <a:cubicBezTo>
                  <a:pt x="17557" y="15596"/>
                  <a:pt x="17564" y="15579"/>
                  <a:pt x="17561" y="15558"/>
                </a:cubicBezTo>
                <a:cubicBezTo>
                  <a:pt x="17561" y="15337"/>
                  <a:pt x="17722" y="15162"/>
                  <a:pt x="17928" y="15162"/>
                </a:cubicBezTo>
                <a:cubicBezTo>
                  <a:pt x="18051" y="15162"/>
                  <a:pt x="18103" y="15155"/>
                  <a:pt x="18103" y="14938"/>
                </a:cubicBezTo>
                <a:cubicBezTo>
                  <a:pt x="18103" y="14686"/>
                  <a:pt x="18180" y="14515"/>
                  <a:pt x="18348" y="14389"/>
                </a:cubicBezTo>
                <a:cubicBezTo>
                  <a:pt x="18443" y="14318"/>
                  <a:pt x="18481" y="14168"/>
                  <a:pt x="18513" y="14031"/>
                </a:cubicBezTo>
                <a:cubicBezTo>
                  <a:pt x="18523" y="13989"/>
                  <a:pt x="18530" y="13951"/>
                  <a:pt x="18544" y="13912"/>
                </a:cubicBezTo>
                <a:cubicBezTo>
                  <a:pt x="18562" y="13842"/>
                  <a:pt x="18614" y="13790"/>
                  <a:pt x="18681" y="13765"/>
                </a:cubicBezTo>
                <a:cubicBezTo>
                  <a:pt x="18726" y="13741"/>
                  <a:pt x="18747" y="13730"/>
                  <a:pt x="18747" y="13639"/>
                </a:cubicBezTo>
                <a:cubicBezTo>
                  <a:pt x="18751" y="13510"/>
                  <a:pt x="18768" y="13384"/>
                  <a:pt x="18793" y="13258"/>
                </a:cubicBezTo>
                <a:cubicBezTo>
                  <a:pt x="18814" y="13163"/>
                  <a:pt x="18828" y="13069"/>
                  <a:pt x="18832" y="12974"/>
                </a:cubicBezTo>
                <a:cubicBezTo>
                  <a:pt x="18832" y="12827"/>
                  <a:pt x="18933" y="12775"/>
                  <a:pt x="19007" y="12733"/>
                </a:cubicBezTo>
                <a:cubicBezTo>
                  <a:pt x="19052" y="12715"/>
                  <a:pt x="19091" y="12684"/>
                  <a:pt x="19122" y="12645"/>
                </a:cubicBezTo>
                <a:cubicBezTo>
                  <a:pt x="19143" y="12610"/>
                  <a:pt x="19140" y="12568"/>
                  <a:pt x="19129" y="12484"/>
                </a:cubicBezTo>
                <a:cubicBezTo>
                  <a:pt x="19101" y="12316"/>
                  <a:pt x="19115" y="12141"/>
                  <a:pt x="19175" y="11980"/>
                </a:cubicBezTo>
                <a:cubicBezTo>
                  <a:pt x="19259" y="11742"/>
                  <a:pt x="19231" y="11507"/>
                  <a:pt x="19203" y="11280"/>
                </a:cubicBezTo>
                <a:cubicBezTo>
                  <a:pt x="19185" y="11164"/>
                  <a:pt x="19175" y="11049"/>
                  <a:pt x="19171" y="10933"/>
                </a:cubicBezTo>
                <a:cubicBezTo>
                  <a:pt x="19171" y="10562"/>
                  <a:pt x="19171" y="10212"/>
                  <a:pt x="19315" y="10082"/>
                </a:cubicBezTo>
                <a:cubicBezTo>
                  <a:pt x="19353" y="10047"/>
                  <a:pt x="19360" y="10026"/>
                  <a:pt x="19360" y="10023"/>
                </a:cubicBezTo>
                <a:cubicBezTo>
                  <a:pt x="19357" y="10019"/>
                  <a:pt x="19357" y="10005"/>
                  <a:pt x="19290" y="9974"/>
                </a:cubicBezTo>
                <a:cubicBezTo>
                  <a:pt x="19227" y="9946"/>
                  <a:pt x="19199" y="9872"/>
                  <a:pt x="19227" y="9809"/>
                </a:cubicBezTo>
                <a:cubicBezTo>
                  <a:pt x="19254" y="9737"/>
                  <a:pt x="19323" y="9690"/>
                  <a:pt x="19400" y="9690"/>
                </a:cubicBezTo>
                <a:cubicBezTo>
                  <a:pt x="19412" y="9690"/>
                  <a:pt x="19425" y="9692"/>
                  <a:pt x="19437" y="9694"/>
                </a:cubicBezTo>
                <a:cubicBezTo>
                  <a:pt x="19476" y="9708"/>
                  <a:pt x="19511" y="9732"/>
                  <a:pt x="19542" y="9760"/>
                </a:cubicBezTo>
                <a:cubicBezTo>
                  <a:pt x="19594" y="9803"/>
                  <a:pt x="19630" y="9828"/>
                  <a:pt x="19667" y="9828"/>
                </a:cubicBezTo>
                <a:cubicBezTo>
                  <a:pt x="19685" y="9828"/>
                  <a:pt x="19704" y="9822"/>
                  <a:pt x="19724" y="9809"/>
                </a:cubicBezTo>
                <a:cubicBezTo>
                  <a:pt x="19843" y="9736"/>
                  <a:pt x="19980" y="9386"/>
                  <a:pt x="20088" y="9106"/>
                </a:cubicBezTo>
                <a:lnTo>
                  <a:pt x="20134" y="8994"/>
                </a:lnTo>
                <a:cubicBezTo>
                  <a:pt x="20249" y="8696"/>
                  <a:pt x="20435" y="8637"/>
                  <a:pt x="20585" y="8591"/>
                </a:cubicBezTo>
                <a:cubicBezTo>
                  <a:pt x="20620" y="8581"/>
                  <a:pt x="20655" y="8570"/>
                  <a:pt x="20690" y="8556"/>
                </a:cubicBezTo>
                <a:cubicBezTo>
                  <a:pt x="20820" y="8500"/>
                  <a:pt x="21181" y="8126"/>
                  <a:pt x="21419" y="7513"/>
                </a:cubicBezTo>
                <a:cubicBezTo>
                  <a:pt x="21601" y="7040"/>
                  <a:pt x="21471" y="6571"/>
                  <a:pt x="21366" y="6193"/>
                </a:cubicBezTo>
                <a:cubicBezTo>
                  <a:pt x="21345" y="6113"/>
                  <a:pt x="21324" y="6035"/>
                  <a:pt x="21307" y="5965"/>
                </a:cubicBezTo>
                <a:cubicBezTo>
                  <a:pt x="21250" y="5726"/>
                  <a:pt x="21198" y="5684"/>
                  <a:pt x="21091" y="5684"/>
                </a:cubicBezTo>
                <a:cubicBezTo>
                  <a:pt x="21065" y="5684"/>
                  <a:pt x="21035" y="5686"/>
                  <a:pt x="21002" y="5689"/>
                </a:cubicBezTo>
                <a:cubicBezTo>
                  <a:pt x="20971" y="5692"/>
                  <a:pt x="20939" y="5696"/>
                  <a:pt x="20901" y="5699"/>
                </a:cubicBezTo>
                <a:cubicBezTo>
                  <a:pt x="20883" y="5700"/>
                  <a:pt x="20866" y="5701"/>
                  <a:pt x="20849" y="5701"/>
                </a:cubicBezTo>
                <a:cubicBezTo>
                  <a:pt x="20427" y="5701"/>
                  <a:pt x="19986" y="5456"/>
                  <a:pt x="19539" y="4975"/>
                </a:cubicBezTo>
                <a:cubicBezTo>
                  <a:pt x="19146" y="4547"/>
                  <a:pt x="18764" y="4431"/>
                  <a:pt x="18442" y="4431"/>
                </a:cubicBezTo>
                <a:cubicBezTo>
                  <a:pt x="18279" y="4431"/>
                  <a:pt x="18131" y="4461"/>
                  <a:pt x="18005" y="4495"/>
                </a:cubicBezTo>
                <a:cubicBezTo>
                  <a:pt x="17940" y="4513"/>
                  <a:pt x="17874" y="4520"/>
                  <a:pt x="17809" y="4520"/>
                </a:cubicBezTo>
                <a:cubicBezTo>
                  <a:pt x="17576" y="4520"/>
                  <a:pt x="17351" y="4423"/>
                  <a:pt x="17165" y="4341"/>
                </a:cubicBezTo>
                <a:cubicBezTo>
                  <a:pt x="17078" y="4303"/>
                  <a:pt x="16987" y="4268"/>
                  <a:pt x="16892" y="4243"/>
                </a:cubicBezTo>
                <a:cubicBezTo>
                  <a:pt x="16875" y="4239"/>
                  <a:pt x="16858" y="4237"/>
                  <a:pt x="16840" y="4237"/>
                </a:cubicBezTo>
                <a:cubicBezTo>
                  <a:pt x="16712" y="4237"/>
                  <a:pt x="16578" y="4343"/>
                  <a:pt x="16454" y="4436"/>
                </a:cubicBezTo>
                <a:cubicBezTo>
                  <a:pt x="16384" y="4499"/>
                  <a:pt x="16304" y="4551"/>
                  <a:pt x="16216" y="4590"/>
                </a:cubicBezTo>
                <a:cubicBezTo>
                  <a:pt x="16192" y="4600"/>
                  <a:pt x="16171" y="4604"/>
                  <a:pt x="16152" y="4604"/>
                </a:cubicBezTo>
                <a:cubicBezTo>
                  <a:pt x="16124" y="4604"/>
                  <a:pt x="16102" y="4594"/>
                  <a:pt x="16083" y="4576"/>
                </a:cubicBezTo>
                <a:cubicBezTo>
                  <a:pt x="16034" y="4520"/>
                  <a:pt x="16069" y="4443"/>
                  <a:pt x="16132" y="4310"/>
                </a:cubicBezTo>
                <a:cubicBezTo>
                  <a:pt x="16174" y="4212"/>
                  <a:pt x="16230" y="4089"/>
                  <a:pt x="16237" y="4002"/>
                </a:cubicBezTo>
                <a:cubicBezTo>
                  <a:pt x="16237" y="3949"/>
                  <a:pt x="16157" y="3746"/>
                  <a:pt x="14991" y="3291"/>
                </a:cubicBezTo>
                <a:cubicBezTo>
                  <a:pt x="14809" y="3219"/>
                  <a:pt x="14657" y="3183"/>
                  <a:pt x="14543" y="3183"/>
                </a:cubicBezTo>
                <a:cubicBezTo>
                  <a:pt x="14473" y="3183"/>
                  <a:pt x="14416" y="3196"/>
                  <a:pt x="14375" y="3224"/>
                </a:cubicBezTo>
                <a:cubicBezTo>
                  <a:pt x="14312" y="3266"/>
                  <a:pt x="14280" y="3350"/>
                  <a:pt x="14280" y="3473"/>
                </a:cubicBezTo>
                <a:cubicBezTo>
                  <a:pt x="14280" y="3546"/>
                  <a:pt x="14273" y="3623"/>
                  <a:pt x="14221" y="3658"/>
                </a:cubicBezTo>
                <a:cubicBezTo>
                  <a:pt x="14200" y="3675"/>
                  <a:pt x="14179" y="3680"/>
                  <a:pt x="14158" y="3680"/>
                </a:cubicBezTo>
                <a:cubicBezTo>
                  <a:pt x="14129" y="3680"/>
                  <a:pt x="14102" y="3670"/>
                  <a:pt x="14077" y="3662"/>
                </a:cubicBezTo>
                <a:cubicBezTo>
                  <a:pt x="14052" y="3654"/>
                  <a:pt x="14029" y="3646"/>
                  <a:pt x="14008" y="3646"/>
                </a:cubicBezTo>
                <a:cubicBezTo>
                  <a:pt x="13967" y="3646"/>
                  <a:pt x="13930" y="3673"/>
                  <a:pt x="13888" y="3767"/>
                </a:cubicBezTo>
                <a:cubicBezTo>
                  <a:pt x="13791" y="3983"/>
                  <a:pt x="13656" y="4006"/>
                  <a:pt x="13595" y="4006"/>
                </a:cubicBezTo>
                <a:cubicBezTo>
                  <a:pt x="13588" y="4006"/>
                  <a:pt x="13582" y="4005"/>
                  <a:pt x="13577" y="4005"/>
                </a:cubicBezTo>
                <a:cubicBezTo>
                  <a:pt x="13500" y="3998"/>
                  <a:pt x="13437" y="3949"/>
                  <a:pt x="13419" y="3875"/>
                </a:cubicBezTo>
                <a:cubicBezTo>
                  <a:pt x="13405" y="3805"/>
                  <a:pt x="13440" y="3739"/>
                  <a:pt x="13517" y="3693"/>
                </a:cubicBezTo>
                <a:cubicBezTo>
                  <a:pt x="13696" y="3588"/>
                  <a:pt x="13885" y="3333"/>
                  <a:pt x="13958" y="3102"/>
                </a:cubicBezTo>
                <a:cubicBezTo>
                  <a:pt x="13965" y="3088"/>
                  <a:pt x="13955" y="3070"/>
                  <a:pt x="13934" y="3049"/>
                </a:cubicBezTo>
                <a:cubicBezTo>
                  <a:pt x="13813" y="2936"/>
                  <a:pt x="13454" y="2855"/>
                  <a:pt x="13184" y="2855"/>
                </a:cubicBezTo>
                <a:cubicBezTo>
                  <a:pt x="13088" y="2855"/>
                  <a:pt x="13002" y="2865"/>
                  <a:pt x="12943" y="2888"/>
                </a:cubicBezTo>
                <a:cubicBezTo>
                  <a:pt x="12831" y="2934"/>
                  <a:pt x="12807" y="3028"/>
                  <a:pt x="12782" y="3151"/>
                </a:cubicBezTo>
                <a:cubicBezTo>
                  <a:pt x="12768" y="3228"/>
                  <a:pt x="12758" y="3301"/>
                  <a:pt x="12691" y="3333"/>
                </a:cubicBezTo>
                <a:cubicBezTo>
                  <a:pt x="12672" y="3339"/>
                  <a:pt x="12653" y="3342"/>
                  <a:pt x="12634" y="3342"/>
                </a:cubicBezTo>
                <a:cubicBezTo>
                  <a:pt x="12599" y="3342"/>
                  <a:pt x="12565" y="3332"/>
                  <a:pt x="12533" y="3312"/>
                </a:cubicBezTo>
                <a:cubicBezTo>
                  <a:pt x="12414" y="3252"/>
                  <a:pt x="12358" y="3116"/>
                  <a:pt x="12400" y="2990"/>
                </a:cubicBezTo>
                <a:cubicBezTo>
                  <a:pt x="12438" y="2865"/>
                  <a:pt x="12559" y="2737"/>
                  <a:pt x="12699" y="2737"/>
                </a:cubicBezTo>
                <a:cubicBezTo>
                  <a:pt x="12705" y="2737"/>
                  <a:pt x="12710" y="2737"/>
                  <a:pt x="12716" y="2738"/>
                </a:cubicBezTo>
                <a:cubicBezTo>
                  <a:pt x="12717" y="2738"/>
                  <a:pt x="12719" y="2738"/>
                  <a:pt x="12721" y="2738"/>
                </a:cubicBezTo>
                <a:cubicBezTo>
                  <a:pt x="12772" y="2738"/>
                  <a:pt x="12932" y="2682"/>
                  <a:pt x="13199" y="2097"/>
                </a:cubicBezTo>
                <a:cubicBezTo>
                  <a:pt x="13258" y="1968"/>
                  <a:pt x="13202" y="1915"/>
                  <a:pt x="13017" y="1792"/>
                </a:cubicBezTo>
                <a:cubicBezTo>
                  <a:pt x="12922" y="1733"/>
                  <a:pt x="12838" y="1663"/>
                  <a:pt x="12761" y="1586"/>
                </a:cubicBezTo>
                <a:cubicBezTo>
                  <a:pt x="12646" y="1456"/>
                  <a:pt x="12600" y="1229"/>
                  <a:pt x="12555" y="1008"/>
                </a:cubicBezTo>
                <a:cubicBezTo>
                  <a:pt x="12523" y="840"/>
                  <a:pt x="12484" y="655"/>
                  <a:pt x="12421" y="578"/>
                </a:cubicBezTo>
                <a:lnTo>
                  <a:pt x="12418" y="581"/>
                </a:lnTo>
                <a:lnTo>
                  <a:pt x="12393" y="606"/>
                </a:lnTo>
                <a:lnTo>
                  <a:pt x="12372" y="630"/>
                </a:lnTo>
                <a:lnTo>
                  <a:pt x="12348" y="655"/>
                </a:lnTo>
                <a:lnTo>
                  <a:pt x="12323" y="679"/>
                </a:lnTo>
                <a:lnTo>
                  <a:pt x="12302" y="704"/>
                </a:lnTo>
                <a:lnTo>
                  <a:pt x="12278" y="732"/>
                </a:lnTo>
                <a:lnTo>
                  <a:pt x="12257" y="756"/>
                </a:lnTo>
                <a:lnTo>
                  <a:pt x="12229" y="784"/>
                </a:lnTo>
                <a:lnTo>
                  <a:pt x="12208" y="809"/>
                </a:lnTo>
                <a:lnTo>
                  <a:pt x="12183" y="837"/>
                </a:lnTo>
                <a:lnTo>
                  <a:pt x="12162" y="861"/>
                </a:lnTo>
                <a:lnTo>
                  <a:pt x="12138" y="893"/>
                </a:lnTo>
                <a:lnTo>
                  <a:pt x="12120" y="917"/>
                </a:lnTo>
                <a:lnTo>
                  <a:pt x="12096" y="945"/>
                </a:lnTo>
                <a:lnTo>
                  <a:pt x="12075" y="973"/>
                </a:lnTo>
                <a:lnTo>
                  <a:pt x="12054" y="1001"/>
                </a:lnTo>
                <a:lnTo>
                  <a:pt x="12036" y="1026"/>
                </a:lnTo>
                <a:lnTo>
                  <a:pt x="12015" y="1057"/>
                </a:lnTo>
                <a:lnTo>
                  <a:pt x="11998" y="1082"/>
                </a:lnTo>
                <a:lnTo>
                  <a:pt x="11977" y="1110"/>
                </a:lnTo>
                <a:lnTo>
                  <a:pt x="11959" y="1134"/>
                </a:lnTo>
                <a:lnTo>
                  <a:pt x="11942" y="1162"/>
                </a:lnTo>
                <a:lnTo>
                  <a:pt x="11928" y="1187"/>
                </a:lnTo>
                <a:lnTo>
                  <a:pt x="11910" y="1215"/>
                </a:lnTo>
                <a:lnTo>
                  <a:pt x="11900" y="1239"/>
                </a:lnTo>
                <a:cubicBezTo>
                  <a:pt x="11893" y="1250"/>
                  <a:pt x="11889" y="1257"/>
                  <a:pt x="11882" y="1267"/>
                </a:cubicBezTo>
                <a:lnTo>
                  <a:pt x="11872" y="1288"/>
                </a:lnTo>
                <a:cubicBezTo>
                  <a:pt x="11868" y="1299"/>
                  <a:pt x="11861" y="1309"/>
                  <a:pt x="11858" y="1320"/>
                </a:cubicBezTo>
                <a:lnTo>
                  <a:pt x="11851" y="1337"/>
                </a:lnTo>
                <a:cubicBezTo>
                  <a:pt x="11844" y="1351"/>
                  <a:pt x="11840" y="1369"/>
                  <a:pt x="11833" y="1383"/>
                </a:cubicBezTo>
                <a:cubicBezTo>
                  <a:pt x="11750" y="1639"/>
                  <a:pt x="11626" y="1645"/>
                  <a:pt x="11493" y="1645"/>
                </a:cubicBezTo>
                <a:cubicBezTo>
                  <a:pt x="11487" y="1645"/>
                  <a:pt x="11480" y="1645"/>
                  <a:pt x="11473" y="1645"/>
                </a:cubicBezTo>
                <a:lnTo>
                  <a:pt x="11417" y="1645"/>
                </a:lnTo>
                <a:cubicBezTo>
                  <a:pt x="11347" y="1645"/>
                  <a:pt x="11280" y="1652"/>
                  <a:pt x="11217" y="1673"/>
                </a:cubicBezTo>
                <a:cubicBezTo>
                  <a:pt x="11196" y="1680"/>
                  <a:pt x="11179" y="1684"/>
                  <a:pt x="11161" y="1691"/>
                </a:cubicBezTo>
                <a:lnTo>
                  <a:pt x="11151" y="1691"/>
                </a:lnTo>
                <a:cubicBezTo>
                  <a:pt x="11133" y="1694"/>
                  <a:pt x="11119" y="1698"/>
                  <a:pt x="11105" y="1701"/>
                </a:cubicBezTo>
                <a:lnTo>
                  <a:pt x="11095" y="1701"/>
                </a:lnTo>
                <a:cubicBezTo>
                  <a:pt x="11081" y="1705"/>
                  <a:pt x="11067" y="1705"/>
                  <a:pt x="11049" y="1705"/>
                </a:cubicBezTo>
                <a:lnTo>
                  <a:pt x="10990" y="1705"/>
                </a:lnTo>
                <a:cubicBezTo>
                  <a:pt x="10895" y="1705"/>
                  <a:pt x="10804" y="1673"/>
                  <a:pt x="10727" y="1614"/>
                </a:cubicBezTo>
                <a:lnTo>
                  <a:pt x="10724" y="1621"/>
                </a:lnTo>
                <a:lnTo>
                  <a:pt x="10682" y="1568"/>
                </a:lnTo>
                <a:cubicBezTo>
                  <a:pt x="10671" y="1558"/>
                  <a:pt x="10661" y="1547"/>
                  <a:pt x="10650" y="1537"/>
                </a:cubicBezTo>
                <a:lnTo>
                  <a:pt x="10636" y="1516"/>
                </a:lnTo>
                <a:cubicBezTo>
                  <a:pt x="10626" y="1505"/>
                  <a:pt x="10619" y="1491"/>
                  <a:pt x="10608" y="1481"/>
                </a:cubicBezTo>
                <a:cubicBezTo>
                  <a:pt x="10595" y="1458"/>
                  <a:pt x="10558" y="1451"/>
                  <a:pt x="10511" y="1451"/>
                </a:cubicBezTo>
                <a:cubicBezTo>
                  <a:pt x="10457" y="1451"/>
                  <a:pt x="10388" y="1461"/>
                  <a:pt x="10328" y="1470"/>
                </a:cubicBezTo>
                <a:cubicBezTo>
                  <a:pt x="10252" y="1485"/>
                  <a:pt x="10174" y="1492"/>
                  <a:pt x="10097" y="1492"/>
                </a:cubicBezTo>
                <a:cubicBezTo>
                  <a:pt x="10082" y="1492"/>
                  <a:pt x="10067" y="1492"/>
                  <a:pt x="10051" y="1491"/>
                </a:cubicBezTo>
                <a:cubicBezTo>
                  <a:pt x="10045" y="1491"/>
                  <a:pt x="10039" y="1491"/>
                  <a:pt x="10034" y="1491"/>
                </a:cubicBezTo>
                <a:cubicBezTo>
                  <a:pt x="10000" y="1491"/>
                  <a:pt x="9990" y="1506"/>
                  <a:pt x="9978" y="1600"/>
                </a:cubicBezTo>
                <a:cubicBezTo>
                  <a:pt x="9967" y="1673"/>
                  <a:pt x="9953" y="1778"/>
                  <a:pt x="9859" y="1831"/>
                </a:cubicBezTo>
                <a:cubicBezTo>
                  <a:pt x="9848" y="1834"/>
                  <a:pt x="9838" y="1838"/>
                  <a:pt x="9827" y="1841"/>
                </a:cubicBezTo>
                <a:lnTo>
                  <a:pt x="9817" y="1845"/>
                </a:lnTo>
                <a:lnTo>
                  <a:pt x="9796" y="1852"/>
                </a:lnTo>
                <a:lnTo>
                  <a:pt x="9754" y="1852"/>
                </a:lnTo>
                <a:cubicBezTo>
                  <a:pt x="9733" y="1852"/>
                  <a:pt x="9715" y="1848"/>
                  <a:pt x="9698" y="1848"/>
                </a:cubicBezTo>
                <a:lnTo>
                  <a:pt x="9684" y="1848"/>
                </a:lnTo>
                <a:lnTo>
                  <a:pt x="9687" y="1855"/>
                </a:lnTo>
                <a:lnTo>
                  <a:pt x="9568" y="1824"/>
                </a:lnTo>
                <a:lnTo>
                  <a:pt x="9516" y="1810"/>
                </a:lnTo>
                <a:cubicBezTo>
                  <a:pt x="9440" y="1792"/>
                  <a:pt x="9358" y="1771"/>
                  <a:pt x="9298" y="1771"/>
                </a:cubicBezTo>
                <a:cubicBezTo>
                  <a:pt x="9263" y="1771"/>
                  <a:pt x="9235" y="1778"/>
                  <a:pt x="9218" y="1796"/>
                </a:cubicBezTo>
                <a:cubicBezTo>
                  <a:pt x="9170" y="1857"/>
                  <a:pt x="9099" y="1891"/>
                  <a:pt x="9022" y="1891"/>
                </a:cubicBezTo>
                <a:cubicBezTo>
                  <a:pt x="9015" y="1891"/>
                  <a:pt x="9008" y="1891"/>
                  <a:pt x="9001" y="1891"/>
                </a:cubicBezTo>
                <a:cubicBezTo>
                  <a:pt x="8963" y="1891"/>
                  <a:pt x="8963" y="1891"/>
                  <a:pt x="8952" y="1915"/>
                </a:cubicBezTo>
                <a:cubicBezTo>
                  <a:pt x="8896" y="2024"/>
                  <a:pt x="8777" y="2031"/>
                  <a:pt x="8690" y="2038"/>
                </a:cubicBezTo>
                <a:cubicBezTo>
                  <a:pt x="8651" y="2041"/>
                  <a:pt x="8592" y="2045"/>
                  <a:pt x="8581" y="2059"/>
                </a:cubicBezTo>
                <a:cubicBezTo>
                  <a:pt x="8532" y="2115"/>
                  <a:pt x="8462" y="2143"/>
                  <a:pt x="8388" y="2143"/>
                </a:cubicBezTo>
                <a:lnTo>
                  <a:pt x="8315" y="2143"/>
                </a:lnTo>
                <a:lnTo>
                  <a:pt x="8301" y="2139"/>
                </a:lnTo>
                <a:lnTo>
                  <a:pt x="8290" y="2139"/>
                </a:lnTo>
                <a:lnTo>
                  <a:pt x="8276" y="2136"/>
                </a:lnTo>
                <a:lnTo>
                  <a:pt x="8262" y="2132"/>
                </a:lnTo>
                <a:lnTo>
                  <a:pt x="8248" y="2125"/>
                </a:lnTo>
                <a:lnTo>
                  <a:pt x="8234" y="2122"/>
                </a:lnTo>
                <a:lnTo>
                  <a:pt x="8220" y="2115"/>
                </a:lnTo>
                <a:lnTo>
                  <a:pt x="8206" y="2111"/>
                </a:lnTo>
                <a:lnTo>
                  <a:pt x="8192" y="2104"/>
                </a:lnTo>
                <a:lnTo>
                  <a:pt x="8175" y="2097"/>
                </a:lnTo>
                <a:lnTo>
                  <a:pt x="8161" y="2090"/>
                </a:lnTo>
                <a:lnTo>
                  <a:pt x="8143" y="2080"/>
                </a:lnTo>
                <a:lnTo>
                  <a:pt x="8129" y="2069"/>
                </a:lnTo>
                <a:lnTo>
                  <a:pt x="8108" y="2059"/>
                </a:lnTo>
                <a:lnTo>
                  <a:pt x="8094" y="2048"/>
                </a:lnTo>
                <a:lnTo>
                  <a:pt x="8077" y="2038"/>
                </a:lnTo>
                <a:lnTo>
                  <a:pt x="8059" y="2024"/>
                </a:lnTo>
                <a:lnTo>
                  <a:pt x="8042" y="2010"/>
                </a:lnTo>
                <a:lnTo>
                  <a:pt x="8024" y="1996"/>
                </a:lnTo>
                <a:lnTo>
                  <a:pt x="8003" y="1982"/>
                </a:lnTo>
                <a:lnTo>
                  <a:pt x="7986" y="1961"/>
                </a:lnTo>
                <a:lnTo>
                  <a:pt x="7968" y="1947"/>
                </a:lnTo>
                <a:lnTo>
                  <a:pt x="7944" y="1922"/>
                </a:lnTo>
                <a:lnTo>
                  <a:pt x="7930" y="1908"/>
                </a:lnTo>
                <a:cubicBezTo>
                  <a:pt x="7916" y="1898"/>
                  <a:pt x="7905" y="1883"/>
                  <a:pt x="7891" y="1869"/>
                </a:cubicBezTo>
                <a:cubicBezTo>
                  <a:pt x="7688" y="1642"/>
                  <a:pt x="7639" y="1330"/>
                  <a:pt x="7660" y="1113"/>
                </a:cubicBezTo>
                <a:cubicBezTo>
                  <a:pt x="7674" y="963"/>
                  <a:pt x="7720" y="851"/>
                  <a:pt x="7786" y="802"/>
                </a:cubicBezTo>
                <a:cubicBezTo>
                  <a:pt x="7839" y="756"/>
                  <a:pt x="7863" y="683"/>
                  <a:pt x="7849" y="613"/>
                </a:cubicBezTo>
                <a:cubicBezTo>
                  <a:pt x="7846" y="546"/>
                  <a:pt x="7807" y="487"/>
                  <a:pt x="7748" y="455"/>
                </a:cubicBezTo>
                <a:cubicBezTo>
                  <a:pt x="7629" y="403"/>
                  <a:pt x="7622" y="273"/>
                  <a:pt x="7615" y="172"/>
                </a:cubicBezTo>
                <a:cubicBezTo>
                  <a:pt x="7608" y="46"/>
                  <a:pt x="7597" y="11"/>
                  <a:pt x="7538" y="0"/>
                </a:cubicBezTo>
                <a:close/>
              </a:path>
            </a:pathLst>
          </a:cu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9"/>
          <p:cNvSpPr/>
          <p:nvPr/>
        </p:nvSpPr>
        <p:spPr>
          <a:xfrm flipH="1">
            <a:off x="956037" y="1329075"/>
            <a:ext cx="87465" cy="128711"/>
          </a:xfrm>
          <a:custGeom>
            <a:rect b="b" l="l" r="r" t="t"/>
            <a:pathLst>
              <a:path extrusionOk="0" h="195758" w="133027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60"/>
          <p:cNvPicPr preferRelativeResize="0"/>
          <p:nvPr/>
        </p:nvPicPr>
        <p:blipFill rotWithShape="1">
          <a:blip r:embed="rId3">
            <a:alphaModFix/>
          </a:blip>
          <a:srcRect b="0" l="0" r="0" t="6959"/>
          <a:stretch/>
        </p:blipFill>
        <p:spPr>
          <a:xfrm>
            <a:off x="1911275" y="723899"/>
            <a:ext cx="6940498" cy="43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0"/>
          <p:cNvSpPr txBox="1"/>
          <p:nvPr/>
        </p:nvSpPr>
        <p:spPr>
          <a:xfrm>
            <a:off x="321900" y="227400"/>
            <a:ext cx="694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0B486B"/>
                </a:solidFill>
                <a:latin typeface="Open Sans"/>
                <a:ea typeface="Open Sans"/>
                <a:cs typeface="Open Sans"/>
                <a:sym typeface="Open Sans"/>
              </a:rPr>
              <a:t>Boletim do Salus</a:t>
            </a:r>
            <a:endParaRPr b="1" sz="2600">
              <a:solidFill>
                <a:srgbClr val="0B486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6" name="Google Shape;686;p60"/>
          <p:cNvSpPr/>
          <p:nvPr/>
        </p:nvSpPr>
        <p:spPr>
          <a:xfrm rot="-5400000">
            <a:off x="571763" y="66600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692" name="Google Shape;69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695306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62"/>
          <p:cNvGrpSpPr/>
          <p:nvPr/>
        </p:nvGrpSpPr>
        <p:grpSpPr>
          <a:xfrm>
            <a:off x="6647574" y="1317575"/>
            <a:ext cx="2021100" cy="1250100"/>
            <a:chOff x="6802375" y="1073275"/>
            <a:chExt cx="2021100" cy="1250100"/>
          </a:xfrm>
        </p:grpSpPr>
        <p:sp>
          <p:nvSpPr>
            <p:cNvPr id="698" name="Google Shape;698;p62"/>
            <p:cNvSpPr/>
            <p:nvPr/>
          </p:nvSpPr>
          <p:spPr>
            <a:xfrm>
              <a:off x="6802375" y="1073275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2"/>
            <p:cNvSpPr txBox="1"/>
            <p:nvPr/>
          </p:nvSpPr>
          <p:spPr>
            <a:xfrm>
              <a:off x="6900525" y="1135225"/>
              <a:ext cx="16848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GAL </a:t>
              </a:r>
              <a:r>
                <a:rPr b="1" lang="pt-BR" sz="7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(Andamento)</a:t>
              </a:r>
              <a:endParaRPr b="1" sz="7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Gerenciador de Ambiente Laboratorial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00" name="Google Shape;700;p62"/>
          <p:cNvGrpSpPr/>
          <p:nvPr/>
        </p:nvGrpSpPr>
        <p:grpSpPr>
          <a:xfrm>
            <a:off x="730163" y="1317575"/>
            <a:ext cx="1806900" cy="1250100"/>
            <a:chOff x="397325" y="2566450"/>
            <a:chExt cx="1806900" cy="1250100"/>
          </a:xfrm>
        </p:grpSpPr>
        <p:sp>
          <p:nvSpPr>
            <p:cNvPr id="701" name="Google Shape;701;p62"/>
            <p:cNvSpPr/>
            <p:nvPr/>
          </p:nvSpPr>
          <p:spPr>
            <a:xfrm>
              <a:off x="397325" y="2566450"/>
              <a:ext cx="18069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2"/>
            <p:cNvSpPr txBox="1"/>
            <p:nvPr/>
          </p:nvSpPr>
          <p:spPr>
            <a:xfrm>
              <a:off x="495475" y="2628400"/>
              <a:ext cx="14835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CNS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Cartão Nacional de Saúde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03" name="Google Shape;703;p62"/>
          <p:cNvGrpSpPr/>
          <p:nvPr/>
        </p:nvGrpSpPr>
        <p:grpSpPr>
          <a:xfrm>
            <a:off x="2593813" y="1317575"/>
            <a:ext cx="1907716" cy="1250100"/>
            <a:chOff x="2698374" y="1073275"/>
            <a:chExt cx="2021100" cy="1250100"/>
          </a:xfrm>
        </p:grpSpPr>
        <p:sp>
          <p:nvSpPr>
            <p:cNvPr id="704" name="Google Shape;704;p62"/>
            <p:cNvSpPr/>
            <p:nvPr/>
          </p:nvSpPr>
          <p:spPr>
            <a:xfrm>
              <a:off x="2698374" y="1073275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2"/>
            <p:cNvSpPr txBox="1"/>
            <p:nvPr/>
          </p:nvSpPr>
          <p:spPr>
            <a:xfrm>
              <a:off x="2769667" y="1135225"/>
              <a:ext cx="1684800" cy="108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CNES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Cadastro Nacional de Estabelecimento de Saúde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06" name="Google Shape;706;p62"/>
          <p:cNvGrpSpPr/>
          <p:nvPr/>
        </p:nvGrpSpPr>
        <p:grpSpPr>
          <a:xfrm>
            <a:off x="4563999" y="1317575"/>
            <a:ext cx="2021100" cy="1250100"/>
            <a:chOff x="397325" y="2566450"/>
            <a:chExt cx="2021100" cy="1250100"/>
          </a:xfrm>
        </p:grpSpPr>
        <p:sp>
          <p:nvSpPr>
            <p:cNvPr id="707" name="Google Shape;707;p62"/>
            <p:cNvSpPr/>
            <p:nvPr/>
          </p:nvSpPr>
          <p:spPr>
            <a:xfrm>
              <a:off x="397325" y="2566450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62"/>
            <p:cNvSpPr txBox="1"/>
            <p:nvPr/>
          </p:nvSpPr>
          <p:spPr>
            <a:xfrm>
              <a:off x="495475" y="2628400"/>
              <a:ext cx="16848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RNDS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Rede Nacional de Dados em Saúde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09" name="Google Shape;709;p62"/>
          <p:cNvSpPr txBox="1"/>
          <p:nvPr>
            <p:ph idx="12" type="sldNum"/>
          </p:nvPr>
        </p:nvSpPr>
        <p:spPr>
          <a:xfrm>
            <a:off x="8243997" y="4739425"/>
            <a:ext cx="7773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710" name="Google Shape;710;p62"/>
          <p:cNvGrpSpPr/>
          <p:nvPr/>
        </p:nvGrpSpPr>
        <p:grpSpPr>
          <a:xfrm>
            <a:off x="6647575" y="2628300"/>
            <a:ext cx="2021100" cy="1250100"/>
            <a:chOff x="6802375" y="1073275"/>
            <a:chExt cx="2021100" cy="1250100"/>
          </a:xfrm>
        </p:grpSpPr>
        <p:sp>
          <p:nvSpPr>
            <p:cNvPr id="711" name="Google Shape;711;p62"/>
            <p:cNvSpPr/>
            <p:nvPr/>
          </p:nvSpPr>
          <p:spPr>
            <a:xfrm>
              <a:off x="6802375" y="1073275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62"/>
            <p:cNvSpPr txBox="1"/>
            <p:nvPr/>
          </p:nvSpPr>
          <p:spPr>
            <a:xfrm>
              <a:off x="6875900" y="1135225"/>
              <a:ext cx="1907700" cy="108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SIVEP Gripe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Sistema de Informação de Vigilância Epidemiológica da Gripe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13" name="Google Shape;713;p62"/>
          <p:cNvGrpSpPr/>
          <p:nvPr/>
        </p:nvGrpSpPr>
        <p:grpSpPr>
          <a:xfrm>
            <a:off x="730175" y="2628300"/>
            <a:ext cx="1905050" cy="1250100"/>
            <a:chOff x="397325" y="2566450"/>
            <a:chExt cx="1905050" cy="1250100"/>
          </a:xfrm>
        </p:grpSpPr>
        <p:sp>
          <p:nvSpPr>
            <p:cNvPr id="714" name="Google Shape;714;p62"/>
            <p:cNvSpPr/>
            <p:nvPr/>
          </p:nvSpPr>
          <p:spPr>
            <a:xfrm>
              <a:off x="397325" y="2566450"/>
              <a:ext cx="18069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62"/>
            <p:cNvSpPr txBox="1"/>
            <p:nvPr/>
          </p:nvSpPr>
          <p:spPr>
            <a:xfrm>
              <a:off x="495475" y="2704600"/>
              <a:ext cx="18069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SINAN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Sistema de Informação de Agravos de Notificação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16" name="Google Shape;716;p62"/>
          <p:cNvGrpSpPr/>
          <p:nvPr/>
        </p:nvGrpSpPr>
        <p:grpSpPr>
          <a:xfrm>
            <a:off x="2593813" y="2628300"/>
            <a:ext cx="1907716" cy="1250100"/>
            <a:chOff x="2698374" y="1073275"/>
            <a:chExt cx="2021100" cy="1250100"/>
          </a:xfrm>
        </p:grpSpPr>
        <p:sp>
          <p:nvSpPr>
            <p:cNvPr id="717" name="Google Shape;717;p62"/>
            <p:cNvSpPr/>
            <p:nvPr/>
          </p:nvSpPr>
          <p:spPr>
            <a:xfrm>
              <a:off x="2698374" y="1073275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2"/>
            <p:cNvSpPr txBox="1"/>
            <p:nvPr/>
          </p:nvSpPr>
          <p:spPr>
            <a:xfrm>
              <a:off x="2769659" y="1211425"/>
              <a:ext cx="19143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e-SUS PEC </a:t>
              </a:r>
              <a:r>
                <a:rPr b="1" lang="pt-BR" sz="7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(Andamento)</a:t>
              </a:r>
              <a:endParaRPr b="1" sz="7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Prontuário Eletrônico do Cidadão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19" name="Google Shape;719;p62"/>
          <p:cNvGrpSpPr/>
          <p:nvPr/>
        </p:nvGrpSpPr>
        <p:grpSpPr>
          <a:xfrm>
            <a:off x="4564000" y="2628300"/>
            <a:ext cx="2021100" cy="1250100"/>
            <a:chOff x="397325" y="2566450"/>
            <a:chExt cx="2021100" cy="1250100"/>
          </a:xfrm>
        </p:grpSpPr>
        <p:sp>
          <p:nvSpPr>
            <p:cNvPr id="720" name="Google Shape;720;p62"/>
            <p:cNvSpPr/>
            <p:nvPr/>
          </p:nvSpPr>
          <p:spPr>
            <a:xfrm>
              <a:off x="397325" y="2566450"/>
              <a:ext cx="2021100" cy="1250100"/>
            </a:xfrm>
            <a:prstGeom prst="roundRect">
              <a:avLst>
                <a:gd fmla="val 4036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rotWithShape="0" algn="bl" dir="4380000" dist="28575">
                <a:srgbClr val="666666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pt-BR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2"/>
            <p:cNvSpPr txBox="1"/>
            <p:nvPr/>
          </p:nvSpPr>
          <p:spPr>
            <a:xfrm>
              <a:off x="495475" y="2704600"/>
              <a:ext cx="18069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pt-BR" sz="1500">
                  <a:solidFill>
                    <a:srgbClr val="A664B8"/>
                  </a:solidFill>
                  <a:latin typeface="Open Sans"/>
                  <a:ea typeface="Open Sans"/>
                  <a:cs typeface="Open Sans"/>
                  <a:sym typeface="Open Sans"/>
                </a:rPr>
                <a:t>e-SUS Notifica</a:t>
              </a:r>
              <a:endParaRPr b="1" sz="1500">
                <a:solidFill>
                  <a:srgbClr val="A664B8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pt-BR" sz="10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Sistema de Notificação do Ministério da Saúde</a:t>
              </a:r>
              <a:endPara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22" name="Google Shape;722;p62"/>
          <p:cNvSpPr txBox="1"/>
          <p:nvPr/>
        </p:nvSpPr>
        <p:spPr>
          <a:xfrm>
            <a:off x="626700" y="227400"/>
            <a:ext cx="694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600">
                <a:solidFill>
                  <a:srgbClr val="265974"/>
                </a:solidFill>
                <a:latin typeface="Open Sans"/>
                <a:ea typeface="Open Sans"/>
                <a:cs typeface="Open Sans"/>
                <a:sym typeface="Open Sans"/>
              </a:rPr>
              <a:t>Integrações</a:t>
            </a:r>
            <a:endParaRPr b="1" sz="2600">
              <a:solidFill>
                <a:srgbClr val="26597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62"/>
          <p:cNvSpPr/>
          <p:nvPr/>
        </p:nvSpPr>
        <p:spPr>
          <a:xfrm rot="-5400000">
            <a:off x="876563" y="666000"/>
            <a:ext cx="45900" cy="338700"/>
          </a:xfrm>
          <a:prstGeom prst="rect">
            <a:avLst/>
          </a:prstGeom>
          <a:solidFill>
            <a:srgbClr val="E077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4" name="Google Shape;724;p62"/>
          <p:cNvGrpSpPr/>
          <p:nvPr/>
        </p:nvGrpSpPr>
        <p:grpSpPr>
          <a:xfrm>
            <a:off x="-25" y="4665900"/>
            <a:ext cx="9144000" cy="477600"/>
            <a:chOff x="-25" y="4665900"/>
            <a:chExt cx="9144000" cy="477600"/>
          </a:xfrm>
        </p:grpSpPr>
        <p:sp>
          <p:nvSpPr>
            <p:cNvPr id="725" name="Google Shape;725;p62"/>
            <p:cNvSpPr/>
            <p:nvPr/>
          </p:nvSpPr>
          <p:spPr>
            <a:xfrm>
              <a:off x="-25" y="4665900"/>
              <a:ext cx="9144000" cy="477600"/>
            </a:xfrm>
            <a:prstGeom prst="rect">
              <a:avLst/>
            </a:prstGeom>
            <a:solidFill>
              <a:srgbClr val="E6EFF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6" name="Google Shape;726;p62"/>
            <p:cNvPicPr preferRelativeResize="0"/>
            <p:nvPr/>
          </p:nvPicPr>
          <p:blipFill rotWithShape="1">
            <a:blip r:embed="rId3">
              <a:alphaModFix/>
            </a:blip>
            <a:srcRect b="14624" l="0" r="0" t="0"/>
            <a:stretch/>
          </p:blipFill>
          <p:spPr>
            <a:xfrm>
              <a:off x="557850" y="4676075"/>
              <a:ext cx="1122405" cy="4226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7" name="Google Shape;727;p62"/>
            <p:cNvGrpSpPr/>
            <p:nvPr/>
          </p:nvGrpSpPr>
          <p:grpSpPr>
            <a:xfrm>
              <a:off x="3590267" y="4688586"/>
              <a:ext cx="4151258" cy="432238"/>
              <a:chOff x="3590267" y="4688586"/>
              <a:chExt cx="4151258" cy="432238"/>
            </a:xfrm>
          </p:grpSpPr>
          <p:pic>
            <p:nvPicPr>
              <p:cNvPr id="728" name="Google Shape;728;p62"/>
              <p:cNvPicPr preferRelativeResize="0"/>
              <p:nvPr/>
            </p:nvPicPr>
            <p:blipFill rotWithShape="1">
              <a:blip r:embed="rId4">
                <a:alphaModFix/>
              </a:blip>
              <a:srcRect b="28238" l="57133" r="31404" t="26860"/>
              <a:stretch/>
            </p:blipFill>
            <p:spPr>
              <a:xfrm>
                <a:off x="6245750" y="4693375"/>
                <a:ext cx="774250" cy="4226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29" name="Google Shape;729;p62"/>
              <p:cNvGrpSpPr/>
              <p:nvPr/>
            </p:nvGrpSpPr>
            <p:grpSpPr>
              <a:xfrm>
                <a:off x="3590267" y="4688586"/>
                <a:ext cx="4151258" cy="432238"/>
                <a:chOff x="3590267" y="4688586"/>
                <a:chExt cx="4151258" cy="432238"/>
              </a:xfrm>
            </p:grpSpPr>
            <p:pic>
              <p:nvPicPr>
                <p:cNvPr id="730" name="Google Shape;730;p6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26872" l="0" r="60336" t="27207"/>
                <a:stretch/>
              </p:blipFill>
              <p:spPr>
                <a:xfrm>
                  <a:off x="3590267" y="4688586"/>
                  <a:ext cx="2679406" cy="4322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1" name="Google Shape;731;p62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7020000" y="4714975"/>
                  <a:ext cx="721526" cy="405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732" name="Google Shape;732;p62"/>
          <p:cNvSpPr txBox="1"/>
          <p:nvPr>
            <p:ph idx="12" type="sldNum"/>
          </p:nvPr>
        </p:nvSpPr>
        <p:spPr>
          <a:xfrm>
            <a:off x="8243997" y="4739425"/>
            <a:ext cx="777300" cy="36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0B486B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1" sz="12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050" y="96975"/>
            <a:ext cx="697988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475" y="74800"/>
            <a:ext cx="6306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140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300" y="80350"/>
            <a:ext cx="609317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88" y="97000"/>
            <a:ext cx="725041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13" y="108075"/>
            <a:ext cx="683718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B"/>
        </a:soli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4663" y="113600"/>
            <a:ext cx="585467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31" name="Google Shape;131;p29"/>
          <p:cNvPicPr preferRelativeResize="0"/>
          <p:nvPr/>
        </p:nvPicPr>
        <p:blipFill rotWithShape="1">
          <a:blip r:embed="rId3">
            <a:alphaModFix/>
          </a:blip>
          <a:srcRect b="0" l="0" r="813" t="0"/>
          <a:stretch/>
        </p:blipFill>
        <p:spPr>
          <a:xfrm>
            <a:off x="0" y="0"/>
            <a:ext cx="81624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362850" y="1715550"/>
            <a:ext cx="1980000" cy="2935200"/>
          </a:xfrm>
          <a:prstGeom prst="roundRect">
            <a:avLst>
              <a:gd fmla="val 403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0"/>
          <p:cNvSpPr txBox="1"/>
          <p:nvPr/>
        </p:nvSpPr>
        <p:spPr>
          <a:xfrm>
            <a:off x="542850" y="2872800"/>
            <a:ext cx="1800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Gestão Integrada </a:t>
            </a:r>
            <a:r>
              <a:rPr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da logística, registro e monitoramento das estratégias e coberturas vacinais</a:t>
            </a:r>
            <a:endParaRPr sz="1200">
              <a:solidFill>
                <a:srgbClr val="0B486B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38" name="Google Shape;138;p30"/>
          <p:cNvSpPr/>
          <p:nvPr/>
        </p:nvSpPr>
        <p:spPr>
          <a:xfrm>
            <a:off x="2510924" y="1715550"/>
            <a:ext cx="1980000" cy="2935200"/>
          </a:xfrm>
          <a:prstGeom prst="roundRect">
            <a:avLst>
              <a:gd fmla="val 403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0"/>
          <p:cNvSpPr/>
          <p:nvPr/>
        </p:nvSpPr>
        <p:spPr>
          <a:xfrm>
            <a:off x="4658987" y="1715550"/>
            <a:ext cx="1980000" cy="2935200"/>
          </a:xfrm>
          <a:prstGeom prst="roundRect">
            <a:avLst>
              <a:gd fmla="val 403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2690750" y="2796588"/>
            <a:ext cx="1620000" cy="14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Qualificação inteligente dos dados na origem</a:t>
            </a:r>
            <a:r>
              <a:rPr b="1" lang="pt-BR" sz="1200">
                <a:solidFill>
                  <a:srgbClr val="0B48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por meio da validação de dados entre sistemas de informação</a:t>
            </a:r>
            <a:endParaRPr sz="1300">
              <a:solidFill>
                <a:srgbClr val="0B486B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41" name="Google Shape;141;p30"/>
          <p:cNvSpPr txBox="1"/>
          <p:nvPr/>
        </p:nvSpPr>
        <p:spPr>
          <a:xfrm>
            <a:off x="4839000" y="2796588"/>
            <a:ext cx="16038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Monitoramento em tempo real</a:t>
            </a:r>
            <a:r>
              <a:rPr b="1" lang="pt-BR" sz="1200">
                <a:solidFill>
                  <a:srgbClr val="0B486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dos indicadores da imunização para logística, registro e coberturas vacinais</a:t>
            </a:r>
            <a:endParaRPr sz="1200">
              <a:solidFill>
                <a:srgbClr val="0B486B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42" name="Google Shape;142;p30"/>
          <p:cNvSpPr txBox="1"/>
          <p:nvPr>
            <p:ph type="title"/>
          </p:nvPr>
        </p:nvSpPr>
        <p:spPr>
          <a:xfrm>
            <a:off x="360000" y="383850"/>
            <a:ext cx="8520600" cy="4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2400">
                <a:solidFill>
                  <a:srgbClr val="035C8C"/>
                </a:solidFill>
                <a:latin typeface="Jost"/>
                <a:ea typeface="Jost"/>
                <a:cs typeface="Jost"/>
                <a:sym typeface="Jost"/>
              </a:rPr>
              <a:t>Importância da interoperabilidade para integração dos sistemas de informação em imunização</a:t>
            </a:r>
            <a:endParaRPr b="1" sz="2400">
              <a:solidFill>
                <a:srgbClr val="035C8C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43" name="Google Shape;143;p30"/>
          <p:cNvSpPr/>
          <p:nvPr/>
        </p:nvSpPr>
        <p:spPr>
          <a:xfrm rot="-5400000">
            <a:off x="617088" y="1090650"/>
            <a:ext cx="45900" cy="338700"/>
          </a:xfrm>
          <a:prstGeom prst="rect">
            <a:avLst/>
          </a:prstGeom>
          <a:solidFill>
            <a:srgbClr val="035C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8380"/>
              </a:solidFill>
            </a:endParaRPr>
          </a:p>
        </p:txBody>
      </p:sp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873" y="1895525"/>
            <a:ext cx="719950" cy="71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937" y="1895575"/>
            <a:ext cx="719950" cy="7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7050" y="1895525"/>
            <a:ext cx="719950" cy="7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0920" y="1895575"/>
            <a:ext cx="719950" cy="7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/>
          <p:nvPr/>
        </p:nvSpPr>
        <p:spPr>
          <a:xfrm>
            <a:off x="6807050" y="1715550"/>
            <a:ext cx="1980000" cy="2935200"/>
          </a:xfrm>
          <a:prstGeom prst="roundRect">
            <a:avLst>
              <a:gd fmla="val 403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0"/>
          <p:cNvSpPr txBox="1"/>
          <p:nvPr/>
        </p:nvSpPr>
        <p:spPr>
          <a:xfrm>
            <a:off x="6987025" y="2796600"/>
            <a:ext cx="1800000" cy="14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Integração entre bases de dados </a:t>
            </a:r>
            <a:r>
              <a:rPr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permitindo</a:t>
            </a:r>
            <a:r>
              <a:rPr b="1"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 </a:t>
            </a:r>
            <a:r>
              <a:rPr lang="pt-BR" sz="1200">
                <a:solidFill>
                  <a:srgbClr val="0B486B"/>
                </a:solidFill>
                <a:latin typeface="Jost"/>
                <a:ea typeface="Jost"/>
                <a:cs typeface="Jost"/>
                <a:sym typeface="Jost"/>
              </a:rPr>
              <a:t>centralizar as informações de saúde dos cidadãos em um único banco de dados, a exemplo da RNDS</a:t>
            </a:r>
            <a:endParaRPr sz="1300">
              <a:solidFill>
                <a:srgbClr val="0B486B"/>
              </a:solidFill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50" name="Google Shape;1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7038" y="1958575"/>
            <a:ext cx="719950" cy="7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B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/>
          <p:nvPr/>
        </p:nvSpPr>
        <p:spPr>
          <a:xfrm>
            <a:off x="825300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1"/>
          <p:cNvSpPr txBox="1"/>
          <p:nvPr/>
        </p:nvSpPr>
        <p:spPr>
          <a:xfrm>
            <a:off x="1004175" y="1760650"/>
            <a:ext cx="20640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+115</a:t>
            </a:r>
            <a:endParaRPr sz="3000">
              <a:solidFill>
                <a:srgbClr val="035C8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milhões</a:t>
            </a:r>
            <a:endParaRPr b="1" sz="3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31"/>
          <p:cNvSpPr txBox="1"/>
          <p:nvPr/>
        </p:nvSpPr>
        <p:spPr>
          <a:xfrm>
            <a:off x="1004025" y="2733450"/>
            <a:ext cx="22206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de visualizações</a:t>
            </a:r>
            <a:endParaRPr b="1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9" name="Google Shape;159;p31"/>
          <p:cNvPicPr preferRelativeResize="0"/>
          <p:nvPr/>
        </p:nvPicPr>
        <p:blipFill rotWithShape="1">
          <a:blip r:embed="rId3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1"/>
          <p:cNvSpPr txBox="1"/>
          <p:nvPr/>
        </p:nvSpPr>
        <p:spPr>
          <a:xfrm>
            <a:off x="421725" y="264075"/>
            <a:ext cx="778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8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RN + Vacina</a:t>
            </a:r>
            <a:r>
              <a:rPr b="1" lang="pt-BR" sz="28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em Números</a:t>
            </a:r>
            <a:endParaRPr b="1" sz="28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31"/>
          <p:cNvPicPr preferRelativeResize="0"/>
          <p:nvPr/>
        </p:nvPicPr>
        <p:blipFill rotWithShape="1">
          <a:blip r:embed="rId4">
            <a:alphaModFix/>
          </a:blip>
          <a:srcRect b="73065" l="5679" r="74071" t="15528"/>
          <a:stretch/>
        </p:blipFill>
        <p:spPr>
          <a:xfrm>
            <a:off x="0" y="725550"/>
            <a:ext cx="1737800" cy="5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/>
          <p:nvPr/>
        </p:nvSpPr>
        <p:spPr>
          <a:xfrm>
            <a:off x="3506275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1"/>
          <p:cNvSpPr/>
          <p:nvPr/>
        </p:nvSpPr>
        <p:spPr>
          <a:xfrm>
            <a:off x="6160775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1"/>
          <p:cNvSpPr txBox="1"/>
          <p:nvPr/>
        </p:nvSpPr>
        <p:spPr>
          <a:xfrm>
            <a:off x="6238050" y="2699925"/>
            <a:ext cx="2064000" cy="10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Participantes </a:t>
            </a:r>
            <a:endParaRPr b="1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RN + Vacina Rotina</a:t>
            </a:r>
            <a:endParaRPr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6231300" y="1871900"/>
            <a:ext cx="22926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6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26* Municípios</a:t>
            </a:r>
            <a:endParaRPr b="1" sz="26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8243997" y="4663225"/>
            <a:ext cx="77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r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/24</a:t>
            </a:r>
            <a:endParaRPr b="1" sz="12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3671175" y="1760650"/>
            <a:ext cx="20640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+13</a:t>
            </a:r>
            <a:endParaRPr sz="3000">
              <a:solidFill>
                <a:srgbClr val="035C8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milhões</a:t>
            </a:r>
            <a:endParaRPr b="1" sz="3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3671025" y="2733450"/>
            <a:ext cx="2220600" cy="11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de doses registradas</a:t>
            </a:r>
            <a:endParaRPr b="1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9,1 milhões Covid-19</a:t>
            </a:r>
            <a:endParaRPr b="1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FEB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2"/>
          <p:cNvSpPr/>
          <p:nvPr/>
        </p:nvSpPr>
        <p:spPr>
          <a:xfrm>
            <a:off x="825300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2"/>
          <p:cNvSpPr txBox="1"/>
          <p:nvPr/>
        </p:nvSpPr>
        <p:spPr>
          <a:xfrm>
            <a:off x="1004175" y="1989250"/>
            <a:ext cx="20640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+3,4</a:t>
            </a:r>
            <a:endParaRPr sz="3000">
              <a:solidFill>
                <a:srgbClr val="035C8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milhões</a:t>
            </a:r>
            <a:endParaRPr sz="3000">
              <a:solidFill>
                <a:srgbClr val="035C8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6" name="Google Shape;176;p32"/>
          <p:cNvSpPr txBox="1"/>
          <p:nvPr/>
        </p:nvSpPr>
        <p:spPr>
          <a:xfrm>
            <a:off x="1004025" y="2962050"/>
            <a:ext cx="22206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103,32% População IBGE 2022</a:t>
            </a:r>
            <a:b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cadastrada no RN + Vacina</a:t>
            </a:r>
            <a:endParaRPr b="1" sz="1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 rotWithShape="1">
          <a:blip r:embed="rId3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421725" y="264075"/>
            <a:ext cx="778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t-BR" sz="28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RN + Vacina</a:t>
            </a:r>
            <a:r>
              <a:rPr b="1" lang="pt-BR" sz="28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em Números</a:t>
            </a:r>
            <a:endParaRPr b="1" sz="28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32"/>
          <p:cNvPicPr preferRelativeResize="0"/>
          <p:nvPr/>
        </p:nvPicPr>
        <p:blipFill rotWithShape="1">
          <a:blip r:embed="rId4">
            <a:alphaModFix/>
          </a:blip>
          <a:srcRect b="73065" l="5679" r="74071" t="15528"/>
          <a:stretch/>
        </p:blipFill>
        <p:spPr>
          <a:xfrm>
            <a:off x="0" y="725550"/>
            <a:ext cx="1737800" cy="5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/>
          <p:nvPr/>
        </p:nvSpPr>
        <p:spPr>
          <a:xfrm>
            <a:off x="3506275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3583550" y="2928519"/>
            <a:ext cx="3000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vacinação para monitoramento </a:t>
            </a:r>
            <a:endParaRPr b="1" sz="1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inteligente da imunização</a:t>
            </a:r>
            <a:endParaRPr b="1" sz="1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3576800" y="1948100"/>
            <a:ext cx="22926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+2600 regras</a:t>
            </a:r>
            <a:endParaRPr b="1" sz="28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32"/>
          <p:cNvSpPr txBox="1"/>
          <p:nvPr/>
        </p:nvSpPr>
        <p:spPr>
          <a:xfrm>
            <a:off x="8243997" y="4663225"/>
            <a:ext cx="777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r>
              <a:rPr b="1" lang="pt-BR" sz="1200">
                <a:solidFill>
                  <a:srgbClr val="1E6B98"/>
                </a:solidFill>
                <a:latin typeface="Open Sans"/>
                <a:ea typeface="Open Sans"/>
                <a:cs typeface="Open Sans"/>
                <a:sym typeface="Open Sans"/>
              </a:rPr>
              <a:t>/24</a:t>
            </a:r>
            <a:endParaRPr b="1" sz="1200">
              <a:solidFill>
                <a:srgbClr val="1E6B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32"/>
          <p:cNvSpPr/>
          <p:nvPr/>
        </p:nvSpPr>
        <p:spPr>
          <a:xfrm>
            <a:off x="6249475" y="1584975"/>
            <a:ext cx="2292600" cy="2277300"/>
          </a:xfrm>
          <a:prstGeom prst="roundRect">
            <a:avLst>
              <a:gd fmla="val 3880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4380000" dist="28575">
              <a:srgbClr val="666666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6338175" y="1989250"/>
            <a:ext cx="20640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+20</a:t>
            </a:r>
            <a:endParaRPr sz="2800">
              <a:solidFill>
                <a:srgbClr val="035C8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35C8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milhões</a:t>
            </a:r>
            <a:endParaRPr b="1" sz="28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6338025" y="2885850"/>
            <a:ext cx="22206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35C8C"/>
                </a:solidFill>
                <a:latin typeface="Open Sans"/>
                <a:ea typeface="Open Sans"/>
                <a:cs typeface="Open Sans"/>
                <a:sym typeface="Open Sans"/>
              </a:rPr>
              <a:t>cartões digitais de vacinação emitidos</a:t>
            </a:r>
            <a:endParaRPr b="1" sz="1000">
              <a:solidFill>
                <a:srgbClr val="035C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B486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6425" y="1149000"/>
            <a:ext cx="4088764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/>
          <p:nvPr/>
        </p:nvSpPr>
        <p:spPr>
          <a:xfrm>
            <a:off x="4077725" y="163800"/>
            <a:ext cx="445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RN + Vacina Rotina</a:t>
            </a:r>
            <a:endParaRPr b="1" sz="2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26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Projeto Piloto 2024</a:t>
            </a:r>
            <a:endParaRPr b="1" sz="260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33"/>
          <p:cNvSpPr txBox="1"/>
          <p:nvPr/>
        </p:nvSpPr>
        <p:spPr>
          <a:xfrm>
            <a:off x="495750" y="478700"/>
            <a:ext cx="4581000" cy="4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1 - Afonso Bezerra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- 45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2 - Coronel Ezequiel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- 831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3 - Cruzeta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- 25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4 - Currais Novos </a:t>
            </a: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- 30577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5 - Encanto  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- 1513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6 - Equador</a:t>
            </a: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- 291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7 - Florânia  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- 796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8 - Jandaíra</a:t>
            </a: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- 4639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9 - Jardim de Angicos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- 8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10 - Lajes     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- 1723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11 - Lajes Pintadas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- 4937 doses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12 - Mossoró</a:t>
            </a: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- 16350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13 - Paraú</a:t>
            </a: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- 6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14 - Parnamirim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- 66971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15 - Passagem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- 3294 doses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  Total +200 mil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doses aplicadas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Fonte</a:t>
            </a:r>
            <a:r>
              <a:rPr lang="pt-BR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RN + Vacina, 11/04/2024 às 14h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3"/>
          <p:cNvPicPr preferRelativeResize="0"/>
          <p:nvPr/>
        </p:nvPicPr>
        <p:blipFill rotWithShape="1">
          <a:blip r:embed="rId4">
            <a:alphaModFix/>
          </a:blip>
          <a:srcRect b="0" l="0" r="70433" t="82615"/>
          <a:stretch/>
        </p:blipFill>
        <p:spPr>
          <a:xfrm>
            <a:off x="44975" y="4477900"/>
            <a:ext cx="2702301" cy="8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3"/>
          <p:cNvPicPr preferRelativeResize="0"/>
          <p:nvPr/>
        </p:nvPicPr>
        <p:blipFill rotWithShape="1">
          <a:blip r:embed="rId5">
            <a:alphaModFix/>
          </a:blip>
          <a:srcRect b="73065" l="5679" r="74071" t="15528"/>
          <a:stretch/>
        </p:blipFill>
        <p:spPr>
          <a:xfrm>
            <a:off x="0" y="29100"/>
            <a:ext cx="1737800" cy="55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B486B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