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9" r:id="rId5"/>
    <p:sldMasterId id="2147483720" r:id="rId6"/>
    <p:sldMasterId id="2147483714" r:id="rId7"/>
    <p:sldMasterId id="2147483735" r:id="rId8"/>
    <p:sldMasterId id="2147483759" r:id="rId9"/>
  </p:sldMasterIdLst>
  <p:notesMasterIdLst>
    <p:notesMasterId r:id="rId41"/>
  </p:notesMasterIdLst>
  <p:handoutMasterIdLst>
    <p:handoutMasterId r:id="rId42"/>
  </p:handoutMasterIdLst>
  <p:sldIdLst>
    <p:sldId id="2147476231" r:id="rId10"/>
    <p:sldId id="2147476224" r:id="rId11"/>
    <p:sldId id="2147476220" r:id="rId12"/>
    <p:sldId id="2147476218" r:id="rId13"/>
    <p:sldId id="2147476219" r:id="rId14"/>
    <p:sldId id="2147047115" r:id="rId15"/>
    <p:sldId id="2147476207" r:id="rId16"/>
    <p:sldId id="2147476284" r:id="rId17"/>
    <p:sldId id="2147476202" r:id="rId18"/>
    <p:sldId id="280" r:id="rId19"/>
    <p:sldId id="2147476277" r:id="rId20"/>
    <p:sldId id="318" r:id="rId21"/>
    <p:sldId id="2147476153" r:id="rId22"/>
    <p:sldId id="2147476283" r:id="rId23"/>
    <p:sldId id="2147476275" r:id="rId24"/>
    <p:sldId id="2147476262" r:id="rId25"/>
    <p:sldId id="2147476160" r:id="rId26"/>
    <p:sldId id="2147476259" r:id="rId27"/>
    <p:sldId id="2147476205" r:id="rId28"/>
    <p:sldId id="2147476124" r:id="rId29"/>
    <p:sldId id="2147476121" r:id="rId30"/>
    <p:sldId id="2147476128" r:id="rId31"/>
    <p:sldId id="2147470829" r:id="rId32"/>
    <p:sldId id="2147476193" r:id="rId33"/>
    <p:sldId id="256" r:id="rId34"/>
    <p:sldId id="2147476222" r:id="rId35"/>
    <p:sldId id="283" r:id="rId36"/>
    <p:sldId id="2147476285" r:id="rId37"/>
    <p:sldId id="2147470889" r:id="rId38"/>
    <p:sldId id="332" r:id="rId39"/>
    <p:sldId id="2147476167" r:id="rId40"/>
  </p:sldIdLst>
  <p:sldSz cx="12192000" cy="6858000"/>
  <p:notesSz cx="6858000" cy="9144000"/>
  <p:embeddedFontLs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ExtraBold" panose="00000900000000000000" pitchFamily="2" charset="0"/>
      <p:bold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81" userDrawn="1">
          <p15:clr>
            <a:srgbClr val="A4A3A4"/>
          </p15:clr>
        </p15:guide>
        <p15:guide id="4" pos="60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8AB87D-9E19-5FFA-2AEB-6E3C9F0B05BF}" name="FIOTEC – Marcos Paulo Rodrigues Nobre" initials="FN" userId="S::marcos.nobre@saude.gov.br::ff294a28-8d45-4246-bc78-99f7c7662cd6" providerId="AD"/>
  <p188:author id="{FCBA89A6-47F9-84E2-3AB1-DA7CE90EE391}" name="FIOTEC - Vinicius Colonese Mrad" initials="FM" userId="S::vinicius.mrad@saude.gov.br::5c4aed3a-d6c3-42d9-94ff-2c438f23dfa3" providerId="AD"/>
  <p188:author id="{1CB91AC2-E6B3-7C21-87BA-430741646871}" name="Josélio Queiroz" initials="JQ" userId="1a6ddb8c0bbd5d2f" providerId="Windows Live"/>
  <p188:author id="{C1B61CCA-AAD5-630D-FBD6-F6FC4BC4E5CF}" name="FIOTEC - Laís Bié Pinto Bandeira" initials="FB" userId="S::lais.bandeira@saude.gov.br::65054358-2698-4699-8f9d-9f74793e5f9b" providerId="AD"/>
  <p188:author id="{D56CC6DF-DFA3-5705-ACA3-F4398C48D32B}" name="FIOTEC - Vívian Furlan de Camargo Ramos Mendonça" initials="FM" userId="S::vivian.furlan@saude.gov.br::0f3ea83a-d50a-44c8-a83e-947463a9af23" providerId="AD"/>
  <p188:author id="{0E8470F1-3AED-3C6C-F583-674F274B5E78}" name="FIOTEC - Vitor Rocha de Araujo" initials="FA" userId="S::vitor.rocha@saude.gov.br::57f19dce-58b9-4164-be73-a3c2afed46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4DAD33"/>
    <a:srgbClr val="324C9B"/>
    <a:srgbClr val="FFD004"/>
    <a:srgbClr val="EF7A1A"/>
    <a:srgbClr val="FFFFFF"/>
    <a:srgbClr val="324798"/>
    <a:srgbClr val="00B050"/>
    <a:srgbClr val="FF99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>
        <p:scale>
          <a:sx n="50" d="100"/>
          <a:sy n="50" d="100"/>
        </p:scale>
        <p:origin x="1925" y="658"/>
      </p:cViewPr>
      <p:guideLst>
        <p:guide orient="horz" pos="1684"/>
        <p:guide pos="3840"/>
        <p:guide pos="3681"/>
        <p:guide pos="60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D5BAFBA-3A47-4B76-37CE-EAEE622974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494DE6-22D6-A134-9B72-2F46C8C5D8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5C786-FBF2-473B-B97A-A0A41B16085A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4DB44B-444D-D148-4E53-76A0DADD18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953599-43C8-73C8-3FD9-925242FBE9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02FCA-4552-4688-A774-B5B7E35DFA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266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25B64-26D9-46D3-9307-F8CE45022B37}" type="datetimeFigureOut">
              <a:t>03/05/2024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D459-B3FA-4EB9-9CBA-2F9647D9D116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66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D459-B3FA-4EB9-9CBA-2F9647D9D11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2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D459-B3FA-4EB9-9CBA-2F9647D9D11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91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D459-B3FA-4EB9-9CBA-2F9647D9D11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918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D459-B3FA-4EB9-9CBA-2F9647D9D11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54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D459-B3FA-4EB9-9CBA-2F9647D9D11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82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D459-B3FA-4EB9-9CBA-2F9647D9D11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41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37DACD7-A06D-B574-6567-0BF53C51F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FD411A-6580-F3CE-38EA-B78412D92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881" y="2409289"/>
            <a:ext cx="8671390" cy="1731195"/>
          </a:xfrm>
        </p:spPr>
        <p:txBody>
          <a:bodyPr anchor="ctr">
            <a:normAutofit/>
          </a:bodyPr>
          <a:lstStyle>
            <a:lvl1pPr algn="ctr">
              <a:tabLst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94C4D1-9ADA-87F6-813A-19C901FE1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6881" y="4376792"/>
            <a:ext cx="8671390" cy="4726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3247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Escreva aqui o nome de quem está apresentando</a:t>
            </a:r>
          </a:p>
        </p:txBody>
      </p:sp>
    </p:spTree>
    <p:extLst>
      <p:ext uri="{BB962C8B-B14F-4D97-AF65-F5344CB8AC3E}">
        <p14:creationId xmlns:p14="http://schemas.microsoft.com/office/powerpoint/2010/main" val="244489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30C8A65-0BFB-15F4-3B36-AE4896639D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8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8518E7-09E3-F84C-7875-14EACFEA0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1620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8897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30C8A65-0BFB-15F4-3B36-AE4896639D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8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8518E7-09E3-F84C-7875-14EACFEA0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1620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6623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965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4504A301-11BB-FB3F-7234-5318DF5C55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9377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910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3384000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049202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E0AF4617-4683-A22D-24DC-F6DA5C16A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910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3384000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383058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7204086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015988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43254494-8AED-06E1-6A0C-FCF1D56FB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7204086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703128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7" y="1331840"/>
            <a:ext cx="11024171" cy="365125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847276"/>
            <a:ext cx="11013882" cy="415283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8372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6A924D4E-E253-A1D2-ED08-02F9CBC858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7" y="1331840"/>
            <a:ext cx="11024171" cy="365125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847276"/>
            <a:ext cx="11013882" cy="415283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364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8FF8028-A193-27E2-1950-8A39DDD35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5640"/>
            <a:ext cx="11013882" cy="46644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03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9366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1A719D0-0F30-83A4-2A8B-754AA3512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5640"/>
            <a:ext cx="11013882" cy="46644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228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Gráfico&#10;&#10;Descrição gerada automaticamente">
            <a:extLst>
              <a:ext uri="{FF2B5EF4-FFF2-40B4-BE49-F238E27FC236}">
                <a16:creationId xmlns:a16="http://schemas.microsoft.com/office/drawing/2014/main" id="{C01C8C80-8EF3-3393-7526-0747FAC3E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763370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6661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39738" y="6356350"/>
            <a:ext cx="7633702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1460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C6F7E8CB-C6EF-A130-0A81-74BD047B09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763370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6661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39738" y="6356350"/>
            <a:ext cx="7633702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0551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F7E8CB-C6EF-A130-0A81-74BD047B0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763370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6661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39738" y="6356350"/>
            <a:ext cx="7633702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8355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6FE338FA-D9F1-8AF3-1D2E-F2C8AD5F9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EEFBB97-19F1-6991-F0C9-9AF1A261B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28" y="2681553"/>
            <a:ext cx="8671391" cy="9687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pt-BR"/>
              <a:t>Obrigada!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E012DF-C839-0737-F839-FE90423F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E2DCC0B-5E05-F9D5-6DF9-4C194BA1C6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756881" y="3811716"/>
            <a:ext cx="8671390" cy="33904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3247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Coloque aqui seus contatos</a:t>
            </a:r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5C227CFB-F5BA-9C80-A5A7-F83CF84F94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5916" y="6356350"/>
            <a:ext cx="7572054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3091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A04B1-945D-0634-02BC-08CFC65E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30D1C3-21CC-110F-D150-48229EEEF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30C34-A035-AD42-A243-D73CA6D9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5ACA058A-7E0F-4BCD-9D2F-5E7AC87471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9586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79B361CA-6B62-B0E5-C99C-7FF0E128E8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7A04B1-945D-0634-02BC-08CFC65E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30D1C3-21CC-110F-D150-48229EEEF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30C34-A035-AD42-A243-D73CA6D9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5076FE8-9FE1-15A0-180F-21123B0CB9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2662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EBB9790-582D-69F4-97C0-BBFB34769A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634C7A-F33D-D6CD-EC9C-E9A35E85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595901"/>
            <a:ext cx="2823253" cy="55810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2FB463-442C-D635-1344-1FC3E6212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5901"/>
            <a:ext cx="7689351" cy="558106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620005-0029-6920-2C09-3F01D5C5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769AAEA9-8059-47CA-DA8E-BF4420411C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0241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1BEEB0A2-F2A9-7072-BD9E-28E647A6B2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634C7A-F33D-D6CD-EC9C-E9A35E85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595901"/>
            <a:ext cx="2823253" cy="55810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2FB463-442C-D635-1344-1FC3E6212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5901"/>
            <a:ext cx="7689351" cy="558106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620005-0029-6920-2C09-3F01D5C5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0E48CE4-7733-D29B-202F-2462A662C01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4486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67313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4504A301-11BB-FB3F-7234-5318DF5C55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6530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47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89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068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CA3D-86DF-7294-4CD2-F4D079EA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9041C-2E88-018C-0334-ADFE5F845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99B9F-2FEC-EE4A-DEBF-F0AA8783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9D97-3AF8-E448-B79C-96E18CB292FE}" type="datetimeFigureOut">
              <a:rPr lang="en-BR" smtClean="0"/>
              <a:t>05/03/2024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8DCBE-92BD-ED84-FE6D-0FEE0AA2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3BF98-DCE4-4583-2162-C5DC692A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4815-2132-3443-B2F4-8BE9C681097A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041505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880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74373A3-487A-8E42-4264-A0EE3C998F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9300" y="1331913"/>
            <a:ext cx="7204075" cy="4668837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10A927A-125B-DF4E-5BFC-F15A713D801E}"/>
              </a:ext>
            </a:extLst>
          </p:cNvPr>
          <p:cNvGrpSpPr/>
          <p:nvPr userDrawn="1"/>
        </p:nvGrpSpPr>
        <p:grpSpPr>
          <a:xfrm>
            <a:off x="-4334" y="5668032"/>
            <a:ext cx="1339923" cy="1194301"/>
            <a:chOff x="0" y="3780312"/>
            <a:chExt cx="3452953" cy="3077688"/>
          </a:xfrm>
        </p:grpSpPr>
        <p:sp>
          <p:nvSpPr>
            <p:cNvPr id="10" name="Retângulo: Único Canto Arredondado 9">
              <a:extLst>
                <a:ext uri="{FF2B5EF4-FFF2-40B4-BE49-F238E27FC236}">
                  <a16:creationId xmlns:a16="http://schemas.microsoft.com/office/drawing/2014/main" id="{60610DD9-FAA3-1C6A-D689-E7567599900A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: Único Canto Arredondado 12">
              <a:extLst>
                <a:ext uri="{FF2B5EF4-FFF2-40B4-BE49-F238E27FC236}">
                  <a16:creationId xmlns:a16="http://schemas.microsoft.com/office/drawing/2014/main" id="{C0E724C2-64B0-F4D7-9084-227D6FC8EAD1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BD17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Único Canto Arredondado 13">
              <a:extLst>
                <a:ext uri="{FF2B5EF4-FFF2-40B4-BE49-F238E27FC236}">
                  <a16:creationId xmlns:a16="http://schemas.microsoft.com/office/drawing/2014/main" id="{118E44B8-8D2A-C1AE-D60B-F50D639F2938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FFD0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Único Canto Arredondado 14">
              <a:extLst>
                <a:ext uri="{FF2B5EF4-FFF2-40B4-BE49-F238E27FC236}">
                  <a16:creationId xmlns:a16="http://schemas.microsoft.com/office/drawing/2014/main" id="{CE84422A-94AD-02FC-49EC-29D435ABB95B}"/>
                </a:ext>
              </a:extLst>
            </p:cNvPr>
            <p:cNvSpPr/>
            <p:nvPr userDrawn="1"/>
          </p:nvSpPr>
          <p:spPr>
            <a:xfrm>
              <a:off x="3066164" y="6460177"/>
              <a:ext cx="386789" cy="397823"/>
            </a:xfrm>
            <a:prstGeom prst="round1Rect">
              <a:avLst>
                <a:gd name="adj" fmla="val 24659"/>
              </a:avLst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06206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74373A3-487A-8E42-4264-A0EE3C998F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6695" y="-8666"/>
            <a:ext cx="3816000" cy="6866666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6" name="Espaço Reservado para Imagem 6">
            <a:extLst>
              <a:ext uri="{FF2B5EF4-FFF2-40B4-BE49-F238E27FC236}">
                <a16:creationId xmlns:a16="http://schemas.microsoft.com/office/drawing/2014/main" id="{C954064B-78EE-D677-E146-2B74FB45A8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76000" y="-8666"/>
            <a:ext cx="3816000" cy="6866666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3384000" cy="1188000"/>
          </a:xfrm>
        </p:spPr>
        <p:txBody>
          <a:bodyPr anchor="t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676" y="2256750"/>
            <a:ext cx="3384000" cy="3744000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5" y="6356350"/>
            <a:ext cx="2589552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10A927A-125B-DF4E-5BFC-F15A713D801E}"/>
              </a:ext>
            </a:extLst>
          </p:cNvPr>
          <p:cNvGrpSpPr/>
          <p:nvPr userDrawn="1"/>
        </p:nvGrpSpPr>
        <p:grpSpPr>
          <a:xfrm>
            <a:off x="-4334" y="5668032"/>
            <a:ext cx="1339923" cy="1194301"/>
            <a:chOff x="0" y="3780312"/>
            <a:chExt cx="3452953" cy="3077688"/>
          </a:xfrm>
        </p:grpSpPr>
        <p:sp>
          <p:nvSpPr>
            <p:cNvPr id="10" name="Retângulo: Único Canto Arredondado 9">
              <a:extLst>
                <a:ext uri="{FF2B5EF4-FFF2-40B4-BE49-F238E27FC236}">
                  <a16:creationId xmlns:a16="http://schemas.microsoft.com/office/drawing/2014/main" id="{60610DD9-FAA3-1C6A-D689-E7567599900A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: Único Canto Arredondado 12">
              <a:extLst>
                <a:ext uri="{FF2B5EF4-FFF2-40B4-BE49-F238E27FC236}">
                  <a16:creationId xmlns:a16="http://schemas.microsoft.com/office/drawing/2014/main" id="{C0E724C2-64B0-F4D7-9084-227D6FC8EAD1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BD17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Único Canto Arredondado 13">
              <a:extLst>
                <a:ext uri="{FF2B5EF4-FFF2-40B4-BE49-F238E27FC236}">
                  <a16:creationId xmlns:a16="http://schemas.microsoft.com/office/drawing/2014/main" id="{118E44B8-8D2A-C1AE-D60B-F50D639F2938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FFD0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Único Canto Arredondado 14">
              <a:extLst>
                <a:ext uri="{FF2B5EF4-FFF2-40B4-BE49-F238E27FC236}">
                  <a16:creationId xmlns:a16="http://schemas.microsoft.com/office/drawing/2014/main" id="{CE84422A-94AD-02FC-49EC-29D435ABB95B}"/>
                </a:ext>
              </a:extLst>
            </p:cNvPr>
            <p:cNvSpPr/>
            <p:nvPr userDrawn="1"/>
          </p:nvSpPr>
          <p:spPr>
            <a:xfrm>
              <a:off x="3066164" y="6460177"/>
              <a:ext cx="386789" cy="397823"/>
            </a:xfrm>
            <a:prstGeom prst="round1Rect">
              <a:avLst>
                <a:gd name="adj" fmla="val 24659"/>
              </a:avLst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114174DE-95BA-7843-3708-CBAC79A1C4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9" y="104861"/>
            <a:ext cx="2117833" cy="1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74373A3-487A-8E42-4264-A0EE3C998F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6695" y="704168"/>
            <a:ext cx="7080882" cy="5296581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3384000" cy="1188000"/>
          </a:xfrm>
        </p:spPr>
        <p:txBody>
          <a:bodyPr anchor="t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676" y="2256750"/>
            <a:ext cx="3384000" cy="3744000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5" y="6356350"/>
            <a:ext cx="2589552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10A927A-125B-DF4E-5BFC-F15A713D801E}"/>
              </a:ext>
            </a:extLst>
          </p:cNvPr>
          <p:cNvGrpSpPr/>
          <p:nvPr userDrawn="1"/>
        </p:nvGrpSpPr>
        <p:grpSpPr>
          <a:xfrm>
            <a:off x="-4334" y="5668032"/>
            <a:ext cx="1339923" cy="1194301"/>
            <a:chOff x="0" y="3780312"/>
            <a:chExt cx="3452953" cy="3077688"/>
          </a:xfrm>
        </p:grpSpPr>
        <p:sp>
          <p:nvSpPr>
            <p:cNvPr id="10" name="Retângulo: Único Canto Arredondado 9">
              <a:extLst>
                <a:ext uri="{FF2B5EF4-FFF2-40B4-BE49-F238E27FC236}">
                  <a16:creationId xmlns:a16="http://schemas.microsoft.com/office/drawing/2014/main" id="{60610DD9-FAA3-1C6A-D689-E7567599900A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: Único Canto Arredondado 12">
              <a:extLst>
                <a:ext uri="{FF2B5EF4-FFF2-40B4-BE49-F238E27FC236}">
                  <a16:creationId xmlns:a16="http://schemas.microsoft.com/office/drawing/2014/main" id="{C0E724C2-64B0-F4D7-9084-227D6FC8EAD1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BD17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Único Canto Arredondado 13">
              <a:extLst>
                <a:ext uri="{FF2B5EF4-FFF2-40B4-BE49-F238E27FC236}">
                  <a16:creationId xmlns:a16="http://schemas.microsoft.com/office/drawing/2014/main" id="{118E44B8-8D2A-C1AE-D60B-F50D639F2938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FFD0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Único Canto Arredondado 14">
              <a:extLst>
                <a:ext uri="{FF2B5EF4-FFF2-40B4-BE49-F238E27FC236}">
                  <a16:creationId xmlns:a16="http://schemas.microsoft.com/office/drawing/2014/main" id="{CE84422A-94AD-02FC-49EC-29D435ABB95B}"/>
                </a:ext>
              </a:extLst>
            </p:cNvPr>
            <p:cNvSpPr/>
            <p:nvPr userDrawn="1"/>
          </p:nvSpPr>
          <p:spPr>
            <a:xfrm>
              <a:off x="3066164" y="6460177"/>
              <a:ext cx="386789" cy="397823"/>
            </a:xfrm>
            <a:prstGeom prst="round1Rect">
              <a:avLst>
                <a:gd name="adj" fmla="val 24659"/>
              </a:avLst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114174DE-95BA-7843-3708-CBAC79A1C4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9" y="104861"/>
            <a:ext cx="2117833" cy="1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5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910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3384000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7836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E0AF4617-4683-A22D-24DC-F6DA5C16A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910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3384000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8791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7204086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04139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43254494-8AED-06E1-6A0C-FCF1D56FB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7204086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7468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E37DACD7-A06D-B574-6567-0BF53C51F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FD411A-6580-F3CE-38EA-B78412D92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881" y="2409289"/>
            <a:ext cx="8671390" cy="1731195"/>
          </a:xfrm>
        </p:spPr>
        <p:txBody>
          <a:bodyPr anchor="ctr">
            <a:normAutofit/>
          </a:bodyPr>
          <a:lstStyle>
            <a:lvl1pPr algn="ctr">
              <a:tabLst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94C4D1-9ADA-87F6-813A-19C901FE1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6881" y="4376792"/>
            <a:ext cx="8671390" cy="4726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3247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Escreva aqui o nome de quem está apresentando</a:t>
            </a:r>
          </a:p>
        </p:txBody>
      </p:sp>
    </p:spTree>
    <p:extLst>
      <p:ext uri="{BB962C8B-B14F-4D97-AF65-F5344CB8AC3E}">
        <p14:creationId xmlns:p14="http://schemas.microsoft.com/office/powerpoint/2010/main" val="2444896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E8252659-0258-655E-1ACF-7B766637A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738" y="704850"/>
            <a:ext cx="3384000" cy="5295900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824" y="704169"/>
            <a:ext cx="7068069" cy="477360"/>
          </a:xfrm>
        </p:spPr>
        <p:txBody>
          <a:bodyPr anchor="t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7068069" cy="4668837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31766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105DA1D6-A620-5898-DF57-6D4D0F05F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E8252659-0258-655E-1ACF-7B766637A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738" y="704850"/>
            <a:ext cx="3384000" cy="5295900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824" y="704169"/>
            <a:ext cx="7068069" cy="477360"/>
          </a:xfrm>
        </p:spPr>
        <p:txBody>
          <a:bodyPr anchor="t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7068069" cy="4668837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97775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69A22C2-B7E9-5BB5-A976-C92A11BB3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E8252659-0258-655E-1ACF-7B766637A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738" y="704850"/>
            <a:ext cx="3384000" cy="5295900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824" y="704169"/>
            <a:ext cx="7068069" cy="477360"/>
          </a:xfrm>
        </p:spPr>
        <p:txBody>
          <a:bodyPr anchor="t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Conteúdo 5">
            <a:extLst>
              <a:ext uri="{FF2B5EF4-FFF2-40B4-BE49-F238E27FC236}">
                <a16:creationId xmlns:a16="http://schemas.microsoft.com/office/drawing/2014/main" id="{F8FFB437-B1F5-2E57-7B3D-276DA1DBF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910" y="1331840"/>
            <a:ext cx="3247983" cy="4668267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:a16="http://schemas.microsoft.com/office/drawing/2014/main" id="{93371B61-9E0C-A815-9CF8-173F3DDE688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9824" y="1331840"/>
            <a:ext cx="3384000" cy="4668837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83179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F4DE0C92-A23F-A1D3-4520-CCB589F0C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E8252659-0258-655E-1ACF-7B766637A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738" y="704850"/>
            <a:ext cx="3384000" cy="5295900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824" y="704169"/>
            <a:ext cx="7068069" cy="477360"/>
          </a:xfrm>
        </p:spPr>
        <p:txBody>
          <a:bodyPr anchor="t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Conteúdo 5">
            <a:extLst>
              <a:ext uri="{FF2B5EF4-FFF2-40B4-BE49-F238E27FC236}">
                <a16:creationId xmlns:a16="http://schemas.microsoft.com/office/drawing/2014/main" id="{F8FFB437-B1F5-2E57-7B3D-276DA1DBF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910" y="1331840"/>
            <a:ext cx="3247983" cy="4668267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:a16="http://schemas.microsoft.com/office/drawing/2014/main" id="{93371B61-9E0C-A815-9CF8-173F3DDE688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9824" y="1331840"/>
            <a:ext cx="3384000" cy="4668837"/>
          </a:xfrm>
        </p:spPr>
        <p:txBody>
          <a:bodyPr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2865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7" y="1331840"/>
            <a:ext cx="11024171" cy="365125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847276"/>
            <a:ext cx="11013882" cy="415283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156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6A924D4E-E253-A1D2-ED08-02F9CBC858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7" y="1331840"/>
            <a:ext cx="11024171" cy="365125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847276"/>
            <a:ext cx="11013882" cy="415283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068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8FF8028-A193-27E2-1950-8A39DDD35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5640"/>
            <a:ext cx="11013882" cy="46644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697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1A719D0-0F30-83A4-2A8B-754AA3512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5640"/>
            <a:ext cx="11013882" cy="46644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186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Gráfico&#10;&#10;Descrição gerada automaticamente">
            <a:extLst>
              <a:ext uri="{FF2B5EF4-FFF2-40B4-BE49-F238E27FC236}">
                <a16:creationId xmlns:a16="http://schemas.microsoft.com/office/drawing/2014/main" id="{C01C8C80-8EF3-3393-7526-0747FAC3E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763370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6661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39738" y="6356350"/>
            <a:ext cx="7633702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3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C6F7E8CB-C6EF-A130-0A81-74BD047B09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763370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6661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39738" y="6356350"/>
            <a:ext cx="7633702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19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3493213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B2DB40-7FAB-AC2B-1696-C41FE84C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8361" y="701584"/>
            <a:ext cx="3493214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336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ADFFA63-A866-8023-D7B0-B63FB8192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EEFBB97-19F1-6991-F0C9-9AF1A261B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28" y="2681553"/>
            <a:ext cx="8671391" cy="9687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pt-BR"/>
              <a:t>Obrigada!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E012DF-C839-0737-F839-FE90423F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E2DCC0B-5E05-F9D5-6DF9-4C194BA1C6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756881" y="3811716"/>
            <a:ext cx="8671390" cy="33904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3247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Coloque aqui seus contatos</a:t>
            </a:r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5C227CFB-F5BA-9C80-A5A7-F83CF84F94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5916" y="6356350"/>
            <a:ext cx="7572054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864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00CDBFEF-9814-7D48-0B92-72CFE09E2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763370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6661" y="1331840"/>
            <a:ext cx="3626779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30048" y="6356350"/>
            <a:ext cx="6943391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4E088DA-E05F-F3DA-4A6E-364F75149634}"/>
              </a:ext>
            </a:extLst>
          </p:cNvPr>
          <p:cNvGrpSpPr/>
          <p:nvPr userDrawn="1"/>
        </p:nvGrpSpPr>
        <p:grpSpPr>
          <a:xfrm>
            <a:off x="-4548" y="5686566"/>
            <a:ext cx="1324474" cy="1180531"/>
            <a:chOff x="0" y="3780312"/>
            <a:chExt cx="3452953" cy="3077688"/>
          </a:xfrm>
        </p:grpSpPr>
        <p:sp>
          <p:nvSpPr>
            <p:cNvPr id="7" name="Retângulo: Único Canto Arredondado 6">
              <a:extLst>
                <a:ext uri="{FF2B5EF4-FFF2-40B4-BE49-F238E27FC236}">
                  <a16:creationId xmlns:a16="http://schemas.microsoft.com/office/drawing/2014/main" id="{E8072856-7643-E499-EA2B-FAC6AB689ED0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Único Canto Arredondado 7">
              <a:extLst>
                <a:ext uri="{FF2B5EF4-FFF2-40B4-BE49-F238E27FC236}">
                  <a16:creationId xmlns:a16="http://schemas.microsoft.com/office/drawing/2014/main" id="{D8CF635A-1CF7-3083-305A-9AC61FC7EC2D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3153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Único Canto Arredondado 9">
              <a:extLst>
                <a:ext uri="{FF2B5EF4-FFF2-40B4-BE49-F238E27FC236}">
                  <a16:creationId xmlns:a16="http://schemas.microsoft.com/office/drawing/2014/main" id="{DB1D42A5-E832-0070-FCEF-FD81BE35BF51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FFD0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Único Canto Arredondado 10">
              <a:extLst>
                <a:ext uri="{FF2B5EF4-FFF2-40B4-BE49-F238E27FC236}">
                  <a16:creationId xmlns:a16="http://schemas.microsoft.com/office/drawing/2014/main" id="{769208F8-D244-BD5F-B473-07B40042054A}"/>
                </a:ext>
              </a:extLst>
            </p:cNvPr>
            <p:cNvSpPr/>
            <p:nvPr userDrawn="1"/>
          </p:nvSpPr>
          <p:spPr>
            <a:xfrm>
              <a:off x="3066164" y="6460177"/>
              <a:ext cx="386789" cy="397823"/>
            </a:xfrm>
            <a:prstGeom prst="round1Rect">
              <a:avLst>
                <a:gd name="adj" fmla="val 24659"/>
              </a:avLst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F6216BD-4305-7CA7-2368-C05FFBE1BB7F}"/>
              </a:ext>
            </a:extLst>
          </p:cNvPr>
          <p:cNvGrpSpPr/>
          <p:nvPr userDrawn="1"/>
        </p:nvGrpSpPr>
        <p:grpSpPr>
          <a:xfrm flipH="1">
            <a:off x="10535211" y="5381767"/>
            <a:ext cx="1661335" cy="1480782"/>
            <a:chOff x="0" y="3780312"/>
            <a:chExt cx="3452953" cy="3077688"/>
          </a:xfrm>
        </p:grpSpPr>
        <p:sp>
          <p:nvSpPr>
            <p:cNvPr id="14" name="Retângulo: Único Canto Arredondado 13">
              <a:extLst>
                <a:ext uri="{FF2B5EF4-FFF2-40B4-BE49-F238E27FC236}">
                  <a16:creationId xmlns:a16="http://schemas.microsoft.com/office/drawing/2014/main" id="{76625A28-8C7B-234F-D2E4-DA3F203A31E2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Único Canto Arredondado 14">
              <a:extLst>
                <a:ext uri="{FF2B5EF4-FFF2-40B4-BE49-F238E27FC236}">
                  <a16:creationId xmlns:a16="http://schemas.microsoft.com/office/drawing/2014/main" id="{37DA4884-7C8F-5149-F9EA-7DCA7811DB7E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E52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: Único Canto Arredondado 15">
              <a:extLst>
                <a:ext uri="{FF2B5EF4-FFF2-40B4-BE49-F238E27FC236}">
                  <a16:creationId xmlns:a16="http://schemas.microsoft.com/office/drawing/2014/main" id="{94DE54E7-06DE-DEFA-03A3-A1B9D689D617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4DAD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: Único Canto Arredondado 16">
              <a:extLst>
                <a:ext uri="{FF2B5EF4-FFF2-40B4-BE49-F238E27FC236}">
                  <a16:creationId xmlns:a16="http://schemas.microsoft.com/office/drawing/2014/main" id="{B003ADA5-7864-5462-71E0-85F337A3F1ED}"/>
                </a:ext>
              </a:extLst>
            </p:cNvPr>
            <p:cNvSpPr/>
            <p:nvPr userDrawn="1"/>
          </p:nvSpPr>
          <p:spPr>
            <a:xfrm>
              <a:off x="3066164" y="6460177"/>
              <a:ext cx="386789" cy="397823"/>
            </a:xfrm>
            <a:prstGeom prst="round1Rect">
              <a:avLst>
                <a:gd name="adj" fmla="val 24659"/>
              </a:avLst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058D8CC-7A2C-8309-1C9E-61CC2A306C7C}"/>
              </a:ext>
            </a:extLst>
          </p:cNvPr>
          <p:cNvGrpSpPr/>
          <p:nvPr userDrawn="1"/>
        </p:nvGrpSpPr>
        <p:grpSpPr>
          <a:xfrm flipV="1">
            <a:off x="-6339" y="-4549"/>
            <a:ext cx="864358" cy="866824"/>
            <a:chOff x="0" y="3780312"/>
            <a:chExt cx="3068930" cy="3077688"/>
          </a:xfrm>
        </p:grpSpPr>
        <p:sp>
          <p:nvSpPr>
            <p:cNvPr id="19" name="Retângulo: Único Canto Arredondado 18">
              <a:extLst>
                <a:ext uri="{FF2B5EF4-FFF2-40B4-BE49-F238E27FC236}">
                  <a16:creationId xmlns:a16="http://schemas.microsoft.com/office/drawing/2014/main" id="{8979EB74-B40A-5528-18BB-3E907CA765C5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E52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: Único Canto Arredondado 19">
              <a:extLst>
                <a:ext uri="{FF2B5EF4-FFF2-40B4-BE49-F238E27FC236}">
                  <a16:creationId xmlns:a16="http://schemas.microsoft.com/office/drawing/2014/main" id="{7472FB9F-4CB5-C538-C928-EB0CC222CFBF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: Único Canto Arredondado 20">
              <a:extLst>
                <a:ext uri="{FF2B5EF4-FFF2-40B4-BE49-F238E27FC236}">
                  <a16:creationId xmlns:a16="http://schemas.microsoft.com/office/drawing/2014/main" id="{1C7C6F45-8046-8CFA-4EA8-2F3182121707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FFD0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02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BADFFA63-A866-8023-D7B0-B63FB8192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EEFBB97-19F1-6991-F0C9-9AF1A261B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28" y="2681553"/>
            <a:ext cx="8671391" cy="9687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pt-BR"/>
              <a:t>Obrigada!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E012DF-C839-0737-F839-FE90423F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E2DCC0B-5E05-F9D5-6DF9-4C194BA1C6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756881" y="3811716"/>
            <a:ext cx="8671390" cy="33904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3247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Coloque aqui seus contatos</a:t>
            </a:r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5C227CFB-F5BA-9C80-A5A7-F83CF84F94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5916" y="6356350"/>
            <a:ext cx="7572054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864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A04B1-945D-0634-02BC-08CFC65E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30D1C3-21CC-110F-D150-48229EEEF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30C34-A035-AD42-A243-D73CA6D9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5ACA058A-7E0F-4BCD-9D2F-5E7AC87471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595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79B361CA-6B62-B0E5-C99C-7FF0E128E8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7A04B1-945D-0634-02BC-08CFC65E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30D1C3-21CC-110F-D150-48229EEEF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30C34-A035-AD42-A243-D73CA6D9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5076FE8-9FE1-15A0-180F-21123B0CB9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325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EBB9790-582D-69F4-97C0-BBFB34769A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634C7A-F33D-D6CD-EC9C-E9A35E85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595901"/>
            <a:ext cx="2823253" cy="55810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2FB463-442C-D635-1344-1FC3E6212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5901"/>
            <a:ext cx="7689351" cy="558106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620005-0029-6920-2C09-3F01D5C5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769AAEA9-8059-47CA-DA8E-BF4420411C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715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1BEEB0A2-F2A9-7072-BD9E-28E647A6B2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634C7A-F33D-D6CD-EC9C-E9A35E85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595901"/>
            <a:ext cx="2823253" cy="55810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2FB463-442C-D635-1344-1FC3E6212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5901"/>
            <a:ext cx="7689351" cy="558106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620005-0029-6920-2C09-3F01D5C5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0E48CE4-7733-D29B-202F-2462A662C01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260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44368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388" y="6217855"/>
            <a:ext cx="731657" cy="524747"/>
          </a:xfrm>
          <a:prstGeom prst="rect">
            <a:avLst/>
          </a:prstGeom>
        </p:spPr>
        <p:txBody>
          <a:bodyPr spcFirstLastPara="1" wrap="square" lIns="241825" tIns="241825" rIns="241825" bIns="241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180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3F304-65D0-9DF7-D2BB-69670B99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C14DF0-DC6E-AB0E-AC92-D13A9C740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B16E8D-35B6-D674-1587-5D544F28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150D-CC3D-4430-9E39-4221E10EB28A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6951E2-96E2-70AA-61EF-12FD5403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93CA41-79CB-5279-7843-23800F91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DEBE-3A30-488D-8C90-0099576D68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26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7BB1FA66-56B6-8D77-3F00-4B4AEDF8D8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08913" y="701675"/>
            <a:ext cx="3492500" cy="5219700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3493213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784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058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586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101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590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289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816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815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202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991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6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D22F4610-3B6E-EEE9-8986-C63D1C771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08360" y="0"/>
            <a:ext cx="4383638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3493213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8F370BA-8804-EB65-1F94-F231E3B44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25" y="100903"/>
            <a:ext cx="2117833" cy="172233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C61B29E4-19FB-4CCB-16E3-A0B9EB3BDA36}"/>
              </a:ext>
            </a:extLst>
          </p:cNvPr>
          <p:cNvGrpSpPr/>
          <p:nvPr userDrawn="1"/>
        </p:nvGrpSpPr>
        <p:grpSpPr>
          <a:xfrm rot="10800000">
            <a:off x="6953712" y="0"/>
            <a:ext cx="858982" cy="861433"/>
            <a:chOff x="0" y="3780312"/>
            <a:chExt cx="3068930" cy="3077688"/>
          </a:xfrm>
        </p:grpSpPr>
        <p:sp>
          <p:nvSpPr>
            <p:cNvPr id="5" name="Retângulo: Único Canto Arredondado 4">
              <a:extLst>
                <a:ext uri="{FF2B5EF4-FFF2-40B4-BE49-F238E27FC236}">
                  <a16:creationId xmlns:a16="http://schemas.microsoft.com/office/drawing/2014/main" id="{E3F48CF3-F26F-E69B-EE0D-F110501512FC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E52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52522"/>
                </a:solidFill>
              </a:endParaRPr>
            </a:p>
          </p:txBody>
        </p:sp>
        <p:sp>
          <p:nvSpPr>
            <p:cNvPr id="6" name="Retângulo: Único Canto Arredondado 5">
              <a:extLst>
                <a:ext uri="{FF2B5EF4-FFF2-40B4-BE49-F238E27FC236}">
                  <a16:creationId xmlns:a16="http://schemas.microsoft.com/office/drawing/2014/main" id="{E8576669-40F6-D4B2-837C-43912BDADB96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324798"/>
                </a:solidFill>
              </a:endParaRPr>
            </a:p>
          </p:txBody>
        </p:sp>
        <p:sp>
          <p:nvSpPr>
            <p:cNvPr id="7" name="Retângulo: Único Canto Arredondado 6">
              <a:extLst>
                <a:ext uri="{FF2B5EF4-FFF2-40B4-BE49-F238E27FC236}">
                  <a16:creationId xmlns:a16="http://schemas.microsoft.com/office/drawing/2014/main" id="{B9A209C6-2865-CD50-2223-F2BD963FE504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4DAD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EA3534B3-6F86-0E5B-5AB3-EA425E9D7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9" y="104861"/>
            <a:ext cx="2117833" cy="1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14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17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910" y="1331840"/>
            <a:ext cx="3384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4CEED81-0C13-A896-E1BC-ADC6C2F22E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824" y="1331840"/>
            <a:ext cx="3384000" cy="466883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98899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7448766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47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1331840"/>
            <a:ext cx="5292000" cy="466826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370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3861D-D361-CB1B-CF5D-57CB40D3E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3C6DA8-3C9E-76A4-B282-404C23F41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7F5E68-AEFD-0F57-FC53-9D1E44C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69C474-1D64-E63E-6024-93A8EAC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4B976E-F76F-E09A-D87C-CA7E923D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908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973B0-711A-4063-77FA-91261786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09A750-2243-116F-48C9-96EFFD816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0C76CF-2DC4-F5DE-4493-2DEB56A6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090A-4BD6-FF6F-C569-60A80A34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A44D00-747A-FDFA-1D93-09E6B5C9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568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40F77-7AAB-8176-BC06-1926C2696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F257AC-5DDC-AF56-92E2-30AECACDF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3F13C0-33C8-AAB8-0C4D-D95237D3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F6332F-46A7-0A3C-975C-FF4BFB5E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438606-FC6C-AB15-3232-A4A88A55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238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273B2-8B95-AD6D-4F51-17E538DC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0889F0-5F29-B19B-8A21-8916D920A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53B0D0-97BE-87A3-4A39-162A45AB5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6808FF-A7CA-CEF4-EA3D-CC5C40FC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5E72A2E-41D5-F234-5C6D-849B7EEC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A13B5B-880E-5D7E-929D-C61E7135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29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879768-E75D-8587-C0F6-9590F5E4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FA3A9F-3BAE-0595-921E-8E906E845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9E9AC3-52D1-CFF6-DE64-35C23B05F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56EF513-AB03-0D49-41D5-D7E28A7B5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3F555E-6CFD-E22F-B562-E0C601D72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F306153-99C1-13AB-1FA4-CD4B2338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36D3958-D75F-20B7-0A80-ECDB242D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BAB7257-7BDE-B8BA-9AF3-B8B06170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3629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3A192-98C5-E922-07E4-84F7B4978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A963085-D87B-CE76-5EA4-C99791C0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5946690-192E-881E-95DE-44A5D932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9AD8AD9-9774-98C8-ED65-6469821D2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14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EE93C980-0D13-E717-12CA-FC4E84CAA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3493213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B2DB40-7FAB-AC2B-1696-C41FE84C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8361" y="701584"/>
            <a:ext cx="3493214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8426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CEA8A8-EB90-6E23-096C-8F96321C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7E9DFA3-F6D6-2627-F2C3-44FA950C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90BDB0-A98D-4D98-180A-A89F73BF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783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1CA5B-D9F5-B6B0-8F62-E0447CB9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317468-99C0-6B0A-8B21-1318826BD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555B6A-163D-FDB8-C6C9-723551AD4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A267BD-57F1-44B6-654B-C73180FF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71AD78-043C-EB36-50C5-06C6D7F7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50096D-2FCD-EF5B-A9E9-3ED87DAC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739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CCD5A-A70F-CA69-A9F3-AA440C00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D7741B-9809-B10C-5D17-2C12AF80D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8EEBA9-3FB9-E0D0-1E5C-77116E540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BEA66F-C26C-C7E1-F94F-967319DC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F78EE2-D725-22EA-391F-F12D4506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0B9986-3724-18FC-C693-5D339D9D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211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6DD87-3736-1BC9-EC7B-504730C2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E1E8E88-FBC4-8091-19AF-16EDA73A7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DD943E-3617-E7C8-9637-DB75922D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68705F-0534-69F1-0237-024EADD6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47245B-8A77-FEBA-4553-9C8CCE16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125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885F61-F602-6A18-6C74-6A40837B2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606C60-6892-FB09-1121-B69DE5490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BB6DBB-A821-84AF-B450-480FBF31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86E47F-55A1-CA8A-993B-501FDC7C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3B33CA-BC54-5ACF-0737-03985B35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927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D3949-D325-4C02-B6F3-CA7E3C2E1BD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</p:spTree>
    <p:extLst>
      <p:ext uri="{BB962C8B-B14F-4D97-AF65-F5344CB8AC3E}">
        <p14:creationId xmlns:p14="http://schemas.microsoft.com/office/powerpoint/2010/main" val="2922257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61673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041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95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2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7448766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2911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FB55E0-74D8-0EF1-0F8C-B0688A8E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150D-CC3D-4430-9E39-4221E10EB28A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620984-B921-4A21-4C33-B019B1A5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517B32-E74C-98C2-AA5E-D136E6E4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DEBE-3A30-488D-8C90-0099576D68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10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07154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61849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343211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044496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89099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55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6924831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012080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52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EE93C980-0D13-E717-12CA-FC4E84CAA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7448766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3728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0738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2846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695834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696301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667864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0050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284408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258508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4" descr="Logo&#10;&#10;Description automatically generated">
            <a:extLst>
              <a:ext uri="{FF2B5EF4-FFF2-40B4-BE49-F238E27FC236}">
                <a16:creationId xmlns:a16="http://schemas.microsoft.com/office/drawing/2014/main" id="{735C6C5C-3D74-B17F-8789-3870E5EB3C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24" y="697961"/>
            <a:ext cx="1721391" cy="24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958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Logo&#10;&#10;Description automatically generated">
            <a:extLst>
              <a:ext uri="{FF2B5EF4-FFF2-40B4-BE49-F238E27FC236}">
                <a16:creationId xmlns:a16="http://schemas.microsoft.com/office/drawing/2014/main" id="{1E081FF7-C327-C101-491D-61C691B1A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1" y="6194521"/>
            <a:ext cx="1491372" cy="216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92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8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8518E7-09E3-F84C-7875-14EACFEA0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1620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7253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3F304-65D0-9DF7-D2BB-69670B99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C14DF0-DC6E-AB0E-AC92-D13A9C740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B16E8D-35B6-D674-1587-5D544F28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150D-CC3D-4430-9E39-4221E10EB28A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6951E2-96E2-70AA-61EF-12FD5403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93CA41-79CB-5279-7843-23800F91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DEBE-3A30-488D-8C90-0099576D68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0730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FB55E0-74D8-0EF1-0F8C-B0688A8E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150D-CC3D-4430-9E39-4221E10EB28A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620984-B921-4A21-4C33-B019B1A5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517B32-E74C-98C2-AA5E-D136E6E4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DEBE-3A30-488D-8C90-0099576D68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1532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3861D-D361-CB1B-CF5D-57CB40D3E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3C6DA8-3C9E-76A4-B282-404C23F41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7F5E68-AEFD-0F57-FC53-9D1E44C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69C474-1D64-E63E-6024-93A8EAC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4B976E-F76F-E09A-D87C-CA7E923D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208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1000124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0566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B995D98-1135-935D-2344-726BB2A29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FD411A-6580-F3CE-38EA-B78412D92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881" y="2409289"/>
            <a:ext cx="8671390" cy="1731195"/>
          </a:xfrm>
        </p:spPr>
        <p:txBody>
          <a:bodyPr anchor="ctr">
            <a:normAutofit/>
          </a:bodyPr>
          <a:lstStyle>
            <a:lvl1pPr algn="ctr">
              <a:tabLst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94C4D1-9ADA-87F6-813A-19C901FE1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6881" y="4376792"/>
            <a:ext cx="8671390" cy="4726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3247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Escreva aqui o nome de quem está apresentando</a:t>
            </a:r>
          </a:p>
        </p:txBody>
      </p:sp>
    </p:spTree>
    <p:extLst>
      <p:ext uri="{BB962C8B-B14F-4D97-AF65-F5344CB8AC3E}">
        <p14:creationId xmlns:p14="http://schemas.microsoft.com/office/powerpoint/2010/main" val="33849390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3493213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B2DB40-7FAB-AC2B-1696-C41FE84C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8361" y="701584"/>
            <a:ext cx="3493214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975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EE93C980-0D13-E717-12CA-FC4E84CAA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3493213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B2DB40-7FAB-AC2B-1696-C41FE84C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8361" y="701584"/>
            <a:ext cx="3493214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9576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7448766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091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EE93C980-0D13-E717-12CA-FC4E84CAA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64A27F-BF93-F13C-7E7A-0AF47098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2809" y="701585"/>
            <a:ext cx="7448766" cy="522000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71EEB6-90F9-8537-F9BF-62F22417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4C4E63-438F-36D2-9BA6-8CF2F008D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4902B678-D46F-E455-41F0-B6411E475A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240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A741762-4246-6820-015D-B2CAA08A7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AF88D4-D7AA-2969-8C18-6873269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11024172" cy="477360"/>
          </a:xfrm>
        </p:spPr>
        <p:txBody>
          <a:bodyPr anchor="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1667DA-98D8-4C64-0420-EE405084C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38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CB7BD-71B5-B998-DB48-B75FE520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8518E7-09E3-F84C-7875-14EACFEA0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1620" y="1331840"/>
            <a:ext cx="5292000" cy="627672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5710C-B01F-6035-6E0A-869A3F165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2444" y="2109822"/>
            <a:ext cx="5292000" cy="3890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13AB5D-BF58-506B-ABD8-56CDAFF2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5393-8DD6-476F-B1C7-5C6D41EC272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F778762-C269-22AD-347B-F7F24F8384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41124" y="6356350"/>
            <a:ext cx="7376845" cy="36512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61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image" Target="../media/image1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image" Target="../media/image22.jpeg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6EA26DF-125E-B37C-5D27-310AAC63B96A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07374B9-60A9-5858-5ED0-A55372E2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2815121" cy="272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B5B2BD-2142-57F4-FE1A-65823FBEA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082" y="704169"/>
            <a:ext cx="7438491" cy="52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1BE62F-1EE6-BAA9-C6C7-D56BDD452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75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B460DE48-B257-DFDD-CED3-26ED472F4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082" y="6356350"/>
            <a:ext cx="5054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E1290A6-B70E-7A08-678B-829303CA1BD5}"/>
              </a:ext>
            </a:extLst>
          </p:cNvPr>
          <p:cNvGrpSpPr/>
          <p:nvPr userDrawn="1"/>
        </p:nvGrpSpPr>
        <p:grpSpPr>
          <a:xfrm>
            <a:off x="0" y="3780312"/>
            <a:ext cx="3452953" cy="3077688"/>
            <a:chOff x="0" y="3780312"/>
            <a:chExt cx="3452953" cy="3077688"/>
          </a:xfrm>
        </p:grpSpPr>
        <p:sp>
          <p:nvSpPr>
            <p:cNvPr id="5" name="Retângulo: Único Canto Arredondado 4">
              <a:extLst>
                <a:ext uri="{FF2B5EF4-FFF2-40B4-BE49-F238E27FC236}">
                  <a16:creationId xmlns:a16="http://schemas.microsoft.com/office/drawing/2014/main" id="{2E257882-97D0-3A4D-30C7-AF6C5689913B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Único Canto Arredondado 6">
              <a:extLst>
                <a:ext uri="{FF2B5EF4-FFF2-40B4-BE49-F238E27FC236}">
                  <a16:creationId xmlns:a16="http://schemas.microsoft.com/office/drawing/2014/main" id="{BB0BC83E-FB12-DACA-66D6-A58BF2757B27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BD17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Único Canto Arredondado 8">
              <a:extLst>
                <a:ext uri="{FF2B5EF4-FFF2-40B4-BE49-F238E27FC236}">
                  <a16:creationId xmlns:a16="http://schemas.microsoft.com/office/drawing/2014/main" id="{E2BA63AE-34B3-AC8B-86B5-06C14347AE0E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FFD0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Único Canto Arredondado 9">
              <a:extLst>
                <a:ext uri="{FF2B5EF4-FFF2-40B4-BE49-F238E27FC236}">
                  <a16:creationId xmlns:a16="http://schemas.microsoft.com/office/drawing/2014/main" id="{6BD5C82B-9590-D2EC-E073-DEAAA5EBE627}"/>
                </a:ext>
              </a:extLst>
            </p:cNvPr>
            <p:cNvSpPr/>
            <p:nvPr userDrawn="1"/>
          </p:nvSpPr>
          <p:spPr>
            <a:xfrm>
              <a:off x="3066164" y="6460177"/>
              <a:ext cx="386789" cy="397823"/>
            </a:xfrm>
            <a:prstGeom prst="round1Rect">
              <a:avLst>
                <a:gd name="adj" fmla="val 24659"/>
              </a:avLst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E5751F0-D664-D17C-5CBE-6F7FADE7C413}"/>
              </a:ext>
            </a:extLst>
          </p:cNvPr>
          <p:cNvGrpSpPr/>
          <p:nvPr userDrawn="1"/>
        </p:nvGrpSpPr>
        <p:grpSpPr>
          <a:xfrm rot="10800000">
            <a:off x="11333018" y="0"/>
            <a:ext cx="858982" cy="861433"/>
            <a:chOff x="0" y="3780312"/>
            <a:chExt cx="3068930" cy="3077688"/>
          </a:xfrm>
        </p:grpSpPr>
        <p:sp>
          <p:nvSpPr>
            <p:cNvPr id="12" name="Retângulo: Único Canto Arredondado 11">
              <a:extLst>
                <a:ext uri="{FF2B5EF4-FFF2-40B4-BE49-F238E27FC236}">
                  <a16:creationId xmlns:a16="http://schemas.microsoft.com/office/drawing/2014/main" id="{276E0AF7-9B18-E6C2-8447-4B7608A0FA32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E52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52522"/>
                </a:solidFill>
              </a:endParaRPr>
            </a:p>
          </p:txBody>
        </p:sp>
        <p:sp>
          <p:nvSpPr>
            <p:cNvPr id="13" name="Retângulo: Único Canto Arredondado 12">
              <a:extLst>
                <a:ext uri="{FF2B5EF4-FFF2-40B4-BE49-F238E27FC236}">
                  <a16:creationId xmlns:a16="http://schemas.microsoft.com/office/drawing/2014/main" id="{4FBB15A3-EC6E-DE23-CD74-0F3EC11A5633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324798"/>
                </a:solidFill>
              </a:endParaRPr>
            </a:p>
          </p:txBody>
        </p:sp>
        <p:sp>
          <p:nvSpPr>
            <p:cNvPr id="14" name="Retângulo: Único Canto Arredondado 13">
              <a:extLst>
                <a:ext uri="{FF2B5EF4-FFF2-40B4-BE49-F238E27FC236}">
                  <a16:creationId xmlns:a16="http://schemas.microsoft.com/office/drawing/2014/main" id="{7CDE4C0D-5584-7AF2-1777-38FFC6AF4D48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4DAD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DC380223-316A-01C5-8C14-F2DB8941FE78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67" y="104861"/>
            <a:ext cx="2117833" cy="1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649" r:id="rId2"/>
    <p:sldLayoutId id="2147483652" r:id="rId3"/>
    <p:sldLayoutId id="2147483686" r:id="rId4"/>
    <p:sldLayoutId id="2147483685" r:id="rId5"/>
    <p:sldLayoutId id="2147483661" r:id="rId6"/>
    <p:sldLayoutId id="2147483675" r:id="rId7"/>
    <p:sldLayoutId id="2147483676" r:id="rId8"/>
    <p:sldLayoutId id="2147483653" r:id="rId9"/>
    <p:sldLayoutId id="2147483665" r:id="rId10"/>
    <p:sldLayoutId id="2147483666" r:id="rId11"/>
    <p:sldLayoutId id="2147483667" r:id="rId12"/>
    <p:sldLayoutId id="2147483681" r:id="rId13"/>
    <p:sldLayoutId id="2147483688" r:id="rId14"/>
    <p:sldLayoutId id="2147483689" r:id="rId15"/>
    <p:sldLayoutId id="2147483687" r:id="rId16"/>
    <p:sldLayoutId id="2147483683" r:id="rId17"/>
    <p:sldLayoutId id="2147483682" r:id="rId18"/>
    <p:sldLayoutId id="2147483684" r:id="rId19"/>
    <p:sldLayoutId id="2147483690" r:id="rId20"/>
    <p:sldLayoutId id="2147483692" r:id="rId21"/>
    <p:sldLayoutId id="2147483691" r:id="rId22"/>
    <p:sldLayoutId id="2147483693" r:id="rId23"/>
    <p:sldLayoutId id="2147483668" r:id="rId24"/>
    <p:sldLayoutId id="2147483670" r:id="rId25"/>
    <p:sldLayoutId id="2147483669" r:id="rId26"/>
    <p:sldLayoutId id="2147483671" r:id="rId27"/>
    <p:sldLayoutId id="2147483672" r:id="rId28"/>
    <p:sldLayoutId id="2147483674" r:id="rId29"/>
    <p:sldLayoutId id="2147483734" r:id="rId30"/>
    <p:sldLayoutId id="2147483694" r:id="rId31"/>
    <p:sldLayoutId id="2147483651" r:id="rId32"/>
    <p:sldLayoutId id="2147483658" r:id="rId33"/>
    <p:sldLayoutId id="2147483677" r:id="rId34"/>
    <p:sldLayoutId id="2147483659" r:id="rId35"/>
    <p:sldLayoutId id="2147483678" r:id="rId36"/>
    <p:sldLayoutId id="2147483680" r:id="rId37"/>
    <p:sldLayoutId id="2147483695" r:id="rId38"/>
    <p:sldLayoutId id="2147483698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324798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32479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59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FD39CF-CE9E-D921-3538-031F068C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698FFB-AD0D-CBE6-93C5-55497D2B2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59B890-0348-B880-9E88-8CF0D16C8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95A3F-0B5B-4824-8C5E-D0266C13B696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EFBA4A-9526-40DC-05E1-C8E737944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A09815-142A-5A70-41D8-ED3AE5F1C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E5E53-F4DA-4568-B355-D81DD84E8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74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12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6EA26DF-125E-B37C-5D27-310AAC63B96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07374B9-60A9-5858-5ED0-A55372E2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2815121" cy="272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B5B2BD-2142-57F4-FE1A-65823FBEA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082" y="704169"/>
            <a:ext cx="7438491" cy="52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1BE62F-1EE6-BAA9-C6C7-D56BDD452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75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43D5393-8DD6-476F-B1C7-5C6D41EC27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B460DE48-B257-DFDD-CED3-26ED472F4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082" y="6356350"/>
            <a:ext cx="5054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27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9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324798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32479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479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18" Type="http://schemas.openxmlformats.org/officeDocument/2006/relationships/image" Target="../media/image123.svg"/><Relationship Id="rId3" Type="http://schemas.openxmlformats.org/officeDocument/2006/relationships/image" Target="../media/image145.png"/><Relationship Id="rId21" Type="http://schemas.openxmlformats.org/officeDocument/2006/relationships/image" Target="../media/image126.png"/><Relationship Id="rId7" Type="http://schemas.openxmlformats.org/officeDocument/2006/relationships/image" Target="../media/image149.sv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image" Target="../media/image144.jpeg"/><Relationship Id="rId16" Type="http://schemas.openxmlformats.org/officeDocument/2006/relationships/image" Target="../media/image121.svg"/><Relationship Id="rId20" Type="http://schemas.openxmlformats.org/officeDocument/2006/relationships/image" Target="../media/image125.sv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8.png"/><Relationship Id="rId11" Type="http://schemas.openxmlformats.org/officeDocument/2006/relationships/image" Target="../media/image116.png"/><Relationship Id="rId5" Type="http://schemas.openxmlformats.org/officeDocument/2006/relationships/image" Target="../media/image147.svg"/><Relationship Id="rId15" Type="http://schemas.openxmlformats.org/officeDocument/2006/relationships/image" Target="../media/image120.png"/><Relationship Id="rId10" Type="http://schemas.openxmlformats.org/officeDocument/2006/relationships/image" Target="../media/image103.png"/><Relationship Id="rId19" Type="http://schemas.openxmlformats.org/officeDocument/2006/relationships/image" Target="../media/image124.png"/><Relationship Id="rId4" Type="http://schemas.openxmlformats.org/officeDocument/2006/relationships/image" Target="../media/image146.png"/><Relationship Id="rId9" Type="http://schemas.openxmlformats.org/officeDocument/2006/relationships/image" Target="../media/image115.svg"/><Relationship Id="rId14" Type="http://schemas.openxmlformats.org/officeDocument/2006/relationships/image" Target="../media/image119.svg"/><Relationship Id="rId22" Type="http://schemas.openxmlformats.org/officeDocument/2006/relationships/image" Target="../media/image1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1.png"/><Relationship Id="rId3" Type="http://schemas.openxmlformats.org/officeDocument/2006/relationships/image" Target="../media/image150.png"/><Relationship Id="rId21" Type="http://schemas.openxmlformats.org/officeDocument/2006/relationships/image" Target="../media/image168.png"/><Relationship Id="rId7" Type="http://schemas.openxmlformats.org/officeDocument/2006/relationships/image" Target="../media/image154.sv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43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1.sv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41.png"/><Relationship Id="rId7" Type="http://schemas.openxmlformats.org/officeDocument/2006/relationships/image" Target="../media/image14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2.png"/><Relationship Id="rId5" Type="http://schemas.openxmlformats.org/officeDocument/2006/relationships/image" Target="../media/image66.png"/><Relationship Id="rId10" Type="http://schemas.openxmlformats.org/officeDocument/2006/relationships/image" Target="../media/image181.png"/><Relationship Id="rId4" Type="http://schemas.openxmlformats.org/officeDocument/2006/relationships/image" Target="../media/image178.png"/><Relationship Id="rId9" Type="http://schemas.openxmlformats.org/officeDocument/2006/relationships/image" Target="../media/image1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6.svg"/><Relationship Id="rId5" Type="http://schemas.openxmlformats.org/officeDocument/2006/relationships/image" Target="../media/image185.png"/><Relationship Id="rId4" Type="http://schemas.openxmlformats.org/officeDocument/2006/relationships/image" Target="../media/image184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sv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26" Type="http://schemas.openxmlformats.org/officeDocument/2006/relationships/image" Target="../media/image91.svg"/><Relationship Id="rId3" Type="http://schemas.openxmlformats.org/officeDocument/2006/relationships/image" Target="../media/image68.svg"/><Relationship Id="rId21" Type="http://schemas.openxmlformats.org/officeDocument/2006/relationships/image" Target="../media/image86.svg"/><Relationship Id="rId34" Type="http://schemas.microsoft.com/office/2007/relationships/hdphoto" Target="../media/hdphoto3.wdp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5" Type="http://schemas.openxmlformats.org/officeDocument/2006/relationships/image" Target="../media/image90.png"/><Relationship Id="rId33" Type="http://schemas.openxmlformats.org/officeDocument/2006/relationships/image" Target="../media/image95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24" Type="http://schemas.openxmlformats.org/officeDocument/2006/relationships/image" Target="../media/image89.png"/><Relationship Id="rId32" Type="http://schemas.microsoft.com/office/2007/relationships/hdphoto" Target="../media/hdphoto2.wdp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23" Type="http://schemas.openxmlformats.org/officeDocument/2006/relationships/image" Target="../media/image88.svg"/><Relationship Id="rId28" Type="http://schemas.openxmlformats.org/officeDocument/2006/relationships/image" Target="../media/image92.pn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31" Type="http://schemas.openxmlformats.org/officeDocument/2006/relationships/image" Target="../media/image94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66.png"/><Relationship Id="rId30" Type="http://schemas.microsoft.com/office/2007/relationships/hdphoto" Target="../media/hdphoto1.wdp"/><Relationship Id="rId8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7.svg"/><Relationship Id="rId18" Type="http://schemas.openxmlformats.org/officeDocument/2006/relationships/image" Target="../media/image102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96.png"/><Relationship Id="rId17" Type="http://schemas.openxmlformats.org/officeDocument/2006/relationships/image" Target="../media/image101.svg"/><Relationship Id="rId2" Type="http://schemas.openxmlformats.org/officeDocument/2006/relationships/image" Target="../media/image2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11" Type="http://schemas.openxmlformats.org/officeDocument/2006/relationships/image" Target="../media/image27.svg"/><Relationship Id="rId5" Type="http://schemas.openxmlformats.org/officeDocument/2006/relationships/image" Target="../media/image31.svg"/><Relationship Id="rId15" Type="http://schemas.openxmlformats.org/officeDocument/2006/relationships/image" Target="../media/image99.sv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7.svg"/><Relationship Id="rId18" Type="http://schemas.openxmlformats.org/officeDocument/2006/relationships/image" Target="../media/image102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96.png"/><Relationship Id="rId17" Type="http://schemas.openxmlformats.org/officeDocument/2006/relationships/image" Target="../media/image101.svg"/><Relationship Id="rId2" Type="http://schemas.openxmlformats.org/officeDocument/2006/relationships/image" Target="../media/image2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11" Type="http://schemas.openxmlformats.org/officeDocument/2006/relationships/image" Target="../media/image27.svg"/><Relationship Id="rId5" Type="http://schemas.openxmlformats.org/officeDocument/2006/relationships/image" Target="../media/image31.svg"/><Relationship Id="rId15" Type="http://schemas.openxmlformats.org/officeDocument/2006/relationships/image" Target="../media/image99.sv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18" Type="http://schemas.openxmlformats.org/officeDocument/2006/relationships/image" Target="../media/image117.svg"/><Relationship Id="rId26" Type="http://schemas.openxmlformats.org/officeDocument/2006/relationships/image" Target="../media/image125.svg"/><Relationship Id="rId3" Type="http://schemas.openxmlformats.org/officeDocument/2006/relationships/image" Target="../media/image25.sv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24.png"/><Relationship Id="rId16" Type="http://schemas.openxmlformats.org/officeDocument/2006/relationships/image" Target="../media/image115.svg"/><Relationship Id="rId20" Type="http://schemas.openxmlformats.org/officeDocument/2006/relationships/image" Target="../media/image119.sv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5.svg"/><Relationship Id="rId11" Type="http://schemas.openxmlformats.org/officeDocument/2006/relationships/image" Target="../media/image110.png"/><Relationship Id="rId24" Type="http://schemas.openxmlformats.org/officeDocument/2006/relationships/image" Target="../media/image123.sv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svg"/><Relationship Id="rId10" Type="http://schemas.openxmlformats.org/officeDocument/2006/relationships/image" Target="../media/image109.sv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svg"/><Relationship Id="rId22" Type="http://schemas.openxmlformats.org/officeDocument/2006/relationships/image" Target="../media/image121.svg"/><Relationship Id="rId27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AB0C2-B0D9-7899-EC0D-7D051F0294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Programa SUS Digital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1418ACE0-3538-BEE5-2975-376050FC3FC3}"/>
              </a:ext>
            </a:extLst>
          </p:cNvPr>
          <p:cNvSpPr txBox="1">
            <a:spLocks/>
          </p:cNvSpPr>
          <p:nvPr/>
        </p:nvSpPr>
        <p:spPr>
          <a:xfrm>
            <a:off x="1576259" y="1436037"/>
            <a:ext cx="8671390" cy="557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pt-BR">
              <a:ea typeface="Calibri"/>
              <a:cs typeface="Calibri"/>
            </a:endParaRP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0E1C0241-F9E3-9994-3432-92EE70181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85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B636998-B0AD-5500-E7E8-E174A59D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94" y="2061229"/>
            <a:ext cx="10044752" cy="2729552"/>
          </a:xfrm>
        </p:spPr>
        <p:txBody>
          <a:bodyPr>
            <a:normAutofit/>
          </a:bodyPr>
          <a:lstStyle/>
          <a:p>
            <a:r>
              <a:rPr lang="pt-BR" sz="6000" b="1"/>
              <a:t>Plataformas SUS Digital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5360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465B21E5-6F90-FA93-05FB-1026C6C2451F}"/>
              </a:ext>
            </a:extLst>
          </p:cNvPr>
          <p:cNvSpPr txBox="1">
            <a:spLocks/>
          </p:cNvSpPr>
          <p:nvPr/>
        </p:nvSpPr>
        <p:spPr>
          <a:xfrm>
            <a:off x="350597" y="2656537"/>
            <a:ext cx="3064336" cy="21790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5400" b="1" dirty="0">
                <a:solidFill>
                  <a:srgbClr val="3153A0"/>
                </a:solidFill>
                <a:latin typeface="Calibri"/>
                <a:ea typeface="Calibri"/>
                <a:cs typeface="Calibri"/>
              </a:rPr>
              <a:t>Meu 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3153A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SUS Digital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3153A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7C9DB444-5D70-5CE7-55D4-5D3709D7159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" b="22157"/>
          <a:stretch/>
        </p:blipFill>
        <p:spPr>
          <a:xfrm>
            <a:off x="3621210" y="722237"/>
            <a:ext cx="3864297" cy="6135763"/>
          </a:xfrm>
        </p:spPr>
      </p:pic>
      <p:sp>
        <p:nvSpPr>
          <p:cNvPr id="14" name="Título 4">
            <a:extLst>
              <a:ext uri="{FF2B5EF4-FFF2-40B4-BE49-F238E27FC236}">
                <a16:creationId xmlns:a16="http://schemas.microsoft.com/office/drawing/2014/main" id="{8ABCBDA5-7376-A5A0-2158-2E2C09CEAA40}"/>
              </a:ext>
            </a:extLst>
          </p:cNvPr>
          <p:cNvSpPr txBox="1">
            <a:spLocks/>
          </p:cNvSpPr>
          <p:nvPr/>
        </p:nvSpPr>
        <p:spPr>
          <a:xfrm>
            <a:off x="8077833" y="2413000"/>
            <a:ext cx="3436049" cy="2653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0" i="0" u="none" strike="noStrike" kern="1200" cap="none" spc="0" normalizeH="0" baseline="0" noProof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 a porta de entrada do cidadão para mais acesso e  qualidade aos serviços do SUS.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31899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8A71A7-3824-FB2B-E43E-4394D6E07A81}"/>
              </a:ext>
            </a:extLst>
          </p:cNvPr>
          <p:cNvSpPr txBox="1"/>
          <p:nvPr/>
        </p:nvSpPr>
        <p:spPr>
          <a:xfrm>
            <a:off x="15256454" y="8185778"/>
            <a:ext cx="65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31" name="Agrupar 6">
            <a:extLst>
              <a:ext uri="{FF2B5EF4-FFF2-40B4-BE49-F238E27FC236}">
                <a16:creationId xmlns:a16="http://schemas.microsoft.com/office/drawing/2014/main" id="{3E7FB6B9-5503-6635-E746-801AE4F350D2}"/>
              </a:ext>
            </a:extLst>
          </p:cNvPr>
          <p:cNvGrpSpPr/>
          <p:nvPr/>
        </p:nvGrpSpPr>
        <p:grpSpPr>
          <a:xfrm>
            <a:off x="572383" y="2573913"/>
            <a:ext cx="7837921" cy="3539430"/>
            <a:chOff x="1113157" y="2564081"/>
            <a:chExt cx="7837921" cy="3539430"/>
          </a:xfrm>
        </p:grpSpPr>
        <p:sp>
          <p:nvSpPr>
            <p:cNvPr id="32" name="CaixaDeTexto 7">
              <a:extLst>
                <a:ext uri="{FF2B5EF4-FFF2-40B4-BE49-F238E27FC236}">
                  <a16:creationId xmlns:a16="http://schemas.microsoft.com/office/drawing/2014/main" id="{F41E65FD-7927-78D5-BD0D-4A3273EF83EC}"/>
                </a:ext>
              </a:extLst>
            </p:cNvPr>
            <p:cNvSpPr txBox="1"/>
            <p:nvPr/>
          </p:nvSpPr>
          <p:spPr>
            <a:xfrm>
              <a:off x="1113157" y="2564081"/>
              <a:ext cx="2124074" cy="3293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Comunicação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Banners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Notificações 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Push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Conteúdos</a:t>
              </a:r>
              <a:b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Perfil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Dados Pessoais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Gerenciador de contas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Consentimento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Suporte</a:t>
              </a:r>
            </a:p>
          </p:txBody>
        </p:sp>
        <p:sp>
          <p:nvSpPr>
            <p:cNvPr id="33" name="CaixaDeTexto 8">
              <a:extLst>
                <a:ext uri="{FF2B5EF4-FFF2-40B4-BE49-F238E27FC236}">
                  <a16:creationId xmlns:a16="http://schemas.microsoft.com/office/drawing/2014/main" id="{25821815-0DBC-F41D-D305-036A389BF8B6}"/>
                </a:ext>
              </a:extLst>
            </p:cNvPr>
            <p:cNvSpPr txBox="1"/>
            <p:nvPr/>
          </p:nvSpPr>
          <p:spPr>
            <a:xfrm>
              <a:off x="3165408" y="2564081"/>
              <a:ext cx="2662622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Gestão pessoal da saúde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Contatos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Diário da saúde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Alergias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Serviços de saúde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Exames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Medicamentos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Atendimentos 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Dignidade Menstrual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Vacinas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Rede de saúde </a:t>
              </a:r>
            </a:p>
          </p:txBody>
        </p:sp>
        <p:sp>
          <p:nvSpPr>
            <p:cNvPr id="34" name="CaixaDeTexto 9">
              <a:extLst>
                <a:ext uri="{FF2B5EF4-FFF2-40B4-BE49-F238E27FC236}">
                  <a16:creationId xmlns:a16="http://schemas.microsoft.com/office/drawing/2014/main" id="{8E13F5F5-BA5B-7820-4ADF-33C7717F3EE7}"/>
                </a:ext>
              </a:extLst>
            </p:cNvPr>
            <p:cNvSpPr txBox="1"/>
            <p:nvPr/>
          </p:nvSpPr>
          <p:spPr>
            <a:xfrm>
              <a:off x="5939962" y="2564081"/>
              <a:ext cx="3011116" cy="329320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Documentos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 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Carteira Nacional de Vacinação Digital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Certificado COVID-19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CIVP </a:t>
              </a:r>
              <a:b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Miniapps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Peso Saudável 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Transplantes</a:t>
              </a: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 panose="020B0606030504020204" pitchFamily="34" charset="0"/>
                  <a:cs typeface="Open Sans" panose="020B0606030504020204" pitchFamily="34" charset="0"/>
                </a:rPr>
                <a:t>Hemovida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"/>
                  <a:ea typeface="Open Sans"/>
                  <a:cs typeface="Open Sans"/>
                </a:rPr>
                <a:t>Equidade SUS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Título 4">
            <a:extLst>
              <a:ext uri="{FF2B5EF4-FFF2-40B4-BE49-F238E27FC236}">
                <a16:creationId xmlns:a16="http://schemas.microsoft.com/office/drawing/2014/main" id="{30EA8E4A-285D-0759-07B2-D8D32F1EF313}"/>
              </a:ext>
            </a:extLst>
          </p:cNvPr>
          <p:cNvSpPr txBox="1">
            <a:spLocks/>
          </p:cNvSpPr>
          <p:nvPr/>
        </p:nvSpPr>
        <p:spPr>
          <a:xfrm>
            <a:off x="457638" y="677607"/>
            <a:ext cx="4847023" cy="12474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3153A0"/>
                </a:solidFill>
                <a:effectLst/>
                <a:uLnTx/>
                <a:uFillTx/>
                <a:latin typeface="Aptos Display" panose="020F0302020204030204"/>
                <a:ea typeface="+mj-ea"/>
                <a:cs typeface="+mj-cs"/>
              </a:rPr>
              <a:t>Meu SUS Digital</a:t>
            </a:r>
          </a:p>
        </p:txBody>
      </p:sp>
      <p:grpSp>
        <p:nvGrpSpPr>
          <p:cNvPr id="36" name="Agrupar 40">
            <a:extLst>
              <a:ext uri="{FF2B5EF4-FFF2-40B4-BE49-F238E27FC236}">
                <a16:creationId xmlns:a16="http://schemas.microsoft.com/office/drawing/2014/main" id="{FFAB47A2-11B6-7423-BE0B-CA41DE8BF39D}"/>
              </a:ext>
            </a:extLst>
          </p:cNvPr>
          <p:cNvGrpSpPr/>
          <p:nvPr/>
        </p:nvGrpSpPr>
        <p:grpSpPr>
          <a:xfrm>
            <a:off x="7912865" y="1580911"/>
            <a:ext cx="4063395" cy="5277089"/>
            <a:chOff x="10331601" y="4481427"/>
            <a:chExt cx="1831473" cy="2376573"/>
          </a:xfrm>
        </p:grpSpPr>
        <p:pic>
          <p:nvPicPr>
            <p:cNvPr id="37" name="Imagem 41" descr="A screenshot of a phone&#10;&#10;Description automatically generated">
              <a:extLst>
                <a:ext uri="{FF2B5EF4-FFF2-40B4-BE49-F238E27FC236}">
                  <a16:creationId xmlns:a16="http://schemas.microsoft.com/office/drawing/2014/main" id="{018CFA10-7C55-61D4-62E3-2F9A72571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2400"/>
            <a:stretch/>
          </p:blipFill>
          <p:spPr>
            <a:xfrm>
              <a:off x="10331601" y="4481427"/>
              <a:ext cx="1831473" cy="2376573"/>
            </a:xfrm>
            <a:prstGeom prst="rect">
              <a:avLst/>
            </a:prstGeom>
          </p:spPr>
        </p:pic>
        <p:sp>
          <p:nvSpPr>
            <p:cNvPr id="38" name="Retângulo: Cantos Superiores Arredondados 42">
              <a:extLst>
                <a:ext uri="{FF2B5EF4-FFF2-40B4-BE49-F238E27FC236}">
                  <a16:creationId xmlns:a16="http://schemas.microsoft.com/office/drawing/2014/main" id="{6CC422B3-B646-FA0B-C732-6A8AA981CD50}"/>
                </a:ext>
              </a:extLst>
            </p:cNvPr>
            <p:cNvSpPr/>
            <p:nvPr/>
          </p:nvSpPr>
          <p:spPr>
            <a:xfrm rot="10800000">
              <a:off x="10931331" y="4634831"/>
              <a:ext cx="588755" cy="119793"/>
            </a:xfrm>
            <a:prstGeom prst="round2SameRect">
              <a:avLst>
                <a:gd name="adj1" fmla="val 47404"/>
                <a:gd name="adj2" fmla="val 0"/>
              </a:avLst>
            </a:prstGeom>
            <a:solidFill>
              <a:srgbClr val="3535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4380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6D21370-B8BE-6304-5ABE-70A8CAF0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16534"/>
          <a:stretch/>
        </p:blipFill>
        <p:spPr>
          <a:xfrm>
            <a:off x="7298266" y="0"/>
            <a:ext cx="4893733" cy="68580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2E2F9D3-471E-4C3E-20A0-C835199B7E73}"/>
              </a:ext>
            </a:extLst>
          </p:cNvPr>
          <p:cNvSpPr/>
          <p:nvPr/>
        </p:nvSpPr>
        <p:spPr>
          <a:xfrm>
            <a:off x="648950" y="4127499"/>
            <a:ext cx="2775818" cy="39370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D8B52EF-4A52-15E6-0FC0-92CB039CCEB1}"/>
              </a:ext>
            </a:extLst>
          </p:cNvPr>
          <p:cNvSpPr/>
          <p:nvPr/>
        </p:nvSpPr>
        <p:spPr>
          <a:xfrm>
            <a:off x="991849" y="2573867"/>
            <a:ext cx="2365184" cy="3937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85C9F26-2725-6414-1A24-4AC1CCB3840B}"/>
              </a:ext>
            </a:extLst>
          </p:cNvPr>
          <p:cNvSpPr/>
          <p:nvPr/>
        </p:nvSpPr>
        <p:spPr>
          <a:xfrm>
            <a:off x="2921001" y="5118101"/>
            <a:ext cx="2556932" cy="1253066"/>
          </a:xfrm>
          <a:prstGeom prst="roundRect">
            <a:avLst>
              <a:gd name="adj" fmla="val 5518"/>
            </a:avLst>
          </a:prstGeom>
          <a:solidFill>
            <a:srgbClr val="FE3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de </a:t>
            </a:r>
            <a:r>
              <a:rPr lang="pt-BR" sz="2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milhões de autorizações 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emitidas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80F981D-32FA-4D3A-BCCD-B61931D31C62}"/>
              </a:ext>
            </a:extLst>
          </p:cNvPr>
          <p:cNvSpPr/>
          <p:nvPr/>
        </p:nvSpPr>
        <p:spPr>
          <a:xfrm>
            <a:off x="598150" y="605368"/>
            <a:ext cx="4981383" cy="1447800"/>
          </a:xfrm>
          <a:prstGeom prst="roundRect">
            <a:avLst>
              <a:gd name="adj" fmla="val 2363"/>
            </a:avLst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750C72-5398-C1FD-5323-171FE351C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530" y="2548466"/>
            <a:ext cx="4919135" cy="2676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3146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Meu SUS Digital </a:t>
            </a:r>
            <a:r>
              <a:rPr lang="pt-BR" dirty="0">
                <a:solidFill>
                  <a:srgbClr val="3146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trás dignidade para milhões de brasileiras que já emitiram e retiram absorventes pelo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Farmácia Popular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465B21E5-6F90-FA93-05FB-1026C6C2451F}"/>
              </a:ext>
            </a:extLst>
          </p:cNvPr>
          <p:cNvSpPr txBox="1">
            <a:spLocks/>
          </p:cNvSpPr>
          <p:nvPr/>
        </p:nvSpPr>
        <p:spPr>
          <a:xfrm>
            <a:off x="697405" y="801535"/>
            <a:ext cx="4987962" cy="1720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pt-BR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Viabilizando políticas públicas </a:t>
            </a:r>
          </a:p>
        </p:txBody>
      </p:sp>
      <p:pic>
        <p:nvPicPr>
          <p:cNvPr id="2" name="Picture 4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44111A7-C901-9100-8E00-7131CA2F4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67" y="2523435"/>
            <a:ext cx="3264524" cy="6325326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5FD82DE5-B3AC-F0BD-9E29-C02A357B8E7B}"/>
              </a:ext>
            </a:extLst>
          </p:cNvPr>
          <p:cNvGrpSpPr/>
          <p:nvPr/>
        </p:nvGrpSpPr>
        <p:grpSpPr>
          <a:xfrm>
            <a:off x="7788709" y="3627967"/>
            <a:ext cx="3264524" cy="5792572"/>
            <a:chOff x="5608542" y="1844440"/>
            <a:chExt cx="2841666" cy="5505998"/>
          </a:xfrm>
        </p:grpSpPr>
        <p:pic>
          <p:nvPicPr>
            <p:cNvPr id="3" name="Picture 7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8832E5F3-8D29-D28C-5731-6F18D252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8542" y="1844440"/>
              <a:ext cx="2841666" cy="5505998"/>
            </a:xfrm>
            <a:prstGeom prst="rect">
              <a:avLst/>
            </a:prstGeom>
          </p:spPr>
        </p:pic>
        <p:pic>
          <p:nvPicPr>
            <p:cNvPr id="14" name="Picture 7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4C728A79-7E70-4607-A02A-6BE8447D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00" t="22762" r="69139" b="70626"/>
            <a:stretch/>
          </p:blipFill>
          <p:spPr>
            <a:xfrm>
              <a:off x="5913055" y="2869565"/>
              <a:ext cx="902891" cy="579520"/>
            </a:xfrm>
            <a:prstGeom prst="rect">
              <a:avLst/>
            </a:prstGeom>
          </p:spPr>
        </p:pic>
        <p:pic>
          <p:nvPicPr>
            <p:cNvPr id="15" name="Picture 7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00C5A298-57AF-EA99-45A3-739D5635E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200" t="22762" r="13265" b="70626"/>
            <a:stretch/>
          </p:blipFill>
          <p:spPr>
            <a:xfrm>
              <a:off x="7161288" y="2915757"/>
              <a:ext cx="979691" cy="533328"/>
            </a:xfrm>
            <a:prstGeom prst="rect">
              <a:avLst/>
            </a:prstGeom>
          </p:spPr>
        </p:pic>
      </p:grp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B3AD70C6-BAE5-C931-2C90-E200E8564249}"/>
              </a:ext>
            </a:extLst>
          </p:cNvPr>
          <p:cNvSpPr/>
          <p:nvPr/>
        </p:nvSpPr>
        <p:spPr>
          <a:xfrm rot="5400000">
            <a:off x="5459667" y="5407062"/>
            <a:ext cx="448972" cy="463238"/>
          </a:xfrm>
          <a:prstGeom prst="triangle">
            <a:avLst>
              <a:gd name="adj" fmla="val 0"/>
            </a:avLst>
          </a:prstGeom>
          <a:solidFill>
            <a:srgbClr val="FE3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Logotipo, nome da empresa&#10;&#10;Descrição gerada automaticamente">
            <a:extLst>
              <a:ext uri="{FF2B5EF4-FFF2-40B4-BE49-F238E27FC236}">
                <a16:creationId xmlns:a16="http://schemas.microsoft.com/office/drawing/2014/main" id="{B4086BAD-2AA8-C915-6179-90200B504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b="8392"/>
          <a:stretch/>
        </p:blipFill>
        <p:spPr>
          <a:xfrm>
            <a:off x="4479295" y="402092"/>
            <a:ext cx="1401234" cy="766487"/>
          </a:xfrm>
          <a:prstGeom prst="roundRect">
            <a:avLst>
              <a:gd name="adj" fmla="val 11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449871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upo de pessoas em pé na cozinha&#10;&#10;Descrição gerada automaticamente com confiança média">
            <a:extLst>
              <a:ext uri="{FF2B5EF4-FFF2-40B4-BE49-F238E27FC236}">
                <a16:creationId xmlns:a16="http://schemas.microsoft.com/office/drawing/2014/main" id="{A9B836CC-DCD1-DD89-C317-C6F6C637B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7631" r="13035" b="-1"/>
          <a:stretch/>
        </p:blipFill>
        <p:spPr>
          <a:xfrm>
            <a:off x="0" y="10"/>
            <a:ext cx="6096000" cy="685798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78799DE-ED8F-C47C-DD39-30A2CDC163E6}"/>
              </a:ext>
            </a:extLst>
          </p:cNvPr>
          <p:cNvSpPr txBox="1"/>
          <p:nvPr/>
        </p:nvSpPr>
        <p:spPr>
          <a:xfrm>
            <a:off x="7490755" y="2483733"/>
            <a:ext cx="470124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9414">
              <a:buClr>
                <a:srgbClr val="000000"/>
              </a:buClr>
              <a:defRPr/>
            </a:pPr>
            <a:r>
              <a:rPr lang="pt-BR" sz="6000" b="1">
                <a:solidFill>
                  <a:schemeClr val="bg1"/>
                </a:solidFill>
                <a:latin typeface="+mj-lt"/>
                <a:cs typeface="Arial"/>
                <a:sym typeface="Arial"/>
              </a:rPr>
              <a:t>POR QUE</a:t>
            </a:r>
          </a:p>
          <a:p>
            <a:pPr defTabSz="899414">
              <a:buClr>
                <a:srgbClr val="000000"/>
              </a:buClr>
              <a:defRPr/>
            </a:pPr>
            <a:r>
              <a:rPr lang="pt-BR" sz="6000" b="1">
                <a:solidFill>
                  <a:schemeClr val="bg1"/>
                </a:solidFill>
                <a:latin typeface="+mj-lt"/>
                <a:cs typeface="Arial"/>
                <a:sym typeface="Arial"/>
              </a:rPr>
              <a:t>UTILIZAR?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6486625-5CE9-71B4-AF4E-3B95AD044160}"/>
              </a:ext>
            </a:extLst>
          </p:cNvPr>
          <p:cNvSpPr txBox="1">
            <a:spLocks/>
          </p:cNvSpPr>
          <p:nvPr/>
        </p:nvSpPr>
        <p:spPr>
          <a:xfrm>
            <a:off x="106851" y="3571120"/>
            <a:ext cx="8121380" cy="1930400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AGENDAMENTO ONLINE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Atenção Primária à Saúde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E07E3-CF93-4118-C77F-1380D10B8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934" y="769813"/>
            <a:ext cx="2744621" cy="53183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DDD7050-F296-0461-D3AF-2AF187203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24" b="3122"/>
          <a:stretch/>
        </p:blipFill>
        <p:spPr>
          <a:xfrm>
            <a:off x="8808545" y="1404938"/>
            <a:ext cx="2164307" cy="40481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4055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8A71A7-3824-FB2B-E43E-4394D6E07A81}"/>
              </a:ext>
            </a:extLst>
          </p:cNvPr>
          <p:cNvSpPr txBox="1"/>
          <p:nvPr/>
        </p:nvSpPr>
        <p:spPr>
          <a:xfrm>
            <a:off x="15256454" y="8185778"/>
            <a:ext cx="65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84C7D60-8CD6-5C2E-21BE-DF28272FBA06}"/>
              </a:ext>
            </a:extLst>
          </p:cNvPr>
          <p:cNvGrpSpPr/>
          <p:nvPr/>
        </p:nvGrpSpPr>
        <p:grpSpPr>
          <a:xfrm>
            <a:off x="6170000" y="0"/>
            <a:ext cx="3173573" cy="6858000"/>
            <a:chOff x="6129589" y="0"/>
            <a:chExt cx="3173573" cy="6858000"/>
          </a:xfrm>
        </p:grpSpPr>
        <p:pic>
          <p:nvPicPr>
            <p:cNvPr id="3" name="Imagem 2" descr="Mulher segurando placa&#10;&#10;Descrição gerada automaticamente">
              <a:extLst>
                <a:ext uri="{FF2B5EF4-FFF2-40B4-BE49-F238E27FC236}">
                  <a16:creationId xmlns:a16="http://schemas.microsoft.com/office/drawing/2014/main" id="{51A733CA-EAF4-8EAA-6AAF-3ED3273C5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8" t="11001" r="10846" b="11181"/>
            <a:stretch/>
          </p:blipFill>
          <p:spPr>
            <a:xfrm>
              <a:off x="6129589" y="0"/>
              <a:ext cx="2919490" cy="6858000"/>
            </a:xfrm>
            <a:prstGeom prst="rect">
              <a:avLst/>
            </a:prstGeom>
          </p:spPr>
        </p:pic>
        <p:sp>
          <p:nvSpPr>
            <p:cNvPr id="17" name="CaixaDeTexto 23">
              <a:extLst>
                <a:ext uri="{FF2B5EF4-FFF2-40B4-BE49-F238E27FC236}">
                  <a16:creationId xmlns:a16="http://schemas.microsoft.com/office/drawing/2014/main" id="{11FC48B2-3BF1-80E2-BFFD-918532284E04}"/>
                </a:ext>
              </a:extLst>
            </p:cNvPr>
            <p:cNvSpPr txBox="1"/>
            <p:nvPr/>
          </p:nvSpPr>
          <p:spPr>
            <a:xfrm>
              <a:off x="6614581" y="5810438"/>
              <a:ext cx="253153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Usuários ativos</a:t>
              </a:r>
            </a:p>
          </p:txBody>
        </p:sp>
        <p:sp>
          <p:nvSpPr>
            <p:cNvPr id="23" name="CaixaDeTexto 7">
              <a:extLst>
                <a:ext uri="{FF2B5EF4-FFF2-40B4-BE49-F238E27FC236}">
                  <a16:creationId xmlns:a16="http://schemas.microsoft.com/office/drawing/2014/main" id="{6872C590-E744-D521-6946-06E45C7EF453}"/>
                </a:ext>
              </a:extLst>
            </p:cNvPr>
            <p:cNvSpPr txBox="1"/>
            <p:nvPr/>
          </p:nvSpPr>
          <p:spPr>
            <a:xfrm>
              <a:off x="6457535" y="4727122"/>
              <a:ext cx="284562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+8 mi 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353FECA-8C7D-C981-C408-D1A097347305}"/>
              </a:ext>
            </a:extLst>
          </p:cNvPr>
          <p:cNvGrpSpPr/>
          <p:nvPr/>
        </p:nvGrpSpPr>
        <p:grpSpPr>
          <a:xfrm>
            <a:off x="2920925" y="0"/>
            <a:ext cx="3423638" cy="6858000"/>
            <a:chOff x="3128711" y="0"/>
            <a:chExt cx="3423638" cy="685800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33FF8BA-6982-2CAE-16DE-6215E9EB0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4" t="13312" r="23097" b="7702"/>
            <a:stretch/>
          </p:blipFill>
          <p:spPr>
            <a:xfrm>
              <a:off x="3128711" y="0"/>
              <a:ext cx="3246967" cy="6858000"/>
            </a:xfrm>
            <a:prstGeom prst="rect">
              <a:avLst/>
            </a:prstGeom>
          </p:spPr>
        </p:pic>
        <p:sp>
          <p:nvSpPr>
            <p:cNvPr id="10" name="CaixaDeTexto 23">
              <a:extLst>
                <a:ext uri="{FF2B5EF4-FFF2-40B4-BE49-F238E27FC236}">
                  <a16:creationId xmlns:a16="http://schemas.microsoft.com/office/drawing/2014/main" id="{315B82A7-FFCF-6FED-A153-9F35023A622A}"/>
                </a:ext>
              </a:extLst>
            </p:cNvPr>
            <p:cNvSpPr txBox="1"/>
            <p:nvPr/>
          </p:nvSpPr>
          <p:spPr>
            <a:xfrm>
              <a:off x="3608914" y="5806205"/>
              <a:ext cx="253153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Downloads</a:t>
              </a:r>
            </a:p>
          </p:txBody>
        </p:sp>
        <p:sp>
          <p:nvSpPr>
            <p:cNvPr id="31" name="CaixaDeTexto 7">
              <a:extLst>
                <a:ext uri="{FF2B5EF4-FFF2-40B4-BE49-F238E27FC236}">
                  <a16:creationId xmlns:a16="http://schemas.microsoft.com/office/drawing/2014/main" id="{A6B41EC9-2F8F-9FDB-CC8C-3ADE5096124D}"/>
                </a:ext>
              </a:extLst>
            </p:cNvPr>
            <p:cNvSpPr txBox="1"/>
            <p:nvPr/>
          </p:nvSpPr>
          <p:spPr>
            <a:xfrm>
              <a:off x="3192784" y="4722889"/>
              <a:ext cx="3359565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+49 mi 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8208D68-83B9-A712-933B-3ADA790E85C3}"/>
              </a:ext>
            </a:extLst>
          </p:cNvPr>
          <p:cNvGrpSpPr/>
          <p:nvPr/>
        </p:nvGrpSpPr>
        <p:grpSpPr>
          <a:xfrm>
            <a:off x="9064861" y="0"/>
            <a:ext cx="3132667" cy="6858000"/>
            <a:chOff x="9038124" y="0"/>
            <a:chExt cx="3132667" cy="6858000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C291A41C-DBD1-FFD5-FBA3-F994F3C45D49}"/>
                </a:ext>
              </a:extLst>
            </p:cNvPr>
            <p:cNvGrpSpPr/>
            <p:nvPr/>
          </p:nvGrpSpPr>
          <p:grpSpPr>
            <a:xfrm>
              <a:off x="9038124" y="0"/>
              <a:ext cx="3132667" cy="6858000"/>
              <a:chOff x="0" y="0"/>
              <a:chExt cx="3132667" cy="6858000"/>
            </a:xfrm>
          </p:grpSpPr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A542A747-2089-BBEA-7CA2-A2547D9EE6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54" t="8070" r="38547"/>
              <a:stretch/>
            </p:blipFill>
            <p:spPr>
              <a:xfrm>
                <a:off x="1" y="0"/>
                <a:ext cx="3132666" cy="6858000"/>
              </a:xfrm>
              <a:prstGeom prst="rect">
                <a:avLst/>
              </a:prstGeom>
            </p:spPr>
          </p:pic>
          <p:sp>
            <p:nvSpPr>
              <p:cNvPr id="32" name="CaixaDeTexto 23">
                <a:extLst>
                  <a:ext uri="{FF2B5EF4-FFF2-40B4-BE49-F238E27FC236}">
                    <a16:creationId xmlns:a16="http://schemas.microsoft.com/office/drawing/2014/main" id="{7F5DD183-A775-DFBC-711E-5F8AC5BA899B}"/>
                  </a:ext>
                </a:extLst>
              </p:cNvPr>
              <p:cNvSpPr txBox="1"/>
              <p:nvPr/>
            </p:nvSpPr>
            <p:spPr>
              <a:xfrm>
                <a:off x="0" y="5818905"/>
                <a:ext cx="3039533" cy="9541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Nas lojas de aplicativos</a:t>
                </a:r>
              </a:p>
            </p:txBody>
          </p:sp>
          <p:sp>
            <p:nvSpPr>
              <p:cNvPr id="33" name="CaixaDeTexto 7">
                <a:extLst>
                  <a:ext uri="{FF2B5EF4-FFF2-40B4-BE49-F238E27FC236}">
                    <a16:creationId xmlns:a16="http://schemas.microsoft.com/office/drawing/2014/main" id="{915F91DC-5400-543B-6302-C3CFCA5DB0F1}"/>
                  </a:ext>
                </a:extLst>
              </p:cNvPr>
              <p:cNvSpPr txBox="1"/>
              <p:nvPr/>
            </p:nvSpPr>
            <p:spPr>
              <a:xfrm>
                <a:off x="60118" y="4735590"/>
                <a:ext cx="2512675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8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4.4</a:t>
                </a:r>
                <a:r>
                  <a:rPr kumimoji="0" lang="pt-BR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/5</a:t>
                </a:r>
              </a:p>
            </p:txBody>
          </p:sp>
        </p:grpSp>
        <p:sp>
          <p:nvSpPr>
            <p:cNvPr id="34" name="Estrela: 5 Pontas 33">
              <a:extLst>
                <a:ext uri="{FF2B5EF4-FFF2-40B4-BE49-F238E27FC236}">
                  <a16:creationId xmlns:a16="http://schemas.microsoft.com/office/drawing/2014/main" id="{ECCF72B7-A7DA-1E06-806B-398D91C8C452}"/>
                </a:ext>
              </a:extLst>
            </p:cNvPr>
            <p:cNvSpPr/>
            <p:nvPr/>
          </p:nvSpPr>
          <p:spPr>
            <a:xfrm>
              <a:off x="11370154" y="5246355"/>
              <a:ext cx="474133" cy="474133"/>
            </a:xfrm>
            <a:prstGeom prst="star5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2E0CCE7-B488-8198-4AF7-1854D59A0B44}"/>
              </a:ext>
            </a:extLst>
          </p:cNvPr>
          <p:cNvGrpSpPr/>
          <p:nvPr/>
        </p:nvGrpSpPr>
        <p:grpSpPr>
          <a:xfrm>
            <a:off x="-13368" y="0"/>
            <a:ext cx="2967399" cy="6858000"/>
            <a:chOff x="9323483" y="0"/>
            <a:chExt cx="2900679" cy="685800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707B6AC9-515D-7CB7-C5E3-F30A3B9E4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20" t="24828" r="15654" b="13900"/>
            <a:stretch/>
          </p:blipFill>
          <p:spPr>
            <a:xfrm>
              <a:off x="9323483" y="0"/>
              <a:ext cx="2890900" cy="6858000"/>
            </a:xfrm>
            <a:prstGeom prst="rect">
              <a:avLst/>
            </a:prstGeom>
          </p:spPr>
        </p:pic>
        <p:sp>
          <p:nvSpPr>
            <p:cNvPr id="5" name="CaixaDeTexto 7">
              <a:extLst>
                <a:ext uri="{FF2B5EF4-FFF2-40B4-BE49-F238E27FC236}">
                  <a16:creationId xmlns:a16="http://schemas.microsoft.com/office/drawing/2014/main" id="{5FB64A46-E397-0D87-0D36-94F912FF87A3}"/>
                </a:ext>
              </a:extLst>
            </p:cNvPr>
            <p:cNvSpPr txBox="1"/>
            <p:nvPr/>
          </p:nvSpPr>
          <p:spPr>
            <a:xfrm>
              <a:off x="9378535" y="4722889"/>
              <a:ext cx="284562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1º entre os apps mais baixados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93757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644951A-75E9-E46B-877D-35B4776B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20" y="470396"/>
            <a:ext cx="3780311" cy="1543461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3532EDA-572E-C230-2E65-DAC726B7982E}"/>
              </a:ext>
            </a:extLst>
          </p:cNvPr>
          <p:cNvGrpSpPr/>
          <p:nvPr/>
        </p:nvGrpSpPr>
        <p:grpSpPr>
          <a:xfrm>
            <a:off x="4571295" y="930730"/>
            <a:ext cx="8684835" cy="6345265"/>
            <a:chOff x="456741" y="865569"/>
            <a:chExt cx="8266877" cy="5992432"/>
          </a:xfrm>
        </p:grpSpPr>
        <p:pic>
          <p:nvPicPr>
            <p:cNvPr id="5" name="Picture 5" descr="A black screen on a black background&#10;&#10;Description automatically generated">
              <a:extLst>
                <a:ext uri="{FF2B5EF4-FFF2-40B4-BE49-F238E27FC236}">
                  <a16:creationId xmlns:a16="http://schemas.microsoft.com/office/drawing/2014/main" id="{B41B5901-9C0A-26A2-4C92-D8EEE5E52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73"/>
            <a:stretch/>
          </p:blipFill>
          <p:spPr>
            <a:xfrm>
              <a:off x="456741" y="865569"/>
              <a:ext cx="8266877" cy="5992432"/>
            </a:xfrm>
            <a:prstGeom prst="rect">
              <a:avLst/>
            </a:prstGeom>
          </p:spPr>
        </p:pic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6794293C-9BC5-58AB-3685-29059490F368}"/>
                </a:ext>
              </a:extLst>
            </p:cNvPr>
            <p:cNvSpPr/>
            <p:nvPr/>
          </p:nvSpPr>
          <p:spPr>
            <a:xfrm>
              <a:off x="495468" y="902315"/>
              <a:ext cx="8189318" cy="4877451"/>
            </a:xfrm>
            <a:prstGeom prst="roundRect">
              <a:avLst>
                <a:gd name="adj" fmla="val 181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585EE8FB-488A-6472-3C4B-6A3E09FA2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3" t="75" r="17169" b="17157"/>
            <a:stretch/>
          </p:blipFill>
          <p:spPr>
            <a:xfrm>
              <a:off x="709502" y="1139148"/>
              <a:ext cx="7769846" cy="4376358"/>
            </a:xfrm>
            <a:prstGeom prst="roundRect">
              <a:avLst>
                <a:gd name="adj" fmla="val 559"/>
              </a:avLst>
            </a:prstGeom>
            <a:ln>
              <a:noFill/>
            </a:ln>
            <a:effectLst/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EE2982-712F-DCD0-FF48-FED90B390BA5}"/>
              </a:ext>
            </a:extLst>
          </p:cNvPr>
          <p:cNvSpPr txBox="1"/>
          <p:nvPr/>
        </p:nvSpPr>
        <p:spPr>
          <a:xfrm>
            <a:off x="148303" y="2454115"/>
            <a:ext cx="4351250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histórico de saúde do cidadão em qualquer lugar,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66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garantindo o direito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brasileiro de poder ser atendido com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66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qualidade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todo os estabelecimentos do país</a:t>
            </a:r>
          </a:p>
        </p:txBody>
      </p:sp>
    </p:spTree>
    <p:extLst>
      <p:ext uri="{BB962C8B-B14F-4D97-AF65-F5344CB8AC3E}">
        <p14:creationId xmlns:p14="http://schemas.microsoft.com/office/powerpoint/2010/main" val="159643766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édico falando com um paciente">
            <a:extLst>
              <a:ext uri="{FF2B5EF4-FFF2-40B4-BE49-F238E27FC236}">
                <a16:creationId xmlns:a16="http://schemas.microsoft.com/office/drawing/2014/main" id="{49F26FE3-F79B-DAA3-F4A5-30C5D7A035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7" r="25494" b="1034"/>
          <a:stretch/>
        </p:blipFill>
        <p:spPr>
          <a:xfrm>
            <a:off x="-1" y="0"/>
            <a:ext cx="5973811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17" name="Retângulo Arredondado 166">
            <a:extLst>
              <a:ext uri="{FF2B5EF4-FFF2-40B4-BE49-F238E27FC236}">
                <a16:creationId xmlns:a16="http://schemas.microsoft.com/office/drawing/2014/main" id="{BF86010D-F787-FB78-C624-38AF80FC18FF}"/>
              </a:ext>
            </a:extLst>
          </p:cNvPr>
          <p:cNvSpPr/>
          <p:nvPr/>
        </p:nvSpPr>
        <p:spPr>
          <a:xfrm>
            <a:off x="6912386" y="5295735"/>
            <a:ext cx="3234634" cy="351126"/>
          </a:xfrm>
          <a:prstGeom prst="roundRect">
            <a:avLst>
              <a:gd name="adj" fmla="val 8266"/>
            </a:avLst>
          </a:prstGeom>
          <a:solidFill>
            <a:srgbClr val="314698"/>
          </a:solidFill>
          <a:ln w="66675" cap="rnd" cmpd="sng" algn="ctr">
            <a:noFill/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06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8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6" name="Retângulo Arredondado 166">
            <a:extLst>
              <a:ext uri="{FF2B5EF4-FFF2-40B4-BE49-F238E27FC236}">
                <a16:creationId xmlns:a16="http://schemas.microsoft.com/office/drawing/2014/main" id="{3362E9F6-FABE-1405-B76E-B1128AF0A300}"/>
              </a:ext>
            </a:extLst>
          </p:cNvPr>
          <p:cNvSpPr/>
          <p:nvPr/>
        </p:nvSpPr>
        <p:spPr>
          <a:xfrm>
            <a:off x="6908358" y="5675056"/>
            <a:ext cx="2497480" cy="351126"/>
          </a:xfrm>
          <a:prstGeom prst="roundRect">
            <a:avLst>
              <a:gd name="adj" fmla="val 8266"/>
            </a:avLst>
          </a:prstGeom>
          <a:solidFill>
            <a:srgbClr val="314698"/>
          </a:solidFill>
          <a:ln w="66675" cap="rnd" cmpd="sng" algn="ctr">
            <a:noFill/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06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8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31410E-65CD-A752-B8CA-43F741B8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505" y="5969183"/>
            <a:ext cx="1434338" cy="58468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17330F-F27B-3DD0-C50B-97AC3A964DBE}"/>
              </a:ext>
            </a:extLst>
          </p:cNvPr>
          <p:cNvSpPr txBox="1"/>
          <p:nvPr/>
        </p:nvSpPr>
        <p:spPr>
          <a:xfrm>
            <a:off x="6908357" y="3039287"/>
            <a:ext cx="34642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Plataforma destinada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 profissional de saúde para ter acesso ao histórico clínico do cidadão, composto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pelas informações da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146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 Nacional de Dados em Saúde (RNDS).</a:t>
            </a:r>
          </a:p>
        </p:txBody>
      </p:sp>
      <p:sp>
        <p:nvSpPr>
          <p:cNvPr id="2" name="Retângulo Arredondado 166">
            <a:extLst>
              <a:ext uri="{FF2B5EF4-FFF2-40B4-BE49-F238E27FC236}">
                <a16:creationId xmlns:a16="http://schemas.microsoft.com/office/drawing/2014/main" id="{60EA6460-CB7C-21A5-BEDB-B21F4E55593D}"/>
              </a:ext>
            </a:extLst>
          </p:cNvPr>
          <p:cNvSpPr/>
          <p:nvPr/>
        </p:nvSpPr>
        <p:spPr>
          <a:xfrm>
            <a:off x="6880155" y="994965"/>
            <a:ext cx="3214499" cy="1736150"/>
          </a:xfrm>
          <a:prstGeom prst="roundRect">
            <a:avLst>
              <a:gd name="adj" fmla="val 8266"/>
            </a:avLst>
          </a:prstGeom>
          <a:solidFill>
            <a:srgbClr val="00B050"/>
          </a:solidFill>
          <a:ln w="66675" cap="rnd" cmpd="sng" algn="ctr">
            <a:noFill/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06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8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E20F49-105E-D39D-C3F3-C06FFD620504}"/>
              </a:ext>
            </a:extLst>
          </p:cNvPr>
          <p:cNvSpPr txBox="1"/>
          <p:nvPr/>
        </p:nvSpPr>
        <p:spPr>
          <a:xfrm>
            <a:off x="7564950" y="1068640"/>
            <a:ext cx="2360519" cy="1568907"/>
          </a:xfrm>
          <a:prstGeom prst="rect">
            <a:avLst/>
          </a:prstGeom>
          <a:noFill/>
        </p:spPr>
        <p:txBody>
          <a:bodyPr wrap="square" lIns="90693" tIns="45347" rIns="90693" bIns="45347" rtlCol="0" anchor="t">
            <a:spAutoFit/>
          </a:bodyPr>
          <a:lstStyle/>
          <a:p>
            <a:pPr marL="0" marR="0" lvl="0" indent="0" algn="l" defTabSz="458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Prontuário Unificado do Cidadão </a:t>
            </a:r>
          </a:p>
        </p:txBody>
      </p:sp>
      <p:pic>
        <p:nvPicPr>
          <p:cNvPr id="13" name="Gráfico 12" descr="Abrir pasta com preenchimento sólido">
            <a:extLst>
              <a:ext uri="{FF2B5EF4-FFF2-40B4-BE49-F238E27FC236}">
                <a16:creationId xmlns:a16="http://schemas.microsoft.com/office/drawing/2014/main" id="{DA0DB057-A092-5AE0-D27C-0B195A775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7854" y="1078003"/>
            <a:ext cx="484128" cy="484128"/>
          </a:xfrm>
          <a:prstGeom prst="rect">
            <a:avLst/>
          </a:prstGeom>
        </p:spPr>
      </p:pic>
      <p:pic>
        <p:nvPicPr>
          <p:cNvPr id="14" name="Gráfico 13" descr="Coração pulsando com preenchimento sólido">
            <a:extLst>
              <a:ext uri="{FF2B5EF4-FFF2-40B4-BE49-F238E27FC236}">
                <a16:creationId xmlns:a16="http://schemas.microsoft.com/office/drawing/2014/main" id="{BC4796D1-EC55-30B7-CC3F-2CA2C6438C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23670" y="1570401"/>
            <a:ext cx="492497" cy="492497"/>
          </a:xfrm>
          <a:prstGeom prst="rect">
            <a:avLst/>
          </a:prstGeom>
        </p:spPr>
      </p:pic>
      <p:grpSp>
        <p:nvGrpSpPr>
          <p:cNvPr id="4" name="Gráfico 14" descr="Usuário com preenchimento sólido">
            <a:extLst>
              <a:ext uri="{FF2B5EF4-FFF2-40B4-BE49-F238E27FC236}">
                <a16:creationId xmlns:a16="http://schemas.microsoft.com/office/drawing/2014/main" id="{6C11E9ED-1CEA-A1A2-BA08-33097D67BB2B}"/>
              </a:ext>
            </a:extLst>
          </p:cNvPr>
          <p:cNvGrpSpPr/>
          <p:nvPr/>
        </p:nvGrpSpPr>
        <p:grpSpPr>
          <a:xfrm>
            <a:off x="7130274" y="2200065"/>
            <a:ext cx="279288" cy="296743"/>
            <a:chOff x="7130274" y="2200065"/>
            <a:chExt cx="279288" cy="296743"/>
          </a:xfrm>
          <a:solidFill>
            <a:schemeClr val="bg1"/>
          </a:solidFill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CB7D16D2-7BCD-31FF-CF4E-42CE8FB48532}"/>
                </a:ext>
              </a:extLst>
            </p:cNvPr>
            <p:cNvSpPr/>
            <p:nvPr/>
          </p:nvSpPr>
          <p:spPr>
            <a:xfrm>
              <a:off x="7200096" y="2200065"/>
              <a:ext cx="139644" cy="139644"/>
            </a:xfrm>
            <a:custGeom>
              <a:avLst/>
              <a:gdLst>
                <a:gd name="connsiteX0" fmla="*/ 139644 w 139644"/>
                <a:gd name="connsiteY0" fmla="*/ 69822 h 139644"/>
                <a:gd name="connsiteX1" fmla="*/ 69822 w 139644"/>
                <a:gd name="connsiteY1" fmla="*/ 139644 h 139644"/>
                <a:gd name="connsiteX2" fmla="*/ 0 w 139644"/>
                <a:gd name="connsiteY2" fmla="*/ 69822 h 139644"/>
                <a:gd name="connsiteX3" fmla="*/ 69822 w 139644"/>
                <a:gd name="connsiteY3" fmla="*/ 0 h 139644"/>
                <a:gd name="connsiteX4" fmla="*/ 139644 w 139644"/>
                <a:gd name="connsiteY4" fmla="*/ 69822 h 13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644" h="139644">
                  <a:moveTo>
                    <a:pt x="139644" y="69822"/>
                  </a:moveTo>
                  <a:cubicBezTo>
                    <a:pt x="139644" y="108384"/>
                    <a:pt x="108384" y="139644"/>
                    <a:pt x="69822" y="139644"/>
                  </a:cubicBezTo>
                  <a:cubicBezTo>
                    <a:pt x="31260" y="139644"/>
                    <a:pt x="0" y="108384"/>
                    <a:pt x="0" y="69822"/>
                  </a:cubicBezTo>
                  <a:cubicBezTo>
                    <a:pt x="0" y="31260"/>
                    <a:pt x="31260" y="0"/>
                    <a:pt x="69822" y="0"/>
                  </a:cubicBezTo>
                  <a:cubicBezTo>
                    <a:pt x="108384" y="0"/>
                    <a:pt x="139644" y="31260"/>
                    <a:pt x="139644" y="69822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FF30DD2A-AA90-E9C7-0A3C-FB4CA1E0216A}"/>
                </a:ext>
              </a:extLst>
            </p:cNvPr>
            <p:cNvSpPr/>
            <p:nvPr/>
          </p:nvSpPr>
          <p:spPr>
            <a:xfrm>
              <a:off x="7130274" y="2357164"/>
              <a:ext cx="279288" cy="139644"/>
            </a:xfrm>
            <a:custGeom>
              <a:avLst/>
              <a:gdLst>
                <a:gd name="connsiteX0" fmla="*/ 279288 w 279288"/>
                <a:gd name="connsiteY0" fmla="*/ 139644 h 139644"/>
                <a:gd name="connsiteX1" fmla="*/ 279288 w 279288"/>
                <a:gd name="connsiteY1" fmla="*/ 69822 h 139644"/>
                <a:gd name="connsiteX2" fmla="*/ 265324 w 279288"/>
                <a:gd name="connsiteY2" fmla="*/ 41893 h 139644"/>
                <a:gd name="connsiteX3" fmla="*/ 197247 w 279288"/>
                <a:gd name="connsiteY3" fmla="*/ 8728 h 139644"/>
                <a:gd name="connsiteX4" fmla="*/ 139644 w 279288"/>
                <a:gd name="connsiteY4" fmla="*/ 0 h 139644"/>
                <a:gd name="connsiteX5" fmla="*/ 82041 w 279288"/>
                <a:gd name="connsiteY5" fmla="*/ 8728 h 139644"/>
                <a:gd name="connsiteX6" fmla="*/ 13964 w 279288"/>
                <a:gd name="connsiteY6" fmla="*/ 41893 h 139644"/>
                <a:gd name="connsiteX7" fmla="*/ 0 w 279288"/>
                <a:gd name="connsiteY7" fmla="*/ 69822 h 139644"/>
                <a:gd name="connsiteX8" fmla="*/ 0 w 279288"/>
                <a:gd name="connsiteY8" fmla="*/ 139644 h 139644"/>
                <a:gd name="connsiteX9" fmla="*/ 279288 w 279288"/>
                <a:gd name="connsiteY9" fmla="*/ 139644 h 13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288" h="139644">
                  <a:moveTo>
                    <a:pt x="279288" y="139644"/>
                  </a:moveTo>
                  <a:lnTo>
                    <a:pt x="279288" y="69822"/>
                  </a:lnTo>
                  <a:cubicBezTo>
                    <a:pt x="279288" y="59349"/>
                    <a:pt x="274051" y="48875"/>
                    <a:pt x="265324" y="41893"/>
                  </a:cubicBezTo>
                  <a:cubicBezTo>
                    <a:pt x="246123" y="26183"/>
                    <a:pt x="221685" y="15710"/>
                    <a:pt x="197247" y="8728"/>
                  </a:cubicBezTo>
                  <a:cubicBezTo>
                    <a:pt x="179792" y="3491"/>
                    <a:pt x="160591" y="0"/>
                    <a:pt x="139644" y="0"/>
                  </a:cubicBezTo>
                  <a:cubicBezTo>
                    <a:pt x="120443" y="0"/>
                    <a:pt x="101242" y="3491"/>
                    <a:pt x="82041" y="8728"/>
                  </a:cubicBezTo>
                  <a:cubicBezTo>
                    <a:pt x="57603" y="15710"/>
                    <a:pt x="33165" y="27929"/>
                    <a:pt x="13964" y="41893"/>
                  </a:cubicBezTo>
                  <a:cubicBezTo>
                    <a:pt x="5237" y="48875"/>
                    <a:pt x="0" y="59349"/>
                    <a:pt x="0" y="69822"/>
                  </a:cubicBezTo>
                  <a:lnTo>
                    <a:pt x="0" y="139644"/>
                  </a:lnTo>
                  <a:lnTo>
                    <a:pt x="279288" y="139644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B9B8D9CD-2D36-FD82-6D2F-E2090ED5552B}"/>
              </a:ext>
            </a:extLst>
          </p:cNvPr>
          <p:cNvGrpSpPr/>
          <p:nvPr/>
        </p:nvGrpSpPr>
        <p:grpSpPr>
          <a:xfrm>
            <a:off x="10685294" y="1141255"/>
            <a:ext cx="860826" cy="4450978"/>
            <a:chOff x="8433740" y="1247359"/>
            <a:chExt cx="914400" cy="4727991"/>
          </a:xfrm>
        </p:grpSpPr>
        <p:pic>
          <p:nvPicPr>
            <p:cNvPr id="46" name="Gráfico 45" descr="Homem com preenchimento sólido">
              <a:extLst>
                <a:ext uri="{FF2B5EF4-FFF2-40B4-BE49-F238E27FC236}">
                  <a16:creationId xmlns:a16="http://schemas.microsoft.com/office/drawing/2014/main" id="{80D6ADD0-F9EA-519F-A8CF-92FB66A05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33740" y="1247359"/>
              <a:ext cx="914400" cy="914400"/>
            </a:xfrm>
            <a:prstGeom prst="rect">
              <a:avLst/>
            </a:prstGeom>
          </p:spPr>
        </p:pic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4982BD3C-8DE2-5AAD-A0A7-8F0D3B2C60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9563" y="2161759"/>
              <a:ext cx="13640" cy="3813591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8DF7D8C4-8497-5F7A-6144-6BFCFC88D590}"/>
                </a:ext>
              </a:extLst>
            </p:cNvPr>
            <p:cNvGrpSpPr/>
            <p:nvPr/>
          </p:nvGrpSpPr>
          <p:grpSpPr>
            <a:xfrm>
              <a:off x="8608788" y="2208928"/>
              <a:ext cx="575190" cy="575190"/>
              <a:chOff x="502050" y="1548481"/>
              <a:chExt cx="896970" cy="896970"/>
            </a:xfrm>
          </p:grpSpPr>
          <p:pic>
            <p:nvPicPr>
              <p:cNvPr id="65" name="Imagem 64">
                <a:extLst>
                  <a:ext uri="{FF2B5EF4-FFF2-40B4-BE49-F238E27FC236}">
                    <a16:creationId xmlns:a16="http://schemas.microsoft.com/office/drawing/2014/main" id="{BCD3148A-8686-767D-9868-2F74228B4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050" y="1548481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66" name="Gráfico 65" descr="Microscópio com preenchimento sólido">
                <a:extLst>
                  <a:ext uri="{FF2B5EF4-FFF2-40B4-BE49-F238E27FC236}">
                    <a16:creationId xmlns:a16="http://schemas.microsoft.com/office/drawing/2014/main" id="{102C429B-1F79-616D-AA48-29C14D51C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7429" y="1687816"/>
                <a:ext cx="486172" cy="486172"/>
              </a:xfrm>
              <a:prstGeom prst="rect">
                <a:avLst/>
              </a:prstGeom>
            </p:spPr>
          </p:pic>
        </p:grp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3BCA2FDC-8E93-9ECA-260F-DBD38E2F29BB}"/>
                </a:ext>
              </a:extLst>
            </p:cNvPr>
            <p:cNvGrpSpPr/>
            <p:nvPr/>
          </p:nvGrpSpPr>
          <p:grpSpPr>
            <a:xfrm>
              <a:off x="8608788" y="3433094"/>
              <a:ext cx="575190" cy="575190"/>
              <a:chOff x="4682511" y="1469242"/>
              <a:chExt cx="896970" cy="896970"/>
            </a:xfrm>
          </p:grpSpPr>
          <p:pic>
            <p:nvPicPr>
              <p:cNvPr id="63" name="Imagem 62">
                <a:extLst>
                  <a:ext uri="{FF2B5EF4-FFF2-40B4-BE49-F238E27FC236}">
                    <a16:creationId xmlns:a16="http://schemas.microsoft.com/office/drawing/2014/main" id="{475F740E-DABE-3A6C-30E6-A0AD53B98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82511" y="1469242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64" name="Gráfico 63" descr="Agulha com preenchimento sólido">
                <a:extLst>
                  <a:ext uri="{FF2B5EF4-FFF2-40B4-BE49-F238E27FC236}">
                    <a16:creationId xmlns:a16="http://schemas.microsoft.com/office/drawing/2014/main" id="{65E3B8FB-F341-F41B-D056-C334B9ABB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920546" y="1690050"/>
                <a:ext cx="420900" cy="420900"/>
              </a:xfrm>
              <a:prstGeom prst="rect">
                <a:avLst/>
              </a:prstGeom>
            </p:spPr>
          </p:pic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207D6E59-B34B-8A80-5651-F09755549E81}"/>
                </a:ext>
              </a:extLst>
            </p:cNvPr>
            <p:cNvGrpSpPr/>
            <p:nvPr/>
          </p:nvGrpSpPr>
          <p:grpSpPr>
            <a:xfrm>
              <a:off x="8608788" y="4063165"/>
              <a:ext cx="575190" cy="575190"/>
              <a:chOff x="14088600" y="1033413"/>
              <a:chExt cx="896970" cy="896970"/>
            </a:xfrm>
          </p:grpSpPr>
          <p:pic>
            <p:nvPicPr>
              <p:cNvPr id="61" name="Imagem 60">
                <a:extLst>
                  <a:ext uri="{FF2B5EF4-FFF2-40B4-BE49-F238E27FC236}">
                    <a16:creationId xmlns:a16="http://schemas.microsoft.com/office/drawing/2014/main" id="{6A67CE7D-FAF5-8ADD-F676-AB7D81191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088600" y="1033413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62" name="Gráfico 61" descr="Estetoscópio com preenchimento sólido">
                <a:extLst>
                  <a:ext uri="{FF2B5EF4-FFF2-40B4-BE49-F238E27FC236}">
                    <a16:creationId xmlns:a16="http://schemas.microsoft.com/office/drawing/2014/main" id="{AF1CB37B-2411-FCB6-081F-AFDDCB4B2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4320064" y="1255148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E9258BC7-A593-47AB-7DB3-537AF5721D29}"/>
                </a:ext>
              </a:extLst>
            </p:cNvPr>
            <p:cNvGrpSpPr/>
            <p:nvPr/>
          </p:nvGrpSpPr>
          <p:grpSpPr>
            <a:xfrm>
              <a:off x="8608788" y="4693236"/>
              <a:ext cx="575190" cy="575190"/>
              <a:chOff x="6523137" y="3390979"/>
              <a:chExt cx="896970" cy="896970"/>
            </a:xfrm>
          </p:grpSpPr>
          <p:pic>
            <p:nvPicPr>
              <p:cNvPr id="59" name="Imagem 58">
                <a:extLst>
                  <a:ext uri="{FF2B5EF4-FFF2-40B4-BE49-F238E27FC236}">
                    <a16:creationId xmlns:a16="http://schemas.microsoft.com/office/drawing/2014/main" id="{F26935D3-DD5A-BD9D-AE3A-F3F213E87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23137" y="3390979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60" name="Gráfico 59" descr="Médico com preenchimento sólido">
                <a:extLst>
                  <a:ext uri="{FF2B5EF4-FFF2-40B4-BE49-F238E27FC236}">
                    <a16:creationId xmlns:a16="http://schemas.microsoft.com/office/drawing/2014/main" id="{5842B371-FEF5-A17A-CA4D-F51C7D015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677056" y="35474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CA7E96D1-B448-EA45-F817-B40F7A40848A}"/>
                </a:ext>
              </a:extLst>
            </p:cNvPr>
            <p:cNvGrpSpPr/>
            <p:nvPr/>
          </p:nvGrpSpPr>
          <p:grpSpPr>
            <a:xfrm>
              <a:off x="8608787" y="5323306"/>
              <a:ext cx="575190" cy="575190"/>
              <a:chOff x="10322598" y="3390979"/>
              <a:chExt cx="896970" cy="896970"/>
            </a:xfrm>
          </p:grpSpPr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493DFAAE-80F4-1B19-0A9F-05B2F5FAF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22598" y="3390979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58" name="Gráfico 57" descr="Hospital com preenchimento sólido">
                <a:extLst>
                  <a:ext uri="{FF2B5EF4-FFF2-40B4-BE49-F238E27FC236}">
                    <a16:creationId xmlns:a16="http://schemas.microsoft.com/office/drawing/2014/main" id="{784A3973-2827-1565-521A-7E8F7C7FD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488698" y="3513172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94A33D22-DA07-3175-DDBA-1DDA01B56C86}"/>
                </a:ext>
              </a:extLst>
            </p:cNvPr>
            <p:cNvGrpSpPr/>
            <p:nvPr/>
          </p:nvGrpSpPr>
          <p:grpSpPr>
            <a:xfrm>
              <a:off x="8607302" y="2803023"/>
              <a:ext cx="575190" cy="575190"/>
              <a:chOff x="8597303" y="5589795"/>
              <a:chExt cx="575190" cy="575190"/>
            </a:xfrm>
          </p:grpSpPr>
          <p:pic>
            <p:nvPicPr>
              <p:cNvPr id="55" name="Imagem 54">
                <a:extLst>
                  <a:ext uri="{FF2B5EF4-FFF2-40B4-BE49-F238E27FC236}">
                    <a16:creationId xmlns:a16="http://schemas.microsoft.com/office/drawing/2014/main" id="{805C7585-9381-D483-D1E1-4D01FF1C7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97303" y="5589795"/>
                <a:ext cx="575190" cy="575190"/>
              </a:xfrm>
              <a:prstGeom prst="rect">
                <a:avLst/>
              </a:prstGeom>
            </p:spPr>
          </p:pic>
          <p:pic>
            <p:nvPicPr>
              <p:cNvPr id="56" name="Gráfico 55" descr="Usuário com preenchimento sólido">
                <a:extLst>
                  <a:ext uri="{FF2B5EF4-FFF2-40B4-BE49-F238E27FC236}">
                    <a16:creationId xmlns:a16="http://schemas.microsoft.com/office/drawing/2014/main" id="{FF090465-32A2-3E08-078C-A190FF8DF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712098" y="5685540"/>
                <a:ext cx="345600" cy="345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165885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Conector de Seta Reta 1029">
            <a:extLst>
              <a:ext uri="{FF2B5EF4-FFF2-40B4-BE49-F238E27FC236}">
                <a16:creationId xmlns:a16="http://schemas.microsoft.com/office/drawing/2014/main" id="{E88560AB-0A1A-C4CD-3EF8-997B5FBCE716}"/>
              </a:ext>
            </a:extLst>
          </p:cNvPr>
          <p:cNvCxnSpPr>
            <a:cxnSpLocks/>
            <a:stCxn id="202" idx="3"/>
            <a:endCxn id="249" idx="1"/>
          </p:cNvCxnSpPr>
          <p:nvPr/>
        </p:nvCxnSpPr>
        <p:spPr>
          <a:xfrm>
            <a:off x="5391576" y="5245767"/>
            <a:ext cx="2858175" cy="50860"/>
          </a:xfrm>
          <a:prstGeom prst="straightConnector1">
            <a:avLst/>
          </a:prstGeom>
          <a:ln w="50800">
            <a:solidFill>
              <a:srgbClr val="0542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Conector de Seta Reta 253">
            <a:extLst>
              <a:ext uri="{FF2B5EF4-FFF2-40B4-BE49-F238E27FC236}">
                <a16:creationId xmlns:a16="http://schemas.microsoft.com/office/drawing/2014/main" id="{DDBCC5A8-3A7D-F296-9C3C-D591D1AC4CAF}"/>
              </a:ext>
            </a:extLst>
          </p:cNvPr>
          <p:cNvCxnSpPr>
            <a:cxnSpLocks/>
            <a:endCxn id="235" idx="1"/>
          </p:cNvCxnSpPr>
          <p:nvPr/>
        </p:nvCxnSpPr>
        <p:spPr>
          <a:xfrm flipV="1">
            <a:off x="5279213" y="3481096"/>
            <a:ext cx="2880425" cy="1625117"/>
          </a:xfrm>
          <a:prstGeom prst="straightConnector1">
            <a:avLst/>
          </a:prstGeom>
          <a:ln w="50800">
            <a:solidFill>
              <a:srgbClr val="0542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2" name="Espaço Reservado para Conteúdo 181" descr="Médico com preenchimento sólido">
            <a:extLst>
              <a:ext uri="{FF2B5EF4-FFF2-40B4-BE49-F238E27FC236}">
                <a16:creationId xmlns:a16="http://schemas.microsoft.com/office/drawing/2014/main" id="{12453A30-BABA-419E-9AF4-704DBB7619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836" y="4887905"/>
            <a:ext cx="914400" cy="91440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E3378B3-E3C6-F138-ADD9-6AA8E74F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06876">
              <a:defRPr/>
            </a:pPr>
            <a:r>
              <a:rPr lang="pt-BR" sz="2800" b="1">
                <a:solidFill>
                  <a:srgbClr val="324798"/>
                </a:solidFill>
                <a:latin typeface="+mj-lt"/>
                <a:cs typeface="Arial"/>
                <a:sym typeface="Arial"/>
              </a:rPr>
              <a:t>SUS DIGITAL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E3B811-DB05-C5B9-4263-691487164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1331840"/>
            <a:ext cx="3975426" cy="729273"/>
          </a:xfrm>
        </p:spPr>
        <p:txBody>
          <a:bodyPr/>
          <a:lstStyle/>
          <a:p>
            <a:r>
              <a:rPr lang="pt-BR"/>
              <a:t>Fluxo Operacional -</a:t>
            </a:r>
            <a:br>
              <a:rPr lang="pt-BR"/>
            </a:br>
            <a:r>
              <a:rPr lang="pt-BR"/>
              <a:t>Contexto de atendimento</a:t>
            </a:r>
          </a:p>
        </p:txBody>
      </p:sp>
      <p:sp>
        <p:nvSpPr>
          <p:cNvPr id="5" name="Retângulo Arredondado 95">
            <a:extLst>
              <a:ext uri="{FF2B5EF4-FFF2-40B4-BE49-F238E27FC236}">
                <a16:creationId xmlns:a16="http://schemas.microsoft.com/office/drawing/2014/main" id="{245AE151-C9BF-F9E8-29DE-9C460B8D4986}"/>
              </a:ext>
            </a:extLst>
          </p:cNvPr>
          <p:cNvSpPr/>
          <p:nvPr/>
        </p:nvSpPr>
        <p:spPr>
          <a:xfrm>
            <a:off x="2758759" y="723055"/>
            <a:ext cx="2081095" cy="384172"/>
          </a:xfrm>
          <a:prstGeom prst="roundRect">
            <a:avLst/>
          </a:prstGeom>
          <a:solidFill>
            <a:srgbClr val="009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6876">
              <a:defRPr/>
            </a:pPr>
            <a:r>
              <a:rPr lang="pt-BR" sz="2400" kern="0">
                <a:solidFill>
                  <a:prstClr val="white"/>
                </a:solidFill>
                <a:latin typeface="+mj-lt"/>
                <a:cs typeface="Arial"/>
                <a:sym typeface="Arial"/>
              </a:rPr>
              <a:t>PROFISSIONAL</a:t>
            </a:r>
          </a:p>
        </p:txBody>
      </p:sp>
      <p:sp>
        <p:nvSpPr>
          <p:cNvPr id="163" name="Elipse 162">
            <a:extLst>
              <a:ext uri="{FF2B5EF4-FFF2-40B4-BE49-F238E27FC236}">
                <a16:creationId xmlns:a16="http://schemas.microsoft.com/office/drawing/2014/main" id="{3F26B45C-1C77-036B-C546-C5BE94966B0F}"/>
              </a:ext>
            </a:extLst>
          </p:cNvPr>
          <p:cNvSpPr/>
          <p:nvPr/>
        </p:nvSpPr>
        <p:spPr>
          <a:xfrm>
            <a:off x="1186270" y="2497911"/>
            <a:ext cx="999788" cy="1019449"/>
          </a:xfrm>
          <a:prstGeom prst="ellipse">
            <a:avLst/>
          </a:prstGeom>
          <a:solidFill>
            <a:srgbClr val="1035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94163">
              <a:defRPr/>
            </a:pPr>
            <a:endParaRPr lang="pt-BR" sz="3531">
              <a:solidFill>
                <a:prstClr val="white"/>
              </a:solidFill>
              <a:latin typeface="Montserrat"/>
              <a:sym typeface="Arial"/>
            </a:endParaRPr>
          </a:p>
        </p:txBody>
      </p:sp>
      <p:pic>
        <p:nvPicPr>
          <p:cNvPr id="164" name="Imagem 163">
            <a:extLst>
              <a:ext uri="{FF2B5EF4-FFF2-40B4-BE49-F238E27FC236}">
                <a16:creationId xmlns:a16="http://schemas.microsoft.com/office/drawing/2014/main" id="{4CD67721-BE59-9FE4-45BC-A82D499BE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2" t="9103" r="41815" b="49140"/>
          <a:stretch/>
        </p:blipFill>
        <p:spPr>
          <a:xfrm>
            <a:off x="1020658" y="2437248"/>
            <a:ext cx="1331013" cy="1112599"/>
          </a:xfrm>
          <a:prstGeom prst="rect">
            <a:avLst/>
          </a:prstGeom>
          <a:effectLst/>
        </p:spPr>
      </p:pic>
      <p:sp>
        <p:nvSpPr>
          <p:cNvPr id="165" name="CaixaDeTexto 8">
            <a:extLst>
              <a:ext uri="{FF2B5EF4-FFF2-40B4-BE49-F238E27FC236}">
                <a16:creationId xmlns:a16="http://schemas.microsoft.com/office/drawing/2014/main" id="{2DE62CF6-263A-8B96-09B2-AC64BF6879AB}"/>
              </a:ext>
            </a:extLst>
          </p:cNvPr>
          <p:cNvSpPr txBox="1"/>
          <p:nvPr/>
        </p:nvSpPr>
        <p:spPr>
          <a:xfrm>
            <a:off x="612437" y="3593846"/>
            <a:ext cx="2147454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7982">
              <a:lnSpc>
                <a:spcPct val="80000"/>
              </a:lnSpc>
              <a:defRPr/>
            </a:pPr>
            <a:r>
              <a:rPr lang="pt-BR" sz="1400" b="1">
                <a:solidFill>
                  <a:srgbClr val="054279"/>
                </a:solidFill>
                <a:latin typeface="+mj-lt"/>
                <a:sym typeface="Arial"/>
              </a:rPr>
              <a:t>Estabelecimento de Saúde</a:t>
            </a:r>
          </a:p>
        </p:txBody>
      </p:sp>
      <p:cxnSp>
        <p:nvCxnSpPr>
          <p:cNvPr id="166" name="Conector de Seta Reta 165">
            <a:extLst>
              <a:ext uri="{FF2B5EF4-FFF2-40B4-BE49-F238E27FC236}">
                <a16:creationId xmlns:a16="http://schemas.microsoft.com/office/drawing/2014/main" id="{AFB4917E-647E-C753-9959-CC862D76862C}"/>
              </a:ext>
            </a:extLst>
          </p:cNvPr>
          <p:cNvCxnSpPr>
            <a:cxnSpLocks/>
            <a:stCxn id="170" idx="2"/>
          </p:cNvCxnSpPr>
          <p:nvPr/>
        </p:nvCxnSpPr>
        <p:spPr>
          <a:xfrm>
            <a:off x="1686164" y="4153386"/>
            <a:ext cx="0" cy="658033"/>
          </a:xfrm>
          <a:prstGeom prst="straightConnector1">
            <a:avLst/>
          </a:prstGeom>
          <a:ln w="50800">
            <a:solidFill>
              <a:srgbClr val="0542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982B0E65-B22B-63F8-51E2-0D615A30DE9C}"/>
              </a:ext>
            </a:extLst>
          </p:cNvPr>
          <p:cNvSpPr txBox="1"/>
          <p:nvPr/>
        </p:nvSpPr>
        <p:spPr>
          <a:xfrm>
            <a:off x="470402" y="3755272"/>
            <a:ext cx="2431524" cy="398114"/>
          </a:xfrm>
          <a:prstGeom prst="rect">
            <a:avLst/>
          </a:prstGeom>
          <a:noFill/>
        </p:spPr>
        <p:txBody>
          <a:bodyPr wrap="square" lIns="180904" tIns="90452" rIns="180904" bIns="90452" rtlCol="0" anchor="t">
            <a:spAutoFit/>
          </a:bodyPr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>
                <a:solidFill>
                  <a:srgbClr val="00B050"/>
                </a:solidFill>
                <a:latin typeface="+mj-lt"/>
              </a:rPr>
              <a:t>UBS, UPA, POLICLINICA,CEO</a:t>
            </a:r>
          </a:p>
        </p:txBody>
      </p:sp>
      <p:grpSp>
        <p:nvGrpSpPr>
          <p:cNvPr id="186" name="Agrupar 185">
            <a:extLst>
              <a:ext uri="{FF2B5EF4-FFF2-40B4-BE49-F238E27FC236}">
                <a16:creationId xmlns:a16="http://schemas.microsoft.com/office/drawing/2014/main" id="{FB734032-005E-A770-B902-94E357B06FE5}"/>
              </a:ext>
            </a:extLst>
          </p:cNvPr>
          <p:cNvGrpSpPr/>
          <p:nvPr/>
        </p:nvGrpSpPr>
        <p:grpSpPr>
          <a:xfrm>
            <a:off x="1406703" y="4899547"/>
            <a:ext cx="914400" cy="914400"/>
            <a:chOff x="2967887" y="4796888"/>
            <a:chExt cx="914400" cy="914400"/>
          </a:xfrm>
        </p:grpSpPr>
        <p:sp>
          <p:nvSpPr>
            <p:cNvPr id="184" name="Forma Livre: Forma 183">
              <a:extLst>
                <a:ext uri="{FF2B5EF4-FFF2-40B4-BE49-F238E27FC236}">
                  <a16:creationId xmlns:a16="http://schemas.microsoft.com/office/drawing/2014/main" id="{37612261-4922-AF50-5FEF-8D08B8B6642A}"/>
                </a:ext>
              </a:extLst>
            </p:cNvPr>
            <p:cNvSpPr/>
            <p:nvPr/>
          </p:nvSpPr>
          <p:spPr>
            <a:xfrm>
              <a:off x="3138488" y="4949560"/>
              <a:ext cx="568325" cy="667015"/>
            </a:xfrm>
            <a:custGeom>
              <a:avLst/>
              <a:gdLst>
                <a:gd name="connsiteX0" fmla="*/ 12700 w 568325"/>
                <a:gd name="connsiteY0" fmla="*/ 628915 h 667015"/>
                <a:gd name="connsiteX1" fmla="*/ 7937 w 568325"/>
                <a:gd name="connsiteY1" fmla="*/ 598753 h 667015"/>
                <a:gd name="connsiteX2" fmla="*/ 0 w 568325"/>
                <a:gd name="connsiteY2" fmla="*/ 560653 h 667015"/>
                <a:gd name="connsiteX3" fmla="*/ 3175 w 568325"/>
                <a:gd name="connsiteY3" fmla="*/ 495565 h 667015"/>
                <a:gd name="connsiteX4" fmla="*/ 6350 w 568325"/>
                <a:gd name="connsiteY4" fmla="*/ 479690 h 667015"/>
                <a:gd name="connsiteX5" fmla="*/ 17462 w 568325"/>
                <a:gd name="connsiteY5" fmla="*/ 449528 h 667015"/>
                <a:gd name="connsiteX6" fmla="*/ 25400 w 568325"/>
                <a:gd name="connsiteY6" fmla="*/ 433653 h 667015"/>
                <a:gd name="connsiteX7" fmla="*/ 36512 w 568325"/>
                <a:gd name="connsiteY7" fmla="*/ 417778 h 667015"/>
                <a:gd name="connsiteX8" fmla="*/ 39687 w 568325"/>
                <a:gd name="connsiteY8" fmla="*/ 411428 h 667015"/>
                <a:gd name="connsiteX9" fmla="*/ 61912 w 568325"/>
                <a:gd name="connsiteY9" fmla="*/ 401903 h 667015"/>
                <a:gd name="connsiteX10" fmla="*/ 71437 w 568325"/>
                <a:gd name="connsiteY10" fmla="*/ 393965 h 667015"/>
                <a:gd name="connsiteX11" fmla="*/ 95250 w 568325"/>
                <a:gd name="connsiteY11" fmla="*/ 379678 h 667015"/>
                <a:gd name="connsiteX12" fmla="*/ 100012 w 568325"/>
                <a:gd name="connsiteY12" fmla="*/ 373328 h 667015"/>
                <a:gd name="connsiteX13" fmla="*/ 107950 w 568325"/>
                <a:gd name="connsiteY13" fmla="*/ 368565 h 667015"/>
                <a:gd name="connsiteX14" fmla="*/ 114300 w 568325"/>
                <a:gd name="connsiteY14" fmla="*/ 363803 h 667015"/>
                <a:gd name="connsiteX15" fmla="*/ 130175 w 568325"/>
                <a:gd name="connsiteY15" fmla="*/ 351103 h 667015"/>
                <a:gd name="connsiteX16" fmla="*/ 147637 w 568325"/>
                <a:gd name="connsiteY16" fmla="*/ 339990 h 667015"/>
                <a:gd name="connsiteX17" fmla="*/ 153987 w 568325"/>
                <a:gd name="connsiteY17" fmla="*/ 333640 h 667015"/>
                <a:gd name="connsiteX18" fmla="*/ 165100 w 568325"/>
                <a:gd name="connsiteY18" fmla="*/ 327290 h 667015"/>
                <a:gd name="connsiteX19" fmla="*/ 173037 w 568325"/>
                <a:gd name="connsiteY19" fmla="*/ 322528 h 667015"/>
                <a:gd name="connsiteX20" fmla="*/ 185737 w 568325"/>
                <a:gd name="connsiteY20" fmla="*/ 303478 h 667015"/>
                <a:gd name="connsiteX21" fmla="*/ 188912 w 568325"/>
                <a:gd name="connsiteY21" fmla="*/ 282840 h 667015"/>
                <a:gd name="connsiteX22" fmla="*/ 185737 w 568325"/>
                <a:gd name="connsiteY22" fmla="*/ 257440 h 667015"/>
                <a:gd name="connsiteX23" fmla="*/ 179387 w 568325"/>
                <a:gd name="connsiteY23" fmla="*/ 247915 h 667015"/>
                <a:gd name="connsiteX24" fmla="*/ 176212 w 568325"/>
                <a:gd name="connsiteY24" fmla="*/ 238390 h 667015"/>
                <a:gd name="connsiteX25" fmla="*/ 166687 w 568325"/>
                <a:gd name="connsiteY25" fmla="*/ 219340 h 667015"/>
                <a:gd name="connsiteX26" fmla="*/ 161925 w 568325"/>
                <a:gd name="connsiteY26" fmla="*/ 197115 h 667015"/>
                <a:gd name="connsiteX27" fmla="*/ 160337 w 568325"/>
                <a:gd name="connsiteY27" fmla="*/ 184415 h 667015"/>
                <a:gd name="connsiteX28" fmla="*/ 157162 w 568325"/>
                <a:gd name="connsiteY28" fmla="*/ 162190 h 667015"/>
                <a:gd name="connsiteX29" fmla="*/ 149225 w 568325"/>
                <a:gd name="connsiteY29" fmla="*/ 93928 h 667015"/>
                <a:gd name="connsiteX30" fmla="*/ 150812 w 568325"/>
                <a:gd name="connsiteY30" fmla="*/ 71703 h 667015"/>
                <a:gd name="connsiteX31" fmla="*/ 160337 w 568325"/>
                <a:gd name="connsiteY31" fmla="*/ 59003 h 667015"/>
                <a:gd name="connsiteX32" fmla="*/ 166687 w 568325"/>
                <a:gd name="connsiteY32" fmla="*/ 52653 h 667015"/>
                <a:gd name="connsiteX33" fmla="*/ 190500 w 568325"/>
                <a:gd name="connsiteY33" fmla="*/ 32015 h 667015"/>
                <a:gd name="connsiteX34" fmla="*/ 246062 w 568325"/>
                <a:gd name="connsiteY34" fmla="*/ 8203 h 667015"/>
                <a:gd name="connsiteX35" fmla="*/ 269875 w 568325"/>
                <a:gd name="connsiteY35" fmla="*/ 6615 h 667015"/>
                <a:gd name="connsiteX36" fmla="*/ 282575 w 568325"/>
                <a:gd name="connsiteY36" fmla="*/ 5028 h 667015"/>
                <a:gd name="connsiteX37" fmla="*/ 298450 w 568325"/>
                <a:gd name="connsiteY37" fmla="*/ 1853 h 667015"/>
                <a:gd name="connsiteX38" fmla="*/ 330200 w 568325"/>
                <a:gd name="connsiteY38" fmla="*/ 265 h 667015"/>
                <a:gd name="connsiteX39" fmla="*/ 393700 w 568325"/>
                <a:gd name="connsiteY39" fmla="*/ 6615 h 667015"/>
                <a:gd name="connsiteX40" fmla="*/ 406400 w 568325"/>
                <a:gd name="connsiteY40" fmla="*/ 16140 h 667015"/>
                <a:gd name="connsiteX41" fmla="*/ 412750 w 568325"/>
                <a:gd name="connsiteY41" fmla="*/ 30428 h 667015"/>
                <a:gd name="connsiteX42" fmla="*/ 414337 w 568325"/>
                <a:gd name="connsiteY42" fmla="*/ 38365 h 667015"/>
                <a:gd name="connsiteX43" fmla="*/ 417512 w 568325"/>
                <a:gd name="connsiteY43" fmla="*/ 59003 h 667015"/>
                <a:gd name="connsiteX44" fmla="*/ 420687 w 568325"/>
                <a:gd name="connsiteY44" fmla="*/ 68528 h 667015"/>
                <a:gd name="connsiteX45" fmla="*/ 427037 w 568325"/>
                <a:gd name="connsiteY45" fmla="*/ 85990 h 667015"/>
                <a:gd name="connsiteX46" fmla="*/ 431800 w 568325"/>
                <a:gd name="connsiteY46" fmla="*/ 120915 h 667015"/>
                <a:gd name="connsiteX47" fmla="*/ 433387 w 568325"/>
                <a:gd name="connsiteY47" fmla="*/ 143140 h 667015"/>
                <a:gd name="connsiteX48" fmla="*/ 431800 w 568325"/>
                <a:gd name="connsiteY48" fmla="*/ 233628 h 667015"/>
                <a:gd name="connsiteX49" fmla="*/ 422275 w 568325"/>
                <a:gd name="connsiteY49" fmla="*/ 255853 h 667015"/>
                <a:gd name="connsiteX50" fmla="*/ 415925 w 568325"/>
                <a:gd name="connsiteY50" fmla="*/ 266965 h 667015"/>
                <a:gd name="connsiteX51" fmla="*/ 409575 w 568325"/>
                <a:gd name="connsiteY51" fmla="*/ 271728 h 667015"/>
                <a:gd name="connsiteX52" fmla="*/ 393700 w 568325"/>
                <a:gd name="connsiteY52" fmla="*/ 286015 h 667015"/>
                <a:gd name="connsiteX53" fmla="*/ 390525 w 568325"/>
                <a:gd name="connsiteY53" fmla="*/ 292365 h 667015"/>
                <a:gd name="connsiteX54" fmla="*/ 390525 w 568325"/>
                <a:gd name="connsiteY54" fmla="*/ 328878 h 667015"/>
                <a:gd name="connsiteX55" fmla="*/ 396875 w 568325"/>
                <a:gd name="connsiteY55" fmla="*/ 332053 h 667015"/>
                <a:gd name="connsiteX56" fmla="*/ 414337 w 568325"/>
                <a:gd name="connsiteY56" fmla="*/ 341578 h 667015"/>
                <a:gd name="connsiteX57" fmla="*/ 427037 w 568325"/>
                <a:gd name="connsiteY57" fmla="*/ 351103 h 667015"/>
                <a:gd name="connsiteX58" fmla="*/ 436562 w 568325"/>
                <a:gd name="connsiteY58" fmla="*/ 357453 h 667015"/>
                <a:gd name="connsiteX59" fmla="*/ 446087 w 568325"/>
                <a:gd name="connsiteY59" fmla="*/ 362215 h 667015"/>
                <a:gd name="connsiteX60" fmla="*/ 455612 w 568325"/>
                <a:gd name="connsiteY60" fmla="*/ 370153 h 667015"/>
                <a:gd name="connsiteX61" fmla="*/ 465137 w 568325"/>
                <a:gd name="connsiteY61" fmla="*/ 373328 h 667015"/>
                <a:gd name="connsiteX62" fmla="*/ 474662 w 568325"/>
                <a:gd name="connsiteY62" fmla="*/ 378090 h 667015"/>
                <a:gd name="connsiteX63" fmla="*/ 493712 w 568325"/>
                <a:gd name="connsiteY63" fmla="*/ 392378 h 667015"/>
                <a:gd name="connsiteX64" fmla="*/ 509587 w 568325"/>
                <a:gd name="connsiteY64" fmla="*/ 408253 h 667015"/>
                <a:gd name="connsiteX65" fmla="*/ 528637 w 568325"/>
                <a:gd name="connsiteY65" fmla="*/ 425715 h 667015"/>
                <a:gd name="connsiteX66" fmla="*/ 542925 w 568325"/>
                <a:gd name="connsiteY66" fmla="*/ 440003 h 667015"/>
                <a:gd name="connsiteX67" fmla="*/ 554037 w 568325"/>
                <a:gd name="connsiteY67" fmla="*/ 452703 h 667015"/>
                <a:gd name="connsiteX68" fmla="*/ 557212 w 568325"/>
                <a:gd name="connsiteY68" fmla="*/ 460640 h 667015"/>
                <a:gd name="connsiteX69" fmla="*/ 563562 w 568325"/>
                <a:gd name="connsiteY69" fmla="*/ 481278 h 667015"/>
                <a:gd name="connsiteX70" fmla="*/ 565150 w 568325"/>
                <a:gd name="connsiteY70" fmla="*/ 493978 h 667015"/>
                <a:gd name="connsiteX71" fmla="*/ 566737 w 568325"/>
                <a:gd name="connsiteY71" fmla="*/ 509853 h 667015"/>
                <a:gd name="connsiteX72" fmla="*/ 568325 w 568325"/>
                <a:gd name="connsiteY72" fmla="*/ 520965 h 667015"/>
                <a:gd name="connsiteX73" fmla="*/ 565150 w 568325"/>
                <a:gd name="connsiteY73" fmla="*/ 568590 h 667015"/>
                <a:gd name="connsiteX74" fmla="*/ 563562 w 568325"/>
                <a:gd name="connsiteY74" fmla="*/ 582878 h 667015"/>
                <a:gd name="connsiteX75" fmla="*/ 561975 w 568325"/>
                <a:gd name="connsiteY75" fmla="*/ 598753 h 667015"/>
                <a:gd name="connsiteX76" fmla="*/ 560387 w 568325"/>
                <a:gd name="connsiteY76" fmla="*/ 611453 h 667015"/>
                <a:gd name="connsiteX77" fmla="*/ 557212 w 568325"/>
                <a:gd name="connsiteY77" fmla="*/ 620978 h 667015"/>
                <a:gd name="connsiteX78" fmla="*/ 555625 w 568325"/>
                <a:gd name="connsiteY78" fmla="*/ 627328 h 667015"/>
                <a:gd name="connsiteX79" fmla="*/ 538162 w 568325"/>
                <a:gd name="connsiteY79" fmla="*/ 643203 h 667015"/>
                <a:gd name="connsiteX80" fmla="*/ 522287 w 568325"/>
                <a:gd name="connsiteY80" fmla="*/ 646378 h 667015"/>
                <a:gd name="connsiteX81" fmla="*/ 511175 w 568325"/>
                <a:gd name="connsiteY81" fmla="*/ 647965 h 667015"/>
                <a:gd name="connsiteX82" fmla="*/ 490537 w 568325"/>
                <a:gd name="connsiteY82" fmla="*/ 651140 h 667015"/>
                <a:gd name="connsiteX83" fmla="*/ 468312 w 568325"/>
                <a:gd name="connsiteY83" fmla="*/ 652728 h 667015"/>
                <a:gd name="connsiteX84" fmla="*/ 454025 w 568325"/>
                <a:gd name="connsiteY84" fmla="*/ 654315 h 667015"/>
                <a:gd name="connsiteX85" fmla="*/ 441325 w 568325"/>
                <a:gd name="connsiteY85" fmla="*/ 659078 h 667015"/>
                <a:gd name="connsiteX86" fmla="*/ 420687 w 568325"/>
                <a:gd name="connsiteY86" fmla="*/ 662253 h 667015"/>
                <a:gd name="connsiteX87" fmla="*/ 322262 w 568325"/>
                <a:gd name="connsiteY87" fmla="*/ 665428 h 667015"/>
                <a:gd name="connsiteX88" fmla="*/ 288925 w 568325"/>
                <a:gd name="connsiteY88" fmla="*/ 667015 h 667015"/>
                <a:gd name="connsiteX89" fmla="*/ 252412 w 568325"/>
                <a:gd name="connsiteY89" fmla="*/ 665428 h 667015"/>
                <a:gd name="connsiteX90" fmla="*/ 238125 w 568325"/>
                <a:gd name="connsiteY90" fmla="*/ 663840 h 667015"/>
                <a:gd name="connsiteX91" fmla="*/ 212725 w 568325"/>
                <a:gd name="connsiteY91" fmla="*/ 660665 h 667015"/>
                <a:gd name="connsiteX92" fmla="*/ 182562 w 568325"/>
                <a:gd name="connsiteY92" fmla="*/ 652728 h 667015"/>
                <a:gd name="connsiteX93" fmla="*/ 163512 w 568325"/>
                <a:gd name="connsiteY93" fmla="*/ 649553 h 667015"/>
                <a:gd name="connsiteX94" fmla="*/ 111125 w 568325"/>
                <a:gd name="connsiteY94" fmla="*/ 646378 h 667015"/>
                <a:gd name="connsiteX95" fmla="*/ 87312 w 568325"/>
                <a:gd name="connsiteY95" fmla="*/ 643203 h 667015"/>
                <a:gd name="connsiteX96" fmla="*/ 79375 w 568325"/>
                <a:gd name="connsiteY96" fmla="*/ 641615 h 667015"/>
                <a:gd name="connsiteX97" fmla="*/ 65087 w 568325"/>
                <a:gd name="connsiteY97" fmla="*/ 640028 h 667015"/>
                <a:gd name="connsiteX98" fmla="*/ 52387 w 568325"/>
                <a:gd name="connsiteY98" fmla="*/ 632090 h 667015"/>
                <a:gd name="connsiteX99" fmla="*/ 46037 w 568325"/>
                <a:gd name="connsiteY99" fmla="*/ 628915 h 667015"/>
                <a:gd name="connsiteX100" fmla="*/ 34925 w 568325"/>
                <a:gd name="connsiteY100" fmla="*/ 627328 h 667015"/>
                <a:gd name="connsiteX101" fmla="*/ 12700 w 568325"/>
                <a:gd name="connsiteY101" fmla="*/ 628915 h 66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68325" h="667015">
                  <a:moveTo>
                    <a:pt x="12700" y="628915"/>
                  </a:moveTo>
                  <a:cubicBezTo>
                    <a:pt x="8202" y="624152"/>
                    <a:pt x="9933" y="608734"/>
                    <a:pt x="7937" y="598753"/>
                  </a:cubicBezTo>
                  <a:cubicBezTo>
                    <a:pt x="-4515" y="536493"/>
                    <a:pt x="10851" y="631183"/>
                    <a:pt x="0" y="560653"/>
                  </a:cubicBezTo>
                  <a:cubicBezTo>
                    <a:pt x="1058" y="538957"/>
                    <a:pt x="1477" y="517220"/>
                    <a:pt x="3175" y="495565"/>
                  </a:cubicBezTo>
                  <a:cubicBezTo>
                    <a:pt x="3597" y="490185"/>
                    <a:pt x="5219" y="484967"/>
                    <a:pt x="6350" y="479690"/>
                  </a:cubicBezTo>
                  <a:cubicBezTo>
                    <a:pt x="8625" y="469070"/>
                    <a:pt x="12820" y="459327"/>
                    <a:pt x="17462" y="449528"/>
                  </a:cubicBezTo>
                  <a:cubicBezTo>
                    <a:pt x="19995" y="444181"/>
                    <a:pt x="22632" y="438882"/>
                    <a:pt x="25400" y="433653"/>
                  </a:cubicBezTo>
                  <a:cubicBezTo>
                    <a:pt x="42843" y="400706"/>
                    <a:pt x="23482" y="436020"/>
                    <a:pt x="36512" y="417778"/>
                  </a:cubicBezTo>
                  <a:cubicBezTo>
                    <a:pt x="37887" y="415852"/>
                    <a:pt x="37906" y="412986"/>
                    <a:pt x="39687" y="411428"/>
                  </a:cubicBezTo>
                  <a:cubicBezTo>
                    <a:pt x="43081" y="408458"/>
                    <a:pt x="58847" y="403052"/>
                    <a:pt x="61912" y="401903"/>
                  </a:cubicBezTo>
                  <a:cubicBezTo>
                    <a:pt x="65087" y="399257"/>
                    <a:pt x="67998" y="396258"/>
                    <a:pt x="71437" y="393965"/>
                  </a:cubicBezTo>
                  <a:cubicBezTo>
                    <a:pt x="79139" y="388830"/>
                    <a:pt x="87746" y="385098"/>
                    <a:pt x="95250" y="379678"/>
                  </a:cubicBezTo>
                  <a:cubicBezTo>
                    <a:pt x="97395" y="378129"/>
                    <a:pt x="98021" y="375070"/>
                    <a:pt x="100012" y="373328"/>
                  </a:cubicBezTo>
                  <a:cubicBezTo>
                    <a:pt x="102334" y="371296"/>
                    <a:pt x="105382" y="370277"/>
                    <a:pt x="107950" y="368565"/>
                  </a:cubicBezTo>
                  <a:cubicBezTo>
                    <a:pt x="110151" y="367097"/>
                    <a:pt x="112234" y="365456"/>
                    <a:pt x="114300" y="363803"/>
                  </a:cubicBezTo>
                  <a:cubicBezTo>
                    <a:pt x="119333" y="359777"/>
                    <a:pt x="124695" y="354756"/>
                    <a:pt x="130175" y="351103"/>
                  </a:cubicBezTo>
                  <a:cubicBezTo>
                    <a:pt x="135916" y="347276"/>
                    <a:pt x="142758" y="344869"/>
                    <a:pt x="147637" y="339990"/>
                  </a:cubicBezTo>
                  <a:cubicBezTo>
                    <a:pt x="149754" y="337873"/>
                    <a:pt x="151714" y="335588"/>
                    <a:pt x="153987" y="333640"/>
                  </a:cubicBezTo>
                  <a:cubicBezTo>
                    <a:pt x="157663" y="330490"/>
                    <a:pt x="160834" y="329660"/>
                    <a:pt x="165100" y="327290"/>
                  </a:cubicBezTo>
                  <a:cubicBezTo>
                    <a:pt x="167797" y="325792"/>
                    <a:pt x="170391" y="324115"/>
                    <a:pt x="173037" y="322528"/>
                  </a:cubicBezTo>
                  <a:cubicBezTo>
                    <a:pt x="178446" y="315766"/>
                    <a:pt x="182246" y="311857"/>
                    <a:pt x="185737" y="303478"/>
                  </a:cubicBezTo>
                  <a:cubicBezTo>
                    <a:pt x="187037" y="300358"/>
                    <a:pt x="188769" y="283986"/>
                    <a:pt x="188912" y="282840"/>
                  </a:cubicBezTo>
                  <a:cubicBezTo>
                    <a:pt x="187854" y="274373"/>
                    <a:pt x="187982" y="265672"/>
                    <a:pt x="185737" y="257440"/>
                  </a:cubicBezTo>
                  <a:cubicBezTo>
                    <a:pt x="184733" y="253759"/>
                    <a:pt x="181094" y="251328"/>
                    <a:pt x="179387" y="247915"/>
                  </a:cubicBezTo>
                  <a:cubicBezTo>
                    <a:pt x="177890" y="244922"/>
                    <a:pt x="177571" y="241448"/>
                    <a:pt x="176212" y="238390"/>
                  </a:cubicBezTo>
                  <a:cubicBezTo>
                    <a:pt x="173329" y="231902"/>
                    <a:pt x="166687" y="219340"/>
                    <a:pt x="166687" y="219340"/>
                  </a:cubicBezTo>
                  <a:cubicBezTo>
                    <a:pt x="161499" y="183012"/>
                    <a:pt x="169275" y="233863"/>
                    <a:pt x="161925" y="197115"/>
                  </a:cubicBezTo>
                  <a:cubicBezTo>
                    <a:pt x="161088" y="192932"/>
                    <a:pt x="160913" y="188642"/>
                    <a:pt x="160337" y="184415"/>
                  </a:cubicBezTo>
                  <a:cubicBezTo>
                    <a:pt x="159326" y="177000"/>
                    <a:pt x="158151" y="169608"/>
                    <a:pt x="157162" y="162190"/>
                  </a:cubicBezTo>
                  <a:cubicBezTo>
                    <a:pt x="150394" y="111432"/>
                    <a:pt x="152032" y="127622"/>
                    <a:pt x="149225" y="93928"/>
                  </a:cubicBezTo>
                  <a:cubicBezTo>
                    <a:pt x="149754" y="86520"/>
                    <a:pt x="148560" y="78781"/>
                    <a:pt x="150812" y="71703"/>
                  </a:cubicBezTo>
                  <a:cubicBezTo>
                    <a:pt x="152416" y="66660"/>
                    <a:pt x="156949" y="63068"/>
                    <a:pt x="160337" y="59003"/>
                  </a:cubicBezTo>
                  <a:cubicBezTo>
                    <a:pt x="162253" y="56703"/>
                    <a:pt x="164456" y="54649"/>
                    <a:pt x="166687" y="52653"/>
                  </a:cubicBezTo>
                  <a:cubicBezTo>
                    <a:pt x="174515" y="45649"/>
                    <a:pt x="181760" y="37842"/>
                    <a:pt x="190500" y="32015"/>
                  </a:cubicBezTo>
                  <a:cubicBezTo>
                    <a:pt x="200720" y="25202"/>
                    <a:pt x="230166" y="9263"/>
                    <a:pt x="246062" y="8203"/>
                  </a:cubicBezTo>
                  <a:cubicBezTo>
                    <a:pt x="254000" y="7674"/>
                    <a:pt x="261950" y="7304"/>
                    <a:pt x="269875" y="6615"/>
                  </a:cubicBezTo>
                  <a:cubicBezTo>
                    <a:pt x="274125" y="6245"/>
                    <a:pt x="278367" y="5729"/>
                    <a:pt x="282575" y="5028"/>
                  </a:cubicBezTo>
                  <a:cubicBezTo>
                    <a:pt x="287898" y="4141"/>
                    <a:pt x="293080" y="2390"/>
                    <a:pt x="298450" y="1853"/>
                  </a:cubicBezTo>
                  <a:cubicBezTo>
                    <a:pt x="308994" y="798"/>
                    <a:pt x="319617" y="794"/>
                    <a:pt x="330200" y="265"/>
                  </a:cubicBezTo>
                  <a:cubicBezTo>
                    <a:pt x="349971" y="903"/>
                    <a:pt x="374439" y="-3015"/>
                    <a:pt x="393700" y="6615"/>
                  </a:cubicBezTo>
                  <a:cubicBezTo>
                    <a:pt x="397067" y="8298"/>
                    <a:pt x="404457" y="14586"/>
                    <a:pt x="406400" y="16140"/>
                  </a:cubicBezTo>
                  <a:cubicBezTo>
                    <a:pt x="408746" y="20831"/>
                    <a:pt x="411230" y="25360"/>
                    <a:pt x="412750" y="30428"/>
                  </a:cubicBezTo>
                  <a:cubicBezTo>
                    <a:pt x="413525" y="33012"/>
                    <a:pt x="413893" y="35704"/>
                    <a:pt x="414337" y="38365"/>
                  </a:cubicBezTo>
                  <a:cubicBezTo>
                    <a:pt x="415481" y="45231"/>
                    <a:pt x="416078" y="52192"/>
                    <a:pt x="417512" y="59003"/>
                  </a:cubicBezTo>
                  <a:cubicBezTo>
                    <a:pt x="418201" y="62278"/>
                    <a:pt x="419725" y="65322"/>
                    <a:pt x="420687" y="68528"/>
                  </a:cubicBezTo>
                  <a:cubicBezTo>
                    <a:pt x="424962" y="82775"/>
                    <a:pt x="418259" y="65507"/>
                    <a:pt x="427037" y="85990"/>
                  </a:cubicBezTo>
                  <a:cubicBezTo>
                    <a:pt x="427502" y="89244"/>
                    <a:pt x="431172" y="114012"/>
                    <a:pt x="431800" y="120915"/>
                  </a:cubicBezTo>
                  <a:cubicBezTo>
                    <a:pt x="432472" y="128312"/>
                    <a:pt x="432858" y="135732"/>
                    <a:pt x="433387" y="143140"/>
                  </a:cubicBezTo>
                  <a:cubicBezTo>
                    <a:pt x="432858" y="173303"/>
                    <a:pt x="434760" y="203606"/>
                    <a:pt x="431800" y="233628"/>
                  </a:cubicBezTo>
                  <a:cubicBezTo>
                    <a:pt x="431009" y="241649"/>
                    <a:pt x="425880" y="248644"/>
                    <a:pt x="422275" y="255853"/>
                  </a:cubicBezTo>
                  <a:cubicBezTo>
                    <a:pt x="421029" y="258344"/>
                    <a:pt x="418170" y="264720"/>
                    <a:pt x="415925" y="266965"/>
                  </a:cubicBezTo>
                  <a:cubicBezTo>
                    <a:pt x="414054" y="268836"/>
                    <a:pt x="411542" y="269958"/>
                    <a:pt x="409575" y="271728"/>
                  </a:cubicBezTo>
                  <a:cubicBezTo>
                    <a:pt x="390590" y="288815"/>
                    <a:pt x="408114" y="275206"/>
                    <a:pt x="393700" y="286015"/>
                  </a:cubicBezTo>
                  <a:cubicBezTo>
                    <a:pt x="392642" y="288132"/>
                    <a:pt x="391205" y="290098"/>
                    <a:pt x="390525" y="292365"/>
                  </a:cubicBezTo>
                  <a:cubicBezTo>
                    <a:pt x="387482" y="302507"/>
                    <a:pt x="388672" y="321836"/>
                    <a:pt x="390525" y="328878"/>
                  </a:cubicBezTo>
                  <a:cubicBezTo>
                    <a:pt x="391127" y="331167"/>
                    <a:pt x="394797" y="330920"/>
                    <a:pt x="396875" y="332053"/>
                  </a:cubicBezTo>
                  <a:cubicBezTo>
                    <a:pt x="417566" y="343339"/>
                    <a:pt x="399997" y="334408"/>
                    <a:pt x="414337" y="341578"/>
                  </a:cubicBezTo>
                  <a:cubicBezTo>
                    <a:pt x="420030" y="350116"/>
                    <a:pt x="414785" y="343956"/>
                    <a:pt x="427037" y="351103"/>
                  </a:cubicBezTo>
                  <a:cubicBezTo>
                    <a:pt x="430333" y="353026"/>
                    <a:pt x="433266" y="355530"/>
                    <a:pt x="436562" y="357453"/>
                  </a:cubicBezTo>
                  <a:cubicBezTo>
                    <a:pt x="439628" y="359242"/>
                    <a:pt x="443133" y="360246"/>
                    <a:pt x="446087" y="362215"/>
                  </a:cubicBezTo>
                  <a:cubicBezTo>
                    <a:pt x="449526" y="364508"/>
                    <a:pt x="452042" y="368070"/>
                    <a:pt x="455612" y="370153"/>
                  </a:cubicBezTo>
                  <a:cubicBezTo>
                    <a:pt x="458503" y="371839"/>
                    <a:pt x="462079" y="371969"/>
                    <a:pt x="465137" y="373328"/>
                  </a:cubicBezTo>
                  <a:cubicBezTo>
                    <a:pt x="483594" y="381531"/>
                    <a:pt x="457303" y="372305"/>
                    <a:pt x="474662" y="378090"/>
                  </a:cubicBezTo>
                  <a:cubicBezTo>
                    <a:pt x="479136" y="381286"/>
                    <a:pt x="489213" y="388179"/>
                    <a:pt x="493712" y="392378"/>
                  </a:cubicBezTo>
                  <a:cubicBezTo>
                    <a:pt x="499183" y="397484"/>
                    <a:pt x="503838" y="403462"/>
                    <a:pt x="509587" y="408253"/>
                  </a:cubicBezTo>
                  <a:cubicBezTo>
                    <a:pt x="534004" y="428599"/>
                    <a:pt x="503758" y="402909"/>
                    <a:pt x="528637" y="425715"/>
                  </a:cubicBezTo>
                  <a:cubicBezTo>
                    <a:pt x="551588" y="446754"/>
                    <a:pt x="528388" y="423044"/>
                    <a:pt x="542925" y="440003"/>
                  </a:cubicBezTo>
                  <a:cubicBezTo>
                    <a:pt x="548189" y="446145"/>
                    <a:pt x="549143" y="444546"/>
                    <a:pt x="554037" y="452703"/>
                  </a:cubicBezTo>
                  <a:cubicBezTo>
                    <a:pt x="555503" y="455146"/>
                    <a:pt x="556238" y="457962"/>
                    <a:pt x="557212" y="460640"/>
                  </a:cubicBezTo>
                  <a:cubicBezTo>
                    <a:pt x="560141" y="468694"/>
                    <a:pt x="561153" y="472847"/>
                    <a:pt x="563562" y="481278"/>
                  </a:cubicBezTo>
                  <a:cubicBezTo>
                    <a:pt x="564091" y="485511"/>
                    <a:pt x="564679" y="489738"/>
                    <a:pt x="565150" y="493978"/>
                  </a:cubicBezTo>
                  <a:cubicBezTo>
                    <a:pt x="565737" y="499264"/>
                    <a:pt x="566116" y="504571"/>
                    <a:pt x="566737" y="509853"/>
                  </a:cubicBezTo>
                  <a:cubicBezTo>
                    <a:pt x="567174" y="513569"/>
                    <a:pt x="567796" y="517261"/>
                    <a:pt x="568325" y="520965"/>
                  </a:cubicBezTo>
                  <a:cubicBezTo>
                    <a:pt x="567267" y="536840"/>
                    <a:pt x="566370" y="552727"/>
                    <a:pt x="565150" y="568590"/>
                  </a:cubicBezTo>
                  <a:cubicBezTo>
                    <a:pt x="564782" y="573368"/>
                    <a:pt x="564064" y="578112"/>
                    <a:pt x="563562" y="582878"/>
                  </a:cubicBezTo>
                  <a:cubicBezTo>
                    <a:pt x="563005" y="588167"/>
                    <a:pt x="562562" y="593467"/>
                    <a:pt x="561975" y="598753"/>
                  </a:cubicBezTo>
                  <a:cubicBezTo>
                    <a:pt x="561504" y="602993"/>
                    <a:pt x="561281" y="607281"/>
                    <a:pt x="560387" y="611453"/>
                  </a:cubicBezTo>
                  <a:cubicBezTo>
                    <a:pt x="559686" y="614725"/>
                    <a:pt x="558023" y="617731"/>
                    <a:pt x="557212" y="620978"/>
                  </a:cubicBezTo>
                  <a:cubicBezTo>
                    <a:pt x="556683" y="623095"/>
                    <a:pt x="556601" y="625377"/>
                    <a:pt x="555625" y="627328"/>
                  </a:cubicBezTo>
                  <a:cubicBezTo>
                    <a:pt x="552295" y="633988"/>
                    <a:pt x="543763" y="639936"/>
                    <a:pt x="538162" y="643203"/>
                  </a:cubicBezTo>
                  <a:cubicBezTo>
                    <a:pt x="536280" y="644301"/>
                    <a:pt x="522765" y="646304"/>
                    <a:pt x="522287" y="646378"/>
                  </a:cubicBezTo>
                  <a:cubicBezTo>
                    <a:pt x="518589" y="646947"/>
                    <a:pt x="514873" y="647396"/>
                    <a:pt x="511175" y="647965"/>
                  </a:cubicBezTo>
                  <a:cubicBezTo>
                    <a:pt x="505040" y="648909"/>
                    <a:pt x="496605" y="650562"/>
                    <a:pt x="490537" y="651140"/>
                  </a:cubicBezTo>
                  <a:cubicBezTo>
                    <a:pt x="483143" y="651844"/>
                    <a:pt x="475711" y="652085"/>
                    <a:pt x="468312" y="652728"/>
                  </a:cubicBezTo>
                  <a:cubicBezTo>
                    <a:pt x="463538" y="653143"/>
                    <a:pt x="458787" y="653786"/>
                    <a:pt x="454025" y="654315"/>
                  </a:cubicBezTo>
                  <a:cubicBezTo>
                    <a:pt x="449792" y="655903"/>
                    <a:pt x="445672" y="657836"/>
                    <a:pt x="441325" y="659078"/>
                  </a:cubicBezTo>
                  <a:cubicBezTo>
                    <a:pt x="439273" y="659664"/>
                    <a:pt x="422008" y="662088"/>
                    <a:pt x="420687" y="662253"/>
                  </a:cubicBezTo>
                  <a:cubicBezTo>
                    <a:pt x="384051" y="666832"/>
                    <a:pt x="378813" y="664361"/>
                    <a:pt x="322262" y="665428"/>
                  </a:cubicBezTo>
                  <a:cubicBezTo>
                    <a:pt x="311150" y="665957"/>
                    <a:pt x="300050" y="667015"/>
                    <a:pt x="288925" y="667015"/>
                  </a:cubicBezTo>
                  <a:cubicBezTo>
                    <a:pt x="276743" y="667015"/>
                    <a:pt x="264571" y="666188"/>
                    <a:pt x="252412" y="665428"/>
                  </a:cubicBezTo>
                  <a:cubicBezTo>
                    <a:pt x="247630" y="665129"/>
                    <a:pt x="242883" y="664411"/>
                    <a:pt x="238125" y="663840"/>
                  </a:cubicBezTo>
                  <a:lnTo>
                    <a:pt x="212725" y="660665"/>
                  </a:lnTo>
                  <a:cubicBezTo>
                    <a:pt x="198637" y="656439"/>
                    <a:pt x="196538" y="655390"/>
                    <a:pt x="182562" y="652728"/>
                  </a:cubicBezTo>
                  <a:cubicBezTo>
                    <a:pt x="176238" y="651523"/>
                    <a:pt x="169923" y="650136"/>
                    <a:pt x="163512" y="649553"/>
                  </a:cubicBezTo>
                  <a:cubicBezTo>
                    <a:pt x="134444" y="646910"/>
                    <a:pt x="151889" y="648230"/>
                    <a:pt x="111125" y="646378"/>
                  </a:cubicBezTo>
                  <a:cubicBezTo>
                    <a:pt x="104735" y="645579"/>
                    <a:pt x="93858" y="644294"/>
                    <a:pt x="87312" y="643203"/>
                  </a:cubicBezTo>
                  <a:cubicBezTo>
                    <a:pt x="84651" y="642759"/>
                    <a:pt x="82046" y="641997"/>
                    <a:pt x="79375" y="641615"/>
                  </a:cubicBezTo>
                  <a:cubicBezTo>
                    <a:pt x="74631" y="640937"/>
                    <a:pt x="69850" y="640557"/>
                    <a:pt x="65087" y="640028"/>
                  </a:cubicBezTo>
                  <a:cubicBezTo>
                    <a:pt x="60125" y="636719"/>
                    <a:pt x="58132" y="635282"/>
                    <a:pt x="52387" y="632090"/>
                  </a:cubicBezTo>
                  <a:cubicBezTo>
                    <a:pt x="50318" y="630941"/>
                    <a:pt x="48320" y="629538"/>
                    <a:pt x="46037" y="628915"/>
                  </a:cubicBezTo>
                  <a:cubicBezTo>
                    <a:pt x="42427" y="627931"/>
                    <a:pt x="38616" y="627943"/>
                    <a:pt x="34925" y="627328"/>
                  </a:cubicBezTo>
                  <a:cubicBezTo>
                    <a:pt x="32263" y="626884"/>
                    <a:pt x="17198" y="633678"/>
                    <a:pt x="12700" y="6289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3" name="Espaço Reservado para Conteúdo 181" descr="Médica com preenchimento sólido">
              <a:extLst>
                <a:ext uri="{FF2B5EF4-FFF2-40B4-BE49-F238E27FC236}">
                  <a16:creationId xmlns:a16="http://schemas.microsoft.com/office/drawing/2014/main" id="{DA42EDBE-86CA-CD6C-2876-75C86143A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967887" y="4796888"/>
              <a:ext cx="914400" cy="914400"/>
            </a:xfrm>
            <a:prstGeom prst="rect">
              <a:avLst/>
            </a:prstGeom>
          </p:spPr>
        </p:pic>
      </p:grpSp>
      <p:grpSp>
        <p:nvGrpSpPr>
          <p:cNvPr id="187" name="Agrupar 186">
            <a:extLst>
              <a:ext uri="{FF2B5EF4-FFF2-40B4-BE49-F238E27FC236}">
                <a16:creationId xmlns:a16="http://schemas.microsoft.com/office/drawing/2014/main" id="{EC54CCBA-7C45-B6CF-A081-CA5F08FDFEB0}"/>
              </a:ext>
            </a:extLst>
          </p:cNvPr>
          <p:cNvGrpSpPr/>
          <p:nvPr/>
        </p:nvGrpSpPr>
        <p:grpSpPr>
          <a:xfrm>
            <a:off x="2985812" y="4845705"/>
            <a:ext cx="1405600" cy="1187196"/>
            <a:chOff x="5580716" y="9387583"/>
            <a:chExt cx="3072456" cy="2595054"/>
          </a:xfrm>
        </p:grpSpPr>
        <p:pic>
          <p:nvPicPr>
            <p:cNvPr id="188" name="Imagem 187">
              <a:extLst>
                <a:ext uri="{FF2B5EF4-FFF2-40B4-BE49-F238E27FC236}">
                  <a16:creationId xmlns:a16="http://schemas.microsoft.com/office/drawing/2014/main" id="{5E622C9C-78FD-2C53-9DCC-65506E635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" t="52771" r="61735" b="2855"/>
            <a:stretch/>
          </p:blipFill>
          <p:spPr>
            <a:xfrm>
              <a:off x="5580716" y="9387583"/>
              <a:ext cx="3072456" cy="2595054"/>
            </a:xfrm>
            <a:prstGeom prst="rect">
              <a:avLst/>
            </a:prstGeom>
          </p:spPr>
        </p:pic>
        <p:sp>
          <p:nvSpPr>
            <p:cNvPr id="189" name="CaixaDeTexto 18">
              <a:extLst>
                <a:ext uri="{FF2B5EF4-FFF2-40B4-BE49-F238E27FC236}">
                  <a16:creationId xmlns:a16="http://schemas.microsoft.com/office/drawing/2014/main" id="{900245AA-CD52-4FE6-A9CF-8B7DCE72F82B}"/>
                </a:ext>
              </a:extLst>
            </p:cNvPr>
            <p:cNvSpPr txBox="1"/>
            <p:nvPr/>
          </p:nvSpPr>
          <p:spPr>
            <a:xfrm>
              <a:off x="5730916" y="9816982"/>
              <a:ext cx="2723401" cy="1210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7176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14352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21529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28705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35881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43057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50234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257410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87982">
                <a:defRPr/>
              </a:pPr>
              <a:r>
                <a:rPr lang="pt-BR" sz="1000" b="1" kern="0">
                  <a:solidFill>
                    <a:srgbClr val="002060"/>
                  </a:solidFill>
                  <a:latin typeface="+mj-lt"/>
                  <a:sym typeface="Arial"/>
                </a:rPr>
                <a:t>e-SUS APS</a:t>
              </a:r>
            </a:p>
            <a:p>
              <a:pPr algn="ctr" defTabSz="1087982">
                <a:defRPr/>
              </a:pPr>
              <a:r>
                <a:rPr lang="pt-BR" sz="1000" b="1" kern="0">
                  <a:solidFill>
                    <a:srgbClr val="C00000"/>
                  </a:solidFill>
                  <a:latin typeface="+mj-lt"/>
                  <a:sym typeface="Arial"/>
                </a:rPr>
                <a:t>Prontuário próprio</a:t>
              </a:r>
            </a:p>
            <a:p>
              <a:pPr algn="ctr" defTabSz="1087982">
                <a:defRPr/>
              </a:pPr>
              <a:r>
                <a:rPr lang="pt-BR" sz="1000" b="1" kern="0">
                  <a:solidFill>
                    <a:srgbClr val="026C02"/>
                  </a:solidFill>
                  <a:latin typeface="+mj-lt"/>
                  <a:sym typeface="Arial"/>
                </a:rPr>
                <a:t>Prontuário terceiro</a:t>
              </a:r>
            </a:p>
          </p:txBody>
        </p:sp>
      </p:grpSp>
      <p:grpSp>
        <p:nvGrpSpPr>
          <p:cNvPr id="190" name="Agrupar 189">
            <a:extLst>
              <a:ext uri="{FF2B5EF4-FFF2-40B4-BE49-F238E27FC236}">
                <a16:creationId xmlns:a16="http://schemas.microsoft.com/office/drawing/2014/main" id="{CCEC101E-2A4F-C014-F00C-37BC69E2FED8}"/>
              </a:ext>
            </a:extLst>
          </p:cNvPr>
          <p:cNvGrpSpPr/>
          <p:nvPr/>
        </p:nvGrpSpPr>
        <p:grpSpPr>
          <a:xfrm>
            <a:off x="4559868" y="4077645"/>
            <a:ext cx="1271742" cy="1839655"/>
            <a:chOff x="4914451" y="4645041"/>
            <a:chExt cx="974530" cy="1409719"/>
          </a:xfrm>
        </p:grpSpPr>
        <p:grpSp>
          <p:nvGrpSpPr>
            <p:cNvPr id="191" name="Agrupar 190">
              <a:extLst>
                <a:ext uri="{FF2B5EF4-FFF2-40B4-BE49-F238E27FC236}">
                  <a16:creationId xmlns:a16="http://schemas.microsoft.com/office/drawing/2014/main" id="{1B9EE601-9092-835E-385A-F5D98A6ABD7B}"/>
                </a:ext>
              </a:extLst>
            </p:cNvPr>
            <p:cNvGrpSpPr/>
            <p:nvPr/>
          </p:nvGrpSpPr>
          <p:grpSpPr>
            <a:xfrm>
              <a:off x="4914451" y="5083183"/>
              <a:ext cx="974530" cy="971577"/>
              <a:chOff x="5804935" y="4265915"/>
              <a:chExt cx="1080000" cy="1080000"/>
            </a:xfrm>
          </p:grpSpPr>
          <p:sp>
            <p:nvSpPr>
              <p:cNvPr id="193" name="Elipse 192">
                <a:extLst>
                  <a:ext uri="{FF2B5EF4-FFF2-40B4-BE49-F238E27FC236}">
                    <a16:creationId xmlns:a16="http://schemas.microsoft.com/office/drawing/2014/main" id="{753DFD4F-3D9E-BC4B-2BCA-D2F35BD4E1F0}"/>
                  </a:ext>
                </a:extLst>
              </p:cNvPr>
              <p:cNvSpPr/>
              <p:nvPr/>
            </p:nvSpPr>
            <p:spPr>
              <a:xfrm>
                <a:off x="5804935" y="4265915"/>
                <a:ext cx="1080000" cy="1080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794163">
                  <a:defRPr/>
                </a:pPr>
                <a:endParaRPr lang="pt-BR" sz="3531">
                  <a:solidFill>
                    <a:prstClr val="white"/>
                  </a:solidFill>
                  <a:latin typeface="Montserrat"/>
                  <a:sym typeface="Arial"/>
                </a:endParaRPr>
              </a:p>
            </p:txBody>
          </p:sp>
          <p:grpSp>
            <p:nvGrpSpPr>
              <p:cNvPr id="194" name="Agrupar 193">
                <a:extLst>
                  <a:ext uri="{FF2B5EF4-FFF2-40B4-BE49-F238E27FC236}">
                    <a16:creationId xmlns:a16="http://schemas.microsoft.com/office/drawing/2014/main" id="{B2D804A8-C707-C1EC-69B7-5E124ADEA86F}"/>
                  </a:ext>
                </a:extLst>
              </p:cNvPr>
              <p:cNvGrpSpPr/>
              <p:nvPr/>
            </p:nvGrpSpPr>
            <p:grpSpPr>
              <a:xfrm>
                <a:off x="5910803" y="4460767"/>
                <a:ext cx="872894" cy="761356"/>
                <a:chOff x="204317" y="4428964"/>
                <a:chExt cx="2410082" cy="2113348"/>
              </a:xfrm>
            </p:grpSpPr>
            <p:pic>
              <p:nvPicPr>
                <p:cNvPr id="195" name="Imagem 194">
                  <a:extLst>
                    <a:ext uri="{FF2B5EF4-FFF2-40B4-BE49-F238E27FC236}">
                      <a16:creationId xmlns:a16="http://schemas.microsoft.com/office/drawing/2014/main" id="{50416CAC-99F8-B18D-58C5-B8542097DE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6736" y="5388052"/>
                  <a:ext cx="477663" cy="411352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96" name="Agrupar 195">
                  <a:extLst>
                    <a:ext uri="{FF2B5EF4-FFF2-40B4-BE49-F238E27FC236}">
                      <a16:creationId xmlns:a16="http://schemas.microsoft.com/office/drawing/2014/main" id="{3D0C9230-0F9B-CEE8-9111-B78474C18D23}"/>
                    </a:ext>
                  </a:extLst>
                </p:cNvPr>
                <p:cNvGrpSpPr/>
                <p:nvPr/>
              </p:nvGrpSpPr>
              <p:grpSpPr>
                <a:xfrm>
                  <a:off x="204317" y="4428964"/>
                  <a:ext cx="2065238" cy="2113348"/>
                  <a:chOff x="391855" y="4555076"/>
                  <a:chExt cx="2065238" cy="2113348"/>
                </a:xfrm>
              </p:grpSpPr>
              <p:pic>
                <p:nvPicPr>
                  <p:cNvPr id="197" name="Imagem 196">
                    <a:extLst>
                      <a:ext uri="{FF2B5EF4-FFF2-40B4-BE49-F238E27FC236}">
                        <a16:creationId xmlns:a16="http://schemas.microsoft.com/office/drawing/2014/main" id="{BD650ADD-C710-9D65-488D-CB44716FDE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1237" y="4653689"/>
                    <a:ext cx="1865856" cy="201473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4472C4">
                        <a:lumMod val="50000"/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198" name="Imagem 197">
                    <a:extLst>
                      <a:ext uri="{FF2B5EF4-FFF2-40B4-BE49-F238E27FC236}">
                        <a16:creationId xmlns:a16="http://schemas.microsoft.com/office/drawing/2014/main" id="{676ACC5F-4C23-C5BF-CCC8-9EE39E218C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4956813">
                    <a:off x="2032118" y="4567793"/>
                    <a:ext cx="397381" cy="371948"/>
                  </a:xfrm>
                  <a:prstGeom prst="rect">
                    <a:avLst/>
                  </a:prstGeom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99" name="Image" descr="Image">
                    <a:extLst>
                      <a:ext uri="{FF2B5EF4-FFF2-40B4-BE49-F238E27FC236}">
                        <a16:creationId xmlns:a16="http://schemas.microsoft.com/office/drawing/2014/main" id="{6141E431-53E4-083D-8084-2B4AEE4CD1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999493" y="6210070"/>
                    <a:ext cx="396904" cy="354060"/>
                  </a:xfrm>
                  <a:prstGeom prst="rect">
                    <a:avLst/>
                  </a:prstGeom>
                  <a:ln w="12700">
                    <a:miter lim="400000"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grpSp>
                <p:nvGrpSpPr>
                  <p:cNvPr id="200" name="Group 103">
                    <a:extLst>
                      <a:ext uri="{FF2B5EF4-FFF2-40B4-BE49-F238E27FC236}">
                        <a16:creationId xmlns:a16="http://schemas.microsoft.com/office/drawing/2014/main" id="{3BDFD5FE-BD4B-395F-4CAD-43977DACF225}"/>
                      </a:ext>
                    </a:extLst>
                  </p:cNvPr>
                  <p:cNvGrpSpPr/>
                  <p:nvPr/>
                </p:nvGrpSpPr>
                <p:grpSpPr>
                  <a:xfrm>
                    <a:off x="391855" y="4653687"/>
                    <a:ext cx="294286" cy="708508"/>
                    <a:chOff x="4435636" y="1324066"/>
                    <a:chExt cx="2821062" cy="6232990"/>
                  </a:xfrm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203" name="Block Arc 104">
                      <a:extLst>
                        <a:ext uri="{FF2B5EF4-FFF2-40B4-BE49-F238E27FC236}">
                          <a16:creationId xmlns:a16="http://schemas.microsoft.com/office/drawing/2014/main" id="{797A1AC7-8BC4-8CAB-86CE-BF7C678DEFF3}"/>
                        </a:ext>
                      </a:extLst>
                    </p:cNvPr>
                    <p:cNvSpPr/>
                    <p:nvPr/>
                  </p:nvSpPr>
                  <p:spPr>
                    <a:xfrm rot="10116285">
                      <a:off x="4803924" y="2522430"/>
                      <a:ext cx="2452774" cy="2510725"/>
                    </a:xfrm>
                    <a:prstGeom prst="blockArc">
                      <a:avLst>
                        <a:gd name="adj1" fmla="val 7483090"/>
                        <a:gd name="adj2" fmla="val 20677706"/>
                        <a:gd name="adj3" fmla="val 16126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pt-BR"/>
                      </a:defPPr>
                      <a:lvl1pPr marL="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907176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814352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2721529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3628705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4535881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5443057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6350234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725741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087982">
                        <a:defRPr/>
                      </a:pPr>
                      <a:endParaRPr lang="en-US" sz="2143" kern="0">
                        <a:solidFill>
                          <a:prstClr val="black"/>
                        </a:solidFill>
                        <a:latin typeface="Montserrat" pitchFamily="2" charset="0"/>
                        <a:sym typeface="Arial"/>
                      </a:endParaRPr>
                    </a:p>
                  </p:txBody>
                </p:sp>
                <p:sp>
                  <p:nvSpPr>
                    <p:cNvPr id="204" name="Chord 105">
                      <a:extLst>
                        <a:ext uri="{FF2B5EF4-FFF2-40B4-BE49-F238E27FC236}">
                          <a16:creationId xmlns:a16="http://schemas.microsoft.com/office/drawing/2014/main" id="{45F8810D-95FB-C42F-C77A-01428F8BFC72}"/>
                        </a:ext>
                      </a:extLst>
                    </p:cNvPr>
                    <p:cNvSpPr/>
                    <p:nvPr/>
                  </p:nvSpPr>
                  <p:spPr>
                    <a:xfrm rot="9890057">
                      <a:off x="4607639" y="4718293"/>
                      <a:ext cx="2547767" cy="2838763"/>
                    </a:xfrm>
                    <a:prstGeom prst="chord">
                      <a:avLst>
                        <a:gd name="adj1" fmla="val 2700000"/>
                        <a:gd name="adj2" fmla="val 9832430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pt-BR"/>
                      </a:defPPr>
                      <a:lvl1pPr marL="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907176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814352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2721529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3628705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4535881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5443057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6350234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725741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087982">
                        <a:defRPr/>
                      </a:pPr>
                      <a:endParaRPr lang="en-US" sz="2143" kern="0">
                        <a:solidFill>
                          <a:prstClr val="white"/>
                        </a:solidFill>
                        <a:latin typeface="Montserrat" pitchFamily="2" charset="0"/>
                        <a:sym typeface="Arial"/>
                      </a:endParaRPr>
                    </a:p>
                  </p:txBody>
                </p:sp>
                <p:sp>
                  <p:nvSpPr>
                    <p:cNvPr id="205" name="Rectangle: Top Corners Rounded 106">
                      <a:extLst>
                        <a:ext uri="{FF2B5EF4-FFF2-40B4-BE49-F238E27FC236}">
                          <a16:creationId xmlns:a16="http://schemas.microsoft.com/office/drawing/2014/main" id="{0D15F789-734C-D670-944A-1A05EDEB02D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719209" y="5470837"/>
                      <a:ext cx="2259440" cy="330200"/>
                    </a:xfrm>
                    <a:prstGeom prst="round2Same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pt-BR"/>
                      </a:defPPr>
                      <a:lvl1pPr marL="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907176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814352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2721529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3628705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4535881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5443057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6350234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725741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087982">
                        <a:defRPr/>
                      </a:pPr>
                      <a:endParaRPr lang="en-US" sz="2143" kern="0">
                        <a:solidFill>
                          <a:prstClr val="white"/>
                        </a:solidFill>
                        <a:latin typeface="Montserrat" pitchFamily="2" charset="0"/>
                        <a:sym typeface="Arial"/>
                      </a:endParaRPr>
                    </a:p>
                  </p:txBody>
                </p:sp>
                <p:sp>
                  <p:nvSpPr>
                    <p:cNvPr id="206" name="Rectangle: Rounded Corners 107">
                      <a:extLst>
                        <a:ext uri="{FF2B5EF4-FFF2-40B4-BE49-F238E27FC236}">
                          <a16:creationId xmlns:a16="http://schemas.microsoft.com/office/drawing/2014/main" id="{BDC755CF-6FDC-8460-A8E0-99998FD4EF0E}"/>
                        </a:ext>
                      </a:extLst>
                    </p:cNvPr>
                    <p:cNvSpPr/>
                    <p:nvPr/>
                  </p:nvSpPr>
                  <p:spPr>
                    <a:xfrm rot="18896352">
                      <a:off x="5582708" y="2304549"/>
                      <a:ext cx="1554418" cy="615500"/>
                    </a:xfrm>
                    <a:prstGeom prst="roundRect">
                      <a:avLst>
                        <a:gd name="adj" fmla="val 8217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pt-BR"/>
                      </a:defPPr>
                      <a:lvl1pPr marL="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907176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814352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2721529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3628705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4535881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5443057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6350234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725741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087982">
                        <a:defRPr/>
                      </a:pPr>
                      <a:endParaRPr lang="en-US" sz="2143" kern="0">
                        <a:solidFill>
                          <a:prstClr val="white"/>
                        </a:solidFill>
                        <a:latin typeface="Montserrat" pitchFamily="2" charset="0"/>
                        <a:sym typeface="Arial"/>
                      </a:endParaRPr>
                    </a:p>
                  </p:txBody>
                </p:sp>
                <p:sp>
                  <p:nvSpPr>
                    <p:cNvPr id="207" name="Rectangle: Rounded Corners 108">
                      <a:extLst>
                        <a:ext uri="{FF2B5EF4-FFF2-40B4-BE49-F238E27FC236}">
                          <a16:creationId xmlns:a16="http://schemas.microsoft.com/office/drawing/2014/main" id="{B929A674-0A23-BC2A-A039-29B8FEAF218B}"/>
                        </a:ext>
                      </a:extLst>
                    </p:cNvPr>
                    <p:cNvSpPr/>
                    <p:nvPr/>
                  </p:nvSpPr>
                  <p:spPr>
                    <a:xfrm rot="18896352">
                      <a:off x="5306572" y="2707969"/>
                      <a:ext cx="1554418" cy="437614"/>
                    </a:xfrm>
                    <a:prstGeom prst="roundRect">
                      <a:avLst>
                        <a:gd name="adj" fmla="val 8217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pt-BR"/>
                      </a:defPPr>
                      <a:lvl1pPr marL="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907176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814352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2721529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3628705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4535881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5443057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6350234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725741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087982">
                        <a:defRPr/>
                      </a:pPr>
                      <a:endParaRPr lang="en-US" sz="2143" kern="0">
                        <a:solidFill>
                          <a:prstClr val="white"/>
                        </a:solidFill>
                        <a:latin typeface="Montserrat" pitchFamily="2" charset="0"/>
                        <a:sym typeface="Arial"/>
                      </a:endParaRPr>
                    </a:p>
                  </p:txBody>
                </p:sp>
                <p:sp>
                  <p:nvSpPr>
                    <p:cNvPr id="208" name="Rectangle: Rounded Corners 109">
                      <a:extLst>
                        <a:ext uri="{FF2B5EF4-FFF2-40B4-BE49-F238E27FC236}">
                          <a16:creationId xmlns:a16="http://schemas.microsoft.com/office/drawing/2014/main" id="{6A17137F-5E59-3794-84B1-8546535DE40E}"/>
                        </a:ext>
                      </a:extLst>
                    </p:cNvPr>
                    <p:cNvSpPr/>
                    <p:nvPr/>
                  </p:nvSpPr>
                  <p:spPr>
                    <a:xfrm rot="18896352">
                      <a:off x="6050302" y="1882468"/>
                      <a:ext cx="1554418" cy="437614"/>
                    </a:xfrm>
                    <a:prstGeom prst="roundRect">
                      <a:avLst>
                        <a:gd name="adj" fmla="val 8217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pt-BR"/>
                      </a:defPPr>
                      <a:lvl1pPr marL="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907176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814352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2721529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3628705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4535881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5443057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6350234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725741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087982">
                        <a:defRPr/>
                      </a:pPr>
                      <a:endParaRPr lang="en-US" sz="2143" kern="0">
                        <a:solidFill>
                          <a:prstClr val="white"/>
                        </a:solidFill>
                        <a:latin typeface="Montserrat" pitchFamily="2" charset="0"/>
                        <a:sym typeface="Arial"/>
                      </a:endParaRPr>
                    </a:p>
                  </p:txBody>
                </p:sp>
                <p:sp>
                  <p:nvSpPr>
                    <p:cNvPr id="209" name="Rectangle: Rounded Corners 110">
                      <a:extLst>
                        <a:ext uri="{FF2B5EF4-FFF2-40B4-BE49-F238E27FC236}">
                          <a16:creationId xmlns:a16="http://schemas.microsoft.com/office/drawing/2014/main" id="{936F05A8-21DD-37CB-C970-6EDB178DBC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5636" y="4124433"/>
                      <a:ext cx="1452170" cy="290935"/>
                    </a:xfrm>
                    <a:prstGeom prst="roundRect">
                      <a:avLst>
                        <a:gd name="adj" fmla="val 8217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pt-BR"/>
                      </a:defPPr>
                      <a:lvl1pPr marL="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907176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814352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2721529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3628705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4535881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5443057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6350234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7257410" algn="l" defTabSz="1814352" rtl="0" eaLnBrk="1" latinLnBrk="0" hangingPunct="1">
                        <a:defRPr sz="3572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087982">
                        <a:defRPr/>
                      </a:pPr>
                      <a:endParaRPr lang="en-US" sz="2143" kern="0">
                        <a:solidFill>
                          <a:prstClr val="white"/>
                        </a:solidFill>
                        <a:latin typeface="Montserrat" pitchFamily="2" charset="0"/>
                        <a:sym typeface="Arial"/>
                      </a:endParaRPr>
                    </a:p>
                  </p:txBody>
                </p:sp>
              </p:grpSp>
              <p:pic>
                <p:nvPicPr>
                  <p:cNvPr id="201" name="Graphic 97" descr="Hospital">
                    <a:extLst>
                      <a:ext uri="{FF2B5EF4-FFF2-40B4-BE49-F238E27FC236}">
                        <a16:creationId xmlns:a16="http://schemas.microsoft.com/office/drawing/2014/main" id="{167702CF-9E7C-E071-3B96-C05DA44FE9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633" y="5740284"/>
                    <a:ext cx="584623" cy="622414"/>
                  </a:xfrm>
                  <a:prstGeom prst="rect">
                    <a:avLst/>
                  </a:prstGeom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202" name="Imagem 201">
                    <a:extLst>
                      <a:ext uri="{FF2B5EF4-FFF2-40B4-BE49-F238E27FC236}">
                        <a16:creationId xmlns:a16="http://schemas.microsoft.com/office/drawing/2014/main" id="{14C8464B-4EF3-C656-C943-70C9E84EA4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466" y="5207537"/>
                    <a:ext cx="880223" cy="433425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pic>
          <p:nvPicPr>
            <p:cNvPr id="192" name="Imagem 191">
              <a:extLst>
                <a:ext uri="{FF2B5EF4-FFF2-40B4-BE49-F238E27FC236}">
                  <a16:creationId xmlns:a16="http://schemas.microsoft.com/office/drawing/2014/main" id="{87C33E8D-2EC4-207A-8A6C-4970DF862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" t="25075" r="3322" b="24282"/>
            <a:stretch/>
          </p:blipFill>
          <p:spPr>
            <a:xfrm>
              <a:off x="4925850" y="4645041"/>
              <a:ext cx="951733" cy="366389"/>
            </a:xfrm>
            <a:prstGeom prst="rect">
              <a:avLst/>
            </a:prstGeom>
          </p:spPr>
        </p:pic>
      </p:grpSp>
      <p:sp>
        <p:nvSpPr>
          <p:cNvPr id="214" name="CaixaDeTexto 20">
            <a:extLst>
              <a:ext uri="{FF2B5EF4-FFF2-40B4-BE49-F238E27FC236}">
                <a16:creationId xmlns:a16="http://schemas.microsoft.com/office/drawing/2014/main" id="{C92B6019-5ECB-8416-D770-9BCB8D0D566E}"/>
              </a:ext>
            </a:extLst>
          </p:cNvPr>
          <p:cNvSpPr txBox="1"/>
          <p:nvPr/>
        </p:nvSpPr>
        <p:spPr>
          <a:xfrm>
            <a:off x="4392722" y="2900064"/>
            <a:ext cx="161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7982">
              <a:defRPr/>
            </a:pPr>
            <a:r>
              <a:rPr lang="pt-BR" sz="1600" ker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sym typeface="Arial"/>
              </a:rPr>
              <a:t>Autenticação  (login/senha)</a:t>
            </a:r>
          </a:p>
        </p:txBody>
      </p:sp>
      <p:cxnSp>
        <p:nvCxnSpPr>
          <p:cNvPr id="215" name="Conector de Seta Reta 214">
            <a:extLst>
              <a:ext uri="{FF2B5EF4-FFF2-40B4-BE49-F238E27FC236}">
                <a16:creationId xmlns:a16="http://schemas.microsoft.com/office/drawing/2014/main" id="{38B9E18A-A473-C40B-F793-A701889ADF5E}"/>
              </a:ext>
            </a:extLst>
          </p:cNvPr>
          <p:cNvCxnSpPr>
            <a:cxnSpLocks/>
            <a:endCxn id="188" idx="1"/>
          </p:cNvCxnSpPr>
          <p:nvPr/>
        </p:nvCxnSpPr>
        <p:spPr>
          <a:xfrm flipV="1">
            <a:off x="2383952" y="5439303"/>
            <a:ext cx="601860" cy="18466"/>
          </a:xfrm>
          <a:prstGeom prst="straightConnector1">
            <a:avLst/>
          </a:prstGeom>
          <a:ln w="50800">
            <a:solidFill>
              <a:srgbClr val="0542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Conector de Seta Reta 219">
            <a:extLst>
              <a:ext uri="{FF2B5EF4-FFF2-40B4-BE49-F238E27FC236}">
                <a16:creationId xmlns:a16="http://schemas.microsoft.com/office/drawing/2014/main" id="{14451AB6-27B0-572B-2B27-F6A4851A8CEF}"/>
              </a:ext>
            </a:extLst>
          </p:cNvPr>
          <p:cNvCxnSpPr>
            <a:cxnSpLocks/>
            <a:stCxn id="192" idx="0"/>
            <a:endCxn id="214" idx="2"/>
          </p:cNvCxnSpPr>
          <p:nvPr/>
        </p:nvCxnSpPr>
        <p:spPr>
          <a:xfrm flipV="1">
            <a:off x="5195739" y="3484839"/>
            <a:ext cx="6278" cy="592806"/>
          </a:xfrm>
          <a:prstGeom prst="straightConnector1">
            <a:avLst/>
          </a:prstGeom>
          <a:ln w="50800">
            <a:solidFill>
              <a:srgbClr val="0542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Government of Brazil — English">
            <a:extLst>
              <a:ext uri="{FF2B5EF4-FFF2-40B4-BE49-F238E27FC236}">
                <a16:creationId xmlns:a16="http://schemas.microsoft.com/office/drawing/2014/main" id="{D5BAA9B6-625C-0FE7-371A-4A71B151A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4" b="29798"/>
          <a:stretch/>
        </p:blipFill>
        <p:spPr bwMode="auto">
          <a:xfrm>
            <a:off x="4535057" y="2443217"/>
            <a:ext cx="1331012" cy="5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6" name="Agrupar 225">
            <a:extLst>
              <a:ext uri="{FF2B5EF4-FFF2-40B4-BE49-F238E27FC236}">
                <a16:creationId xmlns:a16="http://schemas.microsoft.com/office/drawing/2014/main" id="{E685DD5E-2A38-991A-C4C3-AB16B44CA449}"/>
              </a:ext>
            </a:extLst>
          </p:cNvPr>
          <p:cNvGrpSpPr/>
          <p:nvPr/>
        </p:nvGrpSpPr>
        <p:grpSpPr>
          <a:xfrm>
            <a:off x="8159638" y="2852894"/>
            <a:ext cx="3244702" cy="1414800"/>
            <a:chOff x="8201632" y="2412664"/>
            <a:chExt cx="3778091" cy="1647377"/>
          </a:xfrm>
        </p:grpSpPr>
        <p:grpSp>
          <p:nvGrpSpPr>
            <p:cNvPr id="227" name="Agrupar 226">
              <a:extLst>
                <a:ext uri="{FF2B5EF4-FFF2-40B4-BE49-F238E27FC236}">
                  <a16:creationId xmlns:a16="http://schemas.microsoft.com/office/drawing/2014/main" id="{64E072B0-B225-6AE4-33A7-2298092D0896}"/>
                </a:ext>
              </a:extLst>
            </p:cNvPr>
            <p:cNvGrpSpPr/>
            <p:nvPr/>
          </p:nvGrpSpPr>
          <p:grpSpPr>
            <a:xfrm>
              <a:off x="8201632" y="2412664"/>
              <a:ext cx="3778091" cy="1647377"/>
              <a:chOff x="8201632" y="2412664"/>
              <a:chExt cx="3778091" cy="1647377"/>
            </a:xfrm>
          </p:grpSpPr>
          <p:grpSp>
            <p:nvGrpSpPr>
              <p:cNvPr id="229" name="Agrupar 228">
                <a:extLst>
                  <a:ext uri="{FF2B5EF4-FFF2-40B4-BE49-F238E27FC236}">
                    <a16:creationId xmlns:a16="http://schemas.microsoft.com/office/drawing/2014/main" id="{6F6F867A-B73B-4A83-7814-925854FC8AAD}"/>
                  </a:ext>
                </a:extLst>
              </p:cNvPr>
              <p:cNvGrpSpPr/>
              <p:nvPr/>
            </p:nvGrpSpPr>
            <p:grpSpPr>
              <a:xfrm>
                <a:off x="9616861" y="2415455"/>
                <a:ext cx="900319" cy="1644586"/>
                <a:chOff x="9488909" y="1314917"/>
                <a:chExt cx="997759" cy="1828115"/>
              </a:xfrm>
            </p:grpSpPr>
            <p:grpSp>
              <p:nvGrpSpPr>
                <p:cNvPr id="241" name="Agrupar 240">
                  <a:extLst>
                    <a:ext uri="{FF2B5EF4-FFF2-40B4-BE49-F238E27FC236}">
                      <a16:creationId xmlns:a16="http://schemas.microsoft.com/office/drawing/2014/main" id="{18120379-A808-FDB7-D144-6746946DD5AD}"/>
                    </a:ext>
                  </a:extLst>
                </p:cNvPr>
                <p:cNvGrpSpPr/>
                <p:nvPr/>
              </p:nvGrpSpPr>
              <p:grpSpPr>
                <a:xfrm>
                  <a:off x="9488909" y="1314917"/>
                  <a:ext cx="997759" cy="1595027"/>
                  <a:chOff x="10328576" y="3239229"/>
                  <a:chExt cx="896292" cy="1387337"/>
                </a:xfrm>
              </p:grpSpPr>
              <p:pic>
                <p:nvPicPr>
                  <p:cNvPr id="243" name="Imagem 242">
                    <a:extLst>
                      <a:ext uri="{FF2B5EF4-FFF2-40B4-BE49-F238E27FC236}">
                        <a16:creationId xmlns:a16="http://schemas.microsoft.com/office/drawing/2014/main" id="{448CC372-87C8-5740-3B22-7051CB3F7C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910" t="53465" r="41961" b="4778"/>
                  <a:stretch/>
                </p:blipFill>
                <p:spPr>
                  <a:xfrm>
                    <a:off x="10328576" y="3239229"/>
                    <a:ext cx="896292" cy="1387337"/>
                  </a:xfrm>
                  <a:prstGeom prst="rect">
                    <a:avLst/>
                  </a:prstGeom>
                </p:spPr>
              </p:pic>
              <p:pic>
                <p:nvPicPr>
                  <p:cNvPr id="244" name="Imagem 243">
                    <a:extLst>
                      <a:ext uri="{FF2B5EF4-FFF2-40B4-BE49-F238E27FC236}">
                        <a16:creationId xmlns:a16="http://schemas.microsoft.com/office/drawing/2014/main" id="{8EC3B8B9-9C4B-FCA9-8F56-7965A4499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0448359" y="3360037"/>
                    <a:ext cx="650703" cy="113330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2" name="CaixaDeTexto 8">
                  <a:extLst>
                    <a:ext uri="{FF2B5EF4-FFF2-40B4-BE49-F238E27FC236}">
                      <a16:creationId xmlns:a16="http://schemas.microsoft.com/office/drawing/2014/main" id="{FF716BA0-2851-FC7E-8A8C-BE4665A4D88F}"/>
                    </a:ext>
                  </a:extLst>
                </p:cNvPr>
                <p:cNvSpPr txBox="1"/>
                <p:nvPr/>
              </p:nvSpPr>
              <p:spPr>
                <a:xfrm>
                  <a:off x="9516814" y="2874123"/>
                  <a:ext cx="965078" cy="2689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pt-BR"/>
                  </a:defPPr>
                  <a:lvl1pPr marL="0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907176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814352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721529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3628705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4535881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5443057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6350234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7257410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087982">
                    <a:lnSpc>
                      <a:spcPct val="80000"/>
                    </a:lnSpc>
                    <a:defRPr/>
                  </a:pPr>
                  <a:endParaRPr lang="pt-BR" sz="2354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Montserrat" pitchFamily="2" charset="0"/>
                    <a:sym typeface="Arial"/>
                  </a:endParaRPr>
                </a:p>
              </p:txBody>
            </p:sp>
          </p:grpSp>
          <p:grpSp>
            <p:nvGrpSpPr>
              <p:cNvPr id="230" name="Agrupar 229">
                <a:extLst>
                  <a:ext uri="{FF2B5EF4-FFF2-40B4-BE49-F238E27FC236}">
                    <a16:creationId xmlns:a16="http://schemas.microsoft.com/office/drawing/2014/main" id="{77917605-7E72-8308-29CA-79B512DDE57B}"/>
                  </a:ext>
                </a:extLst>
              </p:cNvPr>
              <p:cNvGrpSpPr/>
              <p:nvPr/>
            </p:nvGrpSpPr>
            <p:grpSpPr>
              <a:xfrm>
                <a:off x="11055624" y="2412664"/>
                <a:ext cx="924099" cy="1503255"/>
                <a:chOff x="11133909" y="1464069"/>
                <a:chExt cx="1024111" cy="1671011"/>
              </a:xfrm>
            </p:grpSpPr>
            <p:grpSp>
              <p:nvGrpSpPr>
                <p:cNvPr id="237" name="Agrupar 236">
                  <a:extLst>
                    <a:ext uri="{FF2B5EF4-FFF2-40B4-BE49-F238E27FC236}">
                      <a16:creationId xmlns:a16="http://schemas.microsoft.com/office/drawing/2014/main" id="{9C8D49DE-70BC-F07E-2A8F-E41938276AFC}"/>
                    </a:ext>
                  </a:extLst>
                </p:cNvPr>
                <p:cNvGrpSpPr/>
                <p:nvPr/>
              </p:nvGrpSpPr>
              <p:grpSpPr>
                <a:xfrm>
                  <a:off x="11133909" y="1464069"/>
                  <a:ext cx="1024111" cy="1595028"/>
                  <a:chOff x="11107399" y="1673455"/>
                  <a:chExt cx="896292" cy="1453249"/>
                </a:xfrm>
              </p:grpSpPr>
              <p:pic>
                <p:nvPicPr>
                  <p:cNvPr id="239" name="Imagem 238">
                    <a:extLst>
                      <a:ext uri="{FF2B5EF4-FFF2-40B4-BE49-F238E27FC236}">
                        <a16:creationId xmlns:a16="http://schemas.microsoft.com/office/drawing/2014/main" id="{BDBC089B-FD4D-6B5A-1A77-ABC9611FA7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9"/>
                  <a:srcRect t="5868"/>
                  <a:stretch/>
                </p:blipFill>
                <p:spPr>
                  <a:xfrm>
                    <a:off x="11239263" y="1786547"/>
                    <a:ext cx="632480" cy="1163336"/>
                  </a:xfrm>
                  <a:prstGeom prst="rect">
                    <a:avLst/>
                  </a:prstGeom>
                </p:spPr>
              </p:pic>
              <p:pic>
                <p:nvPicPr>
                  <p:cNvPr id="240" name="Imagem 239">
                    <a:extLst>
                      <a:ext uri="{FF2B5EF4-FFF2-40B4-BE49-F238E27FC236}">
                        <a16:creationId xmlns:a16="http://schemas.microsoft.com/office/drawing/2014/main" id="{D8DF414D-C3EE-CCB1-C1CF-099A2933E3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910" t="53465" r="41961" b="4778"/>
                  <a:stretch/>
                </p:blipFill>
                <p:spPr>
                  <a:xfrm>
                    <a:off x="11107399" y="1673455"/>
                    <a:ext cx="896292" cy="145324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38" name="CaixaDeTexto 8">
                  <a:extLst>
                    <a:ext uri="{FF2B5EF4-FFF2-40B4-BE49-F238E27FC236}">
                      <a16:creationId xmlns:a16="http://schemas.microsoft.com/office/drawing/2014/main" id="{207DA65A-90AD-2A38-9E8D-0D4B504D7E27}"/>
                    </a:ext>
                  </a:extLst>
                </p:cNvPr>
                <p:cNvSpPr txBox="1"/>
                <p:nvPr/>
              </p:nvSpPr>
              <p:spPr>
                <a:xfrm>
                  <a:off x="11177592" y="2866171"/>
                  <a:ext cx="938207" cy="2689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pt-BR"/>
                  </a:defPPr>
                  <a:lvl1pPr marL="0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907176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814352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721529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3628705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4535881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5443057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6350234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7257410" algn="l" defTabSz="1814352" rtl="0" eaLnBrk="1" latinLnBrk="0" hangingPunct="1">
                    <a:defRPr sz="35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087982">
                    <a:lnSpc>
                      <a:spcPct val="80000"/>
                    </a:lnSpc>
                    <a:defRPr/>
                  </a:pPr>
                  <a:endParaRPr lang="pt-BR" sz="2354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Montserrat" pitchFamily="2" charset="0"/>
                    <a:sym typeface="Arial"/>
                  </a:endParaRPr>
                </a:p>
              </p:txBody>
            </p:sp>
          </p:grpSp>
          <p:pic>
            <p:nvPicPr>
              <p:cNvPr id="235" name="Imagem 234">
                <a:extLst>
                  <a:ext uri="{FF2B5EF4-FFF2-40B4-BE49-F238E27FC236}">
                    <a16:creationId xmlns:a16="http://schemas.microsoft.com/office/drawing/2014/main" id="{D10B46F2-9808-0912-E7B2-E3025C033C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839" t="10465" r="9404" b="47778"/>
              <a:stretch/>
            </p:blipFill>
            <p:spPr>
              <a:xfrm>
                <a:off x="8201632" y="2663975"/>
                <a:ext cx="1056268" cy="960319"/>
              </a:xfrm>
              <a:prstGeom prst="rect">
                <a:avLst/>
              </a:prstGeom>
              <a:effectLst/>
            </p:spPr>
          </p:pic>
          <p:grpSp>
            <p:nvGrpSpPr>
              <p:cNvPr id="232" name="Agrupar 231">
                <a:extLst>
                  <a:ext uri="{FF2B5EF4-FFF2-40B4-BE49-F238E27FC236}">
                    <a16:creationId xmlns:a16="http://schemas.microsoft.com/office/drawing/2014/main" id="{81C24EFD-CD34-DA98-44F3-63459C4B0D52}"/>
                  </a:ext>
                </a:extLst>
              </p:cNvPr>
              <p:cNvGrpSpPr/>
              <p:nvPr/>
            </p:nvGrpSpPr>
            <p:grpSpPr>
              <a:xfrm>
                <a:off x="10340231" y="2421251"/>
                <a:ext cx="924099" cy="1434899"/>
                <a:chOff x="10315012" y="1401992"/>
                <a:chExt cx="896292" cy="1595028"/>
              </a:xfrm>
            </p:grpSpPr>
            <p:pic>
              <p:nvPicPr>
                <p:cNvPr id="233" name="Imagem 232">
                  <a:extLst>
                    <a:ext uri="{FF2B5EF4-FFF2-40B4-BE49-F238E27FC236}">
                      <a16:creationId xmlns:a16="http://schemas.microsoft.com/office/drawing/2014/main" id="{5DE46B0B-3001-F8CE-31AB-D8DC7EEA17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910" t="53465" r="41961" b="4778"/>
                <a:stretch/>
              </p:blipFill>
              <p:spPr>
                <a:xfrm>
                  <a:off x="10315012" y="1401992"/>
                  <a:ext cx="896292" cy="1595028"/>
                </a:xfrm>
                <a:prstGeom prst="rect">
                  <a:avLst/>
                </a:prstGeom>
              </p:spPr>
            </p:pic>
            <p:pic>
              <p:nvPicPr>
                <p:cNvPr id="234" name="Imagem 233">
                  <a:extLst>
                    <a:ext uri="{FF2B5EF4-FFF2-40B4-BE49-F238E27FC236}">
                      <a16:creationId xmlns:a16="http://schemas.microsoft.com/office/drawing/2014/main" id="{7EEDC9E9-0DF0-B640-D774-07AB8C386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446918" y="1523773"/>
                  <a:ext cx="632480" cy="12490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8" name="Conector de Seta Reta 227">
              <a:extLst>
                <a:ext uri="{FF2B5EF4-FFF2-40B4-BE49-F238E27FC236}">
                  <a16:creationId xmlns:a16="http://schemas.microsoft.com/office/drawing/2014/main" id="{313A039D-2A4A-5B9D-A43F-B72E356CCB4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502064" y="3022071"/>
              <a:ext cx="1" cy="324000"/>
            </a:xfrm>
            <a:prstGeom prst="straightConnector1">
              <a:avLst/>
            </a:prstGeom>
            <a:ln w="50800">
              <a:solidFill>
                <a:srgbClr val="05427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6" name="CaixaDeTexto 245">
            <a:extLst>
              <a:ext uri="{FF2B5EF4-FFF2-40B4-BE49-F238E27FC236}">
                <a16:creationId xmlns:a16="http://schemas.microsoft.com/office/drawing/2014/main" id="{DF96BA09-8207-2056-C867-A3D8347342A4}"/>
              </a:ext>
            </a:extLst>
          </p:cNvPr>
          <p:cNvSpPr txBox="1"/>
          <p:nvPr/>
        </p:nvSpPr>
        <p:spPr>
          <a:xfrm>
            <a:off x="13787445" y="7139908"/>
            <a:ext cx="2793965" cy="669790"/>
          </a:xfrm>
          <a:prstGeom prst="rect">
            <a:avLst/>
          </a:prstGeom>
          <a:noFill/>
        </p:spPr>
        <p:txBody>
          <a:bodyPr wrap="square" lIns="180904" tIns="90452" rIns="180904" bIns="90452" rtlCol="0" anchor="t">
            <a:spAutoFit/>
          </a:bodyPr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06877">
              <a:buClr>
                <a:srgbClr val="000000"/>
              </a:buClr>
            </a:pPr>
            <a:r>
              <a:rPr lang="pt-BR" sz="3165" b="1" kern="0">
                <a:solidFill>
                  <a:srgbClr val="026C02"/>
                </a:solidFill>
                <a:latin typeface="Montserrat ExtraBold"/>
                <a:cs typeface="Arial"/>
                <a:sym typeface="Arial"/>
              </a:rPr>
              <a:t>SUS Digital</a:t>
            </a:r>
            <a:endParaRPr lang="pt-BR" sz="3165" b="1" kern="0">
              <a:solidFill>
                <a:srgbClr val="026C02"/>
              </a:solidFill>
              <a:latin typeface="Montserrat ExtraBold"/>
              <a:cs typeface="Arial"/>
            </a:endParaRPr>
          </a:p>
        </p:txBody>
      </p:sp>
      <p:sp>
        <p:nvSpPr>
          <p:cNvPr id="247" name="CaixaDeTexto 246">
            <a:extLst>
              <a:ext uri="{FF2B5EF4-FFF2-40B4-BE49-F238E27FC236}">
                <a16:creationId xmlns:a16="http://schemas.microsoft.com/office/drawing/2014/main" id="{862AB767-4FB8-0909-F3B4-38BCA0FC4EB6}"/>
              </a:ext>
            </a:extLst>
          </p:cNvPr>
          <p:cNvSpPr txBox="1"/>
          <p:nvPr/>
        </p:nvSpPr>
        <p:spPr>
          <a:xfrm>
            <a:off x="13822674" y="7755006"/>
            <a:ext cx="2793965" cy="45768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374" b="1" kern="0">
                <a:solidFill>
                  <a:schemeClr val="bg1"/>
                </a:solidFill>
                <a:latin typeface="Montserrat ExtraBold" panose="00000900000000000000" pitchFamily="2" charset="0"/>
                <a:cs typeface="Arial"/>
                <a:sym typeface="Arial"/>
              </a:rPr>
              <a:t>PROFISSIONAL </a:t>
            </a:r>
          </a:p>
        </p:txBody>
      </p:sp>
      <p:grpSp>
        <p:nvGrpSpPr>
          <p:cNvPr id="253" name="Agrupar 252">
            <a:extLst>
              <a:ext uri="{FF2B5EF4-FFF2-40B4-BE49-F238E27FC236}">
                <a16:creationId xmlns:a16="http://schemas.microsoft.com/office/drawing/2014/main" id="{8E118569-BF0F-34D9-34C6-59EEF067B3E0}"/>
              </a:ext>
            </a:extLst>
          </p:cNvPr>
          <p:cNvGrpSpPr/>
          <p:nvPr/>
        </p:nvGrpSpPr>
        <p:grpSpPr>
          <a:xfrm>
            <a:off x="8249751" y="4648521"/>
            <a:ext cx="3210685" cy="1296211"/>
            <a:chOff x="8104619" y="4653036"/>
            <a:chExt cx="3210685" cy="1296211"/>
          </a:xfrm>
        </p:grpSpPr>
        <p:grpSp>
          <p:nvGrpSpPr>
            <p:cNvPr id="248" name="Agrupar 247">
              <a:extLst>
                <a:ext uri="{FF2B5EF4-FFF2-40B4-BE49-F238E27FC236}">
                  <a16:creationId xmlns:a16="http://schemas.microsoft.com/office/drawing/2014/main" id="{6032ECB2-078A-202B-29A3-1BC7545AAD0C}"/>
                </a:ext>
              </a:extLst>
            </p:cNvPr>
            <p:cNvGrpSpPr/>
            <p:nvPr/>
          </p:nvGrpSpPr>
          <p:grpSpPr>
            <a:xfrm>
              <a:off x="8104619" y="4653036"/>
              <a:ext cx="1453410" cy="1296211"/>
              <a:chOff x="7972455" y="4531668"/>
              <a:chExt cx="1895371" cy="1690371"/>
            </a:xfrm>
          </p:grpSpPr>
          <p:pic>
            <p:nvPicPr>
              <p:cNvPr id="249" name="Imagem 248">
                <a:extLst>
                  <a:ext uri="{FF2B5EF4-FFF2-40B4-BE49-F238E27FC236}">
                    <a16:creationId xmlns:a16="http://schemas.microsoft.com/office/drawing/2014/main" id="{C895F493-FA08-BE09-0608-8AD1C3BB9E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9" t="52771" r="61735" b="2855"/>
              <a:stretch/>
            </p:blipFill>
            <p:spPr>
              <a:xfrm>
                <a:off x="7972455" y="4531668"/>
                <a:ext cx="1895371" cy="1690371"/>
              </a:xfrm>
              <a:prstGeom prst="rect">
                <a:avLst/>
              </a:prstGeom>
            </p:spPr>
          </p:pic>
          <p:pic>
            <p:nvPicPr>
              <p:cNvPr id="250" name="Picture 3" descr="Interface gráfica do usuário, Texto, Aplicativo, Email, Site&#10;&#10;Descrição gerada automaticamente">
                <a:extLst>
                  <a:ext uri="{FF2B5EF4-FFF2-40B4-BE49-F238E27FC236}">
                    <a16:creationId xmlns:a16="http://schemas.microsoft.com/office/drawing/2014/main" id="{D373218B-623C-FBE0-2EBD-D7ADBCAF7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59087" y="4658386"/>
                <a:ext cx="1715418" cy="940303"/>
              </a:xfrm>
              <a:prstGeom prst="rect">
                <a:avLst/>
              </a:prstGeom>
            </p:spPr>
          </p:pic>
        </p:grpSp>
        <p:pic>
          <p:nvPicPr>
            <p:cNvPr id="252" name="Imagem 251" descr="Uma imagem contendo Interface gráfica do usuário&#10;&#10;Descrição gerada automaticamente">
              <a:extLst>
                <a:ext uri="{FF2B5EF4-FFF2-40B4-BE49-F238E27FC236}">
                  <a16:creationId xmlns:a16="http://schemas.microsoft.com/office/drawing/2014/main" id="{38E42516-6156-66A4-82CB-F8DF5395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785738" y="4848304"/>
              <a:ext cx="1529566" cy="624506"/>
            </a:xfrm>
            <a:prstGeom prst="rect">
              <a:avLst/>
            </a:prstGeom>
          </p:spPr>
        </p:pic>
      </p:grpSp>
      <p:pic>
        <p:nvPicPr>
          <p:cNvPr id="1047" name="Imagem 1046" descr="Logotipo&#10;&#10;Descrição gerada automaticamente com confiança média">
            <a:extLst>
              <a:ext uri="{FF2B5EF4-FFF2-40B4-BE49-F238E27FC236}">
                <a16:creationId xmlns:a16="http://schemas.microsoft.com/office/drawing/2014/main" id="{34A566FA-896C-5ED6-4552-0051AA57AE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87" y="2515370"/>
            <a:ext cx="1035859" cy="478543"/>
          </a:xfrm>
          <a:prstGeom prst="rect">
            <a:avLst/>
          </a:prstGeom>
        </p:spPr>
      </p:pic>
      <p:sp>
        <p:nvSpPr>
          <p:cNvPr id="1048" name="Retângulo: Cantos Arredondados 1047">
            <a:extLst>
              <a:ext uri="{FF2B5EF4-FFF2-40B4-BE49-F238E27FC236}">
                <a16:creationId xmlns:a16="http://schemas.microsoft.com/office/drawing/2014/main" id="{F19AE6F2-ADCE-6A8F-F073-219489B4524C}"/>
              </a:ext>
            </a:extLst>
          </p:cNvPr>
          <p:cNvSpPr/>
          <p:nvPr/>
        </p:nvSpPr>
        <p:spPr>
          <a:xfrm>
            <a:off x="7664958" y="1990436"/>
            <a:ext cx="3918845" cy="4163395"/>
          </a:xfrm>
          <a:custGeom>
            <a:avLst/>
            <a:gdLst>
              <a:gd name="connsiteX0" fmla="*/ 0 w 3918845"/>
              <a:gd name="connsiteY0" fmla="*/ 176113 h 4163395"/>
              <a:gd name="connsiteX1" fmla="*/ 176113 w 3918845"/>
              <a:gd name="connsiteY1" fmla="*/ 0 h 4163395"/>
              <a:gd name="connsiteX2" fmla="*/ 3742732 w 3918845"/>
              <a:gd name="connsiteY2" fmla="*/ 0 h 4163395"/>
              <a:gd name="connsiteX3" fmla="*/ 3918845 w 3918845"/>
              <a:gd name="connsiteY3" fmla="*/ 176113 h 4163395"/>
              <a:gd name="connsiteX4" fmla="*/ 3918845 w 3918845"/>
              <a:gd name="connsiteY4" fmla="*/ 3987282 h 4163395"/>
              <a:gd name="connsiteX5" fmla="*/ 3742732 w 3918845"/>
              <a:gd name="connsiteY5" fmla="*/ 4163395 h 4163395"/>
              <a:gd name="connsiteX6" fmla="*/ 176113 w 3918845"/>
              <a:gd name="connsiteY6" fmla="*/ 4163395 h 4163395"/>
              <a:gd name="connsiteX7" fmla="*/ 0 w 3918845"/>
              <a:gd name="connsiteY7" fmla="*/ 3987282 h 4163395"/>
              <a:gd name="connsiteX8" fmla="*/ 0 w 3918845"/>
              <a:gd name="connsiteY8" fmla="*/ 176113 h 416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8845" h="4163395" extrusionOk="0">
                <a:moveTo>
                  <a:pt x="0" y="176113"/>
                </a:moveTo>
                <a:cubicBezTo>
                  <a:pt x="-11990" y="71452"/>
                  <a:pt x="77176" y="628"/>
                  <a:pt x="176113" y="0"/>
                </a:cubicBezTo>
                <a:cubicBezTo>
                  <a:pt x="1000048" y="132882"/>
                  <a:pt x="2850156" y="-84951"/>
                  <a:pt x="3742732" y="0"/>
                </a:cubicBezTo>
                <a:cubicBezTo>
                  <a:pt x="3829556" y="10196"/>
                  <a:pt x="3917722" y="85055"/>
                  <a:pt x="3918845" y="176113"/>
                </a:cubicBezTo>
                <a:cubicBezTo>
                  <a:pt x="3939032" y="1715278"/>
                  <a:pt x="4071325" y="2786126"/>
                  <a:pt x="3918845" y="3987282"/>
                </a:cubicBezTo>
                <a:cubicBezTo>
                  <a:pt x="3928246" y="4085662"/>
                  <a:pt x="3842213" y="4158834"/>
                  <a:pt x="3742732" y="4163395"/>
                </a:cubicBezTo>
                <a:cubicBezTo>
                  <a:pt x="2875522" y="4251034"/>
                  <a:pt x="834879" y="4090716"/>
                  <a:pt x="176113" y="4163395"/>
                </a:cubicBezTo>
                <a:cubicBezTo>
                  <a:pt x="78631" y="4161323"/>
                  <a:pt x="-5989" y="4092870"/>
                  <a:pt x="0" y="3987282"/>
                </a:cubicBezTo>
                <a:cubicBezTo>
                  <a:pt x="-38581" y="3500996"/>
                  <a:pt x="63341" y="1639776"/>
                  <a:pt x="0" y="176113"/>
                </a:cubicBezTo>
                <a:close/>
              </a:path>
            </a:pathLst>
          </a:custGeom>
          <a:noFill/>
          <a:ln>
            <a:solidFill>
              <a:srgbClr val="16335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4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1" name="Imagem 250">
            <a:extLst>
              <a:ext uri="{FF2B5EF4-FFF2-40B4-BE49-F238E27FC236}">
                <a16:creationId xmlns:a16="http://schemas.microsoft.com/office/drawing/2014/main" id="{C795F07C-857B-B6F4-E9E9-C12545028BCB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3029" t="-797" r="4218" b="797"/>
          <a:stretch/>
        </p:blipFill>
        <p:spPr>
          <a:xfrm>
            <a:off x="9097389" y="1385583"/>
            <a:ext cx="1147572" cy="6692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51" name="Retângulo: Cantos Arredondados 1050">
            <a:extLst>
              <a:ext uri="{FF2B5EF4-FFF2-40B4-BE49-F238E27FC236}">
                <a16:creationId xmlns:a16="http://schemas.microsoft.com/office/drawing/2014/main" id="{3037DE64-157D-8647-2ABC-0625AC07A2E7}"/>
              </a:ext>
            </a:extLst>
          </p:cNvPr>
          <p:cNvSpPr/>
          <p:nvPr/>
        </p:nvSpPr>
        <p:spPr>
          <a:xfrm>
            <a:off x="6163784" y="3874170"/>
            <a:ext cx="1284141" cy="6816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982">
              <a:defRPr/>
            </a:pPr>
            <a:r>
              <a:rPr lang="pt-BR" sz="1600" b="1" kern="0">
                <a:solidFill>
                  <a:srgbClr val="324798"/>
                </a:solidFill>
                <a:latin typeface="+mj-lt"/>
                <a:sym typeface="Arial"/>
              </a:rPr>
              <a:t>Notificação ao cidadão</a:t>
            </a:r>
          </a:p>
        </p:txBody>
      </p:sp>
    </p:spTree>
    <p:extLst>
      <p:ext uri="{BB962C8B-B14F-4D97-AF65-F5344CB8AC3E}">
        <p14:creationId xmlns:p14="http://schemas.microsoft.com/office/powerpoint/2010/main" val="89706453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814EE-ECF4-57C3-AE2E-AE73239E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538" y="514350"/>
            <a:ext cx="4775237" cy="552879"/>
          </a:xfrm>
        </p:spPr>
        <p:txBody>
          <a:bodyPr/>
          <a:lstStyle/>
          <a:p>
            <a:r>
              <a:rPr lang="pt-BR"/>
              <a:t>Valor de uso – Impacto social</a:t>
            </a:r>
          </a:p>
        </p:txBody>
      </p:sp>
      <p:pic>
        <p:nvPicPr>
          <p:cNvPr id="13" name="Espaço Reservado para Imagem 14">
            <a:extLst>
              <a:ext uri="{FF2B5EF4-FFF2-40B4-BE49-F238E27FC236}">
                <a16:creationId xmlns:a16="http://schemas.microsoft.com/office/drawing/2014/main" id="{58D3B761-884B-6924-D402-FB4D996FC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12457"/>
          <a:stretch/>
        </p:blipFill>
        <p:spPr>
          <a:xfrm>
            <a:off x="7041117" y="1103239"/>
            <a:ext cx="3633033" cy="5011811"/>
          </a:xfrm>
          <a:prstGeom prst="rect">
            <a:avLst/>
          </a:prstGeom>
        </p:spPr>
      </p:pic>
      <p:sp>
        <p:nvSpPr>
          <p:cNvPr id="16" name="Retângulo: Cantos Arredondados 5">
            <a:extLst>
              <a:ext uri="{FF2B5EF4-FFF2-40B4-BE49-F238E27FC236}">
                <a16:creationId xmlns:a16="http://schemas.microsoft.com/office/drawing/2014/main" id="{3878F198-A0BE-576A-1EEF-297B2078A08E}"/>
              </a:ext>
            </a:extLst>
          </p:cNvPr>
          <p:cNvSpPr/>
          <p:nvPr/>
        </p:nvSpPr>
        <p:spPr>
          <a:xfrm>
            <a:off x="1537367" y="1193081"/>
            <a:ext cx="5243718" cy="1194255"/>
          </a:xfrm>
          <a:prstGeom prst="roundRect">
            <a:avLst>
              <a:gd name="adj" fmla="val 58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2014">
              <a:defRPr/>
            </a:pPr>
            <a:r>
              <a:rPr lang="pt-BR" sz="1367">
                <a:solidFill>
                  <a:prstClr val="black">
                    <a:lumMod val="65000"/>
                    <a:lumOff val="35000"/>
                  </a:prstClr>
                </a:solidFill>
                <a:latin typeface="Montserrat Black"/>
              </a:rPr>
              <a:t>2014-2023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Atendimento na APS com diagnóstico e acompanhamento de hipertensão arterial;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Prescrição de medicamentos;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Exames e vacinas.</a:t>
            </a:r>
          </a:p>
        </p:txBody>
      </p:sp>
      <p:sp>
        <p:nvSpPr>
          <p:cNvPr id="17" name="Retângulo: Cantos Arredondados 9">
            <a:extLst>
              <a:ext uri="{FF2B5EF4-FFF2-40B4-BE49-F238E27FC236}">
                <a16:creationId xmlns:a16="http://schemas.microsoft.com/office/drawing/2014/main" id="{49999BE3-C769-2657-1862-1C2CF1261A7E}"/>
              </a:ext>
            </a:extLst>
          </p:cNvPr>
          <p:cNvSpPr/>
          <p:nvPr/>
        </p:nvSpPr>
        <p:spPr>
          <a:xfrm>
            <a:off x="1537367" y="2514002"/>
            <a:ext cx="5243718" cy="1194255"/>
          </a:xfrm>
          <a:prstGeom prst="roundRect">
            <a:avLst>
              <a:gd name="adj" fmla="val 58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2014">
              <a:defRPr/>
            </a:pPr>
            <a:r>
              <a:rPr lang="pt-BR" sz="1367">
                <a:solidFill>
                  <a:prstClr val="black">
                    <a:lumMod val="65000"/>
                    <a:lumOff val="35000"/>
                  </a:prstClr>
                </a:solidFill>
                <a:latin typeface="Montserrat Black"/>
              </a:rPr>
              <a:t>2016 e 2022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Internações por pico hipertensivo (Atenção especializada);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Prescrições com alteração de medicamentos (Atenção especializada);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Alergias a medicamentos;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Procedimentos;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Exames de imagens.</a:t>
            </a:r>
          </a:p>
        </p:txBody>
      </p:sp>
      <p:sp>
        <p:nvSpPr>
          <p:cNvPr id="18" name="Retângulo: Cantos Arredondados 10">
            <a:extLst>
              <a:ext uri="{FF2B5EF4-FFF2-40B4-BE49-F238E27FC236}">
                <a16:creationId xmlns:a16="http://schemas.microsoft.com/office/drawing/2014/main" id="{07EA05AF-1C42-2CC7-4691-49A9D9A93ED8}"/>
              </a:ext>
            </a:extLst>
          </p:cNvPr>
          <p:cNvSpPr/>
          <p:nvPr/>
        </p:nvSpPr>
        <p:spPr>
          <a:xfrm>
            <a:off x="1537367" y="3834923"/>
            <a:ext cx="5243718" cy="1194255"/>
          </a:xfrm>
          <a:prstGeom prst="roundRect">
            <a:avLst>
              <a:gd name="adj" fmla="val 58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2014">
              <a:defRPr/>
            </a:pPr>
            <a:r>
              <a:rPr lang="pt-BR" sz="1367">
                <a:solidFill>
                  <a:prstClr val="black">
                    <a:lumMod val="65000"/>
                    <a:lumOff val="35000"/>
                  </a:prstClr>
                </a:solidFill>
                <a:latin typeface="Montserrat Black"/>
              </a:rPr>
              <a:t>2017-2023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073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Registros pessoais das aferições de níveis pressóricos, glicêmicos e peso;</a:t>
            </a:r>
          </a:p>
        </p:txBody>
      </p:sp>
      <p:sp>
        <p:nvSpPr>
          <p:cNvPr id="19" name="Retângulo: Cantos Arredondados 11">
            <a:extLst>
              <a:ext uri="{FF2B5EF4-FFF2-40B4-BE49-F238E27FC236}">
                <a16:creationId xmlns:a16="http://schemas.microsoft.com/office/drawing/2014/main" id="{8DBB14B9-550C-6E18-0B26-6CF4DEFF83DF}"/>
              </a:ext>
            </a:extLst>
          </p:cNvPr>
          <p:cNvSpPr/>
          <p:nvPr/>
        </p:nvSpPr>
        <p:spPr>
          <a:xfrm>
            <a:off x="1537367" y="5155843"/>
            <a:ext cx="5243718" cy="913254"/>
          </a:xfrm>
          <a:prstGeom prst="roundRect">
            <a:avLst>
              <a:gd name="adj" fmla="val 5888"/>
            </a:avLst>
          </a:prstGeom>
          <a:solidFill>
            <a:srgbClr val="CBF4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2014">
              <a:defRPr/>
            </a:pPr>
            <a:r>
              <a:rPr lang="pt-BR" sz="1952">
                <a:solidFill>
                  <a:prstClr val="black">
                    <a:lumMod val="65000"/>
                    <a:lumOff val="35000"/>
                  </a:prstClr>
                </a:solidFill>
                <a:latin typeface="Montserrat Black"/>
              </a:rPr>
              <a:t>2023</a:t>
            </a:r>
          </a:p>
          <a:p>
            <a:pPr marL="167252" indent="-167252" defTabSz="892014">
              <a:buFontTx/>
              <a:buChar char="-"/>
              <a:defRPr/>
            </a:pPr>
            <a:r>
              <a:rPr lang="pt-BR" sz="1561">
                <a:solidFill>
                  <a:prstClr val="black">
                    <a:lumMod val="65000"/>
                    <a:lumOff val="35000"/>
                  </a:prstClr>
                </a:solidFill>
                <a:latin typeface="Montserrat"/>
              </a:rPr>
              <a:t>Gestação.</a:t>
            </a:r>
          </a:p>
        </p:txBody>
      </p:sp>
    </p:spTree>
    <p:extLst>
      <p:ext uri="{BB962C8B-B14F-4D97-AF65-F5344CB8AC3E}">
        <p14:creationId xmlns:p14="http://schemas.microsoft.com/office/powerpoint/2010/main" val="252071582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814EE-ECF4-57C3-AE2E-AE73239E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9"/>
            <a:ext cx="2549372" cy="1170124"/>
          </a:xfrm>
        </p:spPr>
        <p:txBody>
          <a:bodyPr>
            <a:normAutofit fontScale="90000"/>
          </a:bodyPr>
          <a:lstStyle/>
          <a:p>
            <a:r>
              <a:rPr lang="pt-BR"/>
              <a:t>ESTRUTURA DO MINISTÉRIO DA SAÚDE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8616C3E-A186-6570-261E-E7493B176CB1}"/>
              </a:ext>
            </a:extLst>
          </p:cNvPr>
          <p:cNvGrpSpPr/>
          <p:nvPr/>
        </p:nvGrpSpPr>
        <p:grpSpPr>
          <a:xfrm>
            <a:off x="739739" y="820066"/>
            <a:ext cx="11013882" cy="4727693"/>
            <a:chOff x="739739" y="820066"/>
            <a:chExt cx="11013882" cy="4727693"/>
          </a:xfrm>
        </p:grpSpPr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0F27F7EA-9ED0-27F1-7ED2-21F3B645B118}"/>
                </a:ext>
              </a:extLst>
            </p:cNvPr>
            <p:cNvSpPr txBox="1"/>
            <p:nvPr/>
          </p:nvSpPr>
          <p:spPr>
            <a:xfrm>
              <a:off x="2863250" y="1927011"/>
              <a:ext cx="2589098" cy="523220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 wrap="square" lIns="91440" tIns="45720" rIns="91440" bIns="45720" rtlCol="0" anchor="ctr">
              <a:spAutoFit/>
            </a:bodyPr>
            <a:lstStyle>
              <a:defPPr>
                <a:defRPr lang="pt-BR"/>
              </a:defPPr>
              <a:lvl1pPr marL="0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7176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14352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21529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28705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35881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43057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50234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257410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09049">
                <a:defRPr/>
              </a:pPr>
              <a:r>
                <a:rPr lang="pt-BR" sz="1400">
                  <a:solidFill>
                    <a:srgbClr val="324798"/>
                  </a:solidFill>
                  <a:latin typeface="+mj-lt"/>
                  <a:sym typeface="Arial"/>
                </a:rPr>
                <a:t>Secretaria Executiva</a:t>
              </a:r>
            </a:p>
            <a:p>
              <a:pPr algn="ctr" defTabSz="1809049">
                <a:defRPr/>
              </a:pPr>
              <a:r>
                <a:rPr lang="pt-BR" sz="1400">
                  <a:solidFill>
                    <a:srgbClr val="324798"/>
                  </a:solidFill>
                  <a:latin typeface="+mj-lt"/>
                  <a:sym typeface="Arial"/>
                </a:rPr>
                <a:t>SE</a:t>
              </a:r>
              <a:endParaRPr lang="pt-BR" sz="1400">
                <a:solidFill>
                  <a:srgbClr val="324798"/>
                </a:solidFill>
                <a:latin typeface="+mj-lt"/>
                <a:ea typeface="Calibri" panose="020F0502020204030204"/>
                <a:cs typeface="Calibri" panose="020F0502020204030204"/>
              </a:endParaRP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98194314-5D10-55E7-9F98-4457013F51DA}"/>
                </a:ext>
              </a:extLst>
            </p:cNvPr>
            <p:cNvSpPr txBox="1"/>
            <p:nvPr/>
          </p:nvSpPr>
          <p:spPr>
            <a:xfrm>
              <a:off x="3874634" y="820066"/>
              <a:ext cx="4739481" cy="53322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7176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14352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21529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28705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35881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43057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50234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257410" algn="l" defTabSz="1814352" rtl="0" eaLnBrk="1" latinLnBrk="0" hangingPunct="1">
                <a:defRPr sz="35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809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Gabinete da Ministra</a:t>
              </a:r>
            </a:p>
          </p:txBody>
        </p:sp>
        <p:cxnSp>
          <p:nvCxnSpPr>
            <p:cNvPr id="3" name="Conector de Seta Reta 2">
              <a:extLst>
                <a:ext uri="{FF2B5EF4-FFF2-40B4-BE49-F238E27FC236}">
                  <a16:creationId xmlns:a16="http://schemas.microsoft.com/office/drawing/2014/main" id="{F52476F7-29EF-8F56-39FF-382AAD6C6838}"/>
                </a:ext>
              </a:extLst>
            </p:cNvPr>
            <p:cNvCxnSpPr/>
            <p:nvPr/>
          </p:nvCxnSpPr>
          <p:spPr>
            <a:xfrm flipV="1">
              <a:off x="1467853" y="3177674"/>
              <a:ext cx="9560826" cy="21389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74890A20-E076-1DB1-2690-EC77031BD73D}"/>
                </a:ext>
              </a:extLst>
            </p:cNvPr>
            <p:cNvGrpSpPr/>
            <p:nvPr/>
          </p:nvGrpSpPr>
          <p:grpSpPr>
            <a:xfrm>
              <a:off x="5505581" y="1353293"/>
              <a:ext cx="1463743" cy="4194466"/>
              <a:chOff x="5534861" y="1353293"/>
              <a:chExt cx="1463743" cy="4194466"/>
            </a:xfrm>
          </p:grpSpPr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9A813BE7-3D95-F476-0D54-640FB60F3270}"/>
                  </a:ext>
                </a:extLst>
              </p:cNvPr>
              <p:cNvSpPr txBox="1"/>
              <p:nvPr/>
            </p:nvSpPr>
            <p:spPr>
              <a:xfrm>
                <a:off x="5534861" y="3510159"/>
                <a:ext cx="1463743" cy="2037600"/>
              </a:xfrm>
              <a:prstGeom prst="rect">
                <a:avLst/>
              </a:prstGeom>
              <a:noFill/>
              <a:ln w="38100">
                <a:solidFill>
                  <a:srgbClr val="FF9900"/>
                </a:solidFill>
              </a:ln>
            </p:spPr>
            <p:txBody>
              <a:bodyPr wrap="square" lIns="90000" tIns="108000" bIns="108000" rtlCol="0" anchor="ctr">
                <a:spAutoFit/>
              </a:bodyPr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Secretaria Especial de Atenção Indígena</a:t>
                </a:r>
              </a:p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SESAI</a:t>
                </a: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32479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5" name="Conector de Seta Reta 4">
                <a:extLst>
                  <a:ext uri="{FF2B5EF4-FFF2-40B4-BE49-F238E27FC236}">
                    <a16:creationId xmlns:a16="http://schemas.microsoft.com/office/drawing/2014/main" id="{FE4E8833-90B9-9CDF-747C-20EE1CDBFFE2}"/>
                  </a:ext>
                </a:extLst>
              </p:cNvPr>
              <p:cNvCxnSpPr>
                <a:cxnSpLocks/>
                <a:stCxn id="69" idx="2"/>
              </p:cNvCxnSpPr>
              <p:nvPr/>
            </p:nvCxnSpPr>
            <p:spPr>
              <a:xfrm>
                <a:off x="6273655" y="1353293"/>
                <a:ext cx="0" cy="21533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0FF158BB-2B49-482F-4353-9620BD51ED20}"/>
                </a:ext>
              </a:extLst>
            </p:cNvPr>
            <p:cNvGrpSpPr/>
            <p:nvPr/>
          </p:nvGrpSpPr>
          <p:grpSpPr>
            <a:xfrm>
              <a:off x="3936487" y="3184987"/>
              <a:ext cx="1463743" cy="2362772"/>
              <a:chOff x="3936487" y="3184987"/>
              <a:chExt cx="1463743" cy="2362772"/>
            </a:xfrm>
          </p:grpSpPr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2FA58908-4974-EE1B-839F-B52195F45472}"/>
                  </a:ext>
                </a:extLst>
              </p:cNvPr>
              <p:cNvSpPr txBox="1"/>
              <p:nvPr/>
            </p:nvSpPr>
            <p:spPr>
              <a:xfrm>
                <a:off x="3936487" y="3510159"/>
                <a:ext cx="1463743" cy="2037600"/>
              </a:xfrm>
              <a:prstGeom prst="rect">
                <a:avLst/>
              </a:prstGeom>
              <a:noFill/>
              <a:ln w="38100">
                <a:solidFill>
                  <a:srgbClr val="FF9900"/>
                </a:solidFill>
              </a:ln>
            </p:spPr>
            <p:txBody>
              <a:bodyPr wrap="square" lIns="90000" tIns="108000" bIns="108000" rtlCol="0" anchor="ctr">
                <a:spAutoFit/>
              </a:bodyPr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Secretaria de Vigilância à Saúde e Ambiental</a:t>
                </a:r>
              </a:p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SVSA</a:t>
                </a:r>
              </a:p>
            </p:txBody>
          </p:sp>
          <p:cxnSp>
            <p:nvCxnSpPr>
              <p:cNvPr id="11" name="Conector de Seta Reta 10">
                <a:extLst>
                  <a:ext uri="{FF2B5EF4-FFF2-40B4-BE49-F238E27FC236}">
                    <a16:creationId xmlns:a16="http://schemas.microsoft.com/office/drawing/2014/main" id="{5ABBFD2C-C489-B977-88DD-E224AD8E8D10}"/>
                  </a:ext>
                </a:extLst>
              </p:cNvPr>
              <p:cNvCxnSpPr/>
              <p:nvPr/>
            </p:nvCxnSpPr>
            <p:spPr>
              <a:xfrm>
                <a:off x="4671750" y="3184987"/>
                <a:ext cx="5349" cy="32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4179ABA1-9475-B1F9-7F1C-350DB8F472D3}"/>
                </a:ext>
              </a:extLst>
            </p:cNvPr>
            <p:cNvGrpSpPr/>
            <p:nvPr/>
          </p:nvGrpSpPr>
          <p:grpSpPr>
            <a:xfrm>
              <a:off x="2338113" y="3184987"/>
              <a:ext cx="1463743" cy="2362772"/>
              <a:chOff x="2338113" y="3184987"/>
              <a:chExt cx="1463743" cy="2362772"/>
            </a:xfrm>
          </p:grpSpPr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D38F8B0A-184D-F751-1E26-1A9332684EB5}"/>
                  </a:ext>
                </a:extLst>
              </p:cNvPr>
              <p:cNvSpPr txBox="1"/>
              <p:nvPr/>
            </p:nvSpPr>
            <p:spPr>
              <a:xfrm>
                <a:off x="2338113" y="3510159"/>
                <a:ext cx="1463743" cy="2037600"/>
              </a:xfrm>
              <a:prstGeom prst="rect">
                <a:avLst/>
              </a:prstGeom>
              <a:noFill/>
              <a:ln w="38100">
                <a:solidFill>
                  <a:srgbClr val="FF9900"/>
                </a:solidFill>
              </a:ln>
            </p:spPr>
            <p:txBody>
              <a:bodyPr wrap="square" lIns="90000" tIns="108000" bIns="108000" rtlCol="0" anchor="ctr">
                <a:spAutoFit/>
              </a:bodyPr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8090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Secretaria de Atenção Especializada em Saúde</a:t>
                </a:r>
              </a:p>
              <a:p>
                <a:pPr marL="0" marR="0" lvl="0" indent="0" algn="ctr" defTabSz="18090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SAES</a:t>
                </a: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32479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2" name="Conector de Seta Reta 11">
                <a:extLst>
                  <a:ext uri="{FF2B5EF4-FFF2-40B4-BE49-F238E27FC236}">
                    <a16:creationId xmlns:a16="http://schemas.microsoft.com/office/drawing/2014/main" id="{96C46A40-7F99-48C8-9F31-331FBB214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6692" y="3184987"/>
                <a:ext cx="5349" cy="32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E51BB39A-E21E-8AF6-BAD4-7D15475750FC}"/>
                </a:ext>
              </a:extLst>
            </p:cNvPr>
            <p:cNvGrpSpPr/>
            <p:nvPr/>
          </p:nvGrpSpPr>
          <p:grpSpPr>
            <a:xfrm>
              <a:off x="739739" y="3184987"/>
              <a:ext cx="1463743" cy="2362772"/>
              <a:chOff x="739739" y="3184987"/>
              <a:chExt cx="1463743" cy="2362772"/>
            </a:xfrm>
          </p:grpSpPr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AB3E4AF4-AB88-C272-AF04-AE5E20E2B8BD}"/>
                  </a:ext>
                </a:extLst>
              </p:cNvPr>
              <p:cNvSpPr txBox="1"/>
              <p:nvPr/>
            </p:nvSpPr>
            <p:spPr>
              <a:xfrm>
                <a:off x="739739" y="3510159"/>
                <a:ext cx="1463743" cy="2037600"/>
              </a:xfrm>
              <a:prstGeom prst="rect">
                <a:avLst/>
              </a:prstGeom>
              <a:noFill/>
              <a:ln w="38100">
                <a:solidFill>
                  <a:srgbClr val="FF9900"/>
                </a:solidFill>
              </a:ln>
            </p:spPr>
            <p:txBody>
              <a:bodyPr wrap="square" lIns="90000" tIns="108000" bIns="108000" rtlCol="0" anchor="ctr">
                <a:spAutoFit/>
              </a:bodyPr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8090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Secretaria de Atenção Primária à Saúde</a:t>
                </a:r>
              </a:p>
              <a:p>
                <a:pPr marL="0" marR="0" lvl="0" indent="0" algn="ctr" defTabSz="18090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SAPS</a:t>
                </a: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32479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3" name="Conector de Seta Reta 12">
                <a:extLst>
                  <a:ext uri="{FF2B5EF4-FFF2-40B4-BE49-F238E27FC236}">
                    <a16:creationId xmlns:a16="http://schemas.microsoft.com/office/drawing/2014/main" id="{709E5CCE-F355-8158-2192-D6C78AC5E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5002" y="3184987"/>
                <a:ext cx="5349" cy="32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2B546C06-C63B-129A-0DAE-B6A4AE78ABE3}"/>
                </a:ext>
              </a:extLst>
            </p:cNvPr>
            <p:cNvGrpSpPr/>
            <p:nvPr/>
          </p:nvGrpSpPr>
          <p:grpSpPr>
            <a:xfrm>
              <a:off x="7119867" y="3184987"/>
              <a:ext cx="1463743" cy="2362772"/>
              <a:chOff x="7119867" y="3184987"/>
              <a:chExt cx="1463743" cy="2362772"/>
            </a:xfrm>
          </p:grpSpPr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44DEF294-C3A9-E63A-0BED-11D1BFCDE61D}"/>
                  </a:ext>
                </a:extLst>
              </p:cNvPr>
              <p:cNvSpPr txBox="1"/>
              <p:nvPr/>
            </p:nvSpPr>
            <p:spPr>
              <a:xfrm>
                <a:off x="7119867" y="3510159"/>
                <a:ext cx="1463743" cy="2037600"/>
              </a:xfrm>
              <a:prstGeom prst="rect">
                <a:avLst/>
              </a:prstGeom>
              <a:noFill/>
              <a:ln w="38100">
                <a:solidFill>
                  <a:srgbClr val="FF9900"/>
                </a:solidFill>
              </a:ln>
            </p:spPr>
            <p:txBody>
              <a:bodyPr wrap="square" lIns="90000" tIns="108000" bIns="108000" rtlCol="0" anchor="ctr">
                <a:spAutoFit/>
              </a:bodyPr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Secretaria de Ciência, Tecnologia, Inovação e do Complexo Econômico-Industrial da Saúde</a:t>
                </a:r>
              </a:p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SECTICS</a:t>
                </a:r>
              </a:p>
            </p:txBody>
          </p:sp>
          <p:cxnSp>
            <p:nvCxnSpPr>
              <p:cNvPr id="14" name="Conector de Seta Reta 13">
                <a:extLst>
                  <a:ext uri="{FF2B5EF4-FFF2-40B4-BE49-F238E27FC236}">
                    <a16:creationId xmlns:a16="http://schemas.microsoft.com/office/drawing/2014/main" id="{69C37EF3-744C-B1DA-8433-93C2EB7BC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8446" y="3184987"/>
                <a:ext cx="5349" cy="32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096A5C4C-8B63-EDD0-548D-93E1E8660362}"/>
                </a:ext>
              </a:extLst>
            </p:cNvPr>
            <p:cNvGrpSpPr/>
            <p:nvPr/>
          </p:nvGrpSpPr>
          <p:grpSpPr>
            <a:xfrm>
              <a:off x="8704872" y="3182682"/>
              <a:ext cx="1463743" cy="2365077"/>
              <a:chOff x="8704872" y="3182682"/>
              <a:chExt cx="1463743" cy="2365077"/>
            </a:xfrm>
          </p:grpSpPr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9DBBA7EF-632B-B8D1-BA8C-87AC34821D0F}"/>
                  </a:ext>
                </a:extLst>
              </p:cNvPr>
              <p:cNvSpPr txBox="1"/>
              <p:nvPr/>
            </p:nvSpPr>
            <p:spPr>
              <a:xfrm>
                <a:off x="8704872" y="3510159"/>
                <a:ext cx="1463743" cy="2037600"/>
              </a:xfrm>
              <a:prstGeom prst="rect">
                <a:avLst/>
              </a:prstGeom>
              <a:noFill/>
              <a:ln w="38100">
                <a:solidFill>
                  <a:srgbClr val="FF9900"/>
                </a:solidFill>
              </a:ln>
            </p:spPr>
            <p:txBody>
              <a:bodyPr wrap="square" lIns="90000" tIns="108000" bIns="108000" rtlCol="0" anchor="ctr">
                <a:spAutoFit/>
              </a:bodyPr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Secretaria de Gestão do trabalho e da Educação na Saúde</a:t>
                </a:r>
              </a:p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SGTES</a:t>
                </a: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32479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5" name="Conector de Seta Reta 14">
                <a:extLst>
                  <a:ext uri="{FF2B5EF4-FFF2-40B4-BE49-F238E27FC236}">
                    <a16:creationId xmlns:a16="http://schemas.microsoft.com/office/drawing/2014/main" id="{E7AD0016-83D6-05C8-5157-257DF80FB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0135" y="3182682"/>
                <a:ext cx="5349" cy="32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5B72D199-C68D-A5B9-A20C-E791CD1D9737}"/>
                </a:ext>
              </a:extLst>
            </p:cNvPr>
            <p:cNvGrpSpPr/>
            <p:nvPr/>
          </p:nvGrpSpPr>
          <p:grpSpPr>
            <a:xfrm>
              <a:off x="10289878" y="3182682"/>
              <a:ext cx="1463743" cy="2365077"/>
              <a:chOff x="10289878" y="3182682"/>
              <a:chExt cx="1463743" cy="2365077"/>
            </a:xfrm>
          </p:grpSpPr>
          <p:sp>
            <p:nvSpPr>
              <p:cNvPr id="76" name="CaixaDeTexto 75">
                <a:extLst>
                  <a:ext uri="{FF2B5EF4-FFF2-40B4-BE49-F238E27FC236}">
                    <a16:creationId xmlns:a16="http://schemas.microsoft.com/office/drawing/2014/main" id="{0625B14B-F92E-D948-30A1-1B34471E5BA2}"/>
                  </a:ext>
                </a:extLst>
              </p:cNvPr>
              <p:cNvSpPr txBox="1"/>
              <p:nvPr/>
            </p:nvSpPr>
            <p:spPr>
              <a:xfrm>
                <a:off x="10289878" y="3510159"/>
                <a:ext cx="1463743" cy="2037600"/>
              </a:xfrm>
              <a:prstGeom prst="rect">
                <a:avLst/>
              </a:prstGeom>
              <a:solidFill>
                <a:srgbClr val="FFC979"/>
              </a:solidFill>
              <a:ln w="38100">
                <a:solidFill>
                  <a:srgbClr val="FF9900"/>
                </a:solidFill>
              </a:ln>
            </p:spPr>
            <p:txBody>
              <a:bodyPr wrap="square" lIns="90000" tIns="108000" bIns="108000" rtlCol="0" anchor="ctr">
                <a:spAutoFit/>
              </a:bodyPr>
              <a:lstStyle>
                <a:defPPr>
                  <a:defRPr lang="pt-BR"/>
                </a:defPPr>
                <a:lvl1pPr marL="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7176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4352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21529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8705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35881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43057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50234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57410" algn="l" defTabSz="1814352" rtl="0" eaLnBrk="1" latinLnBrk="0" hangingPunct="1">
                  <a:defRPr sz="35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Secretaria de Informação e Saúde Digital</a:t>
                </a:r>
              </a:p>
              <a:p>
                <a:pPr marL="0" marR="0" lvl="0" indent="0" algn="ctr" defTabSz="140703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4798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rPr>
                  <a:t>SEIDIGI</a:t>
                </a: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32479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6" name="Conector de Seta Reta 15">
                <a:extLst>
                  <a:ext uri="{FF2B5EF4-FFF2-40B4-BE49-F238E27FC236}">
                    <a16:creationId xmlns:a16="http://schemas.microsoft.com/office/drawing/2014/main" id="{3CE6BC0B-F7D1-40AE-C723-62A133F74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8457" y="3182682"/>
                <a:ext cx="5349" cy="32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72CA889A-F9F9-C97E-2A5F-D5B379DDE6D7}"/>
                </a:ext>
              </a:extLst>
            </p:cNvPr>
            <p:cNvCxnSpPr/>
            <p:nvPr/>
          </p:nvCxnSpPr>
          <p:spPr>
            <a:xfrm flipH="1">
              <a:off x="5484562" y="2197267"/>
              <a:ext cx="756653" cy="53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89606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BEA5A9F6-8BD4-63F3-66B5-EFC728EDE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/>
          <a:stretch/>
        </p:blipFill>
        <p:spPr>
          <a:xfrm>
            <a:off x="0" y="-1"/>
            <a:ext cx="12192000" cy="6858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554098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BC2752-18B9-6514-2B38-BE3462AF1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3" b="1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669316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89542ED-9D91-6548-5EEF-E5D62CDED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330" r="3583" b="1"/>
          <a:stretch/>
        </p:blipFill>
        <p:spPr>
          <a:xfrm>
            <a:off x="3052" y="0"/>
            <a:ext cx="12188947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CD1981-4816-9B8C-6D92-8AA03340DD1B}"/>
              </a:ext>
            </a:extLst>
          </p:cNvPr>
          <p:cNvSpPr txBox="1"/>
          <p:nvPr/>
        </p:nvSpPr>
        <p:spPr>
          <a:xfrm>
            <a:off x="509639" y="1894977"/>
            <a:ext cx="5845441" cy="2988798"/>
          </a:xfrm>
          <a:prstGeom prst="rect">
            <a:avLst/>
          </a:prstGeom>
        </p:spPr>
        <p:txBody>
          <a:bodyPr vert="horz" lIns="89218" tIns="44610" rIns="89218" bIns="44610" rtlCol="0" anchor="b">
            <a:normAutofit fontScale="77500" lnSpcReduction="20000"/>
          </a:bodyPr>
          <a:lstStyle>
            <a:defPPr>
              <a:defRPr lang="pt-BR"/>
            </a:defPPr>
            <a:lvl1pPr marL="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176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52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1529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8705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35881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43057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234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7410" algn="l" defTabSz="1814352" rtl="0" eaLnBrk="1" latinLnBrk="0" hangingPunct="1">
              <a:defRPr sz="35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76">
              <a:lnSpc>
                <a:spcPct val="90000"/>
              </a:lnSpc>
              <a:spcBef>
                <a:spcPct val="0"/>
              </a:spcBef>
              <a:spcAft>
                <a:spcPts val="585"/>
              </a:spcAft>
            </a:pPr>
            <a:r>
              <a:rPr lang="en-US" sz="4800" b="1" kern="0" dirty="0">
                <a:solidFill>
                  <a:srgbClr val="002060"/>
                </a:solidFill>
                <a:latin typeface="+mj-lt"/>
                <a:cs typeface="Arial"/>
              </a:rPr>
              <a:t>Expandir o uso do SUS Digital Profissional para os demais níveis de atenção. </a:t>
            </a:r>
          </a:p>
          <a:p>
            <a:pPr defTabSz="450876">
              <a:lnSpc>
                <a:spcPct val="90000"/>
              </a:lnSpc>
              <a:spcBef>
                <a:spcPct val="0"/>
              </a:spcBef>
              <a:spcAft>
                <a:spcPts val="585"/>
              </a:spcAft>
            </a:pPr>
            <a:endParaRPr lang="en-US" sz="3999" b="1" kern="0" dirty="0">
              <a:solidFill>
                <a:srgbClr val="FFFFFF"/>
              </a:solidFill>
              <a:latin typeface="+mj-lt"/>
              <a:cs typeface="Arial"/>
            </a:endParaRPr>
          </a:p>
          <a:p>
            <a:pPr defTabSz="450876">
              <a:lnSpc>
                <a:spcPct val="90000"/>
              </a:lnSpc>
              <a:spcBef>
                <a:spcPct val="0"/>
              </a:spcBef>
              <a:spcAft>
                <a:spcPts val="585"/>
              </a:spcAft>
            </a:pPr>
            <a:r>
              <a:rPr lang="en-US" sz="3999" b="1" kern="0" dirty="0">
                <a:solidFill>
                  <a:srgbClr val="FF6600"/>
                </a:solidFill>
                <a:latin typeface="+mj-lt"/>
                <a:cs typeface="Arial"/>
              </a:rPr>
              <a:t>Atenção </a:t>
            </a:r>
            <a:r>
              <a:rPr lang="en-US" sz="3999" b="1" kern="0" dirty="0" err="1">
                <a:solidFill>
                  <a:srgbClr val="FF6600"/>
                </a:solidFill>
                <a:latin typeface="+mj-lt"/>
                <a:cs typeface="Arial"/>
              </a:rPr>
              <a:t>Especializada</a:t>
            </a:r>
            <a:endParaRPr lang="en-US" sz="3999" b="1" kern="0" dirty="0">
              <a:solidFill>
                <a:srgbClr val="FF6600"/>
              </a:solidFill>
              <a:latin typeface="+mj-lt"/>
              <a:cs typeface="Arial"/>
            </a:endParaRPr>
          </a:p>
          <a:p>
            <a:pPr defTabSz="450876">
              <a:lnSpc>
                <a:spcPct val="90000"/>
              </a:lnSpc>
              <a:spcBef>
                <a:spcPct val="0"/>
              </a:spcBef>
              <a:spcAft>
                <a:spcPts val="585"/>
              </a:spcAft>
            </a:pPr>
            <a:r>
              <a:rPr lang="en-US" sz="3999" b="1" kern="0" dirty="0">
                <a:solidFill>
                  <a:srgbClr val="FF6600"/>
                </a:solidFill>
                <a:latin typeface="+mj-lt"/>
                <a:cs typeface="Arial"/>
              </a:rPr>
              <a:t>(</a:t>
            </a:r>
            <a:r>
              <a:rPr lang="en-US" sz="3999" b="1" kern="0" dirty="0" err="1">
                <a:solidFill>
                  <a:srgbClr val="FF6600"/>
                </a:solidFill>
                <a:latin typeface="+mj-lt"/>
                <a:cs typeface="Arial"/>
              </a:rPr>
              <a:t>AGHUx</a:t>
            </a:r>
            <a:r>
              <a:rPr lang="en-US" sz="3999" b="1" kern="0" dirty="0">
                <a:solidFill>
                  <a:srgbClr val="FF6600"/>
                </a:solidFill>
                <a:latin typeface="+mj-lt"/>
                <a:cs typeface="Arial"/>
              </a:rPr>
              <a:t>)</a:t>
            </a:r>
          </a:p>
        </p:txBody>
      </p:sp>
      <p:pic>
        <p:nvPicPr>
          <p:cNvPr id="3" name="Imagem 2" descr="Código QR&#10;&#10;Descrição gerada automaticamente">
            <a:extLst>
              <a:ext uri="{FF2B5EF4-FFF2-40B4-BE49-F238E27FC236}">
                <a16:creationId xmlns:a16="http://schemas.microsoft.com/office/drawing/2014/main" id="{27539517-65AB-101B-2D3C-8C2A7A070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776141"/>
            <a:ext cx="5446394" cy="54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4393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8B766D82-A767-6D68-4E43-6A2ED36BB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duotone>
              <a:prstClr val="black"/>
              <a:srgbClr val="293E59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723" y="-902940"/>
            <a:ext cx="13033375" cy="133775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80EC06-1A2F-431F-B074-5402A09F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14" y="518871"/>
            <a:ext cx="3448154" cy="1736241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pt-BR" sz="4000" dirty="0"/>
              <a:t>Transformação Digital no SUS </a:t>
            </a:r>
          </a:p>
        </p:txBody>
      </p:sp>
      <p:pic>
        <p:nvPicPr>
          <p:cNvPr id="20" name="Imagem 1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7531F1A-E6E3-A7BB-D846-561027A5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218" y="1275330"/>
            <a:ext cx="1359519" cy="565267"/>
          </a:xfrm>
          <a:prstGeom prst="rect">
            <a:avLst/>
          </a:prstGeom>
        </p:spPr>
      </p:pic>
      <p:pic>
        <p:nvPicPr>
          <p:cNvPr id="26" name="Imagem 25" descr="Logotipo&#10;&#10;Descrição gerada automaticamente">
            <a:extLst>
              <a:ext uri="{FF2B5EF4-FFF2-40B4-BE49-F238E27FC236}">
                <a16:creationId xmlns:a16="http://schemas.microsoft.com/office/drawing/2014/main" id="{53240503-0F95-A8CE-0E8E-9210A74A0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50" y="1326262"/>
            <a:ext cx="1134697" cy="524982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9D1081FF-40B7-FBDA-0316-98DF3E20B4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71" y="2931144"/>
            <a:ext cx="2486908" cy="1103608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F48E6F9-2544-9DA5-C980-6C54F1665F55}"/>
              </a:ext>
            </a:extLst>
          </p:cNvPr>
          <p:cNvGrpSpPr/>
          <p:nvPr/>
        </p:nvGrpSpPr>
        <p:grpSpPr>
          <a:xfrm>
            <a:off x="5993100" y="2007813"/>
            <a:ext cx="5571075" cy="4416560"/>
            <a:chOff x="6218758" y="1889279"/>
            <a:chExt cx="5332221" cy="4227205"/>
          </a:xfrm>
        </p:grpSpPr>
        <p:grpSp>
          <p:nvGrpSpPr>
            <p:cNvPr id="213" name="Agrupar 212">
              <a:extLst>
                <a:ext uri="{FF2B5EF4-FFF2-40B4-BE49-F238E27FC236}">
                  <a16:creationId xmlns:a16="http://schemas.microsoft.com/office/drawing/2014/main" id="{4001A703-1B0D-77A1-0B55-63141A8BC53E}"/>
                </a:ext>
              </a:extLst>
            </p:cNvPr>
            <p:cNvGrpSpPr/>
            <p:nvPr/>
          </p:nvGrpSpPr>
          <p:grpSpPr>
            <a:xfrm>
              <a:off x="6218758" y="1889279"/>
              <a:ext cx="5332221" cy="4227205"/>
              <a:chOff x="456741" y="865569"/>
              <a:chExt cx="8266877" cy="6680482"/>
            </a:xfrm>
          </p:grpSpPr>
          <p:pic>
            <p:nvPicPr>
              <p:cNvPr id="214" name="Picture 5" descr="A black screen on a black background&#10;&#10;Description automatically generated">
                <a:extLst>
                  <a:ext uri="{FF2B5EF4-FFF2-40B4-BE49-F238E27FC236}">
                    <a16:creationId xmlns:a16="http://schemas.microsoft.com/office/drawing/2014/main" id="{519AD345-D01D-8302-EDF2-36EEBCFA4E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363"/>
              <a:stretch/>
            </p:blipFill>
            <p:spPr>
              <a:xfrm>
                <a:off x="456741" y="865569"/>
                <a:ext cx="8266877" cy="6680482"/>
              </a:xfrm>
              <a:prstGeom prst="rect">
                <a:avLst/>
              </a:prstGeom>
            </p:spPr>
          </p:pic>
          <p:sp>
            <p:nvSpPr>
              <p:cNvPr id="215" name="Retângulo: Cantos Arredondados 214">
                <a:extLst>
                  <a:ext uri="{FF2B5EF4-FFF2-40B4-BE49-F238E27FC236}">
                    <a16:creationId xmlns:a16="http://schemas.microsoft.com/office/drawing/2014/main" id="{226FA17C-3163-DE5E-C737-A0774D693651}"/>
                  </a:ext>
                </a:extLst>
              </p:cNvPr>
              <p:cNvSpPr/>
              <p:nvPr/>
            </p:nvSpPr>
            <p:spPr>
              <a:xfrm>
                <a:off x="495468" y="902315"/>
                <a:ext cx="8189318" cy="4877451"/>
              </a:xfrm>
              <a:prstGeom prst="roundRect">
                <a:avLst>
                  <a:gd name="adj" fmla="val 1814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6" name="Picture 3">
                <a:extLst>
                  <a:ext uri="{FF2B5EF4-FFF2-40B4-BE49-F238E27FC236}">
                    <a16:creationId xmlns:a16="http://schemas.microsoft.com/office/drawing/2014/main" id="{E835AC84-D5DA-697E-0F3B-C631994D32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3" t="75" r="17169" b="17157"/>
              <a:stretch/>
            </p:blipFill>
            <p:spPr>
              <a:xfrm>
                <a:off x="709502" y="1139148"/>
                <a:ext cx="7769846" cy="4376358"/>
              </a:xfrm>
              <a:prstGeom prst="roundRect">
                <a:avLst>
                  <a:gd name="adj" fmla="val 559"/>
                </a:avLst>
              </a:prstGeom>
              <a:ln>
                <a:noFill/>
              </a:ln>
              <a:effectLst/>
            </p:spPr>
          </p:pic>
        </p:grpSp>
        <p:pic>
          <p:nvPicPr>
            <p:cNvPr id="21" name="Imagem 20" descr="Doutor falando com paciente">
              <a:extLst>
                <a:ext uri="{FF2B5EF4-FFF2-40B4-BE49-F238E27FC236}">
                  <a16:creationId xmlns:a16="http://schemas.microsoft.com/office/drawing/2014/main" id="{071CE789-5CCF-CC39-2696-3D49D7536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3" t="7122" r="25440" b="33617"/>
            <a:stretch/>
          </p:blipFill>
          <p:spPr>
            <a:xfrm>
              <a:off x="9978097" y="3551214"/>
              <a:ext cx="1202131" cy="11838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3666D704-9BBB-C701-0125-AAEC71B4A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1" t="6627" r="28840" b="41542"/>
            <a:stretch/>
          </p:blipFill>
          <p:spPr>
            <a:xfrm>
              <a:off x="9973574" y="2156325"/>
              <a:ext cx="1211175" cy="1192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7AEF5A5-E0B9-BD41-E8AE-0565D11E117A}"/>
              </a:ext>
            </a:extLst>
          </p:cNvPr>
          <p:cNvGrpSpPr/>
          <p:nvPr/>
        </p:nvGrpSpPr>
        <p:grpSpPr>
          <a:xfrm>
            <a:off x="3230379" y="1962070"/>
            <a:ext cx="2108714" cy="4306968"/>
            <a:chOff x="1655236" y="1427844"/>
            <a:chExt cx="2117178" cy="4324255"/>
          </a:xfrm>
        </p:grpSpPr>
        <p:pic>
          <p:nvPicPr>
            <p:cNvPr id="208" name="Espaço Reservado para Conteúdo 12">
              <a:extLst>
                <a:ext uri="{FF2B5EF4-FFF2-40B4-BE49-F238E27FC236}">
                  <a16:creationId xmlns:a16="http://schemas.microsoft.com/office/drawing/2014/main" id="{9DB461C9-95C4-9F30-E6C0-B2F5AF63C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" r="79"/>
            <a:stretch/>
          </p:blipFill>
          <p:spPr>
            <a:xfrm>
              <a:off x="1655236" y="1427844"/>
              <a:ext cx="2117178" cy="43242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19E12309-F018-152A-2467-AA0653A34391}"/>
                </a:ext>
              </a:extLst>
            </p:cNvPr>
            <p:cNvGrpSpPr/>
            <p:nvPr/>
          </p:nvGrpSpPr>
          <p:grpSpPr>
            <a:xfrm>
              <a:off x="1849969" y="1574800"/>
              <a:ext cx="1696403" cy="3791859"/>
              <a:chOff x="1849969" y="1574800"/>
              <a:chExt cx="1696403" cy="3791859"/>
            </a:xfrm>
          </p:grpSpPr>
          <p:pic>
            <p:nvPicPr>
              <p:cNvPr id="13" name="Imagem 12" descr="Doutor falando com paciente">
                <a:extLst>
                  <a:ext uri="{FF2B5EF4-FFF2-40B4-BE49-F238E27FC236}">
                    <a16:creationId xmlns:a16="http://schemas.microsoft.com/office/drawing/2014/main" id="{C9455427-A8C1-0218-2E98-04D2AAB5D6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43" t="7122" r="25440" b="33617"/>
              <a:stretch/>
            </p:blipFill>
            <p:spPr>
              <a:xfrm>
                <a:off x="1881278" y="1869019"/>
                <a:ext cx="1665094" cy="163982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id="{A1938B90-A625-0BF1-9B03-384CF3C9B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71" t="6627" r="28840" b="41542"/>
              <a:stretch/>
            </p:blipFill>
            <p:spPr>
              <a:xfrm>
                <a:off x="1881278" y="3726833"/>
                <a:ext cx="1665094" cy="163982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C3A981A-A973-5B42-922D-54385CA8DD11}"/>
                  </a:ext>
                </a:extLst>
              </p:cNvPr>
              <p:cNvSpPr/>
              <p:nvPr/>
            </p:nvSpPr>
            <p:spPr>
              <a:xfrm>
                <a:off x="1849969" y="1574800"/>
                <a:ext cx="309033" cy="1472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36672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ídeo SUS Digital Profissional ">
            <a:hlinkClick r:id="" action="ppaction://media"/>
            <a:extLst>
              <a:ext uri="{FF2B5EF4-FFF2-40B4-BE49-F238E27FC236}">
                <a16:creationId xmlns:a16="http://schemas.microsoft.com/office/drawing/2014/main" id="{94B8430B-446D-D3B4-F227-F7EABDB6D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8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AB0C2-B0D9-7899-EC0D-7D051F0294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Programa SUS Digital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1418ACE0-3538-BEE5-2975-376050FC3FC3}"/>
              </a:ext>
            </a:extLst>
          </p:cNvPr>
          <p:cNvSpPr txBox="1">
            <a:spLocks/>
          </p:cNvSpPr>
          <p:nvPr/>
        </p:nvSpPr>
        <p:spPr>
          <a:xfrm>
            <a:off x="1576259" y="1436037"/>
            <a:ext cx="8671390" cy="557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srgbClr val="324798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406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D5D225F-B0A4-0FBB-1B9B-9FE497F5559D}"/>
              </a:ext>
            </a:extLst>
          </p:cNvPr>
          <p:cNvSpPr/>
          <p:nvPr/>
        </p:nvSpPr>
        <p:spPr>
          <a:xfrm>
            <a:off x="6366910" y="1652379"/>
            <a:ext cx="5358212" cy="1573042"/>
          </a:xfrm>
          <a:prstGeom prst="roundRect">
            <a:avLst>
              <a:gd name="adj" fmla="val 2368"/>
            </a:avLst>
          </a:prstGeom>
          <a:solidFill>
            <a:srgbClr val="3535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0" tIns="144000" rIns="288000" bIns="144000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pt-BR" sz="1600">
                <a:solidFill>
                  <a:schemeClr val="bg1"/>
                </a:solidFill>
              </a:rPr>
              <a:t>Promover a transformação digital no SUS, para favorecer o acesso universal e equitativo às ações e aos serviços de saúde do SUS, a integralidade e a resolubilidade da atenção à saúde, por meio do acesso a bens e serviços de saúde digital e de inovação aplicável à saúde</a:t>
            </a:r>
          </a:p>
          <a:p>
            <a:pPr algn="ctr"/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5471B97-E7D6-61D7-50B0-8CD7093BCCAE}"/>
              </a:ext>
            </a:extLst>
          </p:cNvPr>
          <p:cNvGrpSpPr/>
          <p:nvPr/>
        </p:nvGrpSpPr>
        <p:grpSpPr>
          <a:xfrm>
            <a:off x="5311395" y="1652379"/>
            <a:ext cx="1283300" cy="1573042"/>
            <a:chOff x="3852808" y="701585"/>
            <a:chExt cx="1283300" cy="1573042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1A58AAC8-1748-4220-AE02-CCADE5894AEC}"/>
                </a:ext>
              </a:extLst>
            </p:cNvPr>
            <p:cNvSpPr/>
            <p:nvPr/>
          </p:nvSpPr>
          <p:spPr>
            <a:xfrm>
              <a:off x="3852808" y="701585"/>
              <a:ext cx="1283300" cy="1573042"/>
            </a:xfrm>
            <a:prstGeom prst="roundRect">
              <a:avLst>
                <a:gd name="adj" fmla="val 2368"/>
              </a:avLst>
            </a:prstGeom>
            <a:solidFill>
              <a:srgbClr val="3153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44000" tIns="144000" rIns="144000" bIns="144000" rtlCol="0" anchor="b" anchorCtr="0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b="1">
                  <a:solidFill>
                    <a:schemeClr val="bg1"/>
                  </a:solidFill>
                </a:rPr>
                <a:t>Missão</a:t>
              </a:r>
            </a:p>
          </p:txBody>
        </p:sp>
        <p:pic>
          <p:nvPicPr>
            <p:cNvPr id="24" name="Gráfico 23" descr="Foguete com preenchimento sólido">
              <a:extLst>
                <a:ext uri="{FF2B5EF4-FFF2-40B4-BE49-F238E27FC236}">
                  <a16:creationId xmlns:a16="http://schemas.microsoft.com/office/drawing/2014/main" id="{DD94D0DE-B395-E687-4179-14BB37C35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053646" y="860402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044854B-2733-6614-15C0-763AA2CF8869}"/>
              </a:ext>
            </a:extLst>
          </p:cNvPr>
          <p:cNvSpPr/>
          <p:nvPr/>
        </p:nvSpPr>
        <p:spPr>
          <a:xfrm>
            <a:off x="6366910" y="3515436"/>
            <a:ext cx="5358212" cy="1573042"/>
          </a:xfrm>
          <a:prstGeom prst="roundRect">
            <a:avLst>
              <a:gd name="adj" fmla="val 2368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0" tIns="144000" rIns="288000" bIns="144000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pt-BR" sz="1600">
                <a:solidFill>
                  <a:schemeClr val="bg1"/>
                </a:solidFill>
              </a:rPr>
              <a:t>Uso apropriado, ético e crítico de novas tecnologias digitais, proposição de soluções digitais colaborativas e livres, formação e educação permanente, protagonismo do cidadão, interoperabilidade e proteção de dados</a:t>
            </a:r>
          </a:p>
          <a:p>
            <a:pPr algn="ctr"/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8096EBE-BB92-756A-9079-7E68EE8B70D6}"/>
              </a:ext>
            </a:extLst>
          </p:cNvPr>
          <p:cNvGrpSpPr/>
          <p:nvPr/>
        </p:nvGrpSpPr>
        <p:grpSpPr>
          <a:xfrm>
            <a:off x="5311395" y="3515435"/>
            <a:ext cx="1283300" cy="1573042"/>
            <a:chOff x="3852808" y="701585"/>
            <a:chExt cx="1283300" cy="1573042"/>
          </a:xfrm>
          <a:solidFill>
            <a:srgbClr val="EF7A1A"/>
          </a:solidFill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18021D25-6A38-E3C8-C337-FB338A277308}"/>
                </a:ext>
              </a:extLst>
            </p:cNvPr>
            <p:cNvSpPr/>
            <p:nvPr/>
          </p:nvSpPr>
          <p:spPr>
            <a:xfrm>
              <a:off x="3852808" y="701585"/>
              <a:ext cx="1283300" cy="1573042"/>
            </a:xfrm>
            <a:prstGeom prst="roundRect">
              <a:avLst>
                <a:gd name="adj" fmla="val 23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44000" tIns="144000" rIns="144000" bIns="144000" rtlCol="0" anchor="b" anchorCtr="0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b="1">
                  <a:solidFill>
                    <a:schemeClr val="bg1"/>
                  </a:solidFill>
                </a:rPr>
                <a:t>Objetivo</a:t>
              </a:r>
            </a:p>
          </p:txBody>
        </p:sp>
        <p:pic>
          <p:nvPicPr>
            <p:cNvPr id="13" name="Gráfico 12" descr="Na mosca com preenchimento sólido">
              <a:extLst>
                <a:ext uri="{FF2B5EF4-FFF2-40B4-BE49-F238E27FC236}">
                  <a16:creationId xmlns:a16="http://schemas.microsoft.com/office/drawing/2014/main" id="{7663093D-46A0-7093-9533-5E94E2027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053646" y="860402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Imagem 14" descr="Desenho com traços pretos em fundo branco&#10;&#10;Descrição gerada automaticamente com confiança baixa">
            <a:extLst>
              <a:ext uri="{FF2B5EF4-FFF2-40B4-BE49-F238E27FC236}">
                <a16:creationId xmlns:a16="http://schemas.microsoft.com/office/drawing/2014/main" id="{24DC8C7D-18A3-545D-13BF-A9E514728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6" y="2412878"/>
            <a:ext cx="3831900" cy="16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970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6D25033-5890-1268-AEAC-D3AD395C4B9E}"/>
              </a:ext>
            </a:extLst>
          </p:cNvPr>
          <p:cNvSpPr txBox="1">
            <a:spLocks/>
          </p:cNvSpPr>
          <p:nvPr/>
        </p:nvSpPr>
        <p:spPr>
          <a:xfrm>
            <a:off x="941379" y="722705"/>
            <a:ext cx="9846526" cy="1425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o 2 Medium Condensed" panose="00000606000000000000" pitchFamily="50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MONTANTE GLOBAL: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R$ 464.402.780,00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8035C0E-DEA2-1A8F-2919-C82F7D542F51}"/>
              </a:ext>
            </a:extLst>
          </p:cNvPr>
          <p:cNvSpPr/>
          <p:nvPr/>
        </p:nvSpPr>
        <p:spPr>
          <a:xfrm>
            <a:off x="1032387" y="2558244"/>
            <a:ext cx="3276000" cy="2811809"/>
          </a:xfrm>
          <a:prstGeom prst="roundRect">
            <a:avLst>
              <a:gd name="adj" fmla="val 3901"/>
            </a:avLst>
          </a:prstGeom>
          <a:solidFill>
            <a:srgbClr val="324C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bg1"/>
                </a:solidFill>
              </a:rPr>
              <a:t>1ª Parcela Estados e DF </a:t>
            </a:r>
            <a:r>
              <a:rPr lang="pt-BR" sz="2000" dirty="0">
                <a:solidFill>
                  <a:schemeClr val="bg1"/>
                </a:solidFill>
              </a:rPr>
              <a:t>(anexo I)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R$ 69.660.417,00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2227A75-6FC5-F014-40EE-A6C5DD917D17}"/>
              </a:ext>
            </a:extLst>
          </p:cNvPr>
          <p:cNvSpPr/>
          <p:nvPr/>
        </p:nvSpPr>
        <p:spPr>
          <a:xfrm>
            <a:off x="4586748" y="2558244"/>
            <a:ext cx="3276000" cy="2811809"/>
          </a:xfrm>
          <a:prstGeom prst="roundRect">
            <a:avLst>
              <a:gd name="adj" fmla="val 3901"/>
            </a:avLst>
          </a:prstGeom>
          <a:solidFill>
            <a:srgbClr val="324C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bg1"/>
                </a:solidFill>
              </a:rPr>
              <a:t>1ª Parcela Municípios </a:t>
            </a:r>
            <a:r>
              <a:rPr lang="pt-BR" sz="2000" dirty="0">
                <a:solidFill>
                  <a:schemeClr val="bg1"/>
                </a:solidFill>
              </a:rPr>
              <a:t>(anexo II)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R$ 162.540.973,00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5AD555BD-BF53-D79D-E8D1-1317030F1F12}"/>
              </a:ext>
            </a:extLst>
          </p:cNvPr>
          <p:cNvSpPr/>
          <p:nvPr/>
        </p:nvSpPr>
        <p:spPr>
          <a:xfrm>
            <a:off x="8141109" y="2558244"/>
            <a:ext cx="3276000" cy="2811809"/>
          </a:xfrm>
          <a:prstGeom prst="roundRect">
            <a:avLst>
              <a:gd name="adj" fmla="val 3901"/>
            </a:avLst>
          </a:prstGeom>
          <a:solidFill>
            <a:srgbClr val="4DAD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bg1"/>
                </a:solidFill>
              </a:rPr>
              <a:t>2ª Parcela Macrorregião </a:t>
            </a:r>
            <a:r>
              <a:rPr lang="pt-BR" sz="2000" dirty="0">
                <a:solidFill>
                  <a:schemeClr val="bg1"/>
                </a:solidFill>
              </a:rPr>
              <a:t>(anexo III)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R$ 232.201.390,00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0979B4-4CE2-4A8B-CF96-FBB70AB3FB76}"/>
              </a:ext>
            </a:extLst>
          </p:cNvPr>
          <p:cNvSpPr txBox="1"/>
          <p:nvPr/>
        </p:nvSpPr>
        <p:spPr>
          <a:xfrm>
            <a:off x="9204261" y="5779969"/>
            <a:ext cx="2212848" cy="276999"/>
          </a:xfrm>
          <a:prstGeom prst="rect">
            <a:avLst/>
          </a:prstGeom>
          <a:solidFill>
            <a:srgbClr val="324C9B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PARCELA DE ADESÃO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F372616-2BBE-11C4-49E8-2A7103AFEB28}"/>
              </a:ext>
            </a:extLst>
          </p:cNvPr>
          <p:cNvSpPr txBox="1"/>
          <p:nvPr/>
        </p:nvSpPr>
        <p:spPr>
          <a:xfrm>
            <a:off x="9204261" y="6156016"/>
            <a:ext cx="2212848" cy="276999"/>
          </a:xfrm>
          <a:prstGeom prst="rect">
            <a:avLst/>
          </a:prstGeom>
          <a:solidFill>
            <a:srgbClr val="4DAD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PARCELA ENVIO DS</a:t>
            </a:r>
          </a:p>
        </p:txBody>
      </p:sp>
    </p:spTree>
    <p:extLst>
      <p:ext uri="{BB962C8B-B14F-4D97-AF65-F5344CB8AC3E}">
        <p14:creationId xmlns:p14="http://schemas.microsoft.com/office/powerpoint/2010/main" val="3420394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6D25033-5890-1268-AEAC-D3AD395C4B9E}"/>
              </a:ext>
            </a:extLst>
          </p:cNvPr>
          <p:cNvSpPr txBox="1">
            <a:spLocks/>
          </p:cNvSpPr>
          <p:nvPr/>
        </p:nvSpPr>
        <p:spPr>
          <a:xfrm>
            <a:off x="1059367" y="413009"/>
            <a:ext cx="9846526" cy="641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o 2 Medium Condensed" panose="00000606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55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Estrutura do questionário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DFF99B-9BBB-D2EF-C093-0530E51588C5}"/>
              </a:ext>
            </a:extLst>
          </p:cNvPr>
          <p:cNvSpPr txBox="1"/>
          <p:nvPr/>
        </p:nvSpPr>
        <p:spPr>
          <a:xfrm>
            <a:off x="1876193" y="1296433"/>
            <a:ext cx="9052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instrumento é composto por dados para a identificação da macrorregião de saúde a que se refere o questionário e quatro seções:  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8035C0E-DEA2-1A8F-2919-C82F7D542F51}"/>
              </a:ext>
            </a:extLst>
          </p:cNvPr>
          <p:cNvSpPr/>
          <p:nvPr/>
        </p:nvSpPr>
        <p:spPr>
          <a:xfrm>
            <a:off x="1032388" y="2558244"/>
            <a:ext cx="2438399" cy="2811809"/>
          </a:xfrm>
          <a:prstGeom prst="roundRect">
            <a:avLst>
              <a:gd name="adj" fmla="val 390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Rede de Saúde e Prestação de Serviços;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4E02CD7-CD18-B7F7-82B2-CD0845C969F6}"/>
              </a:ext>
            </a:extLst>
          </p:cNvPr>
          <p:cNvSpPr/>
          <p:nvPr/>
        </p:nvSpPr>
        <p:spPr>
          <a:xfrm>
            <a:off x="3633020" y="2584459"/>
            <a:ext cx="2438399" cy="2811809"/>
          </a:xfrm>
          <a:prstGeom prst="roundRect">
            <a:avLst>
              <a:gd name="adj" fmla="val 390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Força de Trabalho;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6810EDD-4D87-8D99-14BC-66EEB10A058C}"/>
              </a:ext>
            </a:extLst>
          </p:cNvPr>
          <p:cNvSpPr/>
          <p:nvPr/>
        </p:nvSpPr>
        <p:spPr>
          <a:xfrm>
            <a:off x="6233652" y="2610674"/>
            <a:ext cx="2438399" cy="2811809"/>
          </a:xfrm>
          <a:prstGeom prst="roundRect">
            <a:avLst>
              <a:gd name="adj" fmla="val 390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Formação e Educação Permanente;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CB0774C-DE02-820D-52D7-41417D99CFD7}"/>
              </a:ext>
            </a:extLst>
          </p:cNvPr>
          <p:cNvSpPr/>
          <p:nvPr/>
        </p:nvSpPr>
        <p:spPr>
          <a:xfrm>
            <a:off x="8834284" y="2636889"/>
            <a:ext cx="2438399" cy="2811809"/>
          </a:xfrm>
          <a:prstGeom prst="roundRect">
            <a:avLst>
              <a:gd name="adj" fmla="val 390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Prioridades da Macrorregião e a Transformação Digital na Saúde.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8E3AA3-3A97-1E7D-E71D-E732CC151720}"/>
              </a:ext>
            </a:extLst>
          </p:cNvPr>
          <p:cNvSpPr txBox="1"/>
          <p:nvPr/>
        </p:nvSpPr>
        <p:spPr>
          <a:xfrm>
            <a:off x="1032388" y="2558244"/>
            <a:ext cx="335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60EB3E-FD3C-3721-861E-F8B5518E0043}"/>
              </a:ext>
            </a:extLst>
          </p:cNvPr>
          <p:cNvSpPr txBox="1"/>
          <p:nvPr/>
        </p:nvSpPr>
        <p:spPr>
          <a:xfrm>
            <a:off x="3633020" y="2558244"/>
            <a:ext cx="1245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II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7C51441-74AC-64D4-7C53-BA9DF9F08D9F}"/>
              </a:ext>
            </a:extLst>
          </p:cNvPr>
          <p:cNvSpPr txBox="1"/>
          <p:nvPr/>
        </p:nvSpPr>
        <p:spPr>
          <a:xfrm>
            <a:off x="6233652" y="2558244"/>
            <a:ext cx="1245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III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D3143C-EC03-F3C3-9AD9-8E79F3C6BDE7}"/>
              </a:ext>
            </a:extLst>
          </p:cNvPr>
          <p:cNvSpPr txBox="1"/>
          <p:nvPr/>
        </p:nvSpPr>
        <p:spPr>
          <a:xfrm>
            <a:off x="8834284" y="2558244"/>
            <a:ext cx="1245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3157718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EF259-509F-65BD-A332-77EA076FD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id="{8EC0FFC2-8AE6-D31A-3E18-D600649D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70"/>
            <a:ext cx="2815121" cy="1010330"/>
          </a:xfrm>
        </p:spPr>
        <p:txBody>
          <a:bodyPr>
            <a:normAutofit fontScale="90000"/>
          </a:bodyPr>
          <a:lstStyle/>
          <a:p>
            <a:r>
              <a:rPr lang="pt-BR" sz="3100"/>
              <a:t>Primeira versão do instrumento</a:t>
            </a:r>
            <a:br>
              <a:rPr lang="pt-BR"/>
            </a:br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2EA2C89-3669-37D6-1C00-E57BD3830883}"/>
              </a:ext>
            </a:extLst>
          </p:cNvPr>
          <p:cNvSpPr txBox="1">
            <a:spLocks/>
          </p:cNvSpPr>
          <p:nvPr/>
        </p:nvSpPr>
        <p:spPr>
          <a:xfrm>
            <a:off x="739740" y="1838325"/>
            <a:ext cx="2984536" cy="408326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479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247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Autoaplicável;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247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Respondido por estados e municípios;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247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domínios;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247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subdomínios;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247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 perguntas.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A9F937A-76D3-9456-8E56-B14272C303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9647" y="1057275"/>
            <a:ext cx="8675818" cy="4877480"/>
          </a:xfrm>
        </p:spPr>
      </p:pic>
    </p:spTree>
    <p:extLst>
      <p:ext uri="{BB962C8B-B14F-4D97-AF65-F5344CB8AC3E}">
        <p14:creationId xmlns:p14="http://schemas.microsoft.com/office/powerpoint/2010/main" val="153024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ACDB5D00-CC9D-CBFB-DF13-E3939FDD3090}"/>
              </a:ext>
            </a:extLst>
          </p:cNvPr>
          <p:cNvSpPr/>
          <p:nvPr/>
        </p:nvSpPr>
        <p:spPr>
          <a:xfrm>
            <a:off x="5736980" y="948471"/>
            <a:ext cx="5607868" cy="4702835"/>
          </a:xfrm>
          <a:prstGeom prst="roundRect">
            <a:avLst>
              <a:gd name="adj" fmla="val 157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22DC518B-1630-82D0-2EFC-B053FA16468D}"/>
              </a:ext>
            </a:extLst>
          </p:cNvPr>
          <p:cNvSpPr/>
          <p:nvPr/>
        </p:nvSpPr>
        <p:spPr>
          <a:xfrm>
            <a:off x="1168399" y="948470"/>
            <a:ext cx="5366924" cy="4702835"/>
          </a:xfrm>
          <a:prstGeom prst="homePlate">
            <a:avLst>
              <a:gd name="adj" fmla="val 1199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D337F23-6E7A-66B1-36A7-0A326385F957}"/>
              </a:ext>
            </a:extLst>
          </p:cNvPr>
          <p:cNvGrpSpPr/>
          <p:nvPr/>
        </p:nvGrpSpPr>
        <p:grpSpPr>
          <a:xfrm>
            <a:off x="6479361" y="948469"/>
            <a:ext cx="4921449" cy="4702835"/>
            <a:chOff x="893883" y="948472"/>
            <a:chExt cx="4921449" cy="4702835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FC7B4C03-24F1-067E-2535-0D3ED4ED191F}"/>
                </a:ext>
              </a:extLst>
            </p:cNvPr>
            <p:cNvSpPr/>
            <p:nvPr/>
          </p:nvSpPr>
          <p:spPr>
            <a:xfrm>
              <a:off x="893885" y="948472"/>
              <a:ext cx="4861906" cy="4702835"/>
            </a:xfrm>
            <a:prstGeom prst="roundRect">
              <a:avLst>
                <a:gd name="adj" fmla="val 157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25" name="Title 3">
              <a:extLst>
                <a:ext uri="{FF2B5EF4-FFF2-40B4-BE49-F238E27FC236}">
                  <a16:creationId xmlns:a16="http://schemas.microsoft.com/office/drawing/2014/main" id="{D3037B8B-A7E7-BE93-498E-C558443671C7}"/>
                </a:ext>
              </a:extLst>
            </p:cNvPr>
            <p:cNvSpPr txBox="1">
              <a:spLocks/>
            </p:cNvSpPr>
            <p:nvPr/>
          </p:nvSpPr>
          <p:spPr>
            <a:xfrm>
              <a:off x="893883" y="1292397"/>
              <a:ext cx="4610990" cy="3737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83E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809049">
                <a:defRPr/>
              </a:pPr>
              <a:r>
                <a:rPr lang="pt-BR" sz="2400">
                  <a:solidFill>
                    <a:srgbClr val="324798"/>
                  </a:solidFill>
                  <a:ea typeface="Calibri"/>
                  <a:cs typeface="Arial"/>
                </a:rPr>
                <a:t>FRAGMENTAÇÃO DE DADOS</a:t>
              </a:r>
            </a:p>
          </p:txBody>
        </p:sp>
        <p:pic>
          <p:nvPicPr>
            <p:cNvPr id="27" name="Gráfico 26" descr="Arquivo de caixa de arquivamento com preenchimento sólido">
              <a:extLst>
                <a:ext uri="{FF2B5EF4-FFF2-40B4-BE49-F238E27FC236}">
                  <a16:creationId xmlns:a16="http://schemas.microsoft.com/office/drawing/2014/main" id="{B194AF2E-F673-16AF-94AE-0097087C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1248" y="1993086"/>
              <a:ext cx="1201976" cy="1171569"/>
            </a:xfrm>
            <a:prstGeom prst="rect">
              <a:avLst/>
            </a:prstGeom>
          </p:spPr>
        </p:pic>
        <p:pic>
          <p:nvPicPr>
            <p:cNvPr id="28" name="Gráfico 27" descr="Arquivo de caixa de arquivamento com preenchimento sólido">
              <a:extLst>
                <a:ext uri="{FF2B5EF4-FFF2-40B4-BE49-F238E27FC236}">
                  <a16:creationId xmlns:a16="http://schemas.microsoft.com/office/drawing/2014/main" id="{487A328A-53D0-337C-B23C-2ADF8C91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9217" y="3557275"/>
              <a:ext cx="1201976" cy="1171569"/>
            </a:xfrm>
            <a:prstGeom prst="rect">
              <a:avLst/>
            </a:prstGeom>
          </p:spPr>
        </p:pic>
        <p:pic>
          <p:nvPicPr>
            <p:cNvPr id="29" name="Gráfico 28" descr="Arquivo de caixa de arquivamento com preenchimento sólido">
              <a:extLst>
                <a:ext uri="{FF2B5EF4-FFF2-40B4-BE49-F238E27FC236}">
                  <a16:creationId xmlns:a16="http://schemas.microsoft.com/office/drawing/2014/main" id="{9ADDBBF5-A7EF-D12A-BE7C-898CF01AC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2940" y="3557275"/>
              <a:ext cx="1201976" cy="1171569"/>
            </a:xfrm>
            <a:prstGeom prst="rect">
              <a:avLst/>
            </a:prstGeom>
          </p:spPr>
        </p:pic>
        <p:pic>
          <p:nvPicPr>
            <p:cNvPr id="30" name="Gráfico 29" descr="Arquivo de caixa de arquivamento com preenchimento sólido">
              <a:extLst>
                <a:ext uri="{FF2B5EF4-FFF2-40B4-BE49-F238E27FC236}">
                  <a16:creationId xmlns:a16="http://schemas.microsoft.com/office/drawing/2014/main" id="{2A49E2BA-3C2B-EBF8-3171-E6E39AE7C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44674" y="1993086"/>
              <a:ext cx="1201976" cy="1171569"/>
            </a:xfrm>
            <a:prstGeom prst="rect">
              <a:avLst/>
            </a:prstGeom>
          </p:spPr>
        </p:pic>
        <p:pic>
          <p:nvPicPr>
            <p:cNvPr id="31" name="Gráfico 30" descr="Arquivo de caixa de arquivamento com preenchimento sólido">
              <a:extLst>
                <a:ext uri="{FF2B5EF4-FFF2-40B4-BE49-F238E27FC236}">
                  <a16:creationId xmlns:a16="http://schemas.microsoft.com/office/drawing/2014/main" id="{EE8798C5-D24B-2E26-5892-DDBD0E4D4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58101" y="1993086"/>
              <a:ext cx="1201976" cy="1171569"/>
            </a:xfrm>
            <a:prstGeom prst="rect">
              <a:avLst/>
            </a:prstGeom>
          </p:spPr>
        </p:pic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3B1685D-4B79-6D1A-DEEA-15FA31F7B246}"/>
                </a:ext>
              </a:extLst>
            </p:cNvPr>
            <p:cNvSpPr txBox="1"/>
            <p:nvPr/>
          </p:nvSpPr>
          <p:spPr>
            <a:xfrm>
              <a:off x="1327891" y="2940436"/>
              <a:ext cx="1132185" cy="38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Exames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BE9881B1-D66E-7772-6206-7859C309ACA5}"/>
                </a:ext>
              </a:extLst>
            </p:cNvPr>
            <p:cNvSpPr txBox="1"/>
            <p:nvPr/>
          </p:nvSpPr>
          <p:spPr>
            <a:xfrm>
              <a:off x="2879569" y="2955135"/>
              <a:ext cx="1132185" cy="38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Vacinas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4F629EF5-4297-0ACC-DCD2-49CCC40A389A}"/>
                </a:ext>
              </a:extLst>
            </p:cNvPr>
            <p:cNvSpPr txBox="1"/>
            <p:nvPr/>
          </p:nvSpPr>
          <p:spPr>
            <a:xfrm>
              <a:off x="4249139" y="2963043"/>
              <a:ext cx="1566193" cy="38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Atendimentos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76420F3D-DCCE-E922-4A8B-257AD119B41D}"/>
                </a:ext>
              </a:extLst>
            </p:cNvPr>
            <p:cNvSpPr txBox="1"/>
            <p:nvPr/>
          </p:nvSpPr>
          <p:spPr>
            <a:xfrm>
              <a:off x="1842599" y="4496283"/>
              <a:ext cx="1566193" cy="38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Internações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D76B4D32-100A-3297-4BFC-A6378453BE02}"/>
                </a:ext>
              </a:extLst>
            </p:cNvPr>
            <p:cNvSpPr txBox="1"/>
            <p:nvPr/>
          </p:nvSpPr>
          <p:spPr>
            <a:xfrm>
              <a:off x="3523350" y="4505646"/>
              <a:ext cx="1566193" cy="38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Outros</a:t>
              </a:r>
            </a:p>
          </p:txBody>
        </p:sp>
        <p:grpSp>
          <p:nvGrpSpPr>
            <p:cNvPr id="95" name="Agrupar 94">
              <a:extLst>
                <a:ext uri="{FF2B5EF4-FFF2-40B4-BE49-F238E27FC236}">
                  <a16:creationId xmlns:a16="http://schemas.microsoft.com/office/drawing/2014/main" id="{540EB484-F893-08C8-2A35-E57C6B613FA4}"/>
                </a:ext>
              </a:extLst>
            </p:cNvPr>
            <p:cNvGrpSpPr/>
            <p:nvPr/>
          </p:nvGrpSpPr>
          <p:grpSpPr>
            <a:xfrm>
              <a:off x="2891843" y="3625756"/>
              <a:ext cx="440593" cy="440593"/>
              <a:chOff x="4086001" y="3693212"/>
              <a:chExt cx="844061" cy="844061"/>
            </a:xfrm>
          </p:grpSpPr>
          <p:sp>
            <p:nvSpPr>
              <p:cNvPr id="96" name="Elipse 95">
                <a:extLst>
                  <a:ext uri="{FF2B5EF4-FFF2-40B4-BE49-F238E27FC236}">
                    <a16:creationId xmlns:a16="http://schemas.microsoft.com/office/drawing/2014/main" id="{C7070B47-A041-C16E-0BBC-A67A0E69B085}"/>
                  </a:ext>
                </a:extLst>
              </p:cNvPr>
              <p:cNvSpPr/>
              <p:nvPr/>
            </p:nvSpPr>
            <p:spPr>
              <a:xfrm>
                <a:off x="4086001" y="3693212"/>
                <a:ext cx="844061" cy="844061"/>
              </a:xfrm>
              <a:prstGeom prst="ellipse">
                <a:avLst/>
              </a:prstGeom>
              <a:solidFill>
                <a:srgbClr val="3247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97" name="Gráfico 96" descr="Médico com preenchimento sólido">
                <a:extLst>
                  <a:ext uri="{FF2B5EF4-FFF2-40B4-BE49-F238E27FC236}">
                    <a16:creationId xmlns:a16="http://schemas.microsoft.com/office/drawing/2014/main" id="{5A7A51C9-8A4E-E81C-2074-48F20F374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154506" y="3746828"/>
                <a:ext cx="707052" cy="745168"/>
              </a:xfrm>
              <a:prstGeom prst="rect">
                <a:avLst/>
              </a:prstGeom>
            </p:spPr>
          </p:pic>
        </p:grp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A4DF3E68-262A-9063-CB00-91456E0D2D32}"/>
                </a:ext>
              </a:extLst>
            </p:cNvPr>
            <p:cNvGrpSpPr/>
            <p:nvPr/>
          </p:nvGrpSpPr>
          <p:grpSpPr>
            <a:xfrm>
              <a:off x="3671865" y="2068073"/>
              <a:ext cx="440593" cy="440593"/>
              <a:chOff x="3442912" y="1353285"/>
              <a:chExt cx="844061" cy="844061"/>
            </a:xfrm>
          </p:grpSpPr>
          <p:sp>
            <p:nvSpPr>
              <p:cNvPr id="99" name="Elipse 98">
                <a:extLst>
                  <a:ext uri="{FF2B5EF4-FFF2-40B4-BE49-F238E27FC236}">
                    <a16:creationId xmlns:a16="http://schemas.microsoft.com/office/drawing/2014/main" id="{73B730F1-9A87-3D25-A45E-6B1C16CF1738}"/>
                  </a:ext>
                </a:extLst>
              </p:cNvPr>
              <p:cNvSpPr/>
              <p:nvPr/>
            </p:nvSpPr>
            <p:spPr>
              <a:xfrm>
                <a:off x="3442912" y="1353285"/>
                <a:ext cx="844061" cy="844061"/>
              </a:xfrm>
              <a:prstGeom prst="ellipse">
                <a:avLst/>
              </a:prstGeom>
              <a:solidFill>
                <a:srgbClr val="3247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0" name="Gráfico 99" descr="Agulha com preenchimento sólido">
                <a:extLst>
                  <a:ext uri="{FF2B5EF4-FFF2-40B4-BE49-F238E27FC236}">
                    <a16:creationId xmlns:a16="http://schemas.microsoft.com/office/drawing/2014/main" id="{AD0C2E65-9B0C-20EF-FDC5-AAB881FDF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585105" y="1441568"/>
                <a:ext cx="592763" cy="621390"/>
              </a:xfrm>
              <a:prstGeom prst="rect">
                <a:avLst/>
              </a:prstGeom>
            </p:spPr>
          </p:pic>
        </p:grpSp>
        <p:grpSp>
          <p:nvGrpSpPr>
            <p:cNvPr id="101" name="Agrupar 100">
              <a:extLst>
                <a:ext uri="{FF2B5EF4-FFF2-40B4-BE49-F238E27FC236}">
                  <a16:creationId xmlns:a16="http://schemas.microsoft.com/office/drawing/2014/main" id="{8BEFAE5D-F078-7D59-B22E-499A79988986}"/>
                </a:ext>
              </a:extLst>
            </p:cNvPr>
            <p:cNvGrpSpPr/>
            <p:nvPr/>
          </p:nvGrpSpPr>
          <p:grpSpPr>
            <a:xfrm>
              <a:off x="5258439" y="2073140"/>
              <a:ext cx="440593" cy="440593"/>
              <a:chOff x="5912550" y="1375833"/>
              <a:chExt cx="844061" cy="844061"/>
            </a:xfrm>
          </p:grpSpPr>
          <p:sp>
            <p:nvSpPr>
              <p:cNvPr id="103" name="Elipse 102">
                <a:extLst>
                  <a:ext uri="{FF2B5EF4-FFF2-40B4-BE49-F238E27FC236}">
                    <a16:creationId xmlns:a16="http://schemas.microsoft.com/office/drawing/2014/main" id="{4E44C7DD-021C-8BB4-C03E-520118C31414}"/>
                  </a:ext>
                </a:extLst>
              </p:cNvPr>
              <p:cNvSpPr/>
              <p:nvPr/>
            </p:nvSpPr>
            <p:spPr>
              <a:xfrm>
                <a:off x="5912550" y="1375833"/>
                <a:ext cx="844061" cy="844061"/>
              </a:xfrm>
              <a:prstGeom prst="ellipse">
                <a:avLst/>
              </a:prstGeom>
              <a:solidFill>
                <a:srgbClr val="3247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4" name="Gráfico 103" descr="Estetoscópio com preenchimento sólido">
                <a:extLst>
                  <a:ext uri="{FF2B5EF4-FFF2-40B4-BE49-F238E27FC236}">
                    <a16:creationId xmlns:a16="http://schemas.microsoft.com/office/drawing/2014/main" id="{460CF2C6-E943-A343-CE0C-E0F5989A6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032878" y="1441568"/>
                <a:ext cx="619012" cy="651589"/>
              </a:xfrm>
              <a:prstGeom prst="rect">
                <a:avLst/>
              </a:prstGeom>
            </p:spPr>
          </p:pic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B2953682-810F-826F-1DD2-C6EB3E778BBB}"/>
                </a:ext>
              </a:extLst>
            </p:cNvPr>
            <p:cNvGrpSpPr/>
            <p:nvPr/>
          </p:nvGrpSpPr>
          <p:grpSpPr>
            <a:xfrm>
              <a:off x="4579017" y="3602862"/>
              <a:ext cx="440593" cy="440593"/>
              <a:chOff x="8424149" y="1353285"/>
              <a:chExt cx="844061" cy="844061"/>
            </a:xfrm>
          </p:grpSpPr>
          <p:sp>
            <p:nvSpPr>
              <p:cNvPr id="106" name="Elipse 105">
                <a:extLst>
                  <a:ext uri="{FF2B5EF4-FFF2-40B4-BE49-F238E27FC236}">
                    <a16:creationId xmlns:a16="http://schemas.microsoft.com/office/drawing/2014/main" id="{518D90BC-9074-C76B-F3F6-41CAFFEFADCD}"/>
                  </a:ext>
                </a:extLst>
              </p:cNvPr>
              <p:cNvSpPr/>
              <p:nvPr/>
            </p:nvSpPr>
            <p:spPr>
              <a:xfrm>
                <a:off x="8424149" y="1353285"/>
                <a:ext cx="844061" cy="844061"/>
              </a:xfrm>
              <a:prstGeom prst="ellipse">
                <a:avLst/>
              </a:prstGeom>
              <a:solidFill>
                <a:srgbClr val="3247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7" name="Gráfico 106" descr="Hospital com preenchimento sólido">
                <a:extLst>
                  <a:ext uri="{FF2B5EF4-FFF2-40B4-BE49-F238E27FC236}">
                    <a16:creationId xmlns:a16="http://schemas.microsoft.com/office/drawing/2014/main" id="{B029B1D0-5AF2-D6DD-B079-8073EBC9B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16342" y="1394645"/>
                <a:ext cx="655479" cy="689973"/>
              </a:xfrm>
              <a:prstGeom prst="rect">
                <a:avLst/>
              </a:prstGeom>
            </p:spPr>
          </p:pic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BB3CB3FA-7598-E10E-F4FE-D109A10F59FF}"/>
                </a:ext>
              </a:extLst>
            </p:cNvPr>
            <p:cNvGrpSpPr/>
            <p:nvPr/>
          </p:nvGrpSpPr>
          <p:grpSpPr>
            <a:xfrm>
              <a:off x="2072291" y="2083017"/>
              <a:ext cx="440593" cy="440593"/>
              <a:chOff x="960673" y="1353285"/>
              <a:chExt cx="844061" cy="844061"/>
            </a:xfrm>
          </p:grpSpPr>
          <p:sp>
            <p:nvSpPr>
              <p:cNvPr id="109" name="Elipse 108">
                <a:extLst>
                  <a:ext uri="{FF2B5EF4-FFF2-40B4-BE49-F238E27FC236}">
                    <a16:creationId xmlns:a16="http://schemas.microsoft.com/office/drawing/2014/main" id="{3B542897-26D9-1E2D-A7DC-5BE0B9BBA48E}"/>
                  </a:ext>
                </a:extLst>
              </p:cNvPr>
              <p:cNvSpPr/>
              <p:nvPr/>
            </p:nvSpPr>
            <p:spPr>
              <a:xfrm>
                <a:off x="960673" y="1353285"/>
                <a:ext cx="844061" cy="844061"/>
              </a:xfrm>
              <a:prstGeom prst="ellipse">
                <a:avLst/>
              </a:prstGeom>
              <a:solidFill>
                <a:srgbClr val="3247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10" name="Gráfico 109" descr="Microscópio com preenchimento sólido">
                <a:extLst>
                  <a:ext uri="{FF2B5EF4-FFF2-40B4-BE49-F238E27FC236}">
                    <a16:creationId xmlns:a16="http://schemas.microsoft.com/office/drawing/2014/main" id="{6B46FD52-1671-EC05-86C1-37A611067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47864" y="1422776"/>
                <a:ext cx="640187" cy="640182"/>
              </a:xfrm>
              <a:prstGeom prst="rect">
                <a:avLst/>
              </a:prstGeom>
            </p:spPr>
          </p:pic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C57A1A7-C0AC-3B4E-39DA-0576421ACD16}"/>
              </a:ext>
            </a:extLst>
          </p:cNvPr>
          <p:cNvGrpSpPr/>
          <p:nvPr/>
        </p:nvGrpSpPr>
        <p:grpSpPr>
          <a:xfrm>
            <a:off x="972419" y="1292397"/>
            <a:ext cx="5115360" cy="3670643"/>
            <a:chOff x="6090942" y="1292397"/>
            <a:chExt cx="5115360" cy="3670643"/>
          </a:xfrm>
        </p:grpSpPr>
        <p:sp>
          <p:nvSpPr>
            <p:cNvPr id="60" name="Title 3">
              <a:extLst>
                <a:ext uri="{FF2B5EF4-FFF2-40B4-BE49-F238E27FC236}">
                  <a16:creationId xmlns:a16="http://schemas.microsoft.com/office/drawing/2014/main" id="{28C374DB-7906-C43A-C13E-CD9660148205}"/>
                </a:ext>
              </a:extLst>
            </p:cNvPr>
            <p:cNvSpPr txBox="1">
              <a:spLocks/>
            </p:cNvSpPr>
            <p:nvPr/>
          </p:nvSpPr>
          <p:spPr>
            <a:xfrm>
              <a:off x="6090942" y="1292397"/>
              <a:ext cx="5115360" cy="36201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83E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400">
                  <a:solidFill>
                    <a:srgbClr val="324798"/>
                  </a:solidFill>
                </a:rPr>
                <a:t>SISTEMAS</a:t>
              </a:r>
              <a:endParaRPr lang="pt-BR" sz="2400">
                <a:solidFill>
                  <a:srgbClr val="324798"/>
                </a:solidFill>
                <a:ea typeface="Calibri"/>
                <a:cs typeface="Calibri"/>
              </a:endParaRPr>
            </a:p>
          </p:txBody>
        </p:sp>
        <p:pic>
          <p:nvPicPr>
            <p:cNvPr id="8" name="Imagem 7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A153C2ED-B359-7601-7189-1D9A395C3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1284" r="386" b="-361"/>
            <a:stretch/>
          </p:blipFill>
          <p:spPr>
            <a:xfrm>
              <a:off x="7036513" y="1713458"/>
              <a:ext cx="3387296" cy="324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39929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6C42-EEE3-ED5D-43AF-1EE7FA37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70"/>
            <a:ext cx="2815121" cy="1115666"/>
          </a:xfrm>
        </p:spPr>
        <p:txBody>
          <a:bodyPr>
            <a:normAutofit fontScale="90000"/>
          </a:bodyPr>
          <a:lstStyle/>
          <a:p>
            <a:r>
              <a:rPr lang="pt-BR" sz="3600" dirty="0">
                <a:ea typeface="Calibri"/>
                <a:cs typeface="Calibri"/>
              </a:rPr>
              <a:t>O QUE É MATURIDADE?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6475F-1FE9-AC4E-AB34-5410FAF9B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31857" y="5589494"/>
            <a:ext cx="4278108" cy="1125071"/>
          </a:xfrm>
        </p:spPr>
        <p:txBody>
          <a:bodyPr>
            <a:normAutofit lnSpcReduction="10000"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Fraser P, Gregory M, Moultrie a. The use of maturity models/grids as a tool in assessing product development capability. In IEEE International Engineering Management Conference; 2002.</a:t>
            </a:r>
            <a:endParaRPr lang="pt-BR" sz="1000" dirty="0"/>
          </a:p>
          <a:p>
            <a:r>
              <a:rPr lang="pt-BR" sz="1000" baseline="30000" dirty="0"/>
              <a:t>2</a:t>
            </a:r>
            <a:r>
              <a:rPr lang="pt-BR" sz="1000" dirty="0"/>
              <a:t>Cruz TPF da; Lopes PR de Lima; Pisa IT. Modelos de maturidade para Saúde Digital: revisão integrativa. Revista de Saúde Digital e Tecnologias Educacionais. [online], volume 6, n. 1. Editor responsável: Luiz Roberto de Oliveira. Fortaleza, maio de 2021, p. 01-11. Disponível em: http://periodicos.ufc.br/</a:t>
            </a:r>
            <a:r>
              <a:rPr lang="pt-BR" sz="1000" dirty="0" err="1"/>
              <a:t>resdite</a:t>
            </a:r>
            <a:r>
              <a:rPr lang="pt-BR" sz="1000" dirty="0"/>
              <a:t>/index. 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052AECB-B551-11C8-9343-BB09E6DD8BAB}"/>
              </a:ext>
            </a:extLst>
          </p:cNvPr>
          <p:cNvSpPr/>
          <p:nvPr/>
        </p:nvSpPr>
        <p:spPr>
          <a:xfrm>
            <a:off x="3908965" y="767750"/>
            <a:ext cx="4172717" cy="1793466"/>
          </a:xfrm>
          <a:prstGeom prst="roundRect">
            <a:avLst>
              <a:gd name="adj" fmla="val 572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“De acordo com Fraser</a:t>
            </a:r>
            <a:r>
              <a:rPr lang="pt-BR" sz="1600" baseline="30000" dirty="0"/>
              <a:t>1</a:t>
            </a:r>
            <a:r>
              <a:rPr lang="pt-BR" sz="1600" dirty="0"/>
              <a:t>, maturidade está atrelada à ideia de </a:t>
            </a:r>
            <a:r>
              <a:rPr lang="pt-BR" sz="1600" b="1" dirty="0"/>
              <a:t>amadurecimento</a:t>
            </a:r>
            <a:r>
              <a:rPr lang="pt-BR" sz="1600" dirty="0"/>
              <a:t>, transmitindo a noção de transição de um estágio inicial para outro avançado, podendo ser necessário passar por vários estágios intermediários até se atingir a maturidade efetiva</a:t>
            </a:r>
            <a:r>
              <a:rPr lang="pt-BR" sz="1600" baseline="30000" dirty="0"/>
              <a:t>2</a:t>
            </a:r>
            <a:r>
              <a:rPr lang="pt-BR" sz="1600" dirty="0"/>
              <a:t>.”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721EF50-AD2B-7032-F38A-D0A2850D8DB0}"/>
              </a:ext>
            </a:extLst>
          </p:cNvPr>
          <p:cNvSpPr/>
          <p:nvPr/>
        </p:nvSpPr>
        <p:spPr>
          <a:xfrm>
            <a:off x="2904917" y="3025584"/>
            <a:ext cx="4172717" cy="1970033"/>
          </a:xfrm>
          <a:prstGeom prst="roundRect">
            <a:avLst>
              <a:gd name="adj" fmla="val 5720"/>
            </a:avLst>
          </a:prstGeom>
          <a:solidFill>
            <a:srgbClr val="315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“Maturidade significa que o processo é </a:t>
            </a:r>
            <a:r>
              <a:rPr lang="pt-BR" sz="1600" b="1" dirty="0"/>
              <a:t>bem compreendido, documentado, aplicado constantemente na organização, além de monitorado e melhorado com regularidade</a:t>
            </a:r>
            <a:r>
              <a:rPr lang="pt-BR" sz="1600" dirty="0"/>
              <a:t>. Os comportamentos maduros não aparecem aleatoriamente, mas devem ser desenvolvidos ao longo do tempo</a:t>
            </a:r>
            <a:r>
              <a:rPr lang="pt-BR" sz="1600" baseline="30000" dirty="0"/>
              <a:t>2</a:t>
            </a:r>
            <a:r>
              <a:rPr lang="pt-BR" sz="1600" dirty="0"/>
              <a:t>.”</a:t>
            </a:r>
          </a:p>
        </p:txBody>
      </p:sp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8F3ACF14-F3D2-F695-6060-195EB304FD66}"/>
              </a:ext>
            </a:extLst>
          </p:cNvPr>
          <p:cNvSpPr/>
          <p:nvPr/>
        </p:nvSpPr>
        <p:spPr>
          <a:xfrm rot="10800000">
            <a:off x="4482911" y="2495068"/>
            <a:ext cx="560820" cy="401008"/>
          </a:xfrm>
          <a:prstGeom prst="triangle">
            <a:avLst>
              <a:gd name="adj" fmla="val 10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02CC2322-42E5-A61D-8F61-CBE6F351F1E6}"/>
              </a:ext>
            </a:extLst>
          </p:cNvPr>
          <p:cNvSpPr/>
          <p:nvPr/>
        </p:nvSpPr>
        <p:spPr>
          <a:xfrm rot="10800000">
            <a:off x="3478863" y="4929474"/>
            <a:ext cx="560820" cy="401008"/>
          </a:xfrm>
          <a:prstGeom prst="triangle">
            <a:avLst>
              <a:gd name="adj" fmla="val 100000"/>
            </a:avLst>
          </a:prstGeom>
          <a:solidFill>
            <a:srgbClr val="315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Person climbing mountain illustration">
            <a:extLst>
              <a:ext uri="{FF2B5EF4-FFF2-40B4-BE49-F238E27FC236}">
                <a16:creationId xmlns:a16="http://schemas.microsoft.com/office/drawing/2014/main" id="{BD219D92-A608-E5E3-262D-4670F8871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0903" r="37634" b="7184"/>
          <a:stretch/>
        </p:blipFill>
        <p:spPr>
          <a:xfrm>
            <a:off x="8731624" y="0"/>
            <a:ext cx="3460376" cy="6858000"/>
          </a:xfrm>
          <a:prstGeom prst="rect">
            <a:avLst/>
          </a:prstGeom>
        </p:spPr>
      </p:pic>
      <p:grpSp>
        <p:nvGrpSpPr>
          <p:cNvPr id="9" name="Agrupar 17">
            <a:extLst>
              <a:ext uri="{FF2B5EF4-FFF2-40B4-BE49-F238E27FC236}">
                <a16:creationId xmlns:a16="http://schemas.microsoft.com/office/drawing/2014/main" id="{4A184C85-16C2-EDA1-5F5C-451A5DA9FA9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72786" y="-4120"/>
            <a:ext cx="858838" cy="862013"/>
            <a:chOff x="0" y="3780312"/>
            <a:chExt cx="3068930" cy="3077688"/>
          </a:xfrm>
        </p:grpSpPr>
        <p:sp>
          <p:nvSpPr>
            <p:cNvPr id="10" name="Retângulo: Único Canto Arredondado 9">
              <a:extLst>
                <a:ext uri="{FF2B5EF4-FFF2-40B4-BE49-F238E27FC236}">
                  <a16:creationId xmlns:a16="http://schemas.microsoft.com/office/drawing/2014/main" id="{6DA540AC-A2F4-066C-3F1D-384045502573}"/>
                </a:ext>
              </a:extLst>
            </p:cNvPr>
            <p:cNvSpPr/>
            <p:nvPr/>
          </p:nvSpPr>
          <p:spPr>
            <a:xfrm>
              <a:off x="0" y="3774646"/>
              <a:ext cx="1537302" cy="1541677"/>
            </a:xfrm>
            <a:prstGeom prst="round1Rect">
              <a:avLst>
                <a:gd name="adj" fmla="val 22337"/>
              </a:avLst>
            </a:prstGeom>
            <a:solidFill>
              <a:srgbClr val="E52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rgbClr val="E52522"/>
                </a:solidFill>
              </a:endParaRPr>
            </a:p>
          </p:txBody>
        </p:sp>
        <p:sp>
          <p:nvSpPr>
            <p:cNvPr id="11" name="Retângulo: Único Canto Arredondado 10">
              <a:extLst>
                <a:ext uri="{FF2B5EF4-FFF2-40B4-BE49-F238E27FC236}">
                  <a16:creationId xmlns:a16="http://schemas.microsoft.com/office/drawing/2014/main" id="{8D259B2F-0A08-DF96-ACE2-0E61B10C7111}"/>
                </a:ext>
              </a:extLst>
            </p:cNvPr>
            <p:cNvSpPr/>
            <p:nvPr/>
          </p:nvSpPr>
          <p:spPr>
            <a:xfrm>
              <a:off x="0" y="5310653"/>
              <a:ext cx="1537302" cy="1541677"/>
            </a:xfrm>
            <a:prstGeom prst="round1Rect">
              <a:avLst>
                <a:gd name="adj" fmla="val 0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rgbClr val="324798"/>
                </a:solidFill>
              </a:endParaRPr>
            </a:p>
          </p:txBody>
        </p:sp>
        <p:sp>
          <p:nvSpPr>
            <p:cNvPr id="12" name="Retângulo: Único Canto Arredondado 11">
              <a:extLst>
                <a:ext uri="{FF2B5EF4-FFF2-40B4-BE49-F238E27FC236}">
                  <a16:creationId xmlns:a16="http://schemas.microsoft.com/office/drawing/2014/main" id="{A5D9EA12-7EBA-291C-DE0C-A0B1A0E9AE79}"/>
                </a:ext>
              </a:extLst>
            </p:cNvPr>
            <p:cNvSpPr/>
            <p:nvPr/>
          </p:nvSpPr>
          <p:spPr>
            <a:xfrm>
              <a:off x="1531628" y="5310653"/>
              <a:ext cx="1531628" cy="1541677"/>
            </a:xfrm>
            <a:prstGeom prst="round1Rect">
              <a:avLst>
                <a:gd name="adj" fmla="val 24659"/>
              </a:avLst>
            </a:prstGeom>
            <a:solidFill>
              <a:srgbClr val="4DAD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</p:grpSp>
      <p:pic>
        <p:nvPicPr>
          <p:cNvPr id="13" name="Imagem 21">
            <a:extLst>
              <a:ext uri="{FF2B5EF4-FFF2-40B4-BE49-F238E27FC236}">
                <a16:creationId xmlns:a16="http://schemas.microsoft.com/office/drawing/2014/main" id="{8E73A128-5A59-BA69-2E55-1742260E3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4775"/>
            <a:ext cx="21177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327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pessoa, pessoas, campo&#10;&#10;Descrição gerada automaticamente">
            <a:extLst>
              <a:ext uri="{FF2B5EF4-FFF2-40B4-BE49-F238E27FC236}">
                <a16:creationId xmlns:a16="http://schemas.microsoft.com/office/drawing/2014/main" id="{DC5A76A0-7D6E-C2F5-F61A-79DE5E008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3" r="1"/>
          <a:stretch/>
        </p:blipFill>
        <p:spPr>
          <a:xfrm>
            <a:off x="4643120" y="-1"/>
            <a:ext cx="7548880" cy="6858001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465B21E5-6F90-FA93-05FB-1026C6C2451F}"/>
              </a:ext>
            </a:extLst>
          </p:cNvPr>
          <p:cNvSpPr txBox="1">
            <a:spLocks/>
          </p:cNvSpPr>
          <p:nvPr/>
        </p:nvSpPr>
        <p:spPr>
          <a:xfrm>
            <a:off x="680720" y="1249680"/>
            <a:ext cx="3672840" cy="444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3153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Programa define as diretrizes sobre o papel das tecnologias digitais no SUS, a partir da ideia central de que a saúde digital deve ser pensada, planejada e implantada de forma integrada aos processos e serviços de saúde que resulte na melhoria do acesso e qualidade dos serviços para toda a população.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291EE15-97E9-9623-4B47-8B799D150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0" y="2046476"/>
            <a:ext cx="5156200" cy="2392745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993D973B-478A-86D5-95E7-611F4A6CDCDE}"/>
              </a:ext>
            </a:extLst>
          </p:cNvPr>
          <p:cNvGrpSpPr/>
          <p:nvPr/>
        </p:nvGrpSpPr>
        <p:grpSpPr>
          <a:xfrm rot="10800000">
            <a:off x="3785742" y="0"/>
            <a:ext cx="858982" cy="861433"/>
            <a:chOff x="0" y="3780312"/>
            <a:chExt cx="3068930" cy="3077688"/>
          </a:xfrm>
        </p:grpSpPr>
        <p:sp>
          <p:nvSpPr>
            <p:cNvPr id="10" name="Retângulo: Único Canto Arredondado 9">
              <a:extLst>
                <a:ext uri="{FF2B5EF4-FFF2-40B4-BE49-F238E27FC236}">
                  <a16:creationId xmlns:a16="http://schemas.microsoft.com/office/drawing/2014/main" id="{1CEF7766-E72A-A54C-1CFA-A355F5DF2625}"/>
                </a:ext>
              </a:extLst>
            </p:cNvPr>
            <p:cNvSpPr/>
            <p:nvPr userDrawn="1"/>
          </p:nvSpPr>
          <p:spPr>
            <a:xfrm>
              <a:off x="0" y="3780312"/>
              <a:ext cx="1534465" cy="1543792"/>
            </a:xfrm>
            <a:prstGeom prst="round1Rect">
              <a:avLst>
                <a:gd name="adj" fmla="val 22337"/>
              </a:avLst>
            </a:prstGeom>
            <a:solidFill>
              <a:srgbClr val="E52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E52522"/>
                </a:solidFill>
              </a:endParaRPr>
            </a:p>
          </p:txBody>
        </p:sp>
        <p:sp>
          <p:nvSpPr>
            <p:cNvPr id="11" name="Retângulo: Único Canto Arredondado 10">
              <a:extLst>
                <a:ext uri="{FF2B5EF4-FFF2-40B4-BE49-F238E27FC236}">
                  <a16:creationId xmlns:a16="http://schemas.microsoft.com/office/drawing/2014/main" id="{F40F04E7-DAE7-045B-B772-D177502486A1}"/>
                </a:ext>
              </a:extLst>
            </p:cNvPr>
            <p:cNvSpPr/>
            <p:nvPr userDrawn="1"/>
          </p:nvSpPr>
          <p:spPr>
            <a:xfrm>
              <a:off x="0" y="5314208"/>
              <a:ext cx="1534465" cy="1543792"/>
            </a:xfrm>
            <a:prstGeom prst="round1Rect">
              <a:avLst>
                <a:gd name="adj" fmla="val 0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324798"/>
                </a:solidFill>
              </a:endParaRPr>
            </a:p>
          </p:txBody>
        </p:sp>
        <p:sp>
          <p:nvSpPr>
            <p:cNvPr id="12" name="Retângulo: Único Canto Arredondado 11">
              <a:extLst>
                <a:ext uri="{FF2B5EF4-FFF2-40B4-BE49-F238E27FC236}">
                  <a16:creationId xmlns:a16="http://schemas.microsoft.com/office/drawing/2014/main" id="{47223DFD-99B3-3108-1EDE-79820A5A75A0}"/>
                </a:ext>
              </a:extLst>
            </p:cNvPr>
            <p:cNvSpPr/>
            <p:nvPr userDrawn="1"/>
          </p:nvSpPr>
          <p:spPr>
            <a:xfrm>
              <a:off x="1534465" y="5314208"/>
              <a:ext cx="1534465" cy="1543792"/>
            </a:xfrm>
            <a:prstGeom prst="round1Rect">
              <a:avLst>
                <a:gd name="adj" fmla="val 24659"/>
              </a:avLst>
            </a:prstGeom>
            <a:solidFill>
              <a:srgbClr val="4DAD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1119DCD6-8213-3AFC-B8C1-D5BE3BB39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3" y="104861"/>
            <a:ext cx="2117833" cy="1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7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B636998-B0AD-5500-E7E8-E174A59D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8" y="704168"/>
            <a:ext cx="2895116" cy="1247461"/>
          </a:xfrm>
        </p:spPr>
        <p:txBody>
          <a:bodyPr>
            <a:normAutofit fontScale="90000"/>
          </a:bodyPr>
          <a:lstStyle/>
          <a:p>
            <a:r>
              <a:rPr lang="pt-BR" sz="4800" b="1">
                <a:solidFill>
                  <a:srgbClr val="3153A0"/>
                </a:solidFill>
              </a:rPr>
              <a:t>Integrar x Interoperar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2D89EC-6A6E-6631-177A-75197AAC2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38" y="2212109"/>
            <a:ext cx="2576668" cy="1622912"/>
          </a:xfrm>
        </p:spPr>
        <p:txBody>
          <a:bodyPr>
            <a:normAutofit/>
          </a:bodyPr>
          <a:lstStyle/>
          <a:p>
            <a:r>
              <a:rPr lang="pt-BR"/>
              <a:t>A RNDS padroniza a linguagem para a troca de informações em saúde em âmbito nacional. 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D14CE20-7626-6F71-5690-F1036DCF103F}"/>
              </a:ext>
            </a:extLst>
          </p:cNvPr>
          <p:cNvSpPr/>
          <p:nvPr/>
        </p:nvSpPr>
        <p:spPr>
          <a:xfrm>
            <a:off x="3862255" y="769629"/>
            <a:ext cx="3493888" cy="5572031"/>
          </a:xfrm>
          <a:prstGeom prst="roundRect">
            <a:avLst>
              <a:gd name="adj" fmla="val 1999"/>
            </a:avLst>
          </a:prstGeom>
          <a:solidFill>
            <a:srgbClr val="324B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0" tIns="144000" rIns="288000" bIns="144000" rtlCol="0" anchor="t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sz="2400" b="1">
                <a:solidFill>
                  <a:schemeClr val="bg1"/>
                </a:solidFill>
              </a:rPr>
              <a:t>Integrar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53394DD7-37D3-1113-C128-B4DDFDE9AED8}"/>
              </a:ext>
            </a:extLst>
          </p:cNvPr>
          <p:cNvSpPr/>
          <p:nvPr/>
        </p:nvSpPr>
        <p:spPr>
          <a:xfrm>
            <a:off x="4014147" y="5090221"/>
            <a:ext cx="3204000" cy="1091779"/>
          </a:xfrm>
          <a:prstGeom prst="roundRect">
            <a:avLst>
              <a:gd name="adj" fmla="val 236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44000" tIns="144000" rIns="144000" bIns="144000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sz="1800">
                <a:solidFill>
                  <a:srgbClr val="324798"/>
                </a:solidFill>
              </a:rPr>
              <a:t>Sistemas enviam e recebem diversas informações de forma distinta, não padronizadas</a:t>
            </a:r>
            <a:endParaRPr lang="pt-BR" b="1">
              <a:solidFill>
                <a:srgbClr val="324798"/>
              </a:solidFill>
            </a:endParaRPr>
          </a:p>
        </p:txBody>
      </p:sp>
      <p:pic>
        <p:nvPicPr>
          <p:cNvPr id="14" name="Gráfico 13" descr="Monitor com preenchimento sólido">
            <a:extLst>
              <a:ext uri="{FF2B5EF4-FFF2-40B4-BE49-F238E27FC236}">
                <a16:creationId xmlns:a16="http://schemas.microsoft.com/office/drawing/2014/main" id="{D0B95479-1CA3-7E63-1B2B-9436C4F77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59527" y="1362272"/>
            <a:ext cx="1299344" cy="1299344"/>
          </a:xfrm>
          <a:prstGeom prst="rect">
            <a:avLst/>
          </a:prstGeom>
        </p:spPr>
      </p:pic>
      <p:pic>
        <p:nvPicPr>
          <p:cNvPr id="3" name="Gráfico 2" descr="Monitor com preenchimento sólido">
            <a:extLst>
              <a:ext uri="{FF2B5EF4-FFF2-40B4-BE49-F238E27FC236}">
                <a16:creationId xmlns:a16="http://schemas.microsoft.com/office/drawing/2014/main" id="{7269B60F-3EE7-2BAE-FAC0-5C41585D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59527" y="2567204"/>
            <a:ext cx="1299344" cy="1299344"/>
          </a:xfrm>
          <a:prstGeom prst="rect">
            <a:avLst/>
          </a:prstGeom>
        </p:spPr>
      </p:pic>
      <p:pic>
        <p:nvPicPr>
          <p:cNvPr id="4" name="Gráfico 3" descr="Monitor com preenchimento sólido">
            <a:extLst>
              <a:ext uri="{FF2B5EF4-FFF2-40B4-BE49-F238E27FC236}">
                <a16:creationId xmlns:a16="http://schemas.microsoft.com/office/drawing/2014/main" id="{06F31CC8-59D6-6150-6A70-29B6DC89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59527" y="3772136"/>
            <a:ext cx="1299344" cy="12993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99C227-BE8F-E0C4-FAB2-EF5FEE64ACBB}"/>
              </a:ext>
            </a:extLst>
          </p:cNvPr>
          <p:cNvSpPr txBox="1"/>
          <p:nvPr/>
        </p:nvSpPr>
        <p:spPr>
          <a:xfrm>
            <a:off x="5334785" y="1530597"/>
            <a:ext cx="526106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4400" b="1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2ABD5D7-7CB6-2F61-95AE-7FA307FAF4A6}"/>
              </a:ext>
            </a:extLst>
          </p:cNvPr>
          <p:cNvSpPr txBox="1"/>
          <p:nvPr/>
        </p:nvSpPr>
        <p:spPr>
          <a:xfrm>
            <a:off x="5334785" y="2727518"/>
            <a:ext cx="500458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4400" b="1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B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D4D3505-8940-AD3E-37EB-6098468EDD68}"/>
              </a:ext>
            </a:extLst>
          </p:cNvPr>
          <p:cNvSpPr txBox="1"/>
          <p:nvPr/>
        </p:nvSpPr>
        <p:spPr>
          <a:xfrm>
            <a:off x="5347923" y="3955353"/>
            <a:ext cx="482824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4400" b="1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C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57C4A7D-524C-EFCB-3CBB-92C953751486}"/>
              </a:ext>
            </a:extLst>
          </p:cNvPr>
          <p:cNvSpPr/>
          <p:nvPr/>
        </p:nvSpPr>
        <p:spPr>
          <a:xfrm>
            <a:off x="7812799" y="762039"/>
            <a:ext cx="3493888" cy="5579621"/>
          </a:xfrm>
          <a:prstGeom prst="roundRect">
            <a:avLst>
              <a:gd name="adj" fmla="val 1999"/>
            </a:avLst>
          </a:prstGeom>
          <a:solidFill>
            <a:srgbClr val="324B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0" tIns="144000" rIns="288000" bIns="144000" rtlCol="0" anchor="t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sz="2400" b="1">
                <a:solidFill>
                  <a:schemeClr val="bg1"/>
                </a:solidFill>
              </a:rPr>
              <a:t>Interoperar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82EF102-A31C-18FA-6ED2-87DB528E5595}"/>
              </a:ext>
            </a:extLst>
          </p:cNvPr>
          <p:cNvSpPr/>
          <p:nvPr/>
        </p:nvSpPr>
        <p:spPr>
          <a:xfrm>
            <a:off x="8011236" y="5090220"/>
            <a:ext cx="3204000" cy="1091779"/>
          </a:xfrm>
          <a:prstGeom prst="roundRect">
            <a:avLst>
              <a:gd name="adj" fmla="val 236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44000" tIns="144000" rIns="144000" bIns="144000" rtlCol="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sz="1800">
                <a:solidFill>
                  <a:srgbClr val="324798"/>
                </a:solidFill>
              </a:rPr>
              <a:t>Sistemas utilizam uma linguagem única e padronizada</a:t>
            </a:r>
            <a:endParaRPr lang="pt-BR" b="1">
              <a:solidFill>
                <a:srgbClr val="324798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D5F85A7-6C0B-FDD4-E438-6863A6745F65}"/>
              </a:ext>
            </a:extLst>
          </p:cNvPr>
          <p:cNvGrpSpPr/>
          <p:nvPr/>
        </p:nvGrpSpPr>
        <p:grpSpPr>
          <a:xfrm>
            <a:off x="9716748" y="1354682"/>
            <a:ext cx="1299344" cy="1299344"/>
            <a:chOff x="9633402" y="1354682"/>
            <a:chExt cx="1299344" cy="1299344"/>
          </a:xfrm>
        </p:grpSpPr>
        <p:pic>
          <p:nvPicPr>
            <p:cNvPr id="27" name="Gráfico 26" descr="Monitor com preenchimento sólido">
              <a:extLst>
                <a:ext uri="{FF2B5EF4-FFF2-40B4-BE49-F238E27FC236}">
                  <a16:creationId xmlns:a16="http://schemas.microsoft.com/office/drawing/2014/main" id="{0FB35360-3737-A5B9-9978-11FBF231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633402" y="1354682"/>
              <a:ext cx="1299344" cy="1299344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D12B8B0-D6B9-22F4-2D85-D321ADC7A8C0}"/>
                </a:ext>
              </a:extLst>
            </p:cNvPr>
            <p:cNvSpPr txBox="1"/>
            <p:nvPr/>
          </p:nvSpPr>
          <p:spPr>
            <a:xfrm>
              <a:off x="10008660" y="1536145"/>
              <a:ext cx="52610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4400" b="1">
                  <a:solidFill>
                    <a:schemeClr val="bg1">
                      <a:lumMod val="85000"/>
                    </a:schemeClr>
                  </a:solidFill>
                  <a:ea typeface="Calibri"/>
                  <a:cs typeface="Calibri"/>
                </a:rPr>
                <a:t>A</a:t>
              </a:r>
              <a:endParaRPr lang="pt-BR" sz="4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FF00467-61E2-7B6F-FEC7-0006E0444552}"/>
              </a:ext>
            </a:extLst>
          </p:cNvPr>
          <p:cNvGrpSpPr/>
          <p:nvPr/>
        </p:nvGrpSpPr>
        <p:grpSpPr>
          <a:xfrm>
            <a:off x="9716748" y="2559614"/>
            <a:ext cx="1299344" cy="1299344"/>
            <a:chOff x="9742584" y="2559614"/>
            <a:chExt cx="1299344" cy="1299344"/>
          </a:xfrm>
        </p:grpSpPr>
        <p:pic>
          <p:nvPicPr>
            <p:cNvPr id="28" name="Gráfico 27" descr="Monitor com preenchimento sólido">
              <a:extLst>
                <a:ext uri="{FF2B5EF4-FFF2-40B4-BE49-F238E27FC236}">
                  <a16:creationId xmlns:a16="http://schemas.microsoft.com/office/drawing/2014/main" id="{D0B16992-2544-E2CE-1A81-37AF622DF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742584" y="2559614"/>
              <a:ext cx="1299344" cy="1299344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C231D262-B369-D6B7-65DE-07A8DA7647B7}"/>
                </a:ext>
              </a:extLst>
            </p:cNvPr>
            <p:cNvSpPr txBox="1"/>
            <p:nvPr/>
          </p:nvSpPr>
          <p:spPr>
            <a:xfrm>
              <a:off x="10144118" y="2733066"/>
              <a:ext cx="371905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4400" b="1">
                  <a:solidFill>
                    <a:schemeClr val="bg1">
                      <a:lumMod val="85000"/>
                    </a:schemeClr>
                  </a:solidFill>
                  <a:ea typeface="Calibri"/>
                  <a:cs typeface="Calibri"/>
                </a:rPr>
                <a:t>A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DFF116C-6A5F-F302-E796-7B171CFC823F}"/>
              </a:ext>
            </a:extLst>
          </p:cNvPr>
          <p:cNvGrpSpPr/>
          <p:nvPr/>
        </p:nvGrpSpPr>
        <p:grpSpPr>
          <a:xfrm>
            <a:off x="9716748" y="3764546"/>
            <a:ext cx="1299344" cy="1299344"/>
            <a:chOff x="9633402" y="3764546"/>
            <a:chExt cx="1299344" cy="1299344"/>
          </a:xfrm>
        </p:grpSpPr>
        <p:pic>
          <p:nvPicPr>
            <p:cNvPr id="29" name="Gráfico 28" descr="Monitor com preenchimento sólido">
              <a:extLst>
                <a:ext uri="{FF2B5EF4-FFF2-40B4-BE49-F238E27FC236}">
                  <a16:creationId xmlns:a16="http://schemas.microsoft.com/office/drawing/2014/main" id="{CF793BAD-A9CF-3164-DECB-567E92A7F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633402" y="3764546"/>
              <a:ext cx="1299344" cy="1299344"/>
            </a:xfrm>
            <a:prstGeom prst="rect">
              <a:avLst/>
            </a:prstGeom>
          </p:spPr>
        </p:pic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2920A820-14C8-FB2D-DF39-EF91E79EF602}"/>
                </a:ext>
              </a:extLst>
            </p:cNvPr>
            <p:cNvSpPr txBox="1"/>
            <p:nvPr/>
          </p:nvSpPr>
          <p:spPr>
            <a:xfrm>
              <a:off x="10019319" y="3950242"/>
              <a:ext cx="52610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4400" b="1">
                  <a:solidFill>
                    <a:schemeClr val="bg1">
                      <a:lumMod val="85000"/>
                    </a:schemeClr>
                  </a:solidFill>
                  <a:ea typeface="Calibri"/>
                  <a:cs typeface="Calibri"/>
                </a:rPr>
                <a:t>A</a:t>
              </a:r>
              <a:endParaRPr lang="pt-BR" sz="4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41" name="Gráfico 40" descr="Monitor com preenchimento sólido">
            <a:extLst>
              <a:ext uri="{FF2B5EF4-FFF2-40B4-BE49-F238E27FC236}">
                <a16:creationId xmlns:a16="http://schemas.microsoft.com/office/drawing/2014/main" id="{3F37485D-0131-1927-3B21-040A138BF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11022" y="2455762"/>
            <a:ext cx="1572206" cy="1572206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84B866D4-305B-E6FA-C5F6-79E13FA561D3}"/>
              </a:ext>
            </a:extLst>
          </p:cNvPr>
          <p:cNvSpPr txBox="1"/>
          <p:nvPr/>
        </p:nvSpPr>
        <p:spPr>
          <a:xfrm>
            <a:off x="8198899" y="2868268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</a:rPr>
              <a:t>RNDS</a:t>
            </a:r>
          </a:p>
        </p:txBody>
      </p: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2987D2CD-24C0-5E60-98DE-BD3B22956CD2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 flipH="1" flipV="1">
            <a:off x="4959527" y="2011943"/>
            <a:ext cx="970" cy="974507"/>
          </a:xfrm>
          <a:prstGeom prst="bentConnector4">
            <a:avLst>
              <a:gd name="adj1" fmla="val -54520722"/>
              <a:gd name="adj2" fmla="val 100606"/>
            </a:avLst>
          </a:prstGeom>
          <a:ln w="50800">
            <a:solidFill>
              <a:srgbClr val="EF7A1A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: Angulado 68">
            <a:extLst>
              <a:ext uri="{FF2B5EF4-FFF2-40B4-BE49-F238E27FC236}">
                <a16:creationId xmlns:a16="http://schemas.microsoft.com/office/drawing/2014/main" id="{1C2C969D-8676-18B9-FB42-6E0E250D3749}"/>
              </a:ext>
            </a:extLst>
          </p:cNvPr>
          <p:cNvCxnSpPr>
            <a:cxnSpLocks/>
          </p:cNvCxnSpPr>
          <p:nvPr/>
        </p:nvCxnSpPr>
        <p:spPr>
          <a:xfrm>
            <a:off x="6202566" y="2048490"/>
            <a:ext cx="12700" cy="936000"/>
          </a:xfrm>
          <a:prstGeom prst="bentConnector3">
            <a:avLst>
              <a:gd name="adj1" fmla="val 3985071"/>
            </a:avLst>
          </a:prstGeom>
          <a:ln w="50800">
            <a:solidFill>
              <a:schemeClr val="accent5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3E143080-77CB-6EDB-D777-9CB1127576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74326" y="3463321"/>
            <a:ext cx="1435357" cy="524005"/>
          </a:xfrm>
          <a:prstGeom prst="bentConnector2">
            <a:avLst/>
          </a:prstGeom>
          <a:ln w="50800">
            <a:solidFill>
              <a:srgbClr val="EF7A1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ctor: Angulado 79">
            <a:extLst>
              <a:ext uri="{FF2B5EF4-FFF2-40B4-BE49-F238E27FC236}">
                <a16:creationId xmlns:a16="http://schemas.microsoft.com/office/drawing/2014/main" id="{A26DC2F1-6374-390C-FAEC-D984F680D162}"/>
              </a:ext>
            </a:extLst>
          </p:cNvPr>
          <p:cNvCxnSpPr>
            <a:cxnSpLocks/>
          </p:cNvCxnSpPr>
          <p:nvPr/>
        </p:nvCxnSpPr>
        <p:spPr>
          <a:xfrm>
            <a:off x="6224368" y="1732861"/>
            <a:ext cx="12700" cy="2808000"/>
          </a:xfrm>
          <a:prstGeom prst="bentConnector3">
            <a:avLst>
              <a:gd name="adj1" fmla="val 5489543"/>
            </a:avLst>
          </a:prstGeom>
          <a:ln w="50800">
            <a:solidFill>
              <a:schemeClr val="accent6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3C4DD25F-2977-4498-0C48-5E43320B8801}"/>
              </a:ext>
            </a:extLst>
          </p:cNvPr>
          <p:cNvCxnSpPr>
            <a:cxnSpLocks/>
          </p:cNvCxnSpPr>
          <p:nvPr/>
        </p:nvCxnSpPr>
        <p:spPr>
          <a:xfrm flipH="1">
            <a:off x="4952208" y="3241865"/>
            <a:ext cx="12700" cy="936000"/>
          </a:xfrm>
          <a:prstGeom prst="bentConnector3">
            <a:avLst>
              <a:gd name="adj1" fmla="val 2802984"/>
            </a:avLst>
          </a:prstGeom>
          <a:ln w="50800">
            <a:solidFill>
              <a:schemeClr val="accent6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01D4CD13-FC65-90EF-AF13-AD7CF6A26ED4}"/>
              </a:ext>
            </a:extLst>
          </p:cNvPr>
          <p:cNvCxnSpPr>
            <a:cxnSpLocks/>
          </p:cNvCxnSpPr>
          <p:nvPr/>
        </p:nvCxnSpPr>
        <p:spPr>
          <a:xfrm>
            <a:off x="6204335" y="3271318"/>
            <a:ext cx="12700" cy="936000"/>
          </a:xfrm>
          <a:prstGeom prst="bentConnector3">
            <a:avLst>
              <a:gd name="adj1" fmla="val 3985071"/>
            </a:avLst>
          </a:prstGeom>
          <a:ln w="50800">
            <a:solidFill>
              <a:schemeClr val="accent5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ector: Angulado 87">
            <a:extLst>
              <a:ext uri="{FF2B5EF4-FFF2-40B4-BE49-F238E27FC236}">
                <a16:creationId xmlns:a16="http://schemas.microsoft.com/office/drawing/2014/main" id="{4AEA1344-CD10-C4A5-7017-FB71E95D4F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25034" y="1765917"/>
            <a:ext cx="1023410" cy="788311"/>
          </a:xfrm>
          <a:prstGeom prst="bentConnector3">
            <a:avLst>
              <a:gd name="adj1" fmla="val 100231"/>
            </a:avLst>
          </a:prstGeom>
          <a:ln w="50800">
            <a:solidFill>
              <a:srgbClr val="EF7A1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Angulado 91">
            <a:extLst>
              <a:ext uri="{FF2B5EF4-FFF2-40B4-BE49-F238E27FC236}">
                <a16:creationId xmlns:a16="http://schemas.microsoft.com/office/drawing/2014/main" id="{8643D143-53B3-9174-F763-14644020A9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43750" y="2011942"/>
            <a:ext cx="681958" cy="504547"/>
          </a:xfrm>
          <a:prstGeom prst="bentConnector3">
            <a:avLst>
              <a:gd name="adj1" fmla="val 96029"/>
            </a:avLst>
          </a:prstGeom>
          <a:ln w="50800">
            <a:solidFill>
              <a:srgbClr val="EF7A1A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de Seta Reta 112">
            <a:extLst>
              <a:ext uri="{FF2B5EF4-FFF2-40B4-BE49-F238E27FC236}">
                <a16:creationId xmlns:a16="http://schemas.microsoft.com/office/drawing/2014/main" id="{24868C82-88EA-7230-FBB3-2CEA9C9CD136}"/>
              </a:ext>
            </a:extLst>
          </p:cNvPr>
          <p:cNvCxnSpPr/>
          <p:nvPr/>
        </p:nvCxnSpPr>
        <p:spPr>
          <a:xfrm>
            <a:off x="9451385" y="2984490"/>
            <a:ext cx="320415" cy="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de Seta Reta 113">
            <a:extLst>
              <a:ext uri="{FF2B5EF4-FFF2-40B4-BE49-F238E27FC236}">
                <a16:creationId xmlns:a16="http://schemas.microsoft.com/office/drawing/2014/main" id="{A184521F-E950-671D-EB01-3D911C37BB1E}"/>
              </a:ext>
            </a:extLst>
          </p:cNvPr>
          <p:cNvCxnSpPr/>
          <p:nvPr/>
        </p:nvCxnSpPr>
        <p:spPr>
          <a:xfrm>
            <a:off x="9461776" y="3278321"/>
            <a:ext cx="320415" cy="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ector: Angulado 114">
            <a:extLst>
              <a:ext uri="{FF2B5EF4-FFF2-40B4-BE49-F238E27FC236}">
                <a16:creationId xmlns:a16="http://schemas.microsoft.com/office/drawing/2014/main" id="{F03593BD-0BCA-D330-4735-B60428B10497}"/>
              </a:ext>
            </a:extLst>
          </p:cNvPr>
          <p:cNvCxnSpPr>
            <a:cxnSpLocks/>
          </p:cNvCxnSpPr>
          <p:nvPr/>
        </p:nvCxnSpPr>
        <p:spPr>
          <a:xfrm rot="10800000">
            <a:off x="8843750" y="3985371"/>
            <a:ext cx="680470" cy="247950"/>
          </a:xfrm>
          <a:prstGeom prst="bentConnector3">
            <a:avLst>
              <a:gd name="adj1" fmla="val 99473"/>
            </a:avLst>
          </a:prstGeom>
          <a:ln w="50800">
            <a:solidFill>
              <a:schemeClr val="accent5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: Angulado 118">
            <a:extLst>
              <a:ext uri="{FF2B5EF4-FFF2-40B4-BE49-F238E27FC236}">
                <a16:creationId xmlns:a16="http://schemas.microsoft.com/office/drawing/2014/main" id="{1251F69D-FEAE-8F5F-DFB8-2DF77DEBF3C4}"/>
              </a:ext>
            </a:extLst>
          </p:cNvPr>
          <p:cNvCxnSpPr>
            <a:cxnSpLocks/>
          </p:cNvCxnSpPr>
          <p:nvPr/>
        </p:nvCxnSpPr>
        <p:spPr>
          <a:xfrm rot="10800000">
            <a:off x="8525034" y="3997407"/>
            <a:ext cx="999186" cy="543455"/>
          </a:xfrm>
          <a:prstGeom prst="bentConnector3">
            <a:avLst>
              <a:gd name="adj1" fmla="val 100538"/>
            </a:avLst>
          </a:prstGeom>
          <a:ln w="50800">
            <a:solidFill>
              <a:schemeClr val="accent5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7059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36EA43-D4C8-D526-B035-CC5C23F9AE0F}"/>
              </a:ext>
            </a:extLst>
          </p:cNvPr>
          <p:cNvSpPr/>
          <p:nvPr/>
        </p:nvSpPr>
        <p:spPr>
          <a:xfrm>
            <a:off x="2503545" y="2511260"/>
            <a:ext cx="1185521" cy="2643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150D005-2669-75E9-1399-33296CD03214}"/>
              </a:ext>
            </a:extLst>
          </p:cNvPr>
          <p:cNvSpPr/>
          <p:nvPr/>
        </p:nvSpPr>
        <p:spPr>
          <a:xfrm>
            <a:off x="1176087" y="4703038"/>
            <a:ext cx="1034471" cy="2643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2D89EC-6A6E-6631-177A-75197AAC2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7888" y="1068079"/>
            <a:ext cx="2644907" cy="5230478"/>
          </a:xfrm>
        </p:spPr>
        <p:txBody>
          <a:bodyPr>
            <a:normAutofit/>
          </a:bodyPr>
          <a:lstStyle/>
          <a:p>
            <a:r>
              <a:rPr lang="pt-BR" dirty="0"/>
              <a:t>A RNDS é a Rede que conectará os atores e dados em saúde de todo o país, estabelecendo o conceito </a:t>
            </a:r>
            <a:r>
              <a:rPr lang="pt-BR" dirty="0">
                <a:solidFill>
                  <a:srgbClr val="3153A0"/>
                </a:solidFill>
              </a:rPr>
              <a:t>de Plataforma </a:t>
            </a:r>
            <a:r>
              <a:rPr lang="pt-BR" dirty="0">
                <a:solidFill>
                  <a:srgbClr val="EF7A1A"/>
                </a:solidFill>
              </a:rPr>
              <a:t>Nacional de Inovação, Informação e Serviços Digitais de Saúde</a:t>
            </a:r>
            <a:r>
              <a:rPr lang="pt-BR" dirty="0"/>
              <a:t>.</a:t>
            </a:r>
            <a:br>
              <a:rPr lang="pt-BR" dirty="0"/>
            </a:br>
            <a:br>
              <a:rPr lang="pt-BR" dirty="0"/>
            </a:br>
            <a:r>
              <a:rPr lang="pt-BR" dirty="0">
                <a:solidFill>
                  <a:srgbClr val="EF7A1A"/>
                </a:solidFill>
              </a:rPr>
              <a:t>Não é um sistema de informação</a:t>
            </a:r>
            <a:r>
              <a:rPr lang="pt-BR" dirty="0"/>
              <a:t>, mas um mecanismo para conectar qualquer sistema de informação!</a:t>
            </a:r>
          </a:p>
        </p:txBody>
      </p:sp>
      <p:pic>
        <p:nvPicPr>
          <p:cNvPr id="9" name="Graphic 93" descr="Group">
            <a:extLst>
              <a:ext uri="{FF2B5EF4-FFF2-40B4-BE49-F238E27FC236}">
                <a16:creationId xmlns:a16="http://schemas.microsoft.com/office/drawing/2014/main" id="{2CC44FFD-AB7F-070C-2DBA-A43E93A3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5036" y="2427832"/>
            <a:ext cx="772584" cy="766351"/>
          </a:xfrm>
          <a:prstGeom prst="rect">
            <a:avLst/>
          </a:prstGeom>
        </p:spPr>
      </p:pic>
      <p:pic>
        <p:nvPicPr>
          <p:cNvPr id="10" name="Graphic 94" descr="City">
            <a:extLst>
              <a:ext uri="{FF2B5EF4-FFF2-40B4-BE49-F238E27FC236}">
                <a16:creationId xmlns:a16="http://schemas.microsoft.com/office/drawing/2014/main" id="{2E00AE54-21A4-2BD3-AFF5-84822F5E3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4760" y="653577"/>
            <a:ext cx="772584" cy="766351"/>
          </a:xfrm>
          <a:prstGeom prst="rect">
            <a:avLst/>
          </a:prstGeom>
        </p:spPr>
      </p:pic>
      <p:pic>
        <p:nvPicPr>
          <p:cNvPr id="11" name="Graphic 95" descr="Flask">
            <a:extLst>
              <a:ext uri="{FF2B5EF4-FFF2-40B4-BE49-F238E27FC236}">
                <a16:creationId xmlns:a16="http://schemas.microsoft.com/office/drawing/2014/main" id="{4FAECC56-88DA-3C72-2597-F76DD2FE2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2577" y="3552235"/>
            <a:ext cx="772584" cy="766351"/>
          </a:xfrm>
          <a:prstGeom prst="rect">
            <a:avLst/>
          </a:prstGeom>
        </p:spPr>
      </p:pic>
      <p:pic>
        <p:nvPicPr>
          <p:cNvPr id="17" name="Graphic 96" descr="Ambulance">
            <a:extLst>
              <a:ext uri="{FF2B5EF4-FFF2-40B4-BE49-F238E27FC236}">
                <a16:creationId xmlns:a16="http://schemas.microsoft.com/office/drawing/2014/main" id="{70CC744A-7AF1-44A0-EFC0-1392B57EA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0876" y="4529930"/>
            <a:ext cx="772584" cy="766351"/>
          </a:xfrm>
          <a:prstGeom prst="rect">
            <a:avLst/>
          </a:prstGeom>
          <a:ln>
            <a:noFill/>
          </a:ln>
        </p:spPr>
      </p:pic>
      <p:pic>
        <p:nvPicPr>
          <p:cNvPr id="19" name="Graphic 97" descr="Hospital">
            <a:extLst>
              <a:ext uri="{FF2B5EF4-FFF2-40B4-BE49-F238E27FC236}">
                <a16:creationId xmlns:a16="http://schemas.microsoft.com/office/drawing/2014/main" id="{6D95D185-F717-531A-6C35-072D1FBE5F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3854" y="595238"/>
            <a:ext cx="772584" cy="766351"/>
          </a:xfrm>
          <a:prstGeom prst="rect">
            <a:avLst/>
          </a:prstGeom>
        </p:spPr>
      </p:pic>
      <p:pic>
        <p:nvPicPr>
          <p:cNvPr id="20" name="Graphic 98" descr="Medicine">
            <a:extLst>
              <a:ext uri="{FF2B5EF4-FFF2-40B4-BE49-F238E27FC236}">
                <a16:creationId xmlns:a16="http://schemas.microsoft.com/office/drawing/2014/main" id="{18839A73-3A7F-CB61-214C-92E3B38ECB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94751" y="4761361"/>
            <a:ext cx="772584" cy="766351"/>
          </a:xfrm>
          <a:prstGeom prst="rect">
            <a:avLst/>
          </a:prstGeom>
        </p:spPr>
      </p:pic>
      <p:pic>
        <p:nvPicPr>
          <p:cNvPr id="21" name="Graphic 100" descr="Office worker">
            <a:extLst>
              <a:ext uri="{FF2B5EF4-FFF2-40B4-BE49-F238E27FC236}">
                <a16:creationId xmlns:a16="http://schemas.microsoft.com/office/drawing/2014/main" id="{F58229B7-876A-D65E-E810-65D8C2D70E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32903" y="4656156"/>
            <a:ext cx="772584" cy="766351"/>
          </a:xfrm>
          <a:prstGeom prst="rect">
            <a:avLst/>
          </a:prstGeom>
        </p:spPr>
      </p:pic>
      <p:pic>
        <p:nvPicPr>
          <p:cNvPr id="23" name="Graphic 101" descr="Scientist">
            <a:extLst>
              <a:ext uri="{FF2B5EF4-FFF2-40B4-BE49-F238E27FC236}">
                <a16:creationId xmlns:a16="http://schemas.microsoft.com/office/drawing/2014/main" id="{308AA051-70EF-C927-A208-D78A569B85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67224" y="4456253"/>
            <a:ext cx="772584" cy="766351"/>
          </a:xfrm>
          <a:prstGeom prst="rect">
            <a:avLst/>
          </a:prstGeom>
        </p:spPr>
      </p:pic>
      <p:pic>
        <p:nvPicPr>
          <p:cNvPr id="24" name="Graphic 102" descr="Woman with baby">
            <a:extLst>
              <a:ext uri="{FF2B5EF4-FFF2-40B4-BE49-F238E27FC236}">
                <a16:creationId xmlns:a16="http://schemas.microsoft.com/office/drawing/2014/main" id="{8FE4186A-8ED9-D10A-BD8E-288D4EC516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20669" y="662614"/>
            <a:ext cx="735076" cy="729146"/>
          </a:xfrm>
          <a:prstGeom prst="rect">
            <a:avLst/>
          </a:prstGeom>
        </p:spPr>
      </p:pic>
      <p:sp>
        <p:nvSpPr>
          <p:cNvPr id="25" name="TextBox 104">
            <a:extLst>
              <a:ext uri="{FF2B5EF4-FFF2-40B4-BE49-F238E27FC236}">
                <a16:creationId xmlns:a16="http://schemas.microsoft.com/office/drawing/2014/main" id="{F1F94353-38C6-0841-802E-3725CA78C202}"/>
              </a:ext>
            </a:extLst>
          </p:cNvPr>
          <p:cNvSpPr txBox="1"/>
          <p:nvPr/>
        </p:nvSpPr>
        <p:spPr>
          <a:xfrm>
            <a:off x="4409501" y="3037378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Comunidades</a:t>
            </a:r>
            <a:b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de Usuários</a:t>
            </a:r>
          </a:p>
        </p:txBody>
      </p:sp>
      <p:sp>
        <p:nvSpPr>
          <p:cNvPr id="27" name="TextBox 105">
            <a:extLst>
              <a:ext uri="{FF2B5EF4-FFF2-40B4-BE49-F238E27FC236}">
                <a16:creationId xmlns:a16="http://schemas.microsoft.com/office/drawing/2014/main" id="{2C506B26-230E-AA4C-8547-A6826D985473}"/>
              </a:ext>
            </a:extLst>
          </p:cNvPr>
          <p:cNvSpPr txBox="1"/>
          <p:nvPr/>
        </p:nvSpPr>
        <p:spPr>
          <a:xfrm>
            <a:off x="4583296" y="4302376"/>
            <a:ext cx="112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Laboratórios</a:t>
            </a:r>
          </a:p>
        </p:txBody>
      </p:sp>
      <p:sp>
        <p:nvSpPr>
          <p:cNvPr id="28" name="TextBox 106">
            <a:extLst>
              <a:ext uri="{FF2B5EF4-FFF2-40B4-BE49-F238E27FC236}">
                <a16:creationId xmlns:a16="http://schemas.microsoft.com/office/drawing/2014/main" id="{0E8DEAA9-83CA-B930-FB66-24F00F9794EF}"/>
              </a:ext>
            </a:extLst>
          </p:cNvPr>
          <p:cNvSpPr txBox="1"/>
          <p:nvPr/>
        </p:nvSpPr>
        <p:spPr>
          <a:xfrm>
            <a:off x="4977890" y="5116711"/>
            <a:ext cx="1715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Centros de Pesquisa </a:t>
            </a:r>
            <a:b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e Desenvolvimento</a:t>
            </a:r>
          </a:p>
        </p:txBody>
      </p:sp>
      <p:sp>
        <p:nvSpPr>
          <p:cNvPr id="29" name="TextBox 107">
            <a:extLst>
              <a:ext uri="{FF2B5EF4-FFF2-40B4-BE49-F238E27FC236}">
                <a16:creationId xmlns:a16="http://schemas.microsoft.com/office/drawing/2014/main" id="{19CC345B-43DE-62B7-1D16-759981B02104}"/>
              </a:ext>
            </a:extLst>
          </p:cNvPr>
          <p:cNvSpPr txBox="1"/>
          <p:nvPr/>
        </p:nvSpPr>
        <p:spPr>
          <a:xfrm>
            <a:off x="6568678" y="5486358"/>
            <a:ext cx="928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Farmácias</a:t>
            </a:r>
          </a:p>
        </p:txBody>
      </p:sp>
      <p:sp>
        <p:nvSpPr>
          <p:cNvPr id="31" name="TextBox 108">
            <a:extLst>
              <a:ext uri="{FF2B5EF4-FFF2-40B4-BE49-F238E27FC236}">
                <a16:creationId xmlns:a16="http://schemas.microsoft.com/office/drawing/2014/main" id="{AB185F91-8DF6-593F-308B-1FEB040D12D6}"/>
              </a:ext>
            </a:extLst>
          </p:cNvPr>
          <p:cNvSpPr txBox="1"/>
          <p:nvPr/>
        </p:nvSpPr>
        <p:spPr>
          <a:xfrm>
            <a:off x="7698531" y="5304239"/>
            <a:ext cx="839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Gestores</a:t>
            </a:r>
          </a:p>
        </p:txBody>
      </p:sp>
      <p:sp>
        <p:nvSpPr>
          <p:cNvPr id="32" name="TextBox 109">
            <a:extLst>
              <a:ext uri="{FF2B5EF4-FFF2-40B4-BE49-F238E27FC236}">
                <a16:creationId xmlns:a16="http://schemas.microsoft.com/office/drawing/2014/main" id="{F0D9BC9A-4763-A8CC-12E3-BC8534C7064B}"/>
              </a:ext>
            </a:extLst>
          </p:cNvPr>
          <p:cNvSpPr txBox="1"/>
          <p:nvPr/>
        </p:nvSpPr>
        <p:spPr>
          <a:xfrm>
            <a:off x="8654730" y="5089678"/>
            <a:ext cx="12027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Atendimento </a:t>
            </a:r>
            <a:b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de Urgência </a:t>
            </a:r>
            <a:b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e Emergência</a:t>
            </a:r>
          </a:p>
        </p:txBody>
      </p:sp>
      <p:sp>
        <p:nvSpPr>
          <p:cNvPr id="33" name="TextBox 110">
            <a:extLst>
              <a:ext uri="{FF2B5EF4-FFF2-40B4-BE49-F238E27FC236}">
                <a16:creationId xmlns:a16="http://schemas.microsoft.com/office/drawing/2014/main" id="{9874D397-7A11-72CF-1EF1-6A4B62BE8414}"/>
              </a:ext>
            </a:extLst>
          </p:cNvPr>
          <p:cNvSpPr txBox="1"/>
          <p:nvPr/>
        </p:nvSpPr>
        <p:spPr>
          <a:xfrm>
            <a:off x="9847866" y="4610153"/>
            <a:ext cx="11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Saúde </a:t>
            </a:r>
            <a:b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Populacional</a:t>
            </a:r>
          </a:p>
        </p:txBody>
      </p:sp>
      <p:grpSp>
        <p:nvGrpSpPr>
          <p:cNvPr id="35" name="Graphic 19" descr="Group of people">
            <a:extLst>
              <a:ext uri="{FF2B5EF4-FFF2-40B4-BE49-F238E27FC236}">
                <a16:creationId xmlns:a16="http://schemas.microsoft.com/office/drawing/2014/main" id="{E6B00C33-91EC-0FEB-3C87-7F8D01A0E1FD}"/>
              </a:ext>
            </a:extLst>
          </p:cNvPr>
          <p:cNvGrpSpPr/>
          <p:nvPr/>
        </p:nvGrpSpPr>
        <p:grpSpPr>
          <a:xfrm>
            <a:off x="10114330" y="3902183"/>
            <a:ext cx="627724" cy="702470"/>
            <a:chOff x="10461025" y="4247326"/>
            <a:chExt cx="742950" cy="838178"/>
          </a:xfrm>
          <a:solidFill>
            <a:schemeClr val="accent1"/>
          </a:solidFill>
        </p:grpSpPr>
        <p:sp>
          <p:nvSpPr>
            <p:cNvPr id="63" name="Freeform: Shape 112">
              <a:extLst>
                <a:ext uri="{FF2B5EF4-FFF2-40B4-BE49-F238E27FC236}">
                  <a16:creationId xmlns:a16="http://schemas.microsoft.com/office/drawing/2014/main" id="{7ADCFFCE-C542-D7A5-9826-694C9EEB05F0}"/>
                </a:ext>
              </a:extLst>
            </p:cNvPr>
            <p:cNvSpPr/>
            <p:nvPr/>
          </p:nvSpPr>
          <p:spPr>
            <a:xfrm>
              <a:off x="11022710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: Shape 113">
              <a:extLst>
                <a:ext uri="{FF2B5EF4-FFF2-40B4-BE49-F238E27FC236}">
                  <a16:creationId xmlns:a16="http://schemas.microsoft.com/office/drawing/2014/main" id="{E48D0441-6704-632C-37B8-7E2AAF8282E0}"/>
                </a:ext>
              </a:extLst>
            </p:cNvPr>
            <p:cNvSpPr/>
            <p:nvPr/>
          </p:nvSpPr>
          <p:spPr>
            <a:xfrm>
              <a:off x="1112748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: Shape 114">
              <a:extLst>
                <a:ext uri="{FF2B5EF4-FFF2-40B4-BE49-F238E27FC236}">
                  <a16:creationId xmlns:a16="http://schemas.microsoft.com/office/drawing/2014/main" id="{0B524790-9BC4-FE3C-4BDC-7D5877F9D871}"/>
                </a:ext>
              </a:extLst>
            </p:cNvPr>
            <p:cNvSpPr/>
            <p:nvPr/>
          </p:nvSpPr>
          <p:spPr>
            <a:xfrm>
              <a:off x="10813160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: Shape 115">
              <a:extLst>
                <a:ext uri="{FF2B5EF4-FFF2-40B4-BE49-F238E27FC236}">
                  <a16:creationId xmlns:a16="http://schemas.microsoft.com/office/drawing/2014/main" id="{31AA7352-8F75-D34E-CAE1-F5A23A48C092}"/>
                </a:ext>
              </a:extLst>
            </p:cNvPr>
            <p:cNvSpPr/>
            <p:nvPr/>
          </p:nvSpPr>
          <p:spPr>
            <a:xfrm>
              <a:off x="1091793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: Shape 116">
              <a:extLst>
                <a:ext uri="{FF2B5EF4-FFF2-40B4-BE49-F238E27FC236}">
                  <a16:creationId xmlns:a16="http://schemas.microsoft.com/office/drawing/2014/main" id="{59E17EFF-C922-51EC-DC7E-3691046E4037}"/>
                </a:ext>
              </a:extLst>
            </p:cNvPr>
            <p:cNvSpPr/>
            <p:nvPr/>
          </p:nvSpPr>
          <p:spPr>
            <a:xfrm>
              <a:off x="10603610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: Shape 117">
              <a:extLst>
                <a:ext uri="{FF2B5EF4-FFF2-40B4-BE49-F238E27FC236}">
                  <a16:creationId xmlns:a16="http://schemas.microsoft.com/office/drawing/2014/main" id="{29CEC08D-A34A-2433-56ED-A703A221EF5A}"/>
                </a:ext>
              </a:extLst>
            </p:cNvPr>
            <p:cNvSpPr/>
            <p:nvPr/>
          </p:nvSpPr>
          <p:spPr>
            <a:xfrm>
              <a:off x="1070838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: Shape 118">
              <a:extLst>
                <a:ext uri="{FF2B5EF4-FFF2-40B4-BE49-F238E27FC236}">
                  <a16:creationId xmlns:a16="http://schemas.microsoft.com/office/drawing/2014/main" id="{C54B0FBB-4073-4A70-FA1A-18B0F828E4A6}"/>
                </a:ext>
              </a:extLst>
            </p:cNvPr>
            <p:cNvSpPr/>
            <p:nvPr/>
          </p:nvSpPr>
          <p:spPr>
            <a:xfrm>
              <a:off x="10498835" y="4818826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: Shape 119">
              <a:extLst>
                <a:ext uri="{FF2B5EF4-FFF2-40B4-BE49-F238E27FC236}">
                  <a16:creationId xmlns:a16="http://schemas.microsoft.com/office/drawing/2014/main" id="{AAA5BE82-D0D6-10CC-1ACB-FC4E49C269C4}"/>
                </a:ext>
              </a:extLst>
            </p:cNvPr>
            <p:cNvSpPr/>
            <p:nvPr/>
          </p:nvSpPr>
          <p:spPr>
            <a:xfrm>
              <a:off x="10461025" y="4875954"/>
              <a:ext cx="742950" cy="209550"/>
            </a:xfrm>
            <a:custGeom>
              <a:avLst/>
              <a:gdLst>
                <a:gd name="connsiteX0" fmla="*/ 751899 w 742950"/>
                <a:gd name="connsiteY0" fmla="*/ 92034 h 209550"/>
                <a:gd name="connsiteX1" fmla="*/ 733516 w 742950"/>
                <a:gd name="connsiteY1" fmla="*/ 22692 h 209550"/>
                <a:gd name="connsiteX2" fmla="*/ 730658 w 742950"/>
                <a:gd name="connsiteY2" fmla="*/ 17358 h 209550"/>
                <a:gd name="connsiteX3" fmla="*/ 708084 w 742950"/>
                <a:gd name="connsiteY3" fmla="*/ 2975 h 209550"/>
                <a:gd name="connsiteX4" fmla="*/ 690272 w 742950"/>
                <a:gd name="connsiteY4" fmla="*/ 23 h 209550"/>
                <a:gd name="connsiteX5" fmla="*/ 672556 w 742950"/>
                <a:gd name="connsiteY5" fmla="*/ 2975 h 209550"/>
                <a:gd name="connsiteX6" fmla="*/ 649886 w 742950"/>
                <a:gd name="connsiteY6" fmla="*/ 17453 h 209550"/>
                <a:gd name="connsiteX7" fmla="*/ 647219 w 742950"/>
                <a:gd name="connsiteY7" fmla="*/ 22787 h 209550"/>
                <a:gd name="connsiteX8" fmla="*/ 637694 w 742950"/>
                <a:gd name="connsiteY8" fmla="*/ 58220 h 209550"/>
                <a:gd name="connsiteX9" fmla="*/ 628169 w 742950"/>
                <a:gd name="connsiteY9" fmla="*/ 23073 h 209550"/>
                <a:gd name="connsiteX10" fmla="*/ 625407 w 742950"/>
                <a:gd name="connsiteY10" fmla="*/ 17739 h 209550"/>
                <a:gd name="connsiteX11" fmla="*/ 602738 w 742950"/>
                <a:gd name="connsiteY11" fmla="*/ 3356 h 209550"/>
                <a:gd name="connsiteX12" fmla="*/ 585497 w 742950"/>
                <a:gd name="connsiteY12" fmla="*/ 23 h 209550"/>
                <a:gd name="connsiteX13" fmla="*/ 567781 w 742950"/>
                <a:gd name="connsiteY13" fmla="*/ 2975 h 209550"/>
                <a:gd name="connsiteX14" fmla="*/ 545207 w 742950"/>
                <a:gd name="connsiteY14" fmla="*/ 17453 h 209550"/>
                <a:gd name="connsiteX15" fmla="*/ 542444 w 742950"/>
                <a:gd name="connsiteY15" fmla="*/ 22787 h 209550"/>
                <a:gd name="connsiteX16" fmla="*/ 533110 w 742950"/>
                <a:gd name="connsiteY16" fmla="*/ 57173 h 209550"/>
                <a:gd name="connsiteX17" fmla="*/ 523585 w 742950"/>
                <a:gd name="connsiteY17" fmla="*/ 22692 h 209550"/>
                <a:gd name="connsiteX18" fmla="*/ 520727 w 742950"/>
                <a:gd name="connsiteY18" fmla="*/ 17358 h 209550"/>
                <a:gd name="connsiteX19" fmla="*/ 498153 w 742950"/>
                <a:gd name="connsiteY19" fmla="*/ 2975 h 209550"/>
                <a:gd name="connsiteX20" fmla="*/ 480722 w 742950"/>
                <a:gd name="connsiteY20" fmla="*/ 23 h 209550"/>
                <a:gd name="connsiteX21" fmla="*/ 463006 w 742950"/>
                <a:gd name="connsiteY21" fmla="*/ 2975 h 209550"/>
                <a:gd name="connsiteX22" fmla="*/ 440336 w 742950"/>
                <a:gd name="connsiteY22" fmla="*/ 17453 h 209550"/>
                <a:gd name="connsiteX23" fmla="*/ 437669 w 742950"/>
                <a:gd name="connsiteY23" fmla="*/ 22787 h 209550"/>
                <a:gd name="connsiteX24" fmla="*/ 428144 w 742950"/>
                <a:gd name="connsiteY24" fmla="*/ 58220 h 209550"/>
                <a:gd name="connsiteX25" fmla="*/ 418619 w 742950"/>
                <a:gd name="connsiteY25" fmla="*/ 23073 h 209550"/>
                <a:gd name="connsiteX26" fmla="*/ 415857 w 742950"/>
                <a:gd name="connsiteY26" fmla="*/ 17739 h 209550"/>
                <a:gd name="connsiteX27" fmla="*/ 393188 w 742950"/>
                <a:gd name="connsiteY27" fmla="*/ 3356 h 209550"/>
                <a:gd name="connsiteX28" fmla="*/ 375947 w 742950"/>
                <a:gd name="connsiteY28" fmla="*/ 23 h 209550"/>
                <a:gd name="connsiteX29" fmla="*/ 358231 w 742950"/>
                <a:gd name="connsiteY29" fmla="*/ 2975 h 209550"/>
                <a:gd name="connsiteX30" fmla="*/ 335657 w 742950"/>
                <a:gd name="connsiteY30" fmla="*/ 17453 h 209550"/>
                <a:gd name="connsiteX31" fmla="*/ 332894 w 742950"/>
                <a:gd name="connsiteY31" fmla="*/ 22787 h 209550"/>
                <a:gd name="connsiteX32" fmla="*/ 323560 w 742950"/>
                <a:gd name="connsiteY32" fmla="*/ 57173 h 209550"/>
                <a:gd name="connsiteX33" fmla="*/ 314035 w 742950"/>
                <a:gd name="connsiteY33" fmla="*/ 22692 h 209550"/>
                <a:gd name="connsiteX34" fmla="*/ 311177 w 742950"/>
                <a:gd name="connsiteY34" fmla="*/ 17358 h 209550"/>
                <a:gd name="connsiteX35" fmla="*/ 288603 w 742950"/>
                <a:gd name="connsiteY35" fmla="*/ 2975 h 209550"/>
                <a:gd name="connsiteX36" fmla="*/ 271172 w 742950"/>
                <a:gd name="connsiteY36" fmla="*/ 23 h 209550"/>
                <a:gd name="connsiteX37" fmla="*/ 253456 w 742950"/>
                <a:gd name="connsiteY37" fmla="*/ 2975 h 209550"/>
                <a:gd name="connsiteX38" fmla="*/ 230786 w 742950"/>
                <a:gd name="connsiteY38" fmla="*/ 17453 h 209550"/>
                <a:gd name="connsiteX39" fmla="*/ 228119 w 742950"/>
                <a:gd name="connsiteY39" fmla="*/ 22787 h 209550"/>
                <a:gd name="connsiteX40" fmla="*/ 218594 w 742950"/>
                <a:gd name="connsiteY40" fmla="*/ 58220 h 209550"/>
                <a:gd name="connsiteX41" fmla="*/ 209069 w 742950"/>
                <a:gd name="connsiteY41" fmla="*/ 23073 h 209550"/>
                <a:gd name="connsiteX42" fmla="*/ 206307 w 742950"/>
                <a:gd name="connsiteY42" fmla="*/ 17739 h 209550"/>
                <a:gd name="connsiteX43" fmla="*/ 183638 w 742950"/>
                <a:gd name="connsiteY43" fmla="*/ 3356 h 209550"/>
                <a:gd name="connsiteX44" fmla="*/ 166397 w 742950"/>
                <a:gd name="connsiteY44" fmla="*/ 23 h 209550"/>
                <a:gd name="connsiteX45" fmla="*/ 148681 w 742950"/>
                <a:gd name="connsiteY45" fmla="*/ 2975 h 209550"/>
                <a:gd name="connsiteX46" fmla="*/ 126107 w 742950"/>
                <a:gd name="connsiteY46" fmla="*/ 17453 h 209550"/>
                <a:gd name="connsiteX47" fmla="*/ 123344 w 742950"/>
                <a:gd name="connsiteY47" fmla="*/ 22787 h 209550"/>
                <a:gd name="connsiteX48" fmla="*/ 114010 w 742950"/>
                <a:gd name="connsiteY48" fmla="*/ 57173 h 209550"/>
                <a:gd name="connsiteX49" fmla="*/ 104485 w 742950"/>
                <a:gd name="connsiteY49" fmla="*/ 22692 h 209550"/>
                <a:gd name="connsiteX50" fmla="*/ 101627 w 742950"/>
                <a:gd name="connsiteY50" fmla="*/ 17358 h 209550"/>
                <a:gd name="connsiteX51" fmla="*/ 79053 w 742950"/>
                <a:gd name="connsiteY51" fmla="*/ 2975 h 209550"/>
                <a:gd name="connsiteX52" fmla="*/ 61622 w 742950"/>
                <a:gd name="connsiteY52" fmla="*/ 23 h 209550"/>
                <a:gd name="connsiteX53" fmla="*/ 43906 w 742950"/>
                <a:gd name="connsiteY53" fmla="*/ 2975 h 209550"/>
                <a:gd name="connsiteX54" fmla="*/ 21236 w 742950"/>
                <a:gd name="connsiteY54" fmla="*/ 17453 h 209550"/>
                <a:gd name="connsiteX55" fmla="*/ 18569 w 742950"/>
                <a:gd name="connsiteY55" fmla="*/ 22787 h 209550"/>
                <a:gd name="connsiteX56" fmla="*/ 186 w 742950"/>
                <a:gd name="connsiteY56" fmla="*/ 92034 h 209550"/>
                <a:gd name="connsiteX57" fmla="*/ 7662 w 742950"/>
                <a:gd name="connsiteY57" fmla="*/ 103239 h 209550"/>
                <a:gd name="connsiteX58" fmla="*/ 18569 w 742950"/>
                <a:gd name="connsiteY58" fmla="*/ 96892 h 209550"/>
                <a:gd name="connsiteX59" fmla="*/ 33047 w 742950"/>
                <a:gd name="connsiteY59" fmla="*/ 42314 h 209550"/>
                <a:gd name="connsiteX60" fmla="*/ 33047 w 742950"/>
                <a:gd name="connsiteY60" fmla="*/ 72222 h 209550"/>
                <a:gd name="connsiteX61" fmla="*/ 16664 w 742950"/>
                <a:gd name="connsiteY61" fmla="*/ 133373 h 209550"/>
                <a:gd name="connsiteX62" fmla="*/ 33047 w 742950"/>
                <a:gd name="connsiteY62" fmla="*/ 133373 h 209550"/>
                <a:gd name="connsiteX63" fmla="*/ 33047 w 742950"/>
                <a:gd name="connsiteY63" fmla="*/ 209573 h 209550"/>
                <a:gd name="connsiteX64" fmla="*/ 52097 w 742950"/>
                <a:gd name="connsiteY64" fmla="*/ 209573 h 209550"/>
                <a:gd name="connsiteX65" fmla="*/ 52097 w 742950"/>
                <a:gd name="connsiteY65" fmla="*/ 133373 h 209550"/>
                <a:gd name="connsiteX66" fmla="*/ 71147 w 742950"/>
                <a:gd name="connsiteY66" fmla="*/ 133373 h 209550"/>
                <a:gd name="connsiteX67" fmla="*/ 71147 w 742950"/>
                <a:gd name="connsiteY67" fmla="*/ 209573 h 209550"/>
                <a:gd name="connsiteX68" fmla="*/ 90197 w 742950"/>
                <a:gd name="connsiteY68" fmla="*/ 209573 h 209550"/>
                <a:gd name="connsiteX69" fmla="*/ 90197 w 742950"/>
                <a:gd name="connsiteY69" fmla="*/ 133373 h 209550"/>
                <a:gd name="connsiteX70" fmla="*/ 106580 w 742950"/>
                <a:gd name="connsiteY70" fmla="*/ 133373 h 209550"/>
                <a:gd name="connsiteX71" fmla="*/ 90197 w 742950"/>
                <a:gd name="connsiteY71" fmla="*/ 72222 h 209550"/>
                <a:gd name="connsiteX72" fmla="*/ 90197 w 742950"/>
                <a:gd name="connsiteY72" fmla="*/ 41647 h 209550"/>
                <a:gd name="connsiteX73" fmla="*/ 104771 w 742950"/>
                <a:gd name="connsiteY73" fmla="*/ 96892 h 209550"/>
                <a:gd name="connsiteX74" fmla="*/ 116325 w 742950"/>
                <a:gd name="connsiteY74" fmla="*/ 103816 h 209550"/>
                <a:gd name="connsiteX75" fmla="*/ 123249 w 742950"/>
                <a:gd name="connsiteY75" fmla="*/ 96892 h 209550"/>
                <a:gd name="connsiteX76" fmla="*/ 137822 w 742950"/>
                <a:gd name="connsiteY76" fmla="*/ 41647 h 209550"/>
                <a:gd name="connsiteX77" fmla="*/ 137822 w 742950"/>
                <a:gd name="connsiteY77" fmla="*/ 209573 h 209550"/>
                <a:gd name="connsiteX78" fmla="*/ 156872 w 742950"/>
                <a:gd name="connsiteY78" fmla="*/ 209573 h 209550"/>
                <a:gd name="connsiteX79" fmla="*/ 156872 w 742950"/>
                <a:gd name="connsiteY79" fmla="*/ 104798 h 209550"/>
                <a:gd name="connsiteX80" fmla="*/ 175922 w 742950"/>
                <a:gd name="connsiteY80" fmla="*/ 104798 h 209550"/>
                <a:gd name="connsiteX81" fmla="*/ 175922 w 742950"/>
                <a:gd name="connsiteY81" fmla="*/ 209573 h 209550"/>
                <a:gd name="connsiteX82" fmla="*/ 194972 w 742950"/>
                <a:gd name="connsiteY82" fmla="*/ 209573 h 209550"/>
                <a:gd name="connsiteX83" fmla="*/ 194972 w 742950"/>
                <a:gd name="connsiteY83" fmla="*/ 42218 h 209550"/>
                <a:gd name="connsiteX84" fmla="*/ 209450 w 742950"/>
                <a:gd name="connsiteY84" fmla="*/ 96892 h 209550"/>
                <a:gd name="connsiteX85" fmla="*/ 218975 w 742950"/>
                <a:gd name="connsiteY85" fmla="*/ 106417 h 209550"/>
                <a:gd name="connsiteX86" fmla="*/ 228500 w 742950"/>
                <a:gd name="connsiteY86" fmla="*/ 96892 h 209550"/>
                <a:gd name="connsiteX87" fmla="*/ 242597 w 742950"/>
                <a:gd name="connsiteY87" fmla="*/ 42218 h 209550"/>
                <a:gd name="connsiteX88" fmla="*/ 242597 w 742950"/>
                <a:gd name="connsiteY88" fmla="*/ 72222 h 209550"/>
                <a:gd name="connsiteX89" fmla="*/ 226214 w 742950"/>
                <a:gd name="connsiteY89" fmla="*/ 133373 h 209550"/>
                <a:gd name="connsiteX90" fmla="*/ 242597 w 742950"/>
                <a:gd name="connsiteY90" fmla="*/ 133373 h 209550"/>
                <a:gd name="connsiteX91" fmla="*/ 242597 w 742950"/>
                <a:gd name="connsiteY91" fmla="*/ 209573 h 209550"/>
                <a:gd name="connsiteX92" fmla="*/ 261647 w 742950"/>
                <a:gd name="connsiteY92" fmla="*/ 209573 h 209550"/>
                <a:gd name="connsiteX93" fmla="*/ 261647 w 742950"/>
                <a:gd name="connsiteY93" fmla="*/ 133373 h 209550"/>
                <a:gd name="connsiteX94" fmla="*/ 280697 w 742950"/>
                <a:gd name="connsiteY94" fmla="*/ 133373 h 209550"/>
                <a:gd name="connsiteX95" fmla="*/ 280697 w 742950"/>
                <a:gd name="connsiteY95" fmla="*/ 209573 h 209550"/>
                <a:gd name="connsiteX96" fmla="*/ 299747 w 742950"/>
                <a:gd name="connsiteY96" fmla="*/ 209573 h 209550"/>
                <a:gd name="connsiteX97" fmla="*/ 299747 w 742950"/>
                <a:gd name="connsiteY97" fmla="*/ 133373 h 209550"/>
                <a:gd name="connsiteX98" fmla="*/ 316130 w 742950"/>
                <a:gd name="connsiteY98" fmla="*/ 133373 h 209550"/>
                <a:gd name="connsiteX99" fmla="*/ 299747 w 742950"/>
                <a:gd name="connsiteY99" fmla="*/ 72222 h 209550"/>
                <a:gd name="connsiteX100" fmla="*/ 299747 w 742950"/>
                <a:gd name="connsiteY100" fmla="*/ 41647 h 209550"/>
                <a:gd name="connsiteX101" fmla="*/ 314321 w 742950"/>
                <a:gd name="connsiteY101" fmla="*/ 96892 h 209550"/>
                <a:gd name="connsiteX102" fmla="*/ 325875 w 742950"/>
                <a:gd name="connsiteY102" fmla="*/ 103816 h 209550"/>
                <a:gd name="connsiteX103" fmla="*/ 332799 w 742950"/>
                <a:gd name="connsiteY103" fmla="*/ 96892 h 209550"/>
                <a:gd name="connsiteX104" fmla="*/ 347372 w 742950"/>
                <a:gd name="connsiteY104" fmla="*/ 41647 h 209550"/>
                <a:gd name="connsiteX105" fmla="*/ 347372 w 742950"/>
                <a:gd name="connsiteY105" fmla="*/ 209573 h 209550"/>
                <a:gd name="connsiteX106" fmla="*/ 366422 w 742950"/>
                <a:gd name="connsiteY106" fmla="*/ 209573 h 209550"/>
                <a:gd name="connsiteX107" fmla="*/ 366422 w 742950"/>
                <a:gd name="connsiteY107" fmla="*/ 104798 h 209550"/>
                <a:gd name="connsiteX108" fmla="*/ 385472 w 742950"/>
                <a:gd name="connsiteY108" fmla="*/ 104798 h 209550"/>
                <a:gd name="connsiteX109" fmla="*/ 385472 w 742950"/>
                <a:gd name="connsiteY109" fmla="*/ 209573 h 209550"/>
                <a:gd name="connsiteX110" fmla="*/ 404522 w 742950"/>
                <a:gd name="connsiteY110" fmla="*/ 209573 h 209550"/>
                <a:gd name="connsiteX111" fmla="*/ 404522 w 742950"/>
                <a:gd name="connsiteY111" fmla="*/ 42218 h 209550"/>
                <a:gd name="connsiteX112" fmla="*/ 419000 w 742950"/>
                <a:gd name="connsiteY112" fmla="*/ 96892 h 209550"/>
                <a:gd name="connsiteX113" fmla="*/ 428525 w 742950"/>
                <a:gd name="connsiteY113" fmla="*/ 106417 h 209550"/>
                <a:gd name="connsiteX114" fmla="*/ 438050 w 742950"/>
                <a:gd name="connsiteY114" fmla="*/ 96892 h 209550"/>
                <a:gd name="connsiteX115" fmla="*/ 452147 w 742950"/>
                <a:gd name="connsiteY115" fmla="*/ 42218 h 209550"/>
                <a:gd name="connsiteX116" fmla="*/ 452147 w 742950"/>
                <a:gd name="connsiteY116" fmla="*/ 72222 h 209550"/>
                <a:gd name="connsiteX117" fmla="*/ 435764 w 742950"/>
                <a:gd name="connsiteY117" fmla="*/ 133373 h 209550"/>
                <a:gd name="connsiteX118" fmla="*/ 452147 w 742950"/>
                <a:gd name="connsiteY118" fmla="*/ 133373 h 209550"/>
                <a:gd name="connsiteX119" fmla="*/ 452147 w 742950"/>
                <a:gd name="connsiteY119" fmla="*/ 209573 h 209550"/>
                <a:gd name="connsiteX120" fmla="*/ 471197 w 742950"/>
                <a:gd name="connsiteY120" fmla="*/ 209573 h 209550"/>
                <a:gd name="connsiteX121" fmla="*/ 471197 w 742950"/>
                <a:gd name="connsiteY121" fmla="*/ 133373 h 209550"/>
                <a:gd name="connsiteX122" fmla="*/ 490247 w 742950"/>
                <a:gd name="connsiteY122" fmla="*/ 133373 h 209550"/>
                <a:gd name="connsiteX123" fmla="*/ 490247 w 742950"/>
                <a:gd name="connsiteY123" fmla="*/ 209573 h 209550"/>
                <a:gd name="connsiteX124" fmla="*/ 509297 w 742950"/>
                <a:gd name="connsiteY124" fmla="*/ 209573 h 209550"/>
                <a:gd name="connsiteX125" fmla="*/ 509297 w 742950"/>
                <a:gd name="connsiteY125" fmla="*/ 133373 h 209550"/>
                <a:gd name="connsiteX126" fmla="*/ 525680 w 742950"/>
                <a:gd name="connsiteY126" fmla="*/ 133373 h 209550"/>
                <a:gd name="connsiteX127" fmla="*/ 509297 w 742950"/>
                <a:gd name="connsiteY127" fmla="*/ 72222 h 209550"/>
                <a:gd name="connsiteX128" fmla="*/ 509297 w 742950"/>
                <a:gd name="connsiteY128" fmla="*/ 41647 h 209550"/>
                <a:gd name="connsiteX129" fmla="*/ 523871 w 742950"/>
                <a:gd name="connsiteY129" fmla="*/ 96892 h 209550"/>
                <a:gd name="connsiteX130" fmla="*/ 535426 w 742950"/>
                <a:gd name="connsiteY130" fmla="*/ 103816 h 209550"/>
                <a:gd name="connsiteX131" fmla="*/ 542349 w 742950"/>
                <a:gd name="connsiteY131" fmla="*/ 96892 h 209550"/>
                <a:gd name="connsiteX132" fmla="*/ 556922 w 742950"/>
                <a:gd name="connsiteY132" fmla="*/ 41647 h 209550"/>
                <a:gd name="connsiteX133" fmla="*/ 556922 w 742950"/>
                <a:gd name="connsiteY133" fmla="*/ 209573 h 209550"/>
                <a:gd name="connsiteX134" fmla="*/ 575972 w 742950"/>
                <a:gd name="connsiteY134" fmla="*/ 209573 h 209550"/>
                <a:gd name="connsiteX135" fmla="*/ 575972 w 742950"/>
                <a:gd name="connsiteY135" fmla="*/ 104798 h 209550"/>
                <a:gd name="connsiteX136" fmla="*/ 595022 w 742950"/>
                <a:gd name="connsiteY136" fmla="*/ 104798 h 209550"/>
                <a:gd name="connsiteX137" fmla="*/ 595022 w 742950"/>
                <a:gd name="connsiteY137" fmla="*/ 209573 h 209550"/>
                <a:gd name="connsiteX138" fmla="*/ 614072 w 742950"/>
                <a:gd name="connsiteY138" fmla="*/ 209573 h 209550"/>
                <a:gd name="connsiteX139" fmla="*/ 614072 w 742950"/>
                <a:gd name="connsiteY139" fmla="*/ 42218 h 209550"/>
                <a:gd name="connsiteX140" fmla="*/ 628550 w 742950"/>
                <a:gd name="connsiteY140" fmla="*/ 96892 h 209550"/>
                <a:gd name="connsiteX141" fmla="*/ 638075 w 742950"/>
                <a:gd name="connsiteY141" fmla="*/ 106417 h 209550"/>
                <a:gd name="connsiteX142" fmla="*/ 647600 w 742950"/>
                <a:gd name="connsiteY142" fmla="*/ 96892 h 209550"/>
                <a:gd name="connsiteX143" fmla="*/ 661697 w 742950"/>
                <a:gd name="connsiteY143" fmla="*/ 42218 h 209550"/>
                <a:gd name="connsiteX144" fmla="*/ 661697 w 742950"/>
                <a:gd name="connsiteY144" fmla="*/ 72222 h 209550"/>
                <a:gd name="connsiteX145" fmla="*/ 645314 w 742950"/>
                <a:gd name="connsiteY145" fmla="*/ 133373 h 209550"/>
                <a:gd name="connsiteX146" fmla="*/ 661697 w 742950"/>
                <a:gd name="connsiteY146" fmla="*/ 133373 h 209550"/>
                <a:gd name="connsiteX147" fmla="*/ 661697 w 742950"/>
                <a:gd name="connsiteY147" fmla="*/ 209573 h 209550"/>
                <a:gd name="connsiteX148" fmla="*/ 680747 w 742950"/>
                <a:gd name="connsiteY148" fmla="*/ 209573 h 209550"/>
                <a:gd name="connsiteX149" fmla="*/ 680747 w 742950"/>
                <a:gd name="connsiteY149" fmla="*/ 133373 h 209550"/>
                <a:gd name="connsiteX150" fmla="*/ 699797 w 742950"/>
                <a:gd name="connsiteY150" fmla="*/ 133373 h 209550"/>
                <a:gd name="connsiteX151" fmla="*/ 699797 w 742950"/>
                <a:gd name="connsiteY151" fmla="*/ 209573 h 209550"/>
                <a:gd name="connsiteX152" fmla="*/ 718847 w 742950"/>
                <a:gd name="connsiteY152" fmla="*/ 209573 h 209550"/>
                <a:gd name="connsiteX153" fmla="*/ 718847 w 742950"/>
                <a:gd name="connsiteY153" fmla="*/ 133373 h 209550"/>
                <a:gd name="connsiteX154" fmla="*/ 735230 w 742950"/>
                <a:gd name="connsiteY154" fmla="*/ 133373 h 209550"/>
                <a:gd name="connsiteX155" fmla="*/ 718847 w 742950"/>
                <a:gd name="connsiteY155" fmla="*/ 72222 h 209550"/>
                <a:gd name="connsiteX156" fmla="*/ 718847 w 742950"/>
                <a:gd name="connsiteY156" fmla="*/ 41647 h 209550"/>
                <a:gd name="connsiteX157" fmla="*/ 733421 w 742950"/>
                <a:gd name="connsiteY157" fmla="*/ 96892 h 209550"/>
                <a:gd name="connsiteX158" fmla="*/ 742946 w 742950"/>
                <a:gd name="connsiteY158" fmla="*/ 103940 h 209550"/>
                <a:gd name="connsiteX159" fmla="*/ 752199 w 742950"/>
                <a:gd name="connsiteY159" fmla="*/ 94151 h 209550"/>
                <a:gd name="connsiteX160" fmla="*/ 751899 w 742950"/>
                <a:gd name="connsiteY160" fmla="*/ 9203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742950" h="209550">
                  <a:moveTo>
                    <a:pt x="751899" y="92034"/>
                  </a:moveTo>
                  <a:lnTo>
                    <a:pt x="733516" y="22692"/>
                  </a:lnTo>
                  <a:cubicBezTo>
                    <a:pt x="732952" y="20732"/>
                    <a:pt x="731979" y="18914"/>
                    <a:pt x="730658" y="17358"/>
                  </a:cubicBezTo>
                  <a:cubicBezTo>
                    <a:pt x="724392" y="10828"/>
                    <a:pt x="716651" y="5895"/>
                    <a:pt x="708084" y="2975"/>
                  </a:cubicBezTo>
                  <a:cubicBezTo>
                    <a:pt x="702397" y="836"/>
                    <a:pt x="696346" y="-167"/>
                    <a:pt x="690272" y="23"/>
                  </a:cubicBezTo>
                  <a:cubicBezTo>
                    <a:pt x="684243" y="11"/>
                    <a:pt x="678255" y="1009"/>
                    <a:pt x="672556" y="2975"/>
                  </a:cubicBezTo>
                  <a:cubicBezTo>
                    <a:pt x="663922" y="5860"/>
                    <a:pt x="656135" y="10834"/>
                    <a:pt x="649886" y="17453"/>
                  </a:cubicBezTo>
                  <a:cubicBezTo>
                    <a:pt x="648700" y="19066"/>
                    <a:pt x="647797" y="20870"/>
                    <a:pt x="647219" y="22787"/>
                  </a:cubicBezTo>
                  <a:lnTo>
                    <a:pt x="637694" y="58220"/>
                  </a:lnTo>
                  <a:lnTo>
                    <a:pt x="628169" y="23073"/>
                  </a:lnTo>
                  <a:cubicBezTo>
                    <a:pt x="627660" y="21111"/>
                    <a:pt x="626716" y="19288"/>
                    <a:pt x="625407" y="17739"/>
                  </a:cubicBezTo>
                  <a:cubicBezTo>
                    <a:pt x="619100" y="11213"/>
                    <a:pt x="611329" y="6282"/>
                    <a:pt x="602738" y="3356"/>
                  </a:cubicBezTo>
                  <a:cubicBezTo>
                    <a:pt x="597260" y="1144"/>
                    <a:pt x="591406" y="12"/>
                    <a:pt x="585497" y="23"/>
                  </a:cubicBezTo>
                  <a:cubicBezTo>
                    <a:pt x="579470" y="27"/>
                    <a:pt x="573485" y="1025"/>
                    <a:pt x="567781" y="2975"/>
                  </a:cubicBezTo>
                  <a:cubicBezTo>
                    <a:pt x="559164" y="5838"/>
                    <a:pt x="551403" y="10815"/>
                    <a:pt x="545207" y="17453"/>
                  </a:cubicBezTo>
                  <a:cubicBezTo>
                    <a:pt x="543953" y="19038"/>
                    <a:pt x="543016" y="20849"/>
                    <a:pt x="542444" y="22787"/>
                  </a:cubicBezTo>
                  <a:lnTo>
                    <a:pt x="533110" y="57173"/>
                  </a:lnTo>
                  <a:lnTo>
                    <a:pt x="523585" y="22692"/>
                  </a:lnTo>
                  <a:cubicBezTo>
                    <a:pt x="523021" y="20732"/>
                    <a:pt x="522048" y="18914"/>
                    <a:pt x="520727" y="17358"/>
                  </a:cubicBezTo>
                  <a:cubicBezTo>
                    <a:pt x="514461" y="10828"/>
                    <a:pt x="506720" y="5895"/>
                    <a:pt x="498153" y="2975"/>
                  </a:cubicBezTo>
                  <a:cubicBezTo>
                    <a:pt x="492585" y="885"/>
                    <a:pt x="486668" y="-117"/>
                    <a:pt x="480722" y="23"/>
                  </a:cubicBezTo>
                  <a:cubicBezTo>
                    <a:pt x="474693" y="11"/>
                    <a:pt x="468705" y="1009"/>
                    <a:pt x="463006" y="2975"/>
                  </a:cubicBezTo>
                  <a:cubicBezTo>
                    <a:pt x="454372" y="5860"/>
                    <a:pt x="446585" y="10834"/>
                    <a:pt x="440336" y="17453"/>
                  </a:cubicBezTo>
                  <a:cubicBezTo>
                    <a:pt x="439150" y="19066"/>
                    <a:pt x="438247" y="20870"/>
                    <a:pt x="437669" y="22787"/>
                  </a:cubicBezTo>
                  <a:lnTo>
                    <a:pt x="428144" y="58220"/>
                  </a:lnTo>
                  <a:lnTo>
                    <a:pt x="418619" y="23073"/>
                  </a:lnTo>
                  <a:cubicBezTo>
                    <a:pt x="418110" y="21111"/>
                    <a:pt x="417166" y="19288"/>
                    <a:pt x="415857" y="17739"/>
                  </a:cubicBezTo>
                  <a:cubicBezTo>
                    <a:pt x="409550" y="11213"/>
                    <a:pt x="401779" y="6282"/>
                    <a:pt x="393188" y="3356"/>
                  </a:cubicBezTo>
                  <a:cubicBezTo>
                    <a:pt x="387710" y="1144"/>
                    <a:pt x="381856" y="12"/>
                    <a:pt x="375947" y="23"/>
                  </a:cubicBezTo>
                  <a:cubicBezTo>
                    <a:pt x="369920" y="27"/>
                    <a:pt x="363935" y="1025"/>
                    <a:pt x="358231" y="2975"/>
                  </a:cubicBezTo>
                  <a:cubicBezTo>
                    <a:pt x="349614" y="5838"/>
                    <a:pt x="341853" y="10815"/>
                    <a:pt x="335657" y="17453"/>
                  </a:cubicBezTo>
                  <a:cubicBezTo>
                    <a:pt x="334403" y="19038"/>
                    <a:pt x="333466" y="20849"/>
                    <a:pt x="332894" y="22787"/>
                  </a:cubicBezTo>
                  <a:lnTo>
                    <a:pt x="323560" y="57173"/>
                  </a:lnTo>
                  <a:lnTo>
                    <a:pt x="314035" y="22692"/>
                  </a:lnTo>
                  <a:cubicBezTo>
                    <a:pt x="313471" y="20732"/>
                    <a:pt x="312498" y="18914"/>
                    <a:pt x="311177" y="17358"/>
                  </a:cubicBezTo>
                  <a:cubicBezTo>
                    <a:pt x="304911" y="10828"/>
                    <a:pt x="297170" y="5895"/>
                    <a:pt x="288603" y="2975"/>
                  </a:cubicBezTo>
                  <a:cubicBezTo>
                    <a:pt x="283036" y="885"/>
                    <a:pt x="277118" y="-117"/>
                    <a:pt x="271172" y="23"/>
                  </a:cubicBezTo>
                  <a:cubicBezTo>
                    <a:pt x="265143" y="11"/>
                    <a:pt x="259155" y="1009"/>
                    <a:pt x="253456" y="2975"/>
                  </a:cubicBezTo>
                  <a:cubicBezTo>
                    <a:pt x="244822" y="5860"/>
                    <a:pt x="237035" y="10834"/>
                    <a:pt x="230786" y="17453"/>
                  </a:cubicBezTo>
                  <a:cubicBezTo>
                    <a:pt x="229600" y="19066"/>
                    <a:pt x="228698" y="20870"/>
                    <a:pt x="228119" y="22787"/>
                  </a:cubicBezTo>
                  <a:lnTo>
                    <a:pt x="218594" y="58220"/>
                  </a:lnTo>
                  <a:lnTo>
                    <a:pt x="209069" y="23073"/>
                  </a:lnTo>
                  <a:cubicBezTo>
                    <a:pt x="208560" y="21111"/>
                    <a:pt x="207616" y="19288"/>
                    <a:pt x="206307" y="17739"/>
                  </a:cubicBezTo>
                  <a:cubicBezTo>
                    <a:pt x="200000" y="11213"/>
                    <a:pt x="192229" y="6282"/>
                    <a:pt x="183638" y="3356"/>
                  </a:cubicBezTo>
                  <a:cubicBezTo>
                    <a:pt x="178160" y="1144"/>
                    <a:pt x="172306" y="12"/>
                    <a:pt x="166397" y="23"/>
                  </a:cubicBezTo>
                  <a:cubicBezTo>
                    <a:pt x="160370" y="27"/>
                    <a:pt x="154385" y="1025"/>
                    <a:pt x="148681" y="2975"/>
                  </a:cubicBezTo>
                  <a:cubicBezTo>
                    <a:pt x="140064" y="5838"/>
                    <a:pt x="132303" y="10815"/>
                    <a:pt x="126107" y="17453"/>
                  </a:cubicBezTo>
                  <a:cubicBezTo>
                    <a:pt x="124853" y="19038"/>
                    <a:pt x="123916" y="20849"/>
                    <a:pt x="123344" y="22787"/>
                  </a:cubicBezTo>
                  <a:lnTo>
                    <a:pt x="114010" y="57173"/>
                  </a:lnTo>
                  <a:lnTo>
                    <a:pt x="104485" y="22692"/>
                  </a:lnTo>
                  <a:cubicBezTo>
                    <a:pt x="103921" y="20732"/>
                    <a:pt x="102948" y="18914"/>
                    <a:pt x="101627" y="17358"/>
                  </a:cubicBezTo>
                  <a:cubicBezTo>
                    <a:pt x="95361" y="10828"/>
                    <a:pt x="87620" y="5895"/>
                    <a:pt x="79053" y="2975"/>
                  </a:cubicBezTo>
                  <a:cubicBezTo>
                    <a:pt x="73485" y="885"/>
                    <a:pt x="67568" y="-117"/>
                    <a:pt x="61622" y="23"/>
                  </a:cubicBezTo>
                  <a:cubicBezTo>
                    <a:pt x="55593" y="11"/>
                    <a:pt x="49606" y="1009"/>
                    <a:pt x="43906" y="2975"/>
                  </a:cubicBezTo>
                  <a:cubicBezTo>
                    <a:pt x="35272" y="5860"/>
                    <a:pt x="27485" y="10834"/>
                    <a:pt x="21236" y="17453"/>
                  </a:cubicBezTo>
                  <a:cubicBezTo>
                    <a:pt x="20050" y="19066"/>
                    <a:pt x="19148" y="20870"/>
                    <a:pt x="18569" y="22787"/>
                  </a:cubicBezTo>
                  <a:lnTo>
                    <a:pt x="186" y="92034"/>
                  </a:lnTo>
                  <a:cubicBezTo>
                    <a:pt x="-844" y="97193"/>
                    <a:pt x="2503" y="102210"/>
                    <a:pt x="7662" y="103239"/>
                  </a:cubicBezTo>
                  <a:cubicBezTo>
                    <a:pt x="12379" y="104181"/>
                    <a:pt x="17058" y="101458"/>
                    <a:pt x="18569" y="96892"/>
                  </a:cubicBezTo>
                  <a:lnTo>
                    <a:pt x="33047" y="42314"/>
                  </a:lnTo>
                  <a:lnTo>
                    <a:pt x="33047" y="72222"/>
                  </a:lnTo>
                  <a:lnTo>
                    <a:pt x="16664" y="133373"/>
                  </a:lnTo>
                  <a:lnTo>
                    <a:pt x="33047" y="133373"/>
                  </a:lnTo>
                  <a:lnTo>
                    <a:pt x="33047" y="209573"/>
                  </a:lnTo>
                  <a:lnTo>
                    <a:pt x="52097" y="209573"/>
                  </a:lnTo>
                  <a:lnTo>
                    <a:pt x="52097" y="133373"/>
                  </a:lnTo>
                  <a:lnTo>
                    <a:pt x="71147" y="133373"/>
                  </a:lnTo>
                  <a:lnTo>
                    <a:pt x="71147" y="209573"/>
                  </a:lnTo>
                  <a:lnTo>
                    <a:pt x="90197" y="209573"/>
                  </a:lnTo>
                  <a:lnTo>
                    <a:pt x="90197" y="133373"/>
                  </a:lnTo>
                  <a:lnTo>
                    <a:pt x="106580" y="133373"/>
                  </a:lnTo>
                  <a:lnTo>
                    <a:pt x="90197" y="72222"/>
                  </a:lnTo>
                  <a:lnTo>
                    <a:pt x="90197" y="41647"/>
                  </a:lnTo>
                  <a:lnTo>
                    <a:pt x="104771" y="96892"/>
                  </a:lnTo>
                  <a:cubicBezTo>
                    <a:pt x="106050" y="101994"/>
                    <a:pt x="111223" y="105095"/>
                    <a:pt x="116325" y="103816"/>
                  </a:cubicBezTo>
                  <a:cubicBezTo>
                    <a:pt x="119734" y="102961"/>
                    <a:pt x="122395" y="100300"/>
                    <a:pt x="123249" y="96892"/>
                  </a:cubicBezTo>
                  <a:lnTo>
                    <a:pt x="137822" y="41647"/>
                  </a:lnTo>
                  <a:lnTo>
                    <a:pt x="137822" y="209573"/>
                  </a:lnTo>
                  <a:lnTo>
                    <a:pt x="156872" y="209573"/>
                  </a:lnTo>
                  <a:lnTo>
                    <a:pt x="156872" y="104798"/>
                  </a:lnTo>
                  <a:lnTo>
                    <a:pt x="175922" y="104798"/>
                  </a:lnTo>
                  <a:lnTo>
                    <a:pt x="175922" y="209573"/>
                  </a:lnTo>
                  <a:lnTo>
                    <a:pt x="194972" y="209573"/>
                  </a:lnTo>
                  <a:lnTo>
                    <a:pt x="194972" y="42218"/>
                  </a:lnTo>
                  <a:lnTo>
                    <a:pt x="209450" y="96892"/>
                  </a:lnTo>
                  <a:cubicBezTo>
                    <a:pt x="209450" y="102153"/>
                    <a:pt x="213715" y="106417"/>
                    <a:pt x="218975" y="106417"/>
                  </a:cubicBezTo>
                  <a:cubicBezTo>
                    <a:pt x="224236" y="106417"/>
                    <a:pt x="228500" y="102153"/>
                    <a:pt x="228500" y="96892"/>
                  </a:cubicBezTo>
                  <a:lnTo>
                    <a:pt x="242597" y="42218"/>
                  </a:lnTo>
                  <a:lnTo>
                    <a:pt x="242597" y="72222"/>
                  </a:lnTo>
                  <a:lnTo>
                    <a:pt x="226214" y="133373"/>
                  </a:lnTo>
                  <a:lnTo>
                    <a:pt x="242597" y="133373"/>
                  </a:lnTo>
                  <a:lnTo>
                    <a:pt x="242597" y="209573"/>
                  </a:lnTo>
                  <a:lnTo>
                    <a:pt x="261647" y="209573"/>
                  </a:lnTo>
                  <a:lnTo>
                    <a:pt x="261647" y="133373"/>
                  </a:lnTo>
                  <a:lnTo>
                    <a:pt x="280697" y="133373"/>
                  </a:lnTo>
                  <a:lnTo>
                    <a:pt x="280697" y="209573"/>
                  </a:lnTo>
                  <a:lnTo>
                    <a:pt x="299747" y="209573"/>
                  </a:lnTo>
                  <a:lnTo>
                    <a:pt x="299747" y="133373"/>
                  </a:lnTo>
                  <a:lnTo>
                    <a:pt x="316130" y="133373"/>
                  </a:lnTo>
                  <a:lnTo>
                    <a:pt x="299747" y="72222"/>
                  </a:lnTo>
                  <a:lnTo>
                    <a:pt x="299747" y="41647"/>
                  </a:lnTo>
                  <a:lnTo>
                    <a:pt x="314321" y="96892"/>
                  </a:lnTo>
                  <a:cubicBezTo>
                    <a:pt x="315600" y="101994"/>
                    <a:pt x="320773" y="105095"/>
                    <a:pt x="325875" y="103816"/>
                  </a:cubicBezTo>
                  <a:cubicBezTo>
                    <a:pt x="329284" y="102961"/>
                    <a:pt x="331945" y="100300"/>
                    <a:pt x="332799" y="96892"/>
                  </a:cubicBezTo>
                  <a:lnTo>
                    <a:pt x="347372" y="41647"/>
                  </a:lnTo>
                  <a:lnTo>
                    <a:pt x="347372" y="209573"/>
                  </a:lnTo>
                  <a:lnTo>
                    <a:pt x="366422" y="209573"/>
                  </a:lnTo>
                  <a:lnTo>
                    <a:pt x="366422" y="104798"/>
                  </a:lnTo>
                  <a:lnTo>
                    <a:pt x="385472" y="104798"/>
                  </a:lnTo>
                  <a:lnTo>
                    <a:pt x="385472" y="209573"/>
                  </a:lnTo>
                  <a:lnTo>
                    <a:pt x="404522" y="209573"/>
                  </a:lnTo>
                  <a:lnTo>
                    <a:pt x="404522" y="42218"/>
                  </a:lnTo>
                  <a:lnTo>
                    <a:pt x="419000" y="96892"/>
                  </a:lnTo>
                  <a:cubicBezTo>
                    <a:pt x="419000" y="102153"/>
                    <a:pt x="423265" y="106417"/>
                    <a:pt x="428525" y="106417"/>
                  </a:cubicBezTo>
                  <a:cubicBezTo>
                    <a:pt x="433786" y="106417"/>
                    <a:pt x="438050" y="102153"/>
                    <a:pt x="438050" y="96892"/>
                  </a:cubicBezTo>
                  <a:lnTo>
                    <a:pt x="452147" y="42218"/>
                  </a:lnTo>
                  <a:lnTo>
                    <a:pt x="452147" y="72222"/>
                  </a:lnTo>
                  <a:lnTo>
                    <a:pt x="435764" y="133373"/>
                  </a:lnTo>
                  <a:lnTo>
                    <a:pt x="452147" y="133373"/>
                  </a:lnTo>
                  <a:lnTo>
                    <a:pt x="452147" y="209573"/>
                  </a:lnTo>
                  <a:lnTo>
                    <a:pt x="471197" y="209573"/>
                  </a:lnTo>
                  <a:lnTo>
                    <a:pt x="471197" y="133373"/>
                  </a:lnTo>
                  <a:lnTo>
                    <a:pt x="490247" y="133373"/>
                  </a:lnTo>
                  <a:lnTo>
                    <a:pt x="490247" y="209573"/>
                  </a:lnTo>
                  <a:lnTo>
                    <a:pt x="509297" y="209573"/>
                  </a:lnTo>
                  <a:lnTo>
                    <a:pt x="509297" y="133373"/>
                  </a:lnTo>
                  <a:lnTo>
                    <a:pt x="525680" y="133373"/>
                  </a:lnTo>
                  <a:lnTo>
                    <a:pt x="509297" y="72222"/>
                  </a:lnTo>
                  <a:lnTo>
                    <a:pt x="509297" y="41647"/>
                  </a:lnTo>
                  <a:lnTo>
                    <a:pt x="523871" y="96892"/>
                  </a:lnTo>
                  <a:cubicBezTo>
                    <a:pt x="525150" y="101994"/>
                    <a:pt x="530323" y="105095"/>
                    <a:pt x="535426" y="103816"/>
                  </a:cubicBezTo>
                  <a:cubicBezTo>
                    <a:pt x="538834" y="102961"/>
                    <a:pt x="541495" y="100300"/>
                    <a:pt x="542349" y="96892"/>
                  </a:cubicBezTo>
                  <a:lnTo>
                    <a:pt x="556922" y="41647"/>
                  </a:lnTo>
                  <a:lnTo>
                    <a:pt x="556922" y="209573"/>
                  </a:lnTo>
                  <a:lnTo>
                    <a:pt x="575972" y="209573"/>
                  </a:lnTo>
                  <a:lnTo>
                    <a:pt x="575972" y="104798"/>
                  </a:lnTo>
                  <a:lnTo>
                    <a:pt x="595022" y="104798"/>
                  </a:lnTo>
                  <a:lnTo>
                    <a:pt x="595022" y="209573"/>
                  </a:lnTo>
                  <a:lnTo>
                    <a:pt x="614072" y="209573"/>
                  </a:lnTo>
                  <a:lnTo>
                    <a:pt x="614072" y="42218"/>
                  </a:lnTo>
                  <a:lnTo>
                    <a:pt x="628550" y="96892"/>
                  </a:lnTo>
                  <a:cubicBezTo>
                    <a:pt x="628550" y="102153"/>
                    <a:pt x="632815" y="106417"/>
                    <a:pt x="638075" y="106417"/>
                  </a:cubicBezTo>
                  <a:cubicBezTo>
                    <a:pt x="643336" y="106417"/>
                    <a:pt x="647600" y="102153"/>
                    <a:pt x="647600" y="96892"/>
                  </a:cubicBezTo>
                  <a:lnTo>
                    <a:pt x="661697" y="42218"/>
                  </a:lnTo>
                  <a:lnTo>
                    <a:pt x="661697" y="72222"/>
                  </a:lnTo>
                  <a:lnTo>
                    <a:pt x="645314" y="133373"/>
                  </a:lnTo>
                  <a:lnTo>
                    <a:pt x="661697" y="133373"/>
                  </a:lnTo>
                  <a:lnTo>
                    <a:pt x="661697" y="209573"/>
                  </a:lnTo>
                  <a:lnTo>
                    <a:pt x="680747" y="209573"/>
                  </a:lnTo>
                  <a:lnTo>
                    <a:pt x="680747" y="133373"/>
                  </a:lnTo>
                  <a:lnTo>
                    <a:pt x="699797" y="133373"/>
                  </a:lnTo>
                  <a:lnTo>
                    <a:pt x="699797" y="209573"/>
                  </a:lnTo>
                  <a:lnTo>
                    <a:pt x="718847" y="209573"/>
                  </a:lnTo>
                  <a:lnTo>
                    <a:pt x="718847" y="133373"/>
                  </a:lnTo>
                  <a:lnTo>
                    <a:pt x="735230" y="133373"/>
                  </a:lnTo>
                  <a:lnTo>
                    <a:pt x="718847" y="72222"/>
                  </a:lnTo>
                  <a:lnTo>
                    <a:pt x="718847" y="41647"/>
                  </a:lnTo>
                  <a:lnTo>
                    <a:pt x="733421" y="96892"/>
                  </a:lnTo>
                  <a:cubicBezTo>
                    <a:pt x="734570" y="101171"/>
                    <a:pt x="738518" y="104092"/>
                    <a:pt x="742946" y="103940"/>
                  </a:cubicBezTo>
                  <a:cubicBezTo>
                    <a:pt x="748204" y="103793"/>
                    <a:pt x="752347" y="99409"/>
                    <a:pt x="752199" y="94151"/>
                  </a:cubicBezTo>
                  <a:cubicBezTo>
                    <a:pt x="752178" y="93436"/>
                    <a:pt x="752078" y="92727"/>
                    <a:pt x="751899" y="920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: Shape 120">
              <a:extLst>
                <a:ext uri="{FF2B5EF4-FFF2-40B4-BE49-F238E27FC236}">
                  <a16:creationId xmlns:a16="http://schemas.microsoft.com/office/drawing/2014/main" id="{4453D3E3-06DF-415E-BAAC-6797C451B1D2}"/>
                </a:ext>
              </a:extLst>
            </p:cNvPr>
            <p:cNvSpPr/>
            <p:nvPr/>
          </p:nvSpPr>
          <p:spPr>
            <a:xfrm>
              <a:off x="11022710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: Shape 121">
              <a:extLst>
                <a:ext uri="{FF2B5EF4-FFF2-40B4-BE49-F238E27FC236}">
                  <a16:creationId xmlns:a16="http://schemas.microsoft.com/office/drawing/2014/main" id="{A45DD611-DCBD-3792-AC01-5A3F4C4637A1}"/>
                </a:ext>
              </a:extLst>
            </p:cNvPr>
            <p:cNvSpPr/>
            <p:nvPr/>
          </p:nvSpPr>
          <p:spPr>
            <a:xfrm>
              <a:off x="10813160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: Shape 122">
              <a:extLst>
                <a:ext uri="{FF2B5EF4-FFF2-40B4-BE49-F238E27FC236}">
                  <a16:creationId xmlns:a16="http://schemas.microsoft.com/office/drawing/2014/main" id="{10D5ADE0-E6A4-7427-664F-78B637223808}"/>
                </a:ext>
              </a:extLst>
            </p:cNvPr>
            <p:cNvSpPr/>
            <p:nvPr/>
          </p:nvSpPr>
          <p:spPr>
            <a:xfrm>
              <a:off x="10917935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: Shape 123">
              <a:extLst>
                <a:ext uri="{FF2B5EF4-FFF2-40B4-BE49-F238E27FC236}">
                  <a16:creationId xmlns:a16="http://schemas.microsoft.com/office/drawing/2014/main" id="{B94F6E15-26C2-0E78-6860-E2C10DC487BB}"/>
                </a:ext>
              </a:extLst>
            </p:cNvPr>
            <p:cNvSpPr/>
            <p:nvPr/>
          </p:nvSpPr>
          <p:spPr>
            <a:xfrm>
              <a:off x="10603610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: Shape 124">
              <a:extLst>
                <a:ext uri="{FF2B5EF4-FFF2-40B4-BE49-F238E27FC236}">
                  <a16:creationId xmlns:a16="http://schemas.microsoft.com/office/drawing/2014/main" id="{E49EF977-29C9-BF3F-8EB8-312FCD65E456}"/>
                </a:ext>
              </a:extLst>
            </p:cNvPr>
            <p:cNvSpPr/>
            <p:nvPr/>
          </p:nvSpPr>
          <p:spPr>
            <a:xfrm>
              <a:off x="10708385" y="453307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: Shape 125">
              <a:extLst>
                <a:ext uri="{FF2B5EF4-FFF2-40B4-BE49-F238E27FC236}">
                  <a16:creationId xmlns:a16="http://schemas.microsoft.com/office/drawing/2014/main" id="{C8404D72-A975-BC53-C15D-5EA0CDFEDE59}"/>
                </a:ext>
              </a:extLst>
            </p:cNvPr>
            <p:cNvSpPr/>
            <p:nvPr/>
          </p:nvSpPr>
          <p:spPr>
            <a:xfrm>
              <a:off x="10565577" y="4590205"/>
              <a:ext cx="533400" cy="209550"/>
            </a:xfrm>
            <a:custGeom>
              <a:avLst/>
              <a:gdLst>
                <a:gd name="connsiteX0" fmla="*/ 542382 w 533400"/>
                <a:gd name="connsiteY0" fmla="*/ 92032 h 209550"/>
                <a:gd name="connsiteX1" fmla="*/ 523998 w 533400"/>
                <a:gd name="connsiteY1" fmla="*/ 22690 h 209550"/>
                <a:gd name="connsiteX2" fmla="*/ 521236 w 533400"/>
                <a:gd name="connsiteY2" fmla="*/ 17356 h 209550"/>
                <a:gd name="connsiteX3" fmla="*/ 498567 w 533400"/>
                <a:gd name="connsiteY3" fmla="*/ 2974 h 209550"/>
                <a:gd name="connsiteX4" fmla="*/ 480945 w 533400"/>
                <a:gd name="connsiteY4" fmla="*/ 21 h 209550"/>
                <a:gd name="connsiteX5" fmla="*/ 463229 w 533400"/>
                <a:gd name="connsiteY5" fmla="*/ 2974 h 209550"/>
                <a:gd name="connsiteX6" fmla="*/ 440655 w 533400"/>
                <a:gd name="connsiteY6" fmla="*/ 17452 h 209550"/>
                <a:gd name="connsiteX7" fmla="*/ 437892 w 533400"/>
                <a:gd name="connsiteY7" fmla="*/ 22786 h 209550"/>
                <a:gd name="connsiteX8" fmla="*/ 428558 w 533400"/>
                <a:gd name="connsiteY8" fmla="*/ 57171 h 209550"/>
                <a:gd name="connsiteX9" fmla="*/ 419033 w 533400"/>
                <a:gd name="connsiteY9" fmla="*/ 22690 h 209550"/>
                <a:gd name="connsiteX10" fmla="*/ 416175 w 533400"/>
                <a:gd name="connsiteY10" fmla="*/ 17356 h 209550"/>
                <a:gd name="connsiteX11" fmla="*/ 393601 w 533400"/>
                <a:gd name="connsiteY11" fmla="*/ 2974 h 209550"/>
                <a:gd name="connsiteX12" fmla="*/ 376170 w 533400"/>
                <a:gd name="connsiteY12" fmla="*/ 21 h 209550"/>
                <a:gd name="connsiteX13" fmla="*/ 358454 w 533400"/>
                <a:gd name="connsiteY13" fmla="*/ 2974 h 209550"/>
                <a:gd name="connsiteX14" fmla="*/ 335784 w 533400"/>
                <a:gd name="connsiteY14" fmla="*/ 17452 h 209550"/>
                <a:gd name="connsiteX15" fmla="*/ 333117 w 533400"/>
                <a:gd name="connsiteY15" fmla="*/ 22786 h 209550"/>
                <a:gd name="connsiteX16" fmla="*/ 323592 w 533400"/>
                <a:gd name="connsiteY16" fmla="*/ 58219 h 209550"/>
                <a:gd name="connsiteX17" fmla="*/ 314067 w 533400"/>
                <a:gd name="connsiteY17" fmla="*/ 23071 h 209550"/>
                <a:gd name="connsiteX18" fmla="*/ 311305 w 533400"/>
                <a:gd name="connsiteY18" fmla="*/ 17737 h 209550"/>
                <a:gd name="connsiteX19" fmla="*/ 288636 w 533400"/>
                <a:gd name="connsiteY19" fmla="*/ 3355 h 209550"/>
                <a:gd name="connsiteX20" fmla="*/ 271395 w 533400"/>
                <a:gd name="connsiteY20" fmla="*/ 21 h 209550"/>
                <a:gd name="connsiteX21" fmla="*/ 253679 w 533400"/>
                <a:gd name="connsiteY21" fmla="*/ 2974 h 209550"/>
                <a:gd name="connsiteX22" fmla="*/ 231105 w 533400"/>
                <a:gd name="connsiteY22" fmla="*/ 17452 h 209550"/>
                <a:gd name="connsiteX23" fmla="*/ 228342 w 533400"/>
                <a:gd name="connsiteY23" fmla="*/ 22786 h 209550"/>
                <a:gd name="connsiteX24" fmla="*/ 219008 w 533400"/>
                <a:gd name="connsiteY24" fmla="*/ 57171 h 209550"/>
                <a:gd name="connsiteX25" fmla="*/ 209483 w 533400"/>
                <a:gd name="connsiteY25" fmla="*/ 22690 h 209550"/>
                <a:gd name="connsiteX26" fmla="*/ 206625 w 533400"/>
                <a:gd name="connsiteY26" fmla="*/ 17356 h 209550"/>
                <a:gd name="connsiteX27" fmla="*/ 184051 w 533400"/>
                <a:gd name="connsiteY27" fmla="*/ 2974 h 209550"/>
                <a:gd name="connsiteX28" fmla="*/ 166620 w 533400"/>
                <a:gd name="connsiteY28" fmla="*/ 21 h 209550"/>
                <a:gd name="connsiteX29" fmla="*/ 148904 w 533400"/>
                <a:gd name="connsiteY29" fmla="*/ 2974 h 209550"/>
                <a:gd name="connsiteX30" fmla="*/ 126234 w 533400"/>
                <a:gd name="connsiteY30" fmla="*/ 17452 h 209550"/>
                <a:gd name="connsiteX31" fmla="*/ 123567 w 533400"/>
                <a:gd name="connsiteY31" fmla="*/ 22786 h 209550"/>
                <a:gd name="connsiteX32" fmla="*/ 114042 w 533400"/>
                <a:gd name="connsiteY32" fmla="*/ 58219 h 209550"/>
                <a:gd name="connsiteX33" fmla="*/ 104517 w 533400"/>
                <a:gd name="connsiteY33" fmla="*/ 23071 h 209550"/>
                <a:gd name="connsiteX34" fmla="*/ 101755 w 533400"/>
                <a:gd name="connsiteY34" fmla="*/ 17737 h 209550"/>
                <a:gd name="connsiteX35" fmla="*/ 79086 w 533400"/>
                <a:gd name="connsiteY35" fmla="*/ 3355 h 209550"/>
                <a:gd name="connsiteX36" fmla="*/ 61845 w 533400"/>
                <a:gd name="connsiteY36" fmla="*/ 21 h 209550"/>
                <a:gd name="connsiteX37" fmla="*/ 44129 w 533400"/>
                <a:gd name="connsiteY37" fmla="*/ 2974 h 209550"/>
                <a:gd name="connsiteX38" fmla="*/ 21555 w 533400"/>
                <a:gd name="connsiteY38" fmla="*/ 17452 h 209550"/>
                <a:gd name="connsiteX39" fmla="*/ 18792 w 533400"/>
                <a:gd name="connsiteY39" fmla="*/ 22786 h 209550"/>
                <a:gd name="connsiteX40" fmla="*/ 314 w 533400"/>
                <a:gd name="connsiteY40" fmla="*/ 92413 h 209550"/>
                <a:gd name="connsiteX41" fmla="*/ 7077 w 533400"/>
                <a:gd name="connsiteY41" fmla="*/ 104034 h 209550"/>
                <a:gd name="connsiteX42" fmla="*/ 9553 w 533400"/>
                <a:gd name="connsiteY42" fmla="*/ 104034 h 209550"/>
                <a:gd name="connsiteX43" fmla="*/ 19078 w 533400"/>
                <a:gd name="connsiteY43" fmla="*/ 96985 h 209550"/>
                <a:gd name="connsiteX44" fmla="*/ 33270 w 533400"/>
                <a:gd name="connsiteY44" fmla="*/ 41645 h 209550"/>
                <a:gd name="connsiteX45" fmla="*/ 33270 w 533400"/>
                <a:gd name="connsiteY45" fmla="*/ 209571 h 209550"/>
                <a:gd name="connsiteX46" fmla="*/ 52320 w 533400"/>
                <a:gd name="connsiteY46" fmla="*/ 209571 h 209550"/>
                <a:gd name="connsiteX47" fmla="*/ 52320 w 533400"/>
                <a:gd name="connsiteY47" fmla="*/ 104796 h 209550"/>
                <a:gd name="connsiteX48" fmla="*/ 71370 w 533400"/>
                <a:gd name="connsiteY48" fmla="*/ 104796 h 209550"/>
                <a:gd name="connsiteX49" fmla="*/ 71370 w 533400"/>
                <a:gd name="connsiteY49" fmla="*/ 209571 h 209550"/>
                <a:gd name="connsiteX50" fmla="*/ 90420 w 533400"/>
                <a:gd name="connsiteY50" fmla="*/ 209571 h 209550"/>
                <a:gd name="connsiteX51" fmla="*/ 90420 w 533400"/>
                <a:gd name="connsiteY51" fmla="*/ 42217 h 209550"/>
                <a:gd name="connsiteX52" fmla="*/ 104898 w 533400"/>
                <a:gd name="connsiteY52" fmla="*/ 96890 h 209550"/>
                <a:gd name="connsiteX53" fmla="*/ 114423 w 533400"/>
                <a:gd name="connsiteY53" fmla="*/ 106415 h 209550"/>
                <a:gd name="connsiteX54" fmla="*/ 123948 w 533400"/>
                <a:gd name="connsiteY54" fmla="*/ 96890 h 209550"/>
                <a:gd name="connsiteX55" fmla="*/ 138045 w 533400"/>
                <a:gd name="connsiteY55" fmla="*/ 42217 h 209550"/>
                <a:gd name="connsiteX56" fmla="*/ 138045 w 533400"/>
                <a:gd name="connsiteY56" fmla="*/ 72220 h 209550"/>
                <a:gd name="connsiteX57" fmla="*/ 121662 w 533400"/>
                <a:gd name="connsiteY57" fmla="*/ 133371 h 209550"/>
                <a:gd name="connsiteX58" fmla="*/ 138045 w 533400"/>
                <a:gd name="connsiteY58" fmla="*/ 133371 h 209550"/>
                <a:gd name="connsiteX59" fmla="*/ 138045 w 533400"/>
                <a:gd name="connsiteY59" fmla="*/ 209571 h 209550"/>
                <a:gd name="connsiteX60" fmla="*/ 157095 w 533400"/>
                <a:gd name="connsiteY60" fmla="*/ 209571 h 209550"/>
                <a:gd name="connsiteX61" fmla="*/ 157095 w 533400"/>
                <a:gd name="connsiteY61" fmla="*/ 133371 h 209550"/>
                <a:gd name="connsiteX62" fmla="*/ 176145 w 533400"/>
                <a:gd name="connsiteY62" fmla="*/ 133371 h 209550"/>
                <a:gd name="connsiteX63" fmla="*/ 176145 w 533400"/>
                <a:gd name="connsiteY63" fmla="*/ 209571 h 209550"/>
                <a:gd name="connsiteX64" fmla="*/ 195195 w 533400"/>
                <a:gd name="connsiteY64" fmla="*/ 209571 h 209550"/>
                <a:gd name="connsiteX65" fmla="*/ 195195 w 533400"/>
                <a:gd name="connsiteY65" fmla="*/ 133371 h 209550"/>
                <a:gd name="connsiteX66" fmla="*/ 211578 w 533400"/>
                <a:gd name="connsiteY66" fmla="*/ 133371 h 209550"/>
                <a:gd name="connsiteX67" fmla="*/ 195195 w 533400"/>
                <a:gd name="connsiteY67" fmla="*/ 72220 h 209550"/>
                <a:gd name="connsiteX68" fmla="*/ 195195 w 533400"/>
                <a:gd name="connsiteY68" fmla="*/ 41645 h 209550"/>
                <a:gd name="connsiteX69" fmla="*/ 209769 w 533400"/>
                <a:gd name="connsiteY69" fmla="*/ 96890 h 209550"/>
                <a:gd name="connsiteX70" fmla="*/ 221323 w 533400"/>
                <a:gd name="connsiteY70" fmla="*/ 103814 h 209550"/>
                <a:gd name="connsiteX71" fmla="*/ 228247 w 533400"/>
                <a:gd name="connsiteY71" fmla="*/ 96890 h 209550"/>
                <a:gd name="connsiteX72" fmla="*/ 242820 w 533400"/>
                <a:gd name="connsiteY72" fmla="*/ 41645 h 209550"/>
                <a:gd name="connsiteX73" fmla="*/ 242820 w 533400"/>
                <a:gd name="connsiteY73" fmla="*/ 209571 h 209550"/>
                <a:gd name="connsiteX74" fmla="*/ 261870 w 533400"/>
                <a:gd name="connsiteY74" fmla="*/ 209571 h 209550"/>
                <a:gd name="connsiteX75" fmla="*/ 261870 w 533400"/>
                <a:gd name="connsiteY75" fmla="*/ 104796 h 209550"/>
                <a:gd name="connsiteX76" fmla="*/ 280920 w 533400"/>
                <a:gd name="connsiteY76" fmla="*/ 104796 h 209550"/>
                <a:gd name="connsiteX77" fmla="*/ 280920 w 533400"/>
                <a:gd name="connsiteY77" fmla="*/ 209571 h 209550"/>
                <a:gd name="connsiteX78" fmla="*/ 299970 w 533400"/>
                <a:gd name="connsiteY78" fmla="*/ 209571 h 209550"/>
                <a:gd name="connsiteX79" fmla="*/ 299970 w 533400"/>
                <a:gd name="connsiteY79" fmla="*/ 42217 h 209550"/>
                <a:gd name="connsiteX80" fmla="*/ 314448 w 533400"/>
                <a:gd name="connsiteY80" fmla="*/ 96890 h 209550"/>
                <a:gd name="connsiteX81" fmla="*/ 323973 w 533400"/>
                <a:gd name="connsiteY81" fmla="*/ 106415 h 209550"/>
                <a:gd name="connsiteX82" fmla="*/ 333498 w 533400"/>
                <a:gd name="connsiteY82" fmla="*/ 96890 h 209550"/>
                <a:gd name="connsiteX83" fmla="*/ 347595 w 533400"/>
                <a:gd name="connsiteY83" fmla="*/ 42217 h 209550"/>
                <a:gd name="connsiteX84" fmla="*/ 347595 w 533400"/>
                <a:gd name="connsiteY84" fmla="*/ 72220 h 209550"/>
                <a:gd name="connsiteX85" fmla="*/ 331212 w 533400"/>
                <a:gd name="connsiteY85" fmla="*/ 133371 h 209550"/>
                <a:gd name="connsiteX86" fmla="*/ 347595 w 533400"/>
                <a:gd name="connsiteY86" fmla="*/ 133371 h 209550"/>
                <a:gd name="connsiteX87" fmla="*/ 347595 w 533400"/>
                <a:gd name="connsiteY87" fmla="*/ 209571 h 209550"/>
                <a:gd name="connsiteX88" fmla="*/ 366645 w 533400"/>
                <a:gd name="connsiteY88" fmla="*/ 209571 h 209550"/>
                <a:gd name="connsiteX89" fmla="*/ 366645 w 533400"/>
                <a:gd name="connsiteY89" fmla="*/ 133371 h 209550"/>
                <a:gd name="connsiteX90" fmla="*/ 385695 w 533400"/>
                <a:gd name="connsiteY90" fmla="*/ 133371 h 209550"/>
                <a:gd name="connsiteX91" fmla="*/ 385695 w 533400"/>
                <a:gd name="connsiteY91" fmla="*/ 209571 h 209550"/>
                <a:gd name="connsiteX92" fmla="*/ 404745 w 533400"/>
                <a:gd name="connsiteY92" fmla="*/ 209571 h 209550"/>
                <a:gd name="connsiteX93" fmla="*/ 404745 w 533400"/>
                <a:gd name="connsiteY93" fmla="*/ 133371 h 209550"/>
                <a:gd name="connsiteX94" fmla="*/ 421128 w 533400"/>
                <a:gd name="connsiteY94" fmla="*/ 133371 h 209550"/>
                <a:gd name="connsiteX95" fmla="*/ 404745 w 533400"/>
                <a:gd name="connsiteY95" fmla="*/ 72220 h 209550"/>
                <a:gd name="connsiteX96" fmla="*/ 404745 w 533400"/>
                <a:gd name="connsiteY96" fmla="*/ 41645 h 209550"/>
                <a:gd name="connsiteX97" fmla="*/ 419319 w 533400"/>
                <a:gd name="connsiteY97" fmla="*/ 96890 h 209550"/>
                <a:gd name="connsiteX98" fmla="*/ 430873 w 533400"/>
                <a:gd name="connsiteY98" fmla="*/ 103814 h 209550"/>
                <a:gd name="connsiteX99" fmla="*/ 437797 w 533400"/>
                <a:gd name="connsiteY99" fmla="*/ 96890 h 209550"/>
                <a:gd name="connsiteX100" fmla="*/ 452370 w 533400"/>
                <a:gd name="connsiteY100" fmla="*/ 41645 h 209550"/>
                <a:gd name="connsiteX101" fmla="*/ 452370 w 533400"/>
                <a:gd name="connsiteY101" fmla="*/ 209571 h 209550"/>
                <a:gd name="connsiteX102" fmla="*/ 471420 w 533400"/>
                <a:gd name="connsiteY102" fmla="*/ 209571 h 209550"/>
                <a:gd name="connsiteX103" fmla="*/ 471420 w 533400"/>
                <a:gd name="connsiteY103" fmla="*/ 104796 h 209550"/>
                <a:gd name="connsiteX104" fmla="*/ 490470 w 533400"/>
                <a:gd name="connsiteY104" fmla="*/ 104796 h 209550"/>
                <a:gd name="connsiteX105" fmla="*/ 490470 w 533400"/>
                <a:gd name="connsiteY105" fmla="*/ 209571 h 209550"/>
                <a:gd name="connsiteX106" fmla="*/ 509520 w 533400"/>
                <a:gd name="connsiteY106" fmla="*/ 209571 h 209550"/>
                <a:gd name="connsiteX107" fmla="*/ 509520 w 533400"/>
                <a:gd name="connsiteY107" fmla="*/ 42217 h 209550"/>
                <a:gd name="connsiteX108" fmla="*/ 523998 w 533400"/>
                <a:gd name="connsiteY108" fmla="*/ 96890 h 209550"/>
                <a:gd name="connsiteX109" fmla="*/ 533523 w 533400"/>
                <a:gd name="connsiteY109" fmla="*/ 103939 h 209550"/>
                <a:gd name="connsiteX110" fmla="*/ 536000 w 533400"/>
                <a:gd name="connsiteY110" fmla="*/ 103939 h 209550"/>
                <a:gd name="connsiteX111" fmla="*/ 542397 w 533400"/>
                <a:gd name="connsiteY111" fmla="*/ 92085 h 209550"/>
                <a:gd name="connsiteX112" fmla="*/ 542382 w 533400"/>
                <a:gd name="connsiteY112" fmla="*/ 9203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33400" h="209550">
                  <a:moveTo>
                    <a:pt x="542382" y="92032"/>
                  </a:moveTo>
                  <a:lnTo>
                    <a:pt x="523998" y="22690"/>
                  </a:lnTo>
                  <a:cubicBezTo>
                    <a:pt x="523489" y="20728"/>
                    <a:pt x="522545" y="18905"/>
                    <a:pt x="521236" y="17356"/>
                  </a:cubicBezTo>
                  <a:cubicBezTo>
                    <a:pt x="514929" y="10830"/>
                    <a:pt x="507158" y="5900"/>
                    <a:pt x="498567" y="2974"/>
                  </a:cubicBezTo>
                  <a:cubicBezTo>
                    <a:pt x="492944" y="843"/>
                    <a:pt x="486956" y="-161"/>
                    <a:pt x="480945" y="21"/>
                  </a:cubicBezTo>
                  <a:cubicBezTo>
                    <a:pt x="474918" y="26"/>
                    <a:pt x="468932" y="1023"/>
                    <a:pt x="463229" y="2974"/>
                  </a:cubicBezTo>
                  <a:cubicBezTo>
                    <a:pt x="454612" y="5836"/>
                    <a:pt x="446851" y="10814"/>
                    <a:pt x="440655" y="17452"/>
                  </a:cubicBezTo>
                  <a:cubicBezTo>
                    <a:pt x="439401" y="19037"/>
                    <a:pt x="438464" y="20847"/>
                    <a:pt x="437892" y="22786"/>
                  </a:cubicBezTo>
                  <a:lnTo>
                    <a:pt x="428558" y="57171"/>
                  </a:lnTo>
                  <a:lnTo>
                    <a:pt x="419033" y="22690"/>
                  </a:lnTo>
                  <a:cubicBezTo>
                    <a:pt x="418469" y="20730"/>
                    <a:pt x="417495" y="18912"/>
                    <a:pt x="416175" y="17356"/>
                  </a:cubicBezTo>
                  <a:cubicBezTo>
                    <a:pt x="409909" y="10825"/>
                    <a:pt x="402168" y="5893"/>
                    <a:pt x="393601" y="2974"/>
                  </a:cubicBezTo>
                  <a:cubicBezTo>
                    <a:pt x="388033" y="883"/>
                    <a:pt x="382116" y="-119"/>
                    <a:pt x="376170" y="21"/>
                  </a:cubicBezTo>
                  <a:cubicBezTo>
                    <a:pt x="370141" y="10"/>
                    <a:pt x="364153" y="1008"/>
                    <a:pt x="358454" y="2974"/>
                  </a:cubicBezTo>
                  <a:cubicBezTo>
                    <a:pt x="349819" y="5858"/>
                    <a:pt x="342033" y="10832"/>
                    <a:pt x="335784" y="17452"/>
                  </a:cubicBezTo>
                  <a:cubicBezTo>
                    <a:pt x="334597" y="19064"/>
                    <a:pt x="333695" y="20868"/>
                    <a:pt x="333117" y="22786"/>
                  </a:cubicBezTo>
                  <a:lnTo>
                    <a:pt x="323592" y="58219"/>
                  </a:lnTo>
                  <a:lnTo>
                    <a:pt x="314067" y="23071"/>
                  </a:lnTo>
                  <a:cubicBezTo>
                    <a:pt x="313558" y="21109"/>
                    <a:pt x="312614" y="19286"/>
                    <a:pt x="311305" y="17737"/>
                  </a:cubicBezTo>
                  <a:cubicBezTo>
                    <a:pt x="304998" y="11211"/>
                    <a:pt x="297227" y="6281"/>
                    <a:pt x="288636" y="3355"/>
                  </a:cubicBezTo>
                  <a:cubicBezTo>
                    <a:pt x="283158" y="1142"/>
                    <a:pt x="277304" y="10"/>
                    <a:pt x="271395" y="21"/>
                  </a:cubicBezTo>
                  <a:cubicBezTo>
                    <a:pt x="265368" y="26"/>
                    <a:pt x="259382" y="1023"/>
                    <a:pt x="253679" y="2974"/>
                  </a:cubicBezTo>
                  <a:cubicBezTo>
                    <a:pt x="245062" y="5836"/>
                    <a:pt x="237301" y="10814"/>
                    <a:pt x="231105" y="17452"/>
                  </a:cubicBezTo>
                  <a:cubicBezTo>
                    <a:pt x="229851" y="19037"/>
                    <a:pt x="228914" y="20847"/>
                    <a:pt x="228342" y="22786"/>
                  </a:cubicBezTo>
                  <a:lnTo>
                    <a:pt x="219008" y="57171"/>
                  </a:lnTo>
                  <a:lnTo>
                    <a:pt x="209483" y="22690"/>
                  </a:lnTo>
                  <a:cubicBezTo>
                    <a:pt x="208919" y="20730"/>
                    <a:pt x="207945" y="18912"/>
                    <a:pt x="206625" y="17356"/>
                  </a:cubicBezTo>
                  <a:cubicBezTo>
                    <a:pt x="200359" y="10825"/>
                    <a:pt x="192618" y="5893"/>
                    <a:pt x="184051" y="2974"/>
                  </a:cubicBezTo>
                  <a:cubicBezTo>
                    <a:pt x="178484" y="883"/>
                    <a:pt x="172566" y="-119"/>
                    <a:pt x="166620" y="21"/>
                  </a:cubicBezTo>
                  <a:cubicBezTo>
                    <a:pt x="160591" y="10"/>
                    <a:pt x="154603" y="1008"/>
                    <a:pt x="148904" y="2974"/>
                  </a:cubicBezTo>
                  <a:cubicBezTo>
                    <a:pt x="140270" y="5858"/>
                    <a:pt x="132483" y="10832"/>
                    <a:pt x="126234" y="17452"/>
                  </a:cubicBezTo>
                  <a:cubicBezTo>
                    <a:pt x="125047" y="19064"/>
                    <a:pt x="124145" y="20868"/>
                    <a:pt x="123567" y="22786"/>
                  </a:cubicBezTo>
                  <a:lnTo>
                    <a:pt x="114042" y="58219"/>
                  </a:lnTo>
                  <a:lnTo>
                    <a:pt x="104517" y="23071"/>
                  </a:lnTo>
                  <a:cubicBezTo>
                    <a:pt x="104008" y="21109"/>
                    <a:pt x="103064" y="19286"/>
                    <a:pt x="101755" y="17737"/>
                  </a:cubicBezTo>
                  <a:cubicBezTo>
                    <a:pt x="95448" y="11211"/>
                    <a:pt x="87677" y="6281"/>
                    <a:pt x="79086" y="3355"/>
                  </a:cubicBezTo>
                  <a:cubicBezTo>
                    <a:pt x="73608" y="1142"/>
                    <a:pt x="67754" y="10"/>
                    <a:pt x="61845" y="21"/>
                  </a:cubicBezTo>
                  <a:cubicBezTo>
                    <a:pt x="55818" y="26"/>
                    <a:pt x="49832" y="1023"/>
                    <a:pt x="44129" y="2974"/>
                  </a:cubicBezTo>
                  <a:cubicBezTo>
                    <a:pt x="35512" y="5836"/>
                    <a:pt x="27751" y="10814"/>
                    <a:pt x="21555" y="17452"/>
                  </a:cubicBezTo>
                  <a:cubicBezTo>
                    <a:pt x="20301" y="19037"/>
                    <a:pt x="19364" y="20847"/>
                    <a:pt x="18792" y="22786"/>
                  </a:cubicBezTo>
                  <a:lnTo>
                    <a:pt x="314" y="92413"/>
                  </a:lnTo>
                  <a:cubicBezTo>
                    <a:pt x="-1017" y="97488"/>
                    <a:pt x="2006" y="102684"/>
                    <a:pt x="7077" y="104034"/>
                  </a:cubicBezTo>
                  <a:lnTo>
                    <a:pt x="9553" y="104034"/>
                  </a:lnTo>
                  <a:cubicBezTo>
                    <a:pt x="13981" y="104185"/>
                    <a:pt x="17928" y="101264"/>
                    <a:pt x="19078" y="96985"/>
                  </a:cubicBezTo>
                  <a:lnTo>
                    <a:pt x="33270" y="41645"/>
                  </a:lnTo>
                  <a:lnTo>
                    <a:pt x="33270" y="209571"/>
                  </a:lnTo>
                  <a:lnTo>
                    <a:pt x="52320" y="209571"/>
                  </a:lnTo>
                  <a:lnTo>
                    <a:pt x="52320" y="104796"/>
                  </a:lnTo>
                  <a:lnTo>
                    <a:pt x="71370" y="104796"/>
                  </a:lnTo>
                  <a:lnTo>
                    <a:pt x="71370" y="209571"/>
                  </a:lnTo>
                  <a:lnTo>
                    <a:pt x="90420" y="209571"/>
                  </a:lnTo>
                  <a:lnTo>
                    <a:pt x="90420" y="42217"/>
                  </a:lnTo>
                  <a:lnTo>
                    <a:pt x="104898" y="96890"/>
                  </a:lnTo>
                  <a:cubicBezTo>
                    <a:pt x="104898" y="102151"/>
                    <a:pt x="109163" y="106415"/>
                    <a:pt x="114423" y="106415"/>
                  </a:cubicBezTo>
                  <a:cubicBezTo>
                    <a:pt x="119684" y="106415"/>
                    <a:pt x="123948" y="102151"/>
                    <a:pt x="123948" y="96890"/>
                  </a:cubicBezTo>
                  <a:lnTo>
                    <a:pt x="138045" y="42217"/>
                  </a:lnTo>
                  <a:lnTo>
                    <a:pt x="138045" y="72220"/>
                  </a:lnTo>
                  <a:lnTo>
                    <a:pt x="121662" y="133371"/>
                  </a:lnTo>
                  <a:lnTo>
                    <a:pt x="138045" y="133371"/>
                  </a:lnTo>
                  <a:lnTo>
                    <a:pt x="138045" y="209571"/>
                  </a:lnTo>
                  <a:lnTo>
                    <a:pt x="157095" y="209571"/>
                  </a:lnTo>
                  <a:lnTo>
                    <a:pt x="157095" y="133371"/>
                  </a:lnTo>
                  <a:lnTo>
                    <a:pt x="176145" y="133371"/>
                  </a:lnTo>
                  <a:lnTo>
                    <a:pt x="176145" y="209571"/>
                  </a:lnTo>
                  <a:lnTo>
                    <a:pt x="195195" y="209571"/>
                  </a:lnTo>
                  <a:lnTo>
                    <a:pt x="195195" y="133371"/>
                  </a:lnTo>
                  <a:lnTo>
                    <a:pt x="211578" y="133371"/>
                  </a:lnTo>
                  <a:lnTo>
                    <a:pt x="195195" y="72220"/>
                  </a:lnTo>
                  <a:lnTo>
                    <a:pt x="195195" y="41645"/>
                  </a:lnTo>
                  <a:lnTo>
                    <a:pt x="209769" y="96890"/>
                  </a:lnTo>
                  <a:cubicBezTo>
                    <a:pt x="211048" y="101993"/>
                    <a:pt x="216221" y="105093"/>
                    <a:pt x="221323" y="103814"/>
                  </a:cubicBezTo>
                  <a:cubicBezTo>
                    <a:pt x="224731" y="102960"/>
                    <a:pt x="227393" y="100298"/>
                    <a:pt x="228247" y="96890"/>
                  </a:cubicBezTo>
                  <a:lnTo>
                    <a:pt x="242820" y="41645"/>
                  </a:lnTo>
                  <a:lnTo>
                    <a:pt x="242820" y="209571"/>
                  </a:lnTo>
                  <a:lnTo>
                    <a:pt x="261870" y="209571"/>
                  </a:lnTo>
                  <a:lnTo>
                    <a:pt x="261870" y="104796"/>
                  </a:lnTo>
                  <a:lnTo>
                    <a:pt x="280920" y="104796"/>
                  </a:lnTo>
                  <a:lnTo>
                    <a:pt x="280920" y="209571"/>
                  </a:lnTo>
                  <a:lnTo>
                    <a:pt x="299970" y="209571"/>
                  </a:lnTo>
                  <a:lnTo>
                    <a:pt x="299970" y="42217"/>
                  </a:lnTo>
                  <a:lnTo>
                    <a:pt x="314448" y="96890"/>
                  </a:lnTo>
                  <a:cubicBezTo>
                    <a:pt x="314448" y="102151"/>
                    <a:pt x="318713" y="106415"/>
                    <a:pt x="323973" y="106415"/>
                  </a:cubicBezTo>
                  <a:cubicBezTo>
                    <a:pt x="329234" y="106415"/>
                    <a:pt x="333498" y="102151"/>
                    <a:pt x="333498" y="96890"/>
                  </a:cubicBezTo>
                  <a:lnTo>
                    <a:pt x="347595" y="42217"/>
                  </a:lnTo>
                  <a:lnTo>
                    <a:pt x="347595" y="72220"/>
                  </a:lnTo>
                  <a:lnTo>
                    <a:pt x="331212" y="133371"/>
                  </a:lnTo>
                  <a:lnTo>
                    <a:pt x="347595" y="133371"/>
                  </a:lnTo>
                  <a:lnTo>
                    <a:pt x="347595" y="209571"/>
                  </a:lnTo>
                  <a:lnTo>
                    <a:pt x="366645" y="209571"/>
                  </a:lnTo>
                  <a:lnTo>
                    <a:pt x="366645" y="133371"/>
                  </a:lnTo>
                  <a:lnTo>
                    <a:pt x="385695" y="133371"/>
                  </a:lnTo>
                  <a:lnTo>
                    <a:pt x="385695" y="209571"/>
                  </a:lnTo>
                  <a:lnTo>
                    <a:pt x="404745" y="209571"/>
                  </a:lnTo>
                  <a:lnTo>
                    <a:pt x="404745" y="133371"/>
                  </a:lnTo>
                  <a:lnTo>
                    <a:pt x="421128" y="133371"/>
                  </a:lnTo>
                  <a:lnTo>
                    <a:pt x="404745" y="72220"/>
                  </a:lnTo>
                  <a:lnTo>
                    <a:pt x="404745" y="41645"/>
                  </a:lnTo>
                  <a:lnTo>
                    <a:pt x="419319" y="96890"/>
                  </a:lnTo>
                  <a:cubicBezTo>
                    <a:pt x="420598" y="101993"/>
                    <a:pt x="425771" y="105093"/>
                    <a:pt x="430873" y="103814"/>
                  </a:cubicBezTo>
                  <a:cubicBezTo>
                    <a:pt x="434281" y="102960"/>
                    <a:pt x="436943" y="100298"/>
                    <a:pt x="437797" y="96890"/>
                  </a:cubicBezTo>
                  <a:lnTo>
                    <a:pt x="452370" y="41645"/>
                  </a:lnTo>
                  <a:lnTo>
                    <a:pt x="452370" y="209571"/>
                  </a:lnTo>
                  <a:lnTo>
                    <a:pt x="471420" y="209571"/>
                  </a:lnTo>
                  <a:lnTo>
                    <a:pt x="471420" y="104796"/>
                  </a:lnTo>
                  <a:lnTo>
                    <a:pt x="490470" y="104796"/>
                  </a:lnTo>
                  <a:lnTo>
                    <a:pt x="490470" y="209571"/>
                  </a:lnTo>
                  <a:lnTo>
                    <a:pt x="509520" y="209571"/>
                  </a:lnTo>
                  <a:lnTo>
                    <a:pt x="509520" y="42217"/>
                  </a:lnTo>
                  <a:lnTo>
                    <a:pt x="523998" y="96890"/>
                  </a:lnTo>
                  <a:cubicBezTo>
                    <a:pt x="525148" y="101169"/>
                    <a:pt x="529095" y="104090"/>
                    <a:pt x="533523" y="103939"/>
                  </a:cubicBezTo>
                  <a:cubicBezTo>
                    <a:pt x="534346" y="104032"/>
                    <a:pt x="535177" y="104032"/>
                    <a:pt x="536000" y="103939"/>
                  </a:cubicBezTo>
                  <a:cubicBezTo>
                    <a:pt x="541039" y="102432"/>
                    <a:pt x="543904" y="97125"/>
                    <a:pt x="542397" y="92085"/>
                  </a:cubicBezTo>
                  <a:cubicBezTo>
                    <a:pt x="542392" y="92067"/>
                    <a:pt x="542387" y="92050"/>
                    <a:pt x="542382" y="92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: Shape 126">
              <a:extLst>
                <a:ext uri="{FF2B5EF4-FFF2-40B4-BE49-F238E27FC236}">
                  <a16:creationId xmlns:a16="http://schemas.microsoft.com/office/drawing/2014/main" id="{363B7555-0DE1-D89A-C2BD-0C94E0EE0D32}"/>
                </a:ext>
              </a:extLst>
            </p:cNvPr>
            <p:cNvSpPr/>
            <p:nvPr/>
          </p:nvSpPr>
          <p:spPr>
            <a:xfrm>
              <a:off x="10813160" y="424732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: Shape 127">
              <a:extLst>
                <a:ext uri="{FF2B5EF4-FFF2-40B4-BE49-F238E27FC236}">
                  <a16:creationId xmlns:a16="http://schemas.microsoft.com/office/drawing/2014/main" id="{B294A3CA-F27B-5377-C80A-ECA3F13B97AE}"/>
                </a:ext>
              </a:extLst>
            </p:cNvPr>
            <p:cNvSpPr/>
            <p:nvPr/>
          </p:nvSpPr>
          <p:spPr>
            <a:xfrm>
              <a:off x="10917935" y="424732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: Shape 128">
              <a:extLst>
                <a:ext uri="{FF2B5EF4-FFF2-40B4-BE49-F238E27FC236}">
                  <a16:creationId xmlns:a16="http://schemas.microsoft.com/office/drawing/2014/main" id="{E832D785-6A85-8F77-65BE-89AC3302E0A7}"/>
                </a:ext>
              </a:extLst>
            </p:cNvPr>
            <p:cNvSpPr/>
            <p:nvPr/>
          </p:nvSpPr>
          <p:spPr>
            <a:xfrm>
              <a:off x="10708385" y="4247326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: Shape 129">
              <a:extLst>
                <a:ext uri="{FF2B5EF4-FFF2-40B4-BE49-F238E27FC236}">
                  <a16:creationId xmlns:a16="http://schemas.microsoft.com/office/drawing/2014/main" id="{78F8F85F-6AC1-0D7E-BF0D-33FC95745144}"/>
                </a:ext>
              </a:extLst>
            </p:cNvPr>
            <p:cNvSpPr/>
            <p:nvPr/>
          </p:nvSpPr>
          <p:spPr>
            <a:xfrm>
              <a:off x="10670352" y="4304453"/>
              <a:ext cx="333375" cy="209550"/>
            </a:xfrm>
            <a:custGeom>
              <a:avLst/>
              <a:gdLst>
                <a:gd name="connsiteX0" fmla="*/ 333022 w 333375"/>
                <a:gd name="connsiteY0" fmla="*/ 92034 h 209550"/>
                <a:gd name="connsiteX1" fmla="*/ 314639 w 333375"/>
                <a:gd name="connsiteY1" fmla="*/ 22692 h 209550"/>
                <a:gd name="connsiteX2" fmla="*/ 311781 w 333375"/>
                <a:gd name="connsiteY2" fmla="*/ 17358 h 209550"/>
                <a:gd name="connsiteX3" fmla="*/ 289207 w 333375"/>
                <a:gd name="connsiteY3" fmla="*/ 2975 h 209550"/>
                <a:gd name="connsiteX4" fmla="*/ 271395 w 333375"/>
                <a:gd name="connsiteY4" fmla="*/ 23 h 209550"/>
                <a:gd name="connsiteX5" fmla="*/ 253679 w 333375"/>
                <a:gd name="connsiteY5" fmla="*/ 2975 h 209550"/>
                <a:gd name="connsiteX6" fmla="*/ 231009 w 333375"/>
                <a:gd name="connsiteY6" fmla="*/ 17453 h 209550"/>
                <a:gd name="connsiteX7" fmla="*/ 228342 w 333375"/>
                <a:gd name="connsiteY7" fmla="*/ 22787 h 209550"/>
                <a:gd name="connsiteX8" fmla="*/ 218817 w 333375"/>
                <a:gd name="connsiteY8" fmla="*/ 58220 h 209550"/>
                <a:gd name="connsiteX9" fmla="*/ 209292 w 333375"/>
                <a:gd name="connsiteY9" fmla="*/ 23073 h 209550"/>
                <a:gd name="connsiteX10" fmla="*/ 206530 w 333375"/>
                <a:gd name="connsiteY10" fmla="*/ 17739 h 209550"/>
                <a:gd name="connsiteX11" fmla="*/ 183861 w 333375"/>
                <a:gd name="connsiteY11" fmla="*/ 3356 h 209550"/>
                <a:gd name="connsiteX12" fmla="*/ 166620 w 333375"/>
                <a:gd name="connsiteY12" fmla="*/ 23 h 209550"/>
                <a:gd name="connsiteX13" fmla="*/ 148904 w 333375"/>
                <a:gd name="connsiteY13" fmla="*/ 2975 h 209550"/>
                <a:gd name="connsiteX14" fmla="*/ 126330 w 333375"/>
                <a:gd name="connsiteY14" fmla="*/ 17453 h 209550"/>
                <a:gd name="connsiteX15" fmla="*/ 123567 w 333375"/>
                <a:gd name="connsiteY15" fmla="*/ 22787 h 209550"/>
                <a:gd name="connsiteX16" fmla="*/ 114233 w 333375"/>
                <a:gd name="connsiteY16" fmla="*/ 57173 h 209550"/>
                <a:gd name="connsiteX17" fmla="*/ 104708 w 333375"/>
                <a:gd name="connsiteY17" fmla="*/ 22692 h 209550"/>
                <a:gd name="connsiteX18" fmla="*/ 101850 w 333375"/>
                <a:gd name="connsiteY18" fmla="*/ 17358 h 209550"/>
                <a:gd name="connsiteX19" fmla="*/ 79276 w 333375"/>
                <a:gd name="connsiteY19" fmla="*/ 2975 h 209550"/>
                <a:gd name="connsiteX20" fmla="*/ 61845 w 333375"/>
                <a:gd name="connsiteY20" fmla="*/ 23 h 209550"/>
                <a:gd name="connsiteX21" fmla="*/ 44129 w 333375"/>
                <a:gd name="connsiteY21" fmla="*/ 2975 h 209550"/>
                <a:gd name="connsiteX22" fmla="*/ 21459 w 333375"/>
                <a:gd name="connsiteY22" fmla="*/ 17453 h 209550"/>
                <a:gd name="connsiteX23" fmla="*/ 18792 w 333375"/>
                <a:gd name="connsiteY23" fmla="*/ 22787 h 209550"/>
                <a:gd name="connsiteX24" fmla="*/ 314 w 333375"/>
                <a:gd name="connsiteY24" fmla="*/ 92415 h 209550"/>
                <a:gd name="connsiteX25" fmla="*/ 7077 w 333375"/>
                <a:gd name="connsiteY25" fmla="*/ 104036 h 209550"/>
                <a:gd name="connsiteX26" fmla="*/ 9553 w 333375"/>
                <a:gd name="connsiteY26" fmla="*/ 104036 h 209550"/>
                <a:gd name="connsiteX27" fmla="*/ 19078 w 333375"/>
                <a:gd name="connsiteY27" fmla="*/ 96987 h 209550"/>
                <a:gd name="connsiteX28" fmla="*/ 33270 w 333375"/>
                <a:gd name="connsiteY28" fmla="*/ 42218 h 209550"/>
                <a:gd name="connsiteX29" fmla="*/ 33270 w 333375"/>
                <a:gd name="connsiteY29" fmla="*/ 72222 h 209550"/>
                <a:gd name="connsiteX30" fmla="*/ 16887 w 333375"/>
                <a:gd name="connsiteY30" fmla="*/ 133373 h 209550"/>
                <a:gd name="connsiteX31" fmla="*/ 33270 w 333375"/>
                <a:gd name="connsiteY31" fmla="*/ 133373 h 209550"/>
                <a:gd name="connsiteX32" fmla="*/ 33270 w 333375"/>
                <a:gd name="connsiteY32" fmla="*/ 209573 h 209550"/>
                <a:gd name="connsiteX33" fmla="*/ 52320 w 333375"/>
                <a:gd name="connsiteY33" fmla="*/ 209573 h 209550"/>
                <a:gd name="connsiteX34" fmla="*/ 52320 w 333375"/>
                <a:gd name="connsiteY34" fmla="*/ 133373 h 209550"/>
                <a:gd name="connsiteX35" fmla="*/ 71370 w 333375"/>
                <a:gd name="connsiteY35" fmla="*/ 133373 h 209550"/>
                <a:gd name="connsiteX36" fmla="*/ 71370 w 333375"/>
                <a:gd name="connsiteY36" fmla="*/ 209573 h 209550"/>
                <a:gd name="connsiteX37" fmla="*/ 90420 w 333375"/>
                <a:gd name="connsiteY37" fmla="*/ 209573 h 209550"/>
                <a:gd name="connsiteX38" fmla="*/ 90420 w 333375"/>
                <a:gd name="connsiteY38" fmla="*/ 133373 h 209550"/>
                <a:gd name="connsiteX39" fmla="*/ 106803 w 333375"/>
                <a:gd name="connsiteY39" fmla="*/ 133373 h 209550"/>
                <a:gd name="connsiteX40" fmla="*/ 90420 w 333375"/>
                <a:gd name="connsiteY40" fmla="*/ 72222 h 209550"/>
                <a:gd name="connsiteX41" fmla="*/ 90420 w 333375"/>
                <a:gd name="connsiteY41" fmla="*/ 41647 h 209550"/>
                <a:gd name="connsiteX42" fmla="*/ 104994 w 333375"/>
                <a:gd name="connsiteY42" fmla="*/ 96892 h 209550"/>
                <a:gd name="connsiteX43" fmla="*/ 116548 w 333375"/>
                <a:gd name="connsiteY43" fmla="*/ 103816 h 209550"/>
                <a:gd name="connsiteX44" fmla="*/ 123472 w 333375"/>
                <a:gd name="connsiteY44" fmla="*/ 96892 h 209550"/>
                <a:gd name="connsiteX45" fmla="*/ 138045 w 333375"/>
                <a:gd name="connsiteY45" fmla="*/ 41647 h 209550"/>
                <a:gd name="connsiteX46" fmla="*/ 138045 w 333375"/>
                <a:gd name="connsiteY46" fmla="*/ 209573 h 209550"/>
                <a:gd name="connsiteX47" fmla="*/ 157095 w 333375"/>
                <a:gd name="connsiteY47" fmla="*/ 209573 h 209550"/>
                <a:gd name="connsiteX48" fmla="*/ 157095 w 333375"/>
                <a:gd name="connsiteY48" fmla="*/ 104798 h 209550"/>
                <a:gd name="connsiteX49" fmla="*/ 176145 w 333375"/>
                <a:gd name="connsiteY49" fmla="*/ 104798 h 209550"/>
                <a:gd name="connsiteX50" fmla="*/ 176145 w 333375"/>
                <a:gd name="connsiteY50" fmla="*/ 209573 h 209550"/>
                <a:gd name="connsiteX51" fmla="*/ 195195 w 333375"/>
                <a:gd name="connsiteY51" fmla="*/ 209573 h 209550"/>
                <a:gd name="connsiteX52" fmla="*/ 195195 w 333375"/>
                <a:gd name="connsiteY52" fmla="*/ 42218 h 209550"/>
                <a:gd name="connsiteX53" fmla="*/ 209673 w 333375"/>
                <a:gd name="connsiteY53" fmla="*/ 96892 h 209550"/>
                <a:gd name="connsiteX54" fmla="*/ 219198 w 333375"/>
                <a:gd name="connsiteY54" fmla="*/ 106417 h 209550"/>
                <a:gd name="connsiteX55" fmla="*/ 228723 w 333375"/>
                <a:gd name="connsiteY55" fmla="*/ 96892 h 209550"/>
                <a:gd name="connsiteX56" fmla="*/ 242820 w 333375"/>
                <a:gd name="connsiteY56" fmla="*/ 42218 h 209550"/>
                <a:gd name="connsiteX57" fmla="*/ 242820 w 333375"/>
                <a:gd name="connsiteY57" fmla="*/ 72222 h 209550"/>
                <a:gd name="connsiteX58" fmla="*/ 226437 w 333375"/>
                <a:gd name="connsiteY58" fmla="*/ 133373 h 209550"/>
                <a:gd name="connsiteX59" fmla="*/ 242820 w 333375"/>
                <a:gd name="connsiteY59" fmla="*/ 133373 h 209550"/>
                <a:gd name="connsiteX60" fmla="*/ 242820 w 333375"/>
                <a:gd name="connsiteY60" fmla="*/ 209573 h 209550"/>
                <a:gd name="connsiteX61" fmla="*/ 261870 w 333375"/>
                <a:gd name="connsiteY61" fmla="*/ 209573 h 209550"/>
                <a:gd name="connsiteX62" fmla="*/ 261870 w 333375"/>
                <a:gd name="connsiteY62" fmla="*/ 133373 h 209550"/>
                <a:gd name="connsiteX63" fmla="*/ 280920 w 333375"/>
                <a:gd name="connsiteY63" fmla="*/ 133373 h 209550"/>
                <a:gd name="connsiteX64" fmla="*/ 280920 w 333375"/>
                <a:gd name="connsiteY64" fmla="*/ 209573 h 209550"/>
                <a:gd name="connsiteX65" fmla="*/ 299970 w 333375"/>
                <a:gd name="connsiteY65" fmla="*/ 209573 h 209550"/>
                <a:gd name="connsiteX66" fmla="*/ 299970 w 333375"/>
                <a:gd name="connsiteY66" fmla="*/ 133373 h 209550"/>
                <a:gd name="connsiteX67" fmla="*/ 316353 w 333375"/>
                <a:gd name="connsiteY67" fmla="*/ 133373 h 209550"/>
                <a:gd name="connsiteX68" fmla="*/ 299970 w 333375"/>
                <a:gd name="connsiteY68" fmla="*/ 72222 h 209550"/>
                <a:gd name="connsiteX69" fmla="*/ 299970 w 333375"/>
                <a:gd name="connsiteY69" fmla="*/ 41647 h 209550"/>
                <a:gd name="connsiteX70" fmla="*/ 314544 w 333375"/>
                <a:gd name="connsiteY70" fmla="*/ 96892 h 209550"/>
                <a:gd name="connsiteX71" fmla="*/ 324069 w 333375"/>
                <a:gd name="connsiteY71" fmla="*/ 103940 h 209550"/>
                <a:gd name="connsiteX72" fmla="*/ 326545 w 333375"/>
                <a:gd name="connsiteY72" fmla="*/ 103940 h 209550"/>
                <a:gd name="connsiteX73" fmla="*/ 333055 w 333375"/>
                <a:gd name="connsiteY73" fmla="*/ 92147 h 209550"/>
                <a:gd name="connsiteX74" fmla="*/ 333022 w 333375"/>
                <a:gd name="connsiteY74" fmla="*/ 9203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33375" h="209550">
                  <a:moveTo>
                    <a:pt x="333022" y="92034"/>
                  </a:moveTo>
                  <a:lnTo>
                    <a:pt x="314639" y="22692"/>
                  </a:lnTo>
                  <a:cubicBezTo>
                    <a:pt x="314075" y="20732"/>
                    <a:pt x="313101" y="18914"/>
                    <a:pt x="311781" y="17358"/>
                  </a:cubicBezTo>
                  <a:cubicBezTo>
                    <a:pt x="305515" y="10828"/>
                    <a:pt x="297774" y="5895"/>
                    <a:pt x="289207" y="2975"/>
                  </a:cubicBezTo>
                  <a:cubicBezTo>
                    <a:pt x="283520" y="836"/>
                    <a:pt x="277468" y="-167"/>
                    <a:pt x="271395" y="23"/>
                  </a:cubicBezTo>
                  <a:cubicBezTo>
                    <a:pt x="265366" y="11"/>
                    <a:pt x="259378" y="1009"/>
                    <a:pt x="253679" y="2975"/>
                  </a:cubicBezTo>
                  <a:cubicBezTo>
                    <a:pt x="245045" y="5860"/>
                    <a:pt x="237258" y="10833"/>
                    <a:pt x="231009" y="17453"/>
                  </a:cubicBezTo>
                  <a:cubicBezTo>
                    <a:pt x="229822" y="19066"/>
                    <a:pt x="228920" y="20870"/>
                    <a:pt x="228342" y="22787"/>
                  </a:cubicBezTo>
                  <a:lnTo>
                    <a:pt x="218817" y="58220"/>
                  </a:lnTo>
                  <a:lnTo>
                    <a:pt x="209292" y="23073"/>
                  </a:lnTo>
                  <a:cubicBezTo>
                    <a:pt x="208783" y="21111"/>
                    <a:pt x="207839" y="19288"/>
                    <a:pt x="206530" y="17739"/>
                  </a:cubicBezTo>
                  <a:cubicBezTo>
                    <a:pt x="200223" y="11213"/>
                    <a:pt x="192452" y="6282"/>
                    <a:pt x="183861" y="3356"/>
                  </a:cubicBezTo>
                  <a:cubicBezTo>
                    <a:pt x="178383" y="1144"/>
                    <a:pt x="172529" y="12"/>
                    <a:pt x="166620" y="23"/>
                  </a:cubicBezTo>
                  <a:cubicBezTo>
                    <a:pt x="160593" y="27"/>
                    <a:pt x="154607" y="1025"/>
                    <a:pt x="148904" y="2975"/>
                  </a:cubicBezTo>
                  <a:cubicBezTo>
                    <a:pt x="140287" y="5838"/>
                    <a:pt x="132526" y="10815"/>
                    <a:pt x="126330" y="17453"/>
                  </a:cubicBezTo>
                  <a:cubicBezTo>
                    <a:pt x="125076" y="19038"/>
                    <a:pt x="124139" y="20849"/>
                    <a:pt x="123567" y="22787"/>
                  </a:cubicBezTo>
                  <a:lnTo>
                    <a:pt x="114233" y="57173"/>
                  </a:lnTo>
                  <a:lnTo>
                    <a:pt x="104708" y="22692"/>
                  </a:lnTo>
                  <a:cubicBezTo>
                    <a:pt x="104144" y="20732"/>
                    <a:pt x="103170" y="18914"/>
                    <a:pt x="101850" y="17358"/>
                  </a:cubicBezTo>
                  <a:cubicBezTo>
                    <a:pt x="95584" y="10828"/>
                    <a:pt x="87843" y="5895"/>
                    <a:pt x="79276" y="2975"/>
                  </a:cubicBezTo>
                  <a:cubicBezTo>
                    <a:pt x="73709" y="885"/>
                    <a:pt x="67791" y="-117"/>
                    <a:pt x="61845" y="23"/>
                  </a:cubicBezTo>
                  <a:cubicBezTo>
                    <a:pt x="55816" y="11"/>
                    <a:pt x="49828" y="1009"/>
                    <a:pt x="44129" y="2975"/>
                  </a:cubicBezTo>
                  <a:cubicBezTo>
                    <a:pt x="35495" y="5860"/>
                    <a:pt x="27708" y="10833"/>
                    <a:pt x="21459" y="17453"/>
                  </a:cubicBezTo>
                  <a:cubicBezTo>
                    <a:pt x="20272" y="19066"/>
                    <a:pt x="19370" y="20870"/>
                    <a:pt x="18792" y="22787"/>
                  </a:cubicBezTo>
                  <a:lnTo>
                    <a:pt x="314" y="92415"/>
                  </a:lnTo>
                  <a:cubicBezTo>
                    <a:pt x="-1017" y="97490"/>
                    <a:pt x="2006" y="102686"/>
                    <a:pt x="7077" y="104036"/>
                  </a:cubicBezTo>
                  <a:cubicBezTo>
                    <a:pt x="7899" y="104129"/>
                    <a:pt x="8730" y="104129"/>
                    <a:pt x="9553" y="104036"/>
                  </a:cubicBezTo>
                  <a:cubicBezTo>
                    <a:pt x="13981" y="104187"/>
                    <a:pt x="17928" y="101266"/>
                    <a:pt x="19078" y="96987"/>
                  </a:cubicBezTo>
                  <a:lnTo>
                    <a:pt x="33270" y="42218"/>
                  </a:lnTo>
                  <a:lnTo>
                    <a:pt x="33270" y="72222"/>
                  </a:lnTo>
                  <a:lnTo>
                    <a:pt x="16887" y="133373"/>
                  </a:lnTo>
                  <a:lnTo>
                    <a:pt x="33270" y="133373"/>
                  </a:lnTo>
                  <a:lnTo>
                    <a:pt x="33270" y="209573"/>
                  </a:lnTo>
                  <a:lnTo>
                    <a:pt x="52320" y="209573"/>
                  </a:lnTo>
                  <a:lnTo>
                    <a:pt x="52320" y="133373"/>
                  </a:lnTo>
                  <a:lnTo>
                    <a:pt x="71370" y="133373"/>
                  </a:lnTo>
                  <a:lnTo>
                    <a:pt x="71370" y="209573"/>
                  </a:lnTo>
                  <a:lnTo>
                    <a:pt x="90420" y="209573"/>
                  </a:lnTo>
                  <a:lnTo>
                    <a:pt x="90420" y="133373"/>
                  </a:lnTo>
                  <a:lnTo>
                    <a:pt x="106803" y="133373"/>
                  </a:lnTo>
                  <a:lnTo>
                    <a:pt x="90420" y="72222"/>
                  </a:lnTo>
                  <a:lnTo>
                    <a:pt x="90420" y="41647"/>
                  </a:lnTo>
                  <a:lnTo>
                    <a:pt x="104994" y="96892"/>
                  </a:lnTo>
                  <a:cubicBezTo>
                    <a:pt x="106273" y="101994"/>
                    <a:pt x="111446" y="105095"/>
                    <a:pt x="116548" y="103816"/>
                  </a:cubicBezTo>
                  <a:cubicBezTo>
                    <a:pt x="119956" y="102961"/>
                    <a:pt x="122618" y="100300"/>
                    <a:pt x="123472" y="96892"/>
                  </a:cubicBezTo>
                  <a:lnTo>
                    <a:pt x="138045" y="41647"/>
                  </a:lnTo>
                  <a:lnTo>
                    <a:pt x="138045" y="209573"/>
                  </a:lnTo>
                  <a:lnTo>
                    <a:pt x="157095" y="209573"/>
                  </a:lnTo>
                  <a:lnTo>
                    <a:pt x="157095" y="104798"/>
                  </a:lnTo>
                  <a:lnTo>
                    <a:pt x="176145" y="104798"/>
                  </a:lnTo>
                  <a:lnTo>
                    <a:pt x="176145" y="209573"/>
                  </a:lnTo>
                  <a:lnTo>
                    <a:pt x="195195" y="209573"/>
                  </a:lnTo>
                  <a:lnTo>
                    <a:pt x="195195" y="42218"/>
                  </a:lnTo>
                  <a:lnTo>
                    <a:pt x="209673" y="96892"/>
                  </a:lnTo>
                  <a:cubicBezTo>
                    <a:pt x="209673" y="102152"/>
                    <a:pt x="213938" y="106417"/>
                    <a:pt x="219198" y="106417"/>
                  </a:cubicBezTo>
                  <a:cubicBezTo>
                    <a:pt x="224459" y="106417"/>
                    <a:pt x="228723" y="102152"/>
                    <a:pt x="228723" y="96892"/>
                  </a:cubicBezTo>
                  <a:lnTo>
                    <a:pt x="242820" y="42218"/>
                  </a:lnTo>
                  <a:lnTo>
                    <a:pt x="242820" y="72222"/>
                  </a:lnTo>
                  <a:lnTo>
                    <a:pt x="226437" y="133373"/>
                  </a:lnTo>
                  <a:lnTo>
                    <a:pt x="242820" y="133373"/>
                  </a:lnTo>
                  <a:lnTo>
                    <a:pt x="242820" y="209573"/>
                  </a:lnTo>
                  <a:lnTo>
                    <a:pt x="261870" y="209573"/>
                  </a:lnTo>
                  <a:lnTo>
                    <a:pt x="261870" y="133373"/>
                  </a:lnTo>
                  <a:lnTo>
                    <a:pt x="280920" y="133373"/>
                  </a:lnTo>
                  <a:lnTo>
                    <a:pt x="280920" y="209573"/>
                  </a:lnTo>
                  <a:lnTo>
                    <a:pt x="299970" y="209573"/>
                  </a:lnTo>
                  <a:lnTo>
                    <a:pt x="299970" y="133373"/>
                  </a:lnTo>
                  <a:lnTo>
                    <a:pt x="316353" y="133373"/>
                  </a:lnTo>
                  <a:lnTo>
                    <a:pt x="299970" y="72222"/>
                  </a:lnTo>
                  <a:lnTo>
                    <a:pt x="299970" y="41647"/>
                  </a:lnTo>
                  <a:lnTo>
                    <a:pt x="314544" y="96892"/>
                  </a:lnTo>
                  <a:cubicBezTo>
                    <a:pt x="315693" y="101170"/>
                    <a:pt x="319640" y="104092"/>
                    <a:pt x="324069" y="103940"/>
                  </a:cubicBezTo>
                  <a:lnTo>
                    <a:pt x="326545" y="103940"/>
                  </a:lnTo>
                  <a:cubicBezTo>
                    <a:pt x="331599" y="102482"/>
                    <a:pt x="334515" y="97202"/>
                    <a:pt x="333055" y="92147"/>
                  </a:cubicBezTo>
                  <a:cubicBezTo>
                    <a:pt x="333045" y="92110"/>
                    <a:pt x="333033" y="92072"/>
                    <a:pt x="333022" y="920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3617196">
                <a:buClrTx/>
                <a:defRPr/>
              </a:pPr>
              <a:endParaRPr lang="pt-BR" sz="1400" b="1" kern="1200">
                <a:solidFill>
                  <a:srgbClr val="4472C4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130">
            <a:extLst>
              <a:ext uri="{FF2B5EF4-FFF2-40B4-BE49-F238E27FC236}">
                <a16:creationId xmlns:a16="http://schemas.microsoft.com/office/drawing/2014/main" id="{E68A461C-AD04-A399-6042-DFC2B64229CD}"/>
              </a:ext>
            </a:extLst>
          </p:cNvPr>
          <p:cNvSpPr txBox="1"/>
          <p:nvPr/>
        </p:nvSpPr>
        <p:spPr>
          <a:xfrm>
            <a:off x="10344619" y="3395085"/>
            <a:ext cx="1166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Profissionais </a:t>
            </a:r>
            <a:b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de Saúde</a:t>
            </a:r>
          </a:p>
        </p:txBody>
      </p:sp>
      <p:sp>
        <p:nvSpPr>
          <p:cNvPr id="38" name="TextBox 132">
            <a:extLst>
              <a:ext uri="{FF2B5EF4-FFF2-40B4-BE49-F238E27FC236}">
                <a16:creationId xmlns:a16="http://schemas.microsoft.com/office/drawing/2014/main" id="{22830BB2-698D-22A3-43FC-1156B45686A9}"/>
              </a:ext>
            </a:extLst>
          </p:cNvPr>
          <p:cNvSpPr txBox="1"/>
          <p:nvPr/>
        </p:nvSpPr>
        <p:spPr>
          <a:xfrm>
            <a:off x="8812578" y="1424862"/>
            <a:ext cx="1535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Suporte a </a:t>
            </a:r>
            <a:b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Linhas de Cuidado</a:t>
            </a:r>
          </a:p>
        </p:txBody>
      </p:sp>
      <p:sp>
        <p:nvSpPr>
          <p:cNvPr id="40" name="TextBox 133">
            <a:extLst>
              <a:ext uri="{FF2B5EF4-FFF2-40B4-BE49-F238E27FC236}">
                <a16:creationId xmlns:a16="http://schemas.microsoft.com/office/drawing/2014/main" id="{B52E1EB6-34D5-5A0C-23F3-EAF261BD2757}"/>
              </a:ext>
            </a:extLst>
          </p:cNvPr>
          <p:cNvSpPr txBox="1"/>
          <p:nvPr/>
        </p:nvSpPr>
        <p:spPr>
          <a:xfrm>
            <a:off x="6088638" y="1239436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Gestão de </a:t>
            </a:r>
            <a:b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Unidades de Saúde</a:t>
            </a:r>
          </a:p>
        </p:txBody>
      </p:sp>
      <p:sp>
        <p:nvSpPr>
          <p:cNvPr id="41" name="TextBox 134">
            <a:extLst>
              <a:ext uri="{FF2B5EF4-FFF2-40B4-BE49-F238E27FC236}">
                <a16:creationId xmlns:a16="http://schemas.microsoft.com/office/drawing/2014/main" id="{A1E152E5-E72D-1D4E-3FE9-2284088519C9}"/>
              </a:ext>
            </a:extLst>
          </p:cNvPr>
          <p:cNvSpPr txBox="1"/>
          <p:nvPr/>
        </p:nvSpPr>
        <p:spPr>
          <a:xfrm>
            <a:off x="7812484" y="1280584"/>
            <a:ext cx="1053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Gestão de </a:t>
            </a:r>
            <a:b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Operadoras</a:t>
            </a:r>
          </a:p>
        </p:txBody>
      </p:sp>
      <p:pic>
        <p:nvPicPr>
          <p:cNvPr id="42" name="Graphic 135" descr="Network">
            <a:extLst>
              <a:ext uri="{FF2B5EF4-FFF2-40B4-BE49-F238E27FC236}">
                <a16:creationId xmlns:a16="http://schemas.microsoft.com/office/drawing/2014/main" id="{002AAE40-62C1-4DB0-1F4C-AD21B1D70B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14068" y="1088874"/>
            <a:ext cx="779927" cy="773636"/>
          </a:xfrm>
          <a:prstGeom prst="rect">
            <a:avLst/>
          </a:prstGeom>
        </p:spPr>
      </p:pic>
      <p:sp>
        <p:nvSpPr>
          <p:cNvPr id="43" name="TextBox 136">
            <a:extLst>
              <a:ext uri="{FF2B5EF4-FFF2-40B4-BE49-F238E27FC236}">
                <a16:creationId xmlns:a16="http://schemas.microsoft.com/office/drawing/2014/main" id="{D4544BA6-F7A8-9E40-05F7-3FBDCA3F1511}"/>
              </a:ext>
            </a:extLst>
          </p:cNvPr>
          <p:cNvSpPr txBox="1"/>
          <p:nvPr/>
        </p:nvSpPr>
        <p:spPr>
          <a:xfrm>
            <a:off x="5001667" y="1738104"/>
            <a:ext cx="1017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Regulação </a:t>
            </a:r>
            <a:b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da Atenção</a:t>
            </a:r>
          </a:p>
        </p:txBody>
      </p:sp>
      <p:cxnSp>
        <p:nvCxnSpPr>
          <p:cNvPr id="44" name="Straight Connector 137">
            <a:extLst>
              <a:ext uri="{FF2B5EF4-FFF2-40B4-BE49-F238E27FC236}">
                <a16:creationId xmlns:a16="http://schemas.microsoft.com/office/drawing/2014/main" id="{33BFD8C7-1BAE-8C88-0075-3AF5DB1E1C8A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6019190" y="1999714"/>
            <a:ext cx="606907" cy="373458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38">
            <a:extLst>
              <a:ext uri="{FF2B5EF4-FFF2-40B4-BE49-F238E27FC236}">
                <a16:creationId xmlns:a16="http://schemas.microsoft.com/office/drawing/2014/main" id="{0EF26257-529F-F603-426F-59348DFB1FF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397620" y="2811009"/>
            <a:ext cx="993043" cy="91970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39">
            <a:extLst>
              <a:ext uri="{FF2B5EF4-FFF2-40B4-BE49-F238E27FC236}">
                <a16:creationId xmlns:a16="http://schemas.microsoft.com/office/drawing/2014/main" id="{C31C09D3-005E-D598-C44A-E8BFA38F736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545160" y="3374280"/>
            <a:ext cx="1874764" cy="561131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40">
            <a:extLst>
              <a:ext uri="{FF2B5EF4-FFF2-40B4-BE49-F238E27FC236}">
                <a16:creationId xmlns:a16="http://schemas.microsoft.com/office/drawing/2014/main" id="{E8DDFE13-7554-8C67-84C5-D79E67C4B049}"/>
              </a:ext>
            </a:extLst>
          </p:cNvPr>
          <p:cNvCxnSpPr>
            <a:cxnSpLocks/>
          </p:cNvCxnSpPr>
          <p:nvPr/>
        </p:nvCxnSpPr>
        <p:spPr>
          <a:xfrm flipV="1">
            <a:off x="6109193" y="3616245"/>
            <a:ext cx="1123273" cy="905385"/>
          </a:xfrm>
          <a:prstGeom prst="line">
            <a:avLst/>
          </a:prstGeom>
          <a:ln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41">
            <a:extLst>
              <a:ext uri="{FF2B5EF4-FFF2-40B4-BE49-F238E27FC236}">
                <a16:creationId xmlns:a16="http://schemas.microsoft.com/office/drawing/2014/main" id="{5612CD63-64A2-ACB4-F994-E408944C19BF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7944067" y="1803804"/>
            <a:ext cx="395195" cy="481581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42">
            <a:extLst>
              <a:ext uri="{FF2B5EF4-FFF2-40B4-BE49-F238E27FC236}">
                <a16:creationId xmlns:a16="http://schemas.microsoft.com/office/drawing/2014/main" id="{E3031D3A-C541-2191-264A-4FDFE290DA5B}"/>
              </a:ext>
            </a:extLst>
          </p:cNvPr>
          <p:cNvCxnSpPr>
            <a:cxnSpLocks/>
            <a:endCxn id="40" idx="2"/>
          </p:cNvCxnSpPr>
          <p:nvPr/>
        </p:nvCxnSpPr>
        <p:spPr>
          <a:xfrm flipH="1" flipV="1">
            <a:off x="6891903" y="1762656"/>
            <a:ext cx="115584" cy="474814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43">
            <a:extLst>
              <a:ext uri="{FF2B5EF4-FFF2-40B4-BE49-F238E27FC236}">
                <a16:creationId xmlns:a16="http://schemas.microsoft.com/office/drawing/2014/main" id="{FB1B9CF5-6DA3-BBA1-4FEE-5FFACF3DF96E}"/>
              </a:ext>
            </a:extLst>
          </p:cNvPr>
          <p:cNvCxnSpPr>
            <a:cxnSpLocks/>
          </p:cNvCxnSpPr>
          <p:nvPr/>
        </p:nvCxnSpPr>
        <p:spPr>
          <a:xfrm flipH="1" flipV="1">
            <a:off x="8155643" y="3654145"/>
            <a:ext cx="896008" cy="940613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44">
            <a:extLst>
              <a:ext uri="{FF2B5EF4-FFF2-40B4-BE49-F238E27FC236}">
                <a16:creationId xmlns:a16="http://schemas.microsoft.com/office/drawing/2014/main" id="{74EA49F4-9057-B7B1-7220-42F272B68DAC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8475395" y="1948082"/>
            <a:ext cx="1105182" cy="733423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m 51">
            <a:extLst>
              <a:ext uri="{FF2B5EF4-FFF2-40B4-BE49-F238E27FC236}">
                <a16:creationId xmlns:a16="http://schemas.microsoft.com/office/drawing/2014/main" id="{04BEA0A7-B370-B971-4E25-6A37AC1CAF1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rgbClr val="293E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48" y="1862488"/>
            <a:ext cx="2645477" cy="2715331"/>
          </a:xfrm>
          <a:prstGeom prst="rect">
            <a:avLst/>
          </a:prstGeom>
        </p:spPr>
      </p:pic>
      <p:pic>
        <p:nvPicPr>
          <p:cNvPr id="53" name="Graphic 99" descr="Doctor">
            <a:extLst>
              <a:ext uri="{FF2B5EF4-FFF2-40B4-BE49-F238E27FC236}">
                <a16:creationId xmlns:a16="http://schemas.microsoft.com/office/drawing/2014/main" id="{75F33683-1D95-8DBD-04FD-B83ECCE740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599599" y="2835644"/>
            <a:ext cx="686009" cy="680476"/>
          </a:xfrm>
          <a:prstGeom prst="rect">
            <a:avLst/>
          </a:prstGeom>
        </p:spPr>
      </p:pic>
      <p:sp>
        <p:nvSpPr>
          <p:cNvPr id="54" name="TextBox 131">
            <a:extLst>
              <a:ext uri="{FF2B5EF4-FFF2-40B4-BE49-F238E27FC236}">
                <a16:creationId xmlns:a16="http://schemas.microsoft.com/office/drawing/2014/main" id="{F418B41E-BA25-5726-60C6-0AB8A071A085}"/>
              </a:ext>
            </a:extLst>
          </p:cNvPr>
          <p:cNvSpPr txBox="1"/>
          <p:nvPr/>
        </p:nvSpPr>
        <p:spPr>
          <a:xfrm>
            <a:off x="9536941" y="2367552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617196">
              <a:buClrTx/>
              <a:defRPr/>
            </a:pP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Serviços de </a:t>
            </a:r>
            <a:b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</a:br>
            <a:r>
              <a:rPr lang="pt-BR" sz="1400" b="1" kern="1200">
                <a:solidFill>
                  <a:srgbClr val="293E59"/>
                </a:solidFill>
                <a:latin typeface="Calibri"/>
                <a:ea typeface="+mn-ea"/>
                <a:cs typeface="+mn-cs"/>
              </a:rPr>
              <a:t>Informação e Alerta</a:t>
            </a:r>
          </a:p>
        </p:txBody>
      </p:sp>
      <p:cxnSp>
        <p:nvCxnSpPr>
          <p:cNvPr id="55" name="Straight Connector 139">
            <a:extLst>
              <a:ext uri="{FF2B5EF4-FFF2-40B4-BE49-F238E27FC236}">
                <a16:creationId xmlns:a16="http://schemas.microsoft.com/office/drawing/2014/main" id="{6FE47CE6-85FB-D40F-DE92-ACEF72654A32}"/>
              </a:ext>
            </a:extLst>
          </p:cNvPr>
          <p:cNvCxnSpPr>
            <a:cxnSpLocks/>
          </p:cNvCxnSpPr>
          <p:nvPr/>
        </p:nvCxnSpPr>
        <p:spPr>
          <a:xfrm flipV="1">
            <a:off x="7131094" y="4275731"/>
            <a:ext cx="315136" cy="471773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39">
            <a:extLst>
              <a:ext uri="{FF2B5EF4-FFF2-40B4-BE49-F238E27FC236}">
                <a16:creationId xmlns:a16="http://schemas.microsoft.com/office/drawing/2014/main" id="{EDC4571E-8F39-342B-ACF0-35183FC6FABA}"/>
              </a:ext>
            </a:extLst>
          </p:cNvPr>
          <p:cNvCxnSpPr>
            <a:cxnSpLocks/>
          </p:cNvCxnSpPr>
          <p:nvPr/>
        </p:nvCxnSpPr>
        <p:spPr>
          <a:xfrm flipH="1" flipV="1">
            <a:off x="7720627" y="4179374"/>
            <a:ext cx="376131" cy="483407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39">
            <a:extLst>
              <a:ext uri="{FF2B5EF4-FFF2-40B4-BE49-F238E27FC236}">
                <a16:creationId xmlns:a16="http://schemas.microsoft.com/office/drawing/2014/main" id="{E6384D8B-7DBB-6F81-9A61-34C557062648}"/>
              </a:ext>
            </a:extLst>
          </p:cNvPr>
          <p:cNvCxnSpPr>
            <a:cxnSpLocks/>
          </p:cNvCxnSpPr>
          <p:nvPr/>
        </p:nvCxnSpPr>
        <p:spPr>
          <a:xfrm flipH="1" flipV="1">
            <a:off x="8406664" y="3417160"/>
            <a:ext cx="1658787" cy="820179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39">
            <a:extLst>
              <a:ext uri="{FF2B5EF4-FFF2-40B4-BE49-F238E27FC236}">
                <a16:creationId xmlns:a16="http://schemas.microsoft.com/office/drawing/2014/main" id="{3C267292-12CE-26EA-9428-87CC5C21EAA8}"/>
              </a:ext>
            </a:extLst>
          </p:cNvPr>
          <p:cNvCxnSpPr>
            <a:cxnSpLocks/>
          </p:cNvCxnSpPr>
          <p:nvPr/>
        </p:nvCxnSpPr>
        <p:spPr>
          <a:xfrm flipH="1" flipV="1">
            <a:off x="8634306" y="2849295"/>
            <a:ext cx="1485467" cy="440776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39">
            <a:extLst>
              <a:ext uri="{FF2B5EF4-FFF2-40B4-BE49-F238E27FC236}">
                <a16:creationId xmlns:a16="http://schemas.microsoft.com/office/drawing/2014/main" id="{982280EF-F78D-25B3-68D3-3049E843A423}"/>
              </a:ext>
            </a:extLst>
          </p:cNvPr>
          <p:cNvCxnSpPr>
            <a:cxnSpLocks/>
          </p:cNvCxnSpPr>
          <p:nvPr/>
        </p:nvCxnSpPr>
        <p:spPr>
          <a:xfrm flipH="1">
            <a:off x="8510095" y="2460981"/>
            <a:ext cx="1259131" cy="290035"/>
          </a:xfrm>
          <a:prstGeom prst="line">
            <a:avLst/>
          </a:prstGeom>
          <a:ln w="12700">
            <a:solidFill>
              <a:srgbClr val="293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103" descr="Internet">
            <a:extLst>
              <a:ext uri="{FF2B5EF4-FFF2-40B4-BE49-F238E27FC236}">
                <a16:creationId xmlns:a16="http://schemas.microsoft.com/office/drawing/2014/main" id="{152BA4F6-A35D-E9D9-02BE-F7CE1E256A0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999056" y="1777858"/>
            <a:ext cx="772584" cy="766351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91CF8D5B-30EA-B981-A2EB-E863140F1361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102" y="2254409"/>
            <a:ext cx="2655208" cy="1178294"/>
          </a:xfrm>
          <a:prstGeom prst="rect">
            <a:avLst/>
          </a:prstGeom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C2EA4EB4-12FD-7998-34CD-ECC8DEB56E2C}"/>
              </a:ext>
            </a:extLst>
          </p:cNvPr>
          <p:cNvSpPr txBox="1"/>
          <p:nvPr/>
        </p:nvSpPr>
        <p:spPr>
          <a:xfrm>
            <a:off x="9680526" y="586672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6277810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4CCF43E-7DED-BE07-A385-2B7B122E76B4}"/>
              </a:ext>
            </a:extLst>
          </p:cNvPr>
          <p:cNvGrpSpPr/>
          <p:nvPr/>
        </p:nvGrpSpPr>
        <p:grpSpPr>
          <a:xfrm>
            <a:off x="-3130063" y="0"/>
            <a:ext cx="15449698" cy="6858000"/>
            <a:chOff x="4809977" y="0"/>
            <a:chExt cx="15449698" cy="6858000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2AC333A3-5067-3D01-7FF2-C4876CA19DD0}"/>
                </a:ext>
              </a:extLst>
            </p:cNvPr>
            <p:cNvGrpSpPr/>
            <p:nvPr/>
          </p:nvGrpSpPr>
          <p:grpSpPr>
            <a:xfrm>
              <a:off x="4809977" y="0"/>
              <a:ext cx="15449698" cy="6858000"/>
              <a:chOff x="4809977" y="0"/>
              <a:chExt cx="15449698" cy="6858000"/>
            </a:xfrm>
          </p:grpSpPr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470819F-A0D0-E40D-E85F-B192D3538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09977" y="0"/>
                <a:ext cx="15449698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Agrupar 21">
                <a:extLst>
                  <a:ext uri="{FF2B5EF4-FFF2-40B4-BE49-F238E27FC236}">
                    <a16:creationId xmlns:a16="http://schemas.microsoft.com/office/drawing/2014/main" id="{5605496F-89C3-1220-29AE-B520385DE093}"/>
                  </a:ext>
                </a:extLst>
              </p:cNvPr>
              <p:cNvGrpSpPr/>
              <p:nvPr/>
            </p:nvGrpSpPr>
            <p:grpSpPr>
              <a:xfrm>
                <a:off x="5046374" y="495561"/>
                <a:ext cx="7433549" cy="5638663"/>
                <a:chOff x="8183307" y="709607"/>
                <a:chExt cx="15494543" cy="11753266"/>
              </a:xfrm>
            </p:grpSpPr>
            <p:pic>
              <p:nvPicPr>
                <p:cNvPr id="24" name="Graphic 93" descr="Group">
                  <a:extLst>
                    <a:ext uri="{FF2B5EF4-FFF2-40B4-BE49-F238E27FC236}">
                      <a16:creationId xmlns:a16="http://schemas.microsoft.com/office/drawing/2014/main" id="{121BA4BD-4C2F-E893-44CD-9EF616637C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96768" y="5081725"/>
                  <a:ext cx="1828324" cy="1828324"/>
                </a:xfrm>
                <a:prstGeom prst="rect">
                  <a:avLst/>
                </a:prstGeom>
              </p:spPr>
            </p:pic>
            <p:pic>
              <p:nvPicPr>
                <p:cNvPr id="25" name="Graphic 94" descr="City">
                  <a:extLst>
                    <a:ext uri="{FF2B5EF4-FFF2-40B4-BE49-F238E27FC236}">
                      <a16:creationId xmlns:a16="http://schemas.microsoft.com/office/drawing/2014/main" id="{F0D78DB9-C07A-2EAE-5134-CB8E9F6F5C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51498" y="1116435"/>
                  <a:ext cx="1828324" cy="1828324"/>
                </a:xfrm>
                <a:prstGeom prst="rect">
                  <a:avLst/>
                </a:prstGeom>
              </p:spPr>
            </p:pic>
            <p:pic>
              <p:nvPicPr>
                <p:cNvPr id="26" name="Graphic 95" descr="Flask">
                  <a:extLst>
                    <a:ext uri="{FF2B5EF4-FFF2-40B4-BE49-F238E27FC236}">
                      <a16:creationId xmlns:a16="http://schemas.microsoft.com/office/drawing/2014/main" id="{178A1BFE-E4EF-9AA1-3A7F-479C6923A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45924" y="7764271"/>
                  <a:ext cx="1828324" cy="1828324"/>
                </a:xfrm>
                <a:prstGeom prst="rect">
                  <a:avLst/>
                </a:prstGeom>
              </p:spPr>
            </p:pic>
            <p:pic>
              <p:nvPicPr>
                <p:cNvPr id="27" name="Graphic 96" descr="Ambulance">
                  <a:extLst>
                    <a:ext uri="{FF2B5EF4-FFF2-40B4-BE49-F238E27FC236}">
                      <a16:creationId xmlns:a16="http://schemas.microsoft.com/office/drawing/2014/main" id="{B0D55979-EB59-CAE2-8F62-5BC90D69F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01532" y="9721101"/>
                  <a:ext cx="1828324" cy="1828324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8" name="Graphic 97" descr="Hospital">
                  <a:extLst>
                    <a:ext uri="{FF2B5EF4-FFF2-40B4-BE49-F238E27FC236}">
                      <a16:creationId xmlns:a16="http://schemas.microsoft.com/office/drawing/2014/main" id="{1E11E984-52ED-71CE-FF28-92908CD1A0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43004" y="709607"/>
                  <a:ext cx="1828324" cy="1828324"/>
                </a:xfrm>
                <a:prstGeom prst="rect">
                  <a:avLst/>
                </a:prstGeom>
              </p:spPr>
            </p:pic>
            <p:pic>
              <p:nvPicPr>
                <p:cNvPr id="29" name="Graphic 98" descr="Medicine">
                  <a:extLst>
                    <a:ext uri="{FF2B5EF4-FFF2-40B4-BE49-F238E27FC236}">
                      <a16:creationId xmlns:a16="http://schemas.microsoft.com/office/drawing/2014/main" id="{CE6C5CDD-1E67-79E2-B5A7-806F32EBC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54118" y="10187907"/>
                  <a:ext cx="1828324" cy="1828324"/>
                </a:xfrm>
                <a:prstGeom prst="rect">
                  <a:avLst/>
                </a:prstGeom>
              </p:spPr>
            </p:pic>
            <p:pic>
              <p:nvPicPr>
                <p:cNvPr id="30" name="Graphic 100" descr="Office worker">
                  <a:extLst>
                    <a:ext uri="{FF2B5EF4-FFF2-40B4-BE49-F238E27FC236}">
                      <a16:creationId xmlns:a16="http://schemas.microsoft.com/office/drawing/2014/main" id="{7CCE9AF9-7F3C-7B4B-E861-F4F979F19A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09220" y="10089245"/>
                  <a:ext cx="1828324" cy="1828324"/>
                </a:xfrm>
                <a:prstGeom prst="rect">
                  <a:avLst/>
                </a:prstGeom>
              </p:spPr>
            </p:pic>
            <p:pic>
              <p:nvPicPr>
                <p:cNvPr id="31" name="Graphic 101" descr="Scientist">
                  <a:extLst>
                    <a:ext uri="{FF2B5EF4-FFF2-40B4-BE49-F238E27FC236}">
                      <a16:creationId xmlns:a16="http://schemas.microsoft.com/office/drawing/2014/main" id="{3CA194CD-7A1B-1712-D655-FE24C5FC18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74248" y="9578995"/>
                  <a:ext cx="1828324" cy="1828324"/>
                </a:xfrm>
                <a:prstGeom prst="rect">
                  <a:avLst/>
                </a:prstGeom>
              </p:spPr>
            </p:pic>
            <p:pic>
              <p:nvPicPr>
                <p:cNvPr id="32" name="Graphic 102" descr="Woman with baby">
                  <a:extLst>
                    <a:ext uri="{FF2B5EF4-FFF2-40B4-BE49-F238E27FC236}">
                      <a16:creationId xmlns:a16="http://schemas.microsoft.com/office/drawing/2014/main" id="{A6487EA8-89DC-2694-C15D-AD42A9602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30968" y="1651807"/>
                  <a:ext cx="1739564" cy="1739564"/>
                </a:xfrm>
                <a:prstGeom prst="rect">
                  <a:avLst/>
                </a:prstGeom>
              </p:spPr>
            </p:pic>
            <p:pic>
              <p:nvPicPr>
                <p:cNvPr id="33" name="Graphic 103" descr="Internet">
                  <a:extLst>
                    <a:ext uri="{FF2B5EF4-FFF2-40B4-BE49-F238E27FC236}">
                      <a16:creationId xmlns:a16="http://schemas.microsoft.com/office/drawing/2014/main" id="{98108A68-306F-8D74-A866-6C06013144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05070" y="3690327"/>
                  <a:ext cx="1828324" cy="1828324"/>
                </a:xfrm>
                <a:prstGeom prst="rect">
                  <a:avLst/>
                </a:prstGeom>
              </p:spPr>
            </p:pic>
            <p:sp>
              <p:nvSpPr>
                <p:cNvPr id="34" name="TextBox 104">
                  <a:extLst>
                    <a:ext uri="{FF2B5EF4-FFF2-40B4-BE49-F238E27FC236}">
                      <a16:creationId xmlns:a16="http://schemas.microsoft.com/office/drawing/2014/main" id="{E57AF5FD-BEFE-E4A8-05BA-3CE0636FB7DB}"/>
                    </a:ext>
                  </a:extLst>
                </p:cNvPr>
                <p:cNvSpPr txBox="1"/>
                <p:nvPr/>
              </p:nvSpPr>
              <p:spPr>
                <a:xfrm>
                  <a:off x="8183307" y="6535951"/>
                  <a:ext cx="2048891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Comunidades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de Usuários</a:t>
                  </a:r>
                </a:p>
              </p:txBody>
            </p:sp>
            <p:sp>
              <p:nvSpPr>
                <p:cNvPr id="35" name="TextBox 105">
                  <a:extLst>
                    <a:ext uri="{FF2B5EF4-FFF2-40B4-BE49-F238E27FC236}">
                      <a16:creationId xmlns:a16="http://schemas.microsoft.com/office/drawing/2014/main" id="{0836C2FA-01A7-0A78-31D7-9AC09FACDFDF}"/>
                    </a:ext>
                  </a:extLst>
                </p:cNvPr>
                <p:cNvSpPr txBox="1"/>
                <p:nvPr/>
              </p:nvSpPr>
              <p:spPr>
                <a:xfrm>
                  <a:off x="8562331" y="9553921"/>
                  <a:ext cx="1925263" cy="5453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Laboratórios</a:t>
                  </a:r>
                </a:p>
              </p:txBody>
            </p:sp>
            <p:sp>
              <p:nvSpPr>
                <p:cNvPr id="36" name="TextBox 106">
                  <a:extLst>
                    <a:ext uri="{FF2B5EF4-FFF2-40B4-BE49-F238E27FC236}">
                      <a16:creationId xmlns:a16="http://schemas.microsoft.com/office/drawing/2014/main" id="{9F3CCC2C-0439-0853-BD52-F67B555B4123}"/>
                    </a:ext>
                  </a:extLst>
                </p:cNvPr>
                <p:cNvSpPr txBox="1"/>
                <p:nvPr/>
              </p:nvSpPr>
              <p:spPr>
                <a:xfrm>
                  <a:off x="9895304" y="11154683"/>
                  <a:ext cx="2900926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Centros de Pesquisa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 Desenvolvimento</a:t>
                  </a:r>
                </a:p>
              </p:txBody>
            </p:sp>
            <p:sp>
              <p:nvSpPr>
                <p:cNvPr id="37" name="TextBox 107">
                  <a:extLst>
                    <a:ext uri="{FF2B5EF4-FFF2-40B4-BE49-F238E27FC236}">
                      <a16:creationId xmlns:a16="http://schemas.microsoft.com/office/drawing/2014/main" id="{CBD0597F-4415-99F2-8839-FB973AB4ADA5}"/>
                    </a:ext>
                  </a:extLst>
                </p:cNvPr>
                <p:cNvSpPr txBox="1"/>
                <p:nvPr/>
              </p:nvSpPr>
              <p:spPr>
                <a:xfrm>
                  <a:off x="13050298" y="11917571"/>
                  <a:ext cx="1607839" cy="5453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Farmácias</a:t>
                  </a:r>
                </a:p>
              </p:txBody>
            </p:sp>
            <p:sp>
              <p:nvSpPr>
                <p:cNvPr id="38" name="TextBox 108">
                  <a:extLst>
                    <a:ext uri="{FF2B5EF4-FFF2-40B4-BE49-F238E27FC236}">
                      <a16:creationId xmlns:a16="http://schemas.microsoft.com/office/drawing/2014/main" id="{55621860-3E26-62B4-0941-4276329F0CE1}"/>
                    </a:ext>
                  </a:extLst>
                </p:cNvPr>
                <p:cNvSpPr txBox="1"/>
                <p:nvPr/>
              </p:nvSpPr>
              <p:spPr>
                <a:xfrm>
                  <a:off x="15489016" y="11635412"/>
                  <a:ext cx="1464161" cy="5453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Gestores</a:t>
                  </a:r>
                </a:p>
              </p:txBody>
            </p:sp>
            <p:sp>
              <p:nvSpPr>
                <p:cNvPr id="39" name="TextBox 109">
                  <a:extLst>
                    <a:ext uri="{FF2B5EF4-FFF2-40B4-BE49-F238E27FC236}">
                      <a16:creationId xmlns:a16="http://schemas.microsoft.com/office/drawing/2014/main" id="{1A928A0B-5229-587B-4F69-D4F4CAFF76D1}"/>
                    </a:ext>
                  </a:extLst>
                </p:cNvPr>
                <p:cNvSpPr txBox="1"/>
                <p:nvPr/>
              </p:nvSpPr>
              <p:spPr>
                <a:xfrm>
                  <a:off x="17957982" y="11075894"/>
                  <a:ext cx="2443167" cy="12509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Atendimento de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Urgência e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Emergência</a:t>
                  </a:r>
                </a:p>
              </p:txBody>
            </p:sp>
            <p:sp>
              <p:nvSpPr>
                <p:cNvPr id="40" name="TextBox 110">
                  <a:extLst>
                    <a:ext uri="{FF2B5EF4-FFF2-40B4-BE49-F238E27FC236}">
                      <a16:creationId xmlns:a16="http://schemas.microsoft.com/office/drawing/2014/main" id="{D37A527C-48F4-8315-EBE4-5019DD1E0F41}"/>
                    </a:ext>
                  </a:extLst>
                </p:cNvPr>
                <p:cNvSpPr txBox="1"/>
                <p:nvPr/>
              </p:nvSpPr>
              <p:spPr>
                <a:xfrm>
                  <a:off x="20664897" y="9954669"/>
                  <a:ext cx="1958676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Saúde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Populacional</a:t>
                  </a:r>
                </a:p>
              </p:txBody>
            </p:sp>
            <p:grpSp>
              <p:nvGrpSpPr>
                <p:cNvPr id="41" name="Graphic 19" descr="Group of people">
                  <a:extLst>
                    <a:ext uri="{FF2B5EF4-FFF2-40B4-BE49-F238E27FC236}">
                      <a16:creationId xmlns:a16="http://schemas.microsoft.com/office/drawing/2014/main" id="{79A5A03F-2A14-6E36-A1FA-CD15B0799BC8}"/>
                    </a:ext>
                  </a:extLst>
                </p:cNvPr>
                <p:cNvGrpSpPr/>
                <p:nvPr/>
              </p:nvGrpSpPr>
              <p:grpSpPr>
                <a:xfrm>
                  <a:off x="20919779" y="8265624"/>
                  <a:ext cx="1485514" cy="1675918"/>
                  <a:chOff x="10461025" y="4247326"/>
                  <a:chExt cx="742950" cy="838177"/>
                </a:xfrm>
                <a:solidFill>
                  <a:srgbClr val="0070C0"/>
                </a:solidFill>
              </p:grpSpPr>
              <p:sp>
                <p:nvSpPr>
                  <p:cNvPr id="64" name="Freeform: Shape 112">
                    <a:extLst>
                      <a:ext uri="{FF2B5EF4-FFF2-40B4-BE49-F238E27FC236}">
                        <a16:creationId xmlns:a16="http://schemas.microsoft.com/office/drawing/2014/main" id="{E786B93E-3989-8CF1-5167-FFA80BEF2DD0}"/>
                      </a:ext>
                    </a:extLst>
                  </p:cNvPr>
                  <p:cNvSpPr/>
                  <p:nvPr/>
                </p:nvSpPr>
                <p:spPr>
                  <a:xfrm>
                    <a:off x="11022710" y="4818826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113">
                    <a:extLst>
                      <a:ext uri="{FF2B5EF4-FFF2-40B4-BE49-F238E27FC236}">
                        <a16:creationId xmlns:a16="http://schemas.microsoft.com/office/drawing/2014/main" id="{DEE12543-3DAB-DC34-FAA2-488B81A3886A}"/>
                      </a:ext>
                    </a:extLst>
                  </p:cNvPr>
                  <p:cNvSpPr/>
                  <p:nvPr/>
                </p:nvSpPr>
                <p:spPr>
                  <a:xfrm>
                    <a:off x="11127485" y="4818826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: Shape 114">
                    <a:extLst>
                      <a:ext uri="{FF2B5EF4-FFF2-40B4-BE49-F238E27FC236}">
                        <a16:creationId xmlns:a16="http://schemas.microsoft.com/office/drawing/2014/main" id="{22678A18-5DC7-3720-8946-E2E7EC7051EC}"/>
                      </a:ext>
                    </a:extLst>
                  </p:cNvPr>
                  <p:cNvSpPr/>
                  <p:nvPr/>
                </p:nvSpPr>
                <p:spPr>
                  <a:xfrm>
                    <a:off x="10813160" y="4818826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115">
                    <a:extLst>
                      <a:ext uri="{FF2B5EF4-FFF2-40B4-BE49-F238E27FC236}">
                        <a16:creationId xmlns:a16="http://schemas.microsoft.com/office/drawing/2014/main" id="{ECEB20E8-10BB-BA26-FD19-3F308727D553}"/>
                      </a:ext>
                    </a:extLst>
                  </p:cNvPr>
                  <p:cNvSpPr/>
                  <p:nvPr/>
                </p:nvSpPr>
                <p:spPr>
                  <a:xfrm>
                    <a:off x="10917935" y="4818826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116">
                    <a:extLst>
                      <a:ext uri="{FF2B5EF4-FFF2-40B4-BE49-F238E27FC236}">
                        <a16:creationId xmlns:a16="http://schemas.microsoft.com/office/drawing/2014/main" id="{51E0590D-B08D-9E58-3E94-C743B6D2B536}"/>
                      </a:ext>
                    </a:extLst>
                  </p:cNvPr>
                  <p:cNvSpPr/>
                  <p:nvPr/>
                </p:nvSpPr>
                <p:spPr>
                  <a:xfrm>
                    <a:off x="10603610" y="4818826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: Shape 117">
                    <a:extLst>
                      <a:ext uri="{FF2B5EF4-FFF2-40B4-BE49-F238E27FC236}">
                        <a16:creationId xmlns:a16="http://schemas.microsoft.com/office/drawing/2014/main" id="{84C3B088-A2DA-FA26-4887-A47102EC1287}"/>
                      </a:ext>
                    </a:extLst>
                  </p:cNvPr>
                  <p:cNvSpPr/>
                  <p:nvPr/>
                </p:nvSpPr>
                <p:spPr>
                  <a:xfrm>
                    <a:off x="10708385" y="4818826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: Shape 118">
                    <a:extLst>
                      <a:ext uri="{FF2B5EF4-FFF2-40B4-BE49-F238E27FC236}">
                        <a16:creationId xmlns:a16="http://schemas.microsoft.com/office/drawing/2014/main" id="{C516B21A-0DA7-FB4D-9C05-381D9D900D65}"/>
                      </a:ext>
                    </a:extLst>
                  </p:cNvPr>
                  <p:cNvSpPr/>
                  <p:nvPr/>
                </p:nvSpPr>
                <p:spPr>
                  <a:xfrm>
                    <a:off x="10498835" y="4818826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: Shape 119">
                    <a:extLst>
                      <a:ext uri="{FF2B5EF4-FFF2-40B4-BE49-F238E27FC236}">
                        <a16:creationId xmlns:a16="http://schemas.microsoft.com/office/drawing/2014/main" id="{E62F3723-52CC-B7CE-65AD-44B6F5D4C50D}"/>
                      </a:ext>
                    </a:extLst>
                  </p:cNvPr>
                  <p:cNvSpPr/>
                  <p:nvPr/>
                </p:nvSpPr>
                <p:spPr>
                  <a:xfrm>
                    <a:off x="10461025" y="4875953"/>
                    <a:ext cx="742950" cy="209550"/>
                  </a:xfrm>
                  <a:custGeom>
                    <a:avLst/>
                    <a:gdLst>
                      <a:gd name="connsiteX0" fmla="*/ 751899 w 742950"/>
                      <a:gd name="connsiteY0" fmla="*/ 92034 h 209550"/>
                      <a:gd name="connsiteX1" fmla="*/ 733516 w 742950"/>
                      <a:gd name="connsiteY1" fmla="*/ 22692 h 209550"/>
                      <a:gd name="connsiteX2" fmla="*/ 730658 w 742950"/>
                      <a:gd name="connsiteY2" fmla="*/ 17358 h 209550"/>
                      <a:gd name="connsiteX3" fmla="*/ 708084 w 742950"/>
                      <a:gd name="connsiteY3" fmla="*/ 2975 h 209550"/>
                      <a:gd name="connsiteX4" fmla="*/ 690272 w 742950"/>
                      <a:gd name="connsiteY4" fmla="*/ 23 h 209550"/>
                      <a:gd name="connsiteX5" fmla="*/ 672556 w 742950"/>
                      <a:gd name="connsiteY5" fmla="*/ 2975 h 209550"/>
                      <a:gd name="connsiteX6" fmla="*/ 649886 w 742950"/>
                      <a:gd name="connsiteY6" fmla="*/ 17453 h 209550"/>
                      <a:gd name="connsiteX7" fmla="*/ 647219 w 742950"/>
                      <a:gd name="connsiteY7" fmla="*/ 22787 h 209550"/>
                      <a:gd name="connsiteX8" fmla="*/ 637694 w 742950"/>
                      <a:gd name="connsiteY8" fmla="*/ 58220 h 209550"/>
                      <a:gd name="connsiteX9" fmla="*/ 628169 w 742950"/>
                      <a:gd name="connsiteY9" fmla="*/ 23073 h 209550"/>
                      <a:gd name="connsiteX10" fmla="*/ 625407 w 742950"/>
                      <a:gd name="connsiteY10" fmla="*/ 17739 h 209550"/>
                      <a:gd name="connsiteX11" fmla="*/ 602738 w 742950"/>
                      <a:gd name="connsiteY11" fmla="*/ 3356 h 209550"/>
                      <a:gd name="connsiteX12" fmla="*/ 585497 w 742950"/>
                      <a:gd name="connsiteY12" fmla="*/ 23 h 209550"/>
                      <a:gd name="connsiteX13" fmla="*/ 567781 w 742950"/>
                      <a:gd name="connsiteY13" fmla="*/ 2975 h 209550"/>
                      <a:gd name="connsiteX14" fmla="*/ 545207 w 742950"/>
                      <a:gd name="connsiteY14" fmla="*/ 17453 h 209550"/>
                      <a:gd name="connsiteX15" fmla="*/ 542444 w 742950"/>
                      <a:gd name="connsiteY15" fmla="*/ 22787 h 209550"/>
                      <a:gd name="connsiteX16" fmla="*/ 533110 w 742950"/>
                      <a:gd name="connsiteY16" fmla="*/ 57173 h 209550"/>
                      <a:gd name="connsiteX17" fmla="*/ 523585 w 742950"/>
                      <a:gd name="connsiteY17" fmla="*/ 22692 h 209550"/>
                      <a:gd name="connsiteX18" fmla="*/ 520727 w 742950"/>
                      <a:gd name="connsiteY18" fmla="*/ 17358 h 209550"/>
                      <a:gd name="connsiteX19" fmla="*/ 498153 w 742950"/>
                      <a:gd name="connsiteY19" fmla="*/ 2975 h 209550"/>
                      <a:gd name="connsiteX20" fmla="*/ 480722 w 742950"/>
                      <a:gd name="connsiteY20" fmla="*/ 23 h 209550"/>
                      <a:gd name="connsiteX21" fmla="*/ 463006 w 742950"/>
                      <a:gd name="connsiteY21" fmla="*/ 2975 h 209550"/>
                      <a:gd name="connsiteX22" fmla="*/ 440336 w 742950"/>
                      <a:gd name="connsiteY22" fmla="*/ 17453 h 209550"/>
                      <a:gd name="connsiteX23" fmla="*/ 437669 w 742950"/>
                      <a:gd name="connsiteY23" fmla="*/ 22787 h 209550"/>
                      <a:gd name="connsiteX24" fmla="*/ 428144 w 742950"/>
                      <a:gd name="connsiteY24" fmla="*/ 58220 h 209550"/>
                      <a:gd name="connsiteX25" fmla="*/ 418619 w 742950"/>
                      <a:gd name="connsiteY25" fmla="*/ 23073 h 209550"/>
                      <a:gd name="connsiteX26" fmla="*/ 415857 w 742950"/>
                      <a:gd name="connsiteY26" fmla="*/ 17739 h 209550"/>
                      <a:gd name="connsiteX27" fmla="*/ 393188 w 742950"/>
                      <a:gd name="connsiteY27" fmla="*/ 3356 h 209550"/>
                      <a:gd name="connsiteX28" fmla="*/ 375947 w 742950"/>
                      <a:gd name="connsiteY28" fmla="*/ 23 h 209550"/>
                      <a:gd name="connsiteX29" fmla="*/ 358231 w 742950"/>
                      <a:gd name="connsiteY29" fmla="*/ 2975 h 209550"/>
                      <a:gd name="connsiteX30" fmla="*/ 335657 w 742950"/>
                      <a:gd name="connsiteY30" fmla="*/ 17453 h 209550"/>
                      <a:gd name="connsiteX31" fmla="*/ 332894 w 742950"/>
                      <a:gd name="connsiteY31" fmla="*/ 22787 h 209550"/>
                      <a:gd name="connsiteX32" fmla="*/ 323560 w 742950"/>
                      <a:gd name="connsiteY32" fmla="*/ 57173 h 209550"/>
                      <a:gd name="connsiteX33" fmla="*/ 314035 w 742950"/>
                      <a:gd name="connsiteY33" fmla="*/ 22692 h 209550"/>
                      <a:gd name="connsiteX34" fmla="*/ 311177 w 742950"/>
                      <a:gd name="connsiteY34" fmla="*/ 17358 h 209550"/>
                      <a:gd name="connsiteX35" fmla="*/ 288603 w 742950"/>
                      <a:gd name="connsiteY35" fmla="*/ 2975 h 209550"/>
                      <a:gd name="connsiteX36" fmla="*/ 271172 w 742950"/>
                      <a:gd name="connsiteY36" fmla="*/ 23 h 209550"/>
                      <a:gd name="connsiteX37" fmla="*/ 253456 w 742950"/>
                      <a:gd name="connsiteY37" fmla="*/ 2975 h 209550"/>
                      <a:gd name="connsiteX38" fmla="*/ 230786 w 742950"/>
                      <a:gd name="connsiteY38" fmla="*/ 17453 h 209550"/>
                      <a:gd name="connsiteX39" fmla="*/ 228119 w 742950"/>
                      <a:gd name="connsiteY39" fmla="*/ 22787 h 209550"/>
                      <a:gd name="connsiteX40" fmla="*/ 218594 w 742950"/>
                      <a:gd name="connsiteY40" fmla="*/ 58220 h 209550"/>
                      <a:gd name="connsiteX41" fmla="*/ 209069 w 742950"/>
                      <a:gd name="connsiteY41" fmla="*/ 23073 h 209550"/>
                      <a:gd name="connsiteX42" fmla="*/ 206307 w 742950"/>
                      <a:gd name="connsiteY42" fmla="*/ 17739 h 209550"/>
                      <a:gd name="connsiteX43" fmla="*/ 183638 w 742950"/>
                      <a:gd name="connsiteY43" fmla="*/ 3356 h 209550"/>
                      <a:gd name="connsiteX44" fmla="*/ 166397 w 742950"/>
                      <a:gd name="connsiteY44" fmla="*/ 23 h 209550"/>
                      <a:gd name="connsiteX45" fmla="*/ 148681 w 742950"/>
                      <a:gd name="connsiteY45" fmla="*/ 2975 h 209550"/>
                      <a:gd name="connsiteX46" fmla="*/ 126107 w 742950"/>
                      <a:gd name="connsiteY46" fmla="*/ 17453 h 209550"/>
                      <a:gd name="connsiteX47" fmla="*/ 123344 w 742950"/>
                      <a:gd name="connsiteY47" fmla="*/ 22787 h 209550"/>
                      <a:gd name="connsiteX48" fmla="*/ 114010 w 742950"/>
                      <a:gd name="connsiteY48" fmla="*/ 57173 h 209550"/>
                      <a:gd name="connsiteX49" fmla="*/ 104485 w 742950"/>
                      <a:gd name="connsiteY49" fmla="*/ 22692 h 209550"/>
                      <a:gd name="connsiteX50" fmla="*/ 101627 w 742950"/>
                      <a:gd name="connsiteY50" fmla="*/ 17358 h 209550"/>
                      <a:gd name="connsiteX51" fmla="*/ 79053 w 742950"/>
                      <a:gd name="connsiteY51" fmla="*/ 2975 h 209550"/>
                      <a:gd name="connsiteX52" fmla="*/ 61622 w 742950"/>
                      <a:gd name="connsiteY52" fmla="*/ 23 h 209550"/>
                      <a:gd name="connsiteX53" fmla="*/ 43906 w 742950"/>
                      <a:gd name="connsiteY53" fmla="*/ 2975 h 209550"/>
                      <a:gd name="connsiteX54" fmla="*/ 21236 w 742950"/>
                      <a:gd name="connsiteY54" fmla="*/ 17453 h 209550"/>
                      <a:gd name="connsiteX55" fmla="*/ 18569 w 742950"/>
                      <a:gd name="connsiteY55" fmla="*/ 22787 h 209550"/>
                      <a:gd name="connsiteX56" fmla="*/ 186 w 742950"/>
                      <a:gd name="connsiteY56" fmla="*/ 92034 h 209550"/>
                      <a:gd name="connsiteX57" fmla="*/ 7662 w 742950"/>
                      <a:gd name="connsiteY57" fmla="*/ 103239 h 209550"/>
                      <a:gd name="connsiteX58" fmla="*/ 18569 w 742950"/>
                      <a:gd name="connsiteY58" fmla="*/ 96892 h 209550"/>
                      <a:gd name="connsiteX59" fmla="*/ 33047 w 742950"/>
                      <a:gd name="connsiteY59" fmla="*/ 42314 h 209550"/>
                      <a:gd name="connsiteX60" fmla="*/ 33047 w 742950"/>
                      <a:gd name="connsiteY60" fmla="*/ 72222 h 209550"/>
                      <a:gd name="connsiteX61" fmla="*/ 16664 w 742950"/>
                      <a:gd name="connsiteY61" fmla="*/ 133373 h 209550"/>
                      <a:gd name="connsiteX62" fmla="*/ 33047 w 742950"/>
                      <a:gd name="connsiteY62" fmla="*/ 133373 h 209550"/>
                      <a:gd name="connsiteX63" fmla="*/ 33047 w 742950"/>
                      <a:gd name="connsiteY63" fmla="*/ 209573 h 209550"/>
                      <a:gd name="connsiteX64" fmla="*/ 52097 w 742950"/>
                      <a:gd name="connsiteY64" fmla="*/ 209573 h 209550"/>
                      <a:gd name="connsiteX65" fmla="*/ 52097 w 742950"/>
                      <a:gd name="connsiteY65" fmla="*/ 133373 h 209550"/>
                      <a:gd name="connsiteX66" fmla="*/ 71147 w 742950"/>
                      <a:gd name="connsiteY66" fmla="*/ 133373 h 209550"/>
                      <a:gd name="connsiteX67" fmla="*/ 71147 w 742950"/>
                      <a:gd name="connsiteY67" fmla="*/ 209573 h 209550"/>
                      <a:gd name="connsiteX68" fmla="*/ 90197 w 742950"/>
                      <a:gd name="connsiteY68" fmla="*/ 209573 h 209550"/>
                      <a:gd name="connsiteX69" fmla="*/ 90197 w 742950"/>
                      <a:gd name="connsiteY69" fmla="*/ 133373 h 209550"/>
                      <a:gd name="connsiteX70" fmla="*/ 106580 w 742950"/>
                      <a:gd name="connsiteY70" fmla="*/ 133373 h 209550"/>
                      <a:gd name="connsiteX71" fmla="*/ 90197 w 742950"/>
                      <a:gd name="connsiteY71" fmla="*/ 72222 h 209550"/>
                      <a:gd name="connsiteX72" fmla="*/ 90197 w 742950"/>
                      <a:gd name="connsiteY72" fmla="*/ 41647 h 209550"/>
                      <a:gd name="connsiteX73" fmla="*/ 104771 w 742950"/>
                      <a:gd name="connsiteY73" fmla="*/ 96892 h 209550"/>
                      <a:gd name="connsiteX74" fmla="*/ 116325 w 742950"/>
                      <a:gd name="connsiteY74" fmla="*/ 103816 h 209550"/>
                      <a:gd name="connsiteX75" fmla="*/ 123249 w 742950"/>
                      <a:gd name="connsiteY75" fmla="*/ 96892 h 209550"/>
                      <a:gd name="connsiteX76" fmla="*/ 137822 w 742950"/>
                      <a:gd name="connsiteY76" fmla="*/ 41647 h 209550"/>
                      <a:gd name="connsiteX77" fmla="*/ 137822 w 742950"/>
                      <a:gd name="connsiteY77" fmla="*/ 209573 h 209550"/>
                      <a:gd name="connsiteX78" fmla="*/ 156872 w 742950"/>
                      <a:gd name="connsiteY78" fmla="*/ 209573 h 209550"/>
                      <a:gd name="connsiteX79" fmla="*/ 156872 w 742950"/>
                      <a:gd name="connsiteY79" fmla="*/ 104798 h 209550"/>
                      <a:gd name="connsiteX80" fmla="*/ 175922 w 742950"/>
                      <a:gd name="connsiteY80" fmla="*/ 104798 h 209550"/>
                      <a:gd name="connsiteX81" fmla="*/ 175922 w 742950"/>
                      <a:gd name="connsiteY81" fmla="*/ 209573 h 209550"/>
                      <a:gd name="connsiteX82" fmla="*/ 194972 w 742950"/>
                      <a:gd name="connsiteY82" fmla="*/ 209573 h 209550"/>
                      <a:gd name="connsiteX83" fmla="*/ 194972 w 742950"/>
                      <a:gd name="connsiteY83" fmla="*/ 42218 h 209550"/>
                      <a:gd name="connsiteX84" fmla="*/ 209450 w 742950"/>
                      <a:gd name="connsiteY84" fmla="*/ 96892 h 209550"/>
                      <a:gd name="connsiteX85" fmla="*/ 218975 w 742950"/>
                      <a:gd name="connsiteY85" fmla="*/ 106417 h 209550"/>
                      <a:gd name="connsiteX86" fmla="*/ 228500 w 742950"/>
                      <a:gd name="connsiteY86" fmla="*/ 96892 h 209550"/>
                      <a:gd name="connsiteX87" fmla="*/ 242597 w 742950"/>
                      <a:gd name="connsiteY87" fmla="*/ 42218 h 209550"/>
                      <a:gd name="connsiteX88" fmla="*/ 242597 w 742950"/>
                      <a:gd name="connsiteY88" fmla="*/ 72222 h 209550"/>
                      <a:gd name="connsiteX89" fmla="*/ 226214 w 742950"/>
                      <a:gd name="connsiteY89" fmla="*/ 133373 h 209550"/>
                      <a:gd name="connsiteX90" fmla="*/ 242597 w 742950"/>
                      <a:gd name="connsiteY90" fmla="*/ 133373 h 209550"/>
                      <a:gd name="connsiteX91" fmla="*/ 242597 w 742950"/>
                      <a:gd name="connsiteY91" fmla="*/ 209573 h 209550"/>
                      <a:gd name="connsiteX92" fmla="*/ 261647 w 742950"/>
                      <a:gd name="connsiteY92" fmla="*/ 209573 h 209550"/>
                      <a:gd name="connsiteX93" fmla="*/ 261647 w 742950"/>
                      <a:gd name="connsiteY93" fmla="*/ 133373 h 209550"/>
                      <a:gd name="connsiteX94" fmla="*/ 280697 w 742950"/>
                      <a:gd name="connsiteY94" fmla="*/ 133373 h 209550"/>
                      <a:gd name="connsiteX95" fmla="*/ 280697 w 742950"/>
                      <a:gd name="connsiteY95" fmla="*/ 209573 h 209550"/>
                      <a:gd name="connsiteX96" fmla="*/ 299747 w 742950"/>
                      <a:gd name="connsiteY96" fmla="*/ 209573 h 209550"/>
                      <a:gd name="connsiteX97" fmla="*/ 299747 w 742950"/>
                      <a:gd name="connsiteY97" fmla="*/ 133373 h 209550"/>
                      <a:gd name="connsiteX98" fmla="*/ 316130 w 742950"/>
                      <a:gd name="connsiteY98" fmla="*/ 133373 h 209550"/>
                      <a:gd name="connsiteX99" fmla="*/ 299747 w 742950"/>
                      <a:gd name="connsiteY99" fmla="*/ 72222 h 209550"/>
                      <a:gd name="connsiteX100" fmla="*/ 299747 w 742950"/>
                      <a:gd name="connsiteY100" fmla="*/ 41647 h 209550"/>
                      <a:gd name="connsiteX101" fmla="*/ 314321 w 742950"/>
                      <a:gd name="connsiteY101" fmla="*/ 96892 h 209550"/>
                      <a:gd name="connsiteX102" fmla="*/ 325875 w 742950"/>
                      <a:gd name="connsiteY102" fmla="*/ 103816 h 209550"/>
                      <a:gd name="connsiteX103" fmla="*/ 332799 w 742950"/>
                      <a:gd name="connsiteY103" fmla="*/ 96892 h 209550"/>
                      <a:gd name="connsiteX104" fmla="*/ 347372 w 742950"/>
                      <a:gd name="connsiteY104" fmla="*/ 41647 h 209550"/>
                      <a:gd name="connsiteX105" fmla="*/ 347372 w 742950"/>
                      <a:gd name="connsiteY105" fmla="*/ 209573 h 209550"/>
                      <a:gd name="connsiteX106" fmla="*/ 366422 w 742950"/>
                      <a:gd name="connsiteY106" fmla="*/ 209573 h 209550"/>
                      <a:gd name="connsiteX107" fmla="*/ 366422 w 742950"/>
                      <a:gd name="connsiteY107" fmla="*/ 104798 h 209550"/>
                      <a:gd name="connsiteX108" fmla="*/ 385472 w 742950"/>
                      <a:gd name="connsiteY108" fmla="*/ 104798 h 209550"/>
                      <a:gd name="connsiteX109" fmla="*/ 385472 w 742950"/>
                      <a:gd name="connsiteY109" fmla="*/ 209573 h 209550"/>
                      <a:gd name="connsiteX110" fmla="*/ 404522 w 742950"/>
                      <a:gd name="connsiteY110" fmla="*/ 209573 h 209550"/>
                      <a:gd name="connsiteX111" fmla="*/ 404522 w 742950"/>
                      <a:gd name="connsiteY111" fmla="*/ 42218 h 209550"/>
                      <a:gd name="connsiteX112" fmla="*/ 419000 w 742950"/>
                      <a:gd name="connsiteY112" fmla="*/ 96892 h 209550"/>
                      <a:gd name="connsiteX113" fmla="*/ 428525 w 742950"/>
                      <a:gd name="connsiteY113" fmla="*/ 106417 h 209550"/>
                      <a:gd name="connsiteX114" fmla="*/ 438050 w 742950"/>
                      <a:gd name="connsiteY114" fmla="*/ 96892 h 209550"/>
                      <a:gd name="connsiteX115" fmla="*/ 452147 w 742950"/>
                      <a:gd name="connsiteY115" fmla="*/ 42218 h 209550"/>
                      <a:gd name="connsiteX116" fmla="*/ 452147 w 742950"/>
                      <a:gd name="connsiteY116" fmla="*/ 72222 h 209550"/>
                      <a:gd name="connsiteX117" fmla="*/ 435764 w 742950"/>
                      <a:gd name="connsiteY117" fmla="*/ 133373 h 209550"/>
                      <a:gd name="connsiteX118" fmla="*/ 452147 w 742950"/>
                      <a:gd name="connsiteY118" fmla="*/ 133373 h 209550"/>
                      <a:gd name="connsiteX119" fmla="*/ 452147 w 742950"/>
                      <a:gd name="connsiteY119" fmla="*/ 209573 h 209550"/>
                      <a:gd name="connsiteX120" fmla="*/ 471197 w 742950"/>
                      <a:gd name="connsiteY120" fmla="*/ 209573 h 209550"/>
                      <a:gd name="connsiteX121" fmla="*/ 471197 w 742950"/>
                      <a:gd name="connsiteY121" fmla="*/ 133373 h 209550"/>
                      <a:gd name="connsiteX122" fmla="*/ 490247 w 742950"/>
                      <a:gd name="connsiteY122" fmla="*/ 133373 h 209550"/>
                      <a:gd name="connsiteX123" fmla="*/ 490247 w 742950"/>
                      <a:gd name="connsiteY123" fmla="*/ 209573 h 209550"/>
                      <a:gd name="connsiteX124" fmla="*/ 509297 w 742950"/>
                      <a:gd name="connsiteY124" fmla="*/ 209573 h 209550"/>
                      <a:gd name="connsiteX125" fmla="*/ 509297 w 742950"/>
                      <a:gd name="connsiteY125" fmla="*/ 133373 h 209550"/>
                      <a:gd name="connsiteX126" fmla="*/ 525680 w 742950"/>
                      <a:gd name="connsiteY126" fmla="*/ 133373 h 209550"/>
                      <a:gd name="connsiteX127" fmla="*/ 509297 w 742950"/>
                      <a:gd name="connsiteY127" fmla="*/ 72222 h 209550"/>
                      <a:gd name="connsiteX128" fmla="*/ 509297 w 742950"/>
                      <a:gd name="connsiteY128" fmla="*/ 41647 h 209550"/>
                      <a:gd name="connsiteX129" fmla="*/ 523871 w 742950"/>
                      <a:gd name="connsiteY129" fmla="*/ 96892 h 209550"/>
                      <a:gd name="connsiteX130" fmla="*/ 535426 w 742950"/>
                      <a:gd name="connsiteY130" fmla="*/ 103816 h 209550"/>
                      <a:gd name="connsiteX131" fmla="*/ 542349 w 742950"/>
                      <a:gd name="connsiteY131" fmla="*/ 96892 h 209550"/>
                      <a:gd name="connsiteX132" fmla="*/ 556922 w 742950"/>
                      <a:gd name="connsiteY132" fmla="*/ 41647 h 209550"/>
                      <a:gd name="connsiteX133" fmla="*/ 556922 w 742950"/>
                      <a:gd name="connsiteY133" fmla="*/ 209573 h 209550"/>
                      <a:gd name="connsiteX134" fmla="*/ 575972 w 742950"/>
                      <a:gd name="connsiteY134" fmla="*/ 209573 h 209550"/>
                      <a:gd name="connsiteX135" fmla="*/ 575972 w 742950"/>
                      <a:gd name="connsiteY135" fmla="*/ 104798 h 209550"/>
                      <a:gd name="connsiteX136" fmla="*/ 595022 w 742950"/>
                      <a:gd name="connsiteY136" fmla="*/ 104798 h 209550"/>
                      <a:gd name="connsiteX137" fmla="*/ 595022 w 742950"/>
                      <a:gd name="connsiteY137" fmla="*/ 209573 h 209550"/>
                      <a:gd name="connsiteX138" fmla="*/ 614072 w 742950"/>
                      <a:gd name="connsiteY138" fmla="*/ 209573 h 209550"/>
                      <a:gd name="connsiteX139" fmla="*/ 614072 w 742950"/>
                      <a:gd name="connsiteY139" fmla="*/ 42218 h 209550"/>
                      <a:gd name="connsiteX140" fmla="*/ 628550 w 742950"/>
                      <a:gd name="connsiteY140" fmla="*/ 96892 h 209550"/>
                      <a:gd name="connsiteX141" fmla="*/ 638075 w 742950"/>
                      <a:gd name="connsiteY141" fmla="*/ 106417 h 209550"/>
                      <a:gd name="connsiteX142" fmla="*/ 647600 w 742950"/>
                      <a:gd name="connsiteY142" fmla="*/ 96892 h 209550"/>
                      <a:gd name="connsiteX143" fmla="*/ 661697 w 742950"/>
                      <a:gd name="connsiteY143" fmla="*/ 42218 h 209550"/>
                      <a:gd name="connsiteX144" fmla="*/ 661697 w 742950"/>
                      <a:gd name="connsiteY144" fmla="*/ 72222 h 209550"/>
                      <a:gd name="connsiteX145" fmla="*/ 645314 w 742950"/>
                      <a:gd name="connsiteY145" fmla="*/ 133373 h 209550"/>
                      <a:gd name="connsiteX146" fmla="*/ 661697 w 742950"/>
                      <a:gd name="connsiteY146" fmla="*/ 133373 h 209550"/>
                      <a:gd name="connsiteX147" fmla="*/ 661697 w 742950"/>
                      <a:gd name="connsiteY147" fmla="*/ 209573 h 209550"/>
                      <a:gd name="connsiteX148" fmla="*/ 680747 w 742950"/>
                      <a:gd name="connsiteY148" fmla="*/ 209573 h 209550"/>
                      <a:gd name="connsiteX149" fmla="*/ 680747 w 742950"/>
                      <a:gd name="connsiteY149" fmla="*/ 133373 h 209550"/>
                      <a:gd name="connsiteX150" fmla="*/ 699797 w 742950"/>
                      <a:gd name="connsiteY150" fmla="*/ 133373 h 209550"/>
                      <a:gd name="connsiteX151" fmla="*/ 699797 w 742950"/>
                      <a:gd name="connsiteY151" fmla="*/ 209573 h 209550"/>
                      <a:gd name="connsiteX152" fmla="*/ 718847 w 742950"/>
                      <a:gd name="connsiteY152" fmla="*/ 209573 h 209550"/>
                      <a:gd name="connsiteX153" fmla="*/ 718847 w 742950"/>
                      <a:gd name="connsiteY153" fmla="*/ 133373 h 209550"/>
                      <a:gd name="connsiteX154" fmla="*/ 735230 w 742950"/>
                      <a:gd name="connsiteY154" fmla="*/ 133373 h 209550"/>
                      <a:gd name="connsiteX155" fmla="*/ 718847 w 742950"/>
                      <a:gd name="connsiteY155" fmla="*/ 72222 h 209550"/>
                      <a:gd name="connsiteX156" fmla="*/ 718847 w 742950"/>
                      <a:gd name="connsiteY156" fmla="*/ 41647 h 209550"/>
                      <a:gd name="connsiteX157" fmla="*/ 733421 w 742950"/>
                      <a:gd name="connsiteY157" fmla="*/ 96892 h 209550"/>
                      <a:gd name="connsiteX158" fmla="*/ 742946 w 742950"/>
                      <a:gd name="connsiteY158" fmla="*/ 103940 h 209550"/>
                      <a:gd name="connsiteX159" fmla="*/ 752199 w 742950"/>
                      <a:gd name="connsiteY159" fmla="*/ 94151 h 209550"/>
                      <a:gd name="connsiteX160" fmla="*/ 751899 w 742950"/>
                      <a:gd name="connsiteY160" fmla="*/ 92034 h 20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</a:cxnLst>
                    <a:rect l="l" t="t" r="r" b="b"/>
                    <a:pathLst>
                      <a:path w="742950" h="209550">
                        <a:moveTo>
                          <a:pt x="751899" y="92034"/>
                        </a:moveTo>
                        <a:lnTo>
                          <a:pt x="733516" y="22692"/>
                        </a:lnTo>
                        <a:cubicBezTo>
                          <a:pt x="732952" y="20732"/>
                          <a:pt x="731979" y="18914"/>
                          <a:pt x="730658" y="17358"/>
                        </a:cubicBezTo>
                        <a:cubicBezTo>
                          <a:pt x="724392" y="10828"/>
                          <a:pt x="716651" y="5895"/>
                          <a:pt x="708084" y="2975"/>
                        </a:cubicBezTo>
                        <a:cubicBezTo>
                          <a:pt x="702397" y="836"/>
                          <a:pt x="696346" y="-167"/>
                          <a:pt x="690272" y="23"/>
                        </a:cubicBezTo>
                        <a:cubicBezTo>
                          <a:pt x="684243" y="11"/>
                          <a:pt x="678255" y="1009"/>
                          <a:pt x="672556" y="2975"/>
                        </a:cubicBezTo>
                        <a:cubicBezTo>
                          <a:pt x="663922" y="5860"/>
                          <a:pt x="656135" y="10834"/>
                          <a:pt x="649886" y="17453"/>
                        </a:cubicBezTo>
                        <a:cubicBezTo>
                          <a:pt x="648700" y="19066"/>
                          <a:pt x="647797" y="20870"/>
                          <a:pt x="647219" y="22787"/>
                        </a:cubicBezTo>
                        <a:lnTo>
                          <a:pt x="637694" y="58220"/>
                        </a:lnTo>
                        <a:lnTo>
                          <a:pt x="628169" y="23073"/>
                        </a:lnTo>
                        <a:cubicBezTo>
                          <a:pt x="627660" y="21111"/>
                          <a:pt x="626716" y="19288"/>
                          <a:pt x="625407" y="17739"/>
                        </a:cubicBezTo>
                        <a:cubicBezTo>
                          <a:pt x="619100" y="11213"/>
                          <a:pt x="611329" y="6282"/>
                          <a:pt x="602738" y="3356"/>
                        </a:cubicBezTo>
                        <a:cubicBezTo>
                          <a:pt x="597260" y="1144"/>
                          <a:pt x="591406" y="12"/>
                          <a:pt x="585497" y="23"/>
                        </a:cubicBezTo>
                        <a:cubicBezTo>
                          <a:pt x="579470" y="27"/>
                          <a:pt x="573485" y="1025"/>
                          <a:pt x="567781" y="2975"/>
                        </a:cubicBezTo>
                        <a:cubicBezTo>
                          <a:pt x="559164" y="5838"/>
                          <a:pt x="551403" y="10815"/>
                          <a:pt x="545207" y="17453"/>
                        </a:cubicBezTo>
                        <a:cubicBezTo>
                          <a:pt x="543953" y="19038"/>
                          <a:pt x="543016" y="20849"/>
                          <a:pt x="542444" y="22787"/>
                        </a:cubicBezTo>
                        <a:lnTo>
                          <a:pt x="533110" y="57173"/>
                        </a:lnTo>
                        <a:lnTo>
                          <a:pt x="523585" y="22692"/>
                        </a:lnTo>
                        <a:cubicBezTo>
                          <a:pt x="523021" y="20732"/>
                          <a:pt x="522048" y="18914"/>
                          <a:pt x="520727" y="17358"/>
                        </a:cubicBezTo>
                        <a:cubicBezTo>
                          <a:pt x="514461" y="10828"/>
                          <a:pt x="506720" y="5895"/>
                          <a:pt x="498153" y="2975"/>
                        </a:cubicBezTo>
                        <a:cubicBezTo>
                          <a:pt x="492585" y="885"/>
                          <a:pt x="486668" y="-117"/>
                          <a:pt x="480722" y="23"/>
                        </a:cubicBezTo>
                        <a:cubicBezTo>
                          <a:pt x="474693" y="11"/>
                          <a:pt x="468705" y="1009"/>
                          <a:pt x="463006" y="2975"/>
                        </a:cubicBezTo>
                        <a:cubicBezTo>
                          <a:pt x="454372" y="5860"/>
                          <a:pt x="446585" y="10834"/>
                          <a:pt x="440336" y="17453"/>
                        </a:cubicBezTo>
                        <a:cubicBezTo>
                          <a:pt x="439150" y="19066"/>
                          <a:pt x="438247" y="20870"/>
                          <a:pt x="437669" y="22787"/>
                        </a:cubicBezTo>
                        <a:lnTo>
                          <a:pt x="428144" y="58220"/>
                        </a:lnTo>
                        <a:lnTo>
                          <a:pt x="418619" y="23073"/>
                        </a:lnTo>
                        <a:cubicBezTo>
                          <a:pt x="418110" y="21111"/>
                          <a:pt x="417166" y="19288"/>
                          <a:pt x="415857" y="17739"/>
                        </a:cubicBezTo>
                        <a:cubicBezTo>
                          <a:pt x="409550" y="11213"/>
                          <a:pt x="401779" y="6282"/>
                          <a:pt x="393188" y="3356"/>
                        </a:cubicBezTo>
                        <a:cubicBezTo>
                          <a:pt x="387710" y="1144"/>
                          <a:pt x="381856" y="12"/>
                          <a:pt x="375947" y="23"/>
                        </a:cubicBezTo>
                        <a:cubicBezTo>
                          <a:pt x="369920" y="27"/>
                          <a:pt x="363935" y="1025"/>
                          <a:pt x="358231" y="2975"/>
                        </a:cubicBezTo>
                        <a:cubicBezTo>
                          <a:pt x="349614" y="5838"/>
                          <a:pt x="341853" y="10815"/>
                          <a:pt x="335657" y="17453"/>
                        </a:cubicBezTo>
                        <a:cubicBezTo>
                          <a:pt x="334403" y="19038"/>
                          <a:pt x="333466" y="20849"/>
                          <a:pt x="332894" y="22787"/>
                        </a:cubicBezTo>
                        <a:lnTo>
                          <a:pt x="323560" y="57173"/>
                        </a:lnTo>
                        <a:lnTo>
                          <a:pt x="314035" y="22692"/>
                        </a:lnTo>
                        <a:cubicBezTo>
                          <a:pt x="313471" y="20732"/>
                          <a:pt x="312498" y="18914"/>
                          <a:pt x="311177" y="17358"/>
                        </a:cubicBezTo>
                        <a:cubicBezTo>
                          <a:pt x="304911" y="10828"/>
                          <a:pt x="297170" y="5895"/>
                          <a:pt x="288603" y="2975"/>
                        </a:cubicBezTo>
                        <a:cubicBezTo>
                          <a:pt x="283036" y="885"/>
                          <a:pt x="277118" y="-117"/>
                          <a:pt x="271172" y="23"/>
                        </a:cubicBezTo>
                        <a:cubicBezTo>
                          <a:pt x="265143" y="11"/>
                          <a:pt x="259155" y="1009"/>
                          <a:pt x="253456" y="2975"/>
                        </a:cubicBezTo>
                        <a:cubicBezTo>
                          <a:pt x="244822" y="5860"/>
                          <a:pt x="237035" y="10834"/>
                          <a:pt x="230786" y="17453"/>
                        </a:cubicBezTo>
                        <a:cubicBezTo>
                          <a:pt x="229600" y="19066"/>
                          <a:pt x="228698" y="20870"/>
                          <a:pt x="228119" y="22787"/>
                        </a:cubicBezTo>
                        <a:lnTo>
                          <a:pt x="218594" y="58220"/>
                        </a:lnTo>
                        <a:lnTo>
                          <a:pt x="209069" y="23073"/>
                        </a:lnTo>
                        <a:cubicBezTo>
                          <a:pt x="208560" y="21111"/>
                          <a:pt x="207616" y="19288"/>
                          <a:pt x="206307" y="17739"/>
                        </a:cubicBezTo>
                        <a:cubicBezTo>
                          <a:pt x="200000" y="11213"/>
                          <a:pt x="192229" y="6282"/>
                          <a:pt x="183638" y="3356"/>
                        </a:cubicBezTo>
                        <a:cubicBezTo>
                          <a:pt x="178160" y="1144"/>
                          <a:pt x="172306" y="12"/>
                          <a:pt x="166397" y="23"/>
                        </a:cubicBezTo>
                        <a:cubicBezTo>
                          <a:pt x="160370" y="27"/>
                          <a:pt x="154385" y="1025"/>
                          <a:pt x="148681" y="2975"/>
                        </a:cubicBezTo>
                        <a:cubicBezTo>
                          <a:pt x="140064" y="5838"/>
                          <a:pt x="132303" y="10815"/>
                          <a:pt x="126107" y="17453"/>
                        </a:cubicBezTo>
                        <a:cubicBezTo>
                          <a:pt x="124853" y="19038"/>
                          <a:pt x="123916" y="20849"/>
                          <a:pt x="123344" y="22787"/>
                        </a:cubicBezTo>
                        <a:lnTo>
                          <a:pt x="114010" y="57173"/>
                        </a:lnTo>
                        <a:lnTo>
                          <a:pt x="104485" y="22692"/>
                        </a:lnTo>
                        <a:cubicBezTo>
                          <a:pt x="103921" y="20732"/>
                          <a:pt x="102948" y="18914"/>
                          <a:pt x="101627" y="17358"/>
                        </a:cubicBezTo>
                        <a:cubicBezTo>
                          <a:pt x="95361" y="10828"/>
                          <a:pt x="87620" y="5895"/>
                          <a:pt x="79053" y="2975"/>
                        </a:cubicBezTo>
                        <a:cubicBezTo>
                          <a:pt x="73485" y="885"/>
                          <a:pt x="67568" y="-117"/>
                          <a:pt x="61622" y="23"/>
                        </a:cubicBezTo>
                        <a:cubicBezTo>
                          <a:pt x="55593" y="11"/>
                          <a:pt x="49606" y="1009"/>
                          <a:pt x="43906" y="2975"/>
                        </a:cubicBezTo>
                        <a:cubicBezTo>
                          <a:pt x="35272" y="5860"/>
                          <a:pt x="27485" y="10834"/>
                          <a:pt x="21236" y="17453"/>
                        </a:cubicBezTo>
                        <a:cubicBezTo>
                          <a:pt x="20050" y="19066"/>
                          <a:pt x="19148" y="20870"/>
                          <a:pt x="18569" y="22787"/>
                        </a:cubicBezTo>
                        <a:lnTo>
                          <a:pt x="186" y="92034"/>
                        </a:lnTo>
                        <a:cubicBezTo>
                          <a:pt x="-844" y="97193"/>
                          <a:pt x="2503" y="102210"/>
                          <a:pt x="7662" y="103239"/>
                        </a:cubicBezTo>
                        <a:cubicBezTo>
                          <a:pt x="12379" y="104181"/>
                          <a:pt x="17058" y="101458"/>
                          <a:pt x="18569" y="96892"/>
                        </a:cubicBezTo>
                        <a:lnTo>
                          <a:pt x="33047" y="42314"/>
                        </a:lnTo>
                        <a:lnTo>
                          <a:pt x="33047" y="72222"/>
                        </a:lnTo>
                        <a:lnTo>
                          <a:pt x="16664" y="133373"/>
                        </a:lnTo>
                        <a:lnTo>
                          <a:pt x="33047" y="133373"/>
                        </a:lnTo>
                        <a:lnTo>
                          <a:pt x="33047" y="209573"/>
                        </a:lnTo>
                        <a:lnTo>
                          <a:pt x="52097" y="209573"/>
                        </a:lnTo>
                        <a:lnTo>
                          <a:pt x="52097" y="133373"/>
                        </a:lnTo>
                        <a:lnTo>
                          <a:pt x="71147" y="133373"/>
                        </a:lnTo>
                        <a:lnTo>
                          <a:pt x="71147" y="209573"/>
                        </a:lnTo>
                        <a:lnTo>
                          <a:pt x="90197" y="209573"/>
                        </a:lnTo>
                        <a:lnTo>
                          <a:pt x="90197" y="133373"/>
                        </a:lnTo>
                        <a:lnTo>
                          <a:pt x="106580" y="133373"/>
                        </a:lnTo>
                        <a:lnTo>
                          <a:pt x="90197" y="72222"/>
                        </a:lnTo>
                        <a:lnTo>
                          <a:pt x="90197" y="41647"/>
                        </a:lnTo>
                        <a:lnTo>
                          <a:pt x="104771" y="96892"/>
                        </a:lnTo>
                        <a:cubicBezTo>
                          <a:pt x="106050" y="101994"/>
                          <a:pt x="111223" y="105095"/>
                          <a:pt x="116325" y="103816"/>
                        </a:cubicBezTo>
                        <a:cubicBezTo>
                          <a:pt x="119734" y="102961"/>
                          <a:pt x="122395" y="100300"/>
                          <a:pt x="123249" y="96892"/>
                        </a:cubicBezTo>
                        <a:lnTo>
                          <a:pt x="137822" y="41647"/>
                        </a:lnTo>
                        <a:lnTo>
                          <a:pt x="137822" y="209573"/>
                        </a:lnTo>
                        <a:lnTo>
                          <a:pt x="156872" y="209573"/>
                        </a:lnTo>
                        <a:lnTo>
                          <a:pt x="156872" y="104798"/>
                        </a:lnTo>
                        <a:lnTo>
                          <a:pt x="175922" y="104798"/>
                        </a:lnTo>
                        <a:lnTo>
                          <a:pt x="175922" y="209573"/>
                        </a:lnTo>
                        <a:lnTo>
                          <a:pt x="194972" y="209573"/>
                        </a:lnTo>
                        <a:lnTo>
                          <a:pt x="194972" y="42218"/>
                        </a:lnTo>
                        <a:lnTo>
                          <a:pt x="209450" y="96892"/>
                        </a:lnTo>
                        <a:cubicBezTo>
                          <a:pt x="209450" y="102153"/>
                          <a:pt x="213715" y="106417"/>
                          <a:pt x="218975" y="106417"/>
                        </a:cubicBezTo>
                        <a:cubicBezTo>
                          <a:pt x="224236" y="106417"/>
                          <a:pt x="228500" y="102153"/>
                          <a:pt x="228500" y="96892"/>
                        </a:cubicBezTo>
                        <a:lnTo>
                          <a:pt x="242597" y="42218"/>
                        </a:lnTo>
                        <a:lnTo>
                          <a:pt x="242597" y="72222"/>
                        </a:lnTo>
                        <a:lnTo>
                          <a:pt x="226214" y="133373"/>
                        </a:lnTo>
                        <a:lnTo>
                          <a:pt x="242597" y="133373"/>
                        </a:lnTo>
                        <a:lnTo>
                          <a:pt x="242597" y="209573"/>
                        </a:lnTo>
                        <a:lnTo>
                          <a:pt x="261647" y="209573"/>
                        </a:lnTo>
                        <a:lnTo>
                          <a:pt x="261647" y="133373"/>
                        </a:lnTo>
                        <a:lnTo>
                          <a:pt x="280697" y="133373"/>
                        </a:lnTo>
                        <a:lnTo>
                          <a:pt x="280697" y="209573"/>
                        </a:lnTo>
                        <a:lnTo>
                          <a:pt x="299747" y="209573"/>
                        </a:lnTo>
                        <a:lnTo>
                          <a:pt x="299747" y="133373"/>
                        </a:lnTo>
                        <a:lnTo>
                          <a:pt x="316130" y="133373"/>
                        </a:lnTo>
                        <a:lnTo>
                          <a:pt x="299747" y="72222"/>
                        </a:lnTo>
                        <a:lnTo>
                          <a:pt x="299747" y="41647"/>
                        </a:lnTo>
                        <a:lnTo>
                          <a:pt x="314321" y="96892"/>
                        </a:lnTo>
                        <a:cubicBezTo>
                          <a:pt x="315600" y="101994"/>
                          <a:pt x="320773" y="105095"/>
                          <a:pt x="325875" y="103816"/>
                        </a:cubicBezTo>
                        <a:cubicBezTo>
                          <a:pt x="329284" y="102961"/>
                          <a:pt x="331945" y="100300"/>
                          <a:pt x="332799" y="96892"/>
                        </a:cubicBezTo>
                        <a:lnTo>
                          <a:pt x="347372" y="41647"/>
                        </a:lnTo>
                        <a:lnTo>
                          <a:pt x="347372" y="209573"/>
                        </a:lnTo>
                        <a:lnTo>
                          <a:pt x="366422" y="209573"/>
                        </a:lnTo>
                        <a:lnTo>
                          <a:pt x="366422" y="104798"/>
                        </a:lnTo>
                        <a:lnTo>
                          <a:pt x="385472" y="104798"/>
                        </a:lnTo>
                        <a:lnTo>
                          <a:pt x="385472" y="209573"/>
                        </a:lnTo>
                        <a:lnTo>
                          <a:pt x="404522" y="209573"/>
                        </a:lnTo>
                        <a:lnTo>
                          <a:pt x="404522" y="42218"/>
                        </a:lnTo>
                        <a:lnTo>
                          <a:pt x="419000" y="96892"/>
                        </a:lnTo>
                        <a:cubicBezTo>
                          <a:pt x="419000" y="102153"/>
                          <a:pt x="423265" y="106417"/>
                          <a:pt x="428525" y="106417"/>
                        </a:cubicBezTo>
                        <a:cubicBezTo>
                          <a:pt x="433786" y="106417"/>
                          <a:pt x="438050" y="102153"/>
                          <a:pt x="438050" y="96892"/>
                        </a:cubicBezTo>
                        <a:lnTo>
                          <a:pt x="452147" y="42218"/>
                        </a:lnTo>
                        <a:lnTo>
                          <a:pt x="452147" y="72222"/>
                        </a:lnTo>
                        <a:lnTo>
                          <a:pt x="435764" y="133373"/>
                        </a:lnTo>
                        <a:lnTo>
                          <a:pt x="452147" y="133373"/>
                        </a:lnTo>
                        <a:lnTo>
                          <a:pt x="452147" y="209573"/>
                        </a:lnTo>
                        <a:lnTo>
                          <a:pt x="471197" y="209573"/>
                        </a:lnTo>
                        <a:lnTo>
                          <a:pt x="471197" y="133373"/>
                        </a:lnTo>
                        <a:lnTo>
                          <a:pt x="490247" y="133373"/>
                        </a:lnTo>
                        <a:lnTo>
                          <a:pt x="490247" y="209573"/>
                        </a:lnTo>
                        <a:lnTo>
                          <a:pt x="509297" y="209573"/>
                        </a:lnTo>
                        <a:lnTo>
                          <a:pt x="509297" y="133373"/>
                        </a:lnTo>
                        <a:lnTo>
                          <a:pt x="525680" y="133373"/>
                        </a:lnTo>
                        <a:lnTo>
                          <a:pt x="509297" y="72222"/>
                        </a:lnTo>
                        <a:lnTo>
                          <a:pt x="509297" y="41647"/>
                        </a:lnTo>
                        <a:lnTo>
                          <a:pt x="523871" y="96892"/>
                        </a:lnTo>
                        <a:cubicBezTo>
                          <a:pt x="525150" y="101994"/>
                          <a:pt x="530323" y="105095"/>
                          <a:pt x="535426" y="103816"/>
                        </a:cubicBezTo>
                        <a:cubicBezTo>
                          <a:pt x="538834" y="102961"/>
                          <a:pt x="541495" y="100300"/>
                          <a:pt x="542349" y="96892"/>
                        </a:cubicBezTo>
                        <a:lnTo>
                          <a:pt x="556922" y="41647"/>
                        </a:lnTo>
                        <a:lnTo>
                          <a:pt x="556922" y="209573"/>
                        </a:lnTo>
                        <a:lnTo>
                          <a:pt x="575972" y="209573"/>
                        </a:lnTo>
                        <a:lnTo>
                          <a:pt x="575972" y="104798"/>
                        </a:lnTo>
                        <a:lnTo>
                          <a:pt x="595022" y="104798"/>
                        </a:lnTo>
                        <a:lnTo>
                          <a:pt x="595022" y="209573"/>
                        </a:lnTo>
                        <a:lnTo>
                          <a:pt x="614072" y="209573"/>
                        </a:lnTo>
                        <a:lnTo>
                          <a:pt x="614072" y="42218"/>
                        </a:lnTo>
                        <a:lnTo>
                          <a:pt x="628550" y="96892"/>
                        </a:lnTo>
                        <a:cubicBezTo>
                          <a:pt x="628550" y="102153"/>
                          <a:pt x="632815" y="106417"/>
                          <a:pt x="638075" y="106417"/>
                        </a:cubicBezTo>
                        <a:cubicBezTo>
                          <a:pt x="643336" y="106417"/>
                          <a:pt x="647600" y="102153"/>
                          <a:pt x="647600" y="96892"/>
                        </a:cubicBezTo>
                        <a:lnTo>
                          <a:pt x="661697" y="42218"/>
                        </a:lnTo>
                        <a:lnTo>
                          <a:pt x="661697" y="72222"/>
                        </a:lnTo>
                        <a:lnTo>
                          <a:pt x="645314" y="133373"/>
                        </a:lnTo>
                        <a:lnTo>
                          <a:pt x="661697" y="133373"/>
                        </a:lnTo>
                        <a:lnTo>
                          <a:pt x="661697" y="209573"/>
                        </a:lnTo>
                        <a:lnTo>
                          <a:pt x="680747" y="209573"/>
                        </a:lnTo>
                        <a:lnTo>
                          <a:pt x="680747" y="133373"/>
                        </a:lnTo>
                        <a:lnTo>
                          <a:pt x="699797" y="133373"/>
                        </a:lnTo>
                        <a:lnTo>
                          <a:pt x="699797" y="209573"/>
                        </a:lnTo>
                        <a:lnTo>
                          <a:pt x="718847" y="209573"/>
                        </a:lnTo>
                        <a:lnTo>
                          <a:pt x="718847" y="133373"/>
                        </a:lnTo>
                        <a:lnTo>
                          <a:pt x="735230" y="133373"/>
                        </a:lnTo>
                        <a:lnTo>
                          <a:pt x="718847" y="72222"/>
                        </a:lnTo>
                        <a:lnTo>
                          <a:pt x="718847" y="41647"/>
                        </a:lnTo>
                        <a:lnTo>
                          <a:pt x="733421" y="96892"/>
                        </a:lnTo>
                        <a:cubicBezTo>
                          <a:pt x="734570" y="101171"/>
                          <a:pt x="738518" y="104092"/>
                          <a:pt x="742946" y="103940"/>
                        </a:cubicBezTo>
                        <a:cubicBezTo>
                          <a:pt x="748204" y="103793"/>
                          <a:pt x="752347" y="99409"/>
                          <a:pt x="752199" y="94151"/>
                        </a:cubicBezTo>
                        <a:cubicBezTo>
                          <a:pt x="752178" y="93436"/>
                          <a:pt x="752078" y="92727"/>
                          <a:pt x="751899" y="92034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: Shape 120">
                    <a:extLst>
                      <a:ext uri="{FF2B5EF4-FFF2-40B4-BE49-F238E27FC236}">
                        <a16:creationId xmlns:a16="http://schemas.microsoft.com/office/drawing/2014/main" id="{9E151E19-5522-5901-6979-D8FF70E41EA6}"/>
                      </a:ext>
                    </a:extLst>
                  </p:cNvPr>
                  <p:cNvSpPr/>
                  <p:nvPr/>
                </p:nvSpPr>
                <p:spPr>
                  <a:xfrm>
                    <a:off x="11022710" y="453307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: Shape 121">
                    <a:extLst>
                      <a:ext uri="{FF2B5EF4-FFF2-40B4-BE49-F238E27FC236}">
                        <a16:creationId xmlns:a16="http://schemas.microsoft.com/office/drawing/2014/main" id="{2B70F295-1A1B-E3DC-ADE5-297B21BCEBA5}"/>
                      </a:ext>
                    </a:extLst>
                  </p:cNvPr>
                  <p:cNvSpPr/>
                  <p:nvPr/>
                </p:nvSpPr>
                <p:spPr>
                  <a:xfrm>
                    <a:off x="10813160" y="453307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: Shape 122">
                    <a:extLst>
                      <a:ext uri="{FF2B5EF4-FFF2-40B4-BE49-F238E27FC236}">
                        <a16:creationId xmlns:a16="http://schemas.microsoft.com/office/drawing/2014/main" id="{BD615F19-23C2-B7EB-EDF3-268C77D5D9A6}"/>
                      </a:ext>
                    </a:extLst>
                  </p:cNvPr>
                  <p:cNvSpPr/>
                  <p:nvPr/>
                </p:nvSpPr>
                <p:spPr>
                  <a:xfrm>
                    <a:off x="10917935" y="453307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123">
                    <a:extLst>
                      <a:ext uri="{FF2B5EF4-FFF2-40B4-BE49-F238E27FC236}">
                        <a16:creationId xmlns:a16="http://schemas.microsoft.com/office/drawing/2014/main" id="{EAF2AD9E-4E4A-4959-925D-7C66F80B2175}"/>
                      </a:ext>
                    </a:extLst>
                  </p:cNvPr>
                  <p:cNvSpPr/>
                  <p:nvPr/>
                </p:nvSpPr>
                <p:spPr>
                  <a:xfrm>
                    <a:off x="10603610" y="453307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124">
                    <a:extLst>
                      <a:ext uri="{FF2B5EF4-FFF2-40B4-BE49-F238E27FC236}">
                        <a16:creationId xmlns:a16="http://schemas.microsoft.com/office/drawing/2014/main" id="{5740A8EC-FCA2-8857-2FDD-B0943B598838}"/>
                      </a:ext>
                    </a:extLst>
                  </p:cNvPr>
                  <p:cNvSpPr/>
                  <p:nvPr/>
                </p:nvSpPr>
                <p:spPr>
                  <a:xfrm>
                    <a:off x="10708385" y="453307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125">
                    <a:extLst>
                      <a:ext uri="{FF2B5EF4-FFF2-40B4-BE49-F238E27FC236}">
                        <a16:creationId xmlns:a16="http://schemas.microsoft.com/office/drawing/2014/main" id="{57D6F0D4-F270-D8B3-2476-F44D6BDC3C97}"/>
                      </a:ext>
                    </a:extLst>
                  </p:cNvPr>
                  <p:cNvSpPr/>
                  <p:nvPr/>
                </p:nvSpPr>
                <p:spPr>
                  <a:xfrm>
                    <a:off x="10565577" y="4590205"/>
                    <a:ext cx="533400" cy="209550"/>
                  </a:xfrm>
                  <a:custGeom>
                    <a:avLst/>
                    <a:gdLst>
                      <a:gd name="connsiteX0" fmla="*/ 542382 w 533400"/>
                      <a:gd name="connsiteY0" fmla="*/ 92032 h 209550"/>
                      <a:gd name="connsiteX1" fmla="*/ 523998 w 533400"/>
                      <a:gd name="connsiteY1" fmla="*/ 22690 h 209550"/>
                      <a:gd name="connsiteX2" fmla="*/ 521236 w 533400"/>
                      <a:gd name="connsiteY2" fmla="*/ 17356 h 209550"/>
                      <a:gd name="connsiteX3" fmla="*/ 498567 w 533400"/>
                      <a:gd name="connsiteY3" fmla="*/ 2974 h 209550"/>
                      <a:gd name="connsiteX4" fmla="*/ 480945 w 533400"/>
                      <a:gd name="connsiteY4" fmla="*/ 21 h 209550"/>
                      <a:gd name="connsiteX5" fmla="*/ 463229 w 533400"/>
                      <a:gd name="connsiteY5" fmla="*/ 2974 h 209550"/>
                      <a:gd name="connsiteX6" fmla="*/ 440655 w 533400"/>
                      <a:gd name="connsiteY6" fmla="*/ 17452 h 209550"/>
                      <a:gd name="connsiteX7" fmla="*/ 437892 w 533400"/>
                      <a:gd name="connsiteY7" fmla="*/ 22786 h 209550"/>
                      <a:gd name="connsiteX8" fmla="*/ 428558 w 533400"/>
                      <a:gd name="connsiteY8" fmla="*/ 57171 h 209550"/>
                      <a:gd name="connsiteX9" fmla="*/ 419033 w 533400"/>
                      <a:gd name="connsiteY9" fmla="*/ 22690 h 209550"/>
                      <a:gd name="connsiteX10" fmla="*/ 416175 w 533400"/>
                      <a:gd name="connsiteY10" fmla="*/ 17356 h 209550"/>
                      <a:gd name="connsiteX11" fmla="*/ 393601 w 533400"/>
                      <a:gd name="connsiteY11" fmla="*/ 2974 h 209550"/>
                      <a:gd name="connsiteX12" fmla="*/ 376170 w 533400"/>
                      <a:gd name="connsiteY12" fmla="*/ 21 h 209550"/>
                      <a:gd name="connsiteX13" fmla="*/ 358454 w 533400"/>
                      <a:gd name="connsiteY13" fmla="*/ 2974 h 209550"/>
                      <a:gd name="connsiteX14" fmla="*/ 335784 w 533400"/>
                      <a:gd name="connsiteY14" fmla="*/ 17452 h 209550"/>
                      <a:gd name="connsiteX15" fmla="*/ 333117 w 533400"/>
                      <a:gd name="connsiteY15" fmla="*/ 22786 h 209550"/>
                      <a:gd name="connsiteX16" fmla="*/ 323592 w 533400"/>
                      <a:gd name="connsiteY16" fmla="*/ 58219 h 209550"/>
                      <a:gd name="connsiteX17" fmla="*/ 314067 w 533400"/>
                      <a:gd name="connsiteY17" fmla="*/ 23071 h 209550"/>
                      <a:gd name="connsiteX18" fmla="*/ 311305 w 533400"/>
                      <a:gd name="connsiteY18" fmla="*/ 17737 h 209550"/>
                      <a:gd name="connsiteX19" fmla="*/ 288636 w 533400"/>
                      <a:gd name="connsiteY19" fmla="*/ 3355 h 209550"/>
                      <a:gd name="connsiteX20" fmla="*/ 271395 w 533400"/>
                      <a:gd name="connsiteY20" fmla="*/ 21 h 209550"/>
                      <a:gd name="connsiteX21" fmla="*/ 253679 w 533400"/>
                      <a:gd name="connsiteY21" fmla="*/ 2974 h 209550"/>
                      <a:gd name="connsiteX22" fmla="*/ 231105 w 533400"/>
                      <a:gd name="connsiteY22" fmla="*/ 17452 h 209550"/>
                      <a:gd name="connsiteX23" fmla="*/ 228342 w 533400"/>
                      <a:gd name="connsiteY23" fmla="*/ 22786 h 209550"/>
                      <a:gd name="connsiteX24" fmla="*/ 219008 w 533400"/>
                      <a:gd name="connsiteY24" fmla="*/ 57171 h 209550"/>
                      <a:gd name="connsiteX25" fmla="*/ 209483 w 533400"/>
                      <a:gd name="connsiteY25" fmla="*/ 22690 h 209550"/>
                      <a:gd name="connsiteX26" fmla="*/ 206625 w 533400"/>
                      <a:gd name="connsiteY26" fmla="*/ 17356 h 209550"/>
                      <a:gd name="connsiteX27" fmla="*/ 184051 w 533400"/>
                      <a:gd name="connsiteY27" fmla="*/ 2974 h 209550"/>
                      <a:gd name="connsiteX28" fmla="*/ 166620 w 533400"/>
                      <a:gd name="connsiteY28" fmla="*/ 21 h 209550"/>
                      <a:gd name="connsiteX29" fmla="*/ 148904 w 533400"/>
                      <a:gd name="connsiteY29" fmla="*/ 2974 h 209550"/>
                      <a:gd name="connsiteX30" fmla="*/ 126234 w 533400"/>
                      <a:gd name="connsiteY30" fmla="*/ 17452 h 209550"/>
                      <a:gd name="connsiteX31" fmla="*/ 123567 w 533400"/>
                      <a:gd name="connsiteY31" fmla="*/ 22786 h 209550"/>
                      <a:gd name="connsiteX32" fmla="*/ 114042 w 533400"/>
                      <a:gd name="connsiteY32" fmla="*/ 58219 h 209550"/>
                      <a:gd name="connsiteX33" fmla="*/ 104517 w 533400"/>
                      <a:gd name="connsiteY33" fmla="*/ 23071 h 209550"/>
                      <a:gd name="connsiteX34" fmla="*/ 101755 w 533400"/>
                      <a:gd name="connsiteY34" fmla="*/ 17737 h 209550"/>
                      <a:gd name="connsiteX35" fmla="*/ 79086 w 533400"/>
                      <a:gd name="connsiteY35" fmla="*/ 3355 h 209550"/>
                      <a:gd name="connsiteX36" fmla="*/ 61845 w 533400"/>
                      <a:gd name="connsiteY36" fmla="*/ 21 h 209550"/>
                      <a:gd name="connsiteX37" fmla="*/ 44129 w 533400"/>
                      <a:gd name="connsiteY37" fmla="*/ 2974 h 209550"/>
                      <a:gd name="connsiteX38" fmla="*/ 21555 w 533400"/>
                      <a:gd name="connsiteY38" fmla="*/ 17452 h 209550"/>
                      <a:gd name="connsiteX39" fmla="*/ 18792 w 533400"/>
                      <a:gd name="connsiteY39" fmla="*/ 22786 h 209550"/>
                      <a:gd name="connsiteX40" fmla="*/ 314 w 533400"/>
                      <a:gd name="connsiteY40" fmla="*/ 92413 h 209550"/>
                      <a:gd name="connsiteX41" fmla="*/ 7077 w 533400"/>
                      <a:gd name="connsiteY41" fmla="*/ 104034 h 209550"/>
                      <a:gd name="connsiteX42" fmla="*/ 9553 w 533400"/>
                      <a:gd name="connsiteY42" fmla="*/ 104034 h 209550"/>
                      <a:gd name="connsiteX43" fmla="*/ 19078 w 533400"/>
                      <a:gd name="connsiteY43" fmla="*/ 96985 h 209550"/>
                      <a:gd name="connsiteX44" fmla="*/ 33270 w 533400"/>
                      <a:gd name="connsiteY44" fmla="*/ 41645 h 209550"/>
                      <a:gd name="connsiteX45" fmla="*/ 33270 w 533400"/>
                      <a:gd name="connsiteY45" fmla="*/ 209571 h 209550"/>
                      <a:gd name="connsiteX46" fmla="*/ 52320 w 533400"/>
                      <a:gd name="connsiteY46" fmla="*/ 209571 h 209550"/>
                      <a:gd name="connsiteX47" fmla="*/ 52320 w 533400"/>
                      <a:gd name="connsiteY47" fmla="*/ 104796 h 209550"/>
                      <a:gd name="connsiteX48" fmla="*/ 71370 w 533400"/>
                      <a:gd name="connsiteY48" fmla="*/ 104796 h 209550"/>
                      <a:gd name="connsiteX49" fmla="*/ 71370 w 533400"/>
                      <a:gd name="connsiteY49" fmla="*/ 209571 h 209550"/>
                      <a:gd name="connsiteX50" fmla="*/ 90420 w 533400"/>
                      <a:gd name="connsiteY50" fmla="*/ 209571 h 209550"/>
                      <a:gd name="connsiteX51" fmla="*/ 90420 w 533400"/>
                      <a:gd name="connsiteY51" fmla="*/ 42217 h 209550"/>
                      <a:gd name="connsiteX52" fmla="*/ 104898 w 533400"/>
                      <a:gd name="connsiteY52" fmla="*/ 96890 h 209550"/>
                      <a:gd name="connsiteX53" fmla="*/ 114423 w 533400"/>
                      <a:gd name="connsiteY53" fmla="*/ 106415 h 209550"/>
                      <a:gd name="connsiteX54" fmla="*/ 123948 w 533400"/>
                      <a:gd name="connsiteY54" fmla="*/ 96890 h 209550"/>
                      <a:gd name="connsiteX55" fmla="*/ 138045 w 533400"/>
                      <a:gd name="connsiteY55" fmla="*/ 42217 h 209550"/>
                      <a:gd name="connsiteX56" fmla="*/ 138045 w 533400"/>
                      <a:gd name="connsiteY56" fmla="*/ 72220 h 209550"/>
                      <a:gd name="connsiteX57" fmla="*/ 121662 w 533400"/>
                      <a:gd name="connsiteY57" fmla="*/ 133371 h 209550"/>
                      <a:gd name="connsiteX58" fmla="*/ 138045 w 533400"/>
                      <a:gd name="connsiteY58" fmla="*/ 133371 h 209550"/>
                      <a:gd name="connsiteX59" fmla="*/ 138045 w 533400"/>
                      <a:gd name="connsiteY59" fmla="*/ 209571 h 209550"/>
                      <a:gd name="connsiteX60" fmla="*/ 157095 w 533400"/>
                      <a:gd name="connsiteY60" fmla="*/ 209571 h 209550"/>
                      <a:gd name="connsiteX61" fmla="*/ 157095 w 533400"/>
                      <a:gd name="connsiteY61" fmla="*/ 133371 h 209550"/>
                      <a:gd name="connsiteX62" fmla="*/ 176145 w 533400"/>
                      <a:gd name="connsiteY62" fmla="*/ 133371 h 209550"/>
                      <a:gd name="connsiteX63" fmla="*/ 176145 w 533400"/>
                      <a:gd name="connsiteY63" fmla="*/ 209571 h 209550"/>
                      <a:gd name="connsiteX64" fmla="*/ 195195 w 533400"/>
                      <a:gd name="connsiteY64" fmla="*/ 209571 h 209550"/>
                      <a:gd name="connsiteX65" fmla="*/ 195195 w 533400"/>
                      <a:gd name="connsiteY65" fmla="*/ 133371 h 209550"/>
                      <a:gd name="connsiteX66" fmla="*/ 211578 w 533400"/>
                      <a:gd name="connsiteY66" fmla="*/ 133371 h 209550"/>
                      <a:gd name="connsiteX67" fmla="*/ 195195 w 533400"/>
                      <a:gd name="connsiteY67" fmla="*/ 72220 h 209550"/>
                      <a:gd name="connsiteX68" fmla="*/ 195195 w 533400"/>
                      <a:gd name="connsiteY68" fmla="*/ 41645 h 209550"/>
                      <a:gd name="connsiteX69" fmla="*/ 209769 w 533400"/>
                      <a:gd name="connsiteY69" fmla="*/ 96890 h 209550"/>
                      <a:gd name="connsiteX70" fmla="*/ 221323 w 533400"/>
                      <a:gd name="connsiteY70" fmla="*/ 103814 h 209550"/>
                      <a:gd name="connsiteX71" fmla="*/ 228247 w 533400"/>
                      <a:gd name="connsiteY71" fmla="*/ 96890 h 209550"/>
                      <a:gd name="connsiteX72" fmla="*/ 242820 w 533400"/>
                      <a:gd name="connsiteY72" fmla="*/ 41645 h 209550"/>
                      <a:gd name="connsiteX73" fmla="*/ 242820 w 533400"/>
                      <a:gd name="connsiteY73" fmla="*/ 209571 h 209550"/>
                      <a:gd name="connsiteX74" fmla="*/ 261870 w 533400"/>
                      <a:gd name="connsiteY74" fmla="*/ 209571 h 209550"/>
                      <a:gd name="connsiteX75" fmla="*/ 261870 w 533400"/>
                      <a:gd name="connsiteY75" fmla="*/ 104796 h 209550"/>
                      <a:gd name="connsiteX76" fmla="*/ 280920 w 533400"/>
                      <a:gd name="connsiteY76" fmla="*/ 104796 h 209550"/>
                      <a:gd name="connsiteX77" fmla="*/ 280920 w 533400"/>
                      <a:gd name="connsiteY77" fmla="*/ 209571 h 209550"/>
                      <a:gd name="connsiteX78" fmla="*/ 299970 w 533400"/>
                      <a:gd name="connsiteY78" fmla="*/ 209571 h 209550"/>
                      <a:gd name="connsiteX79" fmla="*/ 299970 w 533400"/>
                      <a:gd name="connsiteY79" fmla="*/ 42217 h 209550"/>
                      <a:gd name="connsiteX80" fmla="*/ 314448 w 533400"/>
                      <a:gd name="connsiteY80" fmla="*/ 96890 h 209550"/>
                      <a:gd name="connsiteX81" fmla="*/ 323973 w 533400"/>
                      <a:gd name="connsiteY81" fmla="*/ 106415 h 209550"/>
                      <a:gd name="connsiteX82" fmla="*/ 333498 w 533400"/>
                      <a:gd name="connsiteY82" fmla="*/ 96890 h 209550"/>
                      <a:gd name="connsiteX83" fmla="*/ 347595 w 533400"/>
                      <a:gd name="connsiteY83" fmla="*/ 42217 h 209550"/>
                      <a:gd name="connsiteX84" fmla="*/ 347595 w 533400"/>
                      <a:gd name="connsiteY84" fmla="*/ 72220 h 209550"/>
                      <a:gd name="connsiteX85" fmla="*/ 331212 w 533400"/>
                      <a:gd name="connsiteY85" fmla="*/ 133371 h 209550"/>
                      <a:gd name="connsiteX86" fmla="*/ 347595 w 533400"/>
                      <a:gd name="connsiteY86" fmla="*/ 133371 h 209550"/>
                      <a:gd name="connsiteX87" fmla="*/ 347595 w 533400"/>
                      <a:gd name="connsiteY87" fmla="*/ 209571 h 209550"/>
                      <a:gd name="connsiteX88" fmla="*/ 366645 w 533400"/>
                      <a:gd name="connsiteY88" fmla="*/ 209571 h 209550"/>
                      <a:gd name="connsiteX89" fmla="*/ 366645 w 533400"/>
                      <a:gd name="connsiteY89" fmla="*/ 133371 h 209550"/>
                      <a:gd name="connsiteX90" fmla="*/ 385695 w 533400"/>
                      <a:gd name="connsiteY90" fmla="*/ 133371 h 209550"/>
                      <a:gd name="connsiteX91" fmla="*/ 385695 w 533400"/>
                      <a:gd name="connsiteY91" fmla="*/ 209571 h 209550"/>
                      <a:gd name="connsiteX92" fmla="*/ 404745 w 533400"/>
                      <a:gd name="connsiteY92" fmla="*/ 209571 h 209550"/>
                      <a:gd name="connsiteX93" fmla="*/ 404745 w 533400"/>
                      <a:gd name="connsiteY93" fmla="*/ 133371 h 209550"/>
                      <a:gd name="connsiteX94" fmla="*/ 421128 w 533400"/>
                      <a:gd name="connsiteY94" fmla="*/ 133371 h 209550"/>
                      <a:gd name="connsiteX95" fmla="*/ 404745 w 533400"/>
                      <a:gd name="connsiteY95" fmla="*/ 72220 h 209550"/>
                      <a:gd name="connsiteX96" fmla="*/ 404745 w 533400"/>
                      <a:gd name="connsiteY96" fmla="*/ 41645 h 209550"/>
                      <a:gd name="connsiteX97" fmla="*/ 419319 w 533400"/>
                      <a:gd name="connsiteY97" fmla="*/ 96890 h 209550"/>
                      <a:gd name="connsiteX98" fmla="*/ 430873 w 533400"/>
                      <a:gd name="connsiteY98" fmla="*/ 103814 h 209550"/>
                      <a:gd name="connsiteX99" fmla="*/ 437797 w 533400"/>
                      <a:gd name="connsiteY99" fmla="*/ 96890 h 209550"/>
                      <a:gd name="connsiteX100" fmla="*/ 452370 w 533400"/>
                      <a:gd name="connsiteY100" fmla="*/ 41645 h 209550"/>
                      <a:gd name="connsiteX101" fmla="*/ 452370 w 533400"/>
                      <a:gd name="connsiteY101" fmla="*/ 209571 h 209550"/>
                      <a:gd name="connsiteX102" fmla="*/ 471420 w 533400"/>
                      <a:gd name="connsiteY102" fmla="*/ 209571 h 209550"/>
                      <a:gd name="connsiteX103" fmla="*/ 471420 w 533400"/>
                      <a:gd name="connsiteY103" fmla="*/ 104796 h 209550"/>
                      <a:gd name="connsiteX104" fmla="*/ 490470 w 533400"/>
                      <a:gd name="connsiteY104" fmla="*/ 104796 h 209550"/>
                      <a:gd name="connsiteX105" fmla="*/ 490470 w 533400"/>
                      <a:gd name="connsiteY105" fmla="*/ 209571 h 209550"/>
                      <a:gd name="connsiteX106" fmla="*/ 509520 w 533400"/>
                      <a:gd name="connsiteY106" fmla="*/ 209571 h 209550"/>
                      <a:gd name="connsiteX107" fmla="*/ 509520 w 533400"/>
                      <a:gd name="connsiteY107" fmla="*/ 42217 h 209550"/>
                      <a:gd name="connsiteX108" fmla="*/ 523998 w 533400"/>
                      <a:gd name="connsiteY108" fmla="*/ 96890 h 209550"/>
                      <a:gd name="connsiteX109" fmla="*/ 533523 w 533400"/>
                      <a:gd name="connsiteY109" fmla="*/ 103939 h 209550"/>
                      <a:gd name="connsiteX110" fmla="*/ 536000 w 533400"/>
                      <a:gd name="connsiteY110" fmla="*/ 103939 h 209550"/>
                      <a:gd name="connsiteX111" fmla="*/ 542397 w 533400"/>
                      <a:gd name="connsiteY111" fmla="*/ 92085 h 209550"/>
                      <a:gd name="connsiteX112" fmla="*/ 542382 w 533400"/>
                      <a:gd name="connsiteY112" fmla="*/ 92032 h 20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533400" h="209550">
                        <a:moveTo>
                          <a:pt x="542382" y="92032"/>
                        </a:moveTo>
                        <a:lnTo>
                          <a:pt x="523998" y="22690"/>
                        </a:lnTo>
                        <a:cubicBezTo>
                          <a:pt x="523489" y="20728"/>
                          <a:pt x="522545" y="18905"/>
                          <a:pt x="521236" y="17356"/>
                        </a:cubicBezTo>
                        <a:cubicBezTo>
                          <a:pt x="514929" y="10830"/>
                          <a:pt x="507158" y="5900"/>
                          <a:pt x="498567" y="2974"/>
                        </a:cubicBezTo>
                        <a:cubicBezTo>
                          <a:pt x="492944" y="843"/>
                          <a:pt x="486956" y="-161"/>
                          <a:pt x="480945" y="21"/>
                        </a:cubicBezTo>
                        <a:cubicBezTo>
                          <a:pt x="474918" y="26"/>
                          <a:pt x="468932" y="1023"/>
                          <a:pt x="463229" y="2974"/>
                        </a:cubicBezTo>
                        <a:cubicBezTo>
                          <a:pt x="454612" y="5836"/>
                          <a:pt x="446851" y="10814"/>
                          <a:pt x="440655" y="17452"/>
                        </a:cubicBezTo>
                        <a:cubicBezTo>
                          <a:pt x="439401" y="19037"/>
                          <a:pt x="438464" y="20847"/>
                          <a:pt x="437892" y="22786"/>
                        </a:cubicBezTo>
                        <a:lnTo>
                          <a:pt x="428558" y="57171"/>
                        </a:lnTo>
                        <a:lnTo>
                          <a:pt x="419033" y="22690"/>
                        </a:lnTo>
                        <a:cubicBezTo>
                          <a:pt x="418469" y="20730"/>
                          <a:pt x="417495" y="18912"/>
                          <a:pt x="416175" y="17356"/>
                        </a:cubicBezTo>
                        <a:cubicBezTo>
                          <a:pt x="409909" y="10825"/>
                          <a:pt x="402168" y="5893"/>
                          <a:pt x="393601" y="2974"/>
                        </a:cubicBezTo>
                        <a:cubicBezTo>
                          <a:pt x="388033" y="883"/>
                          <a:pt x="382116" y="-119"/>
                          <a:pt x="376170" y="21"/>
                        </a:cubicBezTo>
                        <a:cubicBezTo>
                          <a:pt x="370141" y="10"/>
                          <a:pt x="364153" y="1008"/>
                          <a:pt x="358454" y="2974"/>
                        </a:cubicBezTo>
                        <a:cubicBezTo>
                          <a:pt x="349819" y="5858"/>
                          <a:pt x="342033" y="10832"/>
                          <a:pt x="335784" y="17452"/>
                        </a:cubicBezTo>
                        <a:cubicBezTo>
                          <a:pt x="334597" y="19064"/>
                          <a:pt x="333695" y="20868"/>
                          <a:pt x="333117" y="22786"/>
                        </a:cubicBezTo>
                        <a:lnTo>
                          <a:pt x="323592" y="58219"/>
                        </a:lnTo>
                        <a:lnTo>
                          <a:pt x="314067" y="23071"/>
                        </a:lnTo>
                        <a:cubicBezTo>
                          <a:pt x="313558" y="21109"/>
                          <a:pt x="312614" y="19286"/>
                          <a:pt x="311305" y="17737"/>
                        </a:cubicBezTo>
                        <a:cubicBezTo>
                          <a:pt x="304998" y="11211"/>
                          <a:pt x="297227" y="6281"/>
                          <a:pt x="288636" y="3355"/>
                        </a:cubicBezTo>
                        <a:cubicBezTo>
                          <a:pt x="283158" y="1142"/>
                          <a:pt x="277304" y="10"/>
                          <a:pt x="271395" y="21"/>
                        </a:cubicBezTo>
                        <a:cubicBezTo>
                          <a:pt x="265368" y="26"/>
                          <a:pt x="259382" y="1023"/>
                          <a:pt x="253679" y="2974"/>
                        </a:cubicBezTo>
                        <a:cubicBezTo>
                          <a:pt x="245062" y="5836"/>
                          <a:pt x="237301" y="10814"/>
                          <a:pt x="231105" y="17452"/>
                        </a:cubicBezTo>
                        <a:cubicBezTo>
                          <a:pt x="229851" y="19037"/>
                          <a:pt x="228914" y="20847"/>
                          <a:pt x="228342" y="22786"/>
                        </a:cubicBezTo>
                        <a:lnTo>
                          <a:pt x="219008" y="57171"/>
                        </a:lnTo>
                        <a:lnTo>
                          <a:pt x="209483" y="22690"/>
                        </a:lnTo>
                        <a:cubicBezTo>
                          <a:pt x="208919" y="20730"/>
                          <a:pt x="207945" y="18912"/>
                          <a:pt x="206625" y="17356"/>
                        </a:cubicBezTo>
                        <a:cubicBezTo>
                          <a:pt x="200359" y="10825"/>
                          <a:pt x="192618" y="5893"/>
                          <a:pt x="184051" y="2974"/>
                        </a:cubicBezTo>
                        <a:cubicBezTo>
                          <a:pt x="178484" y="883"/>
                          <a:pt x="172566" y="-119"/>
                          <a:pt x="166620" y="21"/>
                        </a:cubicBezTo>
                        <a:cubicBezTo>
                          <a:pt x="160591" y="10"/>
                          <a:pt x="154603" y="1008"/>
                          <a:pt x="148904" y="2974"/>
                        </a:cubicBezTo>
                        <a:cubicBezTo>
                          <a:pt x="140270" y="5858"/>
                          <a:pt x="132483" y="10832"/>
                          <a:pt x="126234" y="17452"/>
                        </a:cubicBezTo>
                        <a:cubicBezTo>
                          <a:pt x="125047" y="19064"/>
                          <a:pt x="124145" y="20868"/>
                          <a:pt x="123567" y="22786"/>
                        </a:cubicBezTo>
                        <a:lnTo>
                          <a:pt x="114042" y="58219"/>
                        </a:lnTo>
                        <a:lnTo>
                          <a:pt x="104517" y="23071"/>
                        </a:lnTo>
                        <a:cubicBezTo>
                          <a:pt x="104008" y="21109"/>
                          <a:pt x="103064" y="19286"/>
                          <a:pt x="101755" y="17737"/>
                        </a:cubicBezTo>
                        <a:cubicBezTo>
                          <a:pt x="95448" y="11211"/>
                          <a:pt x="87677" y="6281"/>
                          <a:pt x="79086" y="3355"/>
                        </a:cubicBezTo>
                        <a:cubicBezTo>
                          <a:pt x="73608" y="1142"/>
                          <a:pt x="67754" y="10"/>
                          <a:pt x="61845" y="21"/>
                        </a:cubicBezTo>
                        <a:cubicBezTo>
                          <a:pt x="55818" y="26"/>
                          <a:pt x="49832" y="1023"/>
                          <a:pt x="44129" y="2974"/>
                        </a:cubicBezTo>
                        <a:cubicBezTo>
                          <a:pt x="35512" y="5836"/>
                          <a:pt x="27751" y="10814"/>
                          <a:pt x="21555" y="17452"/>
                        </a:cubicBezTo>
                        <a:cubicBezTo>
                          <a:pt x="20301" y="19037"/>
                          <a:pt x="19364" y="20847"/>
                          <a:pt x="18792" y="22786"/>
                        </a:cubicBezTo>
                        <a:lnTo>
                          <a:pt x="314" y="92413"/>
                        </a:lnTo>
                        <a:cubicBezTo>
                          <a:pt x="-1017" y="97488"/>
                          <a:pt x="2006" y="102684"/>
                          <a:pt x="7077" y="104034"/>
                        </a:cubicBezTo>
                        <a:lnTo>
                          <a:pt x="9553" y="104034"/>
                        </a:lnTo>
                        <a:cubicBezTo>
                          <a:pt x="13981" y="104185"/>
                          <a:pt x="17928" y="101264"/>
                          <a:pt x="19078" y="96985"/>
                        </a:cubicBezTo>
                        <a:lnTo>
                          <a:pt x="33270" y="41645"/>
                        </a:lnTo>
                        <a:lnTo>
                          <a:pt x="33270" y="209571"/>
                        </a:lnTo>
                        <a:lnTo>
                          <a:pt x="52320" y="209571"/>
                        </a:lnTo>
                        <a:lnTo>
                          <a:pt x="52320" y="104796"/>
                        </a:lnTo>
                        <a:lnTo>
                          <a:pt x="71370" y="104796"/>
                        </a:lnTo>
                        <a:lnTo>
                          <a:pt x="71370" y="209571"/>
                        </a:lnTo>
                        <a:lnTo>
                          <a:pt x="90420" y="209571"/>
                        </a:lnTo>
                        <a:lnTo>
                          <a:pt x="90420" y="42217"/>
                        </a:lnTo>
                        <a:lnTo>
                          <a:pt x="104898" y="96890"/>
                        </a:lnTo>
                        <a:cubicBezTo>
                          <a:pt x="104898" y="102151"/>
                          <a:pt x="109163" y="106415"/>
                          <a:pt x="114423" y="106415"/>
                        </a:cubicBezTo>
                        <a:cubicBezTo>
                          <a:pt x="119684" y="106415"/>
                          <a:pt x="123948" y="102151"/>
                          <a:pt x="123948" y="96890"/>
                        </a:cubicBezTo>
                        <a:lnTo>
                          <a:pt x="138045" y="42217"/>
                        </a:lnTo>
                        <a:lnTo>
                          <a:pt x="138045" y="72220"/>
                        </a:lnTo>
                        <a:lnTo>
                          <a:pt x="121662" y="133371"/>
                        </a:lnTo>
                        <a:lnTo>
                          <a:pt x="138045" y="133371"/>
                        </a:lnTo>
                        <a:lnTo>
                          <a:pt x="138045" y="209571"/>
                        </a:lnTo>
                        <a:lnTo>
                          <a:pt x="157095" y="209571"/>
                        </a:lnTo>
                        <a:lnTo>
                          <a:pt x="157095" y="133371"/>
                        </a:lnTo>
                        <a:lnTo>
                          <a:pt x="176145" y="133371"/>
                        </a:lnTo>
                        <a:lnTo>
                          <a:pt x="176145" y="209571"/>
                        </a:lnTo>
                        <a:lnTo>
                          <a:pt x="195195" y="209571"/>
                        </a:lnTo>
                        <a:lnTo>
                          <a:pt x="195195" y="133371"/>
                        </a:lnTo>
                        <a:lnTo>
                          <a:pt x="211578" y="133371"/>
                        </a:lnTo>
                        <a:lnTo>
                          <a:pt x="195195" y="72220"/>
                        </a:lnTo>
                        <a:lnTo>
                          <a:pt x="195195" y="41645"/>
                        </a:lnTo>
                        <a:lnTo>
                          <a:pt x="209769" y="96890"/>
                        </a:lnTo>
                        <a:cubicBezTo>
                          <a:pt x="211048" y="101993"/>
                          <a:pt x="216221" y="105093"/>
                          <a:pt x="221323" y="103814"/>
                        </a:cubicBezTo>
                        <a:cubicBezTo>
                          <a:pt x="224731" y="102960"/>
                          <a:pt x="227393" y="100298"/>
                          <a:pt x="228247" y="96890"/>
                        </a:cubicBezTo>
                        <a:lnTo>
                          <a:pt x="242820" y="41645"/>
                        </a:lnTo>
                        <a:lnTo>
                          <a:pt x="242820" y="209571"/>
                        </a:lnTo>
                        <a:lnTo>
                          <a:pt x="261870" y="209571"/>
                        </a:lnTo>
                        <a:lnTo>
                          <a:pt x="261870" y="104796"/>
                        </a:lnTo>
                        <a:lnTo>
                          <a:pt x="280920" y="104796"/>
                        </a:lnTo>
                        <a:lnTo>
                          <a:pt x="280920" y="209571"/>
                        </a:lnTo>
                        <a:lnTo>
                          <a:pt x="299970" y="209571"/>
                        </a:lnTo>
                        <a:lnTo>
                          <a:pt x="299970" y="42217"/>
                        </a:lnTo>
                        <a:lnTo>
                          <a:pt x="314448" y="96890"/>
                        </a:lnTo>
                        <a:cubicBezTo>
                          <a:pt x="314448" y="102151"/>
                          <a:pt x="318713" y="106415"/>
                          <a:pt x="323973" y="106415"/>
                        </a:cubicBezTo>
                        <a:cubicBezTo>
                          <a:pt x="329234" y="106415"/>
                          <a:pt x="333498" y="102151"/>
                          <a:pt x="333498" y="96890"/>
                        </a:cubicBezTo>
                        <a:lnTo>
                          <a:pt x="347595" y="42217"/>
                        </a:lnTo>
                        <a:lnTo>
                          <a:pt x="347595" y="72220"/>
                        </a:lnTo>
                        <a:lnTo>
                          <a:pt x="331212" y="133371"/>
                        </a:lnTo>
                        <a:lnTo>
                          <a:pt x="347595" y="133371"/>
                        </a:lnTo>
                        <a:lnTo>
                          <a:pt x="347595" y="209571"/>
                        </a:lnTo>
                        <a:lnTo>
                          <a:pt x="366645" y="209571"/>
                        </a:lnTo>
                        <a:lnTo>
                          <a:pt x="366645" y="133371"/>
                        </a:lnTo>
                        <a:lnTo>
                          <a:pt x="385695" y="133371"/>
                        </a:lnTo>
                        <a:lnTo>
                          <a:pt x="385695" y="209571"/>
                        </a:lnTo>
                        <a:lnTo>
                          <a:pt x="404745" y="209571"/>
                        </a:lnTo>
                        <a:lnTo>
                          <a:pt x="404745" y="133371"/>
                        </a:lnTo>
                        <a:lnTo>
                          <a:pt x="421128" y="133371"/>
                        </a:lnTo>
                        <a:lnTo>
                          <a:pt x="404745" y="72220"/>
                        </a:lnTo>
                        <a:lnTo>
                          <a:pt x="404745" y="41645"/>
                        </a:lnTo>
                        <a:lnTo>
                          <a:pt x="419319" y="96890"/>
                        </a:lnTo>
                        <a:cubicBezTo>
                          <a:pt x="420598" y="101993"/>
                          <a:pt x="425771" y="105093"/>
                          <a:pt x="430873" y="103814"/>
                        </a:cubicBezTo>
                        <a:cubicBezTo>
                          <a:pt x="434281" y="102960"/>
                          <a:pt x="436943" y="100298"/>
                          <a:pt x="437797" y="96890"/>
                        </a:cubicBezTo>
                        <a:lnTo>
                          <a:pt x="452370" y="41645"/>
                        </a:lnTo>
                        <a:lnTo>
                          <a:pt x="452370" y="209571"/>
                        </a:lnTo>
                        <a:lnTo>
                          <a:pt x="471420" y="209571"/>
                        </a:lnTo>
                        <a:lnTo>
                          <a:pt x="471420" y="104796"/>
                        </a:lnTo>
                        <a:lnTo>
                          <a:pt x="490470" y="104796"/>
                        </a:lnTo>
                        <a:lnTo>
                          <a:pt x="490470" y="209571"/>
                        </a:lnTo>
                        <a:lnTo>
                          <a:pt x="509520" y="209571"/>
                        </a:lnTo>
                        <a:lnTo>
                          <a:pt x="509520" y="42217"/>
                        </a:lnTo>
                        <a:lnTo>
                          <a:pt x="523998" y="96890"/>
                        </a:lnTo>
                        <a:cubicBezTo>
                          <a:pt x="525148" y="101169"/>
                          <a:pt x="529095" y="104090"/>
                          <a:pt x="533523" y="103939"/>
                        </a:cubicBezTo>
                        <a:cubicBezTo>
                          <a:pt x="534346" y="104032"/>
                          <a:pt x="535177" y="104032"/>
                          <a:pt x="536000" y="103939"/>
                        </a:cubicBezTo>
                        <a:cubicBezTo>
                          <a:pt x="541039" y="102432"/>
                          <a:pt x="543904" y="97125"/>
                          <a:pt x="542397" y="92085"/>
                        </a:cubicBezTo>
                        <a:cubicBezTo>
                          <a:pt x="542392" y="92067"/>
                          <a:pt x="542387" y="92050"/>
                          <a:pt x="542382" y="92032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126">
                    <a:extLst>
                      <a:ext uri="{FF2B5EF4-FFF2-40B4-BE49-F238E27FC236}">
                        <a16:creationId xmlns:a16="http://schemas.microsoft.com/office/drawing/2014/main" id="{DBFF6694-09F7-F24B-E24E-C25D96E568F1}"/>
                      </a:ext>
                    </a:extLst>
                  </p:cNvPr>
                  <p:cNvSpPr/>
                  <p:nvPr/>
                </p:nvSpPr>
                <p:spPr>
                  <a:xfrm>
                    <a:off x="10813160" y="424732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127">
                    <a:extLst>
                      <a:ext uri="{FF2B5EF4-FFF2-40B4-BE49-F238E27FC236}">
                        <a16:creationId xmlns:a16="http://schemas.microsoft.com/office/drawing/2014/main" id="{334278B2-E4CE-BFCE-04C1-FFD150ACDB52}"/>
                      </a:ext>
                    </a:extLst>
                  </p:cNvPr>
                  <p:cNvSpPr/>
                  <p:nvPr/>
                </p:nvSpPr>
                <p:spPr>
                  <a:xfrm>
                    <a:off x="10917935" y="424732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: Shape 128">
                    <a:extLst>
                      <a:ext uri="{FF2B5EF4-FFF2-40B4-BE49-F238E27FC236}">
                        <a16:creationId xmlns:a16="http://schemas.microsoft.com/office/drawing/2014/main" id="{FA9E93AD-9632-C6B1-701C-B4D9B642C2C6}"/>
                      </a:ext>
                    </a:extLst>
                  </p:cNvPr>
                  <p:cNvSpPr/>
                  <p:nvPr/>
                </p:nvSpPr>
                <p:spPr>
                  <a:xfrm>
                    <a:off x="10708385" y="4247326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47625 w 47625"/>
                      <a:gd name="connsiteY1" fmla="*/ 23813 h 47625"/>
                      <a:gd name="connsiteX2" fmla="*/ 23813 w 47625"/>
                      <a:gd name="connsiteY2" fmla="*/ 0 h 47625"/>
                      <a:gd name="connsiteX3" fmla="*/ 0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36964" y="47625"/>
                          <a:pt x="47625" y="36964"/>
                          <a:pt x="47625" y="23813"/>
                        </a:cubicBezTo>
                        <a:cubicBezTo>
                          <a:pt x="47625" y="10661"/>
                          <a:pt x="36964" y="0"/>
                          <a:pt x="23813" y="0"/>
                        </a:cubicBezTo>
                        <a:cubicBezTo>
                          <a:pt x="10661" y="0"/>
                          <a:pt x="0" y="10661"/>
                          <a:pt x="0" y="23813"/>
                        </a:cubicBezTo>
                        <a:cubicBezTo>
                          <a:pt x="0" y="36964"/>
                          <a:pt x="10661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: Shape 129">
                    <a:extLst>
                      <a:ext uri="{FF2B5EF4-FFF2-40B4-BE49-F238E27FC236}">
                        <a16:creationId xmlns:a16="http://schemas.microsoft.com/office/drawing/2014/main" id="{67AC559B-57D5-1473-0526-7248D0C328FB}"/>
                      </a:ext>
                    </a:extLst>
                  </p:cNvPr>
                  <p:cNvSpPr/>
                  <p:nvPr/>
                </p:nvSpPr>
                <p:spPr>
                  <a:xfrm>
                    <a:off x="10670352" y="4304453"/>
                    <a:ext cx="333375" cy="209550"/>
                  </a:xfrm>
                  <a:custGeom>
                    <a:avLst/>
                    <a:gdLst>
                      <a:gd name="connsiteX0" fmla="*/ 333022 w 333375"/>
                      <a:gd name="connsiteY0" fmla="*/ 92034 h 209550"/>
                      <a:gd name="connsiteX1" fmla="*/ 314639 w 333375"/>
                      <a:gd name="connsiteY1" fmla="*/ 22692 h 209550"/>
                      <a:gd name="connsiteX2" fmla="*/ 311781 w 333375"/>
                      <a:gd name="connsiteY2" fmla="*/ 17358 h 209550"/>
                      <a:gd name="connsiteX3" fmla="*/ 289207 w 333375"/>
                      <a:gd name="connsiteY3" fmla="*/ 2975 h 209550"/>
                      <a:gd name="connsiteX4" fmla="*/ 271395 w 333375"/>
                      <a:gd name="connsiteY4" fmla="*/ 23 h 209550"/>
                      <a:gd name="connsiteX5" fmla="*/ 253679 w 333375"/>
                      <a:gd name="connsiteY5" fmla="*/ 2975 h 209550"/>
                      <a:gd name="connsiteX6" fmla="*/ 231009 w 333375"/>
                      <a:gd name="connsiteY6" fmla="*/ 17453 h 209550"/>
                      <a:gd name="connsiteX7" fmla="*/ 228342 w 333375"/>
                      <a:gd name="connsiteY7" fmla="*/ 22787 h 209550"/>
                      <a:gd name="connsiteX8" fmla="*/ 218817 w 333375"/>
                      <a:gd name="connsiteY8" fmla="*/ 58220 h 209550"/>
                      <a:gd name="connsiteX9" fmla="*/ 209292 w 333375"/>
                      <a:gd name="connsiteY9" fmla="*/ 23073 h 209550"/>
                      <a:gd name="connsiteX10" fmla="*/ 206530 w 333375"/>
                      <a:gd name="connsiteY10" fmla="*/ 17739 h 209550"/>
                      <a:gd name="connsiteX11" fmla="*/ 183861 w 333375"/>
                      <a:gd name="connsiteY11" fmla="*/ 3356 h 209550"/>
                      <a:gd name="connsiteX12" fmla="*/ 166620 w 333375"/>
                      <a:gd name="connsiteY12" fmla="*/ 23 h 209550"/>
                      <a:gd name="connsiteX13" fmla="*/ 148904 w 333375"/>
                      <a:gd name="connsiteY13" fmla="*/ 2975 h 209550"/>
                      <a:gd name="connsiteX14" fmla="*/ 126330 w 333375"/>
                      <a:gd name="connsiteY14" fmla="*/ 17453 h 209550"/>
                      <a:gd name="connsiteX15" fmla="*/ 123567 w 333375"/>
                      <a:gd name="connsiteY15" fmla="*/ 22787 h 209550"/>
                      <a:gd name="connsiteX16" fmla="*/ 114233 w 333375"/>
                      <a:gd name="connsiteY16" fmla="*/ 57173 h 209550"/>
                      <a:gd name="connsiteX17" fmla="*/ 104708 w 333375"/>
                      <a:gd name="connsiteY17" fmla="*/ 22692 h 209550"/>
                      <a:gd name="connsiteX18" fmla="*/ 101850 w 333375"/>
                      <a:gd name="connsiteY18" fmla="*/ 17358 h 209550"/>
                      <a:gd name="connsiteX19" fmla="*/ 79276 w 333375"/>
                      <a:gd name="connsiteY19" fmla="*/ 2975 h 209550"/>
                      <a:gd name="connsiteX20" fmla="*/ 61845 w 333375"/>
                      <a:gd name="connsiteY20" fmla="*/ 23 h 209550"/>
                      <a:gd name="connsiteX21" fmla="*/ 44129 w 333375"/>
                      <a:gd name="connsiteY21" fmla="*/ 2975 h 209550"/>
                      <a:gd name="connsiteX22" fmla="*/ 21459 w 333375"/>
                      <a:gd name="connsiteY22" fmla="*/ 17453 h 209550"/>
                      <a:gd name="connsiteX23" fmla="*/ 18792 w 333375"/>
                      <a:gd name="connsiteY23" fmla="*/ 22787 h 209550"/>
                      <a:gd name="connsiteX24" fmla="*/ 314 w 333375"/>
                      <a:gd name="connsiteY24" fmla="*/ 92415 h 209550"/>
                      <a:gd name="connsiteX25" fmla="*/ 7077 w 333375"/>
                      <a:gd name="connsiteY25" fmla="*/ 104036 h 209550"/>
                      <a:gd name="connsiteX26" fmla="*/ 9553 w 333375"/>
                      <a:gd name="connsiteY26" fmla="*/ 104036 h 209550"/>
                      <a:gd name="connsiteX27" fmla="*/ 19078 w 333375"/>
                      <a:gd name="connsiteY27" fmla="*/ 96987 h 209550"/>
                      <a:gd name="connsiteX28" fmla="*/ 33270 w 333375"/>
                      <a:gd name="connsiteY28" fmla="*/ 42218 h 209550"/>
                      <a:gd name="connsiteX29" fmla="*/ 33270 w 333375"/>
                      <a:gd name="connsiteY29" fmla="*/ 72222 h 209550"/>
                      <a:gd name="connsiteX30" fmla="*/ 16887 w 333375"/>
                      <a:gd name="connsiteY30" fmla="*/ 133373 h 209550"/>
                      <a:gd name="connsiteX31" fmla="*/ 33270 w 333375"/>
                      <a:gd name="connsiteY31" fmla="*/ 133373 h 209550"/>
                      <a:gd name="connsiteX32" fmla="*/ 33270 w 333375"/>
                      <a:gd name="connsiteY32" fmla="*/ 209573 h 209550"/>
                      <a:gd name="connsiteX33" fmla="*/ 52320 w 333375"/>
                      <a:gd name="connsiteY33" fmla="*/ 209573 h 209550"/>
                      <a:gd name="connsiteX34" fmla="*/ 52320 w 333375"/>
                      <a:gd name="connsiteY34" fmla="*/ 133373 h 209550"/>
                      <a:gd name="connsiteX35" fmla="*/ 71370 w 333375"/>
                      <a:gd name="connsiteY35" fmla="*/ 133373 h 209550"/>
                      <a:gd name="connsiteX36" fmla="*/ 71370 w 333375"/>
                      <a:gd name="connsiteY36" fmla="*/ 209573 h 209550"/>
                      <a:gd name="connsiteX37" fmla="*/ 90420 w 333375"/>
                      <a:gd name="connsiteY37" fmla="*/ 209573 h 209550"/>
                      <a:gd name="connsiteX38" fmla="*/ 90420 w 333375"/>
                      <a:gd name="connsiteY38" fmla="*/ 133373 h 209550"/>
                      <a:gd name="connsiteX39" fmla="*/ 106803 w 333375"/>
                      <a:gd name="connsiteY39" fmla="*/ 133373 h 209550"/>
                      <a:gd name="connsiteX40" fmla="*/ 90420 w 333375"/>
                      <a:gd name="connsiteY40" fmla="*/ 72222 h 209550"/>
                      <a:gd name="connsiteX41" fmla="*/ 90420 w 333375"/>
                      <a:gd name="connsiteY41" fmla="*/ 41647 h 209550"/>
                      <a:gd name="connsiteX42" fmla="*/ 104994 w 333375"/>
                      <a:gd name="connsiteY42" fmla="*/ 96892 h 209550"/>
                      <a:gd name="connsiteX43" fmla="*/ 116548 w 333375"/>
                      <a:gd name="connsiteY43" fmla="*/ 103816 h 209550"/>
                      <a:gd name="connsiteX44" fmla="*/ 123472 w 333375"/>
                      <a:gd name="connsiteY44" fmla="*/ 96892 h 209550"/>
                      <a:gd name="connsiteX45" fmla="*/ 138045 w 333375"/>
                      <a:gd name="connsiteY45" fmla="*/ 41647 h 209550"/>
                      <a:gd name="connsiteX46" fmla="*/ 138045 w 333375"/>
                      <a:gd name="connsiteY46" fmla="*/ 209573 h 209550"/>
                      <a:gd name="connsiteX47" fmla="*/ 157095 w 333375"/>
                      <a:gd name="connsiteY47" fmla="*/ 209573 h 209550"/>
                      <a:gd name="connsiteX48" fmla="*/ 157095 w 333375"/>
                      <a:gd name="connsiteY48" fmla="*/ 104798 h 209550"/>
                      <a:gd name="connsiteX49" fmla="*/ 176145 w 333375"/>
                      <a:gd name="connsiteY49" fmla="*/ 104798 h 209550"/>
                      <a:gd name="connsiteX50" fmla="*/ 176145 w 333375"/>
                      <a:gd name="connsiteY50" fmla="*/ 209573 h 209550"/>
                      <a:gd name="connsiteX51" fmla="*/ 195195 w 333375"/>
                      <a:gd name="connsiteY51" fmla="*/ 209573 h 209550"/>
                      <a:gd name="connsiteX52" fmla="*/ 195195 w 333375"/>
                      <a:gd name="connsiteY52" fmla="*/ 42218 h 209550"/>
                      <a:gd name="connsiteX53" fmla="*/ 209673 w 333375"/>
                      <a:gd name="connsiteY53" fmla="*/ 96892 h 209550"/>
                      <a:gd name="connsiteX54" fmla="*/ 219198 w 333375"/>
                      <a:gd name="connsiteY54" fmla="*/ 106417 h 209550"/>
                      <a:gd name="connsiteX55" fmla="*/ 228723 w 333375"/>
                      <a:gd name="connsiteY55" fmla="*/ 96892 h 209550"/>
                      <a:gd name="connsiteX56" fmla="*/ 242820 w 333375"/>
                      <a:gd name="connsiteY56" fmla="*/ 42218 h 209550"/>
                      <a:gd name="connsiteX57" fmla="*/ 242820 w 333375"/>
                      <a:gd name="connsiteY57" fmla="*/ 72222 h 209550"/>
                      <a:gd name="connsiteX58" fmla="*/ 226437 w 333375"/>
                      <a:gd name="connsiteY58" fmla="*/ 133373 h 209550"/>
                      <a:gd name="connsiteX59" fmla="*/ 242820 w 333375"/>
                      <a:gd name="connsiteY59" fmla="*/ 133373 h 209550"/>
                      <a:gd name="connsiteX60" fmla="*/ 242820 w 333375"/>
                      <a:gd name="connsiteY60" fmla="*/ 209573 h 209550"/>
                      <a:gd name="connsiteX61" fmla="*/ 261870 w 333375"/>
                      <a:gd name="connsiteY61" fmla="*/ 209573 h 209550"/>
                      <a:gd name="connsiteX62" fmla="*/ 261870 w 333375"/>
                      <a:gd name="connsiteY62" fmla="*/ 133373 h 209550"/>
                      <a:gd name="connsiteX63" fmla="*/ 280920 w 333375"/>
                      <a:gd name="connsiteY63" fmla="*/ 133373 h 209550"/>
                      <a:gd name="connsiteX64" fmla="*/ 280920 w 333375"/>
                      <a:gd name="connsiteY64" fmla="*/ 209573 h 209550"/>
                      <a:gd name="connsiteX65" fmla="*/ 299970 w 333375"/>
                      <a:gd name="connsiteY65" fmla="*/ 209573 h 209550"/>
                      <a:gd name="connsiteX66" fmla="*/ 299970 w 333375"/>
                      <a:gd name="connsiteY66" fmla="*/ 133373 h 209550"/>
                      <a:gd name="connsiteX67" fmla="*/ 316353 w 333375"/>
                      <a:gd name="connsiteY67" fmla="*/ 133373 h 209550"/>
                      <a:gd name="connsiteX68" fmla="*/ 299970 w 333375"/>
                      <a:gd name="connsiteY68" fmla="*/ 72222 h 209550"/>
                      <a:gd name="connsiteX69" fmla="*/ 299970 w 333375"/>
                      <a:gd name="connsiteY69" fmla="*/ 41647 h 209550"/>
                      <a:gd name="connsiteX70" fmla="*/ 314544 w 333375"/>
                      <a:gd name="connsiteY70" fmla="*/ 96892 h 209550"/>
                      <a:gd name="connsiteX71" fmla="*/ 324069 w 333375"/>
                      <a:gd name="connsiteY71" fmla="*/ 103940 h 209550"/>
                      <a:gd name="connsiteX72" fmla="*/ 326545 w 333375"/>
                      <a:gd name="connsiteY72" fmla="*/ 103940 h 209550"/>
                      <a:gd name="connsiteX73" fmla="*/ 333055 w 333375"/>
                      <a:gd name="connsiteY73" fmla="*/ 92147 h 209550"/>
                      <a:gd name="connsiteX74" fmla="*/ 333022 w 333375"/>
                      <a:gd name="connsiteY74" fmla="*/ 92034 h 20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333375" h="209550">
                        <a:moveTo>
                          <a:pt x="333022" y="92034"/>
                        </a:moveTo>
                        <a:lnTo>
                          <a:pt x="314639" y="22692"/>
                        </a:lnTo>
                        <a:cubicBezTo>
                          <a:pt x="314075" y="20732"/>
                          <a:pt x="313101" y="18914"/>
                          <a:pt x="311781" y="17358"/>
                        </a:cubicBezTo>
                        <a:cubicBezTo>
                          <a:pt x="305515" y="10828"/>
                          <a:pt x="297774" y="5895"/>
                          <a:pt x="289207" y="2975"/>
                        </a:cubicBezTo>
                        <a:cubicBezTo>
                          <a:pt x="283520" y="836"/>
                          <a:pt x="277468" y="-167"/>
                          <a:pt x="271395" y="23"/>
                        </a:cubicBezTo>
                        <a:cubicBezTo>
                          <a:pt x="265366" y="11"/>
                          <a:pt x="259378" y="1009"/>
                          <a:pt x="253679" y="2975"/>
                        </a:cubicBezTo>
                        <a:cubicBezTo>
                          <a:pt x="245045" y="5860"/>
                          <a:pt x="237258" y="10833"/>
                          <a:pt x="231009" y="17453"/>
                        </a:cubicBezTo>
                        <a:cubicBezTo>
                          <a:pt x="229822" y="19066"/>
                          <a:pt x="228920" y="20870"/>
                          <a:pt x="228342" y="22787"/>
                        </a:cubicBezTo>
                        <a:lnTo>
                          <a:pt x="218817" y="58220"/>
                        </a:lnTo>
                        <a:lnTo>
                          <a:pt x="209292" y="23073"/>
                        </a:lnTo>
                        <a:cubicBezTo>
                          <a:pt x="208783" y="21111"/>
                          <a:pt x="207839" y="19288"/>
                          <a:pt x="206530" y="17739"/>
                        </a:cubicBezTo>
                        <a:cubicBezTo>
                          <a:pt x="200223" y="11213"/>
                          <a:pt x="192452" y="6282"/>
                          <a:pt x="183861" y="3356"/>
                        </a:cubicBezTo>
                        <a:cubicBezTo>
                          <a:pt x="178383" y="1144"/>
                          <a:pt x="172529" y="12"/>
                          <a:pt x="166620" y="23"/>
                        </a:cubicBezTo>
                        <a:cubicBezTo>
                          <a:pt x="160593" y="27"/>
                          <a:pt x="154607" y="1025"/>
                          <a:pt x="148904" y="2975"/>
                        </a:cubicBezTo>
                        <a:cubicBezTo>
                          <a:pt x="140287" y="5838"/>
                          <a:pt x="132526" y="10815"/>
                          <a:pt x="126330" y="17453"/>
                        </a:cubicBezTo>
                        <a:cubicBezTo>
                          <a:pt x="125076" y="19038"/>
                          <a:pt x="124139" y="20849"/>
                          <a:pt x="123567" y="22787"/>
                        </a:cubicBezTo>
                        <a:lnTo>
                          <a:pt x="114233" y="57173"/>
                        </a:lnTo>
                        <a:lnTo>
                          <a:pt x="104708" y="22692"/>
                        </a:lnTo>
                        <a:cubicBezTo>
                          <a:pt x="104144" y="20732"/>
                          <a:pt x="103170" y="18914"/>
                          <a:pt x="101850" y="17358"/>
                        </a:cubicBezTo>
                        <a:cubicBezTo>
                          <a:pt x="95584" y="10828"/>
                          <a:pt x="87843" y="5895"/>
                          <a:pt x="79276" y="2975"/>
                        </a:cubicBezTo>
                        <a:cubicBezTo>
                          <a:pt x="73709" y="885"/>
                          <a:pt x="67791" y="-117"/>
                          <a:pt x="61845" y="23"/>
                        </a:cubicBezTo>
                        <a:cubicBezTo>
                          <a:pt x="55816" y="11"/>
                          <a:pt x="49828" y="1009"/>
                          <a:pt x="44129" y="2975"/>
                        </a:cubicBezTo>
                        <a:cubicBezTo>
                          <a:pt x="35495" y="5860"/>
                          <a:pt x="27708" y="10833"/>
                          <a:pt x="21459" y="17453"/>
                        </a:cubicBezTo>
                        <a:cubicBezTo>
                          <a:pt x="20272" y="19066"/>
                          <a:pt x="19370" y="20870"/>
                          <a:pt x="18792" y="22787"/>
                        </a:cubicBezTo>
                        <a:lnTo>
                          <a:pt x="314" y="92415"/>
                        </a:lnTo>
                        <a:cubicBezTo>
                          <a:pt x="-1017" y="97490"/>
                          <a:pt x="2006" y="102686"/>
                          <a:pt x="7077" y="104036"/>
                        </a:cubicBezTo>
                        <a:cubicBezTo>
                          <a:pt x="7899" y="104129"/>
                          <a:pt x="8730" y="104129"/>
                          <a:pt x="9553" y="104036"/>
                        </a:cubicBezTo>
                        <a:cubicBezTo>
                          <a:pt x="13981" y="104187"/>
                          <a:pt x="17928" y="101266"/>
                          <a:pt x="19078" y="96987"/>
                        </a:cubicBezTo>
                        <a:lnTo>
                          <a:pt x="33270" y="42218"/>
                        </a:lnTo>
                        <a:lnTo>
                          <a:pt x="33270" y="72222"/>
                        </a:lnTo>
                        <a:lnTo>
                          <a:pt x="16887" y="133373"/>
                        </a:lnTo>
                        <a:lnTo>
                          <a:pt x="33270" y="133373"/>
                        </a:lnTo>
                        <a:lnTo>
                          <a:pt x="33270" y="209573"/>
                        </a:lnTo>
                        <a:lnTo>
                          <a:pt x="52320" y="209573"/>
                        </a:lnTo>
                        <a:lnTo>
                          <a:pt x="52320" y="133373"/>
                        </a:lnTo>
                        <a:lnTo>
                          <a:pt x="71370" y="133373"/>
                        </a:lnTo>
                        <a:lnTo>
                          <a:pt x="71370" y="209573"/>
                        </a:lnTo>
                        <a:lnTo>
                          <a:pt x="90420" y="209573"/>
                        </a:lnTo>
                        <a:lnTo>
                          <a:pt x="90420" y="133373"/>
                        </a:lnTo>
                        <a:lnTo>
                          <a:pt x="106803" y="133373"/>
                        </a:lnTo>
                        <a:lnTo>
                          <a:pt x="90420" y="72222"/>
                        </a:lnTo>
                        <a:lnTo>
                          <a:pt x="90420" y="41647"/>
                        </a:lnTo>
                        <a:lnTo>
                          <a:pt x="104994" y="96892"/>
                        </a:lnTo>
                        <a:cubicBezTo>
                          <a:pt x="106273" y="101994"/>
                          <a:pt x="111446" y="105095"/>
                          <a:pt x="116548" y="103816"/>
                        </a:cubicBezTo>
                        <a:cubicBezTo>
                          <a:pt x="119956" y="102961"/>
                          <a:pt x="122618" y="100300"/>
                          <a:pt x="123472" y="96892"/>
                        </a:cubicBezTo>
                        <a:lnTo>
                          <a:pt x="138045" y="41647"/>
                        </a:lnTo>
                        <a:lnTo>
                          <a:pt x="138045" y="209573"/>
                        </a:lnTo>
                        <a:lnTo>
                          <a:pt x="157095" y="209573"/>
                        </a:lnTo>
                        <a:lnTo>
                          <a:pt x="157095" y="104798"/>
                        </a:lnTo>
                        <a:lnTo>
                          <a:pt x="176145" y="104798"/>
                        </a:lnTo>
                        <a:lnTo>
                          <a:pt x="176145" y="209573"/>
                        </a:lnTo>
                        <a:lnTo>
                          <a:pt x="195195" y="209573"/>
                        </a:lnTo>
                        <a:lnTo>
                          <a:pt x="195195" y="42218"/>
                        </a:lnTo>
                        <a:lnTo>
                          <a:pt x="209673" y="96892"/>
                        </a:lnTo>
                        <a:cubicBezTo>
                          <a:pt x="209673" y="102152"/>
                          <a:pt x="213938" y="106417"/>
                          <a:pt x="219198" y="106417"/>
                        </a:cubicBezTo>
                        <a:cubicBezTo>
                          <a:pt x="224459" y="106417"/>
                          <a:pt x="228723" y="102152"/>
                          <a:pt x="228723" y="96892"/>
                        </a:cubicBezTo>
                        <a:lnTo>
                          <a:pt x="242820" y="42218"/>
                        </a:lnTo>
                        <a:lnTo>
                          <a:pt x="242820" y="72222"/>
                        </a:lnTo>
                        <a:lnTo>
                          <a:pt x="226437" y="133373"/>
                        </a:lnTo>
                        <a:lnTo>
                          <a:pt x="242820" y="133373"/>
                        </a:lnTo>
                        <a:lnTo>
                          <a:pt x="242820" y="209573"/>
                        </a:lnTo>
                        <a:lnTo>
                          <a:pt x="261870" y="209573"/>
                        </a:lnTo>
                        <a:lnTo>
                          <a:pt x="261870" y="133373"/>
                        </a:lnTo>
                        <a:lnTo>
                          <a:pt x="280920" y="133373"/>
                        </a:lnTo>
                        <a:lnTo>
                          <a:pt x="280920" y="209573"/>
                        </a:lnTo>
                        <a:lnTo>
                          <a:pt x="299970" y="209573"/>
                        </a:lnTo>
                        <a:lnTo>
                          <a:pt x="299970" y="133373"/>
                        </a:lnTo>
                        <a:lnTo>
                          <a:pt x="316353" y="133373"/>
                        </a:lnTo>
                        <a:lnTo>
                          <a:pt x="299970" y="72222"/>
                        </a:lnTo>
                        <a:lnTo>
                          <a:pt x="299970" y="41647"/>
                        </a:lnTo>
                        <a:lnTo>
                          <a:pt x="314544" y="96892"/>
                        </a:lnTo>
                        <a:cubicBezTo>
                          <a:pt x="315693" y="101170"/>
                          <a:pt x="319640" y="104092"/>
                          <a:pt x="324069" y="103940"/>
                        </a:cubicBezTo>
                        <a:lnTo>
                          <a:pt x="326545" y="103940"/>
                        </a:lnTo>
                        <a:cubicBezTo>
                          <a:pt x="331599" y="102482"/>
                          <a:pt x="334515" y="97202"/>
                          <a:pt x="333055" y="92147"/>
                        </a:cubicBezTo>
                        <a:cubicBezTo>
                          <a:pt x="333045" y="92110"/>
                          <a:pt x="333033" y="92072"/>
                          <a:pt x="333022" y="92034"/>
                        </a:cubicBezTo>
                        <a:close/>
                      </a:path>
                    </a:pathLst>
                  </a:custGeom>
                  <a:solidFill>
                    <a:srgbClr val="293E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182834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" name="TextBox 130">
                  <a:extLst>
                    <a:ext uri="{FF2B5EF4-FFF2-40B4-BE49-F238E27FC236}">
                      <a16:creationId xmlns:a16="http://schemas.microsoft.com/office/drawing/2014/main" id="{EDF7C61E-CE3D-6A0B-A100-69CE8B694C06}"/>
                    </a:ext>
                  </a:extLst>
                </p:cNvPr>
                <p:cNvSpPr txBox="1"/>
                <p:nvPr/>
              </p:nvSpPr>
              <p:spPr>
                <a:xfrm>
                  <a:off x="20502937" y="7393763"/>
                  <a:ext cx="3174913" cy="5453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Profissionais  de Saúde</a:t>
                  </a:r>
                </a:p>
              </p:txBody>
            </p:sp>
            <p:sp>
              <p:nvSpPr>
                <p:cNvPr id="43" name="TextBox 132">
                  <a:extLst>
                    <a:ext uri="{FF2B5EF4-FFF2-40B4-BE49-F238E27FC236}">
                      <a16:creationId xmlns:a16="http://schemas.microsoft.com/office/drawing/2014/main" id="{566FD9FF-83EA-7C47-1F4C-969B358F143E}"/>
                    </a:ext>
                  </a:extLst>
                </p:cNvPr>
                <p:cNvSpPr txBox="1"/>
                <p:nvPr/>
              </p:nvSpPr>
              <p:spPr>
                <a:xfrm>
                  <a:off x="18284259" y="3470343"/>
                  <a:ext cx="2596867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Suporte a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Linhas de Cuidado</a:t>
                  </a:r>
                </a:p>
              </p:txBody>
            </p:sp>
            <p:sp>
              <p:nvSpPr>
                <p:cNvPr id="44" name="TextBox 133">
                  <a:extLst>
                    <a:ext uri="{FF2B5EF4-FFF2-40B4-BE49-F238E27FC236}">
                      <a16:creationId xmlns:a16="http://schemas.microsoft.com/office/drawing/2014/main" id="{96B2B463-74B6-A776-ACE2-0D7CBC523FBA}"/>
                    </a:ext>
                  </a:extLst>
                </p:cNvPr>
                <p:cNvSpPr txBox="1"/>
                <p:nvPr/>
              </p:nvSpPr>
              <p:spPr>
                <a:xfrm>
                  <a:off x="12306089" y="2246505"/>
                  <a:ext cx="2710471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Gestão de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Unidades de Saúde</a:t>
                  </a:r>
                </a:p>
              </p:txBody>
            </p:sp>
            <p:sp>
              <p:nvSpPr>
                <p:cNvPr id="45" name="TextBox 134">
                  <a:extLst>
                    <a:ext uri="{FF2B5EF4-FFF2-40B4-BE49-F238E27FC236}">
                      <a16:creationId xmlns:a16="http://schemas.microsoft.com/office/drawing/2014/main" id="{B2DD638D-0F94-28A0-18DA-B41998375CE4}"/>
                    </a:ext>
                  </a:extLst>
                </p:cNvPr>
                <p:cNvSpPr txBox="1"/>
                <p:nvPr/>
              </p:nvSpPr>
              <p:spPr>
                <a:xfrm>
                  <a:off x="16030260" y="2612318"/>
                  <a:ext cx="1815000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Gestão de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Operadoras</a:t>
                  </a:r>
                </a:p>
              </p:txBody>
            </p:sp>
            <p:pic>
              <p:nvPicPr>
                <p:cNvPr id="46" name="Graphic 135" descr="Network">
                  <a:extLst>
                    <a:ext uri="{FF2B5EF4-FFF2-40B4-BE49-F238E27FC236}">
                      <a16:creationId xmlns:a16="http://schemas.microsoft.com/office/drawing/2014/main" id="{6C82C1B2-7EAD-92AF-105E-9051C96B2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4066" y="1887301"/>
                  <a:ext cx="1845704" cy="1845704"/>
                </a:xfrm>
                <a:prstGeom prst="rect">
                  <a:avLst/>
                </a:prstGeom>
              </p:spPr>
            </p:pic>
            <p:sp>
              <p:nvSpPr>
                <p:cNvPr id="47" name="TextBox 136">
                  <a:extLst>
                    <a:ext uri="{FF2B5EF4-FFF2-40B4-BE49-F238E27FC236}">
                      <a16:creationId xmlns:a16="http://schemas.microsoft.com/office/drawing/2014/main" id="{50F420ED-F7E0-76A1-CB84-EEEA9A5D8A72}"/>
                    </a:ext>
                  </a:extLst>
                </p:cNvPr>
                <p:cNvSpPr txBox="1"/>
                <p:nvPr/>
              </p:nvSpPr>
              <p:spPr>
                <a:xfrm>
                  <a:off x="9511283" y="3436202"/>
                  <a:ext cx="1761539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Regulação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da Atenção</a:t>
                  </a:r>
                </a:p>
              </p:txBody>
            </p:sp>
            <p:cxnSp>
              <p:nvCxnSpPr>
                <p:cNvPr id="48" name="Straight Connector 137">
                  <a:extLst>
                    <a:ext uri="{FF2B5EF4-FFF2-40B4-BE49-F238E27FC236}">
                      <a16:creationId xmlns:a16="http://schemas.microsoft.com/office/drawing/2014/main" id="{EB3CEDC5-5473-C20B-5D55-D727287B1F8C}"/>
                    </a:ext>
                  </a:extLst>
                </p:cNvPr>
                <p:cNvCxnSpPr>
                  <a:cxnSpLocks/>
                  <a:stCxn id="47" idx="3"/>
                </p:cNvCxnSpPr>
                <p:nvPr/>
              </p:nvCxnSpPr>
              <p:spPr>
                <a:xfrm>
                  <a:off x="11272821" y="3885275"/>
                  <a:ext cx="1759473" cy="106604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" name="Straight Connector 138">
                  <a:extLst>
                    <a:ext uri="{FF2B5EF4-FFF2-40B4-BE49-F238E27FC236}">
                      <a16:creationId xmlns:a16="http://schemas.microsoft.com/office/drawing/2014/main" id="{ACB0E913-8CA0-8DCB-01A5-D8427CF2C0E4}"/>
                    </a:ext>
                  </a:extLst>
                </p:cNvPr>
                <p:cNvCxnSpPr>
                  <a:cxnSpLocks/>
                  <a:stCxn id="24" idx="3"/>
                </p:cNvCxnSpPr>
                <p:nvPr/>
              </p:nvCxnSpPr>
              <p:spPr>
                <a:xfrm>
                  <a:off x="10125092" y="5995888"/>
                  <a:ext cx="2350044" cy="21941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" name="Straight Connector 139">
                  <a:extLst>
                    <a:ext uri="{FF2B5EF4-FFF2-40B4-BE49-F238E27FC236}">
                      <a16:creationId xmlns:a16="http://schemas.microsoft.com/office/drawing/2014/main" id="{C988E1EF-B490-B52B-EF7D-332A1963B60C}"/>
                    </a:ext>
                  </a:extLst>
                </p:cNvPr>
                <p:cNvCxnSpPr>
                  <a:cxnSpLocks/>
                  <a:stCxn id="26" idx="3"/>
                </p:cNvCxnSpPr>
                <p:nvPr/>
              </p:nvCxnSpPr>
              <p:spPr>
                <a:xfrm flipV="1">
                  <a:off x="10474249" y="7339713"/>
                  <a:ext cx="4436642" cy="133872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1" name="Straight Connector 140">
                  <a:extLst>
                    <a:ext uri="{FF2B5EF4-FFF2-40B4-BE49-F238E27FC236}">
                      <a16:creationId xmlns:a16="http://schemas.microsoft.com/office/drawing/2014/main" id="{2AC5C962-4BE1-9EAC-10B8-C1A3ADEF1F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809037" y="7916983"/>
                  <a:ext cx="2658234" cy="216002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" name="Straight Connector 141">
                  <a:extLst>
                    <a:ext uri="{FF2B5EF4-FFF2-40B4-BE49-F238E27FC236}">
                      <a16:creationId xmlns:a16="http://schemas.microsoft.com/office/drawing/2014/main" id="{37D66910-EC29-BD25-1513-3D6B8B2900EE}"/>
                    </a:ext>
                  </a:extLst>
                </p:cNvPr>
                <p:cNvCxnSpPr>
                  <a:cxnSpLocks/>
                  <a:endCxn id="45" idx="2"/>
                </p:cNvCxnSpPr>
                <p:nvPr/>
              </p:nvCxnSpPr>
              <p:spPr>
                <a:xfrm flipV="1">
                  <a:off x="16002531" y="3510462"/>
                  <a:ext cx="935230" cy="149906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" name="Straight Connector 142">
                  <a:extLst>
                    <a:ext uri="{FF2B5EF4-FFF2-40B4-BE49-F238E27FC236}">
                      <a16:creationId xmlns:a16="http://schemas.microsoft.com/office/drawing/2014/main" id="{9F4661D5-7C30-E2EA-CC37-1EF6832E48A7}"/>
                    </a:ext>
                  </a:extLst>
                </p:cNvPr>
                <p:cNvCxnSpPr>
                  <a:cxnSpLocks/>
                  <a:endCxn id="44" idx="2"/>
                </p:cNvCxnSpPr>
                <p:nvPr/>
              </p:nvCxnSpPr>
              <p:spPr>
                <a:xfrm flipH="1" flipV="1">
                  <a:off x="13661325" y="3144648"/>
                  <a:ext cx="273533" cy="148291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" name="Straight Connector 143">
                  <a:extLst>
                    <a:ext uri="{FF2B5EF4-FFF2-40B4-BE49-F238E27FC236}">
                      <a16:creationId xmlns:a16="http://schemas.microsoft.com/office/drawing/2014/main" id="{FE3E231F-65FC-3E50-4589-1D576E68E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651977" y="8007404"/>
                  <a:ext cx="1683786" cy="20818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" name="Straight Connector 144">
                  <a:extLst>
                    <a:ext uri="{FF2B5EF4-FFF2-40B4-BE49-F238E27FC236}">
                      <a16:creationId xmlns:a16="http://schemas.microsoft.com/office/drawing/2014/main" id="{9C387050-5B76-3D10-3E92-291F02C49B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8672" y="4422517"/>
                  <a:ext cx="1736040" cy="126440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pic>
              <p:nvPicPr>
                <p:cNvPr id="56" name="Imagem 55">
                  <a:extLst>
                    <a:ext uri="{FF2B5EF4-FFF2-40B4-BE49-F238E27FC236}">
                      <a16:creationId xmlns:a16="http://schemas.microsoft.com/office/drawing/2014/main" id="{67DAEAF2-E393-61B6-C01B-E19F1DEBC0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duotone>
                    <a:prstClr val="black"/>
                    <a:srgbClr val="293E59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56392" y="3732953"/>
                  <a:ext cx="6260540" cy="6478110"/>
                </a:xfrm>
                <a:prstGeom prst="rect">
                  <a:avLst/>
                </a:prstGeom>
              </p:spPr>
            </p:pic>
            <p:pic>
              <p:nvPicPr>
                <p:cNvPr id="57" name="Graphic 99" descr="Doctor">
                  <a:extLst>
                    <a:ext uri="{FF2B5EF4-FFF2-40B4-BE49-F238E27FC236}">
                      <a16:creationId xmlns:a16="http://schemas.microsoft.com/office/drawing/2014/main" id="{5A75931C-FC9E-67CC-3832-BA93DF2CEA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13269" y="6059072"/>
                  <a:ext cx="1623446" cy="1623446"/>
                </a:xfrm>
                <a:prstGeom prst="rect">
                  <a:avLst/>
                </a:prstGeom>
              </p:spPr>
            </p:pic>
            <p:sp>
              <p:nvSpPr>
                <p:cNvPr id="58" name="TextBox 131">
                  <a:extLst>
                    <a:ext uri="{FF2B5EF4-FFF2-40B4-BE49-F238E27FC236}">
                      <a16:creationId xmlns:a16="http://schemas.microsoft.com/office/drawing/2014/main" id="{C54BF2F2-62F7-70FD-2316-6D66444DC0F6}"/>
                    </a:ext>
                  </a:extLst>
                </p:cNvPr>
                <p:cNvSpPr txBox="1"/>
                <p:nvPr/>
              </p:nvSpPr>
              <p:spPr>
                <a:xfrm>
                  <a:off x="20130666" y="5087880"/>
                  <a:ext cx="2810711" cy="898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8283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Serviços de </a:t>
                  </a:r>
                  <a:b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pt-B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93E5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Informação e Alerta</a:t>
                  </a:r>
                </a:p>
              </p:txBody>
            </p:sp>
            <p:cxnSp>
              <p:nvCxnSpPr>
                <p:cNvPr id="59" name="Straight Connector 139">
                  <a:extLst>
                    <a:ext uri="{FF2B5EF4-FFF2-40B4-BE49-F238E27FC236}">
                      <a16:creationId xmlns:a16="http://schemas.microsoft.com/office/drawing/2014/main" id="{7BDE29FA-C4AD-7634-8258-516E83A93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314748" y="9490355"/>
                  <a:ext cx="658399" cy="92340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" name="Straight Connector 139">
                  <a:extLst>
                    <a:ext uri="{FF2B5EF4-FFF2-40B4-BE49-F238E27FC236}">
                      <a16:creationId xmlns:a16="http://schemas.microsoft.com/office/drawing/2014/main" id="{DF3CA1BD-5EF8-E2C7-7A89-021BC1C0A8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5622507" y="9260470"/>
                  <a:ext cx="492802" cy="9763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" name="Straight Connector 139">
                  <a:extLst>
                    <a:ext uri="{FF2B5EF4-FFF2-40B4-BE49-F238E27FC236}">
                      <a16:creationId xmlns:a16="http://schemas.microsoft.com/office/drawing/2014/main" id="{8E006769-04E8-9633-7744-5D7092D9F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7246020" y="7442017"/>
                  <a:ext cx="3639776" cy="14067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" name="Straight Connector 139">
                  <a:extLst>
                    <a:ext uri="{FF2B5EF4-FFF2-40B4-BE49-F238E27FC236}">
                      <a16:creationId xmlns:a16="http://schemas.microsoft.com/office/drawing/2014/main" id="{044164FC-F85D-45F8-B3C3-1C32C66E71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7784735" y="6087230"/>
                  <a:ext cx="3515368" cy="105158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" name="Straight Connector 139">
                  <a:extLst>
                    <a:ext uri="{FF2B5EF4-FFF2-40B4-BE49-F238E27FC236}">
                      <a16:creationId xmlns:a16="http://schemas.microsoft.com/office/drawing/2014/main" id="{BC74D81F-4556-A035-FB5B-36B385EF3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490789" y="5160809"/>
                  <a:ext cx="2979743" cy="6919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93E59"/>
                  </a:solidFill>
                  <a:prstDash val="solid"/>
                  <a:miter lim="800000"/>
                </a:ln>
                <a:effectLst/>
              </p:spPr>
            </p:cxnSp>
          </p:grpSp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6FE526B5-310E-500A-CCAE-2CA0B702C3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96583" y="2245665"/>
                <a:ext cx="5333132" cy="2366670"/>
              </a:xfrm>
              <a:prstGeom prst="rect">
                <a:avLst/>
              </a:prstGeom>
            </p:spPr>
          </p:pic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490A46EE-D7FC-D92C-56CF-BAB3299E66C0}"/>
                </a:ext>
              </a:extLst>
            </p:cNvPr>
            <p:cNvGrpSpPr/>
            <p:nvPr/>
          </p:nvGrpSpPr>
          <p:grpSpPr>
            <a:xfrm>
              <a:off x="13526364" y="636944"/>
              <a:ext cx="6615651" cy="5886092"/>
              <a:chOff x="13526364" y="636944"/>
              <a:chExt cx="6615651" cy="5886092"/>
            </a:xfrm>
          </p:grpSpPr>
          <p:sp>
            <p:nvSpPr>
              <p:cNvPr id="16" name="Espaço Reservado para Imagem 3">
                <a:extLst>
                  <a:ext uri="{FF2B5EF4-FFF2-40B4-BE49-F238E27FC236}">
                    <a16:creationId xmlns:a16="http://schemas.microsoft.com/office/drawing/2014/main" id="{726FC2AE-638D-E06C-415F-14B1141D77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61130" y="1016892"/>
                <a:ext cx="4080884" cy="43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7A1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Plataformas SUS Digital</a:t>
                </a:r>
                <a:endPara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7A1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  <p:pic>
            <p:nvPicPr>
              <p:cNvPr id="17" name="Espaço Reservado para Conteúdo 11">
                <a:extLst>
                  <a:ext uri="{FF2B5EF4-FFF2-40B4-BE49-F238E27FC236}">
                    <a16:creationId xmlns:a16="http://schemas.microsoft.com/office/drawing/2014/main" id="{F7132494-76AB-AE69-5DAB-9D4B346DF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526364" y="636944"/>
                <a:ext cx="4457109" cy="5886092"/>
              </a:xfrm>
              <a:prstGeom prst="rect">
                <a:avLst/>
              </a:prstGeom>
            </p:spPr>
          </p:pic>
          <p:sp>
            <p:nvSpPr>
              <p:cNvPr id="18" name="Espaço Reservado para Imagem 3">
                <a:extLst>
                  <a:ext uri="{FF2B5EF4-FFF2-40B4-BE49-F238E27FC236}">
                    <a16:creationId xmlns:a16="http://schemas.microsoft.com/office/drawing/2014/main" id="{BE4C64AC-E779-D26C-3C28-38734AD18D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61130" y="1520170"/>
                <a:ext cx="4080885" cy="43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7A1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Federalização</a:t>
                </a:r>
                <a:endPara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7A1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  <p:sp>
            <p:nvSpPr>
              <p:cNvPr id="19" name="Espaço Reservado para Imagem 3">
                <a:extLst>
                  <a:ext uri="{FF2B5EF4-FFF2-40B4-BE49-F238E27FC236}">
                    <a16:creationId xmlns:a16="http://schemas.microsoft.com/office/drawing/2014/main" id="{83805457-15EA-58F5-5BA4-356233C418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61130" y="2023448"/>
                <a:ext cx="4080885" cy="43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7A1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Políticas públicas</a:t>
                </a:r>
                <a:endPara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7A1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  <p:sp>
            <p:nvSpPr>
              <p:cNvPr id="20" name="Espaço Reservado para Imagem 3">
                <a:extLst>
                  <a:ext uri="{FF2B5EF4-FFF2-40B4-BE49-F238E27FC236}">
                    <a16:creationId xmlns:a16="http://schemas.microsoft.com/office/drawing/2014/main" id="{BB5BD7DC-C5D9-193D-97A7-464F23D894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23131" y="2526725"/>
                <a:ext cx="3146503" cy="4987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24798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7A1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Pesquisa</a:t>
                </a:r>
                <a:endPara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7A1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p:grpSp>
      </p:grpSp>
      <p:pic>
        <p:nvPicPr>
          <p:cNvPr id="11" name="Envio" descr="Uma imagem contendo no interior, pessoa, mesa, segurando&#10;&#10;Descrição gerada automaticamente">
            <a:extLst>
              <a:ext uri="{FF2B5EF4-FFF2-40B4-BE49-F238E27FC236}">
                <a16:creationId xmlns:a16="http://schemas.microsoft.com/office/drawing/2014/main" id="{C2A7430B-EC75-755D-CE18-D0B32F9B1FE2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3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697" r="45689"/>
          <a:stretch/>
        </p:blipFill>
        <p:spPr>
          <a:xfrm>
            <a:off x="3527911" y="-1"/>
            <a:ext cx="1659841" cy="6858001"/>
          </a:xfrm>
          <a:prstGeom prst="rect">
            <a:avLst/>
          </a:prstGeom>
        </p:spPr>
      </p:pic>
      <p:sp>
        <p:nvSpPr>
          <p:cNvPr id="12" name="Tx Integração e envio">
            <a:extLst>
              <a:ext uri="{FF2B5EF4-FFF2-40B4-BE49-F238E27FC236}">
                <a16:creationId xmlns:a16="http://schemas.microsoft.com/office/drawing/2014/main" id="{B603A11D-22B1-7DDA-CFB2-DA65ED1FC554}"/>
              </a:ext>
            </a:extLst>
          </p:cNvPr>
          <p:cNvSpPr txBox="1">
            <a:spLocks/>
          </p:cNvSpPr>
          <p:nvPr/>
        </p:nvSpPr>
        <p:spPr>
          <a:xfrm>
            <a:off x="3559664" y="3018824"/>
            <a:ext cx="1729336" cy="820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j-ea"/>
                <a:cs typeface="+mj-cs"/>
              </a:rPr>
              <a:t>INT</a:t>
            </a:r>
            <a:endParaRPr kumimoji="0" lang="en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Bold" pitchFamily="2" charset="77"/>
              <a:ea typeface="+mj-ea"/>
              <a:cs typeface="+mj-cs"/>
            </a:endParaRPr>
          </a:p>
        </p:txBody>
      </p:sp>
      <p:pic>
        <p:nvPicPr>
          <p:cNvPr id="6" name="Computacional" descr="Texto&#10;&#10;Descrição gerada automaticamente">
            <a:extLst>
              <a:ext uri="{FF2B5EF4-FFF2-40B4-BE49-F238E27FC236}">
                <a16:creationId xmlns:a16="http://schemas.microsoft.com/office/drawing/2014/main" id="{2B0B8D68-426E-D6F4-F103-640C084B4A07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947" r="50521"/>
          <a:stretch/>
        </p:blipFill>
        <p:spPr>
          <a:xfrm>
            <a:off x="1837084" y="-1"/>
            <a:ext cx="1771701" cy="6858001"/>
          </a:xfrm>
          <a:prstGeom prst="rect">
            <a:avLst/>
          </a:prstGeom>
        </p:spPr>
      </p:pic>
      <p:sp>
        <p:nvSpPr>
          <p:cNvPr id="9" name="Tx computacional">
            <a:extLst>
              <a:ext uri="{FF2B5EF4-FFF2-40B4-BE49-F238E27FC236}">
                <a16:creationId xmlns:a16="http://schemas.microsoft.com/office/drawing/2014/main" id="{EAD22072-0C67-B3E3-3F63-AB2774E6C882}"/>
              </a:ext>
            </a:extLst>
          </p:cNvPr>
          <p:cNvSpPr txBox="1">
            <a:spLocks/>
          </p:cNvSpPr>
          <p:nvPr/>
        </p:nvSpPr>
        <p:spPr>
          <a:xfrm>
            <a:off x="1837084" y="3018600"/>
            <a:ext cx="1762700" cy="8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j-ea"/>
                <a:cs typeface="+mj-cs"/>
              </a:rPr>
              <a:t>MC</a:t>
            </a:r>
            <a:endParaRPr kumimoji="0" lang="en-BR" sz="6000" b="0" i="0" u="none" strike="noStrike" kern="1200" cap="none" spc="0" normalizeH="0" baseline="0" noProof="0" dirty="0">
              <a:ln>
                <a:noFill/>
              </a:ln>
              <a:solidFill>
                <a:srgbClr val="FF5500"/>
              </a:solidFill>
              <a:effectLst/>
              <a:uLnTx/>
              <a:uFillTx/>
              <a:latin typeface="Montserrat ExtraBold" pitchFamily="2" charset="77"/>
              <a:ea typeface="+mj-ea"/>
              <a:cs typeface="+mj-cs"/>
            </a:endParaRPr>
          </a:p>
        </p:txBody>
      </p:sp>
      <p:pic>
        <p:nvPicPr>
          <p:cNvPr id="5" name="Informacional" descr="Imagem em preto e branco de pessoa com a mão&#10;&#10;Descrição gerada automaticamente com confiança baixa">
            <a:extLst>
              <a:ext uri="{FF2B5EF4-FFF2-40B4-BE49-F238E27FC236}">
                <a16:creationId xmlns:a16="http://schemas.microsoft.com/office/drawing/2014/main" id="{B7794CD1-131F-75B9-7BC8-8E386B68DC83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402" r="46058"/>
          <a:stretch/>
        </p:blipFill>
        <p:spPr>
          <a:xfrm>
            <a:off x="-297" y="0"/>
            <a:ext cx="1894567" cy="6858000"/>
          </a:xfrm>
          <a:prstGeom prst="rect">
            <a:avLst/>
          </a:prstGeom>
        </p:spPr>
      </p:pic>
      <p:sp>
        <p:nvSpPr>
          <p:cNvPr id="3" name="Tx informacional">
            <a:extLst>
              <a:ext uri="{FF2B5EF4-FFF2-40B4-BE49-F238E27FC236}">
                <a16:creationId xmlns:a16="http://schemas.microsoft.com/office/drawing/2014/main" id="{C33578A9-2C8C-F5D2-6697-B307FB201149}"/>
              </a:ext>
            </a:extLst>
          </p:cNvPr>
          <p:cNvSpPr txBox="1">
            <a:spLocks/>
          </p:cNvSpPr>
          <p:nvPr/>
        </p:nvSpPr>
        <p:spPr>
          <a:xfrm>
            <a:off x="-298" y="3018825"/>
            <a:ext cx="1894567" cy="820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j-ea"/>
                <a:cs typeface="+mj-cs"/>
              </a:rPr>
              <a:t>MI</a:t>
            </a:r>
            <a:endParaRPr kumimoji="0" lang="en-BR" sz="6000" b="0" i="0" u="none" strike="noStrike" kern="1200" cap="none" spc="0" normalizeH="0" baseline="0" noProof="0" dirty="0">
              <a:ln>
                <a:noFill/>
              </a:ln>
              <a:solidFill>
                <a:srgbClr val="FF5500"/>
              </a:solidFill>
              <a:effectLst/>
              <a:uLnTx/>
              <a:uFillTx/>
              <a:latin typeface="Montserrat ExtraBold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304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ítulo 5">
            <a:extLst>
              <a:ext uri="{FF2B5EF4-FFF2-40B4-BE49-F238E27FC236}">
                <a16:creationId xmlns:a16="http://schemas.microsoft.com/office/drawing/2014/main" id="{EBD7249E-C1C9-5853-FB53-E61BD27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88" y="869269"/>
            <a:ext cx="5823269" cy="420590"/>
          </a:xfrm>
        </p:spPr>
        <p:txBody>
          <a:bodyPr>
            <a:normAutofit fontScale="90000"/>
          </a:bodyPr>
          <a:lstStyle/>
          <a:p>
            <a:r>
              <a:rPr lang="pt-BR" sz="3400">
                <a:ea typeface="+mj-lt"/>
                <a:cs typeface="+mj-lt"/>
              </a:rPr>
              <a:t>Dados na RNDS </a:t>
            </a:r>
            <a:endParaRPr lang="pt-BR" sz="3400" b="0">
              <a:solidFill>
                <a:srgbClr val="000000"/>
              </a:solidFill>
              <a:ea typeface="+mj-lt"/>
              <a:cs typeface="+mj-lt"/>
            </a:endParaRPr>
          </a:p>
          <a:p>
            <a:endParaRPr lang="pt-BR">
              <a:cs typeface="Calibri"/>
            </a:endParaRPr>
          </a:p>
        </p:txBody>
      </p: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F97022D0-14C7-5703-4773-47D44AE82A54}"/>
              </a:ext>
            </a:extLst>
          </p:cNvPr>
          <p:cNvGrpSpPr/>
          <p:nvPr/>
        </p:nvGrpSpPr>
        <p:grpSpPr>
          <a:xfrm>
            <a:off x="2576632" y="1696184"/>
            <a:ext cx="2135522" cy="1766624"/>
            <a:chOff x="3442912" y="1353285"/>
            <a:chExt cx="2230368" cy="1991723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B3112F23-B2AB-AB11-6A21-E7FA8A6B0D5B}"/>
                </a:ext>
              </a:extLst>
            </p:cNvPr>
            <p:cNvSpPr/>
            <p:nvPr/>
          </p:nvSpPr>
          <p:spPr>
            <a:xfrm>
              <a:off x="3640899" y="1763414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>
                  <a:solidFill>
                    <a:schemeClr val="bg1"/>
                  </a:solidFill>
                  <a:latin typeface="+mj-lt"/>
                </a:rPr>
                <a:t>1,2B</a:t>
              </a:r>
              <a:endParaRPr lang="pt-BR" sz="1800" b="1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>
                  <a:solidFill>
                    <a:schemeClr val="bg1"/>
                  </a:solidFill>
                  <a:latin typeface="+mj-lt"/>
                </a:rPr>
                <a:t>Registros de Imunobiológicos Administrados</a:t>
              </a:r>
              <a:br>
                <a:rPr lang="pt-BR" sz="1400">
                  <a:latin typeface="+mj-lt"/>
                </a:rPr>
              </a:br>
              <a:r>
                <a:rPr lang="pt-BR" sz="1400">
                  <a:solidFill>
                    <a:schemeClr val="bg1"/>
                  </a:solidFill>
                  <a:latin typeface="+mj-lt"/>
                </a:rPr>
                <a:t>(RIA)</a:t>
              </a:r>
              <a:endParaRPr lang="pt-BR" sz="140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8FDC2C85-3CEE-22B5-70FC-8B23F33CDAC1}"/>
                </a:ext>
              </a:extLst>
            </p:cNvPr>
            <p:cNvGrpSpPr/>
            <p:nvPr/>
          </p:nvGrpSpPr>
          <p:grpSpPr>
            <a:xfrm>
              <a:off x="3442912" y="1353285"/>
              <a:ext cx="844061" cy="844061"/>
              <a:chOff x="3442912" y="1353285"/>
              <a:chExt cx="844061" cy="844061"/>
            </a:xfrm>
          </p:grpSpPr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154125B6-59B9-2355-A0DB-BE626961BC9A}"/>
                  </a:ext>
                </a:extLst>
              </p:cNvPr>
              <p:cNvSpPr/>
              <p:nvPr/>
            </p:nvSpPr>
            <p:spPr>
              <a:xfrm>
                <a:off x="3442912" y="1353285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6" name="Gráfico 55" descr="Agulha com preenchimento sólido">
                <a:extLst>
                  <a:ext uri="{FF2B5EF4-FFF2-40B4-BE49-F238E27FC236}">
                    <a16:creationId xmlns:a16="http://schemas.microsoft.com/office/drawing/2014/main" id="{D594A5C0-04FD-BB69-510C-2E82FCB50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85105" y="1441568"/>
                <a:ext cx="592763" cy="621390"/>
              </a:xfrm>
              <a:prstGeom prst="rect">
                <a:avLst/>
              </a:prstGeom>
            </p:spPr>
          </p:pic>
        </p:grpSp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A7341314-6551-5C2D-0577-3FE74872EA04}"/>
              </a:ext>
            </a:extLst>
          </p:cNvPr>
          <p:cNvGrpSpPr/>
          <p:nvPr/>
        </p:nvGrpSpPr>
        <p:grpSpPr>
          <a:xfrm>
            <a:off x="4763970" y="1708885"/>
            <a:ext cx="2163390" cy="1749232"/>
            <a:chOff x="5912550" y="1375833"/>
            <a:chExt cx="2259473" cy="1972113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86BBB8A8-0913-B08A-1336-E3AB6A6BE052}"/>
                </a:ext>
              </a:extLst>
            </p:cNvPr>
            <p:cNvSpPr/>
            <p:nvPr/>
          </p:nvSpPr>
          <p:spPr>
            <a:xfrm>
              <a:off x="6139642" y="1766352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800" b="1">
                  <a:solidFill>
                    <a:schemeClr val="bg1"/>
                  </a:solidFill>
                  <a:latin typeface="+mj-lt"/>
                </a:rPr>
                <a:t>15,5M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>
                  <a:solidFill>
                    <a:schemeClr val="bg1"/>
                  </a:solidFill>
                  <a:latin typeface="+mj-lt"/>
                </a:rPr>
                <a:t>Autorização de Internações </a:t>
              </a:r>
              <a:br>
                <a:rPr lang="pt-BR" sz="1400">
                  <a:solidFill>
                    <a:schemeClr val="bg1"/>
                  </a:solidFill>
                  <a:latin typeface="+mj-lt"/>
                </a:rPr>
              </a:br>
              <a:r>
                <a:rPr lang="pt-BR" sz="1400">
                  <a:solidFill>
                    <a:schemeClr val="bg1"/>
                  </a:solidFill>
                  <a:latin typeface="+mj-lt"/>
                </a:rPr>
                <a:t>Hospitalares</a:t>
              </a:r>
              <a:br>
                <a:rPr lang="pt-BR" sz="1400">
                  <a:solidFill>
                    <a:schemeClr val="bg1"/>
                  </a:solidFill>
                  <a:latin typeface="+mj-lt"/>
                </a:rPr>
              </a:br>
              <a:r>
                <a:rPr lang="pt-BR" sz="1400">
                  <a:solidFill>
                    <a:schemeClr val="bg1"/>
                  </a:solidFill>
                  <a:latin typeface="+mj-lt"/>
                </a:rPr>
                <a:t>(AIH)</a:t>
              </a:r>
            </a:p>
          </p:txBody>
        </p: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56F1F630-6DCB-5E97-72BC-75D8E473EBC6}"/>
                </a:ext>
              </a:extLst>
            </p:cNvPr>
            <p:cNvGrpSpPr/>
            <p:nvPr/>
          </p:nvGrpSpPr>
          <p:grpSpPr>
            <a:xfrm>
              <a:off x="5912550" y="1375833"/>
              <a:ext cx="844061" cy="844061"/>
              <a:chOff x="5912550" y="1375833"/>
              <a:chExt cx="844061" cy="844061"/>
            </a:xfrm>
          </p:grpSpPr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38C36D0C-0A1B-6349-7969-A0732A86F111}"/>
                  </a:ext>
                </a:extLst>
              </p:cNvPr>
              <p:cNvSpPr/>
              <p:nvPr/>
            </p:nvSpPr>
            <p:spPr>
              <a:xfrm>
                <a:off x="5912550" y="1375833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0" name="Gráfico 59" descr="Estetoscópio com preenchimento sólido">
                <a:extLst>
                  <a:ext uri="{FF2B5EF4-FFF2-40B4-BE49-F238E27FC236}">
                    <a16:creationId xmlns:a16="http://schemas.microsoft.com/office/drawing/2014/main" id="{C4453B3B-2447-55FC-2D96-5167F9062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32878" y="1441568"/>
                <a:ext cx="619012" cy="651589"/>
              </a:xfrm>
              <a:prstGeom prst="rect">
                <a:avLst/>
              </a:prstGeom>
            </p:spPr>
          </p:pic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B4EA824B-6708-7C58-6089-682385EAF229}"/>
              </a:ext>
            </a:extLst>
          </p:cNvPr>
          <p:cNvGrpSpPr/>
          <p:nvPr/>
        </p:nvGrpSpPr>
        <p:grpSpPr>
          <a:xfrm>
            <a:off x="6912967" y="1658084"/>
            <a:ext cx="2290260" cy="1781034"/>
            <a:chOff x="8424149" y="1353285"/>
            <a:chExt cx="2391978" cy="2007969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13F14C59-06A8-AF59-F862-EC4030C4C262}"/>
                </a:ext>
              </a:extLst>
            </p:cNvPr>
            <p:cNvSpPr/>
            <p:nvPr/>
          </p:nvSpPr>
          <p:spPr>
            <a:xfrm>
              <a:off x="8783746" y="1779660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>
                  <a:solidFill>
                    <a:schemeClr val="bg1"/>
                  </a:solidFill>
                  <a:latin typeface="+mj-lt"/>
                </a:rPr>
                <a:t>23,3M</a:t>
              </a:r>
              <a:endParaRPr lang="pt-BR" sz="1800" b="1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>
                  <a:solidFill>
                    <a:schemeClr val="bg1"/>
                  </a:solidFill>
                  <a:latin typeface="+mj-lt"/>
                </a:rPr>
                <a:t>Autorização para Procedimentos de Alto Custo/Complexidade</a:t>
              </a:r>
              <a:br>
                <a:rPr lang="pt-BR" sz="1400">
                  <a:latin typeface="+mj-lt"/>
                </a:rPr>
              </a:br>
              <a:r>
                <a:rPr lang="pt-BR" sz="1400">
                  <a:solidFill>
                    <a:schemeClr val="bg1"/>
                  </a:solidFill>
                  <a:latin typeface="+mj-lt"/>
                </a:rPr>
                <a:t>(APAC)</a:t>
              </a:r>
              <a:endParaRPr lang="pt-BR" sz="140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76004D85-ED6C-2E0C-7685-A431FDE890EE}"/>
                </a:ext>
              </a:extLst>
            </p:cNvPr>
            <p:cNvGrpSpPr/>
            <p:nvPr/>
          </p:nvGrpSpPr>
          <p:grpSpPr>
            <a:xfrm>
              <a:off x="8424149" y="1353285"/>
              <a:ext cx="844061" cy="844061"/>
              <a:chOff x="8424149" y="1353285"/>
              <a:chExt cx="844061" cy="844061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BC35AC4A-C587-0D35-3047-F5EBC5F84373}"/>
                  </a:ext>
                </a:extLst>
              </p:cNvPr>
              <p:cNvSpPr/>
              <p:nvPr/>
            </p:nvSpPr>
            <p:spPr>
              <a:xfrm>
                <a:off x="8424149" y="1353285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5" name="Gráfico 64" descr="Hospital com preenchimento sólido">
                <a:extLst>
                  <a:ext uri="{FF2B5EF4-FFF2-40B4-BE49-F238E27FC236}">
                    <a16:creationId xmlns:a16="http://schemas.microsoft.com/office/drawing/2014/main" id="{B477510F-4C4F-89A9-AE53-2BF4A5101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516342" y="1394645"/>
                <a:ext cx="655479" cy="689973"/>
              </a:xfrm>
              <a:prstGeom prst="rect">
                <a:avLst/>
              </a:prstGeom>
            </p:spPr>
          </p:pic>
        </p:grp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0ADF9E7C-E518-9C65-F0F2-F7FC5A4775EA}"/>
              </a:ext>
            </a:extLst>
          </p:cNvPr>
          <p:cNvGrpSpPr/>
          <p:nvPr/>
        </p:nvGrpSpPr>
        <p:grpSpPr>
          <a:xfrm>
            <a:off x="389174" y="1670785"/>
            <a:ext cx="2119721" cy="1794112"/>
            <a:chOff x="960673" y="1353285"/>
            <a:chExt cx="2213864" cy="2022712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108AB9EA-87EF-2553-CF7F-8155F4C66E44}"/>
                </a:ext>
              </a:extLst>
            </p:cNvPr>
            <p:cNvSpPr/>
            <p:nvPr/>
          </p:nvSpPr>
          <p:spPr>
            <a:xfrm>
              <a:off x="1142156" y="1794403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solidFill>
                <a:srgbClr val="3247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74,3M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Registros de Exames Laboratoriais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(REL)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9C5B55FB-42ED-EF5B-2B29-FC630FB6AA21}"/>
                </a:ext>
              </a:extLst>
            </p:cNvPr>
            <p:cNvGrpSpPr/>
            <p:nvPr/>
          </p:nvGrpSpPr>
          <p:grpSpPr>
            <a:xfrm>
              <a:off x="960673" y="1353285"/>
              <a:ext cx="844061" cy="844061"/>
              <a:chOff x="960673" y="1353285"/>
              <a:chExt cx="844061" cy="844061"/>
            </a:xfrm>
          </p:grpSpPr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25772087-1EC7-81FA-CE3E-37429F61C187}"/>
                  </a:ext>
                </a:extLst>
              </p:cNvPr>
              <p:cNvSpPr/>
              <p:nvPr/>
            </p:nvSpPr>
            <p:spPr>
              <a:xfrm>
                <a:off x="960673" y="1353285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79" name="Gráfico 78" descr="Microscópio com preenchimento sólido">
                <a:extLst>
                  <a:ext uri="{FF2B5EF4-FFF2-40B4-BE49-F238E27FC236}">
                    <a16:creationId xmlns:a16="http://schemas.microsoft.com/office/drawing/2014/main" id="{A4E195A8-B508-A8BA-05E0-AB44EEDE9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47864" y="1422776"/>
                <a:ext cx="640187" cy="640182"/>
              </a:xfrm>
              <a:prstGeom prst="rect">
                <a:avLst/>
              </a:prstGeom>
            </p:spPr>
          </p:pic>
        </p:grpSp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F88F916B-E974-3DC7-1CE3-6D09040CCB14}"/>
              </a:ext>
            </a:extLst>
          </p:cNvPr>
          <p:cNvGrpSpPr/>
          <p:nvPr/>
        </p:nvGrpSpPr>
        <p:grpSpPr>
          <a:xfrm>
            <a:off x="413073" y="3632154"/>
            <a:ext cx="2111061" cy="1763942"/>
            <a:chOff x="972311" y="2694729"/>
            <a:chExt cx="2204848" cy="1991043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7720A36C-8F54-2930-4D0D-F42BC5845E7B}"/>
                </a:ext>
              </a:extLst>
            </p:cNvPr>
            <p:cNvSpPr/>
            <p:nvPr/>
          </p:nvSpPr>
          <p:spPr>
            <a:xfrm>
              <a:off x="1144778" y="3104178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112,7M</a:t>
              </a:r>
              <a:endParaRPr lang="pt-BR" sz="18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Registros de Atendimento Clínico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(RAC)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C6B74E86-DFFC-1A11-FDE3-E2D4DEB9B363}"/>
                </a:ext>
              </a:extLst>
            </p:cNvPr>
            <p:cNvGrpSpPr/>
            <p:nvPr/>
          </p:nvGrpSpPr>
          <p:grpSpPr>
            <a:xfrm>
              <a:off x="972311" y="2694729"/>
              <a:ext cx="844061" cy="844061"/>
              <a:chOff x="4086001" y="3693212"/>
              <a:chExt cx="844061" cy="844061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0D395D20-2350-F806-A98D-F0F19ABA1E1B}"/>
                  </a:ext>
                </a:extLst>
              </p:cNvPr>
              <p:cNvSpPr/>
              <p:nvPr/>
            </p:nvSpPr>
            <p:spPr>
              <a:xfrm>
                <a:off x="4086001" y="3693212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9" name="Gráfico 38" descr="Médico com preenchimento sólido">
                <a:extLst>
                  <a:ext uri="{FF2B5EF4-FFF2-40B4-BE49-F238E27FC236}">
                    <a16:creationId xmlns:a16="http://schemas.microsoft.com/office/drawing/2014/main" id="{2FCBC2E5-37C4-940F-DEB3-1237EF5FE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154506" y="3746828"/>
                <a:ext cx="707052" cy="745168"/>
              </a:xfrm>
              <a:prstGeom prst="rect">
                <a:avLst/>
              </a:prstGeom>
            </p:spPr>
          </p:pic>
        </p:grp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5E1794F-AB89-15E5-EEA0-30A6271FC184}"/>
              </a:ext>
            </a:extLst>
          </p:cNvPr>
          <p:cNvGrpSpPr/>
          <p:nvPr/>
        </p:nvGrpSpPr>
        <p:grpSpPr>
          <a:xfrm>
            <a:off x="7092020" y="3642733"/>
            <a:ext cx="2132271" cy="1740663"/>
            <a:chOff x="8745248" y="2721005"/>
            <a:chExt cx="2227000" cy="1964767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7462AD7A-C11F-ABE0-37CB-4302429D8530}"/>
                </a:ext>
              </a:extLst>
            </p:cNvPr>
            <p:cNvSpPr/>
            <p:nvPr/>
          </p:nvSpPr>
          <p:spPr>
            <a:xfrm>
              <a:off x="8939867" y="3104178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79,4</a:t>
              </a:r>
              <a:r>
                <a:rPr lang="pt-BR" sz="1800" b="1" dirty="0">
                  <a:solidFill>
                    <a:schemeClr val="bg1"/>
                  </a:solidFill>
                  <a:latin typeface="+mj-lt"/>
                </a:rPr>
                <a:t>M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Registros de Regulação Assistencial</a:t>
              </a:r>
              <a:br>
                <a:rPr lang="pt-BR" sz="1400" dirty="0">
                  <a:solidFill>
                    <a:schemeClr val="bg1"/>
                  </a:solidFill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(RRA)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CE700334-E008-9564-2844-5C5076E03D4B}"/>
                </a:ext>
              </a:extLst>
            </p:cNvPr>
            <p:cNvSpPr/>
            <p:nvPr/>
          </p:nvSpPr>
          <p:spPr>
            <a:xfrm>
              <a:off x="8745248" y="2721005"/>
              <a:ext cx="844061" cy="844061"/>
            </a:xfrm>
            <a:prstGeom prst="ellipse">
              <a:avLst/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AE2703D2-3603-921F-01B7-A7705A79B29B}"/>
              </a:ext>
            </a:extLst>
          </p:cNvPr>
          <p:cNvGrpSpPr/>
          <p:nvPr/>
        </p:nvGrpSpPr>
        <p:grpSpPr>
          <a:xfrm>
            <a:off x="2716040" y="3657554"/>
            <a:ext cx="2090218" cy="1763942"/>
            <a:chOff x="3623814" y="2694729"/>
            <a:chExt cx="2183079" cy="1991043"/>
          </a:xfrm>
        </p:grpSpPr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F5A21FC7-95B4-3CCE-3C7C-80ED28B4478D}"/>
                </a:ext>
              </a:extLst>
            </p:cNvPr>
            <p:cNvGrpSpPr/>
            <p:nvPr/>
          </p:nvGrpSpPr>
          <p:grpSpPr>
            <a:xfrm>
              <a:off x="3623814" y="2694729"/>
              <a:ext cx="2183079" cy="1991043"/>
              <a:chOff x="3623814" y="2694729"/>
              <a:chExt cx="2183079" cy="1991043"/>
            </a:xfrm>
          </p:grpSpPr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ED88BEA0-420A-49CD-9A4D-0B71FC39F6A4}"/>
                  </a:ext>
                </a:extLst>
              </p:cNvPr>
              <p:cNvSpPr/>
              <p:nvPr/>
            </p:nvSpPr>
            <p:spPr>
              <a:xfrm>
                <a:off x="3774512" y="3104178"/>
                <a:ext cx="2032381" cy="1581594"/>
              </a:xfrm>
              <a:prstGeom prst="roundRect">
                <a:avLst>
                  <a:gd name="adj" fmla="val 4021"/>
                </a:avLst>
              </a:prstGeom>
              <a:solidFill>
                <a:srgbClr val="3247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pt-BR" b="1" dirty="0">
                    <a:solidFill>
                      <a:schemeClr val="bg1"/>
                    </a:solidFill>
                    <a:latin typeface="+mj-lt"/>
                    <a:ea typeface="Calibri"/>
                    <a:cs typeface="Calibri"/>
                  </a:rPr>
                  <a:t>2,4M</a:t>
                </a:r>
                <a:endParaRPr lang="pt-BR" sz="1800" b="1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pt-BR" sz="1400" dirty="0">
                    <a:solidFill>
                      <a:schemeClr val="bg1"/>
                    </a:solidFill>
                    <a:latin typeface="+mj-lt"/>
                  </a:rPr>
                  <a:t>Registros de Prescrição de Medicamentos</a:t>
                </a:r>
                <a:br>
                  <a:rPr lang="pt-BR" sz="1400" dirty="0">
                    <a:latin typeface="+mj-lt"/>
                  </a:rPr>
                </a:br>
                <a:r>
                  <a:rPr lang="pt-BR" sz="1400" dirty="0">
                    <a:solidFill>
                      <a:schemeClr val="bg1"/>
                    </a:solidFill>
                    <a:latin typeface="+mj-lt"/>
                  </a:rPr>
                  <a:t>(RPM)</a:t>
                </a:r>
                <a:endParaRPr lang="pt-BR" sz="140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endParaRPr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06838469-0D2B-9A83-9A3D-7EDA58686F91}"/>
                  </a:ext>
                </a:extLst>
              </p:cNvPr>
              <p:cNvSpPr/>
              <p:nvPr/>
            </p:nvSpPr>
            <p:spPr>
              <a:xfrm>
                <a:off x="3623814" y="2694729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76" name="Gráfico 75" descr="Medicina">
              <a:extLst>
                <a:ext uri="{FF2B5EF4-FFF2-40B4-BE49-F238E27FC236}">
                  <a16:creationId xmlns:a16="http://schemas.microsoft.com/office/drawing/2014/main" id="{7C708530-C015-AFB6-B332-FEA40AD98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92318" y="2763233"/>
              <a:ext cx="707052" cy="707052"/>
            </a:xfrm>
            <a:prstGeom prst="rect">
              <a:avLst/>
            </a:prstGeom>
          </p:spPr>
        </p:pic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5793C6E6-D841-F249-FB7C-D3B4B3D55D25}"/>
              </a:ext>
            </a:extLst>
          </p:cNvPr>
          <p:cNvGrpSpPr/>
          <p:nvPr/>
        </p:nvGrpSpPr>
        <p:grpSpPr>
          <a:xfrm>
            <a:off x="4870623" y="3658615"/>
            <a:ext cx="2081954" cy="1763942"/>
            <a:chOff x="3621455" y="2681591"/>
            <a:chExt cx="2174448" cy="1991043"/>
          </a:xfrm>
        </p:grpSpPr>
        <p:sp>
          <p:nvSpPr>
            <p:cNvPr id="86" name="Retângulo: Cantos Arredondados 85">
              <a:extLst>
                <a:ext uri="{FF2B5EF4-FFF2-40B4-BE49-F238E27FC236}">
                  <a16:creationId xmlns:a16="http://schemas.microsoft.com/office/drawing/2014/main" id="{5BCDE933-CB87-2D3F-6376-182FE1257463}"/>
                </a:ext>
              </a:extLst>
            </p:cNvPr>
            <p:cNvSpPr/>
            <p:nvPr/>
          </p:nvSpPr>
          <p:spPr>
            <a:xfrm>
              <a:off x="3763522" y="3091040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370K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Atestado Médico/Odontológico</a:t>
              </a:r>
            </a:p>
          </p:txBody>
        </p: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172E259C-CDD5-856A-12A5-22C43FD2F6CE}"/>
                </a:ext>
              </a:extLst>
            </p:cNvPr>
            <p:cNvSpPr/>
            <p:nvPr/>
          </p:nvSpPr>
          <p:spPr>
            <a:xfrm>
              <a:off x="3621455" y="2681591"/>
              <a:ext cx="844061" cy="844061"/>
            </a:xfrm>
            <a:prstGeom prst="ellipse">
              <a:avLst/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8" name="Gráfico 87" descr="Contrato">
              <a:extLst>
                <a:ext uri="{FF2B5EF4-FFF2-40B4-BE49-F238E27FC236}">
                  <a16:creationId xmlns:a16="http://schemas.microsoft.com/office/drawing/2014/main" id="{2A0A17C9-9D58-77A7-2C54-C6D65E7FD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703097" y="2750095"/>
              <a:ext cx="707052" cy="707052"/>
            </a:xfrm>
            <a:prstGeom prst="rect">
              <a:avLst/>
            </a:prstGeom>
          </p:spPr>
        </p:pic>
      </p:grpSp>
      <p:pic>
        <p:nvPicPr>
          <p:cNvPr id="96" name="Gráfico 17" descr="Rede de usuários estrutura de tópicos">
            <a:extLst>
              <a:ext uri="{FF2B5EF4-FFF2-40B4-BE49-F238E27FC236}">
                <a16:creationId xmlns:a16="http://schemas.microsoft.com/office/drawing/2014/main" id="{A4E6D9D7-DF01-2256-0D94-3A1BF06F29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0016" y="3670002"/>
            <a:ext cx="685519" cy="704350"/>
          </a:xfrm>
          <a:prstGeom prst="rect">
            <a:avLst/>
          </a:pr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7A9794F1-52AC-586C-D734-761CB90DD3F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37675" y="2244725"/>
            <a:ext cx="2724150" cy="28956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CFC095-BBB8-A26F-C231-424E9FC4A28D}"/>
              </a:ext>
            </a:extLst>
          </p:cNvPr>
          <p:cNvSpPr txBox="1"/>
          <p:nvPr/>
        </p:nvSpPr>
        <p:spPr>
          <a:xfrm>
            <a:off x="9994900" y="2876550"/>
            <a:ext cx="18161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400" b="1" dirty="0">
                <a:solidFill>
                  <a:srgbClr val="FFFFFF"/>
                </a:solidFill>
                <a:cs typeface="Segoe UI"/>
              </a:rPr>
              <a:t>1,4</a:t>
            </a:r>
            <a:r>
              <a:rPr lang="en-US" sz="4400" dirty="0">
                <a:cs typeface="Segoe UI"/>
              </a:rPr>
              <a:t>​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4CCE1B4-4014-89E6-CC60-0BCC19C200F3}"/>
              </a:ext>
            </a:extLst>
          </p:cNvPr>
          <p:cNvSpPr txBox="1"/>
          <p:nvPr/>
        </p:nvSpPr>
        <p:spPr>
          <a:xfrm>
            <a:off x="10439400" y="3472805"/>
            <a:ext cx="17551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dirty="0">
                <a:solidFill>
                  <a:schemeClr val="bg1"/>
                </a:solidFill>
                <a:cs typeface="Calibri"/>
              </a:rPr>
              <a:t>BILHÃO</a:t>
            </a:r>
          </a:p>
        </p:txBody>
      </p:sp>
    </p:spTree>
    <p:extLst>
      <p:ext uri="{BB962C8B-B14F-4D97-AF65-F5344CB8AC3E}">
        <p14:creationId xmlns:p14="http://schemas.microsoft.com/office/powerpoint/2010/main" val="25227647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ítulo 5">
            <a:extLst>
              <a:ext uri="{FF2B5EF4-FFF2-40B4-BE49-F238E27FC236}">
                <a16:creationId xmlns:a16="http://schemas.microsoft.com/office/drawing/2014/main" id="{EBD7249E-C1C9-5853-FB53-E61BD27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88" y="869269"/>
            <a:ext cx="7952386" cy="532648"/>
          </a:xfrm>
        </p:spPr>
        <p:txBody>
          <a:bodyPr>
            <a:normAutofit fontScale="90000"/>
          </a:bodyPr>
          <a:lstStyle/>
          <a:p>
            <a:r>
              <a:rPr lang="pt-BR" sz="3400" dirty="0">
                <a:ea typeface="+mj-lt"/>
                <a:cs typeface="+mj-lt"/>
              </a:rPr>
              <a:t>Dados na RNDS – </a:t>
            </a:r>
            <a:r>
              <a:rPr lang="pt-BR" sz="3400" dirty="0">
                <a:solidFill>
                  <a:srgbClr val="EF7A1A"/>
                </a:solidFill>
                <a:ea typeface="+mj-lt"/>
                <a:cs typeface="+mj-lt"/>
              </a:rPr>
              <a:t>Rio Grande do Norte</a:t>
            </a:r>
            <a:r>
              <a:rPr lang="pt-BR" sz="3400" dirty="0">
                <a:ea typeface="+mj-lt"/>
                <a:cs typeface="+mj-lt"/>
              </a:rPr>
              <a:t> </a:t>
            </a:r>
            <a:endParaRPr lang="pt-BR" sz="3400" b="0" dirty="0">
              <a:solidFill>
                <a:srgbClr val="000000"/>
              </a:solidFill>
              <a:ea typeface="+mj-lt"/>
              <a:cs typeface="+mj-lt"/>
            </a:endParaRPr>
          </a:p>
          <a:p>
            <a:endParaRPr lang="pt-BR">
              <a:cs typeface="Calibri"/>
            </a:endParaRPr>
          </a:p>
        </p:txBody>
      </p: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F97022D0-14C7-5703-4773-47D44AE82A54}"/>
              </a:ext>
            </a:extLst>
          </p:cNvPr>
          <p:cNvGrpSpPr/>
          <p:nvPr/>
        </p:nvGrpSpPr>
        <p:grpSpPr>
          <a:xfrm>
            <a:off x="2576632" y="1696184"/>
            <a:ext cx="2135522" cy="1766624"/>
            <a:chOff x="3442912" y="1353285"/>
            <a:chExt cx="2230368" cy="1991723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B3112F23-B2AB-AB11-6A21-E7FA8A6B0D5B}"/>
                </a:ext>
              </a:extLst>
            </p:cNvPr>
            <p:cNvSpPr/>
            <p:nvPr/>
          </p:nvSpPr>
          <p:spPr>
            <a:xfrm>
              <a:off x="3640899" y="1763414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19,2M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Registros de Imunobiológicos Administrados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(RIA)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8FDC2C85-3CEE-22B5-70FC-8B23F33CDAC1}"/>
                </a:ext>
              </a:extLst>
            </p:cNvPr>
            <p:cNvGrpSpPr/>
            <p:nvPr/>
          </p:nvGrpSpPr>
          <p:grpSpPr>
            <a:xfrm>
              <a:off x="3442912" y="1353285"/>
              <a:ext cx="844061" cy="844061"/>
              <a:chOff x="3442912" y="1353285"/>
              <a:chExt cx="844061" cy="844061"/>
            </a:xfrm>
          </p:grpSpPr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154125B6-59B9-2355-A0DB-BE626961BC9A}"/>
                  </a:ext>
                </a:extLst>
              </p:cNvPr>
              <p:cNvSpPr/>
              <p:nvPr/>
            </p:nvSpPr>
            <p:spPr>
              <a:xfrm>
                <a:off x="3442912" y="1353285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6" name="Gráfico 55" descr="Agulha com preenchimento sólido">
                <a:extLst>
                  <a:ext uri="{FF2B5EF4-FFF2-40B4-BE49-F238E27FC236}">
                    <a16:creationId xmlns:a16="http://schemas.microsoft.com/office/drawing/2014/main" id="{D594A5C0-04FD-BB69-510C-2E82FCB50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85105" y="1441568"/>
                <a:ext cx="592763" cy="621390"/>
              </a:xfrm>
              <a:prstGeom prst="rect">
                <a:avLst/>
              </a:prstGeom>
            </p:spPr>
          </p:pic>
        </p:grpSp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A7341314-6551-5C2D-0577-3FE74872EA04}"/>
              </a:ext>
            </a:extLst>
          </p:cNvPr>
          <p:cNvGrpSpPr/>
          <p:nvPr/>
        </p:nvGrpSpPr>
        <p:grpSpPr>
          <a:xfrm>
            <a:off x="4763970" y="1708885"/>
            <a:ext cx="2163390" cy="1749232"/>
            <a:chOff x="5912550" y="1375833"/>
            <a:chExt cx="2259473" cy="1972113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86BBB8A8-0913-B08A-1336-E3AB6A6BE052}"/>
                </a:ext>
              </a:extLst>
            </p:cNvPr>
            <p:cNvSpPr/>
            <p:nvPr/>
          </p:nvSpPr>
          <p:spPr>
            <a:xfrm>
              <a:off x="6139642" y="1766352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221,9K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Autorização de Internações 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Hospitalares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(AIH)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56F1F630-6DCB-5E97-72BC-75D8E473EBC6}"/>
                </a:ext>
              </a:extLst>
            </p:cNvPr>
            <p:cNvGrpSpPr/>
            <p:nvPr/>
          </p:nvGrpSpPr>
          <p:grpSpPr>
            <a:xfrm>
              <a:off x="5912550" y="1375833"/>
              <a:ext cx="844061" cy="844061"/>
              <a:chOff x="5912550" y="1375833"/>
              <a:chExt cx="844061" cy="844061"/>
            </a:xfrm>
          </p:grpSpPr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38C36D0C-0A1B-6349-7969-A0732A86F111}"/>
                  </a:ext>
                </a:extLst>
              </p:cNvPr>
              <p:cNvSpPr/>
              <p:nvPr/>
            </p:nvSpPr>
            <p:spPr>
              <a:xfrm>
                <a:off x="5912550" y="1375833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0" name="Gráfico 59" descr="Estetoscópio com preenchimento sólido">
                <a:extLst>
                  <a:ext uri="{FF2B5EF4-FFF2-40B4-BE49-F238E27FC236}">
                    <a16:creationId xmlns:a16="http://schemas.microsoft.com/office/drawing/2014/main" id="{C4453B3B-2447-55FC-2D96-5167F9062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32878" y="1441568"/>
                <a:ext cx="619012" cy="651589"/>
              </a:xfrm>
              <a:prstGeom prst="rect">
                <a:avLst/>
              </a:prstGeom>
            </p:spPr>
          </p:pic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B4EA824B-6708-7C58-6089-682385EAF229}"/>
              </a:ext>
            </a:extLst>
          </p:cNvPr>
          <p:cNvGrpSpPr/>
          <p:nvPr/>
        </p:nvGrpSpPr>
        <p:grpSpPr>
          <a:xfrm>
            <a:off x="6912967" y="1658084"/>
            <a:ext cx="2290260" cy="1781034"/>
            <a:chOff x="8424149" y="1353285"/>
            <a:chExt cx="2391978" cy="2007969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13F14C59-06A8-AF59-F862-EC4030C4C262}"/>
                </a:ext>
              </a:extLst>
            </p:cNvPr>
            <p:cNvSpPr/>
            <p:nvPr/>
          </p:nvSpPr>
          <p:spPr>
            <a:xfrm>
              <a:off x="8783746" y="1779660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705,0K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Autorização para Procedimentos de Alto Custo/Complexidade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(APAC)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76004D85-ED6C-2E0C-7685-A431FDE890EE}"/>
                </a:ext>
              </a:extLst>
            </p:cNvPr>
            <p:cNvGrpSpPr/>
            <p:nvPr/>
          </p:nvGrpSpPr>
          <p:grpSpPr>
            <a:xfrm>
              <a:off x="8424149" y="1353285"/>
              <a:ext cx="844061" cy="844061"/>
              <a:chOff x="8424149" y="1353285"/>
              <a:chExt cx="844061" cy="844061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BC35AC4A-C587-0D35-3047-F5EBC5F84373}"/>
                  </a:ext>
                </a:extLst>
              </p:cNvPr>
              <p:cNvSpPr/>
              <p:nvPr/>
            </p:nvSpPr>
            <p:spPr>
              <a:xfrm>
                <a:off x="8424149" y="1353285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5" name="Gráfico 64" descr="Hospital com preenchimento sólido">
                <a:extLst>
                  <a:ext uri="{FF2B5EF4-FFF2-40B4-BE49-F238E27FC236}">
                    <a16:creationId xmlns:a16="http://schemas.microsoft.com/office/drawing/2014/main" id="{B477510F-4C4F-89A9-AE53-2BF4A5101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516342" y="1394645"/>
                <a:ext cx="655479" cy="689973"/>
              </a:xfrm>
              <a:prstGeom prst="rect">
                <a:avLst/>
              </a:prstGeom>
            </p:spPr>
          </p:pic>
        </p:grp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0ADF9E7C-E518-9C65-F0F2-F7FC5A4775EA}"/>
              </a:ext>
            </a:extLst>
          </p:cNvPr>
          <p:cNvGrpSpPr/>
          <p:nvPr/>
        </p:nvGrpSpPr>
        <p:grpSpPr>
          <a:xfrm>
            <a:off x="389174" y="1670785"/>
            <a:ext cx="2119721" cy="1794112"/>
            <a:chOff x="960673" y="1353285"/>
            <a:chExt cx="2213864" cy="2022712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108AB9EA-87EF-2553-CF7F-8155F4C66E44}"/>
                </a:ext>
              </a:extLst>
            </p:cNvPr>
            <p:cNvSpPr/>
            <p:nvPr/>
          </p:nvSpPr>
          <p:spPr>
            <a:xfrm>
              <a:off x="1142156" y="1794403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solidFill>
                <a:srgbClr val="3247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1,3M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Registros de Exames Laboratoriais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(REL)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9C5B55FB-42ED-EF5B-2B29-FC630FB6AA21}"/>
                </a:ext>
              </a:extLst>
            </p:cNvPr>
            <p:cNvGrpSpPr/>
            <p:nvPr/>
          </p:nvGrpSpPr>
          <p:grpSpPr>
            <a:xfrm>
              <a:off x="960673" y="1353285"/>
              <a:ext cx="844061" cy="844061"/>
              <a:chOff x="960673" y="1353285"/>
              <a:chExt cx="844061" cy="844061"/>
            </a:xfrm>
          </p:grpSpPr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25772087-1EC7-81FA-CE3E-37429F61C187}"/>
                  </a:ext>
                </a:extLst>
              </p:cNvPr>
              <p:cNvSpPr/>
              <p:nvPr/>
            </p:nvSpPr>
            <p:spPr>
              <a:xfrm>
                <a:off x="960673" y="1353285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79" name="Gráfico 78" descr="Microscópio com preenchimento sólido">
                <a:extLst>
                  <a:ext uri="{FF2B5EF4-FFF2-40B4-BE49-F238E27FC236}">
                    <a16:creationId xmlns:a16="http://schemas.microsoft.com/office/drawing/2014/main" id="{A4E195A8-B508-A8BA-05E0-AB44EEDE9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47864" y="1422776"/>
                <a:ext cx="640187" cy="640182"/>
              </a:xfrm>
              <a:prstGeom prst="rect">
                <a:avLst/>
              </a:prstGeom>
            </p:spPr>
          </p:pic>
        </p:grpSp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F88F916B-E974-3DC7-1CE3-6D09040CCB14}"/>
              </a:ext>
            </a:extLst>
          </p:cNvPr>
          <p:cNvGrpSpPr/>
          <p:nvPr/>
        </p:nvGrpSpPr>
        <p:grpSpPr>
          <a:xfrm>
            <a:off x="413073" y="3632154"/>
            <a:ext cx="2111061" cy="1763942"/>
            <a:chOff x="972311" y="2694729"/>
            <a:chExt cx="2204848" cy="1991043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7720A36C-8F54-2930-4D0D-F42BC5845E7B}"/>
                </a:ext>
              </a:extLst>
            </p:cNvPr>
            <p:cNvSpPr/>
            <p:nvPr/>
          </p:nvSpPr>
          <p:spPr>
            <a:xfrm>
              <a:off x="1144778" y="3104178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1,9M</a:t>
              </a:r>
              <a:endParaRPr lang="pt-BR" sz="18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Registros de Atendimento Clínico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(RAC)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C6B74E86-DFFC-1A11-FDE3-E2D4DEB9B363}"/>
                </a:ext>
              </a:extLst>
            </p:cNvPr>
            <p:cNvGrpSpPr/>
            <p:nvPr/>
          </p:nvGrpSpPr>
          <p:grpSpPr>
            <a:xfrm>
              <a:off x="972311" y="2694729"/>
              <a:ext cx="844061" cy="844061"/>
              <a:chOff x="4086001" y="3693212"/>
              <a:chExt cx="844061" cy="844061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0D395D20-2350-F806-A98D-F0F19ABA1E1B}"/>
                  </a:ext>
                </a:extLst>
              </p:cNvPr>
              <p:cNvSpPr/>
              <p:nvPr/>
            </p:nvSpPr>
            <p:spPr>
              <a:xfrm>
                <a:off x="4086001" y="3693212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9" name="Gráfico 38" descr="Médico com preenchimento sólido">
                <a:extLst>
                  <a:ext uri="{FF2B5EF4-FFF2-40B4-BE49-F238E27FC236}">
                    <a16:creationId xmlns:a16="http://schemas.microsoft.com/office/drawing/2014/main" id="{2FCBC2E5-37C4-940F-DEB3-1237EF5FE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154506" y="3746828"/>
                <a:ext cx="707052" cy="745168"/>
              </a:xfrm>
              <a:prstGeom prst="rect">
                <a:avLst/>
              </a:prstGeom>
            </p:spPr>
          </p:pic>
        </p:grp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5E1794F-AB89-15E5-EEA0-30A6271FC184}"/>
              </a:ext>
            </a:extLst>
          </p:cNvPr>
          <p:cNvGrpSpPr/>
          <p:nvPr/>
        </p:nvGrpSpPr>
        <p:grpSpPr>
          <a:xfrm>
            <a:off x="7092020" y="3642733"/>
            <a:ext cx="2132271" cy="1740663"/>
            <a:chOff x="8745248" y="2721005"/>
            <a:chExt cx="2227000" cy="1964767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7462AD7A-C11F-ABE0-37CB-4302429D8530}"/>
                </a:ext>
              </a:extLst>
            </p:cNvPr>
            <p:cNvSpPr/>
            <p:nvPr/>
          </p:nvSpPr>
          <p:spPr>
            <a:xfrm>
              <a:off x="8939867" y="3104178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</a:rPr>
                <a:t>1,4M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Registros de Regulação Assistencial</a:t>
              </a:r>
              <a:br>
                <a:rPr lang="pt-BR" sz="1400" dirty="0">
                  <a:latin typeface="+mj-lt"/>
                </a:rPr>
              </a:br>
              <a:r>
                <a:rPr lang="pt-BR" sz="1400" dirty="0">
                  <a:solidFill>
                    <a:schemeClr val="bg1"/>
                  </a:solidFill>
                  <a:latin typeface="+mj-lt"/>
                </a:rPr>
                <a:t>(RRA)</a:t>
              </a:r>
              <a:endParaRPr lang="pt-BR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CE700334-E008-9564-2844-5C5076E03D4B}"/>
                </a:ext>
              </a:extLst>
            </p:cNvPr>
            <p:cNvSpPr/>
            <p:nvPr/>
          </p:nvSpPr>
          <p:spPr>
            <a:xfrm>
              <a:off x="8745248" y="2721005"/>
              <a:ext cx="844061" cy="844061"/>
            </a:xfrm>
            <a:prstGeom prst="ellipse">
              <a:avLst/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AE2703D2-3603-921F-01B7-A7705A79B29B}"/>
              </a:ext>
            </a:extLst>
          </p:cNvPr>
          <p:cNvGrpSpPr/>
          <p:nvPr/>
        </p:nvGrpSpPr>
        <p:grpSpPr>
          <a:xfrm>
            <a:off x="2716040" y="3657554"/>
            <a:ext cx="2090218" cy="1763942"/>
            <a:chOff x="3623814" y="2694729"/>
            <a:chExt cx="2183079" cy="1991043"/>
          </a:xfrm>
        </p:grpSpPr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F5A21FC7-95B4-3CCE-3C7C-80ED28B4478D}"/>
                </a:ext>
              </a:extLst>
            </p:cNvPr>
            <p:cNvGrpSpPr/>
            <p:nvPr/>
          </p:nvGrpSpPr>
          <p:grpSpPr>
            <a:xfrm>
              <a:off x="3623814" y="2694729"/>
              <a:ext cx="2183079" cy="1991043"/>
              <a:chOff x="3623814" y="2694729"/>
              <a:chExt cx="2183079" cy="1991043"/>
            </a:xfrm>
          </p:grpSpPr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ED88BEA0-420A-49CD-9A4D-0B71FC39F6A4}"/>
                  </a:ext>
                </a:extLst>
              </p:cNvPr>
              <p:cNvSpPr/>
              <p:nvPr/>
            </p:nvSpPr>
            <p:spPr>
              <a:xfrm>
                <a:off x="3774512" y="3104178"/>
                <a:ext cx="2032381" cy="1581594"/>
              </a:xfrm>
              <a:prstGeom prst="roundRect">
                <a:avLst>
                  <a:gd name="adj" fmla="val 4021"/>
                </a:avLst>
              </a:prstGeom>
              <a:solidFill>
                <a:srgbClr val="3247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pt-BR" b="1" dirty="0">
                    <a:solidFill>
                      <a:schemeClr val="bg1"/>
                    </a:solidFill>
                    <a:latin typeface="+mj-lt"/>
                    <a:ea typeface="Calibri"/>
                    <a:cs typeface="Calibri"/>
                  </a:rPr>
                  <a:t>51,7K</a:t>
                </a:r>
                <a:endParaRPr lang="pt-BR" sz="1800" b="1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pt-BR" sz="1400" dirty="0">
                    <a:solidFill>
                      <a:schemeClr val="bg1"/>
                    </a:solidFill>
                    <a:latin typeface="+mj-lt"/>
                  </a:rPr>
                  <a:t>Registros de Prescrição de Medicamentos</a:t>
                </a:r>
                <a:br>
                  <a:rPr lang="pt-BR" sz="1400" dirty="0">
                    <a:latin typeface="+mj-lt"/>
                  </a:rPr>
                </a:br>
                <a:r>
                  <a:rPr lang="pt-BR" sz="1400" dirty="0">
                    <a:solidFill>
                      <a:schemeClr val="bg1"/>
                    </a:solidFill>
                    <a:latin typeface="+mj-lt"/>
                  </a:rPr>
                  <a:t>(RPM)</a:t>
                </a:r>
                <a:endParaRPr lang="pt-BR" sz="140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endParaRPr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06838469-0D2B-9A83-9A3D-7EDA58686F91}"/>
                  </a:ext>
                </a:extLst>
              </p:cNvPr>
              <p:cNvSpPr/>
              <p:nvPr/>
            </p:nvSpPr>
            <p:spPr>
              <a:xfrm>
                <a:off x="3623814" y="2694729"/>
                <a:ext cx="844061" cy="844061"/>
              </a:xfrm>
              <a:prstGeom prst="ellipse">
                <a:avLst/>
              </a:prstGeom>
              <a:solidFill>
                <a:srgbClr val="EF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76" name="Gráfico 75" descr="Medicina">
              <a:extLst>
                <a:ext uri="{FF2B5EF4-FFF2-40B4-BE49-F238E27FC236}">
                  <a16:creationId xmlns:a16="http://schemas.microsoft.com/office/drawing/2014/main" id="{7C708530-C015-AFB6-B332-FEA40AD98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92318" y="2763233"/>
              <a:ext cx="707052" cy="707052"/>
            </a:xfrm>
            <a:prstGeom prst="rect">
              <a:avLst/>
            </a:prstGeom>
          </p:spPr>
        </p:pic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5793C6E6-D841-F249-FB7C-D3B4B3D55D25}"/>
              </a:ext>
            </a:extLst>
          </p:cNvPr>
          <p:cNvGrpSpPr/>
          <p:nvPr/>
        </p:nvGrpSpPr>
        <p:grpSpPr>
          <a:xfrm>
            <a:off x="4870623" y="3658615"/>
            <a:ext cx="2081954" cy="1763942"/>
            <a:chOff x="3621455" y="2681591"/>
            <a:chExt cx="2174448" cy="1991043"/>
          </a:xfrm>
        </p:grpSpPr>
        <p:sp>
          <p:nvSpPr>
            <p:cNvPr id="86" name="Retângulo: Cantos Arredondados 85">
              <a:extLst>
                <a:ext uri="{FF2B5EF4-FFF2-40B4-BE49-F238E27FC236}">
                  <a16:creationId xmlns:a16="http://schemas.microsoft.com/office/drawing/2014/main" id="{5BCDE933-CB87-2D3F-6376-182FE1257463}"/>
                </a:ext>
              </a:extLst>
            </p:cNvPr>
            <p:cNvSpPr/>
            <p:nvPr/>
          </p:nvSpPr>
          <p:spPr>
            <a:xfrm>
              <a:off x="3763522" y="3091040"/>
              <a:ext cx="2032381" cy="1581594"/>
            </a:xfrm>
            <a:prstGeom prst="roundRect">
              <a:avLst>
                <a:gd name="adj" fmla="val 4021"/>
              </a:avLst>
            </a:prstGeom>
            <a:solidFill>
              <a:srgbClr val="324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Bef>
                  <a:spcPts val="60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4,4K</a:t>
              </a:r>
              <a:endParaRPr lang="pt-BR" sz="18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ts val="600"/>
                </a:spcBef>
              </a:pPr>
              <a:r>
                <a:rPr lang="pt-BR" sz="140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Atestado Médico/Odontológico</a:t>
              </a:r>
            </a:p>
          </p:txBody>
        </p: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172E259C-CDD5-856A-12A5-22C43FD2F6CE}"/>
                </a:ext>
              </a:extLst>
            </p:cNvPr>
            <p:cNvSpPr/>
            <p:nvPr/>
          </p:nvSpPr>
          <p:spPr>
            <a:xfrm>
              <a:off x="3621455" y="2681591"/>
              <a:ext cx="844061" cy="844061"/>
            </a:xfrm>
            <a:prstGeom prst="ellipse">
              <a:avLst/>
            </a:prstGeom>
            <a:solidFill>
              <a:srgbClr val="EF7A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8" name="Gráfico 87" descr="Contrato">
              <a:extLst>
                <a:ext uri="{FF2B5EF4-FFF2-40B4-BE49-F238E27FC236}">
                  <a16:creationId xmlns:a16="http://schemas.microsoft.com/office/drawing/2014/main" id="{2A0A17C9-9D58-77A7-2C54-C6D65E7FD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703097" y="2750095"/>
              <a:ext cx="707052" cy="707052"/>
            </a:xfrm>
            <a:prstGeom prst="rect">
              <a:avLst/>
            </a:prstGeom>
          </p:spPr>
        </p:pic>
      </p:grpSp>
      <p:pic>
        <p:nvPicPr>
          <p:cNvPr id="96" name="Gráfico 17" descr="Rede de usuários estrutura de tópicos">
            <a:extLst>
              <a:ext uri="{FF2B5EF4-FFF2-40B4-BE49-F238E27FC236}">
                <a16:creationId xmlns:a16="http://schemas.microsoft.com/office/drawing/2014/main" id="{A4E6D9D7-DF01-2256-0D94-3A1BF06F29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0016" y="3670002"/>
            <a:ext cx="685519" cy="704350"/>
          </a:xfrm>
          <a:prstGeom prst="rect">
            <a:avLst/>
          </a:pr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7A9794F1-52AC-586C-D734-761CB90DD3F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37675" y="2244725"/>
            <a:ext cx="2724150" cy="28956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CFC095-BBB8-A26F-C231-424E9FC4A28D}"/>
              </a:ext>
            </a:extLst>
          </p:cNvPr>
          <p:cNvSpPr txBox="1"/>
          <p:nvPr/>
        </p:nvSpPr>
        <p:spPr>
          <a:xfrm>
            <a:off x="9994900" y="2876550"/>
            <a:ext cx="18161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400" b="1" dirty="0">
                <a:solidFill>
                  <a:srgbClr val="FFFFFF"/>
                </a:solidFill>
                <a:cs typeface="Segoe UI"/>
              </a:rPr>
              <a:t>24,9</a:t>
            </a:r>
            <a:r>
              <a:rPr lang="en-US" sz="4400" dirty="0">
                <a:cs typeface="Segoe UI"/>
              </a:rPr>
              <a:t>​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4CCE1B4-4014-89E6-CC60-0BCC19C200F3}"/>
              </a:ext>
            </a:extLst>
          </p:cNvPr>
          <p:cNvSpPr txBox="1"/>
          <p:nvPr/>
        </p:nvSpPr>
        <p:spPr>
          <a:xfrm>
            <a:off x="10170459" y="3484011"/>
            <a:ext cx="17551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cs typeface="Calibri"/>
              </a:rPr>
              <a:t>MILHÃO</a:t>
            </a:r>
          </a:p>
        </p:txBody>
      </p:sp>
    </p:spTree>
    <p:extLst>
      <p:ext uri="{BB962C8B-B14F-4D97-AF65-F5344CB8AC3E}">
        <p14:creationId xmlns:p14="http://schemas.microsoft.com/office/powerpoint/2010/main" val="218113639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B7CA3D7D-2CAD-8A57-14EF-27D5066723FF}"/>
              </a:ext>
            </a:extLst>
          </p:cNvPr>
          <p:cNvSpPr/>
          <p:nvPr/>
        </p:nvSpPr>
        <p:spPr>
          <a:xfrm>
            <a:off x="6090475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04E83D6-0055-5D7E-DC0B-9E13817404D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C93E269-1621-8CA4-5660-AA8DD946E2E2}"/>
              </a:ext>
            </a:extLst>
          </p:cNvPr>
          <p:cNvSpPr/>
          <p:nvPr/>
        </p:nvSpPr>
        <p:spPr>
          <a:xfrm>
            <a:off x="515938" y="549275"/>
            <a:ext cx="5374322" cy="5759450"/>
          </a:xfrm>
          <a:prstGeom prst="roundRect">
            <a:avLst>
              <a:gd name="adj" fmla="val 157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6" name="Gráfico 45" descr="Arquivo de caixa de arquivamento com preenchimento sólido">
            <a:extLst>
              <a:ext uri="{FF2B5EF4-FFF2-40B4-BE49-F238E27FC236}">
                <a16:creationId xmlns:a16="http://schemas.microsoft.com/office/drawing/2014/main" id="{F6DBA4EE-960B-1EDC-1538-5B7DCF153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882" y="2023678"/>
            <a:ext cx="1226638" cy="1226638"/>
          </a:xfrm>
          <a:prstGeom prst="rect">
            <a:avLst/>
          </a:prstGeom>
        </p:spPr>
      </p:pic>
      <p:pic>
        <p:nvPicPr>
          <p:cNvPr id="47" name="Gráfico 46" descr="Arquivo de caixa de arquivamento com preenchimento sólido">
            <a:extLst>
              <a:ext uri="{FF2B5EF4-FFF2-40B4-BE49-F238E27FC236}">
                <a16:creationId xmlns:a16="http://schemas.microsoft.com/office/drawing/2014/main" id="{2E78AD3F-B137-20B9-9A91-8F56245A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5387" y="3906872"/>
            <a:ext cx="1226638" cy="1226638"/>
          </a:xfrm>
          <a:prstGeom prst="rect">
            <a:avLst/>
          </a:prstGeom>
        </p:spPr>
      </p:pic>
      <p:pic>
        <p:nvPicPr>
          <p:cNvPr id="48" name="Gráfico 47" descr="Arquivo de caixa de arquivamento com preenchimento sólido">
            <a:extLst>
              <a:ext uri="{FF2B5EF4-FFF2-40B4-BE49-F238E27FC236}">
                <a16:creationId xmlns:a16="http://schemas.microsoft.com/office/drawing/2014/main" id="{7BAC3B1A-5167-DF5B-63C7-E8E6B9D88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3657" y="3906872"/>
            <a:ext cx="1226638" cy="1226638"/>
          </a:xfrm>
          <a:prstGeom prst="rect">
            <a:avLst/>
          </a:prstGeom>
        </p:spPr>
      </p:pic>
      <p:pic>
        <p:nvPicPr>
          <p:cNvPr id="45" name="Gráfico 44" descr="Arquivo de caixa de arquivamento com preenchimento sólido">
            <a:extLst>
              <a:ext uri="{FF2B5EF4-FFF2-40B4-BE49-F238E27FC236}">
                <a16:creationId xmlns:a16="http://schemas.microsoft.com/office/drawing/2014/main" id="{E158F751-9958-ACBD-B805-6441F679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6755" y="2023678"/>
            <a:ext cx="1226638" cy="1226638"/>
          </a:xfrm>
          <a:prstGeom prst="rect">
            <a:avLst/>
          </a:prstGeom>
        </p:spPr>
      </p:pic>
      <p:pic>
        <p:nvPicPr>
          <p:cNvPr id="4" name="Gráfico 3" descr="Arquivo de caixa de arquivamento com preenchimento sólido">
            <a:extLst>
              <a:ext uri="{FF2B5EF4-FFF2-40B4-BE49-F238E27FC236}">
                <a16:creationId xmlns:a16="http://schemas.microsoft.com/office/drawing/2014/main" id="{44C32C8D-0968-49F0-EAF2-358175E7A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628" y="2023678"/>
            <a:ext cx="1226638" cy="122663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26ABD7C-D4EC-2E06-8A24-82A4484D6180}"/>
              </a:ext>
            </a:extLst>
          </p:cNvPr>
          <p:cNvSpPr txBox="1">
            <a:spLocks/>
          </p:cNvSpPr>
          <p:nvPr/>
        </p:nvSpPr>
        <p:spPr>
          <a:xfrm>
            <a:off x="515938" y="648128"/>
            <a:ext cx="5374321" cy="575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ExtraBold" pitchFamily="2" charset="77"/>
                <a:ea typeface="+mj-ea"/>
                <a:cs typeface="+mj-cs"/>
              </a:rPr>
              <a:t>FRAGMENTAÇÃO</a:t>
            </a:r>
            <a:endParaRPr kumimoji="0" lang="en-BR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ExtraBold" pitchFamily="2" charset="77"/>
              <a:ea typeface="+mj-ea"/>
              <a:cs typeface="+mj-cs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D52352E-E10B-90E7-2ADE-01B6714802B4}"/>
              </a:ext>
            </a:extLst>
          </p:cNvPr>
          <p:cNvGrpSpPr/>
          <p:nvPr/>
        </p:nvGrpSpPr>
        <p:grpSpPr>
          <a:xfrm>
            <a:off x="1609860" y="2078642"/>
            <a:ext cx="575190" cy="575190"/>
            <a:chOff x="502050" y="1492383"/>
            <a:chExt cx="896970" cy="896970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073EDE5E-4CC6-F9B1-7C2D-289D0298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50" y="1492383"/>
              <a:ext cx="896970" cy="896970"/>
            </a:xfrm>
            <a:prstGeom prst="rect">
              <a:avLst/>
            </a:prstGeom>
          </p:spPr>
        </p:pic>
        <p:pic>
          <p:nvPicPr>
            <p:cNvPr id="16" name="Gráfico 15" descr="Microscópio com preenchimento sólido">
              <a:extLst>
                <a:ext uri="{FF2B5EF4-FFF2-40B4-BE49-F238E27FC236}">
                  <a16:creationId xmlns:a16="http://schemas.microsoft.com/office/drawing/2014/main" id="{56A80777-59C7-1486-518A-F121283D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7428" y="1659771"/>
              <a:ext cx="486171" cy="486171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5980A97-6D8A-F57B-7372-C95D676CC502}"/>
              </a:ext>
            </a:extLst>
          </p:cNvPr>
          <p:cNvGrpSpPr/>
          <p:nvPr/>
        </p:nvGrpSpPr>
        <p:grpSpPr>
          <a:xfrm>
            <a:off x="3304555" y="2112086"/>
            <a:ext cx="575190" cy="575190"/>
            <a:chOff x="4682511" y="1469242"/>
            <a:chExt cx="896970" cy="896970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EB0CB8B-F0BB-9D2A-E887-23BD4F6B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2511" y="1469242"/>
              <a:ext cx="896970" cy="896970"/>
            </a:xfrm>
            <a:prstGeom prst="rect">
              <a:avLst/>
            </a:prstGeom>
          </p:spPr>
        </p:pic>
        <p:pic>
          <p:nvPicPr>
            <p:cNvPr id="23" name="Gráfico 22" descr="Agulha com preenchimento sólido">
              <a:extLst>
                <a:ext uri="{FF2B5EF4-FFF2-40B4-BE49-F238E27FC236}">
                  <a16:creationId xmlns:a16="http://schemas.microsoft.com/office/drawing/2014/main" id="{7D62B041-5213-4488-72C7-9A6FD7A15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20546" y="1690050"/>
              <a:ext cx="420900" cy="420900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3B76505D-9B08-DC92-0D1F-BA308F96E00B}"/>
              </a:ext>
            </a:extLst>
          </p:cNvPr>
          <p:cNvGrpSpPr/>
          <p:nvPr/>
        </p:nvGrpSpPr>
        <p:grpSpPr>
          <a:xfrm>
            <a:off x="4912964" y="2094262"/>
            <a:ext cx="575190" cy="575190"/>
            <a:chOff x="14088600" y="1033413"/>
            <a:chExt cx="896970" cy="896970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D0B2098C-30AD-A838-5E06-8D124C82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88600" y="1033413"/>
              <a:ext cx="896970" cy="896970"/>
            </a:xfrm>
            <a:prstGeom prst="rect">
              <a:avLst/>
            </a:prstGeom>
          </p:spPr>
        </p:pic>
        <p:pic>
          <p:nvPicPr>
            <p:cNvPr id="29" name="Gráfico 28" descr="Estetoscópio com preenchimento sólido">
              <a:extLst>
                <a:ext uri="{FF2B5EF4-FFF2-40B4-BE49-F238E27FC236}">
                  <a16:creationId xmlns:a16="http://schemas.microsoft.com/office/drawing/2014/main" id="{3A2B4F13-1003-DB50-1C5E-53B1F9C54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20064" y="1255148"/>
              <a:ext cx="468000" cy="468000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46D84BC-9766-0A50-B31D-BB71DB76E721}"/>
              </a:ext>
            </a:extLst>
          </p:cNvPr>
          <p:cNvGrpSpPr/>
          <p:nvPr/>
        </p:nvGrpSpPr>
        <p:grpSpPr>
          <a:xfrm>
            <a:off x="2474642" y="4000010"/>
            <a:ext cx="575190" cy="575190"/>
            <a:chOff x="6523137" y="3390979"/>
            <a:chExt cx="896970" cy="896970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C850B271-0E9E-713D-7467-A3C9D88C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137" y="3390979"/>
              <a:ext cx="896970" cy="896970"/>
            </a:xfrm>
            <a:prstGeom prst="rect">
              <a:avLst/>
            </a:prstGeom>
          </p:spPr>
        </p:pic>
        <p:pic>
          <p:nvPicPr>
            <p:cNvPr id="35" name="Gráfico 34" descr="Médico com preenchimento sólido">
              <a:extLst>
                <a:ext uri="{FF2B5EF4-FFF2-40B4-BE49-F238E27FC236}">
                  <a16:creationId xmlns:a16="http://schemas.microsoft.com/office/drawing/2014/main" id="{445CFEBA-09AA-61B2-FA53-2C703E5C7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77056" y="3547451"/>
              <a:ext cx="540000" cy="540000"/>
            </a:xfrm>
            <a:prstGeom prst="rect">
              <a:avLst/>
            </a:prstGeom>
          </p:spPr>
        </p:pic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28253552-53CC-D3F8-3792-DCA3537BC544}"/>
              </a:ext>
            </a:extLst>
          </p:cNvPr>
          <p:cNvGrpSpPr/>
          <p:nvPr/>
        </p:nvGrpSpPr>
        <p:grpSpPr>
          <a:xfrm>
            <a:off x="4222494" y="4000010"/>
            <a:ext cx="575190" cy="575190"/>
            <a:chOff x="10322598" y="3390979"/>
            <a:chExt cx="896970" cy="896970"/>
          </a:xfrm>
        </p:grpSpPr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C47240F5-1B4C-16B6-3C2E-7E66DAC30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22598" y="3390979"/>
              <a:ext cx="896970" cy="896970"/>
            </a:xfrm>
            <a:prstGeom prst="rect">
              <a:avLst/>
            </a:prstGeom>
          </p:spPr>
        </p:pic>
        <p:pic>
          <p:nvPicPr>
            <p:cNvPr id="41" name="Gráfico 40" descr="Hospital com preenchimento sólido">
              <a:extLst>
                <a:ext uri="{FF2B5EF4-FFF2-40B4-BE49-F238E27FC236}">
                  <a16:creationId xmlns:a16="http://schemas.microsoft.com/office/drawing/2014/main" id="{DD1C4459-A413-2CD8-140F-6A05FD3AB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488698" y="3513172"/>
              <a:ext cx="540000" cy="540000"/>
            </a:xfrm>
            <a:prstGeom prst="rect">
              <a:avLst/>
            </a:prstGeom>
          </p:spPr>
        </p:pic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097AC39-7560-813A-56CD-F7B06B1D7B1B}"/>
              </a:ext>
            </a:extLst>
          </p:cNvPr>
          <p:cNvSpPr txBox="1"/>
          <p:nvPr/>
        </p:nvSpPr>
        <p:spPr>
          <a:xfrm>
            <a:off x="958850" y="3015558"/>
            <a:ext cx="115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Black"/>
                <a:ea typeface="+mn-ea"/>
                <a:cs typeface="+mn-cs"/>
              </a:rPr>
              <a:t>Exames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4ACED50-C540-EEEA-C0C3-3DE2C7AD8251}"/>
              </a:ext>
            </a:extLst>
          </p:cNvPr>
          <p:cNvSpPr txBox="1"/>
          <p:nvPr/>
        </p:nvSpPr>
        <p:spPr>
          <a:xfrm>
            <a:off x="2542366" y="3030947"/>
            <a:ext cx="115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Black"/>
                <a:ea typeface="+mn-ea"/>
                <a:cs typeface="+mn-cs"/>
              </a:rPr>
              <a:t>Vacinas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241B089-2095-4F47-BFAA-5D62DE5875DD}"/>
              </a:ext>
            </a:extLst>
          </p:cNvPr>
          <p:cNvSpPr txBox="1"/>
          <p:nvPr/>
        </p:nvSpPr>
        <p:spPr>
          <a:xfrm>
            <a:off x="3940037" y="3039228"/>
            <a:ext cx="15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Black"/>
                <a:ea typeface="+mn-ea"/>
                <a:cs typeface="+mn-cs"/>
              </a:rPr>
              <a:t>Atendimentos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9F59AE7-F960-E7A5-A965-F11938BD5F7C}"/>
              </a:ext>
            </a:extLst>
          </p:cNvPr>
          <p:cNvSpPr txBox="1"/>
          <p:nvPr/>
        </p:nvSpPr>
        <p:spPr>
          <a:xfrm>
            <a:off x="1484119" y="4890018"/>
            <a:ext cx="15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Black"/>
                <a:ea typeface="+mn-ea"/>
                <a:cs typeface="+mn-cs"/>
              </a:rPr>
              <a:t>Internações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95012C9-1FBB-411C-7A97-BF4AE5A444F2}"/>
              </a:ext>
            </a:extLst>
          </p:cNvPr>
          <p:cNvSpPr txBox="1"/>
          <p:nvPr/>
        </p:nvSpPr>
        <p:spPr>
          <a:xfrm>
            <a:off x="3199356" y="4899821"/>
            <a:ext cx="15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Black"/>
                <a:ea typeface="+mn-ea"/>
                <a:cs typeface="+mn-cs"/>
              </a:rPr>
              <a:t>Outros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874B7F9-984B-F62F-FDF0-EFF16C332709}"/>
              </a:ext>
            </a:extLst>
          </p:cNvPr>
          <p:cNvGrpSpPr/>
          <p:nvPr/>
        </p:nvGrpSpPr>
        <p:grpSpPr>
          <a:xfrm>
            <a:off x="6298356" y="549275"/>
            <a:ext cx="5374322" cy="5759450"/>
            <a:chOff x="6298356" y="549275"/>
            <a:chExt cx="5374322" cy="5759450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6CF030C4-B8A9-00B3-0B23-5BC67615B90A}"/>
                </a:ext>
              </a:extLst>
            </p:cNvPr>
            <p:cNvSpPr/>
            <p:nvPr/>
          </p:nvSpPr>
          <p:spPr>
            <a:xfrm>
              <a:off x="6298356" y="549275"/>
              <a:ext cx="5374322" cy="5759450"/>
            </a:xfrm>
            <a:prstGeom prst="roundRect">
              <a:avLst>
                <a:gd name="adj" fmla="val 157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0" name="Title 3">
              <a:extLst>
                <a:ext uri="{FF2B5EF4-FFF2-40B4-BE49-F238E27FC236}">
                  <a16:creationId xmlns:a16="http://schemas.microsoft.com/office/drawing/2014/main" id="{8C53D3DD-0DC1-4D31-5704-51AC3975D99A}"/>
                </a:ext>
              </a:extLst>
            </p:cNvPr>
            <p:cNvSpPr txBox="1">
              <a:spLocks/>
            </p:cNvSpPr>
            <p:nvPr/>
          </p:nvSpPr>
          <p:spPr>
            <a:xfrm>
              <a:off x="6298356" y="648128"/>
              <a:ext cx="5374321" cy="57519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83E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Montserrat ExtraBold" pitchFamily="2" charset="77"/>
                  <a:ea typeface="+mj-ea"/>
                  <a:cs typeface="+mj-cs"/>
                </a:rPr>
                <a:t>RNDS</a:t>
              </a:r>
              <a:endParaRPr kumimoji="0" lang="en-BR" sz="36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ontserrat ExtraBold" pitchFamily="2" charset="77"/>
                <a:ea typeface="+mj-ea"/>
                <a:cs typeface="+mj-cs"/>
              </a:endParaRPr>
            </a:p>
          </p:txBody>
        </p:sp>
        <p:pic>
          <p:nvPicPr>
            <p:cNvPr id="82" name="Gráfico 81" descr="Homem com preenchimento sólido">
              <a:extLst>
                <a:ext uri="{FF2B5EF4-FFF2-40B4-BE49-F238E27FC236}">
                  <a16:creationId xmlns:a16="http://schemas.microsoft.com/office/drawing/2014/main" id="{8404CC82-CAD1-A442-A980-58349539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433740" y="1247359"/>
              <a:ext cx="914400" cy="914400"/>
            </a:xfrm>
            <a:prstGeom prst="rect">
              <a:avLst/>
            </a:prstGeom>
          </p:spPr>
        </p:pic>
        <p:cxnSp>
          <p:nvCxnSpPr>
            <p:cNvPr id="84" name="Conector reto 83">
              <a:extLst>
                <a:ext uri="{FF2B5EF4-FFF2-40B4-BE49-F238E27FC236}">
                  <a16:creationId xmlns:a16="http://schemas.microsoft.com/office/drawing/2014/main" id="{B33FF23C-B9D9-9C50-3FF1-78599FD65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9563" y="2161759"/>
              <a:ext cx="13640" cy="3813591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03435AC4-9754-E9D0-F6FA-D092D36E1D00}"/>
                </a:ext>
              </a:extLst>
            </p:cNvPr>
            <p:cNvGrpSpPr/>
            <p:nvPr/>
          </p:nvGrpSpPr>
          <p:grpSpPr>
            <a:xfrm>
              <a:off x="8608788" y="2172952"/>
              <a:ext cx="575190" cy="575190"/>
              <a:chOff x="502050" y="1492383"/>
              <a:chExt cx="896970" cy="896970"/>
            </a:xfrm>
          </p:grpSpPr>
          <p:pic>
            <p:nvPicPr>
              <p:cNvPr id="62" name="Imagem 61">
                <a:extLst>
                  <a:ext uri="{FF2B5EF4-FFF2-40B4-BE49-F238E27FC236}">
                    <a16:creationId xmlns:a16="http://schemas.microsoft.com/office/drawing/2014/main" id="{6A3D95EA-AC42-AFBA-36CC-408006A18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2050" y="1492383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63" name="Gráfico 62" descr="Microscópio com preenchimento sólido">
                <a:extLst>
                  <a:ext uri="{FF2B5EF4-FFF2-40B4-BE49-F238E27FC236}">
                    <a16:creationId xmlns:a16="http://schemas.microsoft.com/office/drawing/2014/main" id="{48E43E07-68D4-9AA8-05D8-EF5B6F41B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77428" y="1659771"/>
                <a:ext cx="486171" cy="486171"/>
              </a:xfrm>
              <a:prstGeom prst="rect">
                <a:avLst/>
              </a:prstGeom>
            </p:spPr>
          </p:pic>
        </p:grpSp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id="{E226D4D8-D6AB-3B72-0599-0C05B996FFF0}"/>
                </a:ext>
              </a:extLst>
            </p:cNvPr>
            <p:cNvGrpSpPr/>
            <p:nvPr/>
          </p:nvGrpSpPr>
          <p:grpSpPr>
            <a:xfrm>
              <a:off x="8608788" y="3433094"/>
              <a:ext cx="575190" cy="575190"/>
              <a:chOff x="4682511" y="1469242"/>
              <a:chExt cx="896970" cy="896970"/>
            </a:xfrm>
          </p:grpSpPr>
          <p:pic>
            <p:nvPicPr>
              <p:cNvPr id="65" name="Imagem 64">
                <a:extLst>
                  <a:ext uri="{FF2B5EF4-FFF2-40B4-BE49-F238E27FC236}">
                    <a16:creationId xmlns:a16="http://schemas.microsoft.com/office/drawing/2014/main" id="{A76C6108-63C1-B62E-9D43-CDC9BC148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82511" y="1469242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66" name="Gráfico 65" descr="Agulha com preenchimento sólido">
                <a:extLst>
                  <a:ext uri="{FF2B5EF4-FFF2-40B4-BE49-F238E27FC236}">
                    <a16:creationId xmlns:a16="http://schemas.microsoft.com/office/drawing/2014/main" id="{95DC7A73-4E8C-1EA0-F97C-95F03C8D3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920546" y="1690050"/>
                <a:ext cx="420900" cy="420900"/>
              </a:xfrm>
              <a:prstGeom prst="rect">
                <a:avLst/>
              </a:prstGeom>
            </p:spPr>
          </p:pic>
        </p:grp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34B6C1B6-0FD3-17B5-FDF3-830EDFBBB210}"/>
                </a:ext>
              </a:extLst>
            </p:cNvPr>
            <p:cNvGrpSpPr/>
            <p:nvPr/>
          </p:nvGrpSpPr>
          <p:grpSpPr>
            <a:xfrm>
              <a:off x="8608788" y="4063165"/>
              <a:ext cx="575190" cy="575190"/>
              <a:chOff x="14088600" y="1033413"/>
              <a:chExt cx="896970" cy="896970"/>
            </a:xfrm>
          </p:grpSpPr>
          <p:pic>
            <p:nvPicPr>
              <p:cNvPr id="68" name="Imagem 67">
                <a:extLst>
                  <a:ext uri="{FF2B5EF4-FFF2-40B4-BE49-F238E27FC236}">
                    <a16:creationId xmlns:a16="http://schemas.microsoft.com/office/drawing/2014/main" id="{DD11B4D2-62C5-E74E-F4E0-C8D31DF84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88600" y="1033413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69" name="Gráfico 68" descr="Estetoscópio com preenchimento sólido">
                <a:extLst>
                  <a:ext uri="{FF2B5EF4-FFF2-40B4-BE49-F238E27FC236}">
                    <a16:creationId xmlns:a16="http://schemas.microsoft.com/office/drawing/2014/main" id="{00842E1A-7A47-3582-E170-FD26B2541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4320064" y="1255148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70" name="Agrupar 69">
              <a:extLst>
                <a:ext uri="{FF2B5EF4-FFF2-40B4-BE49-F238E27FC236}">
                  <a16:creationId xmlns:a16="http://schemas.microsoft.com/office/drawing/2014/main" id="{1BAE2AE2-C10F-B95F-B3FD-9EBF68241BD8}"/>
                </a:ext>
              </a:extLst>
            </p:cNvPr>
            <p:cNvGrpSpPr/>
            <p:nvPr/>
          </p:nvGrpSpPr>
          <p:grpSpPr>
            <a:xfrm>
              <a:off x="8608788" y="4693236"/>
              <a:ext cx="575190" cy="575190"/>
              <a:chOff x="6523137" y="3390979"/>
              <a:chExt cx="896970" cy="896970"/>
            </a:xfrm>
          </p:grpSpPr>
          <p:pic>
            <p:nvPicPr>
              <p:cNvPr id="71" name="Imagem 70">
                <a:extLst>
                  <a:ext uri="{FF2B5EF4-FFF2-40B4-BE49-F238E27FC236}">
                    <a16:creationId xmlns:a16="http://schemas.microsoft.com/office/drawing/2014/main" id="{891E290A-8558-B27A-1AF8-829398AA1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137" y="3390979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72" name="Gráfico 71" descr="Médico com preenchimento sólido">
                <a:extLst>
                  <a:ext uri="{FF2B5EF4-FFF2-40B4-BE49-F238E27FC236}">
                    <a16:creationId xmlns:a16="http://schemas.microsoft.com/office/drawing/2014/main" id="{8BF2AC5B-6B32-723C-D31F-781AA085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6677056" y="35474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BA6B93AB-E379-E21C-2C6E-5CEC19A0B7FE}"/>
                </a:ext>
              </a:extLst>
            </p:cNvPr>
            <p:cNvGrpSpPr/>
            <p:nvPr/>
          </p:nvGrpSpPr>
          <p:grpSpPr>
            <a:xfrm>
              <a:off x="8608787" y="5323306"/>
              <a:ext cx="575190" cy="575190"/>
              <a:chOff x="10322598" y="3390979"/>
              <a:chExt cx="896970" cy="896970"/>
            </a:xfrm>
          </p:grpSpPr>
          <p:pic>
            <p:nvPicPr>
              <p:cNvPr id="74" name="Imagem 73">
                <a:extLst>
                  <a:ext uri="{FF2B5EF4-FFF2-40B4-BE49-F238E27FC236}">
                    <a16:creationId xmlns:a16="http://schemas.microsoft.com/office/drawing/2014/main" id="{B76B10F9-A453-3B7E-A430-ADD78778F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2598" y="3390979"/>
                <a:ext cx="896970" cy="896970"/>
              </a:xfrm>
              <a:prstGeom prst="rect">
                <a:avLst/>
              </a:prstGeom>
            </p:spPr>
          </p:pic>
          <p:pic>
            <p:nvPicPr>
              <p:cNvPr id="75" name="Gráfico 74" descr="Hospital com preenchimento sólido">
                <a:extLst>
                  <a:ext uri="{FF2B5EF4-FFF2-40B4-BE49-F238E27FC236}">
                    <a16:creationId xmlns:a16="http://schemas.microsoft.com/office/drawing/2014/main" id="{45D84011-6D5A-2322-C95B-AF87AFB5C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0488698" y="3513172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022B8938-7C10-96D8-819B-0049C7717AA3}"/>
                </a:ext>
              </a:extLst>
            </p:cNvPr>
            <p:cNvSpPr txBox="1"/>
            <p:nvPr/>
          </p:nvSpPr>
          <p:spPr>
            <a:xfrm>
              <a:off x="9104513" y="2306659"/>
              <a:ext cx="1155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Black"/>
                  <a:ea typeface="+mn-ea"/>
                  <a:cs typeface="+mn-cs"/>
                </a:rPr>
                <a:t>Exames</a:t>
              </a: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2C85D4C4-71B1-13B5-673F-F7A9C2594D47}"/>
                </a:ext>
              </a:extLst>
            </p:cNvPr>
            <p:cNvSpPr txBox="1"/>
            <p:nvPr/>
          </p:nvSpPr>
          <p:spPr>
            <a:xfrm>
              <a:off x="9104513" y="3566801"/>
              <a:ext cx="1155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Black"/>
                  <a:ea typeface="+mn-ea"/>
                  <a:cs typeface="+mn-cs"/>
                </a:rPr>
                <a:t>Vacinas</a:t>
              </a: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E77CA233-EBCC-D756-89BC-EB320742E5BA}"/>
                </a:ext>
              </a:extLst>
            </p:cNvPr>
            <p:cNvSpPr txBox="1"/>
            <p:nvPr/>
          </p:nvSpPr>
          <p:spPr>
            <a:xfrm>
              <a:off x="7086994" y="4196872"/>
              <a:ext cx="1598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Black"/>
                  <a:ea typeface="+mn-ea"/>
                  <a:cs typeface="+mn-cs"/>
                </a:rPr>
                <a:t>Atendimentos</a:t>
              </a:r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8A5D8342-2F44-22A4-58E0-61C32779DCC3}"/>
                </a:ext>
              </a:extLst>
            </p:cNvPr>
            <p:cNvSpPr txBox="1"/>
            <p:nvPr/>
          </p:nvSpPr>
          <p:spPr>
            <a:xfrm>
              <a:off x="9104513" y="4829772"/>
              <a:ext cx="1598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Black"/>
                  <a:ea typeface="+mn-ea"/>
                  <a:cs typeface="+mn-cs"/>
                </a:rPr>
                <a:t>Internações</a:t>
              </a: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CE4A2FBC-E904-DA1B-3CBF-947B3D442E2B}"/>
                </a:ext>
              </a:extLst>
            </p:cNvPr>
            <p:cNvSpPr txBox="1"/>
            <p:nvPr/>
          </p:nvSpPr>
          <p:spPr>
            <a:xfrm>
              <a:off x="7086994" y="5445504"/>
              <a:ext cx="1598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Black"/>
                  <a:ea typeface="+mn-ea"/>
                  <a:cs typeface="+mn-cs"/>
                </a:rPr>
                <a:t>Outros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A4C53DD-EF45-30F1-6794-6F75BDBB929F}"/>
                </a:ext>
              </a:extLst>
            </p:cNvPr>
            <p:cNvSpPr txBox="1"/>
            <p:nvPr/>
          </p:nvSpPr>
          <p:spPr>
            <a:xfrm>
              <a:off x="7086994" y="2829008"/>
              <a:ext cx="159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Black"/>
                  <a:ea typeface="+mn-ea"/>
                  <a:cs typeface="+mn-cs"/>
                </a:rPr>
                <a:t>Registros pessoais</a:t>
              </a:r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90C8B73D-2365-BB6D-96B1-5A1588094CE5}"/>
                </a:ext>
              </a:extLst>
            </p:cNvPr>
            <p:cNvGrpSpPr/>
            <p:nvPr/>
          </p:nvGrpSpPr>
          <p:grpSpPr>
            <a:xfrm>
              <a:off x="8607302" y="2803023"/>
              <a:ext cx="575190" cy="575190"/>
              <a:chOff x="8597303" y="5589795"/>
              <a:chExt cx="575190" cy="575190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09B408E6-7AA9-43F9-A25B-A58E776C0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97303" y="5589795"/>
                <a:ext cx="575190" cy="575190"/>
              </a:xfrm>
              <a:prstGeom prst="rect">
                <a:avLst/>
              </a:prstGeom>
            </p:spPr>
          </p:pic>
          <p:pic>
            <p:nvPicPr>
              <p:cNvPr id="12" name="Gráfico 11" descr="Usuário com preenchimento sólido">
                <a:extLst>
                  <a:ext uri="{FF2B5EF4-FFF2-40B4-BE49-F238E27FC236}">
                    <a16:creationId xmlns:a16="http://schemas.microsoft.com/office/drawing/2014/main" id="{ADB340BC-9B0D-AE82-0180-277FB3C31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712098" y="5685540"/>
                <a:ext cx="345600" cy="345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7969555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resentação3" id="{F674FE5F-B999-42CC-B373-2229ACA8B986}" vid="{A37E44F2-EB1C-4762-8C74-7685F79230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Montserrat Black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Montserrat Black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-SEIDIGI-2024" id="{E61064F8-CBEE-426A-ADE2-0CAEB742E808}" vid="{8C7BA286-FD20-43E9-BAB8-4480EC6AD2EE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F335995-7D0B-4CA8-A5B6-5AF9D4B0368B}">
  <we:reference id="wa104051163" version="1.2.0.3" store="pt-BR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c943d8-5486-4537-95ef-ce4d5a04c9aa" xsi:nil="true"/>
    <lcf76f155ced4ddcb4097134ff3c332f xmlns="4fff275e-aaf4-46c5-a398-2434d931ad9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70CD2DAFA61A42A7FACD197556017C" ma:contentTypeVersion="14" ma:contentTypeDescription="Create a new document." ma:contentTypeScope="" ma:versionID="e647ac3c586dfa4d7a316d8530a19b21">
  <xsd:schema xmlns:xsd="http://www.w3.org/2001/XMLSchema" xmlns:xs="http://www.w3.org/2001/XMLSchema" xmlns:p="http://schemas.microsoft.com/office/2006/metadata/properties" xmlns:ns2="4fff275e-aaf4-46c5-a398-2434d931ad9b" xmlns:ns3="f4c943d8-5486-4537-95ef-ce4d5a04c9aa" targetNamespace="http://schemas.microsoft.com/office/2006/metadata/properties" ma:root="true" ma:fieldsID="65662b1e056256de1a5bd442ca063f77" ns2:_="" ns3:_="">
    <xsd:import namespace="4fff275e-aaf4-46c5-a398-2434d931ad9b"/>
    <xsd:import namespace="f4c943d8-5486-4537-95ef-ce4d5a04c9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f275e-aaf4-46c5-a398-2434d931ad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8562b07-c12b-440e-8652-dcaac954a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c943d8-5486-4537-95ef-ce4d5a04c9a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e72890d-64c0-464e-8d33-3cf5e79934e1}" ma:internalName="TaxCatchAll" ma:showField="CatchAllData" ma:web="f4c943d8-5486-4537-95ef-ce4d5a04c9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77C500-8A8D-4AA7-9D5D-15ECE47A2A64}">
  <ds:schemaRefs>
    <ds:schemaRef ds:uri="f4c943d8-5486-4537-95ef-ce4d5a04c9aa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fff275e-aaf4-46c5-a398-2434d931ad9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2FF8F8-20A5-40E1-BAE5-73C0B53F5F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59EE77-3EBD-4049-84A5-64D6179B6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f275e-aaf4-46c5-a398-2434d931ad9b"/>
    <ds:schemaRef ds:uri="f4c943d8-5486-4537-95ef-ce4d5a04c9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Template-SEIDIGI-2024</Template>
  <TotalTime>960</TotalTime>
  <Words>1279</Words>
  <Application>Microsoft Office PowerPoint</Application>
  <PresentationFormat>Widescreen</PresentationFormat>
  <Paragraphs>261</Paragraphs>
  <Slides>31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31</vt:i4>
      </vt:variant>
    </vt:vector>
  </HeadingPairs>
  <TitlesOfParts>
    <vt:vector size="47" baseType="lpstr">
      <vt:lpstr>Montserrat</vt:lpstr>
      <vt:lpstr>Roboto</vt:lpstr>
      <vt:lpstr>Montserrat Black</vt:lpstr>
      <vt:lpstr>Courier New</vt:lpstr>
      <vt:lpstr>Aptos Display</vt:lpstr>
      <vt:lpstr>Calibri</vt:lpstr>
      <vt:lpstr>Segoe UI</vt:lpstr>
      <vt:lpstr>Arial</vt:lpstr>
      <vt:lpstr>Montserrat ExtraBold</vt:lpstr>
      <vt:lpstr>Aptos</vt:lpstr>
      <vt:lpstr>Tema do Office</vt:lpstr>
      <vt:lpstr>office theme</vt:lpstr>
      <vt:lpstr>1_Tema do Office</vt:lpstr>
      <vt:lpstr>Lâmina de Abertura</vt:lpstr>
      <vt:lpstr>Lâmina de Abertura e final</vt:lpstr>
      <vt:lpstr>2_Tema do Office</vt:lpstr>
      <vt:lpstr>Programa SUS Digital</vt:lpstr>
      <vt:lpstr>ESTRUTURA DO MINISTÉRIO DA SAÚDE </vt:lpstr>
      <vt:lpstr>Apresentação do PowerPoint</vt:lpstr>
      <vt:lpstr>Integrar x Interoperar</vt:lpstr>
      <vt:lpstr>Apresentação do PowerPoint</vt:lpstr>
      <vt:lpstr>Apresentação do PowerPoint</vt:lpstr>
      <vt:lpstr>Dados na RNDS  </vt:lpstr>
      <vt:lpstr>Dados na RNDS – Rio Grande do Norte  </vt:lpstr>
      <vt:lpstr>Apresentação do PowerPoint</vt:lpstr>
      <vt:lpstr>Plataformas SUS Digital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SUS DIGITAL</vt:lpstr>
      <vt:lpstr>Valor de uso – Impacto social</vt:lpstr>
      <vt:lpstr>Apresentação do PowerPoint</vt:lpstr>
      <vt:lpstr>Apresentação do PowerPoint</vt:lpstr>
      <vt:lpstr>Apresentação do PowerPoint</vt:lpstr>
      <vt:lpstr>Transformação Digital no SUS </vt:lpstr>
      <vt:lpstr>Apresentação do PowerPoint</vt:lpstr>
      <vt:lpstr>Programa SUS Digital</vt:lpstr>
      <vt:lpstr>Apresentação do PowerPoint</vt:lpstr>
      <vt:lpstr>Apresentação do PowerPoint</vt:lpstr>
      <vt:lpstr>Apresentação do PowerPoint</vt:lpstr>
      <vt:lpstr>Primeira versão do instrumento </vt:lpstr>
      <vt:lpstr>O QUE É MATURIDADE?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FIOTEC – Marcos Paulo Rodrigues Nobre</dc:creator>
  <cp:lastModifiedBy>Josélio Queiroz</cp:lastModifiedBy>
  <cp:revision>82</cp:revision>
  <dcterms:created xsi:type="dcterms:W3CDTF">2024-03-14T13:02:34Z</dcterms:created>
  <dcterms:modified xsi:type="dcterms:W3CDTF">2024-05-03T16:41:24Z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0x0101008870CD2DAFA61A42A7FACD197556017C</vt:lpwstr>
  </property>
  <property fmtid="{D5CDD505-2E9C-101B-9397-08002B2CF9AE}" pid="3" name="MediaServiceImageTags">
    <vt:lpwstr/>
  </property>
</Properties>
</file>