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33.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21.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8.xml"/>
  <Override ContentType="application/vnd.openxmlformats-officedocument.presentationml.notesSlide+xml" PartName="/ppt/notesSlides/notesSlide25.xml"/>
  <Override ContentType="application/vnd.openxmlformats-officedocument.presentationml.notesSlide+xml" PartName="/ppt/notesSlides/notesSlide4.xml"/>
  <Override ContentType="application/vnd.openxmlformats-officedocument.presentationml.notesSlide+xml" PartName="/ppt/notesSlides/notesSlide18.xml"/>
  <Override ContentType="application/vnd.openxmlformats-officedocument.presentationml.notesSlide+xml" PartName="/ppt/notesSlides/notesSlide1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26.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2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1.xml"/>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63B894B8-33E7-4155-B106-C86207638F2A}"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tableStyles" Target="tableStyles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G:\Meu%20Drive\APS\Apresenta&#231;&#245;es\modelo%20novo%20financiamen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G:\Drives%20compartilhados\ECOSAUDE\Economia%20da%20Saude\APRESENTACOES\Composicao%20U_E_M\Composicao_UEM_2002_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Meu%20Drive\APS\Apresenta&#231;&#245;es\calculo%20para%20gra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eu%20Drive\APS\Apresenta&#231;&#245;es\MODELO%20GRAFICO.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Planilha2!$B$40</c:f>
              <c:strCache>
                <c:ptCount val="1"/>
                <c:pt idx="0">
                  <c:v>2018</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Planilha2!$A$41:$A$43</c:f>
              <c:strCache>
                <c:ptCount val="3"/>
                <c:pt idx="0">
                  <c:v>70 ESF + 76 EAP</c:v>
                </c:pt>
                <c:pt idx="1">
                  <c:v>71 ESB</c:v>
                </c:pt>
                <c:pt idx="2">
                  <c:v>72 Emulti</c:v>
                </c:pt>
              </c:strCache>
            </c:strRef>
          </c:cat>
          <c:val>
            <c:numRef>
              <c:f>Planilha2!$B$41:$B$43</c:f>
              <c:numCache>
                <c:formatCode>#,##0</c:formatCode>
                <c:ptCount val="3"/>
                <c:pt idx="0">
                  <c:v>47179</c:v>
                </c:pt>
                <c:pt idx="1">
                  <c:v>28329</c:v>
                </c:pt>
                <c:pt idx="2">
                  <c:v>5688</c:v>
                </c:pt>
              </c:numCache>
            </c:numRef>
          </c:val>
          <c:extLst>
            <c:ext xmlns:c16="http://schemas.microsoft.com/office/drawing/2014/chart" uri="{C3380CC4-5D6E-409C-BE32-E72D297353CC}">
              <c16:uniqueId val="{00000000-A438-4256-A3C5-0B2720679174}"/>
            </c:ext>
          </c:extLst>
        </c:ser>
        <c:ser>
          <c:idx val="1"/>
          <c:order val="1"/>
          <c:tx>
            <c:strRef>
              <c:f>Planilha2!$C$40</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Planilha2!$A$41:$A$43</c:f>
              <c:strCache>
                <c:ptCount val="3"/>
                <c:pt idx="0">
                  <c:v>70 ESF + 76 EAP</c:v>
                </c:pt>
                <c:pt idx="1">
                  <c:v>71 ESB</c:v>
                </c:pt>
                <c:pt idx="2">
                  <c:v>72 Emulti</c:v>
                </c:pt>
              </c:strCache>
            </c:strRef>
          </c:cat>
          <c:val>
            <c:numRef>
              <c:f>Planilha2!$C$41:$C$43</c:f>
              <c:numCache>
                <c:formatCode>#,##0</c:formatCode>
                <c:ptCount val="3"/>
                <c:pt idx="0">
                  <c:v>56435</c:v>
                </c:pt>
                <c:pt idx="1">
                  <c:v>36135</c:v>
                </c:pt>
                <c:pt idx="2">
                  <c:v>5094</c:v>
                </c:pt>
              </c:numCache>
            </c:numRef>
          </c:val>
          <c:extLst>
            <c:ext xmlns:c16="http://schemas.microsoft.com/office/drawing/2014/chart" uri="{C3380CC4-5D6E-409C-BE32-E72D297353CC}">
              <c16:uniqueId val="{00000001-A438-4256-A3C5-0B2720679174}"/>
            </c:ext>
          </c:extLst>
        </c:ser>
        <c:ser>
          <c:idx val="2"/>
          <c:order val="2"/>
          <c:tx>
            <c:strRef>
              <c:f>Planilha2!$D$40</c:f>
              <c:strCache>
                <c:ptCount val="1"/>
                <c:pt idx="0">
                  <c:v>2023</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Planilha2!$A$41:$A$43</c:f>
              <c:strCache>
                <c:ptCount val="3"/>
                <c:pt idx="0">
                  <c:v>70 ESF + 76 EAP</c:v>
                </c:pt>
                <c:pt idx="1">
                  <c:v>71 ESB</c:v>
                </c:pt>
                <c:pt idx="2">
                  <c:v>72 Emulti</c:v>
                </c:pt>
              </c:strCache>
            </c:strRef>
          </c:cat>
          <c:val>
            <c:numRef>
              <c:f>Planilha2!$D$41:$D$43</c:f>
              <c:numCache>
                <c:formatCode>#,##0</c:formatCode>
                <c:ptCount val="3"/>
                <c:pt idx="0">
                  <c:v>59682</c:v>
                </c:pt>
                <c:pt idx="1">
                  <c:v>38832</c:v>
                </c:pt>
                <c:pt idx="2">
                  <c:v>7357</c:v>
                </c:pt>
              </c:numCache>
            </c:numRef>
          </c:val>
          <c:extLst>
            <c:ext xmlns:c16="http://schemas.microsoft.com/office/drawing/2014/chart" uri="{C3380CC4-5D6E-409C-BE32-E72D297353CC}">
              <c16:uniqueId val="{00000002-A438-4256-A3C5-0B2720679174}"/>
            </c:ext>
          </c:extLst>
        </c:ser>
        <c:dLbls>
          <c:dLblPos val="outEnd"/>
          <c:showLegendKey val="0"/>
          <c:showVal val="1"/>
          <c:showCatName val="0"/>
          <c:showSerName val="0"/>
          <c:showPercent val="0"/>
          <c:showBubbleSize val="0"/>
        </c:dLbls>
        <c:gapWidth val="219"/>
        <c:overlap val="-27"/>
        <c:axId val="236060623"/>
        <c:axId val="236062287"/>
      </c:barChart>
      <c:catAx>
        <c:axId val="236060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crossAx val="236062287"/>
        <c:crosses val="autoZero"/>
        <c:auto val="1"/>
        <c:lblAlgn val="ctr"/>
        <c:lblOffset val="100"/>
        <c:noMultiLvlLbl val="0"/>
      </c:catAx>
      <c:valAx>
        <c:axId val="2360622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crossAx val="236060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8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728828189938312E-2"/>
          <c:y val="9.9884849590271108E-2"/>
          <c:w val="0.9069378068616335"/>
          <c:h val="0.69139368164968584"/>
        </c:manualLayout>
      </c:layout>
      <c:lineChart>
        <c:grouping val="standard"/>
        <c:varyColors val="0"/>
        <c:ser>
          <c:idx val="0"/>
          <c:order val="0"/>
          <c:tx>
            <c:strRef>
              <c:f>Grafico!$D$3</c:f>
              <c:strCache>
                <c:ptCount val="1"/>
                <c:pt idx="0">
                  <c:v>Federal</c:v>
                </c:pt>
              </c:strCache>
            </c:strRef>
          </c:tx>
          <c:spPr>
            <a:ln w="28575" cap="rnd">
              <a:solidFill>
                <a:schemeClr val="accent1"/>
              </a:solidFill>
              <a:round/>
            </a:ln>
            <a:effectLst/>
          </c:spPr>
          <c:marker>
            <c:symbol val="circle"/>
            <c:size val="7"/>
            <c:spPr>
              <a:solidFill>
                <a:schemeClr val="bg1"/>
              </a:solidFill>
              <a:ln w="9525">
                <a:solidFill>
                  <a:schemeClr val="accent1"/>
                </a:solidFill>
              </a:ln>
              <a:effectLst/>
            </c:spPr>
          </c:marker>
          <c:dLbls>
            <c:dLbl>
              <c:idx val="20"/>
              <c:layout>
                <c:manualLayout>
                  <c:x val="-5.9312469960898707E-2"/>
                  <c:y val="-3.51143555582945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Grafico!$E$6:$E$27</c:f>
              <c:numCache>
                <c:formatCode>0%</c:formatCode>
                <c:ptCount val="22"/>
                <c:pt idx="0">
                  <c:v>0.52393429114300494</c:v>
                </c:pt>
                <c:pt idx="1">
                  <c:v>0.5047497217428546</c:v>
                </c:pt>
                <c:pt idx="2">
                  <c:v>0.49262551059572302</c:v>
                </c:pt>
                <c:pt idx="3">
                  <c:v>0.48180275150854357</c:v>
                </c:pt>
                <c:pt idx="4">
                  <c:v>0.46679901057622097</c:v>
                </c:pt>
                <c:pt idx="5">
                  <c:v>0.45815549201681766</c:v>
                </c:pt>
                <c:pt idx="6">
                  <c:v>0.4340979331158461</c:v>
                </c:pt>
                <c:pt idx="7">
                  <c:v>0.46583713797073734</c:v>
                </c:pt>
                <c:pt idx="8">
                  <c:v>0.44723351154766261</c:v>
                </c:pt>
                <c:pt idx="9">
                  <c:v>0.45250123398733244</c:v>
                </c:pt>
                <c:pt idx="10">
                  <c:v>0.45253817569001903</c:v>
                </c:pt>
                <c:pt idx="11">
                  <c:v>0.42563777383221624</c:v>
                </c:pt>
                <c:pt idx="12">
                  <c:v>0.42430101122913094</c:v>
                </c:pt>
                <c:pt idx="13">
                  <c:v>0.42975532073396677</c:v>
                </c:pt>
                <c:pt idx="14">
                  <c:v>0.42831285036408528</c:v>
                </c:pt>
                <c:pt idx="15">
                  <c:v>0.4316413902271336</c:v>
                </c:pt>
                <c:pt idx="16">
                  <c:v>0.42638981892759836</c:v>
                </c:pt>
                <c:pt idx="17">
                  <c:v>0.42028889720818108</c:v>
                </c:pt>
                <c:pt idx="18">
                  <c:v>0.47454591478712399</c:v>
                </c:pt>
                <c:pt idx="19">
                  <c:v>0.46333983386800315</c:v>
                </c:pt>
                <c:pt idx="20">
                  <c:v>0.37646259087972145</c:v>
                </c:pt>
                <c:pt idx="21">
                  <c:v>0.41099999999999998</c:v>
                </c:pt>
              </c:numCache>
            </c:numRef>
          </c:val>
          <c:smooth val="0"/>
          <c:extLst>
            <c:ext xmlns:c16="http://schemas.microsoft.com/office/drawing/2014/chart" uri="{C3380CC4-5D6E-409C-BE32-E72D297353CC}">
              <c16:uniqueId val="{00000001-AE21-4F7D-8993-3EE76EF72074}"/>
            </c:ext>
          </c:extLst>
        </c:ser>
        <c:ser>
          <c:idx val="13"/>
          <c:order val="1"/>
          <c:tx>
            <c:strRef>
              <c:f>Grafico!$H$3</c:f>
              <c:strCache>
                <c:ptCount val="1"/>
                <c:pt idx="0">
                  <c:v> Estadual</c:v>
                </c:pt>
              </c:strCache>
            </c:strRef>
          </c:tx>
          <c:spPr>
            <a:ln w="28575" cap="rnd">
              <a:solidFill>
                <a:schemeClr val="accent6">
                  <a:lumMod val="75000"/>
                </a:schemeClr>
              </a:solidFill>
              <a:round/>
            </a:ln>
            <a:effectLst/>
          </c:spPr>
          <c:marker>
            <c:symbol val="circle"/>
            <c:size val="7"/>
            <c:spPr>
              <a:solidFill>
                <a:schemeClr val="bg1"/>
              </a:solidFill>
              <a:ln w="9525">
                <a:solidFill>
                  <a:schemeClr val="accent6">
                    <a:lumMod val="75000"/>
                  </a:schemeClr>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AE21-4F7D-8993-3EE76EF72074}"/>
                </c:ext>
              </c:extLst>
            </c:dLbl>
            <c:dLbl>
              <c:idx val="1"/>
              <c:delete val="1"/>
              <c:extLst>
                <c:ext xmlns:c15="http://schemas.microsoft.com/office/drawing/2012/chart" uri="{CE6537A1-D6FC-4f65-9D91-7224C49458BB}"/>
                <c:ext xmlns:c16="http://schemas.microsoft.com/office/drawing/2014/chart" uri="{C3380CC4-5D6E-409C-BE32-E72D297353CC}">
                  <c16:uniqueId val="{00000003-AE21-4F7D-8993-3EE76EF72074}"/>
                </c:ext>
              </c:extLst>
            </c:dLbl>
            <c:dLbl>
              <c:idx val="4"/>
              <c:delete val="1"/>
              <c:extLst>
                <c:ext xmlns:c15="http://schemas.microsoft.com/office/drawing/2012/chart" uri="{CE6537A1-D6FC-4f65-9D91-7224C49458BB}"/>
                <c:ext xmlns:c16="http://schemas.microsoft.com/office/drawing/2014/chart" uri="{C3380CC4-5D6E-409C-BE32-E72D297353CC}">
                  <c16:uniqueId val="{00000004-AE21-4F7D-8993-3EE76EF72074}"/>
                </c:ext>
              </c:extLst>
            </c:dLbl>
            <c:dLbl>
              <c:idx val="5"/>
              <c:delete val="1"/>
              <c:extLst>
                <c:ext xmlns:c15="http://schemas.microsoft.com/office/drawing/2012/chart" uri="{CE6537A1-D6FC-4f65-9D91-7224C49458BB}"/>
                <c:ext xmlns:c16="http://schemas.microsoft.com/office/drawing/2014/chart" uri="{C3380CC4-5D6E-409C-BE32-E72D297353CC}">
                  <c16:uniqueId val="{00000005-AE21-4F7D-8993-3EE76EF72074}"/>
                </c:ext>
              </c:extLst>
            </c:dLbl>
            <c:dLbl>
              <c:idx val="7"/>
              <c:delete val="1"/>
              <c:extLst>
                <c:ext xmlns:c15="http://schemas.microsoft.com/office/drawing/2012/chart" uri="{CE6537A1-D6FC-4f65-9D91-7224C49458BB}"/>
                <c:ext xmlns:c16="http://schemas.microsoft.com/office/drawing/2014/chart" uri="{C3380CC4-5D6E-409C-BE32-E72D297353CC}">
                  <c16:uniqueId val="{00000006-AE21-4F7D-8993-3EE76EF72074}"/>
                </c:ext>
              </c:extLst>
            </c:dLbl>
            <c:dLbl>
              <c:idx val="8"/>
              <c:delete val="1"/>
              <c:extLst>
                <c:ext xmlns:c15="http://schemas.microsoft.com/office/drawing/2012/chart" uri="{CE6537A1-D6FC-4f65-9D91-7224C49458BB}"/>
                <c:ext xmlns:c16="http://schemas.microsoft.com/office/drawing/2014/chart" uri="{C3380CC4-5D6E-409C-BE32-E72D297353CC}">
                  <c16:uniqueId val="{00000007-AE21-4F7D-8993-3EE76EF72074}"/>
                </c:ext>
              </c:extLst>
            </c:dLbl>
            <c:dLbl>
              <c:idx val="9"/>
              <c:delete val="1"/>
              <c:extLst>
                <c:ext xmlns:c15="http://schemas.microsoft.com/office/drawing/2012/chart" uri="{CE6537A1-D6FC-4f65-9D91-7224C49458BB}"/>
                <c:ext xmlns:c16="http://schemas.microsoft.com/office/drawing/2014/chart" uri="{C3380CC4-5D6E-409C-BE32-E72D297353CC}">
                  <c16:uniqueId val="{00000008-AE21-4F7D-8993-3EE76EF72074}"/>
                </c:ext>
              </c:extLst>
            </c:dLbl>
            <c:dLbl>
              <c:idx val="14"/>
              <c:delete val="1"/>
              <c:extLst>
                <c:ext xmlns:c15="http://schemas.microsoft.com/office/drawing/2012/chart" uri="{CE6537A1-D6FC-4f65-9D91-7224C49458BB}"/>
                <c:ext xmlns:c16="http://schemas.microsoft.com/office/drawing/2014/chart" uri="{C3380CC4-5D6E-409C-BE32-E72D297353CC}">
                  <c16:uniqueId val="{00000009-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lumMod val="75000"/>
                  </a:schemeClr>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Grafico!$I$6:$I$27</c:f>
              <c:numCache>
                <c:formatCode>0%</c:formatCode>
                <c:ptCount val="22"/>
                <c:pt idx="0">
                  <c:v>0.22127304666416223</c:v>
                </c:pt>
                <c:pt idx="1">
                  <c:v>0.23962868362748696</c:v>
                </c:pt>
                <c:pt idx="2">
                  <c:v>0.26018842343706988</c:v>
                </c:pt>
                <c:pt idx="3">
                  <c:v>0.25505911830307837</c:v>
                </c:pt>
                <c:pt idx="4">
                  <c:v>0.26321926625957087</c:v>
                </c:pt>
                <c:pt idx="5">
                  <c:v>0.26855962646431486</c:v>
                </c:pt>
                <c:pt idx="6">
                  <c:v>0.2762844622821064</c:v>
                </c:pt>
                <c:pt idx="7">
                  <c:v>0.25801270871406445</c:v>
                </c:pt>
                <c:pt idx="8">
                  <c:v>0.26918646096958199</c:v>
                </c:pt>
                <c:pt idx="9">
                  <c:v>0.25969258666196404</c:v>
                </c:pt>
                <c:pt idx="10">
                  <c:v>0.2533497940450275</c:v>
                </c:pt>
                <c:pt idx="11">
                  <c:v>0.2672522158740816</c:v>
                </c:pt>
                <c:pt idx="12">
                  <c:v>0.26458243715408974</c:v>
                </c:pt>
                <c:pt idx="13">
                  <c:v>0.26003203025844401</c:v>
                </c:pt>
                <c:pt idx="14">
                  <c:v>0.25518190340155333</c:v>
                </c:pt>
                <c:pt idx="15">
                  <c:v>0.2574595659141628</c:v>
                </c:pt>
                <c:pt idx="16">
                  <c:v>0.26464580797632298</c:v>
                </c:pt>
                <c:pt idx="17">
                  <c:v>0.26470476865774467</c:v>
                </c:pt>
                <c:pt idx="18">
                  <c:v>0.24008750209593446</c:v>
                </c:pt>
                <c:pt idx="19">
                  <c:v>0.23977194911845806</c:v>
                </c:pt>
                <c:pt idx="20">
                  <c:v>0.28347953150217192</c:v>
                </c:pt>
                <c:pt idx="21">
                  <c:v>0.254</c:v>
                </c:pt>
              </c:numCache>
            </c:numRef>
          </c:val>
          <c:smooth val="0"/>
          <c:extLst>
            <c:ext xmlns:c16="http://schemas.microsoft.com/office/drawing/2014/chart" uri="{C3380CC4-5D6E-409C-BE32-E72D297353CC}">
              <c16:uniqueId val="{0000000A-AE21-4F7D-8993-3EE76EF72074}"/>
            </c:ext>
          </c:extLst>
        </c:ser>
        <c:ser>
          <c:idx val="14"/>
          <c:order val="2"/>
          <c:tx>
            <c:strRef>
              <c:f>Grafico!$L$3</c:f>
              <c:strCache>
                <c:ptCount val="1"/>
                <c:pt idx="0">
                  <c:v>Municipal</c:v>
                </c:pt>
              </c:strCache>
            </c:strRef>
          </c:tx>
          <c:spPr>
            <a:ln w="28575" cap="rnd">
              <a:solidFill>
                <a:schemeClr val="accent3">
                  <a:lumMod val="80000"/>
                  <a:lumOff val="20000"/>
                </a:schemeClr>
              </a:solidFill>
              <a:round/>
            </a:ln>
            <a:effectLst/>
          </c:spPr>
          <c:marker>
            <c:symbol val="circle"/>
            <c:size val="7"/>
            <c:spPr>
              <a:solidFill>
                <a:schemeClr val="bg1"/>
              </a:solidFill>
              <a:ln w="9525">
                <a:solidFill>
                  <a:srgbClr val="00B050"/>
                </a:solidFill>
              </a:ln>
              <a:effectLst/>
            </c:spPr>
          </c:marker>
          <c:dLbls>
            <c:dLbl>
              <c:idx val="3"/>
              <c:delete val="1"/>
              <c:extLst>
                <c:ext xmlns:c15="http://schemas.microsoft.com/office/drawing/2012/chart" uri="{CE6537A1-D6FC-4f65-9D91-7224C49458BB}"/>
                <c:ext xmlns:c16="http://schemas.microsoft.com/office/drawing/2014/chart" uri="{C3380CC4-5D6E-409C-BE32-E72D297353CC}">
                  <c16:uniqueId val="{0000000B-AE21-4F7D-8993-3EE76EF72074}"/>
                </c:ext>
              </c:extLst>
            </c:dLbl>
            <c:dLbl>
              <c:idx val="4"/>
              <c:delete val="1"/>
              <c:extLst>
                <c:ext xmlns:c15="http://schemas.microsoft.com/office/drawing/2012/chart" uri="{CE6537A1-D6FC-4f65-9D91-7224C49458BB}"/>
                <c:ext xmlns:c16="http://schemas.microsoft.com/office/drawing/2014/chart" uri="{C3380CC4-5D6E-409C-BE32-E72D297353CC}">
                  <c16:uniqueId val="{0000000C-AE21-4F7D-8993-3EE76EF72074}"/>
                </c:ext>
              </c:extLst>
            </c:dLbl>
            <c:dLbl>
              <c:idx val="7"/>
              <c:delete val="1"/>
              <c:extLst>
                <c:ext xmlns:c15="http://schemas.microsoft.com/office/drawing/2012/chart" uri="{CE6537A1-D6FC-4f65-9D91-7224C49458BB}"/>
                <c:ext xmlns:c16="http://schemas.microsoft.com/office/drawing/2014/chart" uri="{C3380CC4-5D6E-409C-BE32-E72D297353CC}">
                  <c16:uniqueId val="{0000000D-AE21-4F7D-8993-3EE76EF72074}"/>
                </c:ext>
              </c:extLst>
            </c:dLbl>
            <c:dLbl>
              <c:idx val="20"/>
              <c:layout>
                <c:manualLayout>
                  <c:x val="-2.8836280355347677E-2"/>
                  <c:y val="-2.19381982196210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E21-4F7D-8993-3EE76EF72074}"/>
                </c:ext>
              </c:extLst>
            </c:dLbl>
            <c:dLbl>
              <c:idx val="21"/>
              <c:layout>
                <c:manualLayout>
                  <c:x val="-2.0128797610904525E-2"/>
                  <c:y val="-3.774958702602929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E21-4F7D-8993-3EE76EF7207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3">
                    <a:lumMod val="80000"/>
                    <a:lumOff val="20000"/>
                  </a:schemeClr>
                </a:solidFill>
                <a:prstDash val="sysDot"/>
              </a:ln>
              <a:effectLst/>
            </c:spPr>
            <c:trendlineType val="linear"/>
            <c:forward val="5"/>
            <c:dispRSqr val="0"/>
            <c:dispEq val="0"/>
          </c:trendline>
          <c:cat>
            <c:numRef>
              <c:f>Grafico!$A$6:$A$29</c:f>
              <c:numCache>
                <c:formatCode>General</c:formatCode>
                <c:ptCount val="2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pt idx="23">
                  <c:v>2025</c:v>
                </c:pt>
              </c:numCache>
            </c:numRef>
          </c:cat>
          <c:val>
            <c:numRef>
              <c:f>Grafico!$M$6:$M$27</c:f>
              <c:numCache>
                <c:formatCode>0%</c:formatCode>
                <c:ptCount val="22"/>
                <c:pt idx="0">
                  <c:v>0.25479266219283286</c:v>
                </c:pt>
                <c:pt idx="1">
                  <c:v>0.2556215946296585</c:v>
                </c:pt>
                <c:pt idx="2">
                  <c:v>0.24718606596720713</c:v>
                </c:pt>
                <c:pt idx="3">
                  <c:v>0.26313813018837801</c:v>
                </c:pt>
                <c:pt idx="4">
                  <c:v>0.26998172316420815</c:v>
                </c:pt>
                <c:pt idx="5">
                  <c:v>0.27328488151886743</c:v>
                </c:pt>
                <c:pt idx="6">
                  <c:v>0.28961760460204761</c:v>
                </c:pt>
                <c:pt idx="7">
                  <c:v>0.27615015331519815</c:v>
                </c:pt>
                <c:pt idx="8">
                  <c:v>0.2835800274827554</c:v>
                </c:pt>
                <c:pt idx="9">
                  <c:v>0.28780617935070352</c:v>
                </c:pt>
                <c:pt idx="10">
                  <c:v>0.29411203026495358</c:v>
                </c:pt>
                <c:pt idx="11">
                  <c:v>0.30711001029370227</c:v>
                </c:pt>
                <c:pt idx="12">
                  <c:v>0.31111655161677926</c:v>
                </c:pt>
                <c:pt idx="13">
                  <c:v>0.31021264900758927</c:v>
                </c:pt>
                <c:pt idx="14">
                  <c:v>0.31650524623436144</c:v>
                </c:pt>
                <c:pt idx="15">
                  <c:v>0.31089904385870354</c:v>
                </c:pt>
                <c:pt idx="16">
                  <c:v>0.3089643730960786</c:v>
                </c:pt>
                <c:pt idx="17">
                  <c:v>0.31500633413407425</c:v>
                </c:pt>
                <c:pt idx="18">
                  <c:v>0.28536658311694146</c:v>
                </c:pt>
                <c:pt idx="19">
                  <c:v>0.29688821701353885</c:v>
                </c:pt>
                <c:pt idx="20">
                  <c:v>0.34005787761810663</c:v>
                </c:pt>
                <c:pt idx="21">
                  <c:v>0.33400000000000002</c:v>
                </c:pt>
              </c:numCache>
            </c:numRef>
          </c:val>
          <c:smooth val="0"/>
          <c:extLst>
            <c:ext xmlns:c16="http://schemas.microsoft.com/office/drawing/2014/chart" uri="{C3380CC4-5D6E-409C-BE32-E72D297353CC}">
              <c16:uniqueId val="{00000010-AE21-4F7D-8993-3EE76EF72074}"/>
            </c:ext>
          </c:extLst>
        </c:ser>
        <c:dLbls>
          <c:showLegendKey val="0"/>
          <c:showVal val="0"/>
          <c:showCatName val="0"/>
          <c:showSerName val="0"/>
          <c:showPercent val="0"/>
          <c:showBubbleSize val="0"/>
        </c:dLbls>
        <c:marker val="1"/>
        <c:smooth val="0"/>
        <c:axId val="898061136"/>
        <c:axId val="898075280"/>
      </c:lineChart>
      <c:catAx>
        <c:axId val="898061136"/>
        <c:scaling>
          <c:orientation val="minMax"/>
        </c:scaling>
        <c:delete val="0"/>
        <c:axPos val="b"/>
        <c:numFmt formatCode="General"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crossAx val="898075280"/>
        <c:crosses val="autoZero"/>
        <c:auto val="1"/>
        <c:lblAlgn val="ctr"/>
        <c:lblOffset val="100"/>
        <c:tickLblSkip val="5"/>
        <c:tickMarkSkip val="5"/>
        <c:noMultiLvlLbl val="0"/>
      </c:catAx>
      <c:valAx>
        <c:axId val="898075280"/>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crossAx val="898061136"/>
        <c:crosses val="autoZero"/>
        <c:crossBetween val="between"/>
      </c:valAx>
      <c:spPr>
        <a:noFill/>
        <a:ln>
          <a:noFill/>
        </a:ln>
        <a:effectLst/>
      </c:spPr>
    </c:plotArea>
    <c:legend>
      <c:legendPos val="b"/>
      <c:layout>
        <c:manualLayout>
          <c:xMode val="edge"/>
          <c:yMode val="edge"/>
          <c:x val="7.3333333333333334E-2"/>
          <c:y val="0.88065730050454549"/>
          <c:w val="0.81833333333333336"/>
          <c:h val="0.1003628000939372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solidFill>
      <a:schemeClr val="bg1"/>
    </a:solidFill>
    <a:ln w="9525" cap="flat" cmpd="sng" algn="ctr">
      <a:noFill/>
      <a:round/>
    </a:ln>
    <a:effectLst/>
  </c:spPr>
  <c:txPr>
    <a:bodyPr/>
    <a:lstStyle/>
    <a:p>
      <a:pPr>
        <a:defRPr sz="1200"/>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Planilha1!$A$2:$A$6</c:f>
              <c:strCache>
                <c:ptCount val="5"/>
                <c:pt idx="0">
                  <c:v>1º QD 2019</c:v>
                </c:pt>
                <c:pt idx="1">
                  <c:v>1º QD 2020</c:v>
                </c:pt>
                <c:pt idx="2">
                  <c:v>1º QD 2021</c:v>
                </c:pt>
                <c:pt idx="3">
                  <c:v>1º QD 2022</c:v>
                </c:pt>
                <c:pt idx="4">
                  <c:v>1º QD 2023</c:v>
                </c:pt>
              </c:strCache>
            </c:strRef>
          </c:cat>
          <c:val>
            <c:numRef>
              <c:f>Planilha1!$B$2:$B$6</c:f>
              <c:numCache>
                <c:formatCode>#,##0</c:formatCode>
                <c:ptCount val="5"/>
                <c:pt idx="0">
                  <c:v>92314084</c:v>
                </c:pt>
                <c:pt idx="1">
                  <c:v>127634021</c:v>
                </c:pt>
                <c:pt idx="2">
                  <c:v>157681500</c:v>
                </c:pt>
                <c:pt idx="3">
                  <c:v>170816484</c:v>
                </c:pt>
                <c:pt idx="4">
                  <c:v>180510202</c:v>
                </c:pt>
              </c:numCache>
            </c:numRef>
          </c:val>
          <c:smooth val="0"/>
          <c:extLst>
            <c:ext xmlns:c16="http://schemas.microsoft.com/office/drawing/2014/chart" uri="{C3380CC4-5D6E-409C-BE32-E72D297353CC}">
              <c16:uniqueId val="{00000000-E1B8-4DC3-9178-DF71EB16F3C9}"/>
            </c:ext>
          </c:extLst>
        </c:ser>
        <c:dLbls>
          <c:dLblPos val="t"/>
          <c:showLegendKey val="0"/>
          <c:showVal val="1"/>
          <c:showCatName val="0"/>
          <c:showSerName val="0"/>
          <c:showPercent val="0"/>
          <c:showBubbleSize val="0"/>
        </c:dLbls>
        <c:marker val="1"/>
        <c:smooth val="0"/>
        <c:axId val="240757535"/>
        <c:axId val="240754207"/>
      </c:lineChart>
      <c:catAx>
        <c:axId val="240757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pt-BR"/>
          </a:p>
        </c:txPr>
        <c:crossAx val="240754207"/>
        <c:crosses val="autoZero"/>
        <c:auto val="1"/>
        <c:lblAlgn val="ctr"/>
        <c:lblOffset val="100"/>
        <c:noMultiLvlLbl val="0"/>
      </c:catAx>
      <c:valAx>
        <c:axId val="240754207"/>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t-BR"/>
          </a:p>
        </c:txPr>
        <c:crossAx val="24075753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Planilha1!$B$1</c:f>
              <c:strCache>
                <c:ptCount val="1"/>
                <c:pt idx="0">
                  <c:v>META</c:v>
                </c:pt>
              </c:strCache>
            </c:strRef>
          </c:tx>
          <c:spPr>
            <a:solidFill>
              <a:schemeClr val="accent1">
                <a:tint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Planilha1!$B$2:$B$8</c:f>
              <c:numCache>
                <c:formatCode>0%</c:formatCode>
                <c:ptCount val="7"/>
                <c:pt idx="0">
                  <c:v>0.45</c:v>
                </c:pt>
                <c:pt idx="1">
                  <c:v>0.6</c:v>
                </c:pt>
                <c:pt idx="2">
                  <c:v>0.6</c:v>
                </c:pt>
                <c:pt idx="3">
                  <c:v>0.4</c:v>
                </c:pt>
                <c:pt idx="4">
                  <c:v>0.95</c:v>
                </c:pt>
                <c:pt idx="5">
                  <c:v>0.5</c:v>
                </c:pt>
                <c:pt idx="6">
                  <c:v>0.5</c:v>
                </c:pt>
              </c:numCache>
            </c:numRef>
          </c:val>
          <c:extLst>
            <c:ext xmlns:c16="http://schemas.microsoft.com/office/drawing/2014/chart" uri="{C3380CC4-5D6E-409C-BE32-E72D297353CC}">
              <c16:uniqueId val="{00000000-BDD8-49C0-BDBC-34DF3F841226}"/>
            </c:ext>
          </c:extLst>
        </c:ser>
        <c:ser>
          <c:idx val="1"/>
          <c:order val="1"/>
          <c:tx>
            <c:strRef>
              <c:f>Planilha1!$C$1</c:f>
              <c:strCache>
                <c:ptCount val="1"/>
                <c:pt idx="0">
                  <c:v>1º QD 2019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Planilha1!$C$2:$C$8</c:f>
              <c:numCache>
                <c:formatCode>0%</c:formatCode>
                <c:ptCount val="7"/>
                <c:pt idx="0">
                  <c:v>0.23</c:v>
                </c:pt>
                <c:pt idx="1">
                  <c:v>0.26</c:v>
                </c:pt>
                <c:pt idx="2">
                  <c:v>0.16</c:v>
                </c:pt>
                <c:pt idx="3">
                  <c:v>0.12</c:v>
                </c:pt>
                <c:pt idx="4">
                  <c:v>0.93</c:v>
                </c:pt>
                <c:pt idx="5">
                  <c:v>0.03</c:v>
                </c:pt>
                <c:pt idx="6">
                  <c:v>0.05</c:v>
                </c:pt>
              </c:numCache>
            </c:numRef>
          </c:val>
          <c:extLst>
            <c:ext xmlns:c16="http://schemas.microsoft.com/office/drawing/2014/chart" uri="{C3380CC4-5D6E-409C-BE32-E72D297353CC}">
              <c16:uniqueId val="{00000001-BDD8-49C0-BDBC-34DF3F841226}"/>
            </c:ext>
          </c:extLst>
        </c:ser>
        <c:ser>
          <c:idx val="2"/>
          <c:order val="2"/>
          <c:tx>
            <c:strRef>
              <c:f>Planilha1!$D$1</c:f>
              <c:strCache>
                <c:ptCount val="1"/>
                <c:pt idx="0">
                  <c:v>3º QD 2023</c:v>
                </c:pt>
              </c:strCache>
            </c:strRef>
          </c:tx>
          <c:spPr>
            <a:solidFill>
              <a:schemeClr val="accent1">
                <a:shade val="6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Planilha1!$A$2:$A$8</c:f>
              <c:strCache>
                <c:ptCount val="7"/>
                <c:pt idx="0">
                  <c:v>Proporção de gestantes com pelo menos 6 (seis) consultas pré-natal realizadas, sendo a 1ª (primeira) até a 12ª (décima segunda) semana de gestação</c:v>
                </c:pt>
                <c:pt idx="1">
                  <c:v>Proporção de gestantes com realização de exames para sífilis e HIV</c:v>
                </c:pt>
                <c:pt idx="2">
                  <c:v>Proporção de gestantes com atendimento odontológico realizado</c:v>
                </c:pt>
                <c:pt idx="3">
                  <c:v>Proporção de mulheres com coleta de citopatológico na APS</c:v>
                </c:pt>
                <c:pt idx="4">
                  <c:v>Proporção de crianças de 1 (um) ano de idade vacinadas na APS contra Difteria, Tétano, Coqueluche, Hepatite B, infecções causadas por haemophilus influenzae tipo b e Poliomielite inativada</c:v>
                </c:pt>
                <c:pt idx="5">
                  <c:v>Proporção de pessoas com hipertensão, com consulta e pressão arterial aferida no semestre</c:v>
                </c:pt>
                <c:pt idx="6">
                  <c:v>Proporção de pessoas com diabetes, com consulta e hemoglobina glicada solicitada</c:v>
                </c:pt>
              </c:strCache>
            </c:strRef>
          </c:cat>
          <c:val>
            <c:numRef>
              <c:f>Planilha1!$D$2:$D$8</c:f>
              <c:numCache>
                <c:formatCode>0%</c:formatCode>
                <c:ptCount val="7"/>
                <c:pt idx="0">
                  <c:v>0.5</c:v>
                </c:pt>
                <c:pt idx="1">
                  <c:v>0.68</c:v>
                </c:pt>
                <c:pt idx="2">
                  <c:v>0.59</c:v>
                </c:pt>
                <c:pt idx="3">
                  <c:v>0.27</c:v>
                </c:pt>
                <c:pt idx="4">
                  <c:v>0.75</c:v>
                </c:pt>
                <c:pt idx="5">
                  <c:v>0.32</c:v>
                </c:pt>
                <c:pt idx="6">
                  <c:v>0.28000000000000003</c:v>
                </c:pt>
              </c:numCache>
            </c:numRef>
          </c:val>
          <c:extLst>
            <c:ext xmlns:c16="http://schemas.microsoft.com/office/drawing/2014/chart" uri="{C3380CC4-5D6E-409C-BE32-E72D297353CC}">
              <c16:uniqueId val="{00000002-BDD8-49C0-BDBC-34DF3F841226}"/>
            </c:ext>
          </c:extLst>
        </c:ser>
        <c:dLbls>
          <c:dLblPos val="outEnd"/>
          <c:showLegendKey val="0"/>
          <c:showVal val="1"/>
          <c:showCatName val="0"/>
          <c:showSerName val="0"/>
          <c:showPercent val="0"/>
          <c:showBubbleSize val="0"/>
        </c:dLbls>
        <c:gapWidth val="182"/>
        <c:axId val="33698367"/>
        <c:axId val="33700031"/>
      </c:barChart>
      <c:catAx>
        <c:axId val="33698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700031"/>
        <c:crosses val="autoZero"/>
        <c:auto val="1"/>
        <c:lblAlgn val="ctr"/>
        <c:lblOffset val="100"/>
        <c:noMultiLvlLbl val="0"/>
      </c:catAx>
      <c:valAx>
        <c:axId val="337000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crossAx val="3369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sz="1400"/>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5" name="Google Shape;3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5" name="Google Shape;43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7" name="Google Shape;4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6" name="Google Shape;5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0" name="Google Shape;63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1" name="Google Shape;641;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6" name="Google Shape;6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1" name="Google Shape;81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8" name="Google Shape;82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4" name="Google Shape;86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5" name="Google Shape;88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1" name="Google Shape;90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1" name="Google Shape;9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0" name="Google Shape;9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1924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1" name="Google Shape;102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2" name="Google Shape;103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6" name="Google Shape;105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4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a:spLocks noGrp="1"/>
          </p:cNvSpPr>
          <p:nvPr>
            <p:ph type="pic" idx="2"/>
          </p:nvPr>
        </p:nvSpPr>
        <p:spPr>
          <a:xfrm>
            <a:off x="1792288" y="612775"/>
            <a:ext cx="5486400" cy="4114800"/>
          </a:xfrm>
          <a:prstGeom prst="rect">
            <a:avLst/>
          </a:prstGeom>
          <a:noFill/>
          <a:ln>
            <a:noFill/>
          </a:ln>
        </p:spPr>
      </p:sp>
      <p:sp>
        <p:nvSpPr>
          <p:cNvPr id="64" name="Google Shape;64;p4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6.gif"/></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3188304" y="-1513365"/>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
          <p:cNvGrpSpPr/>
          <p:nvPr/>
        </p:nvGrpSpPr>
        <p:grpSpPr>
          <a:xfrm rot="-3270436">
            <a:off x="9315877" y="102641"/>
            <a:ext cx="12098774" cy="6654453"/>
            <a:chOff x="0" y="0"/>
            <a:chExt cx="4060920" cy="2233549"/>
          </a:xfrm>
        </p:grpSpPr>
        <p:sp>
          <p:nvSpPr>
            <p:cNvPr id="86" name="Google Shape;86;p1"/>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ECED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8" name="Google Shape;88;p1"/>
          <p:cNvSpPr/>
          <p:nvPr/>
        </p:nvSpPr>
        <p:spPr>
          <a:xfrm>
            <a:off x="11232568" y="3010434"/>
            <a:ext cx="5246391" cy="5413155"/>
          </a:xfrm>
          <a:custGeom>
            <a:avLst/>
            <a:gdLst/>
            <a:ahLst/>
            <a:cxnLst/>
            <a:rect l="l" t="t" r="r" b="b"/>
            <a:pathLst>
              <a:path w="6350000" h="6551843" extrusionOk="0">
                <a:moveTo>
                  <a:pt x="6350000" y="3275961"/>
                </a:moveTo>
                <a:cubicBezTo>
                  <a:pt x="6350000" y="5085128"/>
                  <a:pt x="4928476" y="6551843"/>
                  <a:pt x="3175000" y="6551843"/>
                </a:cubicBezTo>
                <a:cubicBezTo>
                  <a:pt x="1421498" y="6551843"/>
                  <a:pt x="0" y="5085128"/>
                  <a:pt x="0" y="3275961"/>
                </a:cubicBezTo>
                <a:cubicBezTo>
                  <a:pt x="0" y="1466701"/>
                  <a:pt x="1421498" y="0"/>
                  <a:pt x="3175000" y="0"/>
                </a:cubicBezTo>
                <a:cubicBezTo>
                  <a:pt x="4928502" y="0"/>
                  <a:pt x="6350000" y="1466701"/>
                  <a:pt x="6350000" y="3275961"/>
                </a:cubicBezTo>
                <a:close/>
              </a:path>
            </a:pathLst>
          </a:custGeom>
          <a:blipFill rotWithShape="1">
            <a:blip r:embed="rId3">
              <a:alphaModFix/>
            </a:blip>
            <a:stretch>
              <a:fillRect l="-27314" t="-1902" r="-57378" b="-3084"/>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899723" y="741483"/>
            <a:ext cx="4056136" cy="627916"/>
          </a:xfrm>
          <a:custGeom>
            <a:avLst/>
            <a:gdLst/>
            <a:ahLst/>
            <a:cxnLst/>
            <a:rect l="l" t="t" r="r" b="b"/>
            <a:pathLst>
              <a:path w="4056136" h="627916" extrusionOk="0">
                <a:moveTo>
                  <a:pt x="0" y="0"/>
                </a:moveTo>
                <a:lnTo>
                  <a:pt x="4056135" y="0"/>
                </a:lnTo>
                <a:lnTo>
                  <a:pt x="4056135" y="627916"/>
                </a:lnTo>
                <a:lnTo>
                  <a:pt x="0" y="627916"/>
                </a:lnTo>
                <a:lnTo>
                  <a:pt x="0" y="0"/>
                </a:lnTo>
                <a:close/>
              </a:path>
            </a:pathLst>
          </a:custGeom>
          <a:blipFill rotWithShape="1">
            <a:blip r:embed="rId4">
              <a:alphaModFix/>
            </a:blip>
            <a:stretch>
              <a:fillRect/>
            </a:stretch>
          </a:blipFill>
          <a:ln>
            <a:noFill/>
          </a:ln>
        </p:spPr>
      </p:sp>
      <p:grpSp>
        <p:nvGrpSpPr>
          <p:cNvPr id="90" name="Google Shape;90;p1"/>
          <p:cNvGrpSpPr/>
          <p:nvPr/>
        </p:nvGrpSpPr>
        <p:grpSpPr>
          <a:xfrm>
            <a:off x="1028700" y="3329180"/>
            <a:ext cx="14336563" cy="3635809"/>
            <a:chOff x="0" y="9525"/>
            <a:chExt cx="19115418" cy="4847745"/>
          </a:xfrm>
        </p:grpSpPr>
        <p:sp>
          <p:nvSpPr>
            <p:cNvPr id="91" name="Google Shape;91;p1"/>
            <p:cNvSpPr txBox="1"/>
            <p:nvPr/>
          </p:nvSpPr>
          <p:spPr>
            <a:xfrm>
              <a:off x="0" y="9525"/>
              <a:ext cx="19115418" cy="4174678"/>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20598"/>
                <a:buFont typeface="Arial"/>
                <a:buNone/>
              </a:pPr>
              <a:r>
                <a:rPr lang="en-US" sz="20598" b="1" i="0" u="none" strike="noStrike" cap="none">
                  <a:solidFill>
                    <a:srgbClr val="33A963"/>
                  </a:solidFill>
                  <a:latin typeface="Poppins"/>
                  <a:ea typeface="Poppins"/>
                  <a:cs typeface="Poppins"/>
                  <a:sym typeface="Poppins"/>
                </a:rPr>
                <a:t>NOVO </a:t>
              </a:r>
              <a:endParaRPr sz="1400" b="0" i="0" u="none" strike="noStrike" cap="none">
                <a:solidFill>
                  <a:srgbClr val="000000"/>
                </a:solidFill>
                <a:latin typeface="Arial"/>
                <a:ea typeface="Arial"/>
                <a:cs typeface="Arial"/>
                <a:sym typeface="Arial"/>
              </a:endParaRPr>
            </a:p>
          </p:txBody>
        </p:sp>
        <p:sp>
          <p:nvSpPr>
            <p:cNvPr id="92" name="Google Shape;92;p1"/>
            <p:cNvSpPr txBox="1"/>
            <p:nvPr/>
          </p:nvSpPr>
          <p:spPr>
            <a:xfrm>
              <a:off x="0" y="4311170"/>
              <a:ext cx="19115418" cy="546100"/>
            </a:xfrm>
            <a:prstGeom prst="rect">
              <a:avLst/>
            </a:prstGeom>
            <a:noFill/>
            <a:ln>
              <a:noFill/>
            </a:ln>
          </p:spPr>
          <p:txBody>
            <a:bodyPr spcFirstLastPara="1" wrap="square" lIns="0" tIns="0" rIns="0" bIns="0" anchor="t" anchorCtr="0">
              <a:spAutoFit/>
            </a:bodyPr>
            <a:lstStyle/>
            <a:p>
              <a:pPr marL="0" marR="0" lvl="0" indent="0" algn="l" rtl="0">
                <a:lnSpc>
                  <a:spcPct val="1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3" name="Google Shape;93;p1"/>
          <p:cNvSpPr txBox="1"/>
          <p:nvPr/>
        </p:nvSpPr>
        <p:spPr>
          <a:xfrm>
            <a:off x="1165861" y="5631286"/>
            <a:ext cx="7579995" cy="136931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8430"/>
              <a:buFont typeface="Arial"/>
              <a:buNone/>
            </a:pPr>
            <a:r>
              <a:rPr lang="en-US" sz="8430" b="0" i="0" u="none" strike="noStrike" cap="none">
                <a:solidFill>
                  <a:srgbClr val="33A963"/>
                </a:solidFill>
                <a:latin typeface="Arial"/>
                <a:ea typeface="Arial"/>
                <a:cs typeface="Arial"/>
                <a:sym typeface="Arial"/>
              </a:rPr>
              <a:t>financiamento</a:t>
            </a:r>
            <a:endParaRPr sz="1400" b="0" i="0" u="none" strike="noStrike" cap="none">
              <a:solidFill>
                <a:srgbClr val="000000"/>
              </a:solidFill>
              <a:latin typeface="Arial"/>
              <a:ea typeface="Arial"/>
              <a:cs typeface="Arial"/>
              <a:sym typeface="Arial"/>
            </a:endParaRPr>
          </a:p>
        </p:txBody>
      </p:sp>
      <p:sp>
        <p:nvSpPr>
          <p:cNvPr id="94" name="Google Shape;94;p1"/>
          <p:cNvSpPr txBox="1"/>
          <p:nvPr/>
        </p:nvSpPr>
        <p:spPr>
          <a:xfrm>
            <a:off x="1182774" y="6936400"/>
            <a:ext cx="8565900" cy="472800"/>
          </a:xfrm>
          <a:prstGeom prst="rect">
            <a:avLst/>
          </a:prstGeom>
          <a:noFill/>
          <a:ln>
            <a:noFill/>
          </a:ln>
        </p:spPr>
        <p:txBody>
          <a:bodyPr spcFirstLastPara="1" wrap="square" lIns="0" tIns="0" rIns="0" bIns="0" anchor="t" anchorCtr="0">
            <a:spAutoFit/>
          </a:bodyPr>
          <a:lstStyle/>
          <a:p>
            <a:pPr marL="0" marR="0" lvl="0" indent="0" algn="l" rtl="0">
              <a:lnSpc>
                <a:spcPct val="129979"/>
              </a:lnSpc>
              <a:spcBef>
                <a:spcPts val="0"/>
              </a:spcBef>
              <a:spcAft>
                <a:spcPts val="0"/>
              </a:spcAft>
              <a:buClr>
                <a:srgbClr val="000000"/>
              </a:buClr>
              <a:buSzPts val="3072"/>
              <a:buFont typeface="Arial"/>
              <a:buNone/>
            </a:pPr>
            <a:r>
              <a:rPr lang="en-US" sz="3072" b="0" i="0" u="none" strike="noStrike" cap="none">
                <a:solidFill>
                  <a:srgbClr val="000000"/>
                </a:solidFill>
                <a:latin typeface="Arial"/>
                <a:ea typeface="Arial"/>
                <a:cs typeface="Arial"/>
                <a:sym typeface="Arial"/>
              </a:rPr>
              <a:t>METODOLOGIA  DE FINANCIAMENTO DE APS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308" name="Google Shape;308;p11"/>
          <p:cNvGrpSpPr/>
          <p:nvPr/>
        </p:nvGrpSpPr>
        <p:grpSpPr>
          <a:xfrm>
            <a:off x="1182336" y="801805"/>
            <a:ext cx="16076964" cy="243998"/>
            <a:chOff x="0" y="334222"/>
            <a:chExt cx="21435952" cy="325331"/>
          </a:xfrm>
        </p:grpSpPr>
        <p:cxnSp>
          <p:nvCxnSpPr>
            <p:cNvPr id="309" name="Google Shape;309;p11"/>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310" name="Google Shape;310;p11"/>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1" name="Google Shape;311;p11"/>
          <p:cNvSpPr/>
          <p:nvPr/>
        </p:nvSpPr>
        <p:spPr>
          <a:xfrm>
            <a:off x="1985051" y="3625632"/>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1"/>
          <p:cNvSpPr/>
          <p:nvPr/>
        </p:nvSpPr>
        <p:spPr>
          <a:xfrm>
            <a:off x="2009637" y="2730217"/>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313" name="Google Shape;313;p11"/>
          <p:cNvSpPr/>
          <p:nvPr/>
        </p:nvSpPr>
        <p:spPr>
          <a:xfrm>
            <a:off x="7568984" y="2730217"/>
            <a:ext cx="5040132" cy="498753"/>
          </a:xfrm>
          <a:custGeom>
            <a:avLst/>
            <a:gdLst/>
            <a:ahLst/>
            <a:cxnLst/>
            <a:rect l="l" t="t" r="r" b="b"/>
            <a:pathLst>
              <a:path w="3644841" h="360680" extrusionOk="0">
                <a:moveTo>
                  <a:pt x="3644841" y="180340"/>
                </a:moveTo>
                <a:cubicBezTo>
                  <a:pt x="3644841" y="81280"/>
                  <a:pt x="3564831" y="0"/>
                  <a:pt x="3464501" y="0"/>
                </a:cubicBezTo>
                <a:lnTo>
                  <a:pt x="172720" y="0"/>
                </a:lnTo>
                <a:lnTo>
                  <a:pt x="172720" y="1270"/>
                </a:lnTo>
                <a:cubicBezTo>
                  <a:pt x="76200" y="5080"/>
                  <a:pt x="0" y="83820"/>
                  <a:pt x="0" y="180340"/>
                </a:cubicBezTo>
                <a:cubicBezTo>
                  <a:pt x="0" y="276860"/>
                  <a:pt x="77470" y="355600"/>
                  <a:pt x="172720" y="359410"/>
                </a:cubicBezTo>
                <a:lnTo>
                  <a:pt x="172720" y="360680"/>
                </a:lnTo>
                <a:lnTo>
                  <a:pt x="3464501" y="360680"/>
                </a:lnTo>
                <a:cubicBezTo>
                  <a:pt x="3563561" y="360680"/>
                  <a:pt x="3644841" y="279400"/>
                  <a:pt x="364484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314" name="Google Shape;314;p11"/>
          <p:cNvSpPr txBox="1"/>
          <p:nvPr/>
        </p:nvSpPr>
        <p:spPr>
          <a:xfrm>
            <a:off x="-1675114" y="1527031"/>
            <a:ext cx="16358553" cy="4857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Divisão dos municípios pela classificação dos estratos de 1 a 4</a:t>
            </a:r>
            <a:endParaRPr sz="1400" b="0" i="0" u="none" strike="noStrike" cap="none">
              <a:solidFill>
                <a:srgbClr val="000000"/>
              </a:solidFill>
              <a:latin typeface="Arial"/>
              <a:ea typeface="Arial"/>
              <a:cs typeface="Arial"/>
              <a:sym typeface="Arial"/>
            </a:endParaRPr>
          </a:p>
        </p:txBody>
      </p:sp>
      <p:sp>
        <p:nvSpPr>
          <p:cNvPr id="315" name="Google Shape;315;p11"/>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316" name="Google Shape;316;p11"/>
          <p:cNvSpPr txBox="1"/>
          <p:nvPr/>
        </p:nvSpPr>
        <p:spPr>
          <a:xfrm>
            <a:off x="2196706" y="2604915"/>
            <a:ext cx="4307456" cy="68942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200"/>
              <a:buFont typeface="Arial"/>
              <a:buNone/>
            </a:pPr>
            <a:r>
              <a:rPr lang="en-US" sz="3200" b="1" i="0" u="none" strike="noStrike" cap="none">
                <a:solidFill>
                  <a:srgbClr val="FFFFFF"/>
                </a:solidFill>
                <a:latin typeface="Poppins"/>
                <a:ea typeface="Poppins"/>
                <a:cs typeface="Poppins"/>
                <a:sym typeface="Poppins"/>
              </a:rPr>
              <a:t>ESTRATOS</a:t>
            </a:r>
            <a:endParaRPr sz="3200" b="0" i="0" u="none" strike="noStrike" cap="none">
              <a:solidFill>
                <a:srgbClr val="000000"/>
              </a:solidFill>
              <a:latin typeface="Arial"/>
              <a:ea typeface="Arial"/>
              <a:cs typeface="Arial"/>
              <a:sym typeface="Arial"/>
            </a:endParaRPr>
          </a:p>
        </p:txBody>
      </p:sp>
      <p:sp>
        <p:nvSpPr>
          <p:cNvPr id="317" name="Google Shape;317;p11"/>
          <p:cNvSpPr txBox="1"/>
          <p:nvPr/>
        </p:nvSpPr>
        <p:spPr>
          <a:xfrm>
            <a:off x="2541195" y="3726386"/>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318" name="Google Shape;318;p11"/>
          <p:cNvSpPr txBox="1"/>
          <p:nvPr/>
        </p:nvSpPr>
        <p:spPr>
          <a:xfrm>
            <a:off x="7976716" y="2649407"/>
            <a:ext cx="4307400" cy="20682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200"/>
              <a:buFont typeface="Arial"/>
              <a:buNone/>
            </a:pPr>
            <a:r>
              <a:rPr lang="en-US" sz="3200" b="1" i="0" u="none" strike="noStrike" cap="none">
                <a:solidFill>
                  <a:srgbClr val="FFFFFF"/>
                </a:solidFill>
                <a:latin typeface="Poppins"/>
                <a:ea typeface="Poppins"/>
                <a:cs typeface="Poppins"/>
                <a:sym typeface="Poppins"/>
              </a:rPr>
              <a:t>QUANTIDADE DE MUNICÍPIOS  POR ESTADO</a:t>
            </a:r>
            <a:endParaRPr sz="3200" b="0" i="0" u="none" strike="noStrike" cap="none">
              <a:solidFill>
                <a:srgbClr val="000000"/>
              </a:solidFill>
              <a:latin typeface="Arial"/>
              <a:ea typeface="Arial"/>
              <a:cs typeface="Arial"/>
              <a:sym typeface="Arial"/>
            </a:endParaRPr>
          </a:p>
        </p:txBody>
      </p:sp>
      <p:sp>
        <p:nvSpPr>
          <p:cNvPr id="319" name="Google Shape;319;p11"/>
          <p:cNvSpPr/>
          <p:nvPr/>
        </p:nvSpPr>
        <p:spPr>
          <a:xfrm>
            <a:off x="1985051" y="4671207"/>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1"/>
          <p:cNvSpPr txBox="1"/>
          <p:nvPr/>
        </p:nvSpPr>
        <p:spPr>
          <a:xfrm>
            <a:off x="2541195" y="4771960"/>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1" name="Google Shape;321;p11"/>
          <p:cNvSpPr/>
          <p:nvPr/>
        </p:nvSpPr>
        <p:spPr>
          <a:xfrm>
            <a:off x="1985051" y="5716781"/>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1"/>
          <p:cNvSpPr txBox="1"/>
          <p:nvPr/>
        </p:nvSpPr>
        <p:spPr>
          <a:xfrm>
            <a:off x="2541195" y="5817535"/>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23" name="Google Shape;323;p11"/>
          <p:cNvSpPr/>
          <p:nvPr/>
        </p:nvSpPr>
        <p:spPr>
          <a:xfrm>
            <a:off x="1985051" y="6762355"/>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1"/>
          <p:cNvSpPr txBox="1"/>
          <p:nvPr/>
        </p:nvSpPr>
        <p:spPr>
          <a:xfrm>
            <a:off x="2541195" y="6863109"/>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325" name="Google Shape;325;p11"/>
          <p:cNvSpPr/>
          <p:nvPr/>
        </p:nvSpPr>
        <p:spPr>
          <a:xfrm>
            <a:off x="1985051" y="7807929"/>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1"/>
          <p:cNvSpPr txBox="1"/>
          <p:nvPr/>
        </p:nvSpPr>
        <p:spPr>
          <a:xfrm>
            <a:off x="2541195" y="7908683"/>
            <a:ext cx="3962967" cy="56015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1" i="0" u="none" strike="noStrike" cap="none">
                <a:solidFill>
                  <a:srgbClr val="000000"/>
                </a:solidFill>
                <a:latin typeface="Arial"/>
                <a:ea typeface="Arial"/>
                <a:cs typeface="Arial"/>
                <a:sym typeface="Arial"/>
              </a:rPr>
              <a:t>TOTAL GERAL</a:t>
            </a:r>
            <a:endParaRPr sz="1400" b="1" i="0" u="none" strike="noStrike" cap="none">
              <a:solidFill>
                <a:srgbClr val="000000"/>
              </a:solidFill>
              <a:latin typeface="Arial"/>
              <a:ea typeface="Arial"/>
              <a:cs typeface="Arial"/>
              <a:sym typeface="Arial"/>
            </a:endParaRPr>
          </a:p>
        </p:txBody>
      </p:sp>
      <p:sp>
        <p:nvSpPr>
          <p:cNvPr id="327" name="Google Shape;327;p11"/>
          <p:cNvSpPr/>
          <p:nvPr/>
        </p:nvSpPr>
        <p:spPr>
          <a:xfrm>
            <a:off x="7544398" y="3609999"/>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1"/>
          <p:cNvSpPr txBox="1"/>
          <p:nvPr/>
        </p:nvSpPr>
        <p:spPr>
          <a:xfrm>
            <a:off x="8148961" y="3705348"/>
            <a:ext cx="3962967" cy="4483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757 - 14%</a:t>
            </a:r>
            <a:endParaRPr sz="1400" b="0" i="0" u="none" strike="noStrike" cap="none">
              <a:solidFill>
                <a:srgbClr val="000000"/>
              </a:solidFill>
              <a:latin typeface="Arial"/>
              <a:ea typeface="Arial"/>
              <a:cs typeface="Arial"/>
              <a:sym typeface="Arial"/>
            </a:endParaRPr>
          </a:p>
        </p:txBody>
      </p:sp>
      <p:sp>
        <p:nvSpPr>
          <p:cNvPr id="329" name="Google Shape;329;p11"/>
          <p:cNvSpPr/>
          <p:nvPr/>
        </p:nvSpPr>
        <p:spPr>
          <a:xfrm>
            <a:off x="7544398" y="4655573"/>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1"/>
          <p:cNvSpPr txBox="1"/>
          <p:nvPr/>
        </p:nvSpPr>
        <p:spPr>
          <a:xfrm>
            <a:off x="8100542" y="4756327"/>
            <a:ext cx="3962967" cy="9055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1.131 - 20%</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331" name="Google Shape;331;p11"/>
          <p:cNvSpPr/>
          <p:nvPr/>
        </p:nvSpPr>
        <p:spPr>
          <a:xfrm>
            <a:off x="7544398" y="5701148"/>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1"/>
          <p:cNvSpPr txBox="1"/>
          <p:nvPr/>
        </p:nvSpPr>
        <p:spPr>
          <a:xfrm>
            <a:off x="8100542" y="5801902"/>
            <a:ext cx="3962967" cy="9055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2.442 - 44%</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333" name="Google Shape;333;p11"/>
          <p:cNvSpPr/>
          <p:nvPr/>
        </p:nvSpPr>
        <p:spPr>
          <a:xfrm>
            <a:off x="7544398" y="6746722"/>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1"/>
          <p:cNvSpPr txBox="1"/>
          <p:nvPr/>
        </p:nvSpPr>
        <p:spPr>
          <a:xfrm>
            <a:off x="8100542" y="6847476"/>
            <a:ext cx="3962967" cy="905509"/>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1.240 - 22%</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
        <p:nvSpPr>
          <p:cNvPr id="335" name="Google Shape;335;p11"/>
          <p:cNvSpPr/>
          <p:nvPr/>
        </p:nvSpPr>
        <p:spPr>
          <a:xfrm>
            <a:off x="7544398" y="7792296"/>
            <a:ext cx="5075255" cy="950324"/>
          </a:xfrm>
          <a:custGeom>
            <a:avLst/>
            <a:gdLst/>
            <a:ahLst/>
            <a:cxnLst/>
            <a:rect l="l" t="t" r="r" b="b"/>
            <a:pathLst>
              <a:path w="4063047" h="760792" extrusionOk="0">
                <a:moveTo>
                  <a:pt x="3938587" y="760792"/>
                </a:moveTo>
                <a:lnTo>
                  <a:pt x="124460" y="760792"/>
                </a:lnTo>
                <a:cubicBezTo>
                  <a:pt x="55880" y="760792"/>
                  <a:pt x="0" y="704912"/>
                  <a:pt x="0" y="636332"/>
                </a:cubicBezTo>
                <a:lnTo>
                  <a:pt x="0" y="124460"/>
                </a:lnTo>
                <a:cubicBezTo>
                  <a:pt x="0" y="55880"/>
                  <a:pt x="55880" y="0"/>
                  <a:pt x="124460" y="0"/>
                </a:cubicBezTo>
                <a:lnTo>
                  <a:pt x="3938587" y="0"/>
                </a:lnTo>
                <a:cubicBezTo>
                  <a:pt x="4007167" y="0"/>
                  <a:pt x="4063047" y="55880"/>
                  <a:pt x="4063047" y="124460"/>
                </a:cubicBezTo>
                <a:lnTo>
                  <a:pt x="4063047" y="636332"/>
                </a:lnTo>
                <a:cubicBezTo>
                  <a:pt x="4063047" y="704912"/>
                  <a:pt x="4007167" y="760792"/>
                  <a:pt x="3938587" y="760792"/>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1"/>
          <p:cNvSpPr txBox="1"/>
          <p:nvPr/>
        </p:nvSpPr>
        <p:spPr>
          <a:xfrm>
            <a:off x="8100542" y="7893050"/>
            <a:ext cx="3962967" cy="112030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600"/>
              <a:buFont typeface="Arial"/>
              <a:buNone/>
            </a:pPr>
            <a:r>
              <a:rPr lang="en-US" sz="2600" b="1" i="0" u="none" strike="noStrike" cap="none">
                <a:solidFill>
                  <a:srgbClr val="000000"/>
                </a:solidFill>
                <a:latin typeface="Arial"/>
                <a:ea typeface="Arial"/>
                <a:cs typeface="Arial"/>
                <a:sym typeface="Arial"/>
              </a:rPr>
              <a:t>5.570</a:t>
            </a:r>
            <a:endParaRPr sz="1400" b="1"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12"/>
          <p:cNvGrpSpPr/>
          <p:nvPr/>
        </p:nvGrpSpPr>
        <p:grpSpPr>
          <a:xfrm>
            <a:off x="1182336" y="801805"/>
            <a:ext cx="16076964" cy="243998"/>
            <a:chOff x="0" y="334222"/>
            <a:chExt cx="21435952" cy="325331"/>
          </a:xfrm>
        </p:grpSpPr>
        <p:cxnSp>
          <p:nvCxnSpPr>
            <p:cNvPr id="342" name="Google Shape;342;p12"/>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343" name="Google Shape;343;p12"/>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44" name="Google Shape;344;p12"/>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345" name="Google Shape;345;p12"/>
          <p:cNvSpPr/>
          <p:nvPr/>
        </p:nvSpPr>
        <p:spPr>
          <a:xfrm>
            <a:off x="300015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2"/>
          <p:cNvSpPr/>
          <p:nvPr/>
        </p:nvSpPr>
        <p:spPr>
          <a:xfrm>
            <a:off x="1033057" y="33211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2"/>
          <p:cNvSpPr/>
          <p:nvPr/>
        </p:nvSpPr>
        <p:spPr>
          <a:xfrm>
            <a:off x="1033057" y="42258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2"/>
          <p:cNvSpPr/>
          <p:nvPr/>
        </p:nvSpPr>
        <p:spPr>
          <a:xfrm>
            <a:off x="1033057" y="51306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2"/>
          <p:cNvSpPr/>
          <p:nvPr/>
        </p:nvSpPr>
        <p:spPr>
          <a:xfrm>
            <a:off x="3013963" y="33211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2"/>
          <p:cNvSpPr/>
          <p:nvPr/>
        </p:nvSpPr>
        <p:spPr>
          <a:xfrm>
            <a:off x="3013963" y="42258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2"/>
          <p:cNvSpPr/>
          <p:nvPr/>
        </p:nvSpPr>
        <p:spPr>
          <a:xfrm>
            <a:off x="3013963" y="51306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2"/>
          <p:cNvSpPr/>
          <p:nvPr/>
        </p:nvSpPr>
        <p:spPr>
          <a:xfrm>
            <a:off x="4994372" y="331275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2"/>
          <p:cNvSpPr/>
          <p:nvPr/>
        </p:nvSpPr>
        <p:spPr>
          <a:xfrm>
            <a:off x="4994372" y="42174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2"/>
          <p:cNvSpPr/>
          <p:nvPr/>
        </p:nvSpPr>
        <p:spPr>
          <a:xfrm>
            <a:off x="4994372" y="5122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2"/>
          <p:cNvSpPr/>
          <p:nvPr/>
        </p:nvSpPr>
        <p:spPr>
          <a:xfrm>
            <a:off x="6974782" y="329591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2"/>
          <p:cNvSpPr/>
          <p:nvPr/>
        </p:nvSpPr>
        <p:spPr>
          <a:xfrm>
            <a:off x="6974782" y="42006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2"/>
          <p:cNvSpPr/>
          <p:nvPr/>
        </p:nvSpPr>
        <p:spPr>
          <a:xfrm>
            <a:off x="6974782" y="510538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2"/>
          <p:cNvSpPr/>
          <p:nvPr/>
        </p:nvSpPr>
        <p:spPr>
          <a:xfrm>
            <a:off x="501611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2"/>
          <p:cNvSpPr/>
          <p:nvPr/>
        </p:nvSpPr>
        <p:spPr>
          <a:xfrm>
            <a:off x="6996525" y="2583210"/>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2"/>
          <p:cNvSpPr txBox="1"/>
          <p:nvPr/>
        </p:nvSpPr>
        <p:spPr>
          <a:xfrm flipH="1">
            <a:off x="3301532" y="2615449"/>
            <a:ext cx="1224111"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361" name="Google Shape;361;p12"/>
          <p:cNvSpPr txBox="1"/>
          <p:nvPr/>
        </p:nvSpPr>
        <p:spPr>
          <a:xfrm>
            <a:off x="1394235" y="3497027"/>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1</a:t>
            </a:r>
            <a:endParaRPr sz="1400" b="0" i="0" u="none" strike="noStrike" cap="none">
              <a:solidFill>
                <a:srgbClr val="000000"/>
              </a:solidFill>
              <a:latin typeface="Arial"/>
              <a:ea typeface="Arial"/>
              <a:cs typeface="Arial"/>
              <a:sym typeface="Arial"/>
            </a:endParaRPr>
          </a:p>
        </p:txBody>
      </p:sp>
      <p:sp>
        <p:nvSpPr>
          <p:cNvPr id="362" name="Google Shape;362;p12"/>
          <p:cNvSpPr txBox="1"/>
          <p:nvPr/>
        </p:nvSpPr>
        <p:spPr>
          <a:xfrm flipH="1">
            <a:off x="5317493" y="2615449"/>
            <a:ext cx="1224111"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363" name="Google Shape;363;p12"/>
          <p:cNvSpPr txBox="1"/>
          <p:nvPr/>
        </p:nvSpPr>
        <p:spPr>
          <a:xfrm>
            <a:off x="7109616" y="2615449"/>
            <a:ext cx="1721801" cy="400110"/>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364" name="Google Shape;364;p12"/>
          <p:cNvSpPr txBox="1"/>
          <p:nvPr/>
        </p:nvSpPr>
        <p:spPr>
          <a:xfrm>
            <a:off x="1353621" y="4391755"/>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2</a:t>
            </a:r>
            <a:endParaRPr sz="1400" b="0" i="0" u="none" strike="noStrike" cap="none">
              <a:solidFill>
                <a:srgbClr val="000000"/>
              </a:solidFill>
              <a:latin typeface="Arial"/>
              <a:ea typeface="Arial"/>
              <a:cs typeface="Arial"/>
              <a:sym typeface="Arial"/>
            </a:endParaRPr>
          </a:p>
        </p:txBody>
      </p:sp>
      <p:sp>
        <p:nvSpPr>
          <p:cNvPr id="365" name="Google Shape;365;p12"/>
          <p:cNvSpPr txBox="1"/>
          <p:nvPr/>
        </p:nvSpPr>
        <p:spPr>
          <a:xfrm>
            <a:off x="1353621" y="5304937"/>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3</a:t>
            </a:r>
            <a:endParaRPr sz="1400" b="0" i="0" u="none" strike="noStrike" cap="none">
              <a:solidFill>
                <a:srgbClr val="000000"/>
              </a:solidFill>
              <a:latin typeface="Arial"/>
              <a:ea typeface="Arial"/>
              <a:cs typeface="Arial"/>
              <a:sym typeface="Arial"/>
            </a:endParaRPr>
          </a:p>
        </p:txBody>
      </p:sp>
      <p:sp>
        <p:nvSpPr>
          <p:cNvPr id="366" name="Google Shape;366;p12"/>
          <p:cNvSpPr txBox="1"/>
          <p:nvPr/>
        </p:nvSpPr>
        <p:spPr>
          <a:xfrm>
            <a:off x="3227276" y="34870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18.000,00</a:t>
            </a:r>
            <a:endParaRPr sz="1400" b="0" i="0" u="none" strike="noStrike" cap="none">
              <a:solidFill>
                <a:srgbClr val="000000"/>
              </a:solidFill>
              <a:latin typeface="Arial"/>
              <a:ea typeface="Arial"/>
              <a:cs typeface="Arial"/>
              <a:sym typeface="Arial"/>
            </a:endParaRPr>
          </a:p>
        </p:txBody>
      </p:sp>
      <p:sp>
        <p:nvSpPr>
          <p:cNvPr id="367" name="Google Shape;367;p12"/>
          <p:cNvSpPr txBox="1"/>
          <p:nvPr/>
        </p:nvSpPr>
        <p:spPr>
          <a:xfrm>
            <a:off x="3233054" y="44372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16.000,00</a:t>
            </a:r>
            <a:endParaRPr sz="1400" b="0" i="0" u="none" strike="noStrike" cap="none">
              <a:solidFill>
                <a:srgbClr val="000000"/>
              </a:solidFill>
              <a:latin typeface="Arial"/>
              <a:ea typeface="Arial"/>
              <a:cs typeface="Arial"/>
              <a:sym typeface="Arial"/>
            </a:endParaRPr>
          </a:p>
        </p:txBody>
      </p:sp>
      <p:sp>
        <p:nvSpPr>
          <p:cNvPr id="368" name="Google Shape;368;p12"/>
          <p:cNvSpPr txBox="1"/>
          <p:nvPr/>
        </p:nvSpPr>
        <p:spPr>
          <a:xfrm>
            <a:off x="3227276" y="5316684"/>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14.000,00</a:t>
            </a:r>
            <a:endParaRPr sz="1400" b="0" i="0" u="none" strike="noStrike" cap="none">
              <a:solidFill>
                <a:srgbClr val="000000"/>
              </a:solidFill>
              <a:latin typeface="Arial"/>
              <a:ea typeface="Arial"/>
              <a:cs typeface="Arial"/>
              <a:sym typeface="Arial"/>
            </a:endParaRPr>
          </a:p>
        </p:txBody>
      </p:sp>
      <p:sp>
        <p:nvSpPr>
          <p:cNvPr id="369" name="Google Shape;369;p12"/>
          <p:cNvSpPr/>
          <p:nvPr/>
        </p:nvSpPr>
        <p:spPr>
          <a:xfrm>
            <a:off x="1033057" y="606068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2"/>
          <p:cNvSpPr/>
          <p:nvPr/>
        </p:nvSpPr>
        <p:spPr>
          <a:xfrm>
            <a:off x="3013963" y="606068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2"/>
          <p:cNvSpPr/>
          <p:nvPr/>
        </p:nvSpPr>
        <p:spPr>
          <a:xfrm>
            <a:off x="4994372" y="6052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2"/>
          <p:cNvSpPr/>
          <p:nvPr/>
        </p:nvSpPr>
        <p:spPr>
          <a:xfrm>
            <a:off x="6974782" y="603541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2"/>
          <p:cNvSpPr txBox="1"/>
          <p:nvPr/>
        </p:nvSpPr>
        <p:spPr>
          <a:xfrm>
            <a:off x="1353621" y="6234966"/>
            <a:ext cx="1356127"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Estrato 4</a:t>
            </a:r>
            <a:endParaRPr sz="1400" b="0" i="0" u="none" strike="noStrike" cap="none">
              <a:solidFill>
                <a:srgbClr val="000000"/>
              </a:solidFill>
              <a:latin typeface="Arial"/>
              <a:ea typeface="Arial"/>
              <a:cs typeface="Arial"/>
              <a:sym typeface="Arial"/>
            </a:endParaRPr>
          </a:p>
        </p:txBody>
      </p:sp>
      <p:sp>
        <p:nvSpPr>
          <p:cNvPr id="374" name="Google Shape;374;p12"/>
          <p:cNvSpPr txBox="1"/>
          <p:nvPr/>
        </p:nvSpPr>
        <p:spPr>
          <a:xfrm>
            <a:off x="3227276" y="6246713"/>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12.000,00</a:t>
            </a:r>
            <a:endParaRPr sz="1400" b="0" i="0" u="none" strike="noStrike" cap="none">
              <a:solidFill>
                <a:srgbClr val="000000"/>
              </a:solidFill>
              <a:latin typeface="Arial"/>
              <a:ea typeface="Arial"/>
              <a:cs typeface="Arial"/>
              <a:sym typeface="Arial"/>
            </a:endParaRPr>
          </a:p>
        </p:txBody>
      </p:sp>
      <p:sp>
        <p:nvSpPr>
          <p:cNvPr id="375" name="Google Shape;375;p12"/>
          <p:cNvSpPr txBox="1"/>
          <p:nvPr/>
        </p:nvSpPr>
        <p:spPr>
          <a:xfrm>
            <a:off x="5255496" y="347529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10.800,00</a:t>
            </a:r>
            <a:endParaRPr sz="1400" b="0" i="0" u="none" strike="noStrike" cap="none">
              <a:solidFill>
                <a:srgbClr val="000000"/>
              </a:solidFill>
              <a:latin typeface="Arial"/>
              <a:ea typeface="Arial"/>
              <a:cs typeface="Arial"/>
              <a:sym typeface="Arial"/>
            </a:endParaRPr>
          </a:p>
        </p:txBody>
      </p:sp>
      <p:sp>
        <p:nvSpPr>
          <p:cNvPr id="376" name="Google Shape;376;p12"/>
          <p:cNvSpPr txBox="1"/>
          <p:nvPr/>
        </p:nvSpPr>
        <p:spPr>
          <a:xfrm>
            <a:off x="5317494" y="443723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9.600,00</a:t>
            </a:r>
            <a:endParaRPr sz="1400" b="0" i="0" u="none" strike="noStrike" cap="none">
              <a:solidFill>
                <a:srgbClr val="000000"/>
              </a:solidFill>
              <a:latin typeface="Arial"/>
              <a:ea typeface="Arial"/>
              <a:cs typeface="Arial"/>
              <a:sym typeface="Arial"/>
            </a:endParaRPr>
          </a:p>
        </p:txBody>
      </p:sp>
      <p:sp>
        <p:nvSpPr>
          <p:cNvPr id="377" name="Google Shape;377;p12"/>
          <p:cNvSpPr txBox="1"/>
          <p:nvPr/>
        </p:nvSpPr>
        <p:spPr>
          <a:xfrm>
            <a:off x="5317494" y="5279667"/>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8.400,00</a:t>
            </a:r>
            <a:endParaRPr sz="1400" b="0" i="0" u="none" strike="noStrike" cap="none">
              <a:solidFill>
                <a:srgbClr val="000000"/>
              </a:solidFill>
              <a:latin typeface="Arial"/>
              <a:ea typeface="Arial"/>
              <a:cs typeface="Arial"/>
              <a:sym typeface="Arial"/>
            </a:endParaRPr>
          </a:p>
        </p:txBody>
      </p:sp>
      <p:sp>
        <p:nvSpPr>
          <p:cNvPr id="378" name="Google Shape;378;p12"/>
          <p:cNvSpPr txBox="1"/>
          <p:nvPr/>
        </p:nvSpPr>
        <p:spPr>
          <a:xfrm>
            <a:off x="5317494" y="6246713"/>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7.200,00</a:t>
            </a:r>
            <a:endParaRPr sz="1400" b="0" i="0" u="none" strike="noStrike" cap="none">
              <a:solidFill>
                <a:srgbClr val="000000"/>
              </a:solidFill>
              <a:latin typeface="Arial"/>
              <a:ea typeface="Arial"/>
              <a:cs typeface="Arial"/>
              <a:sym typeface="Arial"/>
            </a:endParaRPr>
          </a:p>
        </p:txBody>
      </p:sp>
      <p:sp>
        <p:nvSpPr>
          <p:cNvPr id="379" name="Google Shape;379;p12"/>
          <p:cNvSpPr txBox="1"/>
          <p:nvPr/>
        </p:nvSpPr>
        <p:spPr>
          <a:xfrm>
            <a:off x="7205017" y="3463544"/>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7.200,00</a:t>
            </a:r>
            <a:endParaRPr sz="1400" b="0" i="0" u="none" strike="noStrike" cap="none">
              <a:solidFill>
                <a:srgbClr val="000000"/>
              </a:solidFill>
              <a:latin typeface="Arial"/>
              <a:ea typeface="Arial"/>
              <a:cs typeface="Arial"/>
              <a:sym typeface="Arial"/>
            </a:endParaRPr>
          </a:p>
        </p:txBody>
      </p:sp>
      <p:sp>
        <p:nvSpPr>
          <p:cNvPr id="380" name="Google Shape;380;p12"/>
          <p:cNvSpPr txBox="1"/>
          <p:nvPr/>
        </p:nvSpPr>
        <p:spPr>
          <a:xfrm>
            <a:off x="7267015" y="442549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6.400,00</a:t>
            </a:r>
            <a:endParaRPr sz="1400" b="0" i="0" u="none" strike="noStrike" cap="none">
              <a:solidFill>
                <a:srgbClr val="000000"/>
              </a:solidFill>
              <a:latin typeface="Arial"/>
              <a:ea typeface="Arial"/>
              <a:cs typeface="Arial"/>
              <a:sym typeface="Arial"/>
            </a:endParaRPr>
          </a:p>
        </p:txBody>
      </p:sp>
      <p:sp>
        <p:nvSpPr>
          <p:cNvPr id="381" name="Google Shape;381;p12"/>
          <p:cNvSpPr txBox="1"/>
          <p:nvPr/>
        </p:nvSpPr>
        <p:spPr>
          <a:xfrm>
            <a:off x="7267015" y="5267920"/>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5.600,00</a:t>
            </a:r>
            <a:endParaRPr sz="1400" b="0" i="0" u="none" strike="noStrike" cap="none">
              <a:solidFill>
                <a:srgbClr val="000000"/>
              </a:solidFill>
              <a:latin typeface="Arial"/>
              <a:ea typeface="Arial"/>
              <a:cs typeface="Arial"/>
              <a:sym typeface="Arial"/>
            </a:endParaRPr>
          </a:p>
        </p:txBody>
      </p:sp>
      <p:sp>
        <p:nvSpPr>
          <p:cNvPr id="382" name="Google Shape;382;p12"/>
          <p:cNvSpPr txBox="1"/>
          <p:nvPr/>
        </p:nvSpPr>
        <p:spPr>
          <a:xfrm>
            <a:off x="7267015" y="623496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4.800,00</a:t>
            </a:r>
            <a:endParaRPr sz="1400" b="0" i="0" u="none" strike="noStrike" cap="none">
              <a:solidFill>
                <a:srgbClr val="000000"/>
              </a:solidFill>
              <a:latin typeface="Arial"/>
              <a:ea typeface="Arial"/>
              <a:cs typeface="Arial"/>
              <a:sym typeface="Arial"/>
            </a:endParaRPr>
          </a:p>
        </p:txBody>
      </p:sp>
      <p:sp>
        <p:nvSpPr>
          <p:cNvPr id="383" name="Google Shape;383;p12"/>
          <p:cNvSpPr txBox="1"/>
          <p:nvPr/>
        </p:nvSpPr>
        <p:spPr>
          <a:xfrm>
            <a:off x="572266" y="1787198"/>
            <a:ext cx="8643577" cy="1175643"/>
          </a:xfrm>
          <a:prstGeom prst="rect">
            <a:avLst/>
          </a:prstGeom>
          <a:noFill/>
          <a:ln>
            <a:noFill/>
          </a:ln>
        </p:spPr>
        <p:txBody>
          <a:bodyPr spcFirstLastPara="1" wrap="square" lIns="0" tIns="0" rIns="0" bIns="0" anchor="t" anchorCtr="0">
            <a:spAutoFit/>
          </a:bodyPr>
          <a:lstStyle/>
          <a:p>
            <a:pPr marL="0" marR="0" lvl="0" indent="0" algn="just" rtl="0">
              <a:lnSpc>
                <a:spcPct val="120004"/>
              </a:lnSpc>
              <a:spcBef>
                <a:spcPts val="0"/>
              </a:spcBef>
              <a:spcAft>
                <a:spcPts val="0"/>
              </a:spcAft>
              <a:buClr>
                <a:srgbClr val="000000"/>
              </a:buClr>
              <a:buSzPts val="4244"/>
              <a:buFont typeface="Arial"/>
              <a:buNone/>
            </a:pPr>
            <a:r>
              <a:rPr lang="en-US" sz="4244" b="1" i="0" u="none" strike="noStrike" cap="none">
                <a:solidFill>
                  <a:srgbClr val="00B050"/>
                </a:solidFill>
                <a:latin typeface="Poppins"/>
                <a:ea typeface="Poppins"/>
                <a:cs typeface="Poppins"/>
                <a:sym typeface="Poppins"/>
              </a:rPr>
              <a:t>VALORES MENSAIS POR EQUIPE</a:t>
            </a:r>
            <a:endParaRPr sz="1400" b="0" i="0" u="none" strike="noStrike" cap="none">
              <a:solidFill>
                <a:srgbClr val="00B050"/>
              </a:solidFill>
              <a:latin typeface="Arial"/>
              <a:ea typeface="Arial"/>
              <a:cs typeface="Arial"/>
              <a:sym typeface="Arial"/>
            </a:endParaRPr>
          </a:p>
          <a:p>
            <a:pPr marL="0" marR="0" lvl="0" indent="0" algn="ctr" rtl="0">
              <a:lnSpc>
                <a:spcPct val="60014"/>
              </a:lnSpc>
              <a:spcBef>
                <a:spcPts val="0"/>
              </a:spcBef>
              <a:spcAft>
                <a:spcPts val="0"/>
              </a:spcAft>
              <a:buClr>
                <a:srgbClr val="000000"/>
              </a:buClr>
              <a:buSzPts val="4244"/>
              <a:buFont typeface="Arial"/>
              <a:buNone/>
            </a:pPr>
            <a:endParaRPr sz="4244" b="1" i="0" u="none" strike="noStrike" cap="none">
              <a:solidFill>
                <a:srgbClr val="00B050"/>
              </a:solidFill>
              <a:latin typeface="Poppins"/>
              <a:ea typeface="Poppins"/>
              <a:cs typeface="Poppins"/>
              <a:sym typeface="Poppins"/>
            </a:endParaRPr>
          </a:p>
        </p:txBody>
      </p:sp>
      <p:sp>
        <p:nvSpPr>
          <p:cNvPr id="384" name="Google Shape;384;p12"/>
          <p:cNvSpPr/>
          <p:nvPr/>
        </p:nvSpPr>
        <p:spPr>
          <a:xfrm>
            <a:off x="9763129"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2"/>
          <p:cNvSpPr/>
          <p:nvPr/>
        </p:nvSpPr>
        <p:spPr>
          <a:xfrm>
            <a:off x="9692709" y="331552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2"/>
          <p:cNvSpPr/>
          <p:nvPr/>
        </p:nvSpPr>
        <p:spPr>
          <a:xfrm>
            <a:off x="9692709" y="512500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2"/>
          <p:cNvSpPr/>
          <p:nvPr/>
        </p:nvSpPr>
        <p:spPr>
          <a:xfrm>
            <a:off x="11673615" y="331552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2"/>
          <p:cNvSpPr/>
          <p:nvPr/>
        </p:nvSpPr>
        <p:spPr>
          <a:xfrm>
            <a:off x="11673615" y="512500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2"/>
          <p:cNvSpPr/>
          <p:nvPr/>
        </p:nvSpPr>
        <p:spPr>
          <a:xfrm>
            <a:off x="13654025" y="330710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2"/>
          <p:cNvSpPr/>
          <p:nvPr/>
        </p:nvSpPr>
        <p:spPr>
          <a:xfrm>
            <a:off x="13654025" y="5116577"/>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2"/>
          <p:cNvSpPr/>
          <p:nvPr/>
        </p:nvSpPr>
        <p:spPr>
          <a:xfrm>
            <a:off x="15634434" y="329025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2"/>
          <p:cNvSpPr/>
          <p:nvPr/>
        </p:nvSpPr>
        <p:spPr>
          <a:xfrm>
            <a:off x="15634434" y="419497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2"/>
          <p:cNvSpPr/>
          <p:nvPr/>
        </p:nvSpPr>
        <p:spPr>
          <a:xfrm>
            <a:off x="15634434" y="50997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2"/>
          <p:cNvSpPr/>
          <p:nvPr/>
        </p:nvSpPr>
        <p:spPr>
          <a:xfrm>
            <a:off x="11710236"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2"/>
          <p:cNvSpPr/>
          <p:nvPr/>
        </p:nvSpPr>
        <p:spPr>
          <a:xfrm>
            <a:off x="13684191"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2"/>
          <p:cNvSpPr txBox="1"/>
          <p:nvPr/>
        </p:nvSpPr>
        <p:spPr>
          <a:xfrm>
            <a:off x="9931512" y="2599329"/>
            <a:ext cx="1487573" cy="408829"/>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397" name="Google Shape;397;p12"/>
          <p:cNvSpPr txBox="1"/>
          <p:nvPr/>
        </p:nvSpPr>
        <p:spPr>
          <a:xfrm>
            <a:off x="9904328" y="3491098"/>
            <a:ext cx="1626413"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30.000,00</a:t>
            </a:r>
            <a:endParaRPr sz="1400" b="0" i="0" u="none" strike="noStrike" cap="none">
              <a:solidFill>
                <a:srgbClr val="000000"/>
              </a:solidFill>
              <a:latin typeface="Arial"/>
              <a:ea typeface="Arial"/>
              <a:cs typeface="Arial"/>
              <a:sym typeface="Arial"/>
            </a:endParaRPr>
          </a:p>
        </p:txBody>
      </p:sp>
      <p:sp>
        <p:nvSpPr>
          <p:cNvPr id="398" name="Google Shape;398;p12"/>
          <p:cNvSpPr txBox="1"/>
          <p:nvPr/>
        </p:nvSpPr>
        <p:spPr>
          <a:xfrm>
            <a:off x="11999791" y="2635061"/>
            <a:ext cx="1284409"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399" name="Google Shape;399;p12"/>
          <p:cNvSpPr txBox="1"/>
          <p:nvPr/>
        </p:nvSpPr>
        <p:spPr>
          <a:xfrm>
            <a:off x="13912578" y="2635061"/>
            <a:ext cx="1492522" cy="400110"/>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400" name="Google Shape;400;p12"/>
          <p:cNvSpPr txBox="1"/>
          <p:nvPr/>
        </p:nvSpPr>
        <p:spPr>
          <a:xfrm>
            <a:off x="9950167" y="5316126"/>
            <a:ext cx="1534734"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36.000,00</a:t>
            </a:r>
            <a:endParaRPr sz="1400" b="0" i="0" u="none" strike="noStrike" cap="none">
              <a:solidFill>
                <a:srgbClr val="000000"/>
              </a:solidFill>
              <a:latin typeface="Arial"/>
              <a:ea typeface="Arial"/>
              <a:cs typeface="Arial"/>
              <a:sym typeface="Arial"/>
            </a:endParaRPr>
          </a:p>
        </p:txBody>
      </p:sp>
      <p:sp>
        <p:nvSpPr>
          <p:cNvPr id="401" name="Google Shape;401;p12"/>
          <p:cNvSpPr txBox="1"/>
          <p:nvPr/>
        </p:nvSpPr>
        <p:spPr>
          <a:xfrm>
            <a:off x="11886928" y="3481379"/>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16.800,00</a:t>
            </a:r>
            <a:endParaRPr sz="1400" b="0" i="0" u="none" strike="noStrike" cap="none">
              <a:solidFill>
                <a:srgbClr val="000000"/>
              </a:solidFill>
              <a:latin typeface="Arial"/>
              <a:ea typeface="Arial"/>
              <a:cs typeface="Arial"/>
              <a:sym typeface="Arial"/>
            </a:endParaRPr>
          </a:p>
        </p:txBody>
      </p:sp>
      <p:sp>
        <p:nvSpPr>
          <p:cNvPr id="402" name="Google Shape;402;p12"/>
          <p:cNvSpPr txBox="1"/>
          <p:nvPr/>
        </p:nvSpPr>
        <p:spPr>
          <a:xfrm>
            <a:off x="11886928" y="531102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24.000,00</a:t>
            </a:r>
            <a:endParaRPr sz="1400" b="0" i="0" u="none" strike="noStrike" cap="none">
              <a:solidFill>
                <a:srgbClr val="000000"/>
              </a:solidFill>
              <a:latin typeface="Arial"/>
              <a:ea typeface="Arial"/>
              <a:cs typeface="Arial"/>
              <a:sym typeface="Arial"/>
            </a:endParaRPr>
          </a:p>
        </p:txBody>
      </p:sp>
      <p:sp>
        <p:nvSpPr>
          <p:cNvPr id="403" name="Google Shape;403;p12"/>
          <p:cNvSpPr/>
          <p:nvPr/>
        </p:nvSpPr>
        <p:spPr>
          <a:xfrm>
            <a:off x="14076347" y="6004854"/>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sp>
        <p:nvSpPr>
          <p:cNvPr id="404" name="Google Shape;404;p12"/>
          <p:cNvSpPr txBox="1"/>
          <p:nvPr/>
        </p:nvSpPr>
        <p:spPr>
          <a:xfrm>
            <a:off x="13915148" y="3469632"/>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10.800,00</a:t>
            </a:r>
            <a:endParaRPr sz="1400" b="0" i="0" u="none" strike="noStrike" cap="none">
              <a:solidFill>
                <a:srgbClr val="000000"/>
              </a:solidFill>
              <a:latin typeface="Arial"/>
              <a:ea typeface="Arial"/>
              <a:cs typeface="Arial"/>
              <a:sym typeface="Arial"/>
            </a:endParaRPr>
          </a:p>
        </p:txBody>
      </p:sp>
      <p:sp>
        <p:nvSpPr>
          <p:cNvPr id="405" name="Google Shape;405;p12"/>
          <p:cNvSpPr txBox="1"/>
          <p:nvPr/>
        </p:nvSpPr>
        <p:spPr>
          <a:xfrm>
            <a:off x="13923801" y="5311026"/>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12.000,00</a:t>
            </a:r>
            <a:endParaRPr sz="1400" b="0" i="0" u="none" strike="noStrike" cap="none">
              <a:solidFill>
                <a:srgbClr val="000000"/>
              </a:solidFill>
              <a:latin typeface="Arial"/>
              <a:ea typeface="Arial"/>
              <a:cs typeface="Arial"/>
              <a:sym typeface="Arial"/>
            </a:endParaRPr>
          </a:p>
        </p:txBody>
      </p:sp>
      <p:sp>
        <p:nvSpPr>
          <p:cNvPr id="406" name="Google Shape;406;p12"/>
          <p:cNvSpPr txBox="1"/>
          <p:nvPr/>
        </p:nvSpPr>
        <p:spPr>
          <a:xfrm>
            <a:off x="15864670" y="3457885"/>
            <a:ext cx="1626400" cy="40529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14.000,00</a:t>
            </a:r>
            <a:endParaRPr sz="1400" b="0" i="0" u="none" strike="noStrike" cap="none">
              <a:solidFill>
                <a:srgbClr val="000000"/>
              </a:solidFill>
              <a:latin typeface="Arial"/>
              <a:ea typeface="Arial"/>
              <a:cs typeface="Arial"/>
              <a:sym typeface="Arial"/>
            </a:endParaRPr>
          </a:p>
        </p:txBody>
      </p:sp>
      <p:sp>
        <p:nvSpPr>
          <p:cNvPr id="407" name="Google Shape;407;p12"/>
          <p:cNvSpPr txBox="1"/>
          <p:nvPr/>
        </p:nvSpPr>
        <p:spPr>
          <a:xfrm>
            <a:off x="15769276" y="4376698"/>
            <a:ext cx="1626400" cy="40944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p:txBody>
      </p:sp>
      <p:sp>
        <p:nvSpPr>
          <p:cNvPr id="408" name="Google Shape;408;p12"/>
          <p:cNvSpPr txBox="1"/>
          <p:nvPr/>
        </p:nvSpPr>
        <p:spPr>
          <a:xfrm>
            <a:off x="9578394" y="1800875"/>
            <a:ext cx="8257952" cy="1175643"/>
          </a:xfrm>
          <a:prstGeom prst="rect">
            <a:avLst/>
          </a:prstGeom>
          <a:noFill/>
          <a:ln>
            <a:noFill/>
          </a:ln>
        </p:spPr>
        <p:txBody>
          <a:bodyPr spcFirstLastPara="1" wrap="square" lIns="0" tIns="0" rIns="0" bIns="0" anchor="t" anchorCtr="0">
            <a:spAutoFit/>
          </a:bodyPr>
          <a:lstStyle/>
          <a:p>
            <a:pPr marL="0" marR="0" lvl="0" indent="0" algn="just" rtl="0">
              <a:lnSpc>
                <a:spcPct val="120004"/>
              </a:lnSpc>
              <a:spcBef>
                <a:spcPts val="0"/>
              </a:spcBef>
              <a:spcAft>
                <a:spcPts val="0"/>
              </a:spcAft>
              <a:buClr>
                <a:srgbClr val="000000"/>
              </a:buClr>
              <a:buSzPts val="4244"/>
              <a:buFont typeface="Arial"/>
              <a:buNone/>
            </a:pPr>
            <a:r>
              <a:rPr lang="en-US" sz="4244" b="1" i="0" u="none" strike="noStrike" cap="none">
                <a:solidFill>
                  <a:srgbClr val="00B050"/>
                </a:solidFill>
                <a:latin typeface="Poppins"/>
                <a:ea typeface="Poppins"/>
                <a:cs typeface="Poppins"/>
                <a:sym typeface="Poppins"/>
              </a:rPr>
              <a:t>RECURSOS DE IMPLANTAÇÃO </a:t>
            </a:r>
            <a:endParaRPr sz="1400" b="0" i="0" u="none" strike="noStrike" cap="none">
              <a:solidFill>
                <a:srgbClr val="00B050"/>
              </a:solidFill>
              <a:latin typeface="Arial"/>
              <a:ea typeface="Arial"/>
              <a:cs typeface="Arial"/>
              <a:sym typeface="Arial"/>
            </a:endParaRPr>
          </a:p>
          <a:p>
            <a:pPr marL="0" marR="0" lvl="0" indent="0" algn="ctr" rtl="0">
              <a:lnSpc>
                <a:spcPct val="60014"/>
              </a:lnSpc>
              <a:spcBef>
                <a:spcPts val="0"/>
              </a:spcBef>
              <a:spcAft>
                <a:spcPts val="0"/>
              </a:spcAft>
              <a:buClr>
                <a:srgbClr val="000000"/>
              </a:buClr>
              <a:buSzPts val="4244"/>
              <a:buFont typeface="Arial"/>
              <a:buNone/>
            </a:pPr>
            <a:endParaRPr sz="4244" b="1" i="0" u="none" strike="noStrike" cap="none">
              <a:solidFill>
                <a:srgbClr val="00B050"/>
              </a:solidFill>
              <a:latin typeface="Poppins"/>
              <a:ea typeface="Poppins"/>
              <a:cs typeface="Poppins"/>
              <a:sym typeface="Poppins"/>
            </a:endParaRPr>
          </a:p>
        </p:txBody>
      </p:sp>
      <p:sp>
        <p:nvSpPr>
          <p:cNvPr id="409" name="Google Shape;409;p12"/>
          <p:cNvSpPr/>
          <p:nvPr/>
        </p:nvSpPr>
        <p:spPr>
          <a:xfrm>
            <a:off x="15656177" y="2602822"/>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2"/>
          <p:cNvSpPr txBox="1"/>
          <p:nvPr/>
        </p:nvSpPr>
        <p:spPr>
          <a:xfrm>
            <a:off x="15769276" y="2635061"/>
            <a:ext cx="1761334" cy="400110"/>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eSB e 40h</a:t>
            </a:r>
            <a:endParaRPr sz="1400" b="0" i="0" u="none" strike="noStrike" cap="none">
              <a:solidFill>
                <a:srgbClr val="000000"/>
              </a:solidFill>
              <a:latin typeface="Arial"/>
              <a:ea typeface="Arial"/>
              <a:cs typeface="Arial"/>
              <a:sym typeface="Arial"/>
            </a:endParaRPr>
          </a:p>
        </p:txBody>
      </p:sp>
      <p:sp>
        <p:nvSpPr>
          <p:cNvPr id="411" name="Google Shape;411;p12"/>
          <p:cNvSpPr txBox="1"/>
          <p:nvPr/>
        </p:nvSpPr>
        <p:spPr>
          <a:xfrm>
            <a:off x="15781187" y="5348872"/>
            <a:ext cx="1626400" cy="40944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p:txBody>
      </p:sp>
      <p:sp>
        <p:nvSpPr>
          <p:cNvPr id="412" name="Google Shape;412;p12"/>
          <p:cNvSpPr txBox="1"/>
          <p:nvPr/>
        </p:nvSpPr>
        <p:spPr>
          <a:xfrm>
            <a:off x="801065" y="8243888"/>
            <a:ext cx="17682012" cy="1845762"/>
          </a:xfrm>
          <a:prstGeom prst="rect">
            <a:avLst/>
          </a:prstGeom>
          <a:noFill/>
          <a:ln>
            <a:noFill/>
          </a:ln>
        </p:spPr>
        <p:txBody>
          <a:bodyPr spcFirstLastPara="1" wrap="square" lIns="0" tIns="0" rIns="0" bIns="0" anchor="t" anchorCtr="0">
            <a:spAutoFit/>
          </a:bodyPr>
          <a:lstStyle/>
          <a:p>
            <a:pPr marL="0" marR="0" lvl="0" indent="0" algn="just" rtl="0">
              <a:lnSpc>
                <a:spcPct val="13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 - credenciamento das eSF, eAP, eSB e eMulti pelo Ministério da Saúde;</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II – cadastro adequado no SCNES, das eSF, eAP, eSB e eMulti; e</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III - ausência de irregularidades que motivem a suspensão da transferência, conforme disposto na PNAB.</a:t>
            </a:r>
            <a:endParaRPr sz="14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13" name="Google Shape;413;p12"/>
          <p:cNvSpPr txBox="1"/>
          <p:nvPr/>
        </p:nvSpPr>
        <p:spPr>
          <a:xfrm>
            <a:off x="855525" y="7654874"/>
            <a:ext cx="10425264" cy="80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A transferência dos valores do componente de que trata esta Seção está condicionada ao cumprimento dos seguintes requisitos:</a:t>
            </a:r>
            <a:endParaRPr sz="1400" b="0" i="0" u="none" strike="noStrike" cap="none">
              <a:solidFill>
                <a:srgbClr val="000000"/>
              </a:solidFill>
              <a:latin typeface="Arial"/>
              <a:ea typeface="Arial"/>
              <a:cs typeface="Arial"/>
              <a:sym typeface="Arial"/>
            </a:endParaRPr>
          </a:p>
        </p:txBody>
      </p:sp>
      <p:sp>
        <p:nvSpPr>
          <p:cNvPr id="414" name="Google Shape;414;p12"/>
          <p:cNvSpPr/>
          <p:nvPr/>
        </p:nvSpPr>
        <p:spPr>
          <a:xfrm>
            <a:off x="9708239" y="4457941"/>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2"/>
          <p:cNvSpPr/>
          <p:nvPr/>
        </p:nvSpPr>
        <p:spPr>
          <a:xfrm>
            <a:off x="11651158" y="4437237"/>
            <a:ext cx="2001381"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2"/>
          <p:cNvSpPr/>
          <p:nvPr/>
        </p:nvSpPr>
        <p:spPr>
          <a:xfrm>
            <a:off x="13707370" y="4445764"/>
            <a:ext cx="1865115" cy="441068"/>
          </a:xfrm>
          <a:custGeom>
            <a:avLst/>
            <a:gdLst/>
            <a:ahLst/>
            <a:cxnLst/>
            <a:rect l="l" t="t" r="r" b="b"/>
            <a:pathLst>
              <a:path w="1525185" h="360680" extrusionOk="0">
                <a:moveTo>
                  <a:pt x="1525185" y="180340"/>
                </a:moveTo>
                <a:cubicBezTo>
                  <a:pt x="1525185" y="81280"/>
                  <a:pt x="1445175" y="0"/>
                  <a:pt x="1344845" y="0"/>
                </a:cubicBezTo>
                <a:lnTo>
                  <a:pt x="172720" y="0"/>
                </a:lnTo>
                <a:lnTo>
                  <a:pt x="172720" y="1270"/>
                </a:lnTo>
                <a:cubicBezTo>
                  <a:pt x="76200" y="5080"/>
                  <a:pt x="0" y="83820"/>
                  <a:pt x="0" y="180340"/>
                </a:cubicBezTo>
                <a:cubicBezTo>
                  <a:pt x="0" y="276860"/>
                  <a:pt x="77470" y="355600"/>
                  <a:pt x="172720" y="359410"/>
                </a:cubicBezTo>
                <a:lnTo>
                  <a:pt x="172720" y="360680"/>
                </a:lnTo>
                <a:lnTo>
                  <a:pt x="1344845" y="360680"/>
                </a:lnTo>
                <a:cubicBezTo>
                  <a:pt x="1443905" y="360680"/>
                  <a:pt x="1525185" y="279400"/>
                  <a:pt x="1525185" y="180340"/>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2"/>
          <p:cNvSpPr txBox="1"/>
          <p:nvPr/>
        </p:nvSpPr>
        <p:spPr>
          <a:xfrm>
            <a:off x="9818473" y="4555004"/>
            <a:ext cx="1666427" cy="301621"/>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400" b="1" i="0" u="none" strike="noStrike" cap="none">
                <a:solidFill>
                  <a:srgbClr val="FFFFFF"/>
                </a:solidFill>
                <a:latin typeface="Poppins"/>
                <a:ea typeface="Poppins"/>
                <a:cs typeface="Poppins"/>
                <a:sym typeface="Poppins"/>
              </a:rPr>
              <a:t>eMulti Ampliada</a:t>
            </a:r>
            <a:endParaRPr sz="1400" b="0" i="0" u="none" strike="noStrike" cap="none">
              <a:solidFill>
                <a:srgbClr val="000000"/>
              </a:solidFill>
              <a:latin typeface="Arial"/>
              <a:ea typeface="Arial"/>
              <a:cs typeface="Arial"/>
              <a:sym typeface="Arial"/>
            </a:endParaRPr>
          </a:p>
        </p:txBody>
      </p:sp>
      <p:sp>
        <p:nvSpPr>
          <p:cNvPr id="418" name="Google Shape;418;p12"/>
          <p:cNvSpPr txBox="1"/>
          <p:nvPr/>
        </p:nvSpPr>
        <p:spPr>
          <a:xfrm>
            <a:off x="11776253" y="4527745"/>
            <a:ext cx="1847750" cy="269304"/>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250" b="1" i="0" u="none" strike="noStrike" cap="none">
                <a:solidFill>
                  <a:srgbClr val="FFFFFF"/>
                </a:solidFill>
                <a:latin typeface="Poppins"/>
                <a:ea typeface="Poppins"/>
                <a:cs typeface="Poppins"/>
                <a:sym typeface="Poppins"/>
              </a:rPr>
              <a:t>eMulti Complementar</a:t>
            </a:r>
            <a:endParaRPr sz="1250" b="0" i="0" u="none" strike="noStrike" cap="none">
              <a:solidFill>
                <a:srgbClr val="000000"/>
              </a:solidFill>
              <a:latin typeface="Arial"/>
              <a:ea typeface="Arial"/>
              <a:cs typeface="Arial"/>
              <a:sym typeface="Arial"/>
            </a:endParaRPr>
          </a:p>
        </p:txBody>
      </p:sp>
      <p:sp>
        <p:nvSpPr>
          <p:cNvPr id="419" name="Google Shape;419;p12"/>
          <p:cNvSpPr txBox="1"/>
          <p:nvPr/>
        </p:nvSpPr>
        <p:spPr>
          <a:xfrm>
            <a:off x="13758845" y="4499210"/>
            <a:ext cx="1721772" cy="302443"/>
          </a:xfrm>
          <a:prstGeom prst="rect">
            <a:avLst/>
          </a:prstGeom>
          <a:solidFill>
            <a:srgbClr val="00B050"/>
          </a:solid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400" b="1" i="0" u="none" strike="noStrike" cap="none">
                <a:solidFill>
                  <a:srgbClr val="FFFFFF"/>
                </a:solidFill>
                <a:latin typeface="Poppins"/>
                <a:ea typeface="Poppins"/>
                <a:cs typeface="Poppins"/>
                <a:sym typeface="Poppins"/>
              </a:rPr>
              <a:t>eMulti Estratégica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3"/>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5" name="Google Shape;425;p13"/>
          <p:cNvGrpSpPr/>
          <p:nvPr/>
        </p:nvGrpSpPr>
        <p:grpSpPr>
          <a:xfrm rot="2700000">
            <a:off x="10105880" y="5102050"/>
            <a:ext cx="12098774" cy="6654453"/>
            <a:chOff x="0" y="0"/>
            <a:chExt cx="4060920" cy="2233549"/>
          </a:xfrm>
        </p:grpSpPr>
        <p:sp>
          <p:nvSpPr>
            <p:cNvPr id="426" name="Google Shape;426;p13"/>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3"/>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13"/>
          <p:cNvGrpSpPr/>
          <p:nvPr/>
        </p:nvGrpSpPr>
        <p:grpSpPr>
          <a:xfrm>
            <a:off x="1044173" y="7350339"/>
            <a:ext cx="9811518" cy="1907960"/>
            <a:chOff x="0" y="-57216"/>
            <a:chExt cx="13082024" cy="2543948"/>
          </a:xfrm>
        </p:grpSpPr>
        <p:sp>
          <p:nvSpPr>
            <p:cNvPr id="429" name="Google Shape;429;p13"/>
            <p:cNvSpPr txBox="1"/>
            <p:nvPr/>
          </p:nvSpPr>
          <p:spPr>
            <a:xfrm>
              <a:off x="0" y="20208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0" name="Google Shape;430;p13"/>
            <p:cNvSpPr txBox="1"/>
            <p:nvPr/>
          </p:nvSpPr>
          <p:spPr>
            <a:xfrm>
              <a:off x="0" y="-57216"/>
              <a:ext cx="13082024" cy="172337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Vínculo</a:t>
              </a:r>
              <a:endParaRPr sz="1400" b="0" i="0" u="none" strike="noStrike" cap="none">
                <a:solidFill>
                  <a:srgbClr val="000000"/>
                </a:solidFill>
                <a:latin typeface="Arial"/>
                <a:ea typeface="Arial"/>
                <a:cs typeface="Arial"/>
                <a:sym typeface="Arial"/>
              </a:endParaRPr>
            </a:p>
          </p:txBody>
        </p:sp>
      </p:grpSp>
      <p:sp>
        <p:nvSpPr>
          <p:cNvPr id="431" name="Google Shape;431;p13"/>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432" name="Google Shape;432;p13"/>
          <p:cNvPicPr preferRelativeResize="0"/>
          <p:nvPr/>
        </p:nvPicPr>
        <p:blipFill rotWithShape="1">
          <a:blip r:embed="rId3">
            <a:alphaModFix/>
          </a:blip>
          <a:srcRect/>
          <a:stretch/>
        </p:blipFill>
        <p:spPr>
          <a:xfrm>
            <a:off x="12003365" y="4743276"/>
            <a:ext cx="4826061" cy="403731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38" name="Google Shape;438;p45"/>
          <p:cNvGrpSpPr/>
          <p:nvPr/>
        </p:nvGrpSpPr>
        <p:grpSpPr>
          <a:xfrm>
            <a:off x="1182336" y="801805"/>
            <a:ext cx="16076964" cy="243998"/>
            <a:chOff x="0" y="334222"/>
            <a:chExt cx="21435952" cy="325331"/>
          </a:xfrm>
        </p:grpSpPr>
        <p:cxnSp>
          <p:nvCxnSpPr>
            <p:cNvPr id="439" name="Google Shape;439;p4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40" name="Google Shape;440;p4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41" name="Google Shape;441;p45"/>
          <p:cNvSpPr txBox="1"/>
          <p:nvPr/>
        </p:nvSpPr>
        <p:spPr>
          <a:xfrm>
            <a:off x="1077561" y="627413"/>
            <a:ext cx="15676811"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ADSCRIÇÃO DAS PESSOAS NAS EQUIPES DE ATENÇÃO BÁSICA</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42" name="Google Shape;442;p45"/>
          <p:cNvSpPr txBox="1"/>
          <p:nvPr/>
        </p:nvSpPr>
        <p:spPr>
          <a:xfrm>
            <a:off x="9987961" y="9793548"/>
            <a:ext cx="4322266" cy="320088"/>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Fonte: SISAB 04/2024</a:t>
            </a:r>
            <a:endParaRPr sz="1600" b="0" i="0" u="none" strike="noStrike" cap="none">
              <a:solidFill>
                <a:srgbClr val="000000"/>
              </a:solidFill>
              <a:latin typeface="Arial"/>
              <a:ea typeface="Arial"/>
              <a:cs typeface="Arial"/>
              <a:sym typeface="Arial"/>
            </a:endParaRPr>
          </a:p>
        </p:txBody>
      </p:sp>
      <p:graphicFrame>
        <p:nvGraphicFramePr>
          <p:cNvPr id="443" name="Google Shape;443;p45"/>
          <p:cNvGraphicFramePr/>
          <p:nvPr/>
        </p:nvGraphicFramePr>
        <p:xfrm>
          <a:off x="1182336" y="2576946"/>
          <a:ext cx="14057664" cy="583027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49" name="Google Shape;449;p14"/>
          <p:cNvGrpSpPr/>
          <p:nvPr/>
        </p:nvGrpSpPr>
        <p:grpSpPr>
          <a:xfrm>
            <a:off x="1182336" y="801805"/>
            <a:ext cx="16076964" cy="243998"/>
            <a:chOff x="0" y="334222"/>
            <a:chExt cx="21435952" cy="325331"/>
          </a:xfrm>
        </p:grpSpPr>
        <p:cxnSp>
          <p:nvCxnSpPr>
            <p:cNvPr id="450" name="Google Shape;450;p14"/>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51" name="Google Shape;451;p14"/>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52" name="Google Shape;452;p14"/>
          <p:cNvSpPr txBox="1"/>
          <p:nvPr/>
        </p:nvSpPr>
        <p:spPr>
          <a:xfrm>
            <a:off x="1429654" y="1506036"/>
            <a:ext cx="16358553" cy="9715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Será considerada a população vinculada à eSF ou eAP, observados os seguintes critérios:</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453" name="Google Shape;453;p14"/>
          <p:cNvSpPr txBox="1"/>
          <p:nvPr/>
        </p:nvSpPr>
        <p:spPr>
          <a:xfrm>
            <a:off x="1077561" y="627413"/>
            <a:ext cx="15676811"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TERRITORAIL PARA AS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54" name="Google Shape;454;p14"/>
          <p:cNvSpPr/>
          <p:nvPr/>
        </p:nvSpPr>
        <p:spPr>
          <a:xfrm>
            <a:off x="1516397" y="2477586"/>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txBox="1"/>
          <p:nvPr/>
        </p:nvSpPr>
        <p:spPr>
          <a:xfrm>
            <a:off x="2143102" y="2626497"/>
            <a:ext cx="13588870" cy="9525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características de vulnerabilidade socioeconômica que contemplam pessoas beneficiárias do Programa Bolsa Família - PBF ou do Benefício de Prestação Continuada - BPC;</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56" name="Google Shape;456;p14"/>
          <p:cNvSpPr/>
          <p:nvPr/>
        </p:nvSpPr>
        <p:spPr>
          <a:xfrm>
            <a:off x="1516397" y="3604084"/>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1516397" y="4732252"/>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1516397" y="5860419"/>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1516397" y="6988587"/>
            <a:ext cx="15408842" cy="985293"/>
          </a:xfrm>
          <a:custGeom>
            <a:avLst/>
            <a:gdLst/>
            <a:ahLst/>
            <a:cxnLst/>
            <a:rect l="l" t="t" r="r" b="b"/>
            <a:pathLst>
              <a:path w="12335704" h="788786" extrusionOk="0">
                <a:moveTo>
                  <a:pt x="12211245" y="788786"/>
                </a:moveTo>
                <a:lnTo>
                  <a:pt x="124460" y="788786"/>
                </a:lnTo>
                <a:cubicBezTo>
                  <a:pt x="55880" y="788786"/>
                  <a:pt x="0" y="732906"/>
                  <a:pt x="0" y="664326"/>
                </a:cubicBezTo>
                <a:lnTo>
                  <a:pt x="0" y="124460"/>
                </a:lnTo>
                <a:cubicBezTo>
                  <a:pt x="0" y="55880"/>
                  <a:pt x="55880" y="0"/>
                  <a:pt x="124460" y="0"/>
                </a:cubicBezTo>
                <a:lnTo>
                  <a:pt x="12211245" y="0"/>
                </a:lnTo>
                <a:cubicBezTo>
                  <a:pt x="12279824" y="0"/>
                  <a:pt x="12335704" y="55880"/>
                  <a:pt x="12335704" y="124460"/>
                </a:cubicBezTo>
                <a:lnTo>
                  <a:pt x="12335704" y="664326"/>
                </a:lnTo>
                <a:cubicBezTo>
                  <a:pt x="12335704" y="732906"/>
                  <a:pt x="12279824" y="788786"/>
                  <a:pt x="12211245"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txBox="1"/>
          <p:nvPr/>
        </p:nvSpPr>
        <p:spPr>
          <a:xfrm>
            <a:off x="1664634" y="3865477"/>
            <a:ext cx="13588870" cy="3238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II - características demográficas que contemplam pessoas com idade até cinco anos e com sessenta anos ou mais;</a:t>
            </a:r>
            <a:endParaRPr sz="1400" b="0" i="0" u="none" strike="noStrike" cap="none">
              <a:solidFill>
                <a:srgbClr val="000000"/>
              </a:solidFill>
              <a:latin typeface="Arial"/>
              <a:ea typeface="Arial"/>
              <a:cs typeface="Arial"/>
              <a:sym typeface="Arial"/>
            </a:endParaRPr>
          </a:p>
        </p:txBody>
      </p:sp>
      <p:sp>
        <p:nvSpPr>
          <p:cNvPr id="461" name="Google Shape;461;p14"/>
          <p:cNvSpPr txBox="1"/>
          <p:nvPr/>
        </p:nvSpPr>
        <p:spPr>
          <a:xfrm>
            <a:off x="2143102" y="4901048"/>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III - qualificação das informações cadastrais, caracterizada pela completude e atualização dos registros no Sistema de Informação em Saúde para a Atenção Básica - Sisab da população;</a:t>
            </a:r>
            <a:endParaRPr sz="1400" b="0" i="0" u="none" strike="noStrike" cap="none">
              <a:solidFill>
                <a:srgbClr val="000000"/>
              </a:solidFill>
              <a:latin typeface="Arial"/>
              <a:ea typeface="Arial"/>
              <a:cs typeface="Arial"/>
              <a:sym typeface="Arial"/>
            </a:endParaRPr>
          </a:p>
        </p:txBody>
      </p:sp>
      <p:sp>
        <p:nvSpPr>
          <p:cNvPr id="462" name="Google Shape;462;p14"/>
          <p:cNvSpPr txBox="1"/>
          <p:nvPr/>
        </p:nvSpPr>
        <p:spPr>
          <a:xfrm>
            <a:off x="2143102" y="6117594"/>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IV - população atendida ou acompanhada pelas eSF, eAP, eSB e eMulti; 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463" name="Google Shape;463;p14"/>
          <p:cNvSpPr txBox="1"/>
          <p:nvPr/>
        </p:nvSpPr>
        <p:spPr>
          <a:xfrm>
            <a:off x="2143102" y="7314546"/>
            <a:ext cx="13588870" cy="32385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V - satisfação das pessoas atendidas ou acompanhadas pelas eSF, eAP, eSB e eMulti.</a:t>
            </a:r>
            <a:endParaRPr sz="1400" b="0" i="0" u="none" strike="noStrike" cap="none">
              <a:solidFill>
                <a:srgbClr val="000000"/>
              </a:solidFill>
              <a:latin typeface="Arial"/>
              <a:ea typeface="Arial"/>
              <a:cs typeface="Arial"/>
              <a:sym typeface="Arial"/>
            </a:endParaRPr>
          </a:p>
        </p:txBody>
      </p:sp>
      <p:sp>
        <p:nvSpPr>
          <p:cNvPr id="464" name="Google Shape;464;p14"/>
          <p:cNvSpPr txBox="1"/>
          <p:nvPr/>
        </p:nvSpPr>
        <p:spPr>
          <a:xfrm>
            <a:off x="381001" y="8527374"/>
            <a:ext cx="13702574" cy="145751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255"/>
              <a:buFont typeface="Arial"/>
              <a:buNone/>
            </a:pPr>
            <a:r>
              <a:rPr lang="en-US" sz="2255" b="1" i="0" u="none" strike="noStrike" cap="none">
                <a:solidFill>
                  <a:srgbClr val="000000"/>
                </a:solidFill>
                <a:latin typeface="Poppins"/>
                <a:ea typeface="Poppins"/>
                <a:cs typeface="Poppins"/>
                <a:sym typeface="Poppins"/>
              </a:rPr>
              <a:t>Compreende-se por população atendida ou acompanhada as pessoas que receberam </a:t>
            </a:r>
            <a:r>
              <a:rPr lang="en-US" sz="2255" b="1" i="0" u="none" strike="noStrike" cap="none">
                <a:solidFill>
                  <a:srgbClr val="33A963"/>
                </a:solidFill>
                <a:latin typeface="Poppins"/>
                <a:ea typeface="Poppins"/>
                <a:cs typeface="Poppins"/>
                <a:sym typeface="Poppins"/>
              </a:rPr>
              <a:t>atendimento individual ou coletivo, visita domiciliar ou procedimento,</a:t>
            </a:r>
            <a:r>
              <a:rPr lang="en-US" sz="2255" b="1" i="0" u="none" strike="noStrike" cap="none">
                <a:solidFill>
                  <a:srgbClr val="000000"/>
                </a:solidFill>
                <a:latin typeface="Poppins"/>
                <a:ea typeface="Poppins"/>
                <a:cs typeface="Poppins"/>
                <a:sym typeface="Poppins"/>
              </a:rPr>
              <a:t> registrados no Sisab por eSF, eAP, eSB e eMulti.</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15"/>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470" name="Google Shape;470;p15"/>
          <p:cNvGrpSpPr/>
          <p:nvPr/>
        </p:nvGrpSpPr>
        <p:grpSpPr>
          <a:xfrm>
            <a:off x="1182336" y="801805"/>
            <a:ext cx="16076964" cy="243998"/>
            <a:chOff x="0" y="334222"/>
            <a:chExt cx="21435952" cy="325331"/>
          </a:xfrm>
        </p:grpSpPr>
        <p:cxnSp>
          <p:nvCxnSpPr>
            <p:cNvPr id="471" name="Google Shape;471;p1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472" name="Google Shape;472;p1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3" name="Google Shape;473;p15"/>
          <p:cNvSpPr txBox="1"/>
          <p:nvPr/>
        </p:nvSpPr>
        <p:spPr>
          <a:xfrm>
            <a:off x="1172811" y="655913"/>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TERRITORAIL DE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474" name="Google Shape;474;p15"/>
          <p:cNvSpPr txBox="1"/>
          <p:nvPr/>
        </p:nvSpPr>
        <p:spPr>
          <a:xfrm>
            <a:off x="212035" y="1457615"/>
            <a:ext cx="18075965" cy="215443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Para </a:t>
            </a:r>
            <a:r>
              <a:rPr lang="en-US" sz="2000" b="0" i="0" u="none" strike="noStrike" cap="none">
                <a:solidFill>
                  <a:srgbClr val="F5B335"/>
                </a:solidFill>
                <a:latin typeface="Arial"/>
                <a:ea typeface="Arial"/>
                <a:cs typeface="Arial"/>
                <a:sym typeface="Arial"/>
              </a:rPr>
              <a:t>fins de pagamento</a:t>
            </a:r>
            <a:r>
              <a:rPr lang="en-US" sz="2000" b="0" i="0" u="none" strike="noStrike" cap="none">
                <a:solidFill>
                  <a:srgbClr val="000000"/>
                </a:solidFill>
                <a:latin typeface="Arial"/>
                <a:ea typeface="Arial"/>
                <a:cs typeface="Arial"/>
                <a:sym typeface="Arial"/>
              </a:rPr>
              <a:t>, ficam estabelecidos os seguintes parâmetros para o número de pessoas vinculadas por equipe, considerado o porte populacional dos municípios e do Distrito Federal.</a:t>
            </a:r>
            <a:endParaRPr sz="20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3 - 3.3 PNAB “Reitera-se a possibilidade de definir outro parâmetro populacional de responsabilidade da equipe de acordo com especificidades territoriais, vulnerabilidades, riscos e dinâmica comunitária respeitando critérios de equidade, ou, ainda, pela decisão de possuir um número inferior de pessoas por equipe de eAp e eSF para avançar no acesso e na qualidade da Atenção Básica.”</a:t>
            </a:r>
            <a:endParaRPr sz="2000" b="0" i="0" u="none" strike="noStrike" cap="none">
              <a:solidFill>
                <a:srgbClr val="000000"/>
              </a:solidFill>
              <a:latin typeface="Arial"/>
              <a:ea typeface="Arial"/>
              <a:cs typeface="Arial"/>
              <a:sym typeface="Arial"/>
            </a:endParaRPr>
          </a:p>
        </p:txBody>
      </p:sp>
      <p:sp>
        <p:nvSpPr>
          <p:cNvPr id="475" name="Google Shape;475;p15"/>
          <p:cNvSpPr/>
          <p:nvPr/>
        </p:nvSpPr>
        <p:spPr>
          <a:xfrm>
            <a:off x="14351223" y="3611066"/>
            <a:ext cx="3693442" cy="5236800"/>
          </a:xfrm>
          <a:custGeom>
            <a:avLst/>
            <a:gdLst/>
            <a:ahLst/>
            <a:cxnLst/>
            <a:rect l="l" t="t" r="r" b="b"/>
            <a:pathLst>
              <a:path w="3880467" h="4421630" extrusionOk="0">
                <a:moveTo>
                  <a:pt x="3756007" y="4421630"/>
                </a:moveTo>
                <a:lnTo>
                  <a:pt x="124460" y="4421630"/>
                </a:lnTo>
                <a:cubicBezTo>
                  <a:pt x="55880" y="4421630"/>
                  <a:pt x="0" y="4365750"/>
                  <a:pt x="0" y="4297169"/>
                </a:cubicBezTo>
                <a:lnTo>
                  <a:pt x="0" y="124460"/>
                </a:lnTo>
                <a:cubicBezTo>
                  <a:pt x="0" y="55880"/>
                  <a:pt x="55880" y="0"/>
                  <a:pt x="124460" y="0"/>
                </a:cubicBezTo>
                <a:lnTo>
                  <a:pt x="3756008" y="0"/>
                </a:lnTo>
                <a:cubicBezTo>
                  <a:pt x="3824587" y="0"/>
                  <a:pt x="3880467" y="55880"/>
                  <a:pt x="3880467" y="124460"/>
                </a:cubicBezTo>
                <a:lnTo>
                  <a:pt x="3880467" y="4297170"/>
                </a:lnTo>
                <a:cubicBezTo>
                  <a:pt x="3880467" y="4365750"/>
                  <a:pt x="3824587" y="4421630"/>
                  <a:pt x="3756008" y="442163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Caso o </a:t>
            </a:r>
            <a:r>
              <a:rPr lang="en-US" sz="1700" b="1" i="0" u="none" strike="noStrike" cap="none">
                <a:solidFill>
                  <a:srgbClr val="000000"/>
                </a:solidFill>
                <a:latin typeface="Arial"/>
                <a:ea typeface="Arial"/>
                <a:cs typeface="Arial"/>
                <a:sym typeface="Arial"/>
              </a:rPr>
              <a:t>limite máximo</a:t>
            </a:r>
            <a:r>
              <a:rPr lang="en-US" sz="1700" b="0" i="0" u="none" strike="noStrike" cap="none">
                <a:solidFill>
                  <a:srgbClr val="000000"/>
                </a:solidFill>
                <a:latin typeface="Arial"/>
                <a:ea typeface="Arial"/>
                <a:cs typeface="Arial"/>
                <a:sym typeface="Arial"/>
              </a:rPr>
              <a:t> de pessoas cadastradas por eSF e eAP </a:t>
            </a:r>
            <a:r>
              <a:rPr lang="en-US" sz="1700" b="1" i="0" u="none" strike="noStrike" cap="none">
                <a:solidFill>
                  <a:srgbClr val="000000"/>
                </a:solidFill>
                <a:latin typeface="Arial"/>
                <a:ea typeface="Arial"/>
                <a:cs typeface="Arial"/>
                <a:sym typeface="Arial"/>
              </a:rPr>
              <a:t>seja ultrapassado</a:t>
            </a:r>
            <a:r>
              <a:rPr lang="en-US" sz="1700" b="0" i="0" u="none" strike="noStrike" cap="none">
                <a:solidFill>
                  <a:srgbClr val="000000"/>
                </a:solidFill>
                <a:latin typeface="Arial"/>
                <a:ea typeface="Arial"/>
                <a:cs typeface="Arial"/>
                <a:sym typeface="Arial"/>
              </a:rPr>
              <a:t>, </a:t>
            </a:r>
            <a:r>
              <a:rPr lang="en-US" sz="1700" b="1" i="0" u="none" strike="noStrike" cap="none">
                <a:solidFill>
                  <a:srgbClr val="FF0000"/>
                </a:solidFill>
                <a:latin typeface="Arial"/>
                <a:ea typeface="Arial"/>
                <a:cs typeface="Arial"/>
                <a:sym typeface="Arial"/>
              </a:rPr>
              <a:t>para fins de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0000"/>
                </a:solidFill>
                <a:latin typeface="Arial"/>
                <a:ea typeface="Arial"/>
                <a:cs typeface="Arial"/>
                <a:sym typeface="Arial"/>
              </a:rPr>
              <a:t>transferência do incentivo financeiro</a:t>
            </a:r>
            <a:r>
              <a:rPr lang="en-US" sz="1700" b="0" i="0" u="none" strike="noStrike" cap="none">
                <a:solidFill>
                  <a:srgbClr val="000000"/>
                </a:solidFill>
                <a:latin typeface="Arial"/>
                <a:ea typeface="Arial"/>
                <a:cs typeface="Arial"/>
                <a:sym typeface="Arial"/>
              </a:rPr>
              <a:t>, a classificação da equipe neste  poderá alcançar no máximo a classificação "bom", com efeitos financeiros no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Arial"/>
                <a:ea typeface="Arial"/>
                <a:cs typeface="Arial"/>
                <a:sym typeface="Arial"/>
              </a:rPr>
              <a:t>quadrimestre posterior.</a:t>
            </a:r>
            <a:endParaRPr sz="1400" b="0" i="0" u="none" strike="noStrike" cap="none">
              <a:solidFill>
                <a:srgbClr val="000000"/>
              </a:solidFill>
              <a:latin typeface="Arial"/>
              <a:ea typeface="Arial"/>
              <a:cs typeface="Arial"/>
              <a:sym typeface="Arial"/>
            </a:endParaRPr>
          </a:p>
        </p:txBody>
      </p:sp>
      <p:sp>
        <p:nvSpPr>
          <p:cNvPr id="476" name="Google Shape;476;p15"/>
          <p:cNvSpPr txBox="1"/>
          <p:nvPr/>
        </p:nvSpPr>
        <p:spPr>
          <a:xfrm>
            <a:off x="14551528" y="3191163"/>
            <a:ext cx="3405790" cy="2321918"/>
          </a:xfrm>
          <a:prstGeom prst="rect">
            <a:avLst/>
          </a:prstGeom>
          <a:noFill/>
          <a:ln>
            <a:noFill/>
          </a:ln>
        </p:spPr>
        <p:txBody>
          <a:bodyPr spcFirstLastPara="1" wrap="square" lIns="0" tIns="0" rIns="0" bIns="0" anchor="t" anchorCtr="0">
            <a:spAutoFit/>
          </a:bodyPr>
          <a:lstStyle/>
          <a:p>
            <a:pPr marL="0" marR="0" lvl="0" indent="0" algn="ctr" rtl="0">
              <a:lnSpc>
                <a:spcPct val="122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2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Será considerado como limite máximo de pessoas vinculadas por eSF e eAP, mais 50% do parâmetro respectivo previsto.</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5"/>
          <p:cNvSpPr/>
          <p:nvPr/>
        </p:nvSpPr>
        <p:spPr>
          <a:xfrm>
            <a:off x="2281514" y="3614151"/>
            <a:ext cx="3803384" cy="441068"/>
          </a:xfrm>
          <a:custGeom>
            <a:avLst/>
            <a:gdLst/>
            <a:ahLst/>
            <a:cxnLst/>
            <a:rect l="l" t="t" r="r" b="b"/>
            <a:pathLst>
              <a:path w="3110191" h="360680" extrusionOk="0">
                <a:moveTo>
                  <a:pt x="3110191" y="180340"/>
                </a:moveTo>
                <a:cubicBezTo>
                  <a:pt x="3110191" y="81280"/>
                  <a:pt x="3030181" y="0"/>
                  <a:pt x="2929851" y="0"/>
                </a:cubicBezTo>
                <a:lnTo>
                  <a:pt x="172720" y="0"/>
                </a:lnTo>
                <a:lnTo>
                  <a:pt x="172720" y="1270"/>
                </a:lnTo>
                <a:cubicBezTo>
                  <a:pt x="76200" y="5080"/>
                  <a:pt x="0" y="83820"/>
                  <a:pt x="0" y="180340"/>
                </a:cubicBezTo>
                <a:cubicBezTo>
                  <a:pt x="0" y="276860"/>
                  <a:pt x="77470" y="355600"/>
                  <a:pt x="172720" y="359410"/>
                </a:cubicBezTo>
                <a:lnTo>
                  <a:pt x="172720" y="360680"/>
                </a:lnTo>
                <a:lnTo>
                  <a:pt x="2929851" y="360680"/>
                </a:lnTo>
                <a:cubicBezTo>
                  <a:pt x="3028911" y="360680"/>
                  <a:pt x="3110191" y="279400"/>
                  <a:pt x="311019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5"/>
          <p:cNvSpPr/>
          <p:nvPr/>
        </p:nvSpPr>
        <p:spPr>
          <a:xfrm>
            <a:off x="314416"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5"/>
          <p:cNvSpPr/>
          <p:nvPr/>
        </p:nvSpPr>
        <p:spPr>
          <a:xfrm>
            <a:off x="314416"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5"/>
          <p:cNvSpPr/>
          <p:nvPr/>
        </p:nvSpPr>
        <p:spPr>
          <a:xfrm>
            <a:off x="314416"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5"/>
          <p:cNvSpPr/>
          <p:nvPr/>
        </p:nvSpPr>
        <p:spPr>
          <a:xfrm>
            <a:off x="2295322"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5"/>
          <p:cNvSpPr/>
          <p:nvPr/>
        </p:nvSpPr>
        <p:spPr>
          <a:xfrm>
            <a:off x="2295322"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5"/>
          <p:cNvSpPr/>
          <p:nvPr/>
        </p:nvSpPr>
        <p:spPr>
          <a:xfrm>
            <a:off x="2295322"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5"/>
          <p:cNvSpPr/>
          <p:nvPr/>
        </p:nvSpPr>
        <p:spPr>
          <a:xfrm>
            <a:off x="4275731" y="43436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5"/>
          <p:cNvSpPr/>
          <p:nvPr/>
        </p:nvSpPr>
        <p:spPr>
          <a:xfrm>
            <a:off x="4275731" y="524841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5"/>
          <p:cNvSpPr/>
          <p:nvPr/>
        </p:nvSpPr>
        <p:spPr>
          <a:xfrm>
            <a:off x="4275731" y="615317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5"/>
          <p:cNvSpPr/>
          <p:nvPr/>
        </p:nvSpPr>
        <p:spPr>
          <a:xfrm>
            <a:off x="6256141" y="432685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5"/>
          <p:cNvSpPr/>
          <p:nvPr/>
        </p:nvSpPr>
        <p:spPr>
          <a:xfrm>
            <a:off x="6256141" y="523157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5"/>
          <p:cNvSpPr/>
          <p:nvPr/>
        </p:nvSpPr>
        <p:spPr>
          <a:xfrm>
            <a:off x="6256141" y="61363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5"/>
          <p:cNvSpPr txBox="1"/>
          <p:nvPr/>
        </p:nvSpPr>
        <p:spPr>
          <a:xfrm>
            <a:off x="2295322"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491" name="Google Shape;491;p15"/>
          <p:cNvSpPr txBox="1"/>
          <p:nvPr/>
        </p:nvSpPr>
        <p:spPr>
          <a:xfrm>
            <a:off x="505263" y="4326852"/>
            <a:ext cx="1356127" cy="83272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Porte populacional</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155"/>
              <a:buFont typeface="Arial"/>
              <a:buNone/>
            </a:pPr>
            <a:r>
              <a:rPr lang="en-US" sz="1155" b="0" i="0" u="none" strike="noStrike" cap="none">
                <a:solidFill>
                  <a:srgbClr val="FFFFFF"/>
                </a:solidFill>
                <a:latin typeface="Poppins"/>
                <a:ea typeface="Poppins"/>
                <a:cs typeface="Poppins"/>
                <a:sym typeface="Poppins"/>
              </a:rPr>
              <a:t>(Habitantes)</a:t>
            </a:r>
            <a:endParaRPr sz="1400" b="0" i="0" u="none" strike="noStrike" cap="none">
              <a:solidFill>
                <a:srgbClr val="000000"/>
              </a:solidFill>
              <a:latin typeface="Arial"/>
              <a:ea typeface="Arial"/>
              <a:cs typeface="Arial"/>
              <a:sym typeface="Arial"/>
            </a:endParaRPr>
          </a:p>
        </p:txBody>
      </p:sp>
      <p:sp>
        <p:nvSpPr>
          <p:cNvPr id="492" name="Google Shape;492;p15"/>
          <p:cNvSpPr txBox="1"/>
          <p:nvPr/>
        </p:nvSpPr>
        <p:spPr>
          <a:xfrm>
            <a:off x="529619" y="5496752"/>
            <a:ext cx="1356127" cy="2583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1- Até 20mi</a:t>
            </a:r>
            <a:endParaRPr sz="1400" b="0" i="0" u="none" strike="noStrike" cap="none">
              <a:solidFill>
                <a:srgbClr val="000000"/>
              </a:solidFill>
              <a:latin typeface="Arial"/>
              <a:ea typeface="Arial"/>
              <a:cs typeface="Arial"/>
              <a:sym typeface="Arial"/>
            </a:endParaRPr>
          </a:p>
        </p:txBody>
      </p:sp>
      <p:sp>
        <p:nvSpPr>
          <p:cNvPr id="493" name="Google Shape;493;p15"/>
          <p:cNvSpPr txBox="1"/>
          <p:nvPr/>
        </p:nvSpPr>
        <p:spPr>
          <a:xfrm>
            <a:off x="530205" y="6327435"/>
            <a:ext cx="1450792" cy="51549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2- Acima de 20 mil até 50 mil</a:t>
            </a:r>
            <a:endParaRPr sz="1400" b="0" i="0" u="none" strike="noStrike" cap="none">
              <a:solidFill>
                <a:srgbClr val="000000"/>
              </a:solidFill>
              <a:latin typeface="Arial"/>
              <a:ea typeface="Arial"/>
              <a:cs typeface="Arial"/>
              <a:sym typeface="Arial"/>
            </a:endParaRPr>
          </a:p>
        </p:txBody>
      </p:sp>
      <p:sp>
        <p:nvSpPr>
          <p:cNvPr id="494" name="Google Shape;494;p15"/>
          <p:cNvSpPr txBox="1"/>
          <p:nvPr/>
        </p:nvSpPr>
        <p:spPr>
          <a:xfrm>
            <a:off x="2758055" y="461400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495" name="Google Shape;495;p15"/>
          <p:cNvSpPr txBox="1"/>
          <p:nvPr/>
        </p:nvSpPr>
        <p:spPr>
          <a:xfrm>
            <a:off x="2927141" y="5480944"/>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a:t>
            </a:r>
            <a:endParaRPr sz="1400" b="0" i="0" u="none" strike="noStrike" cap="none">
              <a:solidFill>
                <a:srgbClr val="000000"/>
              </a:solidFill>
              <a:latin typeface="Arial"/>
              <a:ea typeface="Arial"/>
              <a:cs typeface="Arial"/>
              <a:sym typeface="Arial"/>
            </a:endParaRPr>
          </a:p>
        </p:txBody>
      </p:sp>
      <p:sp>
        <p:nvSpPr>
          <p:cNvPr id="496" name="Google Shape;496;p15"/>
          <p:cNvSpPr/>
          <p:nvPr/>
        </p:nvSpPr>
        <p:spPr>
          <a:xfrm>
            <a:off x="314416"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5"/>
          <p:cNvSpPr/>
          <p:nvPr/>
        </p:nvSpPr>
        <p:spPr>
          <a:xfrm>
            <a:off x="2295322"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5"/>
          <p:cNvSpPr/>
          <p:nvPr/>
        </p:nvSpPr>
        <p:spPr>
          <a:xfrm>
            <a:off x="4275731" y="70832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5"/>
          <p:cNvSpPr/>
          <p:nvPr/>
        </p:nvSpPr>
        <p:spPr>
          <a:xfrm>
            <a:off x="6256141" y="706635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5"/>
          <p:cNvSpPr txBox="1"/>
          <p:nvPr/>
        </p:nvSpPr>
        <p:spPr>
          <a:xfrm>
            <a:off x="529619" y="7225095"/>
            <a:ext cx="1356127" cy="51549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3- Acima de 50 mil até 100 mil</a:t>
            </a:r>
            <a:endParaRPr sz="1400" b="0" i="0" u="none" strike="noStrike" cap="none">
              <a:solidFill>
                <a:srgbClr val="000000"/>
              </a:solidFill>
              <a:latin typeface="Arial"/>
              <a:ea typeface="Arial"/>
              <a:cs typeface="Arial"/>
              <a:sym typeface="Arial"/>
            </a:endParaRPr>
          </a:p>
        </p:txBody>
      </p:sp>
      <p:sp>
        <p:nvSpPr>
          <p:cNvPr id="501" name="Google Shape;501;p15"/>
          <p:cNvSpPr txBox="1"/>
          <p:nvPr/>
        </p:nvSpPr>
        <p:spPr>
          <a:xfrm>
            <a:off x="8017526" y="3666001"/>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502" name="Google Shape;502;p15"/>
          <p:cNvSpPr/>
          <p:nvPr/>
        </p:nvSpPr>
        <p:spPr>
          <a:xfrm>
            <a:off x="8256925" y="43521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5"/>
          <p:cNvSpPr/>
          <p:nvPr/>
        </p:nvSpPr>
        <p:spPr>
          <a:xfrm>
            <a:off x="8256925" y="525684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5"/>
          <p:cNvSpPr/>
          <p:nvPr/>
        </p:nvSpPr>
        <p:spPr>
          <a:xfrm>
            <a:off x="8256925" y="616159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5"/>
          <p:cNvSpPr/>
          <p:nvPr/>
        </p:nvSpPr>
        <p:spPr>
          <a:xfrm>
            <a:off x="10238826" y="4356313"/>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5"/>
          <p:cNvSpPr/>
          <p:nvPr/>
        </p:nvSpPr>
        <p:spPr>
          <a:xfrm>
            <a:off x="10238826" y="52610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5"/>
          <p:cNvSpPr/>
          <p:nvPr/>
        </p:nvSpPr>
        <p:spPr>
          <a:xfrm>
            <a:off x="10238826" y="616578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5"/>
          <p:cNvSpPr/>
          <p:nvPr/>
        </p:nvSpPr>
        <p:spPr>
          <a:xfrm>
            <a:off x="12212159" y="432685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7373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5"/>
          <p:cNvSpPr/>
          <p:nvPr/>
        </p:nvSpPr>
        <p:spPr>
          <a:xfrm>
            <a:off x="12212159" y="523157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5"/>
          <p:cNvSpPr/>
          <p:nvPr/>
        </p:nvSpPr>
        <p:spPr>
          <a:xfrm>
            <a:off x="12212159" y="613632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5"/>
          <p:cNvSpPr/>
          <p:nvPr/>
        </p:nvSpPr>
        <p:spPr>
          <a:xfrm>
            <a:off x="6193650" y="3614151"/>
            <a:ext cx="3893670" cy="441068"/>
          </a:xfrm>
          <a:custGeom>
            <a:avLst/>
            <a:gdLst/>
            <a:ahLst/>
            <a:cxnLst/>
            <a:rect l="l" t="t" r="r" b="b"/>
            <a:pathLst>
              <a:path w="3184022" h="360680" extrusionOk="0">
                <a:moveTo>
                  <a:pt x="3184022" y="180340"/>
                </a:moveTo>
                <a:cubicBezTo>
                  <a:pt x="3184022" y="81280"/>
                  <a:pt x="3104012" y="0"/>
                  <a:pt x="3003682" y="0"/>
                </a:cubicBezTo>
                <a:lnTo>
                  <a:pt x="172720" y="0"/>
                </a:lnTo>
                <a:lnTo>
                  <a:pt x="172720" y="1270"/>
                </a:lnTo>
                <a:cubicBezTo>
                  <a:pt x="76200" y="5080"/>
                  <a:pt x="0" y="83820"/>
                  <a:pt x="0" y="180340"/>
                </a:cubicBezTo>
                <a:cubicBezTo>
                  <a:pt x="0" y="276860"/>
                  <a:pt x="77470" y="355600"/>
                  <a:pt x="172720" y="359410"/>
                </a:cubicBezTo>
                <a:lnTo>
                  <a:pt x="172720" y="360680"/>
                </a:lnTo>
                <a:lnTo>
                  <a:pt x="3003682" y="360680"/>
                </a:lnTo>
                <a:cubicBezTo>
                  <a:pt x="3102741" y="360680"/>
                  <a:pt x="3184022" y="279400"/>
                  <a:pt x="3184022"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5"/>
          <p:cNvSpPr/>
          <p:nvPr/>
        </p:nvSpPr>
        <p:spPr>
          <a:xfrm>
            <a:off x="10313914" y="3611066"/>
            <a:ext cx="3847016" cy="441068"/>
          </a:xfrm>
          <a:custGeom>
            <a:avLst/>
            <a:gdLst/>
            <a:ahLst/>
            <a:cxnLst/>
            <a:rect l="l" t="t" r="r" b="b"/>
            <a:pathLst>
              <a:path w="3145871" h="360680" extrusionOk="0">
                <a:moveTo>
                  <a:pt x="3145871" y="180340"/>
                </a:moveTo>
                <a:cubicBezTo>
                  <a:pt x="3145871" y="81280"/>
                  <a:pt x="3065861" y="0"/>
                  <a:pt x="2965531" y="0"/>
                </a:cubicBezTo>
                <a:lnTo>
                  <a:pt x="172720" y="0"/>
                </a:lnTo>
                <a:lnTo>
                  <a:pt x="172720" y="1270"/>
                </a:lnTo>
                <a:cubicBezTo>
                  <a:pt x="76200" y="5080"/>
                  <a:pt x="0" y="83820"/>
                  <a:pt x="0" y="180340"/>
                </a:cubicBezTo>
                <a:cubicBezTo>
                  <a:pt x="0" y="276860"/>
                  <a:pt x="77470" y="355600"/>
                  <a:pt x="172720" y="359410"/>
                </a:cubicBezTo>
                <a:lnTo>
                  <a:pt x="172720" y="360680"/>
                </a:lnTo>
                <a:lnTo>
                  <a:pt x="2965531" y="360680"/>
                </a:lnTo>
                <a:cubicBezTo>
                  <a:pt x="3064591" y="360680"/>
                  <a:pt x="3145871" y="279400"/>
                  <a:pt x="3145871"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5"/>
          <p:cNvSpPr txBox="1"/>
          <p:nvPr/>
        </p:nvSpPr>
        <p:spPr>
          <a:xfrm>
            <a:off x="10292171"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20h</a:t>
            </a:r>
            <a:endParaRPr sz="1400" b="0" i="0" u="none" strike="noStrike" cap="none">
              <a:solidFill>
                <a:srgbClr val="000000"/>
              </a:solidFill>
              <a:latin typeface="Arial"/>
              <a:ea typeface="Arial"/>
              <a:cs typeface="Arial"/>
              <a:sym typeface="Arial"/>
            </a:endParaRPr>
          </a:p>
        </p:txBody>
      </p:sp>
      <p:sp>
        <p:nvSpPr>
          <p:cNvPr id="514" name="Google Shape;514;p15"/>
          <p:cNvSpPr/>
          <p:nvPr/>
        </p:nvSpPr>
        <p:spPr>
          <a:xfrm>
            <a:off x="8256925" y="709162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5"/>
          <p:cNvSpPr/>
          <p:nvPr/>
        </p:nvSpPr>
        <p:spPr>
          <a:xfrm>
            <a:off x="10238826" y="709581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5"/>
          <p:cNvSpPr/>
          <p:nvPr/>
        </p:nvSpPr>
        <p:spPr>
          <a:xfrm>
            <a:off x="12212159" y="7066358"/>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5"/>
          <p:cNvSpPr txBox="1"/>
          <p:nvPr/>
        </p:nvSpPr>
        <p:spPr>
          <a:xfrm>
            <a:off x="6247687" y="3646389"/>
            <a:ext cx="3809260"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eAP e 30h</a:t>
            </a:r>
            <a:endParaRPr sz="1400" b="0" i="0" u="none" strike="noStrike" cap="none">
              <a:solidFill>
                <a:srgbClr val="000000"/>
              </a:solidFill>
              <a:latin typeface="Arial"/>
              <a:ea typeface="Arial"/>
              <a:cs typeface="Arial"/>
              <a:sym typeface="Arial"/>
            </a:endParaRPr>
          </a:p>
        </p:txBody>
      </p:sp>
      <p:sp>
        <p:nvSpPr>
          <p:cNvPr id="518" name="Google Shape;518;p15"/>
          <p:cNvSpPr txBox="1"/>
          <p:nvPr/>
        </p:nvSpPr>
        <p:spPr>
          <a:xfrm>
            <a:off x="4553541" y="461400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19" name="Google Shape;519;p15"/>
          <p:cNvSpPr txBox="1"/>
          <p:nvPr/>
        </p:nvSpPr>
        <p:spPr>
          <a:xfrm>
            <a:off x="6712840" y="460448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520" name="Google Shape;520;p15"/>
          <p:cNvSpPr txBox="1"/>
          <p:nvPr/>
        </p:nvSpPr>
        <p:spPr>
          <a:xfrm>
            <a:off x="8508325" y="460448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21" name="Google Shape;521;p15"/>
          <p:cNvSpPr txBox="1"/>
          <p:nvPr/>
        </p:nvSpPr>
        <p:spPr>
          <a:xfrm>
            <a:off x="10708907" y="46224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Parâmetro</a:t>
            </a:r>
            <a:endParaRPr sz="1400" b="0" i="0" u="none" strike="noStrike" cap="none">
              <a:solidFill>
                <a:srgbClr val="000000"/>
              </a:solidFill>
              <a:latin typeface="Arial"/>
              <a:ea typeface="Arial"/>
              <a:cs typeface="Arial"/>
              <a:sym typeface="Arial"/>
            </a:endParaRPr>
          </a:p>
        </p:txBody>
      </p:sp>
      <p:sp>
        <p:nvSpPr>
          <p:cNvPr id="522" name="Google Shape;522;p15"/>
          <p:cNvSpPr txBox="1"/>
          <p:nvPr/>
        </p:nvSpPr>
        <p:spPr>
          <a:xfrm>
            <a:off x="12504392" y="46224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Limite máximo</a:t>
            </a:r>
            <a:endParaRPr sz="1400" b="0" i="0" u="none" strike="noStrike" cap="none">
              <a:solidFill>
                <a:srgbClr val="000000"/>
              </a:solidFill>
              <a:latin typeface="Arial"/>
              <a:ea typeface="Arial"/>
              <a:cs typeface="Arial"/>
              <a:sym typeface="Arial"/>
            </a:endParaRPr>
          </a:p>
        </p:txBody>
      </p:sp>
      <p:sp>
        <p:nvSpPr>
          <p:cNvPr id="523" name="Google Shape;523;p15"/>
          <p:cNvSpPr/>
          <p:nvPr/>
        </p:nvSpPr>
        <p:spPr>
          <a:xfrm>
            <a:off x="314416"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5"/>
          <p:cNvSpPr/>
          <p:nvPr/>
        </p:nvSpPr>
        <p:spPr>
          <a:xfrm>
            <a:off x="2295322"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5"/>
          <p:cNvSpPr/>
          <p:nvPr/>
        </p:nvSpPr>
        <p:spPr>
          <a:xfrm>
            <a:off x="4275731" y="801891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5"/>
          <p:cNvSpPr/>
          <p:nvPr/>
        </p:nvSpPr>
        <p:spPr>
          <a:xfrm>
            <a:off x="6256141" y="800206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5"/>
          <p:cNvSpPr txBox="1"/>
          <p:nvPr/>
        </p:nvSpPr>
        <p:spPr>
          <a:xfrm>
            <a:off x="529619" y="8172554"/>
            <a:ext cx="1356127" cy="77266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455"/>
              <a:buFont typeface="Arial"/>
              <a:buNone/>
            </a:pPr>
            <a:r>
              <a:rPr lang="en-US" sz="1455" b="0" i="0" u="none" strike="noStrike" cap="none">
                <a:solidFill>
                  <a:srgbClr val="000000"/>
                </a:solidFill>
                <a:latin typeface="Arial"/>
                <a:ea typeface="Arial"/>
                <a:cs typeface="Arial"/>
                <a:sym typeface="Arial"/>
              </a:rPr>
              <a:t>4- Acima de 100 mil</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55"/>
              <a:buFont typeface="Arial"/>
              <a:buNone/>
            </a:pPr>
            <a:endParaRPr sz="1455" b="0" i="0" u="none" strike="noStrike" cap="none">
              <a:solidFill>
                <a:srgbClr val="000000"/>
              </a:solidFill>
              <a:latin typeface="Arial"/>
              <a:ea typeface="Arial"/>
              <a:cs typeface="Arial"/>
              <a:sym typeface="Arial"/>
            </a:endParaRPr>
          </a:p>
        </p:txBody>
      </p:sp>
      <p:sp>
        <p:nvSpPr>
          <p:cNvPr id="528" name="Google Shape;528;p15"/>
          <p:cNvSpPr/>
          <p:nvPr/>
        </p:nvSpPr>
        <p:spPr>
          <a:xfrm>
            <a:off x="8256925" y="802733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5"/>
          <p:cNvSpPr/>
          <p:nvPr/>
        </p:nvSpPr>
        <p:spPr>
          <a:xfrm>
            <a:off x="10238826" y="8031530"/>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5"/>
          <p:cNvSpPr/>
          <p:nvPr/>
        </p:nvSpPr>
        <p:spPr>
          <a:xfrm>
            <a:off x="12212159" y="8002069"/>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5"/>
          <p:cNvSpPr txBox="1"/>
          <p:nvPr/>
        </p:nvSpPr>
        <p:spPr>
          <a:xfrm>
            <a:off x="2927141" y="6429790"/>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2.500</a:t>
            </a:r>
            <a:endParaRPr sz="1400" b="0" i="0" u="none" strike="noStrike" cap="none">
              <a:solidFill>
                <a:srgbClr val="000000"/>
              </a:solidFill>
              <a:latin typeface="Arial"/>
              <a:ea typeface="Arial"/>
              <a:cs typeface="Arial"/>
              <a:sym typeface="Arial"/>
            </a:endParaRPr>
          </a:p>
        </p:txBody>
      </p:sp>
      <p:sp>
        <p:nvSpPr>
          <p:cNvPr id="532" name="Google Shape;532;p15"/>
          <p:cNvSpPr txBox="1"/>
          <p:nvPr/>
        </p:nvSpPr>
        <p:spPr>
          <a:xfrm>
            <a:off x="2953403" y="732415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2.750</a:t>
            </a:r>
            <a:endParaRPr sz="1400" b="0" i="0" u="none" strike="noStrike" cap="none">
              <a:solidFill>
                <a:srgbClr val="000000"/>
              </a:solidFill>
              <a:latin typeface="Arial"/>
              <a:ea typeface="Arial"/>
              <a:cs typeface="Arial"/>
              <a:sym typeface="Arial"/>
            </a:endParaRPr>
          </a:p>
        </p:txBody>
      </p:sp>
      <p:sp>
        <p:nvSpPr>
          <p:cNvPr id="533" name="Google Shape;533;p15"/>
          <p:cNvSpPr txBox="1"/>
          <p:nvPr/>
        </p:nvSpPr>
        <p:spPr>
          <a:xfrm>
            <a:off x="2886728" y="8236004"/>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a:t>
            </a:r>
            <a:endParaRPr sz="1400" b="0" i="0" u="none" strike="noStrike" cap="none">
              <a:solidFill>
                <a:srgbClr val="000000"/>
              </a:solidFill>
              <a:latin typeface="Arial"/>
              <a:ea typeface="Arial"/>
              <a:cs typeface="Arial"/>
              <a:sym typeface="Arial"/>
            </a:endParaRPr>
          </a:p>
        </p:txBody>
      </p:sp>
      <p:sp>
        <p:nvSpPr>
          <p:cNvPr id="534" name="Google Shape;534;p15"/>
          <p:cNvSpPr txBox="1"/>
          <p:nvPr/>
        </p:nvSpPr>
        <p:spPr>
          <a:xfrm>
            <a:off x="4917664" y="5487227"/>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a:t>
            </a:r>
            <a:endParaRPr sz="1400" b="0" i="0" u="none" strike="noStrike" cap="none">
              <a:solidFill>
                <a:srgbClr val="000000"/>
              </a:solidFill>
              <a:latin typeface="Arial"/>
              <a:ea typeface="Arial"/>
              <a:cs typeface="Arial"/>
              <a:sym typeface="Arial"/>
            </a:endParaRPr>
          </a:p>
        </p:txBody>
      </p:sp>
      <p:sp>
        <p:nvSpPr>
          <p:cNvPr id="535" name="Google Shape;535;p15"/>
          <p:cNvSpPr txBox="1"/>
          <p:nvPr/>
        </p:nvSpPr>
        <p:spPr>
          <a:xfrm>
            <a:off x="4917664" y="6405873"/>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3.750</a:t>
            </a:r>
            <a:endParaRPr sz="1400" b="0" i="0" u="none" strike="noStrike" cap="none">
              <a:solidFill>
                <a:srgbClr val="000000"/>
              </a:solidFill>
              <a:latin typeface="Arial"/>
              <a:ea typeface="Arial"/>
              <a:cs typeface="Arial"/>
              <a:sym typeface="Arial"/>
            </a:endParaRPr>
          </a:p>
        </p:txBody>
      </p:sp>
      <p:sp>
        <p:nvSpPr>
          <p:cNvPr id="536" name="Google Shape;536;p15"/>
          <p:cNvSpPr txBox="1"/>
          <p:nvPr/>
        </p:nvSpPr>
        <p:spPr>
          <a:xfrm>
            <a:off x="4917664" y="7315732"/>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4.125</a:t>
            </a:r>
            <a:endParaRPr sz="1400" b="0" i="0" u="none" strike="noStrike" cap="none">
              <a:solidFill>
                <a:srgbClr val="000000"/>
              </a:solidFill>
              <a:latin typeface="Arial"/>
              <a:ea typeface="Arial"/>
              <a:cs typeface="Arial"/>
              <a:sym typeface="Arial"/>
            </a:endParaRPr>
          </a:p>
        </p:txBody>
      </p:sp>
      <p:sp>
        <p:nvSpPr>
          <p:cNvPr id="537" name="Google Shape;537;p15"/>
          <p:cNvSpPr txBox="1"/>
          <p:nvPr/>
        </p:nvSpPr>
        <p:spPr>
          <a:xfrm>
            <a:off x="4917664" y="8227580"/>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4.500</a:t>
            </a:r>
            <a:endParaRPr sz="1400" b="0" i="0" u="none" strike="noStrike" cap="none">
              <a:solidFill>
                <a:srgbClr val="000000"/>
              </a:solidFill>
              <a:latin typeface="Arial"/>
              <a:ea typeface="Arial"/>
              <a:cs typeface="Arial"/>
              <a:sym typeface="Arial"/>
            </a:endParaRPr>
          </a:p>
        </p:txBody>
      </p:sp>
      <p:sp>
        <p:nvSpPr>
          <p:cNvPr id="538" name="Google Shape;538;p15"/>
          <p:cNvSpPr txBox="1"/>
          <p:nvPr/>
        </p:nvSpPr>
        <p:spPr>
          <a:xfrm>
            <a:off x="6881925" y="5487227"/>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39" name="Google Shape;539;p15"/>
          <p:cNvSpPr txBox="1"/>
          <p:nvPr/>
        </p:nvSpPr>
        <p:spPr>
          <a:xfrm>
            <a:off x="6881925" y="6405873"/>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1.875</a:t>
            </a:r>
            <a:endParaRPr sz="1400" b="0" i="0" u="none" strike="noStrike" cap="none">
              <a:solidFill>
                <a:srgbClr val="000000"/>
              </a:solidFill>
              <a:latin typeface="Arial"/>
              <a:ea typeface="Arial"/>
              <a:cs typeface="Arial"/>
              <a:sym typeface="Arial"/>
            </a:endParaRPr>
          </a:p>
        </p:txBody>
      </p:sp>
      <p:sp>
        <p:nvSpPr>
          <p:cNvPr id="540" name="Google Shape;540;p15"/>
          <p:cNvSpPr txBox="1"/>
          <p:nvPr/>
        </p:nvSpPr>
        <p:spPr>
          <a:xfrm>
            <a:off x="6881925" y="7315732"/>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2.063</a:t>
            </a:r>
            <a:endParaRPr sz="1400" b="0" i="0" u="none" strike="noStrike" cap="none">
              <a:solidFill>
                <a:srgbClr val="000000"/>
              </a:solidFill>
              <a:latin typeface="Arial"/>
              <a:ea typeface="Arial"/>
              <a:cs typeface="Arial"/>
              <a:sym typeface="Arial"/>
            </a:endParaRPr>
          </a:p>
        </p:txBody>
      </p:sp>
      <p:sp>
        <p:nvSpPr>
          <p:cNvPr id="541" name="Google Shape;541;p15"/>
          <p:cNvSpPr txBox="1"/>
          <p:nvPr/>
        </p:nvSpPr>
        <p:spPr>
          <a:xfrm>
            <a:off x="6881925" y="8227580"/>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
        <p:nvSpPr>
          <p:cNvPr id="542" name="Google Shape;542;p15"/>
          <p:cNvSpPr txBox="1"/>
          <p:nvPr/>
        </p:nvSpPr>
        <p:spPr>
          <a:xfrm>
            <a:off x="8485692" y="5487227"/>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
        <p:nvSpPr>
          <p:cNvPr id="543" name="Google Shape;543;p15"/>
          <p:cNvSpPr txBox="1"/>
          <p:nvPr/>
        </p:nvSpPr>
        <p:spPr>
          <a:xfrm>
            <a:off x="8485692" y="6405873"/>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2.813</a:t>
            </a:r>
            <a:endParaRPr sz="1400" b="0" i="0" u="none" strike="noStrike" cap="none">
              <a:solidFill>
                <a:srgbClr val="000000"/>
              </a:solidFill>
              <a:latin typeface="Arial"/>
              <a:ea typeface="Arial"/>
              <a:cs typeface="Arial"/>
              <a:sym typeface="Arial"/>
            </a:endParaRPr>
          </a:p>
        </p:txBody>
      </p:sp>
      <p:sp>
        <p:nvSpPr>
          <p:cNvPr id="544" name="Google Shape;544;p15"/>
          <p:cNvSpPr txBox="1"/>
          <p:nvPr/>
        </p:nvSpPr>
        <p:spPr>
          <a:xfrm>
            <a:off x="8485692" y="7315732"/>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3.095</a:t>
            </a:r>
            <a:endParaRPr sz="1400" b="0" i="0" u="none" strike="noStrike" cap="none">
              <a:solidFill>
                <a:srgbClr val="000000"/>
              </a:solidFill>
              <a:latin typeface="Arial"/>
              <a:ea typeface="Arial"/>
              <a:cs typeface="Arial"/>
              <a:sym typeface="Arial"/>
            </a:endParaRPr>
          </a:p>
        </p:txBody>
      </p:sp>
      <p:sp>
        <p:nvSpPr>
          <p:cNvPr id="545" name="Google Shape;545;p15"/>
          <p:cNvSpPr txBox="1"/>
          <p:nvPr/>
        </p:nvSpPr>
        <p:spPr>
          <a:xfrm>
            <a:off x="8485692" y="8227580"/>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3.375</a:t>
            </a:r>
            <a:endParaRPr sz="1400" b="0" i="0" u="none" strike="noStrike" cap="none">
              <a:solidFill>
                <a:srgbClr val="000000"/>
              </a:solidFill>
              <a:latin typeface="Arial"/>
              <a:ea typeface="Arial"/>
              <a:cs typeface="Arial"/>
              <a:sym typeface="Arial"/>
            </a:endParaRPr>
          </a:p>
        </p:txBody>
      </p:sp>
      <p:sp>
        <p:nvSpPr>
          <p:cNvPr id="546" name="Google Shape;546;p15"/>
          <p:cNvSpPr txBox="1"/>
          <p:nvPr/>
        </p:nvSpPr>
        <p:spPr>
          <a:xfrm>
            <a:off x="10838926" y="5518446"/>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a:t>
            </a:r>
            <a:endParaRPr sz="1400" b="0" i="0" u="none" strike="noStrike" cap="none">
              <a:solidFill>
                <a:srgbClr val="000000"/>
              </a:solidFill>
              <a:latin typeface="Arial"/>
              <a:ea typeface="Arial"/>
              <a:cs typeface="Arial"/>
              <a:sym typeface="Arial"/>
            </a:endParaRPr>
          </a:p>
        </p:txBody>
      </p:sp>
      <p:sp>
        <p:nvSpPr>
          <p:cNvPr id="547" name="Google Shape;547;p15"/>
          <p:cNvSpPr txBox="1"/>
          <p:nvPr/>
        </p:nvSpPr>
        <p:spPr>
          <a:xfrm>
            <a:off x="10838926" y="6437092"/>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1.250</a:t>
            </a:r>
            <a:endParaRPr sz="1400" b="0" i="0" u="none" strike="noStrike" cap="none">
              <a:solidFill>
                <a:srgbClr val="000000"/>
              </a:solidFill>
              <a:latin typeface="Arial"/>
              <a:ea typeface="Arial"/>
              <a:cs typeface="Arial"/>
              <a:sym typeface="Arial"/>
            </a:endParaRPr>
          </a:p>
        </p:txBody>
      </p:sp>
      <p:sp>
        <p:nvSpPr>
          <p:cNvPr id="548" name="Google Shape;548;p15"/>
          <p:cNvSpPr txBox="1"/>
          <p:nvPr/>
        </p:nvSpPr>
        <p:spPr>
          <a:xfrm>
            <a:off x="10838926" y="7346951"/>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1.375</a:t>
            </a:r>
            <a:endParaRPr sz="1400" b="0" i="0" u="none" strike="noStrike" cap="none">
              <a:solidFill>
                <a:srgbClr val="000000"/>
              </a:solidFill>
              <a:latin typeface="Arial"/>
              <a:ea typeface="Arial"/>
              <a:cs typeface="Arial"/>
              <a:sym typeface="Arial"/>
            </a:endParaRPr>
          </a:p>
        </p:txBody>
      </p:sp>
      <p:sp>
        <p:nvSpPr>
          <p:cNvPr id="549" name="Google Shape;549;p15"/>
          <p:cNvSpPr txBox="1"/>
          <p:nvPr/>
        </p:nvSpPr>
        <p:spPr>
          <a:xfrm>
            <a:off x="10838926" y="8258799"/>
            <a:ext cx="16263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50" name="Google Shape;550;p15"/>
          <p:cNvSpPr txBox="1"/>
          <p:nvPr/>
        </p:nvSpPr>
        <p:spPr>
          <a:xfrm>
            <a:off x="12347048" y="5452178"/>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a:t>
            </a:r>
            <a:endParaRPr sz="1400" b="0" i="0" u="none" strike="noStrike" cap="none">
              <a:solidFill>
                <a:srgbClr val="000000"/>
              </a:solidFill>
              <a:latin typeface="Arial"/>
              <a:ea typeface="Arial"/>
              <a:cs typeface="Arial"/>
              <a:sym typeface="Arial"/>
            </a:endParaRPr>
          </a:p>
        </p:txBody>
      </p:sp>
      <p:sp>
        <p:nvSpPr>
          <p:cNvPr id="551" name="Google Shape;551;p15"/>
          <p:cNvSpPr txBox="1"/>
          <p:nvPr/>
        </p:nvSpPr>
        <p:spPr>
          <a:xfrm>
            <a:off x="12442693" y="6437092"/>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1.875</a:t>
            </a:r>
            <a:endParaRPr sz="1400" b="0" i="0" u="none" strike="noStrike" cap="none">
              <a:solidFill>
                <a:srgbClr val="000000"/>
              </a:solidFill>
              <a:latin typeface="Arial"/>
              <a:ea typeface="Arial"/>
              <a:cs typeface="Arial"/>
              <a:sym typeface="Arial"/>
            </a:endParaRPr>
          </a:p>
        </p:txBody>
      </p:sp>
      <p:sp>
        <p:nvSpPr>
          <p:cNvPr id="552" name="Google Shape;552;p15"/>
          <p:cNvSpPr txBox="1"/>
          <p:nvPr/>
        </p:nvSpPr>
        <p:spPr>
          <a:xfrm>
            <a:off x="12442693" y="7346951"/>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2.063</a:t>
            </a:r>
            <a:endParaRPr sz="1400" b="0" i="0" u="none" strike="noStrike" cap="none">
              <a:solidFill>
                <a:srgbClr val="000000"/>
              </a:solidFill>
              <a:latin typeface="Arial"/>
              <a:ea typeface="Arial"/>
              <a:cs typeface="Arial"/>
              <a:sym typeface="Arial"/>
            </a:endParaRPr>
          </a:p>
        </p:txBody>
      </p:sp>
      <p:sp>
        <p:nvSpPr>
          <p:cNvPr id="553" name="Google Shape;553;p15"/>
          <p:cNvSpPr txBox="1"/>
          <p:nvPr/>
        </p:nvSpPr>
        <p:spPr>
          <a:xfrm>
            <a:off x="12442693" y="8258799"/>
            <a:ext cx="1626300" cy="270000"/>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6"/>
          <p:cNvSpPr/>
          <p:nvPr/>
        </p:nvSpPr>
        <p:spPr>
          <a:xfrm>
            <a:off x="13727838"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559" name="Google Shape;559;p16"/>
          <p:cNvGrpSpPr/>
          <p:nvPr/>
        </p:nvGrpSpPr>
        <p:grpSpPr>
          <a:xfrm>
            <a:off x="1182336" y="801805"/>
            <a:ext cx="16076964" cy="243998"/>
            <a:chOff x="0" y="334222"/>
            <a:chExt cx="21435952" cy="325331"/>
          </a:xfrm>
        </p:grpSpPr>
        <p:cxnSp>
          <p:nvCxnSpPr>
            <p:cNvPr id="560" name="Google Shape;560;p1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561" name="Google Shape;561;p1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62" name="Google Shape;562;p16"/>
          <p:cNvSpPr txBox="1"/>
          <p:nvPr/>
        </p:nvSpPr>
        <p:spPr>
          <a:xfrm>
            <a:off x="1087086" y="627413"/>
            <a:ext cx="14509326"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VÍNCULO E ACOMPANHAMENTO TERRITORIAL DE EQUIPES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563" name="Google Shape;563;p16"/>
          <p:cNvSpPr/>
          <p:nvPr/>
        </p:nvSpPr>
        <p:spPr>
          <a:xfrm>
            <a:off x="1291670" y="3456205"/>
            <a:ext cx="11778261" cy="441068"/>
          </a:xfrm>
          <a:custGeom>
            <a:avLst/>
            <a:gdLst/>
            <a:ahLst/>
            <a:cxnLst/>
            <a:rect l="l" t="t" r="r" b="b"/>
            <a:pathLst>
              <a:path w="9631592" h="360680" extrusionOk="0">
                <a:moveTo>
                  <a:pt x="9631592" y="180340"/>
                </a:moveTo>
                <a:cubicBezTo>
                  <a:pt x="9631592" y="81280"/>
                  <a:pt x="9551582" y="0"/>
                  <a:pt x="9451252" y="0"/>
                </a:cubicBezTo>
                <a:lnTo>
                  <a:pt x="172720" y="0"/>
                </a:lnTo>
                <a:lnTo>
                  <a:pt x="172720" y="1270"/>
                </a:lnTo>
                <a:cubicBezTo>
                  <a:pt x="76200" y="5080"/>
                  <a:pt x="0" y="83820"/>
                  <a:pt x="0" y="180340"/>
                </a:cubicBezTo>
                <a:cubicBezTo>
                  <a:pt x="0" y="276860"/>
                  <a:pt x="77470" y="355600"/>
                  <a:pt x="172720" y="359410"/>
                </a:cubicBezTo>
                <a:lnTo>
                  <a:pt x="172720" y="360680"/>
                </a:lnTo>
                <a:lnTo>
                  <a:pt x="9451252" y="360680"/>
                </a:lnTo>
                <a:cubicBezTo>
                  <a:pt x="9550312" y="360680"/>
                  <a:pt x="9631592" y="279400"/>
                  <a:pt x="9631592" y="18034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6"/>
          <p:cNvSpPr/>
          <p:nvPr/>
        </p:nvSpPr>
        <p:spPr>
          <a:xfrm>
            <a:off x="1305478" y="4194177"/>
            <a:ext cx="1896176" cy="869833"/>
          </a:xfrm>
          <a:custGeom>
            <a:avLst/>
            <a:gdLst/>
            <a:ahLst/>
            <a:cxnLst/>
            <a:rect l="l" t="t" r="r" b="b"/>
            <a:pathLst>
              <a:path w="1716536" h="787427" extrusionOk="0">
                <a:moveTo>
                  <a:pt x="1592076" y="787426"/>
                </a:moveTo>
                <a:lnTo>
                  <a:pt x="124460" y="787426"/>
                </a:lnTo>
                <a:cubicBezTo>
                  <a:pt x="55880" y="787426"/>
                  <a:pt x="0" y="731547"/>
                  <a:pt x="0" y="662966"/>
                </a:cubicBezTo>
                <a:lnTo>
                  <a:pt x="0" y="124460"/>
                </a:lnTo>
                <a:cubicBezTo>
                  <a:pt x="0" y="55880"/>
                  <a:pt x="55880" y="0"/>
                  <a:pt x="124460" y="0"/>
                </a:cubicBezTo>
                <a:lnTo>
                  <a:pt x="1592076" y="0"/>
                </a:lnTo>
                <a:cubicBezTo>
                  <a:pt x="1660656" y="0"/>
                  <a:pt x="1716536" y="55880"/>
                  <a:pt x="1716536" y="124460"/>
                </a:cubicBezTo>
                <a:lnTo>
                  <a:pt x="1716536" y="662967"/>
                </a:lnTo>
                <a:cubicBezTo>
                  <a:pt x="1716536" y="731547"/>
                  <a:pt x="1660656" y="787427"/>
                  <a:pt x="1592076" y="787427"/>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6"/>
          <p:cNvSpPr/>
          <p:nvPr/>
        </p:nvSpPr>
        <p:spPr>
          <a:xfrm>
            <a:off x="1305478" y="53655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6"/>
          <p:cNvSpPr/>
          <p:nvPr/>
        </p:nvSpPr>
        <p:spPr>
          <a:xfrm>
            <a:off x="3285888" y="4185754"/>
            <a:ext cx="1896176" cy="878256"/>
          </a:xfrm>
          <a:custGeom>
            <a:avLst/>
            <a:gdLst/>
            <a:ahLst/>
            <a:cxnLst/>
            <a:rect l="l" t="t" r="r" b="b"/>
            <a:pathLst>
              <a:path w="1716536" h="795052" extrusionOk="0">
                <a:moveTo>
                  <a:pt x="1592076" y="795052"/>
                </a:moveTo>
                <a:lnTo>
                  <a:pt x="124460" y="795052"/>
                </a:lnTo>
                <a:cubicBezTo>
                  <a:pt x="55880" y="795052"/>
                  <a:pt x="0" y="739172"/>
                  <a:pt x="0" y="670592"/>
                </a:cubicBezTo>
                <a:lnTo>
                  <a:pt x="0" y="124460"/>
                </a:lnTo>
                <a:cubicBezTo>
                  <a:pt x="0" y="55880"/>
                  <a:pt x="55880" y="0"/>
                  <a:pt x="124460" y="0"/>
                </a:cubicBezTo>
                <a:lnTo>
                  <a:pt x="1592076" y="0"/>
                </a:lnTo>
                <a:cubicBezTo>
                  <a:pt x="1660656" y="0"/>
                  <a:pt x="1716536" y="55880"/>
                  <a:pt x="1716536" y="124460"/>
                </a:cubicBezTo>
                <a:lnTo>
                  <a:pt x="1716536" y="670592"/>
                </a:lnTo>
                <a:cubicBezTo>
                  <a:pt x="1716536" y="739172"/>
                  <a:pt x="1660656" y="795052"/>
                  <a:pt x="1592076" y="795052"/>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6"/>
          <p:cNvSpPr/>
          <p:nvPr/>
        </p:nvSpPr>
        <p:spPr>
          <a:xfrm>
            <a:off x="3285888" y="535708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6"/>
          <p:cNvSpPr/>
          <p:nvPr/>
        </p:nvSpPr>
        <p:spPr>
          <a:xfrm>
            <a:off x="5266297" y="4168907"/>
            <a:ext cx="1896176" cy="895103"/>
          </a:xfrm>
          <a:custGeom>
            <a:avLst/>
            <a:gdLst/>
            <a:ahLst/>
            <a:cxnLst/>
            <a:rect l="l" t="t" r="r" b="b"/>
            <a:pathLst>
              <a:path w="1716536" h="810303" extrusionOk="0">
                <a:moveTo>
                  <a:pt x="1592076" y="810302"/>
                </a:moveTo>
                <a:lnTo>
                  <a:pt x="124460" y="810302"/>
                </a:lnTo>
                <a:cubicBezTo>
                  <a:pt x="55880" y="810302"/>
                  <a:pt x="0" y="754423"/>
                  <a:pt x="0" y="685842"/>
                </a:cubicBezTo>
                <a:lnTo>
                  <a:pt x="0" y="124460"/>
                </a:lnTo>
                <a:cubicBezTo>
                  <a:pt x="0" y="55880"/>
                  <a:pt x="55880" y="0"/>
                  <a:pt x="124460" y="0"/>
                </a:cubicBezTo>
                <a:lnTo>
                  <a:pt x="1592076" y="0"/>
                </a:lnTo>
                <a:cubicBezTo>
                  <a:pt x="1660656" y="0"/>
                  <a:pt x="1716536" y="55880"/>
                  <a:pt x="1716536" y="124460"/>
                </a:cubicBezTo>
                <a:lnTo>
                  <a:pt x="1716536" y="685843"/>
                </a:lnTo>
                <a:cubicBezTo>
                  <a:pt x="1716536" y="754423"/>
                  <a:pt x="1660656" y="810303"/>
                  <a:pt x="1592076" y="810303"/>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6"/>
          <p:cNvSpPr/>
          <p:nvPr/>
        </p:nvSpPr>
        <p:spPr>
          <a:xfrm>
            <a:off x="5266297" y="5340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6"/>
          <p:cNvSpPr txBox="1"/>
          <p:nvPr/>
        </p:nvSpPr>
        <p:spPr>
          <a:xfrm>
            <a:off x="1335525" y="3488444"/>
            <a:ext cx="11678126"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CLASSIFICAÇÃO DO COMPONENTE VÍNCULO E ACOMPANHAMENTO TERRITORIAL</a:t>
            </a:r>
            <a:endParaRPr sz="1400" b="0" i="0" u="none" strike="noStrike" cap="none">
              <a:solidFill>
                <a:srgbClr val="000000"/>
              </a:solidFill>
              <a:latin typeface="Arial"/>
              <a:ea typeface="Arial"/>
              <a:cs typeface="Arial"/>
              <a:sym typeface="Arial"/>
            </a:endParaRPr>
          </a:p>
        </p:txBody>
      </p:sp>
      <p:sp>
        <p:nvSpPr>
          <p:cNvPr id="571" name="Google Shape;571;p16"/>
          <p:cNvSpPr txBox="1"/>
          <p:nvPr/>
        </p:nvSpPr>
        <p:spPr>
          <a:xfrm>
            <a:off x="1915382" y="443921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Equipe</a:t>
            </a:r>
            <a:endParaRPr sz="1400" b="0" i="0" u="none" strike="noStrike" cap="none">
              <a:solidFill>
                <a:srgbClr val="000000"/>
              </a:solidFill>
              <a:latin typeface="Arial"/>
              <a:ea typeface="Arial"/>
              <a:cs typeface="Arial"/>
              <a:sym typeface="Arial"/>
            </a:endParaRPr>
          </a:p>
        </p:txBody>
      </p:sp>
      <p:sp>
        <p:nvSpPr>
          <p:cNvPr id="572" name="Google Shape;572;p16"/>
          <p:cNvSpPr/>
          <p:nvPr/>
        </p:nvSpPr>
        <p:spPr>
          <a:xfrm>
            <a:off x="1305478" y="629553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6"/>
          <p:cNvSpPr/>
          <p:nvPr/>
        </p:nvSpPr>
        <p:spPr>
          <a:xfrm>
            <a:off x="3285888" y="6287111"/>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6"/>
          <p:cNvSpPr/>
          <p:nvPr/>
        </p:nvSpPr>
        <p:spPr>
          <a:xfrm>
            <a:off x="5266297" y="6270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6"/>
          <p:cNvSpPr/>
          <p:nvPr/>
        </p:nvSpPr>
        <p:spPr>
          <a:xfrm>
            <a:off x="7267081" y="4194177"/>
            <a:ext cx="1896176" cy="869833"/>
          </a:xfrm>
          <a:custGeom>
            <a:avLst/>
            <a:gdLst/>
            <a:ahLst/>
            <a:cxnLst/>
            <a:rect l="l" t="t" r="r" b="b"/>
            <a:pathLst>
              <a:path w="1716536" h="787427" extrusionOk="0">
                <a:moveTo>
                  <a:pt x="1592076" y="787426"/>
                </a:moveTo>
                <a:lnTo>
                  <a:pt x="124460" y="787426"/>
                </a:lnTo>
                <a:cubicBezTo>
                  <a:pt x="55880" y="787426"/>
                  <a:pt x="0" y="731547"/>
                  <a:pt x="0" y="662966"/>
                </a:cubicBezTo>
                <a:lnTo>
                  <a:pt x="0" y="124460"/>
                </a:lnTo>
                <a:cubicBezTo>
                  <a:pt x="0" y="55880"/>
                  <a:pt x="55880" y="0"/>
                  <a:pt x="124460" y="0"/>
                </a:cubicBezTo>
                <a:lnTo>
                  <a:pt x="1592076" y="0"/>
                </a:lnTo>
                <a:cubicBezTo>
                  <a:pt x="1660656" y="0"/>
                  <a:pt x="1716536" y="55880"/>
                  <a:pt x="1716536" y="124460"/>
                </a:cubicBezTo>
                <a:lnTo>
                  <a:pt x="1716536" y="662967"/>
                </a:lnTo>
                <a:cubicBezTo>
                  <a:pt x="1716536" y="731547"/>
                  <a:pt x="1660656" y="787427"/>
                  <a:pt x="1592076" y="787427"/>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6"/>
          <p:cNvSpPr/>
          <p:nvPr/>
        </p:nvSpPr>
        <p:spPr>
          <a:xfrm>
            <a:off x="7267081" y="536550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6"/>
          <p:cNvSpPr/>
          <p:nvPr/>
        </p:nvSpPr>
        <p:spPr>
          <a:xfrm>
            <a:off x="9248982" y="4198368"/>
            <a:ext cx="1896176" cy="865642"/>
          </a:xfrm>
          <a:custGeom>
            <a:avLst/>
            <a:gdLst/>
            <a:ahLst/>
            <a:cxnLst/>
            <a:rect l="l" t="t" r="r" b="b"/>
            <a:pathLst>
              <a:path w="1716536" h="783633" extrusionOk="0">
                <a:moveTo>
                  <a:pt x="1592076" y="783633"/>
                </a:moveTo>
                <a:lnTo>
                  <a:pt x="124460" y="783633"/>
                </a:lnTo>
                <a:cubicBezTo>
                  <a:pt x="55880" y="783633"/>
                  <a:pt x="0" y="727753"/>
                  <a:pt x="0" y="659173"/>
                </a:cubicBezTo>
                <a:lnTo>
                  <a:pt x="0" y="124460"/>
                </a:lnTo>
                <a:cubicBezTo>
                  <a:pt x="0" y="55880"/>
                  <a:pt x="55880" y="0"/>
                  <a:pt x="124460" y="0"/>
                </a:cubicBezTo>
                <a:lnTo>
                  <a:pt x="1592076" y="0"/>
                </a:lnTo>
                <a:cubicBezTo>
                  <a:pt x="1660656" y="0"/>
                  <a:pt x="1716536" y="55880"/>
                  <a:pt x="1716536" y="124460"/>
                </a:cubicBezTo>
                <a:lnTo>
                  <a:pt x="1716536" y="659173"/>
                </a:lnTo>
                <a:cubicBezTo>
                  <a:pt x="1716536" y="727753"/>
                  <a:pt x="1660656" y="783633"/>
                  <a:pt x="1592076" y="783633"/>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6"/>
          <p:cNvSpPr/>
          <p:nvPr/>
        </p:nvSpPr>
        <p:spPr>
          <a:xfrm>
            <a:off x="9248982" y="536969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6"/>
          <p:cNvSpPr/>
          <p:nvPr/>
        </p:nvSpPr>
        <p:spPr>
          <a:xfrm>
            <a:off x="11222316" y="4185754"/>
            <a:ext cx="1896176" cy="878256"/>
          </a:xfrm>
          <a:custGeom>
            <a:avLst/>
            <a:gdLst/>
            <a:ahLst/>
            <a:cxnLst/>
            <a:rect l="l" t="t" r="r" b="b"/>
            <a:pathLst>
              <a:path w="1716536" h="795052" extrusionOk="0">
                <a:moveTo>
                  <a:pt x="1592076" y="795052"/>
                </a:moveTo>
                <a:lnTo>
                  <a:pt x="124460" y="795052"/>
                </a:lnTo>
                <a:cubicBezTo>
                  <a:pt x="55880" y="795052"/>
                  <a:pt x="0" y="739172"/>
                  <a:pt x="0" y="670592"/>
                </a:cubicBezTo>
                <a:lnTo>
                  <a:pt x="0" y="124460"/>
                </a:lnTo>
                <a:cubicBezTo>
                  <a:pt x="0" y="55880"/>
                  <a:pt x="55880" y="0"/>
                  <a:pt x="124460" y="0"/>
                </a:cubicBezTo>
                <a:lnTo>
                  <a:pt x="1592076" y="0"/>
                </a:lnTo>
                <a:cubicBezTo>
                  <a:pt x="1660656" y="0"/>
                  <a:pt x="1716536" y="55880"/>
                  <a:pt x="1716536" y="124460"/>
                </a:cubicBezTo>
                <a:lnTo>
                  <a:pt x="1716536" y="670592"/>
                </a:lnTo>
                <a:cubicBezTo>
                  <a:pt x="1716536" y="739172"/>
                  <a:pt x="1660656" y="795052"/>
                  <a:pt x="1592076" y="795052"/>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6"/>
          <p:cNvSpPr/>
          <p:nvPr/>
        </p:nvSpPr>
        <p:spPr>
          <a:xfrm>
            <a:off x="11222316" y="534023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6"/>
          <p:cNvSpPr/>
          <p:nvPr/>
        </p:nvSpPr>
        <p:spPr>
          <a:xfrm>
            <a:off x="7267081" y="629553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6"/>
          <p:cNvSpPr/>
          <p:nvPr/>
        </p:nvSpPr>
        <p:spPr>
          <a:xfrm>
            <a:off x="9248982" y="6299725"/>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6"/>
          <p:cNvSpPr/>
          <p:nvPr/>
        </p:nvSpPr>
        <p:spPr>
          <a:xfrm>
            <a:off x="11222316" y="6270264"/>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6"/>
          <p:cNvSpPr txBox="1"/>
          <p:nvPr/>
        </p:nvSpPr>
        <p:spPr>
          <a:xfrm>
            <a:off x="3713232" y="44856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Modalidade</a:t>
            </a:r>
            <a:endParaRPr sz="1400" b="0" i="0" u="none" strike="noStrike" cap="none">
              <a:solidFill>
                <a:srgbClr val="000000"/>
              </a:solidFill>
              <a:latin typeface="Arial"/>
              <a:ea typeface="Arial"/>
              <a:cs typeface="Arial"/>
              <a:sym typeface="Arial"/>
            </a:endParaRPr>
          </a:p>
        </p:txBody>
      </p:sp>
      <p:sp>
        <p:nvSpPr>
          <p:cNvPr id="585" name="Google Shape;585;p16"/>
          <p:cNvSpPr txBox="1"/>
          <p:nvPr/>
        </p:nvSpPr>
        <p:spPr>
          <a:xfrm>
            <a:off x="5892082" y="4446539"/>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Ótimo</a:t>
            </a:r>
            <a:endParaRPr sz="1400" b="0" i="0" u="none" strike="noStrike" cap="none">
              <a:solidFill>
                <a:srgbClr val="000000"/>
              </a:solidFill>
              <a:latin typeface="Arial"/>
              <a:ea typeface="Arial"/>
              <a:cs typeface="Arial"/>
              <a:sym typeface="Arial"/>
            </a:endParaRPr>
          </a:p>
        </p:txBody>
      </p:sp>
      <p:sp>
        <p:nvSpPr>
          <p:cNvPr id="586" name="Google Shape;586;p16"/>
          <p:cNvSpPr txBox="1"/>
          <p:nvPr/>
        </p:nvSpPr>
        <p:spPr>
          <a:xfrm>
            <a:off x="8032832" y="4466448"/>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Bom</a:t>
            </a:r>
            <a:endParaRPr sz="1400" b="0" i="0" u="none" strike="noStrike" cap="none">
              <a:solidFill>
                <a:srgbClr val="000000"/>
              </a:solidFill>
              <a:latin typeface="Arial"/>
              <a:ea typeface="Arial"/>
              <a:cs typeface="Arial"/>
              <a:sym typeface="Arial"/>
            </a:endParaRPr>
          </a:p>
        </p:txBody>
      </p:sp>
      <p:sp>
        <p:nvSpPr>
          <p:cNvPr id="587" name="Google Shape;587;p16"/>
          <p:cNvSpPr txBox="1"/>
          <p:nvPr/>
        </p:nvSpPr>
        <p:spPr>
          <a:xfrm>
            <a:off x="9719063" y="446448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Suficiente</a:t>
            </a:r>
            <a:endParaRPr sz="1400" b="0" i="0" u="none" strike="noStrike" cap="none">
              <a:solidFill>
                <a:srgbClr val="000000"/>
              </a:solidFill>
              <a:latin typeface="Arial"/>
              <a:ea typeface="Arial"/>
              <a:cs typeface="Arial"/>
              <a:sym typeface="Arial"/>
            </a:endParaRPr>
          </a:p>
        </p:txBody>
      </p:sp>
      <p:sp>
        <p:nvSpPr>
          <p:cNvPr id="588" name="Google Shape;588;p16"/>
          <p:cNvSpPr txBox="1"/>
          <p:nvPr/>
        </p:nvSpPr>
        <p:spPr>
          <a:xfrm>
            <a:off x="11859813" y="4464487"/>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Regular</a:t>
            </a:r>
            <a:endParaRPr sz="1400" b="0" i="0" u="none" strike="noStrike" cap="none">
              <a:solidFill>
                <a:srgbClr val="000000"/>
              </a:solidFill>
              <a:latin typeface="Arial"/>
              <a:ea typeface="Arial"/>
              <a:cs typeface="Arial"/>
              <a:sym typeface="Arial"/>
            </a:endParaRPr>
          </a:p>
        </p:txBody>
      </p:sp>
      <p:sp>
        <p:nvSpPr>
          <p:cNvPr id="589" name="Google Shape;589;p16"/>
          <p:cNvSpPr/>
          <p:nvPr/>
        </p:nvSpPr>
        <p:spPr>
          <a:xfrm>
            <a:off x="1305478" y="723124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6"/>
          <p:cNvSpPr/>
          <p:nvPr/>
        </p:nvSpPr>
        <p:spPr>
          <a:xfrm>
            <a:off x="3285888" y="7222822"/>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6"/>
          <p:cNvSpPr/>
          <p:nvPr/>
        </p:nvSpPr>
        <p:spPr>
          <a:xfrm>
            <a:off x="5266297" y="72059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6"/>
          <p:cNvSpPr/>
          <p:nvPr/>
        </p:nvSpPr>
        <p:spPr>
          <a:xfrm>
            <a:off x="7267081" y="723124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6"/>
          <p:cNvSpPr/>
          <p:nvPr/>
        </p:nvSpPr>
        <p:spPr>
          <a:xfrm>
            <a:off x="9248982" y="723543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6"/>
          <p:cNvSpPr/>
          <p:nvPr/>
        </p:nvSpPr>
        <p:spPr>
          <a:xfrm>
            <a:off x="11222316" y="7205976"/>
            <a:ext cx="1896176" cy="820527"/>
          </a:xfrm>
          <a:custGeom>
            <a:avLst/>
            <a:gdLst/>
            <a:ahLst/>
            <a:cxnLst/>
            <a:rect l="l" t="t" r="r" b="b"/>
            <a:pathLst>
              <a:path w="1716536" h="742791" extrusionOk="0">
                <a:moveTo>
                  <a:pt x="1592076" y="742790"/>
                </a:moveTo>
                <a:lnTo>
                  <a:pt x="124460" y="742790"/>
                </a:lnTo>
                <a:cubicBezTo>
                  <a:pt x="55880" y="742790"/>
                  <a:pt x="0" y="686911"/>
                  <a:pt x="0" y="618330"/>
                </a:cubicBezTo>
                <a:lnTo>
                  <a:pt x="0" y="124460"/>
                </a:lnTo>
                <a:cubicBezTo>
                  <a:pt x="0" y="55880"/>
                  <a:pt x="55880" y="0"/>
                  <a:pt x="124460" y="0"/>
                </a:cubicBezTo>
                <a:lnTo>
                  <a:pt x="1592076" y="0"/>
                </a:lnTo>
                <a:cubicBezTo>
                  <a:pt x="1660656" y="0"/>
                  <a:pt x="1716536" y="55880"/>
                  <a:pt x="1716536" y="124460"/>
                </a:cubicBezTo>
                <a:lnTo>
                  <a:pt x="1716536" y="618331"/>
                </a:lnTo>
                <a:cubicBezTo>
                  <a:pt x="1716536" y="686911"/>
                  <a:pt x="1660656" y="742791"/>
                  <a:pt x="1592076"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6"/>
          <p:cNvSpPr txBox="1"/>
          <p:nvPr/>
        </p:nvSpPr>
        <p:spPr>
          <a:xfrm>
            <a:off x="1429654" y="564099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596" name="Google Shape;596;p16"/>
          <p:cNvSpPr txBox="1"/>
          <p:nvPr/>
        </p:nvSpPr>
        <p:spPr>
          <a:xfrm>
            <a:off x="5712168" y="5624171"/>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597" name="Google Shape;597;p16"/>
          <p:cNvSpPr txBox="1"/>
          <p:nvPr/>
        </p:nvSpPr>
        <p:spPr>
          <a:xfrm>
            <a:off x="3961943" y="564099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40h</a:t>
            </a:r>
            <a:endParaRPr sz="1400" b="0" i="0" u="none" strike="noStrike" cap="none">
              <a:solidFill>
                <a:srgbClr val="000000"/>
              </a:solidFill>
              <a:latin typeface="Arial"/>
              <a:ea typeface="Arial"/>
              <a:cs typeface="Arial"/>
              <a:sym typeface="Arial"/>
            </a:endParaRPr>
          </a:p>
        </p:txBody>
      </p:sp>
      <p:sp>
        <p:nvSpPr>
          <p:cNvPr id="598" name="Google Shape;598;p16"/>
          <p:cNvSpPr txBox="1"/>
          <p:nvPr/>
        </p:nvSpPr>
        <p:spPr>
          <a:xfrm>
            <a:off x="3927820" y="7431486"/>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20h</a:t>
            </a:r>
            <a:endParaRPr sz="1400" b="0" i="0" u="none" strike="noStrike" cap="none">
              <a:solidFill>
                <a:srgbClr val="000000"/>
              </a:solidFill>
              <a:latin typeface="Arial"/>
              <a:ea typeface="Arial"/>
              <a:cs typeface="Arial"/>
              <a:sym typeface="Arial"/>
            </a:endParaRPr>
          </a:p>
        </p:txBody>
      </p:sp>
      <p:sp>
        <p:nvSpPr>
          <p:cNvPr id="599" name="Google Shape;599;p16"/>
          <p:cNvSpPr txBox="1"/>
          <p:nvPr/>
        </p:nvSpPr>
        <p:spPr>
          <a:xfrm>
            <a:off x="5712168" y="651963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600" name="Google Shape;600;p16"/>
          <p:cNvSpPr txBox="1"/>
          <p:nvPr/>
        </p:nvSpPr>
        <p:spPr>
          <a:xfrm>
            <a:off x="5712168" y="741133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601" name="Google Shape;601;p16"/>
          <p:cNvSpPr txBox="1"/>
          <p:nvPr/>
        </p:nvSpPr>
        <p:spPr>
          <a:xfrm>
            <a:off x="7495848" y="560977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602" name="Google Shape;602;p16"/>
          <p:cNvSpPr txBox="1"/>
          <p:nvPr/>
        </p:nvSpPr>
        <p:spPr>
          <a:xfrm>
            <a:off x="7495848" y="651963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603" name="Google Shape;603;p16"/>
          <p:cNvSpPr txBox="1"/>
          <p:nvPr/>
        </p:nvSpPr>
        <p:spPr>
          <a:xfrm>
            <a:off x="7495848" y="743148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604" name="Google Shape;604;p16"/>
          <p:cNvSpPr txBox="1"/>
          <p:nvPr/>
        </p:nvSpPr>
        <p:spPr>
          <a:xfrm>
            <a:off x="9849083" y="5640998"/>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605" name="Google Shape;605;p16"/>
          <p:cNvSpPr txBox="1"/>
          <p:nvPr/>
        </p:nvSpPr>
        <p:spPr>
          <a:xfrm>
            <a:off x="9849083" y="6550857"/>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606" name="Google Shape;606;p16"/>
          <p:cNvSpPr txBox="1"/>
          <p:nvPr/>
        </p:nvSpPr>
        <p:spPr>
          <a:xfrm>
            <a:off x="9849083" y="7462705"/>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607" name="Google Shape;607;p16"/>
          <p:cNvSpPr txBox="1"/>
          <p:nvPr/>
        </p:nvSpPr>
        <p:spPr>
          <a:xfrm>
            <a:off x="11452849" y="564099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608" name="Google Shape;608;p16"/>
          <p:cNvSpPr txBox="1"/>
          <p:nvPr/>
        </p:nvSpPr>
        <p:spPr>
          <a:xfrm>
            <a:off x="11452849" y="655085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1.000,00</a:t>
            </a:r>
            <a:endParaRPr sz="1400" b="0" i="0" u="none" strike="noStrike" cap="none">
              <a:solidFill>
                <a:srgbClr val="000000"/>
              </a:solidFill>
              <a:latin typeface="Arial"/>
              <a:ea typeface="Arial"/>
              <a:cs typeface="Arial"/>
              <a:sym typeface="Arial"/>
            </a:endParaRPr>
          </a:p>
        </p:txBody>
      </p:sp>
      <p:sp>
        <p:nvSpPr>
          <p:cNvPr id="609" name="Google Shape;609;p16"/>
          <p:cNvSpPr txBox="1"/>
          <p:nvPr/>
        </p:nvSpPr>
        <p:spPr>
          <a:xfrm>
            <a:off x="11452849" y="746270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610" name="Google Shape;610;p16"/>
          <p:cNvSpPr txBox="1"/>
          <p:nvPr/>
        </p:nvSpPr>
        <p:spPr>
          <a:xfrm>
            <a:off x="1429654" y="6530903"/>
            <a:ext cx="1626400"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11" name="Google Shape;611;p16"/>
          <p:cNvSpPr txBox="1"/>
          <p:nvPr/>
        </p:nvSpPr>
        <p:spPr>
          <a:xfrm>
            <a:off x="1440366" y="746796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12" name="Google Shape;612;p16"/>
          <p:cNvSpPr txBox="1"/>
          <p:nvPr/>
        </p:nvSpPr>
        <p:spPr>
          <a:xfrm>
            <a:off x="3961943" y="6530903"/>
            <a:ext cx="1626400" cy="3078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30h</a:t>
            </a:r>
            <a:endParaRPr sz="1400" b="0" i="0" u="none" strike="noStrike" cap="none">
              <a:solidFill>
                <a:srgbClr val="000000"/>
              </a:solidFill>
              <a:latin typeface="Arial"/>
              <a:ea typeface="Arial"/>
              <a:cs typeface="Arial"/>
              <a:sym typeface="Arial"/>
            </a:endParaRPr>
          </a:p>
        </p:txBody>
      </p:sp>
      <p:sp>
        <p:nvSpPr>
          <p:cNvPr id="613" name="Google Shape;613;p16"/>
          <p:cNvSpPr/>
          <p:nvPr/>
        </p:nvSpPr>
        <p:spPr>
          <a:xfrm>
            <a:off x="13284653" y="3456205"/>
            <a:ext cx="3974647" cy="4587144"/>
          </a:xfrm>
          <a:custGeom>
            <a:avLst/>
            <a:gdLst/>
            <a:ahLst/>
            <a:cxnLst/>
            <a:rect l="l" t="t" r="r" b="b"/>
            <a:pathLst>
              <a:path w="3880467" h="4421630" extrusionOk="0">
                <a:moveTo>
                  <a:pt x="3756007" y="4421630"/>
                </a:moveTo>
                <a:lnTo>
                  <a:pt x="124460" y="4421630"/>
                </a:lnTo>
                <a:cubicBezTo>
                  <a:pt x="55880" y="4421630"/>
                  <a:pt x="0" y="4365750"/>
                  <a:pt x="0" y="4297169"/>
                </a:cubicBezTo>
                <a:lnTo>
                  <a:pt x="0" y="124460"/>
                </a:lnTo>
                <a:cubicBezTo>
                  <a:pt x="0" y="55880"/>
                  <a:pt x="55880" y="0"/>
                  <a:pt x="124460" y="0"/>
                </a:cubicBezTo>
                <a:lnTo>
                  <a:pt x="3756008" y="0"/>
                </a:lnTo>
                <a:cubicBezTo>
                  <a:pt x="3824587" y="0"/>
                  <a:pt x="3880467" y="55880"/>
                  <a:pt x="3880467" y="124460"/>
                </a:cubicBezTo>
                <a:lnTo>
                  <a:pt x="3880467" y="4297170"/>
                </a:lnTo>
                <a:cubicBezTo>
                  <a:pt x="3880467" y="4365750"/>
                  <a:pt x="3824587" y="4421630"/>
                  <a:pt x="3756008" y="442163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6"/>
          <p:cNvSpPr txBox="1"/>
          <p:nvPr/>
        </p:nvSpPr>
        <p:spPr>
          <a:xfrm>
            <a:off x="13632842" y="4547063"/>
            <a:ext cx="3395582" cy="256377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Uma nova homologação, o incentivo financeiro deste componente será transferido mensalmente ao município ou DF até o seu segundo recálculo, considerando os valores mensais referente a </a:t>
            </a:r>
            <a:r>
              <a:rPr lang="en-US" sz="1700" b="1" i="0" u="none" strike="noStrike" cap="none">
                <a:solidFill>
                  <a:srgbClr val="000000"/>
                </a:solidFill>
                <a:latin typeface="Arial"/>
                <a:ea typeface="Arial"/>
                <a:cs typeface="Arial"/>
                <a:sym typeface="Arial"/>
              </a:rPr>
              <a:t>classificação "bom".</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17"/>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20" name="Google Shape;620;p17"/>
          <p:cNvGrpSpPr/>
          <p:nvPr/>
        </p:nvGrpSpPr>
        <p:grpSpPr>
          <a:xfrm rot="2700000">
            <a:off x="10105880" y="5102050"/>
            <a:ext cx="12098774" cy="6654453"/>
            <a:chOff x="0" y="0"/>
            <a:chExt cx="4060920" cy="2233549"/>
          </a:xfrm>
        </p:grpSpPr>
        <p:sp>
          <p:nvSpPr>
            <p:cNvPr id="621" name="Google Shape;621;p17"/>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17"/>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3" name="Google Shape;623;p17"/>
          <p:cNvGrpSpPr/>
          <p:nvPr/>
        </p:nvGrpSpPr>
        <p:grpSpPr>
          <a:xfrm>
            <a:off x="1028700" y="6606358"/>
            <a:ext cx="9811518" cy="2965235"/>
            <a:chOff x="0" y="-57216"/>
            <a:chExt cx="13082024" cy="3953648"/>
          </a:xfrm>
        </p:grpSpPr>
        <p:sp>
          <p:nvSpPr>
            <p:cNvPr id="624" name="Google Shape;624;p17"/>
            <p:cNvSpPr txBox="1"/>
            <p:nvPr/>
          </p:nvSpPr>
          <p:spPr>
            <a:xfrm>
              <a:off x="0" y="34305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17"/>
            <p:cNvSpPr txBox="1"/>
            <p:nvPr/>
          </p:nvSpPr>
          <p:spPr>
            <a:xfrm>
              <a:off x="0" y="-57216"/>
              <a:ext cx="13082024" cy="344675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de Qualidade</a:t>
              </a:r>
              <a:endParaRPr sz="1400" b="0" i="0" u="none" strike="noStrike" cap="none">
                <a:solidFill>
                  <a:srgbClr val="000000"/>
                </a:solidFill>
                <a:latin typeface="Arial"/>
                <a:ea typeface="Arial"/>
                <a:cs typeface="Arial"/>
                <a:sym typeface="Arial"/>
              </a:endParaRPr>
            </a:p>
          </p:txBody>
        </p:sp>
      </p:grpSp>
      <p:sp>
        <p:nvSpPr>
          <p:cNvPr id="626" name="Google Shape;626;p17"/>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627" name="Google Shape;627;p17"/>
          <p:cNvPicPr preferRelativeResize="0"/>
          <p:nvPr/>
        </p:nvPicPr>
        <p:blipFill rotWithShape="1">
          <a:blip r:embed="rId3">
            <a:alphaModFix/>
          </a:blip>
          <a:srcRect/>
          <a:stretch/>
        </p:blipFill>
        <p:spPr>
          <a:xfrm>
            <a:off x="11622231" y="5259532"/>
            <a:ext cx="5824183" cy="3108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8"/>
          <p:cNvSpPr/>
          <p:nvPr/>
        </p:nvSpPr>
        <p:spPr>
          <a:xfrm>
            <a:off x="15555487" y="6527402"/>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33" name="Google Shape;633;p18"/>
          <p:cNvGrpSpPr/>
          <p:nvPr/>
        </p:nvGrpSpPr>
        <p:grpSpPr>
          <a:xfrm>
            <a:off x="1182336" y="801805"/>
            <a:ext cx="16076964" cy="243998"/>
            <a:chOff x="0" y="334222"/>
            <a:chExt cx="21435952" cy="325331"/>
          </a:xfrm>
        </p:grpSpPr>
        <p:cxnSp>
          <p:nvCxnSpPr>
            <p:cNvPr id="634" name="Google Shape;634;p1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35" name="Google Shape;635;p1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36" name="Google Shape;636;p18"/>
          <p:cNvSpPr txBox="1"/>
          <p:nvPr/>
        </p:nvSpPr>
        <p:spPr>
          <a:xfrm>
            <a:off x="1182336" y="616912"/>
            <a:ext cx="14509326" cy="1305935"/>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INDICADORES DE DESEMPENHO – COMO EVOLUIMOS</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637" name="Google Shape;637;p18"/>
          <p:cNvSpPr txBox="1"/>
          <p:nvPr/>
        </p:nvSpPr>
        <p:spPr>
          <a:xfrm>
            <a:off x="11678216" y="9830134"/>
            <a:ext cx="4322266" cy="36009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Fonte: SISAB 04/2024</a:t>
            </a:r>
            <a:endParaRPr sz="1800" b="0" i="0" u="none" strike="noStrike" cap="none">
              <a:solidFill>
                <a:srgbClr val="000000"/>
              </a:solidFill>
              <a:latin typeface="Arial"/>
              <a:ea typeface="Arial"/>
              <a:cs typeface="Arial"/>
              <a:sym typeface="Arial"/>
            </a:endParaRPr>
          </a:p>
        </p:txBody>
      </p:sp>
      <p:graphicFrame>
        <p:nvGraphicFramePr>
          <p:cNvPr id="638" name="Google Shape;638;p18"/>
          <p:cNvGraphicFramePr/>
          <p:nvPr/>
        </p:nvGraphicFramePr>
        <p:xfrm>
          <a:off x="0" y="1922847"/>
          <a:ext cx="16776700" cy="703024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6"/>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44" name="Google Shape;644;p46"/>
          <p:cNvGrpSpPr/>
          <p:nvPr/>
        </p:nvGrpSpPr>
        <p:grpSpPr>
          <a:xfrm>
            <a:off x="1182336" y="801805"/>
            <a:ext cx="16076964" cy="243998"/>
            <a:chOff x="0" y="334222"/>
            <a:chExt cx="21435952" cy="325331"/>
          </a:xfrm>
        </p:grpSpPr>
        <p:cxnSp>
          <p:nvCxnSpPr>
            <p:cNvPr id="645" name="Google Shape;645;p4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46" name="Google Shape;646;p4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47" name="Google Shape;647;p46"/>
          <p:cNvSpPr txBox="1"/>
          <p:nvPr/>
        </p:nvSpPr>
        <p:spPr>
          <a:xfrm>
            <a:off x="-2646536" y="686185"/>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graphicFrame>
        <p:nvGraphicFramePr>
          <p:cNvPr id="648" name="Google Shape;648;p46"/>
          <p:cNvGraphicFramePr/>
          <p:nvPr/>
        </p:nvGraphicFramePr>
        <p:xfrm>
          <a:off x="1622713" y="2697388"/>
          <a:ext cx="3000000" cy="300000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FFFFF"/>
                          </a:solidFill>
                          <a:latin typeface="Poppins"/>
                          <a:ea typeface="Poppins"/>
                          <a:cs typeface="Poppins"/>
                          <a:sym typeface="Poppins"/>
                        </a:rPr>
                        <a:t>ÁREA TEMÁTICA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4F4F4"/>
                          </a:solidFill>
                          <a:latin typeface="Poppins"/>
                          <a:ea typeface="Poppins"/>
                          <a:cs typeface="Poppins"/>
                          <a:sym typeface="Poppins"/>
                        </a:rPr>
                        <a:t>EQUIPE AVALIADA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33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Acesso a integralidade</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Saúde da Mulher</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Gestante e Puérpera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no Desenvolvimento Infantil</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com Diabetes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5"/>
                  </a:ext>
                </a:extLst>
              </a:tr>
              <a:tr h="81915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com Hipertensão</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6"/>
                  </a:ext>
                </a:extLst>
              </a:tr>
              <a:tr h="80962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da Pessoa Idosa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da Família e equipe de Atenção Primária</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49" name="Google Shape;649;p46"/>
          <p:cNvSpPr/>
          <p:nvPr/>
        </p:nvSpPr>
        <p:spPr>
          <a:xfrm>
            <a:off x="12851525" y="2471299"/>
            <a:ext cx="4899090" cy="7498084"/>
          </a:xfrm>
          <a:custGeom>
            <a:avLst/>
            <a:gdLst/>
            <a:ahLst/>
            <a:cxnLst/>
            <a:rect l="l" t="t" r="r" b="b"/>
            <a:pathLst>
              <a:path w="3880467" h="5433394" extrusionOk="0">
                <a:moveTo>
                  <a:pt x="3756007" y="5433394"/>
                </a:moveTo>
                <a:lnTo>
                  <a:pt x="124460" y="5433394"/>
                </a:lnTo>
                <a:cubicBezTo>
                  <a:pt x="55880" y="5433394"/>
                  <a:pt x="0" y="5377514"/>
                  <a:pt x="0" y="5308934"/>
                </a:cubicBezTo>
                <a:lnTo>
                  <a:pt x="0" y="124460"/>
                </a:lnTo>
                <a:cubicBezTo>
                  <a:pt x="0" y="55880"/>
                  <a:pt x="55880" y="0"/>
                  <a:pt x="124460" y="0"/>
                </a:cubicBezTo>
                <a:lnTo>
                  <a:pt x="3756008" y="0"/>
                </a:lnTo>
                <a:cubicBezTo>
                  <a:pt x="3824587" y="0"/>
                  <a:pt x="3880467" y="55880"/>
                  <a:pt x="3880467" y="124460"/>
                </a:cubicBezTo>
                <a:lnTo>
                  <a:pt x="3880467" y="5308934"/>
                </a:lnTo>
                <a:cubicBezTo>
                  <a:pt x="3880467" y="5377514"/>
                  <a:pt x="3824587" y="5433394"/>
                  <a:pt x="3756008" y="543339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6"/>
          <p:cNvSpPr txBox="1"/>
          <p:nvPr/>
        </p:nvSpPr>
        <p:spPr>
          <a:xfrm>
            <a:off x="13439542" y="1743204"/>
            <a:ext cx="3671100" cy="2424300"/>
          </a:xfrm>
          <a:prstGeom prst="rect">
            <a:avLst/>
          </a:prstGeom>
          <a:noFill/>
          <a:ln>
            <a:noFill/>
          </a:ln>
        </p:spPr>
        <p:txBody>
          <a:bodyPr spcFirstLastPara="1" wrap="square" lIns="0" tIns="0" rIns="0" bIns="0" anchor="t" anchorCtr="0">
            <a:spAutoFit/>
          </a:bodyPr>
          <a:lstStyle/>
          <a:p>
            <a:pPr marL="0" marR="0" lvl="0" indent="0" algn="l" rtl="0">
              <a:lnSpc>
                <a:spcPct val="151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51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Áreas temáticas dos indicadores para pagamento do componente de qualidade para eSF, eAP, eSB e eMulti</a:t>
            </a:r>
            <a:endParaRPr sz="1400" b="0" i="0" u="none" strike="noStrike" cap="none">
              <a:solidFill>
                <a:srgbClr val="000000"/>
              </a:solidFill>
              <a:latin typeface="Arial"/>
              <a:ea typeface="Arial"/>
              <a:cs typeface="Arial"/>
              <a:sym typeface="Arial"/>
            </a:endParaRPr>
          </a:p>
        </p:txBody>
      </p:sp>
      <p:sp>
        <p:nvSpPr>
          <p:cNvPr id="651" name="Google Shape;651;p46"/>
          <p:cNvSpPr txBox="1"/>
          <p:nvPr/>
        </p:nvSpPr>
        <p:spPr>
          <a:xfrm>
            <a:off x="13439542" y="4499909"/>
            <a:ext cx="3814497" cy="445198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ATENÇÃO: </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Todos indicadores vigentes neste momento estão previstos dentro das temáticas apresentadas, ou seja, as equipes devem dar continuidade nos processos de trabalho de acompanhamento em seus territórios, pois as alterações devem acontecer apenas nas metodologias de cálculo dos indicadores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652" name="Google Shape;652;p46"/>
          <p:cNvSpPr txBox="1"/>
          <p:nvPr/>
        </p:nvSpPr>
        <p:spPr>
          <a:xfrm>
            <a:off x="1453998" y="1466008"/>
            <a:ext cx="14554625"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Visa estimular o alcance dos indicadores pactuados tripartite, com o objetivo de incentivar a melhoria do acesso e da qualidade dos serviços ofertados na APS, buscando induzir boas práticas e aperfeiçoar os resultados em saúde.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A963"/>
        </a:solidFill>
        <a:effectLst/>
      </p:bgPr>
    </p:bg>
    <p:spTree>
      <p:nvGrpSpPr>
        <p:cNvPr id="1" name="Shape 98"/>
        <p:cNvGrpSpPr/>
        <p:nvPr/>
      </p:nvGrpSpPr>
      <p:grpSpPr>
        <a:xfrm>
          <a:off x="0" y="0"/>
          <a:ext cx="0" cy="0"/>
          <a:chOff x="0" y="0"/>
          <a:chExt cx="0" cy="0"/>
        </a:xfrm>
      </p:grpSpPr>
      <p:sp>
        <p:nvSpPr>
          <p:cNvPr id="99" name="Google Shape;99;p2"/>
          <p:cNvSpPr/>
          <p:nvPr/>
        </p:nvSpPr>
        <p:spPr>
          <a:xfrm>
            <a:off x="-3303308" y="-680073"/>
            <a:ext cx="12447308" cy="12447258"/>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3">
              <a:alphaModFix/>
            </a:blip>
            <a:stretch>
              <a:fillRect l="-38676" r="-1153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0" name="Google Shape;100;p2"/>
          <p:cNvGrpSpPr/>
          <p:nvPr/>
        </p:nvGrpSpPr>
        <p:grpSpPr>
          <a:xfrm>
            <a:off x="747554" y="730685"/>
            <a:ext cx="5029894" cy="1404774"/>
            <a:chOff x="0" y="0"/>
            <a:chExt cx="6350000" cy="1773460"/>
          </a:xfrm>
        </p:grpSpPr>
        <p:sp>
          <p:nvSpPr>
            <p:cNvPr id="101" name="Google Shape;101;p2"/>
            <p:cNvSpPr/>
            <p:nvPr/>
          </p:nvSpPr>
          <p:spPr>
            <a:xfrm>
              <a:off x="19050" y="15126"/>
              <a:ext cx="6312027" cy="1743208"/>
            </a:xfrm>
            <a:custGeom>
              <a:avLst/>
              <a:gdLst/>
              <a:ahLst/>
              <a:cxnLst/>
              <a:rect l="l" t="t" r="r" b="b"/>
              <a:pathLst>
                <a:path w="6312027" h="1743208" extrusionOk="0">
                  <a:moveTo>
                    <a:pt x="5214112" y="1743208"/>
                  </a:moveTo>
                  <a:lnTo>
                    <a:pt x="1097788" y="1743208"/>
                  </a:lnTo>
                  <a:cubicBezTo>
                    <a:pt x="491490" y="1743208"/>
                    <a:pt x="0" y="1352960"/>
                    <a:pt x="0" y="871553"/>
                  </a:cubicBezTo>
                  <a:cubicBezTo>
                    <a:pt x="0" y="390248"/>
                    <a:pt x="491490" y="0"/>
                    <a:pt x="1097788" y="0"/>
                  </a:cubicBezTo>
                  <a:lnTo>
                    <a:pt x="5214239" y="0"/>
                  </a:lnTo>
                  <a:cubicBezTo>
                    <a:pt x="5820537" y="0"/>
                    <a:pt x="6312027" y="390248"/>
                    <a:pt x="6312027" y="871654"/>
                  </a:cubicBezTo>
                  <a:cubicBezTo>
                    <a:pt x="6311900" y="1352960"/>
                    <a:pt x="5820410" y="1743208"/>
                    <a:pt x="5214112" y="1743208"/>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0" y="0"/>
              <a:ext cx="6350000" cy="1773460"/>
            </a:xfrm>
            <a:custGeom>
              <a:avLst/>
              <a:gdLst/>
              <a:ahLst/>
              <a:cxnLst/>
              <a:rect l="l" t="t" r="r" b="b"/>
              <a:pathLst>
                <a:path w="6350000" h="1773460" extrusionOk="0">
                  <a:moveTo>
                    <a:pt x="5233162" y="1773460"/>
                  </a:moveTo>
                  <a:lnTo>
                    <a:pt x="1116838" y="1773460"/>
                  </a:lnTo>
                  <a:cubicBezTo>
                    <a:pt x="501015" y="1773460"/>
                    <a:pt x="0" y="1375649"/>
                    <a:pt x="0" y="886780"/>
                  </a:cubicBezTo>
                  <a:cubicBezTo>
                    <a:pt x="0" y="397811"/>
                    <a:pt x="501015" y="0"/>
                    <a:pt x="1116838" y="0"/>
                  </a:cubicBezTo>
                  <a:lnTo>
                    <a:pt x="5233289" y="0"/>
                  </a:lnTo>
                  <a:cubicBezTo>
                    <a:pt x="5848985" y="0"/>
                    <a:pt x="6350000" y="397811"/>
                    <a:pt x="6350000" y="886780"/>
                  </a:cubicBezTo>
                  <a:cubicBezTo>
                    <a:pt x="6350000" y="1375649"/>
                    <a:pt x="5848985" y="1773460"/>
                    <a:pt x="5233162" y="1773460"/>
                  </a:cubicBezTo>
                  <a:close/>
                  <a:moveTo>
                    <a:pt x="1116838" y="30252"/>
                  </a:moveTo>
                  <a:cubicBezTo>
                    <a:pt x="521970" y="30252"/>
                    <a:pt x="38100" y="414449"/>
                    <a:pt x="38100" y="886780"/>
                  </a:cubicBezTo>
                  <a:cubicBezTo>
                    <a:pt x="38100" y="1359010"/>
                    <a:pt x="521970" y="1743309"/>
                    <a:pt x="1116838" y="1743309"/>
                  </a:cubicBezTo>
                  <a:lnTo>
                    <a:pt x="5233289" y="1743309"/>
                  </a:lnTo>
                  <a:cubicBezTo>
                    <a:pt x="5828030" y="1743309"/>
                    <a:pt x="6312027" y="1359111"/>
                    <a:pt x="6312027" y="886780"/>
                  </a:cubicBezTo>
                  <a:cubicBezTo>
                    <a:pt x="6311900" y="414449"/>
                    <a:pt x="5828030" y="30252"/>
                    <a:pt x="5233162" y="30252"/>
                  </a:cubicBezTo>
                  <a:lnTo>
                    <a:pt x="1116838" y="30252"/>
                  </a:ln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 name="Google Shape;103;p2"/>
          <p:cNvSpPr txBox="1"/>
          <p:nvPr/>
        </p:nvSpPr>
        <p:spPr>
          <a:xfrm>
            <a:off x="1246910" y="847284"/>
            <a:ext cx="4031182" cy="1114425"/>
          </a:xfrm>
          <a:prstGeom prst="rect">
            <a:avLst/>
          </a:prstGeom>
          <a:noFill/>
          <a:ln>
            <a:noFill/>
          </a:ln>
        </p:spPr>
        <p:txBody>
          <a:bodyPr spcFirstLastPara="1" wrap="square" lIns="0" tIns="0" rIns="0" bIns="0" anchor="t" anchorCtr="0">
            <a:spAutoFit/>
          </a:bodyPr>
          <a:lstStyle/>
          <a:p>
            <a:pPr marL="0" marR="0" lvl="0" indent="0" algn="ctr"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APS</a:t>
            </a:r>
            <a:endParaRPr sz="1400" b="0" i="0" u="none" strike="noStrike" cap="none">
              <a:solidFill>
                <a:srgbClr val="000000"/>
              </a:solidFill>
              <a:latin typeface="Arial"/>
              <a:ea typeface="Arial"/>
              <a:cs typeface="Arial"/>
              <a:sym typeface="Arial"/>
            </a:endParaRPr>
          </a:p>
        </p:txBody>
      </p:sp>
      <p:sp>
        <p:nvSpPr>
          <p:cNvPr id="104" name="Google Shape;104;p2"/>
          <p:cNvSpPr txBox="1"/>
          <p:nvPr/>
        </p:nvSpPr>
        <p:spPr>
          <a:xfrm>
            <a:off x="9689327" y="3489904"/>
            <a:ext cx="7414200" cy="4647000"/>
          </a:xfrm>
          <a:prstGeom prst="rect">
            <a:avLst/>
          </a:prstGeom>
          <a:noFill/>
          <a:ln>
            <a:noFill/>
          </a:ln>
        </p:spPr>
        <p:txBody>
          <a:bodyPr spcFirstLastPara="1" wrap="square" lIns="0" tIns="0" rIns="0" bIns="0" anchor="t" anchorCtr="0">
            <a:spAutoFit/>
          </a:bodyPr>
          <a:lstStyle/>
          <a:p>
            <a:pPr marL="0" marR="0" lvl="0" indent="0" algn="ctr" rtl="0">
              <a:lnSpc>
                <a:spcPct val="130011"/>
              </a:lnSpc>
              <a:spcBef>
                <a:spcPts val="0"/>
              </a:spcBef>
              <a:spcAft>
                <a:spcPts val="0"/>
              </a:spcAft>
              <a:buClr>
                <a:srgbClr val="000000"/>
              </a:buClr>
              <a:buSzPts val="4025"/>
              <a:buFont typeface="Arial"/>
              <a:buNone/>
            </a:pPr>
            <a:r>
              <a:rPr lang="en-US" sz="4025" b="1" i="0" u="none" strike="noStrike" cap="none">
                <a:solidFill>
                  <a:srgbClr val="FFFFFF"/>
                </a:solidFill>
                <a:latin typeface="Arial"/>
                <a:ea typeface="Arial"/>
                <a:cs typeface="Arial"/>
                <a:sym typeface="Arial"/>
              </a:rPr>
              <a:t>Metodologia de cofinanciamento federal do Piso de Atenção Primária à Saúde no âmbito do Sistema Único de Saúde (SUS)</a:t>
            </a:r>
            <a:endParaRPr sz="1400" b="1" i="0" u="none" strike="noStrike" cap="none">
              <a:solidFill>
                <a:srgbClr val="000000"/>
              </a:solidFill>
              <a:latin typeface="Arial"/>
              <a:ea typeface="Arial"/>
              <a:cs typeface="Arial"/>
              <a:sym typeface="Arial"/>
            </a:endParaRPr>
          </a:p>
          <a:p>
            <a:pPr marL="0" marR="0" lvl="0" indent="0" algn="ctr" rtl="0">
              <a:lnSpc>
                <a:spcPct val="130011"/>
              </a:lnSpc>
              <a:spcBef>
                <a:spcPts val="0"/>
              </a:spcBef>
              <a:spcAft>
                <a:spcPts val="0"/>
              </a:spcAft>
              <a:buClr>
                <a:srgbClr val="000000"/>
              </a:buClr>
              <a:buSzPts val="4025"/>
              <a:buFont typeface="Arial"/>
              <a:buNone/>
            </a:pPr>
            <a:endParaRPr sz="4025" b="1" i="0" u="none" strike="noStrike" cap="none">
              <a:solidFill>
                <a:srgbClr val="FFFFFF"/>
              </a:solidFill>
              <a:latin typeface="Arial"/>
              <a:ea typeface="Arial"/>
              <a:cs typeface="Arial"/>
              <a:sym typeface="Arial"/>
            </a:endParaRPr>
          </a:p>
        </p:txBody>
      </p:sp>
      <p:sp>
        <p:nvSpPr>
          <p:cNvPr id="105" name="Google Shape;105;p2"/>
          <p:cNvSpPr txBox="1"/>
          <p:nvPr/>
        </p:nvSpPr>
        <p:spPr>
          <a:xfrm>
            <a:off x="9872851" y="7876550"/>
            <a:ext cx="7961214" cy="1087798"/>
          </a:xfrm>
          <a:prstGeom prst="rect">
            <a:avLst/>
          </a:prstGeom>
          <a:noFill/>
          <a:ln>
            <a:noFill/>
          </a:ln>
        </p:spPr>
        <p:txBody>
          <a:bodyPr spcFirstLastPara="1" wrap="square" lIns="0" tIns="0" rIns="0" bIns="0" anchor="t" anchorCtr="0">
            <a:spAutoFit/>
          </a:bodyPr>
          <a:lstStyle/>
          <a:p>
            <a:pPr marL="0" marR="0" lvl="0" indent="0" algn="l" rtl="0">
              <a:lnSpc>
                <a:spcPct val="129974"/>
              </a:lnSpc>
              <a:spcBef>
                <a:spcPts val="0"/>
              </a:spcBef>
              <a:spcAft>
                <a:spcPts val="0"/>
              </a:spcAft>
              <a:buClr>
                <a:srgbClr val="000000"/>
              </a:buClr>
              <a:buSzPts val="2372"/>
              <a:buFont typeface="Arial"/>
              <a:buNone/>
            </a:pPr>
            <a:r>
              <a:rPr lang="en-US" sz="2372" b="1" i="0" u="none" strike="noStrike" cap="none">
                <a:solidFill>
                  <a:srgbClr val="FFFFFF"/>
                </a:solidFill>
                <a:latin typeface="Arial"/>
                <a:ea typeface="Arial"/>
                <a:cs typeface="Arial"/>
                <a:sym typeface="Arial"/>
              </a:rPr>
              <a:t>PORTARIA GM/MS Nº 3.493, DE 10 DE ABRIL DE 2024</a:t>
            </a:r>
            <a:endParaRPr sz="1400" b="1" i="0" u="none" strike="noStrike" cap="none">
              <a:solidFill>
                <a:srgbClr val="000000"/>
              </a:solidFill>
              <a:latin typeface="Arial"/>
              <a:ea typeface="Arial"/>
              <a:cs typeface="Arial"/>
              <a:sym typeface="Arial"/>
            </a:endParaRPr>
          </a:p>
          <a:p>
            <a:pPr marL="0" marR="0" lvl="0" indent="0" algn="l" rtl="0">
              <a:lnSpc>
                <a:spcPct val="168338"/>
              </a:lnSpc>
              <a:spcBef>
                <a:spcPts val="0"/>
              </a:spcBef>
              <a:spcAft>
                <a:spcPts val="0"/>
              </a:spcAft>
              <a:buClr>
                <a:srgbClr val="000000"/>
              </a:buClr>
              <a:buSzPts val="2372"/>
              <a:buFont typeface="Arial"/>
              <a:buNone/>
            </a:pPr>
            <a:endParaRPr sz="2372" b="1" i="0" u="none" strike="noStrike" cap="none">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9"/>
          <p:cNvSpPr/>
          <p:nvPr/>
        </p:nvSpPr>
        <p:spPr>
          <a:xfrm>
            <a:off x="13547505" y="6070202"/>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58" name="Google Shape;658;p19"/>
          <p:cNvGrpSpPr/>
          <p:nvPr/>
        </p:nvGrpSpPr>
        <p:grpSpPr>
          <a:xfrm>
            <a:off x="1182336" y="801805"/>
            <a:ext cx="16076964" cy="243998"/>
            <a:chOff x="0" y="334222"/>
            <a:chExt cx="21435952" cy="325331"/>
          </a:xfrm>
        </p:grpSpPr>
        <p:cxnSp>
          <p:nvCxnSpPr>
            <p:cNvPr id="659" name="Google Shape;659;p19"/>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60" name="Google Shape;660;p19"/>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61" name="Google Shape;661;p19"/>
          <p:cNvSpPr txBox="1"/>
          <p:nvPr/>
        </p:nvSpPr>
        <p:spPr>
          <a:xfrm>
            <a:off x="-2637011" y="667135"/>
            <a:ext cx="14509326" cy="1072933"/>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graphicFrame>
        <p:nvGraphicFramePr>
          <p:cNvPr id="662" name="Google Shape;662;p19"/>
          <p:cNvGraphicFramePr/>
          <p:nvPr/>
        </p:nvGraphicFramePr>
        <p:xfrm>
          <a:off x="1423930" y="2037457"/>
          <a:ext cx="3000000" cy="300000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FFFFF"/>
                          </a:solidFill>
                          <a:latin typeface="Poppins"/>
                          <a:ea typeface="Poppins"/>
                          <a:cs typeface="Poppins"/>
                          <a:sym typeface="Poppins"/>
                        </a:rPr>
                        <a:t>ÁREA TEMÁTICA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2000"/>
                        <a:buFont typeface="Arial"/>
                        <a:buNone/>
                      </a:pPr>
                      <a:r>
                        <a:rPr lang="en-US" sz="2000" b="1" u="none" strike="noStrike" cap="none">
                          <a:solidFill>
                            <a:srgbClr val="F4F4F4"/>
                          </a:solidFill>
                          <a:latin typeface="Poppins"/>
                          <a:ea typeface="Poppins"/>
                          <a:cs typeface="Poppins"/>
                          <a:sym typeface="Poppins"/>
                        </a:rPr>
                        <a:t>EQUIPE AVALIADA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Primeira consulta programada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Tratamentos concluídos</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Taxa exodontia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Escovação supervisionada</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Proporção de procedimentos preventivos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5"/>
                  </a:ext>
                </a:extLst>
              </a:tr>
              <a:tr h="80962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Tratamento restaurador atraumático</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de Saúde Bucal</a:t>
                      </a:r>
                      <a:endParaRPr sz="1100" u="none" strike="noStrike" cap="none"/>
                    </a:p>
                    <a:p>
                      <a:pPr marL="0" marR="0" lvl="0" indent="0" algn="ctr" rtl="0">
                        <a:lnSpc>
                          <a:spcPct val="178181"/>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663" name="Google Shape;663;p19"/>
          <p:cNvGraphicFramePr/>
          <p:nvPr/>
        </p:nvGraphicFramePr>
        <p:xfrm>
          <a:off x="1423930" y="6418957"/>
          <a:ext cx="3000000" cy="3000000"/>
        </p:xfrm>
        <a:graphic>
          <a:graphicData uri="http://schemas.openxmlformats.org/drawingml/2006/table">
            <a:tbl>
              <a:tblPr>
                <a:noFill/>
                <a:tableStyleId>{63B894B8-33E7-4155-B106-C86207638F2A}</a:tableStyleId>
              </a:tblPr>
              <a:tblGrid>
                <a:gridCol w="4424600">
                  <a:extLst>
                    <a:ext uri="{9D8B030D-6E8A-4147-A177-3AD203B41FA5}">
                      <a16:colId xmlns:a16="http://schemas.microsoft.com/office/drawing/2014/main" val="20000"/>
                    </a:ext>
                  </a:extLst>
                </a:gridCol>
                <a:gridCol w="6190600">
                  <a:extLst>
                    <a:ext uri="{9D8B030D-6E8A-4147-A177-3AD203B41FA5}">
                      <a16:colId xmlns:a16="http://schemas.microsoft.com/office/drawing/2014/main" val="20001"/>
                    </a:ext>
                  </a:extLst>
                </a:gridCol>
              </a:tblGrid>
              <a:tr h="714375">
                <a:tc>
                  <a:txBody>
                    <a:bodyPr/>
                    <a:lstStyle/>
                    <a:p>
                      <a:pPr marL="0" marR="0" lvl="0" indent="0" algn="ctr" rtl="0">
                        <a:lnSpc>
                          <a:spcPct val="140000"/>
                        </a:lnSpc>
                        <a:spcBef>
                          <a:spcPts val="0"/>
                        </a:spcBef>
                        <a:spcAft>
                          <a:spcPts val="0"/>
                        </a:spcAft>
                        <a:buClr>
                          <a:srgbClr val="000000"/>
                        </a:buClr>
                        <a:buSzPts val="1100"/>
                        <a:buFont typeface="Arial"/>
                        <a:buNone/>
                      </a:pP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tc>
                  <a:txBody>
                    <a:bodyPr/>
                    <a:lstStyle/>
                    <a:p>
                      <a:pPr marL="0" marR="0" lvl="0" indent="0" algn="ctr" rtl="0">
                        <a:lnSpc>
                          <a:spcPct val="140000"/>
                        </a:lnSpc>
                        <a:spcBef>
                          <a:spcPts val="0"/>
                        </a:spcBef>
                        <a:spcAft>
                          <a:spcPts val="0"/>
                        </a:spcAft>
                        <a:buClr>
                          <a:srgbClr val="000000"/>
                        </a:buClr>
                        <a:buSzPts val="1100"/>
                        <a:buFont typeface="Arial"/>
                        <a:buNone/>
                      </a:pP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solidFill>
                      <a:srgbClr val="004E95"/>
                    </a:solidFill>
                  </a:tcPr>
                </a:tc>
                <a:extLst>
                  <a:ext uri="{0D108BD9-81ED-4DB2-BD59-A6C34878D82A}">
                    <a16:rowId xmlns:a16="http://schemas.microsoft.com/office/drawing/2014/main" val="10000"/>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Cuidado compartilhado da Pessoa acompanhada</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1"/>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Ações interprofissionais realizadas</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2"/>
                  </a:ext>
                </a:extLst>
              </a:tr>
              <a:tr h="571500">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Comunicação entre eMulti e outras equipes</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19050" cap="flat" cmpd="sng">
                      <a:solidFill>
                        <a:srgbClr val="191919"/>
                      </a:solidFill>
                      <a:prstDash val="solid"/>
                      <a:round/>
                      <a:headEnd type="none" w="sm" len="sm"/>
                      <a:tailEnd type="none" w="sm" len="sm"/>
                    </a:lnB>
                  </a:tcPr>
                </a:tc>
                <a:extLst>
                  <a:ext uri="{0D108BD9-81ED-4DB2-BD59-A6C34878D82A}">
                    <a16:rowId xmlns:a16="http://schemas.microsoft.com/office/drawing/2014/main" val="10003"/>
                  </a:ext>
                </a:extLst>
              </a:tr>
              <a:tr h="568775">
                <a:tc>
                  <a:txBody>
                    <a:bodyPr/>
                    <a:lstStyle/>
                    <a:p>
                      <a:pPr marL="0" marR="0" lvl="0" indent="0" algn="l"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Arial"/>
                          <a:ea typeface="Arial"/>
                          <a:cs typeface="Arial"/>
                          <a:sym typeface="Arial"/>
                        </a:rPr>
                        <a:t>Resolutividade do cuidado da eMulti</a:t>
                      </a:r>
                      <a:endParaRPr sz="1100" u="none" strike="noStrike" cap="none"/>
                    </a:p>
                  </a:txBody>
                  <a:tcPr marL="101075" marR="101075" marT="101075" marB="101075" anchor="ctr">
                    <a:lnL w="9525"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tc>
                  <a:txBody>
                    <a:bodyPr/>
                    <a:lstStyle/>
                    <a:p>
                      <a:pPr marL="0" marR="0" lvl="0" indent="0" algn="ctr" rtl="0">
                        <a:lnSpc>
                          <a:spcPct val="140000"/>
                        </a:lnSpc>
                        <a:spcBef>
                          <a:spcPts val="0"/>
                        </a:spcBef>
                        <a:spcAft>
                          <a:spcPts val="0"/>
                        </a:spcAft>
                        <a:buClr>
                          <a:srgbClr val="000000"/>
                        </a:buClr>
                        <a:buSzPts val="1400"/>
                        <a:buFont typeface="Arial"/>
                        <a:buNone/>
                      </a:pPr>
                      <a:r>
                        <a:rPr lang="en-US" sz="1400" u="none" strike="noStrike" cap="none">
                          <a:solidFill>
                            <a:srgbClr val="191919"/>
                          </a:solidFill>
                          <a:latin typeface="Poppins"/>
                          <a:ea typeface="Poppins"/>
                          <a:cs typeface="Poppins"/>
                          <a:sym typeface="Poppins"/>
                        </a:rPr>
                        <a:t>Equipe Multiprofissional</a:t>
                      </a:r>
                      <a:endParaRPr sz="1100" u="none" strike="noStrike" cap="none"/>
                    </a:p>
                  </a:txBody>
                  <a:tcPr marL="101075" marR="101075" marT="101075" marB="101075" anchor="ctr">
                    <a:lnL w="19050" cap="flat" cmpd="sng">
                      <a:solidFill>
                        <a:srgbClr val="191919"/>
                      </a:solidFill>
                      <a:prstDash val="solid"/>
                      <a:round/>
                      <a:headEnd type="none" w="sm" len="sm"/>
                      <a:tailEnd type="none" w="sm" len="sm"/>
                    </a:lnL>
                    <a:lnR w="19050" cap="flat" cmpd="sng">
                      <a:solidFill>
                        <a:srgbClr val="191919"/>
                      </a:solidFill>
                      <a:prstDash val="solid"/>
                      <a:round/>
                      <a:headEnd type="none" w="sm" len="sm"/>
                      <a:tailEnd type="none" w="sm" len="sm"/>
                    </a:lnR>
                    <a:lnT w="19050"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21"/>
          <p:cNvSpPr/>
          <p:nvPr/>
        </p:nvSpPr>
        <p:spPr>
          <a:xfrm>
            <a:off x="14364960" y="5619726"/>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669" name="Google Shape;669;p21"/>
          <p:cNvGrpSpPr/>
          <p:nvPr/>
        </p:nvGrpSpPr>
        <p:grpSpPr>
          <a:xfrm>
            <a:off x="1182336" y="801805"/>
            <a:ext cx="16076964" cy="243998"/>
            <a:chOff x="0" y="334222"/>
            <a:chExt cx="21435952" cy="325331"/>
          </a:xfrm>
        </p:grpSpPr>
        <p:cxnSp>
          <p:nvCxnSpPr>
            <p:cNvPr id="670" name="Google Shape;670;p21"/>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671" name="Google Shape;671;p21"/>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2" name="Google Shape;672;p21"/>
          <p:cNvSpPr txBox="1"/>
          <p:nvPr/>
        </p:nvSpPr>
        <p:spPr>
          <a:xfrm>
            <a:off x="1671143" y="657610"/>
            <a:ext cx="14509326" cy="1072933"/>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III - COMPONENTE DE QUALIDADE</a:t>
            </a:r>
            <a:endParaRPr sz="1400" b="0" i="0" u="none" strike="noStrike" cap="none">
              <a:solidFill>
                <a:srgbClr val="000000"/>
              </a:solidFill>
              <a:latin typeface="Arial"/>
              <a:ea typeface="Arial"/>
              <a:cs typeface="Arial"/>
              <a:sym typeface="Arial"/>
            </a:endParaRPr>
          </a:p>
          <a:p>
            <a:pPr marL="0" marR="0" lvl="0" indent="0" algn="ctr" rtl="0">
              <a:lnSpc>
                <a:spcPct val="166271"/>
              </a:lnSpc>
              <a:spcBef>
                <a:spcPts val="0"/>
              </a:spcBef>
              <a:spcAft>
                <a:spcPts val="0"/>
              </a:spcAft>
              <a:buClr>
                <a:srgbClr val="000000"/>
              </a:buClr>
              <a:buSzPts val="2867"/>
              <a:buFont typeface="Arial"/>
              <a:buNone/>
            </a:pPr>
            <a:endParaRPr sz="2867" b="1" i="0" u="none" strike="noStrike" cap="none">
              <a:solidFill>
                <a:srgbClr val="FFFFFF"/>
              </a:solidFill>
              <a:latin typeface="Poppins"/>
              <a:ea typeface="Poppins"/>
              <a:cs typeface="Poppins"/>
              <a:sym typeface="Poppins"/>
            </a:endParaRPr>
          </a:p>
        </p:txBody>
      </p:sp>
      <p:sp>
        <p:nvSpPr>
          <p:cNvPr id="673" name="Google Shape;673;p21"/>
          <p:cNvSpPr txBox="1"/>
          <p:nvPr/>
        </p:nvSpPr>
        <p:spPr>
          <a:xfrm>
            <a:off x="1269927" y="1495715"/>
            <a:ext cx="15989373" cy="1190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255"/>
              <a:buFont typeface="Arial"/>
              <a:buNone/>
            </a:pPr>
            <a:r>
              <a:rPr lang="en-US" sz="2255" b="0" i="0" u="none" strike="noStrike" cap="none">
                <a:solidFill>
                  <a:srgbClr val="000000"/>
                </a:solidFill>
                <a:latin typeface="Arial"/>
                <a:ea typeface="Arial"/>
                <a:cs typeface="Arial"/>
                <a:sym typeface="Arial"/>
              </a:rPr>
              <a:t>O cálculo do incentivo financeiro do componente de qualidade para as eSF, eAP, eSB e eMulti será efetuado considerando os resultados alcançados pelas equipes nos indicadores.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255"/>
              <a:buFont typeface="Arial"/>
              <a:buNone/>
            </a:pPr>
            <a:endParaRPr sz="2255" b="0" i="0" u="none" strike="noStrike" cap="none">
              <a:solidFill>
                <a:srgbClr val="000000"/>
              </a:solidFill>
              <a:latin typeface="Arial"/>
              <a:ea typeface="Arial"/>
              <a:cs typeface="Arial"/>
              <a:sym typeface="Arial"/>
            </a:endParaRPr>
          </a:p>
        </p:txBody>
      </p:sp>
      <p:sp>
        <p:nvSpPr>
          <p:cNvPr id="674" name="Google Shape;674;p21"/>
          <p:cNvSpPr/>
          <p:nvPr/>
        </p:nvSpPr>
        <p:spPr>
          <a:xfrm>
            <a:off x="1347303" y="2695372"/>
            <a:ext cx="11778261" cy="441068"/>
          </a:xfrm>
          <a:custGeom>
            <a:avLst/>
            <a:gdLst/>
            <a:ahLst/>
            <a:cxnLst/>
            <a:rect l="l" t="t" r="r" b="b"/>
            <a:pathLst>
              <a:path w="9631592" h="360680" extrusionOk="0">
                <a:moveTo>
                  <a:pt x="9631592" y="180340"/>
                </a:moveTo>
                <a:cubicBezTo>
                  <a:pt x="9631592" y="81280"/>
                  <a:pt x="9551582" y="0"/>
                  <a:pt x="9451252" y="0"/>
                </a:cubicBezTo>
                <a:lnTo>
                  <a:pt x="172720" y="0"/>
                </a:lnTo>
                <a:lnTo>
                  <a:pt x="172720" y="1270"/>
                </a:lnTo>
                <a:cubicBezTo>
                  <a:pt x="76200" y="5080"/>
                  <a:pt x="0" y="83820"/>
                  <a:pt x="0" y="180340"/>
                </a:cubicBezTo>
                <a:cubicBezTo>
                  <a:pt x="0" y="276860"/>
                  <a:pt x="77470" y="355600"/>
                  <a:pt x="172720" y="359410"/>
                </a:cubicBezTo>
                <a:lnTo>
                  <a:pt x="172720" y="360680"/>
                </a:lnTo>
                <a:lnTo>
                  <a:pt x="9451252" y="360680"/>
                </a:lnTo>
                <a:cubicBezTo>
                  <a:pt x="9550312" y="360680"/>
                  <a:pt x="9631592" y="279400"/>
                  <a:pt x="9631592" y="180340"/>
                </a:cubicBezTo>
                <a:close/>
              </a:path>
            </a:pathLst>
          </a:cu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1"/>
          <p:cNvSpPr/>
          <p:nvPr/>
        </p:nvSpPr>
        <p:spPr>
          <a:xfrm>
            <a:off x="1447438"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21"/>
          <p:cNvSpPr/>
          <p:nvPr/>
        </p:nvSpPr>
        <p:spPr>
          <a:xfrm>
            <a:off x="3393980"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21"/>
          <p:cNvSpPr txBox="1"/>
          <p:nvPr/>
        </p:nvSpPr>
        <p:spPr>
          <a:xfrm>
            <a:off x="1447438" y="2713553"/>
            <a:ext cx="11678126" cy="328965"/>
          </a:xfrm>
          <a:prstGeom prst="rect">
            <a:avLst/>
          </a:prstGeom>
          <a:noFill/>
          <a:ln>
            <a:noFill/>
          </a:ln>
        </p:spPr>
        <p:txBody>
          <a:bodyPr spcFirstLastPara="1" wrap="square" lIns="0" tIns="0" rIns="0" bIns="0" anchor="t" anchorCtr="0">
            <a:spAutoFit/>
          </a:bodyPr>
          <a:lstStyle/>
          <a:p>
            <a:pPr marL="0" marR="0" lvl="0" indent="0" algn="ctr" rtl="0">
              <a:lnSpc>
                <a:spcPct val="139956"/>
              </a:lnSpc>
              <a:spcBef>
                <a:spcPts val="0"/>
              </a:spcBef>
              <a:spcAft>
                <a:spcPts val="0"/>
              </a:spcAft>
              <a:buClr>
                <a:srgbClr val="000000"/>
              </a:buClr>
              <a:buSzPts val="1857"/>
              <a:buFont typeface="Arial"/>
              <a:buNone/>
            </a:pPr>
            <a:r>
              <a:rPr lang="en-US" sz="1857" b="1" i="0" u="none" strike="noStrike" cap="none">
                <a:solidFill>
                  <a:srgbClr val="FFFFFF"/>
                </a:solidFill>
                <a:latin typeface="Poppins"/>
                <a:ea typeface="Poppins"/>
                <a:cs typeface="Poppins"/>
                <a:sym typeface="Poppins"/>
              </a:rPr>
              <a:t>CLASSIFICAÇÃO DO COMPONENTE DE QUALIDADE</a:t>
            </a:r>
            <a:endParaRPr sz="1400" b="0" i="0" u="none" strike="noStrike" cap="none">
              <a:solidFill>
                <a:srgbClr val="000000"/>
              </a:solidFill>
              <a:latin typeface="Arial"/>
              <a:ea typeface="Arial"/>
              <a:cs typeface="Arial"/>
              <a:sym typeface="Arial"/>
            </a:endParaRPr>
          </a:p>
        </p:txBody>
      </p:sp>
      <p:sp>
        <p:nvSpPr>
          <p:cNvPr id="678" name="Google Shape;678;p21"/>
          <p:cNvSpPr txBox="1"/>
          <p:nvPr/>
        </p:nvSpPr>
        <p:spPr>
          <a:xfrm>
            <a:off x="2055818"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Equipe</a:t>
            </a:r>
            <a:endParaRPr sz="1400" b="0" i="0" u="none" strike="noStrike" cap="none">
              <a:solidFill>
                <a:srgbClr val="000000"/>
              </a:solidFill>
              <a:latin typeface="Arial"/>
              <a:ea typeface="Arial"/>
              <a:cs typeface="Arial"/>
              <a:sym typeface="Arial"/>
            </a:endParaRPr>
          </a:p>
        </p:txBody>
      </p:sp>
      <p:sp>
        <p:nvSpPr>
          <p:cNvPr id="679" name="Google Shape;679;p21"/>
          <p:cNvSpPr/>
          <p:nvPr/>
        </p:nvSpPr>
        <p:spPr>
          <a:xfrm>
            <a:off x="7291107"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21"/>
          <p:cNvSpPr txBox="1"/>
          <p:nvPr/>
        </p:nvSpPr>
        <p:spPr>
          <a:xfrm>
            <a:off x="3737091"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Modalidade</a:t>
            </a:r>
            <a:endParaRPr sz="1400" b="0" i="0" u="none" strike="noStrike" cap="none">
              <a:solidFill>
                <a:srgbClr val="000000"/>
              </a:solidFill>
              <a:latin typeface="Arial"/>
              <a:ea typeface="Arial"/>
              <a:cs typeface="Arial"/>
              <a:sym typeface="Arial"/>
            </a:endParaRPr>
          </a:p>
        </p:txBody>
      </p:sp>
      <p:sp>
        <p:nvSpPr>
          <p:cNvPr id="681" name="Google Shape;681;p21"/>
          <p:cNvSpPr/>
          <p:nvPr/>
        </p:nvSpPr>
        <p:spPr>
          <a:xfrm>
            <a:off x="5337781" y="3410308"/>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21"/>
          <p:cNvSpPr txBox="1"/>
          <p:nvPr/>
        </p:nvSpPr>
        <p:spPr>
          <a:xfrm>
            <a:off x="6024820" y="3574132"/>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Ótimo</a:t>
            </a:r>
            <a:endParaRPr sz="1400" b="0" i="0" u="none" strike="noStrike" cap="none">
              <a:solidFill>
                <a:srgbClr val="000000"/>
              </a:solidFill>
              <a:latin typeface="Arial"/>
              <a:ea typeface="Arial"/>
              <a:cs typeface="Arial"/>
              <a:sym typeface="Arial"/>
            </a:endParaRPr>
          </a:p>
        </p:txBody>
      </p:sp>
      <p:sp>
        <p:nvSpPr>
          <p:cNvPr id="683" name="Google Shape;683;p21"/>
          <p:cNvSpPr/>
          <p:nvPr/>
        </p:nvSpPr>
        <p:spPr>
          <a:xfrm>
            <a:off x="9253958" y="3419416"/>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21"/>
          <p:cNvSpPr txBox="1"/>
          <p:nvPr/>
        </p:nvSpPr>
        <p:spPr>
          <a:xfrm>
            <a:off x="8002389" y="35621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Bom</a:t>
            </a:r>
            <a:endParaRPr sz="1400" b="0" i="0" u="none" strike="noStrike" cap="none">
              <a:solidFill>
                <a:srgbClr val="000000"/>
              </a:solidFill>
              <a:latin typeface="Arial"/>
              <a:ea typeface="Arial"/>
              <a:cs typeface="Arial"/>
              <a:sym typeface="Arial"/>
            </a:endParaRPr>
          </a:p>
        </p:txBody>
      </p:sp>
      <p:sp>
        <p:nvSpPr>
          <p:cNvPr id="685" name="Google Shape;685;p21"/>
          <p:cNvSpPr/>
          <p:nvPr/>
        </p:nvSpPr>
        <p:spPr>
          <a:xfrm>
            <a:off x="11216809" y="3428941"/>
            <a:ext cx="1896176" cy="607556"/>
          </a:xfrm>
          <a:custGeom>
            <a:avLst/>
            <a:gdLst/>
            <a:ahLst/>
            <a:cxnLst/>
            <a:rect l="l" t="t" r="r" b="b"/>
            <a:pathLst>
              <a:path w="2241201" h="718105" extrusionOk="0">
                <a:moveTo>
                  <a:pt x="2116741" y="718104"/>
                </a:moveTo>
                <a:lnTo>
                  <a:pt x="124460" y="718104"/>
                </a:lnTo>
                <a:cubicBezTo>
                  <a:pt x="55880" y="718104"/>
                  <a:pt x="0" y="662224"/>
                  <a:pt x="0" y="593644"/>
                </a:cubicBezTo>
                <a:lnTo>
                  <a:pt x="0" y="124460"/>
                </a:lnTo>
                <a:cubicBezTo>
                  <a:pt x="0" y="55880"/>
                  <a:pt x="55880" y="0"/>
                  <a:pt x="124460" y="0"/>
                </a:cubicBezTo>
                <a:lnTo>
                  <a:pt x="2116741" y="0"/>
                </a:lnTo>
                <a:cubicBezTo>
                  <a:pt x="2185321" y="0"/>
                  <a:pt x="2241201" y="55880"/>
                  <a:pt x="2241201" y="124460"/>
                </a:cubicBezTo>
                <a:lnTo>
                  <a:pt x="2241201" y="593645"/>
                </a:lnTo>
                <a:cubicBezTo>
                  <a:pt x="2241201" y="662224"/>
                  <a:pt x="2185321" y="718105"/>
                  <a:pt x="2116741" y="718105"/>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21"/>
          <p:cNvSpPr txBox="1"/>
          <p:nvPr/>
        </p:nvSpPr>
        <p:spPr>
          <a:xfrm>
            <a:off x="9790962" y="3583240"/>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Suficiente</a:t>
            </a:r>
            <a:endParaRPr sz="1400" b="0" i="0" u="none" strike="noStrike" cap="none">
              <a:solidFill>
                <a:srgbClr val="000000"/>
              </a:solidFill>
              <a:latin typeface="Arial"/>
              <a:ea typeface="Arial"/>
              <a:cs typeface="Arial"/>
              <a:sym typeface="Arial"/>
            </a:endParaRPr>
          </a:p>
        </p:txBody>
      </p:sp>
      <p:sp>
        <p:nvSpPr>
          <p:cNvPr id="687" name="Google Shape;687;p21"/>
          <p:cNvSpPr txBox="1"/>
          <p:nvPr/>
        </p:nvSpPr>
        <p:spPr>
          <a:xfrm>
            <a:off x="11769787" y="3562114"/>
            <a:ext cx="1626400" cy="24180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355"/>
              <a:buFont typeface="Arial"/>
              <a:buNone/>
            </a:pPr>
            <a:r>
              <a:rPr lang="en-US" sz="1355" b="1" i="0" u="none" strike="noStrike" cap="none">
                <a:solidFill>
                  <a:srgbClr val="FFFFFF"/>
                </a:solidFill>
                <a:latin typeface="Poppins"/>
                <a:ea typeface="Poppins"/>
                <a:cs typeface="Poppins"/>
                <a:sym typeface="Poppins"/>
              </a:rPr>
              <a:t>Regular</a:t>
            </a:r>
            <a:endParaRPr sz="1400" b="0" i="0" u="none" strike="noStrike" cap="none">
              <a:solidFill>
                <a:srgbClr val="000000"/>
              </a:solidFill>
              <a:latin typeface="Arial"/>
              <a:ea typeface="Arial"/>
              <a:cs typeface="Arial"/>
              <a:sym typeface="Arial"/>
            </a:endParaRPr>
          </a:p>
        </p:txBody>
      </p:sp>
      <p:sp>
        <p:nvSpPr>
          <p:cNvPr id="688" name="Google Shape;688;p21"/>
          <p:cNvSpPr/>
          <p:nvPr/>
        </p:nvSpPr>
        <p:spPr>
          <a:xfrm>
            <a:off x="1447438"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1"/>
          <p:cNvSpPr txBox="1"/>
          <p:nvPr/>
        </p:nvSpPr>
        <p:spPr>
          <a:xfrm>
            <a:off x="1544749"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eSF</a:t>
            </a:r>
            <a:endParaRPr sz="1400" b="0" i="0" u="none" strike="noStrike" cap="none">
              <a:solidFill>
                <a:srgbClr val="000000"/>
              </a:solidFill>
              <a:latin typeface="Arial"/>
              <a:ea typeface="Arial"/>
              <a:cs typeface="Arial"/>
              <a:sym typeface="Arial"/>
            </a:endParaRPr>
          </a:p>
        </p:txBody>
      </p:sp>
      <p:sp>
        <p:nvSpPr>
          <p:cNvPr id="690" name="Google Shape;690;p21"/>
          <p:cNvSpPr/>
          <p:nvPr/>
        </p:nvSpPr>
        <p:spPr>
          <a:xfrm>
            <a:off x="1447438"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1"/>
          <p:cNvSpPr txBox="1"/>
          <p:nvPr/>
        </p:nvSpPr>
        <p:spPr>
          <a:xfrm>
            <a:off x="1557031"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92" name="Google Shape;692;p21"/>
          <p:cNvSpPr/>
          <p:nvPr/>
        </p:nvSpPr>
        <p:spPr>
          <a:xfrm>
            <a:off x="1462461"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1"/>
          <p:cNvSpPr txBox="1"/>
          <p:nvPr/>
        </p:nvSpPr>
        <p:spPr>
          <a:xfrm>
            <a:off x="1582326"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694" name="Google Shape;694;p21"/>
          <p:cNvSpPr/>
          <p:nvPr/>
        </p:nvSpPr>
        <p:spPr>
          <a:xfrm>
            <a:off x="1462461"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1"/>
          <p:cNvSpPr txBox="1"/>
          <p:nvPr/>
        </p:nvSpPr>
        <p:spPr>
          <a:xfrm>
            <a:off x="1582326"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eAP</a:t>
            </a:r>
            <a:endParaRPr sz="1400" b="0" i="0" u="none" strike="noStrike" cap="none">
              <a:solidFill>
                <a:srgbClr val="000000"/>
              </a:solidFill>
              <a:latin typeface="Arial"/>
              <a:ea typeface="Arial"/>
              <a:cs typeface="Arial"/>
              <a:sym typeface="Arial"/>
            </a:endParaRPr>
          </a:p>
        </p:txBody>
      </p:sp>
      <p:sp>
        <p:nvSpPr>
          <p:cNvPr id="696" name="Google Shape;696;p21"/>
          <p:cNvSpPr/>
          <p:nvPr/>
        </p:nvSpPr>
        <p:spPr>
          <a:xfrm>
            <a:off x="1447438"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1"/>
          <p:cNvSpPr txBox="1"/>
          <p:nvPr/>
        </p:nvSpPr>
        <p:spPr>
          <a:xfrm>
            <a:off x="1567302" y="5978348"/>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698" name="Google Shape;698;p21"/>
          <p:cNvSpPr/>
          <p:nvPr/>
        </p:nvSpPr>
        <p:spPr>
          <a:xfrm>
            <a:off x="1447438"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1"/>
          <p:cNvSpPr txBox="1"/>
          <p:nvPr/>
        </p:nvSpPr>
        <p:spPr>
          <a:xfrm>
            <a:off x="1567302"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eMulti</a:t>
            </a:r>
            <a:endParaRPr sz="1400" b="0" i="0" u="none" strike="noStrike" cap="none">
              <a:solidFill>
                <a:srgbClr val="000000"/>
              </a:solidFill>
              <a:latin typeface="Arial"/>
              <a:ea typeface="Arial"/>
              <a:cs typeface="Arial"/>
              <a:sym typeface="Arial"/>
            </a:endParaRPr>
          </a:p>
        </p:txBody>
      </p:sp>
      <p:sp>
        <p:nvSpPr>
          <p:cNvPr id="700" name="Google Shape;700;p21"/>
          <p:cNvSpPr/>
          <p:nvPr/>
        </p:nvSpPr>
        <p:spPr>
          <a:xfrm>
            <a:off x="1447438"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1"/>
          <p:cNvSpPr txBox="1"/>
          <p:nvPr/>
        </p:nvSpPr>
        <p:spPr>
          <a:xfrm>
            <a:off x="1567302"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2" name="Google Shape;702;p21"/>
          <p:cNvSpPr/>
          <p:nvPr/>
        </p:nvSpPr>
        <p:spPr>
          <a:xfrm>
            <a:off x="1463683"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1"/>
          <p:cNvSpPr txBox="1"/>
          <p:nvPr/>
        </p:nvSpPr>
        <p:spPr>
          <a:xfrm>
            <a:off x="1583547"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4" name="Google Shape;704;p21"/>
          <p:cNvSpPr/>
          <p:nvPr/>
        </p:nvSpPr>
        <p:spPr>
          <a:xfrm>
            <a:off x="1455170"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21"/>
          <p:cNvSpPr txBox="1"/>
          <p:nvPr/>
        </p:nvSpPr>
        <p:spPr>
          <a:xfrm>
            <a:off x="1575034"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6" name="Google Shape;706;p21"/>
          <p:cNvSpPr/>
          <p:nvPr/>
        </p:nvSpPr>
        <p:spPr>
          <a:xfrm>
            <a:off x="1439705"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21"/>
          <p:cNvSpPr txBox="1"/>
          <p:nvPr/>
        </p:nvSpPr>
        <p:spPr>
          <a:xfrm>
            <a:off x="1559570" y="833287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eSB</a:t>
            </a:r>
            <a:endParaRPr sz="1400" b="0" i="0" u="none" strike="noStrike" cap="none">
              <a:solidFill>
                <a:srgbClr val="000000"/>
              </a:solidFill>
              <a:latin typeface="Arial"/>
              <a:ea typeface="Arial"/>
              <a:cs typeface="Arial"/>
              <a:sym typeface="Arial"/>
            </a:endParaRPr>
          </a:p>
        </p:txBody>
      </p:sp>
      <p:sp>
        <p:nvSpPr>
          <p:cNvPr id="708" name="Google Shape;708;p21"/>
          <p:cNvSpPr/>
          <p:nvPr/>
        </p:nvSpPr>
        <p:spPr>
          <a:xfrm>
            <a:off x="3428324"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21"/>
          <p:cNvSpPr txBox="1"/>
          <p:nvPr/>
        </p:nvSpPr>
        <p:spPr>
          <a:xfrm>
            <a:off x="3491965"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40h</a:t>
            </a: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a:off x="3428324"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1"/>
          <p:cNvSpPr txBox="1"/>
          <p:nvPr/>
        </p:nvSpPr>
        <p:spPr>
          <a:xfrm>
            <a:off x="3537917"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30h</a:t>
            </a:r>
            <a:endParaRPr sz="1400" b="0" i="0" u="none" strike="noStrike" cap="none">
              <a:solidFill>
                <a:srgbClr val="000000"/>
              </a:solidFill>
              <a:latin typeface="Arial"/>
              <a:ea typeface="Arial"/>
              <a:cs typeface="Arial"/>
              <a:sym typeface="Arial"/>
            </a:endParaRPr>
          </a:p>
        </p:txBody>
      </p:sp>
      <p:sp>
        <p:nvSpPr>
          <p:cNvPr id="712" name="Google Shape;712;p21"/>
          <p:cNvSpPr/>
          <p:nvPr/>
        </p:nvSpPr>
        <p:spPr>
          <a:xfrm>
            <a:off x="3443347"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21"/>
          <p:cNvSpPr txBox="1"/>
          <p:nvPr/>
        </p:nvSpPr>
        <p:spPr>
          <a:xfrm>
            <a:off x="3563212"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Ampliada</a:t>
            </a:r>
            <a:endParaRPr sz="1400" b="0" i="0" u="none" strike="noStrike" cap="none">
              <a:solidFill>
                <a:srgbClr val="000000"/>
              </a:solidFill>
              <a:latin typeface="Arial"/>
              <a:ea typeface="Arial"/>
              <a:cs typeface="Arial"/>
              <a:sym typeface="Arial"/>
            </a:endParaRPr>
          </a:p>
        </p:txBody>
      </p:sp>
      <p:sp>
        <p:nvSpPr>
          <p:cNvPr id="714" name="Google Shape;714;p21"/>
          <p:cNvSpPr/>
          <p:nvPr/>
        </p:nvSpPr>
        <p:spPr>
          <a:xfrm>
            <a:off x="3443347"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21"/>
          <p:cNvSpPr txBox="1"/>
          <p:nvPr/>
        </p:nvSpPr>
        <p:spPr>
          <a:xfrm>
            <a:off x="3563212"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20h</a:t>
            </a:r>
            <a:endParaRPr sz="1400" b="0" i="0" u="none" strike="noStrike" cap="none">
              <a:solidFill>
                <a:srgbClr val="000000"/>
              </a:solidFill>
              <a:latin typeface="Arial"/>
              <a:ea typeface="Arial"/>
              <a:cs typeface="Arial"/>
              <a:sym typeface="Arial"/>
            </a:endParaRPr>
          </a:p>
        </p:txBody>
      </p:sp>
      <p:sp>
        <p:nvSpPr>
          <p:cNvPr id="716" name="Google Shape;716;p21"/>
          <p:cNvSpPr/>
          <p:nvPr/>
        </p:nvSpPr>
        <p:spPr>
          <a:xfrm>
            <a:off x="3428324"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1"/>
          <p:cNvSpPr txBox="1"/>
          <p:nvPr/>
        </p:nvSpPr>
        <p:spPr>
          <a:xfrm>
            <a:off x="3548188"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Complementar</a:t>
            </a:r>
            <a:endParaRPr sz="1400" b="0" i="0" u="none" strike="noStrike" cap="none">
              <a:solidFill>
                <a:srgbClr val="000000"/>
              </a:solidFill>
              <a:latin typeface="Arial"/>
              <a:ea typeface="Arial"/>
              <a:cs typeface="Arial"/>
              <a:sym typeface="Arial"/>
            </a:endParaRPr>
          </a:p>
        </p:txBody>
      </p:sp>
      <p:sp>
        <p:nvSpPr>
          <p:cNvPr id="718" name="Google Shape;718;p21"/>
          <p:cNvSpPr/>
          <p:nvPr/>
        </p:nvSpPr>
        <p:spPr>
          <a:xfrm>
            <a:off x="3428324"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1"/>
          <p:cNvSpPr txBox="1"/>
          <p:nvPr/>
        </p:nvSpPr>
        <p:spPr>
          <a:xfrm>
            <a:off x="3528868"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Estratégica</a:t>
            </a:r>
            <a:endParaRPr sz="1400" b="0" i="0" u="none" strike="noStrike" cap="none">
              <a:solidFill>
                <a:srgbClr val="000000"/>
              </a:solidFill>
              <a:latin typeface="Arial"/>
              <a:ea typeface="Arial"/>
              <a:cs typeface="Arial"/>
              <a:sym typeface="Arial"/>
            </a:endParaRPr>
          </a:p>
        </p:txBody>
      </p:sp>
      <p:sp>
        <p:nvSpPr>
          <p:cNvPr id="720" name="Google Shape;720;p21"/>
          <p:cNvSpPr/>
          <p:nvPr/>
        </p:nvSpPr>
        <p:spPr>
          <a:xfrm>
            <a:off x="3428324"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1"/>
          <p:cNvSpPr txBox="1"/>
          <p:nvPr/>
        </p:nvSpPr>
        <p:spPr>
          <a:xfrm>
            <a:off x="3528868"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Comum</a:t>
            </a:r>
            <a:endParaRPr sz="1400" b="0" i="0" u="none" strike="noStrike" cap="none">
              <a:solidFill>
                <a:srgbClr val="000000"/>
              </a:solidFill>
              <a:latin typeface="Arial"/>
              <a:ea typeface="Arial"/>
              <a:cs typeface="Arial"/>
              <a:sym typeface="Arial"/>
            </a:endParaRPr>
          </a:p>
        </p:txBody>
      </p:sp>
      <p:sp>
        <p:nvSpPr>
          <p:cNvPr id="722" name="Google Shape;722;p21"/>
          <p:cNvSpPr/>
          <p:nvPr/>
        </p:nvSpPr>
        <p:spPr>
          <a:xfrm>
            <a:off x="3444569"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1"/>
          <p:cNvSpPr txBox="1"/>
          <p:nvPr/>
        </p:nvSpPr>
        <p:spPr>
          <a:xfrm>
            <a:off x="3545113"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Comum</a:t>
            </a:r>
            <a:endParaRPr sz="1400" b="0" i="0" u="none" strike="noStrike" cap="none">
              <a:solidFill>
                <a:srgbClr val="000000"/>
              </a:solidFill>
              <a:latin typeface="Arial"/>
              <a:ea typeface="Arial"/>
              <a:cs typeface="Arial"/>
              <a:sym typeface="Arial"/>
            </a:endParaRPr>
          </a:p>
        </p:txBody>
      </p:sp>
      <p:sp>
        <p:nvSpPr>
          <p:cNvPr id="724" name="Google Shape;724;p21"/>
          <p:cNvSpPr/>
          <p:nvPr/>
        </p:nvSpPr>
        <p:spPr>
          <a:xfrm>
            <a:off x="3436056"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21"/>
          <p:cNvSpPr txBox="1"/>
          <p:nvPr/>
        </p:nvSpPr>
        <p:spPr>
          <a:xfrm>
            <a:off x="3555920"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I-Quil/Assent</a:t>
            </a:r>
            <a:endParaRPr sz="1400" b="0" i="0" u="none" strike="noStrike" cap="none">
              <a:solidFill>
                <a:srgbClr val="000000"/>
              </a:solidFill>
              <a:latin typeface="Arial"/>
              <a:ea typeface="Arial"/>
              <a:cs typeface="Arial"/>
              <a:sym typeface="Arial"/>
            </a:endParaRPr>
          </a:p>
        </p:txBody>
      </p:sp>
      <p:sp>
        <p:nvSpPr>
          <p:cNvPr id="726" name="Google Shape;726;p21"/>
          <p:cNvSpPr/>
          <p:nvPr/>
        </p:nvSpPr>
        <p:spPr>
          <a:xfrm>
            <a:off x="3420591"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1"/>
          <p:cNvSpPr txBox="1"/>
          <p:nvPr/>
        </p:nvSpPr>
        <p:spPr>
          <a:xfrm>
            <a:off x="3542458"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II-Quil/Assent</a:t>
            </a:r>
            <a:endParaRPr sz="1400" b="0" i="0" u="none" strike="noStrike" cap="none">
              <a:solidFill>
                <a:srgbClr val="000000"/>
              </a:solidFill>
              <a:latin typeface="Arial"/>
              <a:ea typeface="Arial"/>
              <a:cs typeface="Arial"/>
              <a:sym typeface="Arial"/>
            </a:endParaRPr>
          </a:p>
        </p:txBody>
      </p:sp>
      <p:sp>
        <p:nvSpPr>
          <p:cNvPr id="728" name="Google Shape;728;p21"/>
          <p:cNvSpPr/>
          <p:nvPr/>
        </p:nvSpPr>
        <p:spPr>
          <a:xfrm>
            <a:off x="5394180"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1"/>
          <p:cNvSpPr txBox="1"/>
          <p:nvPr/>
        </p:nvSpPr>
        <p:spPr>
          <a:xfrm>
            <a:off x="5457821"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8.000,00</a:t>
            </a:r>
            <a:endParaRPr sz="1400" b="0" i="0" u="none" strike="noStrike" cap="none">
              <a:solidFill>
                <a:srgbClr val="000000"/>
              </a:solidFill>
              <a:latin typeface="Arial"/>
              <a:ea typeface="Arial"/>
              <a:cs typeface="Arial"/>
              <a:sym typeface="Arial"/>
            </a:endParaRPr>
          </a:p>
        </p:txBody>
      </p:sp>
      <p:sp>
        <p:nvSpPr>
          <p:cNvPr id="730" name="Google Shape;730;p21"/>
          <p:cNvSpPr/>
          <p:nvPr/>
        </p:nvSpPr>
        <p:spPr>
          <a:xfrm>
            <a:off x="5394180"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1"/>
          <p:cNvSpPr txBox="1"/>
          <p:nvPr/>
        </p:nvSpPr>
        <p:spPr>
          <a:xfrm>
            <a:off x="5503773"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732" name="Google Shape;732;p21"/>
          <p:cNvSpPr/>
          <p:nvPr/>
        </p:nvSpPr>
        <p:spPr>
          <a:xfrm>
            <a:off x="5409203"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1"/>
          <p:cNvSpPr txBox="1"/>
          <p:nvPr/>
        </p:nvSpPr>
        <p:spPr>
          <a:xfrm>
            <a:off x="5529068"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9.000,00</a:t>
            </a:r>
            <a:endParaRPr sz="1400" b="0" i="0" u="none" strike="noStrike" cap="none">
              <a:solidFill>
                <a:srgbClr val="000000"/>
              </a:solidFill>
              <a:latin typeface="Arial"/>
              <a:ea typeface="Arial"/>
              <a:cs typeface="Arial"/>
              <a:sym typeface="Arial"/>
            </a:endParaRPr>
          </a:p>
        </p:txBody>
      </p:sp>
      <p:sp>
        <p:nvSpPr>
          <p:cNvPr id="734" name="Google Shape;734;p21"/>
          <p:cNvSpPr/>
          <p:nvPr/>
        </p:nvSpPr>
        <p:spPr>
          <a:xfrm>
            <a:off x="5409203"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21"/>
          <p:cNvSpPr txBox="1"/>
          <p:nvPr/>
        </p:nvSpPr>
        <p:spPr>
          <a:xfrm>
            <a:off x="5529068"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36" name="Google Shape;736;p21"/>
          <p:cNvSpPr/>
          <p:nvPr/>
        </p:nvSpPr>
        <p:spPr>
          <a:xfrm>
            <a:off x="5394180"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21"/>
          <p:cNvSpPr txBox="1"/>
          <p:nvPr/>
        </p:nvSpPr>
        <p:spPr>
          <a:xfrm>
            <a:off x="5514044"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738" name="Google Shape;738;p21"/>
          <p:cNvSpPr/>
          <p:nvPr/>
        </p:nvSpPr>
        <p:spPr>
          <a:xfrm>
            <a:off x="5394180"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21"/>
          <p:cNvSpPr txBox="1"/>
          <p:nvPr/>
        </p:nvSpPr>
        <p:spPr>
          <a:xfrm>
            <a:off x="5494724"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40" name="Google Shape;740;p21"/>
          <p:cNvSpPr/>
          <p:nvPr/>
        </p:nvSpPr>
        <p:spPr>
          <a:xfrm>
            <a:off x="5394180"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21"/>
          <p:cNvSpPr txBox="1"/>
          <p:nvPr/>
        </p:nvSpPr>
        <p:spPr>
          <a:xfrm>
            <a:off x="5494724"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2.449,00</a:t>
            </a:r>
            <a:endParaRPr sz="1400" b="0" i="0" u="none" strike="noStrike" cap="none">
              <a:solidFill>
                <a:srgbClr val="000000"/>
              </a:solidFill>
              <a:latin typeface="Arial"/>
              <a:ea typeface="Arial"/>
              <a:cs typeface="Arial"/>
              <a:sym typeface="Arial"/>
            </a:endParaRPr>
          </a:p>
        </p:txBody>
      </p:sp>
      <p:sp>
        <p:nvSpPr>
          <p:cNvPr id="742" name="Google Shape;742;p21"/>
          <p:cNvSpPr/>
          <p:nvPr/>
        </p:nvSpPr>
        <p:spPr>
          <a:xfrm>
            <a:off x="5410425"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21"/>
          <p:cNvSpPr txBox="1"/>
          <p:nvPr/>
        </p:nvSpPr>
        <p:spPr>
          <a:xfrm>
            <a:off x="5510970"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3.267,00</a:t>
            </a:r>
            <a:endParaRPr sz="1400" b="0" i="0" u="none" strike="noStrike" cap="none">
              <a:solidFill>
                <a:srgbClr val="000000"/>
              </a:solidFill>
              <a:latin typeface="Arial"/>
              <a:ea typeface="Arial"/>
              <a:cs typeface="Arial"/>
              <a:sym typeface="Arial"/>
            </a:endParaRPr>
          </a:p>
        </p:txBody>
      </p:sp>
      <p:sp>
        <p:nvSpPr>
          <p:cNvPr id="744" name="Google Shape;744;p21"/>
          <p:cNvSpPr/>
          <p:nvPr/>
        </p:nvSpPr>
        <p:spPr>
          <a:xfrm>
            <a:off x="5401912"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21"/>
          <p:cNvSpPr txBox="1"/>
          <p:nvPr/>
        </p:nvSpPr>
        <p:spPr>
          <a:xfrm>
            <a:off x="5521776"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3.673,50</a:t>
            </a:r>
            <a:endParaRPr sz="1400" b="0" i="0" u="none" strike="noStrike" cap="none">
              <a:solidFill>
                <a:srgbClr val="000000"/>
              </a:solidFill>
              <a:latin typeface="Arial"/>
              <a:ea typeface="Arial"/>
              <a:cs typeface="Arial"/>
              <a:sym typeface="Arial"/>
            </a:endParaRPr>
          </a:p>
        </p:txBody>
      </p:sp>
      <p:sp>
        <p:nvSpPr>
          <p:cNvPr id="746" name="Google Shape;746;p21"/>
          <p:cNvSpPr/>
          <p:nvPr/>
        </p:nvSpPr>
        <p:spPr>
          <a:xfrm>
            <a:off x="5386448"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21"/>
          <p:cNvSpPr txBox="1"/>
          <p:nvPr/>
        </p:nvSpPr>
        <p:spPr>
          <a:xfrm>
            <a:off x="5508314"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4.900,00</a:t>
            </a:r>
            <a:endParaRPr sz="1400" b="0" i="0" u="none" strike="noStrike" cap="none">
              <a:solidFill>
                <a:srgbClr val="000000"/>
              </a:solidFill>
              <a:latin typeface="Arial"/>
              <a:ea typeface="Arial"/>
              <a:cs typeface="Arial"/>
              <a:sym typeface="Arial"/>
            </a:endParaRPr>
          </a:p>
        </p:txBody>
      </p:sp>
      <p:sp>
        <p:nvSpPr>
          <p:cNvPr id="748" name="Google Shape;748;p21"/>
          <p:cNvSpPr/>
          <p:nvPr/>
        </p:nvSpPr>
        <p:spPr>
          <a:xfrm>
            <a:off x="7339945"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1"/>
          <p:cNvSpPr txBox="1"/>
          <p:nvPr/>
        </p:nvSpPr>
        <p:spPr>
          <a:xfrm>
            <a:off x="7403585"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750" name="Google Shape;750;p21"/>
          <p:cNvSpPr/>
          <p:nvPr/>
        </p:nvSpPr>
        <p:spPr>
          <a:xfrm>
            <a:off x="7339945"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1"/>
          <p:cNvSpPr txBox="1"/>
          <p:nvPr/>
        </p:nvSpPr>
        <p:spPr>
          <a:xfrm>
            <a:off x="7449538"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52" name="Google Shape;752;p21"/>
          <p:cNvSpPr/>
          <p:nvPr/>
        </p:nvSpPr>
        <p:spPr>
          <a:xfrm>
            <a:off x="7354968"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1"/>
          <p:cNvSpPr txBox="1"/>
          <p:nvPr/>
        </p:nvSpPr>
        <p:spPr>
          <a:xfrm>
            <a:off x="7474833"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6.750,00</a:t>
            </a:r>
            <a:endParaRPr sz="1400" b="0" i="0" u="none" strike="noStrike" cap="none">
              <a:solidFill>
                <a:srgbClr val="000000"/>
              </a:solidFill>
              <a:latin typeface="Arial"/>
              <a:ea typeface="Arial"/>
              <a:cs typeface="Arial"/>
              <a:sym typeface="Arial"/>
            </a:endParaRPr>
          </a:p>
        </p:txBody>
      </p:sp>
      <p:sp>
        <p:nvSpPr>
          <p:cNvPr id="754" name="Google Shape;754;p21"/>
          <p:cNvSpPr/>
          <p:nvPr/>
        </p:nvSpPr>
        <p:spPr>
          <a:xfrm>
            <a:off x="7354968"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1"/>
          <p:cNvSpPr txBox="1"/>
          <p:nvPr/>
        </p:nvSpPr>
        <p:spPr>
          <a:xfrm>
            <a:off x="7474833"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56" name="Google Shape;756;p21"/>
          <p:cNvSpPr/>
          <p:nvPr/>
        </p:nvSpPr>
        <p:spPr>
          <a:xfrm>
            <a:off x="7339945"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1"/>
          <p:cNvSpPr txBox="1"/>
          <p:nvPr/>
        </p:nvSpPr>
        <p:spPr>
          <a:xfrm>
            <a:off x="7459809"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758" name="Google Shape;758;p21"/>
          <p:cNvSpPr/>
          <p:nvPr/>
        </p:nvSpPr>
        <p:spPr>
          <a:xfrm>
            <a:off x="7339945"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1"/>
          <p:cNvSpPr txBox="1"/>
          <p:nvPr/>
        </p:nvSpPr>
        <p:spPr>
          <a:xfrm>
            <a:off x="7440489"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60" name="Google Shape;760;p21"/>
          <p:cNvSpPr/>
          <p:nvPr/>
        </p:nvSpPr>
        <p:spPr>
          <a:xfrm>
            <a:off x="7339945"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1"/>
          <p:cNvSpPr txBox="1"/>
          <p:nvPr/>
        </p:nvSpPr>
        <p:spPr>
          <a:xfrm>
            <a:off x="7440489"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1.836,75</a:t>
            </a:r>
            <a:endParaRPr sz="1400" b="0" i="0" u="none" strike="noStrike" cap="none">
              <a:solidFill>
                <a:srgbClr val="000000"/>
              </a:solidFill>
              <a:latin typeface="Arial"/>
              <a:ea typeface="Arial"/>
              <a:cs typeface="Arial"/>
              <a:sym typeface="Arial"/>
            </a:endParaRPr>
          </a:p>
        </p:txBody>
      </p:sp>
      <p:sp>
        <p:nvSpPr>
          <p:cNvPr id="762" name="Google Shape;762;p21"/>
          <p:cNvSpPr/>
          <p:nvPr/>
        </p:nvSpPr>
        <p:spPr>
          <a:xfrm>
            <a:off x="7356190"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1"/>
          <p:cNvSpPr txBox="1"/>
          <p:nvPr/>
        </p:nvSpPr>
        <p:spPr>
          <a:xfrm>
            <a:off x="7456734"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2.450,25</a:t>
            </a:r>
            <a:endParaRPr sz="1400" b="0" i="0" u="none" strike="noStrike" cap="none">
              <a:solidFill>
                <a:srgbClr val="000000"/>
              </a:solidFill>
              <a:latin typeface="Arial"/>
              <a:ea typeface="Arial"/>
              <a:cs typeface="Arial"/>
              <a:sym typeface="Arial"/>
            </a:endParaRPr>
          </a:p>
        </p:txBody>
      </p:sp>
      <p:sp>
        <p:nvSpPr>
          <p:cNvPr id="764" name="Google Shape;764;p21"/>
          <p:cNvSpPr/>
          <p:nvPr/>
        </p:nvSpPr>
        <p:spPr>
          <a:xfrm>
            <a:off x="7347677"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1"/>
          <p:cNvSpPr txBox="1"/>
          <p:nvPr/>
        </p:nvSpPr>
        <p:spPr>
          <a:xfrm>
            <a:off x="7467541"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2.755,13</a:t>
            </a:r>
            <a:endParaRPr sz="1400" b="0" i="0" u="none" strike="noStrike" cap="none">
              <a:solidFill>
                <a:srgbClr val="000000"/>
              </a:solidFill>
              <a:latin typeface="Arial"/>
              <a:ea typeface="Arial"/>
              <a:cs typeface="Arial"/>
              <a:sym typeface="Arial"/>
            </a:endParaRPr>
          </a:p>
        </p:txBody>
      </p:sp>
      <p:sp>
        <p:nvSpPr>
          <p:cNvPr id="766" name="Google Shape;766;p21"/>
          <p:cNvSpPr/>
          <p:nvPr/>
        </p:nvSpPr>
        <p:spPr>
          <a:xfrm>
            <a:off x="7332212"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F5B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1"/>
          <p:cNvSpPr txBox="1"/>
          <p:nvPr/>
        </p:nvSpPr>
        <p:spPr>
          <a:xfrm>
            <a:off x="7454079"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3.675,38</a:t>
            </a:r>
            <a:endParaRPr sz="1400" b="0" i="0" u="none" strike="noStrike" cap="none">
              <a:solidFill>
                <a:srgbClr val="000000"/>
              </a:solidFill>
              <a:latin typeface="Arial"/>
              <a:ea typeface="Arial"/>
              <a:cs typeface="Arial"/>
              <a:sym typeface="Arial"/>
            </a:endParaRPr>
          </a:p>
        </p:txBody>
      </p:sp>
      <p:sp>
        <p:nvSpPr>
          <p:cNvPr id="768" name="Google Shape;768;p21"/>
          <p:cNvSpPr/>
          <p:nvPr/>
        </p:nvSpPr>
        <p:spPr>
          <a:xfrm>
            <a:off x="9288302" y="415494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1"/>
          <p:cNvSpPr txBox="1"/>
          <p:nvPr/>
        </p:nvSpPr>
        <p:spPr>
          <a:xfrm>
            <a:off x="9351943" y="415684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4.000,00</a:t>
            </a:r>
            <a:endParaRPr sz="1400" b="0" i="0" u="none" strike="noStrike" cap="none">
              <a:solidFill>
                <a:srgbClr val="000000"/>
              </a:solidFill>
              <a:latin typeface="Arial"/>
              <a:ea typeface="Arial"/>
              <a:cs typeface="Arial"/>
              <a:sym typeface="Arial"/>
            </a:endParaRPr>
          </a:p>
        </p:txBody>
      </p:sp>
      <p:sp>
        <p:nvSpPr>
          <p:cNvPr id="770" name="Google Shape;770;p21"/>
          <p:cNvSpPr/>
          <p:nvPr/>
        </p:nvSpPr>
        <p:spPr>
          <a:xfrm>
            <a:off x="9288302" y="4614279"/>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1"/>
          <p:cNvSpPr txBox="1"/>
          <p:nvPr/>
        </p:nvSpPr>
        <p:spPr>
          <a:xfrm>
            <a:off x="9397895" y="464832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772" name="Google Shape;772;p21"/>
          <p:cNvSpPr/>
          <p:nvPr/>
        </p:nvSpPr>
        <p:spPr>
          <a:xfrm>
            <a:off x="9303325" y="553295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1"/>
          <p:cNvSpPr txBox="1"/>
          <p:nvPr/>
        </p:nvSpPr>
        <p:spPr>
          <a:xfrm>
            <a:off x="9423190" y="555200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774" name="Google Shape;774;p21"/>
          <p:cNvSpPr/>
          <p:nvPr/>
        </p:nvSpPr>
        <p:spPr>
          <a:xfrm>
            <a:off x="9303325" y="5073616"/>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1"/>
          <p:cNvSpPr txBox="1"/>
          <p:nvPr/>
        </p:nvSpPr>
        <p:spPr>
          <a:xfrm>
            <a:off x="9423190" y="509221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76" name="Google Shape;776;p21"/>
          <p:cNvSpPr/>
          <p:nvPr/>
        </p:nvSpPr>
        <p:spPr>
          <a:xfrm>
            <a:off x="9288302" y="599229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1"/>
          <p:cNvSpPr txBox="1"/>
          <p:nvPr/>
        </p:nvSpPr>
        <p:spPr>
          <a:xfrm>
            <a:off x="9408166" y="6011340"/>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778" name="Google Shape;778;p21"/>
          <p:cNvSpPr/>
          <p:nvPr/>
        </p:nvSpPr>
        <p:spPr>
          <a:xfrm>
            <a:off x="9288302" y="6480202"/>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1"/>
          <p:cNvSpPr txBox="1"/>
          <p:nvPr/>
        </p:nvSpPr>
        <p:spPr>
          <a:xfrm>
            <a:off x="9388846" y="649925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80" name="Google Shape;780;p21"/>
          <p:cNvSpPr/>
          <p:nvPr/>
        </p:nvSpPr>
        <p:spPr>
          <a:xfrm>
            <a:off x="9288302" y="6952922"/>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1"/>
          <p:cNvSpPr txBox="1"/>
          <p:nvPr/>
        </p:nvSpPr>
        <p:spPr>
          <a:xfrm>
            <a:off x="9388846" y="6971972"/>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1.244,50</a:t>
            </a:r>
            <a:endParaRPr sz="1400" b="0" i="0" u="none" strike="noStrike" cap="none">
              <a:solidFill>
                <a:srgbClr val="000000"/>
              </a:solidFill>
              <a:latin typeface="Arial"/>
              <a:ea typeface="Arial"/>
              <a:cs typeface="Arial"/>
              <a:sym typeface="Arial"/>
            </a:endParaRPr>
          </a:p>
        </p:txBody>
      </p:sp>
      <p:sp>
        <p:nvSpPr>
          <p:cNvPr id="782" name="Google Shape;782;p21"/>
          <p:cNvSpPr/>
          <p:nvPr/>
        </p:nvSpPr>
        <p:spPr>
          <a:xfrm>
            <a:off x="9304547" y="7418616"/>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1"/>
          <p:cNvSpPr txBox="1"/>
          <p:nvPr/>
        </p:nvSpPr>
        <p:spPr>
          <a:xfrm>
            <a:off x="9405092" y="7437666"/>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1.633,50</a:t>
            </a:r>
            <a:endParaRPr sz="1400" b="0" i="0" u="none" strike="noStrike" cap="none">
              <a:solidFill>
                <a:srgbClr val="000000"/>
              </a:solidFill>
              <a:latin typeface="Arial"/>
              <a:ea typeface="Arial"/>
              <a:cs typeface="Arial"/>
              <a:sym typeface="Arial"/>
            </a:endParaRPr>
          </a:p>
        </p:txBody>
      </p:sp>
      <p:sp>
        <p:nvSpPr>
          <p:cNvPr id="784" name="Google Shape;784;p21"/>
          <p:cNvSpPr/>
          <p:nvPr/>
        </p:nvSpPr>
        <p:spPr>
          <a:xfrm>
            <a:off x="9296034" y="787795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1"/>
          <p:cNvSpPr txBox="1"/>
          <p:nvPr/>
        </p:nvSpPr>
        <p:spPr>
          <a:xfrm>
            <a:off x="9415898" y="7897003"/>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1.836,75</a:t>
            </a:r>
            <a:endParaRPr sz="1400" b="0" i="0" u="none" strike="noStrike" cap="none">
              <a:solidFill>
                <a:srgbClr val="000000"/>
              </a:solidFill>
              <a:latin typeface="Arial"/>
              <a:ea typeface="Arial"/>
              <a:cs typeface="Arial"/>
              <a:sym typeface="Arial"/>
            </a:endParaRPr>
          </a:p>
        </p:txBody>
      </p:sp>
      <p:sp>
        <p:nvSpPr>
          <p:cNvPr id="786" name="Google Shape;786;p21"/>
          <p:cNvSpPr/>
          <p:nvPr/>
        </p:nvSpPr>
        <p:spPr>
          <a:xfrm>
            <a:off x="9280570" y="834681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1"/>
          <p:cNvSpPr txBox="1"/>
          <p:nvPr/>
        </p:nvSpPr>
        <p:spPr>
          <a:xfrm>
            <a:off x="9402436" y="8344269"/>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2.450,25</a:t>
            </a:r>
            <a:endParaRPr sz="1400" b="0" i="0" u="none" strike="noStrike" cap="none">
              <a:solidFill>
                <a:srgbClr val="000000"/>
              </a:solidFill>
              <a:latin typeface="Arial"/>
              <a:ea typeface="Arial"/>
              <a:cs typeface="Arial"/>
              <a:sym typeface="Arial"/>
            </a:endParaRPr>
          </a:p>
        </p:txBody>
      </p:sp>
      <p:sp>
        <p:nvSpPr>
          <p:cNvPr id="788" name="Google Shape;788;p21"/>
          <p:cNvSpPr txBox="1"/>
          <p:nvPr/>
        </p:nvSpPr>
        <p:spPr>
          <a:xfrm>
            <a:off x="1439705" y="9038839"/>
            <a:ext cx="11660792" cy="103412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600"/>
              <a:buFont typeface="Arial"/>
              <a:buNone/>
            </a:pPr>
            <a:r>
              <a:rPr lang="en-US" sz="1600" b="0" i="0" u="none" strike="noStrike" cap="none">
                <a:solidFill>
                  <a:srgbClr val="000000"/>
                </a:solidFill>
                <a:latin typeface="Poppins"/>
                <a:ea typeface="Poppins"/>
                <a:cs typeface="Poppins"/>
                <a:sym typeface="Poppins"/>
              </a:rPr>
              <a:t>No fim de cada ciclo anual, será devido, no mês subsequente ao último quadrimestre, pagamento de incentivo adicional do componente de qualidade, em parcela única, considerando a média do alcance dos resultados do ano, que deverá ser destinado aos integrantes das equipes.</a:t>
            </a:r>
            <a:endParaRPr sz="1600" b="0" i="0" u="none" strike="noStrike" cap="none">
              <a:solidFill>
                <a:srgbClr val="000000"/>
              </a:solidFill>
              <a:latin typeface="Arial"/>
              <a:ea typeface="Arial"/>
              <a:cs typeface="Arial"/>
              <a:sym typeface="Arial"/>
            </a:endParaRPr>
          </a:p>
        </p:txBody>
      </p:sp>
      <p:sp>
        <p:nvSpPr>
          <p:cNvPr id="789" name="Google Shape;789;p21"/>
          <p:cNvSpPr/>
          <p:nvPr/>
        </p:nvSpPr>
        <p:spPr>
          <a:xfrm>
            <a:off x="11262642" y="412195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1"/>
          <p:cNvSpPr txBox="1"/>
          <p:nvPr/>
        </p:nvSpPr>
        <p:spPr>
          <a:xfrm>
            <a:off x="11326283" y="4123854"/>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2.000,00</a:t>
            </a:r>
            <a:endParaRPr sz="1400" b="0" i="0" u="none" strike="noStrike" cap="none">
              <a:solidFill>
                <a:srgbClr val="000000"/>
              </a:solidFill>
              <a:latin typeface="Arial"/>
              <a:ea typeface="Arial"/>
              <a:cs typeface="Arial"/>
              <a:sym typeface="Arial"/>
            </a:endParaRPr>
          </a:p>
        </p:txBody>
      </p:sp>
      <p:sp>
        <p:nvSpPr>
          <p:cNvPr id="791" name="Google Shape;791;p21"/>
          <p:cNvSpPr/>
          <p:nvPr/>
        </p:nvSpPr>
        <p:spPr>
          <a:xfrm>
            <a:off x="11262642" y="4581287"/>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1"/>
          <p:cNvSpPr txBox="1"/>
          <p:nvPr/>
        </p:nvSpPr>
        <p:spPr>
          <a:xfrm>
            <a:off x="11372235" y="461533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1.000,00</a:t>
            </a:r>
            <a:endParaRPr sz="1400" b="0" i="0" u="none" strike="noStrike" cap="none">
              <a:solidFill>
                <a:srgbClr val="000000"/>
              </a:solidFill>
              <a:latin typeface="Arial"/>
              <a:ea typeface="Arial"/>
              <a:cs typeface="Arial"/>
              <a:sym typeface="Arial"/>
            </a:endParaRPr>
          </a:p>
        </p:txBody>
      </p:sp>
      <p:sp>
        <p:nvSpPr>
          <p:cNvPr id="793" name="Google Shape;793;p21"/>
          <p:cNvSpPr/>
          <p:nvPr/>
        </p:nvSpPr>
        <p:spPr>
          <a:xfrm>
            <a:off x="11277665" y="5499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1"/>
          <p:cNvSpPr txBox="1"/>
          <p:nvPr/>
        </p:nvSpPr>
        <p:spPr>
          <a:xfrm>
            <a:off x="11397530" y="5519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2.250,00</a:t>
            </a:r>
            <a:endParaRPr sz="1400" b="0" i="0" u="none" strike="noStrike" cap="none">
              <a:solidFill>
                <a:srgbClr val="000000"/>
              </a:solidFill>
              <a:latin typeface="Arial"/>
              <a:ea typeface="Arial"/>
              <a:cs typeface="Arial"/>
              <a:sym typeface="Arial"/>
            </a:endParaRPr>
          </a:p>
        </p:txBody>
      </p:sp>
      <p:sp>
        <p:nvSpPr>
          <p:cNvPr id="795" name="Google Shape;795;p21"/>
          <p:cNvSpPr/>
          <p:nvPr/>
        </p:nvSpPr>
        <p:spPr>
          <a:xfrm>
            <a:off x="11277665" y="5040624"/>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1"/>
          <p:cNvSpPr txBox="1"/>
          <p:nvPr/>
        </p:nvSpPr>
        <p:spPr>
          <a:xfrm>
            <a:off x="11397530" y="505922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797" name="Google Shape;797;p21"/>
          <p:cNvSpPr/>
          <p:nvPr/>
        </p:nvSpPr>
        <p:spPr>
          <a:xfrm>
            <a:off x="11262642" y="5959298"/>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1"/>
          <p:cNvSpPr txBox="1"/>
          <p:nvPr/>
        </p:nvSpPr>
        <p:spPr>
          <a:xfrm>
            <a:off x="11382506" y="5978348"/>
            <a:ext cx="1626400" cy="291336"/>
          </a:xfrm>
          <a:prstGeom prst="rect">
            <a:avLst/>
          </a:prstGeom>
          <a:noFill/>
          <a:ln>
            <a:noFill/>
          </a:ln>
        </p:spPr>
        <p:txBody>
          <a:bodyPr spcFirstLastPara="1" wrap="square" lIns="0" tIns="0" rIns="0" bIns="0" anchor="t" anchorCtr="0">
            <a:spAutoFit/>
          </a:bodyPr>
          <a:lstStyle/>
          <a:p>
            <a:pPr marL="0" marR="0" lvl="0" indent="0" algn="ctr" rtl="0">
              <a:lnSpc>
                <a:spcPct val="140084"/>
              </a:lnSpc>
              <a:spcBef>
                <a:spcPts val="0"/>
              </a:spcBef>
              <a:spcAft>
                <a:spcPts val="0"/>
              </a:spcAft>
              <a:buClr>
                <a:srgbClr val="000000"/>
              </a:buClr>
              <a:buSzPts val="1654"/>
              <a:buFont typeface="Arial"/>
              <a:buNone/>
            </a:pPr>
            <a:r>
              <a:rPr lang="en-US" sz="1654"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sp>
        <p:nvSpPr>
          <p:cNvPr id="799" name="Google Shape;799;p21"/>
          <p:cNvSpPr/>
          <p:nvPr/>
        </p:nvSpPr>
        <p:spPr>
          <a:xfrm>
            <a:off x="11262642" y="644721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21"/>
          <p:cNvSpPr txBox="1"/>
          <p:nvPr/>
        </p:nvSpPr>
        <p:spPr>
          <a:xfrm>
            <a:off x="11363186" y="646626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750,00</a:t>
            </a:r>
            <a:endParaRPr sz="1400" b="0" i="0" u="none" strike="noStrike" cap="none">
              <a:solidFill>
                <a:srgbClr val="000000"/>
              </a:solidFill>
              <a:latin typeface="Arial"/>
              <a:ea typeface="Arial"/>
              <a:cs typeface="Arial"/>
              <a:sym typeface="Arial"/>
            </a:endParaRPr>
          </a:p>
        </p:txBody>
      </p:sp>
      <p:sp>
        <p:nvSpPr>
          <p:cNvPr id="801" name="Google Shape;801;p21"/>
          <p:cNvSpPr/>
          <p:nvPr/>
        </p:nvSpPr>
        <p:spPr>
          <a:xfrm>
            <a:off x="11262642" y="6919930"/>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1"/>
          <p:cNvSpPr txBox="1"/>
          <p:nvPr/>
        </p:nvSpPr>
        <p:spPr>
          <a:xfrm>
            <a:off x="11363186" y="6938980"/>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612,25</a:t>
            </a:r>
            <a:endParaRPr sz="1400" b="0" i="0" u="none" strike="noStrike" cap="none">
              <a:solidFill>
                <a:srgbClr val="000000"/>
              </a:solidFill>
              <a:latin typeface="Arial"/>
              <a:ea typeface="Arial"/>
              <a:cs typeface="Arial"/>
              <a:sym typeface="Arial"/>
            </a:endParaRPr>
          </a:p>
        </p:txBody>
      </p:sp>
      <p:sp>
        <p:nvSpPr>
          <p:cNvPr id="803" name="Google Shape;803;p21"/>
          <p:cNvSpPr/>
          <p:nvPr/>
        </p:nvSpPr>
        <p:spPr>
          <a:xfrm>
            <a:off x="11278887" y="7385625"/>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1"/>
          <p:cNvSpPr txBox="1"/>
          <p:nvPr/>
        </p:nvSpPr>
        <p:spPr>
          <a:xfrm>
            <a:off x="11379431" y="7404675"/>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816,75</a:t>
            </a:r>
            <a:endParaRPr sz="1400" b="0" i="0" u="none" strike="noStrike" cap="none">
              <a:solidFill>
                <a:srgbClr val="000000"/>
              </a:solidFill>
              <a:latin typeface="Arial"/>
              <a:ea typeface="Arial"/>
              <a:cs typeface="Arial"/>
              <a:sym typeface="Arial"/>
            </a:endParaRPr>
          </a:p>
        </p:txBody>
      </p:sp>
      <p:sp>
        <p:nvSpPr>
          <p:cNvPr id="805" name="Google Shape;805;p21"/>
          <p:cNvSpPr/>
          <p:nvPr/>
        </p:nvSpPr>
        <p:spPr>
          <a:xfrm>
            <a:off x="11270374" y="7844961"/>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1"/>
          <p:cNvSpPr txBox="1"/>
          <p:nvPr/>
        </p:nvSpPr>
        <p:spPr>
          <a:xfrm>
            <a:off x="11390238" y="7864011"/>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918,38</a:t>
            </a:r>
            <a:endParaRPr sz="1400" b="0" i="0" u="none" strike="noStrike" cap="none">
              <a:solidFill>
                <a:srgbClr val="000000"/>
              </a:solidFill>
              <a:latin typeface="Arial"/>
              <a:ea typeface="Arial"/>
              <a:cs typeface="Arial"/>
              <a:sym typeface="Arial"/>
            </a:endParaRPr>
          </a:p>
        </p:txBody>
      </p:sp>
      <p:sp>
        <p:nvSpPr>
          <p:cNvPr id="807" name="Google Shape;807;p21"/>
          <p:cNvSpPr/>
          <p:nvPr/>
        </p:nvSpPr>
        <p:spPr>
          <a:xfrm>
            <a:off x="11254909" y="8313823"/>
            <a:ext cx="1845587" cy="392663"/>
          </a:xfrm>
          <a:custGeom>
            <a:avLst/>
            <a:gdLst/>
            <a:ahLst/>
            <a:cxnLst/>
            <a:rect l="l" t="t" r="r" b="b"/>
            <a:pathLst>
              <a:path w="3491260" h="742791" extrusionOk="0">
                <a:moveTo>
                  <a:pt x="3366800" y="742790"/>
                </a:moveTo>
                <a:lnTo>
                  <a:pt x="124460" y="742790"/>
                </a:lnTo>
                <a:cubicBezTo>
                  <a:pt x="55880" y="742790"/>
                  <a:pt x="0" y="686911"/>
                  <a:pt x="0" y="618330"/>
                </a:cubicBezTo>
                <a:lnTo>
                  <a:pt x="0" y="124460"/>
                </a:lnTo>
                <a:cubicBezTo>
                  <a:pt x="0" y="55880"/>
                  <a:pt x="55880" y="0"/>
                  <a:pt x="124460" y="0"/>
                </a:cubicBezTo>
                <a:lnTo>
                  <a:pt x="3366800" y="0"/>
                </a:lnTo>
                <a:cubicBezTo>
                  <a:pt x="3435380" y="0"/>
                  <a:pt x="3491260" y="55880"/>
                  <a:pt x="3491260" y="124460"/>
                </a:cubicBezTo>
                <a:lnTo>
                  <a:pt x="3491260" y="618331"/>
                </a:lnTo>
                <a:cubicBezTo>
                  <a:pt x="3491260" y="686911"/>
                  <a:pt x="3435380" y="742791"/>
                  <a:pt x="3366800" y="742791"/>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1"/>
          <p:cNvSpPr txBox="1"/>
          <p:nvPr/>
        </p:nvSpPr>
        <p:spPr>
          <a:xfrm>
            <a:off x="11376776" y="8311277"/>
            <a:ext cx="1626400"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1.225,13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22"/>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4" name="Google Shape;814;p22"/>
          <p:cNvGrpSpPr/>
          <p:nvPr/>
        </p:nvGrpSpPr>
        <p:grpSpPr>
          <a:xfrm rot="2700000">
            <a:off x="10105880" y="5102050"/>
            <a:ext cx="12098774" cy="6654453"/>
            <a:chOff x="0" y="0"/>
            <a:chExt cx="4060920" cy="2233549"/>
          </a:xfrm>
        </p:grpSpPr>
        <p:sp>
          <p:nvSpPr>
            <p:cNvPr id="815" name="Google Shape;815;p22"/>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2"/>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7" name="Google Shape;817;p22"/>
          <p:cNvGrpSpPr/>
          <p:nvPr/>
        </p:nvGrpSpPr>
        <p:grpSpPr>
          <a:xfrm>
            <a:off x="1028700" y="6606358"/>
            <a:ext cx="9811518" cy="2965235"/>
            <a:chOff x="0" y="-57216"/>
            <a:chExt cx="13082024" cy="3953648"/>
          </a:xfrm>
        </p:grpSpPr>
        <p:sp>
          <p:nvSpPr>
            <p:cNvPr id="818" name="Google Shape;818;p22"/>
            <p:cNvSpPr txBox="1"/>
            <p:nvPr/>
          </p:nvSpPr>
          <p:spPr>
            <a:xfrm>
              <a:off x="0" y="3430554"/>
              <a:ext cx="13082024"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22"/>
            <p:cNvSpPr txBox="1"/>
            <p:nvPr/>
          </p:nvSpPr>
          <p:spPr>
            <a:xfrm>
              <a:off x="0" y="-57216"/>
              <a:ext cx="13082024" cy="344675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 para Implementação</a:t>
              </a:r>
              <a:endParaRPr sz="1400" b="0" i="0" u="none" strike="noStrike" cap="none">
                <a:solidFill>
                  <a:srgbClr val="000000"/>
                </a:solidFill>
                <a:latin typeface="Arial"/>
                <a:ea typeface="Arial"/>
                <a:cs typeface="Arial"/>
                <a:sym typeface="Arial"/>
              </a:endParaRPr>
            </a:p>
          </p:txBody>
        </p:sp>
      </p:grpSp>
      <p:sp>
        <p:nvSpPr>
          <p:cNvPr id="820" name="Google Shape;820;p22"/>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821" name="Google Shape;821;p22"/>
          <p:cNvPicPr preferRelativeResize="0"/>
          <p:nvPr/>
        </p:nvPicPr>
        <p:blipFill rotWithShape="1">
          <a:blip r:embed="rId3">
            <a:alphaModFix/>
          </a:blip>
          <a:srcRect/>
          <a:stretch/>
        </p:blipFill>
        <p:spPr>
          <a:xfrm>
            <a:off x="11904983" y="4242242"/>
            <a:ext cx="3021188" cy="1830532"/>
          </a:xfrm>
          <a:prstGeom prst="rect">
            <a:avLst/>
          </a:prstGeom>
          <a:noFill/>
          <a:ln>
            <a:noFill/>
          </a:ln>
        </p:spPr>
      </p:pic>
      <p:pic>
        <p:nvPicPr>
          <p:cNvPr id="822" name="Google Shape;822;p22"/>
          <p:cNvPicPr preferRelativeResize="0"/>
          <p:nvPr/>
        </p:nvPicPr>
        <p:blipFill rotWithShape="1">
          <a:blip r:embed="rId4">
            <a:alphaModFix/>
          </a:blip>
          <a:srcRect/>
          <a:stretch/>
        </p:blipFill>
        <p:spPr>
          <a:xfrm>
            <a:off x="15006436" y="5439472"/>
            <a:ext cx="2783070" cy="1543219"/>
          </a:xfrm>
          <a:prstGeom prst="rect">
            <a:avLst/>
          </a:prstGeom>
          <a:noFill/>
          <a:ln>
            <a:noFill/>
          </a:ln>
        </p:spPr>
      </p:pic>
      <p:pic>
        <p:nvPicPr>
          <p:cNvPr id="823" name="Google Shape;823;p22"/>
          <p:cNvPicPr preferRelativeResize="0"/>
          <p:nvPr/>
        </p:nvPicPr>
        <p:blipFill rotWithShape="1">
          <a:blip r:embed="rId5">
            <a:alphaModFix/>
          </a:blip>
          <a:srcRect/>
          <a:stretch/>
        </p:blipFill>
        <p:spPr>
          <a:xfrm>
            <a:off x="12971180" y="6031841"/>
            <a:ext cx="2035256" cy="1981697"/>
          </a:xfrm>
          <a:prstGeom prst="rect">
            <a:avLst/>
          </a:prstGeom>
          <a:noFill/>
          <a:ln>
            <a:noFill/>
          </a:ln>
        </p:spPr>
      </p:pic>
      <p:pic>
        <p:nvPicPr>
          <p:cNvPr id="824" name="Google Shape;824;p22"/>
          <p:cNvPicPr preferRelativeResize="0"/>
          <p:nvPr/>
        </p:nvPicPr>
        <p:blipFill rotWithShape="1">
          <a:blip r:embed="rId6">
            <a:alphaModFix/>
          </a:blip>
          <a:srcRect/>
          <a:stretch/>
        </p:blipFill>
        <p:spPr>
          <a:xfrm>
            <a:off x="15632659" y="6982691"/>
            <a:ext cx="3076575" cy="1390650"/>
          </a:xfrm>
          <a:prstGeom prst="rect">
            <a:avLst/>
          </a:prstGeom>
          <a:noFill/>
          <a:ln>
            <a:noFill/>
          </a:ln>
        </p:spPr>
      </p:pic>
      <p:pic>
        <p:nvPicPr>
          <p:cNvPr id="825" name="Google Shape;825;p22"/>
          <p:cNvPicPr preferRelativeResize="0"/>
          <p:nvPr/>
        </p:nvPicPr>
        <p:blipFill rotWithShape="1">
          <a:blip r:embed="rId7">
            <a:alphaModFix/>
          </a:blip>
          <a:srcRect/>
          <a:stretch/>
        </p:blipFill>
        <p:spPr>
          <a:xfrm>
            <a:off x="12304073" y="8058841"/>
            <a:ext cx="3234356" cy="133804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3"/>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31" name="Google Shape;831;p23"/>
          <p:cNvGrpSpPr/>
          <p:nvPr/>
        </p:nvGrpSpPr>
        <p:grpSpPr>
          <a:xfrm>
            <a:off x="800100" y="355600"/>
            <a:ext cx="16852900" cy="1825506"/>
            <a:chOff x="0" y="334222"/>
            <a:chExt cx="21435952" cy="325331"/>
          </a:xfrm>
        </p:grpSpPr>
        <p:cxnSp>
          <p:nvCxnSpPr>
            <p:cNvPr id="832" name="Google Shape;832;p23"/>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33" name="Google Shape;833;p23"/>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4" name="Google Shape;834;p23"/>
          <p:cNvSpPr txBox="1"/>
          <p:nvPr/>
        </p:nvSpPr>
        <p:spPr>
          <a:xfrm>
            <a:off x="391886" y="1926325"/>
            <a:ext cx="1635855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Contempla o custeio:</a:t>
            </a:r>
            <a:endParaRPr sz="1400" b="1" i="0" u="none" strike="noStrike" cap="none">
              <a:solidFill>
                <a:srgbClr val="000000"/>
              </a:solidFill>
              <a:latin typeface="Arial"/>
              <a:ea typeface="Arial"/>
              <a:cs typeface="Arial"/>
              <a:sym typeface="Arial"/>
            </a:endParaRPr>
          </a:p>
        </p:txBody>
      </p:sp>
      <p:sp>
        <p:nvSpPr>
          <p:cNvPr id="835" name="Google Shape;835;p23"/>
          <p:cNvSpPr/>
          <p:nvPr/>
        </p:nvSpPr>
        <p:spPr>
          <a:xfrm>
            <a:off x="262790" y="333015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23"/>
          <p:cNvSpPr txBox="1"/>
          <p:nvPr/>
        </p:nvSpPr>
        <p:spPr>
          <a:xfrm>
            <a:off x="391886" y="2787233"/>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37" name="Google Shape;837;p23"/>
          <p:cNvSpPr/>
          <p:nvPr/>
        </p:nvSpPr>
        <p:spPr>
          <a:xfrm>
            <a:off x="268061" y="2805009"/>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23"/>
          <p:cNvSpPr txBox="1"/>
          <p:nvPr/>
        </p:nvSpPr>
        <p:spPr>
          <a:xfrm>
            <a:off x="641168" y="2861283"/>
            <a:ext cx="55230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das equipes Multiprofissionais - eMulti;</a:t>
            </a:r>
            <a:endParaRPr sz="1400" b="0" i="0" u="none" strike="noStrike" cap="none">
              <a:solidFill>
                <a:srgbClr val="000000"/>
              </a:solidFill>
              <a:latin typeface="Arial"/>
              <a:ea typeface="Arial"/>
              <a:cs typeface="Arial"/>
              <a:sym typeface="Arial"/>
            </a:endParaRPr>
          </a:p>
        </p:txBody>
      </p:sp>
      <p:sp>
        <p:nvSpPr>
          <p:cNvPr id="839" name="Google Shape;839;p23"/>
          <p:cNvSpPr/>
          <p:nvPr/>
        </p:nvSpPr>
        <p:spPr>
          <a:xfrm>
            <a:off x="262790" y="386483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23"/>
          <p:cNvSpPr txBox="1"/>
          <p:nvPr/>
        </p:nvSpPr>
        <p:spPr>
          <a:xfrm>
            <a:off x="589493" y="3387308"/>
            <a:ext cx="61503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das equipes de Consultório na Rua - eCR;</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1" name="Google Shape;841;p23"/>
          <p:cNvSpPr/>
          <p:nvPr/>
        </p:nvSpPr>
        <p:spPr>
          <a:xfrm>
            <a:off x="262790" y="4427593"/>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23"/>
          <p:cNvSpPr txBox="1"/>
          <p:nvPr/>
        </p:nvSpPr>
        <p:spPr>
          <a:xfrm>
            <a:off x="589493" y="4496533"/>
            <a:ext cx="80949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IV - das equipes de Saúde da Família Ribeirinha - eSFR;</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3" name="Google Shape;843;p23"/>
          <p:cNvSpPr txBox="1"/>
          <p:nvPr/>
        </p:nvSpPr>
        <p:spPr>
          <a:xfrm>
            <a:off x="128422" y="3921982"/>
            <a:ext cx="6466826"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III - das Unidades Básicas de Saúde Fluvial - UBSF;</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4" name="Google Shape;844;p23"/>
          <p:cNvSpPr/>
          <p:nvPr/>
        </p:nvSpPr>
        <p:spPr>
          <a:xfrm>
            <a:off x="262790" y="6174490"/>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23"/>
          <p:cNvSpPr txBox="1"/>
          <p:nvPr/>
        </p:nvSpPr>
        <p:spPr>
          <a:xfrm>
            <a:off x="-1065124" y="6237487"/>
            <a:ext cx="11678304"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VII - programas de residência uniprofissional ou multiprofissional na APS;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6" name="Google Shape;846;p23"/>
          <p:cNvSpPr txBox="1"/>
          <p:nvPr/>
        </p:nvSpPr>
        <p:spPr>
          <a:xfrm>
            <a:off x="600060" y="6766313"/>
            <a:ext cx="4603254"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VIII - do Programa Saúde na Escola - PSE;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47" name="Google Shape;847;p23"/>
          <p:cNvSpPr/>
          <p:nvPr/>
        </p:nvSpPr>
        <p:spPr>
          <a:xfrm>
            <a:off x="262790" y="669963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3"/>
          <p:cNvSpPr/>
          <p:nvPr/>
        </p:nvSpPr>
        <p:spPr>
          <a:xfrm>
            <a:off x="262790" y="499084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3"/>
          <p:cNvSpPr txBox="1"/>
          <p:nvPr/>
        </p:nvSpPr>
        <p:spPr>
          <a:xfrm>
            <a:off x="574695" y="5047983"/>
            <a:ext cx="72867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 - das equipes de Atenção Primária Prisional - eAPP;</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0" name="Google Shape;850;p23"/>
          <p:cNvSpPr/>
          <p:nvPr/>
        </p:nvSpPr>
        <p:spPr>
          <a:xfrm>
            <a:off x="262790" y="5582666"/>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3"/>
          <p:cNvSpPr txBox="1"/>
          <p:nvPr/>
        </p:nvSpPr>
        <p:spPr>
          <a:xfrm>
            <a:off x="-761212" y="5642995"/>
            <a:ext cx="13457572"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 - ações de atenção integral à saúde dos adolescentes em situação de privação de liberdade;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2" name="Google Shape;852;p23"/>
          <p:cNvSpPr/>
          <p:nvPr/>
        </p:nvSpPr>
        <p:spPr>
          <a:xfrm>
            <a:off x="262791" y="7234312"/>
            <a:ext cx="15136236"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3"/>
          <p:cNvSpPr txBox="1"/>
          <p:nvPr/>
        </p:nvSpPr>
        <p:spPr>
          <a:xfrm>
            <a:off x="574694" y="7320033"/>
            <a:ext cx="90870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IX - do incentivo de ações de atividade física no âmbito da APS - IAF;</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4" name="Google Shape;854;p23"/>
          <p:cNvSpPr/>
          <p:nvPr/>
        </p:nvSpPr>
        <p:spPr>
          <a:xfrm>
            <a:off x="262791" y="7749936"/>
            <a:ext cx="14659158"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23"/>
          <p:cNvSpPr txBox="1"/>
          <p:nvPr/>
        </p:nvSpPr>
        <p:spPr>
          <a:xfrm>
            <a:off x="600080" y="7854708"/>
            <a:ext cx="100131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X - dos profissionais microscopistas;</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56" name="Google Shape;856;p23"/>
          <p:cNvSpPr/>
          <p:nvPr/>
        </p:nvSpPr>
        <p:spPr>
          <a:xfrm>
            <a:off x="262790" y="8275085"/>
            <a:ext cx="14301349"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23"/>
          <p:cNvSpPr/>
          <p:nvPr/>
        </p:nvSpPr>
        <p:spPr>
          <a:xfrm>
            <a:off x="268062" y="8790709"/>
            <a:ext cx="13964774"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23"/>
          <p:cNvSpPr txBox="1"/>
          <p:nvPr/>
        </p:nvSpPr>
        <p:spPr>
          <a:xfrm>
            <a:off x="-1738701" y="8408688"/>
            <a:ext cx="11678304"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XI - da Estratégia de Agentes Comunitários de Saúde - ACS; e</a:t>
            </a:r>
            <a:endParaRPr sz="1400" b="0" i="0" u="none" strike="noStrike" cap="none">
              <a:solidFill>
                <a:srgbClr val="000000"/>
              </a:solidFill>
              <a:latin typeface="Arial"/>
              <a:ea typeface="Arial"/>
              <a:cs typeface="Arial"/>
              <a:sym typeface="Arial"/>
            </a:endParaRPr>
          </a:p>
        </p:txBody>
      </p:sp>
      <p:sp>
        <p:nvSpPr>
          <p:cNvPr id="859" name="Google Shape;859;p23"/>
          <p:cNvSpPr txBox="1"/>
          <p:nvPr/>
        </p:nvSpPr>
        <p:spPr>
          <a:xfrm>
            <a:off x="574694" y="8914533"/>
            <a:ext cx="138189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XII - de outros programas, serviços, profissionais e composições por meio de ato normativo específico do MS;</a:t>
            </a:r>
            <a:endParaRPr sz="1400" b="0" i="0" u="none" strike="noStrike" cap="none">
              <a:solidFill>
                <a:srgbClr val="000000"/>
              </a:solidFill>
              <a:latin typeface="Arial"/>
              <a:ea typeface="Arial"/>
              <a:cs typeface="Arial"/>
              <a:sym typeface="Arial"/>
            </a:endParaRPr>
          </a:p>
        </p:txBody>
      </p:sp>
      <p:sp>
        <p:nvSpPr>
          <p:cNvPr id="860" name="Google Shape;860;p23"/>
          <p:cNvSpPr txBox="1"/>
          <p:nvPr/>
        </p:nvSpPr>
        <p:spPr>
          <a:xfrm>
            <a:off x="589493" y="6774058"/>
            <a:ext cx="6005700" cy="2700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VIII - do Programa Saúde na Escola - PSE;</a:t>
            </a:r>
            <a:endParaRPr sz="1400" b="0" i="0" u="none" strike="noStrike" cap="none">
              <a:solidFill>
                <a:srgbClr val="000000"/>
              </a:solidFill>
              <a:latin typeface="Arial"/>
              <a:ea typeface="Arial"/>
              <a:cs typeface="Arial"/>
              <a:sym typeface="Arial"/>
            </a:endParaRPr>
          </a:p>
        </p:txBody>
      </p:sp>
      <p:sp>
        <p:nvSpPr>
          <p:cNvPr id="861" name="Google Shape;861;p23"/>
          <p:cNvSpPr txBox="1"/>
          <p:nvPr/>
        </p:nvSpPr>
        <p:spPr>
          <a:xfrm>
            <a:off x="1403039" y="735876"/>
            <a:ext cx="16122962" cy="1147109"/>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IV - COMPONENTE PARA IMPLEMENTAÇÃO E A MANUTENÇÃO DE PROGRAMAS, SERVIÇOS, PROFISSIONAIS E OUTRAS COMPOSIÇÕES E EQUIPE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67" name="Google Shape;867;p24"/>
          <p:cNvGrpSpPr/>
          <p:nvPr/>
        </p:nvGrpSpPr>
        <p:grpSpPr>
          <a:xfrm>
            <a:off x="1182336" y="1136943"/>
            <a:ext cx="16076964" cy="243998"/>
            <a:chOff x="0" y="334222"/>
            <a:chExt cx="21435952" cy="325331"/>
          </a:xfrm>
        </p:grpSpPr>
        <p:cxnSp>
          <p:nvCxnSpPr>
            <p:cNvPr id="868" name="Google Shape;868;p24"/>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69" name="Google Shape;869;p24"/>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70" name="Google Shape;870;p24"/>
          <p:cNvSpPr txBox="1"/>
          <p:nvPr/>
        </p:nvSpPr>
        <p:spPr>
          <a:xfrm>
            <a:off x="1569293" y="1996250"/>
            <a:ext cx="16358553" cy="59093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Contempla o custeio:</a:t>
            </a:r>
            <a:endParaRPr sz="1400" b="1" i="0" u="none" strike="noStrike" cap="none">
              <a:solidFill>
                <a:srgbClr val="000000"/>
              </a:solidFill>
              <a:latin typeface="Arial"/>
              <a:ea typeface="Arial"/>
              <a:cs typeface="Arial"/>
              <a:sym typeface="Arial"/>
            </a:endParaRPr>
          </a:p>
        </p:txBody>
      </p:sp>
      <p:sp>
        <p:nvSpPr>
          <p:cNvPr id="871" name="Google Shape;871;p24"/>
          <p:cNvSpPr/>
          <p:nvPr/>
        </p:nvSpPr>
        <p:spPr>
          <a:xfrm>
            <a:off x="608059" y="3615018"/>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4"/>
          <p:cNvSpPr txBox="1"/>
          <p:nvPr/>
        </p:nvSpPr>
        <p:spPr>
          <a:xfrm>
            <a:off x="737155" y="3072093"/>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73" name="Google Shape;873;p24"/>
          <p:cNvSpPr/>
          <p:nvPr/>
        </p:nvSpPr>
        <p:spPr>
          <a:xfrm>
            <a:off x="613330" y="3089869"/>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24"/>
          <p:cNvSpPr txBox="1"/>
          <p:nvPr/>
        </p:nvSpPr>
        <p:spPr>
          <a:xfrm>
            <a:off x="934762" y="3142018"/>
            <a:ext cx="52401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 - das equipes de Saúde Bucal - eSB;</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75" name="Google Shape;875;p24"/>
          <p:cNvSpPr/>
          <p:nvPr/>
        </p:nvSpPr>
        <p:spPr>
          <a:xfrm>
            <a:off x="608059" y="414969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24"/>
          <p:cNvSpPr txBox="1"/>
          <p:nvPr/>
        </p:nvSpPr>
        <p:spPr>
          <a:xfrm>
            <a:off x="934762" y="3707018"/>
            <a:ext cx="8352000" cy="648600"/>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 - das Unidades Odontológicas Móveis - UOM;</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77" name="Google Shape;877;p24"/>
          <p:cNvSpPr/>
          <p:nvPr/>
        </p:nvSpPr>
        <p:spPr>
          <a:xfrm>
            <a:off x="608059" y="4712453"/>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24"/>
          <p:cNvSpPr txBox="1"/>
          <p:nvPr/>
        </p:nvSpPr>
        <p:spPr>
          <a:xfrm>
            <a:off x="645366" y="4781388"/>
            <a:ext cx="7359094"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IV - dos Laboratórios Regionais de Prótese Dentária - LRPD; e</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79" name="Google Shape;879;p24"/>
          <p:cNvSpPr txBox="1"/>
          <p:nvPr/>
        </p:nvSpPr>
        <p:spPr>
          <a:xfrm>
            <a:off x="862804" y="4216367"/>
            <a:ext cx="6466826"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III - dos Centros de Especialidades Odontológicas - CEO;</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80" name="Google Shape;880;p24"/>
          <p:cNvSpPr/>
          <p:nvPr/>
        </p:nvSpPr>
        <p:spPr>
          <a:xfrm>
            <a:off x="608059" y="5275702"/>
            <a:ext cx="15408841" cy="467999"/>
          </a:xfrm>
          <a:custGeom>
            <a:avLst/>
            <a:gdLst/>
            <a:ahLst/>
            <a:cxnLst/>
            <a:rect l="l" t="t" r="r" b="b"/>
            <a:pathLst>
              <a:path w="29148596" h="885304" extrusionOk="0">
                <a:moveTo>
                  <a:pt x="29024138" y="885304"/>
                </a:moveTo>
                <a:lnTo>
                  <a:pt x="124460" y="885304"/>
                </a:lnTo>
                <a:cubicBezTo>
                  <a:pt x="55880" y="885304"/>
                  <a:pt x="0" y="829424"/>
                  <a:pt x="0" y="760844"/>
                </a:cubicBezTo>
                <a:lnTo>
                  <a:pt x="0" y="124460"/>
                </a:lnTo>
                <a:cubicBezTo>
                  <a:pt x="0" y="55880"/>
                  <a:pt x="55880" y="0"/>
                  <a:pt x="124460" y="0"/>
                </a:cubicBezTo>
                <a:lnTo>
                  <a:pt x="29024138" y="0"/>
                </a:lnTo>
                <a:cubicBezTo>
                  <a:pt x="29092717" y="0"/>
                  <a:pt x="29148596" y="55880"/>
                  <a:pt x="29148596" y="124460"/>
                </a:cubicBezTo>
                <a:lnTo>
                  <a:pt x="29148596" y="760844"/>
                </a:lnTo>
                <a:cubicBezTo>
                  <a:pt x="29148596" y="829424"/>
                  <a:pt x="29092717" y="885304"/>
                  <a:pt x="29024138" y="88530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24"/>
          <p:cNvSpPr txBox="1"/>
          <p:nvPr/>
        </p:nvSpPr>
        <p:spPr>
          <a:xfrm>
            <a:off x="0" y="5315630"/>
            <a:ext cx="8503223" cy="755848"/>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V - dos Serviços de Especialidades em Saúde Bucal - Sesb.</a:t>
            </a:r>
            <a:endParaRPr sz="1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882" name="Google Shape;882;p24"/>
          <p:cNvSpPr txBox="1"/>
          <p:nvPr/>
        </p:nvSpPr>
        <p:spPr>
          <a:xfrm>
            <a:off x="1473026" y="879751"/>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IV - COMPONENTE PARA ATENÇÃO À SAÚDE BUCAL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25"/>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888" name="Google Shape;888;p25"/>
          <p:cNvGrpSpPr/>
          <p:nvPr/>
        </p:nvGrpSpPr>
        <p:grpSpPr>
          <a:xfrm>
            <a:off x="1182336" y="1136943"/>
            <a:ext cx="16076964" cy="243998"/>
            <a:chOff x="0" y="334222"/>
            <a:chExt cx="21435952" cy="325331"/>
          </a:xfrm>
        </p:grpSpPr>
        <p:cxnSp>
          <p:nvCxnSpPr>
            <p:cNvPr id="889" name="Google Shape;889;p2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890" name="Google Shape;890;p2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91" name="Google Shape;891;p25"/>
          <p:cNvSpPr txBox="1"/>
          <p:nvPr/>
        </p:nvSpPr>
        <p:spPr>
          <a:xfrm>
            <a:off x="1473026" y="879751"/>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VI - COMPONENTE PER CAPITA DE BASE POPULACIONAL</a:t>
            </a:r>
            <a:endParaRPr sz="1400" b="0" i="0" u="none" strike="noStrike" cap="none">
              <a:solidFill>
                <a:srgbClr val="000000"/>
              </a:solidFill>
              <a:latin typeface="Arial"/>
              <a:ea typeface="Arial"/>
              <a:cs typeface="Arial"/>
              <a:sym typeface="Arial"/>
            </a:endParaRPr>
          </a:p>
        </p:txBody>
      </p:sp>
      <p:sp>
        <p:nvSpPr>
          <p:cNvPr id="892" name="Google Shape;892;p25"/>
          <p:cNvSpPr txBox="1"/>
          <p:nvPr/>
        </p:nvSpPr>
        <p:spPr>
          <a:xfrm>
            <a:off x="986537" y="2585126"/>
            <a:ext cx="13588870" cy="63817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I - das equipes Multiprofissionais - eMulti;</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893" name="Google Shape;893;p25"/>
          <p:cNvSpPr/>
          <p:nvPr/>
        </p:nvSpPr>
        <p:spPr>
          <a:xfrm>
            <a:off x="862712" y="2602902"/>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5"/>
          <p:cNvSpPr txBox="1"/>
          <p:nvPr/>
        </p:nvSpPr>
        <p:spPr>
          <a:xfrm>
            <a:off x="1399040" y="2893166"/>
            <a:ext cx="14336186" cy="612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cálculo do componente demográfico de base municipal e distrital para ações no âmbito da APS considerará a estimativa populacional dos municípios e Distrito Federal divulgada pelo IBGE ou o Censo Demográfico do IBGE, o que for mais recente.</a:t>
            </a:r>
            <a:endParaRPr sz="1400" b="0" i="0" u="none" strike="noStrike" cap="none">
              <a:solidFill>
                <a:srgbClr val="000000"/>
              </a:solidFill>
              <a:latin typeface="Arial"/>
              <a:ea typeface="Arial"/>
              <a:cs typeface="Arial"/>
              <a:sym typeface="Arial"/>
            </a:endParaRPr>
          </a:p>
        </p:txBody>
      </p:sp>
      <p:sp>
        <p:nvSpPr>
          <p:cNvPr id="895" name="Google Shape;895;p25"/>
          <p:cNvSpPr/>
          <p:nvPr/>
        </p:nvSpPr>
        <p:spPr>
          <a:xfrm>
            <a:off x="862712" y="3907434"/>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5"/>
          <p:cNvSpPr txBox="1"/>
          <p:nvPr/>
        </p:nvSpPr>
        <p:spPr>
          <a:xfrm>
            <a:off x="3622159" y="4283759"/>
            <a:ext cx="9630519"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valor per capita será definido anualmente em ato normativo do Ministério da Saúde</a:t>
            </a:r>
            <a:endParaRPr sz="1400" b="0" i="0" u="none" strike="noStrike" cap="none">
              <a:solidFill>
                <a:srgbClr val="000000"/>
              </a:solidFill>
              <a:latin typeface="Arial"/>
              <a:ea typeface="Arial"/>
              <a:cs typeface="Arial"/>
              <a:sym typeface="Arial"/>
            </a:endParaRPr>
          </a:p>
        </p:txBody>
      </p:sp>
      <p:sp>
        <p:nvSpPr>
          <p:cNvPr id="897" name="Google Shape;897;p25"/>
          <p:cNvSpPr/>
          <p:nvPr/>
        </p:nvSpPr>
        <p:spPr>
          <a:xfrm>
            <a:off x="853187" y="5211687"/>
            <a:ext cx="15408841" cy="1170904"/>
          </a:xfrm>
          <a:custGeom>
            <a:avLst/>
            <a:gdLst/>
            <a:ahLst/>
            <a:cxnLst/>
            <a:rect l="l" t="t" r="r" b="b"/>
            <a:pathLst>
              <a:path w="29148596" h="2214974" extrusionOk="0">
                <a:moveTo>
                  <a:pt x="29024138" y="2214973"/>
                </a:moveTo>
                <a:lnTo>
                  <a:pt x="124460" y="2214973"/>
                </a:lnTo>
                <a:cubicBezTo>
                  <a:pt x="55880" y="2214973"/>
                  <a:pt x="0" y="2159093"/>
                  <a:pt x="0" y="2090513"/>
                </a:cubicBezTo>
                <a:lnTo>
                  <a:pt x="0" y="124460"/>
                </a:lnTo>
                <a:cubicBezTo>
                  <a:pt x="0" y="55880"/>
                  <a:pt x="55880" y="0"/>
                  <a:pt x="124460" y="0"/>
                </a:cubicBezTo>
                <a:lnTo>
                  <a:pt x="29024138" y="0"/>
                </a:lnTo>
                <a:cubicBezTo>
                  <a:pt x="29092717" y="0"/>
                  <a:pt x="29148596" y="55880"/>
                  <a:pt x="29148596" y="124460"/>
                </a:cubicBezTo>
                <a:lnTo>
                  <a:pt x="29148596" y="2090513"/>
                </a:lnTo>
                <a:cubicBezTo>
                  <a:pt x="29148596" y="2159093"/>
                  <a:pt x="29092717" y="2214974"/>
                  <a:pt x="29024138" y="221497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5"/>
          <p:cNvSpPr txBox="1"/>
          <p:nvPr/>
        </p:nvSpPr>
        <p:spPr>
          <a:xfrm>
            <a:off x="2590800" y="5619403"/>
            <a:ext cx="11254535"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1" i="0" u="none" strike="noStrike" cap="none">
                <a:solidFill>
                  <a:srgbClr val="000000"/>
                </a:solidFill>
                <a:latin typeface="Poppins"/>
                <a:ea typeface="Poppins"/>
                <a:cs typeface="Poppins"/>
                <a:sym typeface="Poppins"/>
              </a:rPr>
              <a:t>Valor per capita x Pop IBGE = Valor total de repasse anual/ 12 parcelas iguais de custeio mensal</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grpSp>
        <p:nvGrpSpPr>
          <p:cNvPr id="903" name="Google Shape;903;p26"/>
          <p:cNvGrpSpPr/>
          <p:nvPr/>
        </p:nvGrpSpPr>
        <p:grpSpPr>
          <a:xfrm>
            <a:off x="837524" y="502402"/>
            <a:ext cx="16076964" cy="243998"/>
            <a:chOff x="0" y="334222"/>
            <a:chExt cx="21435952" cy="325331"/>
          </a:xfrm>
        </p:grpSpPr>
        <p:cxnSp>
          <p:nvCxnSpPr>
            <p:cNvPr id="904" name="Google Shape;904;p2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05" name="Google Shape;905;p2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06" name="Google Shape;906;p26"/>
          <p:cNvSpPr/>
          <p:nvPr/>
        </p:nvSpPr>
        <p:spPr>
          <a:xfrm>
            <a:off x="740542" y="1633291"/>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6"/>
          <p:cNvSpPr/>
          <p:nvPr/>
        </p:nvSpPr>
        <p:spPr>
          <a:xfrm>
            <a:off x="740542" y="3310193"/>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26"/>
          <p:cNvSpPr/>
          <p:nvPr/>
        </p:nvSpPr>
        <p:spPr>
          <a:xfrm>
            <a:off x="740542" y="4988858"/>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6"/>
          <p:cNvSpPr/>
          <p:nvPr/>
        </p:nvSpPr>
        <p:spPr>
          <a:xfrm>
            <a:off x="1078225" y="1970295"/>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0" name="Google Shape;910;p26"/>
          <p:cNvSpPr txBox="1"/>
          <p:nvPr/>
        </p:nvSpPr>
        <p:spPr>
          <a:xfrm>
            <a:off x="1175207" y="268462"/>
            <a:ext cx="15495585" cy="477938"/>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COMPENSAÇÃO</a:t>
            </a:r>
            <a:endParaRPr sz="1400" b="0" i="0" u="none" strike="noStrike" cap="none">
              <a:solidFill>
                <a:srgbClr val="000000"/>
              </a:solidFill>
              <a:latin typeface="Arial"/>
              <a:ea typeface="Arial"/>
              <a:cs typeface="Arial"/>
              <a:sym typeface="Arial"/>
            </a:endParaRPr>
          </a:p>
        </p:txBody>
      </p:sp>
      <p:sp>
        <p:nvSpPr>
          <p:cNvPr id="911" name="Google Shape;911;p26"/>
          <p:cNvSpPr txBox="1"/>
          <p:nvPr/>
        </p:nvSpPr>
        <p:spPr>
          <a:xfrm>
            <a:off x="2110537" y="2075812"/>
            <a:ext cx="13624849"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Os municípios e Distrito Federal que apresentarem redução dos valores dos componentes recebidos no âmbito da APS, em comparação com os valores nominais recebidos nas últimas doze parcelas anteriores a vigência desta Portaria</a:t>
            </a:r>
            <a:endParaRPr sz="1400" b="0" i="0" u="none" strike="noStrike" cap="none">
              <a:solidFill>
                <a:srgbClr val="000000"/>
              </a:solidFill>
              <a:latin typeface="Arial"/>
              <a:ea typeface="Arial"/>
              <a:cs typeface="Arial"/>
              <a:sym typeface="Arial"/>
            </a:endParaRPr>
          </a:p>
        </p:txBody>
      </p:sp>
      <p:sp>
        <p:nvSpPr>
          <p:cNvPr id="912" name="Google Shape;912;p26"/>
          <p:cNvSpPr/>
          <p:nvPr/>
        </p:nvSpPr>
        <p:spPr>
          <a:xfrm>
            <a:off x="1078225" y="364807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3" name="Google Shape;913;p26"/>
          <p:cNvSpPr/>
          <p:nvPr/>
        </p:nvSpPr>
        <p:spPr>
          <a:xfrm>
            <a:off x="1078225" y="5322233"/>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4" name="Google Shape;914;p26"/>
          <p:cNvSpPr txBox="1"/>
          <p:nvPr/>
        </p:nvSpPr>
        <p:spPr>
          <a:xfrm>
            <a:off x="2110537" y="3752715"/>
            <a:ext cx="13725935"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Farão jus, até saírem da situação de perda, a um valor adicional mensal de compensação, </a:t>
            </a:r>
            <a:r>
              <a:rPr lang="en-US" sz="1754" b="1" i="0" u="none" strike="noStrike" cap="none">
                <a:solidFill>
                  <a:srgbClr val="000000"/>
                </a:solidFill>
                <a:latin typeface="Poppins"/>
                <a:ea typeface="Poppins"/>
                <a:cs typeface="Poppins"/>
                <a:sym typeface="Poppins"/>
              </a:rPr>
              <a:t>correspondente ao valor da redução acrescido de 10%,</a:t>
            </a:r>
            <a:r>
              <a:rPr lang="en-US" sz="1754" b="0" i="0" u="none" strike="noStrike" cap="none">
                <a:solidFill>
                  <a:srgbClr val="000000"/>
                </a:solidFill>
                <a:latin typeface="Poppins"/>
                <a:ea typeface="Poppins"/>
                <a:cs typeface="Poppins"/>
                <a:sym typeface="Poppins"/>
              </a:rPr>
              <a:t> desde que seja mantido o quantitativo equivalente de eSF e eAP.</a:t>
            </a:r>
            <a:endParaRPr sz="1400" b="0" i="0" u="none" strike="noStrike" cap="none">
              <a:solidFill>
                <a:srgbClr val="000000"/>
              </a:solidFill>
              <a:latin typeface="Arial"/>
              <a:ea typeface="Arial"/>
              <a:cs typeface="Arial"/>
              <a:sym typeface="Arial"/>
            </a:endParaRPr>
          </a:p>
        </p:txBody>
      </p:sp>
      <p:sp>
        <p:nvSpPr>
          <p:cNvPr id="915" name="Google Shape;915;p26"/>
          <p:cNvSpPr txBox="1"/>
          <p:nvPr/>
        </p:nvSpPr>
        <p:spPr>
          <a:xfrm>
            <a:off x="2135352" y="5427008"/>
            <a:ext cx="13701120"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sairão da situação de redução no caso de implantação de novas eSF e eAP ou de reajuste dos valores de equipes, desde que seja mantido o quantitativo equivalente de eSF e eAP</a:t>
            </a:r>
            <a:endParaRPr sz="1400" b="0" i="0" u="none" strike="noStrike" cap="none">
              <a:solidFill>
                <a:srgbClr val="000000"/>
              </a:solidFill>
              <a:latin typeface="Arial"/>
              <a:ea typeface="Arial"/>
              <a:cs typeface="Arial"/>
              <a:sym typeface="Arial"/>
            </a:endParaRPr>
          </a:p>
        </p:txBody>
      </p:sp>
      <p:sp>
        <p:nvSpPr>
          <p:cNvPr id="916" name="Google Shape;916;p26"/>
          <p:cNvSpPr/>
          <p:nvPr/>
        </p:nvSpPr>
        <p:spPr>
          <a:xfrm>
            <a:off x="740542" y="6667522"/>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26"/>
          <p:cNvSpPr/>
          <p:nvPr/>
        </p:nvSpPr>
        <p:spPr>
          <a:xfrm>
            <a:off x="1078225" y="7004526"/>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3">
              <a:alphaModFix/>
            </a:blip>
            <a:stretch>
              <a:fillRect/>
            </a:stretch>
          </a:blipFill>
          <a:ln>
            <a:noFill/>
          </a:ln>
        </p:spPr>
      </p:sp>
      <p:sp>
        <p:nvSpPr>
          <p:cNvPr id="918" name="Google Shape;918;p26"/>
          <p:cNvSpPr txBox="1"/>
          <p:nvPr/>
        </p:nvSpPr>
        <p:spPr>
          <a:xfrm>
            <a:off x="2135352" y="7162822"/>
            <a:ext cx="13887000" cy="383695"/>
          </a:xfrm>
          <a:prstGeom prst="rect">
            <a:avLst/>
          </a:prstGeom>
          <a:noFill/>
          <a:ln>
            <a:noFill/>
          </a:ln>
        </p:spPr>
        <p:txBody>
          <a:bodyPr spcFirstLastPara="1" wrap="square" lIns="0" tIns="0" rIns="0" bIns="0" anchor="t" anchorCtr="0">
            <a:spAutoFit/>
          </a:bodyPr>
          <a:lstStyle/>
          <a:p>
            <a:pPr marL="0" marR="0" lvl="0" indent="0" algn="l" rtl="0">
              <a:lnSpc>
                <a:spcPct val="140033"/>
              </a:lnSpc>
              <a:spcBef>
                <a:spcPts val="0"/>
              </a:spcBef>
              <a:spcAft>
                <a:spcPts val="0"/>
              </a:spcAft>
              <a:buClr>
                <a:srgbClr val="000000"/>
              </a:buClr>
              <a:buSzPts val="1781"/>
              <a:buFont typeface="Arial"/>
              <a:buNone/>
            </a:pPr>
            <a:r>
              <a:rPr lang="en-US" sz="1781" b="0" i="0" u="none" strike="noStrike" cap="none">
                <a:solidFill>
                  <a:srgbClr val="000000"/>
                </a:solidFill>
                <a:latin typeface="Poppins"/>
                <a:ea typeface="Poppins"/>
                <a:cs typeface="Poppins"/>
                <a:sym typeface="Poppins"/>
              </a:rPr>
              <a:t>São 1010  municípios enquadrados neste perfil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1"/>
          <p:cNvSpPr/>
          <p:nvPr/>
        </p:nvSpPr>
        <p:spPr>
          <a:xfrm>
            <a:off x="14507027" y="6898450"/>
            <a:ext cx="10471590" cy="5235795"/>
          </a:xfrm>
          <a:custGeom>
            <a:rect b="b" l="l" r="r" t="t"/>
            <a:pathLst>
              <a:path extrusionOk="0" h="5235795" w="10471590">
                <a:moveTo>
                  <a:pt x="0" y="0"/>
                </a:moveTo>
                <a:lnTo>
                  <a:pt x="10471590" y="0"/>
                </a:lnTo>
                <a:lnTo>
                  <a:pt x="10471590" y="5235795"/>
                </a:lnTo>
                <a:lnTo>
                  <a:pt x="0" y="5235795"/>
                </a:lnTo>
                <a:lnTo>
                  <a:pt x="0" y="0"/>
                </a:lnTo>
                <a:close/>
              </a:path>
            </a:pathLst>
          </a:custGeom>
          <a:blipFill rotWithShape="1">
            <a:blip r:embed="rId3">
              <a:alphaModFix/>
            </a:blip>
            <a:stretch>
              <a:fillRect b="0" l="0" r="0" t="0"/>
            </a:stretch>
          </a:blipFill>
          <a:ln>
            <a:noFill/>
          </a:ln>
        </p:spPr>
      </p:sp>
      <p:sp>
        <p:nvSpPr>
          <p:cNvPr id="1075" name="Google Shape;1075;p1"/>
          <p:cNvSpPr/>
          <p:nvPr/>
        </p:nvSpPr>
        <p:spPr>
          <a:xfrm>
            <a:off x="1221618" y="4277422"/>
            <a:ext cx="2293568" cy="2622987"/>
          </a:xfrm>
          <a:custGeom>
            <a:rect b="b" l="l" r="r" t="t"/>
            <a:pathLst>
              <a:path extrusionOk="0" h="2812855" w="245959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6" name="Google Shape;1076;p1"/>
          <p:cNvGrpSpPr/>
          <p:nvPr/>
        </p:nvGrpSpPr>
        <p:grpSpPr>
          <a:xfrm>
            <a:off x="1173740" y="1013209"/>
            <a:ext cx="16076925" cy="243900"/>
            <a:chOff x="0" y="334222"/>
            <a:chExt cx="21435900" cy="325200"/>
          </a:xfrm>
        </p:grpSpPr>
        <p:cxnSp>
          <p:nvCxnSpPr>
            <p:cNvPr id="1077" name="Google Shape;1077;p1"/>
            <p:cNvCxnSpPr/>
            <p:nvPr/>
          </p:nvCxnSpPr>
          <p:spPr>
            <a:xfrm>
              <a:off x="0" y="501650"/>
              <a:ext cx="21435900" cy="0"/>
            </a:xfrm>
            <a:prstGeom prst="straightConnector1">
              <a:avLst/>
            </a:prstGeom>
            <a:noFill/>
            <a:ln cap="rnd" cmpd="sng" w="952500">
              <a:solidFill>
                <a:srgbClr val="F5B335"/>
              </a:solidFill>
              <a:prstDash val="solid"/>
              <a:round/>
              <a:headEnd len="sm" w="sm" type="none"/>
              <a:tailEnd len="sm" w="sm" type="none"/>
            </a:ln>
          </p:spPr>
        </p:cxnSp>
        <p:sp>
          <p:nvSpPr>
            <p:cNvPr id="1078" name="Google Shape;1078;p1"/>
            <p:cNvSpPr txBox="1"/>
            <p:nvPr/>
          </p:nvSpPr>
          <p:spPr>
            <a:xfrm>
              <a:off x="3335043" y="334222"/>
              <a:ext cx="14766000" cy="325200"/>
            </a:xfrm>
            <a:prstGeom prst="rect">
              <a:avLst/>
            </a:prstGeom>
            <a:noFill/>
            <a:ln>
              <a:noFill/>
            </a:ln>
          </p:spPr>
          <p:txBody>
            <a:bodyPr anchorCtr="0" anchor="t" bIns="0" lIns="0" spcFirstLastPara="1" rIns="0" wrap="square" tIns="0">
              <a:spAutoFit/>
            </a:bodyPr>
            <a:lstStyle/>
            <a:p>
              <a:pPr indent="0" lvl="0" marL="0" marR="0" rtl="0" algn="ctr">
                <a:lnSpc>
                  <a:spcPct val="115555"/>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1079" name="Google Shape;1079;p1"/>
          <p:cNvPicPr preferRelativeResize="0"/>
          <p:nvPr/>
        </p:nvPicPr>
        <p:blipFill rotWithShape="1">
          <a:blip r:embed="rId4">
            <a:alphaModFix/>
          </a:blip>
          <a:srcRect b="0" l="0" r="0" t="0"/>
          <a:stretch/>
        </p:blipFill>
        <p:spPr>
          <a:xfrm>
            <a:off x="389557" y="5235856"/>
            <a:ext cx="716160" cy="476246"/>
          </a:xfrm>
          <a:prstGeom prst="rect">
            <a:avLst/>
          </a:prstGeom>
          <a:noFill/>
          <a:ln>
            <a:noFill/>
          </a:ln>
        </p:spPr>
      </p:pic>
      <p:sp>
        <p:nvSpPr>
          <p:cNvPr id="1080" name="Google Shape;1080;p1"/>
          <p:cNvSpPr txBox="1"/>
          <p:nvPr/>
        </p:nvSpPr>
        <p:spPr>
          <a:xfrm>
            <a:off x="1392664" y="1933649"/>
            <a:ext cx="16358700" cy="2954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Considerando um município IVS 4 + Porte populacional 2 (25 mil hab) =  estrato 3</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Valor por equipe Saúde da Família</a:t>
            </a:r>
            <a:endParaRPr b="0" i="0" sz="14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1081" name="Google Shape;1081;p1"/>
          <p:cNvSpPr txBox="1"/>
          <p:nvPr/>
        </p:nvSpPr>
        <p:spPr>
          <a:xfrm>
            <a:off x="1630017" y="2821304"/>
            <a:ext cx="1290000" cy="1322100"/>
          </a:xfrm>
          <a:prstGeom prst="rect">
            <a:avLst/>
          </a:prstGeom>
          <a:noFill/>
          <a:ln>
            <a:noFill/>
          </a:ln>
        </p:spPr>
        <p:txBody>
          <a:bodyPr anchorCtr="0" anchor="t" bIns="0" lIns="0" spcFirstLastPara="1" rIns="0" wrap="square" tIns="0">
            <a:spAutoFit/>
          </a:bodyPr>
          <a:lstStyle/>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rgbClr val="C00000"/>
                </a:solidFill>
                <a:latin typeface="Arial"/>
                <a:ea typeface="Arial"/>
                <a:cs typeface="Arial"/>
                <a:sym typeface="Arial"/>
              </a:rPr>
              <a:t>FIXO</a:t>
            </a:r>
            <a:endParaRPr b="1" i="0" sz="1400" u="none" cap="none" strike="noStrike">
              <a:solidFill>
                <a:srgbClr val="C00000"/>
              </a:solidFill>
              <a:latin typeface="Arial"/>
              <a:ea typeface="Arial"/>
              <a:cs typeface="Arial"/>
              <a:sym typeface="Arial"/>
            </a:endParaRPr>
          </a:p>
        </p:txBody>
      </p:sp>
      <p:sp>
        <p:nvSpPr>
          <p:cNvPr id="1082" name="Google Shape;1082;p1"/>
          <p:cNvSpPr txBox="1"/>
          <p:nvPr/>
        </p:nvSpPr>
        <p:spPr>
          <a:xfrm>
            <a:off x="1473026" y="879751"/>
            <a:ext cx="15495600" cy="573600"/>
          </a:xfrm>
          <a:prstGeom prst="rect">
            <a:avLst/>
          </a:prstGeom>
          <a:noFill/>
          <a:ln>
            <a:noFill/>
          </a:ln>
        </p:spPr>
        <p:txBody>
          <a:bodyPr anchorCtr="0" anchor="t" bIns="0" lIns="0" spcFirstLastPara="1" rIns="0" wrap="square" tIns="0">
            <a:spAutoFit/>
          </a:bodyPr>
          <a:lstStyle/>
          <a:p>
            <a:pPr indent="0" lvl="0" marL="0" marR="0" rtl="0" algn="l">
              <a:lnSpc>
                <a:spcPct val="129996"/>
              </a:lnSpc>
              <a:spcBef>
                <a:spcPts val="0"/>
              </a:spcBef>
              <a:spcAft>
                <a:spcPts val="0"/>
              </a:spcAft>
              <a:buClr>
                <a:srgbClr val="000000"/>
              </a:buClr>
              <a:buSzPts val="2867"/>
              <a:buFont typeface="Arial"/>
              <a:buNone/>
            </a:pPr>
            <a:r>
              <a:rPr b="1" i="0" lang="en-US" sz="2867" u="none" cap="none" strike="noStrike">
                <a:solidFill>
                  <a:srgbClr val="FFFFFF"/>
                </a:solidFill>
                <a:latin typeface="Poppins"/>
                <a:ea typeface="Poppins"/>
                <a:cs typeface="Poppins"/>
                <a:sym typeface="Poppins"/>
              </a:rPr>
              <a:t>EXEMPLO DE UMA </a:t>
            </a:r>
            <a:r>
              <a:rPr b="1" i="0" lang="en-US" sz="2867" u="none" cap="none" strike="noStrike">
                <a:solidFill>
                  <a:srgbClr val="C00000"/>
                </a:solidFill>
                <a:latin typeface="Poppins"/>
                <a:ea typeface="Poppins"/>
                <a:cs typeface="Poppins"/>
                <a:sym typeface="Poppins"/>
              </a:rPr>
              <a:t>eSF MUNICÍPIO ESTRATO 3</a:t>
            </a:r>
            <a:endParaRPr b="0" i="0" sz="1400" u="none" cap="none" strike="noStrike">
              <a:solidFill>
                <a:srgbClr val="C00000"/>
              </a:solidFill>
              <a:latin typeface="Arial"/>
              <a:ea typeface="Arial"/>
              <a:cs typeface="Arial"/>
              <a:sym typeface="Arial"/>
            </a:endParaRPr>
          </a:p>
        </p:txBody>
      </p:sp>
      <p:sp>
        <p:nvSpPr>
          <p:cNvPr id="1083" name="Google Shape;1083;p1"/>
          <p:cNvSpPr txBox="1"/>
          <p:nvPr/>
        </p:nvSpPr>
        <p:spPr>
          <a:xfrm>
            <a:off x="1511126" y="5212377"/>
            <a:ext cx="2448900" cy="501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755"/>
              <a:buFont typeface="Arial"/>
              <a:buNone/>
            </a:pPr>
            <a:r>
              <a:rPr b="1" i="0" lang="en-US" sz="2755" u="none" cap="none" strike="noStrike">
                <a:solidFill>
                  <a:srgbClr val="000000"/>
                </a:solidFill>
                <a:latin typeface="Poppins"/>
                <a:ea typeface="Poppins"/>
                <a:cs typeface="Poppins"/>
                <a:sym typeface="Poppins"/>
              </a:rPr>
              <a:t>14.000,00</a:t>
            </a:r>
            <a:endParaRPr b="0" i="0" sz="1400" u="none" cap="none" strike="noStrike">
              <a:solidFill>
                <a:srgbClr val="000000"/>
              </a:solidFill>
              <a:latin typeface="Arial"/>
              <a:ea typeface="Arial"/>
              <a:cs typeface="Arial"/>
              <a:sym typeface="Arial"/>
            </a:endParaRPr>
          </a:p>
        </p:txBody>
      </p:sp>
      <p:sp>
        <p:nvSpPr>
          <p:cNvPr id="1084" name="Google Shape;1084;p1"/>
          <p:cNvSpPr/>
          <p:nvPr/>
        </p:nvSpPr>
        <p:spPr>
          <a:xfrm>
            <a:off x="4378612" y="4284114"/>
            <a:ext cx="2973833" cy="550638"/>
          </a:xfrm>
          <a:custGeom>
            <a:rect b="b" l="l" r="r" t="t"/>
            <a:pathLst>
              <a:path extrusionOk="0" h="1043864" w="5637599">
                <a:moveTo>
                  <a:pt x="5513138" y="1043864"/>
                </a:moveTo>
                <a:lnTo>
                  <a:pt x="124460" y="1043864"/>
                </a:lnTo>
                <a:cubicBezTo>
                  <a:pt x="55880" y="1043864"/>
                  <a:pt x="0" y="987984"/>
                  <a:pt x="0" y="919404"/>
                </a:cubicBezTo>
                <a:lnTo>
                  <a:pt x="0" y="124460"/>
                </a:lnTo>
                <a:cubicBezTo>
                  <a:pt x="0" y="55880"/>
                  <a:pt x="55880" y="0"/>
                  <a:pt x="124460" y="0"/>
                </a:cubicBezTo>
                <a:lnTo>
                  <a:pt x="5513139" y="0"/>
                </a:lnTo>
                <a:cubicBezTo>
                  <a:pt x="5581719" y="0"/>
                  <a:pt x="5637599" y="55880"/>
                  <a:pt x="5637599" y="124460"/>
                </a:cubicBezTo>
                <a:lnTo>
                  <a:pt x="5637599" y="919404"/>
                </a:lnTo>
                <a:cubicBezTo>
                  <a:pt x="5637599" y="987984"/>
                  <a:pt x="5581719" y="1043864"/>
                  <a:pt x="5513139"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
          <p:cNvSpPr/>
          <p:nvPr/>
        </p:nvSpPr>
        <p:spPr>
          <a:xfrm>
            <a:off x="4363308" y="4954181"/>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
          <p:cNvSpPr/>
          <p:nvPr/>
        </p:nvSpPr>
        <p:spPr>
          <a:xfrm>
            <a:off x="4378612" y="5610775"/>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
          <p:cNvSpPr/>
          <p:nvPr/>
        </p:nvSpPr>
        <p:spPr>
          <a:xfrm>
            <a:off x="4378612" y="6248318"/>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
          <p:cNvSpPr txBox="1"/>
          <p:nvPr/>
        </p:nvSpPr>
        <p:spPr>
          <a:xfrm>
            <a:off x="4713526" y="4327478"/>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8.000,00</a:t>
            </a:r>
            <a:endParaRPr b="0" i="0" sz="1400" u="none" cap="none" strike="noStrike">
              <a:solidFill>
                <a:srgbClr val="000000"/>
              </a:solidFill>
              <a:latin typeface="Arial"/>
              <a:ea typeface="Arial"/>
              <a:cs typeface="Arial"/>
              <a:sym typeface="Arial"/>
            </a:endParaRPr>
          </a:p>
        </p:txBody>
      </p:sp>
      <p:sp>
        <p:nvSpPr>
          <p:cNvPr id="1089" name="Google Shape;1089;p1"/>
          <p:cNvSpPr txBox="1"/>
          <p:nvPr/>
        </p:nvSpPr>
        <p:spPr>
          <a:xfrm>
            <a:off x="4713526" y="4970757"/>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6.000,00</a:t>
            </a:r>
            <a:endParaRPr b="0" i="0" sz="1400" u="none" cap="none" strike="noStrike">
              <a:solidFill>
                <a:srgbClr val="000000"/>
              </a:solidFill>
              <a:latin typeface="Arial"/>
              <a:ea typeface="Arial"/>
              <a:cs typeface="Arial"/>
              <a:sym typeface="Arial"/>
            </a:endParaRPr>
          </a:p>
        </p:txBody>
      </p:sp>
      <p:sp>
        <p:nvSpPr>
          <p:cNvPr id="1090" name="Google Shape;1090;p1"/>
          <p:cNvSpPr txBox="1"/>
          <p:nvPr/>
        </p:nvSpPr>
        <p:spPr>
          <a:xfrm>
            <a:off x="4713526" y="5661887"/>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4.000,00</a:t>
            </a:r>
            <a:endParaRPr b="0" i="0" sz="1400" u="none" cap="none" strike="noStrike">
              <a:solidFill>
                <a:srgbClr val="000000"/>
              </a:solidFill>
              <a:latin typeface="Arial"/>
              <a:ea typeface="Arial"/>
              <a:cs typeface="Arial"/>
              <a:sym typeface="Arial"/>
            </a:endParaRPr>
          </a:p>
        </p:txBody>
      </p:sp>
      <p:sp>
        <p:nvSpPr>
          <p:cNvPr id="1091" name="Google Shape;1091;p1"/>
          <p:cNvSpPr txBox="1"/>
          <p:nvPr/>
        </p:nvSpPr>
        <p:spPr>
          <a:xfrm>
            <a:off x="4713526" y="6264894"/>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2.000,00</a:t>
            </a:r>
            <a:endParaRPr b="0" i="0" sz="1400" u="none" cap="none" strike="noStrike">
              <a:solidFill>
                <a:srgbClr val="000000"/>
              </a:solidFill>
              <a:latin typeface="Arial"/>
              <a:ea typeface="Arial"/>
              <a:cs typeface="Arial"/>
              <a:sym typeface="Arial"/>
            </a:endParaRPr>
          </a:p>
        </p:txBody>
      </p:sp>
      <p:sp>
        <p:nvSpPr>
          <p:cNvPr id="1092" name="Google Shape;1092;p1"/>
          <p:cNvSpPr/>
          <p:nvPr/>
        </p:nvSpPr>
        <p:spPr>
          <a:xfrm>
            <a:off x="8484335" y="4286324"/>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
          <p:cNvSpPr/>
          <p:nvPr/>
        </p:nvSpPr>
        <p:spPr>
          <a:xfrm>
            <a:off x="8484335" y="4933393"/>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
          <p:cNvSpPr/>
          <p:nvPr/>
        </p:nvSpPr>
        <p:spPr>
          <a:xfrm>
            <a:off x="8483182" y="5571119"/>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
          <p:cNvSpPr/>
          <p:nvPr/>
        </p:nvSpPr>
        <p:spPr>
          <a:xfrm>
            <a:off x="8484335" y="6173857"/>
            <a:ext cx="2998409" cy="550638"/>
          </a:xfrm>
          <a:custGeom>
            <a:rect b="b" l="l" r="r" t="t"/>
            <a:pathLst>
              <a:path extrusionOk="0" h="1043864" w="5684188">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
          <p:cNvSpPr txBox="1"/>
          <p:nvPr/>
        </p:nvSpPr>
        <p:spPr>
          <a:xfrm>
            <a:off x="8834553" y="4306689"/>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8.000,00</a:t>
            </a:r>
            <a:endParaRPr b="0" i="0" sz="1400" u="none" cap="none" strike="noStrike">
              <a:solidFill>
                <a:srgbClr val="000000"/>
              </a:solidFill>
              <a:latin typeface="Arial"/>
              <a:ea typeface="Arial"/>
              <a:cs typeface="Arial"/>
              <a:sym typeface="Arial"/>
            </a:endParaRPr>
          </a:p>
        </p:txBody>
      </p:sp>
      <p:sp>
        <p:nvSpPr>
          <p:cNvPr id="1097" name="Google Shape;1097;p1"/>
          <p:cNvSpPr txBox="1"/>
          <p:nvPr/>
        </p:nvSpPr>
        <p:spPr>
          <a:xfrm>
            <a:off x="8834553" y="4949969"/>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6.000,00</a:t>
            </a:r>
            <a:endParaRPr b="0" i="0" sz="1400" u="none" cap="none" strike="noStrike">
              <a:solidFill>
                <a:srgbClr val="000000"/>
              </a:solidFill>
              <a:latin typeface="Arial"/>
              <a:ea typeface="Arial"/>
              <a:cs typeface="Arial"/>
              <a:sym typeface="Arial"/>
            </a:endParaRPr>
          </a:p>
        </p:txBody>
      </p:sp>
      <p:sp>
        <p:nvSpPr>
          <p:cNvPr id="1098" name="Google Shape;1098;p1"/>
          <p:cNvSpPr txBox="1"/>
          <p:nvPr/>
        </p:nvSpPr>
        <p:spPr>
          <a:xfrm>
            <a:off x="8834553" y="5589986"/>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4.000,00</a:t>
            </a:r>
            <a:endParaRPr b="0" i="0" sz="1400" u="none" cap="none" strike="noStrike">
              <a:solidFill>
                <a:srgbClr val="000000"/>
              </a:solidFill>
              <a:latin typeface="Arial"/>
              <a:ea typeface="Arial"/>
              <a:cs typeface="Arial"/>
              <a:sym typeface="Arial"/>
            </a:endParaRPr>
          </a:p>
        </p:txBody>
      </p:sp>
      <p:sp>
        <p:nvSpPr>
          <p:cNvPr id="1099" name="Google Shape;1099;p1"/>
          <p:cNvSpPr txBox="1"/>
          <p:nvPr/>
        </p:nvSpPr>
        <p:spPr>
          <a:xfrm>
            <a:off x="8834553" y="6244106"/>
            <a:ext cx="2448900" cy="442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2455"/>
              <a:buFont typeface="Arial"/>
              <a:buNone/>
            </a:pPr>
            <a:r>
              <a:rPr b="0" i="0" lang="en-US" sz="2455" u="none" cap="none" strike="noStrike">
                <a:solidFill>
                  <a:srgbClr val="000000"/>
                </a:solidFill>
                <a:latin typeface="Poppins"/>
                <a:ea typeface="Poppins"/>
                <a:cs typeface="Poppins"/>
                <a:sym typeface="Poppins"/>
              </a:rPr>
              <a:t>2.000,00</a:t>
            </a:r>
            <a:endParaRPr b="0" i="0" sz="1400" u="none" cap="none" strike="noStrike">
              <a:solidFill>
                <a:srgbClr val="000000"/>
              </a:solidFill>
              <a:latin typeface="Arial"/>
              <a:ea typeface="Arial"/>
              <a:cs typeface="Arial"/>
              <a:sym typeface="Arial"/>
            </a:endParaRPr>
          </a:p>
        </p:txBody>
      </p:sp>
      <p:cxnSp>
        <p:nvCxnSpPr>
          <p:cNvPr id="1100" name="Google Shape;1100;p1"/>
          <p:cNvCxnSpPr/>
          <p:nvPr/>
        </p:nvCxnSpPr>
        <p:spPr>
          <a:xfrm flipH="1" rot="10800000">
            <a:off x="3490826" y="4555632"/>
            <a:ext cx="706200" cy="979500"/>
          </a:xfrm>
          <a:prstGeom prst="straightConnector1">
            <a:avLst/>
          </a:prstGeom>
          <a:noFill/>
          <a:ln cap="flat" cmpd="sng" w="38100">
            <a:solidFill>
              <a:srgbClr val="004E95"/>
            </a:solidFill>
            <a:prstDash val="solid"/>
            <a:round/>
            <a:headEnd len="sm" w="sm" type="none"/>
            <a:tailEnd len="med" w="med" type="stealth"/>
          </a:ln>
        </p:spPr>
      </p:cxnSp>
      <p:cxnSp>
        <p:nvCxnSpPr>
          <p:cNvPr id="1101" name="Google Shape;1101;p1"/>
          <p:cNvCxnSpPr/>
          <p:nvPr/>
        </p:nvCxnSpPr>
        <p:spPr>
          <a:xfrm>
            <a:off x="3490826" y="5535132"/>
            <a:ext cx="700500" cy="944400"/>
          </a:xfrm>
          <a:prstGeom prst="straightConnector1">
            <a:avLst/>
          </a:prstGeom>
          <a:noFill/>
          <a:ln cap="flat" cmpd="sng" w="38100">
            <a:solidFill>
              <a:srgbClr val="004E95"/>
            </a:solidFill>
            <a:prstDash val="solid"/>
            <a:round/>
            <a:headEnd len="sm" w="sm" type="none"/>
            <a:tailEnd len="med" w="med" type="stealth"/>
          </a:ln>
        </p:spPr>
      </p:cxnSp>
      <p:cxnSp>
        <p:nvCxnSpPr>
          <p:cNvPr id="1102" name="Google Shape;1102;p1"/>
          <p:cNvCxnSpPr/>
          <p:nvPr/>
        </p:nvCxnSpPr>
        <p:spPr>
          <a:xfrm flipH="1" rot="10800000">
            <a:off x="3490826" y="5246832"/>
            <a:ext cx="722400" cy="288300"/>
          </a:xfrm>
          <a:prstGeom prst="straightConnector1">
            <a:avLst/>
          </a:prstGeom>
          <a:noFill/>
          <a:ln cap="flat" cmpd="sng" w="38100">
            <a:solidFill>
              <a:srgbClr val="004E95"/>
            </a:solidFill>
            <a:prstDash val="solid"/>
            <a:round/>
            <a:headEnd len="sm" w="sm" type="none"/>
            <a:tailEnd len="med" w="med" type="stealth"/>
          </a:ln>
        </p:spPr>
      </p:cxnSp>
      <p:cxnSp>
        <p:nvCxnSpPr>
          <p:cNvPr id="1103" name="Google Shape;1103;p1"/>
          <p:cNvCxnSpPr/>
          <p:nvPr/>
        </p:nvCxnSpPr>
        <p:spPr>
          <a:xfrm>
            <a:off x="3490826" y="5535132"/>
            <a:ext cx="694500" cy="423900"/>
          </a:xfrm>
          <a:prstGeom prst="straightConnector1">
            <a:avLst/>
          </a:prstGeom>
          <a:noFill/>
          <a:ln cap="flat" cmpd="sng" w="38100">
            <a:solidFill>
              <a:srgbClr val="004E95"/>
            </a:solidFill>
            <a:prstDash val="solid"/>
            <a:round/>
            <a:headEnd len="sm" w="sm" type="none"/>
            <a:tailEnd len="med" w="med" type="stealth"/>
          </a:ln>
        </p:spPr>
      </p:cxnSp>
      <p:cxnSp>
        <p:nvCxnSpPr>
          <p:cNvPr id="1104" name="Google Shape;1104;p1"/>
          <p:cNvCxnSpPr/>
          <p:nvPr/>
        </p:nvCxnSpPr>
        <p:spPr>
          <a:xfrm flipH="1" rot="10800000">
            <a:off x="3490826" y="4555632"/>
            <a:ext cx="706200" cy="979500"/>
          </a:xfrm>
          <a:prstGeom prst="straightConnector1">
            <a:avLst/>
          </a:prstGeom>
          <a:noFill/>
          <a:ln cap="flat" cmpd="sng" w="38100">
            <a:solidFill>
              <a:srgbClr val="004E95"/>
            </a:solidFill>
            <a:prstDash val="solid"/>
            <a:round/>
            <a:headEnd len="sm" w="sm" type="none"/>
            <a:tailEnd len="med" w="med" type="stealth"/>
          </a:ln>
        </p:spPr>
      </p:cxnSp>
      <p:cxnSp>
        <p:nvCxnSpPr>
          <p:cNvPr id="1105" name="Google Shape;1105;p1"/>
          <p:cNvCxnSpPr/>
          <p:nvPr/>
        </p:nvCxnSpPr>
        <p:spPr>
          <a:xfrm>
            <a:off x="3490826" y="5535132"/>
            <a:ext cx="700500" cy="944400"/>
          </a:xfrm>
          <a:prstGeom prst="straightConnector1">
            <a:avLst/>
          </a:prstGeom>
          <a:noFill/>
          <a:ln cap="flat" cmpd="sng" w="38100">
            <a:solidFill>
              <a:srgbClr val="004E95"/>
            </a:solidFill>
            <a:prstDash val="solid"/>
            <a:round/>
            <a:headEnd len="sm" w="sm" type="none"/>
            <a:tailEnd len="med" w="med" type="stealth"/>
          </a:ln>
        </p:spPr>
      </p:cxnSp>
      <p:cxnSp>
        <p:nvCxnSpPr>
          <p:cNvPr id="1106" name="Google Shape;1106;p1"/>
          <p:cNvCxnSpPr/>
          <p:nvPr/>
        </p:nvCxnSpPr>
        <p:spPr>
          <a:xfrm flipH="1" rot="10800000">
            <a:off x="3490826" y="5246832"/>
            <a:ext cx="722400" cy="288300"/>
          </a:xfrm>
          <a:prstGeom prst="straightConnector1">
            <a:avLst/>
          </a:prstGeom>
          <a:noFill/>
          <a:ln cap="flat" cmpd="sng" w="38100">
            <a:solidFill>
              <a:srgbClr val="004E95"/>
            </a:solidFill>
            <a:prstDash val="solid"/>
            <a:round/>
            <a:headEnd len="sm" w="sm" type="none"/>
            <a:tailEnd len="med" w="med" type="stealth"/>
          </a:ln>
        </p:spPr>
      </p:cxnSp>
      <p:cxnSp>
        <p:nvCxnSpPr>
          <p:cNvPr id="1107" name="Google Shape;1107;p1"/>
          <p:cNvCxnSpPr/>
          <p:nvPr/>
        </p:nvCxnSpPr>
        <p:spPr>
          <a:xfrm>
            <a:off x="3490826" y="5535132"/>
            <a:ext cx="694500" cy="423900"/>
          </a:xfrm>
          <a:prstGeom prst="straightConnector1">
            <a:avLst/>
          </a:prstGeom>
          <a:noFill/>
          <a:ln cap="flat" cmpd="sng" w="38100">
            <a:solidFill>
              <a:srgbClr val="004E95"/>
            </a:solidFill>
            <a:prstDash val="solid"/>
            <a:round/>
            <a:headEnd len="sm" w="sm" type="none"/>
            <a:tailEnd len="med" w="med" type="stealth"/>
          </a:ln>
        </p:spPr>
      </p:cxnSp>
      <p:cxnSp>
        <p:nvCxnSpPr>
          <p:cNvPr id="1108" name="Google Shape;1108;p1"/>
          <p:cNvCxnSpPr/>
          <p:nvPr/>
        </p:nvCxnSpPr>
        <p:spPr>
          <a:xfrm flipH="1" rot="10800000">
            <a:off x="7332232" y="5246830"/>
            <a:ext cx="1168500" cy="12600"/>
          </a:xfrm>
          <a:prstGeom prst="straightConnector1">
            <a:avLst/>
          </a:prstGeom>
          <a:noFill/>
          <a:ln cap="flat" cmpd="sng" w="38100">
            <a:solidFill>
              <a:srgbClr val="004E95"/>
            </a:solidFill>
            <a:prstDash val="solid"/>
            <a:round/>
            <a:headEnd len="sm" w="sm" type="none"/>
            <a:tailEnd len="med" w="med" type="stealth"/>
          </a:ln>
        </p:spPr>
      </p:cxnSp>
      <p:sp>
        <p:nvSpPr>
          <p:cNvPr id="1109" name="Google Shape;1109;p1"/>
          <p:cNvSpPr txBox="1"/>
          <p:nvPr/>
        </p:nvSpPr>
        <p:spPr>
          <a:xfrm>
            <a:off x="4185205" y="2943713"/>
            <a:ext cx="3384300" cy="1322100"/>
          </a:xfrm>
          <a:prstGeom prst="rect">
            <a:avLst/>
          </a:prstGeom>
          <a:noFill/>
          <a:ln>
            <a:noFill/>
          </a:ln>
        </p:spPr>
        <p:txBody>
          <a:bodyPr anchorCtr="0" anchor="t" bIns="0" lIns="0" spcFirstLastPara="1" rIns="0" wrap="square" tIns="0">
            <a:spAutoFit/>
          </a:bodyPr>
          <a:lstStyle/>
          <a:p>
            <a:pPr indent="0" lvl="0" marL="0" marR="0" rtl="0" algn="l">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l">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l">
              <a:lnSpc>
                <a:spcPct val="130000"/>
              </a:lnSpc>
              <a:spcBef>
                <a:spcPts val="0"/>
              </a:spcBef>
              <a:spcAft>
                <a:spcPts val="0"/>
              </a:spcAft>
              <a:buClr>
                <a:srgbClr val="000000"/>
              </a:buClr>
              <a:buSzPts val="2400"/>
              <a:buFont typeface="Arial"/>
              <a:buNone/>
            </a:pPr>
            <a:r>
              <a:rPr b="1" i="0" lang="en-US" sz="2400" u="none" cap="none" strike="noStrike">
                <a:solidFill>
                  <a:srgbClr val="C00000"/>
                </a:solidFill>
                <a:latin typeface="Arial"/>
                <a:ea typeface="Arial"/>
                <a:cs typeface="Arial"/>
                <a:sym typeface="Arial"/>
              </a:rPr>
              <a:t>ACOMPANHAMENTO</a:t>
            </a:r>
            <a:endParaRPr b="1" i="0" sz="1400" u="none" cap="none" strike="noStrike">
              <a:solidFill>
                <a:srgbClr val="C00000"/>
              </a:solidFill>
              <a:latin typeface="Arial"/>
              <a:ea typeface="Arial"/>
              <a:cs typeface="Arial"/>
              <a:sym typeface="Arial"/>
            </a:endParaRPr>
          </a:p>
        </p:txBody>
      </p:sp>
      <p:sp>
        <p:nvSpPr>
          <p:cNvPr id="1110" name="Google Shape;1110;p1"/>
          <p:cNvSpPr txBox="1"/>
          <p:nvPr/>
        </p:nvSpPr>
        <p:spPr>
          <a:xfrm>
            <a:off x="8834553" y="2924249"/>
            <a:ext cx="2473500" cy="1322100"/>
          </a:xfrm>
          <a:prstGeom prst="rect">
            <a:avLst/>
          </a:prstGeom>
          <a:noFill/>
          <a:ln>
            <a:noFill/>
          </a:ln>
        </p:spPr>
        <p:txBody>
          <a:bodyPr anchorCtr="0" anchor="t" bIns="0" lIns="0" spcFirstLastPara="1" rIns="0" wrap="square" tIns="0">
            <a:spAutoFit/>
          </a:bodyPr>
          <a:lstStyle/>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rgbClr val="C00000"/>
                </a:solidFill>
                <a:latin typeface="Arial"/>
                <a:ea typeface="Arial"/>
                <a:cs typeface="Arial"/>
                <a:sym typeface="Arial"/>
              </a:rPr>
              <a:t>QUALIDADE</a:t>
            </a:r>
            <a:endParaRPr b="1" i="0" sz="1400" u="none" cap="none" strike="noStrike">
              <a:solidFill>
                <a:srgbClr val="C00000"/>
              </a:solidFill>
              <a:latin typeface="Arial"/>
              <a:ea typeface="Arial"/>
              <a:cs typeface="Arial"/>
              <a:sym typeface="Arial"/>
            </a:endParaRPr>
          </a:p>
        </p:txBody>
      </p:sp>
      <p:sp>
        <p:nvSpPr>
          <p:cNvPr id="1111" name="Google Shape;1111;p1"/>
          <p:cNvSpPr txBox="1"/>
          <p:nvPr/>
        </p:nvSpPr>
        <p:spPr>
          <a:xfrm>
            <a:off x="11816392" y="4623269"/>
            <a:ext cx="345300" cy="1308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8000"/>
              <a:buFont typeface="Arial"/>
              <a:buNone/>
            </a:pPr>
            <a:r>
              <a:rPr b="0" i="0" lang="en-US" sz="8000" u="none" cap="none" strike="noStrike">
                <a:solidFill>
                  <a:srgbClr val="7D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12" name="Google Shape;1112;p1"/>
          <p:cNvSpPr/>
          <p:nvPr/>
        </p:nvSpPr>
        <p:spPr>
          <a:xfrm>
            <a:off x="6094684" y="8332930"/>
            <a:ext cx="2133694" cy="1364235"/>
          </a:xfrm>
          <a:custGeom>
            <a:rect b="b" l="l" r="r" t="t"/>
            <a:pathLst>
              <a:path extrusionOk="0" h="2812855" w="245959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
          <p:cNvSpPr txBox="1"/>
          <p:nvPr/>
        </p:nvSpPr>
        <p:spPr>
          <a:xfrm>
            <a:off x="6082266" y="8765866"/>
            <a:ext cx="2292000" cy="501300"/>
          </a:xfrm>
          <a:prstGeom prst="rect">
            <a:avLst/>
          </a:prstGeom>
          <a:noFill/>
          <a:ln>
            <a:noFill/>
          </a:ln>
        </p:spPr>
        <p:txBody>
          <a:bodyPr anchorCtr="0" anchor="t" bIns="0" lIns="0" spcFirstLastPara="1" rIns="0" wrap="square" tIns="0">
            <a:spAutoFit/>
          </a:bodyPr>
          <a:lstStyle/>
          <a:p>
            <a:pPr indent="0" lvl="0" marL="0" marR="0" rtl="0" algn="ctr">
              <a:lnSpc>
                <a:spcPct val="139963"/>
              </a:lnSpc>
              <a:spcBef>
                <a:spcPts val="0"/>
              </a:spcBef>
              <a:spcAft>
                <a:spcPts val="0"/>
              </a:spcAft>
              <a:buClr>
                <a:srgbClr val="000000"/>
              </a:buClr>
              <a:buSzPts val="2760"/>
              <a:buFont typeface="Arial"/>
              <a:buNone/>
            </a:pPr>
            <a:r>
              <a:rPr b="1" i="0" lang="en-US" sz="2760" u="none" cap="none" strike="noStrike">
                <a:solidFill>
                  <a:srgbClr val="000000"/>
                </a:solidFill>
                <a:latin typeface="Poppins"/>
                <a:ea typeface="Poppins"/>
                <a:cs typeface="Poppins"/>
                <a:sym typeface="Poppins"/>
              </a:rPr>
              <a:t>12.503,92</a:t>
            </a:r>
            <a:endParaRPr b="0" i="0" sz="1400" u="none" cap="none" strike="noStrike">
              <a:solidFill>
                <a:srgbClr val="000000"/>
              </a:solidFill>
              <a:latin typeface="Arial"/>
              <a:ea typeface="Arial"/>
              <a:cs typeface="Arial"/>
              <a:sym typeface="Arial"/>
            </a:endParaRPr>
          </a:p>
        </p:txBody>
      </p:sp>
      <p:sp>
        <p:nvSpPr>
          <p:cNvPr id="1114" name="Google Shape;1114;p1"/>
          <p:cNvSpPr/>
          <p:nvPr/>
        </p:nvSpPr>
        <p:spPr>
          <a:xfrm>
            <a:off x="12688117" y="4277422"/>
            <a:ext cx="2293568" cy="2622987"/>
          </a:xfrm>
          <a:custGeom>
            <a:rect b="b" l="l" r="r" t="t"/>
            <a:pathLst>
              <a:path extrusionOk="0" h="2812855" w="245959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
          <p:cNvSpPr txBox="1"/>
          <p:nvPr/>
        </p:nvSpPr>
        <p:spPr>
          <a:xfrm>
            <a:off x="12688117" y="4569902"/>
            <a:ext cx="2292000" cy="1789500"/>
          </a:xfrm>
          <a:prstGeom prst="rect">
            <a:avLst/>
          </a:prstGeom>
          <a:noFill/>
          <a:ln>
            <a:noFill/>
          </a:ln>
        </p:spPr>
        <p:txBody>
          <a:bodyPr anchorCtr="0" anchor="t" bIns="0" lIns="0" spcFirstLastPara="1" rIns="0" wrap="square" tIns="0">
            <a:spAutoFit/>
          </a:bodyPr>
          <a:lstStyle/>
          <a:p>
            <a:pPr indent="0" lvl="0" marL="0" marR="0" rtl="0" algn="ctr">
              <a:lnSpc>
                <a:spcPct val="139963"/>
              </a:lnSpc>
              <a:spcBef>
                <a:spcPts val="0"/>
              </a:spcBef>
              <a:spcAft>
                <a:spcPts val="0"/>
              </a:spcAft>
              <a:buClr>
                <a:srgbClr val="000000"/>
              </a:buClr>
              <a:buSzPts val="2760"/>
              <a:buFont typeface="Arial"/>
              <a:buNone/>
            </a:pPr>
            <a:r>
              <a:rPr b="1" i="0" lang="en-US" sz="2760" u="none" cap="none" strike="noStrike">
                <a:solidFill>
                  <a:srgbClr val="000000"/>
                </a:solidFill>
                <a:latin typeface="Poppins"/>
                <a:ea typeface="Poppins"/>
                <a:cs typeface="Poppins"/>
                <a:sym typeface="Poppins"/>
              </a:rPr>
              <a:t>30.000,00</a:t>
            </a:r>
            <a:endParaRPr b="0" i="0" sz="1400" u="none" cap="none" strike="noStrike">
              <a:solidFill>
                <a:srgbClr val="000000"/>
              </a:solidFill>
              <a:latin typeface="Arial"/>
              <a:ea typeface="Arial"/>
              <a:cs typeface="Arial"/>
              <a:sym typeface="Arial"/>
            </a:endParaRPr>
          </a:p>
          <a:p>
            <a:pPr indent="0" lvl="0" marL="0" marR="0" rtl="0" algn="ctr">
              <a:lnSpc>
                <a:spcPct val="139963"/>
              </a:lnSpc>
              <a:spcBef>
                <a:spcPts val="0"/>
              </a:spcBef>
              <a:spcAft>
                <a:spcPts val="0"/>
              </a:spcAft>
              <a:buClr>
                <a:srgbClr val="000000"/>
              </a:buClr>
              <a:buSzPts val="2760"/>
              <a:buFont typeface="Arial"/>
              <a:buNone/>
            </a:pPr>
            <a:r>
              <a:rPr b="1" i="0" lang="en-US" sz="2760" u="none" cap="none" strike="noStrike">
                <a:solidFill>
                  <a:srgbClr val="C00000"/>
                </a:solidFill>
                <a:latin typeface="Poppins"/>
                <a:ea typeface="Poppins"/>
                <a:cs typeface="Poppins"/>
                <a:sym typeface="Poppins"/>
              </a:rPr>
              <a:t>2</a:t>
            </a:r>
            <a:r>
              <a:rPr b="1" lang="en-US" sz="2760">
                <a:solidFill>
                  <a:srgbClr val="C00000"/>
                </a:solidFill>
                <a:latin typeface="Poppins"/>
                <a:ea typeface="Poppins"/>
                <a:cs typeface="Poppins"/>
                <a:sym typeface="Poppins"/>
              </a:rPr>
              <a:t>6</a:t>
            </a:r>
            <a:r>
              <a:rPr b="1" i="0" lang="en-US" sz="2760" u="none" cap="none" strike="noStrike">
                <a:solidFill>
                  <a:srgbClr val="C00000"/>
                </a:solidFill>
                <a:latin typeface="Poppins"/>
                <a:ea typeface="Poppins"/>
                <a:cs typeface="Poppins"/>
                <a:sym typeface="Poppins"/>
              </a:rPr>
              <a:t>.000,00</a:t>
            </a:r>
            <a:endParaRPr b="0" i="0" sz="1400" u="none" cap="none" strike="noStrike">
              <a:solidFill>
                <a:srgbClr val="C00000"/>
              </a:solidFill>
              <a:latin typeface="Arial"/>
              <a:ea typeface="Arial"/>
              <a:cs typeface="Arial"/>
              <a:sym typeface="Arial"/>
            </a:endParaRPr>
          </a:p>
          <a:p>
            <a:pPr indent="0" lvl="0" marL="0" marR="0" rtl="0" algn="ctr">
              <a:lnSpc>
                <a:spcPct val="139963"/>
              </a:lnSpc>
              <a:spcBef>
                <a:spcPts val="0"/>
              </a:spcBef>
              <a:spcAft>
                <a:spcPts val="0"/>
              </a:spcAft>
              <a:buClr>
                <a:srgbClr val="000000"/>
              </a:buClr>
              <a:buSzPts val="2760"/>
              <a:buFont typeface="Arial"/>
              <a:buNone/>
            </a:pPr>
            <a:r>
              <a:rPr b="1" i="0" lang="en-US" sz="2760" u="none" cap="none" strike="noStrike">
                <a:solidFill>
                  <a:srgbClr val="000000"/>
                </a:solidFill>
                <a:latin typeface="Poppins"/>
                <a:ea typeface="Poppins"/>
                <a:cs typeface="Poppins"/>
                <a:sym typeface="Poppins"/>
              </a:rPr>
              <a:t>18.000,00</a:t>
            </a:r>
            <a:endParaRPr b="1" i="0" sz="2760" u="none" cap="none" strike="noStrike">
              <a:solidFill>
                <a:srgbClr val="000000"/>
              </a:solidFill>
              <a:latin typeface="Poppins"/>
              <a:ea typeface="Poppins"/>
              <a:cs typeface="Poppins"/>
              <a:sym typeface="Poppins"/>
            </a:endParaRPr>
          </a:p>
        </p:txBody>
      </p:sp>
      <p:sp>
        <p:nvSpPr>
          <p:cNvPr id="1116" name="Google Shape;1116;p1"/>
          <p:cNvSpPr txBox="1"/>
          <p:nvPr/>
        </p:nvSpPr>
        <p:spPr>
          <a:xfrm>
            <a:off x="4614360" y="6560498"/>
            <a:ext cx="5613900" cy="1802400"/>
          </a:xfrm>
          <a:prstGeom prst="rect">
            <a:avLst/>
          </a:prstGeom>
          <a:noFill/>
          <a:ln>
            <a:noFill/>
          </a:ln>
        </p:spPr>
        <p:txBody>
          <a:bodyPr anchorCtr="0" anchor="t" bIns="0" lIns="0" spcFirstLastPara="1" rIns="0" wrap="square" tIns="0">
            <a:spAutoFit/>
          </a:bodyPr>
          <a:lstStyle/>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51666"/>
              </a:lnSpc>
              <a:spcBef>
                <a:spcPts val="0"/>
              </a:spcBef>
              <a:spcAft>
                <a:spcPts val="0"/>
              </a:spcAft>
              <a:buClr>
                <a:srgbClr val="000000"/>
              </a:buClr>
              <a:buSzPts val="1800"/>
              <a:buFont typeface="Arial"/>
              <a:buNone/>
            </a:pPr>
            <a:r>
              <a:t/>
            </a:r>
            <a:endParaRPr b="1" i="0" sz="1800" u="none" cap="none" strike="noStrike">
              <a:solidFill>
                <a:srgbClr val="C00000"/>
              </a:solidFill>
              <a:latin typeface="Calibri"/>
              <a:ea typeface="Calibri"/>
              <a:cs typeface="Calibri"/>
              <a:sym typeface="Calibri"/>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rgbClr val="C00000"/>
                </a:solidFill>
                <a:latin typeface="Arial"/>
                <a:ea typeface="Arial"/>
                <a:cs typeface="Arial"/>
                <a:sym typeface="Arial"/>
              </a:rPr>
              <a:t>PER CAPITA MENSAL DO MUNICÍPIO</a:t>
            </a:r>
            <a:endParaRPr b="0" i="0" sz="1400" u="none" cap="none" strike="noStrike">
              <a:solidFill>
                <a:srgbClr val="000000"/>
              </a:solidFill>
              <a:latin typeface="Arial"/>
              <a:ea typeface="Arial"/>
              <a:cs typeface="Arial"/>
              <a:sym typeface="Arial"/>
            </a:endParaRPr>
          </a:p>
          <a:p>
            <a:pPr indent="0" lvl="0" marL="0" marR="0" rtl="0" algn="ctr">
              <a:lnSpc>
                <a:spcPct val="130000"/>
              </a:lnSpc>
              <a:spcBef>
                <a:spcPts val="0"/>
              </a:spcBef>
              <a:spcAft>
                <a:spcPts val="0"/>
              </a:spcAft>
              <a:buClr>
                <a:srgbClr val="000000"/>
              </a:buClr>
              <a:buSzPts val="2400"/>
              <a:buFont typeface="Arial"/>
              <a:buNone/>
            </a:pPr>
            <a:r>
              <a:rPr b="1" i="0" lang="en-US" sz="2400" u="none" cap="none" strike="noStrike">
                <a:solidFill>
                  <a:srgbClr val="C00000"/>
                </a:solidFill>
                <a:latin typeface="Arial"/>
                <a:ea typeface="Arial"/>
                <a:cs typeface="Arial"/>
                <a:sym typeface="Arial"/>
              </a:rPr>
              <a:t>25.000 x 5,95 = 148.750,00 / 12 meses</a:t>
            </a:r>
            <a:endParaRPr b="1" i="0" sz="1400" u="none" cap="none" strike="noStrike">
              <a:solidFill>
                <a:srgbClr val="C00000"/>
              </a:solidFill>
              <a:latin typeface="Arial"/>
              <a:ea typeface="Arial"/>
              <a:cs typeface="Arial"/>
              <a:sym typeface="Arial"/>
            </a:endParaRPr>
          </a:p>
        </p:txBody>
      </p:sp>
      <p:cxnSp>
        <p:nvCxnSpPr>
          <p:cNvPr id="1117" name="Google Shape;1117;p1"/>
          <p:cNvCxnSpPr/>
          <p:nvPr/>
        </p:nvCxnSpPr>
        <p:spPr>
          <a:xfrm flipH="1" rot="10800000">
            <a:off x="7344291" y="4535626"/>
            <a:ext cx="1168500" cy="12600"/>
          </a:xfrm>
          <a:prstGeom prst="straightConnector1">
            <a:avLst/>
          </a:prstGeom>
          <a:noFill/>
          <a:ln cap="flat" cmpd="sng" w="38100">
            <a:solidFill>
              <a:srgbClr val="004E95"/>
            </a:solidFill>
            <a:prstDash val="solid"/>
            <a:round/>
            <a:headEnd len="sm" w="sm" type="none"/>
            <a:tailEnd len="med" w="med" type="stealth"/>
          </a:ln>
        </p:spPr>
      </p:cxnSp>
      <p:cxnSp>
        <p:nvCxnSpPr>
          <p:cNvPr id="1118" name="Google Shape;1118;p1"/>
          <p:cNvCxnSpPr/>
          <p:nvPr/>
        </p:nvCxnSpPr>
        <p:spPr>
          <a:xfrm flipH="1" rot="10800000">
            <a:off x="7368144" y="6474358"/>
            <a:ext cx="1168500" cy="12600"/>
          </a:xfrm>
          <a:prstGeom prst="straightConnector1">
            <a:avLst/>
          </a:prstGeom>
          <a:noFill/>
          <a:ln cap="flat" cmpd="sng" w="38100">
            <a:solidFill>
              <a:srgbClr val="004E95"/>
            </a:solidFill>
            <a:prstDash val="solid"/>
            <a:round/>
            <a:headEnd len="sm" w="sm" type="none"/>
            <a:tailEnd len="med" w="med" type="stealth"/>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20"/>
          <p:cNvSpPr/>
          <p:nvPr/>
        </p:nvSpPr>
        <p:spPr>
          <a:xfrm>
            <a:off x="13224327" y="7190931"/>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sp>
        <p:nvSpPr>
          <p:cNvPr id="973" name="Google Shape;973;p20"/>
          <p:cNvSpPr/>
          <p:nvPr/>
        </p:nvSpPr>
        <p:spPr>
          <a:xfrm>
            <a:off x="2657285" y="2568848"/>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74" name="Google Shape;974;p20"/>
          <p:cNvGrpSpPr/>
          <p:nvPr/>
        </p:nvGrpSpPr>
        <p:grpSpPr>
          <a:xfrm>
            <a:off x="969567" y="1051469"/>
            <a:ext cx="16281137" cy="205737"/>
            <a:chOff x="0" y="334222"/>
            <a:chExt cx="21435952" cy="325331"/>
          </a:xfrm>
        </p:grpSpPr>
        <p:cxnSp>
          <p:nvCxnSpPr>
            <p:cNvPr id="975" name="Google Shape;975;p2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76" name="Google Shape;976;p2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977" name="Google Shape;977;p20"/>
          <p:cNvPicPr preferRelativeResize="0"/>
          <p:nvPr/>
        </p:nvPicPr>
        <p:blipFill rotWithShape="1">
          <a:blip r:embed="rId4">
            <a:alphaModFix/>
          </a:blip>
          <a:srcRect/>
          <a:stretch/>
        </p:blipFill>
        <p:spPr>
          <a:xfrm>
            <a:off x="886913" y="3482486"/>
            <a:ext cx="1476409" cy="476246"/>
          </a:xfrm>
          <a:prstGeom prst="rect">
            <a:avLst/>
          </a:prstGeom>
          <a:noFill/>
          <a:ln>
            <a:noFill/>
          </a:ln>
        </p:spPr>
      </p:pic>
      <p:sp>
        <p:nvSpPr>
          <p:cNvPr id="978" name="Google Shape;978;p20"/>
          <p:cNvSpPr txBox="1"/>
          <p:nvPr/>
        </p:nvSpPr>
        <p:spPr>
          <a:xfrm>
            <a:off x="3027523" y="1181919"/>
            <a:ext cx="1290117"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FIXO</a:t>
            </a:r>
            <a:endParaRPr sz="1400" b="1" i="0" u="none" strike="noStrike" cap="none">
              <a:solidFill>
                <a:srgbClr val="C00000"/>
              </a:solidFill>
              <a:latin typeface="Arial"/>
              <a:ea typeface="Arial"/>
              <a:cs typeface="Arial"/>
              <a:sym typeface="Arial"/>
            </a:endParaRPr>
          </a:p>
        </p:txBody>
      </p:sp>
      <p:sp>
        <p:nvSpPr>
          <p:cNvPr id="979" name="Google Shape;979;p20"/>
          <p:cNvSpPr txBox="1"/>
          <p:nvPr/>
        </p:nvSpPr>
        <p:spPr>
          <a:xfrm>
            <a:off x="1473026" y="879751"/>
            <a:ext cx="15495585" cy="573555"/>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EXEMPLO DE UMA </a:t>
            </a:r>
            <a:r>
              <a:rPr lang="en-US" sz="2867" b="1" i="0" u="none" strike="noStrike" cap="none">
                <a:solidFill>
                  <a:srgbClr val="C00000"/>
                </a:solidFill>
                <a:latin typeface="Poppins"/>
                <a:ea typeface="Poppins"/>
                <a:cs typeface="Poppins"/>
                <a:sym typeface="Poppins"/>
              </a:rPr>
              <a:t>eSB 40h Mod I - MUNICÍPIO ESTRATO 3</a:t>
            </a:r>
            <a:endParaRPr sz="1400" b="0" i="0" u="none" strike="noStrike" cap="none">
              <a:solidFill>
                <a:srgbClr val="C00000"/>
              </a:solidFill>
              <a:latin typeface="Arial"/>
              <a:ea typeface="Arial"/>
              <a:cs typeface="Arial"/>
              <a:sym typeface="Arial"/>
            </a:endParaRPr>
          </a:p>
        </p:txBody>
      </p:sp>
      <p:sp>
        <p:nvSpPr>
          <p:cNvPr id="980" name="Google Shape;980;p20"/>
          <p:cNvSpPr txBox="1"/>
          <p:nvPr/>
        </p:nvSpPr>
        <p:spPr>
          <a:xfrm>
            <a:off x="3105574" y="3285803"/>
            <a:ext cx="2448974" cy="59356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5"/>
              <a:buFont typeface="Arial"/>
              <a:buNone/>
            </a:pPr>
            <a:r>
              <a:rPr lang="en-US" sz="2755" b="1" i="0" u="none" strike="noStrike" cap="none">
                <a:solidFill>
                  <a:srgbClr val="000000"/>
                </a:solidFill>
                <a:latin typeface="Poppins"/>
                <a:ea typeface="Poppins"/>
                <a:cs typeface="Poppins"/>
                <a:sym typeface="Poppins"/>
              </a:rPr>
              <a:t>4.014,00</a:t>
            </a:r>
            <a:endParaRPr sz="1400" b="0" i="0" u="none" strike="noStrike" cap="none">
              <a:solidFill>
                <a:srgbClr val="000000"/>
              </a:solidFill>
              <a:latin typeface="Arial"/>
              <a:ea typeface="Arial"/>
              <a:cs typeface="Arial"/>
              <a:sym typeface="Arial"/>
            </a:endParaRPr>
          </a:p>
        </p:txBody>
      </p:sp>
      <p:sp>
        <p:nvSpPr>
          <p:cNvPr id="981" name="Google Shape;981;p20"/>
          <p:cNvSpPr/>
          <p:nvPr/>
        </p:nvSpPr>
        <p:spPr>
          <a:xfrm>
            <a:off x="6159956" y="2614498"/>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0"/>
          <p:cNvSpPr/>
          <p:nvPr/>
        </p:nvSpPr>
        <p:spPr>
          <a:xfrm>
            <a:off x="6159956" y="3261567"/>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20"/>
          <p:cNvSpPr/>
          <p:nvPr/>
        </p:nvSpPr>
        <p:spPr>
          <a:xfrm>
            <a:off x="6158803" y="3899293"/>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0"/>
          <p:cNvSpPr/>
          <p:nvPr/>
        </p:nvSpPr>
        <p:spPr>
          <a:xfrm>
            <a:off x="6159956" y="4502031"/>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0"/>
          <p:cNvSpPr txBox="1"/>
          <p:nvPr/>
        </p:nvSpPr>
        <p:spPr>
          <a:xfrm>
            <a:off x="6497753" y="269314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2.449,00</a:t>
            </a:r>
            <a:endParaRPr sz="1400" b="0" i="0" u="none" strike="noStrike" cap="none">
              <a:solidFill>
                <a:srgbClr val="000000"/>
              </a:solidFill>
              <a:latin typeface="Arial"/>
              <a:ea typeface="Arial"/>
              <a:cs typeface="Arial"/>
              <a:sym typeface="Arial"/>
            </a:endParaRPr>
          </a:p>
        </p:txBody>
      </p:sp>
      <p:sp>
        <p:nvSpPr>
          <p:cNvPr id="986" name="Google Shape;986;p20"/>
          <p:cNvSpPr txBox="1"/>
          <p:nvPr/>
        </p:nvSpPr>
        <p:spPr>
          <a:xfrm>
            <a:off x="6510174" y="3278143"/>
            <a:ext cx="2448974" cy="603242"/>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None/>
            </a:pPr>
            <a:r>
              <a:rPr lang="en-US" sz="2800" b="0" i="0" u="none" strike="noStrike" cap="none">
                <a:solidFill>
                  <a:srgbClr val="000000"/>
                </a:solidFill>
                <a:latin typeface="Poppins"/>
                <a:ea typeface="Poppins"/>
                <a:cs typeface="Poppins"/>
                <a:sym typeface="Poppins"/>
              </a:rPr>
              <a:t>1.836,75</a:t>
            </a:r>
            <a:endParaRPr sz="2000" b="0" i="0" u="none" strike="noStrike" cap="none">
              <a:solidFill>
                <a:srgbClr val="000000"/>
              </a:solidFill>
              <a:latin typeface="Arial"/>
              <a:ea typeface="Arial"/>
              <a:cs typeface="Arial"/>
              <a:sym typeface="Arial"/>
            </a:endParaRPr>
          </a:p>
        </p:txBody>
      </p:sp>
      <p:sp>
        <p:nvSpPr>
          <p:cNvPr id="987" name="Google Shape;987;p20"/>
          <p:cNvSpPr txBox="1"/>
          <p:nvPr/>
        </p:nvSpPr>
        <p:spPr>
          <a:xfrm>
            <a:off x="6510174" y="3918160"/>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1.224,50</a:t>
            </a:r>
            <a:endParaRPr sz="1400" b="0" i="0" u="none" strike="noStrike" cap="none">
              <a:solidFill>
                <a:srgbClr val="000000"/>
              </a:solidFill>
              <a:latin typeface="Arial"/>
              <a:ea typeface="Arial"/>
              <a:cs typeface="Arial"/>
              <a:sym typeface="Arial"/>
            </a:endParaRPr>
          </a:p>
        </p:txBody>
      </p:sp>
      <p:sp>
        <p:nvSpPr>
          <p:cNvPr id="988" name="Google Shape;988;p20"/>
          <p:cNvSpPr txBox="1"/>
          <p:nvPr/>
        </p:nvSpPr>
        <p:spPr>
          <a:xfrm>
            <a:off x="6510174" y="4572280"/>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612,25</a:t>
            </a:r>
            <a:endParaRPr sz="1400" b="0" i="0" u="none" strike="noStrike" cap="none">
              <a:solidFill>
                <a:srgbClr val="000000"/>
              </a:solidFill>
              <a:latin typeface="Arial"/>
              <a:ea typeface="Arial"/>
              <a:cs typeface="Arial"/>
              <a:sym typeface="Arial"/>
            </a:endParaRPr>
          </a:p>
        </p:txBody>
      </p:sp>
      <p:cxnSp>
        <p:nvCxnSpPr>
          <p:cNvPr id="989" name="Google Shape;989;p20"/>
          <p:cNvCxnSpPr/>
          <p:nvPr/>
        </p:nvCxnSpPr>
        <p:spPr>
          <a:xfrm rot="10800000" flipH="1">
            <a:off x="5020666" y="3538136"/>
            <a:ext cx="1099734" cy="39656"/>
          </a:xfrm>
          <a:prstGeom prst="straightConnector1">
            <a:avLst/>
          </a:prstGeom>
          <a:noFill/>
          <a:ln w="38100" cap="flat" cmpd="sng">
            <a:solidFill>
              <a:srgbClr val="004E95"/>
            </a:solidFill>
            <a:prstDash val="solid"/>
            <a:round/>
            <a:headEnd type="none" w="sm" len="sm"/>
            <a:tailEnd type="stealth" w="med" len="med"/>
          </a:ln>
        </p:spPr>
      </p:cxnSp>
      <p:cxnSp>
        <p:nvCxnSpPr>
          <p:cNvPr id="990" name="Google Shape;990;p20"/>
          <p:cNvCxnSpPr/>
          <p:nvPr/>
        </p:nvCxnSpPr>
        <p:spPr>
          <a:xfrm rot="10800000" flipH="1">
            <a:off x="5020505" y="2951443"/>
            <a:ext cx="1060338" cy="579439"/>
          </a:xfrm>
          <a:prstGeom prst="straightConnector1">
            <a:avLst/>
          </a:prstGeom>
          <a:noFill/>
          <a:ln w="38100" cap="flat" cmpd="sng">
            <a:solidFill>
              <a:srgbClr val="004E95"/>
            </a:solidFill>
            <a:prstDash val="solid"/>
            <a:round/>
            <a:headEnd type="none" w="sm" len="sm"/>
            <a:tailEnd type="stealth" w="med" len="med"/>
          </a:ln>
        </p:spPr>
      </p:cxnSp>
      <p:cxnSp>
        <p:nvCxnSpPr>
          <p:cNvPr id="991" name="Google Shape;991;p20"/>
          <p:cNvCxnSpPr/>
          <p:nvPr/>
        </p:nvCxnSpPr>
        <p:spPr>
          <a:xfrm>
            <a:off x="4991764" y="3663700"/>
            <a:ext cx="1168192" cy="1114241"/>
          </a:xfrm>
          <a:prstGeom prst="straightConnector1">
            <a:avLst/>
          </a:prstGeom>
          <a:noFill/>
          <a:ln w="38100" cap="flat" cmpd="sng">
            <a:solidFill>
              <a:srgbClr val="004E95"/>
            </a:solidFill>
            <a:prstDash val="solid"/>
            <a:round/>
            <a:headEnd type="none" w="sm" len="sm"/>
            <a:tailEnd type="stealth" w="med" len="med"/>
          </a:ln>
        </p:spPr>
      </p:cxnSp>
      <p:sp>
        <p:nvSpPr>
          <p:cNvPr id="992" name="Google Shape;992;p20"/>
          <p:cNvSpPr txBox="1"/>
          <p:nvPr/>
        </p:nvSpPr>
        <p:spPr>
          <a:xfrm>
            <a:off x="6473238" y="1152085"/>
            <a:ext cx="2473489"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QUALIDADE</a:t>
            </a:r>
            <a:endParaRPr sz="1400" b="1" i="0" u="none" strike="noStrike" cap="none">
              <a:solidFill>
                <a:srgbClr val="C00000"/>
              </a:solidFill>
              <a:latin typeface="Arial"/>
              <a:ea typeface="Arial"/>
              <a:cs typeface="Arial"/>
              <a:sym typeface="Arial"/>
            </a:endParaRPr>
          </a:p>
        </p:txBody>
      </p:sp>
      <p:sp>
        <p:nvSpPr>
          <p:cNvPr id="993" name="Google Shape;993;p20"/>
          <p:cNvSpPr txBox="1"/>
          <p:nvPr/>
        </p:nvSpPr>
        <p:spPr>
          <a:xfrm>
            <a:off x="9492013" y="2951443"/>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94" name="Google Shape;994;p20"/>
          <p:cNvSpPr/>
          <p:nvPr/>
        </p:nvSpPr>
        <p:spPr>
          <a:xfrm>
            <a:off x="10363738" y="2605596"/>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20"/>
          <p:cNvSpPr txBox="1"/>
          <p:nvPr/>
        </p:nvSpPr>
        <p:spPr>
          <a:xfrm>
            <a:off x="10363738" y="2898076"/>
            <a:ext cx="2291855" cy="178395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6.463,00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C00000"/>
                </a:solidFill>
                <a:latin typeface="Poppins"/>
                <a:ea typeface="Poppins"/>
                <a:cs typeface="Poppins"/>
                <a:sym typeface="Poppins"/>
              </a:rPr>
              <a:t>5.850,75</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chemeClr val="dk1"/>
                </a:solidFill>
                <a:latin typeface="Poppins"/>
                <a:ea typeface="Poppins"/>
                <a:cs typeface="Poppins"/>
                <a:sym typeface="Poppins"/>
              </a:rPr>
              <a:t>4.626,25</a:t>
            </a:r>
            <a:endParaRPr sz="1400" b="0" i="0" u="none" strike="noStrike" cap="none">
              <a:solidFill>
                <a:schemeClr val="dk1"/>
              </a:solidFill>
              <a:latin typeface="Arial"/>
              <a:ea typeface="Arial"/>
              <a:cs typeface="Arial"/>
              <a:sym typeface="Arial"/>
            </a:endParaRPr>
          </a:p>
        </p:txBody>
      </p:sp>
      <p:grpSp>
        <p:nvGrpSpPr>
          <p:cNvPr id="996" name="Google Shape;996;p20"/>
          <p:cNvGrpSpPr/>
          <p:nvPr/>
        </p:nvGrpSpPr>
        <p:grpSpPr>
          <a:xfrm>
            <a:off x="908245" y="6112051"/>
            <a:ext cx="16076964" cy="243998"/>
            <a:chOff x="0" y="334222"/>
            <a:chExt cx="21435952" cy="325331"/>
          </a:xfrm>
        </p:grpSpPr>
        <p:cxnSp>
          <p:nvCxnSpPr>
            <p:cNvPr id="997" name="Google Shape;997;p2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998" name="Google Shape;998;p2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99" name="Google Shape;999;p20"/>
          <p:cNvSpPr txBox="1"/>
          <p:nvPr/>
        </p:nvSpPr>
        <p:spPr>
          <a:xfrm>
            <a:off x="1623951" y="5960904"/>
            <a:ext cx="15495585" cy="573555"/>
          </a:xfrm>
          <a:prstGeom prst="rect">
            <a:avLst/>
          </a:prstGeom>
          <a:noFill/>
          <a:ln>
            <a:noFill/>
          </a:ln>
        </p:spPr>
        <p:txBody>
          <a:bodyPr spcFirstLastPara="1" wrap="square" lIns="0" tIns="0" rIns="0" bIns="0" anchor="t" anchorCtr="0">
            <a:spAutoFit/>
          </a:bodyPr>
          <a:lstStyle/>
          <a:p>
            <a:pPr marL="0" marR="0" lvl="0" indent="0" algn="l"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EXEMPLO DE UMA Emulti Complementar </a:t>
            </a:r>
            <a:r>
              <a:rPr lang="en-US" sz="2867" b="1" i="0" u="none" strike="noStrike" cap="none">
                <a:solidFill>
                  <a:srgbClr val="C00000"/>
                </a:solidFill>
                <a:latin typeface="Poppins"/>
                <a:ea typeface="Poppins"/>
                <a:cs typeface="Poppins"/>
                <a:sym typeface="Poppins"/>
              </a:rPr>
              <a:t>- MUNICÍPIO ESTRATO 3</a:t>
            </a:r>
            <a:endParaRPr sz="1400" b="0" i="0" u="none" strike="noStrike" cap="none">
              <a:solidFill>
                <a:srgbClr val="C00000"/>
              </a:solidFill>
              <a:latin typeface="Arial"/>
              <a:ea typeface="Arial"/>
              <a:cs typeface="Arial"/>
              <a:sym typeface="Arial"/>
            </a:endParaRPr>
          </a:p>
        </p:txBody>
      </p:sp>
      <p:sp>
        <p:nvSpPr>
          <p:cNvPr id="1000" name="Google Shape;1000;p20"/>
          <p:cNvSpPr/>
          <p:nvPr/>
        </p:nvSpPr>
        <p:spPr>
          <a:xfrm>
            <a:off x="2739939" y="7611447"/>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1" name="Google Shape;1001;p20"/>
          <p:cNvPicPr preferRelativeResize="0"/>
          <p:nvPr/>
        </p:nvPicPr>
        <p:blipFill rotWithShape="1">
          <a:blip r:embed="rId4">
            <a:alphaModFix/>
          </a:blip>
          <a:srcRect/>
          <a:stretch/>
        </p:blipFill>
        <p:spPr>
          <a:xfrm>
            <a:off x="969567" y="8525085"/>
            <a:ext cx="1476409" cy="476246"/>
          </a:xfrm>
          <a:prstGeom prst="rect">
            <a:avLst/>
          </a:prstGeom>
          <a:noFill/>
          <a:ln>
            <a:noFill/>
          </a:ln>
        </p:spPr>
      </p:pic>
      <p:sp>
        <p:nvSpPr>
          <p:cNvPr id="1002" name="Google Shape;1002;p20"/>
          <p:cNvSpPr txBox="1"/>
          <p:nvPr/>
        </p:nvSpPr>
        <p:spPr>
          <a:xfrm>
            <a:off x="2932056" y="8328402"/>
            <a:ext cx="2017084" cy="60324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755"/>
              <a:buFont typeface="Arial"/>
              <a:buNone/>
            </a:pPr>
            <a:r>
              <a:rPr lang="en-US" sz="2800" b="1" i="0" u="none" strike="noStrike" cap="none">
                <a:solidFill>
                  <a:srgbClr val="000000"/>
                </a:solidFill>
                <a:latin typeface="Poppins"/>
                <a:ea typeface="Poppins"/>
                <a:cs typeface="Poppins"/>
                <a:sym typeface="Poppins"/>
              </a:rPr>
              <a:t>24.000,00</a:t>
            </a:r>
            <a:endParaRPr sz="2800" b="1" i="0" u="none" strike="noStrike" cap="none">
              <a:solidFill>
                <a:srgbClr val="000000"/>
              </a:solidFill>
              <a:latin typeface="Poppins"/>
              <a:ea typeface="Poppins"/>
              <a:cs typeface="Poppins"/>
              <a:sym typeface="Poppins"/>
            </a:endParaRPr>
          </a:p>
        </p:txBody>
      </p:sp>
      <p:sp>
        <p:nvSpPr>
          <p:cNvPr id="1003" name="Google Shape;1003;p20"/>
          <p:cNvSpPr/>
          <p:nvPr/>
        </p:nvSpPr>
        <p:spPr>
          <a:xfrm>
            <a:off x="6242610" y="7657097"/>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20"/>
          <p:cNvSpPr/>
          <p:nvPr/>
        </p:nvSpPr>
        <p:spPr>
          <a:xfrm>
            <a:off x="6242610" y="8304166"/>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FAB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20"/>
          <p:cNvSpPr/>
          <p:nvPr/>
        </p:nvSpPr>
        <p:spPr>
          <a:xfrm>
            <a:off x="6241457" y="8941892"/>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0"/>
          <p:cNvSpPr/>
          <p:nvPr/>
        </p:nvSpPr>
        <p:spPr>
          <a:xfrm>
            <a:off x="6242610" y="9544630"/>
            <a:ext cx="3004836" cy="551819"/>
          </a:xfrm>
          <a:custGeom>
            <a:avLst/>
            <a:gdLst/>
            <a:ahLst/>
            <a:cxnLst/>
            <a:rect l="l" t="t" r="r" b="b"/>
            <a:pathLst>
              <a:path w="5684188" h="1043864" extrusionOk="0">
                <a:moveTo>
                  <a:pt x="5559728" y="1043864"/>
                </a:moveTo>
                <a:lnTo>
                  <a:pt x="124460" y="1043864"/>
                </a:lnTo>
                <a:cubicBezTo>
                  <a:pt x="55880" y="1043864"/>
                  <a:pt x="0" y="987984"/>
                  <a:pt x="0" y="919404"/>
                </a:cubicBezTo>
                <a:lnTo>
                  <a:pt x="0" y="124460"/>
                </a:lnTo>
                <a:cubicBezTo>
                  <a:pt x="0" y="55880"/>
                  <a:pt x="55880" y="0"/>
                  <a:pt x="124460" y="0"/>
                </a:cubicBezTo>
                <a:lnTo>
                  <a:pt x="5559728" y="0"/>
                </a:lnTo>
                <a:cubicBezTo>
                  <a:pt x="5628308" y="0"/>
                  <a:pt x="5684188" y="55880"/>
                  <a:pt x="5684188" y="124460"/>
                </a:cubicBezTo>
                <a:lnTo>
                  <a:pt x="5684188" y="919404"/>
                </a:lnTo>
                <a:cubicBezTo>
                  <a:pt x="5684188" y="987984"/>
                  <a:pt x="5628308" y="1043864"/>
                  <a:pt x="5559728" y="1043864"/>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20"/>
          <p:cNvSpPr txBox="1"/>
          <p:nvPr/>
        </p:nvSpPr>
        <p:spPr>
          <a:xfrm>
            <a:off x="6592828" y="767746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6.000,00</a:t>
            </a:r>
            <a:endParaRPr sz="1400" b="0" i="0" u="none" strike="noStrike" cap="none">
              <a:solidFill>
                <a:srgbClr val="000000"/>
              </a:solidFill>
              <a:latin typeface="Arial"/>
              <a:ea typeface="Arial"/>
              <a:cs typeface="Arial"/>
              <a:sym typeface="Arial"/>
            </a:endParaRPr>
          </a:p>
        </p:txBody>
      </p:sp>
      <p:sp>
        <p:nvSpPr>
          <p:cNvPr id="1008" name="Google Shape;1008;p20"/>
          <p:cNvSpPr txBox="1"/>
          <p:nvPr/>
        </p:nvSpPr>
        <p:spPr>
          <a:xfrm>
            <a:off x="6592828" y="8320742"/>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4.500,00</a:t>
            </a:r>
            <a:endParaRPr sz="1400" b="0" i="0" u="none" strike="noStrike" cap="none">
              <a:solidFill>
                <a:srgbClr val="000000"/>
              </a:solidFill>
              <a:latin typeface="Arial"/>
              <a:ea typeface="Arial"/>
              <a:cs typeface="Arial"/>
              <a:sym typeface="Arial"/>
            </a:endParaRPr>
          </a:p>
        </p:txBody>
      </p:sp>
      <p:sp>
        <p:nvSpPr>
          <p:cNvPr id="1009" name="Google Shape;1009;p20"/>
          <p:cNvSpPr txBox="1"/>
          <p:nvPr/>
        </p:nvSpPr>
        <p:spPr>
          <a:xfrm>
            <a:off x="6592828" y="8960759"/>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3.000,00</a:t>
            </a:r>
            <a:endParaRPr sz="1400" b="0" i="0" u="none" strike="noStrike" cap="none">
              <a:solidFill>
                <a:srgbClr val="000000"/>
              </a:solidFill>
              <a:latin typeface="Arial"/>
              <a:ea typeface="Arial"/>
              <a:cs typeface="Arial"/>
              <a:sym typeface="Arial"/>
            </a:endParaRPr>
          </a:p>
        </p:txBody>
      </p:sp>
      <p:sp>
        <p:nvSpPr>
          <p:cNvPr id="1010" name="Google Shape;1010;p20"/>
          <p:cNvSpPr txBox="1"/>
          <p:nvPr/>
        </p:nvSpPr>
        <p:spPr>
          <a:xfrm>
            <a:off x="6592828" y="9614879"/>
            <a:ext cx="2448974" cy="52892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2455"/>
              <a:buFont typeface="Arial"/>
              <a:buNone/>
            </a:pPr>
            <a:r>
              <a:rPr lang="en-US" sz="2455" b="0" i="0" u="none" strike="noStrike" cap="none">
                <a:solidFill>
                  <a:srgbClr val="000000"/>
                </a:solidFill>
                <a:latin typeface="Poppins"/>
                <a:ea typeface="Poppins"/>
                <a:cs typeface="Poppins"/>
                <a:sym typeface="Poppins"/>
              </a:rPr>
              <a:t>1.500,00</a:t>
            </a:r>
            <a:endParaRPr sz="1400" b="0" i="0" u="none" strike="noStrike" cap="none">
              <a:solidFill>
                <a:srgbClr val="000000"/>
              </a:solidFill>
              <a:latin typeface="Arial"/>
              <a:ea typeface="Arial"/>
              <a:cs typeface="Arial"/>
              <a:sym typeface="Arial"/>
            </a:endParaRPr>
          </a:p>
        </p:txBody>
      </p:sp>
      <p:cxnSp>
        <p:nvCxnSpPr>
          <p:cNvPr id="1011" name="Google Shape;1011;p20"/>
          <p:cNvCxnSpPr/>
          <p:nvPr/>
        </p:nvCxnSpPr>
        <p:spPr>
          <a:xfrm rot="10800000" flipH="1">
            <a:off x="5103320" y="8580735"/>
            <a:ext cx="1099734" cy="39656"/>
          </a:xfrm>
          <a:prstGeom prst="straightConnector1">
            <a:avLst/>
          </a:prstGeom>
          <a:noFill/>
          <a:ln w="38100" cap="flat" cmpd="sng">
            <a:solidFill>
              <a:srgbClr val="004E95"/>
            </a:solidFill>
            <a:prstDash val="solid"/>
            <a:round/>
            <a:headEnd type="none" w="sm" len="sm"/>
            <a:tailEnd type="stealth" w="med" len="med"/>
          </a:ln>
        </p:spPr>
      </p:cxnSp>
      <p:cxnSp>
        <p:nvCxnSpPr>
          <p:cNvPr id="1012" name="Google Shape;1012;p20"/>
          <p:cNvCxnSpPr/>
          <p:nvPr/>
        </p:nvCxnSpPr>
        <p:spPr>
          <a:xfrm rot="10800000" flipH="1">
            <a:off x="5103159" y="7994042"/>
            <a:ext cx="1060338" cy="579439"/>
          </a:xfrm>
          <a:prstGeom prst="straightConnector1">
            <a:avLst/>
          </a:prstGeom>
          <a:noFill/>
          <a:ln w="38100" cap="flat" cmpd="sng">
            <a:solidFill>
              <a:srgbClr val="004E95"/>
            </a:solidFill>
            <a:prstDash val="solid"/>
            <a:round/>
            <a:headEnd type="none" w="sm" len="sm"/>
            <a:tailEnd type="stealth" w="med" len="med"/>
          </a:ln>
        </p:spPr>
      </p:cxnSp>
      <p:cxnSp>
        <p:nvCxnSpPr>
          <p:cNvPr id="1013" name="Google Shape;1013;p20"/>
          <p:cNvCxnSpPr/>
          <p:nvPr/>
        </p:nvCxnSpPr>
        <p:spPr>
          <a:xfrm>
            <a:off x="5074418" y="8706299"/>
            <a:ext cx="1168192" cy="1114241"/>
          </a:xfrm>
          <a:prstGeom prst="straightConnector1">
            <a:avLst/>
          </a:prstGeom>
          <a:noFill/>
          <a:ln w="38100" cap="flat" cmpd="sng">
            <a:solidFill>
              <a:srgbClr val="004E95"/>
            </a:solidFill>
            <a:prstDash val="solid"/>
            <a:round/>
            <a:headEnd type="none" w="sm" len="sm"/>
            <a:tailEnd type="stealth" w="med" len="med"/>
          </a:ln>
        </p:spPr>
      </p:cxnSp>
      <p:sp>
        <p:nvSpPr>
          <p:cNvPr id="1014" name="Google Shape;1014;p20"/>
          <p:cNvSpPr txBox="1"/>
          <p:nvPr/>
        </p:nvSpPr>
        <p:spPr>
          <a:xfrm>
            <a:off x="9574667" y="7994042"/>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15" name="Google Shape;1015;p20"/>
          <p:cNvSpPr/>
          <p:nvPr/>
        </p:nvSpPr>
        <p:spPr>
          <a:xfrm>
            <a:off x="10446392" y="7648195"/>
            <a:ext cx="2291855" cy="2621029"/>
          </a:xfrm>
          <a:custGeom>
            <a:avLst/>
            <a:gdLst/>
            <a:ahLst/>
            <a:cxnLst/>
            <a:rect l="l" t="t" r="r" b="b"/>
            <a:pathLst>
              <a:path w="2459590" h="2812855" extrusionOk="0">
                <a:moveTo>
                  <a:pt x="2335130" y="2812855"/>
                </a:moveTo>
                <a:lnTo>
                  <a:pt x="124460" y="2812855"/>
                </a:lnTo>
                <a:cubicBezTo>
                  <a:pt x="55880" y="2812855"/>
                  <a:pt x="0" y="2756975"/>
                  <a:pt x="0" y="2688395"/>
                </a:cubicBezTo>
                <a:lnTo>
                  <a:pt x="0" y="124460"/>
                </a:lnTo>
                <a:cubicBezTo>
                  <a:pt x="0" y="55880"/>
                  <a:pt x="55880" y="0"/>
                  <a:pt x="124460" y="0"/>
                </a:cubicBezTo>
                <a:lnTo>
                  <a:pt x="2335130" y="0"/>
                </a:lnTo>
                <a:cubicBezTo>
                  <a:pt x="2403710" y="0"/>
                  <a:pt x="2459590" y="55880"/>
                  <a:pt x="2459590" y="124460"/>
                </a:cubicBezTo>
                <a:lnTo>
                  <a:pt x="2459590" y="2688395"/>
                </a:lnTo>
                <a:cubicBezTo>
                  <a:pt x="2459590" y="2756975"/>
                  <a:pt x="2403710" y="2812855"/>
                  <a:pt x="2335130" y="281285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20"/>
          <p:cNvSpPr txBox="1"/>
          <p:nvPr/>
        </p:nvSpPr>
        <p:spPr>
          <a:xfrm>
            <a:off x="10446392" y="7940675"/>
            <a:ext cx="2291855" cy="1783950"/>
          </a:xfrm>
          <a:prstGeom prst="rect">
            <a:avLst/>
          </a:prstGeom>
          <a:noFill/>
          <a:ln>
            <a:noFill/>
          </a:ln>
        </p:spPr>
        <p:txBody>
          <a:bodyPr spcFirstLastPara="1" wrap="square" lIns="0" tIns="0" rIns="0" bIns="0" anchor="t" anchorCtr="0">
            <a:spAutoFit/>
          </a:bodyPr>
          <a:lstStyle/>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000000"/>
                </a:solidFill>
                <a:latin typeface="Poppins"/>
                <a:ea typeface="Poppins"/>
                <a:cs typeface="Poppins"/>
                <a:sym typeface="Poppins"/>
              </a:rPr>
              <a:t>30.000,00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rgbClr val="C00000"/>
                </a:solidFill>
                <a:latin typeface="Poppins"/>
                <a:ea typeface="Poppins"/>
                <a:cs typeface="Poppins"/>
                <a:sym typeface="Poppins"/>
              </a:rPr>
              <a:t>28.500,00</a:t>
            </a:r>
            <a:endParaRPr sz="1400" b="0" i="0" u="none" strike="noStrike" cap="none">
              <a:solidFill>
                <a:srgbClr val="000000"/>
              </a:solidFill>
              <a:latin typeface="Arial"/>
              <a:ea typeface="Arial"/>
              <a:cs typeface="Arial"/>
              <a:sym typeface="Arial"/>
            </a:endParaRPr>
          </a:p>
          <a:p>
            <a:pPr marL="0" marR="0" lvl="0" indent="0" algn="ctr" rtl="0">
              <a:lnSpc>
                <a:spcPct val="139963"/>
              </a:lnSpc>
              <a:spcBef>
                <a:spcPts val="0"/>
              </a:spcBef>
              <a:spcAft>
                <a:spcPts val="0"/>
              </a:spcAft>
              <a:buClr>
                <a:srgbClr val="000000"/>
              </a:buClr>
              <a:buSzPts val="2760"/>
              <a:buFont typeface="Arial"/>
              <a:buNone/>
            </a:pPr>
            <a:r>
              <a:rPr lang="en-US" sz="2760" b="1" i="0" u="none" strike="noStrike" cap="none">
                <a:solidFill>
                  <a:schemeClr val="dk1"/>
                </a:solidFill>
                <a:latin typeface="Poppins"/>
                <a:ea typeface="Poppins"/>
                <a:cs typeface="Poppins"/>
                <a:sym typeface="Poppins"/>
              </a:rPr>
              <a:t>25.500,00</a:t>
            </a:r>
            <a:endParaRPr sz="1400" b="0" i="0" u="none" strike="noStrike" cap="none">
              <a:solidFill>
                <a:schemeClr val="dk1"/>
              </a:solidFill>
              <a:latin typeface="Arial"/>
              <a:ea typeface="Arial"/>
              <a:cs typeface="Arial"/>
              <a:sym typeface="Arial"/>
            </a:endParaRPr>
          </a:p>
        </p:txBody>
      </p:sp>
      <p:sp>
        <p:nvSpPr>
          <p:cNvPr id="1017" name="Google Shape;1017;p20"/>
          <p:cNvSpPr txBox="1"/>
          <p:nvPr/>
        </p:nvSpPr>
        <p:spPr>
          <a:xfrm>
            <a:off x="3188228" y="6169374"/>
            <a:ext cx="1290117"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FIXO</a:t>
            </a:r>
            <a:endParaRPr sz="1400" b="1" i="0" u="none" strike="noStrike" cap="none">
              <a:solidFill>
                <a:srgbClr val="C00000"/>
              </a:solidFill>
              <a:latin typeface="Arial"/>
              <a:ea typeface="Arial"/>
              <a:cs typeface="Arial"/>
              <a:sym typeface="Arial"/>
            </a:endParaRPr>
          </a:p>
        </p:txBody>
      </p:sp>
      <p:sp>
        <p:nvSpPr>
          <p:cNvPr id="1018" name="Google Shape;1018;p20"/>
          <p:cNvSpPr txBox="1"/>
          <p:nvPr/>
        </p:nvSpPr>
        <p:spPr>
          <a:xfrm>
            <a:off x="6568313" y="6137384"/>
            <a:ext cx="2473489" cy="1322157"/>
          </a:xfrm>
          <a:prstGeom prst="rect">
            <a:avLst/>
          </a:prstGeom>
          <a:noFill/>
          <a:ln>
            <a:noFill/>
          </a:ln>
        </p:spPr>
        <p:txBody>
          <a:bodyPr spcFirstLastPara="1" wrap="square" lIns="0" tIns="0" rIns="0" bIns="0" anchor="t" anchorCtr="0">
            <a:spAutoFit/>
          </a:bodyPr>
          <a:lstStyle/>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51666"/>
              </a:lnSpc>
              <a:spcBef>
                <a:spcPts val="0"/>
              </a:spcBef>
              <a:spcAft>
                <a:spcPts val="0"/>
              </a:spcAft>
              <a:buClr>
                <a:srgbClr val="000000"/>
              </a:buClr>
              <a:buSzPts val="1800"/>
              <a:buFont typeface="Arial"/>
              <a:buNone/>
            </a:pPr>
            <a:endParaRPr sz="1800" b="1" i="0" u="none" strike="noStrike" cap="none">
              <a:solidFill>
                <a:srgbClr val="C00000"/>
              </a:solidFill>
              <a:latin typeface="Calibri"/>
              <a:ea typeface="Calibri"/>
              <a:cs typeface="Calibri"/>
              <a:sym typeface="Calibri"/>
            </a:endParaRPr>
          </a:p>
          <a:p>
            <a:pPr marL="0" marR="0" lvl="0" indent="0" algn="ctr" rtl="0">
              <a:lnSpc>
                <a:spcPct val="13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QUALIDADE</a:t>
            </a:r>
            <a:endParaRPr sz="1400" b="1" i="0" u="none" strike="noStrike" cap="none">
              <a:solidFill>
                <a:srgbClr val="C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p:nvPr/>
        </p:nvSpPr>
        <p:spPr>
          <a:xfrm>
            <a:off x="16962025" y="6160250"/>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56" name="Google Shape;156;p5"/>
          <p:cNvGrpSpPr/>
          <p:nvPr/>
        </p:nvGrpSpPr>
        <p:grpSpPr>
          <a:xfrm>
            <a:off x="1066392" y="1018887"/>
            <a:ext cx="16076964" cy="243998"/>
            <a:chOff x="0" y="334222"/>
            <a:chExt cx="21435952" cy="325331"/>
          </a:xfrm>
        </p:grpSpPr>
        <p:cxnSp>
          <p:nvCxnSpPr>
            <p:cNvPr id="157" name="Google Shape;157;p5"/>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58" name="Google Shape;158;p5"/>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5"/>
          <p:cNvSpPr/>
          <p:nvPr/>
        </p:nvSpPr>
        <p:spPr>
          <a:xfrm>
            <a:off x="1882655" y="686915"/>
            <a:ext cx="14628586" cy="90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i="0" u="none" strike="noStrike" cap="none">
                <a:solidFill>
                  <a:schemeClr val="lt1"/>
                </a:solidFill>
                <a:latin typeface="Poppins"/>
                <a:ea typeface="Poppins"/>
                <a:cs typeface="Poppins"/>
                <a:sym typeface="Poppins"/>
              </a:rPr>
              <a:t>FUNDO NACIONAL DE SAÚDE</a:t>
            </a:r>
            <a:endParaRPr sz="5300" b="1" i="0" u="none" strike="noStrike" cap="none">
              <a:solidFill>
                <a:schemeClr val="lt1"/>
              </a:solidFill>
              <a:latin typeface="Poppins"/>
              <a:ea typeface="Poppins"/>
              <a:cs typeface="Poppins"/>
              <a:sym typeface="Poppins"/>
            </a:endParaRPr>
          </a:p>
        </p:txBody>
      </p:sp>
      <p:grpSp>
        <p:nvGrpSpPr>
          <p:cNvPr id="160" name="Google Shape;160;p5"/>
          <p:cNvGrpSpPr/>
          <p:nvPr/>
        </p:nvGrpSpPr>
        <p:grpSpPr>
          <a:xfrm>
            <a:off x="585128" y="2931010"/>
            <a:ext cx="15573282" cy="5411095"/>
            <a:chOff x="138562" y="974411"/>
            <a:chExt cx="11969736" cy="3927098"/>
          </a:xfrm>
        </p:grpSpPr>
        <p:sp>
          <p:nvSpPr>
            <p:cNvPr id="161" name="Google Shape;161;p5"/>
            <p:cNvSpPr/>
            <p:nvPr/>
          </p:nvSpPr>
          <p:spPr>
            <a:xfrm>
              <a:off x="138650" y="2344950"/>
              <a:ext cx="4798500" cy="589188"/>
            </a:xfrm>
            <a:prstGeom prst="roundRect">
              <a:avLst>
                <a:gd name="adj" fmla="val 2332"/>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2" name="Google Shape;162;p5"/>
            <p:cNvSpPr/>
            <p:nvPr/>
          </p:nvSpPr>
          <p:spPr>
            <a:xfrm>
              <a:off x="7632014" y="974411"/>
              <a:ext cx="4476284" cy="710003"/>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EQUIPES DE SAÚDE DA FAMÍLIA/ESF E EQUIPES DE ATENÇÃO PRIMÁRIA/EAP</a:t>
              </a:r>
              <a:endParaRPr sz="1800" b="0" i="0" u="none" strike="noStrike" cap="none">
                <a:solidFill>
                  <a:srgbClr val="000000"/>
                </a:solidFill>
                <a:latin typeface="Poppins"/>
                <a:ea typeface="Poppins"/>
                <a:cs typeface="Poppins"/>
                <a:sym typeface="Poppins"/>
              </a:endParaRPr>
            </a:p>
          </p:txBody>
        </p:sp>
        <p:sp>
          <p:nvSpPr>
            <p:cNvPr id="163" name="Google Shape;163;p5"/>
            <p:cNvSpPr/>
            <p:nvPr/>
          </p:nvSpPr>
          <p:spPr>
            <a:xfrm>
              <a:off x="7632013" y="2588090"/>
              <a:ext cx="4389834" cy="500120"/>
            </a:xfrm>
            <a:prstGeom prst="roundRect">
              <a:avLst>
                <a:gd name="adj" fmla="val 8300"/>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PARA ATENÇÃO À SAÚDE BUCAL</a:t>
              </a:r>
              <a:endParaRPr sz="1800" b="0" i="0" u="none" strike="noStrike" cap="none">
                <a:solidFill>
                  <a:srgbClr val="000000"/>
                </a:solidFill>
                <a:latin typeface="Poppins"/>
                <a:ea typeface="Poppins"/>
                <a:cs typeface="Poppins"/>
                <a:sym typeface="Poppins"/>
              </a:endParaRPr>
            </a:p>
          </p:txBody>
        </p:sp>
        <p:sp>
          <p:nvSpPr>
            <p:cNvPr id="164" name="Google Shape;164;p5"/>
            <p:cNvSpPr/>
            <p:nvPr/>
          </p:nvSpPr>
          <p:spPr>
            <a:xfrm>
              <a:off x="7669825" y="4435298"/>
              <a:ext cx="4352021" cy="466211"/>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COMPONENTE PER CAPITA DE BASE POPULACIONAL</a:t>
              </a:r>
              <a:endParaRPr sz="1800" b="0" i="0" u="none" strike="noStrike" cap="none">
                <a:solidFill>
                  <a:srgbClr val="000000"/>
                </a:solidFill>
                <a:latin typeface="Poppins"/>
                <a:ea typeface="Poppins"/>
                <a:cs typeface="Poppins"/>
                <a:sym typeface="Poppins"/>
              </a:endParaRPr>
            </a:p>
          </p:txBody>
        </p:sp>
        <p:sp>
          <p:nvSpPr>
            <p:cNvPr id="165" name="Google Shape;165;p5"/>
            <p:cNvSpPr/>
            <p:nvPr/>
          </p:nvSpPr>
          <p:spPr>
            <a:xfrm>
              <a:off x="140275" y="1097412"/>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6" name="Google Shape;166;p5"/>
            <p:cNvSpPr/>
            <p:nvPr/>
          </p:nvSpPr>
          <p:spPr>
            <a:xfrm>
              <a:off x="160613" y="3697481"/>
              <a:ext cx="4798500" cy="539973"/>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67" name="Google Shape;167;p5"/>
            <p:cNvSpPr/>
            <p:nvPr/>
          </p:nvSpPr>
          <p:spPr>
            <a:xfrm>
              <a:off x="140288" y="1744687"/>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68" name="Google Shape;168;p5"/>
            <p:cNvGrpSpPr/>
            <p:nvPr/>
          </p:nvGrpSpPr>
          <p:grpSpPr>
            <a:xfrm>
              <a:off x="7609345" y="1795826"/>
              <a:ext cx="4418050" cy="2568308"/>
              <a:chOff x="7609345" y="1540063"/>
              <a:chExt cx="4418050" cy="2568308"/>
            </a:xfrm>
          </p:grpSpPr>
          <p:sp>
            <p:nvSpPr>
              <p:cNvPr id="169" name="Google Shape;169;p5"/>
              <p:cNvSpPr/>
              <p:nvPr/>
            </p:nvSpPr>
            <p:spPr>
              <a:xfrm>
                <a:off x="7609345" y="1540063"/>
                <a:ext cx="4418050" cy="727443"/>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	INCENTIVO FINANCEIRO DA APS - DEMAIS PROGRAMAS, SERVIÇOS E EQUIPES DA ATENÇÃO PRIMÁRIA À SAÚDE</a:t>
                </a:r>
                <a:endParaRPr sz="1800" b="0" i="0" u="none" strike="noStrike" cap="none">
                  <a:solidFill>
                    <a:srgbClr val="000000"/>
                  </a:solidFill>
                  <a:latin typeface="Poppins"/>
                  <a:ea typeface="Poppins"/>
                  <a:cs typeface="Poppins"/>
                  <a:sym typeface="Poppins"/>
                </a:endParaRPr>
              </a:p>
            </p:txBody>
          </p:sp>
          <p:sp>
            <p:nvSpPr>
              <p:cNvPr id="170" name="Google Shape;170;p5"/>
              <p:cNvSpPr/>
              <p:nvPr/>
            </p:nvSpPr>
            <p:spPr>
              <a:xfrm>
                <a:off x="7660306" y="3401680"/>
                <a:ext cx="4361542" cy="706691"/>
              </a:xfrm>
              <a:prstGeom prst="roundRect">
                <a:avLst>
                  <a:gd name="adj" fmla="val 571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MANUTENÇÃO DE PAGAMENTO DE VALOR NOMINAL COM BASE EM EXERCÍCIO ANTERIOR</a:t>
                </a:r>
                <a:endParaRPr sz="1800" b="0" i="0" u="none" strike="noStrike" cap="none">
                  <a:solidFill>
                    <a:srgbClr val="000000"/>
                  </a:solidFill>
                  <a:latin typeface="Poppins"/>
                  <a:ea typeface="Poppins"/>
                  <a:cs typeface="Poppins"/>
                  <a:sym typeface="Poppins"/>
                </a:endParaRPr>
              </a:p>
            </p:txBody>
          </p:sp>
        </p:grpSp>
        <p:cxnSp>
          <p:nvCxnSpPr>
            <p:cNvPr id="171" name="Google Shape;171;p5"/>
            <p:cNvCxnSpPr/>
            <p:nvPr/>
          </p:nvCxnSpPr>
          <p:spPr>
            <a:xfrm rot="10800000" flipH="1">
              <a:off x="4937062" y="1365236"/>
              <a:ext cx="2694951" cy="2828"/>
            </a:xfrm>
            <a:prstGeom prst="straightConnector1">
              <a:avLst/>
            </a:prstGeom>
            <a:noFill/>
            <a:ln w="9525" cap="flat" cmpd="sng">
              <a:solidFill>
                <a:srgbClr val="44546A"/>
              </a:solidFill>
              <a:prstDash val="solid"/>
              <a:round/>
              <a:headEnd type="none" w="sm" len="sm"/>
              <a:tailEnd type="triangle" w="med" len="med"/>
            </a:ln>
          </p:spPr>
        </p:cxnSp>
        <p:cxnSp>
          <p:nvCxnSpPr>
            <p:cNvPr id="172" name="Google Shape;172;p5"/>
            <p:cNvCxnSpPr/>
            <p:nvPr/>
          </p:nvCxnSpPr>
          <p:spPr>
            <a:xfrm rot="10800000" flipH="1">
              <a:off x="4940091" y="2857439"/>
              <a:ext cx="2669254" cy="444574"/>
            </a:xfrm>
            <a:prstGeom prst="straightConnector1">
              <a:avLst/>
            </a:prstGeom>
            <a:noFill/>
            <a:ln w="9525" cap="flat" cmpd="sng">
              <a:solidFill>
                <a:srgbClr val="44546A"/>
              </a:solidFill>
              <a:prstDash val="solid"/>
              <a:round/>
              <a:headEnd type="none" w="sm" len="sm"/>
              <a:tailEnd type="triangle" w="med" len="med"/>
            </a:ln>
          </p:spPr>
        </p:cxnSp>
        <p:cxnSp>
          <p:nvCxnSpPr>
            <p:cNvPr id="173" name="Google Shape;173;p5"/>
            <p:cNvCxnSpPr/>
            <p:nvPr/>
          </p:nvCxnSpPr>
          <p:spPr>
            <a:xfrm rot="10800000" flipH="1">
              <a:off x="4959113" y="1420018"/>
              <a:ext cx="2672900" cy="626752"/>
            </a:xfrm>
            <a:prstGeom prst="straightConnector1">
              <a:avLst/>
            </a:prstGeom>
            <a:noFill/>
            <a:ln w="9525" cap="flat" cmpd="sng">
              <a:solidFill>
                <a:srgbClr val="44546A"/>
              </a:solidFill>
              <a:prstDash val="solid"/>
              <a:round/>
              <a:headEnd type="none" w="sm" len="sm"/>
              <a:tailEnd type="triangle" w="med" len="med"/>
            </a:ln>
          </p:spPr>
        </p:cxnSp>
        <p:sp>
          <p:nvSpPr>
            <p:cNvPr id="174" name="Google Shape;174;p5"/>
            <p:cNvSpPr/>
            <p:nvPr/>
          </p:nvSpPr>
          <p:spPr>
            <a:xfrm>
              <a:off x="138562" y="3048030"/>
              <a:ext cx="4798500" cy="540000"/>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75" name="Google Shape;175;p5"/>
            <p:cNvSpPr/>
            <p:nvPr/>
          </p:nvSpPr>
          <p:spPr>
            <a:xfrm>
              <a:off x="4459735" y="3760947"/>
              <a:ext cx="360000" cy="360000"/>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sp>
        <p:nvSpPr>
          <p:cNvPr id="176" name="Google Shape;176;p5"/>
          <p:cNvSpPr/>
          <p:nvPr/>
        </p:nvSpPr>
        <p:spPr>
          <a:xfrm>
            <a:off x="729604" y="3249838"/>
            <a:ext cx="595638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CAPITAÇÃO PONDERADA</a:t>
            </a:r>
            <a:endParaRPr/>
          </a:p>
        </p:txBody>
      </p:sp>
      <p:sp>
        <p:nvSpPr>
          <p:cNvPr id="177" name="Google Shape;177;p5"/>
          <p:cNvSpPr/>
          <p:nvPr/>
        </p:nvSpPr>
        <p:spPr>
          <a:xfrm>
            <a:off x="745495" y="4121881"/>
            <a:ext cx="53719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INCENTIVO FINANCEIRO DA APS - DESEMPENHO</a:t>
            </a:r>
            <a:endParaRPr dirty="0"/>
          </a:p>
        </p:txBody>
      </p:sp>
      <p:sp>
        <p:nvSpPr>
          <p:cNvPr id="178" name="Google Shape;178;p5"/>
          <p:cNvSpPr/>
          <p:nvPr/>
        </p:nvSpPr>
        <p:spPr>
          <a:xfrm>
            <a:off x="740801" y="5094420"/>
            <a:ext cx="52850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PARA AÇÕES ESTRATÉGICAS</a:t>
            </a:r>
            <a:endParaRPr/>
          </a:p>
        </p:txBody>
      </p:sp>
      <p:sp>
        <p:nvSpPr>
          <p:cNvPr id="179" name="Google Shape;179;p5"/>
          <p:cNvSpPr/>
          <p:nvPr/>
        </p:nvSpPr>
        <p:spPr>
          <a:xfrm>
            <a:off x="748881" y="5928648"/>
            <a:ext cx="5700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INCENTIVO FINANCEIRO ATENÇÃO À SAÚDE BUCAL</a:t>
            </a:r>
            <a:endParaRPr dirty="0"/>
          </a:p>
        </p:txBody>
      </p:sp>
      <p:sp>
        <p:nvSpPr>
          <p:cNvPr id="180" name="Google Shape;180;p5"/>
          <p:cNvSpPr/>
          <p:nvPr/>
        </p:nvSpPr>
        <p:spPr>
          <a:xfrm>
            <a:off x="748881" y="6755751"/>
            <a:ext cx="472757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PROGRAMA DE INFORMATIZAÇÃO DA APS</a:t>
            </a:r>
            <a:endParaRPr dirty="0"/>
          </a:p>
        </p:txBody>
      </p:sp>
      <p:cxnSp>
        <p:nvCxnSpPr>
          <p:cNvPr id="181" name="Google Shape;181;p5"/>
          <p:cNvCxnSpPr/>
          <p:nvPr/>
        </p:nvCxnSpPr>
        <p:spPr>
          <a:xfrm rot="10800000" flipH="1">
            <a:off x="6871675" y="4535307"/>
            <a:ext cx="3404775" cy="759251"/>
          </a:xfrm>
          <a:prstGeom prst="straightConnector1">
            <a:avLst/>
          </a:prstGeom>
          <a:noFill/>
          <a:ln w="9525" cap="flat" cmpd="sng">
            <a:solidFill>
              <a:srgbClr val="44546A"/>
            </a:solidFill>
            <a:prstDash val="solid"/>
            <a:round/>
            <a:headEnd type="none" w="sm" len="sm"/>
            <a:tailEnd type="triangle" w="med" len="med"/>
          </a:ln>
        </p:spPr>
      </p:cxnSp>
      <p:sp>
        <p:nvSpPr>
          <p:cNvPr id="182" name="Google Shape;182;p5"/>
          <p:cNvSpPr/>
          <p:nvPr/>
        </p:nvSpPr>
        <p:spPr>
          <a:xfrm>
            <a:off x="10371329" y="8483781"/>
            <a:ext cx="5674603" cy="545239"/>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FINANCEIRO DA APS - EQUIPES MULTIPROFISSIONAIS - EMULTI</a:t>
            </a:r>
            <a:endParaRPr sz="1800" b="0" i="0" u="none" strike="noStrike" cap="none">
              <a:solidFill>
                <a:srgbClr val="000000"/>
              </a:solidFill>
              <a:latin typeface="Poppins"/>
              <a:ea typeface="Poppins"/>
              <a:cs typeface="Poppins"/>
              <a:sym typeface="Poppins"/>
            </a:endParaRPr>
          </a:p>
        </p:txBody>
      </p:sp>
      <p:sp>
        <p:nvSpPr>
          <p:cNvPr id="183" name="Google Shape;183;p5"/>
          <p:cNvSpPr/>
          <p:nvPr/>
        </p:nvSpPr>
        <p:spPr>
          <a:xfrm>
            <a:off x="10371329" y="9170696"/>
            <a:ext cx="5681822" cy="468172"/>
          </a:xfrm>
          <a:prstGeom prst="roundRect">
            <a:avLst>
              <a:gd name="adj" fmla="val 8300"/>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INCENTIVO COMPENSATÓRIO DE TRANSIÇÃO</a:t>
            </a:r>
            <a:endParaRPr sz="1800" b="0" i="0" u="none" strike="noStrike" cap="none">
              <a:solidFill>
                <a:srgbClr val="000000"/>
              </a:solidFill>
              <a:latin typeface="Poppins"/>
              <a:ea typeface="Poppins"/>
              <a:cs typeface="Poppins"/>
              <a:sym typeface="Poppins"/>
            </a:endParaRPr>
          </a:p>
        </p:txBody>
      </p:sp>
      <p:sp>
        <p:nvSpPr>
          <p:cNvPr id="184" name="Google Shape;184;p5"/>
          <p:cNvSpPr txBox="1"/>
          <p:nvPr/>
        </p:nvSpPr>
        <p:spPr>
          <a:xfrm>
            <a:off x="212949" y="2177164"/>
            <a:ext cx="7318983"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4000"/>
              <a:buFont typeface="Arial"/>
              <a:buNone/>
            </a:pPr>
            <a:r>
              <a:rPr lang="en-US" sz="4000" b="1" i="0" u="none" strike="noStrike" cap="none">
                <a:solidFill>
                  <a:srgbClr val="F5B335"/>
                </a:solidFill>
                <a:latin typeface="Poppins"/>
                <a:ea typeface="Poppins"/>
                <a:cs typeface="Poppins"/>
                <a:sym typeface="Poppins"/>
              </a:rPr>
              <a:t>COMO ERA ANTES:</a:t>
            </a:r>
            <a:endParaRPr sz="4000" b="0" i="0" u="none" strike="noStrike" cap="none">
              <a:solidFill>
                <a:srgbClr val="000000"/>
              </a:solidFill>
              <a:latin typeface="Arial"/>
              <a:ea typeface="Arial"/>
              <a:cs typeface="Arial"/>
              <a:sym typeface="Arial"/>
            </a:endParaRPr>
          </a:p>
        </p:txBody>
      </p:sp>
      <p:sp>
        <p:nvSpPr>
          <p:cNvPr id="185" name="Google Shape;185;p5"/>
          <p:cNvSpPr txBox="1"/>
          <p:nvPr/>
        </p:nvSpPr>
        <p:spPr>
          <a:xfrm>
            <a:off x="9388833" y="2156666"/>
            <a:ext cx="7318983"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5B335"/>
                </a:solidFill>
                <a:latin typeface="Poppins"/>
                <a:ea typeface="Poppins"/>
                <a:cs typeface="Poppins"/>
                <a:sym typeface="Poppins"/>
              </a:rPr>
              <a:t>COMO FICOU:</a:t>
            </a: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9592007" y="6973206"/>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7" name="Google Shape;187;p5"/>
          <p:cNvSpPr/>
          <p:nvPr/>
        </p:nvSpPr>
        <p:spPr>
          <a:xfrm>
            <a:off x="9592007" y="7940868"/>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8" name="Google Shape;188;p5"/>
          <p:cNvSpPr/>
          <p:nvPr/>
        </p:nvSpPr>
        <p:spPr>
          <a:xfrm>
            <a:off x="9592006" y="8603342"/>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89" name="Google Shape;189;p5"/>
          <p:cNvSpPr/>
          <p:nvPr/>
        </p:nvSpPr>
        <p:spPr>
          <a:xfrm>
            <a:off x="9573840" y="9194859"/>
            <a:ext cx="7425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Poppins"/>
                <a:ea typeface="Poppins"/>
                <a:cs typeface="Poppins"/>
                <a:sym typeface="Poppins"/>
              </a:rPr>
              <a:t>NOVO</a:t>
            </a:r>
            <a:endParaRPr sz="1400" b="1" i="0" u="none" strike="noStrike" cap="none">
              <a:solidFill>
                <a:srgbClr val="FF0000"/>
              </a:solidFill>
              <a:latin typeface="Poppins"/>
              <a:ea typeface="Poppins"/>
              <a:cs typeface="Poppins"/>
              <a:sym typeface="Poppins"/>
            </a:endParaRPr>
          </a:p>
        </p:txBody>
      </p:sp>
      <p:sp>
        <p:nvSpPr>
          <p:cNvPr id="190" name="Google Shape;190;p5"/>
          <p:cNvSpPr/>
          <p:nvPr/>
        </p:nvSpPr>
        <p:spPr>
          <a:xfrm>
            <a:off x="6194702" y="5940108"/>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 name="Google Shape;191;p5"/>
          <p:cNvSpPr/>
          <p:nvPr/>
        </p:nvSpPr>
        <p:spPr>
          <a:xfrm>
            <a:off x="6207211" y="4995899"/>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2" name="Google Shape;192;p5"/>
          <p:cNvSpPr/>
          <p:nvPr/>
        </p:nvSpPr>
        <p:spPr>
          <a:xfrm>
            <a:off x="6196031" y="4167092"/>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3" name="Google Shape;193;p5"/>
          <p:cNvSpPr/>
          <p:nvPr/>
        </p:nvSpPr>
        <p:spPr>
          <a:xfrm>
            <a:off x="6196031" y="3227788"/>
            <a:ext cx="468380" cy="496039"/>
          </a:xfrm>
          <a:prstGeom prst="flowChartSummingJunction">
            <a:avLst/>
          </a:prstGeom>
          <a:solidFill>
            <a:srgbClr val="C5D8F1"/>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4" name="Google Shape;194;p5"/>
          <p:cNvSpPr/>
          <p:nvPr/>
        </p:nvSpPr>
        <p:spPr>
          <a:xfrm>
            <a:off x="10371328" y="5928648"/>
            <a:ext cx="5681823" cy="642386"/>
          </a:xfrm>
          <a:prstGeom prst="roundRect">
            <a:avLst>
              <a:gd name="adj" fmla="val 16667"/>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Poppins"/>
                <a:ea typeface="Poppins"/>
                <a:cs typeface="Poppins"/>
                <a:sym typeface="Poppins"/>
              </a:rPr>
              <a:t>AGENTES COMUNITÁRIOS DE SAÚDE</a:t>
            </a:r>
            <a:endParaRPr sz="1800" b="0" i="0" u="none" strike="noStrike" cap="none">
              <a:solidFill>
                <a:srgbClr val="000000"/>
              </a:solidFill>
              <a:latin typeface="Poppins"/>
              <a:ea typeface="Poppins"/>
              <a:cs typeface="Poppins"/>
              <a:sym typeface="Poppins"/>
            </a:endParaRPr>
          </a:p>
        </p:txBody>
      </p:sp>
      <p:sp>
        <p:nvSpPr>
          <p:cNvPr id="195" name="Google Shape;195;p5"/>
          <p:cNvSpPr/>
          <p:nvPr/>
        </p:nvSpPr>
        <p:spPr>
          <a:xfrm>
            <a:off x="620618" y="7619472"/>
            <a:ext cx="6243111" cy="744021"/>
          </a:xfrm>
          <a:prstGeom prst="roundRect">
            <a:avLst>
              <a:gd name="adj" fmla="val 7476"/>
            </a:avLst>
          </a:prstGeom>
          <a:solidFill>
            <a:srgbClr val="BFBFBF"/>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rtl="0">
              <a:lnSpc>
                <a:spcPct val="100000"/>
              </a:lnSpc>
              <a:spcBef>
                <a:spcPts val="0"/>
              </a:spcBef>
              <a:spcAft>
                <a:spcPts val="0"/>
              </a:spcAft>
              <a:buNone/>
            </a:pPr>
            <a:r>
              <a:rPr lang="en-US" sz="1800" b="0" i="0" u="none" strike="noStrike" cap="none" dirty="0">
                <a:solidFill>
                  <a:srgbClr val="000000"/>
                </a:solidFill>
                <a:latin typeface="Poppins"/>
                <a:ea typeface="Poppins"/>
                <a:cs typeface="Poppins"/>
                <a:sym typeface="Poppins"/>
              </a:rPr>
              <a:t>AGENTES COMUNITÁRIOS DE SAÚDE</a:t>
            </a:r>
            <a:endParaRPr sz="1800" b="0" i="0" u="none" strike="noStrike" cap="none" dirty="0">
              <a:solidFill>
                <a:srgbClr val="000000"/>
              </a:solidFill>
              <a:latin typeface="Poppins"/>
              <a:ea typeface="Poppins"/>
              <a:cs typeface="Poppins"/>
              <a:sym typeface="Poppins"/>
            </a:endParaRPr>
          </a:p>
        </p:txBody>
      </p:sp>
      <p:cxnSp>
        <p:nvCxnSpPr>
          <p:cNvPr id="196" name="Google Shape;196;p5"/>
          <p:cNvCxnSpPr/>
          <p:nvPr/>
        </p:nvCxnSpPr>
        <p:spPr>
          <a:xfrm rot="10800000" flipH="1">
            <a:off x="6843144" y="6322475"/>
            <a:ext cx="3433306" cy="1691398"/>
          </a:xfrm>
          <a:prstGeom prst="straightConnector1">
            <a:avLst/>
          </a:prstGeom>
          <a:noFill/>
          <a:ln w="9525" cap="flat" cmpd="sng">
            <a:solidFill>
              <a:srgbClr val="44546A"/>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11" name="Google Shape;111;p3"/>
          <p:cNvGrpSpPr/>
          <p:nvPr/>
        </p:nvGrpSpPr>
        <p:grpSpPr>
          <a:xfrm>
            <a:off x="1706377" y="1416823"/>
            <a:ext cx="12911366" cy="866572"/>
            <a:chOff x="0" y="-495878"/>
            <a:chExt cx="17215154" cy="1155431"/>
          </a:xfrm>
        </p:grpSpPr>
        <p:cxnSp>
          <p:nvCxnSpPr>
            <p:cNvPr id="112" name="Google Shape;112;p3"/>
            <p:cNvCxnSpPr/>
            <p:nvPr/>
          </p:nvCxnSpPr>
          <p:spPr>
            <a:xfrm>
              <a:off x="0" y="-495878"/>
              <a:ext cx="17215154" cy="0"/>
            </a:xfrm>
            <a:prstGeom prst="straightConnector1">
              <a:avLst/>
            </a:prstGeom>
            <a:noFill/>
            <a:ln w="952500" cap="rnd" cmpd="sng">
              <a:solidFill>
                <a:srgbClr val="F5B335"/>
              </a:solidFill>
              <a:prstDash val="solid"/>
              <a:round/>
              <a:headEnd type="none" w="sm" len="sm"/>
              <a:tailEnd type="none" w="sm" len="sm"/>
            </a:ln>
          </p:spPr>
        </p:cxnSp>
        <p:sp>
          <p:nvSpPr>
            <p:cNvPr id="113" name="Google Shape;113;p3"/>
            <p:cNvSpPr txBox="1"/>
            <p:nvPr/>
          </p:nvSpPr>
          <p:spPr>
            <a:xfrm>
              <a:off x="2678364" y="334222"/>
              <a:ext cx="1185842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4" name="Google Shape;114;p3"/>
          <p:cNvSpPr txBox="1"/>
          <p:nvPr/>
        </p:nvSpPr>
        <p:spPr>
          <a:xfrm>
            <a:off x="1617532" y="1106734"/>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ATENÇÃO BÁSICA AO LONGO DOS ANOS</a:t>
            </a:r>
            <a:endParaRPr sz="1400" b="0" i="0" u="none" strike="noStrike" cap="none">
              <a:solidFill>
                <a:srgbClr val="000000"/>
              </a:solidFill>
              <a:latin typeface="Arial"/>
              <a:ea typeface="Arial"/>
              <a:cs typeface="Arial"/>
              <a:sym typeface="Arial"/>
            </a:endParaRPr>
          </a:p>
        </p:txBody>
      </p:sp>
      <p:graphicFrame>
        <p:nvGraphicFramePr>
          <p:cNvPr id="115" name="Google Shape;115;p3"/>
          <p:cNvGraphicFramePr/>
          <p:nvPr/>
        </p:nvGraphicFramePr>
        <p:xfrm>
          <a:off x="363682" y="2895601"/>
          <a:ext cx="15181118"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116" name="Google Shape;116;p3"/>
          <p:cNvSpPr txBox="1"/>
          <p:nvPr/>
        </p:nvSpPr>
        <p:spPr>
          <a:xfrm>
            <a:off x="9987961" y="9793548"/>
            <a:ext cx="4322266" cy="360099"/>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US" sz="1800" b="0" i="0" u="none" strike="noStrike" cap="none">
                <a:solidFill>
                  <a:srgbClr val="000000"/>
                </a:solidFill>
                <a:latin typeface="Arial"/>
                <a:ea typeface="Arial"/>
                <a:cs typeface="Arial"/>
                <a:sym typeface="Arial"/>
              </a:rPr>
              <a:t>Fonte: CNES 04/2024</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0" y="8692169"/>
            <a:ext cx="18288000" cy="1594831"/>
          </a:xfrm>
          <a:prstGeom prst="rect">
            <a:avLst/>
          </a:pr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9"/>
          <p:cNvSpPr txBox="1"/>
          <p:nvPr/>
        </p:nvSpPr>
        <p:spPr>
          <a:xfrm>
            <a:off x="2644467" y="1276985"/>
            <a:ext cx="5302012"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03" name="Google Shape;203;p29"/>
          <p:cNvSpPr txBox="1"/>
          <p:nvPr/>
        </p:nvSpPr>
        <p:spPr>
          <a:xfrm>
            <a:off x="10529756" y="1276985"/>
            <a:ext cx="5169724"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04" name="Google Shape;204;p29"/>
          <p:cNvSpPr txBox="1"/>
          <p:nvPr/>
        </p:nvSpPr>
        <p:spPr>
          <a:xfrm>
            <a:off x="-615855" y="5337780"/>
            <a:ext cx="5972253"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4000" b="1" i="0" u="none" strike="noStrike" cap="none">
                <a:solidFill>
                  <a:srgbClr val="F5B335"/>
                </a:solidFill>
                <a:latin typeface="Poppins"/>
                <a:ea typeface="Poppins"/>
                <a:cs typeface="Poppins"/>
                <a:sym typeface="Poppins"/>
              </a:rPr>
              <a:t>COMO FICOU:</a:t>
            </a:r>
            <a:endParaRPr sz="4000" b="0" i="0" u="none" strike="noStrike" cap="none">
              <a:solidFill>
                <a:srgbClr val="000000"/>
              </a:solidFill>
              <a:latin typeface="Arial"/>
              <a:ea typeface="Arial"/>
              <a:cs typeface="Arial"/>
              <a:sym typeface="Arial"/>
            </a:endParaRPr>
          </a:p>
        </p:txBody>
      </p:sp>
      <p:pic>
        <p:nvPicPr>
          <p:cNvPr id="205" name="Google Shape;205;p29"/>
          <p:cNvPicPr preferRelativeResize="0"/>
          <p:nvPr/>
        </p:nvPicPr>
        <p:blipFill rotWithShape="1">
          <a:blip r:embed="rId3">
            <a:alphaModFix/>
          </a:blip>
          <a:srcRect/>
          <a:stretch/>
        </p:blipFill>
        <p:spPr>
          <a:xfrm>
            <a:off x="552722" y="1669248"/>
            <a:ext cx="16973550" cy="3867150"/>
          </a:xfrm>
          <a:prstGeom prst="rect">
            <a:avLst/>
          </a:prstGeom>
          <a:noFill/>
          <a:ln>
            <a:noFill/>
          </a:ln>
        </p:spPr>
      </p:pic>
      <p:pic>
        <p:nvPicPr>
          <p:cNvPr id="206" name="Google Shape;206;p29"/>
          <p:cNvPicPr preferRelativeResize="0"/>
          <p:nvPr/>
        </p:nvPicPr>
        <p:blipFill rotWithShape="1">
          <a:blip r:embed="rId4">
            <a:alphaModFix/>
          </a:blip>
          <a:srcRect/>
          <a:stretch/>
        </p:blipFill>
        <p:spPr>
          <a:xfrm>
            <a:off x="533672" y="5946338"/>
            <a:ext cx="16992600" cy="4434007"/>
          </a:xfrm>
          <a:prstGeom prst="rect">
            <a:avLst/>
          </a:prstGeom>
          <a:noFill/>
          <a:ln>
            <a:noFill/>
          </a:ln>
        </p:spPr>
      </p:pic>
      <p:pic>
        <p:nvPicPr>
          <p:cNvPr id="207" name="Google Shape;207;p29"/>
          <p:cNvPicPr preferRelativeResize="0"/>
          <p:nvPr/>
        </p:nvPicPr>
        <p:blipFill rotWithShape="1">
          <a:blip r:embed="rId5">
            <a:alphaModFix/>
          </a:blip>
          <a:srcRect/>
          <a:stretch/>
        </p:blipFill>
        <p:spPr>
          <a:xfrm>
            <a:off x="447674" y="10011727"/>
            <a:ext cx="17078597" cy="425768"/>
          </a:xfrm>
          <a:prstGeom prst="rect">
            <a:avLst/>
          </a:prstGeom>
          <a:noFill/>
          <a:ln>
            <a:noFill/>
          </a:ln>
        </p:spPr>
      </p:pic>
      <p:grpSp>
        <p:nvGrpSpPr>
          <p:cNvPr id="208" name="Google Shape;208;p29"/>
          <p:cNvGrpSpPr/>
          <p:nvPr/>
        </p:nvGrpSpPr>
        <p:grpSpPr>
          <a:xfrm>
            <a:off x="1138581" y="510024"/>
            <a:ext cx="16076964" cy="714042"/>
            <a:chOff x="0" y="334222"/>
            <a:chExt cx="21435952" cy="952057"/>
          </a:xfrm>
        </p:grpSpPr>
        <p:cxnSp>
          <p:nvCxnSpPr>
            <p:cNvPr id="209" name="Google Shape;209;p29"/>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10" name="Google Shape;210;p29"/>
            <p:cNvSpPr txBox="1"/>
            <p:nvPr/>
          </p:nvSpPr>
          <p:spPr>
            <a:xfrm>
              <a:off x="3335043" y="334222"/>
              <a:ext cx="14765867" cy="952057"/>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4000" b="0" i="0" u="none" strike="noStrike" cap="none">
                <a:solidFill>
                  <a:schemeClr val="dk1"/>
                </a:solidFill>
                <a:latin typeface="Calibri"/>
                <a:ea typeface="Calibri"/>
                <a:cs typeface="Calibri"/>
                <a:sym typeface="Calibri"/>
              </a:endParaRPr>
            </a:p>
          </p:txBody>
        </p:sp>
      </p:grpSp>
      <p:sp>
        <p:nvSpPr>
          <p:cNvPr id="211" name="Google Shape;211;p29"/>
          <p:cNvSpPr/>
          <p:nvPr/>
        </p:nvSpPr>
        <p:spPr>
          <a:xfrm>
            <a:off x="1425455" y="263283"/>
            <a:ext cx="1462858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4000" b="1" i="0" u="none" strike="noStrike" cap="none">
                <a:solidFill>
                  <a:schemeClr val="lt1"/>
                </a:solidFill>
                <a:latin typeface="Poppins"/>
                <a:ea typeface="Poppins"/>
                <a:cs typeface="Poppins"/>
                <a:sym typeface="Poppins"/>
              </a:rPr>
              <a:t>FUNDO NACIONAL DE SAÚDE</a:t>
            </a:r>
            <a:endParaRPr sz="4000" b="1" i="0" u="none" strike="noStrike" cap="none">
              <a:solidFill>
                <a:schemeClr val="lt1"/>
              </a:solidFill>
              <a:latin typeface="Poppins"/>
              <a:ea typeface="Poppins"/>
              <a:cs typeface="Poppins"/>
              <a:sym typeface="Poppins"/>
            </a:endParaRPr>
          </a:p>
        </p:txBody>
      </p:sp>
      <p:sp>
        <p:nvSpPr>
          <p:cNvPr id="212" name="Google Shape;212;p29"/>
          <p:cNvSpPr txBox="1"/>
          <p:nvPr/>
        </p:nvSpPr>
        <p:spPr>
          <a:xfrm>
            <a:off x="533672" y="1005672"/>
            <a:ext cx="4495528" cy="800219"/>
          </a:xfrm>
          <a:prstGeom prst="rect">
            <a:avLst/>
          </a:prstGeom>
          <a:noFill/>
          <a:ln>
            <a:noFill/>
          </a:ln>
        </p:spPr>
        <p:txBody>
          <a:bodyPr spcFirstLastPara="1" wrap="square" lIns="0" tIns="0" rIns="0" bIns="0" anchor="t" anchorCtr="0">
            <a:spAutoFit/>
          </a:bodyPr>
          <a:lstStyle/>
          <a:p>
            <a:pPr marL="0" marR="0" lvl="0" indent="0" algn="l" rtl="0">
              <a:lnSpc>
                <a:spcPct val="130032"/>
              </a:lnSpc>
              <a:spcBef>
                <a:spcPts val="0"/>
              </a:spcBef>
              <a:spcAft>
                <a:spcPts val="0"/>
              </a:spcAft>
              <a:buClr>
                <a:srgbClr val="000000"/>
              </a:buClr>
              <a:buSzPts val="3666"/>
              <a:buFont typeface="Arial"/>
              <a:buNone/>
            </a:pPr>
            <a:r>
              <a:rPr lang="en-US" sz="4000" b="1" i="0" u="none" strike="noStrike" cap="none">
                <a:solidFill>
                  <a:srgbClr val="F5B335"/>
                </a:solidFill>
                <a:latin typeface="Poppins"/>
                <a:ea typeface="Poppins"/>
                <a:cs typeface="Poppins"/>
                <a:sym typeface="Poppins"/>
              </a:rPr>
              <a:t>COMO ERA:</a:t>
            </a:r>
            <a:endParaRPr sz="40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p:nvPr/>
        </p:nvSpPr>
        <p:spPr>
          <a:xfrm>
            <a:off x="0" y="8629780"/>
            <a:ext cx="18288000" cy="1594831"/>
          </a:xfrm>
          <a:prstGeom prst="rect">
            <a:avLst/>
          </a:prstGeom>
          <a:solidFill>
            <a:srgbClr val="004E95"/>
          </a:solidFill>
          <a:ln>
            <a:noFill/>
          </a:ln>
        </p:spPr>
        <p:txBody>
          <a:bodyPr spcFirstLastPara="1" wrap="square" lIns="91425" tIns="91425" rIns="91425" bIns="91425" anchor="ctr" anchorCtr="0">
            <a:noAutofit/>
          </a:bodyPr>
          <a:lstStyle/>
          <a:p>
            <a:pPr algn="ctr"/>
            <a:r>
              <a:rPr lang="pt-BR" sz="2400" b="1" dirty="0">
                <a:solidFill>
                  <a:srgbClr val="FF0000"/>
                </a:solidFill>
                <a:latin typeface="Poppins" panose="020B0604020202020204" charset="0"/>
                <a:cs typeface="Poppins" panose="020B0604020202020204" charset="0"/>
              </a:rPr>
              <a:t>Vale esclarecer que os grupos, ação, ação detalhada não se confundem com as categorias de programação orçamentária.  Aqueles detalhamentos são rotulações estabelecidas para fins de memória de cálculo pelas áreas finalísticas do Ministério da Saúde e neste caso a Secretaria de Atenção Primária à Saúde.</a:t>
            </a:r>
          </a:p>
        </p:txBody>
      </p:sp>
      <p:sp>
        <p:nvSpPr>
          <p:cNvPr id="202" name="Google Shape;202;p29"/>
          <p:cNvSpPr txBox="1"/>
          <p:nvPr/>
        </p:nvSpPr>
        <p:spPr>
          <a:xfrm>
            <a:off x="2644467" y="1276985"/>
            <a:ext cx="5302012"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203" name="Google Shape;203;p29"/>
          <p:cNvSpPr txBox="1"/>
          <p:nvPr/>
        </p:nvSpPr>
        <p:spPr>
          <a:xfrm>
            <a:off x="10529756" y="1276985"/>
            <a:ext cx="5169724"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grpSp>
        <p:nvGrpSpPr>
          <p:cNvPr id="208" name="Google Shape;208;p29"/>
          <p:cNvGrpSpPr/>
          <p:nvPr/>
        </p:nvGrpSpPr>
        <p:grpSpPr>
          <a:xfrm>
            <a:off x="1138581" y="510024"/>
            <a:ext cx="16076964" cy="714042"/>
            <a:chOff x="0" y="334222"/>
            <a:chExt cx="21435952" cy="952057"/>
          </a:xfrm>
        </p:grpSpPr>
        <p:cxnSp>
          <p:nvCxnSpPr>
            <p:cNvPr id="209" name="Google Shape;209;p29"/>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10" name="Google Shape;210;p29"/>
            <p:cNvSpPr txBox="1"/>
            <p:nvPr/>
          </p:nvSpPr>
          <p:spPr>
            <a:xfrm>
              <a:off x="3335043" y="334222"/>
              <a:ext cx="14765867" cy="952057"/>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4000" b="0" i="0" u="none" strike="noStrike" cap="none">
                <a:solidFill>
                  <a:schemeClr val="dk1"/>
                </a:solidFill>
                <a:latin typeface="Calibri"/>
                <a:ea typeface="Calibri"/>
                <a:cs typeface="Calibri"/>
                <a:sym typeface="Calibri"/>
              </a:endParaRPr>
            </a:p>
          </p:txBody>
        </p:sp>
      </p:grpSp>
      <p:sp>
        <p:nvSpPr>
          <p:cNvPr id="211" name="Google Shape;211;p29"/>
          <p:cNvSpPr/>
          <p:nvPr/>
        </p:nvSpPr>
        <p:spPr>
          <a:xfrm>
            <a:off x="1425455" y="263283"/>
            <a:ext cx="14628586"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4000" b="1" i="0" u="none" strike="noStrike" cap="none">
                <a:solidFill>
                  <a:schemeClr val="lt1"/>
                </a:solidFill>
                <a:latin typeface="Poppins"/>
                <a:ea typeface="Poppins"/>
                <a:cs typeface="Poppins"/>
                <a:sym typeface="Poppins"/>
              </a:rPr>
              <a:t>FUNDO NACIONAL DE SAÚDE</a:t>
            </a:r>
            <a:endParaRPr sz="4000" b="1" i="0" u="none" strike="noStrike" cap="none">
              <a:solidFill>
                <a:schemeClr val="lt1"/>
              </a:solidFill>
              <a:latin typeface="Poppins"/>
              <a:ea typeface="Poppins"/>
              <a:cs typeface="Poppins"/>
              <a:sym typeface="Poppins"/>
            </a:endParaRPr>
          </a:p>
        </p:txBody>
      </p:sp>
      <p:sp>
        <p:nvSpPr>
          <p:cNvPr id="2" name="Retângulo 1"/>
          <p:cNvSpPr/>
          <p:nvPr/>
        </p:nvSpPr>
        <p:spPr>
          <a:xfrm>
            <a:off x="899482" y="1582679"/>
            <a:ext cx="16489035" cy="7001917"/>
          </a:xfrm>
          <a:prstGeom prst="rect">
            <a:avLst/>
          </a:prstGeom>
        </p:spPr>
        <p:txBody>
          <a:bodyPr wrap="square">
            <a:spAutoFit/>
          </a:bodyPr>
          <a:lstStyle/>
          <a:p>
            <a:r>
              <a:rPr lang="pt-BR" sz="1500" b="1" dirty="0">
                <a:solidFill>
                  <a:srgbClr val="222222"/>
                </a:solidFill>
                <a:latin typeface="Poppins" panose="020B0604020202020204" charset="0"/>
                <a:cs typeface="Poppins" panose="020B0604020202020204" charset="0"/>
              </a:rPr>
              <a:t>⁠1) Ação detalhada </a:t>
            </a:r>
            <a:r>
              <a:rPr lang="pt-BR" sz="1500" b="1" dirty="0">
                <a:solidFill>
                  <a:srgbClr val="FF0000"/>
                </a:solidFill>
                <a:latin typeface="Poppins" panose="020B0604020202020204" charset="0"/>
                <a:cs typeface="Poppins" panose="020B0604020202020204" charset="0"/>
              </a:rPr>
              <a:t>INCENTIVO FINANCEIRO DA APS - ESF/ EAP</a:t>
            </a:r>
            <a:r>
              <a:rPr lang="pt-BR" sz="1500" b="1" dirty="0">
                <a:solidFill>
                  <a:srgbClr val="222222"/>
                </a:solidFill>
                <a:latin typeface="Poppins" panose="020B0604020202020204" charset="0"/>
                <a:cs typeface="Poppins" panose="020B0604020202020204" charset="0"/>
              </a:rPr>
              <a:t>:</a:t>
            </a:r>
            <a:r>
              <a:rPr lang="pt-BR" sz="1500" dirty="0">
                <a:solidFill>
                  <a:srgbClr val="222222"/>
                </a:solidFill>
                <a:latin typeface="Poppins" panose="020B0604020202020204" charset="0"/>
                <a:cs typeface="Poppins" panose="020B0604020202020204" charset="0"/>
              </a:rPr>
              <a:t> recebe a partir da parcela 5/2024 o valor correspondente ao </a:t>
            </a:r>
            <a:r>
              <a:rPr lang="pt-BR" sz="1500" b="1" dirty="0">
                <a:solidFill>
                  <a:srgbClr val="222222"/>
                </a:solidFill>
                <a:latin typeface="Poppins" panose="020B0604020202020204" charset="0"/>
                <a:cs typeface="Poppins" panose="020B0604020202020204" charset="0"/>
              </a:rPr>
              <a:t>somatório dos componentes fixo, componente de qualidade e componente vínculo e acompanhamento territorial para as ESF e EAP</a:t>
            </a:r>
            <a:br>
              <a:rPr lang="pt-BR" sz="1500" b="1" dirty="0">
                <a:solidFill>
                  <a:srgbClr val="222222"/>
                </a:solidFill>
                <a:latin typeface="Poppins" panose="020B0604020202020204" charset="0"/>
                <a:cs typeface="Poppins" panose="020B0604020202020204" charset="0"/>
              </a:rPr>
            </a:br>
            <a:r>
              <a:rPr lang="pt-BR" sz="1500" dirty="0">
                <a:solidFill>
                  <a:srgbClr val="222222"/>
                </a:solidFill>
                <a:latin typeface="Poppins" panose="020B0604020202020204" charset="0"/>
                <a:cs typeface="Poppins" panose="020B0604020202020204" charset="0"/>
              </a:rPr>
              <a:t/>
            </a:r>
            <a:br>
              <a:rPr lang="pt-BR" sz="1500" dirty="0">
                <a:solidFill>
                  <a:srgbClr val="222222"/>
                </a:solidFill>
                <a:latin typeface="Poppins" panose="020B0604020202020204" charset="0"/>
                <a:cs typeface="Poppins" panose="020B0604020202020204" charset="0"/>
              </a:rPr>
            </a:br>
            <a:r>
              <a:rPr lang="pt-BR" sz="1500" b="1" dirty="0">
                <a:solidFill>
                  <a:srgbClr val="222222"/>
                </a:solidFill>
                <a:latin typeface="Poppins" panose="020B0604020202020204" charset="0"/>
                <a:cs typeface="Poppins" panose="020B0604020202020204" charset="0"/>
              </a:rPr>
              <a:t>⁠2) Ação detalhada </a:t>
            </a:r>
            <a:r>
              <a:rPr lang="pt-BR" sz="1500" b="1" dirty="0">
                <a:solidFill>
                  <a:srgbClr val="FF0000"/>
                </a:solidFill>
                <a:latin typeface="Poppins" panose="020B0604020202020204" charset="0"/>
                <a:cs typeface="Poppins" panose="020B0604020202020204" charset="0"/>
              </a:rPr>
              <a:t>INCENTIVO FINANCEIRO DA APS COMPONENTE PER CAPITA DE BASE POPULACIONAL</a:t>
            </a:r>
            <a:r>
              <a:rPr lang="pt-BR" sz="1500" dirty="0">
                <a:solidFill>
                  <a:srgbClr val="222222"/>
                </a:solidFill>
                <a:latin typeface="Poppins" panose="020B0604020202020204" charset="0"/>
                <a:cs typeface="Poppins" panose="020B0604020202020204" charset="0"/>
              </a:rPr>
              <a:t>: na parcela 5/2024 constam os valores retroativos às parcelas de 1 a 4/2024 e  a parcela 5/2024, neste bloco estão os municípios que mantiveram ou com aumento populacional  IBGE 2022.</a:t>
            </a:r>
          </a:p>
          <a:p>
            <a:pPr algn="just"/>
            <a:endParaRPr lang="pt-BR" sz="1500" dirty="0">
              <a:solidFill>
                <a:srgbClr val="222222"/>
              </a:solidFill>
              <a:latin typeface="Poppins" panose="020B0604020202020204" charset="0"/>
              <a:cs typeface="Poppins" panose="020B0604020202020204" charset="0"/>
            </a:endParaRPr>
          </a:p>
          <a:p>
            <a:pPr algn="just"/>
            <a:r>
              <a:rPr lang="pt-BR" sz="1500" b="1" dirty="0">
                <a:solidFill>
                  <a:srgbClr val="222222"/>
                </a:solidFill>
                <a:latin typeface="Poppins" panose="020B0604020202020204" charset="0"/>
                <a:cs typeface="Poppins" panose="020B0604020202020204" charset="0"/>
              </a:rPr>
              <a:t>3) Ação detalhada </a:t>
            </a:r>
            <a:r>
              <a:rPr lang="pt-BR" sz="1500" b="1" dirty="0">
                <a:solidFill>
                  <a:srgbClr val="FF0000"/>
                </a:solidFill>
                <a:latin typeface="Poppins" panose="020B0604020202020204" charset="0"/>
                <a:cs typeface="Poppins" panose="020B0604020202020204" charset="0"/>
              </a:rPr>
              <a:t>INCENTIVO FINANCEIRO DA APS MANUTENÇÃO DE PAGAMENTO DE VALOR NOMINAL COM BASE NO EXERCÍCIO ANTERIOR</a:t>
            </a:r>
            <a:r>
              <a:rPr lang="pt-BR" sz="1500" b="1" dirty="0">
                <a:solidFill>
                  <a:srgbClr val="222222"/>
                </a:solidFill>
                <a:latin typeface="Poppins" panose="020B0604020202020204" charset="0"/>
                <a:cs typeface="Poppins" panose="020B0604020202020204" charset="0"/>
              </a:rPr>
              <a:t>:</a:t>
            </a:r>
            <a:r>
              <a:rPr lang="pt-BR" sz="1500" dirty="0">
                <a:solidFill>
                  <a:srgbClr val="222222"/>
                </a:solidFill>
                <a:latin typeface="Poppins" panose="020B0604020202020204" charset="0"/>
                <a:cs typeface="Poppins" panose="020B0604020202020204" charset="0"/>
              </a:rPr>
              <a:t> na parcela 5/2024 constam os valores retroativos às parcelas de 1 a 4/2024 e  a parcela 5/2024, neste bloco estão os municípios que tiveram diminuição da população IBGE 2022, e que terão no período de transição o pagamento baseado nos valores per capita fixo recebidos no 2023.</a:t>
            </a:r>
          </a:p>
          <a:p>
            <a:pPr algn="just"/>
            <a:r>
              <a:rPr lang="pt-BR" sz="1500" dirty="0">
                <a:solidFill>
                  <a:srgbClr val="222222"/>
                </a:solidFill>
                <a:latin typeface="Poppins" panose="020B0604020202020204" charset="0"/>
                <a:cs typeface="Poppins" panose="020B0604020202020204" charset="0"/>
              </a:rPr>
              <a:t/>
            </a:r>
            <a:br>
              <a:rPr lang="pt-BR" sz="1500" dirty="0">
                <a:solidFill>
                  <a:srgbClr val="222222"/>
                </a:solidFill>
                <a:latin typeface="Poppins" panose="020B0604020202020204" charset="0"/>
                <a:cs typeface="Poppins" panose="020B0604020202020204" charset="0"/>
              </a:rPr>
            </a:br>
            <a:r>
              <a:rPr lang="pt-BR" sz="1500" b="1" dirty="0">
                <a:solidFill>
                  <a:srgbClr val="222222"/>
                </a:solidFill>
                <a:latin typeface="Poppins" panose="020B0604020202020204" charset="0"/>
                <a:cs typeface="Poppins" panose="020B0604020202020204" charset="0"/>
              </a:rPr>
              <a:t>4) Ação detalhada </a:t>
            </a:r>
            <a:r>
              <a:rPr lang="pt-BR" sz="1500" b="1" dirty="0">
                <a:solidFill>
                  <a:srgbClr val="FF0000"/>
                </a:solidFill>
                <a:latin typeface="Poppins" panose="020B0604020202020204" charset="0"/>
                <a:cs typeface="Poppins" panose="020B0604020202020204" charset="0"/>
              </a:rPr>
              <a:t>INCENTIVO FINANCEIRO DA APS - </a:t>
            </a:r>
            <a:r>
              <a:rPr lang="pt-BR" sz="1500" b="1" dirty="0">
                <a:solidFill>
                  <a:srgbClr val="222222"/>
                </a:solidFill>
                <a:latin typeface="Poppins" panose="020B0604020202020204" charset="0"/>
                <a:cs typeface="Poppins" panose="020B0604020202020204" charset="0"/>
              </a:rPr>
              <a:t> </a:t>
            </a:r>
            <a:r>
              <a:rPr lang="pt-BR" sz="1500" b="1" dirty="0" err="1">
                <a:solidFill>
                  <a:srgbClr val="FF0000"/>
                </a:solidFill>
                <a:latin typeface="Poppins" panose="020B0604020202020204" charset="0"/>
                <a:cs typeface="Poppins" panose="020B0604020202020204" charset="0"/>
              </a:rPr>
              <a:t>eMulti</a:t>
            </a:r>
            <a:r>
              <a:rPr lang="pt-BR" sz="1500" b="1" dirty="0">
                <a:solidFill>
                  <a:srgbClr val="FF0000"/>
                </a:solidFill>
                <a:latin typeface="Poppins" panose="020B0604020202020204" charset="0"/>
                <a:cs typeface="Poppins" panose="020B0604020202020204" charset="0"/>
              </a:rPr>
              <a:t>:</a:t>
            </a:r>
            <a:r>
              <a:rPr lang="pt-BR" sz="1500" dirty="0">
                <a:solidFill>
                  <a:srgbClr val="222222"/>
                </a:solidFill>
                <a:latin typeface="Poppins" panose="020B0604020202020204" charset="0"/>
                <a:cs typeface="Poppins" panose="020B0604020202020204" charset="0"/>
              </a:rPr>
              <a:t> recebe a partir da parcela 5/2024 o valor correspondente ao somatório por </a:t>
            </a:r>
            <a:r>
              <a:rPr lang="pt-BR" sz="1500" dirty="0" err="1">
                <a:solidFill>
                  <a:srgbClr val="222222"/>
                </a:solidFill>
                <a:latin typeface="Poppins" panose="020B0604020202020204" charset="0"/>
                <a:cs typeface="Poppins" panose="020B0604020202020204" charset="0"/>
              </a:rPr>
              <a:t>eMulti</a:t>
            </a:r>
            <a:r>
              <a:rPr lang="pt-BR" sz="1500" dirty="0">
                <a:solidFill>
                  <a:srgbClr val="222222"/>
                </a:solidFill>
                <a:latin typeface="Poppins" panose="020B0604020202020204" charset="0"/>
                <a:cs typeface="Poppins" panose="020B0604020202020204" charset="0"/>
              </a:rPr>
              <a:t> + componente qualidade </a:t>
            </a:r>
            <a:r>
              <a:rPr lang="pt-BR" sz="1500" dirty="0" err="1">
                <a:solidFill>
                  <a:srgbClr val="222222"/>
                </a:solidFill>
                <a:latin typeface="Poppins" panose="020B0604020202020204" charset="0"/>
                <a:cs typeface="Poppins" panose="020B0604020202020204" charset="0"/>
              </a:rPr>
              <a:t>eMulti</a:t>
            </a:r>
            <a:r>
              <a:rPr lang="pt-BR" sz="1500" dirty="0">
                <a:solidFill>
                  <a:srgbClr val="222222"/>
                </a:solidFill>
                <a:latin typeface="Poppins" panose="020B0604020202020204" charset="0"/>
                <a:cs typeface="Poppins" panose="020B0604020202020204" charset="0"/>
              </a:rPr>
              <a:t>.</a:t>
            </a:r>
          </a:p>
          <a:p>
            <a:pPr algn="just"/>
            <a:r>
              <a:rPr lang="pt-BR" sz="1500" dirty="0">
                <a:solidFill>
                  <a:srgbClr val="222222"/>
                </a:solidFill>
                <a:latin typeface="Poppins" panose="020B0604020202020204" charset="0"/>
                <a:cs typeface="Poppins" panose="020B0604020202020204" charset="0"/>
              </a:rPr>
              <a:t/>
            </a:r>
            <a:br>
              <a:rPr lang="pt-BR" sz="1500" dirty="0">
                <a:solidFill>
                  <a:srgbClr val="222222"/>
                </a:solidFill>
                <a:latin typeface="Poppins" panose="020B0604020202020204" charset="0"/>
                <a:cs typeface="Poppins" panose="020B0604020202020204" charset="0"/>
              </a:rPr>
            </a:br>
            <a:r>
              <a:rPr lang="pt-BR" sz="1500" b="1" dirty="0">
                <a:solidFill>
                  <a:srgbClr val="222222"/>
                </a:solidFill>
                <a:latin typeface="Poppins" panose="020B0604020202020204" charset="0"/>
                <a:cs typeface="Poppins" panose="020B0604020202020204" charset="0"/>
              </a:rPr>
              <a:t>5) Ação detalhada </a:t>
            </a:r>
            <a:r>
              <a:rPr lang="pt-BR" sz="1500" b="1" dirty="0">
                <a:solidFill>
                  <a:srgbClr val="FF0000"/>
                </a:solidFill>
                <a:latin typeface="Poppins" panose="020B0604020202020204" charset="0"/>
                <a:cs typeface="Poppins" panose="020B0604020202020204" charset="0"/>
              </a:rPr>
              <a:t>INCENTIVO FINANCEIRO PARA ATENÇÃO A SAÚDE BUCAL: </a:t>
            </a:r>
            <a:r>
              <a:rPr lang="pt-BR" sz="1500" dirty="0">
                <a:solidFill>
                  <a:srgbClr val="222222"/>
                </a:solidFill>
                <a:latin typeface="Poppins" panose="020B0604020202020204" charset="0"/>
                <a:cs typeface="Poppins" panose="020B0604020202020204" charset="0"/>
              </a:rPr>
              <a:t> recebe a partir da parcela 5/2024 o valor correspondente ao somatório por </a:t>
            </a:r>
            <a:r>
              <a:rPr lang="pt-BR" sz="1500" dirty="0" err="1">
                <a:solidFill>
                  <a:srgbClr val="222222"/>
                </a:solidFill>
                <a:latin typeface="Poppins" panose="020B0604020202020204" charset="0"/>
                <a:cs typeface="Poppins" panose="020B0604020202020204" charset="0"/>
              </a:rPr>
              <a:t>eSB</a:t>
            </a:r>
            <a:r>
              <a:rPr lang="pt-BR" sz="1500" dirty="0">
                <a:solidFill>
                  <a:srgbClr val="222222"/>
                </a:solidFill>
                <a:latin typeface="Poppins" panose="020B0604020202020204" charset="0"/>
                <a:cs typeface="Poppins" panose="020B0604020202020204" charset="0"/>
              </a:rPr>
              <a:t> + componente qualidade </a:t>
            </a:r>
            <a:r>
              <a:rPr lang="pt-BR" sz="1500" dirty="0" err="1">
                <a:solidFill>
                  <a:srgbClr val="222222"/>
                </a:solidFill>
                <a:latin typeface="Poppins" panose="020B0604020202020204" charset="0"/>
                <a:cs typeface="Poppins" panose="020B0604020202020204" charset="0"/>
              </a:rPr>
              <a:t>eSB</a:t>
            </a:r>
            <a:endParaRPr lang="pt-BR" sz="1500" dirty="0">
              <a:solidFill>
                <a:srgbClr val="222222"/>
              </a:solidFill>
              <a:latin typeface="Poppins" panose="020B0604020202020204" charset="0"/>
              <a:cs typeface="Poppins" panose="020B0604020202020204" charset="0"/>
            </a:endParaRPr>
          </a:p>
          <a:p>
            <a:pPr algn="just"/>
            <a:endParaRPr lang="pt-BR" sz="1500" dirty="0">
              <a:solidFill>
                <a:srgbClr val="222222"/>
              </a:solidFill>
              <a:latin typeface="Poppins" panose="020B0604020202020204" charset="0"/>
              <a:cs typeface="Poppins" panose="020B0604020202020204" charset="0"/>
            </a:endParaRPr>
          </a:p>
          <a:p>
            <a:pPr algn="just"/>
            <a:r>
              <a:rPr lang="pt-BR" sz="1500" b="1" dirty="0">
                <a:solidFill>
                  <a:srgbClr val="222222"/>
                </a:solidFill>
                <a:latin typeface="Poppins" panose="020B0604020202020204" charset="0"/>
                <a:cs typeface="Poppins" panose="020B0604020202020204" charset="0"/>
              </a:rPr>
              <a:t>6)</a:t>
            </a:r>
            <a:r>
              <a:rPr lang="pt-BR" sz="1500" dirty="0">
                <a:solidFill>
                  <a:srgbClr val="222222"/>
                </a:solidFill>
                <a:latin typeface="Poppins" panose="020B0604020202020204" charset="0"/>
                <a:cs typeface="Poppins" panose="020B0604020202020204" charset="0"/>
              </a:rPr>
              <a:t> </a:t>
            </a:r>
            <a:r>
              <a:rPr lang="pt-BR" sz="1500" b="1" dirty="0">
                <a:solidFill>
                  <a:srgbClr val="222222"/>
                </a:solidFill>
                <a:latin typeface="Poppins" panose="020B0604020202020204" charset="0"/>
                <a:cs typeface="Poppins" panose="020B0604020202020204" charset="0"/>
              </a:rPr>
              <a:t>Ação detalhada </a:t>
            </a:r>
            <a:r>
              <a:rPr lang="pt-BR" sz="1500" b="1" dirty="0">
                <a:solidFill>
                  <a:srgbClr val="FF0000"/>
                </a:solidFill>
                <a:latin typeface="Poppins" panose="020B0604020202020204" charset="0"/>
                <a:cs typeface="Poppins" panose="020B0604020202020204" charset="0"/>
              </a:rPr>
              <a:t>AGENTES COMUNITÁRIOS DE SAÚDE E ACADEMIA DA SAÚDE: </a:t>
            </a:r>
            <a:r>
              <a:rPr lang="pt-BR" sz="1500" dirty="0">
                <a:solidFill>
                  <a:srgbClr val="222222"/>
                </a:solidFill>
                <a:latin typeface="Poppins" panose="020B0604020202020204" charset="0"/>
                <a:cs typeface="Poppins" panose="020B0604020202020204" charset="0"/>
              </a:rPr>
              <a:t>permanece como ANTERIORMENTE</a:t>
            </a:r>
          </a:p>
          <a:p>
            <a:pPr algn="just"/>
            <a:r>
              <a:rPr lang="pt-BR" sz="1500" dirty="0">
                <a:solidFill>
                  <a:srgbClr val="222222"/>
                </a:solidFill>
                <a:latin typeface="Poppins" panose="020B0604020202020204" charset="0"/>
                <a:cs typeface="Poppins" panose="020B0604020202020204" charset="0"/>
              </a:rPr>
              <a:t/>
            </a:r>
            <a:br>
              <a:rPr lang="pt-BR" sz="1500" dirty="0">
                <a:solidFill>
                  <a:srgbClr val="222222"/>
                </a:solidFill>
                <a:latin typeface="Poppins" panose="020B0604020202020204" charset="0"/>
                <a:cs typeface="Poppins" panose="020B0604020202020204" charset="0"/>
              </a:rPr>
            </a:br>
            <a:r>
              <a:rPr lang="pt-BR" sz="1500" b="1" dirty="0">
                <a:solidFill>
                  <a:srgbClr val="222222"/>
                </a:solidFill>
                <a:latin typeface="Poppins" panose="020B0604020202020204" charset="0"/>
                <a:cs typeface="Poppins" panose="020B0604020202020204" charset="0"/>
              </a:rPr>
              <a:t>7) ⁠Ação detalhada </a:t>
            </a:r>
            <a:r>
              <a:rPr lang="pt-BR" sz="1500" b="1" dirty="0">
                <a:solidFill>
                  <a:srgbClr val="FF0000"/>
                </a:solidFill>
                <a:latin typeface="Poppins" panose="020B0604020202020204" charset="0"/>
                <a:cs typeface="Poppins" panose="020B0604020202020204" charset="0"/>
              </a:rPr>
              <a:t>INCENTIVO FINANCEIRO DA APS - DEMAIS PROGRAMAS, SERVIÇOS E EQUIPES DA APS:</a:t>
            </a:r>
            <a:r>
              <a:rPr lang="pt-BR" sz="1500" dirty="0">
                <a:solidFill>
                  <a:srgbClr val="222222"/>
                </a:solidFill>
                <a:latin typeface="Poppins" panose="020B0604020202020204" charset="0"/>
                <a:cs typeface="Poppins" panose="020B0604020202020204" charset="0"/>
              </a:rPr>
              <a:t> recebe a partir da parcela 5/2024  valores correspondentes as </a:t>
            </a:r>
            <a:r>
              <a:rPr lang="pt-BR" sz="1500" dirty="0" err="1">
                <a:solidFill>
                  <a:srgbClr val="222222"/>
                </a:solidFill>
                <a:latin typeface="Poppins" panose="020B0604020202020204" charset="0"/>
                <a:cs typeface="Poppins" panose="020B0604020202020204" charset="0"/>
              </a:rPr>
              <a:t>eCR</a:t>
            </a:r>
            <a:r>
              <a:rPr lang="pt-BR" sz="1500" dirty="0">
                <a:solidFill>
                  <a:srgbClr val="222222"/>
                </a:solidFill>
                <a:latin typeface="Poppins" panose="020B0604020202020204" charset="0"/>
                <a:cs typeface="Poppins" panose="020B0604020202020204" charset="0"/>
              </a:rPr>
              <a:t>, </a:t>
            </a:r>
            <a:r>
              <a:rPr lang="pt-BR" sz="1500" dirty="0" err="1">
                <a:solidFill>
                  <a:srgbClr val="222222"/>
                </a:solidFill>
                <a:latin typeface="Poppins" panose="020B0604020202020204" charset="0"/>
                <a:cs typeface="Poppins" panose="020B0604020202020204" charset="0"/>
              </a:rPr>
              <a:t>eSFR</a:t>
            </a:r>
            <a:r>
              <a:rPr lang="pt-BR" sz="1500" dirty="0">
                <a:solidFill>
                  <a:srgbClr val="222222"/>
                </a:solidFill>
                <a:latin typeface="Poppins" panose="020B0604020202020204" charset="0"/>
                <a:cs typeface="Poppins" panose="020B0604020202020204" charset="0"/>
              </a:rPr>
              <a:t>, UBSF, incentivo para equipes com programas de residência, IAF e </a:t>
            </a:r>
            <a:r>
              <a:rPr lang="pt-BR" sz="1500" dirty="0" err="1">
                <a:solidFill>
                  <a:srgbClr val="222222"/>
                </a:solidFill>
                <a:latin typeface="Poppins" panose="020B0604020202020204" charset="0"/>
                <a:cs typeface="Poppins" panose="020B0604020202020204" charset="0"/>
              </a:rPr>
              <a:t>eAPPrisional</a:t>
            </a:r>
            <a:r>
              <a:rPr lang="pt-BR" sz="1500" dirty="0">
                <a:solidFill>
                  <a:srgbClr val="222222"/>
                </a:solidFill>
                <a:latin typeface="Poppins" panose="020B0604020202020204" charset="0"/>
                <a:cs typeface="Poppins" panose="020B0604020202020204" charset="0"/>
              </a:rPr>
              <a:t>.</a:t>
            </a:r>
          </a:p>
          <a:p>
            <a:pPr algn="just"/>
            <a:r>
              <a:rPr lang="pt-BR" sz="1500" b="1" dirty="0">
                <a:solidFill>
                  <a:srgbClr val="222222"/>
                </a:solidFill>
                <a:latin typeface="Poppins" panose="020B0604020202020204" charset="0"/>
                <a:cs typeface="Poppins" panose="020B0604020202020204" charset="0"/>
              </a:rPr>
              <a:t/>
            </a:r>
            <a:br>
              <a:rPr lang="pt-BR" sz="1500" b="1" dirty="0">
                <a:solidFill>
                  <a:srgbClr val="222222"/>
                </a:solidFill>
                <a:latin typeface="Poppins" panose="020B0604020202020204" charset="0"/>
                <a:cs typeface="Poppins" panose="020B0604020202020204" charset="0"/>
              </a:rPr>
            </a:br>
            <a:r>
              <a:rPr lang="pt-BR" sz="1500" b="1" dirty="0">
                <a:solidFill>
                  <a:srgbClr val="222222"/>
                </a:solidFill>
                <a:latin typeface="Poppins" panose="020B0604020202020204" charset="0"/>
                <a:cs typeface="Poppins" panose="020B0604020202020204" charset="0"/>
              </a:rPr>
              <a:t>8) Ação detalhada </a:t>
            </a:r>
            <a:r>
              <a:rPr lang="pt-BR" sz="1500" b="1" dirty="0">
                <a:solidFill>
                  <a:srgbClr val="FF0000"/>
                </a:solidFill>
                <a:latin typeface="Poppins" panose="020B0604020202020204" charset="0"/>
                <a:cs typeface="Poppins" panose="020B0604020202020204" charset="0"/>
              </a:rPr>
              <a:t>INCENTIVO COMPENSATÓRIO DE TRANSIÇÃO</a:t>
            </a:r>
            <a:r>
              <a:rPr lang="pt-BR" sz="1500" dirty="0">
                <a:solidFill>
                  <a:srgbClr val="222222"/>
                </a:solidFill>
                <a:latin typeface="Poppins" panose="020B0604020202020204" charset="0"/>
                <a:cs typeface="Poppins" panose="020B0604020202020204" charset="0"/>
              </a:rPr>
              <a:t>: a partir da parcela 5/2024, os municípios que apresentaram necessidade de recomposição dos valores dos componentes recebidos em comparação com os valores nominais recebidos nas últimas doze parcelas anteriores à vigência do novo modelo de </a:t>
            </a:r>
            <a:r>
              <a:rPr lang="pt-BR" sz="1500" dirty="0" err="1">
                <a:solidFill>
                  <a:srgbClr val="222222"/>
                </a:solidFill>
                <a:latin typeface="Poppins" panose="020B0604020202020204" charset="0"/>
                <a:cs typeface="Poppins" panose="020B0604020202020204" charset="0"/>
              </a:rPr>
              <a:t>cofinanciamento</a:t>
            </a:r>
            <a:r>
              <a:rPr lang="pt-BR" sz="1500" dirty="0">
                <a:solidFill>
                  <a:srgbClr val="222222"/>
                </a:solidFill>
                <a:latin typeface="Poppins" panose="020B0604020202020204" charset="0"/>
                <a:cs typeface="Poppins" panose="020B0604020202020204" charset="0"/>
              </a:rPr>
              <a:t> federal da APS, farão jus, até saírem da situação ser alterada, a um valor adicional mensal de compensação, correspondente ao valor de recomposição acrescido de 10%, desde que seja mantido o quantitativo equivalente de </a:t>
            </a:r>
            <a:r>
              <a:rPr lang="pt-BR" sz="1500" dirty="0" err="1">
                <a:solidFill>
                  <a:srgbClr val="222222"/>
                </a:solidFill>
                <a:latin typeface="Poppins" panose="020B0604020202020204" charset="0"/>
                <a:cs typeface="Poppins" panose="020B0604020202020204" charset="0"/>
              </a:rPr>
              <a:t>eSF</a:t>
            </a:r>
            <a:r>
              <a:rPr lang="pt-BR" sz="1500" dirty="0">
                <a:solidFill>
                  <a:srgbClr val="222222"/>
                </a:solidFill>
                <a:latin typeface="Poppins" panose="020B0604020202020204" charset="0"/>
                <a:cs typeface="Poppins" panose="020B0604020202020204" charset="0"/>
              </a:rPr>
              <a:t> e </a:t>
            </a:r>
            <a:r>
              <a:rPr lang="pt-BR" sz="1500" dirty="0" err="1">
                <a:solidFill>
                  <a:srgbClr val="222222"/>
                </a:solidFill>
                <a:latin typeface="Poppins" panose="020B0604020202020204" charset="0"/>
                <a:cs typeface="Poppins" panose="020B0604020202020204" charset="0"/>
              </a:rPr>
              <a:t>eAP</a:t>
            </a:r>
            <a:r>
              <a:rPr lang="pt-BR" sz="1500" dirty="0" smtClean="0">
                <a:solidFill>
                  <a:srgbClr val="222222"/>
                </a:solidFill>
                <a:latin typeface="Poppins" panose="020B0604020202020204" charset="0"/>
                <a:cs typeface="Poppins" panose="020B0604020202020204" charset="0"/>
              </a:rPr>
              <a:t>.</a:t>
            </a:r>
          </a:p>
          <a:p>
            <a:pPr algn="just"/>
            <a:endParaRPr lang="pt-BR" sz="1500" b="1" dirty="0" smtClean="0">
              <a:solidFill>
                <a:srgbClr val="222222"/>
              </a:solidFill>
              <a:latin typeface="Poppins" panose="020B0604020202020204" charset="0"/>
              <a:cs typeface="Poppins" panose="020B0604020202020204" charset="0"/>
            </a:endParaRPr>
          </a:p>
          <a:p>
            <a:pPr algn="just"/>
            <a:endParaRPr lang="pt-BR" sz="1500" b="1" dirty="0">
              <a:solidFill>
                <a:srgbClr val="222222"/>
              </a:solidFill>
              <a:latin typeface="Poppins" panose="020B0604020202020204" charset="0"/>
              <a:cs typeface="Poppins" panose="020B0604020202020204" charset="0"/>
            </a:endParaRPr>
          </a:p>
          <a:p>
            <a:pPr algn="just"/>
            <a:r>
              <a:rPr lang="pt-BR" sz="1500" b="1" dirty="0">
                <a:solidFill>
                  <a:srgbClr val="222222"/>
                </a:solidFill>
                <a:latin typeface="Poppins" panose="020B0604020202020204" charset="0"/>
                <a:cs typeface="Poppins" panose="020B0604020202020204" charset="0"/>
              </a:rPr>
              <a:t>Os recursos transferidos para o novo financiamento da atenção básica oneram somente a Funcional Programática 10.301.5119.219A - Piso de Atenção Primária à Saúde e desta forma não há necessidade de alteração das respectivas leis orçamentarias municipais, uma vez que nada foi alterado na estrutura orçamentária do repasse. </a:t>
            </a:r>
            <a:endParaRPr lang="pt-BR" sz="1500" b="1" dirty="0" smtClean="0">
              <a:solidFill>
                <a:srgbClr val="222222"/>
              </a:solidFill>
              <a:latin typeface="Poppins" panose="020B0604020202020204" charset="0"/>
              <a:cs typeface="Poppins" panose="020B0604020202020204" charset="0"/>
            </a:endParaRPr>
          </a:p>
          <a:p>
            <a:pPr algn="just"/>
            <a:endParaRPr lang="pt-BR" dirty="0">
              <a:solidFill>
                <a:srgbClr val="222222"/>
              </a:solidFill>
              <a:latin typeface="Poppins" panose="020B0604020202020204" charset="0"/>
              <a:cs typeface="Poppins" panose="020B0604020202020204" charset="0"/>
            </a:endParaRPr>
          </a:p>
        </p:txBody>
      </p:sp>
    </p:spTree>
    <p:extLst>
      <p:ext uri="{BB962C8B-B14F-4D97-AF65-F5344CB8AC3E}">
        <p14:creationId xmlns:p14="http://schemas.microsoft.com/office/powerpoint/2010/main" val="4172858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28"/>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024" name="Google Shape;1024;p28"/>
          <p:cNvGrpSpPr/>
          <p:nvPr/>
        </p:nvGrpSpPr>
        <p:grpSpPr>
          <a:xfrm>
            <a:off x="1182336" y="801805"/>
            <a:ext cx="16076964" cy="243998"/>
            <a:chOff x="0" y="334222"/>
            <a:chExt cx="21435952" cy="325331"/>
          </a:xfrm>
        </p:grpSpPr>
        <p:cxnSp>
          <p:nvCxnSpPr>
            <p:cNvPr id="1025" name="Google Shape;1025;p2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026" name="Google Shape;1026;p2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27" name="Google Shape;1027;p28"/>
          <p:cNvSpPr txBox="1"/>
          <p:nvPr/>
        </p:nvSpPr>
        <p:spPr>
          <a:xfrm>
            <a:off x="-4327858" y="664595"/>
            <a:ext cx="14509326" cy="477938"/>
          </a:xfrm>
          <a:prstGeom prst="rect">
            <a:avLst/>
          </a:prstGeom>
          <a:noFill/>
          <a:ln>
            <a:noFill/>
          </a:ln>
        </p:spPr>
        <p:txBody>
          <a:bodyPr spcFirstLastPara="1" wrap="square" lIns="0" tIns="0" rIns="0" bIns="0" anchor="t" anchorCtr="0">
            <a:spAutoFit/>
          </a:bodyPr>
          <a:lstStyle/>
          <a:p>
            <a:pPr marL="0" marR="0" lvl="0" indent="0" algn="ctr" rtl="0">
              <a:lnSpc>
                <a:spcPct val="129996"/>
              </a:lnSpc>
              <a:spcBef>
                <a:spcPts val="0"/>
              </a:spcBef>
              <a:spcAft>
                <a:spcPts val="0"/>
              </a:spcAft>
              <a:buClr>
                <a:srgbClr val="000000"/>
              </a:buClr>
              <a:buSzPts val="2867"/>
              <a:buFont typeface="Arial"/>
              <a:buNone/>
            </a:pPr>
            <a:r>
              <a:rPr lang="en-US" sz="2867" b="1" i="0" u="none" strike="noStrike" cap="none">
                <a:solidFill>
                  <a:srgbClr val="FFFFFF"/>
                </a:solidFill>
                <a:latin typeface="Poppins"/>
                <a:ea typeface="Poppins"/>
                <a:cs typeface="Poppins"/>
                <a:sym typeface="Poppins"/>
              </a:rPr>
              <a:t>SUSPENSÕES</a:t>
            </a:r>
            <a:endParaRPr sz="1400" b="0" i="0" u="none" strike="noStrike" cap="none">
              <a:solidFill>
                <a:srgbClr val="000000"/>
              </a:solidFill>
              <a:latin typeface="Arial"/>
              <a:ea typeface="Arial"/>
              <a:cs typeface="Arial"/>
              <a:sym typeface="Arial"/>
            </a:endParaRPr>
          </a:p>
        </p:txBody>
      </p:sp>
      <p:sp>
        <p:nvSpPr>
          <p:cNvPr id="1028" name="Google Shape;1028;p28"/>
          <p:cNvSpPr/>
          <p:nvPr/>
        </p:nvSpPr>
        <p:spPr>
          <a:xfrm>
            <a:off x="1964381" y="1863164"/>
            <a:ext cx="10972799" cy="6089346"/>
          </a:xfrm>
          <a:custGeom>
            <a:avLst/>
            <a:gdLst/>
            <a:ahLst/>
            <a:cxnLst/>
            <a:rect l="l" t="t" r="r" b="b"/>
            <a:pathLst>
              <a:path w="3880467" h="4956468" extrusionOk="0">
                <a:moveTo>
                  <a:pt x="3756007" y="4956468"/>
                </a:moveTo>
                <a:lnTo>
                  <a:pt x="124460" y="4956468"/>
                </a:lnTo>
                <a:cubicBezTo>
                  <a:pt x="55880" y="4956468"/>
                  <a:pt x="0" y="4900588"/>
                  <a:pt x="0" y="4832008"/>
                </a:cubicBezTo>
                <a:lnTo>
                  <a:pt x="0" y="124460"/>
                </a:lnTo>
                <a:cubicBezTo>
                  <a:pt x="0" y="55880"/>
                  <a:pt x="55880" y="0"/>
                  <a:pt x="124460" y="0"/>
                </a:cubicBezTo>
                <a:lnTo>
                  <a:pt x="3756008" y="0"/>
                </a:lnTo>
                <a:cubicBezTo>
                  <a:pt x="3824587" y="0"/>
                  <a:pt x="3880467" y="55880"/>
                  <a:pt x="3880467" y="124460"/>
                </a:cubicBezTo>
                <a:lnTo>
                  <a:pt x="3880467" y="4832008"/>
                </a:lnTo>
                <a:cubicBezTo>
                  <a:pt x="3880467" y="4900588"/>
                  <a:pt x="3824587" y="4956468"/>
                  <a:pt x="3756008" y="4956468"/>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28"/>
          <p:cNvSpPr txBox="1"/>
          <p:nvPr/>
        </p:nvSpPr>
        <p:spPr>
          <a:xfrm>
            <a:off x="2784763" y="2511860"/>
            <a:ext cx="9130145" cy="51706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2400"/>
              <a:buFont typeface="Arial"/>
              <a:buNone/>
            </a:pPr>
            <a:r>
              <a:rPr lang="en-US" sz="2400" b="1" i="0" u="none" strike="noStrike" cap="none">
                <a:solidFill>
                  <a:srgbClr val="000000"/>
                </a:solidFill>
                <a:latin typeface="Poppins"/>
                <a:ea typeface="Poppins"/>
                <a:cs typeface="Poppins"/>
                <a:sym typeface="Poppins"/>
              </a:rPr>
              <a:t>Após </a:t>
            </a:r>
            <a:r>
              <a:rPr lang="en-US" sz="2400" b="1" i="0" u="none" strike="noStrike" cap="none">
                <a:solidFill>
                  <a:srgbClr val="FF0000"/>
                </a:solidFill>
                <a:latin typeface="Poppins"/>
                <a:ea typeface="Poppins"/>
                <a:cs typeface="Poppins"/>
                <a:sym typeface="Poppins"/>
              </a:rPr>
              <a:t>seis competências</a:t>
            </a:r>
            <a:r>
              <a:rPr lang="en-US" sz="2400" b="0" i="0" u="none" strike="noStrike" cap="none">
                <a:solidFill>
                  <a:srgbClr val="FF0000"/>
                </a:solidFill>
                <a:latin typeface="Poppins"/>
                <a:ea typeface="Poppins"/>
                <a:cs typeface="Poppins"/>
                <a:sym typeface="Poppins"/>
              </a:rPr>
              <a:t> consecutivas </a:t>
            </a:r>
            <a:r>
              <a:rPr lang="en-US" sz="2400" b="0" i="0" u="none" strike="noStrike" cap="none">
                <a:solidFill>
                  <a:srgbClr val="000000"/>
                </a:solidFill>
                <a:latin typeface="Poppins"/>
                <a:ea typeface="Poppins"/>
                <a:cs typeface="Poppins"/>
                <a:sym typeface="Poppins"/>
              </a:rPr>
              <a:t>da suspensão proporcional da transferência do valor ds componentes para eSF e eAP, será aplicada a suspensão total dos incentivos financeiros</a:t>
            </a:r>
            <a:endParaRPr sz="2400" b="0" i="0" u="none" strike="noStrike" cap="none">
              <a:solidFill>
                <a:srgbClr val="000000"/>
              </a:solidFill>
              <a:latin typeface="Arial"/>
              <a:ea typeface="Arial"/>
              <a:cs typeface="Arial"/>
              <a:sym typeface="Arial"/>
            </a:endParaRPr>
          </a:p>
          <a:p>
            <a:pPr marL="0" marR="0" lvl="0" indent="0" algn="ctr" rtl="0">
              <a:lnSpc>
                <a:spcPct val="140000"/>
              </a:lnSpc>
              <a:spcBef>
                <a:spcPts val="0"/>
              </a:spcBef>
              <a:spcAft>
                <a:spcPts val="0"/>
              </a:spcAft>
              <a:buClr>
                <a:srgbClr val="000000"/>
              </a:buClr>
              <a:buSzPts val="2400"/>
              <a:buFont typeface="Arial"/>
              <a:buNone/>
            </a:pPr>
            <a:endParaRPr sz="2400" b="0" i="0" u="none" strike="noStrike" cap="none">
              <a:solidFill>
                <a:srgbClr val="000000"/>
              </a:solidFill>
              <a:latin typeface="Poppins"/>
              <a:ea typeface="Poppins"/>
              <a:cs typeface="Poppins"/>
              <a:sym typeface="Poppins"/>
            </a:endParaRPr>
          </a:p>
          <a:p>
            <a:pPr marL="0" marR="0" lvl="0" indent="0" algn="ctr" rtl="0">
              <a:lnSpc>
                <a:spcPct val="140079"/>
              </a:lnSpc>
              <a:spcBef>
                <a:spcPts val="0"/>
              </a:spcBef>
              <a:spcAft>
                <a:spcPts val="0"/>
              </a:spcAft>
              <a:buClr>
                <a:srgbClr val="000000"/>
              </a:buClr>
              <a:buSzPts val="2400"/>
              <a:buFont typeface="Arial"/>
              <a:buNone/>
            </a:pPr>
            <a:r>
              <a:rPr lang="en-US" sz="2400" b="1" i="0" u="none" strike="noStrike" cap="none">
                <a:solidFill>
                  <a:srgbClr val="000000"/>
                </a:solidFill>
                <a:latin typeface="Poppins"/>
                <a:ea typeface="Poppins"/>
                <a:cs typeface="Poppins"/>
                <a:sym typeface="Poppins"/>
              </a:rPr>
              <a:t>Após </a:t>
            </a:r>
            <a:r>
              <a:rPr lang="en-US" sz="2400" b="1" i="0" u="none" strike="noStrike" cap="none">
                <a:solidFill>
                  <a:srgbClr val="FF0000"/>
                </a:solidFill>
                <a:latin typeface="Poppins"/>
                <a:ea typeface="Poppins"/>
                <a:cs typeface="Poppins"/>
                <a:sym typeface="Poppins"/>
              </a:rPr>
              <a:t>doze competências</a:t>
            </a:r>
            <a:r>
              <a:rPr lang="en-US" sz="2400" b="0" i="0" u="none" strike="noStrike" cap="none">
                <a:solidFill>
                  <a:srgbClr val="FF0000"/>
                </a:solidFill>
                <a:latin typeface="Poppins"/>
                <a:ea typeface="Poppins"/>
                <a:cs typeface="Poppins"/>
                <a:sym typeface="Poppins"/>
              </a:rPr>
              <a:t> consecutivas </a:t>
            </a:r>
            <a:r>
              <a:rPr lang="en-US" sz="2400" b="0" i="0" u="none" strike="noStrike" cap="none">
                <a:solidFill>
                  <a:srgbClr val="000000"/>
                </a:solidFill>
                <a:latin typeface="Poppins"/>
                <a:ea typeface="Poppins"/>
                <a:cs typeface="Poppins"/>
                <a:sym typeface="Poppins"/>
              </a:rPr>
              <a:t>da suspensão total da transferência do valor dos componentes para eSF e eAP, serão automaticamente revogados o credenciamento e a homologação referentes às INEs das equipes.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1034" name="Google Shape;1034;p31"/>
          <p:cNvSpPr/>
          <p:nvPr/>
        </p:nvSpPr>
        <p:spPr>
          <a:xfrm>
            <a:off x="2487135" y="-9936903"/>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31"/>
          <p:cNvSpPr txBox="1"/>
          <p:nvPr/>
        </p:nvSpPr>
        <p:spPr>
          <a:xfrm>
            <a:off x="5357332" y="426113"/>
            <a:ext cx="7511429" cy="254317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4300"/>
              <a:buFont typeface="Arial"/>
              <a:buNone/>
            </a:pPr>
            <a:r>
              <a:rPr lang="en-US" sz="4300" b="1" i="0" u="none" strike="noStrike" cap="none">
                <a:solidFill>
                  <a:srgbClr val="FFFFFF"/>
                </a:solidFill>
                <a:latin typeface="Poppins"/>
                <a:ea typeface="Poppins"/>
                <a:cs typeface="Poppins"/>
                <a:sym typeface="Poppins"/>
              </a:rPr>
              <a:t>Os desafios que ainda temos para atenção básica que queremos</a:t>
            </a:r>
            <a:endParaRPr sz="1400" b="0" i="0" u="none" strike="noStrike" cap="none">
              <a:solidFill>
                <a:srgbClr val="000000"/>
              </a:solidFill>
              <a:latin typeface="Arial"/>
              <a:ea typeface="Arial"/>
              <a:cs typeface="Arial"/>
              <a:sym typeface="Arial"/>
            </a:endParaRPr>
          </a:p>
          <a:p>
            <a:pPr marL="0" marR="0" lvl="0" indent="0" algn="ctr" rtl="0">
              <a:lnSpc>
                <a:spcPct val="106046"/>
              </a:lnSpc>
              <a:spcBef>
                <a:spcPts val="0"/>
              </a:spcBef>
              <a:spcAft>
                <a:spcPts val="0"/>
              </a:spcAft>
              <a:buClr>
                <a:srgbClr val="000000"/>
              </a:buClr>
              <a:buSzPts val="4300"/>
              <a:buFont typeface="Arial"/>
              <a:buNone/>
            </a:pPr>
            <a:endParaRPr sz="4300" b="1" i="0" u="none" strike="noStrike" cap="none">
              <a:solidFill>
                <a:srgbClr val="FFFFFF"/>
              </a:solidFill>
              <a:latin typeface="Poppins"/>
              <a:ea typeface="Poppins"/>
              <a:cs typeface="Poppins"/>
              <a:sym typeface="Poppins"/>
            </a:endParaRPr>
          </a:p>
        </p:txBody>
      </p:sp>
      <p:sp>
        <p:nvSpPr>
          <p:cNvPr id="1036" name="Google Shape;1036;p31"/>
          <p:cNvSpPr txBox="1"/>
          <p:nvPr/>
        </p:nvSpPr>
        <p:spPr>
          <a:xfrm>
            <a:off x="10866847" y="3999150"/>
            <a:ext cx="4003828" cy="24638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7" name="Google Shape;1037;p31"/>
          <p:cNvSpPr txBox="1"/>
          <p:nvPr/>
        </p:nvSpPr>
        <p:spPr>
          <a:xfrm>
            <a:off x="10784387" y="3722398"/>
            <a:ext cx="4846486" cy="24638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8" name="Google Shape;1038;p31"/>
          <p:cNvSpPr/>
          <p:nvPr/>
        </p:nvSpPr>
        <p:spPr>
          <a:xfrm>
            <a:off x="2041569" y="4463035"/>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1"/>
          <p:cNvSpPr txBox="1"/>
          <p:nvPr/>
        </p:nvSpPr>
        <p:spPr>
          <a:xfrm>
            <a:off x="4134286" y="4656349"/>
            <a:ext cx="2678294"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Financiamento</a:t>
            </a:r>
            <a:endParaRPr sz="1400" b="0" i="0" u="none" strike="noStrike" cap="none">
              <a:solidFill>
                <a:srgbClr val="000000"/>
              </a:solidFill>
              <a:latin typeface="Arial"/>
              <a:ea typeface="Arial"/>
              <a:cs typeface="Arial"/>
              <a:sym typeface="Arial"/>
            </a:endParaRPr>
          </a:p>
        </p:txBody>
      </p:sp>
      <p:sp>
        <p:nvSpPr>
          <p:cNvPr id="1040" name="Google Shape;1040;p31"/>
          <p:cNvSpPr/>
          <p:nvPr/>
        </p:nvSpPr>
        <p:spPr>
          <a:xfrm>
            <a:off x="2098719" y="5252849"/>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1"/>
          <p:cNvSpPr txBox="1"/>
          <p:nvPr/>
        </p:nvSpPr>
        <p:spPr>
          <a:xfrm>
            <a:off x="3366655" y="5427585"/>
            <a:ext cx="4544290"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Desafios tecnológicos </a:t>
            </a:r>
            <a:endParaRPr sz="1400" b="0" i="0" u="none" strike="noStrike" cap="none">
              <a:solidFill>
                <a:srgbClr val="000000"/>
              </a:solidFill>
              <a:latin typeface="Arial"/>
              <a:ea typeface="Arial"/>
              <a:cs typeface="Arial"/>
              <a:sym typeface="Arial"/>
            </a:endParaRPr>
          </a:p>
        </p:txBody>
      </p:sp>
      <p:sp>
        <p:nvSpPr>
          <p:cNvPr id="1042" name="Google Shape;1042;p31"/>
          <p:cNvSpPr/>
          <p:nvPr/>
        </p:nvSpPr>
        <p:spPr>
          <a:xfrm>
            <a:off x="2108244" y="6193786"/>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1"/>
          <p:cNvSpPr txBox="1"/>
          <p:nvPr/>
        </p:nvSpPr>
        <p:spPr>
          <a:xfrm>
            <a:off x="2937165" y="6368522"/>
            <a:ext cx="5666508"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Desigualdades regionais e sociais</a:t>
            </a:r>
            <a:endParaRPr sz="1400" b="0" i="0" u="none" strike="noStrike" cap="none">
              <a:solidFill>
                <a:srgbClr val="000000"/>
              </a:solidFill>
              <a:latin typeface="Arial"/>
              <a:ea typeface="Arial"/>
              <a:cs typeface="Arial"/>
              <a:sym typeface="Arial"/>
            </a:endParaRPr>
          </a:p>
        </p:txBody>
      </p:sp>
      <p:sp>
        <p:nvSpPr>
          <p:cNvPr id="1044" name="Google Shape;1044;p31"/>
          <p:cNvSpPr/>
          <p:nvPr/>
        </p:nvSpPr>
        <p:spPr>
          <a:xfrm>
            <a:off x="2139263" y="7136853"/>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1"/>
          <p:cNvSpPr txBox="1"/>
          <p:nvPr/>
        </p:nvSpPr>
        <p:spPr>
          <a:xfrm>
            <a:off x="2812473" y="7311589"/>
            <a:ext cx="5791199"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Sistemas de informação integrados</a:t>
            </a:r>
            <a:endParaRPr sz="1400" b="0" i="0" u="none" strike="noStrike" cap="none">
              <a:solidFill>
                <a:srgbClr val="000000"/>
              </a:solidFill>
              <a:latin typeface="Arial"/>
              <a:ea typeface="Arial"/>
              <a:cs typeface="Arial"/>
              <a:sym typeface="Arial"/>
            </a:endParaRPr>
          </a:p>
        </p:txBody>
      </p:sp>
      <p:sp>
        <p:nvSpPr>
          <p:cNvPr id="1046" name="Google Shape;1046;p31"/>
          <p:cNvSpPr/>
          <p:nvPr/>
        </p:nvSpPr>
        <p:spPr>
          <a:xfrm>
            <a:off x="9360408" y="4462182"/>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1"/>
          <p:cNvSpPr/>
          <p:nvPr/>
        </p:nvSpPr>
        <p:spPr>
          <a:xfrm>
            <a:off x="9341358" y="5252849"/>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1"/>
          <p:cNvSpPr/>
          <p:nvPr/>
        </p:nvSpPr>
        <p:spPr>
          <a:xfrm>
            <a:off x="9372311" y="6193786"/>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1"/>
          <p:cNvSpPr/>
          <p:nvPr/>
        </p:nvSpPr>
        <p:spPr>
          <a:xfrm>
            <a:off x="9372311" y="7117803"/>
            <a:ext cx="7035756" cy="704942"/>
          </a:xfrm>
          <a:custGeom>
            <a:avLst/>
            <a:gdLst/>
            <a:ahLst/>
            <a:cxnLst/>
            <a:rect l="l" t="t" r="r" b="b"/>
            <a:pathLst>
              <a:path w="13309398" h="1333525" extrusionOk="0">
                <a:moveTo>
                  <a:pt x="13184938" y="1333525"/>
                </a:moveTo>
                <a:lnTo>
                  <a:pt x="124460" y="1333525"/>
                </a:lnTo>
                <a:cubicBezTo>
                  <a:pt x="55880" y="1333525"/>
                  <a:pt x="0" y="1277645"/>
                  <a:pt x="0" y="1209065"/>
                </a:cubicBezTo>
                <a:lnTo>
                  <a:pt x="0" y="124460"/>
                </a:lnTo>
                <a:cubicBezTo>
                  <a:pt x="0" y="55880"/>
                  <a:pt x="55880" y="0"/>
                  <a:pt x="124460" y="0"/>
                </a:cubicBezTo>
                <a:lnTo>
                  <a:pt x="13184938" y="0"/>
                </a:lnTo>
                <a:cubicBezTo>
                  <a:pt x="13253518" y="0"/>
                  <a:pt x="13309398" y="55880"/>
                  <a:pt x="13309398" y="124460"/>
                </a:cubicBezTo>
                <a:lnTo>
                  <a:pt x="13309398" y="1209065"/>
                </a:lnTo>
                <a:cubicBezTo>
                  <a:pt x="13309398" y="1277645"/>
                  <a:pt x="13253518" y="1333525"/>
                  <a:pt x="13184938" y="1333525"/>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1"/>
          <p:cNvSpPr txBox="1"/>
          <p:nvPr/>
        </p:nvSpPr>
        <p:spPr>
          <a:xfrm>
            <a:off x="10487891" y="4603462"/>
            <a:ext cx="5028523"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Cuidado centrado na pessoa</a:t>
            </a:r>
            <a:endParaRPr sz="1400" b="0" i="0" u="none" strike="noStrike" cap="none">
              <a:solidFill>
                <a:srgbClr val="000000"/>
              </a:solidFill>
              <a:latin typeface="Arial"/>
              <a:ea typeface="Arial"/>
              <a:cs typeface="Arial"/>
              <a:sym typeface="Arial"/>
            </a:endParaRPr>
          </a:p>
        </p:txBody>
      </p:sp>
      <p:sp>
        <p:nvSpPr>
          <p:cNvPr id="1051" name="Google Shape;1051;p31"/>
          <p:cNvSpPr txBox="1"/>
          <p:nvPr/>
        </p:nvSpPr>
        <p:spPr>
          <a:xfrm>
            <a:off x="9134475" y="5427585"/>
            <a:ext cx="7035756" cy="307846"/>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Estratificação de risco familiar</a:t>
            </a:r>
            <a:endParaRPr sz="1400" b="0" i="0" u="none" strike="noStrike" cap="none">
              <a:solidFill>
                <a:srgbClr val="000000"/>
              </a:solidFill>
              <a:latin typeface="Arial"/>
              <a:ea typeface="Arial"/>
              <a:cs typeface="Arial"/>
              <a:sym typeface="Arial"/>
            </a:endParaRPr>
          </a:p>
        </p:txBody>
      </p:sp>
      <p:sp>
        <p:nvSpPr>
          <p:cNvPr id="1052" name="Google Shape;1052;p31"/>
          <p:cNvSpPr txBox="1"/>
          <p:nvPr/>
        </p:nvSpPr>
        <p:spPr>
          <a:xfrm>
            <a:off x="9573490" y="6319740"/>
            <a:ext cx="6803623"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Qualificação do trabalho e gestão/formação </a:t>
            </a:r>
            <a:endParaRPr sz="1400" b="0" i="0" u="none" strike="noStrike" cap="none">
              <a:solidFill>
                <a:srgbClr val="000000"/>
              </a:solidFill>
              <a:latin typeface="Arial"/>
              <a:ea typeface="Arial"/>
              <a:cs typeface="Arial"/>
              <a:sym typeface="Arial"/>
            </a:endParaRPr>
          </a:p>
        </p:txBody>
      </p:sp>
      <p:sp>
        <p:nvSpPr>
          <p:cNvPr id="1053" name="Google Shape;1053;p31"/>
          <p:cNvSpPr txBox="1"/>
          <p:nvPr/>
        </p:nvSpPr>
        <p:spPr>
          <a:xfrm>
            <a:off x="9848229" y="7292539"/>
            <a:ext cx="6559838" cy="377924"/>
          </a:xfrm>
          <a:prstGeom prst="rect">
            <a:avLst/>
          </a:prstGeom>
          <a:noFill/>
          <a:ln>
            <a:noFill/>
          </a:ln>
        </p:spPr>
        <p:txBody>
          <a:bodyPr spcFirstLastPara="1" wrap="square" lIns="0" tIns="0" rIns="0" bIns="0" anchor="t" anchorCtr="0">
            <a:spAutoFit/>
          </a:bodyPr>
          <a:lstStyle/>
          <a:p>
            <a:pPr marL="0" marR="0" lvl="0" indent="0" algn="ctr"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Participação Comunitária efetiva/autocuidado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2"/>
          <p:cNvSpPr/>
          <p:nvPr/>
        </p:nvSpPr>
        <p:spPr>
          <a:xfrm>
            <a:off x="-6275864" y="-1513365"/>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59" name="Google Shape;1059;p32"/>
          <p:cNvCxnSpPr/>
          <p:nvPr/>
        </p:nvCxnSpPr>
        <p:spPr>
          <a:xfrm>
            <a:off x="8798874" y="6323199"/>
            <a:ext cx="7787725" cy="0"/>
          </a:xfrm>
          <a:prstGeom prst="straightConnector1">
            <a:avLst/>
          </a:prstGeom>
          <a:noFill/>
          <a:ln w="9525" cap="flat" cmpd="sng">
            <a:solidFill>
              <a:srgbClr val="000000"/>
            </a:solidFill>
            <a:prstDash val="solid"/>
            <a:round/>
            <a:headEnd type="none" w="sm" len="sm"/>
            <a:tailEnd type="none" w="sm" len="sm"/>
          </a:ln>
        </p:spPr>
      </p:cxnSp>
      <p:sp>
        <p:nvSpPr>
          <p:cNvPr id="1060" name="Google Shape;1060;p32"/>
          <p:cNvSpPr/>
          <p:nvPr/>
        </p:nvSpPr>
        <p:spPr>
          <a:xfrm>
            <a:off x="9029052" y="3968564"/>
            <a:ext cx="587271" cy="587271"/>
          </a:xfrm>
          <a:custGeom>
            <a:avLst/>
            <a:gdLst/>
            <a:ahLst/>
            <a:cxnLst/>
            <a:rect l="l" t="t" r="r" b="b"/>
            <a:pathLst>
              <a:path w="587271" h="587271" extrusionOk="0">
                <a:moveTo>
                  <a:pt x="0" y="0"/>
                </a:moveTo>
                <a:lnTo>
                  <a:pt x="587271" y="0"/>
                </a:lnTo>
                <a:lnTo>
                  <a:pt x="587271" y="587271"/>
                </a:lnTo>
                <a:lnTo>
                  <a:pt x="0" y="587271"/>
                </a:lnTo>
                <a:lnTo>
                  <a:pt x="0" y="0"/>
                </a:lnTo>
                <a:close/>
              </a:path>
            </a:pathLst>
          </a:custGeom>
          <a:blipFill rotWithShape="1">
            <a:blip r:embed="rId3">
              <a:alphaModFix/>
            </a:blip>
            <a:stretch>
              <a:fillRect/>
            </a:stretch>
          </a:blipFill>
          <a:ln>
            <a:noFill/>
          </a:ln>
        </p:spPr>
      </p:sp>
      <p:sp>
        <p:nvSpPr>
          <p:cNvPr id="1061" name="Google Shape;1061;p32"/>
          <p:cNvSpPr/>
          <p:nvPr/>
        </p:nvSpPr>
        <p:spPr>
          <a:xfrm>
            <a:off x="9046683" y="4921995"/>
            <a:ext cx="569640" cy="438105"/>
          </a:xfrm>
          <a:custGeom>
            <a:avLst/>
            <a:gdLst/>
            <a:ahLst/>
            <a:cxnLst/>
            <a:rect l="l" t="t" r="r" b="b"/>
            <a:pathLst>
              <a:path w="569640" h="438105" extrusionOk="0">
                <a:moveTo>
                  <a:pt x="0" y="0"/>
                </a:moveTo>
                <a:lnTo>
                  <a:pt x="569640" y="0"/>
                </a:lnTo>
                <a:lnTo>
                  <a:pt x="569640" y="438105"/>
                </a:lnTo>
                <a:lnTo>
                  <a:pt x="0" y="438105"/>
                </a:lnTo>
                <a:lnTo>
                  <a:pt x="0" y="0"/>
                </a:lnTo>
                <a:close/>
              </a:path>
            </a:pathLst>
          </a:custGeom>
          <a:blipFill rotWithShape="1">
            <a:blip r:embed="rId4">
              <a:alphaModFix/>
            </a:blip>
            <a:stretch>
              <a:fillRect/>
            </a:stretch>
          </a:blipFill>
          <a:ln>
            <a:noFill/>
          </a:ln>
        </p:spPr>
      </p:sp>
      <p:sp>
        <p:nvSpPr>
          <p:cNvPr id="1062" name="Google Shape;1062;p32"/>
          <p:cNvSpPr/>
          <p:nvPr/>
        </p:nvSpPr>
        <p:spPr>
          <a:xfrm>
            <a:off x="12446797" y="6925540"/>
            <a:ext cx="477543" cy="477543"/>
          </a:xfrm>
          <a:custGeom>
            <a:avLst/>
            <a:gdLst/>
            <a:ahLst/>
            <a:cxnLst/>
            <a:rect l="l" t="t" r="r" b="b"/>
            <a:pathLst>
              <a:path w="477543" h="477543" extrusionOk="0">
                <a:moveTo>
                  <a:pt x="0" y="0"/>
                </a:moveTo>
                <a:lnTo>
                  <a:pt x="477542" y="0"/>
                </a:lnTo>
                <a:lnTo>
                  <a:pt x="477542" y="477542"/>
                </a:lnTo>
                <a:lnTo>
                  <a:pt x="0" y="477542"/>
                </a:lnTo>
                <a:lnTo>
                  <a:pt x="0" y="0"/>
                </a:lnTo>
                <a:close/>
              </a:path>
            </a:pathLst>
          </a:custGeom>
          <a:blipFill rotWithShape="1">
            <a:blip r:embed="rId3">
              <a:alphaModFix/>
            </a:blip>
            <a:stretch>
              <a:fillRect/>
            </a:stretch>
          </a:blipFill>
          <a:ln>
            <a:noFill/>
          </a:ln>
        </p:spPr>
      </p:sp>
      <p:sp>
        <p:nvSpPr>
          <p:cNvPr id="1063" name="Google Shape;1063;p32"/>
          <p:cNvSpPr/>
          <p:nvPr/>
        </p:nvSpPr>
        <p:spPr>
          <a:xfrm>
            <a:off x="12461134" y="7700828"/>
            <a:ext cx="463206" cy="356247"/>
          </a:xfrm>
          <a:custGeom>
            <a:avLst/>
            <a:gdLst/>
            <a:ahLst/>
            <a:cxnLst/>
            <a:rect l="l" t="t" r="r" b="b"/>
            <a:pathLst>
              <a:path w="463206" h="356247" extrusionOk="0">
                <a:moveTo>
                  <a:pt x="0" y="0"/>
                </a:moveTo>
                <a:lnTo>
                  <a:pt x="463205" y="0"/>
                </a:lnTo>
                <a:lnTo>
                  <a:pt x="463205" y="356247"/>
                </a:lnTo>
                <a:lnTo>
                  <a:pt x="0" y="356247"/>
                </a:lnTo>
                <a:lnTo>
                  <a:pt x="0" y="0"/>
                </a:lnTo>
                <a:close/>
              </a:path>
            </a:pathLst>
          </a:custGeom>
          <a:blipFill rotWithShape="1">
            <a:blip r:embed="rId4">
              <a:alphaModFix/>
            </a:blip>
            <a:stretch>
              <a:fillRect/>
            </a:stretch>
          </a:blipFill>
          <a:ln>
            <a:noFill/>
          </a:ln>
        </p:spPr>
      </p:sp>
      <p:cxnSp>
        <p:nvCxnSpPr>
          <p:cNvPr id="1064" name="Google Shape;1064;p32"/>
          <p:cNvCxnSpPr/>
          <p:nvPr/>
        </p:nvCxnSpPr>
        <p:spPr>
          <a:xfrm rot="10800000">
            <a:off x="12033570" y="6925540"/>
            <a:ext cx="0" cy="2039372"/>
          </a:xfrm>
          <a:prstGeom prst="straightConnector1">
            <a:avLst/>
          </a:prstGeom>
          <a:noFill/>
          <a:ln w="28575" cap="flat" cmpd="sng">
            <a:solidFill>
              <a:srgbClr val="FFFFFF"/>
            </a:solidFill>
            <a:prstDash val="solid"/>
            <a:round/>
            <a:headEnd type="none" w="sm" len="sm"/>
            <a:tailEnd type="none" w="sm" len="sm"/>
          </a:ln>
        </p:spPr>
      </p:cxnSp>
      <p:sp>
        <p:nvSpPr>
          <p:cNvPr id="1065" name="Google Shape;1065;p32"/>
          <p:cNvSpPr/>
          <p:nvPr/>
        </p:nvSpPr>
        <p:spPr>
          <a:xfrm>
            <a:off x="9144000" y="6672647"/>
            <a:ext cx="2512318" cy="2056362"/>
          </a:xfrm>
          <a:custGeom>
            <a:avLst/>
            <a:gdLst/>
            <a:ahLst/>
            <a:cxnLst/>
            <a:rect l="l" t="t" r="r" b="b"/>
            <a:pathLst>
              <a:path w="2512318" h="2056362" extrusionOk="0">
                <a:moveTo>
                  <a:pt x="0" y="0"/>
                </a:moveTo>
                <a:lnTo>
                  <a:pt x="2512318" y="0"/>
                </a:lnTo>
                <a:lnTo>
                  <a:pt x="2512318" y="2056361"/>
                </a:lnTo>
                <a:lnTo>
                  <a:pt x="0" y="2056361"/>
                </a:lnTo>
                <a:lnTo>
                  <a:pt x="0" y="0"/>
                </a:lnTo>
                <a:close/>
              </a:path>
            </a:pathLst>
          </a:custGeom>
          <a:blipFill rotWithShape="1">
            <a:blip r:embed="rId5">
              <a:alphaModFix/>
            </a:blip>
            <a:stretch>
              <a:fillRect/>
            </a:stretch>
          </a:blipFill>
          <a:ln>
            <a:noFill/>
          </a:ln>
        </p:spPr>
      </p:sp>
      <p:sp>
        <p:nvSpPr>
          <p:cNvPr id="1066" name="Google Shape;1066;p32"/>
          <p:cNvSpPr/>
          <p:nvPr/>
        </p:nvSpPr>
        <p:spPr>
          <a:xfrm>
            <a:off x="11986816" y="6767098"/>
            <a:ext cx="491358" cy="491358"/>
          </a:xfrm>
          <a:custGeom>
            <a:avLst/>
            <a:gdLst/>
            <a:ahLst/>
            <a:cxnLst/>
            <a:rect l="l" t="t" r="r" b="b"/>
            <a:pathLst>
              <a:path w="491358" h="491358" extrusionOk="0">
                <a:moveTo>
                  <a:pt x="0" y="0"/>
                </a:moveTo>
                <a:lnTo>
                  <a:pt x="491357" y="0"/>
                </a:lnTo>
                <a:lnTo>
                  <a:pt x="491357" y="491357"/>
                </a:lnTo>
                <a:lnTo>
                  <a:pt x="0" y="491357"/>
                </a:lnTo>
                <a:lnTo>
                  <a:pt x="0" y="0"/>
                </a:lnTo>
                <a:close/>
              </a:path>
            </a:pathLst>
          </a:custGeom>
          <a:blipFill rotWithShape="1">
            <a:blip r:embed="rId6">
              <a:alphaModFix/>
            </a:blip>
            <a:stretch>
              <a:fillRect/>
            </a:stretch>
          </a:blipFill>
          <a:ln>
            <a:noFill/>
          </a:ln>
        </p:spPr>
      </p:sp>
      <p:sp>
        <p:nvSpPr>
          <p:cNvPr id="1067" name="Google Shape;1067;p32"/>
          <p:cNvSpPr/>
          <p:nvPr/>
        </p:nvSpPr>
        <p:spPr>
          <a:xfrm>
            <a:off x="12033570" y="8114225"/>
            <a:ext cx="447003" cy="447003"/>
          </a:xfrm>
          <a:custGeom>
            <a:avLst/>
            <a:gdLst/>
            <a:ahLst/>
            <a:cxnLst/>
            <a:rect l="l" t="t" r="r" b="b"/>
            <a:pathLst>
              <a:path w="447003" h="447003" extrusionOk="0">
                <a:moveTo>
                  <a:pt x="0" y="0"/>
                </a:moveTo>
                <a:lnTo>
                  <a:pt x="447003" y="0"/>
                </a:lnTo>
                <a:lnTo>
                  <a:pt x="447003" y="447003"/>
                </a:lnTo>
                <a:lnTo>
                  <a:pt x="0" y="447003"/>
                </a:lnTo>
                <a:lnTo>
                  <a:pt x="0" y="0"/>
                </a:lnTo>
                <a:close/>
              </a:path>
            </a:pathLst>
          </a:custGeom>
          <a:blipFill rotWithShape="1">
            <a:blip r:embed="rId7">
              <a:alphaModFix/>
            </a:blip>
            <a:stretch>
              <a:fillRect/>
            </a:stretch>
          </a:blipFill>
          <a:ln>
            <a:noFill/>
          </a:ln>
        </p:spPr>
      </p:sp>
      <p:sp>
        <p:nvSpPr>
          <p:cNvPr id="1068" name="Google Shape;1068;p32"/>
          <p:cNvSpPr txBox="1"/>
          <p:nvPr/>
        </p:nvSpPr>
        <p:spPr>
          <a:xfrm>
            <a:off x="975611" y="5247822"/>
            <a:ext cx="4911328" cy="365760"/>
          </a:xfrm>
          <a:prstGeom prst="rect">
            <a:avLst/>
          </a:prstGeom>
          <a:noFill/>
          <a:ln>
            <a:noFill/>
          </a:ln>
        </p:spPr>
        <p:txBody>
          <a:bodyPr spcFirstLastPara="1" wrap="square" lIns="0" tIns="0" rIns="0" bIns="0" anchor="t" anchorCtr="0">
            <a:spAutoFit/>
          </a:bodyPr>
          <a:lstStyle/>
          <a:p>
            <a:pPr marL="0" marR="0" lvl="0" indent="0" algn="l" rtl="0">
              <a:lnSpc>
                <a:spcPct val="163333"/>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9" name="Google Shape;1069;p32"/>
          <p:cNvSpPr txBox="1"/>
          <p:nvPr/>
        </p:nvSpPr>
        <p:spPr>
          <a:xfrm>
            <a:off x="12651634" y="6705531"/>
            <a:ext cx="5002471" cy="45878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portalconasems.org.br</a:t>
            </a:r>
            <a:endParaRPr sz="1400" b="0" i="0" u="none" strike="noStrike" cap="none">
              <a:solidFill>
                <a:srgbClr val="000000"/>
              </a:solidFill>
              <a:latin typeface="Arial"/>
              <a:ea typeface="Arial"/>
              <a:cs typeface="Arial"/>
              <a:sym typeface="Arial"/>
            </a:endParaRPr>
          </a:p>
        </p:txBody>
      </p:sp>
      <p:sp>
        <p:nvSpPr>
          <p:cNvPr id="1070" name="Google Shape;1070;p32"/>
          <p:cNvSpPr txBox="1"/>
          <p:nvPr/>
        </p:nvSpPr>
        <p:spPr>
          <a:xfrm>
            <a:off x="12651634" y="8102449"/>
            <a:ext cx="5002471" cy="458780"/>
          </a:xfrm>
          <a:prstGeom prst="rect">
            <a:avLst/>
          </a:prstGeom>
          <a:noFill/>
          <a:ln>
            <a:noFill/>
          </a:ln>
        </p:spPr>
        <p:txBody>
          <a:bodyPr spcFirstLastPara="1" wrap="square" lIns="0" tIns="0" rIns="0" bIns="0" anchor="t" anchorCtr="0">
            <a:spAutoFit/>
          </a:bodyPr>
          <a:lstStyle/>
          <a:p>
            <a:pPr marL="0" marR="0" lvl="0" indent="0" algn="l"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@conasems</a:t>
            </a:r>
            <a:endParaRPr sz="1400" b="0" i="0" u="none" strike="noStrike" cap="none">
              <a:solidFill>
                <a:srgbClr val="000000"/>
              </a:solidFill>
              <a:latin typeface="Arial"/>
              <a:ea typeface="Arial"/>
              <a:cs typeface="Arial"/>
              <a:sym typeface="Arial"/>
            </a:endParaRPr>
          </a:p>
        </p:txBody>
      </p:sp>
      <p:sp>
        <p:nvSpPr>
          <p:cNvPr id="1071" name="Google Shape;1071;p32"/>
          <p:cNvSpPr txBox="1"/>
          <p:nvPr/>
        </p:nvSpPr>
        <p:spPr>
          <a:xfrm>
            <a:off x="10651725" y="4935732"/>
            <a:ext cx="5002471" cy="906455"/>
          </a:xfrm>
          <a:prstGeom prst="rect">
            <a:avLst/>
          </a:prstGeom>
          <a:noFill/>
          <a:ln>
            <a:noFill/>
          </a:ln>
        </p:spPr>
        <p:txBody>
          <a:bodyPr spcFirstLastPara="1" wrap="square" lIns="0" tIns="0" rIns="0" bIns="0" anchor="t" anchorCtr="0">
            <a:spAutoFit/>
          </a:bodyPr>
          <a:lstStyle/>
          <a:p>
            <a:pPr marL="0" marR="0" lvl="0" indent="0" algn="r"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Marcela Alvarenga</a:t>
            </a:r>
            <a:endParaRPr sz="1400" b="0" i="0" u="none" strike="noStrike" cap="none">
              <a:solidFill>
                <a:srgbClr val="000000"/>
              </a:solidFill>
              <a:latin typeface="Arial"/>
              <a:ea typeface="Arial"/>
              <a:cs typeface="Arial"/>
              <a:sym typeface="Arial"/>
            </a:endParaRPr>
          </a:p>
          <a:p>
            <a:pPr marL="0" marR="0" lvl="0" indent="0" algn="r" rtl="0">
              <a:lnSpc>
                <a:spcPct val="140007"/>
              </a:lnSpc>
              <a:spcBef>
                <a:spcPts val="0"/>
              </a:spcBef>
              <a:spcAft>
                <a:spcPts val="0"/>
              </a:spcAft>
              <a:buClr>
                <a:srgbClr val="000000"/>
              </a:buClr>
              <a:buSzPts val="2562"/>
              <a:buFont typeface="Arial"/>
              <a:buNone/>
            </a:pPr>
            <a:r>
              <a:rPr lang="en-US" sz="2562" b="1" i="0" u="none" strike="noStrike" cap="none">
                <a:solidFill>
                  <a:srgbClr val="004E95"/>
                </a:solidFill>
                <a:latin typeface="Poppins"/>
                <a:ea typeface="Poppins"/>
                <a:cs typeface="Poppins"/>
                <a:sym typeface="Poppins"/>
              </a:rPr>
              <a:t>marcela@conasems.org.br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122" name="Google Shape;122;p4"/>
          <p:cNvGrpSpPr/>
          <p:nvPr/>
        </p:nvGrpSpPr>
        <p:grpSpPr>
          <a:xfrm>
            <a:off x="1028700" y="1560447"/>
            <a:ext cx="12911366" cy="243998"/>
            <a:chOff x="0" y="334222"/>
            <a:chExt cx="17215154" cy="325331"/>
          </a:xfrm>
        </p:grpSpPr>
        <p:cxnSp>
          <p:nvCxnSpPr>
            <p:cNvPr id="123" name="Google Shape;123;p4"/>
            <p:cNvCxnSpPr/>
            <p:nvPr/>
          </p:nvCxnSpPr>
          <p:spPr>
            <a:xfrm>
              <a:off x="0" y="501650"/>
              <a:ext cx="17215154" cy="0"/>
            </a:xfrm>
            <a:prstGeom prst="straightConnector1">
              <a:avLst/>
            </a:prstGeom>
            <a:noFill/>
            <a:ln w="952500" cap="rnd" cmpd="sng">
              <a:solidFill>
                <a:srgbClr val="F5B335"/>
              </a:solidFill>
              <a:prstDash val="solid"/>
              <a:round/>
              <a:headEnd type="none" w="sm" len="sm"/>
              <a:tailEnd type="none" w="sm" len="sm"/>
            </a:ln>
          </p:spPr>
        </p:cxnSp>
        <p:sp>
          <p:nvSpPr>
            <p:cNvPr id="124" name="Google Shape;124;p4"/>
            <p:cNvSpPr txBox="1"/>
            <p:nvPr/>
          </p:nvSpPr>
          <p:spPr>
            <a:xfrm>
              <a:off x="2678364" y="334222"/>
              <a:ext cx="1185842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6" name="Google Shape;126;p4"/>
          <p:cNvSpPr txBox="1"/>
          <p:nvPr/>
        </p:nvSpPr>
        <p:spPr>
          <a:xfrm>
            <a:off x="939855" y="1324583"/>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TENDÊNCIAS DE FINANCIAMENTO SUS</a:t>
            </a:r>
            <a:endParaRPr sz="1400" b="0" i="0" u="none" strike="noStrike" cap="none">
              <a:solidFill>
                <a:srgbClr val="000000"/>
              </a:solidFill>
              <a:latin typeface="Arial"/>
              <a:ea typeface="Arial"/>
              <a:cs typeface="Arial"/>
              <a:sym typeface="Arial"/>
            </a:endParaRPr>
          </a:p>
        </p:txBody>
      </p:sp>
      <p:sp>
        <p:nvSpPr>
          <p:cNvPr id="127" name="Google Shape;127;p4"/>
          <p:cNvSpPr txBox="1"/>
          <p:nvPr/>
        </p:nvSpPr>
        <p:spPr>
          <a:xfrm>
            <a:off x="357809" y="2265556"/>
            <a:ext cx="15879878" cy="59093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Arial"/>
                <a:ea typeface="Arial"/>
                <a:cs typeface="Arial"/>
                <a:sym typeface="Arial"/>
              </a:rPr>
              <a:t>Composição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percentual</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Gasto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Público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em</a:t>
            </a:r>
            <a:r>
              <a:rPr lang="en-US" sz="3200" b="0" i="0" u="none" strike="noStrike" cap="none" dirty="0">
                <a:solidFill>
                  <a:srgbClr val="000000"/>
                </a:solidFill>
                <a:latin typeface="Arial"/>
                <a:ea typeface="Arial"/>
                <a:cs typeface="Arial"/>
                <a:sym typeface="Arial"/>
              </a:rPr>
              <a:t> ASPS </a:t>
            </a:r>
            <a:r>
              <a:rPr lang="en-US" sz="3200" b="0" i="0" u="none" strike="noStrike" cap="none" dirty="0" err="1">
                <a:solidFill>
                  <a:srgbClr val="000000"/>
                </a:solidFill>
                <a:latin typeface="Arial"/>
                <a:ea typeface="Arial"/>
                <a:cs typeface="Arial"/>
                <a:sym typeface="Arial"/>
              </a:rPr>
              <a:t>por</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esfera</a:t>
            </a:r>
            <a:r>
              <a:rPr lang="en-US" sz="3200" b="0" i="0" u="none" strike="noStrike" cap="none" dirty="0">
                <a:solidFill>
                  <a:srgbClr val="000000"/>
                </a:solidFill>
                <a:latin typeface="Arial"/>
                <a:ea typeface="Arial"/>
                <a:cs typeface="Arial"/>
                <a:sym typeface="Arial"/>
              </a:rPr>
              <a:t> de </a:t>
            </a:r>
            <a:r>
              <a:rPr lang="en-US" sz="3200" b="0" i="0" u="none" strike="noStrike" cap="none" dirty="0" err="1" smtClean="0">
                <a:solidFill>
                  <a:srgbClr val="000000"/>
                </a:solidFill>
                <a:latin typeface="Arial"/>
                <a:ea typeface="Arial"/>
                <a:cs typeface="Arial"/>
                <a:sym typeface="Arial"/>
              </a:rPr>
              <a:t>gestão</a:t>
            </a:r>
            <a:r>
              <a:rPr lang="en-US" sz="3200" b="0" i="0" u="none" strike="noStrike" cap="none" dirty="0" smtClean="0">
                <a:solidFill>
                  <a:srgbClr val="000000"/>
                </a:solidFill>
                <a:latin typeface="Arial"/>
                <a:ea typeface="Arial"/>
                <a:cs typeface="Arial"/>
                <a:sym typeface="Arial"/>
              </a:rPr>
              <a:t> (2002 a 2023)</a:t>
            </a:r>
            <a:endParaRPr sz="1400" b="0" i="0" u="none" strike="noStrike" cap="none" dirty="0">
              <a:solidFill>
                <a:srgbClr val="000000"/>
              </a:solidFill>
              <a:latin typeface="Arial"/>
              <a:ea typeface="Arial"/>
              <a:cs typeface="Arial"/>
              <a:sym typeface="Arial"/>
            </a:endParaRPr>
          </a:p>
        </p:txBody>
      </p:sp>
      <p:grpSp>
        <p:nvGrpSpPr>
          <p:cNvPr id="128" name="Google Shape;128;p4"/>
          <p:cNvGrpSpPr/>
          <p:nvPr/>
        </p:nvGrpSpPr>
        <p:grpSpPr>
          <a:xfrm>
            <a:off x="15108787" y="3604925"/>
            <a:ext cx="2506383" cy="869997"/>
            <a:chOff x="0" y="-47625"/>
            <a:chExt cx="1035847" cy="359555"/>
          </a:xfrm>
        </p:grpSpPr>
        <p:sp>
          <p:nvSpPr>
            <p:cNvPr id="129" name="Google Shape;129;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0" name="Google Shape;130;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39% </a:t>
              </a:r>
              <a:r>
                <a:rPr lang="en-US" sz="1500" b="1" i="0" u="none" strike="noStrike" cap="none" dirty="0">
                  <a:solidFill>
                    <a:srgbClr val="FFFFFF"/>
                  </a:solidFill>
                  <a:latin typeface="Poppins"/>
                  <a:ea typeface="Poppins"/>
                  <a:cs typeface="Poppins"/>
                  <a:sym typeface="Poppins"/>
                </a:rPr>
                <a:t>FEDERAL</a:t>
              </a:r>
              <a:endParaRPr sz="1400" b="0" i="0" u="none" strike="noStrike" cap="none" dirty="0">
                <a:solidFill>
                  <a:srgbClr val="000000"/>
                </a:solidFill>
                <a:latin typeface="Arial"/>
                <a:ea typeface="Arial"/>
                <a:cs typeface="Arial"/>
                <a:sym typeface="Arial"/>
              </a:endParaRPr>
            </a:p>
          </p:txBody>
        </p:sp>
      </p:grpSp>
      <p:grpSp>
        <p:nvGrpSpPr>
          <p:cNvPr id="131" name="Google Shape;131;p4"/>
          <p:cNvGrpSpPr/>
          <p:nvPr/>
        </p:nvGrpSpPr>
        <p:grpSpPr>
          <a:xfrm>
            <a:off x="15108787" y="4436794"/>
            <a:ext cx="2506383" cy="869997"/>
            <a:chOff x="0" y="-47625"/>
            <a:chExt cx="1035847" cy="359555"/>
          </a:xfrm>
        </p:grpSpPr>
        <p:sp>
          <p:nvSpPr>
            <p:cNvPr id="132" name="Google Shape;132;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3" name="Google Shape;133;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35% </a:t>
              </a:r>
              <a:r>
                <a:rPr lang="en-US" sz="1500" b="1" i="0" u="none" strike="noStrike" cap="none" dirty="0">
                  <a:solidFill>
                    <a:srgbClr val="FFFFFF"/>
                  </a:solidFill>
                  <a:latin typeface="Poppins"/>
                  <a:ea typeface="Poppins"/>
                  <a:cs typeface="Poppins"/>
                  <a:sym typeface="Poppins"/>
                </a:rPr>
                <a:t>MUNICÍPIO</a:t>
              </a:r>
              <a:endParaRPr sz="1400" b="0" i="0" u="none" strike="noStrike" cap="none" dirty="0">
                <a:solidFill>
                  <a:srgbClr val="000000"/>
                </a:solidFill>
                <a:latin typeface="Arial"/>
                <a:ea typeface="Arial"/>
                <a:cs typeface="Arial"/>
                <a:sym typeface="Arial"/>
              </a:endParaRPr>
            </a:p>
          </p:txBody>
        </p:sp>
      </p:grpSp>
      <p:grpSp>
        <p:nvGrpSpPr>
          <p:cNvPr id="134" name="Google Shape;134;p4"/>
          <p:cNvGrpSpPr/>
          <p:nvPr/>
        </p:nvGrpSpPr>
        <p:grpSpPr>
          <a:xfrm>
            <a:off x="15108787" y="5343309"/>
            <a:ext cx="2506383" cy="869997"/>
            <a:chOff x="0" y="-47625"/>
            <a:chExt cx="1035847" cy="359555"/>
          </a:xfrm>
        </p:grpSpPr>
        <p:sp>
          <p:nvSpPr>
            <p:cNvPr id="135" name="Google Shape;135;p4"/>
            <p:cNvSpPr/>
            <p:nvPr/>
          </p:nvSpPr>
          <p:spPr>
            <a:xfrm>
              <a:off x="0" y="0"/>
              <a:ext cx="1035847" cy="311930"/>
            </a:xfrm>
            <a:custGeom>
              <a:avLst/>
              <a:gdLst/>
              <a:ahLst/>
              <a:cxnLst/>
              <a:rect l="l" t="t" r="r" b="b"/>
              <a:pathLst>
                <a:path w="1035847" h="311930" extrusionOk="0">
                  <a:moveTo>
                    <a:pt x="0" y="0"/>
                  </a:moveTo>
                  <a:lnTo>
                    <a:pt x="1035847" y="0"/>
                  </a:lnTo>
                  <a:lnTo>
                    <a:pt x="1035847" y="311930"/>
                  </a:lnTo>
                  <a:lnTo>
                    <a:pt x="0" y="311930"/>
                  </a:lnTo>
                  <a:close/>
                </a:path>
              </a:pathLst>
            </a:custGeom>
            <a:solidFill>
              <a:srgbClr val="004E95"/>
            </a:solidFill>
            <a:ln>
              <a:noFill/>
            </a:ln>
          </p:spPr>
        </p:sp>
        <p:sp>
          <p:nvSpPr>
            <p:cNvPr id="136" name="Google Shape;136;p4"/>
            <p:cNvSpPr txBox="1"/>
            <p:nvPr/>
          </p:nvSpPr>
          <p:spPr>
            <a:xfrm>
              <a:off x="0" y="-47625"/>
              <a:ext cx="1035847" cy="35955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Clr>
                  <a:srgbClr val="000000"/>
                </a:buClr>
                <a:buSzPts val="1500"/>
                <a:buFont typeface="Arial"/>
                <a:buNone/>
              </a:pPr>
              <a:r>
                <a:rPr lang="en-US" sz="1500" b="1" i="0" u="none" strike="noStrike" cap="none" dirty="0" smtClean="0">
                  <a:solidFill>
                    <a:srgbClr val="FFFFFF"/>
                  </a:solidFill>
                  <a:latin typeface="Poppins"/>
                  <a:ea typeface="Poppins"/>
                  <a:cs typeface="Poppins"/>
                  <a:sym typeface="Poppins"/>
                </a:rPr>
                <a:t>26% </a:t>
              </a:r>
              <a:r>
                <a:rPr lang="en-US" sz="1500" b="1" i="0" u="none" strike="noStrike" cap="none" dirty="0">
                  <a:solidFill>
                    <a:srgbClr val="FFFFFF"/>
                  </a:solidFill>
                  <a:latin typeface="Poppins"/>
                  <a:ea typeface="Poppins"/>
                  <a:cs typeface="Poppins"/>
                  <a:sym typeface="Poppins"/>
                </a:rPr>
                <a:t>ESTADO</a:t>
              </a:r>
              <a:endParaRPr sz="1400" b="0" i="0" u="none" strike="noStrike" cap="none" dirty="0">
                <a:solidFill>
                  <a:srgbClr val="000000"/>
                </a:solidFill>
                <a:latin typeface="Arial"/>
                <a:ea typeface="Arial"/>
                <a:cs typeface="Arial"/>
                <a:sym typeface="Arial"/>
              </a:endParaRPr>
            </a:p>
          </p:txBody>
        </p:sp>
      </p:grpSp>
      <p:graphicFrame>
        <p:nvGraphicFramePr>
          <p:cNvPr id="18" name="Gráfico 17">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570938451"/>
              </p:ext>
            </p:extLst>
          </p:nvPr>
        </p:nvGraphicFramePr>
        <p:xfrm>
          <a:off x="357809" y="2907346"/>
          <a:ext cx="13782261" cy="650080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5">
            <a:extLst>
              <a:ext uri="{FF2B5EF4-FFF2-40B4-BE49-F238E27FC236}">
                <a16:creationId xmlns:a16="http://schemas.microsoft.com/office/drawing/2014/main" id="{BF5A27EB-F346-6996-743B-CA79C0EDAA9A}"/>
              </a:ext>
            </a:extLst>
          </p:cNvPr>
          <p:cNvSpPr txBox="1"/>
          <p:nvPr/>
        </p:nvSpPr>
        <p:spPr>
          <a:xfrm>
            <a:off x="8658141" y="9761557"/>
            <a:ext cx="6021126" cy="461665"/>
          </a:xfrm>
          <a:prstGeom prst="rect">
            <a:avLst/>
          </a:prstGeom>
          <a:noFill/>
        </p:spPr>
        <p:txBody>
          <a:bodyPr wrap="square" rtlCol="0">
            <a:spAutoFit/>
          </a:bodyPr>
          <a:lstStyle/>
          <a:p>
            <a:r>
              <a:rPr lang="pt-BR" sz="1200" b="1" dirty="0"/>
              <a:t>Fontes:</a:t>
            </a:r>
            <a:r>
              <a:rPr lang="pt-BR" sz="1200" dirty="0"/>
              <a:t> SIOPS, SIOP, RAG MS (2023) </a:t>
            </a:r>
          </a:p>
          <a:p>
            <a:r>
              <a:rPr lang="pt-BR" sz="1200" b="1" dirty="0"/>
              <a:t>Disponível em</a:t>
            </a:r>
            <a:r>
              <a:rPr lang="pt-BR" sz="1200" dirty="0"/>
              <a:t>: Painéis de apoio Conasems - Orçamento do Setor Saúde</a:t>
            </a:r>
          </a:p>
        </p:txBody>
      </p:sp>
      <p:sp>
        <p:nvSpPr>
          <p:cNvPr id="20" name="CaixaDeTexto 19">
            <a:extLst>
              <a:ext uri="{FF2B5EF4-FFF2-40B4-BE49-F238E27FC236}">
                <a16:creationId xmlns:a16="http://schemas.microsoft.com/office/drawing/2014/main" id="{01F03ADC-7BE5-BF85-2756-449C450CCF45}"/>
              </a:ext>
            </a:extLst>
          </p:cNvPr>
          <p:cNvSpPr txBox="1"/>
          <p:nvPr/>
        </p:nvSpPr>
        <p:spPr>
          <a:xfrm>
            <a:off x="15380713" y="3007015"/>
            <a:ext cx="1962530" cy="400110"/>
          </a:xfrm>
          <a:prstGeom prst="rect">
            <a:avLst/>
          </a:prstGeom>
          <a:solidFill>
            <a:srgbClr val="00B0F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pt-BR" sz="2000" b="1" dirty="0">
                <a:solidFill>
                  <a:schemeClr val="bg1"/>
                </a:solidFill>
              </a:rPr>
              <a:t>Tendência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p:nvPr/>
        </p:nvSpPr>
        <p:spPr>
          <a:xfrm>
            <a:off x="0" y="8692169"/>
            <a:ext cx="18288000" cy="1594831"/>
          </a:xfrm>
          <a:prstGeom prst="rect">
            <a:avLst/>
          </a:pr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6"/>
          <p:cNvSpPr txBox="1"/>
          <p:nvPr/>
        </p:nvSpPr>
        <p:spPr>
          <a:xfrm>
            <a:off x="2644467" y="1276985"/>
            <a:ext cx="5302012"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143" name="Google Shape;143;p6"/>
          <p:cNvSpPr txBox="1"/>
          <p:nvPr/>
        </p:nvSpPr>
        <p:spPr>
          <a:xfrm>
            <a:off x="10529756" y="1276985"/>
            <a:ext cx="5169724" cy="714042"/>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4000"/>
              <a:buFont typeface="Arial"/>
              <a:buNone/>
            </a:pPr>
            <a:endParaRPr sz="4000" b="0" i="0" u="none" strike="noStrike" cap="none">
              <a:solidFill>
                <a:schemeClr val="dk1"/>
              </a:solidFill>
              <a:latin typeface="Calibri"/>
              <a:ea typeface="Calibri"/>
              <a:cs typeface="Calibri"/>
              <a:sym typeface="Calibri"/>
            </a:endParaRPr>
          </a:p>
        </p:txBody>
      </p:sp>
      <p:sp>
        <p:nvSpPr>
          <p:cNvPr id="144" name="Google Shape;144;p6"/>
          <p:cNvSpPr/>
          <p:nvPr/>
        </p:nvSpPr>
        <p:spPr>
          <a:xfrm>
            <a:off x="2595115" y="2251415"/>
            <a:ext cx="13343743" cy="5784171"/>
          </a:xfrm>
          <a:custGeom>
            <a:avLst/>
            <a:gdLst/>
            <a:ahLst/>
            <a:cxnLst/>
            <a:rect l="l" t="t" r="r" b="b"/>
            <a:pathLst>
              <a:path w="13343743" h="5784171" extrusionOk="0">
                <a:moveTo>
                  <a:pt x="0" y="0"/>
                </a:moveTo>
                <a:lnTo>
                  <a:pt x="13343742" y="0"/>
                </a:lnTo>
                <a:lnTo>
                  <a:pt x="13343742" y="5784170"/>
                </a:lnTo>
                <a:lnTo>
                  <a:pt x="0" y="5784170"/>
                </a:lnTo>
                <a:lnTo>
                  <a:pt x="0" y="0"/>
                </a:lnTo>
                <a:close/>
              </a:path>
            </a:pathLst>
          </a:custGeom>
          <a:blipFill rotWithShape="1">
            <a:blip r:embed="rId3">
              <a:alphaModFix/>
            </a:blip>
            <a:stretch>
              <a:fillRect t="-20584" r="-1418" b="-10947"/>
            </a:stretch>
          </a:blipFill>
          <a:ln>
            <a:noFill/>
          </a:ln>
        </p:spPr>
      </p:sp>
      <p:sp>
        <p:nvSpPr>
          <p:cNvPr id="145" name="Google Shape;145;p6"/>
          <p:cNvSpPr txBox="1"/>
          <p:nvPr/>
        </p:nvSpPr>
        <p:spPr>
          <a:xfrm>
            <a:off x="1957528" y="1456690"/>
            <a:ext cx="7318983" cy="800219"/>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4000"/>
              <a:buFont typeface="Arial"/>
              <a:buNone/>
            </a:pPr>
            <a:r>
              <a:rPr lang="en-US" sz="4000" b="1" i="0" u="none" strike="noStrike" cap="none">
                <a:solidFill>
                  <a:srgbClr val="F5B335"/>
                </a:solidFill>
                <a:latin typeface="Poppins"/>
                <a:ea typeface="Poppins"/>
                <a:cs typeface="Poppins"/>
                <a:sym typeface="Poppins"/>
              </a:rPr>
              <a:t>COMO ERA ANTES:</a:t>
            </a:r>
            <a:endParaRPr sz="4000" b="0" i="0" u="none" strike="noStrike" cap="none">
              <a:solidFill>
                <a:srgbClr val="000000"/>
              </a:solidFill>
              <a:latin typeface="Arial"/>
              <a:ea typeface="Arial"/>
              <a:cs typeface="Arial"/>
              <a:sym typeface="Arial"/>
            </a:endParaRPr>
          </a:p>
        </p:txBody>
      </p:sp>
      <p:sp>
        <p:nvSpPr>
          <p:cNvPr id="146" name="Google Shape;146;p6"/>
          <p:cNvSpPr txBox="1"/>
          <p:nvPr/>
        </p:nvSpPr>
        <p:spPr>
          <a:xfrm>
            <a:off x="9773843" y="1456690"/>
            <a:ext cx="7318983"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5B335"/>
                </a:solidFill>
                <a:latin typeface="Poppins"/>
                <a:ea typeface="Poppins"/>
                <a:cs typeface="Poppins"/>
                <a:sym typeface="Poppins"/>
              </a:rPr>
              <a:t>COMO FICOU:</a:t>
            </a:r>
            <a:endParaRPr sz="1400" b="0" i="0" u="none" strike="noStrike" cap="none">
              <a:solidFill>
                <a:srgbClr val="000000"/>
              </a:solidFill>
              <a:latin typeface="Arial"/>
              <a:ea typeface="Arial"/>
              <a:cs typeface="Arial"/>
              <a:sym typeface="Arial"/>
            </a:endParaRPr>
          </a:p>
        </p:txBody>
      </p:sp>
      <p:grpSp>
        <p:nvGrpSpPr>
          <p:cNvPr id="147" name="Google Shape;147;p6"/>
          <p:cNvGrpSpPr/>
          <p:nvPr/>
        </p:nvGrpSpPr>
        <p:grpSpPr>
          <a:xfrm>
            <a:off x="1194213" y="615199"/>
            <a:ext cx="16076964" cy="243998"/>
            <a:chOff x="0" y="334222"/>
            <a:chExt cx="21435952" cy="325331"/>
          </a:xfrm>
        </p:grpSpPr>
        <p:cxnSp>
          <p:nvCxnSpPr>
            <p:cNvPr id="148" name="Google Shape;148;p6"/>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149" name="Google Shape;149;p6"/>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0" name="Google Shape;150;p6"/>
          <p:cNvSpPr/>
          <p:nvPr/>
        </p:nvSpPr>
        <p:spPr>
          <a:xfrm>
            <a:off x="1957528" y="283244"/>
            <a:ext cx="1462858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4800" b="1" i="0" u="none" strike="noStrike" cap="none">
                <a:solidFill>
                  <a:schemeClr val="lt1"/>
                </a:solidFill>
                <a:latin typeface="Poppins"/>
                <a:ea typeface="Poppins"/>
                <a:cs typeface="Poppins"/>
                <a:sym typeface="Poppins"/>
              </a:rPr>
              <a:t>COMPONENTES</a:t>
            </a:r>
            <a:endParaRPr sz="4800" b="1" i="0" u="none" strike="noStrike" cap="none">
              <a:solidFill>
                <a:schemeClr val="lt1"/>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p:nvPr/>
        </p:nvSpPr>
        <p:spPr>
          <a:xfrm>
            <a:off x="2487135" y="-9936903"/>
            <a:ext cx="13313729" cy="133137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4E9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7"/>
          <p:cNvSpPr txBox="1"/>
          <p:nvPr/>
        </p:nvSpPr>
        <p:spPr>
          <a:xfrm>
            <a:off x="5388285" y="685800"/>
            <a:ext cx="7511429" cy="1647825"/>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5300"/>
              <a:buFont typeface="Arial"/>
              <a:buNone/>
            </a:pPr>
            <a:r>
              <a:rPr lang="en-US" sz="5300" b="1" i="0" u="none" strike="noStrike" cap="none">
                <a:solidFill>
                  <a:srgbClr val="FFFFFF"/>
                </a:solidFill>
                <a:latin typeface="Poppins"/>
                <a:ea typeface="Poppins"/>
                <a:cs typeface="Poppins"/>
                <a:sym typeface="Poppins"/>
              </a:rPr>
              <a:t>COMPARAÇÃO ENTRE </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5300"/>
              <a:buFont typeface="Arial"/>
              <a:buNone/>
            </a:pPr>
            <a:r>
              <a:rPr lang="en-US" sz="5300" b="1" i="0" u="none" strike="noStrike" cap="none">
                <a:solidFill>
                  <a:srgbClr val="FFFFFF"/>
                </a:solidFill>
                <a:latin typeface="Poppins"/>
                <a:ea typeface="Poppins"/>
                <a:cs typeface="Poppins"/>
                <a:sym typeface="Poppins"/>
              </a:rPr>
              <a:t>OS MODELOS</a:t>
            </a:r>
            <a:endParaRPr sz="1400" b="0" i="0" u="none" strike="noStrike" cap="none">
              <a:solidFill>
                <a:srgbClr val="000000"/>
              </a:solidFill>
              <a:latin typeface="Arial"/>
              <a:ea typeface="Arial"/>
              <a:cs typeface="Arial"/>
              <a:sym typeface="Arial"/>
            </a:endParaRPr>
          </a:p>
        </p:txBody>
      </p:sp>
      <p:sp>
        <p:nvSpPr>
          <p:cNvPr id="219" name="Google Shape;219;p7"/>
          <p:cNvSpPr/>
          <p:nvPr/>
        </p:nvSpPr>
        <p:spPr>
          <a:xfrm>
            <a:off x="1773684" y="4569488"/>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0" name="Google Shape;220;p7"/>
          <p:cNvGrpSpPr/>
          <p:nvPr/>
        </p:nvGrpSpPr>
        <p:grpSpPr>
          <a:xfrm>
            <a:off x="1773684" y="3848605"/>
            <a:ext cx="7035756" cy="243998"/>
            <a:chOff x="0" y="334222"/>
            <a:chExt cx="9381008" cy="325331"/>
          </a:xfrm>
        </p:grpSpPr>
        <p:cxnSp>
          <p:nvCxnSpPr>
            <p:cNvPr id="221" name="Google Shape;221;p7"/>
            <p:cNvCxnSpPr/>
            <p:nvPr/>
          </p:nvCxnSpPr>
          <p:spPr>
            <a:xfrm>
              <a:off x="0" y="501650"/>
              <a:ext cx="9381008" cy="0"/>
            </a:xfrm>
            <a:prstGeom prst="straightConnector1">
              <a:avLst/>
            </a:prstGeom>
            <a:noFill/>
            <a:ln w="952500" cap="rnd" cmpd="sng">
              <a:solidFill>
                <a:srgbClr val="F5B335"/>
              </a:solidFill>
              <a:prstDash val="solid"/>
              <a:round/>
              <a:headEnd type="none" w="sm" len="sm"/>
              <a:tailEnd type="none" w="sm" len="sm"/>
            </a:ln>
          </p:spPr>
        </p:cxnSp>
        <p:sp>
          <p:nvSpPr>
            <p:cNvPr id="222" name="Google Shape;222;p7"/>
            <p:cNvSpPr txBox="1"/>
            <p:nvPr/>
          </p:nvSpPr>
          <p:spPr>
            <a:xfrm>
              <a:off x="1459514" y="334222"/>
              <a:ext cx="6461981"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3" name="Google Shape;223;p7"/>
          <p:cNvSpPr txBox="1"/>
          <p:nvPr/>
        </p:nvSpPr>
        <p:spPr>
          <a:xfrm>
            <a:off x="-1233916" y="3630749"/>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MODELO ANTERIOR</a:t>
            </a:r>
            <a:endParaRPr sz="1400" b="0" i="0" u="none" strike="noStrike" cap="none">
              <a:solidFill>
                <a:srgbClr val="000000"/>
              </a:solidFill>
              <a:latin typeface="Arial"/>
              <a:ea typeface="Arial"/>
              <a:cs typeface="Arial"/>
              <a:sym typeface="Arial"/>
            </a:endParaRPr>
          </a:p>
        </p:txBody>
      </p:sp>
      <p:sp>
        <p:nvSpPr>
          <p:cNvPr id="224" name="Google Shape;224;p7"/>
          <p:cNvSpPr txBox="1"/>
          <p:nvPr/>
        </p:nvSpPr>
        <p:spPr>
          <a:xfrm>
            <a:off x="10876372" y="4122975"/>
            <a:ext cx="4003828" cy="246380"/>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7"/>
          <p:cNvSpPr/>
          <p:nvPr/>
        </p:nvSpPr>
        <p:spPr>
          <a:xfrm>
            <a:off x="1773684" y="5659556"/>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7"/>
          <p:cNvSpPr/>
          <p:nvPr/>
        </p:nvSpPr>
        <p:spPr>
          <a:xfrm>
            <a:off x="1773684" y="6749624"/>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7"/>
          <p:cNvSpPr/>
          <p:nvPr/>
        </p:nvSpPr>
        <p:spPr>
          <a:xfrm>
            <a:off x="1773684" y="7839691"/>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8" name="Google Shape;228;p7"/>
          <p:cNvGrpSpPr/>
          <p:nvPr/>
        </p:nvGrpSpPr>
        <p:grpSpPr>
          <a:xfrm>
            <a:off x="9699277" y="3848605"/>
            <a:ext cx="7035756" cy="243998"/>
            <a:chOff x="0" y="334222"/>
            <a:chExt cx="9381008" cy="325331"/>
          </a:xfrm>
        </p:grpSpPr>
        <p:cxnSp>
          <p:nvCxnSpPr>
            <p:cNvPr id="229" name="Google Shape;229;p7"/>
            <p:cNvCxnSpPr/>
            <p:nvPr/>
          </p:nvCxnSpPr>
          <p:spPr>
            <a:xfrm>
              <a:off x="0" y="501650"/>
              <a:ext cx="9381008" cy="0"/>
            </a:xfrm>
            <a:prstGeom prst="straightConnector1">
              <a:avLst/>
            </a:prstGeom>
            <a:noFill/>
            <a:ln w="952500" cap="rnd" cmpd="sng">
              <a:solidFill>
                <a:srgbClr val="F5B335"/>
              </a:solidFill>
              <a:prstDash val="solid"/>
              <a:round/>
              <a:headEnd type="none" w="sm" len="sm"/>
              <a:tailEnd type="none" w="sm" len="sm"/>
            </a:ln>
          </p:spPr>
        </p:cxnSp>
        <p:sp>
          <p:nvSpPr>
            <p:cNvPr id="230" name="Google Shape;230;p7"/>
            <p:cNvSpPr txBox="1"/>
            <p:nvPr/>
          </p:nvSpPr>
          <p:spPr>
            <a:xfrm>
              <a:off x="1459514" y="334222"/>
              <a:ext cx="6461981"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1" name="Google Shape;231;p7"/>
          <p:cNvSpPr txBox="1"/>
          <p:nvPr/>
        </p:nvSpPr>
        <p:spPr>
          <a:xfrm>
            <a:off x="6672627" y="3630749"/>
            <a:ext cx="13089055" cy="620178"/>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Poppins"/>
                <a:ea typeface="Poppins"/>
                <a:cs typeface="Poppins"/>
                <a:sym typeface="Poppins"/>
              </a:rPr>
              <a:t>MODELO ATUAL</a:t>
            </a:r>
            <a:endParaRPr sz="1400" b="0" i="0" u="none" strike="noStrike" cap="none">
              <a:solidFill>
                <a:srgbClr val="000000"/>
              </a:solidFill>
              <a:latin typeface="Arial"/>
              <a:ea typeface="Arial"/>
              <a:cs typeface="Arial"/>
              <a:sym typeface="Arial"/>
            </a:endParaRPr>
          </a:p>
        </p:txBody>
      </p:sp>
      <p:sp>
        <p:nvSpPr>
          <p:cNvPr id="232" name="Google Shape;232;p7"/>
          <p:cNvSpPr/>
          <p:nvPr/>
        </p:nvSpPr>
        <p:spPr>
          <a:xfrm>
            <a:off x="1773684" y="8929759"/>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7"/>
          <p:cNvSpPr txBox="1"/>
          <p:nvPr/>
        </p:nvSpPr>
        <p:spPr>
          <a:xfrm>
            <a:off x="-2662723" y="4881105"/>
            <a:ext cx="15879878" cy="32385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Cadastro populacional sem limitação.</a:t>
            </a:r>
            <a:endParaRPr sz="1400" b="0" i="0" u="none" strike="noStrike" cap="none">
              <a:solidFill>
                <a:srgbClr val="000000"/>
              </a:solidFill>
              <a:latin typeface="Arial"/>
              <a:ea typeface="Arial"/>
              <a:cs typeface="Arial"/>
              <a:sym typeface="Arial"/>
            </a:endParaRPr>
          </a:p>
        </p:txBody>
      </p:sp>
      <p:sp>
        <p:nvSpPr>
          <p:cNvPr id="234" name="Google Shape;234;p7"/>
          <p:cNvSpPr txBox="1"/>
          <p:nvPr/>
        </p:nvSpPr>
        <p:spPr>
          <a:xfrm>
            <a:off x="2183787" y="5754806"/>
            <a:ext cx="6186858" cy="6877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Foco no indivíduo: parâmetros de vinculação </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por limite de cadastros do município.</a:t>
            </a:r>
            <a:endParaRPr sz="1400" b="0" i="0" u="none" strike="noStrike" cap="none">
              <a:solidFill>
                <a:srgbClr val="000000"/>
              </a:solidFill>
              <a:latin typeface="Arial"/>
              <a:ea typeface="Arial"/>
              <a:cs typeface="Arial"/>
              <a:sym typeface="Arial"/>
            </a:endParaRPr>
          </a:p>
        </p:txBody>
      </p:sp>
      <p:sp>
        <p:nvSpPr>
          <p:cNvPr id="235" name="Google Shape;235;p7"/>
          <p:cNvSpPr txBox="1"/>
          <p:nvPr/>
        </p:nvSpPr>
        <p:spPr>
          <a:xfrm>
            <a:off x="2183787" y="7027005"/>
            <a:ext cx="6047557" cy="42011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Classificação dos municípios: tipologia do IBGE.</a:t>
            </a:r>
            <a:endParaRPr sz="1400" b="0" i="0" u="none" strike="noStrike" cap="none">
              <a:solidFill>
                <a:srgbClr val="000000"/>
              </a:solidFill>
              <a:latin typeface="Arial"/>
              <a:ea typeface="Arial"/>
              <a:cs typeface="Arial"/>
              <a:sym typeface="Arial"/>
            </a:endParaRPr>
          </a:p>
        </p:txBody>
      </p:sp>
      <p:sp>
        <p:nvSpPr>
          <p:cNvPr id="236" name="Google Shape;236;p7"/>
          <p:cNvSpPr txBox="1"/>
          <p:nvPr/>
        </p:nvSpPr>
        <p:spPr>
          <a:xfrm>
            <a:off x="2963706" y="8145648"/>
            <a:ext cx="5094422" cy="42011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Financiamento depende do cadastro.</a:t>
            </a:r>
            <a:endParaRPr sz="1400" b="0" i="0" u="none" strike="noStrike" cap="none">
              <a:solidFill>
                <a:srgbClr val="000000"/>
              </a:solidFill>
              <a:latin typeface="Arial"/>
              <a:ea typeface="Arial"/>
              <a:cs typeface="Arial"/>
              <a:sym typeface="Arial"/>
            </a:endParaRPr>
          </a:p>
        </p:txBody>
      </p:sp>
      <p:sp>
        <p:nvSpPr>
          <p:cNvPr id="237" name="Google Shape;237;p7"/>
          <p:cNvSpPr txBox="1"/>
          <p:nvPr/>
        </p:nvSpPr>
        <p:spPr>
          <a:xfrm>
            <a:off x="2323088" y="9035690"/>
            <a:ext cx="5908256" cy="6877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Valores dos municípios podem ser recompostos </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por aumento global.</a:t>
            </a:r>
            <a:endParaRPr sz="1400" b="0" i="0" u="none" strike="noStrike" cap="none">
              <a:solidFill>
                <a:srgbClr val="000000"/>
              </a:solidFill>
              <a:latin typeface="Arial"/>
              <a:ea typeface="Arial"/>
              <a:cs typeface="Arial"/>
              <a:sym typeface="Arial"/>
            </a:endParaRPr>
          </a:p>
        </p:txBody>
      </p:sp>
      <p:sp>
        <p:nvSpPr>
          <p:cNvPr id="238" name="Google Shape;238;p7"/>
          <p:cNvSpPr/>
          <p:nvPr/>
        </p:nvSpPr>
        <p:spPr>
          <a:xfrm>
            <a:off x="9713622" y="4540913"/>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
          <p:cNvSpPr/>
          <p:nvPr/>
        </p:nvSpPr>
        <p:spPr>
          <a:xfrm>
            <a:off x="9713622" y="5630981"/>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p:nvPr/>
        </p:nvSpPr>
        <p:spPr>
          <a:xfrm>
            <a:off x="9713622" y="6721049"/>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7"/>
          <p:cNvSpPr/>
          <p:nvPr/>
        </p:nvSpPr>
        <p:spPr>
          <a:xfrm>
            <a:off x="9713622" y="7811116"/>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7"/>
          <p:cNvSpPr/>
          <p:nvPr/>
        </p:nvSpPr>
        <p:spPr>
          <a:xfrm>
            <a:off x="9713622" y="8901184"/>
            <a:ext cx="7035756" cy="985293"/>
          </a:xfrm>
          <a:custGeom>
            <a:avLst/>
            <a:gdLst/>
            <a:ahLst/>
            <a:cxnLst/>
            <a:rect l="l" t="t" r="r" b="b"/>
            <a:pathLst>
              <a:path w="5632546" h="788786" extrusionOk="0">
                <a:moveTo>
                  <a:pt x="5508085" y="788786"/>
                </a:moveTo>
                <a:lnTo>
                  <a:pt x="124460" y="788786"/>
                </a:lnTo>
                <a:cubicBezTo>
                  <a:pt x="55880" y="788786"/>
                  <a:pt x="0" y="732906"/>
                  <a:pt x="0" y="664326"/>
                </a:cubicBezTo>
                <a:lnTo>
                  <a:pt x="0" y="124460"/>
                </a:lnTo>
                <a:cubicBezTo>
                  <a:pt x="0" y="55880"/>
                  <a:pt x="55880" y="0"/>
                  <a:pt x="124460" y="0"/>
                </a:cubicBezTo>
                <a:lnTo>
                  <a:pt x="5508086" y="0"/>
                </a:lnTo>
                <a:cubicBezTo>
                  <a:pt x="5576666" y="0"/>
                  <a:pt x="5632546" y="55880"/>
                  <a:pt x="5632546" y="124460"/>
                </a:cubicBezTo>
                <a:lnTo>
                  <a:pt x="5632546" y="664326"/>
                </a:lnTo>
                <a:cubicBezTo>
                  <a:pt x="5632546" y="732906"/>
                  <a:pt x="5576666" y="788786"/>
                  <a:pt x="5508086" y="78878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7"/>
          <p:cNvSpPr txBox="1"/>
          <p:nvPr/>
        </p:nvSpPr>
        <p:spPr>
          <a:xfrm>
            <a:off x="5388285" y="4707056"/>
            <a:ext cx="15879878" cy="9525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Prioriza a eSF: custeio fixo e componentes </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variáveis da equipe.</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44" name="Google Shape;244;p7"/>
          <p:cNvSpPr txBox="1"/>
          <p:nvPr/>
        </p:nvSpPr>
        <p:spPr>
          <a:xfrm>
            <a:off x="10123725" y="5726231"/>
            <a:ext cx="6186858" cy="6877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Foco no trabalho das equipes: parâmetros de vinculação por faixa de cadastro de cada equipe.</a:t>
            </a:r>
            <a:endParaRPr sz="1400" b="0" i="0" u="none" strike="noStrike" cap="none">
              <a:solidFill>
                <a:srgbClr val="000000"/>
              </a:solidFill>
              <a:latin typeface="Arial"/>
              <a:ea typeface="Arial"/>
              <a:cs typeface="Arial"/>
              <a:sym typeface="Arial"/>
            </a:endParaRPr>
          </a:p>
        </p:txBody>
      </p:sp>
      <p:sp>
        <p:nvSpPr>
          <p:cNvPr id="245" name="Google Shape;245;p7"/>
          <p:cNvSpPr txBox="1"/>
          <p:nvPr/>
        </p:nvSpPr>
        <p:spPr>
          <a:xfrm>
            <a:off x="10789380" y="6998430"/>
            <a:ext cx="4865191" cy="6877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Classificação dos municípios: IVS do IPEA.</a:t>
            </a:r>
            <a:endParaRPr sz="1400" b="0" i="0" u="none" strike="noStrike" cap="none">
              <a:solidFill>
                <a:srgbClr val="000000"/>
              </a:solidFill>
              <a:latin typeface="Arial"/>
              <a:ea typeface="Arial"/>
              <a:cs typeface="Arial"/>
              <a:sym typeface="Arial"/>
            </a:endParaRPr>
          </a:p>
          <a:p>
            <a:pPr marL="0" marR="0" lvl="0" indent="0" algn="ctr"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46" name="Google Shape;246;p7"/>
          <p:cNvSpPr txBox="1"/>
          <p:nvPr/>
        </p:nvSpPr>
        <p:spPr>
          <a:xfrm>
            <a:off x="10876372" y="7945623"/>
            <a:ext cx="5111177" cy="6877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Componente fixo aumenta a previsibilidade de financiamento.</a:t>
            </a:r>
            <a:endParaRPr sz="1400" b="0" i="0" u="none" strike="noStrike" cap="none">
              <a:solidFill>
                <a:srgbClr val="000000"/>
              </a:solidFill>
              <a:latin typeface="Arial"/>
              <a:ea typeface="Arial"/>
              <a:cs typeface="Arial"/>
              <a:sym typeface="Arial"/>
            </a:endParaRPr>
          </a:p>
        </p:txBody>
      </p:sp>
      <p:sp>
        <p:nvSpPr>
          <p:cNvPr id="247" name="Google Shape;247;p7"/>
          <p:cNvSpPr txBox="1"/>
          <p:nvPr/>
        </p:nvSpPr>
        <p:spPr>
          <a:xfrm>
            <a:off x="10374096" y="9196459"/>
            <a:ext cx="5908256" cy="34480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Valores serão recompostos por equipes.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8"/>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253" name="Google Shape;253;p8"/>
          <p:cNvGrpSpPr/>
          <p:nvPr/>
        </p:nvGrpSpPr>
        <p:grpSpPr>
          <a:xfrm>
            <a:off x="1066392" y="1018887"/>
            <a:ext cx="16076964" cy="243998"/>
            <a:chOff x="0" y="334222"/>
            <a:chExt cx="21435952" cy="325331"/>
          </a:xfrm>
        </p:grpSpPr>
        <p:cxnSp>
          <p:nvCxnSpPr>
            <p:cNvPr id="254" name="Google Shape;254;p8"/>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55" name="Google Shape;255;p8"/>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6" name="Google Shape;256;p8"/>
          <p:cNvSpPr/>
          <p:nvPr/>
        </p:nvSpPr>
        <p:spPr>
          <a:xfrm>
            <a:off x="1516397" y="2312164"/>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8"/>
          <p:cNvSpPr/>
          <p:nvPr/>
        </p:nvSpPr>
        <p:spPr>
          <a:xfrm>
            <a:off x="1516397" y="3989066"/>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8"/>
          <p:cNvSpPr/>
          <p:nvPr/>
        </p:nvSpPr>
        <p:spPr>
          <a:xfrm>
            <a:off x="1516397" y="5667731"/>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8"/>
          <p:cNvSpPr/>
          <p:nvPr/>
        </p:nvSpPr>
        <p:spPr>
          <a:xfrm>
            <a:off x="1854080" y="264916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0" name="Google Shape;260;p8"/>
          <p:cNvSpPr txBox="1"/>
          <p:nvPr/>
        </p:nvSpPr>
        <p:spPr>
          <a:xfrm>
            <a:off x="2886392" y="2754685"/>
            <a:ext cx="13624849" cy="6126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dirty="0">
                <a:solidFill>
                  <a:srgbClr val="000000"/>
                </a:solidFill>
                <a:latin typeface="Poppins"/>
                <a:ea typeface="Poppins"/>
                <a:cs typeface="Poppins"/>
                <a:sym typeface="Poppins"/>
              </a:rPr>
              <a:t>A </a:t>
            </a:r>
            <a:r>
              <a:rPr lang="en-US" sz="1754" b="0" i="0" u="none" strike="noStrike" cap="none" dirty="0" err="1">
                <a:solidFill>
                  <a:srgbClr val="000000"/>
                </a:solidFill>
                <a:latin typeface="Poppins"/>
                <a:ea typeface="Poppins"/>
                <a:cs typeface="Poppins"/>
                <a:sym typeface="Poppins"/>
              </a:rPr>
              <a:t>implantação</a:t>
            </a:r>
            <a:r>
              <a:rPr lang="en-US" sz="1754" b="0"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considerará</a:t>
            </a:r>
            <a:r>
              <a:rPr lang="en-US" sz="1754" b="1" i="0" u="none" strike="noStrike" cap="none" dirty="0">
                <a:solidFill>
                  <a:srgbClr val="000000"/>
                </a:solidFill>
                <a:latin typeface="Poppins"/>
                <a:ea typeface="Poppins"/>
                <a:cs typeface="Poppins"/>
                <a:sym typeface="Poppins"/>
              </a:rPr>
              <a:t> doze </a:t>
            </a:r>
            <a:r>
              <a:rPr lang="en-US" sz="1754" b="1" i="0" u="none" strike="noStrike" cap="none" dirty="0" err="1">
                <a:solidFill>
                  <a:srgbClr val="000000"/>
                </a:solidFill>
                <a:latin typeface="Poppins"/>
                <a:ea typeface="Poppins"/>
                <a:cs typeface="Poppins"/>
                <a:sym typeface="Poppins"/>
              </a:rPr>
              <a:t>parcelas</a:t>
            </a:r>
            <a:r>
              <a:rPr lang="en-US" sz="1754" b="1" i="0" u="none" strike="noStrike" cap="none" dirty="0">
                <a:solidFill>
                  <a:srgbClr val="000000"/>
                </a:solidFill>
                <a:latin typeface="Poppins"/>
                <a:ea typeface="Poppins"/>
                <a:cs typeface="Poppins"/>
                <a:sym typeface="Poppins"/>
              </a:rPr>
              <a:t> a </a:t>
            </a:r>
            <a:r>
              <a:rPr lang="en-US" sz="1754" b="1" i="0" u="none" strike="noStrike" cap="none" dirty="0" err="1">
                <a:solidFill>
                  <a:srgbClr val="000000"/>
                </a:solidFill>
                <a:latin typeface="Poppins"/>
                <a:ea typeface="Poppins"/>
                <a:cs typeface="Poppins"/>
                <a:sym typeface="Poppins"/>
              </a:rPr>
              <a:t>contar</a:t>
            </a:r>
            <a:r>
              <a:rPr lang="en-US" sz="1754" b="1" i="0" u="none" strike="noStrike" cap="none" dirty="0">
                <a:solidFill>
                  <a:srgbClr val="000000"/>
                </a:solidFill>
                <a:latin typeface="Poppins"/>
                <a:ea typeface="Poppins"/>
                <a:cs typeface="Poppins"/>
                <a:sym typeface="Poppins"/>
              </a:rPr>
              <a:t> da </a:t>
            </a:r>
            <a:r>
              <a:rPr lang="en-US" sz="1754" b="1" i="0" u="none" strike="noStrike" cap="none" dirty="0" err="1">
                <a:solidFill>
                  <a:srgbClr val="000000"/>
                </a:solidFill>
                <a:latin typeface="Poppins"/>
                <a:ea typeface="Poppins"/>
                <a:cs typeface="Poppins"/>
                <a:sym typeface="Poppins"/>
              </a:rPr>
              <a:t>primeira</a:t>
            </a:r>
            <a:r>
              <a:rPr lang="en-US" sz="1754" b="1" i="0" u="none" strike="noStrike" cap="none" dirty="0">
                <a:solidFill>
                  <a:srgbClr val="000000"/>
                </a:solidFill>
                <a:latin typeface="Poppins"/>
                <a:ea typeface="Poppins"/>
                <a:cs typeface="Poppins"/>
                <a:sym typeface="Poppins"/>
              </a:rPr>
              <a:t> </a:t>
            </a:r>
            <a:r>
              <a:rPr lang="en-US" sz="1754" b="1" i="0" u="none" strike="noStrike" cap="none" dirty="0" err="1">
                <a:solidFill>
                  <a:srgbClr val="000000"/>
                </a:solidFill>
                <a:latin typeface="Poppins"/>
                <a:ea typeface="Poppins"/>
                <a:cs typeface="Poppins"/>
                <a:sym typeface="Poppins"/>
              </a:rPr>
              <a:t>parcela</a:t>
            </a:r>
            <a:r>
              <a:rPr lang="en-US" sz="1754" b="1" i="0" u="none" strike="noStrike" cap="none" dirty="0">
                <a:solidFill>
                  <a:srgbClr val="000000"/>
                </a:solidFill>
                <a:latin typeface="Poppins"/>
                <a:ea typeface="Poppins"/>
                <a:cs typeface="Poppins"/>
                <a:sym typeface="Poppins"/>
              </a:rPr>
              <a:t> de </a:t>
            </a:r>
            <a:r>
              <a:rPr lang="en-US" sz="1754" b="1" i="0" u="none" strike="noStrike" cap="none" dirty="0" err="1">
                <a:solidFill>
                  <a:srgbClr val="000000"/>
                </a:solidFill>
                <a:latin typeface="Poppins"/>
                <a:ea typeface="Poppins"/>
                <a:cs typeface="Poppins"/>
                <a:sym typeface="Poppins"/>
              </a:rPr>
              <a:t>custeio</a:t>
            </a:r>
            <a:r>
              <a:rPr lang="en-US" sz="1754" b="1"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desta</a:t>
            </a:r>
            <a:r>
              <a:rPr lang="en-US" sz="1754" b="0" i="0" u="none" strike="noStrike" cap="none" dirty="0">
                <a:solidFill>
                  <a:srgbClr val="000000"/>
                </a:solidFill>
                <a:latin typeface="Poppins"/>
                <a:ea typeface="Poppins"/>
                <a:cs typeface="Poppins"/>
                <a:sym typeface="Poppins"/>
              </a:rPr>
              <a:t> nova </a:t>
            </a:r>
            <a:r>
              <a:rPr lang="en-US" sz="1754" b="0" i="0" u="none" strike="noStrike" cap="none" dirty="0" err="1">
                <a:solidFill>
                  <a:srgbClr val="000000"/>
                </a:solidFill>
                <a:latin typeface="Poppins"/>
                <a:ea typeface="Poppins"/>
                <a:cs typeface="Poppins"/>
                <a:sym typeface="Poppins"/>
              </a:rPr>
              <a:t>metodologia</a:t>
            </a:r>
            <a:r>
              <a:rPr lang="en-US" sz="1754" b="0" i="0" u="none" strike="noStrike" cap="none" dirty="0">
                <a:solidFill>
                  <a:srgbClr val="000000"/>
                </a:solidFill>
                <a:latin typeface="Poppins"/>
                <a:ea typeface="Poppins"/>
                <a:cs typeface="Poppins"/>
                <a:sym typeface="Poppins"/>
              </a:rPr>
              <a:t> de </a:t>
            </a:r>
            <a:r>
              <a:rPr lang="en-US" sz="1754" b="0" i="0" u="none" strike="noStrike" cap="none" dirty="0" err="1">
                <a:solidFill>
                  <a:srgbClr val="000000"/>
                </a:solidFill>
                <a:latin typeface="Poppins"/>
                <a:ea typeface="Poppins"/>
                <a:cs typeface="Poppins"/>
                <a:sym typeface="Poppins"/>
              </a:rPr>
              <a:t>cofinanciamento</a:t>
            </a:r>
            <a:r>
              <a:rPr lang="en-US" sz="1754" b="0" i="0" u="none" strike="noStrike" cap="none" dirty="0">
                <a:solidFill>
                  <a:srgbClr val="000000"/>
                </a:solidFill>
                <a:latin typeface="Poppins"/>
                <a:ea typeface="Poppins"/>
                <a:cs typeface="Poppins"/>
                <a:sym typeface="Poppins"/>
              </a:rPr>
              <a:t> federal da </a:t>
            </a:r>
            <a:r>
              <a:rPr lang="en-US" sz="1754" b="0" i="0" u="none" strike="noStrike" cap="none" dirty="0" err="1">
                <a:solidFill>
                  <a:srgbClr val="000000"/>
                </a:solidFill>
                <a:latin typeface="Poppins"/>
                <a:ea typeface="Poppins"/>
                <a:cs typeface="Poppins"/>
                <a:sym typeface="Poppins"/>
              </a:rPr>
              <a:t>Atenção</a:t>
            </a:r>
            <a:r>
              <a:rPr lang="en-US" sz="1754" b="0" i="0" u="none" strike="noStrike" cap="none" dirty="0">
                <a:solidFill>
                  <a:srgbClr val="000000"/>
                </a:solidFill>
                <a:latin typeface="Poppins"/>
                <a:ea typeface="Poppins"/>
                <a:cs typeface="Poppins"/>
                <a:sym typeface="Poppins"/>
              </a:rPr>
              <a:t> </a:t>
            </a:r>
            <a:r>
              <a:rPr lang="en-US" sz="1754" b="0" i="0" u="none" strike="noStrike" cap="none" dirty="0" err="1">
                <a:solidFill>
                  <a:srgbClr val="000000"/>
                </a:solidFill>
                <a:latin typeface="Poppins"/>
                <a:ea typeface="Poppins"/>
                <a:cs typeface="Poppins"/>
                <a:sym typeface="Poppins"/>
              </a:rPr>
              <a:t>Primária</a:t>
            </a:r>
            <a:r>
              <a:rPr lang="en-US" sz="1754" b="0" i="0" u="none" strike="noStrike" cap="none" dirty="0">
                <a:solidFill>
                  <a:srgbClr val="000000"/>
                </a:solidFill>
                <a:latin typeface="Poppins"/>
                <a:ea typeface="Poppins"/>
                <a:cs typeface="Poppins"/>
                <a:sym typeface="Poppins"/>
              </a:rPr>
              <a:t> à </a:t>
            </a:r>
            <a:r>
              <a:rPr lang="en-US" sz="1754" b="0" i="0" u="none" strike="noStrike" cap="none" dirty="0" err="1">
                <a:solidFill>
                  <a:srgbClr val="000000"/>
                </a:solidFill>
                <a:latin typeface="Poppins"/>
                <a:ea typeface="Poppins"/>
                <a:cs typeface="Poppins"/>
                <a:sym typeface="Poppins"/>
              </a:rPr>
              <a:t>Saúde</a:t>
            </a:r>
            <a:r>
              <a:rPr lang="en-US" sz="1754" b="0" i="0" u="none" strike="noStrike" cap="none" dirty="0">
                <a:solidFill>
                  <a:srgbClr val="000000"/>
                </a:solidFill>
                <a:latin typeface="Poppins"/>
                <a:ea typeface="Poppins"/>
                <a:cs typeface="Poppins"/>
                <a:sym typeface="Poppins"/>
              </a:rPr>
              <a:t>.</a:t>
            </a:r>
            <a:endParaRPr sz="1400" b="0" i="0" u="none" strike="noStrike" cap="none" dirty="0">
              <a:solidFill>
                <a:srgbClr val="000000"/>
              </a:solidFill>
              <a:latin typeface="Arial"/>
              <a:ea typeface="Arial"/>
              <a:cs typeface="Arial"/>
              <a:sym typeface="Arial"/>
            </a:endParaRPr>
          </a:p>
        </p:txBody>
      </p:sp>
      <p:sp>
        <p:nvSpPr>
          <p:cNvPr id="261" name="Google Shape;261;p8"/>
          <p:cNvSpPr/>
          <p:nvPr/>
        </p:nvSpPr>
        <p:spPr>
          <a:xfrm>
            <a:off x="1854080" y="4326951"/>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2" name="Google Shape;262;p8"/>
          <p:cNvSpPr/>
          <p:nvPr/>
        </p:nvSpPr>
        <p:spPr>
          <a:xfrm>
            <a:off x="1854080" y="6001106"/>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3" name="Google Shape;263;p8"/>
          <p:cNvSpPr txBox="1"/>
          <p:nvPr/>
        </p:nvSpPr>
        <p:spPr>
          <a:xfrm>
            <a:off x="2886392" y="4431588"/>
            <a:ext cx="13725935" cy="9174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 O incentivo financeiro do </a:t>
            </a:r>
            <a:r>
              <a:rPr lang="en-US" sz="1754" b="1" i="0" u="none" strike="noStrike" cap="none">
                <a:solidFill>
                  <a:srgbClr val="000000"/>
                </a:solidFill>
                <a:latin typeface="Poppins"/>
                <a:ea typeface="Poppins"/>
                <a:cs typeface="Poppins"/>
                <a:sym typeface="Poppins"/>
              </a:rPr>
              <a:t>componente vínculo e acompanhamento territorial para as eSF e eAP</a:t>
            </a:r>
            <a:r>
              <a:rPr lang="en-US" sz="1754" b="0" i="0" u="none" strike="noStrike" cap="none">
                <a:solidFill>
                  <a:srgbClr val="000000"/>
                </a:solidFill>
                <a:latin typeface="Poppins"/>
                <a:ea typeface="Poppins"/>
                <a:cs typeface="Poppins"/>
                <a:sym typeface="Poppins"/>
              </a:rPr>
              <a:t> será transferido, durante doze meses, considerando os valores da </a:t>
            </a:r>
            <a:r>
              <a:rPr lang="en-US" sz="1754" b="1" i="0" u="none" strike="noStrike" cap="none">
                <a:solidFill>
                  <a:srgbClr val="000000"/>
                </a:solidFill>
                <a:latin typeface="Poppins"/>
                <a:ea typeface="Poppins"/>
                <a:cs typeface="Poppins"/>
                <a:sym typeface="Poppins"/>
              </a:rPr>
              <a:t>classificação "bom"</a:t>
            </a:r>
            <a:r>
              <a:rPr lang="en-US" sz="1754" b="0"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4" name="Google Shape;264;p8"/>
          <p:cNvSpPr txBox="1"/>
          <p:nvPr/>
        </p:nvSpPr>
        <p:spPr>
          <a:xfrm>
            <a:off x="2911207" y="6105881"/>
            <a:ext cx="13701120" cy="9174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O  incentivo financeiro do </a:t>
            </a:r>
            <a:r>
              <a:rPr lang="en-US" sz="1754" b="1" i="0" u="none" strike="noStrike" cap="none">
                <a:solidFill>
                  <a:srgbClr val="000000"/>
                </a:solidFill>
                <a:latin typeface="Poppins"/>
                <a:ea typeface="Poppins"/>
                <a:cs typeface="Poppins"/>
                <a:sym typeface="Poppins"/>
              </a:rPr>
              <a:t>componente de qualidade </a:t>
            </a:r>
            <a:r>
              <a:rPr lang="en-US" sz="1754" b="0" i="0" u="none" strike="noStrike" cap="none">
                <a:solidFill>
                  <a:srgbClr val="000000"/>
                </a:solidFill>
                <a:latin typeface="Poppins"/>
                <a:ea typeface="Poppins"/>
                <a:cs typeface="Poppins"/>
                <a:sym typeface="Poppins"/>
              </a:rPr>
              <a:t>para as eSF, eAP, eSB e eMulti será transferido, durante doze meses, considerando os valores da</a:t>
            </a:r>
            <a:r>
              <a:rPr lang="en-US" sz="1754" b="1" i="0" u="none" strike="noStrike" cap="none">
                <a:solidFill>
                  <a:srgbClr val="000000"/>
                </a:solidFill>
                <a:latin typeface="Poppins"/>
                <a:ea typeface="Poppins"/>
                <a:cs typeface="Poppins"/>
                <a:sym typeface="Poppins"/>
              </a:rPr>
              <a:t> classificação "bom"</a:t>
            </a:r>
            <a:r>
              <a:rPr lang="en-US" sz="1754" b="0" i="0" u="none" strike="noStrike" cap="none">
                <a:solidFill>
                  <a:srgbClr val="000000"/>
                </a:solidFill>
                <a:latin typeface="Poppins"/>
                <a:ea typeface="Poppins"/>
                <a:cs typeface="Poppins"/>
                <a:sym typeface="Poppins"/>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5" name="Google Shape;265;p8"/>
          <p:cNvSpPr/>
          <p:nvPr/>
        </p:nvSpPr>
        <p:spPr>
          <a:xfrm>
            <a:off x="1544972" y="7327223"/>
            <a:ext cx="15408841" cy="1545314"/>
          </a:xfrm>
          <a:custGeom>
            <a:avLst/>
            <a:gdLst/>
            <a:ahLst/>
            <a:cxnLst/>
            <a:rect l="l" t="t" r="r" b="b"/>
            <a:pathLst>
              <a:path w="29148596" h="2923240" extrusionOk="0">
                <a:moveTo>
                  <a:pt x="29024138" y="2923240"/>
                </a:moveTo>
                <a:lnTo>
                  <a:pt x="124460" y="2923240"/>
                </a:lnTo>
                <a:cubicBezTo>
                  <a:pt x="55880" y="2923240"/>
                  <a:pt x="0" y="2867360"/>
                  <a:pt x="0" y="2798780"/>
                </a:cubicBezTo>
                <a:lnTo>
                  <a:pt x="0" y="124460"/>
                </a:lnTo>
                <a:cubicBezTo>
                  <a:pt x="0" y="55880"/>
                  <a:pt x="55880" y="0"/>
                  <a:pt x="124460" y="0"/>
                </a:cubicBezTo>
                <a:lnTo>
                  <a:pt x="29024138" y="0"/>
                </a:lnTo>
                <a:cubicBezTo>
                  <a:pt x="29092717" y="0"/>
                  <a:pt x="29148596" y="55880"/>
                  <a:pt x="29148596" y="124460"/>
                </a:cubicBezTo>
                <a:lnTo>
                  <a:pt x="29148596" y="2798780"/>
                </a:lnTo>
                <a:cubicBezTo>
                  <a:pt x="29148596" y="2867360"/>
                  <a:pt x="29092717" y="2923240"/>
                  <a:pt x="29024138" y="2923240"/>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8"/>
          <p:cNvSpPr/>
          <p:nvPr/>
        </p:nvSpPr>
        <p:spPr>
          <a:xfrm>
            <a:off x="1882655" y="7660598"/>
            <a:ext cx="871306" cy="871306"/>
          </a:xfrm>
          <a:custGeom>
            <a:avLst/>
            <a:gdLst/>
            <a:ahLst/>
            <a:cxnLst/>
            <a:rect l="l" t="t" r="r" b="b"/>
            <a:pathLst>
              <a:path w="871306" h="871306" extrusionOk="0">
                <a:moveTo>
                  <a:pt x="0" y="0"/>
                </a:moveTo>
                <a:lnTo>
                  <a:pt x="871306" y="0"/>
                </a:lnTo>
                <a:lnTo>
                  <a:pt x="871306" y="871306"/>
                </a:lnTo>
                <a:lnTo>
                  <a:pt x="0" y="871306"/>
                </a:lnTo>
                <a:lnTo>
                  <a:pt x="0" y="0"/>
                </a:lnTo>
                <a:close/>
              </a:path>
            </a:pathLst>
          </a:custGeom>
          <a:blipFill rotWithShape="1">
            <a:blip r:embed="rId4">
              <a:alphaModFix/>
            </a:blip>
            <a:stretch>
              <a:fillRect/>
            </a:stretch>
          </a:blipFill>
          <a:ln>
            <a:noFill/>
          </a:ln>
        </p:spPr>
      </p:sp>
      <p:sp>
        <p:nvSpPr>
          <p:cNvPr id="267" name="Google Shape;267;p8"/>
          <p:cNvSpPr txBox="1"/>
          <p:nvPr/>
        </p:nvSpPr>
        <p:spPr>
          <a:xfrm>
            <a:off x="2939782" y="7603448"/>
            <a:ext cx="12992792" cy="1222246"/>
          </a:xfrm>
          <a:prstGeom prst="rect">
            <a:avLst/>
          </a:prstGeom>
          <a:noFill/>
          <a:ln>
            <a:noFill/>
          </a:ln>
        </p:spPr>
        <p:txBody>
          <a:bodyPr spcFirstLastPara="1" wrap="square" lIns="0" tIns="0" rIns="0" bIns="0" anchor="t" anchorCtr="0">
            <a:spAutoFit/>
          </a:bodyPr>
          <a:lstStyle/>
          <a:p>
            <a:pPr marL="0" marR="0" lvl="0" indent="0" algn="l" rtl="0">
              <a:lnSpc>
                <a:spcPct val="140079"/>
              </a:lnSpc>
              <a:spcBef>
                <a:spcPts val="0"/>
              </a:spcBef>
              <a:spcAft>
                <a:spcPts val="0"/>
              </a:spcAft>
              <a:buClr>
                <a:srgbClr val="000000"/>
              </a:buClr>
              <a:buSzPts val="1754"/>
              <a:buFont typeface="Arial"/>
              <a:buNone/>
            </a:pPr>
            <a:r>
              <a:rPr lang="en-US" sz="1754" b="0" i="0" u="none" strike="noStrike" cap="none">
                <a:solidFill>
                  <a:srgbClr val="000000"/>
                </a:solidFill>
                <a:latin typeface="Poppins"/>
                <a:ea typeface="Poppins"/>
                <a:cs typeface="Poppins"/>
                <a:sym typeface="Poppins"/>
              </a:rPr>
              <a:t>A partir do segundo quadrimestre de 2024 serão incorporados gradativamente indicadores para monitoramento e avaliação do componente de qualidade do cuidado ofertado pelas eSF, eAP, eSB e eMulti, conforme as áreas temáticas descritas</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754"/>
              <a:buFont typeface="Arial"/>
              <a:buNone/>
            </a:pPr>
            <a:endParaRPr sz="1754" b="0" i="0" u="none" strike="noStrike" cap="none">
              <a:solidFill>
                <a:srgbClr val="000000"/>
              </a:solidFill>
              <a:latin typeface="Poppins"/>
              <a:ea typeface="Poppins"/>
              <a:cs typeface="Poppins"/>
              <a:sym typeface="Poppins"/>
            </a:endParaRPr>
          </a:p>
        </p:txBody>
      </p:sp>
      <p:sp>
        <p:nvSpPr>
          <p:cNvPr id="268" name="Google Shape;268;p8"/>
          <p:cNvSpPr/>
          <p:nvPr/>
        </p:nvSpPr>
        <p:spPr>
          <a:xfrm>
            <a:off x="5909130" y="686915"/>
            <a:ext cx="6816270" cy="9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300"/>
              <a:buFont typeface="Arial"/>
              <a:buNone/>
            </a:pPr>
            <a:r>
              <a:rPr lang="en-US" sz="5300" b="1" i="0" u="none" strike="noStrike" cap="none">
                <a:solidFill>
                  <a:schemeClr val="lt1"/>
                </a:solidFill>
                <a:latin typeface="Poppins"/>
                <a:ea typeface="Poppins"/>
                <a:cs typeface="Poppins"/>
                <a:sym typeface="Poppins"/>
              </a:rPr>
              <a:t>TRANSIÇÃO</a:t>
            </a:r>
            <a:endParaRPr sz="5300" b="1" i="0" u="none" strike="noStrike" cap="none">
              <a:solidFill>
                <a:schemeClr val="lt1"/>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9"/>
          <p:cNvSpPr/>
          <p:nvPr/>
        </p:nvSpPr>
        <p:spPr>
          <a:xfrm>
            <a:off x="-3829029" y="-2732565"/>
            <a:ext cx="15752129" cy="15752129"/>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33A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4" name="Google Shape;274;p9"/>
          <p:cNvGrpSpPr/>
          <p:nvPr/>
        </p:nvGrpSpPr>
        <p:grpSpPr>
          <a:xfrm rot="2700000">
            <a:off x="10105880" y="5102050"/>
            <a:ext cx="12098774" cy="6654453"/>
            <a:chOff x="0" y="0"/>
            <a:chExt cx="4060920" cy="2233549"/>
          </a:xfrm>
        </p:grpSpPr>
        <p:sp>
          <p:nvSpPr>
            <p:cNvPr id="275" name="Google Shape;275;p9"/>
            <p:cNvSpPr/>
            <p:nvPr/>
          </p:nvSpPr>
          <p:spPr>
            <a:xfrm>
              <a:off x="19050" y="19050"/>
              <a:ext cx="4022947" cy="2195449"/>
            </a:xfrm>
            <a:custGeom>
              <a:avLst/>
              <a:gdLst/>
              <a:ahLst/>
              <a:cxnLst/>
              <a:rect l="l" t="t" r="r" b="b"/>
              <a:pathLst>
                <a:path w="4022947" h="2195449" extrusionOk="0">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9"/>
            <p:cNvSpPr/>
            <p:nvPr/>
          </p:nvSpPr>
          <p:spPr>
            <a:xfrm>
              <a:off x="0" y="0"/>
              <a:ext cx="4060920" cy="2233549"/>
            </a:xfrm>
            <a:custGeom>
              <a:avLst/>
              <a:gdLst/>
              <a:ahLst/>
              <a:cxnLst/>
              <a:rect l="l" t="t" r="r" b="b"/>
              <a:pathLst>
                <a:path w="4060920" h="2233549" extrusionOk="0">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7" name="Google Shape;277;p9"/>
          <p:cNvGrpSpPr/>
          <p:nvPr/>
        </p:nvGrpSpPr>
        <p:grpSpPr>
          <a:xfrm>
            <a:off x="1044173" y="7350339"/>
            <a:ext cx="8747836" cy="2585067"/>
            <a:chOff x="0" y="-57216"/>
            <a:chExt cx="11663782" cy="3446758"/>
          </a:xfrm>
        </p:grpSpPr>
        <p:sp>
          <p:nvSpPr>
            <p:cNvPr id="278" name="Google Shape;278;p9"/>
            <p:cNvSpPr txBox="1"/>
            <p:nvPr/>
          </p:nvSpPr>
          <p:spPr>
            <a:xfrm>
              <a:off x="0" y="2020854"/>
              <a:ext cx="11663782" cy="465878"/>
            </a:xfrm>
            <a:prstGeom prst="rect">
              <a:avLst/>
            </a:prstGeom>
            <a:noFill/>
            <a:ln>
              <a:noFill/>
            </a:ln>
          </p:spPr>
          <p:txBody>
            <a:bodyPr spcFirstLastPara="1" wrap="square" lIns="0" tIns="0" rIns="0" bIns="0" anchor="t" anchorCtr="0">
              <a:spAutoFit/>
            </a:bodyPr>
            <a:lstStyle/>
            <a:p>
              <a:pPr marL="0" marR="0" lvl="0" indent="0" algn="l" rtl="0">
                <a:lnSpc>
                  <a:spcPct val="1661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9"/>
            <p:cNvSpPr txBox="1"/>
            <p:nvPr/>
          </p:nvSpPr>
          <p:spPr>
            <a:xfrm>
              <a:off x="0" y="-57216"/>
              <a:ext cx="11663782" cy="344675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6999"/>
                <a:buFont typeface="Arial"/>
                <a:buNone/>
              </a:pPr>
              <a:r>
                <a:rPr lang="en-US" sz="6999" b="1" i="0" u="none" strike="noStrike" cap="none">
                  <a:solidFill>
                    <a:srgbClr val="FFFFFF"/>
                  </a:solidFill>
                  <a:latin typeface="Poppins"/>
                  <a:ea typeface="Poppins"/>
                  <a:cs typeface="Poppins"/>
                  <a:sym typeface="Poppins"/>
                </a:rPr>
                <a:t>Componentes Fixos</a:t>
              </a:r>
              <a:endParaRPr sz="1400" b="0" i="0" u="none" strike="noStrike" cap="none">
                <a:solidFill>
                  <a:srgbClr val="000000"/>
                </a:solidFill>
                <a:latin typeface="Arial"/>
                <a:ea typeface="Arial"/>
                <a:cs typeface="Arial"/>
                <a:sym typeface="Arial"/>
              </a:endParaRPr>
            </a:p>
          </p:txBody>
        </p:sp>
      </p:grpSp>
      <p:sp>
        <p:nvSpPr>
          <p:cNvPr id="280" name="Google Shape;280;p9"/>
          <p:cNvSpPr txBox="1"/>
          <p:nvPr/>
        </p:nvSpPr>
        <p:spPr>
          <a:xfrm>
            <a:off x="14926171" y="1294820"/>
            <a:ext cx="1903256" cy="24638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Voltar ao índice</a:t>
            </a:r>
            <a:endParaRPr sz="1400" b="0" i="0" u="none" strike="noStrike" cap="none">
              <a:solidFill>
                <a:srgbClr val="000000"/>
              </a:solidFill>
              <a:latin typeface="Arial"/>
              <a:ea typeface="Arial"/>
              <a:cs typeface="Arial"/>
              <a:sym typeface="Arial"/>
            </a:endParaRPr>
          </a:p>
        </p:txBody>
      </p:sp>
      <p:pic>
        <p:nvPicPr>
          <p:cNvPr id="281" name="Google Shape;281;p9"/>
          <p:cNvPicPr preferRelativeResize="0"/>
          <p:nvPr/>
        </p:nvPicPr>
        <p:blipFill rotWithShape="1">
          <a:blip r:embed="rId3">
            <a:alphaModFix/>
          </a:blip>
          <a:srcRect/>
          <a:stretch/>
        </p:blipFill>
        <p:spPr>
          <a:xfrm>
            <a:off x="11923100" y="4740852"/>
            <a:ext cx="5133975" cy="462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p:nvPr/>
        </p:nvSpPr>
        <p:spPr>
          <a:xfrm>
            <a:off x="13768251" y="6264165"/>
            <a:ext cx="10471590" cy="5235795"/>
          </a:xfrm>
          <a:custGeom>
            <a:avLst/>
            <a:gdLst/>
            <a:ahLst/>
            <a:cxnLst/>
            <a:rect l="l" t="t" r="r" b="b"/>
            <a:pathLst>
              <a:path w="10471590" h="5235795" extrusionOk="0">
                <a:moveTo>
                  <a:pt x="0" y="0"/>
                </a:moveTo>
                <a:lnTo>
                  <a:pt x="10471590" y="0"/>
                </a:lnTo>
                <a:lnTo>
                  <a:pt x="10471590" y="5235795"/>
                </a:lnTo>
                <a:lnTo>
                  <a:pt x="0" y="5235795"/>
                </a:lnTo>
                <a:lnTo>
                  <a:pt x="0" y="0"/>
                </a:lnTo>
                <a:close/>
              </a:path>
            </a:pathLst>
          </a:custGeom>
          <a:blipFill rotWithShape="1">
            <a:blip r:embed="rId3">
              <a:alphaModFix/>
            </a:blip>
            <a:stretch>
              <a:fillRect/>
            </a:stretch>
          </a:blipFill>
          <a:ln>
            <a:noFill/>
          </a:ln>
        </p:spPr>
      </p:sp>
      <p:grpSp>
        <p:nvGrpSpPr>
          <p:cNvPr id="287" name="Google Shape;287;p10"/>
          <p:cNvGrpSpPr/>
          <p:nvPr/>
        </p:nvGrpSpPr>
        <p:grpSpPr>
          <a:xfrm>
            <a:off x="1182336" y="801805"/>
            <a:ext cx="16076964" cy="243998"/>
            <a:chOff x="0" y="334222"/>
            <a:chExt cx="21435952" cy="325331"/>
          </a:xfrm>
        </p:grpSpPr>
        <p:cxnSp>
          <p:nvCxnSpPr>
            <p:cNvPr id="288" name="Google Shape;288;p10"/>
            <p:cNvCxnSpPr/>
            <p:nvPr/>
          </p:nvCxnSpPr>
          <p:spPr>
            <a:xfrm>
              <a:off x="0" y="501650"/>
              <a:ext cx="21435952" cy="0"/>
            </a:xfrm>
            <a:prstGeom prst="straightConnector1">
              <a:avLst/>
            </a:prstGeom>
            <a:noFill/>
            <a:ln w="952500" cap="rnd" cmpd="sng">
              <a:solidFill>
                <a:srgbClr val="F5B335"/>
              </a:solidFill>
              <a:prstDash val="solid"/>
              <a:round/>
              <a:headEnd type="none" w="sm" len="sm"/>
              <a:tailEnd type="none" w="sm" len="sm"/>
            </a:ln>
          </p:spPr>
        </p:cxnSp>
        <p:sp>
          <p:nvSpPr>
            <p:cNvPr id="289" name="Google Shape;289;p10"/>
            <p:cNvSpPr txBox="1"/>
            <p:nvPr/>
          </p:nvSpPr>
          <p:spPr>
            <a:xfrm>
              <a:off x="3335043" y="334222"/>
              <a:ext cx="14765867" cy="325331"/>
            </a:xfrm>
            <a:prstGeom prst="rect">
              <a:avLst/>
            </a:prstGeom>
            <a:noFill/>
            <a:ln>
              <a:noFill/>
            </a:ln>
          </p:spPr>
          <p:txBody>
            <a:bodyPr spcFirstLastPara="1" wrap="square" lIns="0" tIns="0" rIns="0" bIns="0" anchor="t" anchorCtr="0">
              <a:spAutoFit/>
            </a:bodyPr>
            <a:lstStyle/>
            <a:p>
              <a:pPr marL="0" marR="0" lvl="0" indent="0" algn="ctr" rtl="0">
                <a:lnSpc>
                  <a:spcPct val="115555"/>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90" name="Google Shape;290;p10"/>
          <p:cNvSpPr/>
          <p:nvPr/>
        </p:nvSpPr>
        <p:spPr>
          <a:xfrm>
            <a:off x="1136791" y="3087186"/>
            <a:ext cx="4178417" cy="5321227"/>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0"/>
          <p:cNvSpPr/>
          <p:nvPr/>
        </p:nvSpPr>
        <p:spPr>
          <a:xfrm>
            <a:off x="6256655" y="3113576"/>
            <a:ext cx="4187928" cy="5294837"/>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0"/>
          <p:cNvSpPr/>
          <p:nvPr/>
        </p:nvSpPr>
        <p:spPr>
          <a:xfrm>
            <a:off x="11326319" y="3113577"/>
            <a:ext cx="3676242" cy="4983502"/>
          </a:xfrm>
          <a:custGeom>
            <a:avLst/>
            <a:gdLst/>
            <a:ahLst/>
            <a:cxnLst/>
            <a:rect l="l" t="t" r="r" b="b"/>
            <a:pathLst>
              <a:path w="3352688" h="4238836" extrusionOk="0">
                <a:moveTo>
                  <a:pt x="3228228" y="4238835"/>
                </a:moveTo>
                <a:lnTo>
                  <a:pt x="124460" y="4238835"/>
                </a:lnTo>
                <a:cubicBezTo>
                  <a:pt x="55880" y="4238835"/>
                  <a:pt x="0" y="4182956"/>
                  <a:pt x="0" y="4114376"/>
                </a:cubicBezTo>
                <a:lnTo>
                  <a:pt x="0" y="124460"/>
                </a:lnTo>
                <a:cubicBezTo>
                  <a:pt x="0" y="55880"/>
                  <a:pt x="55880" y="0"/>
                  <a:pt x="124460" y="0"/>
                </a:cubicBezTo>
                <a:lnTo>
                  <a:pt x="3228229" y="0"/>
                </a:lnTo>
                <a:cubicBezTo>
                  <a:pt x="3296808" y="0"/>
                  <a:pt x="3352688" y="55880"/>
                  <a:pt x="3352688" y="124460"/>
                </a:cubicBezTo>
                <a:lnTo>
                  <a:pt x="3352688" y="4114376"/>
                </a:lnTo>
                <a:cubicBezTo>
                  <a:pt x="3352688" y="4182956"/>
                  <a:pt x="3296808" y="4238836"/>
                  <a:pt x="3228229" y="4238836"/>
                </a:cubicBezTo>
                <a:close/>
              </a:path>
            </a:pathLst>
          </a:custGeom>
          <a:solidFill>
            <a:srgbClr val="EDF0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0"/>
          <p:cNvSpPr/>
          <p:nvPr/>
        </p:nvSpPr>
        <p:spPr>
          <a:xfrm>
            <a:off x="1632884" y="9279628"/>
            <a:ext cx="681921" cy="681921"/>
          </a:xfrm>
          <a:custGeom>
            <a:avLst/>
            <a:gdLst/>
            <a:ahLst/>
            <a:cxnLst/>
            <a:rect l="l" t="t" r="r" b="b"/>
            <a:pathLst>
              <a:path w="681921" h="681921" extrusionOk="0">
                <a:moveTo>
                  <a:pt x="0" y="0"/>
                </a:moveTo>
                <a:lnTo>
                  <a:pt x="681922" y="0"/>
                </a:lnTo>
                <a:lnTo>
                  <a:pt x="681922" y="681921"/>
                </a:lnTo>
                <a:lnTo>
                  <a:pt x="0" y="681921"/>
                </a:lnTo>
                <a:lnTo>
                  <a:pt x="0" y="0"/>
                </a:lnTo>
                <a:close/>
              </a:path>
            </a:pathLst>
          </a:custGeom>
          <a:blipFill rotWithShape="1">
            <a:blip r:embed="rId4">
              <a:alphaModFix/>
            </a:blip>
            <a:stretch>
              <a:fillRect/>
            </a:stretch>
          </a:blipFill>
          <a:ln>
            <a:noFill/>
          </a:ln>
        </p:spPr>
      </p:sp>
      <p:sp>
        <p:nvSpPr>
          <p:cNvPr id="294" name="Google Shape;294;p10"/>
          <p:cNvSpPr txBox="1"/>
          <p:nvPr/>
        </p:nvSpPr>
        <p:spPr>
          <a:xfrm>
            <a:off x="1136791" y="1467936"/>
            <a:ext cx="16358553" cy="1457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Considerará o Indicador de Equidade e Dimensionamento (IED) dos municípios e Distrito Federal, classificado nos estratos de 1 a 4</a:t>
            </a:r>
            <a:endParaRPr sz="1400" b="0" i="0" u="none" strike="noStrike" cap="none">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295" name="Google Shape;295;p10"/>
          <p:cNvSpPr txBox="1"/>
          <p:nvPr/>
        </p:nvSpPr>
        <p:spPr>
          <a:xfrm>
            <a:off x="701555" y="612525"/>
            <a:ext cx="17038527" cy="733342"/>
          </a:xfrm>
          <a:prstGeom prst="rect">
            <a:avLst/>
          </a:prstGeom>
          <a:noFill/>
          <a:ln>
            <a:noFill/>
          </a:ln>
        </p:spPr>
        <p:txBody>
          <a:bodyPr spcFirstLastPara="1" wrap="square" lIns="0" tIns="0" rIns="0" bIns="0" anchor="t" anchorCtr="0">
            <a:spAutoFit/>
          </a:bodyPr>
          <a:lstStyle/>
          <a:p>
            <a:pPr marL="0" marR="0" lvl="0" indent="0" algn="ctr" rtl="0">
              <a:lnSpc>
                <a:spcPct val="130032"/>
              </a:lnSpc>
              <a:spcBef>
                <a:spcPts val="0"/>
              </a:spcBef>
              <a:spcAft>
                <a:spcPts val="0"/>
              </a:spcAft>
              <a:buClr>
                <a:srgbClr val="000000"/>
              </a:buClr>
              <a:buSzPts val="3666"/>
              <a:buFont typeface="Arial"/>
              <a:buNone/>
            </a:pPr>
            <a:r>
              <a:rPr lang="en-US" sz="3666" b="1" i="0" u="none" strike="noStrike" cap="none">
                <a:solidFill>
                  <a:srgbClr val="FFFFFF"/>
                </a:solidFill>
                <a:latin typeface="Arial"/>
                <a:ea typeface="Arial"/>
                <a:cs typeface="Arial"/>
                <a:sym typeface="Arial"/>
              </a:rPr>
              <a:t>I - COMPONENTE FIXO PARA MANUTENÇÃO E IMPLANTAÇÃO</a:t>
            </a:r>
            <a:endParaRPr sz="1400" b="1" i="0" u="none" strike="noStrike" cap="none">
              <a:solidFill>
                <a:srgbClr val="000000"/>
              </a:solidFill>
              <a:latin typeface="Arial"/>
              <a:ea typeface="Arial"/>
              <a:cs typeface="Arial"/>
              <a:sym typeface="Arial"/>
            </a:endParaRPr>
          </a:p>
        </p:txBody>
      </p:sp>
      <p:sp>
        <p:nvSpPr>
          <p:cNvPr id="296" name="Google Shape;296;p10"/>
          <p:cNvSpPr txBox="1"/>
          <p:nvPr/>
        </p:nvSpPr>
        <p:spPr>
          <a:xfrm>
            <a:off x="1404730" y="3286539"/>
            <a:ext cx="3910478" cy="504138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Vulnerabilidade social (IVS)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Estrato IVS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1 - Muito alta vulnerabilidade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2 - Alta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3 - Média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4 - Baixa vulnerabilidade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7D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5 - Muito Baixa vulnerabilidade</a:t>
            </a:r>
            <a:endParaRPr sz="1400" b="0" i="0" u="none" strike="noStrike" cap="none">
              <a:solidFill>
                <a:srgbClr val="000000"/>
              </a:solidFill>
              <a:latin typeface="Arial"/>
              <a:ea typeface="Arial"/>
              <a:cs typeface="Arial"/>
              <a:sym typeface="Arial"/>
            </a:endParaRPr>
          </a:p>
        </p:txBody>
      </p:sp>
      <p:sp>
        <p:nvSpPr>
          <p:cNvPr id="297" name="Google Shape;297;p10"/>
          <p:cNvSpPr txBox="1"/>
          <p:nvPr/>
        </p:nvSpPr>
        <p:spPr>
          <a:xfrm>
            <a:off x="6549517" y="3411281"/>
            <a:ext cx="3756957" cy="462126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Porte Populacional</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Estratos IBGE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1- Até 20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7D0000"/>
                </a:solidFill>
                <a:latin typeface="Arial"/>
                <a:ea typeface="Arial"/>
                <a:cs typeface="Arial"/>
                <a:sym typeface="Arial"/>
              </a:rPr>
              <a:t>2 - 20 a 50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7D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3 - 50 a 100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0000"/>
                </a:solidFill>
                <a:latin typeface="Arial"/>
                <a:ea typeface="Arial"/>
                <a:cs typeface="Arial"/>
                <a:sym typeface="Arial"/>
              </a:rPr>
              <a:t>4 – Mais de 100 mil habitantes</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0000"/>
              </a:solidFill>
              <a:latin typeface="Arial"/>
              <a:ea typeface="Arial"/>
              <a:cs typeface="Arial"/>
              <a:sym typeface="Arial"/>
            </a:endParaRPr>
          </a:p>
        </p:txBody>
      </p:sp>
      <p:sp>
        <p:nvSpPr>
          <p:cNvPr id="298" name="Google Shape;298;p10"/>
          <p:cNvSpPr txBox="1"/>
          <p:nvPr/>
        </p:nvSpPr>
        <p:spPr>
          <a:xfrm>
            <a:off x="11783116" y="3411281"/>
            <a:ext cx="2824162" cy="687705"/>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100"/>
              <a:buFont typeface="Arial"/>
              <a:buNone/>
            </a:pPr>
            <a:r>
              <a:rPr lang="en-US" sz="2100" b="0" i="0" u="none" strike="noStrike" cap="none">
                <a:solidFill>
                  <a:srgbClr val="004E95"/>
                </a:solidFill>
                <a:latin typeface="Arial"/>
                <a:ea typeface="Arial"/>
                <a:cs typeface="Arial"/>
                <a:sym typeface="Arial"/>
              </a:rPr>
              <a:t>Indicador de equidade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2100"/>
              <a:buFont typeface="Arial"/>
              <a:buNone/>
            </a:pPr>
            <a:endParaRPr sz="2100" b="0" i="0" u="none" strike="noStrike" cap="none">
              <a:solidFill>
                <a:srgbClr val="004E95"/>
              </a:solidFill>
              <a:latin typeface="Arial"/>
              <a:ea typeface="Arial"/>
              <a:cs typeface="Arial"/>
              <a:sym typeface="Arial"/>
            </a:endParaRPr>
          </a:p>
        </p:txBody>
      </p:sp>
      <p:sp>
        <p:nvSpPr>
          <p:cNvPr id="299" name="Google Shape;299;p10"/>
          <p:cNvSpPr txBox="1"/>
          <p:nvPr/>
        </p:nvSpPr>
        <p:spPr>
          <a:xfrm>
            <a:off x="2831057" y="9182970"/>
            <a:ext cx="8043416" cy="58674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rgbClr val="7D0000"/>
                </a:solidFill>
                <a:latin typeface="Arial"/>
                <a:ea typeface="Arial"/>
                <a:cs typeface="Arial"/>
                <a:sym typeface="Arial"/>
              </a:rPr>
              <a:t>IED é o resultado da combinação  de dois indicadores: </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1800"/>
              <a:buFont typeface="Arial"/>
              <a:buNone/>
            </a:pPr>
            <a:r>
              <a:rPr lang="en-US" sz="1800" b="0" i="0" u="none" strike="noStrike" cap="none">
                <a:solidFill>
                  <a:srgbClr val="7D0000"/>
                </a:solidFill>
                <a:latin typeface="Arial"/>
                <a:ea typeface="Arial"/>
                <a:cs typeface="Arial"/>
                <a:sym typeface="Arial"/>
              </a:rPr>
              <a:t>Índice de Vulnerabilidade Social + Porte Populacional segundo o IBGE 2022  </a:t>
            </a:r>
            <a:endParaRPr sz="1400" b="0" i="0" u="none" strike="noStrike" cap="none">
              <a:solidFill>
                <a:srgbClr val="000000"/>
              </a:solidFill>
              <a:latin typeface="Arial"/>
              <a:ea typeface="Arial"/>
              <a:cs typeface="Arial"/>
              <a:sym typeface="Arial"/>
            </a:endParaRPr>
          </a:p>
        </p:txBody>
      </p:sp>
      <p:sp>
        <p:nvSpPr>
          <p:cNvPr id="300" name="Google Shape;300;p10"/>
          <p:cNvSpPr txBox="1"/>
          <p:nvPr/>
        </p:nvSpPr>
        <p:spPr>
          <a:xfrm>
            <a:off x="5594339" y="4964459"/>
            <a:ext cx="955179"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1" name="Google Shape;301;p10"/>
          <p:cNvSpPr txBox="1"/>
          <p:nvPr/>
        </p:nvSpPr>
        <p:spPr>
          <a:xfrm>
            <a:off x="10701758" y="4954934"/>
            <a:ext cx="345430" cy="13081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8000"/>
              <a:buFont typeface="Arial"/>
              <a:buNone/>
            </a:pPr>
            <a:r>
              <a:rPr lang="en-US" sz="8000" b="0" i="0" u="none" strike="noStrike" cap="none">
                <a:solidFill>
                  <a:srgbClr val="7D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02" name="Google Shape;302;p10"/>
          <p:cNvSpPr txBox="1"/>
          <p:nvPr/>
        </p:nvSpPr>
        <p:spPr>
          <a:xfrm>
            <a:off x="12430570" y="4077965"/>
            <a:ext cx="1369070" cy="32321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Clr>
                <a:srgbClr val="000000"/>
              </a:buClr>
              <a:buSzPts val="20000"/>
              <a:buFont typeface="Arial"/>
              <a:buNone/>
            </a:pPr>
            <a:r>
              <a:rPr lang="en-US" sz="20000" b="0" i="0" u="none" strike="noStrike" cap="none">
                <a:solidFill>
                  <a:srgbClr val="7D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