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  <p:sldId id="258" r:id="rId3"/>
    <p:sldId id="259" r:id="rId4"/>
    <p:sldId id="261" r:id="rId5"/>
    <p:sldId id="266" r:id="rId6"/>
    <p:sldId id="267" r:id="rId7"/>
    <p:sldId id="273" r:id="rId8"/>
    <p:sldId id="272" r:id="rId9"/>
    <p:sldId id="271" r:id="rId10"/>
    <p:sldId id="269" r:id="rId11"/>
  </p:sldIdLst>
  <p:sldSz cx="12192000" cy="6858000"/>
  <p:notesSz cx="12192000" cy="6858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1906" y="725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1" i="0">
                <a:solidFill>
                  <a:srgbClr val="006EC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1" i="0">
                <a:solidFill>
                  <a:srgbClr val="006EC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7/16/2024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438" y="9047"/>
            <a:ext cx="12165122" cy="683990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1" i="0">
                <a:solidFill>
                  <a:srgbClr val="006EC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7/16/2024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7/16/2024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61175" y="9047"/>
            <a:ext cx="11717385" cy="663032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0480" y="214788"/>
            <a:ext cx="9815195" cy="528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00" b="1" i="0">
                <a:solidFill>
                  <a:srgbClr val="006EC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571029" y="3394269"/>
            <a:ext cx="7049940" cy="21069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www.in.gov.br/web/dou/-/portaria-gm/ms-n-3.288-de-8-de-marco-de-2024-547513183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www.in.gov.br/web/dou/-/portaria-gm/ms-n-3.288-de-8-de-marco-de-2024-547513183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91239" y="2179449"/>
            <a:ext cx="5740718" cy="27828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8255" algn="ctr">
              <a:lnSpc>
                <a:spcPct val="100000"/>
              </a:lnSpc>
              <a:spcBef>
                <a:spcPts val="100"/>
              </a:spcBef>
            </a:pPr>
            <a:r>
              <a:rPr sz="3600" spc="-5" dirty="0" err="1">
                <a:solidFill>
                  <a:srgbClr val="FFFFFF"/>
                </a:solidFill>
                <a:latin typeface="Arial MT"/>
                <a:cs typeface="Arial MT"/>
              </a:rPr>
              <a:t>Monitoramento</a:t>
            </a:r>
            <a:r>
              <a:rPr sz="3600" spc="-5" dirty="0">
                <a:solidFill>
                  <a:srgbClr val="FFFFFF"/>
                </a:solidFill>
                <a:latin typeface="Arial MT"/>
                <a:cs typeface="Arial MT"/>
              </a:rPr>
              <a:t> das </a:t>
            </a:r>
            <a:r>
              <a:rPr sz="3600" spc="-12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10" dirty="0">
                <a:solidFill>
                  <a:srgbClr val="FFFFFF"/>
                </a:solidFill>
                <a:latin typeface="Arial MT"/>
                <a:cs typeface="Arial MT"/>
              </a:rPr>
              <a:t>Estratégias</a:t>
            </a:r>
            <a:r>
              <a:rPr sz="36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5" dirty="0">
                <a:solidFill>
                  <a:srgbClr val="FFFFFF"/>
                </a:solidFill>
                <a:latin typeface="Arial MT"/>
                <a:cs typeface="Arial MT"/>
              </a:rPr>
              <a:t>de</a:t>
            </a:r>
            <a:r>
              <a:rPr sz="36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45" dirty="0">
                <a:solidFill>
                  <a:srgbClr val="FFFFFF"/>
                </a:solidFill>
                <a:latin typeface="Arial MT"/>
                <a:cs typeface="Arial MT"/>
              </a:rPr>
              <a:t>Vacinação</a:t>
            </a:r>
            <a:r>
              <a:rPr sz="3600" spc="-5" dirty="0">
                <a:solidFill>
                  <a:srgbClr val="FFFFFF"/>
                </a:solidFill>
                <a:latin typeface="Arial MT"/>
                <a:cs typeface="Arial MT"/>
              </a:rPr>
              <a:t> (MEV)</a:t>
            </a:r>
            <a:r>
              <a:rPr sz="36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dirty="0">
                <a:solidFill>
                  <a:srgbClr val="FFFFFF"/>
                </a:solidFill>
                <a:latin typeface="Arial MT"/>
                <a:cs typeface="Arial MT"/>
              </a:rPr>
              <a:t>e </a:t>
            </a:r>
            <a:r>
              <a:rPr sz="36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5" dirty="0">
                <a:solidFill>
                  <a:srgbClr val="FFFFFF"/>
                </a:solidFill>
                <a:latin typeface="Arial MT"/>
                <a:cs typeface="Arial MT"/>
              </a:rPr>
              <a:t>importância da realização para </a:t>
            </a:r>
            <a:r>
              <a:rPr sz="3600" dirty="0">
                <a:solidFill>
                  <a:srgbClr val="FFFFFF"/>
                </a:solidFill>
                <a:latin typeface="Arial MT"/>
                <a:cs typeface="Arial MT"/>
              </a:rPr>
              <a:t>a saúde </a:t>
            </a:r>
            <a:r>
              <a:rPr sz="3600" spc="-12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5" dirty="0">
                <a:solidFill>
                  <a:srgbClr val="FFFFFF"/>
                </a:solidFill>
                <a:latin typeface="Arial MT"/>
                <a:cs typeface="Arial MT"/>
              </a:rPr>
              <a:t>pública</a:t>
            </a:r>
            <a:endParaRPr sz="3600" dirty="0">
              <a:latin typeface="Arial MT"/>
              <a:cs typeface="Arial MT"/>
            </a:endParaRPr>
          </a:p>
        </p:txBody>
      </p:sp>
      <p:pic>
        <p:nvPicPr>
          <p:cNvPr id="3" name="object 2">
            <a:extLst>
              <a:ext uri="{FF2B5EF4-FFF2-40B4-BE49-F238E27FC236}">
                <a16:creationId xmlns:a16="http://schemas.microsoft.com/office/drawing/2014/main" id="{BA668F5A-39D4-4582-A129-FCD8070E0BB6}"/>
              </a:ext>
            </a:extLst>
          </p:cNvPr>
          <p:cNvPicPr/>
          <p:nvPr/>
        </p:nvPicPr>
        <p:blipFill rotWithShape="1">
          <a:blip r:embed="rId2" cstate="print"/>
          <a:srcRect l="50112" t="14483" r="6040" b="18674"/>
          <a:stretch/>
        </p:blipFill>
        <p:spPr>
          <a:xfrm>
            <a:off x="6831957" y="1066800"/>
            <a:ext cx="5334000" cy="4572000"/>
          </a:xfrm>
          <a:prstGeom prst="rect">
            <a:avLst/>
          </a:prstGeom>
        </p:spPr>
      </p:pic>
      <p:pic>
        <p:nvPicPr>
          <p:cNvPr id="4" name="Imagem1">
            <a:extLst>
              <a:ext uri="{FF2B5EF4-FFF2-40B4-BE49-F238E27FC236}">
                <a16:creationId xmlns:a16="http://schemas.microsoft.com/office/drawing/2014/main" id="{B4A426E0-CCBE-42E5-BD34-0BCA2FC2D50F}"/>
              </a:ext>
            </a:extLst>
          </p:cNvPr>
          <p:cNvPicPr>
            <a:extLst>
              <a:ext uri="smNativeData">
                <pr:smNativeData xmlns:pr="smNativeData" xmlns:p14="http://schemas.microsoft.com/office/powerpoint/2010/main" xmlns="" val="SMDATA_15_QFcAZRMAAAAlAAAAEQAAAA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AAAAAjAAAABAAAAGQAAAAXAAAAFAAAAAAAAAAAAAAA/38AAP9/AAAAAAAACQAAAAQAAAADANwADAAAABAAAAAAAAAAAAAAAAAAAAAAAAAAHgAAAGgAAAAAAAAAAAAAAAAAAAAAAAAAAAAAABAnAAAQJwAAAAAAAAAAAAAAAAAAAAAAAAAAAAAAAAAAAAAAAAAAAAAUAAAAAAAAAMDA/wAAAAAAZAAAADIAAAAAAAAAZAAAAAAAAAB/f38ACgAAAB8AAABUAAAAW5vVBf///wEAAAAAAAAAAAAAAAAAAAAAAAAAAAAAAAAAAAAAAAAAAAAAAAJ/f38A5+bmA8zMzADAwP8Af39/AAAAAAAAAAAAAAAAAP///wAAAAAAIQAAABgAAAAUAAAA2jwAABIjAADNSAAA0CgAABAAAAAmAAAACAAAAP//////////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9982200" y="5791200"/>
            <a:ext cx="1942465" cy="93345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6" name="Imagem3">
            <a:extLst>
              <a:ext uri="{FF2B5EF4-FFF2-40B4-BE49-F238E27FC236}">
                <a16:creationId xmlns:a16="http://schemas.microsoft.com/office/drawing/2014/main" id="{962B4105-52AB-48BD-AB4A-98009CED4CDD}"/>
              </a:ext>
            </a:extLst>
          </p:cNvPr>
          <p:cNvPicPr>
            <a:extLst>
              <a:ext uri="smNativeData">
                <pr:smNativeData xmlns:pr="smNativeData" xmlns:p14="http://schemas.microsoft.com/office/powerpoint/2010/main" xmlns="" val="SMDATA_15_QFcAZRMAAAAlAAAAEQAAAA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AAAAAjAAAABAAAAGQAAAAXAAAAFAAAAAAAAAAAAAAA/38AAP9/AAAAAAAACQAAAAQAAAAAAAAADAAAABAAAACmbrHHeQrAv0dOMQn5zhNAHgAAAGgAAAAAAAAAAAAAAAAAAAAAAAAAAAAAABAnAAAQJwAAAAAAAAAAAAAAAAAAAAAAAAAAAAAAAAAAAAAAAAAAAAAUAAAAAAAAAMDA/wAAAAAAZAAAADIAAAAAAAAAZAAAAAAAAAB/f38ACgAAAB8AAABUAAAAW5vVBf///wEAAAAAAAAAAAAAAAAAAAAAAAAAAAAAAAAAAAAAAAAAAAAAAAJ/f38A5+bmA8zMzADAwP8Af39/AAAAAAAAAAAAAAAAAP///wAAAAAAIQAAABgAAAAUAAAAfi0AABckAAATMgAAricAABAAAAAmAAAACAAAAP//////////"/>
              </a:ext>
            </a:extLst>
          </p:cNvPicPr>
          <p:nvPr/>
        </p:nvPicPr>
        <p:blipFill>
          <a:blip r:embed="rId4"/>
          <a:stretch>
            <a:fillRect/>
          </a:stretch>
        </p:blipFill>
        <p:spPr>
          <a:xfrm>
            <a:off x="9126529" y="5966142"/>
            <a:ext cx="744855" cy="58356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AAFA7D2C-BF8B-42BF-BE80-6BCAEF6D9965}"/>
              </a:ext>
            </a:extLst>
          </p:cNvPr>
          <p:cNvSpPr txBox="1"/>
          <p:nvPr/>
        </p:nvSpPr>
        <p:spPr>
          <a:xfrm>
            <a:off x="4727721" y="6115663"/>
            <a:ext cx="289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chemeClr val="bg1"/>
                </a:solidFill>
              </a:rPr>
              <a:t>Julho,2024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E7DB30F4-021A-4367-919A-0ED486886F63}"/>
              </a:ext>
            </a:extLst>
          </p:cNvPr>
          <p:cNvSpPr/>
          <p:nvPr/>
        </p:nvSpPr>
        <p:spPr>
          <a:xfrm>
            <a:off x="2895600" y="153825"/>
            <a:ext cx="6096000" cy="13490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 lang="pt-br" sz="2000" b="1">
                <a:solidFill>
                  <a:srgbClr val="7F7F7F"/>
                </a:solidFill>
              </a:defRPr>
            </a:pPr>
            <a:r>
              <a:rPr lang="pt-BR" dirty="0">
                <a:solidFill>
                  <a:schemeClr val="bg1"/>
                </a:solidFill>
              </a:rPr>
              <a:t>Secretaria de Estado da Saúde Pública</a:t>
            </a:r>
          </a:p>
          <a:p>
            <a:pPr marL="342900" marR="0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pt-br" sz="2000" b="1">
                <a:solidFill>
                  <a:srgbClr val="7F7F7F"/>
                </a:solidFill>
              </a:defRPr>
            </a:pPr>
            <a:r>
              <a:rPr lang="pt-BR" dirty="0">
                <a:solidFill>
                  <a:schemeClr val="bg1"/>
                </a:solidFill>
              </a:rPr>
              <a:t>Coordenadoria de Vigilância em Saúde</a:t>
            </a:r>
            <a:endParaRPr lang="pt-BR" i="1" u="sng" strike="sngStrike" dirty="0">
              <a:solidFill>
                <a:schemeClr val="bg1"/>
              </a:solidFill>
            </a:endParaRPr>
          </a:p>
          <a:p>
            <a:pPr marL="342900" marR="0" indent="-342900" algn="ctr">
              <a:lnSpc>
                <a:spcPct val="100000"/>
              </a:lnSpc>
              <a:spcBef>
                <a:spcPts val="195"/>
              </a:spcBef>
              <a:spcAft>
                <a:spcPts val="0"/>
              </a:spcAft>
              <a:buNone/>
              <a:defRPr lang="pt-br" sz="2000" b="1">
                <a:solidFill>
                  <a:srgbClr val="7F7F7F"/>
                </a:solidFill>
              </a:defRPr>
            </a:pPr>
            <a:r>
              <a:rPr lang="pt-BR" dirty="0" err="1">
                <a:solidFill>
                  <a:schemeClr val="bg1"/>
                </a:solidFill>
              </a:rPr>
              <a:t>Subcoordenadoria</a:t>
            </a:r>
            <a:r>
              <a:rPr lang="pt-BR" dirty="0">
                <a:solidFill>
                  <a:schemeClr val="bg1"/>
                </a:solidFill>
              </a:rPr>
              <a:t> de Vigilância Epidemiológica</a:t>
            </a:r>
            <a:endParaRPr lang="pt-BR" i="1" u="sng" strike="sngStrike" dirty="0">
              <a:solidFill>
                <a:schemeClr val="bg1"/>
              </a:solidFill>
            </a:endParaRPr>
          </a:p>
          <a:p>
            <a:pPr algn="ctr"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5250" algn="l"/>
              </a:tabLst>
              <a:defRPr lang="pt-br" sz="2000"/>
            </a:pPr>
            <a:r>
              <a:rPr lang="pt-BR" b="1" dirty="0">
                <a:solidFill>
                  <a:schemeClr val="bg1"/>
                </a:solidFill>
              </a:rPr>
              <a:t>Programa Estadual de Imunização</a:t>
            </a:r>
            <a:r>
              <a:rPr lang="pt-BR" dirty="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21834" y="1219200"/>
            <a:ext cx="314833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15" dirty="0">
                <a:solidFill>
                  <a:schemeClr val="tx1"/>
                </a:solidFill>
              </a:rPr>
              <a:t>Obrigado(a)</a:t>
            </a:r>
            <a:r>
              <a:rPr sz="4000" spc="-75" dirty="0">
                <a:solidFill>
                  <a:schemeClr val="tx1"/>
                </a:solidFill>
              </a:rPr>
              <a:t> </a:t>
            </a:r>
            <a:r>
              <a:rPr sz="4000" spc="-5" dirty="0">
                <a:solidFill>
                  <a:schemeClr val="tx1"/>
                </a:solidFill>
              </a:rPr>
              <a:t>!!!</a:t>
            </a:r>
            <a:endParaRPr sz="4000" dirty="0">
              <a:solidFill>
                <a:schemeClr val="tx1"/>
              </a:solidFill>
            </a:endParaRP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8713F388-0A89-42FA-B9E0-8AC882B01C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71029" y="3394269"/>
            <a:ext cx="7049940" cy="430887"/>
          </a:xfrm>
        </p:spPr>
        <p:txBody>
          <a:bodyPr/>
          <a:lstStyle/>
          <a:p>
            <a:r>
              <a:rPr lang="pt-BR" dirty="0"/>
              <a:t>=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77D22988-AB05-47F9-9DDC-A0D7E11A6F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2294989"/>
            <a:ext cx="4419600" cy="44196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611276"/>
            <a:ext cx="12159509" cy="1867301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08661" y="1732674"/>
            <a:ext cx="248412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0355" marR="5080" indent="-28829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latin typeface="Arial MT"/>
                <a:cs typeface="Arial MT"/>
              </a:rPr>
              <a:t>Brasil passa </a:t>
            </a:r>
            <a:r>
              <a:rPr sz="1600" dirty="0">
                <a:latin typeface="Arial MT"/>
                <a:cs typeface="Arial MT"/>
              </a:rPr>
              <a:t>a </a:t>
            </a:r>
            <a:r>
              <a:rPr sz="1600" spc="-5" dirty="0">
                <a:latin typeface="Arial MT"/>
                <a:cs typeface="Arial MT"/>
              </a:rPr>
              <a:t>não detectar </a:t>
            </a:r>
            <a:r>
              <a:rPr sz="1600" spc="-434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casos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de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poliomielite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70695" y="3305952"/>
            <a:ext cx="7035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Arial"/>
                <a:cs typeface="Arial"/>
              </a:rPr>
              <a:t>1990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77702" y="3305952"/>
            <a:ext cx="7035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Arial"/>
                <a:cs typeface="Arial"/>
              </a:rPr>
              <a:t>1994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697922" y="4520405"/>
            <a:ext cx="239585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92075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latin typeface="Arial MT"/>
                <a:cs typeface="Arial MT"/>
              </a:rPr>
              <a:t>Brasil </a:t>
            </a:r>
            <a:r>
              <a:rPr sz="1600" dirty="0">
                <a:latin typeface="Arial MT"/>
                <a:cs typeface="Arial MT"/>
              </a:rPr>
              <a:t>recebeu </a:t>
            </a:r>
            <a:r>
              <a:rPr sz="1600" spc="-5" dirty="0">
                <a:latin typeface="Arial MT"/>
                <a:cs typeface="Arial MT"/>
              </a:rPr>
              <a:t>da </a:t>
            </a:r>
            <a:r>
              <a:rPr sz="1600" spc="-35" dirty="0">
                <a:latin typeface="Arial MT"/>
                <a:cs typeface="Arial MT"/>
              </a:rPr>
              <a:t>OPAS 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a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certificação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de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área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livre</a:t>
            </a:r>
            <a:endParaRPr sz="1600">
              <a:latin typeface="Arial MT"/>
              <a:cs typeface="Arial MT"/>
            </a:endParaRPr>
          </a:p>
          <a:p>
            <a:pPr marL="226695">
              <a:lnSpc>
                <a:spcPct val="100000"/>
              </a:lnSpc>
            </a:pPr>
            <a:r>
              <a:rPr sz="1600" spc="-5" dirty="0">
                <a:latin typeface="Arial MT"/>
                <a:cs typeface="Arial MT"/>
              </a:rPr>
              <a:t>de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circulação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do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PVS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553540" y="3323535"/>
            <a:ext cx="6870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Arial"/>
                <a:cs typeface="Arial"/>
              </a:rPr>
              <a:t>20</a:t>
            </a:r>
            <a:r>
              <a:rPr sz="2400" b="1" spc="-135" dirty="0">
                <a:latin typeface="Arial"/>
                <a:cs typeface="Arial"/>
              </a:rPr>
              <a:t>1</a:t>
            </a:r>
            <a:r>
              <a:rPr sz="2400" b="1" dirty="0">
                <a:latin typeface="Arial"/>
                <a:cs typeface="Arial"/>
              </a:rPr>
              <a:t>1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769121" y="4547697"/>
            <a:ext cx="2225040" cy="1000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Arial MT"/>
                <a:cs typeface="Arial MT"/>
              </a:rPr>
              <a:t>Monitoramento</a:t>
            </a:r>
            <a:r>
              <a:rPr sz="1600" spc="-5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no</a:t>
            </a:r>
            <a:r>
              <a:rPr sz="1600" spc="-5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Brasil </a:t>
            </a:r>
            <a:r>
              <a:rPr sz="1600" spc="-43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pós-campanha de </a:t>
            </a:r>
            <a:r>
              <a:rPr sz="1600" dirty="0">
                <a:latin typeface="Arial MT"/>
                <a:cs typeface="Arial MT"/>
              </a:rPr>
              <a:t> seguimento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contra</a:t>
            </a:r>
            <a:endParaRPr sz="1600">
              <a:latin typeface="Arial MT"/>
              <a:cs typeface="Arial MT"/>
            </a:endParaRPr>
          </a:p>
          <a:p>
            <a:pPr marL="1905" algn="ctr">
              <a:lnSpc>
                <a:spcPct val="100000"/>
              </a:lnSpc>
            </a:pPr>
            <a:r>
              <a:rPr sz="1600" dirty="0">
                <a:latin typeface="Arial MT"/>
                <a:cs typeface="Arial MT"/>
              </a:rPr>
              <a:t>o</a:t>
            </a:r>
            <a:r>
              <a:rPr sz="1600" spc="-5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sarampo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054980" y="3289212"/>
            <a:ext cx="7035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Arial"/>
                <a:cs typeface="Arial"/>
              </a:rPr>
              <a:t>2008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947672" y="1708989"/>
            <a:ext cx="285877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1623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Arial MT"/>
                <a:cs typeface="Arial MT"/>
              </a:rPr>
              <a:t>Monitoramento </a:t>
            </a:r>
            <a:r>
              <a:rPr sz="1600" spc="-5" dirty="0">
                <a:latin typeface="Arial MT"/>
                <a:cs typeface="Arial MT"/>
              </a:rPr>
              <a:t>no Brasil 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pós-campanha</a:t>
            </a:r>
            <a:r>
              <a:rPr sz="1600" spc="-4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para</a:t>
            </a:r>
            <a:r>
              <a:rPr sz="1600" spc="-4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eliminação</a:t>
            </a:r>
            <a:endParaRPr sz="1600">
              <a:latin typeface="Arial MT"/>
              <a:cs typeface="Arial MT"/>
            </a:endParaRPr>
          </a:p>
          <a:p>
            <a:pPr marL="949325">
              <a:lnSpc>
                <a:spcPct val="100000"/>
              </a:lnSpc>
            </a:pPr>
            <a:r>
              <a:rPr sz="1600" spc="-5" dirty="0">
                <a:latin typeface="Arial MT"/>
                <a:cs typeface="Arial MT"/>
              </a:rPr>
              <a:t>da</a:t>
            </a:r>
            <a:r>
              <a:rPr sz="1600" spc="-5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rubéola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794688" y="3327389"/>
            <a:ext cx="7035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Arial"/>
                <a:cs typeface="Arial"/>
              </a:rPr>
              <a:t>2012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747884" y="1611643"/>
            <a:ext cx="2226310" cy="1000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Arial MT"/>
                <a:cs typeface="Arial MT"/>
              </a:rPr>
              <a:t>Monitoramento</a:t>
            </a:r>
            <a:r>
              <a:rPr sz="1600" spc="-5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no</a:t>
            </a:r>
            <a:r>
              <a:rPr sz="1600" spc="-5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Brasil </a:t>
            </a:r>
            <a:r>
              <a:rPr sz="1600" spc="-42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pós-campanha de </a:t>
            </a:r>
            <a:r>
              <a:rPr sz="1600" dirty="0">
                <a:latin typeface="Arial MT"/>
                <a:cs typeface="Arial MT"/>
              </a:rPr>
              <a:t> seguimento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contra</a:t>
            </a:r>
            <a:endParaRPr sz="1600">
              <a:latin typeface="Arial MT"/>
              <a:cs typeface="Arial MT"/>
            </a:endParaRPr>
          </a:p>
          <a:p>
            <a:pPr marL="635" algn="ctr">
              <a:lnSpc>
                <a:spcPct val="100000"/>
              </a:lnSpc>
            </a:pPr>
            <a:r>
              <a:rPr sz="1600" dirty="0">
                <a:latin typeface="Arial MT"/>
                <a:cs typeface="Arial MT"/>
              </a:rPr>
              <a:t>o</a:t>
            </a:r>
            <a:r>
              <a:rPr sz="1600" spc="-5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sarampo</a:t>
            </a:r>
            <a:endParaRPr sz="16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61175" y="9047"/>
            <a:ext cx="11717655" cy="6630670"/>
            <a:chOff x="461175" y="9047"/>
            <a:chExt cx="11717655" cy="6630670"/>
          </a:xfrm>
        </p:grpSpPr>
        <p:sp>
          <p:nvSpPr>
            <p:cNvPr id="3" name="object 3"/>
            <p:cNvSpPr/>
            <p:nvPr/>
          </p:nvSpPr>
          <p:spPr>
            <a:xfrm>
              <a:off x="1003820" y="3181743"/>
              <a:ext cx="8276590" cy="727075"/>
            </a:xfrm>
            <a:custGeom>
              <a:avLst/>
              <a:gdLst/>
              <a:ahLst/>
              <a:cxnLst/>
              <a:rect l="l" t="t" r="r" b="b"/>
              <a:pathLst>
                <a:path w="8276590" h="727075">
                  <a:moveTo>
                    <a:pt x="783145" y="363283"/>
                  </a:moveTo>
                  <a:lnTo>
                    <a:pt x="780084" y="318858"/>
                  </a:lnTo>
                  <a:lnTo>
                    <a:pt x="771182" y="276085"/>
                  </a:lnTo>
                  <a:lnTo>
                    <a:pt x="756780" y="235292"/>
                  </a:lnTo>
                  <a:lnTo>
                    <a:pt x="737260" y="196799"/>
                  </a:lnTo>
                  <a:lnTo>
                    <a:pt x="712978" y="160959"/>
                  </a:lnTo>
                  <a:lnTo>
                    <a:pt x="684314" y="128092"/>
                  </a:lnTo>
                  <a:lnTo>
                    <a:pt x="651624" y="98526"/>
                  </a:lnTo>
                  <a:lnTo>
                    <a:pt x="615276" y="72605"/>
                  </a:lnTo>
                  <a:lnTo>
                    <a:pt x="575652" y="50647"/>
                  </a:lnTo>
                  <a:lnTo>
                    <a:pt x="533095" y="32994"/>
                  </a:lnTo>
                  <a:lnTo>
                    <a:pt x="487984" y="19977"/>
                  </a:lnTo>
                  <a:lnTo>
                    <a:pt x="440690" y="11912"/>
                  </a:lnTo>
                  <a:lnTo>
                    <a:pt x="391566" y="9156"/>
                  </a:lnTo>
                  <a:lnTo>
                    <a:pt x="342455" y="11912"/>
                  </a:lnTo>
                  <a:lnTo>
                    <a:pt x="295160" y="19977"/>
                  </a:lnTo>
                  <a:lnTo>
                    <a:pt x="250050" y="32994"/>
                  </a:lnTo>
                  <a:lnTo>
                    <a:pt x="207492" y="50647"/>
                  </a:lnTo>
                  <a:lnTo>
                    <a:pt x="167855" y="72605"/>
                  </a:lnTo>
                  <a:lnTo>
                    <a:pt x="131508" y="98526"/>
                  </a:lnTo>
                  <a:lnTo>
                    <a:pt x="98818" y="128092"/>
                  </a:lnTo>
                  <a:lnTo>
                    <a:pt x="70154" y="160959"/>
                  </a:lnTo>
                  <a:lnTo>
                    <a:pt x="45885" y="196799"/>
                  </a:lnTo>
                  <a:lnTo>
                    <a:pt x="26352" y="235292"/>
                  </a:lnTo>
                  <a:lnTo>
                    <a:pt x="11963" y="276085"/>
                  </a:lnTo>
                  <a:lnTo>
                    <a:pt x="3048" y="318858"/>
                  </a:lnTo>
                  <a:lnTo>
                    <a:pt x="0" y="363283"/>
                  </a:lnTo>
                  <a:lnTo>
                    <a:pt x="3048" y="407695"/>
                  </a:lnTo>
                  <a:lnTo>
                    <a:pt x="11963" y="450469"/>
                  </a:lnTo>
                  <a:lnTo>
                    <a:pt x="26352" y="491261"/>
                  </a:lnTo>
                  <a:lnTo>
                    <a:pt x="45885" y="529755"/>
                  </a:lnTo>
                  <a:lnTo>
                    <a:pt x="70154" y="565594"/>
                  </a:lnTo>
                  <a:lnTo>
                    <a:pt x="98818" y="598462"/>
                  </a:lnTo>
                  <a:lnTo>
                    <a:pt x="131508" y="628027"/>
                  </a:lnTo>
                  <a:lnTo>
                    <a:pt x="167855" y="653948"/>
                  </a:lnTo>
                  <a:lnTo>
                    <a:pt x="207492" y="675906"/>
                  </a:lnTo>
                  <a:lnTo>
                    <a:pt x="250050" y="693559"/>
                  </a:lnTo>
                  <a:lnTo>
                    <a:pt x="295160" y="706577"/>
                  </a:lnTo>
                  <a:lnTo>
                    <a:pt x="342455" y="714641"/>
                  </a:lnTo>
                  <a:lnTo>
                    <a:pt x="391566" y="717397"/>
                  </a:lnTo>
                  <a:lnTo>
                    <a:pt x="440690" y="714641"/>
                  </a:lnTo>
                  <a:lnTo>
                    <a:pt x="487984" y="706577"/>
                  </a:lnTo>
                  <a:lnTo>
                    <a:pt x="533095" y="693559"/>
                  </a:lnTo>
                  <a:lnTo>
                    <a:pt x="575652" y="675906"/>
                  </a:lnTo>
                  <a:lnTo>
                    <a:pt x="615276" y="653948"/>
                  </a:lnTo>
                  <a:lnTo>
                    <a:pt x="651624" y="628027"/>
                  </a:lnTo>
                  <a:lnTo>
                    <a:pt x="684314" y="598462"/>
                  </a:lnTo>
                  <a:lnTo>
                    <a:pt x="712978" y="565594"/>
                  </a:lnTo>
                  <a:lnTo>
                    <a:pt x="737260" y="529755"/>
                  </a:lnTo>
                  <a:lnTo>
                    <a:pt x="756780" y="491261"/>
                  </a:lnTo>
                  <a:lnTo>
                    <a:pt x="771182" y="450469"/>
                  </a:lnTo>
                  <a:lnTo>
                    <a:pt x="780084" y="407695"/>
                  </a:lnTo>
                  <a:lnTo>
                    <a:pt x="783145" y="363283"/>
                  </a:lnTo>
                  <a:close/>
                </a:path>
                <a:path w="8276590" h="727075">
                  <a:moveTo>
                    <a:pt x="3285452" y="363283"/>
                  </a:moveTo>
                  <a:lnTo>
                    <a:pt x="3282404" y="318858"/>
                  </a:lnTo>
                  <a:lnTo>
                    <a:pt x="3273488" y="276085"/>
                  </a:lnTo>
                  <a:lnTo>
                    <a:pt x="3259099" y="235292"/>
                  </a:lnTo>
                  <a:lnTo>
                    <a:pt x="3239579" y="196799"/>
                  </a:lnTo>
                  <a:lnTo>
                    <a:pt x="3215297" y="160959"/>
                  </a:lnTo>
                  <a:lnTo>
                    <a:pt x="3186633" y="128092"/>
                  </a:lnTo>
                  <a:lnTo>
                    <a:pt x="3153943" y="98526"/>
                  </a:lnTo>
                  <a:lnTo>
                    <a:pt x="3117596" y="72605"/>
                  </a:lnTo>
                  <a:lnTo>
                    <a:pt x="3077959" y="50647"/>
                  </a:lnTo>
                  <a:lnTo>
                    <a:pt x="3035414" y="32994"/>
                  </a:lnTo>
                  <a:lnTo>
                    <a:pt x="2990304" y="19977"/>
                  </a:lnTo>
                  <a:lnTo>
                    <a:pt x="2942996" y="11912"/>
                  </a:lnTo>
                  <a:lnTo>
                    <a:pt x="2893885" y="9156"/>
                  </a:lnTo>
                  <a:lnTo>
                    <a:pt x="2844762" y="11912"/>
                  </a:lnTo>
                  <a:lnTo>
                    <a:pt x="2797467" y="19977"/>
                  </a:lnTo>
                  <a:lnTo>
                    <a:pt x="2752356" y="32994"/>
                  </a:lnTo>
                  <a:lnTo>
                    <a:pt x="2709811" y="50647"/>
                  </a:lnTo>
                  <a:lnTo>
                    <a:pt x="2670175" y="72605"/>
                  </a:lnTo>
                  <a:lnTo>
                    <a:pt x="2633827" y="98526"/>
                  </a:lnTo>
                  <a:lnTo>
                    <a:pt x="2601137" y="128092"/>
                  </a:lnTo>
                  <a:lnTo>
                    <a:pt x="2572474" y="160959"/>
                  </a:lnTo>
                  <a:lnTo>
                    <a:pt x="2548191" y="196799"/>
                  </a:lnTo>
                  <a:lnTo>
                    <a:pt x="2528671" y="235292"/>
                  </a:lnTo>
                  <a:lnTo>
                    <a:pt x="2514269" y="276085"/>
                  </a:lnTo>
                  <a:lnTo>
                    <a:pt x="2505367" y="318858"/>
                  </a:lnTo>
                  <a:lnTo>
                    <a:pt x="2502319" y="363283"/>
                  </a:lnTo>
                  <a:lnTo>
                    <a:pt x="2505367" y="407695"/>
                  </a:lnTo>
                  <a:lnTo>
                    <a:pt x="2514269" y="450469"/>
                  </a:lnTo>
                  <a:lnTo>
                    <a:pt x="2528671" y="491261"/>
                  </a:lnTo>
                  <a:lnTo>
                    <a:pt x="2548191" y="529755"/>
                  </a:lnTo>
                  <a:lnTo>
                    <a:pt x="2572474" y="565594"/>
                  </a:lnTo>
                  <a:lnTo>
                    <a:pt x="2601137" y="598462"/>
                  </a:lnTo>
                  <a:lnTo>
                    <a:pt x="2633827" y="628027"/>
                  </a:lnTo>
                  <a:lnTo>
                    <a:pt x="2670175" y="653948"/>
                  </a:lnTo>
                  <a:lnTo>
                    <a:pt x="2709811" y="675906"/>
                  </a:lnTo>
                  <a:lnTo>
                    <a:pt x="2752356" y="693559"/>
                  </a:lnTo>
                  <a:lnTo>
                    <a:pt x="2797467" y="706577"/>
                  </a:lnTo>
                  <a:lnTo>
                    <a:pt x="2844762" y="714641"/>
                  </a:lnTo>
                  <a:lnTo>
                    <a:pt x="2893885" y="717397"/>
                  </a:lnTo>
                  <a:lnTo>
                    <a:pt x="2942996" y="714641"/>
                  </a:lnTo>
                  <a:lnTo>
                    <a:pt x="2990304" y="706577"/>
                  </a:lnTo>
                  <a:lnTo>
                    <a:pt x="3035414" y="693559"/>
                  </a:lnTo>
                  <a:lnTo>
                    <a:pt x="3077959" y="675906"/>
                  </a:lnTo>
                  <a:lnTo>
                    <a:pt x="3117596" y="653948"/>
                  </a:lnTo>
                  <a:lnTo>
                    <a:pt x="3153943" y="628027"/>
                  </a:lnTo>
                  <a:lnTo>
                    <a:pt x="3186633" y="598462"/>
                  </a:lnTo>
                  <a:lnTo>
                    <a:pt x="3215297" y="565594"/>
                  </a:lnTo>
                  <a:lnTo>
                    <a:pt x="3239579" y="529755"/>
                  </a:lnTo>
                  <a:lnTo>
                    <a:pt x="3259099" y="491261"/>
                  </a:lnTo>
                  <a:lnTo>
                    <a:pt x="3273488" y="450469"/>
                  </a:lnTo>
                  <a:lnTo>
                    <a:pt x="3282404" y="407695"/>
                  </a:lnTo>
                  <a:lnTo>
                    <a:pt x="3285452" y="363283"/>
                  </a:lnTo>
                  <a:close/>
                </a:path>
                <a:path w="8276590" h="727075">
                  <a:moveTo>
                    <a:pt x="5776328" y="354114"/>
                  </a:moveTo>
                  <a:lnTo>
                    <a:pt x="5773267" y="309702"/>
                  </a:lnTo>
                  <a:lnTo>
                    <a:pt x="5764365" y="266928"/>
                  </a:lnTo>
                  <a:lnTo>
                    <a:pt x="5749963" y="226123"/>
                  </a:lnTo>
                  <a:lnTo>
                    <a:pt x="5730443" y="187642"/>
                  </a:lnTo>
                  <a:lnTo>
                    <a:pt x="5706173" y="151803"/>
                  </a:lnTo>
                  <a:lnTo>
                    <a:pt x="5677497" y="118935"/>
                  </a:lnTo>
                  <a:lnTo>
                    <a:pt x="5644807" y="89369"/>
                  </a:lnTo>
                  <a:lnTo>
                    <a:pt x="5608472" y="63449"/>
                  </a:lnTo>
                  <a:lnTo>
                    <a:pt x="5568835" y="41490"/>
                  </a:lnTo>
                  <a:lnTo>
                    <a:pt x="5526278" y="23837"/>
                  </a:lnTo>
                  <a:lnTo>
                    <a:pt x="5481167" y="10807"/>
                  </a:lnTo>
                  <a:lnTo>
                    <a:pt x="5433873" y="2755"/>
                  </a:lnTo>
                  <a:lnTo>
                    <a:pt x="5384749" y="0"/>
                  </a:lnTo>
                  <a:lnTo>
                    <a:pt x="5335638" y="2755"/>
                  </a:lnTo>
                  <a:lnTo>
                    <a:pt x="5288343" y="10807"/>
                  </a:lnTo>
                  <a:lnTo>
                    <a:pt x="5243233" y="23837"/>
                  </a:lnTo>
                  <a:lnTo>
                    <a:pt x="5200675" y="41490"/>
                  </a:lnTo>
                  <a:lnTo>
                    <a:pt x="5161038" y="63449"/>
                  </a:lnTo>
                  <a:lnTo>
                    <a:pt x="5124704" y="89369"/>
                  </a:lnTo>
                  <a:lnTo>
                    <a:pt x="5092014" y="118935"/>
                  </a:lnTo>
                  <a:lnTo>
                    <a:pt x="5063337" y="151803"/>
                  </a:lnTo>
                  <a:lnTo>
                    <a:pt x="5039068" y="187642"/>
                  </a:lnTo>
                  <a:lnTo>
                    <a:pt x="5019548" y="226123"/>
                  </a:lnTo>
                  <a:lnTo>
                    <a:pt x="5005146" y="266928"/>
                  </a:lnTo>
                  <a:lnTo>
                    <a:pt x="4996231" y="309702"/>
                  </a:lnTo>
                  <a:lnTo>
                    <a:pt x="4993183" y="354114"/>
                  </a:lnTo>
                  <a:lnTo>
                    <a:pt x="4996231" y="398538"/>
                  </a:lnTo>
                  <a:lnTo>
                    <a:pt x="5005146" y="441312"/>
                  </a:lnTo>
                  <a:lnTo>
                    <a:pt x="5019548" y="482104"/>
                  </a:lnTo>
                  <a:lnTo>
                    <a:pt x="5039068" y="520585"/>
                  </a:lnTo>
                  <a:lnTo>
                    <a:pt x="5063337" y="556437"/>
                  </a:lnTo>
                  <a:lnTo>
                    <a:pt x="5092014" y="589305"/>
                  </a:lnTo>
                  <a:lnTo>
                    <a:pt x="5124704" y="618858"/>
                  </a:lnTo>
                  <a:lnTo>
                    <a:pt x="5161038" y="644791"/>
                  </a:lnTo>
                  <a:lnTo>
                    <a:pt x="5200675" y="666750"/>
                  </a:lnTo>
                  <a:lnTo>
                    <a:pt x="5243233" y="684403"/>
                  </a:lnTo>
                  <a:lnTo>
                    <a:pt x="5288343" y="697420"/>
                  </a:lnTo>
                  <a:lnTo>
                    <a:pt x="5335638" y="705472"/>
                  </a:lnTo>
                  <a:lnTo>
                    <a:pt x="5384749" y="708240"/>
                  </a:lnTo>
                  <a:lnTo>
                    <a:pt x="5433873" y="705472"/>
                  </a:lnTo>
                  <a:lnTo>
                    <a:pt x="5481167" y="697420"/>
                  </a:lnTo>
                  <a:lnTo>
                    <a:pt x="5526278" y="684403"/>
                  </a:lnTo>
                  <a:lnTo>
                    <a:pt x="5568835" y="666750"/>
                  </a:lnTo>
                  <a:lnTo>
                    <a:pt x="5608472" y="644791"/>
                  </a:lnTo>
                  <a:lnTo>
                    <a:pt x="5644807" y="618858"/>
                  </a:lnTo>
                  <a:lnTo>
                    <a:pt x="5677497" y="589305"/>
                  </a:lnTo>
                  <a:lnTo>
                    <a:pt x="5706173" y="556437"/>
                  </a:lnTo>
                  <a:lnTo>
                    <a:pt x="5730443" y="520585"/>
                  </a:lnTo>
                  <a:lnTo>
                    <a:pt x="5749963" y="482104"/>
                  </a:lnTo>
                  <a:lnTo>
                    <a:pt x="5764365" y="441312"/>
                  </a:lnTo>
                  <a:lnTo>
                    <a:pt x="5773267" y="398538"/>
                  </a:lnTo>
                  <a:lnTo>
                    <a:pt x="5776328" y="354114"/>
                  </a:lnTo>
                  <a:close/>
                </a:path>
                <a:path w="8276590" h="727075">
                  <a:moveTo>
                    <a:pt x="8275980" y="372630"/>
                  </a:moveTo>
                  <a:lnTo>
                    <a:pt x="8272932" y="328206"/>
                  </a:lnTo>
                  <a:lnTo>
                    <a:pt x="8264030" y="285432"/>
                  </a:lnTo>
                  <a:lnTo>
                    <a:pt x="8249628" y="244640"/>
                  </a:lnTo>
                  <a:lnTo>
                    <a:pt x="8230108" y="206159"/>
                  </a:lnTo>
                  <a:lnTo>
                    <a:pt x="8205825" y="170307"/>
                  </a:lnTo>
                  <a:lnTo>
                    <a:pt x="8177162" y="137439"/>
                  </a:lnTo>
                  <a:lnTo>
                    <a:pt x="8144472" y="107873"/>
                  </a:lnTo>
                  <a:lnTo>
                    <a:pt x="8108124" y="81953"/>
                  </a:lnTo>
                  <a:lnTo>
                    <a:pt x="8068488" y="59994"/>
                  </a:lnTo>
                  <a:lnTo>
                    <a:pt x="8025943" y="42341"/>
                  </a:lnTo>
                  <a:lnTo>
                    <a:pt x="7980832" y="29324"/>
                  </a:lnTo>
                  <a:lnTo>
                    <a:pt x="7933537" y="21272"/>
                  </a:lnTo>
                  <a:lnTo>
                    <a:pt x="7884414" y="18503"/>
                  </a:lnTo>
                  <a:lnTo>
                    <a:pt x="7835303" y="21272"/>
                  </a:lnTo>
                  <a:lnTo>
                    <a:pt x="7787995" y="29324"/>
                  </a:lnTo>
                  <a:lnTo>
                    <a:pt x="7742885" y="42341"/>
                  </a:lnTo>
                  <a:lnTo>
                    <a:pt x="7700340" y="59994"/>
                  </a:lnTo>
                  <a:lnTo>
                    <a:pt x="7660703" y="81953"/>
                  </a:lnTo>
                  <a:lnTo>
                    <a:pt x="7624356" y="107873"/>
                  </a:lnTo>
                  <a:lnTo>
                    <a:pt x="7591666" y="137439"/>
                  </a:lnTo>
                  <a:lnTo>
                    <a:pt x="7563002" y="170307"/>
                  </a:lnTo>
                  <a:lnTo>
                    <a:pt x="7538720" y="206159"/>
                  </a:lnTo>
                  <a:lnTo>
                    <a:pt x="7519200" y="244640"/>
                  </a:lnTo>
                  <a:lnTo>
                    <a:pt x="7504798" y="285432"/>
                  </a:lnTo>
                  <a:lnTo>
                    <a:pt x="7495895" y="328206"/>
                  </a:lnTo>
                  <a:lnTo>
                    <a:pt x="7492847" y="372630"/>
                  </a:lnTo>
                  <a:lnTo>
                    <a:pt x="7495895" y="417042"/>
                  </a:lnTo>
                  <a:lnTo>
                    <a:pt x="7504798" y="459816"/>
                  </a:lnTo>
                  <a:lnTo>
                    <a:pt x="7519200" y="500608"/>
                  </a:lnTo>
                  <a:lnTo>
                    <a:pt x="7538720" y="539102"/>
                  </a:lnTo>
                  <a:lnTo>
                    <a:pt x="7563002" y="574941"/>
                  </a:lnTo>
                  <a:lnTo>
                    <a:pt x="7591666" y="607809"/>
                  </a:lnTo>
                  <a:lnTo>
                    <a:pt x="7624356" y="637374"/>
                  </a:lnTo>
                  <a:lnTo>
                    <a:pt x="7660703" y="663295"/>
                  </a:lnTo>
                  <a:lnTo>
                    <a:pt x="7700340" y="685253"/>
                  </a:lnTo>
                  <a:lnTo>
                    <a:pt x="7742885" y="702906"/>
                  </a:lnTo>
                  <a:lnTo>
                    <a:pt x="7787995" y="715924"/>
                  </a:lnTo>
                  <a:lnTo>
                    <a:pt x="7835303" y="723988"/>
                  </a:lnTo>
                  <a:lnTo>
                    <a:pt x="7884414" y="726744"/>
                  </a:lnTo>
                  <a:lnTo>
                    <a:pt x="7933537" y="723988"/>
                  </a:lnTo>
                  <a:lnTo>
                    <a:pt x="7980832" y="715924"/>
                  </a:lnTo>
                  <a:lnTo>
                    <a:pt x="8025943" y="702906"/>
                  </a:lnTo>
                  <a:lnTo>
                    <a:pt x="8068488" y="685253"/>
                  </a:lnTo>
                  <a:lnTo>
                    <a:pt x="8108124" y="663295"/>
                  </a:lnTo>
                  <a:lnTo>
                    <a:pt x="8144472" y="637374"/>
                  </a:lnTo>
                  <a:lnTo>
                    <a:pt x="8177162" y="607809"/>
                  </a:lnTo>
                  <a:lnTo>
                    <a:pt x="8205825" y="574941"/>
                  </a:lnTo>
                  <a:lnTo>
                    <a:pt x="8230108" y="539102"/>
                  </a:lnTo>
                  <a:lnTo>
                    <a:pt x="8249628" y="500608"/>
                  </a:lnTo>
                  <a:lnTo>
                    <a:pt x="8264030" y="459816"/>
                  </a:lnTo>
                  <a:lnTo>
                    <a:pt x="8272932" y="417042"/>
                  </a:lnTo>
                  <a:lnTo>
                    <a:pt x="8275980" y="372630"/>
                  </a:lnTo>
                  <a:close/>
                </a:path>
              </a:pathLst>
            </a:custGeom>
            <a:solidFill>
              <a:srgbClr val="D8E1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395396" y="2611315"/>
              <a:ext cx="3810" cy="506095"/>
            </a:xfrm>
            <a:custGeom>
              <a:avLst/>
              <a:gdLst/>
              <a:ahLst/>
              <a:cxnLst/>
              <a:rect l="l" t="t" r="r" b="b"/>
              <a:pathLst>
                <a:path w="3809" h="506094">
                  <a:moveTo>
                    <a:pt x="0" y="505633"/>
                  </a:moveTo>
                  <a:lnTo>
                    <a:pt x="3560" y="0"/>
                  </a:lnTo>
                </a:path>
              </a:pathLst>
            </a:custGeom>
            <a:ln w="19049">
              <a:solidFill>
                <a:srgbClr val="3E6EC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264082" y="1916120"/>
            <a:ext cx="226060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3040" marR="5080" indent="-180975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Arial MT"/>
                <a:cs typeface="Arial MT"/>
              </a:rPr>
              <a:t>MEV</a:t>
            </a:r>
            <a:r>
              <a:rPr sz="1600" spc="-9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pós-multivacinação </a:t>
            </a:r>
            <a:r>
              <a:rPr sz="1600" spc="-4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(pneumo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e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meningo)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63369" y="3305952"/>
            <a:ext cx="7035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Arial"/>
                <a:cs typeface="Arial"/>
              </a:rPr>
              <a:t>2013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579167" y="3305952"/>
            <a:ext cx="7035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Arial"/>
                <a:cs typeface="Arial"/>
              </a:rPr>
              <a:t>2014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915406" y="4661749"/>
            <a:ext cx="197929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Arial MT"/>
                <a:cs typeface="Arial MT"/>
              </a:rPr>
              <a:t>MEV </a:t>
            </a:r>
            <a:r>
              <a:rPr sz="1600" spc="-5" dirty="0">
                <a:latin typeface="Arial MT"/>
                <a:cs typeface="Arial MT"/>
              </a:rPr>
              <a:t>pós-ações de </a:t>
            </a:r>
            <a:r>
              <a:rPr sz="1600" dirty="0">
                <a:latin typeface="Arial MT"/>
                <a:cs typeface="Arial MT"/>
              </a:rPr>
              <a:t> vacinação contra o 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sarampo</a:t>
            </a:r>
            <a:r>
              <a:rPr sz="1600" spc="-5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no</a:t>
            </a:r>
            <a:r>
              <a:rPr sz="1600" spc="-5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Nordeste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395396" y="3975127"/>
            <a:ext cx="3810" cy="599440"/>
          </a:xfrm>
          <a:custGeom>
            <a:avLst/>
            <a:gdLst/>
            <a:ahLst/>
            <a:cxnLst/>
            <a:rect l="l" t="t" r="r" b="b"/>
            <a:pathLst>
              <a:path w="3809" h="599439">
                <a:moveTo>
                  <a:pt x="0" y="598991"/>
                </a:moveTo>
                <a:lnTo>
                  <a:pt x="3560" y="0"/>
                </a:lnTo>
              </a:path>
            </a:pathLst>
          </a:custGeom>
          <a:ln w="19049">
            <a:solidFill>
              <a:srgbClr val="3E6E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555005" y="3323535"/>
            <a:ext cx="7035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Arial"/>
                <a:cs typeface="Arial"/>
              </a:rPr>
              <a:t>2019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889224" y="4648151"/>
            <a:ext cx="1989455" cy="1000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1150" marR="306070" algn="ctr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latin typeface="Arial MT"/>
                <a:cs typeface="Arial MT"/>
              </a:rPr>
              <a:t>Brasil</a:t>
            </a:r>
            <a:r>
              <a:rPr sz="1600" spc="-5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perdeu</a:t>
            </a:r>
            <a:r>
              <a:rPr sz="1600" spc="-4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a </a:t>
            </a:r>
            <a:r>
              <a:rPr sz="1600" spc="-4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certificação</a:t>
            </a:r>
            <a:endParaRPr sz="1600">
              <a:latin typeface="Arial MT"/>
              <a:cs typeface="Arial MT"/>
            </a:endParaRPr>
          </a:p>
          <a:p>
            <a:pPr marL="12700" marR="5080" algn="ctr">
              <a:lnSpc>
                <a:spcPct val="100000"/>
              </a:lnSpc>
            </a:pPr>
            <a:r>
              <a:rPr sz="1600" spc="-5" dirty="0">
                <a:latin typeface="Arial MT"/>
                <a:cs typeface="Arial MT"/>
              </a:rPr>
              <a:t>de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“País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livre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do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vírus </a:t>
            </a:r>
            <a:r>
              <a:rPr sz="1600" spc="-43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do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sarampo”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84197" y="4019108"/>
            <a:ext cx="0" cy="562610"/>
          </a:xfrm>
          <a:custGeom>
            <a:avLst/>
            <a:gdLst/>
            <a:ahLst/>
            <a:cxnLst/>
            <a:rect l="l" t="t" r="r" b="b"/>
            <a:pathLst>
              <a:path h="562610">
                <a:moveTo>
                  <a:pt x="0" y="562455"/>
                </a:moveTo>
                <a:lnTo>
                  <a:pt x="1" y="0"/>
                </a:lnTo>
              </a:path>
            </a:pathLst>
          </a:custGeom>
          <a:ln w="19049">
            <a:solidFill>
              <a:srgbClr val="3E6E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056445" y="3289212"/>
            <a:ext cx="7035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Arial"/>
                <a:cs typeface="Arial"/>
              </a:rPr>
              <a:t>2018</a:t>
            </a:r>
            <a:endParaRPr sz="2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373645" y="1797589"/>
            <a:ext cx="200088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Arial MT"/>
                <a:cs typeface="Arial MT"/>
              </a:rPr>
              <a:t>MEV </a:t>
            </a:r>
            <a:r>
              <a:rPr sz="1600" spc="-5" dirty="0">
                <a:latin typeface="Arial MT"/>
                <a:cs typeface="Arial MT"/>
              </a:rPr>
              <a:t>pós-campanha </a:t>
            </a:r>
            <a:r>
              <a:rPr sz="1600" dirty="0">
                <a:latin typeface="Arial MT"/>
                <a:cs typeface="Arial MT"/>
              </a:rPr>
              <a:t> contra</a:t>
            </a:r>
            <a:r>
              <a:rPr sz="1600" spc="-4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a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poliomielite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e </a:t>
            </a:r>
            <a:r>
              <a:rPr sz="1600" spc="-42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o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sarampo</a:t>
            </a:r>
            <a:endParaRPr sz="1600">
              <a:latin typeface="Arial MT"/>
              <a:cs typeface="Arial MT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0" y="2601790"/>
            <a:ext cx="12161520" cy="1982470"/>
            <a:chOff x="0" y="2601790"/>
            <a:chExt cx="12161520" cy="1982470"/>
          </a:xfrm>
        </p:grpSpPr>
        <p:sp>
          <p:nvSpPr>
            <p:cNvPr id="16" name="object 16"/>
            <p:cNvSpPr/>
            <p:nvPr/>
          </p:nvSpPr>
          <p:spPr>
            <a:xfrm>
              <a:off x="6374422" y="2611315"/>
              <a:ext cx="5080" cy="458470"/>
            </a:xfrm>
            <a:custGeom>
              <a:avLst/>
              <a:gdLst/>
              <a:ahLst/>
              <a:cxnLst/>
              <a:rect l="l" t="t" r="r" b="b"/>
              <a:pathLst>
                <a:path w="5079" h="458469">
                  <a:moveTo>
                    <a:pt x="4657" y="458162"/>
                  </a:moveTo>
                  <a:lnTo>
                    <a:pt x="0" y="0"/>
                  </a:lnTo>
                </a:path>
              </a:pathLst>
            </a:custGeom>
            <a:ln w="19049">
              <a:solidFill>
                <a:srgbClr val="3E6EC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0" y="3043000"/>
              <a:ext cx="12161520" cy="1012190"/>
            </a:xfrm>
            <a:custGeom>
              <a:avLst/>
              <a:gdLst/>
              <a:ahLst/>
              <a:cxnLst/>
              <a:rect l="l" t="t" r="r" b="b"/>
              <a:pathLst>
                <a:path w="12161520" h="1012189">
                  <a:moveTo>
                    <a:pt x="944669" y="439419"/>
                  </a:moveTo>
                  <a:lnTo>
                    <a:pt x="855703" y="439419"/>
                  </a:lnTo>
                  <a:lnTo>
                    <a:pt x="859984" y="400049"/>
                  </a:lnTo>
                  <a:lnTo>
                    <a:pt x="872373" y="355599"/>
                  </a:lnTo>
                  <a:lnTo>
                    <a:pt x="889046" y="312419"/>
                  </a:lnTo>
                  <a:lnTo>
                    <a:pt x="909781" y="270509"/>
                  </a:lnTo>
                  <a:lnTo>
                    <a:pt x="934355" y="231139"/>
                  </a:lnTo>
                  <a:lnTo>
                    <a:pt x="962545" y="194309"/>
                  </a:lnTo>
                  <a:lnTo>
                    <a:pt x="994129" y="160019"/>
                  </a:lnTo>
                  <a:lnTo>
                    <a:pt x="1028883" y="128269"/>
                  </a:lnTo>
                  <a:lnTo>
                    <a:pt x="1066585" y="100329"/>
                  </a:lnTo>
                  <a:lnTo>
                    <a:pt x="1107011" y="74929"/>
                  </a:lnTo>
                  <a:lnTo>
                    <a:pt x="1149939" y="52069"/>
                  </a:lnTo>
                  <a:lnTo>
                    <a:pt x="1195146" y="34289"/>
                  </a:lnTo>
                  <a:lnTo>
                    <a:pt x="1242409" y="19049"/>
                  </a:lnTo>
                  <a:lnTo>
                    <a:pt x="1291506" y="8889"/>
                  </a:lnTo>
                  <a:lnTo>
                    <a:pt x="1342212" y="1269"/>
                  </a:lnTo>
                  <a:lnTo>
                    <a:pt x="1394305" y="0"/>
                  </a:lnTo>
                  <a:lnTo>
                    <a:pt x="1446399" y="1269"/>
                  </a:lnTo>
                  <a:lnTo>
                    <a:pt x="1497106" y="8889"/>
                  </a:lnTo>
                  <a:lnTo>
                    <a:pt x="1546202" y="19049"/>
                  </a:lnTo>
                  <a:lnTo>
                    <a:pt x="1593465" y="34289"/>
                  </a:lnTo>
                  <a:lnTo>
                    <a:pt x="1638672" y="52069"/>
                  </a:lnTo>
                  <a:lnTo>
                    <a:pt x="1681601" y="74929"/>
                  </a:lnTo>
                  <a:lnTo>
                    <a:pt x="1691707" y="81279"/>
                  </a:lnTo>
                  <a:lnTo>
                    <a:pt x="1394305" y="81279"/>
                  </a:lnTo>
                  <a:lnTo>
                    <a:pt x="1344101" y="83819"/>
                  </a:lnTo>
                  <a:lnTo>
                    <a:pt x="1295480" y="91439"/>
                  </a:lnTo>
                  <a:lnTo>
                    <a:pt x="1248730" y="102869"/>
                  </a:lnTo>
                  <a:lnTo>
                    <a:pt x="1204136" y="119379"/>
                  </a:lnTo>
                  <a:lnTo>
                    <a:pt x="1161986" y="139699"/>
                  </a:lnTo>
                  <a:lnTo>
                    <a:pt x="1122567" y="163829"/>
                  </a:lnTo>
                  <a:lnTo>
                    <a:pt x="1086164" y="191769"/>
                  </a:lnTo>
                  <a:lnTo>
                    <a:pt x="1053064" y="222249"/>
                  </a:lnTo>
                  <a:lnTo>
                    <a:pt x="1023554" y="256539"/>
                  </a:lnTo>
                  <a:lnTo>
                    <a:pt x="997921" y="293369"/>
                  </a:lnTo>
                  <a:lnTo>
                    <a:pt x="976450" y="331469"/>
                  </a:lnTo>
                  <a:lnTo>
                    <a:pt x="959429" y="373379"/>
                  </a:lnTo>
                  <a:lnTo>
                    <a:pt x="947143" y="416559"/>
                  </a:lnTo>
                  <a:lnTo>
                    <a:pt x="944669" y="439419"/>
                  </a:lnTo>
                  <a:close/>
                </a:path>
                <a:path w="12161520" h="1012189">
                  <a:moveTo>
                    <a:pt x="3443744" y="439419"/>
                  </a:moveTo>
                  <a:lnTo>
                    <a:pt x="3354777" y="439419"/>
                  </a:lnTo>
                  <a:lnTo>
                    <a:pt x="3359057" y="400049"/>
                  </a:lnTo>
                  <a:lnTo>
                    <a:pt x="3371446" y="355599"/>
                  </a:lnTo>
                  <a:lnTo>
                    <a:pt x="3388119" y="312419"/>
                  </a:lnTo>
                  <a:lnTo>
                    <a:pt x="3408854" y="270509"/>
                  </a:lnTo>
                  <a:lnTo>
                    <a:pt x="3433428" y="231139"/>
                  </a:lnTo>
                  <a:lnTo>
                    <a:pt x="3461619" y="194309"/>
                  </a:lnTo>
                  <a:lnTo>
                    <a:pt x="3493203" y="160019"/>
                  </a:lnTo>
                  <a:lnTo>
                    <a:pt x="3527957" y="128269"/>
                  </a:lnTo>
                  <a:lnTo>
                    <a:pt x="3565659" y="100329"/>
                  </a:lnTo>
                  <a:lnTo>
                    <a:pt x="3606085" y="74929"/>
                  </a:lnTo>
                  <a:lnTo>
                    <a:pt x="3649013" y="52069"/>
                  </a:lnTo>
                  <a:lnTo>
                    <a:pt x="3694220" y="34289"/>
                  </a:lnTo>
                  <a:lnTo>
                    <a:pt x="3741483" y="19049"/>
                  </a:lnTo>
                  <a:lnTo>
                    <a:pt x="3790580" y="8889"/>
                  </a:lnTo>
                  <a:lnTo>
                    <a:pt x="3841286" y="1269"/>
                  </a:lnTo>
                  <a:lnTo>
                    <a:pt x="3893379" y="0"/>
                  </a:lnTo>
                  <a:lnTo>
                    <a:pt x="3945472" y="1269"/>
                  </a:lnTo>
                  <a:lnTo>
                    <a:pt x="3996178" y="8889"/>
                  </a:lnTo>
                  <a:lnTo>
                    <a:pt x="4045274" y="19049"/>
                  </a:lnTo>
                  <a:lnTo>
                    <a:pt x="4092536" y="34289"/>
                  </a:lnTo>
                  <a:lnTo>
                    <a:pt x="4137743" y="52069"/>
                  </a:lnTo>
                  <a:lnTo>
                    <a:pt x="4180671" y="74929"/>
                  </a:lnTo>
                  <a:lnTo>
                    <a:pt x="4190777" y="81279"/>
                  </a:lnTo>
                  <a:lnTo>
                    <a:pt x="3893379" y="81279"/>
                  </a:lnTo>
                  <a:lnTo>
                    <a:pt x="3843175" y="83819"/>
                  </a:lnTo>
                  <a:lnTo>
                    <a:pt x="3794554" y="91439"/>
                  </a:lnTo>
                  <a:lnTo>
                    <a:pt x="3747803" y="102869"/>
                  </a:lnTo>
                  <a:lnTo>
                    <a:pt x="3703210" y="119379"/>
                  </a:lnTo>
                  <a:lnTo>
                    <a:pt x="3661060" y="139699"/>
                  </a:lnTo>
                  <a:lnTo>
                    <a:pt x="3621641" y="163829"/>
                  </a:lnTo>
                  <a:lnTo>
                    <a:pt x="3585238" y="191769"/>
                  </a:lnTo>
                  <a:lnTo>
                    <a:pt x="3552138" y="222249"/>
                  </a:lnTo>
                  <a:lnTo>
                    <a:pt x="3522628" y="256539"/>
                  </a:lnTo>
                  <a:lnTo>
                    <a:pt x="3496995" y="293369"/>
                  </a:lnTo>
                  <a:lnTo>
                    <a:pt x="3475524" y="331469"/>
                  </a:lnTo>
                  <a:lnTo>
                    <a:pt x="3458503" y="373379"/>
                  </a:lnTo>
                  <a:lnTo>
                    <a:pt x="3446217" y="416559"/>
                  </a:lnTo>
                  <a:lnTo>
                    <a:pt x="3443744" y="439419"/>
                  </a:lnTo>
                  <a:close/>
                </a:path>
                <a:path w="12161520" h="1012189">
                  <a:moveTo>
                    <a:pt x="5944870" y="581659"/>
                  </a:moveTo>
                  <a:lnTo>
                    <a:pt x="5855903" y="581659"/>
                  </a:lnTo>
                  <a:lnTo>
                    <a:pt x="5847047" y="501649"/>
                  </a:lnTo>
                  <a:lnTo>
                    <a:pt x="5853845" y="439419"/>
                  </a:lnTo>
                  <a:lnTo>
                    <a:pt x="5858128" y="400049"/>
                  </a:lnTo>
                  <a:lnTo>
                    <a:pt x="5870517" y="355599"/>
                  </a:lnTo>
                  <a:lnTo>
                    <a:pt x="5887190" y="312419"/>
                  </a:lnTo>
                  <a:lnTo>
                    <a:pt x="5907925" y="270509"/>
                  </a:lnTo>
                  <a:lnTo>
                    <a:pt x="5932499" y="231139"/>
                  </a:lnTo>
                  <a:lnTo>
                    <a:pt x="5960689" y="194309"/>
                  </a:lnTo>
                  <a:lnTo>
                    <a:pt x="5992273" y="160019"/>
                  </a:lnTo>
                  <a:lnTo>
                    <a:pt x="6027027" y="128269"/>
                  </a:lnTo>
                  <a:lnTo>
                    <a:pt x="6064729" y="100329"/>
                  </a:lnTo>
                  <a:lnTo>
                    <a:pt x="6105155" y="74929"/>
                  </a:lnTo>
                  <a:lnTo>
                    <a:pt x="6148083" y="52069"/>
                  </a:lnTo>
                  <a:lnTo>
                    <a:pt x="6193290" y="34289"/>
                  </a:lnTo>
                  <a:lnTo>
                    <a:pt x="6240553" y="19049"/>
                  </a:lnTo>
                  <a:lnTo>
                    <a:pt x="6289649" y="8889"/>
                  </a:lnTo>
                  <a:lnTo>
                    <a:pt x="6340356" y="1269"/>
                  </a:lnTo>
                  <a:lnTo>
                    <a:pt x="6392449" y="0"/>
                  </a:lnTo>
                  <a:lnTo>
                    <a:pt x="6444543" y="1269"/>
                  </a:lnTo>
                  <a:lnTo>
                    <a:pt x="6495249" y="8889"/>
                  </a:lnTo>
                  <a:lnTo>
                    <a:pt x="6544346" y="19049"/>
                  </a:lnTo>
                  <a:lnTo>
                    <a:pt x="6591609" y="34289"/>
                  </a:lnTo>
                  <a:lnTo>
                    <a:pt x="6636816" y="52069"/>
                  </a:lnTo>
                  <a:lnTo>
                    <a:pt x="6679744" y="74929"/>
                  </a:lnTo>
                  <a:lnTo>
                    <a:pt x="6689850" y="81279"/>
                  </a:lnTo>
                  <a:lnTo>
                    <a:pt x="6392449" y="81279"/>
                  </a:lnTo>
                  <a:lnTo>
                    <a:pt x="6342245" y="83819"/>
                  </a:lnTo>
                  <a:lnTo>
                    <a:pt x="6293624" y="91439"/>
                  </a:lnTo>
                  <a:lnTo>
                    <a:pt x="6246873" y="102869"/>
                  </a:lnTo>
                  <a:lnTo>
                    <a:pt x="6202280" y="119379"/>
                  </a:lnTo>
                  <a:lnTo>
                    <a:pt x="6160130" y="139699"/>
                  </a:lnTo>
                  <a:lnTo>
                    <a:pt x="6120711" y="163829"/>
                  </a:lnTo>
                  <a:lnTo>
                    <a:pt x="6084308" y="191769"/>
                  </a:lnTo>
                  <a:lnTo>
                    <a:pt x="6051208" y="222249"/>
                  </a:lnTo>
                  <a:lnTo>
                    <a:pt x="6021698" y="256539"/>
                  </a:lnTo>
                  <a:lnTo>
                    <a:pt x="5996065" y="293369"/>
                  </a:lnTo>
                  <a:lnTo>
                    <a:pt x="5974594" y="331469"/>
                  </a:lnTo>
                  <a:lnTo>
                    <a:pt x="5957573" y="373379"/>
                  </a:lnTo>
                  <a:lnTo>
                    <a:pt x="5945287" y="416559"/>
                  </a:lnTo>
                  <a:lnTo>
                    <a:pt x="5936015" y="501649"/>
                  </a:lnTo>
                  <a:lnTo>
                    <a:pt x="5944870" y="581659"/>
                  </a:lnTo>
                  <a:close/>
                </a:path>
                <a:path w="12161520" h="1012189">
                  <a:moveTo>
                    <a:pt x="8443943" y="581659"/>
                  </a:moveTo>
                  <a:lnTo>
                    <a:pt x="8354977" y="581659"/>
                  </a:lnTo>
                  <a:lnTo>
                    <a:pt x="8346120" y="501649"/>
                  </a:lnTo>
                  <a:lnTo>
                    <a:pt x="8352920" y="439419"/>
                  </a:lnTo>
                  <a:lnTo>
                    <a:pt x="8357200" y="400049"/>
                  </a:lnTo>
                  <a:lnTo>
                    <a:pt x="8369588" y="355599"/>
                  </a:lnTo>
                  <a:lnTo>
                    <a:pt x="8386261" y="312419"/>
                  </a:lnTo>
                  <a:lnTo>
                    <a:pt x="8406996" y="270509"/>
                  </a:lnTo>
                  <a:lnTo>
                    <a:pt x="8431571" y="231139"/>
                  </a:lnTo>
                  <a:lnTo>
                    <a:pt x="8459761" y="194309"/>
                  </a:lnTo>
                  <a:lnTo>
                    <a:pt x="8491345" y="160019"/>
                  </a:lnTo>
                  <a:lnTo>
                    <a:pt x="8526099" y="128269"/>
                  </a:lnTo>
                  <a:lnTo>
                    <a:pt x="8563801" y="100329"/>
                  </a:lnTo>
                  <a:lnTo>
                    <a:pt x="8604227" y="74929"/>
                  </a:lnTo>
                  <a:lnTo>
                    <a:pt x="8647155" y="52069"/>
                  </a:lnTo>
                  <a:lnTo>
                    <a:pt x="8692362" y="34289"/>
                  </a:lnTo>
                  <a:lnTo>
                    <a:pt x="8739626" y="19049"/>
                  </a:lnTo>
                  <a:lnTo>
                    <a:pt x="8788722" y="8889"/>
                  </a:lnTo>
                  <a:lnTo>
                    <a:pt x="8839428" y="1269"/>
                  </a:lnTo>
                  <a:lnTo>
                    <a:pt x="8891522" y="0"/>
                  </a:lnTo>
                  <a:lnTo>
                    <a:pt x="8943616" y="1269"/>
                  </a:lnTo>
                  <a:lnTo>
                    <a:pt x="8994322" y="8889"/>
                  </a:lnTo>
                  <a:lnTo>
                    <a:pt x="9043418" y="19049"/>
                  </a:lnTo>
                  <a:lnTo>
                    <a:pt x="9090681" y="34289"/>
                  </a:lnTo>
                  <a:lnTo>
                    <a:pt x="9135888" y="52069"/>
                  </a:lnTo>
                  <a:lnTo>
                    <a:pt x="9178817" y="74929"/>
                  </a:lnTo>
                  <a:lnTo>
                    <a:pt x="9188923" y="81279"/>
                  </a:lnTo>
                  <a:lnTo>
                    <a:pt x="8891522" y="81279"/>
                  </a:lnTo>
                  <a:lnTo>
                    <a:pt x="8841317" y="83819"/>
                  </a:lnTo>
                  <a:lnTo>
                    <a:pt x="8792696" y="91439"/>
                  </a:lnTo>
                  <a:lnTo>
                    <a:pt x="8745946" y="102869"/>
                  </a:lnTo>
                  <a:lnTo>
                    <a:pt x="8701352" y="119379"/>
                  </a:lnTo>
                  <a:lnTo>
                    <a:pt x="8659202" y="139699"/>
                  </a:lnTo>
                  <a:lnTo>
                    <a:pt x="8619783" y="163829"/>
                  </a:lnTo>
                  <a:lnTo>
                    <a:pt x="8583380" y="191769"/>
                  </a:lnTo>
                  <a:lnTo>
                    <a:pt x="8550280" y="222249"/>
                  </a:lnTo>
                  <a:lnTo>
                    <a:pt x="8520770" y="256539"/>
                  </a:lnTo>
                  <a:lnTo>
                    <a:pt x="8495137" y="293369"/>
                  </a:lnTo>
                  <a:lnTo>
                    <a:pt x="8473666" y="331469"/>
                  </a:lnTo>
                  <a:lnTo>
                    <a:pt x="8456645" y="373379"/>
                  </a:lnTo>
                  <a:lnTo>
                    <a:pt x="8444359" y="416559"/>
                  </a:lnTo>
                  <a:lnTo>
                    <a:pt x="8435088" y="501649"/>
                  </a:lnTo>
                  <a:lnTo>
                    <a:pt x="8443943" y="581659"/>
                  </a:lnTo>
                  <a:close/>
                </a:path>
                <a:path w="12161520" h="1012189">
                  <a:moveTo>
                    <a:pt x="10706992" y="439419"/>
                  </a:moveTo>
                  <a:lnTo>
                    <a:pt x="10606306" y="439419"/>
                  </a:lnTo>
                  <a:lnTo>
                    <a:pt x="10609534" y="408939"/>
                  </a:lnTo>
                  <a:lnTo>
                    <a:pt x="10621812" y="364489"/>
                  </a:lnTo>
                  <a:lnTo>
                    <a:pt x="10638335" y="321309"/>
                  </a:lnTo>
                  <a:lnTo>
                    <a:pt x="10658885" y="279399"/>
                  </a:lnTo>
                  <a:lnTo>
                    <a:pt x="10683239" y="241299"/>
                  </a:lnTo>
                  <a:lnTo>
                    <a:pt x="10711177" y="204469"/>
                  </a:lnTo>
                  <a:lnTo>
                    <a:pt x="10742478" y="170179"/>
                  </a:lnTo>
                  <a:lnTo>
                    <a:pt x="10776921" y="138429"/>
                  </a:lnTo>
                  <a:lnTo>
                    <a:pt x="10814285" y="109219"/>
                  </a:lnTo>
                  <a:lnTo>
                    <a:pt x="10854350" y="83819"/>
                  </a:lnTo>
                  <a:lnTo>
                    <a:pt x="10896893" y="62229"/>
                  </a:lnTo>
                  <a:lnTo>
                    <a:pt x="10941695" y="43179"/>
                  </a:lnTo>
                  <a:lnTo>
                    <a:pt x="10988535" y="27939"/>
                  </a:lnTo>
                  <a:lnTo>
                    <a:pt x="11037191" y="17779"/>
                  </a:lnTo>
                  <a:lnTo>
                    <a:pt x="11087444" y="11429"/>
                  </a:lnTo>
                  <a:lnTo>
                    <a:pt x="11139070" y="8889"/>
                  </a:lnTo>
                  <a:lnTo>
                    <a:pt x="11190697" y="11429"/>
                  </a:lnTo>
                  <a:lnTo>
                    <a:pt x="11240950" y="17779"/>
                  </a:lnTo>
                  <a:lnTo>
                    <a:pt x="11289606" y="27939"/>
                  </a:lnTo>
                  <a:lnTo>
                    <a:pt x="11336446" y="43179"/>
                  </a:lnTo>
                  <a:lnTo>
                    <a:pt x="11381248" y="62229"/>
                  </a:lnTo>
                  <a:lnTo>
                    <a:pt x="11423791" y="83819"/>
                  </a:lnTo>
                  <a:lnTo>
                    <a:pt x="11451836" y="101599"/>
                  </a:lnTo>
                  <a:lnTo>
                    <a:pt x="11139070" y="101599"/>
                  </a:lnTo>
                  <a:lnTo>
                    <a:pt x="11089179" y="104139"/>
                  </a:lnTo>
                  <a:lnTo>
                    <a:pt x="11040887" y="111759"/>
                  </a:lnTo>
                  <a:lnTo>
                    <a:pt x="10994485" y="123189"/>
                  </a:lnTo>
                  <a:lnTo>
                    <a:pt x="10950266" y="139699"/>
                  </a:lnTo>
                  <a:lnTo>
                    <a:pt x="10908523" y="160019"/>
                  </a:lnTo>
                  <a:lnTo>
                    <a:pt x="10869547" y="184149"/>
                  </a:lnTo>
                  <a:lnTo>
                    <a:pt x="10833631" y="210819"/>
                  </a:lnTo>
                  <a:lnTo>
                    <a:pt x="10801067" y="242569"/>
                  </a:lnTo>
                  <a:lnTo>
                    <a:pt x="10772148" y="275589"/>
                  </a:lnTo>
                  <a:lnTo>
                    <a:pt x="10747165" y="312419"/>
                  </a:lnTo>
                  <a:lnTo>
                    <a:pt x="10726410" y="351789"/>
                  </a:lnTo>
                  <a:lnTo>
                    <a:pt x="10706992" y="439419"/>
                  </a:lnTo>
                  <a:close/>
                </a:path>
                <a:path w="12161520" h="1012189">
                  <a:moveTo>
                    <a:pt x="944674" y="439419"/>
                  </a:moveTo>
                  <a:lnTo>
                    <a:pt x="947147" y="416559"/>
                  </a:lnTo>
                  <a:lnTo>
                    <a:pt x="959433" y="373379"/>
                  </a:lnTo>
                  <a:lnTo>
                    <a:pt x="976454" y="331469"/>
                  </a:lnTo>
                  <a:lnTo>
                    <a:pt x="997925" y="293369"/>
                  </a:lnTo>
                  <a:lnTo>
                    <a:pt x="1023559" y="256539"/>
                  </a:lnTo>
                  <a:lnTo>
                    <a:pt x="1053069" y="222249"/>
                  </a:lnTo>
                  <a:lnTo>
                    <a:pt x="1086169" y="191769"/>
                  </a:lnTo>
                  <a:lnTo>
                    <a:pt x="1122572" y="163829"/>
                  </a:lnTo>
                  <a:lnTo>
                    <a:pt x="1161991" y="139699"/>
                  </a:lnTo>
                  <a:lnTo>
                    <a:pt x="1204141" y="119379"/>
                  </a:lnTo>
                  <a:lnTo>
                    <a:pt x="1248734" y="102869"/>
                  </a:lnTo>
                  <a:lnTo>
                    <a:pt x="1295485" y="91439"/>
                  </a:lnTo>
                  <a:lnTo>
                    <a:pt x="1344106" y="83819"/>
                  </a:lnTo>
                  <a:lnTo>
                    <a:pt x="1394310" y="81279"/>
                  </a:lnTo>
                  <a:lnTo>
                    <a:pt x="1344106" y="83819"/>
                  </a:lnTo>
                  <a:lnTo>
                    <a:pt x="1295485" y="91439"/>
                  </a:lnTo>
                  <a:lnTo>
                    <a:pt x="1248735" y="102869"/>
                  </a:lnTo>
                  <a:lnTo>
                    <a:pt x="1204141" y="119379"/>
                  </a:lnTo>
                  <a:lnTo>
                    <a:pt x="1161991" y="139699"/>
                  </a:lnTo>
                  <a:lnTo>
                    <a:pt x="1122572" y="163829"/>
                  </a:lnTo>
                  <a:lnTo>
                    <a:pt x="1086169" y="191769"/>
                  </a:lnTo>
                  <a:lnTo>
                    <a:pt x="1053069" y="222249"/>
                  </a:lnTo>
                  <a:lnTo>
                    <a:pt x="1023559" y="256539"/>
                  </a:lnTo>
                  <a:lnTo>
                    <a:pt x="997926" y="293369"/>
                  </a:lnTo>
                  <a:lnTo>
                    <a:pt x="976455" y="331469"/>
                  </a:lnTo>
                  <a:lnTo>
                    <a:pt x="959434" y="373379"/>
                  </a:lnTo>
                  <a:lnTo>
                    <a:pt x="947148" y="416559"/>
                  </a:lnTo>
                  <a:lnTo>
                    <a:pt x="944674" y="439419"/>
                  </a:lnTo>
                  <a:close/>
                </a:path>
                <a:path w="12161520" h="1012189">
                  <a:moveTo>
                    <a:pt x="1705856" y="90169"/>
                  </a:moveTo>
                  <a:lnTo>
                    <a:pt x="1486296" y="90169"/>
                  </a:lnTo>
                  <a:lnTo>
                    <a:pt x="1477298" y="88899"/>
                  </a:lnTo>
                  <a:lnTo>
                    <a:pt x="1394345" y="81279"/>
                  </a:lnTo>
                  <a:lnTo>
                    <a:pt x="1691707" y="81279"/>
                  </a:lnTo>
                  <a:lnTo>
                    <a:pt x="1705856" y="90169"/>
                  </a:lnTo>
                  <a:close/>
                </a:path>
                <a:path w="12161520" h="1012189">
                  <a:moveTo>
                    <a:pt x="3443749" y="439419"/>
                  </a:moveTo>
                  <a:lnTo>
                    <a:pt x="3446222" y="416559"/>
                  </a:lnTo>
                  <a:lnTo>
                    <a:pt x="3458507" y="373379"/>
                  </a:lnTo>
                  <a:lnTo>
                    <a:pt x="3475529" y="331469"/>
                  </a:lnTo>
                  <a:lnTo>
                    <a:pt x="3496999" y="293369"/>
                  </a:lnTo>
                  <a:lnTo>
                    <a:pt x="3522633" y="256539"/>
                  </a:lnTo>
                  <a:lnTo>
                    <a:pt x="3552142" y="222249"/>
                  </a:lnTo>
                  <a:lnTo>
                    <a:pt x="3585242" y="191769"/>
                  </a:lnTo>
                  <a:lnTo>
                    <a:pt x="3621645" y="163829"/>
                  </a:lnTo>
                  <a:lnTo>
                    <a:pt x="3661065" y="139699"/>
                  </a:lnTo>
                  <a:lnTo>
                    <a:pt x="3703214" y="119379"/>
                  </a:lnTo>
                  <a:lnTo>
                    <a:pt x="3747808" y="102869"/>
                  </a:lnTo>
                  <a:lnTo>
                    <a:pt x="3794558" y="91439"/>
                  </a:lnTo>
                  <a:lnTo>
                    <a:pt x="3843179" y="83819"/>
                  </a:lnTo>
                  <a:lnTo>
                    <a:pt x="3893384" y="81279"/>
                  </a:lnTo>
                  <a:lnTo>
                    <a:pt x="3843181" y="83819"/>
                  </a:lnTo>
                  <a:lnTo>
                    <a:pt x="3794560" y="91439"/>
                  </a:lnTo>
                  <a:lnTo>
                    <a:pt x="3747809" y="102869"/>
                  </a:lnTo>
                  <a:lnTo>
                    <a:pt x="3703216" y="119379"/>
                  </a:lnTo>
                  <a:lnTo>
                    <a:pt x="3661066" y="139699"/>
                  </a:lnTo>
                  <a:lnTo>
                    <a:pt x="3621646" y="163829"/>
                  </a:lnTo>
                  <a:lnTo>
                    <a:pt x="3585243" y="191769"/>
                  </a:lnTo>
                  <a:lnTo>
                    <a:pt x="3552143" y="222249"/>
                  </a:lnTo>
                  <a:lnTo>
                    <a:pt x="3522633" y="256539"/>
                  </a:lnTo>
                  <a:lnTo>
                    <a:pt x="3497000" y="293369"/>
                  </a:lnTo>
                  <a:lnTo>
                    <a:pt x="3475529" y="331469"/>
                  </a:lnTo>
                  <a:lnTo>
                    <a:pt x="3458508" y="373379"/>
                  </a:lnTo>
                  <a:lnTo>
                    <a:pt x="3446223" y="416559"/>
                  </a:lnTo>
                  <a:lnTo>
                    <a:pt x="3443749" y="439419"/>
                  </a:lnTo>
                  <a:close/>
                </a:path>
                <a:path w="12161520" h="1012189">
                  <a:moveTo>
                    <a:pt x="4190777" y="922019"/>
                  </a:moveTo>
                  <a:lnTo>
                    <a:pt x="3893346" y="922019"/>
                  </a:lnTo>
                  <a:lnTo>
                    <a:pt x="3943585" y="919479"/>
                  </a:lnTo>
                  <a:lnTo>
                    <a:pt x="3992205" y="911859"/>
                  </a:lnTo>
                  <a:lnTo>
                    <a:pt x="4038955" y="899159"/>
                  </a:lnTo>
                  <a:lnTo>
                    <a:pt x="4083547" y="883919"/>
                  </a:lnTo>
                  <a:lnTo>
                    <a:pt x="4125697" y="863599"/>
                  </a:lnTo>
                  <a:lnTo>
                    <a:pt x="4165116" y="839469"/>
                  </a:lnTo>
                  <a:lnTo>
                    <a:pt x="4201518" y="811529"/>
                  </a:lnTo>
                  <a:lnTo>
                    <a:pt x="4234618" y="779779"/>
                  </a:lnTo>
                  <a:lnTo>
                    <a:pt x="4264128" y="746759"/>
                  </a:lnTo>
                  <a:lnTo>
                    <a:pt x="4289761" y="709929"/>
                  </a:lnTo>
                  <a:lnTo>
                    <a:pt x="4311232" y="670559"/>
                  </a:lnTo>
                  <a:lnTo>
                    <a:pt x="4328253" y="629919"/>
                  </a:lnTo>
                  <a:lnTo>
                    <a:pt x="4340538" y="585469"/>
                  </a:lnTo>
                  <a:lnTo>
                    <a:pt x="4349811" y="501649"/>
                  </a:lnTo>
                  <a:lnTo>
                    <a:pt x="4340535" y="416559"/>
                  </a:lnTo>
                  <a:lnTo>
                    <a:pt x="4299719" y="313689"/>
                  </a:lnTo>
                  <a:lnTo>
                    <a:pt x="4294723" y="300989"/>
                  </a:lnTo>
                  <a:lnTo>
                    <a:pt x="4285817" y="289559"/>
                  </a:lnTo>
                  <a:lnTo>
                    <a:pt x="4216134" y="204469"/>
                  </a:lnTo>
                  <a:lnTo>
                    <a:pt x="4148558" y="152399"/>
                  </a:lnTo>
                  <a:lnTo>
                    <a:pt x="4078938" y="118109"/>
                  </a:lnTo>
                  <a:lnTo>
                    <a:pt x="4071042" y="114299"/>
                  </a:lnTo>
                  <a:lnTo>
                    <a:pt x="4056990" y="110489"/>
                  </a:lnTo>
                  <a:lnTo>
                    <a:pt x="3999958" y="93979"/>
                  </a:lnTo>
                  <a:lnTo>
                    <a:pt x="3985365" y="90169"/>
                  </a:lnTo>
                  <a:lnTo>
                    <a:pt x="3976367" y="88899"/>
                  </a:lnTo>
                  <a:lnTo>
                    <a:pt x="3893419" y="81279"/>
                  </a:lnTo>
                  <a:lnTo>
                    <a:pt x="4190777" y="81279"/>
                  </a:lnTo>
                  <a:lnTo>
                    <a:pt x="4258798" y="128269"/>
                  </a:lnTo>
                  <a:lnTo>
                    <a:pt x="4293552" y="160019"/>
                  </a:lnTo>
                  <a:lnTo>
                    <a:pt x="4325136" y="194309"/>
                  </a:lnTo>
                  <a:lnTo>
                    <a:pt x="4353327" y="231139"/>
                  </a:lnTo>
                  <a:lnTo>
                    <a:pt x="4377901" y="270509"/>
                  </a:lnTo>
                  <a:lnTo>
                    <a:pt x="4398636" y="312419"/>
                  </a:lnTo>
                  <a:lnTo>
                    <a:pt x="4415309" y="355599"/>
                  </a:lnTo>
                  <a:lnTo>
                    <a:pt x="4427697" y="400049"/>
                  </a:lnTo>
                  <a:lnTo>
                    <a:pt x="4431978" y="439419"/>
                  </a:lnTo>
                  <a:lnTo>
                    <a:pt x="5853835" y="439419"/>
                  </a:lnTo>
                  <a:lnTo>
                    <a:pt x="5847046" y="501649"/>
                  </a:lnTo>
                  <a:lnTo>
                    <a:pt x="5855902" y="581659"/>
                  </a:lnTo>
                  <a:lnTo>
                    <a:pt x="4429922" y="581659"/>
                  </a:lnTo>
                  <a:lnTo>
                    <a:pt x="4415309" y="647699"/>
                  </a:lnTo>
                  <a:lnTo>
                    <a:pt x="4398636" y="690879"/>
                  </a:lnTo>
                  <a:lnTo>
                    <a:pt x="4377901" y="731519"/>
                  </a:lnTo>
                  <a:lnTo>
                    <a:pt x="4353326" y="770889"/>
                  </a:lnTo>
                  <a:lnTo>
                    <a:pt x="4325136" y="807719"/>
                  </a:lnTo>
                  <a:lnTo>
                    <a:pt x="4293552" y="842009"/>
                  </a:lnTo>
                  <a:lnTo>
                    <a:pt x="4258798" y="873759"/>
                  </a:lnTo>
                  <a:lnTo>
                    <a:pt x="4221096" y="902969"/>
                  </a:lnTo>
                  <a:lnTo>
                    <a:pt x="4190777" y="922019"/>
                  </a:lnTo>
                  <a:close/>
                </a:path>
                <a:path w="12161520" h="1012189">
                  <a:moveTo>
                    <a:pt x="5945144" y="417884"/>
                  </a:moveTo>
                  <a:lnTo>
                    <a:pt x="5957573" y="373379"/>
                  </a:lnTo>
                  <a:lnTo>
                    <a:pt x="5974594" y="331469"/>
                  </a:lnTo>
                  <a:lnTo>
                    <a:pt x="5996065" y="293369"/>
                  </a:lnTo>
                  <a:lnTo>
                    <a:pt x="6021698" y="256539"/>
                  </a:lnTo>
                  <a:lnTo>
                    <a:pt x="6051208" y="222249"/>
                  </a:lnTo>
                  <a:lnTo>
                    <a:pt x="6084308" y="191769"/>
                  </a:lnTo>
                  <a:lnTo>
                    <a:pt x="6120711" y="163829"/>
                  </a:lnTo>
                  <a:lnTo>
                    <a:pt x="6160130" y="139699"/>
                  </a:lnTo>
                  <a:lnTo>
                    <a:pt x="6202280" y="119379"/>
                  </a:lnTo>
                  <a:lnTo>
                    <a:pt x="6246873" y="102869"/>
                  </a:lnTo>
                  <a:lnTo>
                    <a:pt x="6293624" y="91439"/>
                  </a:lnTo>
                  <a:lnTo>
                    <a:pt x="6342245" y="83819"/>
                  </a:lnTo>
                  <a:lnTo>
                    <a:pt x="6392484" y="81279"/>
                  </a:lnTo>
                  <a:lnTo>
                    <a:pt x="6342246" y="83819"/>
                  </a:lnTo>
                  <a:lnTo>
                    <a:pt x="6293625" y="91439"/>
                  </a:lnTo>
                  <a:lnTo>
                    <a:pt x="6246875" y="102869"/>
                  </a:lnTo>
                  <a:lnTo>
                    <a:pt x="6202281" y="119379"/>
                  </a:lnTo>
                  <a:lnTo>
                    <a:pt x="6160131" y="139699"/>
                  </a:lnTo>
                  <a:lnTo>
                    <a:pt x="6120712" y="163829"/>
                  </a:lnTo>
                  <a:lnTo>
                    <a:pt x="6084309" y="191769"/>
                  </a:lnTo>
                  <a:lnTo>
                    <a:pt x="6051209" y="222249"/>
                  </a:lnTo>
                  <a:lnTo>
                    <a:pt x="6021699" y="256539"/>
                  </a:lnTo>
                  <a:lnTo>
                    <a:pt x="5996066" y="293369"/>
                  </a:lnTo>
                  <a:lnTo>
                    <a:pt x="5974595" y="331469"/>
                  </a:lnTo>
                  <a:lnTo>
                    <a:pt x="5957574" y="373379"/>
                  </a:lnTo>
                  <a:lnTo>
                    <a:pt x="5945288" y="416559"/>
                  </a:lnTo>
                  <a:lnTo>
                    <a:pt x="5945144" y="417884"/>
                  </a:lnTo>
                  <a:close/>
                </a:path>
                <a:path w="12161520" h="1012189">
                  <a:moveTo>
                    <a:pt x="6689849" y="922019"/>
                  </a:moveTo>
                  <a:lnTo>
                    <a:pt x="6392415" y="922019"/>
                  </a:lnTo>
                  <a:lnTo>
                    <a:pt x="6442653" y="919479"/>
                  </a:lnTo>
                  <a:lnTo>
                    <a:pt x="6491274" y="911859"/>
                  </a:lnTo>
                  <a:lnTo>
                    <a:pt x="6538025" y="899159"/>
                  </a:lnTo>
                  <a:lnTo>
                    <a:pt x="6582618" y="883919"/>
                  </a:lnTo>
                  <a:lnTo>
                    <a:pt x="6624768" y="863599"/>
                  </a:lnTo>
                  <a:lnTo>
                    <a:pt x="6664188" y="839469"/>
                  </a:lnTo>
                  <a:lnTo>
                    <a:pt x="6700591" y="811529"/>
                  </a:lnTo>
                  <a:lnTo>
                    <a:pt x="6733690" y="779779"/>
                  </a:lnTo>
                  <a:lnTo>
                    <a:pt x="6763200" y="746759"/>
                  </a:lnTo>
                  <a:lnTo>
                    <a:pt x="6788834" y="709929"/>
                  </a:lnTo>
                  <a:lnTo>
                    <a:pt x="6810305" y="670559"/>
                  </a:lnTo>
                  <a:lnTo>
                    <a:pt x="6827326" y="629919"/>
                  </a:lnTo>
                  <a:lnTo>
                    <a:pt x="6839611" y="585469"/>
                  </a:lnTo>
                  <a:lnTo>
                    <a:pt x="6848884" y="501649"/>
                  </a:lnTo>
                  <a:lnTo>
                    <a:pt x="6839607" y="416559"/>
                  </a:lnTo>
                  <a:lnTo>
                    <a:pt x="6798792" y="313689"/>
                  </a:lnTo>
                  <a:lnTo>
                    <a:pt x="6793796" y="300989"/>
                  </a:lnTo>
                  <a:lnTo>
                    <a:pt x="6784890" y="289559"/>
                  </a:lnTo>
                  <a:lnTo>
                    <a:pt x="6715207" y="204469"/>
                  </a:lnTo>
                  <a:lnTo>
                    <a:pt x="6699347" y="190499"/>
                  </a:lnTo>
                  <a:lnTo>
                    <a:pt x="6682785" y="177799"/>
                  </a:lnTo>
                  <a:lnTo>
                    <a:pt x="6665542" y="165099"/>
                  </a:lnTo>
                  <a:lnTo>
                    <a:pt x="6647847" y="152564"/>
                  </a:lnTo>
                  <a:lnTo>
                    <a:pt x="6647647" y="152399"/>
                  </a:lnTo>
                  <a:lnTo>
                    <a:pt x="6578010" y="118109"/>
                  </a:lnTo>
                  <a:lnTo>
                    <a:pt x="6570115" y="114299"/>
                  </a:lnTo>
                  <a:lnTo>
                    <a:pt x="6556063" y="110489"/>
                  </a:lnTo>
                  <a:lnTo>
                    <a:pt x="6499030" y="93979"/>
                  </a:lnTo>
                  <a:lnTo>
                    <a:pt x="6484437" y="90169"/>
                  </a:lnTo>
                  <a:lnTo>
                    <a:pt x="6475437" y="88899"/>
                  </a:lnTo>
                  <a:lnTo>
                    <a:pt x="6392484" y="81279"/>
                  </a:lnTo>
                  <a:lnTo>
                    <a:pt x="6689850" y="81279"/>
                  </a:lnTo>
                  <a:lnTo>
                    <a:pt x="6757872" y="128269"/>
                  </a:lnTo>
                  <a:lnTo>
                    <a:pt x="6792626" y="160019"/>
                  </a:lnTo>
                  <a:lnTo>
                    <a:pt x="6824210" y="194309"/>
                  </a:lnTo>
                  <a:lnTo>
                    <a:pt x="6852400" y="231139"/>
                  </a:lnTo>
                  <a:lnTo>
                    <a:pt x="6876975" y="270509"/>
                  </a:lnTo>
                  <a:lnTo>
                    <a:pt x="6897710" y="312419"/>
                  </a:lnTo>
                  <a:lnTo>
                    <a:pt x="6914383" y="355599"/>
                  </a:lnTo>
                  <a:lnTo>
                    <a:pt x="6926771" y="400049"/>
                  </a:lnTo>
                  <a:lnTo>
                    <a:pt x="6931052" y="439419"/>
                  </a:lnTo>
                  <a:lnTo>
                    <a:pt x="8352919" y="439419"/>
                  </a:lnTo>
                  <a:lnTo>
                    <a:pt x="8346119" y="501649"/>
                  </a:lnTo>
                  <a:lnTo>
                    <a:pt x="8354975" y="581659"/>
                  </a:lnTo>
                  <a:lnTo>
                    <a:pt x="6928995" y="581659"/>
                  </a:lnTo>
                  <a:lnTo>
                    <a:pt x="6914382" y="647699"/>
                  </a:lnTo>
                  <a:lnTo>
                    <a:pt x="6897709" y="690879"/>
                  </a:lnTo>
                  <a:lnTo>
                    <a:pt x="6876974" y="731519"/>
                  </a:lnTo>
                  <a:lnTo>
                    <a:pt x="6852400" y="770889"/>
                  </a:lnTo>
                  <a:lnTo>
                    <a:pt x="6824209" y="807719"/>
                  </a:lnTo>
                  <a:lnTo>
                    <a:pt x="6792625" y="842009"/>
                  </a:lnTo>
                  <a:lnTo>
                    <a:pt x="6757871" y="873759"/>
                  </a:lnTo>
                  <a:lnTo>
                    <a:pt x="6720169" y="902969"/>
                  </a:lnTo>
                  <a:lnTo>
                    <a:pt x="6689849" y="922019"/>
                  </a:lnTo>
                  <a:close/>
                </a:path>
                <a:path w="12161520" h="1012189">
                  <a:moveTo>
                    <a:pt x="8444246" y="417619"/>
                  </a:moveTo>
                  <a:lnTo>
                    <a:pt x="8456646" y="373379"/>
                  </a:lnTo>
                  <a:lnTo>
                    <a:pt x="8473667" y="331469"/>
                  </a:lnTo>
                  <a:lnTo>
                    <a:pt x="8495138" y="293369"/>
                  </a:lnTo>
                  <a:lnTo>
                    <a:pt x="8520771" y="256539"/>
                  </a:lnTo>
                  <a:lnTo>
                    <a:pt x="8550281" y="222249"/>
                  </a:lnTo>
                  <a:lnTo>
                    <a:pt x="8583381" y="191769"/>
                  </a:lnTo>
                  <a:lnTo>
                    <a:pt x="8619784" y="163829"/>
                  </a:lnTo>
                  <a:lnTo>
                    <a:pt x="8659203" y="139699"/>
                  </a:lnTo>
                  <a:lnTo>
                    <a:pt x="8701353" y="119379"/>
                  </a:lnTo>
                  <a:lnTo>
                    <a:pt x="8745946" y="102869"/>
                  </a:lnTo>
                  <a:lnTo>
                    <a:pt x="8792696" y="91439"/>
                  </a:lnTo>
                  <a:lnTo>
                    <a:pt x="8841317" y="83819"/>
                  </a:lnTo>
                  <a:lnTo>
                    <a:pt x="8891557" y="81279"/>
                  </a:lnTo>
                  <a:lnTo>
                    <a:pt x="8841319" y="83819"/>
                  </a:lnTo>
                  <a:lnTo>
                    <a:pt x="8792698" y="91439"/>
                  </a:lnTo>
                  <a:lnTo>
                    <a:pt x="8745948" y="102869"/>
                  </a:lnTo>
                  <a:lnTo>
                    <a:pt x="8701354" y="119379"/>
                  </a:lnTo>
                  <a:lnTo>
                    <a:pt x="8659205" y="139699"/>
                  </a:lnTo>
                  <a:lnTo>
                    <a:pt x="8619785" y="163829"/>
                  </a:lnTo>
                  <a:lnTo>
                    <a:pt x="8583382" y="191769"/>
                  </a:lnTo>
                  <a:lnTo>
                    <a:pt x="8550282" y="222249"/>
                  </a:lnTo>
                  <a:lnTo>
                    <a:pt x="8520772" y="256539"/>
                  </a:lnTo>
                  <a:lnTo>
                    <a:pt x="8495138" y="293369"/>
                  </a:lnTo>
                  <a:lnTo>
                    <a:pt x="8473668" y="331469"/>
                  </a:lnTo>
                  <a:lnTo>
                    <a:pt x="8456646" y="373379"/>
                  </a:lnTo>
                  <a:lnTo>
                    <a:pt x="8444361" y="416559"/>
                  </a:lnTo>
                  <a:lnTo>
                    <a:pt x="8444246" y="417619"/>
                  </a:lnTo>
                  <a:close/>
                </a:path>
                <a:path w="12161520" h="1012189">
                  <a:moveTo>
                    <a:pt x="9243235" y="118109"/>
                  </a:moveTo>
                  <a:lnTo>
                    <a:pt x="9077084" y="118109"/>
                  </a:lnTo>
                  <a:lnTo>
                    <a:pt x="9069188" y="114299"/>
                  </a:lnTo>
                  <a:lnTo>
                    <a:pt x="9055135" y="110489"/>
                  </a:lnTo>
                  <a:lnTo>
                    <a:pt x="8998104" y="93979"/>
                  </a:lnTo>
                  <a:lnTo>
                    <a:pt x="8983510" y="90169"/>
                  </a:lnTo>
                  <a:lnTo>
                    <a:pt x="8974511" y="88899"/>
                  </a:lnTo>
                  <a:lnTo>
                    <a:pt x="8891557" y="81279"/>
                  </a:lnTo>
                  <a:lnTo>
                    <a:pt x="9188923" y="81279"/>
                  </a:lnTo>
                  <a:lnTo>
                    <a:pt x="9219243" y="100329"/>
                  </a:lnTo>
                  <a:lnTo>
                    <a:pt x="9243235" y="118109"/>
                  </a:lnTo>
                  <a:close/>
                </a:path>
                <a:path w="12161520" h="1012189">
                  <a:moveTo>
                    <a:pt x="1691705" y="922019"/>
                  </a:moveTo>
                  <a:lnTo>
                    <a:pt x="1394272" y="922019"/>
                  </a:lnTo>
                  <a:lnTo>
                    <a:pt x="1455293" y="918209"/>
                  </a:lnTo>
                  <a:lnTo>
                    <a:pt x="1475110" y="914398"/>
                  </a:lnTo>
                  <a:lnTo>
                    <a:pt x="1551243" y="896619"/>
                  </a:lnTo>
                  <a:lnTo>
                    <a:pt x="1621498" y="866139"/>
                  </a:lnTo>
                  <a:lnTo>
                    <a:pt x="1667397" y="838199"/>
                  </a:lnTo>
                  <a:lnTo>
                    <a:pt x="1709218" y="805179"/>
                  </a:lnTo>
                  <a:lnTo>
                    <a:pt x="1746513" y="768349"/>
                  </a:lnTo>
                  <a:lnTo>
                    <a:pt x="1778833" y="727709"/>
                  </a:lnTo>
                  <a:lnTo>
                    <a:pt x="1805731" y="683259"/>
                  </a:lnTo>
                  <a:lnTo>
                    <a:pt x="1826758" y="636269"/>
                  </a:lnTo>
                  <a:lnTo>
                    <a:pt x="1841466" y="585469"/>
                  </a:lnTo>
                  <a:lnTo>
                    <a:pt x="1850744" y="501649"/>
                  </a:lnTo>
                  <a:lnTo>
                    <a:pt x="1841469" y="416559"/>
                  </a:lnTo>
                  <a:lnTo>
                    <a:pt x="1800643" y="313689"/>
                  </a:lnTo>
                  <a:lnTo>
                    <a:pt x="1717055" y="204469"/>
                  </a:lnTo>
                  <a:lnTo>
                    <a:pt x="1684641" y="177799"/>
                  </a:lnTo>
                  <a:lnTo>
                    <a:pt x="1649502" y="152399"/>
                  </a:lnTo>
                  <a:lnTo>
                    <a:pt x="1579860" y="118109"/>
                  </a:lnTo>
                  <a:lnTo>
                    <a:pt x="1500884" y="93979"/>
                  </a:lnTo>
                  <a:lnTo>
                    <a:pt x="1477308" y="88902"/>
                  </a:lnTo>
                  <a:lnTo>
                    <a:pt x="1486296" y="90169"/>
                  </a:lnTo>
                  <a:lnTo>
                    <a:pt x="1705856" y="90169"/>
                  </a:lnTo>
                  <a:lnTo>
                    <a:pt x="1722027" y="100329"/>
                  </a:lnTo>
                  <a:lnTo>
                    <a:pt x="1759729" y="128269"/>
                  </a:lnTo>
                  <a:lnTo>
                    <a:pt x="1794483" y="160019"/>
                  </a:lnTo>
                  <a:lnTo>
                    <a:pt x="1826067" y="194309"/>
                  </a:lnTo>
                  <a:lnTo>
                    <a:pt x="1854257" y="231139"/>
                  </a:lnTo>
                  <a:lnTo>
                    <a:pt x="1878831" y="270509"/>
                  </a:lnTo>
                  <a:lnTo>
                    <a:pt x="1899566" y="312419"/>
                  </a:lnTo>
                  <a:lnTo>
                    <a:pt x="1916239" y="355599"/>
                  </a:lnTo>
                  <a:lnTo>
                    <a:pt x="1928627" y="400049"/>
                  </a:lnTo>
                  <a:lnTo>
                    <a:pt x="1932908" y="439419"/>
                  </a:lnTo>
                  <a:lnTo>
                    <a:pt x="3354776" y="439419"/>
                  </a:lnTo>
                  <a:lnTo>
                    <a:pt x="3347977" y="501649"/>
                  </a:lnTo>
                  <a:lnTo>
                    <a:pt x="3356832" y="581659"/>
                  </a:lnTo>
                  <a:lnTo>
                    <a:pt x="1930849" y="581659"/>
                  </a:lnTo>
                  <a:lnTo>
                    <a:pt x="1916236" y="647699"/>
                  </a:lnTo>
                  <a:lnTo>
                    <a:pt x="1899563" y="690879"/>
                  </a:lnTo>
                  <a:lnTo>
                    <a:pt x="1878828" y="731519"/>
                  </a:lnTo>
                  <a:lnTo>
                    <a:pt x="1854254" y="770889"/>
                  </a:lnTo>
                  <a:lnTo>
                    <a:pt x="1826064" y="807719"/>
                  </a:lnTo>
                  <a:lnTo>
                    <a:pt x="1794480" y="842009"/>
                  </a:lnTo>
                  <a:lnTo>
                    <a:pt x="1759726" y="873759"/>
                  </a:lnTo>
                  <a:lnTo>
                    <a:pt x="1722025" y="902969"/>
                  </a:lnTo>
                  <a:lnTo>
                    <a:pt x="1691705" y="922019"/>
                  </a:lnTo>
                  <a:close/>
                </a:path>
                <a:path w="12161520" h="1012189">
                  <a:moveTo>
                    <a:pt x="6499030" y="93979"/>
                  </a:moveTo>
                  <a:lnTo>
                    <a:pt x="6475449" y="88902"/>
                  </a:lnTo>
                  <a:lnTo>
                    <a:pt x="6484436" y="90169"/>
                  </a:lnTo>
                  <a:lnTo>
                    <a:pt x="6499030" y="93979"/>
                  </a:lnTo>
                  <a:close/>
                </a:path>
                <a:path w="12161520" h="1012189">
                  <a:moveTo>
                    <a:pt x="8998104" y="93979"/>
                  </a:moveTo>
                  <a:lnTo>
                    <a:pt x="8974524" y="88902"/>
                  </a:lnTo>
                  <a:lnTo>
                    <a:pt x="8983509" y="90169"/>
                  </a:lnTo>
                  <a:lnTo>
                    <a:pt x="8998104" y="93979"/>
                  </a:lnTo>
                  <a:close/>
                </a:path>
                <a:path w="12161520" h="1012189">
                  <a:moveTo>
                    <a:pt x="3999958" y="93979"/>
                  </a:moveTo>
                  <a:lnTo>
                    <a:pt x="3976380" y="88902"/>
                  </a:lnTo>
                  <a:lnTo>
                    <a:pt x="3985364" y="90169"/>
                  </a:lnTo>
                  <a:lnTo>
                    <a:pt x="3999958" y="93979"/>
                  </a:lnTo>
                  <a:close/>
                </a:path>
                <a:path w="12161520" h="1012189">
                  <a:moveTo>
                    <a:pt x="11671236" y="434339"/>
                  </a:moveTo>
                  <a:lnTo>
                    <a:pt x="11569931" y="434339"/>
                  </a:lnTo>
                  <a:lnTo>
                    <a:pt x="11551731" y="351789"/>
                  </a:lnTo>
                  <a:lnTo>
                    <a:pt x="11530977" y="312419"/>
                  </a:lnTo>
                  <a:lnTo>
                    <a:pt x="11505994" y="275589"/>
                  </a:lnTo>
                  <a:lnTo>
                    <a:pt x="11477074" y="242569"/>
                  </a:lnTo>
                  <a:lnTo>
                    <a:pt x="11444510" y="210819"/>
                  </a:lnTo>
                  <a:lnTo>
                    <a:pt x="11408594" y="184149"/>
                  </a:lnTo>
                  <a:lnTo>
                    <a:pt x="11369618" y="160019"/>
                  </a:lnTo>
                  <a:lnTo>
                    <a:pt x="11327874" y="139699"/>
                  </a:lnTo>
                  <a:lnTo>
                    <a:pt x="11283656" y="123189"/>
                  </a:lnTo>
                  <a:lnTo>
                    <a:pt x="11237254" y="111759"/>
                  </a:lnTo>
                  <a:lnTo>
                    <a:pt x="11188961" y="104139"/>
                  </a:lnTo>
                  <a:lnTo>
                    <a:pt x="11139070" y="101599"/>
                  </a:lnTo>
                  <a:lnTo>
                    <a:pt x="11451836" y="101599"/>
                  </a:lnTo>
                  <a:lnTo>
                    <a:pt x="11501220" y="138429"/>
                  </a:lnTo>
                  <a:lnTo>
                    <a:pt x="11535663" y="170179"/>
                  </a:lnTo>
                  <a:lnTo>
                    <a:pt x="11566964" y="204469"/>
                  </a:lnTo>
                  <a:lnTo>
                    <a:pt x="11594901" y="241299"/>
                  </a:lnTo>
                  <a:lnTo>
                    <a:pt x="11619256" y="279399"/>
                  </a:lnTo>
                  <a:lnTo>
                    <a:pt x="11639805" y="321309"/>
                  </a:lnTo>
                  <a:lnTo>
                    <a:pt x="11656329" y="364489"/>
                  </a:lnTo>
                  <a:lnTo>
                    <a:pt x="11668606" y="408939"/>
                  </a:lnTo>
                  <a:lnTo>
                    <a:pt x="11671236" y="434339"/>
                  </a:lnTo>
                  <a:close/>
                </a:path>
                <a:path w="12161520" h="1012189">
                  <a:moveTo>
                    <a:pt x="4078938" y="118109"/>
                  </a:moveTo>
                  <a:lnTo>
                    <a:pt x="4057015" y="110498"/>
                  </a:lnTo>
                  <a:lnTo>
                    <a:pt x="4071042" y="114299"/>
                  </a:lnTo>
                  <a:lnTo>
                    <a:pt x="4078938" y="118109"/>
                  </a:lnTo>
                  <a:close/>
                </a:path>
                <a:path w="12161520" h="1012189">
                  <a:moveTo>
                    <a:pt x="9076597" y="117940"/>
                  </a:moveTo>
                  <a:lnTo>
                    <a:pt x="9055166" y="110500"/>
                  </a:lnTo>
                  <a:lnTo>
                    <a:pt x="9069188" y="114299"/>
                  </a:lnTo>
                  <a:lnTo>
                    <a:pt x="9076597" y="117940"/>
                  </a:lnTo>
                  <a:close/>
                </a:path>
                <a:path w="12161520" h="1012189">
                  <a:moveTo>
                    <a:pt x="6578010" y="118109"/>
                  </a:moveTo>
                  <a:lnTo>
                    <a:pt x="6556096" y="110501"/>
                  </a:lnTo>
                  <a:lnTo>
                    <a:pt x="6570114" y="114299"/>
                  </a:lnTo>
                  <a:lnTo>
                    <a:pt x="6578010" y="118109"/>
                  </a:lnTo>
                  <a:close/>
                </a:path>
                <a:path w="12161520" h="1012189">
                  <a:moveTo>
                    <a:pt x="9188923" y="922019"/>
                  </a:moveTo>
                  <a:lnTo>
                    <a:pt x="8891489" y="922019"/>
                  </a:lnTo>
                  <a:lnTo>
                    <a:pt x="8941727" y="919479"/>
                  </a:lnTo>
                  <a:lnTo>
                    <a:pt x="8990348" y="911859"/>
                  </a:lnTo>
                  <a:lnTo>
                    <a:pt x="9037099" y="899159"/>
                  </a:lnTo>
                  <a:lnTo>
                    <a:pt x="9081692" y="883919"/>
                  </a:lnTo>
                  <a:lnTo>
                    <a:pt x="9123842" y="863599"/>
                  </a:lnTo>
                  <a:lnTo>
                    <a:pt x="9163262" y="839469"/>
                  </a:lnTo>
                  <a:lnTo>
                    <a:pt x="9199665" y="811529"/>
                  </a:lnTo>
                  <a:lnTo>
                    <a:pt x="9232765" y="779779"/>
                  </a:lnTo>
                  <a:lnTo>
                    <a:pt x="9262275" y="746759"/>
                  </a:lnTo>
                  <a:lnTo>
                    <a:pt x="9287908" y="709929"/>
                  </a:lnTo>
                  <a:lnTo>
                    <a:pt x="9309379" y="670559"/>
                  </a:lnTo>
                  <a:lnTo>
                    <a:pt x="9326400" y="629919"/>
                  </a:lnTo>
                  <a:lnTo>
                    <a:pt x="9338685" y="585469"/>
                  </a:lnTo>
                  <a:lnTo>
                    <a:pt x="9347959" y="501649"/>
                  </a:lnTo>
                  <a:lnTo>
                    <a:pt x="9338681" y="416559"/>
                  </a:lnTo>
                  <a:lnTo>
                    <a:pt x="9292869" y="300989"/>
                  </a:lnTo>
                  <a:lnTo>
                    <a:pt x="9283963" y="289559"/>
                  </a:lnTo>
                  <a:lnTo>
                    <a:pt x="9214271" y="204469"/>
                  </a:lnTo>
                  <a:lnTo>
                    <a:pt x="9146713" y="152399"/>
                  </a:lnTo>
                  <a:lnTo>
                    <a:pt x="9076597" y="117940"/>
                  </a:lnTo>
                  <a:lnTo>
                    <a:pt x="9077084" y="118109"/>
                  </a:lnTo>
                  <a:lnTo>
                    <a:pt x="9243235" y="118109"/>
                  </a:lnTo>
                  <a:lnTo>
                    <a:pt x="9291699" y="160019"/>
                  </a:lnTo>
                  <a:lnTo>
                    <a:pt x="9323283" y="194309"/>
                  </a:lnTo>
                  <a:lnTo>
                    <a:pt x="9351473" y="231139"/>
                  </a:lnTo>
                  <a:lnTo>
                    <a:pt x="9376047" y="270509"/>
                  </a:lnTo>
                  <a:lnTo>
                    <a:pt x="9396782" y="312419"/>
                  </a:lnTo>
                  <a:lnTo>
                    <a:pt x="9413455" y="355599"/>
                  </a:lnTo>
                  <a:lnTo>
                    <a:pt x="9425843" y="400049"/>
                  </a:lnTo>
                  <a:lnTo>
                    <a:pt x="9430124" y="439419"/>
                  </a:lnTo>
                  <a:lnTo>
                    <a:pt x="12160974" y="439419"/>
                  </a:lnTo>
                  <a:lnTo>
                    <a:pt x="12160974" y="579119"/>
                  </a:lnTo>
                  <a:lnTo>
                    <a:pt x="11343496" y="579119"/>
                  </a:lnTo>
                  <a:lnTo>
                    <a:pt x="11343496" y="581659"/>
                  </a:lnTo>
                  <a:lnTo>
                    <a:pt x="9428068" y="581659"/>
                  </a:lnTo>
                  <a:lnTo>
                    <a:pt x="9425843" y="601979"/>
                  </a:lnTo>
                  <a:lnTo>
                    <a:pt x="9413455" y="647699"/>
                  </a:lnTo>
                  <a:lnTo>
                    <a:pt x="9396782" y="690879"/>
                  </a:lnTo>
                  <a:lnTo>
                    <a:pt x="9376047" y="731519"/>
                  </a:lnTo>
                  <a:lnTo>
                    <a:pt x="9351473" y="770889"/>
                  </a:lnTo>
                  <a:lnTo>
                    <a:pt x="9323283" y="807719"/>
                  </a:lnTo>
                  <a:lnTo>
                    <a:pt x="9291699" y="842009"/>
                  </a:lnTo>
                  <a:lnTo>
                    <a:pt x="9256945" y="873759"/>
                  </a:lnTo>
                  <a:lnTo>
                    <a:pt x="9219243" y="902969"/>
                  </a:lnTo>
                  <a:lnTo>
                    <a:pt x="9188923" y="922019"/>
                  </a:lnTo>
                  <a:close/>
                </a:path>
                <a:path w="12161520" h="1012189">
                  <a:moveTo>
                    <a:pt x="6647847" y="152564"/>
                  </a:moveTo>
                  <a:lnTo>
                    <a:pt x="6647614" y="152399"/>
                  </a:lnTo>
                  <a:lnTo>
                    <a:pt x="6647847" y="152564"/>
                  </a:lnTo>
                  <a:close/>
                </a:path>
                <a:path w="12161520" h="1012189">
                  <a:moveTo>
                    <a:pt x="4299719" y="313689"/>
                  </a:moveTo>
                  <a:lnTo>
                    <a:pt x="4285820" y="289563"/>
                  </a:lnTo>
                  <a:lnTo>
                    <a:pt x="4294723" y="300989"/>
                  </a:lnTo>
                  <a:lnTo>
                    <a:pt x="4299719" y="313689"/>
                  </a:lnTo>
                  <a:close/>
                </a:path>
                <a:path w="12161520" h="1012189">
                  <a:moveTo>
                    <a:pt x="9297864" y="313689"/>
                  </a:moveTo>
                  <a:lnTo>
                    <a:pt x="9283970" y="289571"/>
                  </a:lnTo>
                  <a:lnTo>
                    <a:pt x="9292869" y="300989"/>
                  </a:lnTo>
                  <a:lnTo>
                    <a:pt x="9297864" y="313689"/>
                  </a:lnTo>
                  <a:close/>
                </a:path>
                <a:path w="12161520" h="1012189">
                  <a:moveTo>
                    <a:pt x="6798792" y="313689"/>
                  </a:moveTo>
                  <a:lnTo>
                    <a:pt x="6784903" y="289582"/>
                  </a:lnTo>
                  <a:lnTo>
                    <a:pt x="6793795" y="300989"/>
                  </a:lnTo>
                  <a:lnTo>
                    <a:pt x="6798792" y="313689"/>
                  </a:lnTo>
                  <a:close/>
                </a:path>
                <a:path w="12161520" h="1012189">
                  <a:moveTo>
                    <a:pt x="12160974" y="439419"/>
                  </a:moveTo>
                  <a:lnTo>
                    <a:pt x="10899885" y="439419"/>
                  </a:lnTo>
                  <a:lnTo>
                    <a:pt x="10899885" y="434339"/>
                  </a:lnTo>
                  <a:lnTo>
                    <a:pt x="12160974" y="434339"/>
                  </a:lnTo>
                  <a:lnTo>
                    <a:pt x="12160974" y="439419"/>
                  </a:lnTo>
                  <a:close/>
                </a:path>
                <a:path w="12161520" h="1012189">
                  <a:moveTo>
                    <a:pt x="857759" y="581659"/>
                  </a:moveTo>
                  <a:lnTo>
                    <a:pt x="0" y="581659"/>
                  </a:lnTo>
                  <a:lnTo>
                    <a:pt x="0" y="439419"/>
                  </a:lnTo>
                  <a:lnTo>
                    <a:pt x="855703" y="439419"/>
                  </a:lnTo>
                  <a:lnTo>
                    <a:pt x="848904" y="501649"/>
                  </a:lnTo>
                  <a:lnTo>
                    <a:pt x="857759" y="581659"/>
                  </a:lnTo>
                  <a:close/>
                </a:path>
                <a:path w="12161520" h="1012189">
                  <a:moveTo>
                    <a:pt x="946728" y="581659"/>
                  </a:moveTo>
                  <a:lnTo>
                    <a:pt x="857762" y="581659"/>
                  </a:lnTo>
                  <a:lnTo>
                    <a:pt x="848907" y="501649"/>
                  </a:lnTo>
                  <a:lnTo>
                    <a:pt x="855706" y="439419"/>
                  </a:lnTo>
                  <a:lnTo>
                    <a:pt x="944672" y="439419"/>
                  </a:lnTo>
                  <a:lnTo>
                    <a:pt x="937873" y="501649"/>
                  </a:lnTo>
                  <a:lnTo>
                    <a:pt x="946728" y="581659"/>
                  </a:lnTo>
                  <a:close/>
                </a:path>
                <a:path w="12161520" h="1012189">
                  <a:moveTo>
                    <a:pt x="1845176" y="551941"/>
                  </a:moveTo>
                  <a:lnTo>
                    <a:pt x="1850741" y="501649"/>
                  </a:lnTo>
                  <a:lnTo>
                    <a:pt x="1843942" y="439419"/>
                  </a:lnTo>
                  <a:lnTo>
                    <a:pt x="1850742" y="501649"/>
                  </a:lnTo>
                  <a:lnTo>
                    <a:pt x="1845176" y="551941"/>
                  </a:lnTo>
                  <a:close/>
                </a:path>
                <a:path w="12161520" h="1012189">
                  <a:moveTo>
                    <a:pt x="3445803" y="581659"/>
                  </a:moveTo>
                  <a:lnTo>
                    <a:pt x="3356836" y="581659"/>
                  </a:lnTo>
                  <a:lnTo>
                    <a:pt x="3347982" y="501649"/>
                  </a:lnTo>
                  <a:lnTo>
                    <a:pt x="3354780" y="439419"/>
                  </a:lnTo>
                  <a:lnTo>
                    <a:pt x="3443747" y="439419"/>
                  </a:lnTo>
                  <a:lnTo>
                    <a:pt x="3436947" y="501649"/>
                  </a:lnTo>
                  <a:lnTo>
                    <a:pt x="3445803" y="581659"/>
                  </a:lnTo>
                  <a:close/>
                </a:path>
                <a:path w="12161520" h="1012189">
                  <a:moveTo>
                    <a:pt x="11451836" y="919479"/>
                  </a:moveTo>
                  <a:lnTo>
                    <a:pt x="11139070" y="919479"/>
                  </a:lnTo>
                  <a:lnTo>
                    <a:pt x="11188961" y="916939"/>
                  </a:lnTo>
                  <a:lnTo>
                    <a:pt x="11237254" y="910589"/>
                  </a:lnTo>
                  <a:lnTo>
                    <a:pt x="11283656" y="897889"/>
                  </a:lnTo>
                  <a:lnTo>
                    <a:pt x="11327874" y="882649"/>
                  </a:lnTo>
                  <a:lnTo>
                    <a:pt x="11369618" y="862329"/>
                  </a:lnTo>
                  <a:lnTo>
                    <a:pt x="11408594" y="838199"/>
                  </a:lnTo>
                  <a:lnTo>
                    <a:pt x="11444510" y="810259"/>
                  </a:lnTo>
                  <a:lnTo>
                    <a:pt x="11477074" y="779779"/>
                  </a:lnTo>
                  <a:lnTo>
                    <a:pt x="11505994" y="745489"/>
                  </a:lnTo>
                  <a:lnTo>
                    <a:pt x="11530977" y="708659"/>
                  </a:lnTo>
                  <a:lnTo>
                    <a:pt x="11551731" y="670559"/>
                  </a:lnTo>
                  <a:lnTo>
                    <a:pt x="11571890" y="579119"/>
                  </a:lnTo>
                  <a:lnTo>
                    <a:pt x="11672199" y="579119"/>
                  </a:lnTo>
                  <a:lnTo>
                    <a:pt x="11656329" y="656589"/>
                  </a:lnTo>
                  <a:lnTo>
                    <a:pt x="11639805" y="699769"/>
                  </a:lnTo>
                  <a:lnTo>
                    <a:pt x="11619256" y="741679"/>
                  </a:lnTo>
                  <a:lnTo>
                    <a:pt x="11594901" y="781049"/>
                  </a:lnTo>
                  <a:lnTo>
                    <a:pt x="11566964" y="817879"/>
                  </a:lnTo>
                  <a:lnTo>
                    <a:pt x="11535663" y="852169"/>
                  </a:lnTo>
                  <a:lnTo>
                    <a:pt x="11501220" y="883919"/>
                  </a:lnTo>
                  <a:lnTo>
                    <a:pt x="11463856" y="911859"/>
                  </a:lnTo>
                  <a:lnTo>
                    <a:pt x="11451836" y="919479"/>
                  </a:lnTo>
                  <a:close/>
                </a:path>
                <a:path w="12161520" h="1012189">
                  <a:moveTo>
                    <a:pt x="1394304" y="1003299"/>
                  </a:moveTo>
                  <a:lnTo>
                    <a:pt x="1342211" y="1000759"/>
                  </a:lnTo>
                  <a:lnTo>
                    <a:pt x="1291504" y="994409"/>
                  </a:lnTo>
                  <a:lnTo>
                    <a:pt x="1242408" y="984249"/>
                  </a:lnTo>
                  <a:lnTo>
                    <a:pt x="1195145" y="969009"/>
                  </a:lnTo>
                  <a:lnTo>
                    <a:pt x="1149938" y="949959"/>
                  </a:lnTo>
                  <a:lnTo>
                    <a:pt x="1107010" y="928369"/>
                  </a:lnTo>
                  <a:lnTo>
                    <a:pt x="1066583" y="902969"/>
                  </a:lnTo>
                  <a:lnTo>
                    <a:pt x="1028881" y="873759"/>
                  </a:lnTo>
                  <a:lnTo>
                    <a:pt x="994127" y="842009"/>
                  </a:lnTo>
                  <a:lnTo>
                    <a:pt x="962543" y="807719"/>
                  </a:lnTo>
                  <a:lnTo>
                    <a:pt x="934353" y="770889"/>
                  </a:lnTo>
                  <a:lnTo>
                    <a:pt x="909779" y="731519"/>
                  </a:lnTo>
                  <a:lnTo>
                    <a:pt x="889043" y="690879"/>
                  </a:lnTo>
                  <a:lnTo>
                    <a:pt x="872370" y="647699"/>
                  </a:lnTo>
                  <a:lnTo>
                    <a:pt x="859981" y="601979"/>
                  </a:lnTo>
                  <a:lnTo>
                    <a:pt x="857756" y="581659"/>
                  </a:lnTo>
                  <a:lnTo>
                    <a:pt x="946722" y="581659"/>
                  </a:lnTo>
                  <a:lnTo>
                    <a:pt x="947141" y="585469"/>
                  </a:lnTo>
                  <a:lnTo>
                    <a:pt x="947170" y="586739"/>
                  </a:lnTo>
                  <a:lnTo>
                    <a:pt x="947647" y="586739"/>
                  </a:lnTo>
                  <a:lnTo>
                    <a:pt x="987966" y="689609"/>
                  </a:lnTo>
                  <a:lnTo>
                    <a:pt x="992989" y="701080"/>
                  </a:lnTo>
                  <a:lnTo>
                    <a:pt x="1001866" y="712469"/>
                  </a:lnTo>
                  <a:lnTo>
                    <a:pt x="1071559" y="798829"/>
                  </a:lnTo>
                  <a:lnTo>
                    <a:pt x="1087407" y="812799"/>
                  </a:lnTo>
                  <a:lnTo>
                    <a:pt x="1103969" y="825499"/>
                  </a:lnTo>
                  <a:lnTo>
                    <a:pt x="1121212" y="838199"/>
                  </a:lnTo>
                  <a:lnTo>
                    <a:pt x="1138859" y="849421"/>
                  </a:lnTo>
                  <a:lnTo>
                    <a:pt x="1139133" y="849629"/>
                  </a:lnTo>
                  <a:lnTo>
                    <a:pt x="1208744" y="883919"/>
                  </a:lnTo>
                  <a:lnTo>
                    <a:pt x="1216638" y="888999"/>
                  </a:lnTo>
                  <a:lnTo>
                    <a:pt x="1230699" y="892809"/>
                  </a:lnTo>
                  <a:lnTo>
                    <a:pt x="1287724" y="909319"/>
                  </a:lnTo>
                  <a:lnTo>
                    <a:pt x="1302329" y="913131"/>
                  </a:lnTo>
                  <a:lnTo>
                    <a:pt x="1311318" y="914399"/>
                  </a:lnTo>
                  <a:lnTo>
                    <a:pt x="1315453" y="914399"/>
                  </a:lnTo>
                  <a:lnTo>
                    <a:pt x="1394272" y="922019"/>
                  </a:lnTo>
                  <a:lnTo>
                    <a:pt x="1691705" y="922019"/>
                  </a:lnTo>
                  <a:lnTo>
                    <a:pt x="1681598" y="928369"/>
                  </a:lnTo>
                  <a:lnTo>
                    <a:pt x="1638670" y="949959"/>
                  </a:lnTo>
                  <a:lnTo>
                    <a:pt x="1593463" y="969009"/>
                  </a:lnTo>
                  <a:lnTo>
                    <a:pt x="1546200" y="984249"/>
                  </a:lnTo>
                  <a:lnTo>
                    <a:pt x="1497104" y="994409"/>
                  </a:lnTo>
                  <a:lnTo>
                    <a:pt x="1446398" y="1000759"/>
                  </a:lnTo>
                  <a:lnTo>
                    <a:pt x="1394304" y="1003299"/>
                  </a:lnTo>
                  <a:close/>
                </a:path>
                <a:path w="12161520" h="1012189">
                  <a:moveTo>
                    <a:pt x="3893376" y="1003299"/>
                  </a:moveTo>
                  <a:lnTo>
                    <a:pt x="3841283" y="1000759"/>
                  </a:lnTo>
                  <a:lnTo>
                    <a:pt x="3790577" y="994409"/>
                  </a:lnTo>
                  <a:lnTo>
                    <a:pt x="3741480" y="984249"/>
                  </a:lnTo>
                  <a:lnTo>
                    <a:pt x="3694217" y="969009"/>
                  </a:lnTo>
                  <a:lnTo>
                    <a:pt x="3649010" y="949959"/>
                  </a:lnTo>
                  <a:lnTo>
                    <a:pt x="3606082" y="928369"/>
                  </a:lnTo>
                  <a:lnTo>
                    <a:pt x="3565656" y="902969"/>
                  </a:lnTo>
                  <a:lnTo>
                    <a:pt x="3527954" y="873759"/>
                  </a:lnTo>
                  <a:lnTo>
                    <a:pt x="3493200" y="842009"/>
                  </a:lnTo>
                  <a:lnTo>
                    <a:pt x="3461616" y="807719"/>
                  </a:lnTo>
                  <a:lnTo>
                    <a:pt x="3433425" y="770889"/>
                  </a:lnTo>
                  <a:lnTo>
                    <a:pt x="3408851" y="731519"/>
                  </a:lnTo>
                  <a:lnTo>
                    <a:pt x="3388116" y="690879"/>
                  </a:lnTo>
                  <a:lnTo>
                    <a:pt x="3371443" y="647699"/>
                  </a:lnTo>
                  <a:lnTo>
                    <a:pt x="3359054" y="601979"/>
                  </a:lnTo>
                  <a:lnTo>
                    <a:pt x="3356829" y="581659"/>
                  </a:lnTo>
                  <a:lnTo>
                    <a:pt x="3445796" y="581659"/>
                  </a:lnTo>
                  <a:lnTo>
                    <a:pt x="3446213" y="585469"/>
                  </a:lnTo>
                  <a:lnTo>
                    <a:pt x="3446253" y="586739"/>
                  </a:lnTo>
                  <a:lnTo>
                    <a:pt x="3446722" y="586739"/>
                  </a:lnTo>
                  <a:lnTo>
                    <a:pt x="3487040" y="689609"/>
                  </a:lnTo>
                  <a:lnTo>
                    <a:pt x="3492062" y="701080"/>
                  </a:lnTo>
                  <a:lnTo>
                    <a:pt x="3500939" y="712469"/>
                  </a:lnTo>
                  <a:lnTo>
                    <a:pt x="3570632" y="798829"/>
                  </a:lnTo>
                  <a:lnTo>
                    <a:pt x="3603042" y="825499"/>
                  </a:lnTo>
                  <a:lnTo>
                    <a:pt x="3638112" y="849586"/>
                  </a:lnTo>
                  <a:lnTo>
                    <a:pt x="3707817" y="883919"/>
                  </a:lnTo>
                  <a:lnTo>
                    <a:pt x="3715711" y="888999"/>
                  </a:lnTo>
                  <a:lnTo>
                    <a:pt x="3729773" y="892809"/>
                  </a:lnTo>
                  <a:lnTo>
                    <a:pt x="3786797" y="909319"/>
                  </a:lnTo>
                  <a:lnTo>
                    <a:pt x="3801398" y="913131"/>
                  </a:lnTo>
                  <a:lnTo>
                    <a:pt x="3810394" y="914399"/>
                  </a:lnTo>
                  <a:lnTo>
                    <a:pt x="3893346" y="922019"/>
                  </a:lnTo>
                  <a:lnTo>
                    <a:pt x="4190777" y="922019"/>
                  </a:lnTo>
                  <a:lnTo>
                    <a:pt x="4180670" y="928369"/>
                  </a:lnTo>
                  <a:lnTo>
                    <a:pt x="4137742" y="949959"/>
                  </a:lnTo>
                  <a:lnTo>
                    <a:pt x="4092535" y="969009"/>
                  </a:lnTo>
                  <a:lnTo>
                    <a:pt x="4045272" y="984249"/>
                  </a:lnTo>
                  <a:lnTo>
                    <a:pt x="3996176" y="994409"/>
                  </a:lnTo>
                  <a:lnTo>
                    <a:pt x="3945470" y="1000759"/>
                  </a:lnTo>
                  <a:lnTo>
                    <a:pt x="3893376" y="1003299"/>
                  </a:lnTo>
                  <a:close/>
                </a:path>
                <a:path w="12161520" h="1012189">
                  <a:moveTo>
                    <a:pt x="6392448" y="1003299"/>
                  </a:moveTo>
                  <a:lnTo>
                    <a:pt x="6340355" y="1000759"/>
                  </a:lnTo>
                  <a:lnTo>
                    <a:pt x="6289648" y="994409"/>
                  </a:lnTo>
                  <a:lnTo>
                    <a:pt x="6240552" y="984249"/>
                  </a:lnTo>
                  <a:lnTo>
                    <a:pt x="6193289" y="969009"/>
                  </a:lnTo>
                  <a:lnTo>
                    <a:pt x="6148082" y="949959"/>
                  </a:lnTo>
                  <a:lnTo>
                    <a:pt x="6105154" y="928369"/>
                  </a:lnTo>
                  <a:lnTo>
                    <a:pt x="6064727" y="902969"/>
                  </a:lnTo>
                  <a:lnTo>
                    <a:pt x="6027026" y="873759"/>
                  </a:lnTo>
                  <a:lnTo>
                    <a:pt x="5992272" y="842009"/>
                  </a:lnTo>
                  <a:lnTo>
                    <a:pt x="5960688" y="807719"/>
                  </a:lnTo>
                  <a:lnTo>
                    <a:pt x="5932497" y="770889"/>
                  </a:lnTo>
                  <a:lnTo>
                    <a:pt x="5907923" y="731519"/>
                  </a:lnTo>
                  <a:lnTo>
                    <a:pt x="5887188" y="690879"/>
                  </a:lnTo>
                  <a:lnTo>
                    <a:pt x="5870515" y="647699"/>
                  </a:lnTo>
                  <a:lnTo>
                    <a:pt x="5858127" y="601979"/>
                  </a:lnTo>
                  <a:lnTo>
                    <a:pt x="5855902" y="581659"/>
                  </a:lnTo>
                  <a:lnTo>
                    <a:pt x="5944869" y="581659"/>
                  </a:lnTo>
                  <a:lnTo>
                    <a:pt x="5945292" y="585469"/>
                  </a:lnTo>
                  <a:lnTo>
                    <a:pt x="5986107" y="689609"/>
                  </a:lnTo>
                  <a:lnTo>
                    <a:pt x="5991102" y="701039"/>
                  </a:lnTo>
                  <a:lnTo>
                    <a:pt x="6000008" y="712469"/>
                  </a:lnTo>
                  <a:lnTo>
                    <a:pt x="6000289" y="712469"/>
                  </a:lnTo>
                  <a:lnTo>
                    <a:pt x="6069701" y="798829"/>
                  </a:lnTo>
                  <a:lnTo>
                    <a:pt x="6137274" y="849629"/>
                  </a:lnTo>
                  <a:lnTo>
                    <a:pt x="6214784" y="888999"/>
                  </a:lnTo>
                  <a:lnTo>
                    <a:pt x="6219431" y="888999"/>
                  </a:lnTo>
                  <a:lnTo>
                    <a:pt x="6228839" y="892809"/>
                  </a:lnTo>
                  <a:lnTo>
                    <a:pt x="6287764" y="909319"/>
                  </a:lnTo>
                  <a:lnTo>
                    <a:pt x="6285869" y="909319"/>
                  </a:lnTo>
                  <a:lnTo>
                    <a:pt x="6296829" y="911859"/>
                  </a:lnTo>
                  <a:lnTo>
                    <a:pt x="6297665" y="911859"/>
                  </a:lnTo>
                  <a:lnTo>
                    <a:pt x="6309461" y="914399"/>
                  </a:lnTo>
                  <a:lnTo>
                    <a:pt x="6392415" y="922019"/>
                  </a:lnTo>
                  <a:lnTo>
                    <a:pt x="6689849" y="922019"/>
                  </a:lnTo>
                  <a:lnTo>
                    <a:pt x="6679743" y="928369"/>
                  </a:lnTo>
                  <a:lnTo>
                    <a:pt x="6636815" y="949959"/>
                  </a:lnTo>
                  <a:lnTo>
                    <a:pt x="6591607" y="969009"/>
                  </a:lnTo>
                  <a:lnTo>
                    <a:pt x="6544344" y="984249"/>
                  </a:lnTo>
                  <a:lnTo>
                    <a:pt x="6495248" y="994409"/>
                  </a:lnTo>
                  <a:lnTo>
                    <a:pt x="6444542" y="1000759"/>
                  </a:lnTo>
                  <a:lnTo>
                    <a:pt x="6392448" y="1003299"/>
                  </a:lnTo>
                  <a:close/>
                </a:path>
                <a:path w="12161520" h="1012189">
                  <a:moveTo>
                    <a:pt x="8891522" y="1003299"/>
                  </a:moveTo>
                  <a:lnTo>
                    <a:pt x="8839428" y="1000759"/>
                  </a:lnTo>
                  <a:lnTo>
                    <a:pt x="8788722" y="994409"/>
                  </a:lnTo>
                  <a:lnTo>
                    <a:pt x="8739626" y="984249"/>
                  </a:lnTo>
                  <a:lnTo>
                    <a:pt x="8692362" y="969009"/>
                  </a:lnTo>
                  <a:lnTo>
                    <a:pt x="8647155" y="949959"/>
                  </a:lnTo>
                  <a:lnTo>
                    <a:pt x="8604227" y="928369"/>
                  </a:lnTo>
                  <a:lnTo>
                    <a:pt x="8563801" y="902969"/>
                  </a:lnTo>
                  <a:lnTo>
                    <a:pt x="8526099" y="873759"/>
                  </a:lnTo>
                  <a:lnTo>
                    <a:pt x="8491345" y="842009"/>
                  </a:lnTo>
                  <a:lnTo>
                    <a:pt x="8459761" y="807719"/>
                  </a:lnTo>
                  <a:lnTo>
                    <a:pt x="8431571" y="770889"/>
                  </a:lnTo>
                  <a:lnTo>
                    <a:pt x="8406996" y="731519"/>
                  </a:lnTo>
                  <a:lnTo>
                    <a:pt x="8386261" y="690879"/>
                  </a:lnTo>
                  <a:lnTo>
                    <a:pt x="8369588" y="647699"/>
                  </a:lnTo>
                  <a:lnTo>
                    <a:pt x="8357200" y="601979"/>
                  </a:lnTo>
                  <a:lnTo>
                    <a:pt x="8354975" y="581659"/>
                  </a:lnTo>
                  <a:lnTo>
                    <a:pt x="8443942" y="581659"/>
                  </a:lnTo>
                  <a:lnTo>
                    <a:pt x="8444361" y="585469"/>
                  </a:lnTo>
                  <a:lnTo>
                    <a:pt x="8485181" y="689609"/>
                  </a:lnTo>
                  <a:lnTo>
                    <a:pt x="8568774" y="798829"/>
                  </a:lnTo>
                  <a:lnTo>
                    <a:pt x="8601188" y="825499"/>
                  </a:lnTo>
                  <a:lnTo>
                    <a:pt x="8636356" y="849629"/>
                  </a:lnTo>
                  <a:lnTo>
                    <a:pt x="8705960" y="883919"/>
                  </a:lnTo>
                  <a:lnTo>
                    <a:pt x="8713857" y="888999"/>
                  </a:lnTo>
                  <a:lnTo>
                    <a:pt x="8727914" y="892809"/>
                  </a:lnTo>
                  <a:lnTo>
                    <a:pt x="8784942" y="909319"/>
                  </a:lnTo>
                  <a:lnTo>
                    <a:pt x="8799535" y="913129"/>
                  </a:lnTo>
                  <a:lnTo>
                    <a:pt x="8802642" y="913131"/>
                  </a:lnTo>
                  <a:lnTo>
                    <a:pt x="8808534" y="914399"/>
                  </a:lnTo>
                  <a:lnTo>
                    <a:pt x="8891489" y="922019"/>
                  </a:lnTo>
                  <a:lnTo>
                    <a:pt x="9188923" y="922019"/>
                  </a:lnTo>
                  <a:lnTo>
                    <a:pt x="9178817" y="928369"/>
                  </a:lnTo>
                  <a:lnTo>
                    <a:pt x="9135888" y="949959"/>
                  </a:lnTo>
                  <a:lnTo>
                    <a:pt x="9090681" y="969009"/>
                  </a:lnTo>
                  <a:lnTo>
                    <a:pt x="9043418" y="984249"/>
                  </a:lnTo>
                  <a:lnTo>
                    <a:pt x="8994322" y="994409"/>
                  </a:lnTo>
                  <a:lnTo>
                    <a:pt x="8943616" y="1000759"/>
                  </a:lnTo>
                  <a:lnTo>
                    <a:pt x="8891522" y="1003299"/>
                  </a:lnTo>
                  <a:close/>
                </a:path>
                <a:path w="12161520" h="1012189">
                  <a:moveTo>
                    <a:pt x="11139070" y="1012189"/>
                  </a:moveTo>
                  <a:lnTo>
                    <a:pt x="11087444" y="1010919"/>
                  </a:lnTo>
                  <a:lnTo>
                    <a:pt x="11037191" y="1003299"/>
                  </a:lnTo>
                  <a:lnTo>
                    <a:pt x="10988535" y="993139"/>
                  </a:lnTo>
                  <a:lnTo>
                    <a:pt x="10941695" y="977899"/>
                  </a:lnTo>
                  <a:lnTo>
                    <a:pt x="10896893" y="960119"/>
                  </a:lnTo>
                  <a:lnTo>
                    <a:pt x="10854350" y="937259"/>
                  </a:lnTo>
                  <a:lnTo>
                    <a:pt x="10814285" y="911859"/>
                  </a:lnTo>
                  <a:lnTo>
                    <a:pt x="10776921" y="883919"/>
                  </a:lnTo>
                  <a:lnTo>
                    <a:pt x="10742478" y="852169"/>
                  </a:lnTo>
                  <a:lnTo>
                    <a:pt x="10711177" y="817879"/>
                  </a:lnTo>
                  <a:lnTo>
                    <a:pt x="10683239" y="781049"/>
                  </a:lnTo>
                  <a:lnTo>
                    <a:pt x="10658885" y="741679"/>
                  </a:lnTo>
                  <a:lnTo>
                    <a:pt x="10638335" y="699769"/>
                  </a:lnTo>
                  <a:lnTo>
                    <a:pt x="10621812" y="656589"/>
                  </a:lnTo>
                  <a:lnTo>
                    <a:pt x="10609534" y="612139"/>
                  </a:lnTo>
                  <a:lnTo>
                    <a:pt x="10606315" y="581659"/>
                  </a:lnTo>
                  <a:lnTo>
                    <a:pt x="10707010" y="581659"/>
                  </a:lnTo>
                  <a:lnTo>
                    <a:pt x="10726410" y="670559"/>
                  </a:lnTo>
                  <a:lnTo>
                    <a:pt x="10747165" y="708659"/>
                  </a:lnTo>
                  <a:lnTo>
                    <a:pt x="10772148" y="745489"/>
                  </a:lnTo>
                  <a:lnTo>
                    <a:pt x="10801067" y="779779"/>
                  </a:lnTo>
                  <a:lnTo>
                    <a:pt x="10833631" y="810259"/>
                  </a:lnTo>
                  <a:lnTo>
                    <a:pt x="10869547" y="838199"/>
                  </a:lnTo>
                  <a:lnTo>
                    <a:pt x="10908523" y="862329"/>
                  </a:lnTo>
                  <a:lnTo>
                    <a:pt x="10950266" y="882649"/>
                  </a:lnTo>
                  <a:lnTo>
                    <a:pt x="10994485" y="897889"/>
                  </a:lnTo>
                  <a:lnTo>
                    <a:pt x="11040887" y="910589"/>
                  </a:lnTo>
                  <a:lnTo>
                    <a:pt x="11089179" y="916939"/>
                  </a:lnTo>
                  <a:lnTo>
                    <a:pt x="11139070" y="919479"/>
                  </a:lnTo>
                  <a:lnTo>
                    <a:pt x="11451836" y="919479"/>
                  </a:lnTo>
                  <a:lnTo>
                    <a:pt x="11423791" y="937259"/>
                  </a:lnTo>
                  <a:lnTo>
                    <a:pt x="11381248" y="960119"/>
                  </a:lnTo>
                  <a:lnTo>
                    <a:pt x="11336446" y="977899"/>
                  </a:lnTo>
                  <a:lnTo>
                    <a:pt x="11289606" y="993139"/>
                  </a:lnTo>
                  <a:lnTo>
                    <a:pt x="11240950" y="1003299"/>
                  </a:lnTo>
                  <a:lnTo>
                    <a:pt x="11190697" y="1010919"/>
                  </a:lnTo>
                  <a:lnTo>
                    <a:pt x="11139070" y="1012189"/>
                  </a:lnTo>
                  <a:close/>
                </a:path>
                <a:path w="12161520" h="1012189">
                  <a:moveTo>
                    <a:pt x="947647" y="586739"/>
                  </a:moveTo>
                  <a:lnTo>
                    <a:pt x="947170" y="586739"/>
                  </a:lnTo>
                  <a:lnTo>
                    <a:pt x="947149" y="585469"/>
                  </a:lnTo>
                  <a:lnTo>
                    <a:pt x="947647" y="586739"/>
                  </a:lnTo>
                  <a:close/>
                </a:path>
                <a:path w="12161520" h="1012189">
                  <a:moveTo>
                    <a:pt x="3446722" y="586739"/>
                  </a:moveTo>
                  <a:lnTo>
                    <a:pt x="3446253" y="586739"/>
                  </a:lnTo>
                  <a:lnTo>
                    <a:pt x="3446224" y="585469"/>
                  </a:lnTo>
                  <a:lnTo>
                    <a:pt x="3446722" y="586739"/>
                  </a:lnTo>
                  <a:close/>
                </a:path>
                <a:path w="12161520" h="1012189">
                  <a:moveTo>
                    <a:pt x="1001835" y="712417"/>
                  </a:moveTo>
                  <a:lnTo>
                    <a:pt x="992961" y="701039"/>
                  </a:lnTo>
                  <a:lnTo>
                    <a:pt x="987966" y="689609"/>
                  </a:lnTo>
                  <a:lnTo>
                    <a:pt x="1001835" y="712417"/>
                  </a:lnTo>
                  <a:close/>
                </a:path>
                <a:path w="12161520" h="1012189">
                  <a:moveTo>
                    <a:pt x="3500894" y="712394"/>
                  </a:moveTo>
                  <a:lnTo>
                    <a:pt x="3492035" y="701039"/>
                  </a:lnTo>
                  <a:lnTo>
                    <a:pt x="3487040" y="689609"/>
                  </a:lnTo>
                  <a:lnTo>
                    <a:pt x="3500894" y="712394"/>
                  </a:lnTo>
                  <a:close/>
                </a:path>
                <a:path w="12161520" h="1012189">
                  <a:moveTo>
                    <a:pt x="5999136" y="711034"/>
                  </a:moveTo>
                  <a:lnTo>
                    <a:pt x="5991103" y="701039"/>
                  </a:lnTo>
                  <a:lnTo>
                    <a:pt x="5986107" y="689609"/>
                  </a:lnTo>
                  <a:lnTo>
                    <a:pt x="5999136" y="711034"/>
                  </a:lnTo>
                  <a:close/>
                </a:path>
                <a:path w="12161520" h="1012189">
                  <a:moveTo>
                    <a:pt x="6000289" y="712469"/>
                  </a:moveTo>
                  <a:lnTo>
                    <a:pt x="6000008" y="712469"/>
                  </a:lnTo>
                  <a:lnTo>
                    <a:pt x="5999136" y="711034"/>
                  </a:lnTo>
                  <a:lnTo>
                    <a:pt x="6000289" y="712469"/>
                  </a:lnTo>
                  <a:close/>
                </a:path>
                <a:path w="12161520" h="1012189">
                  <a:moveTo>
                    <a:pt x="1114026" y="830579"/>
                  </a:moveTo>
                  <a:lnTo>
                    <a:pt x="1071530" y="798829"/>
                  </a:lnTo>
                  <a:lnTo>
                    <a:pt x="1114026" y="830579"/>
                  </a:lnTo>
                  <a:close/>
                </a:path>
                <a:path w="12161520" h="1012189">
                  <a:moveTo>
                    <a:pt x="8636288" y="849586"/>
                  </a:moveTo>
                  <a:lnTo>
                    <a:pt x="8618430" y="838199"/>
                  </a:lnTo>
                  <a:lnTo>
                    <a:pt x="8601188" y="825499"/>
                  </a:lnTo>
                  <a:lnTo>
                    <a:pt x="8584627" y="812799"/>
                  </a:lnTo>
                  <a:lnTo>
                    <a:pt x="8568775" y="798829"/>
                  </a:lnTo>
                  <a:lnTo>
                    <a:pt x="8636288" y="849586"/>
                  </a:lnTo>
                  <a:close/>
                </a:path>
                <a:path w="12161520" h="1012189">
                  <a:moveTo>
                    <a:pt x="1139186" y="849629"/>
                  </a:moveTo>
                  <a:lnTo>
                    <a:pt x="1138859" y="849421"/>
                  </a:lnTo>
                  <a:lnTo>
                    <a:pt x="1139186" y="849629"/>
                  </a:lnTo>
                  <a:close/>
                </a:path>
                <a:path w="12161520" h="1012189">
                  <a:moveTo>
                    <a:pt x="1230675" y="892800"/>
                  </a:moveTo>
                  <a:lnTo>
                    <a:pt x="1216642" y="888999"/>
                  </a:lnTo>
                  <a:lnTo>
                    <a:pt x="1208744" y="883919"/>
                  </a:lnTo>
                  <a:lnTo>
                    <a:pt x="1230675" y="892800"/>
                  </a:lnTo>
                  <a:close/>
                </a:path>
                <a:path w="12161520" h="1012189">
                  <a:moveTo>
                    <a:pt x="3729744" y="892798"/>
                  </a:moveTo>
                  <a:lnTo>
                    <a:pt x="3715717" y="888999"/>
                  </a:lnTo>
                  <a:lnTo>
                    <a:pt x="3707817" y="883919"/>
                  </a:lnTo>
                  <a:lnTo>
                    <a:pt x="3729744" y="892798"/>
                  </a:lnTo>
                  <a:close/>
                </a:path>
                <a:path w="12161520" h="1012189">
                  <a:moveTo>
                    <a:pt x="6219431" y="888999"/>
                  </a:moveTo>
                  <a:lnTo>
                    <a:pt x="6214784" y="888999"/>
                  </a:lnTo>
                  <a:lnTo>
                    <a:pt x="6206885" y="883919"/>
                  </a:lnTo>
                  <a:lnTo>
                    <a:pt x="6219431" y="888999"/>
                  </a:lnTo>
                  <a:close/>
                </a:path>
                <a:path w="12161520" h="1012189">
                  <a:moveTo>
                    <a:pt x="8727908" y="892807"/>
                  </a:moveTo>
                  <a:lnTo>
                    <a:pt x="8713859" y="888999"/>
                  </a:lnTo>
                  <a:lnTo>
                    <a:pt x="8705960" y="883919"/>
                  </a:lnTo>
                  <a:lnTo>
                    <a:pt x="8727908" y="892807"/>
                  </a:lnTo>
                  <a:close/>
                </a:path>
                <a:path w="12161520" h="1012189">
                  <a:moveTo>
                    <a:pt x="1307949" y="913674"/>
                  </a:moveTo>
                  <a:lnTo>
                    <a:pt x="1302320" y="913129"/>
                  </a:lnTo>
                  <a:lnTo>
                    <a:pt x="1287724" y="909319"/>
                  </a:lnTo>
                  <a:lnTo>
                    <a:pt x="1307949" y="913674"/>
                  </a:lnTo>
                  <a:close/>
                </a:path>
                <a:path w="12161520" h="1012189">
                  <a:moveTo>
                    <a:pt x="3810387" y="914398"/>
                  </a:moveTo>
                  <a:lnTo>
                    <a:pt x="3801394" y="913129"/>
                  </a:lnTo>
                  <a:lnTo>
                    <a:pt x="3786797" y="909319"/>
                  </a:lnTo>
                  <a:lnTo>
                    <a:pt x="3810387" y="914398"/>
                  </a:lnTo>
                  <a:close/>
                </a:path>
                <a:path w="12161520" h="1012189">
                  <a:moveTo>
                    <a:pt x="6294056" y="911082"/>
                  </a:moveTo>
                  <a:lnTo>
                    <a:pt x="6285869" y="909319"/>
                  </a:lnTo>
                  <a:lnTo>
                    <a:pt x="6287764" y="909319"/>
                  </a:lnTo>
                  <a:lnTo>
                    <a:pt x="6294056" y="911082"/>
                  </a:lnTo>
                  <a:close/>
                </a:path>
                <a:path w="12161520" h="1012189">
                  <a:moveTo>
                    <a:pt x="8802636" y="913129"/>
                  </a:moveTo>
                  <a:lnTo>
                    <a:pt x="8799535" y="913129"/>
                  </a:lnTo>
                  <a:lnTo>
                    <a:pt x="8784942" y="909319"/>
                  </a:lnTo>
                  <a:lnTo>
                    <a:pt x="8802636" y="913129"/>
                  </a:lnTo>
                  <a:close/>
                </a:path>
                <a:path w="12161520" h="1012189">
                  <a:moveTo>
                    <a:pt x="6297665" y="911859"/>
                  </a:moveTo>
                  <a:lnTo>
                    <a:pt x="6296829" y="911859"/>
                  </a:lnTo>
                  <a:lnTo>
                    <a:pt x="6294056" y="911082"/>
                  </a:lnTo>
                  <a:lnTo>
                    <a:pt x="6297665" y="911859"/>
                  </a:lnTo>
                  <a:close/>
                </a:path>
                <a:path w="12161520" h="1012189">
                  <a:moveTo>
                    <a:pt x="1315453" y="914399"/>
                  </a:moveTo>
                  <a:lnTo>
                    <a:pt x="1311311" y="914398"/>
                  </a:lnTo>
                  <a:lnTo>
                    <a:pt x="1307949" y="913674"/>
                  </a:lnTo>
                  <a:lnTo>
                    <a:pt x="1315453" y="914399"/>
                  </a:lnTo>
                  <a:close/>
                </a:path>
              </a:pathLst>
            </a:custGeom>
            <a:solidFill>
              <a:srgbClr val="1460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920811" y="2611315"/>
              <a:ext cx="7221855" cy="1963420"/>
            </a:xfrm>
            <a:custGeom>
              <a:avLst/>
              <a:gdLst/>
              <a:ahLst/>
              <a:cxnLst/>
              <a:rect l="l" t="t" r="r" b="b"/>
              <a:pathLst>
                <a:path w="7221855" h="1963420">
                  <a:moveTo>
                    <a:pt x="7221502" y="523884"/>
                  </a:moveTo>
                  <a:lnTo>
                    <a:pt x="7212362" y="0"/>
                  </a:lnTo>
                </a:path>
                <a:path w="7221855" h="1963420">
                  <a:moveTo>
                    <a:pt x="0" y="1962804"/>
                  </a:moveTo>
                  <a:lnTo>
                    <a:pt x="0" y="1349915"/>
                  </a:lnTo>
                </a:path>
                <a:path w="7221855" h="1963420">
                  <a:moveTo>
                    <a:pt x="0" y="505633"/>
                  </a:moveTo>
                  <a:lnTo>
                    <a:pt x="0" y="0"/>
                  </a:lnTo>
                </a:path>
              </a:pathLst>
            </a:custGeom>
            <a:ln w="19049">
              <a:solidFill>
                <a:srgbClr val="3E6EC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524514" y="4598837"/>
            <a:ext cx="1741170" cy="1000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Arial MT"/>
                <a:cs typeface="Arial MT"/>
              </a:rPr>
              <a:t>MEV</a:t>
            </a:r>
            <a:r>
              <a:rPr sz="1600" spc="-5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pós-ações</a:t>
            </a:r>
            <a:r>
              <a:rPr sz="1600" spc="-5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de </a:t>
            </a:r>
            <a:r>
              <a:rPr sz="1600" spc="-4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vacinação</a:t>
            </a:r>
            <a:r>
              <a:rPr sz="1600" spc="-5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contra</a:t>
            </a:r>
            <a:r>
              <a:rPr sz="1600" spc="-5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o </a:t>
            </a:r>
            <a:r>
              <a:rPr sz="1600" spc="-4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sarampo </a:t>
            </a:r>
            <a:r>
              <a:rPr sz="1600" spc="-5" dirty="0">
                <a:latin typeface="Arial MT"/>
                <a:cs typeface="Arial MT"/>
              </a:rPr>
              <a:t>em 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Pernambuco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033993" y="1821773"/>
            <a:ext cx="174117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780" marR="5080" indent="-5715" algn="just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Arial MT"/>
                <a:cs typeface="Arial MT"/>
              </a:rPr>
              <a:t>MEV</a:t>
            </a:r>
            <a:r>
              <a:rPr sz="1600" spc="-5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pós-ações</a:t>
            </a:r>
            <a:r>
              <a:rPr sz="1600" spc="-5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de </a:t>
            </a:r>
            <a:r>
              <a:rPr sz="1600" spc="-434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vacinação</a:t>
            </a:r>
            <a:r>
              <a:rPr sz="1600" spc="-5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contra</a:t>
            </a:r>
            <a:r>
              <a:rPr sz="1600" spc="-5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o </a:t>
            </a:r>
            <a:r>
              <a:rPr sz="1600" spc="-434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sarampo</a:t>
            </a:r>
            <a:r>
              <a:rPr sz="1600" spc="-4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no</a:t>
            </a:r>
            <a:r>
              <a:rPr sz="1600" spc="-4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Ceará</a:t>
            </a:r>
            <a:endParaRPr sz="1600">
              <a:latin typeface="Arial MT"/>
              <a:cs typeface="Arial MT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10603520" y="3135198"/>
            <a:ext cx="984250" cy="822960"/>
            <a:chOff x="10603520" y="3135198"/>
            <a:chExt cx="984250" cy="822960"/>
          </a:xfrm>
        </p:grpSpPr>
        <p:sp>
          <p:nvSpPr>
            <p:cNvPr id="22" name="object 22"/>
            <p:cNvSpPr/>
            <p:nvPr/>
          </p:nvSpPr>
          <p:spPr>
            <a:xfrm>
              <a:off x="10603520" y="3484114"/>
              <a:ext cx="912494" cy="138430"/>
            </a:xfrm>
            <a:custGeom>
              <a:avLst/>
              <a:gdLst/>
              <a:ahLst/>
              <a:cxnLst/>
              <a:rect l="l" t="t" r="r" b="b"/>
              <a:pathLst>
                <a:path w="912495" h="138429">
                  <a:moveTo>
                    <a:pt x="912430" y="138315"/>
                  </a:moveTo>
                  <a:lnTo>
                    <a:pt x="0" y="138315"/>
                  </a:lnTo>
                  <a:lnTo>
                    <a:pt x="0" y="0"/>
                  </a:lnTo>
                  <a:lnTo>
                    <a:pt x="912430" y="0"/>
                  </a:lnTo>
                  <a:lnTo>
                    <a:pt x="912430" y="138315"/>
                  </a:lnTo>
                  <a:close/>
                </a:path>
              </a:pathLst>
            </a:custGeom>
            <a:solidFill>
              <a:srgbClr val="1460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0699703" y="3135198"/>
              <a:ext cx="888365" cy="822960"/>
            </a:xfrm>
            <a:custGeom>
              <a:avLst/>
              <a:gdLst/>
              <a:ahLst/>
              <a:cxnLst/>
              <a:rect l="l" t="t" r="r" b="b"/>
              <a:pathLst>
                <a:path w="888365" h="822960">
                  <a:moveTo>
                    <a:pt x="444021" y="822686"/>
                  </a:moveTo>
                  <a:lnTo>
                    <a:pt x="395640" y="820273"/>
                  </a:lnTo>
                  <a:lnTo>
                    <a:pt x="348768" y="813199"/>
                  </a:lnTo>
                  <a:lnTo>
                    <a:pt x="303676" y="801716"/>
                  </a:lnTo>
                  <a:lnTo>
                    <a:pt x="260635" y="786075"/>
                  </a:lnTo>
                  <a:lnTo>
                    <a:pt x="219915" y="766526"/>
                  </a:lnTo>
                  <a:lnTo>
                    <a:pt x="181788" y="743321"/>
                  </a:lnTo>
                  <a:lnTo>
                    <a:pt x="146524" y="716711"/>
                  </a:lnTo>
                  <a:lnTo>
                    <a:pt x="114394" y="686946"/>
                  </a:lnTo>
                  <a:lnTo>
                    <a:pt x="85670" y="654277"/>
                  </a:lnTo>
                  <a:lnTo>
                    <a:pt x="60622" y="618956"/>
                  </a:lnTo>
                  <a:lnTo>
                    <a:pt x="39520" y="581233"/>
                  </a:lnTo>
                  <a:lnTo>
                    <a:pt x="22636" y="541359"/>
                  </a:lnTo>
                  <a:lnTo>
                    <a:pt x="10241" y="499586"/>
                  </a:lnTo>
                  <a:lnTo>
                    <a:pt x="2605" y="456163"/>
                  </a:lnTo>
                  <a:lnTo>
                    <a:pt x="0" y="411343"/>
                  </a:lnTo>
                  <a:lnTo>
                    <a:pt x="2605" y="366523"/>
                  </a:lnTo>
                  <a:lnTo>
                    <a:pt x="10241" y="323100"/>
                  </a:lnTo>
                  <a:lnTo>
                    <a:pt x="22636" y="281327"/>
                  </a:lnTo>
                  <a:lnTo>
                    <a:pt x="39520" y="241453"/>
                  </a:lnTo>
                  <a:lnTo>
                    <a:pt x="60622" y="203730"/>
                  </a:lnTo>
                  <a:lnTo>
                    <a:pt x="85670" y="168409"/>
                  </a:lnTo>
                  <a:lnTo>
                    <a:pt x="114394" y="135740"/>
                  </a:lnTo>
                  <a:lnTo>
                    <a:pt x="146524" y="105975"/>
                  </a:lnTo>
                  <a:lnTo>
                    <a:pt x="181788" y="79365"/>
                  </a:lnTo>
                  <a:lnTo>
                    <a:pt x="219915" y="56160"/>
                  </a:lnTo>
                  <a:lnTo>
                    <a:pt x="260635" y="36611"/>
                  </a:lnTo>
                  <a:lnTo>
                    <a:pt x="303676" y="20970"/>
                  </a:lnTo>
                  <a:lnTo>
                    <a:pt x="348768" y="9487"/>
                  </a:lnTo>
                  <a:lnTo>
                    <a:pt x="395640" y="2413"/>
                  </a:lnTo>
                  <a:lnTo>
                    <a:pt x="444021" y="0"/>
                  </a:lnTo>
                  <a:lnTo>
                    <a:pt x="492403" y="2413"/>
                  </a:lnTo>
                  <a:lnTo>
                    <a:pt x="539275" y="9487"/>
                  </a:lnTo>
                  <a:lnTo>
                    <a:pt x="584367" y="20970"/>
                  </a:lnTo>
                  <a:lnTo>
                    <a:pt x="627408" y="36611"/>
                  </a:lnTo>
                  <a:lnTo>
                    <a:pt x="668128" y="56160"/>
                  </a:lnTo>
                  <a:lnTo>
                    <a:pt x="706255" y="79365"/>
                  </a:lnTo>
                  <a:lnTo>
                    <a:pt x="741519" y="105975"/>
                  </a:lnTo>
                  <a:lnTo>
                    <a:pt x="773649" y="135740"/>
                  </a:lnTo>
                  <a:lnTo>
                    <a:pt x="802373" y="168409"/>
                  </a:lnTo>
                  <a:lnTo>
                    <a:pt x="827421" y="203730"/>
                  </a:lnTo>
                  <a:lnTo>
                    <a:pt x="848523" y="241453"/>
                  </a:lnTo>
                  <a:lnTo>
                    <a:pt x="865407" y="281327"/>
                  </a:lnTo>
                  <a:lnTo>
                    <a:pt x="877802" y="323100"/>
                  </a:lnTo>
                  <a:lnTo>
                    <a:pt x="885438" y="366523"/>
                  </a:lnTo>
                  <a:lnTo>
                    <a:pt x="888043" y="411343"/>
                  </a:lnTo>
                  <a:lnTo>
                    <a:pt x="885438" y="456163"/>
                  </a:lnTo>
                  <a:lnTo>
                    <a:pt x="877802" y="499586"/>
                  </a:lnTo>
                  <a:lnTo>
                    <a:pt x="865407" y="541359"/>
                  </a:lnTo>
                  <a:lnTo>
                    <a:pt x="848523" y="581233"/>
                  </a:lnTo>
                  <a:lnTo>
                    <a:pt x="827421" y="618956"/>
                  </a:lnTo>
                  <a:lnTo>
                    <a:pt x="802373" y="654277"/>
                  </a:lnTo>
                  <a:lnTo>
                    <a:pt x="773649" y="686946"/>
                  </a:lnTo>
                  <a:lnTo>
                    <a:pt x="741519" y="716711"/>
                  </a:lnTo>
                  <a:lnTo>
                    <a:pt x="706255" y="743321"/>
                  </a:lnTo>
                  <a:lnTo>
                    <a:pt x="668128" y="766526"/>
                  </a:lnTo>
                  <a:lnTo>
                    <a:pt x="627408" y="786075"/>
                  </a:lnTo>
                  <a:lnTo>
                    <a:pt x="584367" y="801716"/>
                  </a:lnTo>
                  <a:lnTo>
                    <a:pt x="539275" y="813199"/>
                  </a:lnTo>
                  <a:lnTo>
                    <a:pt x="492403" y="820273"/>
                  </a:lnTo>
                  <a:lnTo>
                    <a:pt x="444021" y="82268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0741605" y="3184045"/>
              <a:ext cx="783590" cy="708660"/>
            </a:xfrm>
            <a:custGeom>
              <a:avLst/>
              <a:gdLst/>
              <a:ahLst/>
              <a:cxnLst/>
              <a:rect l="l" t="t" r="r" b="b"/>
              <a:pathLst>
                <a:path w="783590" h="708660">
                  <a:moveTo>
                    <a:pt x="391569" y="708236"/>
                  </a:moveTo>
                  <a:lnTo>
                    <a:pt x="342451" y="705477"/>
                  </a:lnTo>
                  <a:lnTo>
                    <a:pt x="295154" y="697421"/>
                  </a:lnTo>
                  <a:lnTo>
                    <a:pt x="250045" y="684400"/>
                  </a:lnTo>
                  <a:lnTo>
                    <a:pt x="207490" y="666746"/>
                  </a:lnTo>
                  <a:lnTo>
                    <a:pt x="167857" y="644790"/>
                  </a:lnTo>
                  <a:lnTo>
                    <a:pt x="131512" y="618865"/>
                  </a:lnTo>
                  <a:lnTo>
                    <a:pt x="98823" y="589302"/>
                  </a:lnTo>
                  <a:lnTo>
                    <a:pt x="70156" y="556433"/>
                  </a:lnTo>
                  <a:lnTo>
                    <a:pt x="45878" y="520591"/>
                  </a:lnTo>
                  <a:lnTo>
                    <a:pt x="26357" y="482106"/>
                  </a:lnTo>
                  <a:lnTo>
                    <a:pt x="11958" y="441311"/>
                  </a:lnTo>
                  <a:lnTo>
                    <a:pt x="3050" y="398538"/>
                  </a:lnTo>
                  <a:lnTo>
                    <a:pt x="0" y="354118"/>
                  </a:lnTo>
                  <a:lnTo>
                    <a:pt x="3050" y="309698"/>
                  </a:lnTo>
                  <a:lnTo>
                    <a:pt x="11958" y="266925"/>
                  </a:lnTo>
                  <a:lnTo>
                    <a:pt x="26357" y="226130"/>
                  </a:lnTo>
                  <a:lnTo>
                    <a:pt x="45878" y="187645"/>
                  </a:lnTo>
                  <a:lnTo>
                    <a:pt x="70156" y="151802"/>
                  </a:lnTo>
                  <a:lnTo>
                    <a:pt x="98823" y="118934"/>
                  </a:lnTo>
                  <a:lnTo>
                    <a:pt x="131512" y="89371"/>
                  </a:lnTo>
                  <a:lnTo>
                    <a:pt x="167857" y="63446"/>
                  </a:lnTo>
                  <a:lnTo>
                    <a:pt x="207490" y="41490"/>
                  </a:lnTo>
                  <a:lnTo>
                    <a:pt x="250045" y="23836"/>
                  </a:lnTo>
                  <a:lnTo>
                    <a:pt x="295154" y="10815"/>
                  </a:lnTo>
                  <a:lnTo>
                    <a:pt x="342451" y="2759"/>
                  </a:lnTo>
                  <a:lnTo>
                    <a:pt x="391569" y="0"/>
                  </a:lnTo>
                  <a:lnTo>
                    <a:pt x="440686" y="2759"/>
                  </a:lnTo>
                  <a:lnTo>
                    <a:pt x="487983" y="10815"/>
                  </a:lnTo>
                  <a:lnTo>
                    <a:pt x="533093" y="23836"/>
                  </a:lnTo>
                  <a:lnTo>
                    <a:pt x="575647" y="41490"/>
                  </a:lnTo>
                  <a:lnTo>
                    <a:pt x="615281" y="63446"/>
                  </a:lnTo>
                  <a:lnTo>
                    <a:pt x="651626" y="89371"/>
                  </a:lnTo>
                  <a:lnTo>
                    <a:pt x="684315" y="118934"/>
                  </a:lnTo>
                  <a:lnTo>
                    <a:pt x="712982" y="151802"/>
                  </a:lnTo>
                  <a:lnTo>
                    <a:pt x="737260" y="187645"/>
                  </a:lnTo>
                  <a:lnTo>
                    <a:pt x="756781" y="226130"/>
                  </a:lnTo>
                  <a:lnTo>
                    <a:pt x="771179" y="266925"/>
                  </a:lnTo>
                  <a:lnTo>
                    <a:pt x="780087" y="309698"/>
                  </a:lnTo>
                  <a:lnTo>
                    <a:pt x="783138" y="354118"/>
                  </a:lnTo>
                  <a:lnTo>
                    <a:pt x="780087" y="398538"/>
                  </a:lnTo>
                  <a:lnTo>
                    <a:pt x="771179" y="441311"/>
                  </a:lnTo>
                  <a:lnTo>
                    <a:pt x="756781" y="482106"/>
                  </a:lnTo>
                  <a:lnTo>
                    <a:pt x="737260" y="520591"/>
                  </a:lnTo>
                  <a:lnTo>
                    <a:pt x="712982" y="556433"/>
                  </a:lnTo>
                  <a:lnTo>
                    <a:pt x="684315" y="589302"/>
                  </a:lnTo>
                  <a:lnTo>
                    <a:pt x="651626" y="618865"/>
                  </a:lnTo>
                  <a:lnTo>
                    <a:pt x="615281" y="644790"/>
                  </a:lnTo>
                  <a:lnTo>
                    <a:pt x="575647" y="666746"/>
                  </a:lnTo>
                  <a:lnTo>
                    <a:pt x="533093" y="684400"/>
                  </a:lnTo>
                  <a:lnTo>
                    <a:pt x="487983" y="697421"/>
                  </a:lnTo>
                  <a:lnTo>
                    <a:pt x="440686" y="705477"/>
                  </a:lnTo>
                  <a:lnTo>
                    <a:pt x="391569" y="708236"/>
                  </a:lnTo>
                  <a:close/>
                </a:path>
              </a:pathLst>
            </a:custGeom>
            <a:solidFill>
              <a:srgbClr val="D8E1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9490021" y="1332265"/>
            <a:ext cx="2418715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Arial MT"/>
                <a:cs typeface="Arial MT"/>
              </a:rPr>
              <a:t>Muito </a:t>
            </a:r>
            <a:r>
              <a:rPr sz="1600" spc="-5" dirty="0">
                <a:latin typeface="Arial MT"/>
                <a:cs typeface="Arial MT"/>
              </a:rPr>
              <a:t>alto </a:t>
            </a:r>
            <a:r>
              <a:rPr sz="1600" dirty="0">
                <a:latin typeface="Arial MT"/>
                <a:cs typeface="Arial MT"/>
              </a:rPr>
              <a:t>risco (2022) e 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Alto </a:t>
            </a:r>
            <a:r>
              <a:rPr sz="1600" dirty="0">
                <a:latin typeface="Arial MT"/>
                <a:cs typeface="Arial MT"/>
              </a:rPr>
              <a:t>risco (2023), </a:t>
            </a:r>
            <a:r>
              <a:rPr sz="1600" spc="-5" dirty="0">
                <a:latin typeface="Arial MT"/>
                <a:cs typeface="Arial MT"/>
              </a:rPr>
              <a:t>para </a:t>
            </a:r>
            <a:r>
              <a:rPr sz="1600" dirty="0">
                <a:latin typeface="Arial MT"/>
                <a:cs typeface="Arial MT"/>
              </a:rPr>
              <a:t> reintrodução </a:t>
            </a:r>
            <a:r>
              <a:rPr sz="1600" spc="-5" dirty="0">
                <a:latin typeface="Arial MT"/>
                <a:cs typeface="Arial MT"/>
              </a:rPr>
              <a:t>do poliovírus </a:t>
            </a:r>
            <a:r>
              <a:rPr sz="1600" spc="-4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selvagem</a:t>
            </a:r>
            <a:r>
              <a:rPr sz="1600" spc="-4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e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surgimento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de </a:t>
            </a:r>
            <a:r>
              <a:rPr sz="1600" spc="-43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poliovírus</a:t>
            </a:r>
            <a:r>
              <a:rPr sz="1600" spc="-5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derivado</a:t>
            </a:r>
            <a:r>
              <a:rPr sz="1600" spc="-4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vacinal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0875230" y="3206487"/>
            <a:ext cx="59055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latin typeface="Arial"/>
                <a:cs typeface="Arial"/>
              </a:rPr>
              <a:t>2022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b="1" spc="-5" dirty="0">
                <a:latin typeface="Arial"/>
                <a:cs typeface="Arial"/>
              </a:rPr>
              <a:t>2023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61175" y="9047"/>
            <a:ext cx="11717655" cy="6630670"/>
            <a:chOff x="461175" y="9047"/>
            <a:chExt cx="11717655" cy="6630670"/>
          </a:xfrm>
        </p:grpSpPr>
        <p:sp>
          <p:nvSpPr>
            <p:cNvPr id="3" name="object 3"/>
            <p:cNvSpPr/>
            <p:nvPr/>
          </p:nvSpPr>
          <p:spPr>
            <a:xfrm>
              <a:off x="856758" y="1164884"/>
              <a:ext cx="9290050" cy="962660"/>
            </a:xfrm>
            <a:custGeom>
              <a:avLst/>
              <a:gdLst/>
              <a:ahLst/>
              <a:cxnLst/>
              <a:rect l="l" t="t" r="r" b="b"/>
              <a:pathLst>
                <a:path w="9290050" h="962660">
                  <a:moveTo>
                    <a:pt x="9290050" y="962148"/>
                  </a:moveTo>
                  <a:lnTo>
                    <a:pt x="481074" y="962148"/>
                  </a:lnTo>
                  <a:lnTo>
                    <a:pt x="0" y="481074"/>
                  </a:lnTo>
                  <a:lnTo>
                    <a:pt x="481074" y="0"/>
                  </a:lnTo>
                  <a:lnTo>
                    <a:pt x="9290050" y="0"/>
                  </a:lnTo>
                  <a:lnTo>
                    <a:pt x="9290050" y="96214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56758" y="1164884"/>
              <a:ext cx="9290050" cy="962660"/>
            </a:xfrm>
            <a:custGeom>
              <a:avLst/>
              <a:gdLst/>
              <a:ahLst/>
              <a:cxnLst/>
              <a:rect l="l" t="t" r="r" b="b"/>
              <a:pathLst>
                <a:path w="9290050" h="962660">
                  <a:moveTo>
                    <a:pt x="9290050" y="962148"/>
                  </a:moveTo>
                  <a:lnTo>
                    <a:pt x="481074" y="962148"/>
                  </a:lnTo>
                  <a:lnTo>
                    <a:pt x="0" y="481074"/>
                  </a:lnTo>
                  <a:lnTo>
                    <a:pt x="481074" y="0"/>
                  </a:lnTo>
                  <a:lnTo>
                    <a:pt x="9290050" y="0"/>
                  </a:lnTo>
                  <a:lnTo>
                    <a:pt x="9290050" y="962148"/>
                  </a:lnTo>
                  <a:close/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69106" y="1392873"/>
            <a:ext cx="692277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0" spc="-5" dirty="0">
                <a:solidFill>
                  <a:srgbClr val="000000"/>
                </a:solidFill>
                <a:latin typeface="Arial MT"/>
                <a:cs typeface="Arial MT"/>
              </a:rPr>
              <a:t>E</a:t>
            </a:r>
            <a:r>
              <a:rPr sz="2800" b="0" spc="-210" dirty="0">
                <a:solidFill>
                  <a:srgbClr val="000000"/>
                </a:solidFill>
                <a:latin typeface="Arial MT"/>
                <a:cs typeface="Arial MT"/>
              </a:rPr>
              <a:t>T</a:t>
            </a:r>
            <a:r>
              <a:rPr sz="2800" b="0" spc="-5" dirty="0">
                <a:solidFill>
                  <a:srgbClr val="000000"/>
                </a:solidFill>
                <a:latin typeface="Arial MT"/>
                <a:cs typeface="Arial MT"/>
              </a:rPr>
              <a:t>A</a:t>
            </a:r>
            <a:r>
              <a:rPr sz="2800" b="0" spc="-210" dirty="0">
                <a:solidFill>
                  <a:srgbClr val="000000"/>
                </a:solidFill>
                <a:latin typeface="Arial MT"/>
                <a:cs typeface="Arial MT"/>
              </a:rPr>
              <a:t>P</a:t>
            </a:r>
            <a:r>
              <a:rPr sz="2800" b="0" dirty="0">
                <a:solidFill>
                  <a:srgbClr val="000000"/>
                </a:solidFill>
                <a:latin typeface="Arial MT"/>
                <a:cs typeface="Arial MT"/>
              </a:rPr>
              <a:t>A</a:t>
            </a:r>
            <a:r>
              <a:rPr sz="2800" b="0" spc="-16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2800" b="0" dirty="0">
                <a:solidFill>
                  <a:srgbClr val="000000"/>
                </a:solidFill>
                <a:latin typeface="Arial MT"/>
                <a:cs typeface="Arial MT"/>
              </a:rPr>
              <a:t>3</a:t>
            </a:r>
            <a:r>
              <a:rPr sz="2800" b="0" spc="-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2800" b="0" dirty="0">
                <a:solidFill>
                  <a:srgbClr val="000000"/>
                </a:solidFill>
                <a:latin typeface="Arial MT"/>
                <a:cs typeface="Arial MT"/>
              </a:rPr>
              <a:t>–</a:t>
            </a:r>
            <a:r>
              <a:rPr sz="2800" b="0" spc="-5" dirty="0">
                <a:solidFill>
                  <a:srgbClr val="000000"/>
                </a:solidFill>
                <a:latin typeface="Arial MT"/>
                <a:cs typeface="Arial MT"/>
              </a:rPr>
              <a:t> SEGUIMEN</a:t>
            </a:r>
            <a:r>
              <a:rPr sz="2800" b="0" spc="-55" dirty="0">
                <a:solidFill>
                  <a:srgbClr val="000000"/>
                </a:solidFill>
                <a:latin typeface="Arial MT"/>
                <a:cs typeface="Arial MT"/>
              </a:rPr>
              <a:t>T</a:t>
            </a:r>
            <a:r>
              <a:rPr sz="2800" b="0" dirty="0">
                <a:solidFill>
                  <a:srgbClr val="000000"/>
                </a:solidFill>
                <a:latin typeface="Arial MT"/>
                <a:cs typeface="Arial MT"/>
              </a:rPr>
              <a:t>O</a:t>
            </a:r>
            <a:r>
              <a:rPr sz="2800" b="0" spc="-1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2800" b="0" dirty="0">
                <a:solidFill>
                  <a:srgbClr val="000000"/>
                </a:solidFill>
                <a:latin typeface="Arial MT"/>
                <a:cs typeface="Arial MT"/>
              </a:rPr>
              <a:t>E</a:t>
            </a:r>
            <a:r>
              <a:rPr sz="2800" b="0" spc="-1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2800" b="0" spc="-5" dirty="0">
                <a:solidFill>
                  <a:srgbClr val="000000"/>
                </a:solidFill>
                <a:latin typeface="Arial MT"/>
                <a:cs typeface="Arial MT"/>
              </a:rPr>
              <a:t>SUPE</a:t>
            </a:r>
            <a:r>
              <a:rPr sz="2800" b="0" spc="-55" dirty="0">
                <a:solidFill>
                  <a:srgbClr val="000000"/>
                </a:solidFill>
                <a:latin typeface="Arial MT"/>
                <a:cs typeface="Arial MT"/>
              </a:rPr>
              <a:t>R</a:t>
            </a:r>
            <a:r>
              <a:rPr sz="2800" b="0" spc="-10" dirty="0">
                <a:solidFill>
                  <a:srgbClr val="000000"/>
                </a:solidFill>
                <a:latin typeface="Arial MT"/>
                <a:cs typeface="Arial MT"/>
              </a:rPr>
              <a:t>VISÃO</a:t>
            </a:r>
            <a:endParaRPr sz="2800">
              <a:latin typeface="Arial MT"/>
              <a:cs typeface="Arial MT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201506" y="1150275"/>
            <a:ext cx="8343265" cy="2253615"/>
            <a:chOff x="1201506" y="1150275"/>
            <a:chExt cx="8343265" cy="2253615"/>
          </a:xfrm>
        </p:grpSpPr>
        <p:sp>
          <p:nvSpPr>
            <p:cNvPr id="7" name="object 7"/>
            <p:cNvSpPr/>
            <p:nvPr/>
          </p:nvSpPr>
          <p:spPr>
            <a:xfrm>
              <a:off x="1214206" y="1162975"/>
              <a:ext cx="962660" cy="962660"/>
            </a:xfrm>
            <a:custGeom>
              <a:avLst/>
              <a:gdLst/>
              <a:ahLst/>
              <a:cxnLst/>
              <a:rect l="l" t="t" r="r" b="b"/>
              <a:pathLst>
                <a:path w="962660" h="962660">
                  <a:moveTo>
                    <a:pt x="481074" y="962148"/>
                  </a:moveTo>
                  <a:lnTo>
                    <a:pt x="431887" y="959665"/>
                  </a:lnTo>
                  <a:lnTo>
                    <a:pt x="384121" y="952375"/>
                  </a:lnTo>
                  <a:lnTo>
                    <a:pt x="338017" y="940520"/>
                  </a:lnTo>
                  <a:lnTo>
                    <a:pt x="293818" y="924343"/>
                  </a:lnTo>
                  <a:lnTo>
                    <a:pt x="251765" y="904085"/>
                  </a:lnTo>
                  <a:lnTo>
                    <a:pt x="212101" y="879989"/>
                  </a:lnTo>
                  <a:lnTo>
                    <a:pt x="175066" y="852294"/>
                  </a:lnTo>
                  <a:lnTo>
                    <a:pt x="140903" y="821245"/>
                  </a:lnTo>
                  <a:lnTo>
                    <a:pt x="109854" y="787082"/>
                  </a:lnTo>
                  <a:lnTo>
                    <a:pt x="82159" y="750047"/>
                  </a:lnTo>
                  <a:lnTo>
                    <a:pt x="58063" y="710383"/>
                  </a:lnTo>
                  <a:lnTo>
                    <a:pt x="37805" y="668330"/>
                  </a:lnTo>
                  <a:lnTo>
                    <a:pt x="21628" y="624131"/>
                  </a:lnTo>
                  <a:lnTo>
                    <a:pt x="9773" y="578027"/>
                  </a:lnTo>
                  <a:lnTo>
                    <a:pt x="2483" y="530261"/>
                  </a:lnTo>
                  <a:lnTo>
                    <a:pt x="0" y="481074"/>
                  </a:lnTo>
                  <a:lnTo>
                    <a:pt x="2483" y="431887"/>
                  </a:lnTo>
                  <a:lnTo>
                    <a:pt x="9773" y="384121"/>
                  </a:lnTo>
                  <a:lnTo>
                    <a:pt x="21628" y="338017"/>
                  </a:lnTo>
                  <a:lnTo>
                    <a:pt x="37805" y="293818"/>
                  </a:lnTo>
                  <a:lnTo>
                    <a:pt x="58063" y="251765"/>
                  </a:lnTo>
                  <a:lnTo>
                    <a:pt x="82159" y="212101"/>
                  </a:lnTo>
                  <a:lnTo>
                    <a:pt x="109854" y="175066"/>
                  </a:lnTo>
                  <a:lnTo>
                    <a:pt x="140903" y="140903"/>
                  </a:lnTo>
                  <a:lnTo>
                    <a:pt x="175066" y="109854"/>
                  </a:lnTo>
                  <a:lnTo>
                    <a:pt x="212101" y="82159"/>
                  </a:lnTo>
                  <a:lnTo>
                    <a:pt x="251765" y="58063"/>
                  </a:lnTo>
                  <a:lnTo>
                    <a:pt x="293818" y="37805"/>
                  </a:lnTo>
                  <a:lnTo>
                    <a:pt x="338017" y="21628"/>
                  </a:lnTo>
                  <a:lnTo>
                    <a:pt x="384121" y="9773"/>
                  </a:lnTo>
                  <a:lnTo>
                    <a:pt x="431887" y="2483"/>
                  </a:lnTo>
                  <a:lnTo>
                    <a:pt x="481074" y="0"/>
                  </a:lnTo>
                  <a:lnTo>
                    <a:pt x="528622" y="2354"/>
                  </a:lnTo>
                  <a:lnTo>
                    <a:pt x="575365" y="9329"/>
                  </a:lnTo>
                  <a:lnTo>
                    <a:pt x="620987" y="20794"/>
                  </a:lnTo>
                  <a:lnTo>
                    <a:pt x="665173" y="36619"/>
                  </a:lnTo>
                  <a:lnTo>
                    <a:pt x="707607" y="56673"/>
                  </a:lnTo>
                  <a:lnTo>
                    <a:pt x="747974" y="80826"/>
                  </a:lnTo>
                  <a:lnTo>
                    <a:pt x="785959" y="108946"/>
                  </a:lnTo>
                  <a:lnTo>
                    <a:pt x="821245" y="140903"/>
                  </a:lnTo>
                  <a:lnTo>
                    <a:pt x="853202" y="176189"/>
                  </a:lnTo>
                  <a:lnTo>
                    <a:pt x="881322" y="214174"/>
                  </a:lnTo>
                  <a:lnTo>
                    <a:pt x="905475" y="254541"/>
                  </a:lnTo>
                  <a:lnTo>
                    <a:pt x="925529" y="296975"/>
                  </a:lnTo>
                  <a:lnTo>
                    <a:pt x="941354" y="341161"/>
                  </a:lnTo>
                  <a:lnTo>
                    <a:pt x="952819" y="386783"/>
                  </a:lnTo>
                  <a:lnTo>
                    <a:pt x="959794" y="433526"/>
                  </a:lnTo>
                  <a:lnTo>
                    <a:pt x="962148" y="481074"/>
                  </a:lnTo>
                  <a:lnTo>
                    <a:pt x="959665" y="530261"/>
                  </a:lnTo>
                  <a:lnTo>
                    <a:pt x="952375" y="578027"/>
                  </a:lnTo>
                  <a:lnTo>
                    <a:pt x="940520" y="624131"/>
                  </a:lnTo>
                  <a:lnTo>
                    <a:pt x="924343" y="668330"/>
                  </a:lnTo>
                  <a:lnTo>
                    <a:pt x="904085" y="710383"/>
                  </a:lnTo>
                  <a:lnTo>
                    <a:pt x="879989" y="750047"/>
                  </a:lnTo>
                  <a:lnTo>
                    <a:pt x="852295" y="787082"/>
                  </a:lnTo>
                  <a:lnTo>
                    <a:pt x="821245" y="821245"/>
                  </a:lnTo>
                  <a:lnTo>
                    <a:pt x="787082" y="852294"/>
                  </a:lnTo>
                  <a:lnTo>
                    <a:pt x="750047" y="879989"/>
                  </a:lnTo>
                  <a:lnTo>
                    <a:pt x="710383" y="904085"/>
                  </a:lnTo>
                  <a:lnTo>
                    <a:pt x="668330" y="924343"/>
                  </a:lnTo>
                  <a:lnTo>
                    <a:pt x="624131" y="940520"/>
                  </a:lnTo>
                  <a:lnTo>
                    <a:pt x="578027" y="952375"/>
                  </a:lnTo>
                  <a:lnTo>
                    <a:pt x="530261" y="959665"/>
                  </a:lnTo>
                  <a:lnTo>
                    <a:pt x="481074" y="962148"/>
                  </a:lnTo>
                  <a:close/>
                </a:path>
              </a:pathLst>
            </a:custGeom>
            <a:solidFill>
              <a:srgbClr val="2747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214206" y="1162975"/>
              <a:ext cx="962660" cy="962660"/>
            </a:xfrm>
            <a:custGeom>
              <a:avLst/>
              <a:gdLst/>
              <a:ahLst/>
              <a:cxnLst/>
              <a:rect l="l" t="t" r="r" b="b"/>
              <a:pathLst>
                <a:path w="962660" h="962660">
                  <a:moveTo>
                    <a:pt x="0" y="481074"/>
                  </a:moveTo>
                  <a:lnTo>
                    <a:pt x="2483" y="431887"/>
                  </a:lnTo>
                  <a:lnTo>
                    <a:pt x="9773" y="384121"/>
                  </a:lnTo>
                  <a:lnTo>
                    <a:pt x="21628" y="338017"/>
                  </a:lnTo>
                  <a:lnTo>
                    <a:pt x="37805" y="293818"/>
                  </a:lnTo>
                  <a:lnTo>
                    <a:pt x="58063" y="251765"/>
                  </a:lnTo>
                  <a:lnTo>
                    <a:pt x="82159" y="212101"/>
                  </a:lnTo>
                  <a:lnTo>
                    <a:pt x="109854" y="175066"/>
                  </a:lnTo>
                  <a:lnTo>
                    <a:pt x="140903" y="140903"/>
                  </a:lnTo>
                  <a:lnTo>
                    <a:pt x="175066" y="109854"/>
                  </a:lnTo>
                  <a:lnTo>
                    <a:pt x="212101" y="82159"/>
                  </a:lnTo>
                  <a:lnTo>
                    <a:pt x="251765" y="58063"/>
                  </a:lnTo>
                  <a:lnTo>
                    <a:pt x="293818" y="37805"/>
                  </a:lnTo>
                  <a:lnTo>
                    <a:pt x="338017" y="21628"/>
                  </a:lnTo>
                  <a:lnTo>
                    <a:pt x="384121" y="9773"/>
                  </a:lnTo>
                  <a:lnTo>
                    <a:pt x="431887" y="2483"/>
                  </a:lnTo>
                  <a:lnTo>
                    <a:pt x="481074" y="0"/>
                  </a:lnTo>
                  <a:lnTo>
                    <a:pt x="528622" y="2354"/>
                  </a:lnTo>
                  <a:lnTo>
                    <a:pt x="575365" y="9329"/>
                  </a:lnTo>
                  <a:lnTo>
                    <a:pt x="620987" y="20794"/>
                  </a:lnTo>
                  <a:lnTo>
                    <a:pt x="665173" y="36619"/>
                  </a:lnTo>
                  <a:lnTo>
                    <a:pt x="707607" y="56673"/>
                  </a:lnTo>
                  <a:lnTo>
                    <a:pt x="747974" y="80826"/>
                  </a:lnTo>
                  <a:lnTo>
                    <a:pt x="785959" y="108946"/>
                  </a:lnTo>
                  <a:lnTo>
                    <a:pt x="821245" y="140903"/>
                  </a:lnTo>
                  <a:lnTo>
                    <a:pt x="853202" y="176189"/>
                  </a:lnTo>
                  <a:lnTo>
                    <a:pt x="881322" y="214174"/>
                  </a:lnTo>
                  <a:lnTo>
                    <a:pt x="905475" y="254541"/>
                  </a:lnTo>
                  <a:lnTo>
                    <a:pt x="925529" y="296975"/>
                  </a:lnTo>
                  <a:lnTo>
                    <a:pt x="941354" y="341161"/>
                  </a:lnTo>
                  <a:lnTo>
                    <a:pt x="952819" y="386783"/>
                  </a:lnTo>
                  <a:lnTo>
                    <a:pt x="959794" y="433526"/>
                  </a:lnTo>
                  <a:lnTo>
                    <a:pt x="962148" y="481074"/>
                  </a:lnTo>
                  <a:lnTo>
                    <a:pt x="959665" y="530261"/>
                  </a:lnTo>
                  <a:lnTo>
                    <a:pt x="952375" y="578027"/>
                  </a:lnTo>
                  <a:lnTo>
                    <a:pt x="940520" y="624131"/>
                  </a:lnTo>
                  <a:lnTo>
                    <a:pt x="924343" y="668330"/>
                  </a:lnTo>
                  <a:lnTo>
                    <a:pt x="904085" y="710383"/>
                  </a:lnTo>
                  <a:lnTo>
                    <a:pt x="879989" y="750047"/>
                  </a:lnTo>
                  <a:lnTo>
                    <a:pt x="852295" y="787082"/>
                  </a:lnTo>
                  <a:lnTo>
                    <a:pt x="821245" y="821245"/>
                  </a:lnTo>
                  <a:lnTo>
                    <a:pt x="787082" y="852294"/>
                  </a:lnTo>
                  <a:lnTo>
                    <a:pt x="750047" y="879989"/>
                  </a:lnTo>
                  <a:lnTo>
                    <a:pt x="710383" y="904085"/>
                  </a:lnTo>
                  <a:lnTo>
                    <a:pt x="668330" y="924343"/>
                  </a:lnTo>
                  <a:lnTo>
                    <a:pt x="624131" y="940520"/>
                  </a:lnTo>
                  <a:lnTo>
                    <a:pt x="578027" y="952375"/>
                  </a:lnTo>
                  <a:lnTo>
                    <a:pt x="530261" y="959665"/>
                  </a:lnTo>
                  <a:lnTo>
                    <a:pt x="481074" y="962148"/>
                  </a:lnTo>
                  <a:lnTo>
                    <a:pt x="431887" y="959665"/>
                  </a:lnTo>
                  <a:lnTo>
                    <a:pt x="384121" y="952375"/>
                  </a:lnTo>
                  <a:lnTo>
                    <a:pt x="338017" y="940520"/>
                  </a:lnTo>
                  <a:lnTo>
                    <a:pt x="293818" y="924343"/>
                  </a:lnTo>
                  <a:lnTo>
                    <a:pt x="251765" y="904085"/>
                  </a:lnTo>
                  <a:lnTo>
                    <a:pt x="212101" y="879989"/>
                  </a:lnTo>
                  <a:lnTo>
                    <a:pt x="175066" y="852294"/>
                  </a:lnTo>
                  <a:lnTo>
                    <a:pt x="140903" y="821245"/>
                  </a:lnTo>
                  <a:lnTo>
                    <a:pt x="109854" y="787082"/>
                  </a:lnTo>
                  <a:lnTo>
                    <a:pt x="82159" y="750047"/>
                  </a:lnTo>
                  <a:lnTo>
                    <a:pt x="58063" y="710383"/>
                  </a:lnTo>
                  <a:lnTo>
                    <a:pt x="37805" y="668330"/>
                  </a:lnTo>
                  <a:lnTo>
                    <a:pt x="21628" y="624131"/>
                  </a:lnTo>
                  <a:lnTo>
                    <a:pt x="9773" y="578027"/>
                  </a:lnTo>
                  <a:lnTo>
                    <a:pt x="2483" y="530261"/>
                  </a:lnTo>
                  <a:lnTo>
                    <a:pt x="0" y="481074"/>
                  </a:lnTo>
                  <a:close/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936723" y="2428723"/>
              <a:ext cx="7595870" cy="962660"/>
            </a:xfrm>
            <a:custGeom>
              <a:avLst/>
              <a:gdLst/>
              <a:ahLst/>
              <a:cxnLst/>
              <a:rect l="l" t="t" r="r" b="b"/>
              <a:pathLst>
                <a:path w="7595870" h="962660">
                  <a:moveTo>
                    <a:pt x="7595245" y="962148"/>
                  </a:moveTo>
                  <a:lnTo>
                    <a:pt x="481074" y="962148"/>
                  </a:lnTo>
                  <a:lnTo>
                    <a:pt x="0" y="481074"/>
                  </a:lnTo>
                  <a:lnTo>
                    <a:pt x="481074" y="0"/>
                  </a:lnTo>
                  <a:lnTo>
                    <a:pt x="7595245" y="0"/>
                  </a:lnTo>
                  <a:lnTo>
                    <a:pt x="7595245" y="96214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936723" y="2428723"/>
              <a:ext cx="7595870" cy="962660"/>
            </a:xfrm>
            <a:custGeom>
              <a:avLst/>
              <a:gdLst/>
              <a:ahLst/>
              <a:cxnLst/>
              <a:rect l="l" t="t" r="r" b="b"/>
              <a:pathLst>
                <a:path w="7595870" h="962660">
                  <a:moveTo>
                    <a:pt x="7595245" y="962148"/>
                  </a:moveTo>
                  <a:lnTo>
                    <a:pt x="481074" y="962148"/>
                  </a:lnTo>
                  <a:lnTo>
                    <a:pt x="0" y="481074"/>
                  </a:lnTo>
                  <a:lnTo>
                    <a:pt x="481074" y="0"/>
                  </a:lnTo>
                  <a:lnTo>
                    <a:pt x="7595245" y="0"/>
                  </a:lnTo>
                  <a:lnTo>
                    <a:pt x="7595245" y="962148"/>
                  </a:lnTo>
                  <a:close/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2883830" y="2650006"/>
            <a:ext cx="6250940" cy="488950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 marR="5080" indent="99695">
              <a:lnSpc>
                <a:spcPts val="1730"/>
              </a:lnSpc>
              <a:spcBef>
                <a:spcPts val="315"/>
              </a:spcBef>
            </a:pPr>
            <a:r>
              <a:rPr sz="1600" b="1" spc="-10" dirty="0">
                <a:latin typeface="Arial"/>
                <a:cs typeface="Arial"/>
              </a:rPr>
              <a:t>MONITORAMENTO </a:t>
            </a:r>
            <a:r>
              <a:rPr sz="1600" b="1" spc="-5" dirty="0">
                <a:latin typeface="Arial"/>
                <a:cs typeface="Arial"/>
              </a:rPr>
              <a:t>DAS AÇÕES DE MICROPLANEJAMENTO </a:t>
            </a:r>
            <a:r>
              <a:rPr sz="1600" b="1" dirty="0">
                <a:latin typeface="Arial"/>
                <a:cs typeface="Arial"/>
              </a:rPr>
              <a:t>E </a:t>
            </a:r>
            <a:r>
              <a:rPr sz="1600" b="1" spc="5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ESTRATÉGIAS</a:t>
            </a:r>
            <a:r>
              <a:rPr sz="1600" b="1" spc="-1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DE </a:t>
            </a:r>
            <a:r>
              <a:rPr sz="1600" b="1" spc="-20" dirty="0">
                <a:latin typeface="Arial"/>
                <a:cs typeface="Arial"/>
              </a:rPr>
              <a:t>VACINAÇÃO,</a:t>
            </a:r>
            <a:r>
              <a:rPr sz="1600" b="1" spc="-10" dirty="0">
                <a:latin typeface="Arial"/>
                <a:cs typeface="Arial"/>
              </a:rPr>
              <a:t> JUNTO</a:t>
            </a:r>
            <a:r>
              <a:rPr sz="1600" b="1" spc="-6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A</a:t>
            </a:r>
            <a:r>
              <a:rPr sz="1600" b="1" spc="-65" dirty="0">
                <a:latin typeface="Arial"/>
                <a:cs typeface="Arial"/>
              </a:rPr>
              <a:t> </a:t>
            </a:r>
            <a:r>
              <a:rPr sz="1600" b="1" spc="-25" dirty="0">
                <a:latin typeface="Arial"/>
                <a:cs typeface="Arial"/>
              </a:rPr>
              <a:t>ESTADOS</a:t>
            </a:r>
            <a:r>
              <a:rPr sz="1600" b="1" spc="-1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E</a:t>
            </a:r>
            <a:r>
              <a:rPr sz="1600" b="1" spc="-5" dirty="0">
                <a:latin typeface="Arial"/>
                <a:cs typeface="Arial"/>
              </a:rPr>
              <a:t> </a:t>
            </a:r>
            <a:r>
              <a:rPr sz="1600" b="1" spc="-20" dirty="0">
                <a:latin typeface="Arial"/>
                <a:cs typeface="Arial"/>
              </a:rPr>
              <a:t>CAPITAIS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450924" y="2401541"/>
            <a:ext cx="8101965" cy="2237105"/>
            <a:chOff x="1450924" y="2401541"/>
            <a:chExt cx="8101965" cy="2237105"/>
          </a:xfrm>
        </p:grpSpPr>
        <p:sp>
          <p:nvSpPr>
            <p:cNvPr id="13" name="object 13"/>
            <p:cNvSpPr/>
            <p:nvPr/>
          </p:nvSpPr>
          <p:spPr>
            <a:xfrm>
              <a:off x="1463624" y="2414241"/>
              <a:ext cx="962660" cy="962660"/>
            </a:xfrm>
            <a:custGeom>
              <a:avLst/>
              <a:gdLst/>
              <a:ahLst/>
              <a:cxnLst/>
              <a:rect l="l" t="t" r="r" b="b"/>
              <a:pathLst>
                <a:path w="962660" h="962660">
                  <a:moveTo>
                    <a:pt x="481074" y="962148"/>
                  </a:moveTo>
                  <a:lnTo>
                    <a:pt x="431887" y="959665"/>
                  </a:lnTo>
                  <a:lnTo>
                    <a:pt x="384121" y="952375"/>
                  </a:lnTo>
                  <a:lnTo>
                    <a:pt x="338017" y="940520"/>
                  </a:lnTo>
                  <a:lnTo>
                    <a:pt x="293818" y="924343"/>
                  </a:lnTo>
                  <a:lnTo>
                    <a:pt x="251765" y="904085"/>
                  </a:lnTo>
                  <a:lnTo>
                    <a:pt x="212101" y="879989"/>
                  </a:lnTo>
                  <a:lnTo>
                    <a:pt x="175066" y="852294"/>
                  </a:lnTo>
                  <a:lnTo>
                    <a:pt x="140903" y="821245"/>
                  </a:lnTo>
                  <a:lnTo>
                    <a:pt x="109854" y="787082"/>
                  </a:lnTo>
                  <a:lnTo>
                    <a:pt x="82159" y="750047"/>
                  </a:lnTo>
                  <a:lnTo>
                    <a:pt x="58063" y="710383"/>
                  </a:lnTo>
                  <a:lnTo>
                    <a:pt x="37805" y="668330"/>
                  </a:lnTo>
                  <a:lnTo>
                    <a:pt x="21628" y="624131"/>
                  </a:lnTo>
                  <a:lnTo>
                    <a:pt x="9773" y="578027"/>
                  </a:lnTo>
                  <a:lnTo>
                    <a:pt x="2483" y="530261"/>
                  </a:lnTo>
                  <a:lnTo>
                    <a:pt x="0" y="481074"/>
                  </a:lnTo>
                  <a:lnTo>
                    <a:pt x="2483" y="431887"/>
                  </a:lnTo>
                  <a:lnTo>
                    <a:pt x="9773" y="384121"/>
                  </a:lnTo>
                  <a:lnTo>
                    <a:pt x="21628" y="338017"/>
                  </a:lnTo>
                  <a:lnTo>
                    <a:pt x="37805" y="293818"/>
                  </a:lnTo>
                  <a:lnTo>
                    <a:pt x="58063" y="251765"/>
                  </a:lnTo>
                  <a:lnTo>
                    <a:pt x="82159" y="212101"/>
                  </a:lnTo>
                  <a:lnTo>
                    <a:pt x="109854" y="175066"/>
                  </a:lnTo>
                  <a:lnTo>
                    <a:pt x="140903" y="140903"/>
                  </a:lnTo>
                  <a:lnTo>
                    <a:pt x="175066" y="109854"/>
                  </a:lnTo>
                  <a:lnTo>
                    <a:pt x="212101" y="82159"/>
                  </a:lnTo>
                  <a:lnTo>
                    <a:pt x="251765" y="58063"/>
                  </a:lnTo>
                  <a:lnTo>
                    <a:pt x="293818" y="37805"/>
                  </a:lnTo>
                  <a:lnTo>
                    <a:pt x="338017" y="21628"/>
                  </a:lnTo>
                  <a:lnTo>
                    <a:pt x="384121" y="9773"/>
                  </a:lnTo>
                  <a:lnTo>
                    <a:pt x="431887" y="2483"/>
                  </a:lnTo>
                  <a:lnTo>
                    <a:pt x="481074" y="0"/>
                  </a:lnTo>
                  <a:lnTo>
                    <a:pt x="528622" y="2354"/>
                  </a:lnTo>
                  <a:lnTo>
                    <a:pt x="575365" y="9329"/>
                  </a:lnTo>
                  <a:lnTo>
                    <a:pt x="620987" y="20794"/>
                  </a:lnTo>
                  <a:lnTo>
                    <a:pt x="665173" y="36619"/>
                  </a:lnTo>
                  <a:lnTo>
                    <a:pt x="707607" y="56673"/>
                  </a:lnTo>
                  <a:lnTo>
                    <a:pt x="747974" y="80826"/>
                  </a:lnTo>
                  <a:lnTo>
                    <a:pt x="785959" y="108946"/>
                  </a:lnTo>
                  <a:lnTo>
                    <a:pt x="821245" y="140903"/>
                  </a:lnTo>
                  <a:lnTo>
                    <a:pt x="853202" y="176189"/>
                  </a:lnTo>
                  <a:lnTo>
                    <a:pt x="881322" y="214174"/>
                  </a:lnTo>
                  <a:lnTo>
                    <a:pt x="905475" y="254541"/>
                  </a:lnTo>
                  <a:lnTo>
                    <a:pt x="925529" y="296975"/>
                  </a:lnTo>
                  <a:lnTo>
                    <a:pt x="941354" y="341161"/>
                  </a:lnTo>
                  <a:lnTo>
                    <a:pt x="952819" y="386783"/>
                  </a:lnTo>
                  <a:lnTo>
                    <a:pt x="959794" y="433526"/>
                  </a:lnTo>
                  <a:lnTo>
                    <a:pt x="962148" y="481074"/>
                  </a:lnTo>
                  <a:lnTo>
                    <a:pt x="959665" y="530261"/>
                  </a:lnTo>
                  <a:lnTo>
                    <a:pt x="952375" y="578027"/>
                  </a:lnTo>
                  <a:lnTo>
                    <a:pt x="940520" y="624131"/>
                  </a:lnTo>
                  <a:lnTo>
                    <a:pt x="924343" y="668330"/>
                  </a:lnTo>
                  <a:lnTo>
                    <a:pt x="904085" y="710383"/>
                  </a:lnTo>
                  <a:lnTo>
                    <a:pt x="879989" y="750047"/>
                  </a:lnTo>
                  <a:lnTo>
                    <a:pt x="852295" y="787082"/>
                  </a:lnTo>
                  <a:lnTo>
                    <a:pt x="821245" y="821245"/>
                  </a:lnTo>
                  <a:lnTo>
                    <a:pt x="787082" y="852294"/>
                  </a:lnTo>
                  <a:lnTo>
                    <a:pt x="750047" y="879989"/>
                  </a:lnTo>
                  <a:lnTo>
                    <a:pt x="710383" y="904085"/>
                  </a:lnTo>
                  <a:lnTo>
                    <a:pt x="668330" y="924343"/>
                  </a:lnTo>
                  <a:lnTo>
                    <a:pt x="624131" y="940520"/>
                  </a:lnTo>
                  <a:lnTo>
                    <a:pt x="578027" y="952375"/>
                  </a:lnTo>
                  <a:lnTo>
                    <a:pt x="530261" y="959665"/>
                  </a:lnTo>
                  <a:lnTo>
                    <a:pt x="481074" y="96214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463624" y="2414241"/>
              <a:ext cx="962660" cy="962660"/>
            </a:xfrm>
            <a:custGeom>
              <a:avLst/>
              <a:gdLst/>
              <a:ahLst/>
              <a:cxnLst/>
              <a:rect l="l" t="t" r="r" b="b"/>
              <a:pathLst>
                <a:path w="962660" h="962660">
                  <a:moveTo>
                    <a:pt x="0" y="481074"/>
                  </a:moveTo>
                  <a:lnTo>
                    <a:pt x="2483" y="431887"/>
                  </a:lnTo>
                  <a:lnTo>
                    <a:pt x="9773" y="384121"/>
                  </a:lnTo>
                  <a:lnTo>
                    <a:pt x="21628" y="338017"/>
                  </a:lnTo>
                  <a:lnTo>
                    <a:pt x="37805" y="293818"/>
                  </a:lnTo>
                  <a:lnTo>
                    <a:pt x="58063" y="251765"/>
                  </a:lnTo>
                  <a:lnTo>
                    <a:pt x="82159" y="212101"/>
                  </a:lnTo>
                  <a:lnTo>
                    <a:pt x="109854" y="175066"/>
                  </a:lnTo>
                  <a:lnTo>
                    <a:pt x="140903" y="140903"/>
                  </a:lnTo>
                  <a:lnTo>
                    <a:pt x="175066" y="109854"/>
                  </a:lnTo>
                  <a:lnTo>
                    <a:pt x="212101" y="82159"/>
                  </a:lnTo>
                  <a:lnTo>
                    <a:pt x="251765" y="58063"/>
                  </a:lnTo>
                  <a:lnTo>
                    <a:pt x="293818" y="37805"/>
                  </a:lnTo>
                  <a:lnTo>
                    <a:pt x="338017" y="21628"/>
                  </a:lnTo>
                  <a:lnTo>
                    <a:pt x="384121" y="9773"/>
                  </a:lnTo>
                  <a:lnTo>
                    <a:pt x="431887" y="2483"/>
                  </a:lnTo>
                  <a:lnTo>
                    <a:pt x="481074" y="0"/>
                  </a:lnTo>
                  <a:lnTo>
                    <a:pt x="528622" y="2354"/>
                  </a:lnTo>
                  <a:lnTo>
                    <a:pt x="575365" y="9329"/>
                  </a:lnTo>
                  <a:lnTo>
                    <a:pt x="620987" y="20794"/>
                  </a:lnTo>
                  <a:lnTo>
                    <a:pt x="665173" y="36619"/>
                  </a:lnTo>
                  <a:lnTo>
                    <a:pt x="707607" y="56673"/>
                  </a:lnTo>
                  <a:lnTo>
                    <a:pt x="747974" y="80826"/>
                  </a:lnTo>
                  <a:lnTo>
                    <a:pt x="785959" y="108946"/>
                  </a:lnTo>
                  <a:lnTo>
                    <a:pt x="821245" y="140903"/>
                  </a:lnTo>
                  <a:lnTo>
                    <a:pt x="853202" y="176189"/>
                  </a:lnTo>
                  <a:lnTo>
                    <a:pt x="881322" y="214174"/>
                  </a:lnTo>
                  <a:lnTo>
                    <a:pt x="905475" y="254541"/>
                  </a:lnTo>
                  <a:lnTo>
                    <a:pt x="925529" y="296975"/>
                  </a:lnTo>
                  <a:lnTo>
                    <a:pt x="941354" y="341161"/>
                  </a:lnTo>
                  <a:lnTo>
                    <a:pt x="952819" y="386783"/>
                  </a:lnTo>
                  <a:lnTo>
                    <a:pt x="959794" y="433526"/>
                  </a:lnTo>
                  <a:lnTo>
                    <a:pt x="962148" y="481074"/>
                  </a:lnTo>
                  <a:lnTo>
                    <a:pt x="959665" y="530261"/>
                  </a:lnTo>
                  <a:lnTo>
                    <a:pt x="952375" y="578027"/>
                  </a:lnTo>
                  <a:lnTo>
                    <a:pt x="940520" y="624131"/>
                  </a:lnTo>
                  <a:lnTo>
                    <a:pt x="924343" y="668330"/>
                  </a:lnTo>
                  <a:lnTo>
                    <a:pt x="904085" y="710383"/>
                  </a:lnTo>
                  <a:lnTo>
                    <a:pt x="879989" y="750047"/>
                  </a:lnTo>
                  <a:lnTo>
                    <a:pt x="852295" y="787082"/>
                  </a:lnTo>
                  <a:lnTo>
                    <a:pt x="821245" y="821245"/>
                  </a:lnTo>
                  <a:lnTo>
                    <a:pt x="787082" y="852294"/>
                  </a:lnTo>
                  <a:lnTo>
                    <a:pt x="750047" y="879989"/>
                  </a:lnTo>
                  <a:lnTo>
                    <a:pt x="710383" y="904085"/>
                  </a:lnTo>
                  <a:lnTo>
                    <a:pt x="668330" y="924343"/>
                  </a:lnTo>
                  <a:lnTo>
                    <a:pt x="624131" y="940520"/>
                  </a:lnTo>
                  <a:lnTo>
                    <a:pt x="578027" y="952375"/>
                  </a:lnTo>
                  <a:lnTo>
                    <a:pt x="530261" y="959665"/>
                  </a:lnTo>
                  <a:lnTo>
                    <a:pt x="481074" y="962148"/>
                  </a:lnTo>
                  <a:lnTo>
                    <a:pt x="431887" y="959665"/>
                  </a:lnTo>
                  <a:lnTo>
                    <a:pt x="384121" y="952375"/>
                  </a:lnTo>
                  <a:lnTo>
                    <a:pt x="338017" y="940520"/>
                  </a:lnTo>
                  <a:lnTo>
                    <a:pt x="293818" y="924343"/>
                  </a:lnTo>
                  <a:lnTo>
                    <a:pt x="251765" y="904085"/>
                  </a:lnTo>
                  <a:lnTo>
                    <a:pt x="212101" y="879989"/>
                  </a:lnTo>
                  <a:lnTo>
                    <a:pt x="175066" y="852294"/>
                  </a:lnTo>
                  <a:lnTo>
                    <a:pt x="140903" y="821245"/>
                  </a:lnTo>
                  <a:lnTo>
                    <a:pt x="109854" y="787082"/>
                  </a:lnTo>
                  <a:lnTo>
                    <a:pt x="82159" y="750047"/>
                  </a:lnTo>
                  <a:lnTo>
                    <a:pt x="58063" y="710383"/>
                  </a:lnTo>
                  <a:lnTo>
                    <a:pt x="37805" y="668330"/>
                  </a:lnTo>
                  <a:lnTo>
                    <a:pt x="21628" y="624131"/>
                  </a:lnTo>
                  <a:lnTo>
                    <a:pt x="9773" y="578027"/>
                  </a:lnTo>
                  <a:lnTo>
                    <a:pt x="2483" y="530261"/>
                  </a:lnTo>
                  <a:lnTo>
                    <a:pt x="0" y="481074"/>
                  </a:lnTo>
                  <a:close/>
                </a:path>
              </a:pathLst>
            </a:custGeom>
            <a:ln w="25399">
              <a:solidFill>
                <a:srgbClr val="A22F6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944698" y="3663600"/>
              <a:ext cx="7595870" cy="962660"/>
            </a:xfrm>
            <a:custGeom>
              <a:avLst/>
              <a:gdLst/>
              <a:ahLst/>
              <a:cxnLst/>
              <a:rect l="l" t="t" r="r" b="b"/>
              <a:pathLst>
                <a:path w="7595870" h="962660">
                  <a:moveTo>
                    <a:pt x="7595245" y="962148"/>
                  </a:moveTo>
                  <a:lnTo>
                    <a:pt x="481074" y="962148"/>
                  </a:lnTo>
                  <a:lnTo>
                    <a:pt x="0" y="481074"/>
                  </a:lnTo>
                  <a:lnTo>
                    <a:pt x="481074" y="0"/>
                  </a:lnTo>
                  <a:lnTo>
                    <a:pt x="7595245" y="0"/>
                  </a:lnTo>
                  <a:lnTo>
                    <a:pt x="7595245" y="96214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944698" y="3663600"/>
              <a:ext cx="7595870" cy="962660"/>
            </a:xfrm>
            <a:custGeom>
              <a:avLst/>
              <a:gdLst/>
              <a:ahLst/>
              <a:cxnLst/>
              <a:rect l="l" t="t" r="r" b="b"/>
              <a:pathLst>
                <a:path w="7595870" h="962660">
                  <a:moveTo>
                    <a:pt x="7595245" y="962148"/>
                  </a:moveTo>
                  <a:lnTo>
                    <a:pt x="481074" y="962148"/>
                  </a:lnTo>
                  <a:lnTo>
                    <a:pt x="0" y="481074"/>
                  </a:lnTo>
                  <a:lnTo>
                    <a:pt x="481074" y="0"/>
                  </a:lnTo>
                  <a:lnTo>
                    <a:pt x="7595245" y="0"/>
                  </a:lnTo>
                  <a:lnTo>
                    <a:pt x="7595245" y="962148"/>
                  </a:lnTo>
                  <a:close/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3875854" y="3994586"/>
            <a:ext cx="428371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latin typeface="Arial"/>
                <a:cs typeface="Arial"/>
              </a:rPr>
              <a:t>ANÁLISE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DAS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INFORMAÇÕES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spc="-20" dirty="0">
                <a:latin typeface="Arial"/>
                <a:cs typeface="Arial"/>
              </a:rPr>
              <a:t>COLETADAS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1450924" y="2599857"/>
            <a:ext cx="8101965" cy="3288029"/>
            <a:chOff x="1450924" y="2599857"/>
            <a:chExt cx="8101965" cy="3288029"/>
          </a:xfrm>
        </p:grpSpPr>
        <p:sp>
          <p:nvSpPr>
            <p:cNvPr id="19" name="object 19"/>
            <p:cNvSpPr/>
            <p:nvPr/>
          </p:nvSpPr>
          <p:spPr>
            <a:xfrm>
              <a:off x="1463624" y="3663599"/>
              <a:ext cx="962660" cy="962660"/>
            </a:xfrm>
            <a:custGeom>
              <a:avLst/>
              <a:gdLst/>
              <a:ahLst/>
              <a:cxnLst/>
              <a:rect l="l" t="t" r="r" b="b"/>
              <a:pathLst>
                <a:path w="962660" h="962660">
                  <a:moveTo>
                    <a:pt x="481074" y="962148"/>
                  </a:moveTo>
                  <a:lnTo>
                    <a:pt x="431887" y="959665"/>
                  </a:lnTo>
                  <a:lnTo>
                    <a:pt x="384121" y="952375"/>
                  </a:lnTo>
                  <a:lnTo>
                    <a:pt x="338017" y="940520"/>
                  </a:lnTo>
                  <a:lnTo>
                    <a:pt x="293818" y="924343"/>
                  </a:lnTo>
                  <a:lnTo>
                    <a:pt x="251765" y="904085"/>
                  </a:lnTo>
                  <a:lnTo>
                    <a:pt x="212101" y="879988"/>
                  </a:lnTo>
                  <a:lnTo>
                    <a:pt x="175066" y="852294"/>
                  </a:lnTo>
                  <a:lnTo>
                    <a:pt x="140903" y="821245"/>
                  </a:lnTo>
                  <a:lnTo>
                    <a:pt x="109854" y="787082"/>
                  </a:lnTo>
                  <a:lnTo>
                    <a:pt x="82159" y="750047"/>
                  </a:lnTo>
                  <a:lnTo>
                    <a:pt x="58063" y="710383"/>
                  </a:lnTo>
                  <a:lnTo>
                    <a:pt x="37805" y="668330"/>
                  </a:lnTo>
                  <a:lnTo>
                    <a:pt x="21628" y="624131"/>
                  </a:lnTo>
                  <a:lnTo>
                    <a:pt x="9773" y="578027"/>
                  </a:lnTo>
                  <a:lnTo>
                    <a:pt x="2483" y="530261"/>
                  </a:lnTo>
                  <a:lnTo>
                    <a:pt x="0" y="481074"/>
                  </a:lnTo>
                  <a:lnTo>
                    <a:pt x="2483" y="431887"/>
                  </a:lnTo>
                  <a:lnTo>
                    <a:pt x="9773" y="384121"/>
                  </a:lnTo>
                  <a:lnTo>
                    <a:pt x="21628" y="338017"/>
                  </a:lnTo>
                  <a:lnTo>
                    <a:pt x="37805" y="293818"/>
                  </a:lnTo>
                  <a:lnTo>
                    <a:pt x="58063" y="251765"/>
                  </a:lnTo>
                  <a:lnTo>
                    <a:pt x="82159" y="212101"/>
                  </a:lnTo>
                  <a:lnTo>
                    <a:pt x="109854" y="175066"/>
                  </a:lnTo>
                  <a:lnTo>
                    <a:pt x="140903" y="140903"/>
                  </a:lnTo>
                  <a:lnTo>
                    <a:pt x="175066" y="109854"/>
                  </a:lnTo>
                  <a:lnTo>
                    <a:pt x="212101" y="82159"/>
                  </a:lnTo>
                  <a:lnTo>
                    <a:pt x="251765" y="58063"/>
                  </a:lnTo>
                  <a:lnTo>
                    <a:pt x="293818" y="37805"/>
                  </a:lnTo>
                  <a:lnTo>
                    <a:pt x="338017" y="21628"/>
                  </a:lnTo>
                  <a:lnTo>
                    <a:pt x="384121" y="9773"/>
                  </a:lnTo>
                  <a:lnTo>
                    <a:pt x="431887" y="2483"/>
                  </a:lnTo>
                  <a:lnTo>
                    <a:pt x="481074" y="0"/>
                  </a:lnTo>
                  <a:lnTo>
                    <a:pt x="528622" y="2354"/>
                  </a:lnTo>
                  <a:lnTo>
                    <a:pt x="575365" y="9329"/>
                  </a:lnTo>
                  <a:lnTo>
                    <a:pt x="620987" y="20794"/>
                  </a:lnTo>
                  <a:lnTo>
                    <a:pt x="665173" y="36619"/>
                  </a:lnTo>
                  <a:lnTo>
                    <a:pt x="707607" y="56673"/>
                  </a:lnTo>
                  <a:lnTo>
                    <a:pt x="747974" y="80826"/>
                  </a:lnTo>
                  <a:lnTo>
                    <a:pt x="785959" y="108946"/>
                  </a:lnTo>
                  <a:lnTo>
                    <a:pt x="821245" y="140903"/>
                  </a:lnTo>
                  <a:lnTo>
                    <a:pt x="853202" y="176189"/>
                  </a:lnTo>
                  <a:lnTo>
                    <a:pt x="881322" y="214174"/>
                  </a:lnTo>
                  <a:lnTo>
                    <a:pt x="905475" y="254541"/>
                  </a:lnTo>
                  <a:lnTo>
                    <a:pt x="925529" y="296975"/>
                  </a:lnTo>
                  <a:lnTo>
                    <a:pt x="941354" y="341161"/>
                  </a:lnTo>
                  <a:lnTo>
                    <a:pt x="952819" y="386783"/>
                  </a:lnTo>
                  <a:lnTo>
                    <a:pt x="959794" y="433526"/>
                  </a:lnTo>
                  <a:lnTo>
                    <a:pt x="962148" y="481074"/>
                  </a:lnTo>
                  <a:lnTo>
                    <a:pt x="959665" y="530261"/>
                  </a:lnTo>
                  <a:lnTo>
                    <a:pt x="952375" y="578027"/>
                  </a:lnTo>
                  <a:lnTo>
                    <a:pt x="940520" y="624131"/>
                  </a:lnTo>
                  <a:lnTo>
                    <a:pt x="924343" y="668330"/>
                  </a:lnTo>
                  <a:lnTo>
                    <a:pt x="904085" y="710383"/>
                  </a:lnTo>
                  <a:lnTo>
                    <a:pt x="879989" y="750047"/>
                  </a:lnTo>
                  <a:lnTo>
                    <a:pt x="852295" y="787082"/>
                  </a:lnTo>
                  <a:lnTo>
                    <a:pt x="821245" y="821245"/>
                  </a:lnTo>
                  <a:lnTo>
                    <a:pt x="787082" y="852294"/>
                  </a:lnTo>
                  <a:lnTo>
                    <a:pt x="750047" y="879988"/>
                  </a:lnTo>
                  <a:lnTo>
                    <a:pt x="710383" y="904085"/>
                  </a:lnTo>
                  <a:lnTo>
                    <a:pt x="668330" y="924343"/>
                  </a:lnTo>
                  <a:lnTo>
                    <a:pt x="624131" y="940520"/>
                  </a:lnTo>
                  <a:lnTo>
                    <a:pt x="578027" y="952375"/>
                  </a:lnTo>
                  <a:lnTo>
                    <a:pt x="530261" y="959665"/>
                  </a:lnTo>
                  <a:lnTo>
                    <a:pt x="481074" y="96214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463624" y="3663599"/>
              <a:ext cx="962660" cy="962660"/>
            </a:xfrm>
            <a:custGeom>
              <a:avLst/>
              <a:gdLst/>
              <a:ahLst/>
              <a:cxnLst/>
              <a:rect l="l" t="t" r="r" b="b"/>
              <a:pathLst>
                <a:path w="962660" h="962660">
                  <a:moveTo>
                    <a:pt x="0" y="481074"/>
                  </a:moveTo>
                  <a:lnTo>
                    <a:pt x="2483" y="431887"/>
                  </a:lnTo>
                  <a:lnTo>
                    <a:pt x="9773" y="384121"/>
                  </a:lnTo>
                  <a:lnTo>
                    <a:pt x="21628" y="338017"/>
                  </a:lnTo>
                  <a:lnTo>
                    <a:pt x="37805" y="293818"/>
                  </a:lnTo>
                  <a:lnTo>
                    <a:pt x="58063" y="251765"/>
                  </a:lnTo>
                  <a:lnTo>
                    <a:pt x="82159" y="212101"/>
                  </a:lnTo>
                  <a:lnTo>
                    <a:pt x="109854" y="175066"/>
                  </a:lnTo>
                  <a:lnTo>
                    <a:pt x="140903" y="140903"/>
                  </a:lnTo>
                  <a:lnTo>
                    <a:pt x="175066" y="109854"/>
                  </a:lnTo>
                  <a:lnTo>
                    <a:pt x="212101" y="82159"/>
                  </a:lnTo>
                  <a:lnTo>
                    <a:pt x="251765" y="58063"/>
                  </a:lnTo>
                  <a:lnTo>
                    <a:pt x="293818" y="37805"/>
                  </a:lnTo>
                  <a:lnTo>
                    <a:pt x="338017" y="21628"/>
                  </a:lnTo>
                  <a:lnTo>
                    <a:pt x="384121" y="9773"/>
                  </a:lnTo>
                  <a:lnTo>
                    <a:pt x="431887" y="2483"/>
                  </a:lnTo>
                  <a:lnTo>
                    <a:pt x="481074" y="0"/>
                  </a:lnTo>
                  <a:lnTo>
                    <a:pt x="528622" y="2354"/>
                  </a:lnTo>
                  <a:lnTo>
                    <a:pt x="575365" y="9329"/>
                  </a:lnTo>
                  <a:lnTo>
                    <a:pt x="620987" y="20794"/>
                  </a:lnTo>
                  <a:lnTo>
                    <a:pt x="665173" y="36619"/>
                  </a:lnTo>
                  <a:lnTo>
                    <a:pt x="707607" y="56673"/>
                  </a:lnTo>
                  <a:lnTo>
                    <a:pt x="747974" y="80826"/>
                  </a:lnTo>
                  <a:lnTo>
                    <a:pt x="785959" y="108946"/>
                  </a:lnTo>
                  <a:lnTo>
                    <a:pt x="821245" y="140903"/>
                  </a:lnTo>
                  <a:lnTo>
                    <a:pt x="853202" y="176189"/>
                  </a:lnTo>
                  <a:lnTo>
                    <a:pt x="881322" y="214174"/>
                  </a:lnTo>
                  <a:lnTo>
                    <a:pt x="905475" y="254541"/>
                  </a:lnTo>
                  <a:lnTo>
                    <a:pt x="925529" y="296975"/>
                  </a:lnTo>
                  <a:lnTo>
                    <a:pt x="941354" y="341161"/>
                  </a:lnTo>
                  <a:lnTo>
                    <a:pt x="952819" y="386783"/>
                  </a:lnTo>
                  <a:lnTo>
                    <a:pt x="959794" y="433526"/>
                  </a:lnTo>
                  <a:lnTo>
                    <a:pt x="962148" y="481074"/>
                  </a:lnTo>
                  <a:lnTo>
                    <a:pt x="959665" y="530261"/>
                  </a:lnTo>
                  <a:lnTo>
                    <a:pt x="952375" y="578027"/>
                  </a:lnTo>
                  <a:lnTo>
                    <a:pt x="940520" y="624131"/>
                  </a:lnTo>
                  <a:lnTo>
                    <a:pt x="924343" y="668330"/>
                  </a:lnTo>
                  <a:lnTo>
                    <a:pt x="904085" y="710383"/>
                  </a:lnTo>
                  <a:lnTo>
                    <a:pt x="879989" y="750047"/>
                  </a:lnTo>
                  <a:lnTo>
                    <a:pt x="852295" y="787082"/>
                  </a:lnTo>
                  <a:lnTo>
                    <a:pt x="821245" y="821245"/>
                  </a:lnTo>
                  <a:lnTo>
                    <a:pt x="787082" y="852294"/>
                  </a:lnTo>
                  <a:lnTo>
                    <a:pt x="750047" y="879988"/>
                  </a:lnTo>
                  <a:lnTo>
                    <a:pt x="710383" y="904085"/>
                  </a:lnTo>
                  <a:lnTo>
                    <a:pt x="668330" y="924343"/>
                  </a:lnTo>
                  <a:lnTo>
                    <a:pt x="624131" y="940520"/>
                  </a:lnTo>
                  <a:lnTo>
                    <a:pt x="578027" y="952375"/>
                  </a:lnTo>
                  <a:lnTo>
                    <a:pt x="530261" y="959665"/>
                  </a:lnTo>
                  <a:lnTo>
                    <a:pt x="481074" y="962148"/>
                  </a:lnTo>
                  <a:lnTo>
                    <a:pt x="431887" y="959665"/>
                  </a:lnTo>
                  <a:lnTo>
                    <a:pt x="384121" y="952375"/>
                  </a:lnTo>
                  <a:lnTo>
                    <a:pt x="338017" y="940520"/>
                  </a:lnTo>
                  <a:lnTo>
                    <a:pt x="293818" y="924343"/>
                  </a:lnTo>
                  <a:lnTo>
                    <a:pt x="251765" y="904085"/>
                  </a:lnTo>
                  <a:lnTo>
                    <a:pt x="212101" y="879988"/>
                  </a:lnTo>
                  <a:lnTo>
                    <a:pt x="175066" y="852294"/>
                  </a:lnTo>
                  <a:lnTo>
                    <a:pt x="140903" y="821245"/>
                  </a:lnTo>
                  <a:lnTo>
                    <a:pt x="109854" y="787082"/>
                  </a:lnTo>
                  <a:lnTo>
                    <a:pt x="82159" y="750047"/>
                  </a:lnTo>
                  <a:lnTo>
                    <a:pt x="58063" y="710383"/>
                  </a:lnTo>
                  <a:lnTo>
                    <a:pt x="37805" y="668330"/>
                  </a:lnTo>
                  <a:lnTo>
                    <a:pt x="21628" y="624131"/>
                  </a:lnTo>
                  <a:lnTo>
                    <a:pt x="9773" y="578027"/>
                  </a:lnTo>
                  <a:lnTo>
                    <a:pt x="2483" y="530261"/>
                  </a:lnTo>
                  <a:lnTo>
                    <a:pt x="0" y="481074"/>
                  </a:lnTo>
                  <a:close/>
                </a:path>
              </a:pathLst>
            </a:custGeom>
            <a:ln w="25399">
              <a:solidFill>
                <a:srgbClr val="27479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944698" y="4912957"/>
              <a:ext cx="7595870" cy="962660"/>
            </a:xfrm>
            <a:custGeom>
              <a:avLst/>
              <a:gdLst/>
              <a:ahLst/>
              <a:cxnLst/>
              <a:rect l="l" t="t" r="r" b="b"/>
              <a:pathLst>
                <a:path w="7595870" h="962660">
                  <a:moveTo>
                    <a:pt x="7595245" y="962149"/>
                  </a:moveTo>
                  <a:lnTo>
                    <a:pt x="481074" y="962149"/>
                  </a:lnTo>
                  <a:lnTo>
                    <a:pt x="0" y="481074"/>
                  </a:lnTo>
                  <a:lnTo>
                    <a:pt x="481074" y="0"/>
                  </a:lnTo>
                  <a:lnTo>
                    <a:pt x="7595245" y="0"/>
                  </a:lnTo>
                  <a:lnTo>
                    <a:pt x="7595245" y="96214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944698" y="4912957"/>
              <a:ext cx="7595870" cy="962660"/>
            </a:xfrm>
            <a:custGeom>
              <a:avLst/>
              <a:gdLst/>
              <a:ahLst/>
              <a:cxnLst/>
              <a:rect l="l" t="t" r="r" b="b"/>
              <a:pathLst>
                <a:path w="7595870" h="962660">
                  <a:moveTo>
                    <a:pt x="7595245" y="962149"/>
                  </a:moveTo>
                  <a:lnTo>
                    <a:pt x="481074" y="962149"/>
                  </a:lnTo>
                  <a:lnTo>
                    <a:pt x="0" y="481074"/>
                  </a:lnTo>
                  <a:lnTo>
                    <a:pt x="481074" y="0"/>
                  </a:lnTo>
                  <a:lnTo>
                    <a:pt x="7595245" y="0"/>
                  </a:lnTo>
                  <a:lnTo>
                    <a:pt x="7595245" y="962149"/>
                  </a:lnTo>
                  <a:close/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463624" y="4912957"/>
              <a:ext cx="962660" cy="962660"/>
            </a:xfrm>
            <a:custGeom>
              <a:avLst/>
              <a:gdLst/>
              <a:ahLst/>
              <a:cxnLst/>
              <a:rect l="l" t="t" r="r" b="b"/>
              <a:pathLst>
                <a:path w="962660" h="962660">
                  <a:moveTo>
                    <a:pt x="481074" y="962149"/>
                  </a:moveTo>
                  <a:lnTo>
                    <a:pt x="431887" y="959665"/>
                  </a:lnTo>
                  <a:lnTo>
                    <a:pt x="384121" y="952375"/>
                  </a:lnTo>
                  <a:lnTo>
                    <a:pt x="338017" y="940521"/>
                  </a:lnTo>
                  <a:lnTo>
                    <a:pt x="293818" y="924344"/>
                  </a:lnTo>
                  <a:lnTo>
                    <a:pt x="251765" y="904086"/>
                  </a:lnTo>
                  <a:lnTo>
                    <a:pt x="212101" y="879989"/>
                  </a:lnTo>
                  <a:lnTo>
                    <a:pt x="175066" y="852295"/>
                  </a:lnTo>
                  <a:lnTo>
                    <a:pt x="140903" y="821245"/>
                  </a:lnTo>
                  <a:lnTo>
                    <a:pt x="109854" y="787082"/>
                  </a:lnTo>
                  <a:lnTo>
                    <a:pt x="82159" y="750048"/>
                  </a:lnTo>
                  <a:lnTo>
                    <a:pt x="58063" y="710383"/>
                  </a:lnTo>
                  <a:lnTo>
                    <a:pt x="37805" y="668330"/>
                  </a:lnTo>
                  <a:lnTo>
                    <a:pt x="21628" y="624131"/>
                  </a:lnTo>
                  <a:lnTo>
                    <a:pt x="9773" y="578028"/>
                  </a:lnTo>
                  <a:lnTo>
                    <a:pt x="2483" y="530261"/>
                  </a:lnTo>
                  <a:lnTo>
                    <a:pt x="0" y="481074"/>
                  </a:lnTo>
                  <a:lnTo>
                    <a:pt x="2483" y="431887"/>
                  </a:lnTo>
                  <a:lnTo>
                    <a:pt x="9773" y="384121"/>
                  </a:lnTo>
                  <a:lnTo>
                    <a:pt x="21628" y="338017"/>
                  </a:lnTo>
                  <a:lnTo>
                    <a:pt x="37805" y="293818"/>
                  </a:lnTo>
                  <a:lnTo>
                    <a:pt x="58063" y="251766"/>
                  </a:lnTo>
                  <a:lnTo>
                    <a:pt x="82159" y="212101"/>
                  </a:lnTo>
                  <a:lnTo>
                    <a:pt x="109854" y="175066"/>
                  </a:lnTo>
                  <a:lnTo>
                    <a:pt x="140903" y="140903"/>
                  </a:lnTo>
                  <a:lnTo>
                    <a:pt x="175066" y="109854"/>
                  </a:lnTo>
                  <a:lnTo>
                    <a:pt x="212101" y="82160"/>
                  </a:lnTo>
                  <a:lnTo>
                    <a:pt x="251765" y="58063"/>
                  </a:lnTo>
                  <a:lnTo>
                    <a:pt x="293818" y="37805"/>
                  </a:lnTo>
                  <a:lnTo>
                    <a:pt x="338017" y="21628"/>
                  </a:lnTo>
                  <a:lnTo>
                    <a:pt x="384121" y="9773"/>
                  </a:lnTo>
                  <a:lnTo>
                    <a:pt x="431887" y="2483"/>
                  </a:lnTo>
                  <a:lnTo>
                    <a:pt x="481074" y="0"/>
                  </a:lnTo>
                  <a:lnTo>
                    <a:pt x="528622" y="2354"/>
                  </a:lnTo>
                  <a:lnTo>
                    <a:pt x="575365" y="9329"/>
                  </a:lnTo>
                  <a:lnTo>
                    <a:pt x="620987" y="20794"/>
                  </a:lnTo>
                  <a:lnTo>
                    <a:pt x="665173" y="36619"/>
                  </a:lnTo>
                  <a:lnTo>
                    <a:pt x="707607" y="56673"/>
                  </a:lnTo>
                  <a:lnTo>
                    <a:pt x="747974" y="80826"/>
                  </a:lnTo>
                  <a:lnTo>
                    <a:pt x="785959" y="108946"/>
                  </a:lnTo>
                  <a:lnTo>
                    <a:pt x="821245" y="140903"/>
                  </a:lnTo>
                  <a:lnTo>
                    <a:pt x="853202" y="176189"/>
                  </a:lnTo>
                  <a:lnTo>
                    <a:pt x="881322" y="214174"/>
                  </a:lnTo>
                  <a:lnTo>
                    <a:pt x="905475" y="254541"/>
                  </a:lnTo>
                  <a:lnTo>
                    <a:pt x="925529" y="296975"/>
                  </a:lnTo>
                  <a:lnTo>
                    <a:pt x="941354" y="341161"/>
                  </a:lnTo>
                  <a:lnTo>
                    <a:pt x="952819" y="386783"/>
                  </a:lnTo>
                  <a:lnTo>
                    <a:pt x="959794" y="433526"/>
                  </a:lnTo>
                  <a:lnTo>
                    <a:pt x="962148" y="481074"/>
                  </a:lnTo>
                  <a:lnTo>
                    <a:pt x="959665" y="530261"/>
                  </a:lnTo>
                  <a:lnTo>
                    <a:pt x="952375" y="578028"/>
                  </a:lnTo>
                  <a:lnTo>
                    <a:pt x="940520" y="624131"/>
                  </a:lnTo>
                  <a:lnTo>
                    <a:pt x="924343" y="668330"/>
                  </a:lnTo>
                  <a:lnTo>
                    <a:pt x="904085" y="710383"/>
                  </a:lnTo>
                  <a:lnTo>
                    <a:pt x="879989" y="750048"/>
                  </a:lnTo>
                  <a:lnTo>
                    <a:pt x="852295" y="787082"/>
                  </a:lnTo>
                  <a:lnTo>
                    <a:pt x="821245" y="821245"/>
                  </a:lnTo>
                  <a:lnTo>
                    <a:pt x="787082" y="852295"/>
                  </a:lnTo>
                  <a:lnTo>
                    <a:pt x="750047" y="879989"/>
                  </a:lnTo>
                  <a:lnTo>
                    <a:pt x="710383" y="904086"/>
                  </a:lnTo>
                  <a:lnTo>
                    <a:pt x="668330" y="924344"/>
                  </a:lnTo>
                  <a:lnTo>
                    <a:pt x="624131" y="940521"/>
                  </a:lnTo>
                  <a:lnTo>
                    <a:pt x="578027" y="952375"/>
                  </a:lnTo>
                  <a:lnTo>
                    <a:pt x="530261" y="959665"/>
                  </a:lnTo>
                  <a:lnTo>
                    <a:pt x="481074" y="96214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463624" y="4912957"/>
              <a:ext cx="962660" cy="962660"/>
            </a:xfrm>
            <a:custGeom>
              <a:avLst/>
              <a:gdLst/>
              <a:ahLst/>
              <a:cxnLst/>
              <a:rect l="l" t="t" r="r" b="b"/>
              <a:pathLst>
                <a:path w="962660" h="962660">
                  <a:moveTo>
                    <a:pt x="0" y="481074"/>
                  </a:moveTo>
                  <a:lnTo>
                    <a:pt x="2483" y="431887"/>
                  </a:lnTo>
                  <a:lnTo>
                    <a:pt x="9773" y="384121"/>
                  </a:lnTo>
                  <a:lnTo>
                    <a:pt x="21628" y="338017"/>
                  </a:lnTo>
                  <a:lnTo>
                    <a:pt x="37805" y="293818"/>
                  </a:lnTo>
                  <a:lnTo>
                    <a:pt x="58063" y="251766"/>
                  </a:lnTo>
                  <a:lnTo>
                    <a:pt x="82159" y="212101"/>
                  </a:lnTo>
                  <a:lnTo>
                    <a:pt x="109854" y="175066"/>
                  </a:lnTo>
                  <a:lnTo>
                    <a:pt x="140903" y="140903"/>
                  </a:lnTo>
                  <a:lnTo>
                    <a:pt x="175066" y="109854"/>
                  </a:lnTo>
                  <a:lnTo>
                    <a:pt x="212101" y="82160"/>
                  </a:lnTo>
                  <a:lnTo>
                    <a:pt x="251765" y="58063"/>
                  </a:lnTo>
                  <a:lnTo>
                    <a:pt x="293818" y="37805"/>
                  </a:lnTo>
                  <a:lnTo>
                    <a:pt x="338017" y="21628"/>
                  </a:lnTo>
                  <a:lnTo>
                    <a:pt x="384121" y="9773"/>
                  </a:lnTo>
                  <a:lnTo>
                    <a:pt x="431887" y="2483"/>
                  </a:lnTo>
                  <a:lnTo>
                    <a:pt x="481074" y="0"/>
                  </a:lnTo>
                  <a:lnTo>
                    <a:pt x="528622" y="2354"/>
                  </a:lnTo>
                  <a:lnTo>
                    <a:pt x="575365" y="9329"/>
                  </a:lnTo>
                  <a:lnTo>
                    <a:pt x="620987" y="20794"/>
                  </a:lnTo>
                  <a:lnTo>
                    <a:pt x="665173" y="36619"/>
                  </a:lnTo>
                  <a:lnTo>
                    <a:pt x="707607" y="56673"/>
                  </a:lnTo>
                  <a:lnTo>
                    <a:pt x="747974" y="80826"/>
                  </a:lnTo>
                  <a:lnTo>
                    <a:pt x="785959" y="108946"/>
                  </a:lnTo>
                  <a:lnTo>
                    <a:pt x="821245" y="140903"/>
                  </a:lnTo>
                  <a:lnTo>
                    <a:pt x="853202" y="176189"/>
                  </a:lnTo>
                  <a:lnTo>
                    <a:pt x="881322" y="214174"/>
                  </a:lnTo>
                  <a:lnTo>
                    <a:pt x="905475" y="254541"/>
                  </a:lnTo>
                  <a:lnTo>
                    <a:pt x="925529" y="296975"/>
                  </a:lnTo>
                  <a:lnTo>
                    <a:pt x="941354" y="341161"/>
                  </a:lnTo>
                  <a:lnTo>
                    <a:pt x="952819" y="386783"/>
                  </a:lnTo>
                  <a:lnTo>
                    <a:pt x="959794" y="433526"/>
                  </a:lnTo>
                  <a:lnTo>
                    <a:pt x="962148" y="481074"/>
                  </a:lnTo>
                  <a:lnTo>
                    <a:pt x="959665" y="530261"/>
                  </a:lnTo>
                  <a:lnTo>
                    <a:pt x="952375" y="578028"/>
                  </a:lnTo>
                  <a:lnTo>
                    <a:pt x="940520" y="624131"/>
                  </a:lnTo>
                  <a:lnTo>
                    <a:pt x="924343" y="668330"/>
                  </a:lnTo>
                  <a:lnTo>
                    <a:pt x="904085" y="710383"/>
                  </a:lnTo>
                  <a:lnTo>
                    <a:pt x="879989" y="750048"/>
                  </a:lnTo>
                  <a:lnTo>
                    <a:pt x="852295" y="787082"/>
                  </a:lnTo>
                  <a:lnTo>
                    <a:pt x="821245" y="821245"/>
                  </a:lnTo>
                  <a:lnTo>
                    <a:pt x="787082" y="852295"/>
                  </a:lnTo>
                  <a:lnTo>
                    <a:pt x="750047" y="879989"/>
                  </a:lnTo>
                  <a:lnTo>
                    <a:pt x="710383" y="904086"/>
                  </a:lnTo>
                  <a:lnTo>
                    <a:pt x="668330" y="924344"/>
                  </a:lnTo>
                  <a:lnTo>
                    <a:pt x="624131" y="940521"/>
                  </a:lnTo>
                  <a:lnTo>
                    <a:pt x="578027" y="952375"/>
                  </a:lnTo>
                  <a:lnTo>
                    <a:pt x="530261" y="959665"/>
                  </a:lnTo>
                  <a:lnTo>
                    <a:pt x="481074" y="962149"/>
                  </a:lnTo>
                  <a:lnTo>
                    <a:pt x="431887" y="959665"/>
                  </a:lnTo>
                  <a:lnTo>
                    <a:pt x="384121" y="952375"/>
                  </a:lnTo>
                  <a:lnTo>
                    <a:pt x="338017" y="940521"/>
                  </a:lnTo>
                  <a:lnTo>
                    <a:pt x="293818" y="924344"/>
                  </a:lnTo>
                  <a:lnTo>
                    <a:pt x="251765" y="904086"/>
                  </a:lnTo>
                  <a:lnTo>
                    <a:pt x="212101" y="879989"/>
                  </a:lnTo>
                  <a:lnTo>
                    <a:pt x="175066" y="852295"/>
                  </a:lnTo>
                  <a:lnTo>
                    <a:pt x="140903" y="821245"/>
                  </a:lnTo>
                  <a:lnTo>
                    <a:pt x="109854" y="787082"/>
                  </a:lnTo>
                  <a:lnTo>
                    <a:pt x="82159" y="750048"/>
                  </a:lnTo>
                  <a:lnTo>
                    <a:pt x="58063" y="710383"/>
                  </a:lnTo>
                  <a:lnTo>
                    <a:pt x="37805" y="668330"/>
                  </a:lnTo>
                  <a:lnTo>
                    <a:pt x="21628" y="624131"/>
                  </a:lnTo>
                  <a:lnTo>
                    <a:pt x="9773" y="578028"/>
                  </a:lnTo>
                  <a:lnTo>
                    <a:pt x="2483" y="530261"/>
                  </a:lnTo>
                  <a:lnTo>
                    <a:pt x="0" y="481074"/>
                  </a:lnTo>
                  <a:close/>
                </a:path>
              </a:pathLst>
            </a:custGeom>
            <a:ln w="25399">
              <a:solidFill>
                <a:srgbClr val="F99F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04488" y="2599857"/>
              <a:ext cx="581268" cy="581268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25123" y="3999506"/>
              <a:ext cx="866061" cy="268029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530500" y="4950378"/>
              <a:ext cx="979259" cy="889607"/>
            </a:xfrm>
            <a:prstGeom prst="rect">
              <a:avLst/>
            </a:prstGeom>
          </p:spPr>
        </p:pic>
      </p:grpSp>
      <p:sp>
        <p:nvSpPr>
          <p:cNvPr id="28" name="object 28"/>
          <p:cNvSpPr txBox="1"/>
          <p:nvPr/>
        </p:nvSpPr>
        <p:spPr>
          <a:xfrm>
            <a:off x="73025" y="6507972"/>
            <a:ext cx="20478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Fonte:</a:t>
            </a:r>
            <a:r>
              <a:rPr sz="1200" spc="-6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CGICI/DPNI/SVSA/MS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191914" y="5135455"/>
            <a:ext cx="5292090" cy="483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600" b="1" spc="-10" dirty="0">
                <a:latin typeface="Arial"/>
                <a:cs typeface="Arial"/>
              </a:rPr>
              <a:t>MONITORAMENTO</a:t>
            </a:r>
            <a:r>
              <a:rPr sz="1600" b="1" spc="-1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DA</a:t>
            </a:r>
            <a:r>
              <a:rPr sz="1600" b="1" spc="-70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ESTRATÉGIAS </a:t>
            </a:r>
            <a:r>
              <a:rPr sz="1600" b="1" spc="-5" dirty="0">
                <a:latin typeface="Arial"/>
                <a:cs typeface="Arial"/>
              </a:rPr>
              <a:t>DE</a:t>
            </a:r>
            <a:r>
              <a:rPr sz="1600" b="1" spc="-10" dirty="0">
                <a:latin typeface="Arial"/>
                <a:cs typeface="Arial"/>
              </a:rPr>
              <a:t> </a:t>
            </a:r>
            <a:r>
              <a:rPr sz="1600" b="1" spc="-20" dirty="0">
                <a:latin typeface="Arial"/>
                <a:cs typeface="Arial"/>
              </a:rPr>
              <a:t>VACINAÇÃO</a:t>
            </a:r>
            <a:endParaRPr sz="1600">
              <a:latin typeface="Arial"/>
              <a:cs typeface="Arial"/>
            </a:endParaRPr>
          </a:p>
          <a:p>
            <a:pPr marL="53340" algn="ctr">
              <a:lnSpc>
                <a:spcPct val="100000"/>
              </a:lnSpc>
              <a:spcBef>
                <a:spcPts val="5"/>
              </a:spcBef>
            </a:pPr>
            <a:r>
              <a:rPr sz="1400" b="1" spc="-5" dirty="0">
                <a:latin typeface="Arial"/>
                <a:cs typeface="Arial"/>
              </a:rPr>
              <a:t>17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DE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JUNHO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DE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2024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832606" y="1114541"/>
            <a:ext cx="1685925" cy="4455795"/>
            <a:chOff x="832606" y="1114541"/>
            <a:chExt cx="1685925" cy="4455795"/>
          </a:xfrm>
        </p:grpSpPr>
        <p:pic>
          <p:nvPicPr>
            <p:cNvPr id="31" name="object 3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25122" y="5310554"/>
              <a:ext cx="839264" cy="259736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1843775" y="5377426"/>
              <a:ext cx="302260" cy="107314"/>
            </a:xfrm>
            <a:custGeom>
              <a:avLst/>
              <a:gdLst/>
              <a:ahLst/>
              <a:cxnLst/>
              <a:rect l="l" t="t" r="r" b="b"/>
              <a:pathLst>
                <a:path w="302260" h="107314">
                  <a:moveTo>
                    <a:pt x="302148" y="107120"/>
                  </a:moveTo>
                  <a:lnTo>
                    <a:pt x="0" y="107120"/>
                  </a:lnTo>
                  <a:lnTo>
                    <a:pt x="0" y="0"/>
                  </a:lnTo>
                  <a:lnTo>
                    <a:pt x="302148" y="0"/>
                  </a:lnTo>
                  <a:lnTo>
                    <a:pt x="302148" y="10712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843775" y="5377426"/>
              <a:ext cx="302260" cy="107314"/>
            </a:xfrm>
            <a:custGeom>
              <a:avLst/>
              <a:gdLst/>
              <a:ahLst/>
              <a:cxnLst/>
              <a:rect l="l" t="t" r="r" b="b"/>
              <a:pathLst>
                <a:path w="302260" h="107314">
                  <a:moveTo>
                    <a:pt x="0" y="0"/>
                  </a:moveTo>
                  <a:lnTo>
                    <a:pt x="302148" y="0"/>
                  </a:lnTo>
                  <a:lnTo>
                    <a:pt x="302148" y="107120"/>
                  </a:lnTo>
                  <a:lnTo>
                    <a:pt x="0" y="107120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32606" y="2078907"/>
              <a:ext cx="1685920" cy="951587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61615" y="1178041"/>
              <a:ext cx="1027900" cy="926265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1129865" y="1146291"/>
              <a:ext cx="1091565" cy="989965"/>
            </a:xfrm>
            <a:custGeom>
              <a:avLst/>
              <a:gdLst/>
              <a:ahLst/>
              <a:cxnLst/>
              <a:rect l="l" t="t" r="r" b="b"/>
              <a:pathLst>
                <a:path w="1091564" h="989964">
                  <a:moveTo>
                    <a:pt x="0" y="494882"/>
                  </a:moveTo>
                  <a:lnTo>
                    <a:pt x="2230" y="449838"/>
                  </a:lnTo>
                  <a:lnTo>
                    <a:pt x="8791" y="405927"/>
                  </a:lnTo>
                  <a:lnTo>
                    <a:pt x="19492" y="363323"/>
                  </a:lnTo>
                  <a:lnTo>
                    <a:pt x="34140" y="322202"/>
                  </a:lnTo>
                  <a:lnTo>
                    <a:pt x="52541" y="282738"/>
                  </a:lnTo>
                  <a:lnTo>
                    <a:pt x="74504" y="245106"/>
                  </a:lnTo>
                  <a:lnTo>
                    <a:pt x="99835" y="209480"/>
                  </a:lnTo>
                  <a:lnTo>
                    <a:pt x="128341" y="176036"/>
                  </a:lnTo>
                  <a:lnTo>
                    <a:pt x="159831" y="144947"/>
                  </a:lnTo>
                  <a:lnTo>
                    <a:pt x="194112" y="116390"/>
                  </a:lnTo>
                  <a:lnTo>
                    <a:pt x="230991" y="90538"/>
                  </a:lnTo>
                  <a:lnTo>
                    <a:pt x="270275" y="67566"/>
                  </a:lnTo>
                  <a:lnTo>
                    <a:pt x="311771" y="47648"/>
                  </a:lnTo>
                  <a:lnTo>
                    <a:pt x="355287" y="30961"/>
                  </a:lnTo>
                  <a:lnTo>
                    <a:pt x="400631" y="17677"/>
                  </a:lnTo>
                  <a:lnTo>
                    <a:pt x="447610" y="7973"/>
                  </a:lnTo>
                  <a:lnTo>
                    <a:pt x="496030" y="2022"/>
                  </a:lnTo>
                  <a:lnTo>
                    <a:pt x="545700" y="0"/>
                  </a:lnTo>
                  <a:lnTo>
                    <a:pt x="595370" y="2022"/>
                  </a:lnTo>
                  <a:lnTo>
                    <a:pt x="643790" y="7973"/>
                  </a:lnTo>
                  <a:lnTo>
                    <a:pt x="690769" y="17677"/>
                  </a:lnTo>
                  <a:lnTo>
                    <a:pt x="736113" y="30961"/>
                  </a:lnTo>
                  <a:lnTo>
                    <a:pt x="779629" y="47648"/>
                  </a:lnTo>
                  <a:lnTo>
                    <a:pt x="821126" y="67566"/>
                  </a:lnTo>
                  <a:lnTo>
                    <a:pt x="860409" y="90538"/>
                  </a:lnTo>
                  <a:lnTo>
                    <a:pt x="897288" y="116390"/>
                  </a:lnTo>
                  <a:lnTo>
                    <a:pt x="931569" y="144947"/>
                  </a:lnTo>
                  <a:lnTo>
                    <a:pt x="963059" y="176036"/>
                  </a:lnTo>
                  <a:lnTo>
                    <a:pt x="991565" y="209480"/>
                  </a:lnTo>
                  <a:lnTo>
                    <a:pt x="1016896" y="245106"/>
                  </a:lnTo>
                  <a:lnTo>
                    <a:pt x="1038859" y="282738"/>
                  </a:lnTo>
                  <a:lnTo>
                    <a:pt x="1057260" y="322202"/>
                  </a:lnTo>
                  <a:lnTo>
                    <a:pt x="1071908" y="363323"/>
                  </a:lnTo>
                  <a:lnTo>
                    <a:pt x="1082609" y="405927"/>
                  </a:lnTo>
                  <a:lnTo>
                    <a:pt x="1089170" y="449838"/>
                  </a:lnTo>
                  <a:lnTo>
                    <a:pt x="1091400" y="494882"/>
                  </a:lnTo>
                  <a:lnTo>
                    <a:pt x="1089170" y="539927"/>
                  </a:lnTo>
                  <a:lnTo>
                    <a:pt x="1082609" y="583838"/>
                  </a:lnTo>
                  <a:lnTo>
                    <a:pt x="1071908" y="626442"/>
                  </a:lnTo>
                  <a:lnTo>
                    <a:pt x="1057260" y="667563"/>
                  </a:lnTo>
                  <a:lnTo>
                    <a:pt x="1038859" y="707027"/>
                  </a:lnTo>
                  <a:lnTo>
                    <a:pt x="1016896" y="744659"/>
                  </a:lnTo>
                  <a:lnTo>
                    <a:pt x="991565" y="780285"/>
                  </a:lnTo>
                  <a:lnTo>
                    <a:pt x="963059" y="813729"/>
                  </a:lnTo>
                  <a:lnTo>
                    <a:pt x="931569" y="844818"/>
                  </a:lnTo>
                  <a:lnTo>
                    <a:pt x="897288" y="873375"/>
                  </a:lnTo>
                  <a:lnTo>
                    <a:pt x="860409" y="899227"/>
                  </a:lnTo>
                  <a:lnTo>
                    <a:pt x="821126" y="922199"/>
                  </a:lnTo>
                  <a:lnTo>
                    <a:pt x="779629" y="942117"/>
                  </a:lnTo>
                  <a:lnTo>
                    <a:pt x="736113" y="958804"/>
                  </a:lnTo>
                  <a:lnTo>
                    <a:pt x="690769" y="972088"/>
                  </a:lnTo>
                  <a:lnTo>
                    <a:pt x="643790" y="981792"/>
                  </a:lnTo>
                  <a:lnTo>
                    <a:pt x="595370" y="987743"/>
                  </a:lnTo>
                  <a:lnTo>
                    <a:pt x="545700" y="989765"/>
                  </a:lnTo>
                  <a:lnTo>
                    <a:pt x="496030" y="987743"/>
                  </a:lnTo>
                  <a:lnTo>
                    <a:pt x="447610" y="981792"/>
                  </a:lnTo>
                  <a:lnTo>
                    <a:pt x="400631" y="972088"/>
                  </a:lnTo>
                  <a:lnTo>
                    <a:pt x="355287" y="958804"/>
                  </a:lnTo>
                  <a:lnTo>
                    <a:pt x="311771" y="942117"/>
                  </a:lnTo>
                  <a:lnTo>
                    <a:pt x="270275" y="922199"/>
                  </a:lnTo>
                  <a:lnTo>
                    <a:pt x="230991" y="899227"/>
                  </a:lnTo>
                  <a:lnTo>
                    <a:pt x="194112" y="873375"/>
                  </a:lnTo>
                  <a:lnTo>
                    <a:pt x="159831" y="844818"/>
                  </a:lnTo>
                  <a:lnTo>
                    <a:pt x="128341" y="813729"/>
                  </a:lnTo>
                  <a:lnTo>
                    <a:pt x="99835" y="780285"/>
                  </a:lnTo>
                  <a:lnTo>
                    <a:pt x="74504" y="744659"/>
                  </a:lnTo>
                  <a:lnTo>
                    <a:pt x="52541" y="707027"/>
                  </a:lnTo>
                  <a:lnTo>
                    <a:pt x="34140" y="667563"/>
                  </a:lnTo>
                  <a:lnTo>
                    <a:pt x="19492" y="626442"/>
                  </a:lnTo>
                  <a:lnTo>
                    <a:pt x="8791" y="583838"/>
                  </a:lnTo>
                  <a:lnTo>
                    <a:pt x="2230" y="539927"/>
                  </a:lnTo>
                  <a:lnTo>
                    <a:pt x="0" y="494882"/>
                  </a:lnTo>
                  <a:close/>
                </a:path>
              </a:pathLst>
            </a:custGeom>
            <a:ln w="63499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462" y="2749516"/>
            <a:ext cx="12165122" cy="2453161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73981" y="1662943"/>
            <a:ext cx="2818765" cy="1170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solidFill>
                  <a:srgbClr val="162937"/>
                </a:solidFill>
                <a:latin typeface="Arial MT"/>
                <a:cs typeface="Arial MT"/>
              </a:rPr>
              <a:t>Estabelece</a:t>
            </a:r>
            <a:r>
              <a:rPr sz="1600" spc="-50" dirty="0">
                <a:solidFill>
                  <a:srgbClr val="162937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162937"/>
                </a:solidFill>
                <a:latin typeface="Arial MT"/>
                <a:cs typeface="Arial MT"/>
              </a:rPr>
              <a:t>incentivo</a:t>
            </a:r>
            <a:r>
              <a:rPr sz="1600" spc="-45" dirty="0">
                <a:solidFill>
                  <a:srgbClr val="162937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162937"/>
                </a:solidFill>
                <a:latin typeface="Arial MT"/>
                <a:cs typeface="Arial MT"/>
              </a:rPr>
              <a:t>financeiro </a:t>
            </a:r>
            <a:r>
              <a:rPr sz="1600" spc="-430" dirty="0">
                <a:solidFill>
                  <a:srgbClr val="162937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162937"/>
                </a:solidFill>
                <a:latin typeface="Arial MT"/>
                <a:cs typeface="Arial MT"/>
              </a:rPr>
              <a:t>de </a:t>
            </a:r>
            <a:r>
              <a:rPr sz="1600" dirty="0">
                <a:solidFill>
                  <a:srgbClr val="162937"/>
                </a:solidFill>
                <a:latin typeface="Arial MT"/>
                <a:cs typeface="Arial MT"/>
              </a:rPr>
              <a:t>custeio </a:t>
            </a:r>
            <a:r>
              <a:rPr sz="1600" spc="-5" dirty="0">
                <a:solidFill>
                  <a:srgbClr val="162937"/>
                </a:solidFill>
                <a:latin typeface="Arial MT"/>
                <a:cs typeface="Arial MT"/>
              </a:rPr>
              <a:t>para </a:t>
            </a:r>
            <a:r>
              <a:rPr sz="1600" dirty="0">
                <a:solidFill>
                  <a:srgbClr val="162937"/>
                </a:solidFill>
                <a:latin typeface="Arial MT"/>
                <a:cs typeface="Arial MT"/>
              </a:rPr>
              <a:t>o </a:t>
            </a:r>
            <a:r>
              <a:rPr sz="1600" spc="5" dirty="0">
                <a:solidFill>
                  <a:srgbClr val="162937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162937"/>
                </a:solidFill>
                <a:latin typeface="Arial MT"/>
                <a:cs typeface="Arial MT"/>
              </a:rPr>
              <a:t>desenvolvimento da estratégia </a:t>
            </a:r>
            <a:r>
              <a:rPr sz="1600" spc="-430" dirty="0">
                <a:solidFill>
                  <a:srgbClr val="162937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162937"/>
                </a:solidFill>
                <a:latin typeface="Arial MT"/>
                <a:cs typeface="Arial MT"/>
              </a:rPr>
              <a:t>de</a:t>
            </a:r>
            <a:r>
              <a:rPr sz="1600" spc="-10" dirty="0">
                <a:solidFill>
                  <a:srgbClr val="162937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162937"/>
                </a:solidFill>
                <a:latin typeface="Arial MT"/>
                <a:cs typeface="Arial MT"/>
              </a:rPr>
              <a:t>vacinação</a:t>
            </a:r>
            <a:endParaRPr sz="1600">
              <a:latin typeface="Arial MT"/>
              <a:cs typeface="Arial MT"/>
            </a:endParaRPr>
          </a:p>
          <a:p>
            <a:pPr marL="7620" algn="ctr">
              <a:lnSpc>
                <a:spcPct val="100000"/>
              </a:lnSpc>
              <a:spcBef>
                <a:spcPts val="20"/>
              </a:spcBef>
            </a:pPr>
            <a:r>
              <a:rPr sz="1100" spc="-5" dirty="0">
                <a:solidFill>
                  <a:srgbClr val="162937"/>
                </a:solidFill>
                <a:latin typeface="Arial MT"/>
                <a:cs typeface="Arial MT"/>
              </a:rPr>
              <a:t>Portaria</a:t>
            </a:r>
            <a:r>
              <a:rPr sz="1100" spc="-20" dirty="0">
                <a:solidFill>
                  <a:srgbClr val="162937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162937"/>
                </a:solidFill>
                <a:latin typeface="Arial MT"/>
                <a:cs typeface="Arial MT"/>
              </a:rPr>
              <a:t>GM/MS</a:t>
            </a:r>
            <a:r>
              <a:rPr sz="1100" spc="-15" dirty="0">
                <a:solidFill>
                  <a:srgbClr val="162937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162937"/>
                </a:solidFill>
                <a:latin typeface="Arial MT"/>
                <a:cs typeface="Arial MT"/>
              </a:rPr>
              <a:t>Nº</a:t>
            </a:r>
            <a:r>
              <a:rPr sz="1100" spc="10" dirty="0">
                <a:solidFill>
                  <a:srgbClr val="162937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3.288,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marco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de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2024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73951" y="1701415"/>
            <a:ext cx="3446145" cy="1094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solidFill>
                  <a:srgbClr val="162937"/>
                </a:solidFill>
                <a:latin typeface="Arial MT"/>
                <a:cs typeface="Arial MT"/>
              </a:rPr>
              <a:t>Cronograma</a:t>
            </a:r>
            <a:r>
              <a:rPr sz="1600" spc="-30" dirty="0">
                <a:solidFill>
                  <a:srgbClr val="162937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162937"/>
                </a:solidFill>
                <a:latin typeface="Arial MT"/>
                <a:cs typeface="Arial MT"/>
              </a:rPr>
              <a:t>as</a:t>
            </a:r>
            <a:r>
              <a:rPr sz="1600" spc="-25" dirty="0">
                <a:solidFill>
                  <a:srgbClr val="162937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162937"/>
                </a:solidFill>
                <a:latin typeface="Arial MT"/>
                <a:cs typeface="Arial MT"/>
              </a:rPr>
              <a:t>capacitações</a:t>
            </a:r>
            <a:r>
              <a:rPr sz="1600" spc="-25" dirty="0">
                <a:solidFill>
                  <a:srgbClr val="162937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162937"/>
                </a:solidFill>
                <a:latin typeface="Arial MT"/>
                <a:cs typeface="Arial MT"/>
              </a:rPr>
              <a:t>do</a:t>
            </a:r>
            <a:r>
              <a:rPr sz="1600" spc="-25" dirty="0">
                <a:solidFill>
                  <a:srgbClr val="162937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162937"/>
                </a:solidFill>
                <a:latin typeface="Arial MT"/>
                <a:cs typeface="Arial MT"/>
              </a:rPr>
              <a:t>MEV </a:t>
            </a:r>
            <a:r>
              <a:rPr sz="1600" spc="-430" dirty="0">
                <a:solidFill>
                  <a:srgbClr val="162937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162937"/>
                </a:solidFill>
                <a:latin typeface="Arial MT"/>
                <a:cs typeface="Arial MT"/>
              </a:rPr>
              <a:t>contra </a:t>
            </a:r>
            <a:r>
              <a:rPr sz="1600" spc="-5" dirty="0">
                <a:solidFill>
                  <a:srgbClr val="162937"/>
                </a:solidFill>
                <a:latin typeface="Arial MT"/>
                <a:cs typeface="Arial MT"/>
              </a:rPr>
              <a:t>Poliomielite </a:t>
            </a:r>
            <a:r>
              <a:rPr sz="1600" dirty="0">
                <a:solidFill>
                  <a:srgbClr val="162937"/>
                </a:solidFill>
                <a:latin typeface="Arial MT"/>
                <a:cs typeface="Arial MT"/>
              </a:rPr>
              <a:t>e o </a:t>
            </a:r>
            <a:r>
              <a:rPr sz="1600" spc="-5" dirty="0">
                <a:solidFill>
                  <a:srgbClr val="162937"/>
                </a:solidFill>
                <a:latin typeface="Arial MT"/>
                <a:cs typeface="Arial MT"/>
              </a:rPr>
              <a:t>Sarampo em </a:t>
            </a:r>
            <a:r>
              <a:rPr sz="1600" dirty="0">
                <a:solidFill>
                  <a:srgbClr val="162937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162937"/>
                </a:solidFill>
                <a:latin typeface="Arial MT"/>
                <a:cs typeface="Arial MT"/>
              </a:rPr>
              <a:t>2024</a:t>
            </a:r>
            <a:endParaRPr sz="1600" dirty="0">
              <a:latin typeface="Arial MT"/>
              <a:cs typeface="Arial MT"/>
            </a:endParaRPr>
          </a:p>
          <a:p>
            <a:pPr marL="545465" marR="538480" algn="ctr">
              <a:lnSpc>
                <a:spcPct val="100000"/>
              </a:lnSpc>
              <a:spcBef>
                <a:spcPts val="20"/>
              </a:spcBef>
            </a:pPr>
            <a:r>
              <a:rPr sz="1100" spc="-5" dirty="0">
                <a:solidFill>
                  <a:srgbClr val="162937"/>
                </a:solidFill>
                <a:latin typeface="Arial MT"/>
                <a:cs typeface="Arial MT"/>
              </a:rPr>
              <a:t>Ofício Circular Nº 161/2024/SVSA/MS </a:t>
            </a:r>
            <a:r>
              <a:rPr sz="1100" spc="-295" dirty="0">
                <a:solidFill>
                  <a:srgbClr val="162937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62937"/>
                </a:solidFill>
                <a:latin typeface="Arial MT"/>
                <a:cs typeface="Arial MT"/>
              </a:rPr>
              <a:t>Maio</a:t>
            </a:r>
            <a:r>
              <a:rPr sz="1100" spc="-10" dirty="0">
                <a:solidFill>
                  <a:srgbClr val="162937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162937"/>
                </a:solidFill>
                <a:latin typeface="Arial MT"/>
                <a:cs typeface="Arial MT"/>
              </a:rPr>
              <a:t>de 2024</a:t>
            </a:r>
            <a:endParaRPr sz="1100" dirty="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99487" y="5103070"/>
            <a:ext cx="3536950" cy="1186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8419" marR="5080" algn="ctr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solidFill>
                  <a:srgbClr val="162937"/>
                </a:solidFill>
                <a:latin typeface="Arial MT"/>
                <a:cs typeface="Arial MT"/>
              </a:rPr>
              <a:t>Realização da Campanha Nacional de </a:t>
            </a:r>
            <a:r>
              <a:rPr sz="1600" spc="-430" dirty="0">
                <a:solidFill>
                  <a:srgbClr val="162937"/>
                </a:solidFill>
                <a:latin typeface="Arial MT"/>
                <a:cs typeface="Arial MT"/>
              </a:rPr>
              <a:t> </a:t>
            </a:r>
            <a:r>
              <a:rPr sz="1600" spc="-20" dirty="0">
                <a:solidFill>
                  <a:srgbClr val="162937"/>
                </a:solidFill>
                <a:latin typeface="Arial MT"/>
                <a:cs typeface="Arial MT"/>
              </a:rPr>
              <a:t>Vacinação </a:t>
            </a:r>
            <a:r>
              <a:rPr sz="1600" dirty="0">
                <a:solidFill>
                  <a:srgbClr val="162937"/>
                </a:solidFill>
                <a:latin typeface="Arial MT"/>
                <a:cs typeface="Arial MT"/>
              </a:rPr>
              <a:t>contra a </a:t>
            </a:r>
            <a:r>
              <a:rPr sz="1600" spc="-5" dirty="0">
                <a:solidFill>
                  <a:srgbClr val="162937"/>
                </a:solidFill>
                <a:latin typeface="Arial MT"/>
                <a:cs typeface="Arial MT"/>
              </a:rPr>
              <a:t>Poliomielite </a:t>
            </a:r>
            <a:r>
              <a:rPr sz="1600" dirty="0">
                <a:solidFill>
                  <a:srgbClr val="162937"/>
                </a:solidFill>
                <a:latin typeface="Arial MT"/>
                <a:cs typeface="Arial MT"/>
              </a:rPr>
              <a:t>e o </a:t>
            </a:r>
            <a:r>
              <a:rPr sz="1600" spc="5" dirty="0">
                <a:solidFill>
                  <a:srgbClr val="162937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162937"/>
                </a:solidFill>
                <a:latin typeface="Arial MT"/>
                <a:cs typeface="Arial MT"/>
              </a:rPr>
              <a:t>MEV contra a </a:t>
            </a:r>
            <a:r>
              <a:rPr sz="1600" spc="-5" dirty="0">
                <a:solidFill>
                  <a:srgbClr val="162937"/>
                </a:solidFill>
                <a:latin typeface="Arial MT"/>
                <a:cs typeface="Arial MT"/>
              </a:rPr>
              <a:t>Poliomielite </a:t>
            </a:r>
            <a:r>
              <a:rPr sz="1600" dirty="0">
                <a:solidFill>
                  <a:srgbClr val="162937"/>
                </a:solidFill>
                <a:latin typeface="Arial MT"/>
                <a:cs typeface="Arial MT"/>
              </a:rPr>
              <a:t>e o </a:t>
            </a:r>
            <a:r>
              <a:rPr sz="1600" spc="5" dirty="0">
                <a:solidFill>
                  <a:srgbClr val="162937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162937"/>
                </a:solidFill>
                <a:latin typeface="Arial MT"/>
                <a:cs typeface="Arial MT"/>
              </a:rPr>
              <a:t>Sarampo</a:t>
            </a:r>
            <a:r>
              <a:rPr sz="1600" spc="-10" dirty="0">
                <a:solidFill>
                  <a:srgbClr val="162937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162937"/>
                </a:solidFill>
                <a:latin typeface="Arial MT"/>
                <a:cs typeface="Arial MT"/>
              </a:rPr>
              <a:t>em</a:t>
            </a:r>
            <a:r>
              <a:rPr sz="1600" spc="-10" dirty="0">
                <a:solidFill>
                  <a:srgbClr val="162937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162937"/>
                </a:solidFill>
                <a:latin typeface="Arial MT"/>
                <a:cs typeface="Arial MT"/>
              </a:rPr>
              <a:t>2024.</a:t>
            </a:r>
            <a:endParaRPr sz="1600" dirty="0">
              <a:latin typeface="Arial MT"/>
              <a:cs typeface="Arial MT"/>
            </a:endParaRPr>
          </a:p>
          <a:p>
            <a:pPr marR="5080" algn="ctr">
              <a:lnSpc>
                <a:spcPct val="100000"/>
              </a:lnSpc>
              <a:spcBef>
                <a:spcPts val="15"/>
              </a:spcBef>
            </a:pPr>
            <a:r>
              <a:rPr sz="1200" spc="-5" dirty="0">
                <a:solidFill>
                  <a:srgbClr val="162937"/>
                </a:solidFill>
                <a:latin typeface="Arial MT"/>
                <a:cs typeface="Arial MT"/>
              </a:rPr>
              <a:t>Ofício</a:t>
            </a:r>
            <a:r>
              <a:rPr sz="1200" spc="-15" dirty="0">
                <a:solidFill>
                  <a:srgbClr val="162937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162937"/>
                </a:solidFill>
                <a:latin typeface="Arial MT"/>
                <a:cs typeface="Arial MT"/>
              </a:rPr>
              <a:t>Circular</a:t>
            </a:r>
            <a:r>
              <a:rPr sz="1200" spc="-15" dirty="0">
                <a:solidFill>
                  <a:srgbClr val="162937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162937"/>
                </a:solidFill>
                <a:latin typeface="Arial MT"/>
                <a:cs typeface="Arial MT"/>
              </a:rPr>
              <a:t>Nº</a:t>
            </a:r>
            <a:r>
              <a:rPr sz="1200" spc="-20" dirty="0">
                <a:solidFill>
                  <a:srgbClr val="162937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162937"/>
                </a:solidFill>
                <a:latin typeface="Arial MT"/>
                <a:cs typeface="Arial MT"/>
              </a:rPr>
              <a:t>125/2024/SVSA/MS</a:t>
            </a:r>
            <a:r>
              <a:rPr sz="1200" spc="-75" dirty="0">
                <a:solidFill>
                  <a:srgbClr val="162937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162937"/>
                </a:solidFill>
                <a:latin typeface="Arial MT"/>
                <a:cs typeface="Arial MT"/>
              </a:rPr>
              <a:t>Abril</a:t>
            </a:r>
            <a:r>
              <a:rPr sz="1200" spc="-15" dirty="0">
                <a:solidFill>
                  <a:srgbClr val="162937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162937"/>
                </a:solidFill>
                <a:latin typeface="Arial MT"/>
                <a:cs typeface="Arial MT"/>
              </a:rPr>
              <a:t>de</a:t>
            </a:r>
            <a:r>
              <a:rPr sz="1200" spc="-15" dirty="0">
                <a:solidFill>
                  <a:srgbClr val="162937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162937"/>
                </a:solidFill>
                <a:latin typeface="Arial MT"/>
                <a:cs typeface="Arial MT"/>
              </a:rPr>
              <a:t>2024</a:t>
            </a:r>
            <a:endParaRPr sz="1200" dirty="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391400" y="5202677"/>
            <a:ext cx="2839720" cy="683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810" algn="ctr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latin typeface="Arial MT"/>
                <a:cs typeface="Arial MT"/>
              </a:rPr>
              <a:t>Campanha Nacional de 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20" dirty="0">
                <a:latin typeface="Arial MT"/>
                <a:cs typeface="Arial MT"/>
              </a:rPr>
              <a:t>Vacinação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contra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a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Poliomielite</a:t>
            </a:r>
            <a:endParaRPr sz="1600" dirty="0">
              <a:latin typeface="Arial MT"/>
              <a:cs typeface="Arial MT"/>
            </a:endParaRPr>
          </a:p>
          <a:p>
            <a:pPr marL="5080" algn="ctr">
              <a:lnSpc>
                <a:spcPct val="100000"/>
              </a:lnSpc>
              <a:spcBef>
                <a:spcPts val="20"/>
              </a:spcBef>
            </a:pPr>
            <a:r>
              <a:rPr sz="1100" spc="-5" dirty="0">
                <a:latin typeface="Arial MT"/>
                <a:cs typeface="Arial MT"/>
              </a:rPr>
              <a:t>27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de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maio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lang="pt-BR" sz="1100" spc="-5" dirty="0">
                <a:latin typeface="Arial MT"/>
                <a:cs typeface="Arial MT"/>
              </a:rPr>
              <a:t>30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de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junho/2024</a:t>
            </a:r>
            <a:endParaRPr sz="1100" dirty="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741877" y="1823062"/>
            <a:ext cx="2198370" cy="100076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29845" rIns="0" bIns="0" rtlCol="0">
            <a:spAutoFit/>
          </a:bodyPr>
          <a:lstStyle/>
          <a:p>
            <a:pPr marL="229235" marR="221615" algn="ctr">
              <a:lnSpc>
                <a:spcPct val="100000"/>
              </a:lnSpc>
              <a:spcBef>
                <a:spcPts val="235"/>
              </a:spcBef>
            </a:pPr>
            <a:r>
              <a:rPr sz="1600" dirty="0">
                <a:solidFill>
                  <a:srgbClr val="162937"/>
                </a:solidFill>
                <a:latin typeface="Arial MT"/>
                <a:cs typeface="Arial MT"/>
              </a:rPr>
              <a:t>Monitoramento</a:t>
            </a:r>
            <a:r>
              <a:rPr sz="1600" spc="-100" dirty="0">
                <a:solidFill>
                  <a:srgbClr val="162937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162937"/>
                </a:solidFill>
                <a:latin typeface="Arial MT"/>
                <a:cs typeface="Arial MT"/>
              </a:rPr>
              <a:t>das </a:t>
            </a:r>
            <a:r>
              <a:rPr sz="1600" spc="-430" dirty="0">
                <a:solidFill>
                  <a:srgbClr val="162937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162937"/>
                </a:solidFill>
                <a:latin typeface="Arial MT"/>
                <a:cs typeface="Arial MT"/>
              </a:rPr>
              <a:t>estratégias de </a:t>
            </a:r>
            <a:r>
              <a:rPr sz="1600" dirty="0">
                <a:solidFill>
                  <a:srgbClr val="162937"/>
                </a:solidFill>
                <a:latin typeface="Arial MT"/>
                <a:cs typeface="Arial MT"/>
              </a:rPr>
              <a:t> vacinação</a:t>
            </a:r>
            <a:endParaRPr sz="1600">
              <a:latin typeface="Arial MT"/>
              <a:cs typeface="Arial MT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sz="1100" spc="-5" dirty="0">
                <a:solidFill>
                  <a:srgbClr val="162937"/>
                </a:solidFill>
                <a:latin typeface="Arial MT"/>
                <a:cs typeface="Arial MT"/>
              </a:rPr>
              <a:t>17</a:t>
            </a:r>
            <a:r>
              <a:rPr sz="1100" spc="-20" dirty="0">
                <a:solidFill>
                  <a:srgbClr val="162937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162937"/>
                </a:solidFill>
                <a:latin typeface="Arial MT"/>
                <a:cs typeface="Arial MT"/>
              </a:rPr>
              <a:t>de</a:t>
            </a:r>
            <a:r>
              <a:rPr sz="1100" spc="-15" dirty="0">
                <a:solidFill>
                  <a:srgbClr val="162937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162937"/>
                </a:solidFill>
                <a:latin typeface="Arial MT"/>
                <a:cs typeface="Arial MT"/>
              </a:rPr>
              <a:t>junho</a:t>
            </a:r>
            <a:r>
              <a:rPr sz="1100" spc="-15" dirty="0">
                <a:solidFill>
                  <a:srgbClr val="162937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62937"/>
                </a:solidFill>
                <a:latin typeface="Arial MT"/>
                <a:cs typeface="Arial MT"/>
              </a:rPr>
              <a:t>a</a:t>
            </a:r>
            <a:r>
              <a:rPr sz="1100" spc="-15" dirty="0">
                <a:solidFill>
                  <a:srgbClr val="162937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162937"/>
                </a:solidFill>
                <a:latin typeface="Arial MT"/>
                <a:cs typeface="Arial MT"/>
              </a:rPr>
              <a:t>31</a:t>
            </a:r>
            <a:r>
              <a:rPr sz="1100" spc="-15" dirty="0">
                <a:solidFill>
                  <a:srgbClr val="162937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162937"/>
                </a:solidFill>
                <a:latin typeface="Arial MT"/>
                <a:cs typeface="Arial MT"/>
              </a:rPr>
              <a:t>de</a:t>
            </a:r>
            <a:r>
              <a:rPr sz="1100" spc="-15" dirty="0">
                <a:solidFill>
                  <a:srgbClr val="162937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162937"/>
                </a:solidFill>
                <a:latin typeface="Arial MT"/>
                <a:cs typeface="Arial MT"/>
              </a:rPr>
              <a:t>julho/2024</a:t>
            </a:r>
            <a:endParaRPr sz="11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7326" y="9047"/>
            <a:ext cx="12081510" cy="6630670"/>
            <a:chOff x="97326" y="9047"/>
            <a:chExt cx="12081510" cy="6630670"/>
          </a:xfrm>
        </p:grpSpPr>
        <p:sp>
          <p:nvSpPr>
            <p:cNvPr id="3" name="object 3"/>
            <p:cNvSpPr/>
            <p:nvPr/>
          </p:nvSpPr>
          <p:spPr>
            <a:xfrm>
              <a:off x="110026" y="22662"/>
              <a:ext cx="9891395" cy="1348105"/>
            </a:xfrm>
            <a:custGeom>
              <a:avLst/>
              <a:gdLst/>
              <a:ahLst/>
              <a:cxnLst/>
              <a:rect l="l" t="t" r="r" b="b"/>
              <a:pathLst>
                <a:path w="9891395" h="1348105">
                  <a:moveTo>
                    <a:pt x="9891222" y="1347807"/>
                  </a:moveTo>
                  <a:lnTo>
                    <a:pt x="0" y="1347807"/>
                  </a:lnTo>
                  <a:lnTo>
                    <a:pt x="0" y="0"/>
                  </a:lnTo>
                  <a:lnTo>
                    <a:pt x="9891222" y="0"/>
                  </a:lnTo>
                  <a:lnTo>
                    <a:pt x="9891222" y="134780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0026" y="22662"/>
              <a:ext cx="9891395" cy="1348105"/>
            </a:xfrm>
            <a:custGeom>
              <a:avLst/>
              <a:gdLst/>
              <a:ahLst/>
              <a:cxnLst/>
              <a:rect l="l" t="t" r="r" b="b"/>
              <a:pathLst>
                <a:path w="9891395" h="1348105">
                  <a:moveTo>
                    <a:pt x="0" y="0"/>
                  </a:moveTo>
                  <a:lnTo>
                    <a:pt x="9891222" y="0"/>
                  </a:lnTo>
                  <a:lnTo>
                    <a:pt x="9891222" y="1347807"/>
                  </a:lnTo>
                  <a:lnTo>
                    <a:pt x="0" y="1347807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39831" y="396502"/>
            <a:ext cx="8419465" cy="10284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pt-BR" spc="-45" dirty="0"/>
              <a:t>REALIZAÇÕES DE OFICINAS DE CAPACITAÇÃO PARA TODOS OS MUNICÍPIOS</a:t>
            </a:r>
            <a:endParaRPr spc="-5" dirty="0"/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1B9A06E6-08C1-48EF-8E1E-B7C1A392D5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2" t="11624" r="8029" b="30312"/>
          <a:stretch/>
        </p:blipFill>
        <p:spPr>
          <a:xfrm>
            <a:off x="685801" y="4114800"/>
            <a:ext cx="3351169" cy="1661110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F1E9F224-120F-48DC-A6A6-21AA876BFE1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73" b="28050"/>
          <a:stretch/>
        </p:blipFill>
        <p:spPr>
          <a:xfrm>
            <a:off x="685801" y="2217589"/>
            <a:ext cx="3351168" cy="1335361"/>
          </a:xfrm>
          <a:prstGeom prst="rect">
            <a:avLst/>
          </a:prstGeom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25BB4C25-618D-4A07-83B1-794F76859B72}"/>
              </a:ext>
            </a:extLst>
          </p:cNvPr>
          <p:cNvSpPr txBox="1"/>
          <p:nvPr/>
        </p:nvSpPr>
        <p:spPr>
          <a:xfrm>
            <a:off x="762000" y="3552950"/>
            <a:ext cx="40369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7ª região – Metropolitana – 20/06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EFE29568-1DF2-43D3-B3BE-EC7638643783}"/>
              </a:ext>
            </a:extLst>
          </p:cNvPr>
          <p:cNvSpPr txBox="1"/>
          <p:nvPr/>
        </p:nvSpPr>
        <p:spPr>
          <a:xfrm>
            <a:off x="723901" y="5753050"/>
            <a:ext cx="40369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1ª região – São José do Mipibu – 04/07</a:t>
            </a:r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id="{E19ADA61-8BBE-471C-9DDE-D51AC189F6E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6" t="30000" r="5000" b="32222"/>
          <a:stretch/>
        </p:blipFill>
        <p:spPr>
          <a:xfrm>
            <a:off x="6254974" y="2097000"/>
            <a:ext cx="3800117" cy="1332000"/>
          </a:xfrm>
          <a:prstGeom prst="rect">
            <a:avLst/>
          </a:prstGeom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id="{73941B00-F28E-4110-B0FB-186B34E7B7D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03" b="5958"/>
          <a:stretch/>
        </p:blipFill>
        <p:spPr>
          <a:xfrm>
            <a:off x="6301368" y="3877418"/>
            <a:ext cx="3784869" cy="1661110"/>
          </a:xfrm>
          <a:prstGeom prst="rect">
            <a:avLst/>
          </a:prstGeom>
        </p:spPr>
      </p:pic>
      <p:sp>
        <p:nvSpPr>
          <p:cNvPr id="23" name="CaixaDeTexto 22">
            <a:extLst>
              <a:ext uri="{FF2B5EF4-FFF2-40B4-BE49-F238E27FC236}">
                <a16:creationId xmlns:a16="http://schemas.microsoft.com/office/drawing/2014/main" id="{D28BEC43-BC35-4A1F-82DB-6CF2E29DC03A}"/>
              </a:ext>
            </a:extLst>
          </p:cNvPr>
          <p:cNvSpPr txBox="1"/>
          <p:nvPr/>
        </p:nvSpPr>
        <p:spPr>
          <a:xfrm>
            <a:off x="6553200" y="3499320"/>
            <a:ext cx="40369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4ª região – Caicó – 01/07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3E06C0D7-6935-4734-B703-BB88BF6D405B}"/>
              </a:ext>
            </a:extLst>
          </p:cNvPr>
          <p:cNvSpPr txBox="1"/>
          <p:nvPr/>
        </p:nvSpPr>
        <p:spPr>
          <a:xfrm>
            <a:off x="6553199" y="5599161"/>
            <a:ext cx="40369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5ª região – Santa Cruz – 02/07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7326" y="9047"/>
            <a:ext cx="12081510" cy="6630670"/>
            <a:chOff x="97326" y="9047"/>
            <a:chExt cx="12081510" cy="6630670"/>
          </a:xfrm>
        </p:grpSpPr>
        <p:sp>
          <p:nvSpPr>
            <p:cNvPr id="3" name="object 3"/>
            <p:cNvSpPr/>
            <p:nvPr/>
          </p:nvSpPr>
          <p:spPr>
            <a:xfrm>
              <a:off x="110026" y="22662"/>
              <a:ext cx="9891395" cy="1348105"/>
            </a:xfrm>
            <a:custGeom>
              <a:avLst/>
              <a:gdLst/>
              <a:ahLst/>
              <a:cxnLst/>
              <a:rect l="l" t="t" r="r" b="b"/>
              <a:pathLst>
                <a:path w="9891395" h="1348105">
                  <a:moveTo>
                    <a:pt x="9891222" y="1347807"/>
                  </a:moveTo>
                  <a:lnTo>
                    <a:pt x="0" y="1347807"/>
                  </a:lnTo>
                  <a:lnTo>
                    <a:pt x="0" y="0"/>
                  </a:lnTo>
                  <a:lnTo>
                    <a:pt x="9891222" y="0"/>
                  </a:lnTo>
                  <a:lnTo>
                    <a:pt x="9891222" y="134780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0026" y="22662"/>
              <a:ext cx="9891395" cy="1348105"/>
            </a:xfrm>
            <a:custGeom>
              <a:avLst/>
              <a:gdLst/>
              <a:ahLst/>
              <a:cxnLst/>
              <a:rect l="l" t="t" r="r" b="b"/>
              <a:pathLst>
                <a:path w="9891395" h="1348105">
                  <a:moveTo>
                    <a:pt x="0" y="0"/>
                  </a:moveTo>
                  <a:lnTo>
                    <a:pt x="9891222" y="0"/>
                  </a:lnTo>
                  <a:lnTo>
                    <a:pt x="9891222" y="1347807"/>
                  </a:lnTo>
                  <a:lnTo>
                    <a:pt x="0" y="1347807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39831" y="396502"/>
            <a:ext cx="8419465" cy="10284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pt-BR" spc="-45" dirty="0"/>
              <a:t>REALIZAÇÕES DE OFICINAS DE CAPACITAÇÃO PARA TODOS OS MUNICÍPIOS</a:t>
            </a:r>
            <a:endParaRPr spc="-5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41903E45-8961-4F66-A4A2-71D0C8CAF8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44" b="8889"/>
          <a:stretch/>
        </p:blipFill>
        <p:spPr>
          <a:xfrm>
            <a:off x="817646" y="1557687"/>
            <a:ext cx="5408569" cy="2233872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48FC2387-25C0-4C7C-BD9B-B6E0BD43822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78" r="1250" b="22223"/>
          <a:stretch/>
        </p:blipFill>
        <p:spPr>
          <a:xfrm>
            <a:off x="817645" y="4219807"/>
            <a:ext cx="5408569" cy="1981199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00D0FD14-8854-4105-A806-EA0A3F7236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1798829"/>
            <a:ext cx="5012267" cy="2819400"/>
          </a:xfrm>
          <a:prstGeom prst="rect">
            <a:avLst/>
          </a:prstGeom>
        </p:spPr>
      </p:pic>
      <p:sp>
        <p:nvSpPr>
          <p:cNvPr id="19" name="CaixaDeTexto 18">
            <a:extLst>
              <a:ext uri="{FF2B5EF4-FFF2-40B4-BE49-F238E27FC236}">
                <a16:creationId xmlns:a16="http://schemas.microsoft.com/office/drawing/2014/main" id="{D65B04E3-8C6C-4225-8D66-C4F1794DB0F7}"/>
              </a:ext>
            </a:extLst>
          </p:cNvPr>
          <p:cNvSpPr txBox="1"/>
          <p:nvPr/>
        </p:nvSpPr>
        <p:spPr>
          <a:xfrm>
            <a:off x="876484" y="3759630"/>
            <a:ext cx="40369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8ª região – Açu – 10/07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51313DC6-3931-4D22-BFA2-D25030E17E42}"/>
              </a:ext>
            </a:extLst>
          </p:cNvPr>
          <p:cNvSpPr txBox="1"/>
          <p:nvPr/>
        </p:nvSpPr>
        <p:spPr>
          <a:xfrm>
            <a:off x="779880" y="6225430"/>
            <a:ext cx="40369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2ª região – Mossoró – 11/07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6765AA48-8332-4D3A-82C5-8EDE6CCE26E1}"/>
              </a:ext>
            </a:extLst>
          </p:cNvPr>
          <p:cNvSpPr txBox="1"/>
          <p:nvPr/>
        </p:nvSpPr>
        <p:spPr>
          <a:xfrm>
            <a:off x="6934200" y="4618229"/>
            <a:ext cx="40369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6ª região – Pau dos Ferros – 12/07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D0F35579-5961-489F-8748-16A2EBFCEE4F}"/>
              </a:ext>
            </a:extLst>
          </p:cNvPr>
          <p:cNvSpPr txBox="1"/>
          <p:nvPr/>
        </p:nvSpPr>
        <p:spPr>
          <a:xfrm>
            <a:off x="7696200" y="5334000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FF0000"/>
                </a:solidFill>
              </a:rPr>
              <a:t>Presença de aproximadamente 370 profissionais</a:t>
            </a:r>
          </a:p>
        </p:txBody>
      </p:sp>
    </p:spTree>
    <p:extLst>
      <p:ext uri="{BB962C8B-B14F-4D97-AF65-F5344CB8AC3E}">
        <p14:creationId xmlns:p14="http://schemas.microsoft.com/office/powerpoint/2010/main" val="2719290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7326" y="9047"/>
            <a:ext cx="12081510" cy="6630670"/>
            <a:chOff x="97326" y="9047"/>
            <a:chExt cx="12081510" cy="6630670"/>
          </a:xfrm>
        </p:grpSpPr>
        <p:sp>
          <p:nvSpPr>
            <p:cNvPr id="3" name="object 3"/>
            <p:cNvSpPr/>
            <p:nvPr/>
          </p:nvSpPr>
          <p:spPr>
            <a:xfrm>
              <a:off x="110026" y="22662"/>
              <a:ext cx="9891395" cy="1348105"/>
            </a:xfrm>
            <a:custGeom>
              <a:avLst/>
              <a:gdLst/>
              <a:ahLst/>
              <a:cxnLst/>
              <a:rect l="l" t="t" r="r" b="b"/>
              <a:pathLst>
                <a:path w="9891395" h="1348105">
                  <a:moveTo>
                    <a:pt x="9891222" y="1347807"/>
                  </a:moveTo>
                  <a:lnTo>
                    <a:pt x="0" y="1347807"/>
                  </a:lnTo>
                  <a:lnTo>
                    <a:pt x="0" y="0"/>
                  </a:lnTo>
                  <a:lnTo>
                    <a:pt x="9891222" y="0"/>
                  </a:lnTo>
                  <a:lnTo>
                    <a:pt x="9891222" y="134780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0026" y="22662"/>
              <a:ext cx="9891395" cy="1348105"/>
            </a:xfrm>
            <a:custGeom>
              <a:avLst/>
              <a:gdLst/>
              <a:ahLst/>
              <a:cxnLst/>
              <a:rect l="l" t="t" r="r" b="b"/>
              <a:pathLst>
                <a:path w="9891395" h="1348105">
                  <a:moveTo>
                    <a:pt x="0" y="0"/>
                  </a:moveTo>
                  <a:lnTo>
                    <a:pt x="9891222" y="0"/>
                  </a:lnTo>
                  <a:lnTo>
                    <a:pt x="9891222" y="1347807"/>
                  </a:lnTo>
                  <a:lnTo>
                    <a:pt x="0" y="1347807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39831" y="396502"/>
            <a:ext cx="8419465" cy="1031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45" dirty="0"/>
              <a:t>PORTARIA</a:t>
            </a:r>
            <a:r>
              <a:rPr spc="-15" dirty="0"/>
              <a:t> </a:t>
            </a:r>
            <a:r>
              <a:rPr spc="-5" dirty="0"/>
              <a:t>GM/MS</a:t>
            </a:r>
            <a:r>
              <a:rPr spc="-10" dirty="0"/>
              <a:t> </a:t>
            </a:r>
            <a:r>
              <a:rPr spc="-5" dirty="0"/>
              <a:t>Nº</a:t>
            </a:r>
            <a:r>
              <a:rPr spc="-10" dirty="0"/>
              <a:t> 3.288, </a:t>
            </a:r>
            <a:r>
              <a:rPr spc="-5" dirty="0"/>
              <a:t>DE</a:t>
            </a:r>
            <a:r>
              <a:rPr spc="-10" dirty="0"/>
              <a:t> </a:t>
            </a:r>
            <a:r>
              <a:rPr dirty="0"/>
              <a:t>8</a:t>
            </a:r>
            <a:r>
              <a:rPr spc="-15" dirty="0"/>
              <a:t> </a:t>
            </a:r>
            <a:r>
              <a:rPr spc="-5" dirty="0"/>
              <a:t>DE</a:t>
            </a:r>
            <a:r>
              <a:rPr spc="-10" dirty="0"/>
              <a:t> </a:t>
            </a:r>
            <a:r>
              <a:rPr spc="-15" dirty="0"/>
              <a:t>MARÇO</a:t>
            </a:r>
            <a:r>
              <a:rPr spc="-5" dirty="0"/>
              <a:t> DE </a:t>
            </a:r>
            <a:r>
              <a:rPr spc="-735" dirty="0"/>
              <a:t> </a:t>
            </a:r>
            <a:r>
              <a:rPr spc="-5" dirty="0"/>
              <a:t>2024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3025" y="6568510"/>
            <a:ext cx="7265034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u="heavy" spc="-10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  <a:hlinkClick r:id="rId2"/>
              </a:rPr>
              <a:t>https://www</a:t>
            </a:r>
            <a:r>
              <a:rPr sz="1400" u="heavy" spc="-10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.in.gov</a:t>
            </a:r>
            <a:r>
              <a:rPr sz="1400" u="heavy" spc="-10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  <a:hlinkClick r:id="rId2"/>
              </a:rPr>
              <a:t>.br/web/dou/-/portaria-gm/ms-n-3.288-de-8-de-marco-de-2024-547513183</a:t>
            </a:r>
            <a:endParaRPr sz="1400" dirty="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90363" y="5490016"/>
            <a:ext cx="9620250" cy="414020"/>
          </a:xfrm>
          <a:prstGeom prst="rect">
            <a:avLst/>
          </a:prstGeom>
          <a:ln w="12699">
            <a:solidFill>
              <a:srgbClr val="42719B"/>
            </a:solidFill>
          </a:ln>
        </p:spPr>
        <p:txBody>
          <a:bodyPr vert="horz" wrap="square" lIns="0" tIns="93345" rIns="0" bIns="0" rtlCol="0">
            <a:spAutoFit/>
          </a:bodyPr>
          <a:lstStyle/>
          <a:p>
            <a:pPr marL="226060">
              <a:lnSpc>
                <a:spcPct val="100000"/>
              </a:lnSpc>
              <a:spcBef>
                <a:spcPts val="735"/>
              </a:spcBef>
            </a:pPr>
            <a:r>
              <a:rPr sz="1400" spc="-5" dirty="0">
                <a:solidFill>
                  <a:srgbClr val="162937"/>
                </a:solidFill>
                <a:latin typeface="Arial MT"/>
                <a:cs typeface="Arial MT"/>
              </a:rPr>
              <a:t>Incentivo</a:t>
            </a:r>
            <a:r>
              <a:rPr sz="1400" spc="-10" dirty="0">
                <a:solidFill>
                  <a:srgbClr val="162937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162937"/>
                </a:solidFill>
                <a:latin typeface="Arial MT"/>
                <a:cs typeface="Arial MT"/>
              </a:rPr>
              <a:t>financeiro de</a:t>
            </a:r>
            <a:r>
              <a:rPr sz="1400" spc="-10" dirty="0">
                <a:solidFill>
                  <a:srgbClr val="162937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162937"/>
                </a:solidFill>
                <a:latin typeface="Arial MT"/>
                <a:cs typeface="Arial MT"/>
              </a:rPr>
              <a:t>custeio</a:t>
            </a:r>
            <a:r>
              <a:rPr sz="1400" spc="-5" dirty="0">
                <a:solidFill>
                  <a:srgbClr val="162937"/>
                </a:solidFill>
                <a:latin typeface="Arial MT"/>
                <a:cs typeface="Arial MT"/>
              </a:rPr>
              <a:t> para</a:t>
            </a:r>
            <a:r>
              <a:rPr sz="1400" spc="-10" dirty="0">
                <a:solidFill>
                  <a:srgbClr val="162937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162937"/>
                </a:solidFill>
                <a:latin typeface="Arial MT"/>
                <a:cs typeface="Arial MT"/>
              </a:rPr>
              <a:t>ações de</a:t>
            </a:r>
            <a:r>
              <a:rPr sz="1400" spc="-10" dirty="0">
                <a:solidFill>
                  <a:srgbClr val="162937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162937"/>
                </a:solidFill>
                <a:latin typeface="Arial MT"/>
                <a:cs typeface="Arial MT"/>
              </a:rPr>
              <a:t>R$ 15.977.219,49 para</a:t>
            </a:r>
            <a:r>
              <a:rPr sz="1400" spc="-10" dirty="0">
                <a:solidFill>
                  <a:srgbClr val="162937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162937"/>
                </a:solidFill>
                <a:latin typeface="Arial MT"/>
                <a:cs typeface="Arial MT"/>
              </a:rPr>
              <a:t>estados </a:t>
            </a:r>
            <a:r>
              <a:rPr sz="1400" dirty="0">
                <a:solidFill>
                  <a:srgbClr val="162937"/>
                </a:solidFill>
                <a:latin typeface="Arial MT"/>
                <a:cs typeface="Arial MT"/>
              </a:rPr>
              <a:t>e</a:t>
            </a:r>
            <a:r>
              <a:rPr sz="1400" spc="-10" dirty="0">
                <a:solidFill>
                  <a:srgbClr val="162937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162937"/>
                </a:solidFill>
                <a:latin typeface="Arial MT"/>
                <a:cs typeface="Arial MT"/>
              </a:rPr>
              <a:t>R$ 134.022.780,51</a:t>
            </a:r>
            <a:r>
              <a:rPr sz="1400" spc="-10" dirty="0">
                <a:solidFill>
                  <a:srgbClr val="162937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162937"/>
                </a:solidFill>
                <a:latin typeface="Arial MT"/>
                <a:cs typeface="Arial MT"/>
              </a:rPr>
              <a:t>para </a:t>
            </a:r>
            <a:r>
              <a:rPr sz="1400" dirty="0">
                <a:solidFill>
                  <a:srgbClr val="162937"/>
                </a:solidFill>
                <a:latin typeface="Arial MT"/>
                <a:cs typeface="Arial MT"/>
              </a:rPr>
              <a:t>municípios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551570" y="1992815"/>
            <a:ext cx="5877560" cy="1518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 MT"/>
                <a:cs typeface="Arial MT"/>
              </a:rPr>
              <a:t>Conforme</a:t>
            </a:r>
            <a:r>
              <a:rPr sz="1400" spc="-9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Art.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5º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O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monitoramento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das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ações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de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vacinação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será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realizado </a:t>
            </a:r>
            <a:r>
              <a:rPr sz="1400" spc="-37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pela Secretaria de </a:t>
            </a:r>
            <a:r>
              <a:rPr sz="1400" spc="-10" dirty="0">
                <a:latin typeface="Arial MT"/>
                <a:cs typeface="Arial MT"/>
              </a:rPr>
              <a:t>Vigilância </a:t>
            </a:r>
            <a:r>
              <a:rPr sz="1400" spc="-5" dirty="0">
                <a:latin typeface="Arial MT"/>
                <a:cs typeface="Arial MT"/>
              </a:rPr>
              <a:t>em Saúde </a:t>
            </a:r>
            <a:r>
              <a:rPr sz="1400" dirty="0">
                <a:latin typeface="Arial MT"/>
                <a:cs typeface="Arial MT"/>
              </a:rPr>
              <a:t>e </a:t>
            </a:r>
            <a:r>
              <a:rPr sz="1400" spc="-5" dirty="0">
                <a:latin typeface="Arial MT"/>
                <a:cs typeface="Arial MT"/>
              </a:rPr>
              <a:t>Ambiente do </a:t>
            </a:r>
            <a:r>
              <a:rPr sz="1400" dirty="0">
                <a:latin typeface="Arial MT"/>
                <a:cs typeface="Arial MT"/>
              </a:rPr>
              <a:t>Ministério </a:t>
            </a:r>
            <a:r>
              <a:rPr sz="1400" spc="-5" dirty="0">
                <a:latin typeface="Arial MT"/>
                <a:cs typeface="Arial MT"/>
              </a:rPr>
              <a:t>da 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Saúde,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por </a:t>
            </a:r>
            <a:r>
              <a:rPr sz="1400" dirty="0">
                <a:latin typeface="Arial MT"/>
                <a:cs typeface="Arial MT"/>
              </a:rPr>
              <a:t>meio,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entre outras,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das </a:t>
            </a:r>
            <a:r>
              <a:rPr sz="1400" dirty="0">
                <a:latin typeface="Arial MT"/>
                <a:cs typeface="Arial MT"/>
              </a:rPr>
              <a:t>seguintes</a:t>
            </a:r>
            <a:r>
              <a:rPr sz="1400" spc="-5" dirty="0">
                <a:latin typeface="Arial MT"/>
                <a:cs typeface="Arial MT"/>
              </a:rPr>
              <a:t> atividades:</a:t>
            </a:r>
            <a:endParaRPr sz="1400">
              <a:latin typeface="Arial MT"/>
              <a:cs typeface="Arial MT"/>
            </a:endParaRPr>
          </a:p>
          <a:p>
            <a:pPr marL="12700" marR="627380">
              <a:lnSpc>
                <a:spcPct val="100000"/>
              </a:lnSpc>
              <a:buAutoNum type="romanUcPeriod"/>
              <a:tabLst>
                <a:tab pos="111125" algn="l"/>
              </a:tabLst>
            </a:pPr>
            <a:r>
              <a:rPr sz="1400" b="1" dirty="0">
                <a:latin typeface="Arial"/>
                <a:cs typeface="Arial"/>
              </a:rPr>
              <a:t>- </a:t>
            </a:r>
            <a:r>
              <a:rPr sz="1400" b="1" spc="-5" dirty="0">
                <a:latin typeface="Arial"/>
                <a:cs typeface="Arial"/>
              </a:rPr>
              <a:t>análise dos dados de campanha vacinal enviados pelo ente </a:t>
            </a:r>
            <a:r>
              <a:rPr sz="1400" b="1" spc="-37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beneficiário;</a:t>
            </a:r>
            <a:endParaRPr sz="1400">
              <a:latin typeface="Arial"/>
              <a:cs typeface="Arial"/>
            </a:endParaRPr>
          </a:p>
          <a:p>
            <a:pPr marL="12700" marR="192405">
              <a:lnSpc>
                <a:spcPct val="100000"/>
              </a:lnSpc>
              <a:buAutoNum type="romanUcPeriod"/>
              <a:tabLst>
                <a:tab pos="160655" algn="l"/>
              </a:tabLst>
            </a:pPr>
            <a:r>
              <a:rPr sz="1400" b="1" dirty="0">
                <a:latin typeface="Arial"/>
                <a:cs typeface="Arial"/>
              </a:rPr>
              <a:t>- </a:t>
            </a:r>
            <a:r>
              <a:rPr sz="1400" b="1" spc="-5" dirty="0">
                <a:latin typeface="Arial"/>
                <a:cs typeface="Arial"/>
              </a:rPr>
              <a:t>verificação do registro de doses aplicadas </a:t>
            </a:r>
            <a:r>
              <a:rPr sz="1400" b="1" dirty="0">
                <a:latin typeface="Arial"/>
                <a:cs typeface="Arial"/>
              </a:rPr>
              <a:t>e </a:t>
            </a:r>
            <a:r>
              <a:rPr sz="1400" b="1" spc="-5" dirty="0">
                <a:latin typeface="Arial"/>
                <a:cs typeface="Arial"/>
              </a:rPr>
              <a:t>da situação vacinal </a:t>
            </a:r>
            <a:r>
              <a:rPr sz="1400" b="1" spc="-37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do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público-alvo da estratégia;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556513" y="1698498"/>
            <a:ext cx="4413250" cy="3303904"/>
            <a:chOff x="556513" y="1698498"/>
            <a:chExt cx="4413250" cy="3303904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6513" y="1698498"/>
              <a:ext cx="4412682" cy="330377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8473" y="1760458"/>
              <a:ext cx="4234881" cy="3125975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599422" y="1741407"/>
              <a:ext cx="4273550" cy="3164205"/>
            </a:xfrm>
            <a:custGeom>
              <a:avLst/>
              <a:gdLst/>
              <a:ahLst/>
              <a:cxnLst/>
              <a:rect l="l" t="t" r="r" b="b"/>
              <a:pathLst>
                <a:path w="4273550" h="3164204">
                  <a:moveTo>
                    <a:pt x="0" y="0"/>
                  </a:moveTo>
                  <a:lnTo>
                    <a:pt x="4272981" y="0"/>
                  </a:lnTo>
                  <a:lnTo>
                    <a:pt x="4272981" y="3164075"/>
                  </a:lnTo>
                  <a:lnTo>
                    <a:pt x="0" y="3164075"/>
                  </a:lnTo>
                  <a:lnTo>
                    <a:pt x="0" y="0"/>
                  </a:lnTo>
                  <a:close/>
                </a:path>
              </a:pathLst>
            </a:custGeom>
            <a:ln w="380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5438243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7326" y="9047"/>
            <a:ext cx="12081510" cy="6630670"/>
            <a:chOff x="97326" y="9047"/>
            <a:chExt cx="12081510" cy="6630670"/>
          </a:xfrm>
        </p:grpSpPr>
        <p:sp>
          <p:nvSpPr>
            <p:cNvPr id="3" name="object 3"/>
            <p:cNvSpPr/>
            <p:nvPr/>
          </p:nvSpPr>
          <p:spPr>
            <a:xfrm>
              <a:off x="110026" y="22662"/>
              <a:ext cx="9891395" cy="1348105"/>
            </a:xfrm>
            <a:custGeom>
              <a:avLst/>
              <a:gdLst/>
              <a:ahLst/>
              <a:cxnLst/>
              <a:rect l="l" t="t" r="r" b="b"/>
              <a:pathLst>
                <a:path w="9891395" h="1348105">
                  <a:moveTo>
                    <a:pt x="9891222" y="1347807"/>
                  </a:moveTo>
                  <a:lnTo>
                    <a:pt x="0" y="1347807"/>
                  </a:lnTo>
                  <a:lnTo>
                    <a:pt x="0" y="0"/>
                  </a:lnTo>
                  <a:lnTo>
                    <a:pt x="9891222" y="0"/>
                  </a:lnTo>
                  <a:lnTo>
                    <a:pt x="9891222" y="134780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0026" y="22662"/>
              <a:ext cx="9891395" cy="1348105"/>
            </a:xfrm>
            <a:custGeom>
              <a:avLst/>
              <a:gdLst/>
              <a:ahLst/>
              <a:cxnLst/>
              <a:rect l="l" t="t" r="r" b="b"/>
              <a:pathLst>
                <a:path w="9891395" h="1348105">
                  <a:moveTo>
                    <a:pt x="0" y="0"/>
                  </a:moveTo>
                  <a:lnTo>
                    <a:pt x="9891222" y="0"/>
                  </a:lnTo>
                  <a:lnTo>
                    <a:pt x="9891222" y="1347807"/>
                  </a:lnTo>
                  <a:lnTo>
                    <a:pt x="0" y="1347807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39831" y="396502"/>
            <a:ext cx="8419465" cy="1031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45" dirty="0"/>
              <a:t>PORTARIA</a:t>
            </a:r>
            <a:r>
              <a:rPr spc="-15" dirty="0"/>
              <a:t> </a:t>
            </a:r>
            <a:r>
              <a:rPr spc="-5" dirty="0"/>
              <a:t>GM/MS</a:t>
            </a:r>
            <a:r>
              <a:rPr spc="-10" dirty="0"/>
              <a:t> </a:t>
            </a:r>
            <a:r>
              <a:rPr spc="-5" dirty="0"/>
              <a:t>Nº</a:t>
            </a:r>
            <a:r>
              <a:rPr spc="-10" dirty="0"/>
              <a:t> 3.288, </a:t>
            </a:r>
            <a:r>
              <a:rPr spc="-5" dirty="0"/>
              <a:t>DE</a:t>
            </a:r>
            <a:r>
              <a:rPr spc="-10" dirty="0"/>
              <a:t> </a:t>
            </a:r>
            <a:r>
              <a:rPr dirty="0"/>
              <a:t>8</a:t>
            </a:r>
            <a:r>
              <a:rPr spc="-15" dirty="0"/>
              <a:t> </a:t>
            </a:r>
            <a:r>
              <a:rPr spc="-5" dirty="0"/>
              <a:t>DE</a:t>
            </a:r>
            <a:r>
              <a:rPr spc="-10" dirty="0"/>
              <a:t> </a:t>
            </a:r>
            <a:r>
              <a:rPr spc="-15" dirty="0"/>
              <a:t>MARÇO</a:t>
            </a:r>
            <a:r>
              <a:rPr spc="-5" dirty="0"/>
              <a:t> DE </a:t>
            </a:r>
            <a:r>
              <a:rPr spc="-735" dirty="0"/>
              <a:t> </a:t>
            </a:r>
            <a:r>
              <a:rPr spc="-5" dirty="0"/>
              <a:t>2024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3025" y="6568510"/>
            <a:ext cx="7265034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u="heavy" spc="-10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  <a:hlinkClick r:id="rId2"/>
              </a:rPr>
              <a:t>https://www</a:t>
            </a:r>
            <a:r>
              <a:rPr sz="1400" u="heavy" spc="-10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.in.gov</a:t>
            </a:r>
            <a:r>
              <a:rPr sz="1400" u="heavy" spc="-10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  <a:hlinkClick r:id="rId2"/>
              </a:rPr>
              <a:t>.br/web/dou/-/portaria-gm/ms-n-3.288-de-8-de-marco-de-2024-547513183</a:t>
            </a:r>
            <a:endParaRPr sz="1400" dirty="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90363" y="5490016"/>
            <a:ext cx="9620250" cy="414020"/>
          </a:xfrm>
          <a:prstGeom prst="rect">
            <a:avLst/>
          </a:prstGeom>
          <a:ln w="12699">
            <a:solidFill>
              <a:srgbClr val="42719B"/>
            </a:solidFill>
          </a:ln>
        </p:spPr>
        <p:txBody>
          <a:bodyPr vert="horz" wrap="square" lIns="0" tIns="93345" rIns="0" bIns="0" rtlCol="0">
            <a:spAutoFit/>
          </a:bodyPr>
          <a:lstStyle/>
          <a:p>
            <a:pPr marL="226060">
              <a:lnSpc>
                <a:spcPct val="100000"/>
              </a:lnSpc>
              <a:spcBef>
                <a:spcPts val="735"/>
              </a:spcBef>
            </a:pPr>
            <a:r>
              <a:rPr sz="1400" spc="-5" dirty="0">
                <a:solidFill>
                  <a:srgbClr val="162937"/>
                </a:solidFill>
                <a:latin typeface="Arial MT"/>
                <a:cs typeface="Arial MT"/>
              </a:rPr>
              <a:t>Incentivo</a:t>
            </a:r>
            <a:r>
              <a:rPr sz="1400" spc="-10" dirty="0">
                <a:solidFill>
                  <a:srgbClr val="162937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162937"/>
                </a:solidFill>
                <a:latin typeface="Arial MT"/>
                <a:cs typeface="Arial MT"/>
              </a:rPr>
              <a:t>financeiro de</a:t>
            </a:r>
            <a:r>
              <a:rPr sz="1400" spc="-10" dirty="0">
                <a:solidFill>
                  <a:srgbClr val="162937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162937"/>
                </a:solidFill>
                <a:latin typeface="Arial MT"/>
                <a:cs typeface="Arial MT"/>
              </a:rPr>
              <a:t>custeio</a:t>
            </a:r>
            <a:r>
              <a:rPr sz="1400" spc="-5" dirty="0">
                <a:solidFill>
                  <a:srgbClr val="162937"/>
                </a:solidFill>
                <a:latin typeface="Arial MT"/>
                <a:cs typeface="Arial MT"/>
              </a:rPr>
              <a:t> para</a:t>
            </a:r>
            <a:r>
              <a:rPr sz="1400" spc="-10" dirty="0">
                <a:solidFill>
                  <a:srgbClr val="162937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162937"/>
                </a:solidFill>
                <a:latin typeface="Arial MT"/>
                <a:cs typeface="Arial MT"/>
              </a:rPr>
              <a:t>ações de</a:t>
            </a:r>
            <a:r>
              <a:rPr sz="1400" spc="-10" dirty="0">
                <a:solidFill>
                  <a:srgbClr val="162937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162937"/>
                </a:solidFill>
                <a:latin typeface="Arial MT"/>
                <a:cs typeface="Arial MT"/>
              </a:rPr>
              <a:t>R$ 15.977.219,49 para</a:t>
            </a:r>
            <a:r>
              <a:rPr sz="1400" spc="-10" dirty="0">
                <a:solidFill>
                  <a:srgbClr val="162937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162937"/>
                </a:solidFill>
                <a:latin typeface="Arial MT"/>
                <a:cs typeface="Arial MT"/>
              </a:rPr>
              <a:t>estados </a:t>
            </a:r>
            <a:r>
              <a:rPr sz="1400" dirty="0">
                <a:solidFill>
                  <a:srgbClr val="162937"/>
                </a:solidFill>
                <a:latin typeface="Arial MT"/>
                <a:cs typeface="Arial MT"/>
              </a:rPr>
              <a:t>e</a:t>
            </a:r>
            <a:r>
              <a:rPr sz="1400" spc="-10" dirty="0">
                <a:solidFill>
                  <a:srgbClr val="162937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162937"/>
                </a:solidFill>
                <a:latin typeface="Arial MT"/>
                <a:cs typeface="Arial MT"/>
              </a:rPr>
              <a:t>R$ 134.022.780,51</a:t>
            </a:r>
            <a:r>
              <a:rPr sz="1400" spc="-10" dirty="0">
                <a:solidFill>
                  <a:srgbClr val="162937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162937"/>
                </a:solidFill>
                <a:latin typeface="Arial MT"/>
                <a:cs typeface="Arial MT"/>
              </a:rPr>
              <a:t>para </a:t>
            </a:r>
            <a:r>
              <a:rPr sz="1400" dirty="0">
                <a:solidFill>
                  <a:srgbClr val="162937"/>
                </a:solidFill>
                <a:latin typeface="Arial MT"/>
                <a:cs typeface="Arial MT"/>
              </a:rPr>
              <a:t>municípios</a:t>
            </a:r>
            <a:endParaRPr sz="1400">
              <a:latin typeface="Arial MT"/>
              <a:cs typeface="Arial MT"/>
            </a:endParaRP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CAA0AC0D-1C6C-4818-B8A8-BA371C6EDA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404882"/>
            <a:ext cx="37338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2329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</TotalTime>
  <Words>561</Words>
  <Application>Microsoft Office PowerPoint</Application>
  <PresentationFormat>Widescreen</PresentationFormat>
  <Paragraphs>71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4" baseType="lpstr">
      <vt:lpstr>Arial</vt:lpstr>
      <vt:lpstr>Arial MT</vt:lpstr>
      <vt:lpstr>Calibri</vt:lpstr>
      <vt:lpstr>Office Theme</vt:lpstr>
      <vt:lpstr>Monitoramento das  Estratégias de Vacinação (MEV) e  importância da realização para a saúde  pública</vt:lpstr>
      <vt:lpstr>Apresentação do PowerPoint</vt:lpstr>
      <vt:lpstr>Apresentação do PowerPoint</vt:lpstr>
      <vt:lpstr>ETAPA 3 – SEGUIMENTO E SUPERVISÃO</vt:lpstr>
      <vt:lpstr>Apresentação do PowerPoint</vt:lpstr>
      <vt:lpstr>REALIZAÇÕES DE OFICINAS DE CAPACITAÇÃO PARA TODOS OS MUNICÍPIOS</vt:lpstr>
      <vt:lpstr>REALIZAÇÕES DE OFICINAS DE CAPACITAÇÃO PARA TODOS OS MUNICÍPIOS</vt:lpstr>
      <vt:lpstr>PORTARIA GM/MS Nº 3.288, DE 8 DE MARÇO DE  2024</vt:lpstr>
      <vt:lpstr>PORTARIA GM/MS Nº 3.288, DE 8 DE MARÇO DE  2024</vt:lpstr>
      <vt:lpstr>Obrigado(a) 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Introdutório sobre o MEV.pptx</dc:title>
  <cp:lastModifiedBy>Laiane Costa</cp:lastModifiedBy>
  <cp:revision>9</cp:revision>
  <dcterms:created xsi:type="dcterms:W3CDTF">2024-07-16T23:15:12Z</dcterms:created>
  <dcterms:modified xsi:type="dcterms:W3CDTF">2024-07-17T00:11:49Z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Google</vt:lpwstr>
  </property>
</Properties>
</file>