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B219B-A7F6-41A0-969B-00444E732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E16E01-BB97-4D81-A0D8-D38F8C9AD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5E4DD3-251B-4517-BCEA-1080676BC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3D46E6-DB8D-494C-904E-B060B2202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200782-FD8C-4020-ABA5-CFC2789D7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021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9982C-6348-41D4-9632-3D59AF615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FF6F67C-7A66-4832-8F26-76723E762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6711C2-BD1D-4B7A-9C84-A72A8E152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A77ADB-0508-46AC-B531-9AEB8CA9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E3F334-897F-4339-B037-3DEBD5D4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63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F502E2-A4C7-4027-8447-B8ADDB48A3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25E6D7B-54EE-4203-9DBB-4633C5BCE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076D69-2CBC-4BA1-B5F7-147A4D7FE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1A0084-BD99-4124-9FD9-489089C3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8F97C4-BB1B-4AE0-AAB9-C477B213D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2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EFA40E-94F5-48AB-AFC0-71F49EBA1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721AD2-F815-470F-9464-26D00B910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3D6C8C-FBFA-4651-BCC4-8BB3A787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D36AF2-CF43-45BB-A442-179322068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B4EA59-0517-48FB-8726-5425313C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33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B322CA-C4D5-499D-978F-44F2059CF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E0A150B-C7A9-4641-A189-A750BAF52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43F4FF-26AE-4303-BB7B-9A9B38592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609961-59F9-40EB-AD76-802A574A0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E87425-8C8A-42AC-BFC2-EDAD48077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098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9DE02-8570-45EE-B1B6-E4B8EAD5D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74D2FA-7B27-40CD-8432-6D2EE518A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B8270D2-C517-4788-B1EA-831E92D98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B95A98-ABA4-4042-A16A-A8E397F9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113A833-CE47-4371-8E03-7655D8EC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7932E9-8FC3-4E11-A160-9020F9B9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17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2E5CE5-B5B4-40A7-B37C-82CBCA6F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F97979-C847-4AC3-8330-2462709CB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F9890D8-98FD-43BA-B8FE-7D9F0F525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4110224-48C1-40DE-8C09-45C8F03CD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53D27E0-B89E-4DA2-971E-6594297C4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64DA919-CCA1-4C2E-815B-5E228A1EB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89E2507-21AF-483A-81D0-DB28F3C5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A4B8FC3-5300-49F5-8E64-C95BD2C75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1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E43D8-1F42-4675-9B43-0DF675D08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DDE79AF-AAC5-4EFF-A52E-60CCB256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3C22653-26B7-4107-A2D6-2D01737A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B20FCC-0409-4BA7-97DF-ED4743D4D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07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AB218C4-AE65-4A90-9762-041C85F96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4AE0AC0-3A14-4784-B121-055763C8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8F7799B-C5E1-46FF-91CD-0D8135C19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2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09363-45EA-4758-90E9-BBD2DB8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93ED87-A3C3-4EAD-946F-3859BE86B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8223A8-E0DB-40B1-9F13-C8797EB95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0840E1E-E024-4FCD-9E70-1EB97BD1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77B3A4-DD8B-4504-8B28-9ECC979B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DF148C7-BE90-44FC-8DD8-FDAC7D61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7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D893E9-49C1-406C-9D1D-DF920FF4E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598D217-8884-4850-9683-2551A54C7C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6F939A6-D36A-4452-9307-813E16639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21729C-67C7-4CAB-B649-DE71668E3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37FBDA6-6F1F-4123-95D6-37AA76F22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023E14-ECFF-4D66-9105-4896218C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52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ABB3647-A8FB-4480-8090-DFEEE44B9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930477-A2A8-4EE4-A5F7-047B05E5D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3147B8-AE53-4C81-8F83-3806E4F66D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D40CC-C3BC-488A-8A1E-280406F7E10E}" type="datetimeFigureOut">
              <a:rPr lang="pt-BR" smtClean="0"/>
              <a:t>09/07/2024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9C4857-8B59-42D0-A837-DEE3BC4E1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BF40BC-CB3D-4257-91B8-F252D49A0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8ACD4-5816-46B3-8ED8-BEAAFEFDE5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84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4F3CDFF1-59AA-4D5E-A4F4-75BF1037D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30" y="1667435"/>
            <a:ext cx="1792099" cy="140959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5EE7C7D-A291-4D9D-BB97-A34CD7A001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7" y="154919"/>
            <a:ext cx="11752729" cy="151251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D4B61F56-643B-45F7-857F-08D77AB1E033}"/>
              </a:ext>
            </a:extLst>
          </p:cNvPr>
          <p:cNvSpPr txBox="1"/>
          <p:nvPr/>
        </p:nvSpPr>
        <p:spPr>
          <a:xfrm>
            <a:off x="3123986" y="1812312"/>
            <a:ext cx="5270866" cy="8720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PROPOSTA DIVISÃO 2ª PARCELA RECURSOS</a:t>
            </a:r>
          </a:p>
          <a:p>
            <a:pPr algn="ctr">
              <a:lnSpc>
                <a:spcPct val="150000"/>
              </a:lnSpc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PROGRAMA SUS DIGITAL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3F91B31-B688-43DC-9DF7-8AC86430524D}"/>
              </a:ext>
            </a:extLst>
          </p:cNvPr>
          <p:cNvSpPr txBox="1"/>
          <p:nvPr/>
        </p:nvSpPr>
        <p:spPr>
          <a:xfrm>
            <a:off x="1544590" y="3221909"/>
            <a:ext cx="9804727" cy="211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Programa SUS Digital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tem como objetivo impulsionar 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transformação digital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dentro do contexto do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Sistema Único de Saúde (SUS)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com o intuito de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ampliar o acesso da população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serviços e ações de saúde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visando à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integralidade e eficácia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O programa tem por objeto 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saúde digital,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adotando uma abordagem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multidisciplinar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que se baseia na convergência entre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tecnologia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informação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saúde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435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4F3CDFF1-59AA-4D5E-A4F4-75BF1037D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30" y="1667435"/>
            <a:ext cx="1792099" cy="140959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5EE7C7D-A291-4D9D-BB97-A34CD7A001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7" y="154919"/>
            <a:ext cx="11752729" cy="151251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D4B61F56-643B-45F7-857F-08D77AB1E033}"/>
              </a:ext>
            </a:extLst>
          </p:cNvPr>
          <p:cNvSpPr txBox="1"/>
          <p:nvPr/>
        </p:nvSpPr>
        <p:spPr>
          <a:xfrm>
            <a:off x="3123986" y="1812312"/>
            <a:ext cx="5270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PROPOSTA DIVISÃO 2ª PARCELA RECURSOS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FF594C3E-3801-4010-8D41-8F891382297C}"/>
              </a:ext>
            </a:extLst>
          </p:cNvPr>
          <p:cNvSpPr txBox="1">
            <a:spLocks/>
          </p:cNvSpPr>
          <p:nvPr/>
        </p:nvSpPr>
        <p:spPr>
          <a:xfrm>
            <a:off x="359430" y="3396721"/>
            <a:ext cx="4168589" cy="22480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1ª Parcela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Estado: R$ 1.794.134,25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Macro 1: </a:t>
            </a:r>
            <a:r>
              <a:rPr lang="pt-BR" sz="2000" b="1" dirty="0">
                <a:solidFill>
                  <a:srgbClr val="162937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R$ 2.736.108,20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sz="2000" b="1" dirty="0">
                <a:solidFill>
                  <a:srgbClr val="162937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Macro 2: R$ 1.450.205,05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t-BR" sz="2000" b="1" dirty="0">
                <a:solidFill>
                  <a:srgbClr val="162937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Critério: Adesão 100% dos municípios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1DF6653B-0B9F-480F-8093-E1CF77E109E6}"/>
              </a:ext>
            </a:extLst>
          </p:cNvPr>
          <p:cNvSpPr txBox="1">
            <a:spLocks/>
          </p:cNvSpPr>
          <p:nvPr/>
        </p:nvSpPr>
        <p:spPr>
          <a:xfrm>
            <a:off x="5759419" y="2372233"/>
            <a:ext cx="5270867" cy="197116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2ª Parcela</a:t>
            </a:r>
          </a:p>
          <a:p>
            <a:pPr marL="0" indent="0" algn="ctr">
              <a:buNone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Macro 1: R$ 3.908.726,0</a:t>
            </a:r>
          </a:p>
          <a:p>
            <a:pPr marL="0" indent="0" algn="ctr">
              <a:buNone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Macro 2: R$ 2.071.721,50</a:t>
            </a:r>
          </a:p>
          <a:p>
            <a:pPr marL="0" indent="0" algn="ctr">
              <a:buNone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Critério: participação da elaboração do diagnóstico e rateio pactuado na CIB </a:t>
            </a:r>
          </a:p>
          <a:p>
            <a:pPr marL="0" indent="0" algn="ctr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3DB27A1-BE07-4265-BD72-CCCFDB3FFCB1}"/>
              </a:ext>
            </a:extLst>
          </p:cNvPr>
          <p:cNvSpPr txBox="1"/>
          <p:nvPr/>
        </p:nvSpPr>
        <p:spPr>
          <a:xfrm>
            <a:off x="5239725" y="4676357"/>
            <a:ext cx="6310254" cy="20313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PROPOSTA DE RATEIO 2ª PARCELA:</a:t>
            </a:r>
          </a:p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Repetir os mesmos valores da primeira parcela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2ª PARCELA         1ª PARCELA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Macro 1: R$ 3.908.726,0 -  (2.736.108,20) = 1.172.617,80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Macro 2: R$ 2.071.721,50 - (1.450.205,05)=     </a:t>
            </a:r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621.516,45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</a:t>
            </a:r>
            <a:r>
              <a:rPr lang="pt-B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      1.794.134,25</a:t>
            </a:r>
          </a:p>
          <a:p>
            <a:pPr algn="ctr"/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9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4F3CDFF1-59AA-4D5E-A4F4-75BF1037D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35" y="1622548"/>
            <a:ext cx="1792099" cy="140959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5EE7C7D-A291-4D9D-BB97-A34CD7A001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35" y="114578"/>
            <a:ext cx="11752729" cy="15125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376C6BF-7CAB-4EA9-B088-815F3864BA63}"/>
              </a:ext>
            </a:extLst>
          </p:cNvPr>
          <p:cNvSpPr txBox="1">
            <a:spLocks/>
          </p:cNvSpPr>
          <p:nvPr/>
        </p:nvSpPr>
        <p:spPr>
          <a:xfrm>
            <a:off x="3123987" y="1622549"/>
            <a:ext cx="6625132" cy="46174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UTILIZAÇÃO DOS RECURSOS DA 1ª E 2ª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PARCELA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3347FF2D-4D06-4895-AA84-788B09B15A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734" y="2266421"/>
            <a:ext cx="9377925" cy="265168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1A69C21F-8E67-4399-A651-FE38A048ACDA}"/>
              </a:ext>
            </a:extLst>
          </p:cNvPr>
          <p:cNvSpPr txBox="1">
            <a:spLocks/>
          </p:cNvSpPr>
          <p:nvPr/>
        </p:nvSpPr>
        <p:spPr>
          <a:xfrm>
            <a:off x="578275" y="5003337"/>
            <a:ext cx="11035447" cy="13102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pt-BR" sz="1800" b="1" dirty="0">
                <a:solidFill>
                  <a:srgbClr val="000000"/>
                </a:solidFill>
                <a:latin typeface="Arial" panose="020B0604020202020204" pitchFamily="34" charset="0"/>
              </a:rPr>
              <a:t>Diárias, passagens, combustível para deslocamentos a fim de participar de oficinas/cursos relacionados ao Programa, </a:t>
            </a:r>
            <a:r>
              <a:rPr lang="pt-BR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coffee</a:t>
            </a:r>
            <a:r>
              <a:rPr lang="pt-BR" sz="1800" b="1" dirty="0">
                <a:solidFill>
                  <a:srgbClr val="000000"/>
                </a:solidFill>
                <a:latin typeface="Arial" panose="020B0604020202020204" pitchFamily="34" charset="0"/>
              </a:rPr>
              <a:t>-break, locação de espaço físico, consultoria, material, locação de internet, computador </a:t>
            </a:r>
            <a:r>
              <a:rPr lang="pt-BR" sz="1800" b="1">
                <a:solidFill>
                  <a:srgbClr val="000000"/>
                </a:solidFill>
                <a:latin typeface="Arial" panose="020B0604020202020204" pitchFamily="34" charset="0"/>
              </a:rPr>
              <a:t>,  realizar </a:t>
            </a:r>
            <a:r>
              <a:rPr lang="pt-BR" sz="1800" b="1" dirty="0">
                <a:solidFill>
                  <a:srgbClr val="000000"/>
                </a:solidFill>
                <a:latin typeface="Arial" panose="020B0604020202020204" pitchFamily="34" charset="0"/>
              </a:rPr>
              <a:t>cursos e capacitações etc.</a:t>
            </a:r>
          </a:p>
          <a:p>
            <a:pPr algn="just"/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Criar estratégias de comunicação e divulgação junto a população com aplicativos de informações e disseminações em redes sociais.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26171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4F3CDFF1-59AA-4D5E-A4F4-75BF1037D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35" y="1622548"/>
            <a:ext cx="1528483" cy="120224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5EE7C7D-A291-4D9D-BB97-A34CD7A001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35" y="114578"/>
            <a:ext cx="11752729" cy="15125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376C6BF-7CAB-4EA9-B088-815F3864BA63}"/>
              </a:ext>
            </a:extLst>
          </p:cNvPr>
          <p:cNvSpPr txBox="1">
            <a:spLocks/>
          </p:cNvSpPr>
          <p:nvPr/>
        </p:nvSpPr>
        <p:spPr>
          <a:xfrm>
            <a:off x="3110540" y="1515473"/>
            <a:ext cx="6625132" cy="46174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UTILIZAÇÃO DOS RECURSOS DA 1ª E 2ª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PARCELA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CF3BF63-10F2-4253-A74B-41AC75CEB165}"/>
              </a:ext>
            </a:extLst>
          </p:cNvPr>
          <p:cNvSpPr txBox="1"/>
          <p:nvPr/>
        </p:nvSpPr>
        <p:spPr>
          <a:xfrm>
            <a:off x="1748118" y="2111479"/>
            <a:ext cx="10058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Essa transformação digital não se limita apenas à assistência médica, mas abrange também 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vigilância em saúde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formação contínua dos profissionais da área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gestão do SUS em todas as suas instâncias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bem como o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planejamento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monitoramento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avaliação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pesquisa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desenvolvimento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inovação em saúde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importante destacar que, para os propósitos do programa, a saúde digital abrange uma variedade de elementos interconectados. Isso inclui a implementação de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sistemas de informação interoperáveis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a adoção de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registros eletrônicos de saúde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aplicação de técnicas de ciência de dados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inteligência artificial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além de práticas como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telemedicina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telessaúde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928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4F3CDFF1-59AA-4D5E-A4F4-75BF1037D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35" y="1622548"/>
            <a:ext cx="1528483" cy="120224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5EE7C7D-A291-4D9D-BB97-A34CD7A001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35" y="114578"/>
            <a:ext cx="11752729" cy="15125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7376C6BF-7CAB-4EA9-B088-815F3864BA63}"/>
              </a:ext>
            </a:extLst>
          </p:cNvPr>
          <p:cNvSpPr txBox="1">
            <a:spLocks/>
          </p:cNvSpPr>
          <p:nvPr/>
        </p:nvSpPr>
        <p:spPr>
          <a:xfrm>
            <a:off x="3110540" y="1515473"/>
            <a:ext cx="6625132" cy="46174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UTILIZAÇÃO DOS RECURSOS DA 1ª E 2ª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PARCELA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CF3BF63-10F2-4253-A74B-41AC75CEB165}"/>
              </a:ext>
            </a:extLst>
          </p:cNvPr>
          <p:cNvSpPr txBox="1"/>
          <p:nvPr/>
        </p:nvSpPr>
        <p:spPr>
          <a:xfrm>
            <a:off x="1748118" y="2111479"/>
            <a:ext cx="100584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Ecossistema de saúde digital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sistema complexo e interconectado, incluindo objetos técnicos, técnicas e tecnologias, organizados em base física (conectividade, equipamentos e dispositivos auxiliares), estruturas (redes, sistemas e bases de dados), instrumentos (prontuário eletrônico, registro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autoaplicado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 protocolos), processos operacionais (programas, aplicativos e rotinas) e aplicações de técnicas digitais para solução de problemas ou intervenções em situações de saúde;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Qualquer atividade de tecnologia</a:t>
            </a:r>
          </a:p>
          <a:p>
            <a:pPr lvl="1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Conectividade;</a:t>
            </a:r>
          </a:p>
          <a:p>
            <a:pPr lvl="1">
              <a:lnSpc>
                <a:spcPct val="150000"/>
              </a:lnSpc>
            </a:pP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Telessaúde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Informatização de serviços;</a:t>
            </a:r>
          </a:p>
          <a:p>
            <a:pPr lvl="1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Capacitação e treinamentos.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232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4F3CDFF1-59AA-4D5E-A4F4-75BF1037D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36" y="1622548"/>
            <a:ext cx="1168308" cy="91894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5EE7C7D-A291-4D9D-BB97-A34CD7A001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35" y="114578"/>
            <a:ext cx="11752729" cy="15125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CF3BF63-10F2-4253-A74B-41AC75CEB165}"/>
              </a:ext>
            </a:extLst>
          </p:cNvPr>
          <p:cNvSpPr txBox="1"/>
          <p:nvPr/>
        </p:nvSpPr>
        <p:spPr>
          <a:xfrm>
            <a:off x="1387944" y="1407762"/>
            <a:ext cx="10584420" cy="5448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SUGESTÕES DE CAPACITAÇÕES: ESTADO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Estado- Estruturar e trazer conectividade para as regionais e municípios;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Estado - Apoio profissional capacitados para URSAPS (contratar para apoiar os municípios no início desse processo;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Estado - Estruturar uma rede apoio regional para suporte aos sistemas nos municipais.</a:t>
            </a:r>
            <a:endParaRPr lang="pt-BR" sz="1600" b="1" dirty="0"/>
          </a:p>
          <a:p>
            <a:r>
              <a:rPr lang="pt-BR" sz="1600" b="1" dirty="0"/>
              <a:t> </a:t>
            </a:r>
            <a:r>
              <a:rPr lang="pt-BR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Necessidades de capacitação  de cursos no território:</a:t>
            </a:r>
            <a:endParaRPr lang="pt-BR" sz="1600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/>
              <a:t>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Cursos para TI - sistemas faturamento SIA, CNES, AIH, </a:t>
            </a:r>
            <a:r>
              <a:rPr lang="pt-B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eSUS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 APS (PEC), RNDS;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 Curso de qualificação em TI para ACS e ACE;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 Capacitação de PEC para utilização em outros níveis de atenção (atenção especializada);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Curso ESF (médicos e enfermeiros diagnósticos telemedicina);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Curso para utilização de software para gestão de recursos em serviços de saúde telemedicina, software de autoavaliação;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Curso para diagnóstico de imagem assistida por computador;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Curso para técnicos no serviço de agendamento consultas online (vê as estratégias utilizada no </a:t>
            </a:r>
            <a:r>
              <a:rPr lang="pt-B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TelessaúdeRS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33838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625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CONSELHO DE SECRETARIOS SAUDE</dc:creator>
  <cp:lastModifiedBy>CONSELHO DE SECRETARIOS SAUDE</cp:lastModifiedBy>
  <cp:revision>9</cp:revision>
  <cp:lastPrinted>2024-07-09T18:17:46Z</cp:lastPrinted>
  <dcterms:created xsi:type="dcterms:W3CDTF">2024-07-04T13:19:48Z</dcterms:created>
  <dcterms:modified xsi:type="dcterms:W3CDTF">2024-07-09T18:42:39Z</dcterms:modified>
</cp:coreProperties>
</file>