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9" r:id="rId6"/>
    <p:sldId id="270" r:id="rId7"/>
    <p:sldId id="272" r:id="rId8"/>
    <p:sldId id="273" r:id="rId9"/>
  </p:sldIdLst>
  <p:sldSz cx="18288000" cy="10287000"/>
  <p:notesSz cx="6797675" cy="9928225"/>
  <p:embeddedFontLst>
    <p:embeddedFont>
      <p:font typeface="Arimo" panose="020B0604020202020204" charset="0"/>
      <p:regular r:id="rId11"/>
    </p:embeddedFont>
    <p:embeddedFont>
      <p:font typeface="Arimo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2 Bold" panose="020B0604020202020204" charset="0"/>
      <p:regular r:id="rId17"/>
    </p:embeddedFont>
    <p:embeddedFont>
      <p:font typeface="Roboto" panose="020B0604020202020204" charset="0"/>
      <p:regular r:id="rId18"/>
    </p:embeddedFont>
    <p:embeddedFont>
      <p:font typeface="Roboto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91E3C-154E-40DB-9A16-DE2C7EE2B084}" type="datetimeFigureOut">
              <a:rPr lang="pt-BR" smtClean="0"/>
              <a:t>17/09/2024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22185-53C8-428E-AEC9-E4CDEA1D35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10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2143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 lang="pt-br" sz="2000" b="1">
                <a:solidFill>
                  <a:srgbClr val="7F7F7F"/>
                </a:solidFill>
              </a:defRPr>
            </a:pPr>
            <a:endParaRPr lang="pt-BR" dirty="0"/>
          </a:p>
          <a:p>
            <a:pPr algn="ctr">
              <a:defRPr lang="pt-br" sz="2000" b="1">
                <a:solidFill>
                  <a:srgbClr val="7F7F7F"/>
                </a:solidFill>
              </a:defRPr>
            </a:pPr>
            <a:endParaRPr lang="pt-BR" dirty="0"/>
          </a:p>
          <a:p>
            <a:pPr algn="ctr">
              <a:defRPr lang="pt-br" sz="2000" b="1">
                <a:solidFill>
                  <a:srgbClr val="7F7F7F"/>
                </a:solidFill>
              </a:defRPr>
            </a:pPr>
            <a:r>
              <a:rPr lang="pt-BR" dirty="0"/>
              <a:t>Secretaria de Estado da Saúde Pública</a:t>
            </a:r>
          </a:p>
          <a:p>
            <a:pPr marL="342900" marR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pt-br" sz="2000" b="1">
                <a:solidFill>
                  <a:srgbClr val="7F7F7F"/>
                </a:solidFill>
              </a:defRPr>
            </a:pPr>
            <a:r>
              <a:rPr lang="pt-BR" dirty="0"/>
              <a:t>Coordenadoria de Vigilância em Saúde</a:t>
            </a:r>
            <a:endParaRPr lang="pt-BR" i="1" u="sng" strike="sngStrike" dirty="0"/>
          </a:p>
          <a:p>
            <a:pPr marL="342900" marR="0" indent="-342900" algn="ctr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None/>
              <a:defRPr lang="pt-br" sz="2000" b="1">
                <a:solidFill>
                  <a:srgbClr val="7F7F7F"/>
                </a:solidFill>
              </a:defRPr>
            </a:pPr>
            <a:r>
              <a:rPr lang="pt-BR" dirty="0" err="1"/>
              <a:t>Subcoordenadoria</a:t>
            </a:r>
            <a:r>
              <a:rPr lang="pt-BR" dirty="0"/>
              <a:t> de Vigilância Epidemiológica</a:t>
            </a:r>
            <a:endParaRPr lang="pt-BR" i="1" u="sng" strike="sngStrike" dirty="0"/>
          </a:p>
          <a:p>
            <a:pPr algn="ctr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5250" algn="l"/>
              </a:tabLst>
              <a:defRPr lang="pt-br" sz="2000"/>
            </a:pPr>
            <a:r>
              <a:rPr lang="pt-BR" b="1" dirty="0"/>
              <a:t>Programa Estadual de Imunização</a:t>
            </a:r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7" name="TextBox 7"/>
          <p:cNvSpPr txBox="1"/>
          <p:nvPr/>
        </p:nvSpPr>
        <p:spPr>
          <a:xfrm>
            <a:off x="5105400" y="3993071"/>
            <a:ext cx="8833928" cy="1872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Distribuição</a:t>
            </a:r>
            <a:r>
              <a:rPr lang="en-US" sz="6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de </a:t>
            </a:r>
            <a:r>
              <a:rPr lang="en-US" sz="6600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Imunobiológicos</a:t>
            </a:r>
            <a:r>
              <a:rPr lang="en-US" sz="66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02A9080-66D1-499F-996E-64D859817F27}"/>
              </a:ext>
            </a:extLst>
          </p:cNvPr>
          <p:cNvSpPr txBox="1"/>
          <p:nvPr/>
        </p:nvSpPr>
        <p:spPr>
          <a:xfrm>
            <a:off x="6553200" y="80391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Natal- RN</a:t>
            </a:r>
          </a:p>
          <a:p>
            <a:pPr algn="ctr"/>
            <a:r>
              <a:rPr lang="pt-BR" dirty="0"/>
              <a:t>2024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8BC6619-301F-4F78-80B7-A4F5411E4AA1}"/>
              </a:ext>
            </a:extLst>
          </p:cNvPr>
          <p:cNvSpPr/>
          <p:nvPr/>
        </p:nvSpPr>
        <p:spPr>
          <a:xfrm>
            <a:off x="14706600" y="214312"/>
            <a:ext cx="3429000" cy="1195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1">
            <a:extLst>
              <a:ext uri="{FF2B5EF4-FFF2-40B4-BE49-F238E27FC236}">
                <a16:creationId xmlns:a16="http://schemas.microsoft.com/office/drawing/2014/main" id="{9D89150E-A10A-4EF7-A92B-65DBA9FC4C3C}"/>
              </a:ext>
            </a:extLst>
          </p:cNvPr>
          <p:cNvPicPr>
            <a:extLst>
              <a:ext uri="smNativeData">
                <pr:smNativeData xmlns="" xmlns:p14="http://schemas.microsoft.com/office/powerpoint/2010/main" xmlns:pr="smNativeData" val="SMDATA_15_QFcAZRMAAAAlAAAAEQ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DANw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2jwAABIjAADNSAAA0Cg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5298103" y="345281"/>
            <a:ext cx="1942465" cy="9334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20402" y="2875081"/>
            <a:ext cx="4003785" cy="2001892"/>
            <a:chOff x="0" y="0"/>
            <a:chExt cx="812800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2C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6985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80629" y="2875081"/>
            <a:ext cx="4003785" cy="2001892"/>
            <a:chOff x="0" y="0"/>
            <a:chExt cx="812800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F44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77800" y="19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181904" y="2875081"/>
            <a:ext cx="4003785" cy="2001892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FAB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77800" y="19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428978" y="5693595"/>
            <a:ext cx="2859022" cy="4755873"/>
          </a:xfrm>
          <a:custGeom>
            <a:avLst/>
            <a:gdLst/>
            <a:ahLst/>
            <a:cxnLst/>
            <a:rect l="l" t="t" r="r" b="b"/>
            <a:pathLst>
              <a:path w="2859022" h="4755873">
                <a:moveTo>
                  <a:pt x="0" y="0"/>
                </a:moveTo>
                <a:lnTo>
                  <a:pt x="2859022" y="0"/>
                </a:lnTo>
                <a:lnTo>
                  <a:pt x="2859022" y="4755873"/>
                </a:lnTo>
                <a:lnTo>
                  <a:pt x="0" y="4755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562179" y="649415"/>
            <a:ext cx="8833928" cy="78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1">
                <a:solidFill>
                  <a:srgbClr val="183EFF"/>
                </a:solidFill>
                <a:latin typeface="Arimo Bold"/>
                <a:ea typeface="Arimo Bold"/>
                <a:cs typeface="Arimo Bold"/>
                <a:sym typeface="Arimo Bold"/>
              </a:rPr>
              <a:t>FLUXO DE LIBERAÇÃO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64650" y="3372261"/>
            <a:ext cx="2348895" cy="95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"/>
              </a:lnSpc>
            </a:pPr>
            <a:r>
              <a:rPr lang="en-US" sz="2705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Recebimento</a:t>
            </a:r>
            <a:r>
              <a:rPr lang="en-US" sz="2705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</a:p>
          <a:p>
            <a:pPr algn="ctr">
              <a:lnSpc>
                <a:spcPts val="3787"/>
              </a:lnSpc>
            </a:pPr>
            <a:r>
              <a:rPr lang="en-US" sz="2705" b="1" dirty="0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da </a:t>
            </a:r>
            <a:r>
              <a:rPr lang="en-US" sz="2705" b="1" dirty="0" err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solicitação</a:t>
            </a:r>
            <a:endParaRPr lang="en-US" sz="2705" b="1" dirty="0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82961" y="3131776"/>
            <a:ext cx="2165041" cy="143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"/>
              </a:lnSpc>
            </a:pPr>
            <a:r>
              <a:rPr lang="en-US" sz="270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Análise pela </a:t>
            </a:r>
          </a:p>
          <a:p>
            <a:pPr algn="ctr">
              <a:lnSpc>
                <a:spcPts val="3787"/>
              </a:lnSpc>
            </a:pPr>
            <a:r>
              <a:rPr lang="en-US" sz="270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Equipe </a:t>
            </a:r>
          </a:p>
          <a:p>
            <a:pPr algn="ctr">
              <a:lnSpc>
                <a:spcPts val="3787"/>
              </a:lnSpc>
            </a:pPr>
            <a:r>
              <a:rPr lang="en-US" sz="270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Técnica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17418" y="3612747"/>
            <a:ext cx="1679776" cy="46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"/>
              </a:lnSpc>
            </a:pPr>
            <a:r>
              <a:rPr lang="en-US" sz="270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Liberação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64070" y="5460071"/>
            <a:ext cx="1515985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26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análise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liberação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dos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imunobiológicos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são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realizadas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pela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equipe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do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Programa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estadual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de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imunização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,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considerando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o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estoque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estadual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</a:p>
          <a:p>
            <a:pPr algn="just">
              <a:lnSpc>
                <a:spcPts val="2699"/>
              </a:lnSpc>
            </a:pPr>
            <a:endParaRPr lang="en-US" sz="24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75985" y="1919609"/>
            <a:ext cx="308267" cy="30826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CE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562179" y="649415"/>
            <a:ext cx="8833928" cy="78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1">
                <a:solidFill>
                  <a:srgbClr val="183EFF"/>
                </a:solidFill>
                <a:latin typeface="Arimo Bold"/>
                <a:ea typeface="Arimo Bold"/>
                <a:cs typeface="Arimo Bold"/>
                <a:sym typeface="Arimo Bold"/>
              </a:rPr>
              <a:t>INFORME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2155" y="1865146"/>
            <a:ext cx="16120587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Imunobiológicos atendidos 100% de acordo com as demandas solicitadas pelos estados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41153" y="2875375"/>
            <a:ext cx="4863405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7"/>
              </a:lnSpc>
            </a:pPr>
            <a:r>
              <a:rPr lang="en-US" sz="3942" b="1" dirty="0" err="1">
                <a:solidFill>
                  <a:srgbClr val="ED1C24"/>
                </a:solidFill>
                <a:latin typeface="Arimo Bold"/>
                <a:ea typeface="Arimo Bold"/>
                <a:cs typeface="Arimo Bold"/>
                <a:sym typeface="Arimo Bold"/>
              </a:rPr>
              <a:t>Setembro</a:t>
            </a:r>
            <a:r>
              <a:rPr lang="en-US" sz="3942" b="1" dirty="0">
                <a:solidFill>
                  <a:srgbClr val="ED1C24"/>
                </a:solidFill>
                <a:latin typeface="Arimo Bold"/>
                <a:ea typeface="Arimo Bold"/>
                <a:cs typeface="Arimo Bold"/>
                <a:sym typeface="Arimo Bold"/>
              </a:rPr>
              <a:t>/</a:t>
            </a:r>
            <a:r>
              <a:rPr lang="en-US" sz="3942" b="1" dirty="0" err="1">
                <a:solidFill>
                  <a:srgbClr val="ED1C24"/>
                </a:solidFill>
                <a:latin typeface="Arimo Bold"/>
                <a:ea typeface="Arimo Bold"/>
                <a:cs typeface="Arimo Bold"/>
                <a:sym typeface="Arimo Bold"/>
              </a:rPr>
              <a:t>Outubro</a:t>
            </a:r>
            <a:endParaRPr lang="en-US" sz="3942" b="1" dirty="0">
              <a:solidFill>
                <a:srgbClr val="ED1C24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92155" y="3883289"/>
            <a:ext cx="7510016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Imunoglobulina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anti-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hepatite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B 1000UI​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Imunoglobulina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anti-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varicela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zoster​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Imunoglobulina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antitetânica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​</a:t>
            </a:r>
          </a:p>
          <a:p>
            <a:pPr marL="539749" lvl="1" indent="-269875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Imunoglobulina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Antirrábica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Humana</a:t>
            </a:r>
          </a:p>
          <a:p>
            <a:pPr marL="539749" lvl="1" indent="-269875">
              <a:lnSpc>
                <a:spcPts val="2699"/>
              </a:lnSpc>
              <a:buFont typeface="Arial"/>
              <a:buChar char="•"/>
            </a:pP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b="1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antirrábica</a:t>
            </a:r>
            <a:r>
              <a:rPr lang="en-US" sz="2499" b="1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Humana​ (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Pauta</a:t>
            </a:r>
            <a:r>
              <a:rPr lang="en-US" sz="2499" b="1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Extra: 11.000 doses)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Poliomielite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inativada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(VIP)​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BCG​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Rotavírus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Pentavalente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Pneumocócica-10</a:t>
            </a:r>
          </a:p>
          <a:p>
            <a:pPr algn="l">
              <a:lnSpc>
                <a:spcPts val="2699"/>
              </a:lnSpc>
            </a:pPr>
            <a:endParaRPr lang="en-US" sz="24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05183" y="4028648"/>
            <a:ext cx="4863405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 Pneumocócica-13​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 Pneumocócica-23​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 Hexavalente​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 HIB​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 Hepatite A (CRIE)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 dTpa adulto (Gestante)​</a:t>
            </a:r>
          </a:p>
          <a:p>
            <a:pPr algn="l">
              <a:lnSpc>
                <a:spcPts val="2699"/>
              </a:lnSpc>
            </a:pPr>
            <a:endParaRPr lang="en-US" sz="2499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396107" y="5143500"/>
            <a:ext cx="5455064" cy="5563204"/>
          </a:xfrm>
          <a:custGeom>
            <a:avLst/>
            <a:gdLst/>
            <a:ahLst/>
            <a:cxnLst/>
            <a:rect l="l" t="t" r="r" b="b"/>
            <a:pathLst>
              <a:path w="5455064" h="5563204">
                <a:moveTo>
                  <a:pt x="0" y="0"/>
                </a:moveTo>
                <a:lnTo>
                  <a:pt x="5455064" y="0"/>
                </a:lnTo>
                <a:lnTo>
                  <a:pt x="5455064" y="5563204"/>
                </a:lnTo>
                <a:lnTo>
                  <a:pt x="0" y="55632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25717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59435" y="3148050"/>
            <a:ext cx="4205488" cy="455295"/>
            <a:chOff x="0" y="0"/>
            <a:chExt cx="5607318" cy="60706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98019"/>
              <a:ext cx="411023" cy="41102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1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54894" y="19050"/>
              <a:ext cx="5052424" cy="58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Atendimento parcial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97010" y="3148050"/>
            <a:ext cx="4541802" cy="455295"/>
            <a:chOff x="0" y="0"/>
            <a:chExt cx="6055737" cy="60706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98019"/>
              <a:ext cx="411023" cy="4110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55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2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19734" y="19050"/>
              <a:ext cx="5536003" cy="58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3000" b="1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Restrições de estoque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714578" y="4927485"/>
            <a:ext cx="3714050" cy="5359515"/>
          </a:xfrm>
          <a:custGeom>
            <a:avLst/>
            <a:gdLst/>
            <a:ahLst/>
            <a:cxnLst/>
            <a:rect l="l" t="t" r="r" b="b"/>
            <a:pathLst>
              <a:path w="3714050" h="5359515">
                <a:moveTo>
                  <a:pt x="0" y="0"/>
                </a:moveTo>
                <a:lnTo>
                  <a:pt x="3714050" y="0"/>
                </a:lnTo>
                <a:lnTo>
                  <a:pt x="3714050" y="5359515"/>
                </a:lnTo>
                <a:lnTo>
                  <a:pt x="0" y="53595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62179" y="649415"/>
            <a:ext cx="8833928" cy="78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5400" b="1">
                <a:solidFill>
                  <a:srgbClr val="183EFF"/>
                </a:solidFill>
                <a:latin typeface="Arimo Bold"/>
                <a:ea typeface="Arimo Bold"/>
                <a:cs typeface="Arimo Bold"/>
                <a:sym typeface="Arimo Bold"/>
              </a:rPr>
              <a:t>INFORME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69725" y="2095614"/>
            <a:ext cx="2948549" cy="64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 b="1" dirty="0" err="1">
                <a:solidFill>
                  <a:srgbClr val="ED1C24"/>
                </a:solidFill>
                <a:latin typeface="Arimo Bold"/>
                <a:ea typeface="Arimo Bold"/>
                <a:cs typeface="Arimo Bold"/>
                <a:sym typeface="Arimo Bold"/>
              </a:rPr>
              <a:t>Outubro</a:t>
            </a:r>
            <a:endParaRPr lang="en-US" sz="4500" b="1" dirty="0">
              <a:solidFill>
                <a:srgbClr val="ED1C24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86025" y="3889704"/>
            <a:ext cx="6009680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Hepatite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“A” (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Rotina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Pediátrica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Meningocócica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ACWY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Dupla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Adulto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dT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Hepatite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B</a:t>
            </a:r>
          </a:p>
          <a:p>
            <a:pPr marL="269874" lvl="1" algn="l">
              <a:lnSpc>
                <a:spcPts val="2699"/>
              </a:lnSpc>
            </a:pPr>
            <a:endParaRPr lang="en-US" sz="24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algn="l">
              <a:lnSpc>
                <a:spcPts val="2699"/>
              </a:lnSpc>
            </a:pPr>
            <a:endParaRPr lang="en-US" sz="24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497010" y="3889704"/>
            <a:ext cx="5852071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Varicela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apenas</a:t>
            </a:r>
            <a:r>
              <a:rPr lang="en-US" sz="2499" b="1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para 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bloqueio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DTP (</a:t>
            </a:r>
            <a:r>
              <a:rPr lang="en-US" sz="2499" b="1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zero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Febre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Amarela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aguarda</a:t>
            </a:r>
            <a:r>
              <a:rPr lang="en-US" sz="2499" b="1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recebimento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539749" lvl="1" indent="-269875" algn="l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DTPa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acelular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(CRIE) (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Hexavalente</a:t>
            </a:r>
            <a:r>
              <a:rPr lang="en-US" sz="2499" b="1" dirty="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99" b="1" dirty="0" err="1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substitui</a:t>
            </a:r>
            <a:r>
              <a:rPr lang="en-US" sz="2499" b="1" dirty="0">
                <a:latin typeface="Arimo"/>
                <a:ea typeface="Arimo"/>
                <a:cs typeface="Arimo"/>
                <a:sym typeface="Arimo"/>
              </a:rPr>
              <a:t>)</a:t>
            </a:r>
          </a:p>
          <a:p>
            <a:pPr marL="539749" lvl="1" indent="-269875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Covid-19 XBB – </a:t>
            </a: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infantil</a:t>
            </a:r>
            <a:endParaRPr lang="en-US" sz="2499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539749" lvl="1" indent="-269875">
              <a:lnSpc>
                <a:spcPts val="2699"/>
              </a:lnSpc>
              <a:buFont typeface="Arial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Vacina</a:t>
            </a:r>
            <a:r>
              <a:rPr lang="en-US" sz="2499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HPV</a:t>
            </a:r>
            <a:endParaRPr lang="en-US" sz="2499" dirty="0"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15048" y="2274391"/>
            <a:ext cx="4530701" cy="2724448"/>
          </a:xfrm>
          <a:custGeom>
            <a:avLst/>
            <a:gdLst/>
            <a:ahLst/>
            <a:cxnLst/>
            <a:rect l="l" t="t" r="r" b="b"/>
            <a:pathLst>
              <a:path w="4530701" h="1548676">
                <a:moveTo>
                  <a:pt x="0" y="0"/>
                </a:moveTo>
                <a:lnTo>
                  <a:pt x="4530701" y="0"/>
                </a:lnTo>
                <a:lnTo>
                  <a:pt x="4530701" y="1548676"/>
                </a:lnTo>
                <a:lnTo>
                  <a:pt x="0" y="154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33249" y="2605435"/>
            <a:ext cx="2894299" cy="61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</a:pPr>
            <a:r>
              <a:rPr lang="en-US" sz="435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Situação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9044" y="3320341"/>
            <a:ext cx="3385896" cy="62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Estoque Restrito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79399" y="2057400"/>
            <a:ext cx="10010137" cy="3086100"/>
            <a:chOff x="0" y="0"/>
            <a:chExt cx="2636415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6415" cy="812800"/>
            </a:xfrm>
            <a:custGeom>
              <a:avLst/>
              <a:gdLst/>
              <a:ahLst/>
              <a:cxnLst/>
              <a:rect l="l" t="t" r="r" b="b"/>
              <a:pathLst>
                <a:path w="2636415" h="812800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2556996" y="812800"/>
                  </a:lnTo>
                  <a:cubicBezTo>
                    <a:pt x="2556996" y="769101"/>
                    <a:pt x="2592336" y="733382"/>
                    <a:pt x="2636415" y="733382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38100" y="57150"/>
              <a:ext cx="25602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08083" y="2254415"/>
            <a:ext cx="6952770" cy="625840"/>
            <a:chOff x="0" y="0"/>
            <a:chExt cx="1831182" cy="1648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1182" cy="164830"/>
            </a:xfrm>
            <a:custGeom>
              <a:avLst/>
              <a:gdLst/>
              <a:ahLst/>
              <a:cxnLst/>
              <a:rect l="l" t="t" r="r" b="b"/>
              <a:pathLst>
                <a:path w="1831182" h="164830">
                  <a:moveTo>
                    <a:pt x="1627982" y="0"/>
                  </a:moveTo>
                  <a:cubicBezTo>
                    <a:pt x="1740206" y="0"/>
                    <a:pt x="1831182" y="36899"/>
                    <a:pt x="1831182" y="82415"/>
                  </a:cubicBezTo>
                  <a:cubicBezTo>
                    <a:pt x="1831182" y="127932"/>
                    <a:pt x="1740206" y="164830"/>
                    <a:pt x="1627982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831182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822554" y="2358738"/>
            <a:ext cx="452382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Informações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079399" y="5615852"/>
            <a:ext cx="10010137" cy="3086100"/>
            <a:chOff x="0" y="0"/>
            <a:chExt cx="2636415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36415" cy="812800"/>
            </a:xfrm>
            <a:custGeom>
              <a:avLst/>
              <a:gdLst/>
              <a:ahLst/>
              <a:cxnLst/>
              <a:rect l="l" t="t" r="r" b="b"/>
              <a:pathLst>
                <a:path w="2636415" h="812800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2556996" y="812800"/>
                  </a:lnTo>
                  <a:cubicBezTo>
                    <a:pt x="2556996" y="769101"/>
                    <a:pt x="2592336" y="733382"/>
                    <a:pt x="2636415" y="733382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38100" y="57150"/>
              <a:ext cx="25602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00950" y="5812868"/>
            <a:ext cx="9200834" cy="625840"/>
            <a:chOff x="0" y="0"/>
            <a:chExt cx="2423265" cy="164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23265" cy="164830"/>
            </a:xfrm>
            <a:custGeom>
              <a:avLst/>
              <a:gdLst/>
              <a:ahLst/>
              <a:cxnLst/>
              <a:rect l="l" t="t" r="r" b="b"/>
              <a:pathLst>
                <a:path w="2423265" h="164830">
                  <a:moveTo>
                    <a:pt x="2220065" y="0"/>
                  </a:moveTo>
                  <a:cubicBezTo>
                    <a:pt x="2332289" y="0"/>
                    <a:pt x="2423265" y="36899"/>
                    <a:pt x="2423265" y="82415"/>
                  </a:cubicBezTo>
                  <a:cubicBezTo>
                    <a:pt x="2423265" y="127932"/>
                    <a:pt x="2332289" y="164830"/>
                    <a:pt x="2220065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423265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779194" y="5917190"/>
            <a:ext cx="661054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Estratégia para Normalizar Situação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63179" y="674798"/>
            <a:ext cx="10761643" cy="74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5193" b="1">
                <a:solidFill>
                  <a:srgbClr val="183EFF"/>
                </a:solidFill>
                <a:latin typeface="Arimo Bold"/>
                <a:ea typeface="Arimo Bold"/>
                <a:cs typeface="Arimo Bold"/>
                <a:sym typeface="Arimo Bold"/>
              </a:rPr>
              <a:t>VACINA VARICELA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2270747" y="5143500"/>
            <a:ext cx="3619303" cy="5222791"/>
          </a:xfrm>
          <a:custGeom>
            <a:avLst/>
            <a:gdLst/>
            <a:ahLst/>
            <a:cxnLst/>
            <a:rect l="l" t="t" r="r" b="b"/>
            <a:pathLst>
              <a:path w="3619303" h="5222791">
                <a:moveTo>
                  <a:pt x="3619303" y="0"/>
                </a:moveTo>
                <a:lnTo>
                  <a:pt x="0" y="0"/>
                </a:lnTo>
                <a:lnTo>
                  <a:pt x="0" y="5222791"/>
                </a:lnTo>
                <a:lnTo>
                  <a:pt x="3619303" y="5222791"/>
                </a:lnTo>
                <a:lnTo>
                  <a:pt x="36193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334630" y="3031250"/>
            <a:ext cx="9499675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 componente varicela é um dos mais complexos imunobiológicos de produção. O cronograma de entrega acordado entre o Ministério da Saúde e a Fundação Oswaldo Cruz não pôde ser seguido conforme planejado devido a dificuldades regulatórias e operacionais enfrentadas pelo laboratório parceiro da Fiocruz, GlaxoSmithKline (GSK), na transferência de tecnologia para a fabricação da vacina.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98850" y="6581053"/>
            <a:ext cx="9202934" cy="212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Ministério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da Saúde,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adquiriu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através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fundo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rotatório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OPAS, 2.750.000 doses com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previsão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entrega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aproximadamente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150.000 doses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até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o final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setembro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Ademais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contrato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aquisição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5.500.000 de doses com 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Butantan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foi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encaminhado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10/09/2024 para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assinatura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laboratório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com 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previsão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primeira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entrega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para 30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após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assinatura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contrato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  <a:p>
            <a:pPr algn="just">
              <a:lnSpc>
                <a:spcPts val="2800"/>
              </a:lnSpc>
            </a:pPr>
            <a:endParaRPr lang="en-US" sz="20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15048" y="2274391"/>
            <a:ext cx="4530701" cy="2488109"/>
          </a:xfrm>
          <a:custGeom>
            <a:avLst/>
            <a:gdLst/>
            <a:ahLst/>
            <a:cxnLst/>
            <a:rect l="l" t="t" r="r" b="b"/>
            <a:pathLst>
              <a:path w="4530701" h="1548676">
                <a:moveTo>
                  <a:pt x="0" y="0"/>
                </a:moveTo>
                <a:lnTo>
                  <a:pt x="4530701" y="0"/>
                </a:lnTo>
                <a:lnTo>
                  <a:pt x="4530701" y="1548676"/>
                </a:lnTo>
                <a:lnTo>
                  <a:pt x="0" y="154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33249" y="2605435"/>
            <a:ext cx="2894299" cy="61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</a:pPr>
            <a:r>
              <a:rPr lang="en-US" sz="435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Situação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9044" y="3320341"/>
            <a:ext cx="3385896" cy="62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Estoque Restrito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79399" y="2057400"/>
            <a:ext cx="10010137" cy="3467100"/>
            <a:chOff x="0" y="0"/>
            <a:chExt cx="2636415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6415" cy="812800"/>
            </a:xfrm>
            <a:custGeom>
              <a:avLst/>
              <a:gdLst/>
              <a:ahLst/>
              <a:cxnLst/>
              <a:rect l="l" t="t" r="r" b="b"/>
              <a:pathLst>
                <a:path w="2636415" h="812800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2556996" y="812800"/>
                  </a:lnTo>
                  <a:cubicBezTo>
                    <a:pt x="2556996" y="769101"/>
                    <a:pt x="2592336" y="733382"/>
                    <a:pt x="2636415" y="733382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38100" y="57150"/>
              <a:ext cx="25602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08083" y="2254415"/>
            <a:ext cx="6952770" cy="625840"/>
            <a:chOff x="0" y="0"/>
            <a:chExt cx="1831182" cy="1648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1182" cy="164830"/>
            </a:xfrm>
            <a:custGeom>
              <a:avLst/>
              <a:gdLst/>
              <a:ahLst/>
              <a:cxnLst/>
              <a:rect l="l" t="t" r="r" b="b"/>
              <a:pathLst>
                <a:path w="1831182" h="164830">
                  <a:moveTo>
                    <a:pt x="1627982" y="0"/>
                  </a:moveTo>
                  <a:cubicBezTo>
                    <a:pt x="1740206" y="0"/>
                    <a:pt x="1831182" y="36899"/>
                    <a:pt x="1831182" y="82415"/>
                  </a:cubicBezTo>
                  <a:cubicBezTo>
                    <a:pt x="1831182" y="127932"/>
                    <a:pt x="1740206" y="164830"/>
                    <a:pt x="1627982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831182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822554" y="2358738"/>
            <a:ext cx="452382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Informações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079399" y="5898140"/>
            <a:ext cx="10010137" cy="2330751"/>
            <a:chOff x="0" y="0"/>
            <a:chExt cx="2636415" cy="613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36415" cy="613860"/>
            </a:xfrm>
            <a:custGeom>
              <a:avLst/>
              <a:gdLst/>
              <a:ahLst/>
              <a:cxnLst/>
              <a:rect l="l" t="t" r="r" b="b"/>
              <a:pathLst>
                <a:path w="2636415" h="613860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534442"/>
                  </a:lnTo>
                  <a:cubicBezTo>
                    <a:pt x="43699" y="534442"/>
                    <a:pt x="79418" y="569781"/>
                    <a:pt x="79418" y="613860"/>
                  </a:cubicBezTo>
                  <a:lnTo>
                    <a:pt x="2556996" y="613860"/>
                  </a:lnTo>
                  <a:cubicBezTo>
                    <a:pt x="2556996" y="570161"/>
                    <a:pt x="2592336" y="534442"/>
                    <a:pt x="2636415" y="534442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38100" y="57150"/>
              <a:ext cx="2560215" cy="518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00950" y="5812868"/>
            <a:ext cx="9200834" cy="625840"/>
            <a:chOff x="0" y="0"/>
            <a:chExt cx="2423265" cy="164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23265" cy="164830"/>
            </a:xfrm>
            <a:custGeom>
              <a:avLst/>
              <a:gdLst/>
              <a:ahLst/>
              <a:cxnLst/>
              <a:rect l="l" t="t" r="r" b="b"/>
              <a:pathLst>
                <a:path w="2423265" h="164830">
                  <a:moveTo>
                    <a:pt x="2220065" y="0"/>
                  </a:moveTo>
                  <a:cubicBezTo>
                    <a:pt x="2332289" y="0"/>
                    <a:pt x="2423265" y="36899"/>
                    <a:pt x="2423265" y="82415"/>
                  </a:cubicBezTo>
                  <a:cubicBezTo>
                    <a:pt x="2423265" y="127932"/>
                    <a:pt x="2332289" y="164830"/>
                    <a:pt x="2220065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423265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779194" y="5917190"/>
            <a:ext cx="661054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Estratégia para Normalizar Situação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63179" y="674798"/>
            <a:ext cx="10761643" cy="74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5193" b="1">
                <a:solidFill>
                  <a:srgbClr val="183EFF"/>
                </a:solidFill>
                <a:latin typeface="Arimo Bold"/>
                <a:ea typeface="Arimo Bold"/>
                <a:cs typeface="Arimo Bold"/>
                <a:sym typeface="Arimo Bold"/>
              </a:rPr>
              <a:t>VACINA DTP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2270747" y="5143500"/>
            <a:ext cx="3619303" cy="5222791"/>
          </a:xfrm>
          <a:custGeom>
            <a:avLst/>
            <a:gdLst/>
            <a:ahLst/>
            <a:cxnLst/>
            <a:rect l="l" t="t" r="r" b="b"/>
            <a:pathLst>
              <a:path w="3619303" h="5222791">
                <a:moveTo>
                  <a:pt x="3619303" y="0"/>
                </a:moveTo>
                <a:lnTo>
                  <a:pt x="0" y="0"/>
                </a:lnTo>
                <a:lnTo>
                  <a:pt x="0" y="5222791"/>
                </a:lnTo>
                <a:lnTo>
                  <a:pt x="3619303" y="5222791"/>
                </a:lnTo>
                <a:lnTo>
                  <a:pt x="36193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470509" y="3018701"/>
            <a:ext cx="9202934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pt-BR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Houve um atraso na entrega do fornecedor internacional (Fundo Rotatório OPAS) por motivo de excursão de temperatura, o que levou necessidade de análise e liberação por parte da Anvisa. Tal liberação ocorreu esta semana e as doses já estão em análise de qualidade pelo INCQS. Em substituição a vacina </a:t>
            </a:r>
            <a:r>
              <a:rPr lang="pt-BR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pentavalente</a:t>
            </a:r>
            <a:r>
              <a:rPr lang="pt-BR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está sendo distribuída.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Existe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mais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4.000.000 que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chegaram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neste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mês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setembro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encontram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-se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em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processo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desembaraço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alfandegário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Ademais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há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mais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4.000.000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aguardando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data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embarque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87558" y="6898795"/>
            <a:ext cx="9202934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Aguardando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documento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baixa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termo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guarda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autorização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para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entrar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no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país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) das doses que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chegaram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Brasil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  <a:p>
            <a:pPr marL="431801" lvl="1" indent="-215900" algn="just">
              <a:lnSpc>
                <a:spcPts val="2800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Previsão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nova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entrega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2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milhões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até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setembro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15047" y="2358738"/>
            <a:ext cx="4530701" cy="2556162"/>
          </a:xfrm>
          <a:custGeom>
            <a:avLst/>
            <a:gdLst/>
            <a:ahLst/>
            <a:cxnLst/>
            <a:rect l="l" t="t" r="r" b="b"/>
            <a:pathLst>
              <a:path w="4530701" h="1548676">
                <a:moveTo>
                  <a:pt x="0" y="0"/>
                </a:moveTo>
                <a:lnTo>
                  <a:pt x="4530701" y="0"/>
                </a:lnTo>
                <a:lnTo>
                  <a:pt x="4530701" y="1548676"/>
                </a:lnTo>
                <a:lnTo>
                  <a:pt x="0" y="154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33249" y="2605435"/>
            <a:ext cx="2894299" cy="61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</a:pPr>
            <a:r>
              <a:rPr lang="en-US" sz="435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Situação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9044" y="3320341"/>
            <a:ext cx="3385896" cy="62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Estoque Restrito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79399" y="2127252"/>
            <a:ext cx="10010137" cy="3288576"/>
            <a:chOff x="0" y="0"/>
            <a:chExt cx="2636415" cy="8661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6415" cy="866127"/>
            </a:xfrm>
            <a:custGeom>
              <a:avLst/>
              <a:gdLst/>
              <a:ahLst/>
              <a:cxnLst/>
              <a:rect l="l" t="t" r="r" b="b"/>
              <a:pathLst>
                <a:path w="2636415" h="866127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86709"/>
                  </a:lnTo>
                  <a:cubicBezTo>
                    <a:pt x="43699" y="786709"/>
                    <a:pt x="79418" y="822048"/>
                    <a:pt x="79418" y="866127"/>
                  </a:cubicBezTo>
                  <a:lnTo>
                    <a:pt x="2556996" y="866127"/>
                  </a:lnTo>
                  <a:cubicBezTo>
                    <a:pt x="2556996" y="822428"/>
                    <a:pt x="2592336" y="786709"/>
                    <a:pt x="2636415" y="786709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38100" y="57150"/>
              <a:ext cx="2560215" cy="770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08083" y="2254415"/>
            <a:ext cx="6952770" cy="625840"/>
            <a:chOff x="0" y="0"/>
            <a:chExt cx="1831182" cy="1648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1182" cy="164830"/>
            </a:xfrm>
            <a:custGeom>
              <a:avLst/>
              <a:gdLst/>
              <a:ahLst/>
              <a:cxnLst/>
              <a:rect l="l" t="t" r="r" b="b"/>
              <a:pathLst>
                <a:path w="1831182" h="164830">
                  <a:moveTo>
                    <a:pt x="1627982" y="0"/>
                  </a:moveTo>
                  <a:cubicBezTo>
                    <a:pt x="1740206" y="0"/>
                    <a:pt x="1831182" y="36899"/>
                    <a:pt x="1831182" y="82415"/>
                  </a:cubicBezTo>
                  <a:cubicBezTo>
                    <a:pt x="1831182" y="127932"/>
                    <a:pt x="1740206" y="164830"/>
                    <a:pt x="1627982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831182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822554" y="2358738"/>
            <a:ext cx="452382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Informações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079399" y="5898140"/>
            <a:ext cx="10010137" cy="2139043"/>
            <a:chOff x="0" y="0"/>
            <a:chExt cx="2636415" cy="5633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36415" cy="563369"/>
            </a:xfrm>
            <a:custGeom>
              <a:avLst/>
              <a:gdLst/>
              <a:ahLst/>
              <a:cxnLst/>
              <a:rect l="l" t="t" r="r" b="b"/>
              <a:pathLst>
                <a:path w="2636415" h="563369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483951"/>
                  </a:lnTo>
                  <a:cubicBezTo>
                    <a:pt x="43699" y="483951"/>
                    <a:pt x="79418" y="519290"/>
                    <a:pt x="79418" y="563369"/>
                  </a:cubicBezTo>
                  <a:lnTo>
                    <a:pt x="2556996" y="563369"/>
                  </a:lnTo>
                  <a:cubicBezTo>
                    <a:pt x="2556996" y="519670"/>
                    <a:pt x="2592336" y="483951"/>
                    <a:pt x="2636415" y="483951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38100" y="57150"/>
              <a:ext cx="2560215" cy="4681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00950" y="6095156"/>
            <a:ext cx="9200834" cy="625840"/>
            <a:chOff x="0" y="0"/>
            <a:chExt cx="2423265" cy="164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23265" cy="164830"/>
            </a:xfrm>
            <a:custGeom>
              <a:avLst/>
              <a:gdLst/>
              <a:ahLst/>
              <a:cxnLst/>
              <a:rect l="l" t="t" r="r" b="b"/>
              <a:pathLst>
                <a:path w="2423265" h="164830">
                  <a:moveTo>
                    <a:pt x="2220065" y="0"/>
                  </a:moveTo>
                  <a:cubicBezTo>
                    <a:pt x="2332289" y="0"/>
                    <a:pt x="2423265" y="36899"/>
                    <a:pt x="2423265" y="82415"/>
                  </a:cubicBezTo>
                  <a:cubicBezTo>
                    <a:pt x="2423265" y="127932"/>
                    <a:pt x="2332289" y="164830"/>
                    <a:pt x="2220065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423265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779194" y="6139727"/>
            <a:ext cx="661054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Estratégia para Normalizar Situação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63179" y="674798"/>
            <a:ext cx="10761643" cy="74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5193" b="1">
                <a:solidFill>
                  <a:srgbClr val="183EFF"/>
                </a:solidFill>
                <a:latin typeface="Arimo Bold"/>
                <a:ea typeface="Arimo Bold"/>
                <a:cs typeface="Arimo Bold"/>
                <a:sym typeface="Arimo Bold"/>
              </a:rPr>
              <a:t>VACINA DTPa Acelular (CRIE)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2270747" y="5143500"/>
            <a:ext cx="3619303" cy="5222791"/>
          </a:xfrm>
          <a:custGeom>
            <a:avLst/>
            <a:gdLst/>
            <a:ahLst/>
            <a:cxnLst/>
            <a:rect l="l" t="t" r="r" b="b"/>
            <a:pathLst>
              <a:path w="3619303" h="5222791">
                <a:moveTo>
                  <a:pt x="3619303" y="0"/>
                </a:moveTo>
                <a:lnTo>
                  <a:pt x="0" y="0"/>
                </a:lnTo>
                <a:lnTo>
                  <a:pt x="0" y="5222791"/>
                </a:lnTo>
                <a:lnTo>
                  <a:pt x="3619303" y="5222791"/>
                </a:lnTo>
                <a:lnTo>
                  <a:pt x="36193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600950" y="2992077"/>
            <a:ext cx="9202934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Devido à dificuldade de produção mundial, houve um impactando diretamente na aquisição por não encontrar fornecedores. Assim, o DPNI recomenda a administração EXCEPCIONAL da vacina Hexa acelular (DTPa/Hib/ HB/VIP) para atender a demanda de vacinação dos CRIEs, conforme comunicado enviado aos Coordenadores Estaduais encaminhado em 20 de outubro de 2023.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290798" y="7082415"/>
            <a:ext cx="758733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Compra via OPAS​ - previsão de entrega entre agosto e setembro.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15048" y="2326746"/>
            <a:ext cx="4530701" cy="2511954"/>
          </a:xfrm>
          <a:custGeom>
            <a:avLst/>
            <a:gdLst/>
            <a:ahLst/>
            <a:cxnLst/>
            <a:rect l="l" t="t" r="r" b="b"/>
            <a:pathLst>
              <a:path w="4530701" h="1548676">
                <a:moveTo>
                  <a:pt x="0" y="0"/>
                </a:moveTo>
                <a:lnTo>
                  <a:pt x="4530701" y="0"/>
                </a:lnTo>
                <a:lnTo>
                  <a:pt x="4530701" y="1548676"/>
                </a:lnTo>
                <a:lnTo>
                  <a:pt x="0" y="1548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33249" y="2605435"/>
            <a:ext cx="2894299" cy="61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</a:pPr>
            <a:r>
              <a:rPr lang="en-US" sz="435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Situação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9044" y="3320341"/>
            <a:ext cx="3385896" cy="623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36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Estoque Restrito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79399" y="2057400"/>
            <a:ext cx="10010137" cy="3086100"/>
            <a:chOff x="0" y="0"/>
            <a:chExt cx="2636415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6415" cy="812800"/>
            </a:xfrm>
            <a:custGeom>
              <a:avLst/>
              <a:gdLst/>
              <a:ahLst/>
              <a:cxnLst/>
              <a:rect l="l" t="t" r="r" b="b"/>
              <a:pathLst>
                <a:path w="2636415" h="812800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2556996" y="812800"/>
                  </a:lnTo>
                  <a:cubicBezTo>
                    <a:pt x="2556996" y="769101"/>
                    <a:pt x="2592336" y="733382"/>
                    <a:pt x="2636415" y="733382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38100" y="57150"/>
              <a:ext cx="25602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08083" y="2254415"/>
            <a:ext cx="6952770" cy="625840"/>
            <a:chOff x="0" y="0"/>
            <a:chExt cx="1831182" cy="1648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1182" cy="164830"/>
            </a:xfrm>
            <a:custGeom>
              <a:avLst/>
              <a:gdLst/>
              <a:ahLst/>
              <a:cxnLst/>
              <a:rect l="l" t="t" r="r" b="b"/>
              <a:pathLst>
                <a:path w="1831182" h="164830">
                  <a:moveTo>
                    <a:pt x="1627982" y="0"/>
                  </a:moveTo>
                  <a:cubicBezTo>
                    <a:pt x="1740206" y="0"/>
                    <a:pt x="1831182" y="36899"/>
                    <a:pt x="1831182" y="82415"/>
                  </a:cubicBezTo>
                  <a:cubicBezTo>
                    <a:pt x="1831182" y="127932"/>
                    <a:pt x="1740206" y="164830"/>
                    <a:pt x="1627982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831182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822554" y="2358738"/>
            <a:ext cx="452382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Informações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079399" y="5615852"/>
            <a:ext cx="10010137" cy="3086100"/>
            <a:chOff x="0" y="0"/>
            <a:chExt cx="2636415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36415" cy="812800"/>
            </a:xfrm>
            <a:custGeom>
              <a:avLst/>
              <a:gdLst/>
              <a:ahLst/>
              <a:cxnLst/>
              <a:rect l="l" t="t" r="r" b="b"/>
              <a:pathLst>
                <a:path w="2636415" h="812800">
                  <a:moveTo>
                    <a:pt x="2556996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2556996" y="812800"/>
                  </a:lnTo>
                  <a:cubicBezTo>
                    <a:pt x="2556996" y="769101"/>
                    <a:pt x="2592336" y="733382"/>
                    <a:pt x="2636415" y="733382"/>
                  </a:cubicBezTo>
                  <a:lnTo>
                    <a:pt x="2636415" y="79418"/>
                  </a:lnTo>
                  <a:cubicBezTo>
                    <a:pt x="2592715" y="79418"/>
                    <a:pt x="2556996" y="44079"/>
                    <a:pt x="2556996" y="0"/>
                  </a:cubicBezTo>
                  <a:close/>
                </a:path>
              </a:pathLst>
            </a:custGeom>
            <a:solidFill>
              <a:srgbClr val="ED1C24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38100" y="57150"/>
              <a:ext cx="25602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00950" y="5812868"/>
            <a:ext cx="9200834" cy="625840"/>
            <a:chOff x="0" y="0"/>
            <a:chExt cx="2423265" cy="164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23265" cy="164830"/>
            </a:xfrm>
            <a:custGeom>
              <a:avLst/>
              <a:gdLst/>
              <a:ahLst/>
              <a:cxnLst/>
              <a:rect l="l" t="t" r="r" b="b"/>
              <a:pathLst>
                <a:path w="2423265" h="164830">
                  <a:moveTo>
                    <a:pt x="2220065" y="0"/>
                  </a:moveTo>
                  <a:cubicBezTo>
                    <a:pt x="2332289" y="0"/>
                    <a:pt x="2423265" y="36899"/>
                    <a:pt x="2423265" y="82415"/>
                  </a:cubicBezTo>
                  <a:cubicBezTo>
                    <a:pt x="2423265" y="127932"/>
                    <a:pt x="2332289" y="164830"/>
                    <a:pt x="2220065" y="164830"/>
                  </a:cubicBezTo>
                  <a:lnTo>
                    <a:pt x="203200" y="164830"/>
                  </a:lnTo>
                  <a:cubicBezTo>
                    <a:pt x="90976" y="164830"/>
                    <a:pt x="0" y="127932"/>
                    <a:pt x="0" y="82415"/>
                  </a:cubicBezTo>
                  <a:cubicBezTo>
                    <a:pt x="0" y="3689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ysDot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2423265" cy="145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779194" y="5917190"/>
            <a:ext cx="6610548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Estratégia para Normalizar Situação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763179" y="674798"/>
            <a:ext cx="10761643" cy="74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5193" b="1">
                <a:solidFill>
                  <a:srgbClr val="183EFF"/>
                </a:solidFill>
                <a:latin typeface="Arimo Bold"/>
                <a:ea typeface="Arimo Bold"/>
                <a:cs typeface="Arimo Bold"/>
                <a:sym typeface="Arimo Bold"/>
              </a:rPr>
              <a:t>VACINA HPV</a:t>
            </a:r>
          </a:p>
        </p:txBody>
      </p:sp>
      <p:sp>
        <p:nvSpPr>
          <p:cNvPr id="22" name="Freeform 22"/>
          <p:cNvSpPr/>
          <p:nvPr/>
        </p:nvSpPr>
        <p:spPr>
          <a:xfrm flipH="1">
            <a:off x="2270747" y="5143500"/>
            <a:ext cx="3619303" cy="5222791"/>
          </a:xfrm>
          <a:custGeom>
            <a:avLst/>
            <a:gdLst/>
            <a:ahLst/>
            <a:cxnLst/>
            <a:rect l="l" t="t" r="r" b="b"/>
            <a:pathLst>
              <a:path w="3619303" h="5222791">
                <a:moveTo>
                  <a:pt x="3619303" y="0"/>
                </a:moveTo>
                <a:lnTo>
                  <a:pt x="0" y="0"/>
                </a:lnTo>
                <a:lnTo>
                  <a:pt x="0" y="5222791"/>
                </a:lnTo>
                <a:lnTo>
                  <a:pt x="3619303" y="5222791"/>
                </a:lnTo>
                <a:lnTo>
                  <a:pt x="361930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474009" y="3167442"/>
            <a:ext cx="920293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produtor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enfrentou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um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problema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qualidade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no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início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causando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atraso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no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cronograma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entrega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Contudo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considerando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mudança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esquema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vacinal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nos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meses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julho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agosto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foram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distribuídos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o dobro da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cota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98850" y="6810183"/>
            <a:ext cx="9202934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O novo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processo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aquisição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foi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assinado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no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10 de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setembro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de 2024, com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previsão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da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primeira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entrega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daqui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30 </a:t>
            </a:r>
            <a:r>
              <a:rPr lang="en-US" sz="2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dias</a:t>
            </a:r>
            <a:r>
              <a:rPr lang="en-US" sz="2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6105</TotalTime>
  <Words>635</Words>
  <Application>Microsoft Office PowerPoint</Application>
  <PresentationFormat>Personalizar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Arimo Bold</vt:lpstr>
      <vt:lpstr>Roboto Bold</vt:lpstr>
      <vt:lpstr>Roboto</vt:lpstr>
      <vt:lpstr>Arial</vt:lpstr>
      <vt:lpstr>Open Sans 2 Bold</vt:lpstr>
      <vt:lpstr>Calibri</vt:lpstr>
      <vt:lpstr>Arimo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GTVS - SETEMBRO</dc:title>
  <dc:creator>Nereu Henrique Mansano</dc:creator>
  <cp:lastModifiedBy>Laiane Costa</cp:lastModifiedBy>
  <cp:revision>17</cp:revision>
  <cp:lastPrinted>2024-09-12T11:33:10Z</cp:lastPrinted>
  <dcterms:created xsi:type="dcterms:W3CDTF">2006-08-16T00:00:00Z</dcterms:created>
  <dcterms:modified xsi:type="dcterms:W3CDTF">2024-09-18T01:05:00Z</dcterms:modified>
  <dc:identifier>DAGQSAns1ns</dc:identifier>
</cp:coreProperties>
</file>