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1183" r:id="rId3"/>
    <p:sldId id="917" r:id="rId4"/>
    <p:sldId id="918" r:id="rId5"/>
    <p:sldId id="915" r:id="rId6"/>
    <p:sldId id="1179" r:id="rId7"/>
    <p:sldId id="1033" r:id="rId8"/>
    <p:sldId id="1097" r:id="rId9"/>
    <p:sldId id="1171" r:id="rId10"/>
    <p:sldId id="1130" r:id="rId11"/>
    <p:sldId id="1136" r:id="rId12"/>
    <p:sldId id="1164" r:id="rId13"/>
    <p:sldId id="1067" r:id="rId14"/>
    <p:sldId id="1100" r:id="rId15"/>
    <p:sldId id="1040" r:id="rId16"/>
    <p:sldId id="1103" r:id="rId17"/>
    <p:sldId id="1105" r:id="rId18"/>
    <p:sldId id="1101" r:id="rId19"/>
    <p:sldId id="1095" r:id="rId20"/>
    <p:sldId id="1043" r:id="rId21"/>
    <p:sldId id="1096" r:id="rId22"/>
    <p:sldId id="1047" r:id="rId23"/>
    <p:sldId id="1053" r:id="rId24"/>
    <p:sldId id="1108" r:id="rId25"/>
    <p:sldId id="1112" r:id="rId26"/>
    <p:sldId id="1069" r:id="rId27"/>
    <p:sldId id="1109" r:id="rId28"/>
    <p:sldId id="1113" r:id="rId29"/>
    <p:sldId id="1174" r:id="rId30"/>
    <p:sldId id="1175" r:id="rId31"/>
    <p:sldId id="1176" r:id="rId32"/>
    <p:sldId id="1177" r:id="rId33"/>
    <p:sldId id="1119" r:id="rId34"/>
    <p:sldId id="1186" r:id="rId35"/>
    <p:sldId id="1189" r:id="rId36"/>
    <p:sldId id="1190" r:id="rId37"/>
    <p:sldId id="1120" r:id="rId38"/>
    <p:sldId id="964" r:id="rId39"/>
    <p:sldId id="1121" r:id="rId40"/>
    <p:sldId id="1123" r:id="rId41"/>
    <p:sldId id="1180" r:id="rId42"/>
    <p:sldId id="1152" r:id="rId43"/>
    <p:sldId id="1188" r:id="rId44"/>
    <p:sldId id="1065" r:id="rId45"/>
    <p:sldId id="1141" r:id="rId46"/>
    <p:sldId id="269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2EC"/>
    <a:srgbClr val="FF7056"/>
    <a:srgbClr val="0099CC"/>
    <a:srgbClr val="F8F7F7"/>
    <a:srgbClr val="E1E1E1"/>
    <a:srgbClr val="E75A39"/>
    <a:srgbClr val="CD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/>
    <p:restoredTop sz="80384"/>
  </p:normalViewPr>
  <p:slideViewPr>
    <p:cSldViewPr snapToGrid="0">
      <p:cViewPr varScale="1">
        <p:scale>
          <a:sx n="101" d="100"/>
          <a:sy n="101" d="100"/>
        </p:scale>
        <p:origin x="1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85BAB-BBE4-4B09-8B6C-6B09C8BCED1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DF7CA7-45AB-4DBD-BCE7-D21ED05F3B3A}">
      <dgm:prSet custT="1"/>
      <dgm:spPr/>
      <dgm:t>
        <a:bodyPr/>
        <a:lstStyle/>
        <a:p>
          <a:r>
            <a:rPr lang="pt-BR" sz="2400" b="1" dirty="0">
              <a:latin typeface="+mn-lt"/>
            </a:rPr>
            <a:t>Comunicação assertiva</a:t>
          </a:r>
          <a:endParaRPr lang="en-US" sz="2400" b="1" dirty="0">
            <a:latin typeface="+mn-lt"/>
          </a:endParaRPr>
        </a:p>
      </dgm:t>
    </dgm:pt>
    <dgm:pt modelId="{E5E513A2-7E21-46C8-A52A-E180BFAC2389}" type="parTrans" cxnId="{AA9C70CF-4523-463C-9EE2-492148C8AD35}">
      <dgm:prSet/>
      <dgm:spPr/>
      <dgm:t>
        <a:bodyPr/>
        <a:lstStyle/>
        <a:p>
          <a:endParaRPr lang="en-US" sz="2000" b="1">
            <a:latin typeface="+mn-lt"/>
          </a:endParaRPr>
        </a:p>
      </dgm:t>
    </dgm:pt>
    <dgm:pt modelId="{BE5597E2-A365-48A2-B094-F4E469B644FE}" type="sibTrans" cxnId="{AA9C70CF-4523-463C-9EE2-492148C8AD35}">
      <dgm:prSet/>
      <dgm:spPr/>
      <dgm:t>
        <a:bodyPr/>
        <a:lstStyle/>
        <a:p>
          <a:endParaRPr lang="en-US" sz="2000" b="1">
            <a:latin typeface="+mn-lt"/>
          </a:endParaRPr>
        </a:p>
      </dgm:t>
    </dgm:pt>
    <dgm:pt modelId="{BD66469F-8E66-490F-89C4-08C2CA4699A9}">
      <dgm:prSet custT="1"/>
      <dgm:spPr/>
      <dgm:t>
        <a:bodyPr/>
        <a:lstStyle/>
        <a:p>
          <a:r>
            <a:rPr lang="pt-BR" sz="2000" b="1" dirty="0">
              <a:latin typeface="+mn-lt"/>
            </a:rPr>
            <a:t>Comportamento humano</a:t>
          </a:r>
          <a:endParaRPr lang="en-US" sz="2000" b="1" dirty="0">
            <a:latin typeface="+mn-lt"/>
          </a:endParaRPr>
        </a:p>
      </dgm:t>
    </dgm:pt>
    <dgm:pt modelId="{06D2BC6D-A0A5-481C-86D8-94A5E4094D9B}" type="parTrans" cxnId="{82CE1EA1-2D96-4F28-9150-800A2EBBD496}">
      <dgm:prSet/>
      <dgm:spPr/>
      <dgm:t>
        <a:bodyPr/>
        <a:lstStyle/>
        <a:p>
          <a:endParaRPr lang="en-US" sz="2000" b="1">
            <a:latin typeface="+mn-lt"/>
          </a:endParaRPr>
        </a:p>
      </dgm:t>
    </dgm:pt>
    <dgm:pt modelId="{06BAA749-7EA2-44F5-8370-227A612E236D}" type="sibTrans" cxnId="{82CE1EA1-2D96-4F28-9150-800A2EBBD496}">
      <dgm:prSet/>
      <dgm:spPr/>
      <dgm:t>
        <a:bodyPr/>
        <a:lstStyle/>
        <a:p>
          <a:endParaRPr lang="en-US" sz="2000" b="1">
            <a:latin typeface="+mn-lt"/>
          </a:endParaRPr>
        </a:p>
      </dgm:t>
    </dgm:pt>
    <dgm:pt modelId="{C2ECFC00-3221-FA43-A77A-D4418A8CE462}">
      <dgm:prSet custT="1"/>
      <dgm:spPr/>
      <dgm:t>
        <a:bodyPr/>
        <a:lstStyle/>
        <a:p>
          <a:r>
            <a:rPr lang="pt-BR" sz="2000" b="1" dirty="0">
              <a:latin typeface="+mn-lt"/>
            </a:rPr>
            <a:t>Filtros da mente</a:t>
          </a:r>
          <a:endParaRPr lang="en-US" sz="2000" b="1" dirty="0">
            <a:latin typeface="+mn-lt"/>
          </a:endParaRPr>
        </a:p>
      </dgm:t>
    </dgm:pt>
    <dgm:pt modelId="{2CFABE6A-370B-AF49-86BC-8B820142C332}" type="parTrans" cxnId="{779FE59C-F93A-4E4F-8D9E-E9CA3F16DDA8}">
      <dgm:prSet/>
      <dgm:spPr/>
      <dgm:t>
        <a:bodyPr/>
        <a:lstStyle/>
        <a:p>
          <a:endParaRPr lang="pt-BR"/>
        </a:p>
      </dgm:t>
    </dgm:pt>
    <dgm:pt modelId="{FD62DBFB-9741-EE43-A80E-AB4830229197}" type="sibTrans" cxnId="{779FE59C-F93A-4E4F-8D9E-E9CA3F16DDA8}">
      <dgm:prSet/>
      <dgm:spPr/>
      <dgm:t>
        <a:bodyPr/>
        <a:lstStyle/>
        <a:p>
          <a:endParaRPr lang="pt-BR"/>
        </a:p>
      </dgm:t>
    </dgm:pt>
    <dgm:pt modelId="{09D418A4-F2BF-0947-9219-0BB71FBE31A2}">
      <dgm:prSet custT="1"/>
      <dgm:spPr/>
      <dgm:t>
        <a:bodyPr/>
        <a:lstStyle/>
        <a:p>
          <a:r>
            <a:rPr lang="pt-BR" sz="2000" b="1" dirty="0">
              <a:latin typeface="+mn-lt"/>
            </a:rPr>
            <a:t>Escuta ativa</a:t>
          </a:r>
          <a:endParaRPr lang="en-US" sz="2000" b="1" dirty="0">
            <a:latin typeface="+mn-lt"/>
          </a:endParaRPr>
        </a:p>
      </dgm:t>
    </dgm:pt>
    <dgm:pt modelId="{44873C8E-856B-384A-AAE6-E132BD19DE11}" type="parTrans" cxnId="{FBB56E3E-B986-AC45-8C27-D6A3133CA3B7}">
      <dgm:prSet/>
      <dgm:spPr/>
      <dgm:t>
        <a:bodyPr/>
        <a:lstStyle/>
        <a:p>
          <a:endParaRPr lang="pt-BR"/>
        </a:p>
      </dgm:t>
    </dgm:pt>
    <dgm:pt modelId="{30849C2F-8EB7-C745-98D7-DAAB02A783F1}" type="sibTrans" cxnId="{FBB56E3E-B986-AC45-8C27-D6A3133CA3B7}">
      <dgm:prSet/>
      <dgm:spPr/>
      <dgm:t>
        <a:bodyPr/>
        <a:lstStyle/>
        <a:p>
          <a:endParaRPr lang="pt-BR"/>
        </a:p>
      </dgm:t>
    </dgm:pt>
    <dgm:pt modelId="{951195FB-4C79-ED48-924B-CB942B5F3666}">
      <dgm:prSet custT="1"/>
      <dgm:spPr/>
      <dgm:t>
        <a:bodyPr/>
        <a:lstStyle/>
        <a:p>
          <a:r>
            <a:rPr lang="en-US" sz="2000" b="1" dirty="0" err="1">
              <a:latin typeface="+mn-lt"/>
            </a:rPr>
            <a:t>Dilemas</a:t>
          </a:r>
          <a:r>
            <a:rPr lang="en-US" sz="2000" b="1" dirty="0">
              <a:latin typeface="+mn-lt"/>
            </a:rPr>
            <a:t>, </a:t>
          </a:r>
          <a:r>
            <a:rPr lang="en-US" sz="2000" b="1" dirty="0" err="1">
              <a:latin typeface="+mn-lt"/>
            </a:rPr>
            <a:t>desafios</a:t>
          </a:r>
          <a:r>
            <a:rPr lang="en-US" sz="2000" b="1" dirty="0">
              <a:latin typeface="+mn-lt"/>
            </a:rPr>
            <a:t> e </a:t>
          </a:r>
          <a:r>
            <a:rPr lang="en-US" sz="2000" b="1" dirty="0" err="1">
              <a:latin typeface="+mn-lt"/>
            </a:rPr>
            <a:t>dicas</a:t>
          </a:r>
          <a:r>
            <a:rPr lang="en-US" sz="2000" b="1" dirty="0">
              <a:latin typeface="+mn-lt"/>
            </a:rPr>
            <a:t>…</a:t>
          </a:r>
        </a:p>
      </dgm:t>
    </dgm:pt>
    <dgm:pt modelId="{08EA7A89-4898-264D-B76B-5144E0D34547}" type="parTrans" cxnId="{35394D17-B93C-0B4C-B7DC-2D7462E7BC1C}">
      <dgm:prSet/>
      <dgm:spPr/>
      <dgm:t>
        <a:bodyPr/>
        <a:lstStyle/>
        <a:p>
          <a:endParaRPr lang="pt-BR"/>
        </a:p>
      </dgm:t>
    </dgm:pt>
    <dgm:pt modelId="{442C5CDA-E536-4A47-A32B-3041FF97CAB9}" type="sibTrans" cxnId="{35394D17-B93C-0B4C-B7DC-2D7462E7BC1C}">
      <dgm:prSet/>
      <dgm:spPr/>
      <dgm:t>
        <a:bodyPr/>
        <a:lstStyle/>
        <a:p>
          <a:endParaRPr lang="pt-BR"/>
        </a:p>
      </dgm:t>
    </dgm:pt>
    <dgm:pt modelId="{8B55D269-520C-AE45-93B3-1CB46259E1B9}" type="pres">
      <dgm:prSet presAssocID="{D1385BAB-BBE4-4B09-8B6C-6B09C8BCED17}" presName="linear" presStyleCnt="0">
        <dgm:presLayoutVars>
          <dgm:dir/>
          <dgm:animLvl val="lvl"/>
          <dgm:resizeHandles val="exact"/>
        </dgm:presLayoutVars>
      </dgm:prSet>
      <dgm:spPr/>
    </dgm:pt>
    <dgm:pt modelId="{0B7D1EFD-6D78-2647-967A-503C557564BE}" type="pres">
      <dgm:prSet presAssocID="{B8DF7CA7-45AB-4DBD-BCE7-D21ED05F3B3A}" presName="parentLin" presStyleCnt="0"/>
      <dgm:spPr/>
    </dgm:pt>
    <dgm:pt modelId="{8A7F7291-D2F6-8540-8CA0-63B2D3349FE7}" type="pres">
      <dgm:prSet presAssocID="{B8DF7CA7-45AB-4DBD-BCE7-D21ED05F3B3A}" presName="parentLeftMargin" presStyleLbl="node1" presStyleIdx="0" presStyleCnt="1"/>
      <dgm:spPr/>
    </dgm:pt>
    <dgm:pt modelId="{E50D07E6-66F0-D24D-8C0B-B08B578E2BE1}" type="pres">
      <dgm:prSet presAssocID="{B8DF7CA7-45AB-4DBD-BCE7-D21ED05F3B3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876308E-4579-4C44-98BC-EB519EDBD013}" type="pres">
      <dgm:prSet presAssocID="{B8DF7CA7-45AB-4DBD-BCE7-D21ED05F3B3A}" presName="negativeSpace" presStyleCnt="0"/>
      <dgm:spPr/>
    </dgm:pt>
    <dgm:pt modelId="{EAFF9B53-8D47-5E44-ACDA-0E3503A0BEFC}" type="pres">
      <dgm:prSet presAssocID="{B8DF7CA7-45AB-4DBD-BCE7-D21ED05F3B3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F6A8908-E82C-EA46-B3E9-944299D1A34C}" type="presOf" srcId="{951195FB-4C79-ED48-924B-CB942B5F3666}" destId="{EAFF9B53-8D47-5E44-ACDA-0E3503A0BEFC}" srcOrd="0" destOrd="3" presId="urn:microsoft.com/office/officeart/2005/8/layout/list1"/>
    <dgm:cxn modelId="{35394D17-B93C-0B4C-B7DC-2D7462E7BC1C}" srcId="{B8DF7CA7-45AB-4DBD-BCE7-D21ED05F3B3A}" destId="{951195FB-4C79-ED48-924B-CB942B5F3666}" srcOrd="3" destOrd="0" parTransId="{08EA7A89-4898-264D-B76B-5144E0D34547}" sibTransId="{442C5CDA-E536-4A47-A32B-3041FF97CAB9}"/>
    <dgm:cxn modelId="{61659F20-74A0-7547-BE4F-EB2064CF80B7}" type="presOf" srcId="{D1385BAB-BBE4-4B09-8B6C-6B09C8BCED17}" destId="{8B55D269-520C-AE45-93B3-1CB46259E1B9}" srcOrd="0" destOrd="0" presId="urn:microsoft.com/office/officeart/2005/8/layout/list1"/>
    <dgm:cxn modelId="{4D4CBD23-D2A0-CA47-B42F-D9FBBA930818}" type="presOf" srcId="{C2ECFC00-3221-FA43-A77A-D4418A8CE462}" destId="{EAFF9B53-8D47-5E44-ACDA-0E3503A0BEFC}" srcOrd="0" destOrd="1" presId="urn:microsoft.com/office/officeart/2005/8/layout/list1"/>
    <dgm:cxn modelId="{FBB56E3E-B986-AC45-8C27-D6A3133CA3B7}" srcId="{B8DF7CA7-45AB-4DBD-BCE7-D21ED05F3B3A}" destId="{09D418A4-F2BF-0947-9219-0BB71FBE31A2}" srcOrd="2" destOrd="0" parTransId="{44873C8E-856B-384A-AAE6-E132BD19DE11}" sibTransId="{30849C2F-8EB7-C745-98D7-DAAB02A783F1}"/>
    <dgm:cxn modelId="{21A95F60-608D-CC45-B47F-C765589A70B2}" type="presOf" srcId="{09D418A4-F2BF-0947-9219-0BB71FBE31A2}" destId="{EAFF9B53-8D47-5E44-ACDA-0E3503A0BEFC}" srcOrd="0" destOrd="2" presId="urn:microsoft.com/office/officeart/2005/8/layout/list1"/>
    <dgm:cxn modelId="{A20CC863-9C0A-6C48-8DD0-874E4C1C71A1}" type="presOf" srcId="{BD66469F-8E66-490F-89C4-08C2CA4699A9}" destId="{EAFF9B53-8D47-5E44-ACDA-0E3503A0BEFC}" srcOrd="0" destOrd="0" presId="urn:microsoft.com/office/officeart/2005/8/layout/list1"/>
    <dgm:cxn modelId="{2B07876F-DFFA-6E4A-8B7D-096ADD52B9D7}" type="presOf" srcId="{B8DF7CA7-45AB-4DBD-BCE7-D21ED05F3B3A}" destId="{8A7F7291-D2F6-8540-8CA0-63B2D3349FE7}" srcOrd="0" destOrd="0" presId="urn:microsoft.com/office/officeart/2005/8/layout/list1"/>
    <dgm:cxn modelId="{779FE59C-F93A-4E4F-8D9E-E9CA3F16DDA8}" srcId="{B8DF7CA7-45AB-4DBD-BCE7-D21ED05F3B3A}" destId="{C2ECFC00-3221-FA43-A77A-D4418A8CE462}" srcOrd="1" destOrd="0" parTransId="{2CFABE6A-370B-AF49-86BC-8B820142C332}" sibTransId="{FD62DBFB-9741-EE43-A80E-AB4830229197}"/>
    <dgm:cxn modelId="{82CE1EA1-2D96-4F28-9150-800A2EBBD496}" srcId="{B8DF7CA7-45AB-4DBD-BCE7-D21ED05F3B3A}" destId="{BD66469F-8E66-490F-89C4-08C2CA4699A9}" srcOrd="0" destOrd="0" parTransId="{06D2BC6D-A0A5-481C-86D8-94A5E4094D9B}" sibTransId="{06BAA749-7EA2-44F5-8370-227A612E236D}"/>
    <dgm:cxn modelId="{43D98ABC-5310-C245-BB6C-4DDA3A38FA93}" type="presOf" srcId="{B8DF7CA7-45AB-4DBD-BCE7-D21ED05F3B3A}" destId="{E50D07E6-66F0-D24D-8C0B-B08B578E2BE1}" srcOrd="1" destOrd="0" presId="urn:microsoft.com/office/officeart/2005/8/layout/list1"/>
    <dgm:cxn modelId="{AA9C70CF-4523-463C-9EE2-492148C8AD35}" srcId="{D1385BAB-BBE4-4B09-8B6C-6B09C8BCED17}" destId="{B8DF7CA7-45AB-4DBD-BCE7-D21ED05F3B3A}" srcOrd="0" destOrd="0" parTransId="{E5E513A2-7E21-46C8-A52A-E180BFAC2389}" sibTransId="{BE5597E2-A365-48A2-B094-F4E469B644FE}"/>
    <dgm:cxn modelId="{E42D1A4E-3357-AF4C-9C95-14BBF39073A3}" type="presParOf" srcId="{8B55D269-520C-AE45-93B3-1CB46259E1B9}" destId="{0B7D1EFD-6D78-2647-967A-503C557564BE}" srcOrd="0" destOrd="0" presId="urn:microsoft.com/office/officeart/2005/8/layout/list1"/>
    <dgm:cxn modelId="{C6A9B009-2BB4-7C43-8C64-AFB5BC50D867}" type="presParOf" srcId="{0B7D1EFD-6D78-2647-967A-503C557564BE}" destId="{8A7F7291-D2F6-8540-8CA0-63B2D3349FE7}" srcOrd="0" destOrd="0" presId="urn:microsoft.com/office/officeart/2005/8/layout/list1"/>
    <dgm:cxn modelId="{8486673E-E3CD-F947-B4C3-A53E4ADC72CA}" type="presParOf" srcId="{0B7D1EFD-6D78-2647-967A-503C557564BE}" destId="{E50D07E6-66F0-D24D-8C0B-B08B578E2BE1}" srcOrd="1" destOrd="0" presId="urn:microsoft.com/office/officeart/2005/8/layout/list1"/>
    <dgm:cxn modelId="{8761881A-CB1F-A74A-A142-C219325B9797}" type="presParOf" srcId="{8B55D269-520C-AE45-93B3-1CB46259E1B9}" destId="{E876308E-4579-4C44-98BC-EB519EDBD013}" srcOrd="1" destOrd="0" presId="urn:microsoft.com/office/officeart/2005/8/layout/list1"/>
    <dgm:cxn modelId="{DFC3711B-5F57-5142-8E77-A62AE2F30E22}" type="presParOf" srcId="{8B55D269-520C-AE45-93B3-1CB46259E1B9}" destId="{EAFF9B53-8D47-5E44-ACDA-0E3503A0BEF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EE2491-535F-CE49-8BFB-68A6FC086FA0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49CDF38F-5158-5D45-9714-336356938561}">
      <dgm:prSet custT="1"/>
      <dgm:spPr/>
      <dgm:t>
        <a:bodyPr/>
        <a:lstStyle/>
        <a:p>
          <a:pPr algn="l"/>
          <a:r>
            <a:rPr lang="pt-BR" sz="2000" b="1"/>
            <a:t>Desperta a atenção das pessoas</a:t>
          </a:r>
          <a:endParaRPr lang="pt-BR" sz="2000"/>
        </a:p>
      </dgm:t>
    </dgm:pt>
    <dgm:pt modelId="{21C92DDD-B0A6-1C45-A363-F9B8F1C9DE83}" type="parTrans" cxnId="{930730F6-82B7-A748-B307-6520AD8EB5C7}">
      <dgm:prSet/>
      <dgm:spPr/>
      <dgm:t>
        <a:bodyPr/>
        <a:lstStyle/>
        <a:p>
          <a:pPr algn="l"/>
          <a:endParaRPr lang="pt-BR" sz="2000"/>
        </a:p>
      </dgm:t>
    </dgm:pt>
    <dgm:pt modelId="{C3D971FB-C2C0-B44A-B911-11AA49B1D2DF}" type="sibTrans" cxnId="{930730F6-82B7-A748-B307-6520AD8EB5C7}">
      <dgm:prSet/>
      <dgm:spPr/>
      <dgm:t>
        <a:bodyPr/>
        <a:lstStyle/>
        <a:p>
          <a:pPr algn="l"/>
          <a:endParaRPr lang="pt-BR" sz="2000"/>
        </a:p>
      </dgm:t>
    </dgm:pt>
    <dgm:pt modelId="{D87AF8BB-704F-CF4C-9313-431EE6DAF648}">
      <dgm:prSet custT="1"/>
      <dgm:spPr/>
      <dgm:t>
        <a:bodyPr/>
        <a:lstStyle/>
        <a:p>
          <a:pPr algn="l"/>
          <a:r>
            <a:rPr lang="pt-BR" sz="2000" b="1"/>
            <a:t>Mostra claramente os objetivos pretendidos</a:t>
          </a:r>
          <a:endParaRPr lang="pt-BR" sz="2000"/>
        </a:p>
      </dgm:t>
    </dgm:pt>
    <dgm:pt modelId="{636991BA-5307-C449-B749-34796F0B2658}" type="parTrans" cxnId="{B1D4449D-D4CC-0647-BBAB-983B4DFE09DD}">
      <dgm:prSet/>
      <dgm:spPr/>
      <dgm:t>
        <a:bodyPr/>
        <a:lstStyle/>
        <a:p>
          <a:pPr algn="l"/>
          <a:endParaRPr lang="pt-BR" sz="2000"/>
        </a:p>
      </dgm:t>
    </dgm:pt>
    <dgm:pt modelId="{3944732E-355B-A24B-AA58-16977338AC51}" type="sibTrans" cxnId="{B1D4449D-D4CC-0647-BBAB-983B4DFE09DD}">
      <dgm:prSet/>
      <dgm:spPr/>
      <dgm:t>
        <a:bodyPr/>
        <a:lstStyle/>
        <a:p>
          <a:pPr algn="l"/>
          <a:endParaRPr lang="pt-BR" sz="2000"/>
        </a:p>
      </dgm:t>
    </dgm:pt>
    <dgm:pt modelId="{10718B90-5303-9443-9580-0B0244E3931C}">
      <dgm:prSet custT="1"/>
      <dgm:spPr/>
      <dgm:t>
        <a:bodyPr/>
        <a:lstStyle/>
        <a:p>
          <a:pPr algn="l"/>
          <a:r>
            <a:rPr lang="pt-BR" sz="2000" b="1" dirty="0"/>
            <a:t>O assunto é discorrido de forma interessante</a:t>
          </a:r>
          <a:endParaRPr lang="pt-BR" sz="2000" dirty="0"/>
        </a:p>
      </dgm:t>
    </dgm:pt>
    <dgm:pt modelId="{64A09E40-030B-A24B-8E0B-D1464C948147}" type="parTrans" cxnId="{85A41CF5-67E5-854F-B45C-54A27BAD7DFD}">
      <dgm:prSet/>
      <dgm:spPr/>
      <dgm:t>
        <a:bodyPr/>
        <a:lstStyle/>
        <a:p>
          <a:pPr algn="l"/>
          <a:endParaRPr lang="pt-BR" sz="2000"/>
        </a:p>
      </dgm:t>
    </dgm:pt>
    <dgm:pt modelId="{C141FAD4-1D25-E649-A5F0-A91B0EB3AA48}" type="sibTrans" cxnId="{85A41CF5-67E5-854F-B45C-54A27BAD7DFD}">
      <dgm:prSet/>
      <dgm:spPr/>
      <dgm:t>
        <a:bodyPr/>
        <a:lstStyle/>
        <a:p>
          <a:pPr algn="l"/>
          <a:endParaRPr lang="pt-BR" sz="2000"/>
        </a:p>
      </dgm:t>
    </dgm:pt>
    <dgm:pt modelId="{736617B0-D9C3-8C46-BBD8-70AD3BCAAB6E}">
      <dgm:prSet custT="1"/>
      <dgm:spPr/>
      <dgm:t>
        <a:bodyPr/>
        <a:lstStyle/>
        <a:p>
          <a:pPr algn="l"/>
          <a:r>
            <a:rPr lang="pt-BR" sz="2000" b="1" dirty="0"/>
            <a:t>Torna as relações construtivas</a:t>
          </a:r>
          <a:endParaRPr lang="pt-BR" sz="2000" dirty="0"/>
        </a:p>
      </dgm:t>
    </dgm:pt>
    <dgm:pt modelId="{FB86F247-4F34-6C46-9235-016FD636457D}" type="parTrans" cxnId="{BAB1ECCD-8038-4B4A-A337-793CACCF1BF6}">
      <dgm:prSet/>
      <dgm:spPr/>
      <dgm:t>
        <a:bodyPr/>
        <a:lstStyle/>
        <a:p>
          <a:pPr algn="l"/>
          <a:endParaRPr lang="pt-BR" sz="2000"/>
        </a:p>
      </dgm:t>
    </dgm:pt>
    <dgm:pt modelId="{81901296-82AE-4949-A894-41CAE35F88A6}" type="sibTrans" cxnId="{BAB1ECCD-8038-4B4A-A337-793CACCF1BF6}">
      <dgm:prSet/>
      <dgm:spPr/>
      <dgm:t>
        <a:bodyPr/>
        <a:lstStyle/>
        <a:p>
          <a:pPr algn="l"/>
          <a:endParaRPr lang="pt-BR" sz="2000"/>
        </a:p>
      </dgm:t>
    </dgm:pt>
    <dgm:pt modelId="{083FD451-F5CB-544B-ACDB-40D61E3ADE51}">
      <dgm:prSet custT="1"/>
      <dgm:spPr/>
      <dgm:t>
        <a:bodyPr/>
        <a:lstStyle/>
        <a:p>
          <a:pPr algn="l"/>
          <a:r>
            <a:rPr lang="pt-BR" sz="2800" b="1" dirty="0"/>
            <a:t>Produz o efeito desejado!!!</a:t>
          </a:r>
          <a:endParaRPr lang="pt-BR" sz="2800" dirty="0"/>
        </a:p>
      </dgm:t>
    </dgm:pt>
    <dgm:pt modelId="{9A060278-E1B8-DB4C-A44C-501282BAE043}" type="parTrans" cxnId="{15B00085-390E-D94B-A3B7-0BB580C7A400}">
      <dgm:prSet/>
      <dgm:spPr/>
      <dgm:t>
        <a:bodyPr/>
        <a:lstStyle/>
        <a:p>
          <a:endParaRPr lang="pt-BR"/>
        </a:p>
      </dgm:t>
    </dgm:pt>
    <dgm:pt modelId="{5229A431-EFC7-F442-8D41-88C92FB4C3F9}" type="sibTrans" cxnId="{15B00085-390E-D94B-A3B7-0BB580C7A400}">
      <dgm:prSet/>
      <dgm:spPr/>
      <dgm:t>
        <a:bodyPr/>
        <a:lstStyle/>
        <a:p>
          <a:endParaRPr lang="pt-BR"/>
        </a:p>
      </dgm:t>
    </dgm:pt>
    <dgm:pt modelId="{201884FB-BAA0-CA47-A6C1-FB84337324EB}" type="pres">
      <dgm:prSet presAssocID="{85EE2491-535F-CE49-8BFB-68A6FC086FA0}" presName="linearFlow" presStyleCnt="0">
        <dgm:presLayoutVars>
          <dgm:dir/>
          <dgm:resizeHandles val="exact"/>
        </dgm:presLayoutVars>
      </dgm:prSet>
      <dgm:spPr/>
    </dgm:pt>
    <dgm:pt modelId="{B34B808F-6EF8-1047-943D-1353333F714C}" type="pres">
      <dgm:prSet presAssocID="{49CDF38F-5158-5D45-9714-336356938561}" presName="composite" presStyleCnt="0"/>
      <dgm:spPr/>
    </dgm:pt>
    <dgm:pt modelId="{1FD2E419-99C8-6E45-A1FC-AD4C65399E59}" type="pres">
      <dgm:prSet presAssocID="{49CDF38F-5158-5D45-9714-336356938561}" presName="imgShp" presStyleLbl="fgImgPlace1" presStyleIdx="0" presStyleCnt="5"/>
      <dgm:spPr/>
    </dgm:pt>
    <dgm:pt modelId="{6BADA772-57A5-BC40-B7CB-CEAFCE00701E}" type="pres">
      <dgm:prSet presAssocID="{49CDF38F-5158-5D45-9714-336356938561}" presName="txShp" presStyleLbl="node1" presStyleIdx="0" presStyleCnt="5">
        <dgm:presLayoutVars>
          <dgm:bulletEnabled val="1"/>
        </dgm:presLayoutVars>
      </dgm:prSet>
      <dgm:spPr/>
    </dgm:pt>
    <dgm:pt modelId="{21679A84-A1B8-2449-B273-98394AFF04E2}" type="pres">
      <dgm:prSet presAssocID="{C3D971FB-C2C0-B44A-B911-11AA49B1D2DF}" presName="spacing" presStyleCnt="0"/>
      <dgm:spPr/>
    </dgm:pt>
    <dgm:pt modelId="{922A1B15-EF36-9B4E-86B2-EBF4B3A1825D}" type="pres">
      <dgm:prSet presAssocID="{D87AF8BB-704F-CF4C-9313-431EE6DAF648}" presName="composite" presStyleCnt="0"/>
      <dgm:spPr/>
    </dgm:pt>
    <dgm:pt modelId="{32A3DFE7-55BD-7445-B1C6-D6CE73F15959}" type="pres">
      <dgm:prSet presAssocID="{D87AF8BB-704F-CF4C-9313-431EE6DAF648}" presName="imgShp" presStyleLbl="fgImgPlace1" presStyleIdx="1" presStyleCnt="5"/>
      <dgm:spPr/>
    </dgm:pt>
    <dgm:pt modelId="{423B5CD3-7909-1141-91A0-DE7591C78E01}" type="pres">
      <dgm:prSet presAssocID="{D87AF8BB-704F-CF4C-9313-431EE6DAF648}" presName="txShp" presStyleLbl="node1" presStyleIdx="1" presStyleCnt="5">
        <dgm:presLayoutVars>
          <dgm:bulletEnabled val="1"/>
        </dgm:presLayoutVars>
      </dgm:prSet>
      <dgm:spPr/>
    </dgm:pt>
    <dgm:pt modelId="{0183A5D6-576C-7F48-BEB5-D8718E11CDC4}" type="pres">
      <dgm:prSet presAssocID="{3944732E-355B-A24B-AA58-16977338AC51}" presName="spacing" presStyleCnt="0"/>
      <dgm:spPr/>
    </dgm:pt>
    <dgm:pt modelId="{E52B2E47-F1A0-6744-A080-29DF3F8349C2}" type="pres">
      <dgm:prSet presAssocID="{10718B90-5303-9443-9580-0B0244E3931C}" presName="composite" presStyleCnt="0"/>
      <dgm:spPr/>
    </dgm:pt>
    <dgm:pt modelId="{B8D73874-51E3-7641-99A4-AC16BB9076AF}" type="pres">
      <dgm:prSet presAssocID="{10718B90-5303-9443-9580-0B0244E3931C}" presName="imgShp" presStyleLbl="fgImgPlace1" presStyleIdx="2" presStyleCnt="5"/>
      <dgm:spPr/>
    </dgm:pt>
    <dgm:pt modelId="{427D0A41-A73D-5047-8587-F56C8F5BF8FB}" type="pres">
      <dgm:prSet presAssocID="{10718B90-5303-9443-9580-0B0244E3931C}" presName="txShp" presStyleLbl="node1" presStyleIdx="2" presStyleCnt="5">
        <dgm:presLayoutVars>
          <dgm:bulletEnabled val="1"/>
        </dgm:presLayoutVars>
      </dgm:prSet>
      <dgm:spPr/>
    </dgm:pt>
    <dgm:pt modelId="{92E83131-9408-E84E-9718-D8214A3C4E52}" type="pres">
      <dgm:prSet presAssocID="{C141FAD4-1D25-E649-A5F0-A91B0EB3AA48}" presName="spacing" presStyleCnt="0"/>
      <dgm:spPr/>
    </dgm:pt>
    <dgm:pt modelId="{A101EDE5-98BD-3347-8E4C-FB8545FF4E07}" type="pres">
      <dgm:prSet presAssocID="{736617B0-D9C3-8C46-BBD8-70AD3BCAAB6E}" presName="composite" presStyleCnt="0"/>
      <dgm:spPr/>
    </dgm:pt>
    <dgm:pt modelId="{433D83B5-62D7-7649-97A0-385D7118C512}" type="pres">
      <dgm:prSet presAssocID="{736617B0-D9C3-8C46-BBD8-70AD3BCAAB6E}" presName="imgShp" presStyleLbl="fgImgPlace1" presStyleIdx="3" presStyleCnt="5"/>
      <dgm:spPr/>
    </dgm:pt>
    <dgm:pt modelId="{54B12C46-8B0C-A942-9617-C62B40955F70}" type="pres">
      <dgm:prSet presAssocID="{736617B0-D9C3-8C46-BBD8-70AD3BCAAB6E}" presName="txShp" presStyleLbl="node1" presStyleIdx="3" presStyleCnt="5">
        <dgm:presLayoutVars>
          <dgm:bulletEnabled val="1"/>
        </dgm:presLayoutVars>
      </dgm:prSet>
      <dgm:spPr/>
    </dgm:pt>
    <dgm:pt modelId="{B3082D42-BF91-D94E-8382-9CD4E1250FA8}" type="pres">
      <dgm:prSet presAssocID="{81901296-82AE-4949-A894-41CAE35F88A6}" presName="spacing" presStyleCnt="0"/>
      <dgm:spPr/>
    </dgm:pt>
    <dgm:pt modelId="{4DBE17E1-B1F5-624F-BA51-707C42A04F23}" type="pres">
      <dgm:prSet presAssocID="{083FD451-F5CB-544B-ACDB-40D61E3ADE51}" presName="composite" presStyleCnt="0"/>
      <dgm:spPr/>
    </dgm:pt>
    <dgm:pt modelId="{77A14BD6-1825-7F4D-BE14-827930F000CE}" type="pres">
      <dgm:prSet presAssocID="{083FD451-F5CB-544B-ACDB-40D61E3ADE51}" presName="imgShp" presStyleLbl="fgImgPlace1" presStyleIdx="4" presStyleCnt="5"/>
      <dgm:spPr/>
    </dgm:pt>
    <dgm:pt modelId="{E816BC47-8C8A-3049-9F3F-6F9260B4B103}" type="pres">
      <dgm:prSet presAssocID="{083FD451-F5CB-544B-ACDB-40D61E3ADE51}" presName="txShp" presStyleLbl="node1" presStyleIdx="4" presStyleCnt="5">
        <dgm:presLayoutVars>
          <dgm:bulletEnabled val="1"/>
        </dgm:presLayoutVars>
      </dgm:prSet>
      <dgm:spPr/>
    </dgm:pt>
  </dgm:ptLst>
  <dgm:cxnLst>
    <dgm:cxn modelId="{C813CD33-6CC9-AF42-BF98-C59EAD67DAD5}" type="presOf" srcId="{736617B0-D9C3-8C46-BBD8-70AD3BCAAB6E}" destId="{54B12C46-8B0C-A942-9617-C62B40955F70}" srcOrd="0" destOrd="0" presId="urn:microsoft.com/office/officeart/2005/8/layout/vList3"/>
    <dgm:cxn modelId="{15B00085-390E-D94B-A3B7-0BB580C7A400}" srcId="{85EE2491-535F-CE49-8BFB-68A6FC086FA0}" destId="{083FD451-F5CB-544B-ACDB-40D61E3ADE51}" srcOrd="4" destOrd="0" parTransId="{9A060278-E1B8-DB4C-A44C-501282BAE043}" sibTransId="{5229A431-EFC7-F442-8D41-88C92FB4C3F9}"/>
    <dgm:cxn modelId="{0753C098-0B7C-E64C-8926-118AEC3065D7}" type="presOf" srcId="{10718B90-5303-9443-9580-0B0244E3931C}" destId="{427D0A41-A73D-5047-8587-F56C8F5BF8FB}" srcOrd="0" destOrd="0" presId="urn:microsoft.com/office/officeart/2005/8/layout/vList3"/>
    <dgm:cxn modelId="{B1D4449D-D4CC-0647-BBAB-983B4DFE09DD}" srcId="{85EE2491-535F-CE49-8BFB-68A6FC086FA0}" destId="{D87AF8BB-704F-CF4C-9313-431EE6DAF648}" srcOrd="1" destOrd="0" parTransId="{636991BA-5307-C449-B749-34796F0B2658}" sibTransId="{3944732E-355B-A24B-AA58-16977338AC51}"/>
    <dgm:cxn modelId="{534A6BBB-DB34-5F4B-B74C-B6BC0E8E7130}" type="presOf" srcId="{083FD451-F5CB-544B-ACDB-40D61E3ADE51}" destId="{E816BC47-8C8A-3049-9F3F-6F9260B4B103}" srcOrd="0" destOrd="0" presId="urn:microsoft.com/office/officeart/2005/8/layout/vList3"/>
    <dgm:cxn modelId="{16E63FC0-2E94-A544-B43F-F8CDCCE1A390}" type="presOf" srcId="{D87AF8BB-704F-CF4C-9313-431EE6DAF648}" destId="{423B5CD3-7909-1141-91A0-DE7591C78E01}" srcOrd="0" destOrd="0" presId="urn:microsoft.com/office/officeart/2005/8/layout/vList3"/>
    <dgm:cxn modelId="{BAB1ECCD-8038-4B4A-A337-793CACCF1BF6}" srcId="{85EE2491-535F-CE49-8BFB-68A6FC086FA0}" destId="{736617B0-D9C3-8C46-BBD8-70AD3BCAAB6E}" srcOrd="3" destOrd="0" parTransId="{FB86F247-4F34-6C46-9235-016FD636457D}" sibTransId="{81901296-82AE-4949-A894-41CAE35F88A6}"/>
    <dgm:cxn modelId="{93D215CF-A799-994E-B4D0-20128B661CAC}" type="presOf" srcId="{49CDF38F-5158-5D45-9714-336356938561}" destId="{6BADA772-57A5-BC40-B7CB-CEAFCE00701E}" srcOrd="0" destOrd="0" presId="urn:microsoft.com/office/officeart/2005/8/layout/vList3"/>
    <dgm:cxn modelId="{E7B8E5E9-77F8-6C41-B0F9-33D05510E7EC}" type="presOf" srcId="{85EE2491-535F-CE49-8BFB-68A6FC086FA0}" destId="{201884FB-BAA0-CA47-A6C1-FB84337324EB}" srcOrd="0" destOrd="0" presId="urn:microsoft.com/office/officeart/2005/8/layout/vList3"/>
    <dgm:cxn modelId="{85A41CF5-67E5-854F-B45C-54A27BAD7DFD}" srcId="{85EE2491-535F-CE49-8BFB-68A6FC086FA0}" destId="{10718B90-5303-9443-9580-0B0244E3931C}" srcOrd="2" destOrd="0" parTransId="{64A09E40-030B-A24B-8E0B-D1464C948147}" sibTransId="{C141FAD4-1D25-E649-A5F0-A91B0EB3AA48}"/>
    <dgm:cxn modelId="{930730F6-82B7-A748-B307-6520AD8EB5C7}" srcId="{85EE2491-535F-CE49-8BFB-68A6FC086FA0}" destId="{49CDF38F-5158-5D45-9714-336356938561}" srcOrd="0" destOrd="0" parTransId="{21C92DDD-B0A6-1C45-A363-F9B8F1C9DE83}" sibTransId="{C3D971FB-C2C0-B44A-B911-11AA49B1D2DF}"/>
    <dgm:cxn modelId="{3A4C56FB-9EA3-0A46-A8C8-B09009519C10}" type="presParOf" srcId="{201884FB-BAA0-CA47-A6C1-FB84337324EB}" destId="{B34B808F-6EF8-1047-943D-1353333F714C}" srcOrd="0" destOrd="0" presId="urn:microsoft.com/office/officeart/2005/8/layout/vList3"/>
    <dgm:cxn modelId="{F4DC34CB-386E-8E40-8AD5-D26EFCEAB569}" type="presParOf" srcId="{B34B808F-6EF8-1047-943D-1353333F714C}" destId="{1FD2E419-99C8-6E45-A1FC-AD4C65399E59}" srcOrd="0" destOrd="0" presId="urn:microsoft.com/office/officeart/2005/8/layout/vList3"/>
    <dgm:cxn modelId="{D1E34D13-5D81-E64A-B2A2-D1E32B0B41E2}" type="presParOf" srcId="{B34B808F-6EF8-1047-943D-1353333F714C}" destId="{6BADA772-57A5-BC40-B7CB-CEAFCE00701E}" srcOrd="1" destOrd="0" presId="urn:microsoft.com/office/officeart/2005/8/layout/vList3"/>
    <dgm:cxn modelId="{D4CA6F10-F268-7D4B-9558-15507D4C68BE}" type="presParOf" srcId="{201884FB-BAA0-CA47-A6C1-FB84337324EB}" destId="{21679A84-A1B8-2449-B273-98394AFF04E2}" srcOrd="1" destOrd="0" presId="urn:microsoft.com/office/officeart/2005/8/layout/vList3"/>
    <dgm:cxn modelId="{8D0C9188-54DC-744F-8F44-29FB74255B57}" type="presParOf" srcId="{201884FB-BAA0-CA47-A6C1-FB84337324EB}" destId="{922A1B15-EF36-9B4E-86B2-EBF4B3A1825D}" srcOrd="2" destOrd="0" presId="urn:microsoft.com/office/officeart/2005/8/layout/vList3"/>
    <dgm:cxn modelId="{F9A8E3D8-73D7-2E44-9616-64512F130247}" type="presParOf" srcId="{922A1B15-EF36-9B4E-86B2-EBF4B3A1825D}" destId="{32A3DFE7-55BD-7445-B1C6-D6CE73F15959}" srcOrd="0" destOrd="0" presId="urn:microsoft.com/office/officeart/2005/8/layout/vList3"/>
    <dgm:cxn modelId="{EBC7D044-7B4F-0246-A311-557C3CFCE6A4}" type="presParOf" srcId="{922A1B15-EF36-9B4E-86B2-EBF4B3A1825D}" destId="{423B5CD3-7909-1141-91A0-DE7591C78E01}" srcOrd="1" destOrd="0" presId="urn:microsoft.com/office/officeart/2005/8/layout/vList3"/>
    <dgm:cxn modelId="{F5FEAE07-DC81-9D43-852D-82626A4E5040}" type="presParOf" srcId="{201884FB-BAA0-CA47-A6C1-FB84337324EB}" destId="{0183A5D6-576C-7F48-BEB5-D8718E11CDC4}" srcOrd="3" destOrd="0" presId="urn:microsoft.com/office/officeart/2005/8/layout/vList3"/>
    <dgm:cxn modelId="{51CC0C4C-F069-E94B-AEE1-8E2C0C5C7206}" type="presParOf" srcId="{201884FB-BAA0-CA47-A6C1-FB84337324EB}" destId="{E52B2E47-F1A0-6744-A080-29DF3F8349C2}" srcOrd="4" destOrd="0" presId="urn:microsoft.com/office/officeart/2005/8/layout/vList3"/>
    <dgm:cxn modelId="{A6590E30-CDB6-004B-B0DC-38A973756453}" type="presParOf" srcId="{E52B2E47-F1A0-6744-A080-29DF3F8349C2}" destId="{B8D73874-51E3-7641-99A4-AC16BB9076AF}" srcOrd="0" destOrd="0" presId="urn:microsoft.com/office/officeart/2005/8/layout/vList3"/>
    <dgm:cxn modelId="{93DFF986-BFDD-D14F-8747-B2B59962B3F9}" type="presParOf" srcId="{E52B2E47-F1A0-6744-A080-29DF3F8349C2}" destId="{427D0A41-A73D-5047-8587-F56C8F5BF8FB}" srcOrd="1" destOrd="0" presId="urn:microsoft.com/office/officeart/2005/8/layout/vList3"/>
    <dgm:cxn modelId="{99731A44-973F-3C42-8FC6-8BA912F8BC17}" type="presParOf" srcId="{201884FB-BAA0-CA47-A6C1-FB84337324EB}" destId="{92E83131-9408-E84E-9718-D8214A3C4E52}" srcOrd="5" destOrd="0" presId="urn:microsoft.com/office/officeart/2005/8/layout/vList3"/>
    <dgm:cxn modelId="{BB3D03D5-4AE8-D947-8930-9D09BFBA4B3B}" type="presParOf" srcId="{201884FB-BAA0-CA47-A6C1-FB84337324EB}" destId="{A101EDE5-98BD-3347-8E4C-FB8545FF4E07}" srcOrd="6" destOrd="0" presId="urn:microsoft.com/office/officeart/2005/8/layout/vList3"/>
    <dgm:cxn modelId="{CE8C3FED-AD88-8F4B-B0AB-B772D4A82A15}" type="presParOf" srcId="{A101EDE5-98BD-3347-8E4C-FB8545FF4E07}" destId="{433D83B5-62D7-7649-97A0-385D7118C512}" srcOrd="0" destOrd="0" presId="urn:microsoft.com/office/officeart/2005/8/layout/vList3"/>
    <dgm:cxn modelId="{60125D13-82F6-3045-A0DD-1734423AB472}" type="presParOf" srcId="{A101EDE5-98BD-3347-8E4C-FB8545FF4E07}" destId="{54B12C46-8B0C-A942-9617-C62B40955F70}" srcOrd="1" destOrd="0" presId="urn:microsoft.com/office/officeart/2005/8/layout/vList3"/>
    <dgm:cxn modelId="{175E370A-C274-3947-A597-735354973D9D}" type="presParOf" srcId="{201884FB-BAA0-CA47-A6C1-FB84337324EB}" destId="{B3082D42-BF91-D94E-8382-9CD4E1250FA8}" srcOrd="7" destOrd="0" presId="urn:microsoft.com/office/officeart/2005/8/layout/vList3"/>
    <dgm:cxn modelId="{121CA3CF-249B-5B49-AC81-0EF208B59B07}" type="presParOf" srcId="{201884FB-BAA0-CA47-A6C1-FB84337324EB}" destId="{4DBE17E1-B1F5-624F-BA51-707C42A04F23}" srcOrd="8" destOrd="0" presId="urn:microsoft.com/office/officeart/2005/8/layout/vList3"/>
    <dgm:cxn modelId="{04EB31DC-D061-BD46-85AC-C6DAF6E63869}" type="presParOf" srcId="{4DBE17E1-B1F5-624F-BA51-707C42A04F23}" destId="{77A14BD6-1825-7F4D-BE14-827930F000CE}" srcOrd="0" destOrd="0" presId="urn:microsoft.com/office/officeart/2005/8/layout/vList3"/>
    <dgm:cxn modelId="{E1B403D1-209D-024C-A686-3FC8AF0E1A08}" type="presParOf" srcId="{4DBE17E1-B1F5-624F-BA51-707C42A04F23}" destId="{E816BC47-8C8A-3049-9F3F-6F9260B4B10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F9B53-8D47-5E44-ACDA-0E3503A0BEFC}">
      <dsp:nvSpPr>
        <dsp:cNvPr id="0" name=""/>
        <dsp:cNvSpPr/>
      </dsp:nvSpPr>
      <dsp:spPr>
        <a:xfrm>
          <a:off x="0" y="417949"/>
          <a:ext cx="10009364" cy="198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838" tIns="583184" rIns="776838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>
              <a:latin typeface="+mn-lt"/>
            </a:rPr>
            <a:t>Comportamento humano</a:t>
          </a:r>
          <a:endParaRPr lang="en-US" sz="2000" b="1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>
              <a:latin typeface="+mn-lt"/>
            </a:rPr>
            <a:t>Filtros da mente</a:t>
          </a:r>
          <a:endParaRPr lang="en-US" sz="2000" b="1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b="1" kern="1200" dirty="0">
              <a:latin typeface="+mn-lt"/>
            </a:rPr>
            <a:t>Escuta ativa</a:t>
          </a:r>
          <a:endParaRPr lang="en-US" sz="2000" b="1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>
              <a:latin typeface="+mn-lt"/>
            </a:rPr>
            <a:t>Dilemas</a:t>
          </a:r>
          <a:r>
            <a:rPr lang="en-US" sz="2000" b="1" kern="1200" dirty="0">
              <a:latin typeface="+mn-lt"/>
            </a:rPr>
            <a:t>, </a:t>
          </a:r>
          <a:r>
            <a:rPr lang="en-US" sz="2000" b="1" kern="1200" dirty="0" err="1">
              <a:latin typeface="+mn-lt"/>
            </a:rPr>
            <a:t>desafios</a:t>
          </a:r>
          <a:r>
            <a:rPr lang="en-US" sz="2000" b="1" kern="1200" dirty="0">
              <a:latin typeface="+mn-lt"/>
            </a:rPr>
            <a:t> e </a:t>
          </a:r>
          <a:r>
            <a:rPr lang="en-US" sz="2000" b="1" kern="1200" dirty="0" err="1">
              <a:latin typeface="+mn-lt"/>
            </a:rPr>
            <a:t>dicas</a:t>
          </a:r>
          <a:r>
            <a:rPr lang="en-US" sz="2000" b="1" kern="1200" dirty="0">
              <a:latin typeface="+mn-lt"/>
            </a:rPr>
            <a:t>…</a:t>
          </a:r>
        </a:p>
      </dsp:txBody>
      <dsp:txXfrm>
        <a:off x="0" y="417949"/>
        <a:ext cx="10009364" cy="1984500"/>
      </dsp:txXfrm>
    </dsp:sp>
    <dsp:sp modelId="{E50D07E6-66F0-D24D-8C0B-B08B578E2BE1}">
      <dsp:nvSpPr>
        <dsp:cNvPr id="0" name=""/>
        <dsp:cNvSpPr/>
      </dsp:nvSpPr>
      <dsp:spPr>
        <a:xfrm>
          <a:off x="500468" y="4669"/>
          <a:ext cx="7006554" cy="826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831" tIns="0" rIns="264831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latin typeface="+mn-lt"/>
            </a:rPr>
            <a:t>Comunicação assertiva</a:t>
          </a:r>
          <a:endParaRPr lang="en-US" sz="2400" b="1" kern="1200" dirty="0">
            <a:latin typeface="+mn-lt"/>
          </a:endParaRPr>
        </a:p>
      </dsp:txBody>
      <dsp:txXfrm>
        <a:off x="540817" y="45018"/>
        <a:ext cx="6925856" cy="7458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DA772-57A5-BC40-B7CB-CEAFCE00701E}">
      <dsp:nvSpPr>
        <dsp:cNvPr id="0" name=""/>
        <dsp:cNvSpPr/>
      </dsp:nvSpPr>
      <dsp:spPr>
        <a:xfrm rot="10800000">
          <a:off x="1716594" y="2435"/>
          <a:ext cx="5992872" cy="8284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32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Desperta a atenção das pessoas</a:t>
          </a:r>
          <a:endParaRPr lang="pt-BR" sz="2000" kern="1200"/>
        </a:p>
      </dsp:txBody>
      <dsp:txXfrm rot="10800000">
        <a:off x="1923705" y="2435"/>
        <a:ext cx="5785761" cy="828446"/>
      </dsp:txXfrm>
    </dsp:sp>
    <dsp:sp modelId="{1FD2E419-99C8-6E45-A1FC-AD4C65399E59}">
      <dsp:nvSpPr>
        <dsp:cNvPr id="0" name=""/>
        <dsp:cNvSpPr/>
      </dsp:nvSpPr>
      <dsp:spPr>
        <a:xfrm>
          <a:off x="1302371" y="2435"/>
          <a:ext cx="828446" cy="8284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B5CD3-7909-1141-91A0-DE7591C78E01}">
      <dsp:nvSpPr>
        <dsp:cNvPr id="0" name=""/>
        <dsp:cNvSpPr/>
      </dsp:nvSpPr>
      <dsp:spPr>
        <a:xfrm rot="10800000">
          <a:off x="1716594" y="1078180"/>
          <a:ext cx="5992872" cy="8284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32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Mostra claramente os objetivos pretendidos</a:t>
          </a:r>
          <a:endParaRPr lang="pt-BR" sz="2000" kern="1200"/>
        </a:p>
      </dsp:txBody>
      <dsp:txXfrm rot="10800000">
        <a:off x="1923705" y="1078180"/>
        <a:ext cx="5785761" cy="828446"/>
      </dsp:txXfrm>
    </dsp:sp>
    <dsp:sp modelId="{32A3DFE7-55BD-7445-B1C6-D6CE73F15959}">
      <dsp:nvSpPr>
        <dsp:cNvPr id="0" name=""/>
        <dsp:cNvSpPr/>
      </dsp:nvSpPr>
      <dsp:spPr>
        <a:xfrm>
          <a:off x="1302371" y="1078180"/>
          <a:ext cx="828446" cy="8284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D0A41-A73D-5047-8587-F56C8F5BF8FB}">
      <dsp:nvSpPr>
        <dsp:cNvPr id="0" name=""/>
        <dsp:cNvSpPr/>
      </dsp:nvSpPr>
      <dsp:spPr>
        <a:xfrm rot="10800000">
          <a:off x="1716594" y="2153924"/>
          <a:ext cx="5992872" cy="8284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32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O assunto é discorrido de forma interessante</a:t>
          </a:r>
          <a:endParaRPr lang="pt-BR" sz="2000" kern="1200" dirty="0"/>
        </a:p>
      </dsp:txBody>
      <dsp:txXfrm rot="10800000">
        <a:off x="1923705" y="2153924"/>
        <a:ext cx="5785761" cy="828446"/>
      </dsp:txXfrm>
    </dsp:sp>
    <dsp:sp modelId="{B8D73874-51E3-7641-99A4-AC16BB9076AF}">
      <dsp:nvSpPr>
        <dsp:cNvPr id="0" name=""/>
        <dsp:cNvSpPr/>
      </dsp:nvSpPr>
      <dsp:spPr>
        <a:xfrm>
          <a:off x="1302371" y="2153924"/>
          <a:ext cx="828446" cy="8284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12C46-8B0C-A942-9617-C62B40955F70}">
      <dsp:nvSpPr>
        <dsp:cNvPr id="0" name=""/>
        <dsp:cNvSpPr/>
      </dsp:nvSpPr>
      <dsp:spPr>
        <a:xfrm rot="10800000">
          <a:off x="1716594" y="3229668"/>
          <a:ext cx="5992872" cy="8284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322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Torna as relações construtivas</a:t>
          </a:r>
          <a:endParaRPr lang="pt-BR" sz="2000" kern="1200" dirty="0"/>
        </a:p>
      </dsp:txBody>
      <dsp:txXfrm rot="10800000">
        <a:off x="1923705" y="3229668"/>
        <a:ext cx="5785761" cy="828446"/>
      </dsp:txXfrm>
    </dsp:sp>
    <dsp:sp modelId="{433D83B5-62D7-7649-97A0-385D7118C512}">
      <dsp:nvSpPr>
        <dsp:cNvPr id="0" name=""/>
        <dsp:cNvSpPr/>
      </dsp:nvSpPr>
      <dsp:spPr>
        <a:xfrm>
          <a:off x="1302371" y="3229668"/>
          <a:ext cx="828446" cy="8284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6BC47-8C8A-3049-9F3F-6F9260B4B103}">
      <dsp:nvSpPr>
        <dsp:cNvPr id="0" name=""/>
        <dsp:cNvSpPr/>
      </dsp:nvSpPr>
      <dsp:spPr>
        <a:xfrm rot="10800000">
          <a:off x="1716594" y="4305412"/>
          <a:ext cx="5992872" cy="8284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5322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Produz o efeito desejado!!!</a:t>
          </a:r>
          <a:endParaRPr lang="pt-BR" sz="2800" kern="1200" dirty="0"/>
        </a:p>
      </dsp:txBody>
      <dsp:txXfrm rot="10800000">
        <a:off x="1923705" y="4305412"/>
        <a:ext cx="5785761" cy="828446"/>
      </dsp:txXfrm>
    </dsp:sp>
    <dsp:sp modelId="{77A14BD6-1825-7F4D-BE14-827930F000CE}">
      <dsp:nvSpPr>
        <dsp:cNvPr id="0" name=""/>
        <dsp:cNvSpPr/>
      </dsp:nvSpPr>
      <dsp:spPr>
        <a:xfrm>
          <a:off x="1302371" y="4305412"/>
          <a:ext cx="828446" cy="8284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9744-2050-354D-8E20-67853BD99C9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25DDF-BBE9-0840-9F07-8183B359CE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591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322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537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901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520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045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8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</a:rPr>
              <a:t>A falta de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liderança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é a causa raiz de todos os problemas.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Não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é nem a economia, nem a cultura, nem a falta de recursos, mas é a falta de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liderança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que faz com que tudo o mais seja um problema.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</a:rPr>
              <a:t>Assim, o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líder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que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não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desenvolve sua COMUNICAÇÃO pode ter dificuldade na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resolução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de conflitos, em estabelecer um relacionamento com a equipe e a tomar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decisões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equilibradas sobre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pressão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, afetando a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eficácia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de suas entregas.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35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787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2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725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22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B0029-8D9A-8201-5A5E-7EE48BB2B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C7A5B6-3883-78D0-E6B6-CC3E9D669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31AB539-D68F-7E36-D47B-79162CC5C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Todos os dias quando eu me deito eu me faço uma pergunta: </a:t>
            </a:r>
          </a:p>
          <a:p>
            <a:r>
              <a:rPr lang="pt-BR" dirty="0"/>
              <a:t>O QUE EU APRENDI COM AS PESSOAS COM AS QUAIS EU ME CONECTEI NO DIA DE HOJE? </a:t>
            </a:r>
          </a:p>
          <a:p>
            <a:r>
              <a:rPr lang="pt-BR" dirty="0"/>
              <a:t>A conexão gera aprendizado e a única forma de se conectar genuinamente é por meio da COMUNICAÇÃO!</a:t>
            </a:r>
          </a:p>
          <a:p>
            <a:endParaRPr lang="pt-BR" dirty="0"/>
          </a:p>
          <a:p>
            <a:r>
              <a:rPr lang="pt-BR" dirty="0"/>
              <a:t>De ontem para hoje, por exemplo, eu pude me conectar e aprender com pessoas que eu jamais imaginei!!</a:t>
            </a:r>
          </a:p>
          <a:p>
            <a:r>
              <a:rPr lang="pt-BR" dirty="0"/>
              <a:t>A tarde, eu falei com a Alexandra aqui do COSEMS (ela checou se eu estava mesmo vindo– </a:t>
            </a:r>
            <a:r>
              <a:rPr lang="pt-BR" dirty="0" err="1"/>
              <a:t>rs</a:t>
            </a:r>
            <a:r>
              <a:rPr lang="pt-BR" dirty="0"/>
              <a:t>! - ela fez isso de uma forma tão cuidadosa que eu me senti acolhida antes mesmo de ter chegado aqui). Ela me ensinou a importância do acolhimento...</a:t>
            </a:r>
          </a:p>
          <a:p>
            <a:r>
              <a:rPr lang="pt-BR" dirty="0"/>
              <a:t>Chegando aqui eu conheci o Elimar, motorista. Ele foi muito atencioso e em uma conversa sem compromisso ele me disse que adora dirigir e ver o semblante das pessoas quando chegam aqui: elas imediatamente respiram fundo... Interessante não... Somos mesmo influenciados pelo ambiente...</a:t>
            </a:r>
          </a:p>
          <a:p>
            <a:endParaRPr lang="pt-BR" dirty="0"/>
          </a:p>
          <a:p>
            <a:r>
              <a:rPr lang="pt-BR" dirty="0"/>
              <a:t>E assim foi minha reflexão de ontem. E hoje? O que será que vou aprender?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9C53C1-27F4-1FD9-D821-AAFD180C87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032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350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286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660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</a:rPr>
              <a:t>O mundo do trabalho vem se modificando em todo o mundo por meio da Quarta Revolução Industrial, e há uma ansiedade acerca de qual papel o ser humano irá desempenhar em meio as tecnologias. Muitos profissionais buscam se aperfeiçoar acerca dos mecanismos e ferramentas tecnológicas para garantir o seu lugar no mundo do trabalho, porém o ser humano não será capaz de alcançar a capacidade de processamento de dados e armazenamento de informações como uma IA (Inteligência Artificial) será capaz de fazer, e o que vai diferenciar o ser humano será a sua capacidade de tomar decisões, sua inteligência emocional e a capacidade de comunicação.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742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</a:rPr>
              <a:t>A COMUNICAÇÃO ASSERTIVA pode ser definida como a troca de informações, pensamentos e sentimentos entre duas ou mais pessoas e pode ocorrer de forma verbal ou não verbal. Ela é uma uma ferramenta poderosa para motivar, inspirar, provocar emoções, persuadir, e gerar engajamento nos outros.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6012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/>
              <a:t>O processo de comunicação ocorre no momento em que o </a:t>
            </a:r>
            <a:r>
              <a:rPr lang="pt-BR" sz="1200" b="1" dirty="0"/>
              <a:t>EMISSOR</a:t>
            </a:r>
            <a:r>
              <a:rPr lang="pt-BR" sz="1200" dirty="0"/>
              <a:t> emite uma mensagem ao </a:t>
            </a:r>
            <a:r>
              <a:rPr lang="pt-BR" sz="1200" b="1" dirty="0"/>
              <a:t>RECEPTOR</a:t>
            </a:r>
            <a:r>
              <a:rPr lang="pt-BR" sz="1200" dirty="0"/>
              <a:t>, por intermédio de um meio, através de um </a:t>
            </a:r>
            <a:r>
              <a:rPr lang="pt-BR" sz="1200" b="1" dirty="0"/>
              <a:t>CANAL</a:t>
            </a:r>
            <a:r>
              <a:rPr lang="pt-BR" sz="1200" dirty="0"/>
              <a:t>. </a:t>
            </a:r>
          </a:p>
          <a:p>
            <a:r>
              <a:rPr lang="pt-BR" sz="1200" dirty="0"/>
              <a:t>Diferente do que muitos acreditam, a comunicação não está ligada  apenas ao fato de saber dizer algo a outras pessoas. </a:t>
            </a:r>
            <a:endParaRPr lang="pt-BR" sz="800" dirty="0"/>
          </a:p>
          <a:p>
            <a:r>
              <a:rPr lang="pt-BR" sz="1200" dirty="0"/>
              <a:t>Ela consiste em fazer com que o outro lado (receptor) entenda aquilo que é dito, sem que haja qualquer tipo de má interpretação.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859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329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195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712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5329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Nossos resultados são fruto da nossa COMUNICAÇÃO. </a:t>
            </a:r>
          </a:p>
          <a:p>
            <a:r>
              <a:rPr lang="pt-BR" dirty="0"/>
              <a:t>Por isso essa pergunta...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712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4031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389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53853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719F6-F776-8F90-9A4F-E23FAC298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8BD4309-C1A7-008C-98A6-4F77FF950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51F055-E0E1-EA6D-4C51-CD325C5FD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26F684-5F49-12B9-3114-D617ED32B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831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63B67-80BE-5683-57F7-2A78B91CC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CF4E79-12B8-2ECA-EE05-031E88C10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6515E3-45FD-C396-0B02-76F0F0D00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2ACBF2D-FDF3-4A6E-9010-789245DE9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00617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9BC7F-B90C-67AE-2B49-0816B0921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DF1F67-665E-5AF5-F22B-BE589B744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4F841C-FC6E-A7D3-1071-4B96841FC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98CB43D-72E6-DB75-2BDE-042FEB689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293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1603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A87C4D-0D8E-874E-B2E0-F7181DE92AEA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8232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407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30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que precisamos para nos conectar às pessoas?</a:t>
            </a:r>
          </a:p>
          <a:p>
            <a:r>
              <a:rPr lang="pt-BR" dirty="0"/>
              <a:t>Não é necessário grandes técnicas de oratória ou cursos infindáveis de como falar em público...</a:t>
            </a:r>
          </a:p>
          <a:p>
            <a:r>
              <a:rPr lang="pt-BR" dirty="0"/>
              <a:t>Precisamos de atenção aos detalhes simples do cotidiano: presença, olhar para as pessoas e enxergá-las, postura positiva - ainda que firme...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13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CE249-127C-040D-9038-205D67086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65EE87D-1ACD-92D7-00B9-C26E6B57D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14ECE5-69DE-F241-D8AE-99ED038319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1A555F-72EF-EB24-DB9F-484545050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0883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569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>
                <a:latin typeface="+mn-lt"/>
              </a:rPr>
              <a:t>Com uma COMUNICAÇÃO ASSERTIVA é possível mudar as coisas...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</a:rPr>
              <a:t>Aqueles que investem na construção de suas habilidades de comunicação estão em uma posição vantajosa para prosperar no mundo de trabalho em saúde.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1643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6079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Assim, eu te convido a fazer uma reflexão diária:</a:t>
            </a:r>
          </a:p>
          <a:p>
            <a:r>
              <a:rPr lang="pt-BR" dirty="0"/>
              <a:t>O QUE VOCÊ PODE FAZER PARA SE CONECTAR MELHOR COM AS PESSOAS E APRENDER MAIS COM ELAS?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828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904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" panose="02020603050405020304" pitchFamily="18" charset="0"/>
              </a:rPr>
              <a:t>A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liderança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exige habilidades como a capacidade de motivar e influenciar pessoas,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comunicação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clara e a tomada de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decisões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 acertadas em momentos </a:t>
            </a:r>
            <a:r>
              <a:rPr lang="pt-BR" sz="1800" dirty="0" err="1">
                <a:effectLst/>
                <a:latin typeface="Times New Roman" panose="02020603050405020304" pitchFamily="18" charset="0"/>
              </a:rPr>
              <a:t>críticos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78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Times New Roman,Bold" pitchFamily="2" charset="0"/>
              </a:rPr>
              <a:t>Essa palestra destaca a COMUNICAÇÃO como competências essencial para o desenvolvimento pessoal e profissional atualmente, conforme identificado no relatório "O Futuro dos Empregos" do Fórum Econômico Mundial – relatório esse que coloca essa competência como chave para a resolução de problemas complexos, pensamento crítico e liderança em um cenário de trabalho em constante transformação.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E1AE4-A756-E649-B6D7-C111B2C0B68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12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636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25DDF-BBE9-0840-9F07-8183B359CEA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17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2292E-AACC-1AD7-892C-BEF69A77F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317ACD-9545-AF91-6947-6B719FC4B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827DDB-9880-7FAA-B17A-59327443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403D3A-12B7-4BBC-1488-1E68FBD2A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BBA2D5-4569-B67B-649B-1E523AEB7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68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DDE32-9FCB-FC44-B104-929618AD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84366C-13E2-BFEF-A093-36A5158C2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5D2BEE-96AB-29B4-5B22-075353D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7B3BFA-7B0F-4DC8-7A52-D42DAAEEC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E8DEE4-EEA5-DDD5-8EFC-A042D2E8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16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CAD7B0-FEC9-03FA-A2CE-6E89AAE1D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E3596C-2CF0-DCD6-634E-A6A1871AF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02CEB3-335F-6112-C315-94D73B30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E7778-02BA-4AC9-854C-68FCD5D9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7EEE56-A7B4-323B-BBA3-837CE669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84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6A75C-AD5D-06AD-D562-B1964EA1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2614F7-7DD6-33F8-D91C-EAFA2E9B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B6AB56-12F0-F1B9-AD59-AA818634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A0C404-379F-DD1C-629C-0E479D38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E1B7E5-FF2B-7E0C-23CB-238197E6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63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7562B-2E0E-F49E-9468-277A4C98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477ABC-083F-82D2-B661-94786B72A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A44DD6-8487-F537-5B07-E6D83582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F61977-94E7-72F3-C40C-450952BE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C3984E-406A-2CE8-0FC5-F0E8E749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02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33D6B6-9298-2847-8D31-A804F1C4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F8828F-42D5-41C3-0C58-7D097FB923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047AE9-467C-1FD0-3EB7-031C6657C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15CE94-FB60-B7B9-640E-540CD09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B337ED-3F13-B146-7633-59685059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1B4984-217E-BEDE-69C4-A2E85331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88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8527D6-4BE7-8FCD-BC0D-0ECBE344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D880493-752D-EBA3-93FF-C79445C51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31512C-AE57-56C4-7B24-16E18A340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EA07E6-B8FB-F94B-AF02-94E2EF47F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7C2F78-A4FF-B5B8-82D7-D7A7EEAF2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2F22C1E-967D-5249-380A-FF248751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5E2B1C5-9D61-66CB-46DC-34C6C15AA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138726B-9CB7-D571-3F00-A6D2F487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722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E1394-D921-97E2-9D05-EFD3758A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03729A-6060-C3DA-9E49-4F9AF9F5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87DB8D-6AF6-65DE-FA1F-A263CA39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BA4F692-358B-4D50-3632-B01F46C9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32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DE6879-B3BE-E8CE-D92B-73EDA9E7B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D4B49F2-0E14-9F3D-9263-73391EEB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7DD53A-15D9-C494-C456-DCD9D8C1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105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5DD48-0DF3-B5FF-D047-2D6DFAFD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4ECB47-AFE4-AFC4-5724-8FA65BD13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564B2E-3012-78ED-B826-6EBC155D7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02742A-EB62-5AEB-840A-BBA2802D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0D68EA-8112-F2BC-B5C7-A79AF80B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0C23FEB-98AC-A28B-16A6-2B0154F7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64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70218-938E-6E9F-DE1F-8EB457C3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3AE2D42-81D1-68D8-E4C7-6A69CFDF1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BAEDF0-920B-352B-C7F6-E345A5296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3A16EA-C45E-EC92-6EEE-4F013CF6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44ECA0-102B-A8FA-CA07-FF02552DD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CB8548-7750-4279-C3A0-154AD835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918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EBF1D88-C5C1-7A83-7F13-F6A89524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00C37D-456C-1C50-21D0-3920C831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EC8A7F-AB50-BA25-2B6B-F2C78D10A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82573-1A18-3447-B5C5-06296C1E6910}" type="datetimeFigureOut">
              <a:rPr lang="pt-BR" smtClean="0"/>
              <a:t>18/02/2025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A63448-F762-E904-40B6-18CEBC515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520A38-4155-1B67-A8A5-E286BB6B0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A784D-3E1D-C640-9B26-C367364FF9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81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0.gif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lões de texto vazios">
            <a:extLst>
              <a:ext uri="{FF2B5EF4-FFF2-40B4-BE49-F238E27FC236}">
                <a16:creationId xmlns:a16="http://schemas.microsoft.com/office/drawing/2014/main" id="{E9C385E7-2A23-41A0-AB36-F6727F468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32" t="-1" r="141" b="-1"/>
          <a:stretch/>
        </p:blipFill>
        <p:spPr>
          <a:xfrm>
            <a:off x="0" y="11"/>
            <a:ext cx="12192000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7A59DEF-4768-B64F-9FB5-8EBB73B7E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8122" y="2626369"/>
            <a:ext cx="6264761" cy="2273879"/>
          </a:xfrm>
        </p:spPr>
        <p:txBody>
          <a:bodyPr anchor="ctr">
            <a:normAutofit/>
          </a:bodyPr>
          <a:lstStyle/>
          <a:p>
            <a:r>
              <a:rPr lang="pt-BR" b="1" dirty="0">
                <a:solidFill>
                  <a:srgbClr val="FFFFFF"/>
                </a:solidFill>
                <a:latin typeface="+mn-lt"/>
              </a:rPr>
              <a:t>COMUNICAÇÃO ASSERTIVA</a:t>
            </a:r>
            <a:endParaRPr lang="pt-BR" sz="4400" b="1" i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C6B1C891-E09B-10D2-D1BD-DFA5B191D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4179" y="5962507"/>
            <a:ext cx="2554941" cy="663694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b="1" dirty="0">
                <a:latin typeface="Calibri" panose="020F0502020204030204" pitchFamily="34" charset="0"/>
              </a:rPr>
              <a:t>FEVEREIRO, 2025</a:t>
            </a: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33318F-7759-E685-830B-B4168FFD0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0289" y="5002824"/>
            <a:ext cx="1752600" cy="17526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8A42A1D-E58C-1B2A-F35C-1CB24330A8A7}"/>
              </a:ext>
            </a:extLst>
          </p:cNvPr>
          <p:cNvSpPr txBox="1">
            <a:spLocks/>
          </p:cNvSpPr>
          <p:nvPr/>
        </p:nvSpPr>
        <p:spPr>
          <a:xfrm>
            <a:off x="468145" y="5227549"/>
            <a:ext cx="4572000" cy="152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i="1" dirty="0">
                <a:latin typeface="+mn-lt"/>
              </a:rPr>
              <a:t>A chave para uma liderança transformadora na Saúde Pública</a:t>
            </a:r>
            <a:endParaRPr lang="pt-BR" sz="2000" b="1" i="1" dirty="0">
              <a:latin typeface="+mn-lt"/>
            </a:endParaRPr>
          </a:p>
        </p:txBody>
      </p:sp>
      <p:pic>
        <p:nvPicPr>
          <p:cNvPr id="3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51F45131-B0B6-5838-69D8-8CA4B5D3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5" y="183738"/>
            <a:ext cx="2288186" cy="15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4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137651" y="0"/>
            <a:ext cx="6086167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6096001" y="0"/>
            <a:ext cx="5958348" cy="6858007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789039" y="237378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solidFill>
                  <a:schemeClr val="bg1"/>
                </a:solidFill>
                <a:latin typeface="+mn-lt"/>
              </a:rPr>
              <a:t>Comunicação assertiva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458902A-2728-0007-AD5E-B4C21919A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741" y="1206910"/>
            <a:ext cx="8476635" cy="5651090"/>
          </a:xfrm>
          <a:prstGeom prst="rect">
            <a:avLst/>
          </a:prstGeom>
        </p:spPr>
      </p:pic>
      <p:sp>
        <p:nvSpPr>
          <p:cNvPr id="4" name="Balão de Nuvem 3">
            <a:extLst>
              <a:ext uri="{FF2B5EF4-FFF2-40B4-BE49-F238E27FC236}">
                <a16:creationId xmlns:a16="http://schemas.microsoft.com/office/drawing/2014/main" id="{D5C28F8B-1EF6-7226-B56A-3ADF9F6B3133}"/>
              </a:ext>
            </a:extLst>
          </p:cNvPr>
          <p:cNvSpPr/>
          <p:nvPr/>
        </p:nvSpPr>
        <p:spPr>
          <a:xfrm rot="20991828">
            <a:off x="6084939" y="423725"/>
            <a:ext cx="2517058" cy="1248697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Que ideia estúpida! Não vai funcionar!!!</a:t>
            </a:r>
          </a:p>
        </p:txBody>
      </p:sp>
      <p:sp>
        <p:nvSpPr>
          <p:cNvPr id="5" name="Balão em Elipse 4">
            <a:extLst>
              <a:ext uri="{FF2B5EF4-FFF2-40B4-BE49-F238E27FC236}">
                <a16:creationId xmlns:a16="http://schemas.microsoft.com/office/drawing/2014/main" id="{2CB6C5D1-3C97-4D45-7EF2-1022B52CEDD7}"/>
              </a:ext>
            </a:extLst>
          </p:cNvPr>
          <p:cNvSpPr/>
          <p:nvPr/>
        </p:nvSpPr>
        <p:spPr>
          <a:xfrm>
            <a:off x="7000567" y="2654709"/>
            <a:ext cx="1533833" cy="963561"/>
          </a:xfrm>
          <a:prstGeom prst="wedgeEllipseCallout">
            <a:avLst>
              <a:gd name="adj1" fmla="val -52872"/>
              <a:gd name="adj2" fmla="val -43622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Que ótima ideia!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D012F75-AD70-C246-A516-4780FD34AAB3}"/>
              </a:ext>
            </a:extLst>
          </p:cNvPr>
          <p:cNvSpPr txBox="1"/>
          <p:nvPr/>
        </p:nvSpPr>
        <p:spPr>
          <a:xfrm>
            <a:off x="8793531" y="401742"/>
            <a:ext cx="153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Brutalmente honesto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66F42C-C993-619A-40E9-E545D8C74202}"/>
              </a:ext>
            </a:extLst>
          </p:cNvPr>
          <p:cNvSpPr txBox="1"/>
          <p:nvPr/>
        </p:nvSpPr>
        <p:spPr>
          <a:xfrm>
            <a:off x="10126457" y="2782669"/>
            <a:ext cx="178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Cosmeticamente respeitoso</a:t>
            </a:r>
          </a:p>
        </p:txBody>
      </p:sp>
      <p:pic>
        <p:nvPicPr>
          <p:cNvPr id="10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1AECA247-B8CE-D6D7-250B-F160314A7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7" y="5259602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126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8534572" y="0"/>
            <a:ext cx="3657427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96C99CA-09B6-92BD-9A71-920B08CE13E7}"/>
              </a:ext>
            </a:extLst>
          </p:cNvPr>
          <p:cNvSpPr txBox="1"/>
          <p:nvPr/>
        </p:nvSpPr>
        <p:spPr>
          <a:xfrm>
            <a:off x="1228647" y="1459380"/>
            <a:ext cx="5802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effectLst/>
              </a:rPr>
              <a:t>Se você tem 2 opções ruins... </a:t>
            </a:r>
          </a:p>
          <a:p>
            <a:r>
              <a:rPr lang="pt-BR" sz="3200" b="1" dirty="0">
                <a:effectLst/>
              </a:rPr>
              <a:t>Então, escolha uma terceira!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2424D0-8408-8708-BD8A-E94C694BC452}"/>
              </a:ext>
            </a:extLst>
          </p:cNvPr>
          <p:cNvSpPr txBox="1"/>
          <p:nvPr/>
        </p:nvSpPr>
        <p:spPr>
          <a:xfrm>
            <a:off x="8631765" y="1581101"/>
            <a:ext cx="33920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Ser honesto e</a:t>
            </a:r>
            <a:r>
              <a:rPr lang="pt-BR" sz="3600" b="1" dirty="0">
                <a:solidFill>
                  <a:schemeClr val="bg1"/>
                </a:solidFill>
                <a:effectLst/>
              </a:rPr>
              <a:t> respeitoso,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ao mesmo tempo,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o</a:t>
            </a:r>
            <a:r>
              <a:rPr lang="pt-BR" sz="3600" b="1" dirty="0">
                <a:solidFill>
                  <a:schemeClr val="bg1"/>
                </a:solidFill>
                <a:effectLst/>
              </a:rPr>
              <a:t> tempo todo!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F284C2-673C-7FB2-8137-29EA2A4F0870}"/>
              </a:ext>
            </a:extLst>
          </p:cNvPr>
          <p:cNvSpPr txBox="1"/>
          <p:nvPr/>
        </p:nvSpPr>
        <p:spPr>
          <a:xfrm>
            <a:off x="1495291" y="3260673"/>
            <a:ext cx="58094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/>
              <a:t>T</a:t>
            </a:r>
            <a:r>
              <a:rPr lang="pt-BR" sz="2800" dirty="0">
                <a:effectLst/>
              </a:rPr>
              <a:t>ransforme o desconforto</a:t>
            </a:r>
            <a:r>
              <a:rPr lang="pt-BR" sz="2800" dirty="0"/>
              <a:t> </a:t>
            </a:r>
            <a:r>
              <a:rPr lang="pt-BR" sz="2800" dirty="0">
                <a:effectLst/>
              </a:rPr>
              <a:t>em uma oportunidade de aprendizagem.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D22F80A-388D-A5E3-3D92-FA8B9992EBB4}"/>
              </a:ext>
            </a:extLst>
          </p:cNvPr>
          <p:cNvSpPr txBox="1"/>
          <p:nvPr/>
        </p:nvSpPr>
        <p:spPr>
          <a:xfrm>
            <a:off x="8637440" y="4551724"/>
            <a:ext cx="33920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...revela</a:t>
            </a:r>
            <a:r>
              <a:rPr lang="pt-BR" sz="2400" b="1" dirty="0">
                <a:solidFill>
                  <a:schemeClr val="bg1"/>
                </a:solidFill>
                <a:effectLst/>
              </a:rPr>
              <a:t>ndo a </a:t>
            </a:r>
            <a:r>
              <a:rPr lang="pt-BR" sz="2400" b="1" dirty="0">
                <a:solidFill>
                  <a:schemeClr val="bg1"/>
                </a:solidFill>
              </a:rPr>
              <a:t>su</a:t>
            </a:r>
            <a:r>
              <a:rPr lang="pt-BR" sz="2400" b="1" dirty="0">
                <a:solidFill>
                  <a:schemeClr val="bg1"/>
                </a:solidFill>
                <a:effectLst/>
              </a:rPr>
              <a:t>a verdade central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F5759D1-6642-8F4F-8BE4-6FF45462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29" y="4938855"/>
            <a:ext cx="1554019" cy="155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AA479DF-155C-481B-8967-BF3FD685A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3" r="605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A21AEC-2E55-6D58-3D8A-169D4EBF18DC}"/>
              </a:ext>
            </a:extLst>
          </p:cNvPr>
          <p:cNvSpPr txBox="1"/>
          <p:nvPr/>
        </p:nvSpPr>
        <p:spPr>
          <a:xfrm>
            <a:off x="6094475" y="1319621"/>
            <a:ext cx="4608243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effectLst/>
                <a:ea typeface="+mj-ea"/>
                <a:cs typeface="+mj-cs"/>
              </a:rPr>
              <a:t>Comportamento</a:t>
            </a:r>
            <a:r>
              <a:rPr lang="en-US" sz="3200" dirty="0">
                <a:effectLst/>
                <a:ea typeface="+mj-ea"/>
                <a:cs typeface="+mj-cs"/>
              </a:rPr>
              <a:t>                    </a:t>
            </a:r>
            <a:r>
              <a:rPr lang="en-US" sz="3200" dirty="0" err="1"/>
              <a:t>é</a:t>
            </a:r>
            <a:r>
              <a:rPr lang="en-US" sz="3200" dirty="0"/>
              <a:t> o </a:t>
            </a:r>
            <a:r>
              <a:rPr lang="en-US" sz="3200" dirty="0" err="1"/>
              <a:t>espelho</a:t>
            </a:r>
            <a:r>
              <a:rPr lang="en-US" sz="3200" dirty="0"/>
              <a:t> no qual       </a:t>
            </a:r>
            <a:r>
              <a:rPr lang="en-US" sz="3200" dirty="0" err="1"/>
              <a:t>todos</a:t>
            </a:r>
            <a:r>
              <a:rPr lang="en-US" sz="3200" dirty="0"/>
              <a:t> </a:t>
            </a:r>
            <a:r>
              <a:rPr lang="en-US" sz="3200" dirty="0" err="1"/>
              <a:t>mostram</a:t>
            </a:r>
            <a:r>
              <a:rPr lang="en-US" sz="3200" dirty="0"/>
              <a:t> </a:t>
            </a:r>
            <a:r>
              <a:rPr lang="en-US" sz="3200" dirty="0" err="1"/>
              <a:t>sua</a:t>
            </a:r>
            <a:r>
              <a:rPr lang="en-US" sz="3200" dirty="0"/>
              <a:t> </a:t>
            </a:r>
            <a:r>
              <a:rPr lang="en-US" sz="3200" dirty="0" err="1"/>
              <a:t>verdadeira</a:t>
            </a:r>
            <a:r>
              <a:rPr lang="en-US" sz="3200" dirty="0"/>
              <a:t> </a:t>
            </a:r>
            <a:r>
              <a:rPr lang="en-US" sz="3200" dirty="0" err="1"/>
              <a:t>imagem</a:t>
            </a:r>
            <a:r>
              <a:rPr lang="en-US" sz="3200" dirty="0"/>
              <a:t>.</a:t>
            </a:r>
          </a:p>
          <a:p>
            <a:pPr algn="r">
              <a:spcBef>
                <a:spcPct val="0"/>
              </a:spcBef>
              <a:spcAft>
                <a:spcPts val="600"/>
              </a:spcAft>
            </a:pPr>
            <a:endParaRPr lang="en-US" sz="3200" dirty="0"/>
          </a:p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2800" b="1" i="1" dirty="0">
                <a:ea typeface="+mj-ea"/>
                <a:cs typeface="+mj-cs"/>
              </a:rPr>
              <a:t>Johann Wolfgang von Goethe</a:t>
            </a:r>
            <a:endParaRPr lang="en-US" sz="2800" b="1" i="1" dirty="0">
              <a:effectLst/>
              <a:ea typeface="+mj-ea"/>
              <a:cs typeface="+mj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19E44F-F2D2-86D7-C43C-59DED39D0E90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E2F6B5C-A4AB-71EA-FFE1-8F03F2F68262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D11CBD9-C26C-309E-1081-7364A4D40916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10" name="Picture 3" descr="Balões de texto vazios">
              <a:extLst>
                <a:ext uri="{FF2B5EF4-FFF2-40B4-BE49-F238E27FC236}">
                  <a16:creationId xmlns:a16="http://schemas.microsoft.com/office/drawing/2014/main" id="{FCE67256-2201-2AE0-05E2-64949B662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12" name="Título 1">
              <a:extLst>
                <a:ext uri="{FF2B5EF4-FFF2-40B4-BE49-F238E27FC236}">
                  <a16:creationId xmlns:a16="http://schemas.microsoft.com/office/drawing/2014/main" id="{213B0E35-0348-AC44-79B7-71F5E29571F4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D24E20C9-58C5-D1AB-8253-052483552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403" y="5358271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7661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B47B67-E83E-85C9-7A5E-96613681CCB3}"/>
              </a:ext>
            </a:extLst>
          </p:cNvPr>
          <p:cNvSpPr/>
          <p:nvPr/>
        </p:nvSpPr>
        <p:spPr>
          <a:xfrm>
            <a:off x="333292" y="0"/>
            <a:ext cx="9210925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3AD89D-644A-D66B-CD7B-EC67638C6877}"/>
              </a:ext>
            </a:extLst>
          </p:cNvPr>
          <p:cNvSpPr/>
          <p:nvPr/>
        </p:nvSpPr>
        <p:spPr>
          <a:xfrm>
            <a:off x="11926956" y="0"/>
            <a:ext cx="26504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B4CC3550-8608-498F-519B-DBFC4A2100FE}"/>
              </a:ext>
            </a:extLst>
          </p:cNvPr>
          <p:cNvSpPr txBox="1">
            <a:spLocks/>
          </p:cNvSpPr>
          <p:nvPr/>
        </p:nvSpPr>
        <p:spPr>
          <a:xfrm>
            <a:off x="984504" y="166645"/>
            <a:ext cx="8406384" cy="710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</a:rPr>
              <a:t>Você pode escolher o seu comportamento!</a:t>
            </a:r>
          </a:p>
        </p:txBody>
      </p:sp>
      <p:sp>
        <p:nvSpPr>
          <p:cNvPr id="32" name="Seta para a Direita 31">
            <a:extLst>
              <a:ext uri="{FF2B5EF4-FFF2-40B4-BE49-F238E27FC236}">
                <a16:creationId xmlns:a16="http://schemas.microsoft.com/office/drawing/2014/main" id="{044EEA74-9947-B02F-EE5E-B2AFE1CD5554}"/>
              </a:ext>
            </a:extLst>
          </p:cNvPr>
          <p:cNvSpPr/>
          <p:nvPr/>
        </p:nvSpPr>
        <p:spPr>
          <a:xfrm>
            <a:off x="1049571" y="2170780"/>
            <a:ext cx="1463040" cy="112908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7340D0-5E6A-D43A-5386-2442788F3286}"/>
              </a:ext>
            </a:extLst>
          </p:cNvPr>
          <p:cNvSpPr/>
          <p:nvPr/>
        </p:nvSpPr>
        <p:spPr>
          <a:xfrm>
            <a:off x="2647783" y="1801434"/>
            <a:ext cx="2035533" cy="1979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ESTÍMULO</a:t>
            </a:r>
          </a:p>
        </p:txBody>
      </p:sp>
      <p:sp>
        <p:nvSpPr>
          <p:cNvPr id="34" name="Seta para a Direita 33">
            <a:extLst>
              <a:ext uri="{FF2B5EF4-FFF2-40B4-BE49-F238E27FC236}">
                <a16:creationId xmlns:a16="http://schemas.microsoft.com/office/drawing/2014/main" id="{A1F1557A-4796-E8E3-8121-883C419F9F15}"/>
              </a:ext>
            </a:extLst>
          </p:cNvPr>
          <p:cNvSpPr/>
          <p:nvPr/>
        </p:nvSpPr>
        <p:spPr>
          <a:xfrm>
            <a:off x="7540488" y="2192719"/>
            <a:ext cx="1463040" cy="112908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E8FB8BE-3A6E-4CFB-7BAF-720312EBC469}"/>
              </a:ext>
            </a:extLst>
          </p:cNvPr>
          <p:cNvSpPr txBox="1"/>
          <p:nvPr/>
        </p:nvSpPr>
        <p:spPr>
          <a:xfrm>
            <a:off x="3205700" y="4092862"/>
            <a:ext cx="578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Livre arbítrio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(dom humano da vontade independente)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BF482AF-C6CA-8191-ECA6-D7C052AD7258}"/>
              </a:ext>
            </a:extLst>
          </p:cNvPr>
          <p:cNvGrpSpPr/>
          <p:nvPr/>
        </p:nvGrpSpPr>
        <p:grpSpPr>
          <a:xfrm>
            <a:off x="4923182" y="1554553"/>
            <a:ext cx="2377440" cy="2361537"/>
            <a:chOff x="4907281" y="1808921"/>
            <a:chExt cx="2377440" cy="2361537"/>
          </a:xfrm>
        </p:grpSpPr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A5ED6546-14D5-6340-2211-7290F9C6C61B}"/>
                </a:ext>
              </a:extLst>
            </p:cNvPr>
            <p:cNvGrpSpPr/>
            <p:nvPr/>
          </p:nvGrpSpPr>
          <p:grpSpPr>
            <a:xfrm>
              <a:off x="4907281" y="1808921"/>
              <a:ext cx="2377440" cy="2361537"/>
              <a:chOff x="4907281" y="1808921"/>
              <a:chExt cx="2377440" cy="236153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68FE5FC-7C13-848E-B892-0ACE5D7F5D6E}"/>
                  </a:ext>
                </a:extLst>
              </p:cNvPr>
              <p:cNvSpPr/>
              <p:nvPr/>
            </p:nvSpPr>
            <p:spPr>
              <a:xfrm>
                <a:off x="4907281" y="1808921"/>
                <a:ext cx="2377440" cy="2361537"/>
              </a:xfrm>
              <a:prstGeom prst="ellipse">
                <a:avLst/>
              </a:prstGeom>
              <a:solidFill>
                <a:schemeClr val="accent5">
                  <a:lumMod val="5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8EDB6D1-B6BA-C844-A11D-642D02BB6C3B}"/>
                  </a:ext>
                </a:extLst>
              </p:cNvPr>
              <p:cNvSpPr/>
              <p:nvPr/>
            </p:nvSpPr>
            <p:spPr>
              <a:xfrm>
                <a:off x="5098472" y="2005544"/>
                <a:ext cx="1995055" cy="197987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2A21EED-37EE-556C-AF0B-31251C8AC671}"/>
                  </a:ext>
                </a:extLst>
              </p:cNvPr>
              <p:cNvSpPr/>
              <p:nvPr/>
            </p:nvSpPr>
            <p:spPr>
              <a:xfrm>
                <a:off x="5265751" y="2144961"/>
                <a:ext cx="1660497" cy="17114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9099C3-943C-4803-4874-5CD9E25FFA55}"/>
                  </a:ext>
                </a:extLst>
              </p:cNvPr>
              <p:cNvSpPr/>
              <p:nvPr/>
            </p:nvSpPr>
            <p:spPr>
              <a:xfrm>
                <a:off x="5415498" y="2315607"/>
                <a:ext cx="1361001" cy="13920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749C212-7A9F-611B-D1F7-9FAC52C01CA9}"/>
                  </a:ext>
                </a:extLst>
              </p:cNvPr>
              <p:cNvSpPr/>
              <p:nvPr/>
            </p:nvSpPr>
            <p:spPr>
              <a:xfrm>
                <a:off x="5598285" y="2539820"/>
                <a:ext cx="995429" cy="95520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8E7491B-422A-98DD-A635-C0568060FF99}"/>
                </a:ext>
              </a:extLst>
            </p:cNvPr>
            <p:cNvSpPr txBox="1"/>
            <p:nvPr/>
          </p:nvSpPr>
          <p:spPr>
            <a:xfrm>
              <a:off x="5443994" y="2571691"/>
              <a:ext cx="12722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Liberdade para escolher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CC2D3DBB-4C27-FC0D-70BF-AB540B12BE55}"/>
              </a:ext>
            </a:extLst>
          </p:cNvPr>
          <p:cNvSpPr/>
          <p:nvPr/>
        </p:nvSpPr>
        <p:spPr>
          <a:xfrm>
            <a:off x="9138700" y="1823373"/>
            <a:ext cx="2035533" cy="1979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RESPOSTA</a:t>
            </a:r>
          </a:p>
        </p:txBody>
      </p:sp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A88CE8C4-5175-BDB8-8AD2-44D466E008AD}"/>
              </a:ext>
            </a:extLst>
          </p:cNvPr>
          <p:cNvSpPr txBox="1">
            <a:spLocks/>
          </p:cNvSpPr>
          <p:nvPr/>
        </p:nvSpPr>
        <p:spPr>
          <a:xfrm>
            <a:off x="536616" y="5363789"/>
            <a:ext cx="5077570" cy="1129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b="1" dirty="0">
                <a:solidFill>
                  <a:schemeClr val="bg1"/>
                </a:solidFill>
              </a:rPr>
              <a:t>Liberdade de escolher suas respostas com base nos resultados que deseja, sob qualquer circunstância...</a:t>
            </a:r>
          </a:p>
        </p:txBody>
      </p:sp>
      <p:sp>
        <p:nvSpPr>
          <p:cNvPr id="50" name="Espaço Reservado para Conteúdo 2">
            <a:extLst>
              <a:ext uri="{FF2B5EF4-FFF2-40B4-BE49-F238E27FC236}">
                <a16:creationId xmlns:a16="http://schemas.microsoft.com/office/drawing/2014/main" id="{B4F80966-A0E4-370D-FDA2-A233862A2C8C}"/>
              </a:ext>
            </a:extLst>
          </p:cNvPr>
          <p:cNvSpPr txBox="1">
            <a:spLocks/>
          </p:cNvSpPr>
          <p:nvPr/>
        </p:nvSpPr>
        <p:spPr>
          <a:xfrm>
            <a:off x="6609615" y="4975811"/>
            <a:ext cx="4155219" cy="77595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200" b="1" dirty="0"/>
              <a:t>Responsabilidade pelas consequências de suas escolhas...</a:t>
            </a:r>
          </a:p>
        </p:txBody>
      </p:sp>
      <p:sp>
        <p:nvSpPr>
          <p:cNvPr id="51" name="Seta Dobrada para Cima 50">
            <a:extLst>
              <a:ext uri="{FF2B5EF4-FFF2-40B4-BE49-F238E27FC236}">
                <a16:creationId xmlns:a16="http://schemas.microsoft.com/office/drawing/2014/main" id="{551D9197-605A-B4E5-12B8-B826ABC239F4}"/>
              </a:ext>
            </a:extLst>
          </p:cNvPr>
          <p:cNvSpPr/>
          <p:nvPr/>
        </p:nvSpPr>
        <p:spPr>
          <a:xfrm>
            <a:off x="5612089" y="5780859"/>
            <a:ext cx="3307101" cy="682423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44A5C94-8811-15F4-28DE-1A683AF90329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7" name="Picture 3" descr="Balões de texto vazios">
              <a:extLst>
                <a:ext uri="{FF2B5EF4-FFF2-40B4-BE49-F238E27FC236}">
                  <a16:creationId xmlns:a16="http://schemas.microsoft.com/office/drawing/2014/main" id="{4909C96D-3378-DD79-02F3-8DBF9CD7A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1E3B40BA-EBC7-06DF-B524-001396493E73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609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44" grpId="0" animBg="1"/>
      <p:bldP spid="49" grpId="0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E3AD89D-644A-D66B-CD7B-EC67638C6877}"/>
              </a:ext>
            </a:extLst>
          </p:cNvPr>
          <p:cNvSpPr/>
          <p:nvPr/>
        </p:nvSpPr>
        <p:spPr>
          <a:xfrm>
            <a:off x="11926956" y="-10"/>
            <a:ext cx="265044" cy="68580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8B47B67-E83E-85C9-7A5E-96613681CCB3}"/>
              </a:ext>
            </a:extLst>
          </p:cNvPr>
          <p:cNvSpPr/>
          <p:nvPr/>
        </p:nvSpPr>
        <p:spPr>
          <a:xfrm>
            <a:off x="0" y="0"/>
            <a:ext cx="866786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para a Direita 31">
            <a:extLst>
              <a:ext uri="{FF2B5EF4-FFF2-40B4-BE49-F238E27FC236}">
                <a16:creationId xmlns:a16="http://schemas.microsoft.com/office/drawing/2014/main" id="{044EEA74-9947-B02F-EE5E-B2AFE1CD5554}"/>
              </a:ext>
            </a:extLst>
          </p:cNvPr>
          <p:cNvSpPr/>
          <p:nvPr/>
        </p:nvSpPr>
        <p:spPr>
          <a:xfrm>
            <a:off x="1049571" y="2170780"/>
            <a:ext cx="1463040" cy="1129085"/>
          </a:xfrm>
          <a:prstGeom prst="rightArrow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7340D0-5E6A-D43A-5386-2442788F3286}"/>
              </a:ext>
            </a:extLst>
          </p:cNvPr>
          <p:cNvSpPr/>
          <p:nvPr/>
        </p:nvSpPr>
        <p:spPr>
          <a:xfrm>
            <a:off x="2647783" y="1801434"/>
            <a:ext cx="2035533" cy="1979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ESTÍMULO</a:t>
            </a:r>
          </a:p>
        </p:txBody>
      </p:sp>
      <p:sp>
        <p:nvSpPr>
          <p:cNvPr id="34" name="Seta para a Direita 33">
            <a:extLst>
              <a:ext uri="{FF2B5EF4-FFF2-40B4-BE49-F238E27FC236}">
                <a16:creationId xmlns:a16="http://schemas.microsoft.com/office/drawing/2014/main" id="{A1F1557A-4796-E8E3-8121-883C419F9F15}"/>
              </a:ext>
            </a:extLst>
          </p:cNvPr>
          <p:cNvSpPr/>
          <p:nvPr/>
        </p:nvSpPr>
        <p:spPr>
          <a:xfrm>
            <a:off x="7540488" y="2192719"/>
            <a:ext cx="1463040" cy="1129085"/>
          </a:xfrm>
          <a:prstGeom prst="rightArrow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9E8FB8BE-3A6E-4CFB-7BAF-720312EBC469}"/>
              </a:ext>
            </a:extLst>
          </p:cNvPr>
          <p:cNvSpPr txBox="1"/>
          <p:nvPr/>
        </p:nvSpPr>
        <p:spPr>
          <a:xfrm>
            <a:off x="3205700" y="4092862"/>
            <a:ext cx="578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Livre arbítrio</a:t>
            </a:r>
          </a:p>
          <a:p>
            <a:pPr algn="ctr"/>
            <a:r>
              <a:rPr lang="pt-BR" dirty="0"/>
              <a:t>(dom humano da vontade independente)</a:t>
            </a: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7BF482AF-C6CA-8191-ECA6-D7C052AD7258}"/>
              </a:ext>
            </a:extLst>
          </p:cNvPr>
          <p:cNvGrpSpPr/>
          <p:nvPr/>
        </p:nvGrpSpPr>
        <p:grpSpPr>
          <a:xfrm>
            <a:off x="4923182" y="1554553"/>
            <a:ext cx="2377440" cy="2361537"/>
            <a:chOff x="4907281" y="1808921"/>
            <a:chExt cx="2377440" cy="2361537"/>
          </a:xfrm>
        </p:grpSpPr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A5ED6546-14D5-6340-2211-7290F9C6C61B}"/>
                </a:ext>
              </a:extLst>
            </p:cNvPr>
            <p:cNvGrpSpPr/>
            <p:nvPr/>
          </p:nvGrpSpPr>
          <p:grpSpPr>
            <a:xfrm>
              <a:off x="4907281" y="1808921"/>
              <a:ext cx="2377440" cy="2361537"/>
              <a:chOff x="4907281" y="1808921"/>
              <a:chExt cx="2377440" cy="236153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68FE5FC-7C13-848E-B892-0ACE5D7F5D6E}"/>
                  </a:ext>
                </a:extLst>
              </p:cNvPr>
              <p:cNvSpPr/>
              <p:nvPr/>
            </p:nvSpPr>
            <p:spPr>
              <a:xfrm>
                <a:off x="4907281" y="1808921"/>
                <a:ext cx="2377440" cy="2361537"/>
              </a:xfrm>
              <a:prstGeom prst="ellipse">
                <a:avLst/>
              </a:prstGeom>
              <a:solidFill>
                <a:schemeClr val="accent5">
                  <a:lumMod val="5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8EDB6D1-B6BA-C844-A11D-642D02BB6C3B}"/>
                  </a:ext>
                </a:extLst>
              </p:cNvPr>
              <p:cNvSpPr/>
              <p:nvPr/>
            </p:nvSpPr>
            <p:spPr>
              <a:xfrm>
                <a:off x="5098472" y="2005544"/>
                <a:ext cx="1995055" cy="197987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2A21EED-37EE-556C-AF0B-31251C8AC671}"/>
                  </a:ext>
                </a:extLst>
              </p:cNvPr>
              <p:cNvSpPr/>
              <p:nvPr/>
            </p:nvSpPr>
            <p:spPr>
              <a:xfrm>
                <a:off x="5265751" y="2144961"/>
                <a:ext cx="1660497" cy="17114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9099C3-943C-4803-4874-5CD9E25FFA55}"/>
                  </a:ext>
                </a:extLst>
              </p:cNvPr>
              <p:cNvSpPr/>
              <p:nvPr/>
            </p:nvSpPr>
            <p:spPr>
              <a:xfrm>
                <a:off x="5415498" y="2315607"/>
                <a:ext cx="1361001" cy="13920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749C212-7A9F-611B-D1F7-9FAC52C01CA9}"/>
                  </a:ext>
                </a:extLst>
              </p:cNvPr>
              <p:cNvSpPr/>
              <p:nvPr/>
            </p:nvSpPr>
            <p:spPr>
              <a:xfrm>
                <a:off x="5598285" y="2539820"/>
                <a:ext cx="995429" cy="95520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98E7491B-422A-98DD-A635-C0568060FF99}"/>
                </a:ext>
              </a:extLst>
            </p:cNvPr>
            <p:cNvSpPr txBox="1"/>
            <p:nvPr/>
          </p:nvSpPr>
          <p:spPr>
            <a:xfrm>
              <a:off x="5443994" y="2571691"/>
              <a:ext cx="12722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Liberdade para escolher</a:t>
              </a:r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CC2D3DBB-4C27-FC0D-70BF-AB540B12BE55}"/>
              </a:ext>
            </a:extLst>
          </p:cNvPr>
          <p:cNvSpPr/>
          <p:nvPr/>
        </p:nvSpPr>
        <p:spPr>
          <a:xfrm>
            <a:off x="9138700" y="1823373"/>
            <a:ext cx="2035533" cy="1979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RESPOSTA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8D4A175-6B58-A95C-B0F8-79AA18E1DE72}"/>
              </a:ext>
            </a:extLst>
          </p:cNvPr>
          <p:cNvSpPr txBox="1">
            <a:spLocks/>
          </p:cNvSpPr>
          <p:nvPr/>
        </p:nvSpPr>
        <p:spPr>
          <a:xfrm>
            <a:off x="1049571" y="5052322"/>
            <a:ext cx="3459382" cy="1251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Você pode escolher       um </a:t>
            </a:r>
            <a:r>
              <a:rPr lang="pt-BR" b="1" dirty="0"/>
              <a:t>comportamento proativo/protagonista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1845024-7033-3044-B2A8-207B64FDC93B}"/>
              </a:ext>
            </a:extLst>
          </p:cNvPr>
          <p:cNvSpPr txBox="1">
            <a:spLocks/>
          </p:cNvSpPr>
          <p:nvPr/>
        </p:nvSpPr>
        <p:spPr>
          <a:xfrm>
            <a:off x="4496744" y="5052322"/>
            <a:ext cx="3459382" cy="1251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ou pode escolher           um </a:t>
            </a:r>
            <a:r>
              <a:rPr lang="pt-BR" b="1" dirty="0"/>
              <a:t>comportamento agressivo/impulsivo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EAA214A-7BDD-243A-B2CE-EF1EF5756FC4}"/>
              </a:ext>
            </a:extLst>
          </p:cNvPr>
          <p:cNvSpPr txBox="1">
            <a:spLocks/>
          </p:cNvSpPr>
          <p:nvPr/>
        </p:nvSpPr>
        <p:spPr>
          <a:xfrm>
            <a:off x="7714851" y="5052322"/>
            <a:ext cx="3459382" cy="1251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ou pode, ainda, escolher um </a:t>
            </a:r>
            <a:r>
              <a:rPr lang="pt-BR" b="1" dirty="0"/>
              <a:t>comportamento passivo/vitimista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FF31F969-61F3-933E-792E-AA6C451CBB86}"/>
              </a:ext>
            </a:extLst>
          </p:cNvPr>
          <p:cNvSpPr txBox="1">
            <a:spLocks/>
          </p:cNvSpPr>
          <p:nvPr/>
        </p:nvSpPr>
        <p:spPr>
          <a:xfrm>
            <a:off x="984504" y="166645"/>
            <a:ext cx="8406384" cy="710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</a:rPr>
              <a:t>Você pode escolher o seu comportamento!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897A8AA-D4AF-4EEB-C224-93F1A3154B9C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18" name="Picture 3" descr="Balões de texto vazios">
              <a:extLst>
                <a:ext uri="{FF2B5EF4-FFF2-40B4-BE49-F238E27FC236}">
                  <a16:creationId xmlns:a16="http://schemas.microsoft.com/office/drawing/2014/main" id="{E942BCBF-F1A4-7D4D-8A56-8BE2401B11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19" name="Título 1">
              <a:extLst>
                <a:ext uri="{FF2B5EF4-FFF2-40B4-BE49-F238E27FC236}">
                  <a16:creationId xmlns:a16="http://schemas.microsoft.com/office/drawing/2014/main" id="{8001171E-D97C-0B2B-0180-337B2A3D0ECC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34456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1BF1E8AE-509D-4885-3349-8DDFFDE2325E}"/>
              </a:ext>
            </a:extLst>
          </p:cNvPr>
          <p:cNvSpPr/>
          <p:nvPr/>
        </p:nvSpPr>
        <p:spPr>
          <a:xfrm>
            <a:off x="1049571" y="2170780"/>
            <a:ext cx="1463040" cy="1129085"/>
          </a:xfrm>
          <a:prstGeom prst="rightArrow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03420A-464A-0657-EA77-62157B94F949}"/>
              </a:ext>
            </a:extLst>
          </p:cNvPr>
          <p:cNvSpPr/>
          <p:nvPr/>
        </p:nvSpPr>
        <p:spPr>
          <a:xfrm>
            <a:off x="2647783" y="1801434"/>
            <a:ext cx="2035533" cy="1979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ESTÍMULO</a:t>
            </a:r>
          </a:p>
        </p:txBody>
      </p:sp>
      <p:sp>
        <p:nvSpPr>
          <p:cNvPr id="14" name="Seta para a Direita 13">
            <a:extLst>
              <a:ext uri="{FF2B5EF4-FFF2-40B4-BE49-F238E27FC236}">
                <a16:creationId xmlns:a16="http://schemas.microsoft.com/office/drawing/2014/main" id="{D35D099A-2FC2-714F-1C40-D1A47D444068}"/>
              </a:ext>
            </a:extLst>
          </p:cNvPr>
          <p:cNvSpPr/>
          <p:nvPr/>
        </p:nvSpPr>
        <p:spPr>
          <a:xfrm>
            <a:off x="7540488" y="2192719"/>
            <a:ext cx="1463040" cy="1129085"/>
          </a:xfrm>
          <a:prstGeom prst="rightArrow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AC6B05-C45E-E05D-B4C5-56E94F5D0948}"/>
              </a:ext>
            </a:extLst>
          </p:cNvPr>
          <p:cNvSpPr/>
          <p:nvPr/>
        </p:nvSpPr>
        <p:spPr>
          <a:xfrm>
            <a:off x="9138700" y="1823373"/>
            <a:ext cx="2035533" cy="19798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RESPOSTA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3A196C4-E1D5-ACF1-997E-3BDB91A28AD8}"/>
              </a:ext>
            </a:extLst>
          </p:cNvPr>
          <p:cNvSpPr txBox="1"/>
          <p:nvPr/>
        </p:nvSpPr>
        <p:spPr>
          <a:xfrm>
            <a:off x="3205700" y="4092862"/>
            <a:ext cx="5780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Livre arbítrio</a:t>
            </a:r>
          </a:p>
          <a:p>
            <a:pPr algn="ctr"/>
            <a:r>
              <a:rPr lang="pt-BR" dirty="0"/>
              <a:t>(dom humano da vontade independente)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774FEA32-977E-B760-C925-2B2A5638DFAA}"/>
              </a:ext>
            </a:extLst>
          </p:cNvPr>
          <p:cNvGrpSpPr/>
          <p:nvPr/>
        </p:nvGrpSpPr>
        <p:grpSpPr>
          <a:xfrm>
            <a:off x="4923182" y="1554553"/>
            <a:ext cx="2377440" cy="2361537"/>
            <a:chOff x="4907281" y="1808921"/>
            <a:chExt cx="2377440" cy="2361537"/>
          </a:xfrm>
        </p:grpSpPr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40696B36-48D9-6EEF-4333-F3C128C772B4}"/>
                </a:ext>
              </a:extLst>
            </p:cNvPr>
            <p:cNvGrpSpPr/>
            <p:nvPr/>
          </p:nvGrpSpPr>
          <p:grpSpPr>
            <a:xfrm>
              <a:off x="4907281" y="1808921"/>
              <a:ext cx="2377440" cy="2361537"/>
              <a:chOff x="4907281" y="1808921"/>
              <a:chExt cx="2377440" cy="236153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544E51A-3D02-478B-EBEA-31DD87CE4D20}"/>
                  </a:ext>
                </a:extLst>
              </p:cNvPr>
              <p:cNvSpPr/>
              <p:nvPr/>
            </p:nvSpPr>
            <p:spPr>
              <a:xfrm>
                <a:off x="4907281" y="1808921"/>
                <a:ext cx="2377440" cy="2361537"/>
              </a:xfrm>
              <a:prstGeom prst="ellipse">
                <a:avLst/>
              </a:prstGeom>
              <a:solidFill>
                <a:schemeClr val="accent5">
                  <a:lumMod val="5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2B49AE-7442-4A11-8397-56AD1B65B531}"/>
                  </a:ext>
                </a:extLst>
              </p:cNvPr>
              <p:cNvSpPr/>
              <p:nvPr/>
            </p:nvSpPr>
            <p:spPr>
              <a:xfrm>
                <a:off x="5098472" y="2005544"/>
                <a:ext cx="1995055" cy="197987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E941979-1D07-332E-50B4-E5D7F554C286}"/>
                  </a:ext>
                </a:extLst>
              </p:cNvPr>
              <p:cNvSpPr/>
              <p:nvPr/>
            </p:nvSpPr>
            <p:spPr>
              <a:xfrm>
                <a:off x="5265751" y="2144961"/>
                <a:ext cx="1660497" cy="171142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C7AC6E4-A930-2728-973B-51EA4D3B227F}"/>
                  </a:ext>
                </a:extLst>
              </p:cNvPr>
              <p:cNvSpPr/>
              <p:nvPr/>
            </p:nvSpPr>
            <p:spPr>
              <a:xfrm>
                <a:off x="5415498" y="2315607"/>
                <a:ext cx="1361001" cy="139204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DD60D00-88BF-68AD-878D-2C6FF86E204A}"/>
                  </a:ext>
                </a:extLst>
              </p:cNvPr>
              <p:cNvSpPr/>
              <p:nvPr/>
            </p:nvSpPr>
            <p:spPr>
              <a:xfrm>
                <a:off x="5598285" y="2539820"/>
                <a:ext cx="995429" cy="95520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06779C3-C227-836F-99DB-AD20070C732E}"/>
                </a:ext>
              </a:extLst>
            </p:cNvPr>
            <p:cNvSpPr txBox="1"/>
            <p:nvPr/>
          </p:nvSpPr>
          <p:spPr>
            <a:xfrm>
              <a:off x="5443994" y="2571691"/>
              <a:ext cx="12722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Liberdade para escolher</a:t>
              </a:r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C003A-CA35-C16C-279C-A0ED2BECE198}"/>
              </a:ext>
            </a:extLst>
          </p:cNvPr>
          <p:cNvSpPr txBox="1">
            <a:spLocks/>
          </p:cNvSpPr>
          <p:nvPr/>
        </p:nvSpPr>
        <p:spPr>
          <a:xfrm>
            <a:off x="758928" y="5234987"/>
            <a:ext cx="5111364" cy="1251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800" dirty="0"/>
              <a:t>Ao final do dia,                                   </a:t>
            </a:r>
            <a:r>
              <a:rPr lang="pt-BR" sz="2800" b="1" dirty="0"/>
              <a:t>o que você terá produzido?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988DA00-7EF2-8EC1-CD4C-C63273A4538B}"/>
              </a:ext>
            </a:extLst>
          </p:cNvPr>
          <p:cNvSpPr txBox="1">
            <a:spLocks/>
          </p:cNvSpPr>
          <p:nvPr/>
        </p:nvSpPr>
        <p:spPr>
          <a:xfrm>
            <a:off x="5870292" y="5021376"/>
            <a:ext cx="4212402" cy="14653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2800" dirty="0"/>
              <a:t>O </a:t>
            </a:r>
            <a:r>
              <a:rPr lang="pt-BR" sz="2800" b="1" dirty="0"/>
              <a:t>comportamento escolhido </a:t>
            </a:r>
            <a:r>
              <a:rPr lang="pt-BR" sz="2800" dirty="0"/>
              <a:t>te levou em direção aos seus </a:t>
            </a:r>
            <a:r>
              <a:rPr lang="pt-BR" sz="2800" b="1" dirty="0"/>
              <a:t>objetivos</a:t>
            </a:r>
            <a:r>
              <a:rPr lang="pt-BR" sz="2800" dirty="0"/>
              <a:t>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AF12E84-1B48-7B84-8347-9E16472D5A00}"/>
              </a:ext>
            </a:extLst>
          </p:cNvPr>
          <p:cNvSpPr/>
          <p:nvPr/>
        </p:nvSpPr>
        <p:spPr>
          <a:xfrm>
            <a:off x="11926956" y="-8"/>
            <a:ext cx="265044" cy="68580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C28F3EE-ADB5-54B0-2EF3-F6F0E0D75B14}"/>
              </a:ext>
            </a:extLst>
          </p:cNvPr>
          <p:cNvSpPr/>
          <p:nvPr/>
        </p:nvSpPr>
        <p:spPr>
          <a:xfrm>
            <a:off x="0" y="0"/>
            <a:ext cx="866786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C0D81B2F-978C-3707-3F65-86265CDD419E}"/>
              </a:ext>
            </a:extLst>
          </p:cNvPr>
          <p:cNvSpPr txBox="1">
            <a:spLocks/>
          </p:cNvSpPr>
          <p:nvPr/>
        </p:nvSpPr>
        <p:spPr>
          <a:xfrm>
            <a:off x="984504" y="166645"/>
            <a:ext cx="8406384" cy="710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</a:rPr>
              <a:t>Você pode escolher o seu comportamento!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D6035FE-2C94-B080-75ED-7CA8F88D9741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7" name="Picture 3" descr="Balões de texto vazios">
              <a:extLst>
                <a:ext uri="{FF2B5EF4-FFF2-40B4-BE49-F238E27FC236}">
                  <a16:creationId xmlns:a16="http://schemas.microsoft.com/office/drawing/2014/main" id="{39B67B45-3C48-85DB-9CFC-17F003D33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4" name="Título 1">
              <a:extLst>
                <a:ext uri="{FF2B5EF4-FFF2-40B4-BE49-F238E27FC236}">
                  <a16:creationId xmlns:a16="http://schemas.microsoft.com/office/drawing/2014/main" id="{D35B1DBD-3331-1295-7D8C-8E04F8A85F18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99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34DDD5-2CF0-6C01-5A3B-6EC59B61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20" y="365734"/>
            <a:ext cx="7043531" cy="17334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sz="3600" b="1" dirty="0">
                <a:effectLst/>
              </a:rPr>
              <a:t>Quais as razões mais comuns que utilizamos quando não conseguimos entregar o que prometemos?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44866B1-9CF3-A1A2-D2A6-C33827FD9FD8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EF9385D-9435-1EF2-7575-D6C5CC98D90C}"/>
              </a:ext>
            </a:extLst>
          </p:cNvPr>
          <p:cNvSpPr/>
          <p:nvPr/>
        </p:nvSpPr>
        <p:spPr>
          <a:xfrm>
            <a:off x="11926528" y="-7"/>
            <a:ext cx="265472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13FA4C-F967-BAEA-8E42-8E4FC4D0B78E}"/>
              </a:ext>
            </a:extLst>
          </p:cNvPr>
          <p:cNvSpPr txBox="1"/>
          <p:nvPr/>
        </p:nvSpPr>
        <p:spPr>
          <a:xfrm rot="1454333">
            <a:off x="4865918" y="3238975"/>
            <a:ext cx="2886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rgbClr val="FF0000"/>
                </a:solidFill>
                <a:latin typeface="Rockwell Condensed" panose="02060603050405020104" pitchFamily="18" charset="77"/>
              </a:rPr>
              <a:t>E </a:t>
            </a:r>
            <a:r>
              <a:rPr lang="pt-BR" sz="9600" b="1" dirty="0" err="1">
                <a:latin typeface="Rockwell Condensed" panose="02060603050405020104" pitchFamily="18" charset="77"/>
              </a:rPr>
              <a:t>x</a:t>
            </a:r>
            <a:r>
              <a:rPr lang="pt-BR" sz="9600" b="1" dirty="0">
                <a:solidFill>
                  <a:srgbClr val="FF0000"/>
                </a:solidFill>
                <a:latin typeface="Rockwell Condensed" panose="02060603050405020104" pitchFamily="18" charset="77"/>
              </a:rPr>
              <a:t> </a:t>
            </a:r>
            <a:r>
              <a:rPr lang="pt-BR" sz="9600" b="1" dirty="0" err="1">
                <a:solidFill>
                  <a:srgbClr val="FF0000"/>
                </a:solidFill>
                <a:latin typeface="Rockwell Condensed" panose="02060603050405020104" pitchFamily="18" charset="77"/>
              </a:rPr>
              <a:t>I</a:t>
            </a:r>
            <a:endParaRPr lang="pt-BR" sz="9600" b="1" dirty="0">
              <a:solidFill>
                <a:srgbClr val="FF0000"/>
              </a:solidFill>
              <a:latin typeface="Rockwell Condensed" panose="02060603050405020104" pitchFamily="18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459D99-4E85-E987-EDD4-E9D4B3792429}"/>
              </a:ext>
            </a:extLst>
          </p:cNvPr>
          <p:cNvSpPr/>
          <p:nvPr/>
        </p:nvSpPr>
        <p:spPr>
          <a:xfrm rot="1200426">
            <a:off x="5024017" y="2814183"/>
            <a:ext cx="1028098" cy="172966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484245D-D0B8-E50B-3236-9E4E18052B07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6" name="Picture 3" descr="Balões de texto vazios">
              <a:extLst>
                <a:ext uri="{FF2B5EF4-FFF2-40B4-BE49-F238E27FC236}">
                  <a16:creationId xmlns:a16="http://schemas.microsoft.com/office/drawing/2014/main" id="{02A54E92-25AF-D99B-267A-49D6D3693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9F99AF1C-CF7C-DEBD-3D50-24CCCA36CE2A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479DBC3C-74A9-5EDB-E888-FB811E681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370" y="686699"/>
            <a:ext cx="1271947" cy="1271947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8D193C86-E2AC-54B4-00B4-8269EB3C95DB}"/>
              </a:ext>
            </a:extLst>
          </p:cNvPr>
          <p:cNvSpPr txBox="1">
            <a:spLocks/>
          </p:cNvSpPr>
          <p:nvPr/>
        </p:nvSpPr>
        <p:spPr>
          <a:xfrm>
            <a:off x="1235220" y="5706254"/>
            <a:ext cx="7530549" cy="786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4800" b="1" dirty="0"/>
              <a:t>Autorresponsabilidade...</a:t>
            </a:r>
            <a:endParaRPr lang="pt-BR" sz="5400" b="1" dirty="0"/>
          </a:p>
        </p:txBody>
      </p:sp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8A38EFEE-1713-B6F1-57EC-84860C89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199" y="5416409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0328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A1CAE9-4102-A9FC-F1E0-1AC046760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343" b="-1"/>
          <a:stretch/>
        </p:blipFill>
        <p:spPr>
          <a:xfrm>
            <a:off x="344130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15EACCCC-F7A7-281A-DD59-685EBBA41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8834" y="1917639"/>
            <a:ext cx="3822189" cy="302270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3200" dirty="0"/>
              <a:t>Quando você acha que o problema está “fora” de você, este é o principal problema!</a:t>
            </a:r>
          </a:p>
          <a:p>
            <a:pPr marL="0" indent="0" algn="r">
              <a:buNone/>
            </a:pPr>
            <a:r>
              <a:rPr lang="pt-BR" dirty="0">
                <a:effectLst/>
              </a:rPr>
              <a:t> </a:t>
            </a:r>
          </a:p>
          <a:p>
            <a:pPr marL="0" indent="0" algn="r">
              <a:buNone/>
            </a:pPr>
            <a:r>
              <a:rPr lang="pt-BR" b="1" i="1" dirty="0">
                <a:effectLst/>
              </a:rPr>
              <a:t>Stephen </a:t>
            </a:r>
            <a:r>
              <a:rPr lang="pt-BR" b="1" i="1" dirty="0" err="1">
                <a:effectLst/>
              </a:rPr>
              <a:t>Covey</a:t>
            </a:r>
            <a:endParaRPr lang="pt-BR" b="1" i="1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DE6B4E9-85E0-4EC8-37CF-A3BEA8725721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505E436-2050-D079-DECC-6AE31A456A92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AEF0EB9-BCC4-C4C4-1A42-96CE1319B28E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7" name="Picture 3" descr="Balões de texto vazios">
              <a:extLst>
                <a:ext uri="{FF2B5EF4-FFF2-40B4-BE49-F238E27FC236}">
                  <a16:creationId xmlns:a16="http://schemas.microsoft.com/office/drawing/2014/main" id="{FEEF32AA-9E8C-60D1-E9FD-2929076F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303B392D-068D-F7AD-5D37-1ACF782BB2FB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282C085F-F684-7FC2-27A9-426DC5D5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403" y="5358271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06103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B38A791-2B23-842D-48F8-8A8EDF843B9D}"/>
              </a:ext>
            </a:extLst>
          </p:cNvPr>
          <p:cNvSpPr/>
          <p:nvPr/>
        </p:nvSpPr>
        <p:spPr>
          <a:xfrm>
            <a:off x="7610168" y="0"/>
            <a:ext cx="4581832" cy="6858007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F4A27F9-236C-3C66-099A-95C2A9F41129}"/>
              </a:ext>
            </a:extLst>
          </p:cNvPr>
          <p:cNvSpPr/>
          <p:nvPr/>
        </p:nvSpPr>
        <p:spPr>
          <a:xfrm>
            <a:off x="-39328" y="0"/>
            <a:ext cx="3048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758A9F7-73A0-F5F9-DBF2-862DB648DB74}"/>
              </a:ext>
            </a:extLst>
          </p:cNvPr>
          <p:cNvSpPr/>
          <p:nvPr/>
        </p:nvSpPr>
        <p:spPr>
          <a:xfrm>
            <a:off x="11926956" y="0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D20E4F93-0921-B06F-1504-934D1483187B}"/>
              </a:ext>
            </a:extLst>
          </p:cNvPr>
          <p:cNvSpPr txBox="1">
            <a:spLocks/>
          </p:cNvSpPr>
          <p:nvPr/>
        </p:nvSpPr>
        <p:spPr>
          <a:xfrm rot="20960233">
            <a:off x="1724642" y="2031066"/>
            <a:ext cx="4275616" cy="2879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pt-BR" sz="3200" b="1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48787E6-7559-DD02-39FD-803364B7B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811" y="3011138"/>
            <a:ext cx="5313800" cy="3870546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BCDC6A7C-CFFB-6643-5E85-BFF493C8AB7F}"/>
              </a:ext>
            </a:extLst>
          </p:cNvPr>
          <p:cNvGrpSpPr/>
          <p:nvPr/>
        </p:nvGrpSpPr>
        <p:grpSpPr>
          <a:xfrm>
            <a:off x="269530" y="11"/>
            <a:ext cx="2191010" cy="1232441"/>
            <a:chOff x="10000990" y="11"/>
            <a:chExt cx="2191010" cy="1232441"/>
          </a:xfrm>
        </p:grpSpPr>
        <p:pic>
          <p:nvPicPr>
            <p:cNvPr id="12" name="Picture 3" descr="Balões de texto vazios">
              <a:extLst>
                <a:ext uri="{FF2B5EF4-FFF2-40B4-BE49-F238E27FC236}">
                  <a16:creationId xmlns:a16="http://schemas.microsoft.com/office/drawing/2014/main" id="{92DBE5BC-0D9B-BF53-00B7-F641C1241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31A35E01-0533-2375-C7C3-A67734AC29EA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3C3DE781-83E6-9835-D532-40780B11A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237" y="78823"/>
            <a:ext cx="1271947" cy="12719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9B4ECE-C75C-6275-0880-A40C0104C745}"/>
              </a:ext>
            </a:extLst>
          </p:cNvPr>
          <p:cNvSpPr txBox="1">
            <a:spLocks/>
          </p:cNvSpPr>
          <p:nvPr/>
        </p:nvSpPr>
        <p:spPr>
          <a:xfrm>
            <a:off x="2052154" y="2150812"/>
            <a:ext cx="3620591" cy="2556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600" b="1" dirty="0">
                <a:latin typeface="+mn-lt"/>
              </a:rPr>
              <a:t>A primeira batalha é a da nossa própria MENTE...</a:t>
            </a:r>
          </a:p>
        </p:txBody>
      </p:sp>
      <p:pic>
        <p:nvPicPr>
          <p:cNvPr id="3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1D2AB3C3-5339-9C30-48F4-722FFD76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53" y="5543457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76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B0A10B5A-315F-4751-BA35-34556B5D2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423049" cy="6858001"/>
            <a:chOff x="0" y="0"/>
            <a:chExt cx="6423049" cy="6858001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4A5DAC55-04A1-4AB4-A2C6-C859A915C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6018714" cy="6858000"/>
            </a:xfrm>
            <a:custGeom>
              <a:avLst/>
              <a:gdLst>
                <a:gd name="connsiteX0" fmla="*/ 0 w 6018714"/>
                <a:gd name="connsiteY0" fmla="*/ 6499477 h 6858000"/>
                <a:gd name="connsiteX1" fmla="*/ 248639 w 6018714"/>
                <a:gd name="connsiteY1" fmla="*/ 6701197 h 6858000"/>
                <a:gd name="connsiteX2" fmla="*/ 392359 w 6018714"/>
                <a:gd name="connsiteY2" fmla="*/ 6814935 h 6858000"/>
                <a:gd name="connsiteX3" fmla="*/ 448656 w 6018714"/>
                <a:gd name="connsiteY3" fmla="*/ 6858000 h 6858000"/>
                <a:gd name="connsiteX4" fmla="*/ 0 w 6018714"/>
                <a:gd name="connsiteY4" fmla="*/ 6858000 h 6858000"/>
                <a:gd name="connsiteX5" fmla="*/ 998246 w 6018714"/>
                <a:gd name="connsiteY5" fmla="*/ 0 h 6858000"/>
                <a:gd name="connsiteX6" fmla="*/ 1984114 w 6018714"/>
                <a:gd name="connsiteY6" fmla="*/ 0 h 6858000"/>
                <a:gd name="connsiteX7" fmla="*/ 2011390 w 6018714"/>
                <a:gd name="connsiteY7" fmla="*/ 2333 h 6858000"/>
                <a:gd name="connsiteX8" fmla="*/ 4182319 w 6018714"/>
                <a:gd name="connsiteY8" fmla="*/ 838030 h 6858000"/>
                <a:gd name="connsiteX9" fmla="*/ 4785565 w 6018714"/>
                <a:gd name="connsiteY9" fmla="*/ 1338564 h 6858000"/>
                <a:gd name="connsiteX10" fmla="*/ 5695308 w 6018714"/>
                <a:gd name="connsiteY10" fmla="*/ 2616232 h 6858000"/>
                <a:gd name="connsiteX11" fmla="*/ 5937944 w 6018714"/>
                <a:gd name="connsiteY11" fmla="*/ 3368583 h 6858000"/>
                <a:gd name="connsiteX12" fmla="*/ 6018677 w 6018714"/>
                <a:gd name="connsiteY12" fmla="*/ 4153681 h 6858000"/>
                <a:gd name="connsiteX13" fmla="*/ 5990165 w 6018714"/>
                <a:gd name="connsiteY13" fmla="*/ 4557147 h 6858000"/>
                <a:gd name="connsiteX14" fmla="*/ 5982312 w 6018714"/>
                <a:gd name="connsiteY14" fmla="*/ 4607451 h 6858000"/>
                <a:gd name="connsiteX15" fmla="*/ 5972856 w 6018714"/>
                <a:gd name="connsiteY15" fmla="*/ 4657609 h 6858000"/>
                <a:gd name="connsiteX16" fmla="*/ 5951328 w 6018714"/>
                <a:gd name="connsiteY16" fmla="*/ 4757628 h 6858000"/>
                <a:gd name="connsiteX17" fmla="*/ 5893141 w 6018714"/>
                <a:gd name="connsiteY17" fmla="*/ 4953827 h 6858000"/>
                <a:gd name="connsiteX18" fmla="*/ 5817644 w 6018714"/>
                <a:gd name="connsiteY18" fmla="*/ 5141915 h 6858000"/>
                <a:gd name="connsiteX19" fmla="*/ 5728909 w 6018714"/>
                <a:gd name="connsiteY19" fmla="*/ 5322626 h 6858000"/>
                <a:gd name="connsiteX20" fmla="*/ 5532095 w 6018714"/>
                <a:gd name="connsiteY20" fmla="*/ 5663839 h 6858000"/>
                <a:gd name="connsiteX21" fmla="*/ 5330043 w 6018714"/>
                <a:gd name="connsiteY21" fmla="*/ 5988236 h 6858000"/>
                <a:gd name="connsiteX22" fmla="*/ 5232580 w 6018714"/>
                <a:gd name="connsiteY22" fmla="*/ 6146081 h 6858000"/>
                <a:gd name="connsiteX23" fmla="*/ 5183269 w 6018714"/>
                <a:gd name="connsiteY23" fmla="*/ 6227660 h 6858000"/>
                <a:gd name="connsiteX24" fmla="*/ 5131628 w 6018714"/>
                <a:gd name="connsiteY24" fmla="*/ 6311451 h 6858000"/>
                <a:gd name="connsiteX25" fmla="*/ 4910811 w 6018714"/>
                <a:gd name="connsiteY25" fmla="*/ 6641009 h 6858000"/>
                <a:gd name="connsiteX26" fmla="*/ 4788885 w 6018714"/>
                <a:gd name="connsiteY26" fmla="*/ 6800448 h 6858000"/>
                <a:gd name="connsiteX27" fmla="*/ 4739213 w 6018714"/>
                <a:gd name="connsiteY27" fmla="*/ 6858000 h 6858000"/>
                <a:gd name="connsiteX28" fmla="*/ 3950454 w 6018714"/>
                <a:gd name="connsiteY28" fmla="*/ 6858000 h 6858000"/>
                <a:gd name="connsiteX29" fmla="*/ 4012997 w 6018714"/>
                <a:gd name="connsiteY29" fmla="*/ 6806378 h 6858000"/>
                <a:gd name="connsiteX30" fmla="*/ 4268871 w 6018714"/>
                <a:gd name="connsiteY30" fmla="*/ 6566512 h 6858000"/>
                <a:gd name="connsiteX31" fmla="*/ 4750072 w 6018714"/>
                <a:gd name="connsiteY31" fmla="*/ 6033375 h 6858000"/>
                <a:gd name="connsiteX32" fmla="*/ 4806075 w 6018714"/>
                <a:gd name="connsiteY32" fmla="*/ 5961092 h 6858000"/>
                <a:gd name="connsiteX33" fmla="*/ 4863244 w 6018714"/>
                <a:gd name="connsiteY33" fmla="*/ 5885856 h 6858000"/>
                <a:gd name="connsiteX34" fmla="*/ 4982235 w 6018714"/>
                <a:gd name="connsiteY34" fmla="*/ 5732288 h 6858000"/>
                <a:gd name="connsiteX35" fmla="*/ 5221526 w 6018714"/>
                <a:gd name="connsiteY35" fmla="*/ 5438135 h 6858000"/>
                <a:gd name="connsiteX36" fmla="*/ 5442633 w 6018714"/>
                <a:gd name="connsiteY36" fmla="*/ 5146193 h 6858000"/>
                <a:gd name="connsiteX37" fmla="*/ 5538350 w 6018714"/>
                <a:gd name="connsiteY37" fmla="*/ 4995133 h 6858000"/>
                <a:gd name="connsiteX38" fmla="*/ 5621702 w 6018714"/>
                <a:gd name="connsiteY38" fmla="*/ 4839205 h 6858000"/>
                <a:gd name="connsiteX39" fmla="*/ 5741275 w 6018714"/>
                <a:gd name="connsiteY39" fmla="*/ 4507728 h 6858000"/>
                <a:gd name="connsiteX40" fmla="*/ 5781714 w 6018714"/>
                <a:gd name="connsiteY40" fmla="*/ 4153681 h 6858000"/>
                <a:gd name="connsiteX41" fmla="*/ 5685706 w 6018714"/>
                <a:gd name="connsiteY41" fmla="*/ 3428918 h 6858000"/>
                <a:gd name="connsiteX42" fmla="*/ 5422122 w 6018714"/>
                <a:gd name="connsiteY42" fmla="*/ 2750328 h 6858000"/>
                <a:gd name="connsiteX43" fmla="*/ 5033730 w 6018714"/>
                <a:gd name="connsiteY43" fmla="*/ 2136204 h 6858000"/>
                <a:gd name="connsiteX44" fmla="*/ 4542784 w 6018714"/>
                <a:gd name="connsiteY44" fmla="*/ 1601886 h 6858000"/>
                <a:gd name="connsiteX45" fmla="*/ 2668605 w 6018714"/>
                <a:gd name="connsiteY45" fmla="*/ 539746 h 6858000"/>
                <a:gd name="connsiteX46" fmla="*/ 1965570 w 6018714"/>
                <a:gd name="connsiteY46" fmla="*/ 389865 h 6858000"/>
                <a:gd name="connsiteX47" fmla="*/ 1249006 w 6018714"/>
                <a:gd name="connsiteY47" fmla="*/ 363461 h 6858000"/>
                <a:gd name="connsiteX48" fmla="*/ 542188 w 6018714"/>
                <a:gd name="connsiteY48" fmla="*/ 465544 h 6858000"/>
                <a:gd name="connsiteX49" fmla="*/ 37349 w 6018714"/>
                <a:gd name="connsiteY49" fmla="*/ 636266 h 6858000"/>
                <a:gd name="connsiteX50" fmla="*/ 0 w 6018714"/>
                <a:gd name="connsiteY50" fmla="*/ 653785 h 6858000"/>
                <a:gd name="connsiteX51" fmla="*/ 0 w 6018714"/>
                <a:gd name="connsiteY51" fmla="*/ 255198 h 6858000"/>
                <a:gd name="connsiteX52" fmla="*/ 167136 w 6018714"/>
                <a:gd name="connsiteY52" fmla="*/ 188295 h 6858000"/>
                <a:gd name="connsiteX53" fmla="*/ 451417 w 6018714"/>
                <a:gd name="connsiteY53" fmla="*/ 101466 h 6858000"/>
                <a:gd name="connsiteX54" fmla="*/ 836914 w 6018714"/>
                <a:gd name="connsiteY54" fmla="*/ 213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18714" h="6858000">
                  <a:moveTo>
                    <a:pt x="0" y="6499477"/>
                  </a:moveTo>
                  <a:lnTo>
                    <a:pt x="248639" y="6701197"/>
                  </a:lnTo>
                  <a:cubicBezTo>
                    <a:pt x="296496" y="6739700"/>
                    <a:pt x="344500" y="6777613"/>
                    <a:pt x="392359" y="6814935"/>
                  </a:cubicBezTo>
                  <a:lnTo>
                    <a:pt x="448656" y="6858000"/>
                  </a:lnTo>
                  <a:lnTo>
                    <a:pt x="0" y="6858000"/>
                  </a:lnTo>
                  <a:close/>
                  <a:moveTo>
                    <a:pt x="998246" y="0"/>
                  </a:moveTo>
                  <a:lnTo>
                    <a:pt x="1984114" y="0"/>
                  </a:lnTo>
                  <a:lnTo>
                    <a:pt x="2011390" y="2333"/>
                  </a:lnTo>
                  <a:cubicBezTo>
                    <a:pt x="2791770" y="95667"/>
                    <a:pt x="3537428" y="382707"/>
                    <a:pt x="4182319" y="838030"/>
                  </a:cubicBezTo>
                  <a:cubicBezTo>
                    <a:pt x="4396386" y="988089"/>
                    <a:pt x="4598134" y="1155477"/>
                    <a:pt x="4785565" y="1338564"/>
                  </a:cubicBezTo>
                  <a:cubicBezTo>
                    <a:pt x="5159266" y="1705003"/>
                    <a:pt x="5477110" y="2135318"/>
                    <a:pt x="5695308" y="2616232"/>
                  </a:cubicBezTo>
                  <a:cubicBezTo>
                    <a:pt x="5803975" y="2856910"/>
                    <a:pt x="5885376" y="3109302"/>
                    <a:pt x="5937944" y="3368583"/>
                  </a:cubicBezTo>
                  <a:cubicBezTo>
                    <a:pt x="5990936" y="3626845"/>
                    <a:pt x="6017985" y="3889887"/>
                    <a:pt x="6018677" y="4153681"/>
                  </a:cubicBezTo>
                  <a:cubicBezTo>
                    <a:pt x="6019393" y="4288706"/>
                    <a:pt x="6009862" y="4423598"/>
                    <a:pt x="5990165" y="4557147"/>
                  </a:cubicBezTo>
                  <a:lnTo>
                    <a:pt x="5982312" y="4607451"/>
                  </a:lnTo>
                  <a:lnTo>
                    <a:pt x="5972856" y="4657609"/>
                  </a:lnTo>
                  <a:cubicBezTo>
                    <a:pt x="5966601" y="4691096"/>
                    <a:pt x="5959037" y="4724287"/>
                    <a:pt x="5951328" y="4757628"/>
                  </a:cubicBezTo>
                  <a:cubicBezTo>
                    <a:pt x="5934889" y="4823863"/>
                    <a:pt x="5915834" y="4890100"/>
                    <a:pt x="5893141" y="4953827"/>
                  </a:cubicBezTo>
                  <a:cubicBezTo>
                    <a:pt x="5870448" y="5017556"/>
                    <a:pt x="5845282" y="5080252"/>
                    <a:pt x="5817644" y="5141915"/>
                  </a:cubicBezTo>
                  <a:cubicBezTo>
                    <a:pt x="5790005" y="5203578"/>
                    <a:pt x="5760040" y="5263619"/>
                    <a:pt x="5728909" y="5322626"/>
                  </a:cubicBezTo>
                  <a:cubicBezTo>
                    <a:pt x="5666505" y="5440642"/>
                    <a:pt x="5599591" y="5553937"/>
                    <a:pt x="5532095" y="5663839"/>
                  </a:cubicBezTo>
                  <a:lnTo>
                    <a:pt x="5330043" y="5988236"/>
                  </a:lnTo>
                  <a:cubicBezTo>
                    <a:pt x="5297022" y="6041195"/>
                    <a:pt x="5264148" y="6093565"/>
                    <a:pt x="5232580" y="6146081"/>
                  </a:cubicBezTo>
                  <a:lnTo>
                    <a:pt x="5183269" y="6227660"/>
                  </a:lnTo>
                  <a:cubicBezTo>
                    <a:pt x="5166103" y="6255541"/>
                    <a:pt x="5149375" y="6283717"/>
                    <a:pt x="5131628" y="6311451"/>
                  </a:cubicBezTo>
                  <a:cubicBezTo>
                    <a:pt x="5062676" y="6423417"/>
                    <a:pt x="4988635" y="6533174"/>
                    <a:pt x="4910811" y="6641009"/>
                  </a:cubicBezTo>
                  <a:cubicBezTo>
                    <a:pt x="4871725" y="6695377"/>
                    <a:pt x="4831064" y="6748547"/>
                    <a:pt x="4788885" y="6800448"/>
                  </a:cubicBezTo>
                  <a:lnTo>
                    <a:pt x="4739213" y="6858000"/>
                  </a:lnTo>
                  <a:lnTo>
                    <a:pt x="3950454" y="6858000"/>
                  </a:lnTo>
                  <a:lnTo>
                    <a:pt x="4012997" y="6806378"/>
                  </a:lnTo>
                  <a:cubicBezTo>
                    <a:pt x="4100089" y="6729374"/>
                    <a:pt x="4185375" y="6649419"/>
                    <a:pt x="4268871" y="6566512"/>
                  </a:cubicBezTo>
                  <a:cubicBezTo>
                    <a:pt x="4439315" y="6398398"/>
                    <a:pt x="4599980" y="6220387"/>
                    <a:pt x="4750072" y="6033375"/>
                  </a:cubicBezTo>
                  <a:cubicBezTo>
                    <a:pt x="4769418" y="6009920"/>
                    <a:pt x="4787311" y="5985138"/>
                    <a:pt x="4806075" y="5961092"/>
                  </a:cubicBezTo>
                  <a:lnTo>
                    <a:pt x="4863244" y="5885856"/>
                  </a:lnTo>
                  <a:cubicBezTo>
                    <a:pt x="4902520" y="5833635"/>
                    <a:pt x="4942184" y="5782445"/>
                    <a:pt x="4982235" y="5732288"/>
                  </a:cubicBezTo>
                  <a:cubicBezTo>
                    <a:pt x="5061513" y="5631533"/>
                    <a:pt x="5143556" y="5534760"/>
                    <a:pt x="5221526" y="5438135"/>
                  </a:cubicBezTo>
                  <a:cubicBezTo>
                    <a:pt x="5299495" y="5341509"/>
                    <a:pt x="5374846" y="5245326"/>
                    <a:pt x="5442633" y="5146193"/>
                  </a:cubicBezTo>
                  <a:cubicBezTo>
                    <a:pt x="5476091" y="5096480"/>
                    <a:pt x="5508530" y="5046176"/>
                    <a:pt x="5538350" y="4995133"/>
                  </a:cubicBezTo>
                  <a:cubicBezTo>
                    <a:pt x="5568171" y="4944091"/>
                    <a:pt x="5596245" y="4892164"/>
                    <a:pt x="5621702" y="4839205"/>
                  </a:cubicBezTo>
                  <a:cubicBezTo>
                    <a:pt x="5673203" y="4733405"/>
                    <a:pt x="5713291" y="4622262"/>
                    <a:pt x="5741275" y="4507728"/>
                  </a:cubicBezTo>
                  <a:cubicBezTo>
                    <a:pt x="5767878" y="4391630"/>
                    <a:pt x="5781445" y="4272861"/>
                    <a:pt x="5781714" y="4153681"/>
                  </a:cubicBezTo>
                  <a:cubicBezTo>
                    <a:pt x="5781640" y="3908842"/>
                    <a:pt x="5749352" y="3665096"/>
                    <a:pt x="5685706" y="3428918"/>
                  </a:cubicBezTo>
                  <a:cubicBezTo>
                    <a:pt x="5621295" y="3194067"/>
                    <a:pt x="5532959" y="2966636"/>
                    <a:pt x="5422122" y="2750328"/>
                  </a:cubicBezTo>
                  <a:cubicBezTo>
                    <a:pt x="5312356" y="2533473"/>
                    <a:pt x="5182293" y="2327817"/>
                    <a:pt x="5033730" y="2136204"/>
                  </a:cubicBezTo>
                  <a:cubicBezTo>
                    <a:pt x="4885345" y="1944281"/>
                    <a:pt x="4721094" y="1765530"/>
                    <a:pt x="4542784" y="1601886"/>
                  </a:cubicBezTo>
                  <a:cubicBezTo>
                    <a:pt x="4001273" y="1114380"/>
                    <a:pt x="3361806" y="751985"/>
                    <a:pt x="2668605" y="539746"/>
                  </a:cubicBezTo>
                  <a:cubicBezTo>
                    <a:pt x="2438667" y="470493"/>
                    <a:pt x="2203536" y="420366"/>
                    <a:pt x="1965570" y="389865"/>
                  </a:cubicBezTo>
                  <a:cubicBezTo>
                    <a:pt x="1727936" y="359890"/>
                    <a:pt x="1488166" y="351053"/>
                    <a:pt x="1249006" y="363461"/>
                  </a:cubicBezTo>
                  <a:cubicBezTo>
                    <a:pt x="1010718" y="374400"/>
                    <a:pt x="774017" y="408587"/>
                    <a:pt x="542188" y="465544"/>
                  </a:cubicBezTo>
                  <a:cubicBezTo>
                    <a:pt x="369418" y="508120"/>
                    <a:pt x="200552" y="565242"/>
                    <a:pt x="37349" y="636266"/>
                  </a:cubicBezTo>
                  <a:lnTo>
                    <a:pt x="0" y="653785"/>
                  </a:lnTo>
                  <a:lnTo>
                    <a:pt x="0" y="255198"/>
                  </a:lnTo>
                  <a:lnTo>
                    <a:pt x="167136" y="188295"/>
                  </a:lnTo>
                  <a:cubicBezTo>
                    <a:pt x="260597" y="155379"/>
                    <a:pt x="355437" y="126405"/>
                    <a:pt x="451417" y="101466"/>
                  </a:cubicBezTo>
                  <a:cubicBezTo>
                    <a:pt x="578649" y="68513"/>
                    <a:pt x="707299" y="41799"/>
                    <a:pt x="836914" y="2139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A7370387-C8AA-4FC4-B636-C83BA7921D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834"/>
              <a:ext cx="6015920" cy="6819166"/>
            </a:xfrm>
            <a:custGeom>
              <a:avLst/>
              <a:gdLst>
                <a:gd name="connsiteX0" fmla="*/ 0 w 6015920"/>
                <a:gd name="connsiteY0" fmla="*/ 6143989 h 6819166"/>
                <a:gd name="connsiteX1" fmla="*/ 134018 w 6015920"/>
                <a:gd name="connsiteY1" fmla="*/ 6248665 h 6819166"/>
                <a:gd name="connsiteX2" fmla="*/ 880799 w 6015920"/>
                <a:gd name="connsiteY2" fmla="*/ 6790482 h 6819166"/>
                <a:gd name="connsiteX3" fmla="*/ 929680 w 6015920"/>
                <a:gd name="connsiteY3" fmla="*/ 6819166 h 6819166"/>
                <a:gd name="connsiteX4" fmla="*/ 0 w 6015920"/>
                <a:gd name="connsiteY4" fmla="*/ 6819166 h 6819166"/>
                <a:gd name="connsiteX5" fmla="*/ 1408589 w 6015920"/>
                <a:gd name="connsiteY5" fmla="*/ 0 h 6819166"/>
                <a:gd name="connsiteX6" fmla="*/ 1409171 w 6015920"/>
                <a:gd name="connsiteY6" fmla="*/ 294 h 6819166"/>
                <a:gd name="connsiteX7" fmla="*/ 6015920 w 6015920"/>
                <a:gd name="connsiteY7" fmla="*/ 4129828 h 6819166"/>
                <a:gd name="connsiteX8" fmla="*/ 5101088 w 6015920"/>
                <a:gd name="connsiteY8" fmla="*/ 6096419 h 6819166"/>
                <a:gd name="connsiteX9" fmla="*/ 4546786 w 6015920"/>
                <a:gd name="connsiteY9" fmla="*/ 6797679 h 6819166"/>
                <a:gd name="connsiteX10" fmla="*/ 4525032 w 6015920"/>
                <a:gd name="connsiteY10" fmla="*/ 6819166 h 6819166"/>
                <a:gd name="connsiteX11" fmla="*/ 3362009 w 6015920"/>
                <a:gd name="connsiteY11" fmla="*/ 6819166 h 6819166"/>
                <a:gd name="connsiteX12" fmla="*/ 3559506 w 6015920"/>
                <a:gd name="connsiteY12" fmla="*/ 6694254 h 6819166"/>
                <a:gd name="connsiteX13" fmla="*/ 4499295 w 6015920"/>
                <a:gd name="connsiteY13" fmla="*/ 5685109 h 6819166"/>
                <a:gd name="connsiteX14" fmla="*/ 4763752 w 6015920"/>
                <a:gd name="connsiteY14" fmla="*/ 5310428 h 6819166"/>
                <a:gd name="connsiteX15" fmla="*/ 5288592 w 6015920"/>
                <a:gd name="connsiteY15" fmla="*/ 4129828 h 6819166"/>
                <a:gd name="connsiteX16" fmla="*/ 4971477 w 6015920"/>
                <a:gd name="connsiteY16" fmla="*/ 2858526 h 6819166"/>
                <a:gd name="connsiteX17" fmla="*/ 4096938 w 6015920"/>
                <a:gd name="connsiteY17" fmla="*/ 1766138 h 6819166"/>
                <a:gd name="connsiteX18" fmla="*/ 2832696 w 6015920"/>
                <a:gd name="connsiteY18" fmla="*/ 1008719 h 6819166"/>
                <a:gd name="connsiteX19" fmla="*/ 1409171 w 6015920"/>
                <a:gd name="connsiteY19" fmla="*/ 732948 h 6819166"/>
                <a:gd name="connsiteX20" fmla="*/ 189877 w 6015920"/>
                <a:gd name="connsiteY20" fmla="*/ 989377 h 6819166"/>
                <a:gd name="connsiteX21" fmla="*/ 0 w 6015920"/>
                <a:gd name="connsiteY21" fmla="*/ 1091881 h 6819166"/>
                <a:gd name="connsiteX22" fmla="*/ 0 w 6015920"/>
                <a:gd name="connsiteY22" fmla="*/ 273645 h 6819166"/>
                <a:gd name="connsiteX23" fmla="*/ 53152 w 6015920"/>
                <a:gd name="connsiteY23" fmla="*/ 250589 h 6819166"/>
                <a:gd name="connsiteX24" fmla="*/ 1408589 w 6015920"/>
                <a:gd name="connsiteY24" fmla="*/ 0 h 6819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015920" h="6819166">
                  <a:moveTo>
                    <a:pt x="0" y="6143989"/>
                  </a:moveTo>
                  <a:lnTo>
                    <a:pt x="134018" y="6248665"/>
                  </a:lnTo>
                  <a:cubicBezTo>
                    <a:pt x="404095" y="6461250"/>
                    <a:pt x="645672" y="6645215"/>
                    <a:pt x="880799" y="6790482"/>
                  </a:cubicBezTo>
                  <a:lnTo>
                    <a:pt x="929680" y="6819166"/>
                  </a:lnTo>
                  <a:lnTo>
                    <a:pt x="0" y="6819166"/>
                  </a:lnTo>
                  <a:close/>
                  <a:moveTo>
                    <a:pt x="1408589" y="0"/>
                  </a:moveTo>
                  <a:lnTo>
                    <a:pt x="1409171" y="294"/>
                  </a:lnTo>
                  <a:cubicBezTo>
                    <a:pt x="3696325" y="294"/>
                    <a:pt x="6015920" y="1849221"/>
                    <a:pt x="6015920" y="4129828"/>
                  </a:cubicBezTo>
                  <a:cubicBezTo>
                    <a:pt x="6015920" y="4985129"/>
                    <a:pt x="5545048" y="5437324"/>
                    <a:pt x="5101088" y="6096419"/>
                  </a:cubicBezTo>
                  <a:cubicBezTo>
                    <a:pt x="4927721" y="6353993"/>
                    <a:pt x="4744312" y="6588925"/>
                    <a:pt x="4546786" y="6797679"/>
                  </a:cubicBezTo>
                  <a:lnTo>
                    <a:pt x="4525032" y="6819166"/>
                  </a:lnTo>
                  <a:lnTo>
                    <a:pt x="3362009" y="6819166"/>
                  </a:lnTo>
                  <a:lnTo>
                    <a:pt x="3559506" y="6694254"/>
                  </a:lnTo>
                  <a:cubicBezTo>
                    <a:pt x="3895644" y="6458563"/>
                    <a:pt x="4202210" y="6126161"/>
                    <a:pt x="4499295" y="5685109"/>
                  </a:cubicBezTo>
                  <a:cubicBezTo>
                    <a:pt x="4589775" y="5550592"/>
                    <a:pt x="4678218" y="5428532"/>
                    <a:pt x="4763752" y="5310428"/>
                  </a:cubicBezTo>
                  <a:cubicBezTo>
                    <a:pt x="5118251" y="4820868"/>
                    <a:pt x="5288592" y="4566198"/>
                    <a:pt x="5288592" y="4129828"/>
                  </a:cubicBezTo>
                  <a:cubicBezTo>
                    <a:pt x="5288592" y="3696828"/>
                    <a:pt x="5181966" y="3269106"/>
                    <a:pt x="4971477" y="2858526"/>
                  </a:cubicBezTo>
                  <a:cubicBezTo>
                    <a:pt x="4765643" y="2456885"/>
                    <a:pt x="4471366" y="2089240"/>
                    <a:pt x="4096938" y="1766138"/>
                  </a:cubicBezTo>
                  <a:cubicBezTo>
                    <a:pt x="3720910" y="1443697"/>
                    <a:pt x="3293474" y="1187604"/>
                    <a:pt x="2832696" y="1008719"/>
                  </a:cubicBezTo>
                  <a:cubicBezTo>
                    <a:pt x="2360806" y="825703"/>
                    <a:pt x="1881933" y="732948"/>
                    <a:pt x="1409171" y="732948"/>
                  </a:cubicBezTo>
                  <a:cubicBezTo>
                    <a:pt x="963609" y="732948"/>
                    <a:pt x="553251" y="819255"/>
                    <a:pt x="189877" y="989377"/>
                  </a:cubicBezTo>
                  <a:lnTo>
                    <a:pt x="0" y="1091881"/>
                  </a:lnTo>
                  <a:lnTo>
                    <a:pt x="0" y="273645"/>
                  </a:lnTo>
                  <a:lnTo>
                    <a:pt x="53152" y="250589"/>
                  </a:lnTo>
                  <a:cubicBezTo>
                    <a:pt x="457881" y="88474"/>
                    <a:pt x="911201" y="0"/>
                    <a:pt x="1408589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3C2B3B-4414-484B-8914-7CB1873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9880"/>
              <a:ext cx="5997097" cy="6768121"/>
            </a:xfrm>
            <a:custGeom>
              <a:avLst/>
              <a:gdLst>
                <a:gd name="connsiteX0" fmla="*/ 0 w 5997097"/>
                <a:gd name="connsiteY0" fmla="*/ 5929955 h 6768121"/>
                <a:gd name="connsiteX1" fmla="*/ 204947 w 5997097"/>
                <a:gd name="connsiteY1" fmla="*/ 6088753 h 6768121"/>
                <a:gd name="connsiteX2" fmla="*/ 1135927 w 5997097"/>
                <a:gd name="connsiteY2" fmla="*/ 6730112 h 6768121"/>
                <a:gd name="connsiteX3" fmla="*/ 1219620 w 5997097"/>
                <a:gd name="connsiteY3" fmla="*/ 6768121 h 6768121"/>
                <a:gd name="connsiteX4" fmla="*/ 0 w 5997097"/>
                <a:gd name="connsiteY4" fmla="*/ 6768121 h 6768121"/>
                <a:gd name="connsiteX5" fmla="*/ 1389767 w 5997097"/>
                <a:gd name="connsiteY5" fmla="*/ 0 h 6768121"/>
                <a:gd name="connsiteX6" fmla="*/ 1390348 w 5997097"/>
                <a:gd name="connsiteY6" fmla="*/ 292 h 6768121"/>
                <a:gd name="connsiteX7" fmla="*/ 5997097 w 5997097"/>
                <a:gd name="connsiteY7" fmla="*/ 4099802 h 6768121"/>
                <a:gd name="connsiteX8" fmla="*/ 5082265 w 5997097"/>
                <a:gd name="connsiteY8" fmla="*/ 6052096 h 6768121"/>
                <a:gd name="connsiteX9" fmla="*/ 4527964 w 5997097"/>
                <a:gd name="connsiteY9" fmla="*/ 6748257 h 6768121"/>
                <a:gd name="connsiteX10" fmla="*/ 4507706 w 5997097"/>
                <a:gd name="connsiteY10" fmla="*/ 6768121 h 6768121"/>
                <a:gd name="connsiteX11" fmla="*/ 3011909 w 5997097"/>
                <a:gd name="connsiteY11" fmla="*/ 6768121 h 6768121"/>
                <a:gd name="connsiteX12" fmla="*/ 3041514 w 5997097"/>
                <a:gd name="connsiteY12" fmla="*/ 6756841 h 6768121"/>
                <a:gd name="connsiteX13" fmla="*/ 3339587 w 5997097"/>
                <a:gd name="connsiteY13" fmla="*/ 6603120 h 6768121"/>
                <a:gd name="connsiteX14" fmla="*/ 4359591 w 5997097"/>
                <a:gd name="connsiteY14" fmla="*/ 5561878 h 6768121"/>
                <a:gd name="connsiteX15" fmla="*/ 4626956 w 5997097"/>
                <a:gd name="connsiteY15" fmla="*/ 5185850 h 6768121"/>
                <a:gd name="connsiteX16" fmla="*/ 5124303 w 5997097"/>
                <a:gd name="connsiteY16" fmla="*/ 4099802 h 6768121"/>
                <a:gd name="connsiteX17" fmla="*/ 4823481 w 5997097"/>
                <a:gd name="connsiteY17" fmla="*/ 2904512 h 6768121"/>
                <a:gd name="connsiteX18" fmla="*/ 3983561 w 5997097"/>
                <a:gd name="connsiteY18" fmla="*/ 1863706 h 6768121"/>
                <a:gd name="connsiteX19" fmla="*/ 2761651 w 5997097"/>
                <a:gd name="connsiteY19" fmla="*/ 1136378 h 6768121"/>
                <a:gd name="connsiteX20" fmla="*/ 1390348 w 5997097"/>
                <a:gd name="connsiteY20" fmla="*/ 873085 h 6768121"/>
                <a:gd name="connsiteX21" fmla="*/ 232295 w 5997097"/>
                <a:gd name="connsiteY21" fmla="*/ 1114121 h 6768121"/>
                <a:gd name="connsiteX22" fmla="*/ 0 w 5997097"/>
                <a:gd name="connsiteY22" fmla="*/ 1238681 h 6768121"/>
                <a:gd name="connsiteX23" fmla="*/ 0 w 5997097"/>
                <a:gd name="connsiteY23" fmla="*/ 263550 h 6768121"/>
                <a:gd name="connsiteX24" fmla="*/ 34329 w 5997097"/>
                <a:gd name="connsiteY24" fmla="*/ 248767 h 6768121"/>
                <a:gd name="connsiteX25" fmla="*/ 1389767 w 5997097"/>
                <a:gd name="connsiteY25" fmla="*/ 0 h 676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997097" h="6768121">
                  <a:moveTo>
                    <a:pt x="0" y="5929955"/>
                  </a:moveTo>
                  <a:lnTo>
                    <a:pt x="204947" y="6088753"/>
                  </a:lnTo>
                  <a:cubicBezTo>
                    <a:pt x="536028" y="6347537"/>
                    <a:pt x="834815" y="6574463"/>
                    <a:pt x="1135927" y="6730112"/>
                  </a:cubicBezTo>
                  <a:lnTo>
                    <a:pt x="1219620" y="6768121"/>
                  </a:lnTo>
                  <a:lnTo>
                    <a:pt x="0" y="6768121"/>
                  </a:lnTo>
                  <a:close/>
                  <a:moveTo>
                    <a:pt x="1389767" y="0"/>
                  </a:moveTo>
                  <a:lnTo>
                    <a:pt x="1390348" y="292"/>
                  </a:lnTo>
                  <a:cubicBezTo>
                    <a:pt x="3677502" y="292"/>
                    <a:pt x="5997097" y="1835776"/>
                    <a:pt x="5997097" y="4099802"/>
                  </a:cubicBezTo>
                  <a:cubicBezTo>
                    <a:pt x="5997097" y="4948885"/>
                    <a:pt x="5526225" y="5397792"/>
                    <a:pt x="5082265" y="6052096"/>
                  </a:cubicBezTo>
                  <a:cubicBezTo>
                    <a:pt x="4908898" y="6307797"/>
                    <a:pt x="4725489" y="6541021"/>
                    <a:pt x="4527964" y="6748257"/>
                  </a:cubicBezTo>
                  <a:lnTo>
                    <a:pt x="4507706" y="6768121"/>
                  </a:lnTo>
                  <a:lnTo>
                    <a:pt x="3011909" y="6768121"/>
                  </a:lnTo>
                  <a:lnTo>
                    <a:pt x="3041514" y="6756841"/>
                  </a:lnTo>
                  <a:cubicBezTo>
                    <a:pt x="3144608" y="6713092"/>
                    <a:pt x="3243834" y="6661888"/>
                    <a:pt x="3339587" y="6603120"/>
                  </a:cubicBezTo>
                  <a:cubicBezTo>
                    <a:pt x="3700923" y="6381722"/>
                    <a:pt x="4034475" y="6041040"/>
                    <a:pt x="4359591" y="5561878"/>
                  </a:cubicBezTo>
                  <a:cubicBezTo>
                    <a:pt x="4451526" y="5426449"/>
                    <a:pt x="4540696" y="5304113"/>
                    <a:pt x="4626956" y="5185850"/>
                  </a:cubicBezTo>
                  <a:cubicBezTo>
                    <a:pt x="4972001" y="4713668"/>
                    <a:pt x="5124303" y="4488342"/>
                    <a:pt x="5124303" y="4099802"/>
                  </a:cubicBezTo>
                  <a:cubicBezTo>
                    <a:pt x="5124303" y="3693373"/>
                    <a:pt x="5022478" y="3291306"/>
                    <a:pt x="4823481" y="2904512"/>
                  </a:cubicBezTo>
                  <a:cubicBezTo>
                    <a:pt x="4628994" y="2527756"/>
                    <a:pt x="4338498" y="2167874"/>
                    <a:pt x="3983561" y="1863706"/>
                  </a:cubicBezTo>
                  <a:cubicBezTo>
                    <a:pt x="3620116" y="1554184"/>
                    <a:pt x="3207009" y="1308274"/>
                    <a:pt x="2761651" y="1136378"/>
                  </a:cubicBezTo>
                  <a:cubicBezTo>
                    <a:pt x="2312890" y="964438"/>
                    <a:pt x="1838235" y="873085"/>
                    <a:pt x="1390348" y="873085"/>
                  </a:cubicBezTo>
                  <a:cubicBezTo>
                    <a:pt x="966023" y="873085"/>
                    <a:pt x="576467" y="954255"/>
                    <a:pt x="232295" y="1114121"/>
                  </a:cubicBezTo>
                  <a:lnTo>
                    <a:pt x="0" y="1238681"/>
                  </a:lnTo>
                  <a:lnTo>
                    <a:pt x="0" y="263550"/>
                  </a:lnTo>
                  <a:lnTo>
                    <a:pt x="34329" y="248767"/>
                  </a:lnTo>
                  <a:cubicBezTo>
                    <a:pt x="439058" y="87831"/>
                    <a:pt x="892378" y="0"/>
                    <a:pt x="1389767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AFB69BCB-EE83-44E6-8C11-3344C73D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423049" cy="6857275"/>
            </a:xfrm>
            <a:custGeom>
              <a:avLst/>
              <a:gdLst>
                <a:gd name="connsiteX0" fmla="*/ 3207935 w 6423049"/>
                <a:gd name="connsiteY0" fmla="*/ 0 h 6857275"/>
                <a:gd name="connsiteX1" fmla="*/ 6423049 w 6423049"/>
                <a:gd name="connsiteY1" fmla="*/ 0 h 6857275"/>
                <a:gd name="connsiteX2" fmla="*/ 6423049 w 6423049"/>
                <a:gd name="connsiteY2" fmla="*/ 6857275 h 6857275"/>
                <a:gd name="connsiteX3" fmla="*/ 5115455 w 6423049"/>
                <a:gd name="connsiteY3" fmla="*/ 6857275 h 6857275"/>
                <a:gd name="connsiteX4" fmla="*/ 5327016 w 6423049"/>
                <a:gd name="connsiteY4" fmla="*/ 6576778 h 6857275"/>
                <a:gd name="connsiteX5" fmla="*/ 6096492 w 6423049"/>
                <a:gd name="connsiteY5" fmla="*/ 4101445 h 6857275"/>
                <a:gd name="connsiteX6" fmla="*/ 3253269 w 6423049"/>
                <a:gd name="connsiteY6" fmla="*/ 15400 h 6857275"/>
                <a:gd name="connsiteX7" fmla="*/ 0 w 6423049"/>
                <a:gd name="connsiteY7" fmla="*/ 0 h 6857275"/>
                <a:gd name="connsiteX8" fmla="*/ 318887 w 6423049"/>
                <a:gd name="connsiteY8" fmla="*/ 0 h 6857275"/>
                <a:gd name="connsiteX9" fmla="*/ 273553 w 6423049"/>
                <a:gd name="connsiteY9" fmla="*/ 15400 h 6857275"/>
                <a:gd name="connsiteX10" fmla="*/ 76780 w 6423049"/>
                <a:gd name="connsiteY10" fmla="*/ 93287 h 6857275"/>
                <a:gd name="connsiteX11" fmla="*/ 0 w 6423049"/>
                <a:gd name="connsiteY11" fmla="*/ 128134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423049" h="6857275">
                  <a:moveTo>
                    <a:pt x="3207935" y="0"/>
                  </a:moveTo>
                  <a:lnTo>
                    <a:pt x="6423049" y="0"/>
                  </a:lnTo>
                  <a:lnTo>
                    <a:pt x="6423049" y="6857275"/>
                  </a:lnTo>
                  <a:lnTo>
                    <a:pt x="5115455" y="6857275"/>
                  </a:lnTo>
                  <a:lnTo>
                    <a:pt x="5327016" y="6576778"/>
                  </a:lnTo>
                  <a:cubicBezTo>
                    <a:pt x="5812196" y="5874153"/>
                    <a:pt x="6096492" y="5021129"/>
                    <a:pt x="6096492" y="4101445"/>
                  </a:cubicBezTo>
                  <a:cubicBezTo>
                    <a:pt x="6096492" y="2224539"/>
                    <a:pt x="4912418" y="625268"/>
                    <a:pt x="3253269" y="15400"/>
                  </a:cubicBezTo>
                  <a:close/>
                  <a:moveTo>
                    <a:pt x="0" y="0"/>
                  </a:moveTo>
                  <a:lnTo>
                    <a:pt x="318887" y="0"/>
                  </a:lnTo>
                  <a:lnTo>
                    <a:pt x="273553" y="15400"/>
                  </a:lnTo>
                  <a:cubicBezTo>
                    <a:pt x="207186" y="39794"/>
                    <a:pt x="141580" y="65772"/>
                    <a:pt x="76780" y="93287"/>
                  </a:cubicBezTo>
                  <a:lnTo>
                    <a:pt x="0" y="12813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E9BA58-2C07-4CA1-99C2-7738FBA37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726"/>
              <a:ext cx="6158587" cy="6857275"/>
            </a:xfrm>
            <a:custGeom>
              <a:avLst/>
              <a:gdLst>
                <a:gd name="connsiteX0" fmla="*/ 233278 w 6158587"/>
                <a:gd name="connsiteY0" fmla="*/ 0 h 6857275"/>
                <a:gd name="connsiteX1" fmla="*/ 3441063 w 6158587"/>
                <a:gd name="connsiteY1" fmla="*/ 0 h 6857275"/>
                <a:gd name="connsiteX2" fmla="*/ 3535825 w 6158587"/>
                <a:gd name="connsiteY2" fmla="*/ 38136 h 6857275"/>
                <a:gd name="connsiteX3" fmla="*/ 6158587 w 6158587"/>
                <a:gd name="connsiteY3" fmla="*/ 4076179 h 6857275"/>
                <a:gd name="connsiteX4" fmla="*/ 5573039 w 6158587"/>
                <a:gd name="connsiteY4" fmla="*/ 6283960 h 6857275"/>
                <a:gd name="connsiteX5" fmla="*/ 5222761 w 6158587"/>
                <a:gd name="connsiteY5" fmla="*/ 6804016 h 6857275"/>
                <a:gd name="connsiteX6" fmla="*/ 5179011 w 6158587"/>
                <a:gd name="connsiteY6" fmla="*/ 6857275 h 6857275"/>
                <a:gd name="connsiteX7" fmla="*/ 4477061 w 6158587"/>
                <a:gd name="connsiteY7" fmla="*/ 6857275 h 6857275"/>
                <a:gd name="connsiteX8" fmla="*/ 4532922 w 6158587"/>
                <a:gd name="connsiteY8" fmla="*/ 6798071 h 6857275"/>
                <a:gd name="connsiteX9" fmla="*/ 4660563 w 6158587"/>
                <a:gd name="connsiteY9" fmla="*/ 6651672 h 6857275"/>
                <a:gd name="connsiteX10" fmla="*/ 4772511 w 6158587"/>
                <a:gd name="connsiteY10" fmla="*/ 6513379 h 6857275"/>
                <a:gd name="connsiteX11" fmla="*/ 4781959 w 6158587"/>
                <a:gd name="connsiteY11" fmla="*/ 6501404 h 6857275"/>
                <a:gd name="connsiteX12" fmla="*/ 4800713 w 6158587"/>
                <a:gd name="connsiteY12" fmla="*/ 6476578 h 6857275"/>
                <a:gd name="connsiteX13" fmla="*/ 4897916 w 6158587"/>
                <a:gd name="connsiteY13" fmla="*/ 6345878 h 6857275"/>
                <a:gd name="connsiteX14" fmla="*/ 4953461 w 6158587"/>
                <a:gd name="connsiteY14" fmla="*/ 6268773 h 6857275"/>
                <a:gd name="connsiteX15" fmla="*/ 5015304 w 6158587"/>
                <a:gd name="connsiteY15" fmla="*/ 6182904 h 6857275"/>
                <a:gd name="connsiteX16" fmla="*/ 5136557 w 6158587"/>
                <a:gd name="connsiteY16" fmla="*/ 6021245 h 6857275"/>
                <a:gd name="connsiteX17" fmla="*/ 5232471 w 6158587"/>
                <a:gd name="connsiteY17" fmla="*/ 5895802 h 6857275"/>
                <a:gd name="connsiteX18" fmla="*/ 5377488 w 6158587"/>
                <a:gd name="connsiteY18" fmla="*/ 5704644 h 6857275"/>
                <a:gd name="connsiteX19" fmla="*/ 5492012 w 6158587"/>
                <a:gd name="connsiteY19" fmla="*/ 5545320 h 6857275"/>
                <a:gd name="connsiteX20" fmla="*/ 5598378 w 6158587"/>
                <a:gd name="connsiteY20" fmla="*/ 5383077 h 6857275"/>
                <a:gd name="connsiteX21" fmla="*/ 5694293 w 6158587"/>
                <a:gd name="connsiteY21" fmla="*/ 5215869 h 6857275"/>
                <a:gd name="connsiteX22" fmla="*/ 5726646 w 6158587"/>
                <a:gd name="connsiteY22" fmla="*/ 5151759 h 6857275"/>
                <a:gd name="connsiteX23" fmla="*/ 5736953 w 6158587"/>
                <a:gd name="connsiteY23" fmla="*/ 5130730 h 6857275"/>
                <a:gd name="connsiteX24" fmla="*/ 5748406 w 6158587"/>
                <a:gd name="connsiteY24" fmla="*/ 5105613 h 6857275"/>
                <a:gd name="connsiteX25" fmla="*/ 5775318 w 6158587"/>
                <a:gd name="connsiteY25" fmla="*/ 5043695 h 6857275"/>
                <a:gd name="connsiteX26" fmla="*/ 5887267 w 6158587"/>
                <a:gd name="connsiteY26" fmla="*/ 4677444 h 6857275"/>
                <a:gd name="connsiteX27" fmla="*/ 5925776 w 6158587"/>
                <a:gd name="connsiteY27" fmla="*/ 4291476 h 6857275"/>
                <a:gd name="connsiteX28" fmla="*/ 5837592 w 6158587"/>
                <a:gd name="connsiteY28" fmla="*/ 3514285 h 6857275"/>
                <a:gd name="connsiteX29" fmla="*/ 5728651 w 6158587"/>
                <a:gd name="connsiteY29" fmla="*/ 3139270 h 6857275"/>
                <a:gd name="connsiteX30" fmla="*/ 5728651 w 6158587"/>
                <a:gd name="connsiteY30" fmla="*/ 3138540 h 6857275"/>
                <a:gd name="connsiteX31" fmla="*/ 5707749 w 6158587"/>
                <a:gd name="connsiteY31" fmla="*/ 3080127 h 6857275"/>
                <a:gd name="connsiteX32" fmla="*/ 5695151 w 6158587"/>
                <a:gd name="connsiteY32" fmla="*/ 3046393 h 6857275"/>
                <a:gd name="connsiteX33" fmla="*/ 5662512 w 6158587"/>
                <a:gd name="connsiteY33" fmla="*/ 2963300 h 6857275"/>
                <a:gd name="connsiteX34" fmla="*/ 5659648 w 6158587"/>
                <a:gd name="connsiteY34" fmla="*/ 2956436 h 6857275"/>
                <a:gd name="connsiteX35" fmla="*/ 5641039 w 6158587"/>
                <a:gd name="connsiteY35" fmla="*/ 2911751 h 6857275"/>
                <a:gd name="connsiteX36" fmla="*/ 5621283 w 6158587"/>
                <a:gd name="connsiteY36" fmla="*/ 2867941 h 6857275"/>
                <a:gd name="connsiteX37" fmla="*/ 5581056 w 6158587"/>
                <a:gd name="connsiteY37" fmla="*/ 2780320 h 6857275"/>
                <a:gd name="connsiteX38" fmla="*/ 5397674 w 6158587"/>
                <a:gd name="connsiteY38" fmla="*/ 2438163 h 6857275"/>
                <a:gd name="connsiteX39" fmla="*/ 5182080 w 6158587"/>
                <a:gd name="connsiteY39" fmla="*/ 2116889 h 6857275"/>
                <a:gd name="connsiteX40" fmla="*/ 4676024 w 6158587"/>
                <a:gd name="connsiteY40" fmla="*/ 1540786 h 6857275"/>
                <a:gd name="connsiteX41" fmla="*/ 4391860 w 6158587"/>
                <a:gd name="connsiteY41" fmla="*/ 1286395 h 6857275"/>
                <a:gd name="connsiteX42" fmla="*/ 4318851 w 6158587"/>
                <a:gd name="connsiteY42" fmla="*/ 1226959 h 6857275"/>
                <a:gd name="connsiteX43" fmla="*/ 4306254 w 6158587"/>
                <a:gd name="connsiteY43" fmla="*/ 1216883 h 6857275"/>
                <a:gd name="connsiteX44" fmla="*/ 4244123 w 6158587"/>
                <a:gd name="connsiteY44" fmla="*/ 1168254 h 6857275"/>
                <a:gd name="connsiteX45" fmla="*/ 4092378 w 6158587"/>
                <a:gd name="connsiteY45" fmla="*/ 1055078 h 6857275"/>
                <a:gd name="connsiteX46" fmla="*/ 3449179 w 6158587"/>
                <a:gd name="connsiteY46" fmla="*/ 660348 h 6857275"/>
                <a:gd name="connsiteX47" fmla="*/ 3110758 w 6158587"/>
                <a:gd name="connsiteY47" fmla="*/ 500442 h 6857275"/>
                <a:gd name="connsiteX48" fmla="*/ 2762316 w 6158587"/>
                <a:gd name="connsiteY48" fmla="*/ 368135 h 6857275"/>
                <a:gd name="connsiteX49" fmla="*/ 2404426 w 6158587"/>
                <a:gd name="connsiteY49" fmla="*/ 264452 h 6857275"/>
                <a:gd name="connsiteX50" fmla="*/ 2040668 w 6158587"/>
                <a:gd name="connsiteY50" fmla="*/ 191435 h 6857275"/>
                <a:gd name="connsiteX51" fmla="*/ 1461459 w 6158587"/>
                <a:gd name="connsiteY51" fmla="*/ 147625 h 6857275"/>
                <a:gd name="connsiteX52" fmla="*/ 1300837 w 6158587"/>
                <a:gd name="connsiteY52" fmla="*/ 150983 h 6857275"/>
                <a:gd name="connsiteX53" fmla="*/ 932928 w 6158587"/>
                <a:gd name="connsiteY53" fmla="*/ 183842 h 6857275"/>
                <a:gd name="connsiteX54" fmla="*/ 568022 w 6158587"/>
                <a:gd name="connsiteY54" fmla="*/ 256858 h 6857275"/>
                <a:gd name="connsiteX55" fmla="*/ 39597 w 6158587"/>
                <a:gd name="connsiteY55" fmla="*/ 447169 h 6857275"/>
                <a:gd name="connsiteX56" fmla="*/ 0 w 6158587"/>
                <a:gd name="connsiteY56" fmla="*/ 467328 h 6857275"/>
                <a:gd name="connsiteX57" fmla="*/ 0 w 6158587"/>
                <a:gd name="connsiteY57" fmla="*/ 112255 h 6857275"/>
                <a:gd name="connsiteX58" fmla="*/ 79310 w 6158587"/>
                <a:gd name="connsiteY58" fmla="*/ 70390 h 68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158587" h="6857275">
                  <a:moveTo>
                    <a:pt x="233278" y="0"/>
                  </a:moveTo>
                  <a:lnTo>
                    <a:pt x="3441063" y="0"/>
                  </a:lnTo>
                  <a:lnTo>
                    <a:pt x="3535825" y="38136"/>
                  </a:lnTo>
                  <a:cubicBezTo>
                    <a:pt x="5077434" y="703644"/>
                    <a:pt x="6158926" y="2261149"/>
                    <a:pt x="6158587" y="4076179"/>
                  </a:cubicBezTo>
                  <a:cubicBezTo>
                    <a:pt x="6158441" y="4852011"/>
                    <a:pt x="5956378" y="5613884"/>
                    <a:pt x="5573039" y="6283960"/>
                  </a:cubicBezTo>
                  <a:cubicBezTo>
                    <a:pt x="5468266" y="6466229"/>
                    <a:pt x="5351134" y="6639962"/>
                    <a:pt x="5222761" y="6804016"/>
                  </a:cubicBezTo>
                  <a:lnTo>
                    <a:pt x="5179011" y="6857275"/>
                  </a:lnTo>
                  <a:lnTo>
                    <a:pt x="4477061" y="6857275"/>
                  </a:lnTo>
                  <a:lnTo>
                    <a:pt x="4532922" y="6798071"/>
                  </a:lnTo>
                  <a:cubicBezTo>
                    <a:pt x="4575851" y="6750793"/>
                    <a:pt x="4618547" y="6701908"/>
                    <a:pt x="4660563" y="6651672"/>
                  </a:cubicBezTo>
                  <a:cubicBezTo>
                    <a:pt x="4698786" y="6606693"/>
                    <a:pt x="4736294" y="6559232"/>
                    <a:pt x="4772511" y="6513379"/>
                  </a:cubicBezTo>
                  <a:lnTo>
                    <a:pt x="4781959" y="6501404"/>
                  </a:lnTo>
                  <a:lnTo>
                    <a:pt x="4800713" y="6476578"/>
                  </a:lnTo>
                  <a:cubicBezTo>
                    <a:pt x="4833067" y="6434082"/>
                    <a:pt x="4866565" y="6389979"/>
                    <a:pt x="4897916" y="6345878"/>
                  </a:cubicBezTo>
                  <a:cubicBezTo>
                    <a:pt x="4916097" y="6321199"/>
                    <a:pt x="4934277" y="6295788"/>
                    <a:pt x="4953461" y="6268773"/>
                  </a:cubicBezTo>
                  <a:cubicBezTo>
                    <a:pt x="4972643" y="6241756"/>
                    <a:pt x="4994547" y="6211234"/>
                    <a:pt x="5015304" y="6182904"/>
                  </a:cubicBezTo>
                  <a:cubicBezTo>
                    <a:pt x="5059253" y="6123177"/>
                    <a:pt x="5103202" y="6065201"/>
                    <a:pt x="5136557" y="6021245"/>
                  </a:cubicBezTo>
                  <a:cubicBezTo>
                    <a:pt x="5169913" y="5977289"/>
                    <a:pt x="5200977" y="5936836"/>
                    <a:pt x="5232471" y="5895802"/>
                  </a:cubicBezTo>
                  <a:cubicBezTo>
                    <a:pt x="5280429" y="5833299"/>
                    <a:pt x="5330104" y="5768607"/>
                    <a:pt x="5377488" y="5704644"/>
                  </a:cubicBezTo>
                  <a:cubicBezTo>
                    <a:pt x="5414708" y="5654117"/>
                    <a:pt x="5454220" y="5600229"/>
                    <a:pt x="5492012" y="5545320"/>
                  </a:cubicBezTo>
                  <a:cubicBezTo>
                    <a:pt x="5532669" y="5485739"/>
                    <a:pt x="5566453" y="5435067"/>
                    <a:pt x="5598378" y="5383077"/>
                  </a:cubicBezTo>
                  <a:cubicBezTo>
                    <a:pt x="5639177" y="5317217"/>
                    <a:pt x="5668668" y="5266250"/>
                    <a:pt x="5694293" y="5215869"/>
                  </a:cubicBezTo>
                  <a:cubicBezTo>
                    <a:pt x="5705458" y="5195133"/>
                    <a:pt x="5715765" y="5174104"/>
                    <a:pt x="5726646" y="5151759"/>
                  </a:cubicBezTo>
                  <a:lnTo>
                    <a:pt x="5736953" y="5130730"/>
                  </a:lnTo>
                  <a:cubicBezTo>
                    <a:pt x="5740675" y="5122261"/>
                    <a:pt x="5744540" y="5113938"/>
                    <a:pt x="5748406" y="5105613"/>
                  </a:cubicBezTo>
                  <a:cubicBezTo>
                    <a:pt x="5757997" y="5084293"/>
                    <a:pt x="5767159" y="5064140"/>
                    <a:pt x="5775318" y="5043695"/>
                  </a:cubicBezTo>
                  <a:cubicBezTo>
                    <a:pt x="5824718" y="4925802"/>
                    <a:pt x="5862228" y="4803091"/>
                    <a:pt x="5887267" y="4677444"/>
                  </a:cubicBezTo>
                  <a:cubicBezTo>
                    <a:pt x="5911983" y="4550307"/>
                    <a:pt x="5924876" y="4421080"/>
                    <a:pt x="5925776" y="4291476"/>
                  </a:cubicBezTo>
                  <a:cubicBezTo>
                    <a:pt x="5925724" y="4029813"/>
                    <a:pt x="5896133" y="3769041"/>
                    <a:pt x="5837592" y="3514285"/>
                  </a:cubicBezTo>
                  <a:cubicBezTo>
                    <a:pt x="5808496" y="3387220"/>
                    <a:pt x="5772120" y="3261997"/>
                    <a:pt x="5728651" y="3139270"/>
                  </a:cubicBezTo>
                  <a:lnTo>
                    <a:pt x="5728651" y="3138540"/>
                  </a:lnTo>
                  <a:cubicBezTo>
                    <a:pt x="5722351" y="3119409"/>
                    <a:pt x="5715193" y="3100717"/>
                    <a:pt x="5707749" y="3080127"/>
                  </a:cubicBezTo>
                  <a:cubicBezTo>
                    <a:pt x="5703455" y="3068883"/>
                    <a:pt x="5699302" y="3057637"/>
                    <a:pt x="5695151" y="3046393"/>
                  </a:cubicBezTo>
                  <a:cubicBezTo>
                    <a:pt x="5685131" y="3018793"/>
                    <a:pt x="5674107" y="2991778"/>
                    <a:pt x="5662512" y="2963300"/>
                  </a:cubicBezTo>
                  <a:lnTo>
                    <a:pt x="5659648" y="2956436"/>
                  </a:lnTo>
                  <a:lnTo>
                    <a:pt x="5641039" y="2911751"/>
                  </a:lnTo>
                  <a:lnTo>
                    <a:pt x="5621283" y="2867941"/>
                  </a:lnTo>
                  <a:cubicBezTo>
                    <a:pt x="5609687" y="2841362"/>
                    <a:pt x="5595944" y="2810548"/>
                    <a:pt x="5581056" y="2780320"/>
                  </a:cubicBezTo>
                  <a:cubicBezTo>
                    <a:pt x="5530665" y="2672839"/>
                    <a:pt x="5470683" y="2561270"/>
                    <a:pt x="5397674" y="2438163"/>
                  </a:cubicBezTo>
                  <a:cubicBezTo>
                    <a:pt x="5332395" y="2330974"/>
                    <a:pt x="5259814" y="2222909"/>
                    <a:pt x="5182080" y="2116889"/>
                  </a:cubicBezTo>
                  <a:cubicBezTo>
                    <a:pt x="5029667" y="1910602"/>
                    <a:pt x="4860375" y="1717880"/>
                    <a:pt x="4676024" y="1540786"/>
                  </a:cubicBezTo>
                  <a:cubicBezTo>
                    <a:pt x="4590130" y="1458131"/>
                    <a:pt x="4497795" y="1374893"/>
                    <a:pt x="4391860" y="1286395"/>
                  </a:cubicBezTo>
                  <a:cubicBezTo>
                    <a:pt x="4370530" y="1268433"/>
                    <a:pt x="4345334" y="1247404"/>
                    <a:pt x="4318851" y="1226959"/>
                  </a:cubicBezTo>
                  <a:lnTo>
                    <a:pt x="4306254" y="1216883"/>
                  </a:lnTo>
                  <a:cubicBezTo>
                    <a:pt x="4285925" y="1200673"/>
                    <a:pt x="4264880" y="1183880"/>
                    <a:pt x="4244123" y="1168254"/>
                  </a:cubicBezTo>
                  <a:cubicBezTo>
                    <a:pt x="4189438" y="1125467"/>
                    <a:pt x="4134322" y="1085307"/>
                    <a:pt x="4092378" y="1055078"/>
                  </a:cubicBezTo>
                  <a:cubicBezTo>
                    <a:pt x="3887264" y="908357"/>
                    <a:pt x="3672344" y="776461"/>
                    <a:pt x="3449179" y="660348"/>
                  </a:cubicBezTo>
                  <a:cubicBezTo>
                    <a:pt x="3338519" y="602958"/>
                    <a:pt x="3224710" y="549071"/>
                    <a:pt x="3110758" y="500442"/>
                  </a:cubicBezTo>
                  <a:cubicBezTo>
                    <a:pt x="2996806" y="451812"/>
                    <a:pt x="2879991" y="407565"/>
                    <a:pt x="2762316" y="368135"/>
                  </a:cubicBezTo>
                  <a:cubicBezTo>
                    <a:pt x="2649508" y="330312"/>
                    <a:pt x="2529403" y="295119"/>
                    <a:pt x="2404426" y="264452"/>
                  </a:cubicBezTo>
                  <a:cubicBezTo>
                    <a:pt x="2288900" y="236121"/>
                    <a:pt x="2166502" y="211733"/>
                    <a:pt x="2040668" y="191435"/>
                  </a:cubicBezTo>
                  <a:cubicBezTo>
                    <a:pt x="1848910" y="162425"/>
                    <a:pt x="1655321" y="147782"/>
                    <a:pt x="1461459" y="147625"/>
                  </a:cubicBezTo>
                  <a:cubicBezTo>
                    <a:pt x="1408061" y="147625"/>
                    <a:pt x="1354092" y="148794"/>
                    <a:pt x="1300837" y="150983"/>
                  </a:cubicBezTo>
                  <a:cubicBezTo>
                    <a:pt x="1177739" y="155618"/>
                    <a:pt x="1054939" y="166584"/>
                    <a:pt x="932928" y="183842"/>
                  </a:cubicBezTo>
                  <a:cubicBezTo>
                    <a:pt x="810083" y="201379"/>
                    <a:pt x="688259" y="225753"/>
                    <a:pt x="568022" y="256858"/>
                  </a:cubicBezTo>
                  <a:cubicBezTo>
                    <a:pt x="386369" y="303536"/>
                    <a:pt x="209474" y="367270"/>
                    <a:pt x="39597" y="447169"/>
                  </a:cubicBezTo>
                  <a:lnTo>
                    <a:pt x="0" y="467328"/>
                  </a:lnTo>
                  <a:lnTo>
                    <a:pt x="0" y="112255"/>
                  </a:lnTo>
                  <a:lnTo>
                    <a:pt x="79310" y="7039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3F85E694-5F6F-D882-2603-A1E22E457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23" r="-26" b="5039"/>
          <a:stretch/>
        </p:blipFill>
        <p:spPr>
          <a:xfrm>
            <a:off x="-2795" y="-38834"/>
            <a:ext cx="12194795" cy="689683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DCC3868-DDD7-CB3C-3100-44581244B29C}"/>
              </a:ext>
            </a:extLst>
          </p:cNvPr>
          <p:cNvSpPr txBox="1">
            <a:spLocks/>
          </p:cNvSpPr>
          <p:nvPr/>
        </p:nvSpPr>
        <p:spPr>
          <a:xfrm>
            <a:off x="4459097" y="1677734"/>
            <a:ext cx="3474668" cy="334003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3200" b="1" dirty="0">
                <a:latin typeface="+mn-lt"/>
              </a:rPr>
              <a:t>Como os desafios da comunicação poderão afetar a sua eficácia na gestão?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1A2B89E8-C7AA-8837-6D61-CC74944B04AC}"/>
              </a:ext>
            </a:extLst>
          </p:cNvPr>
          <p:cNvSpPr/>
          <p:nvPr/>
        </p:nvSpPr>
        <p:spPr>
          <a:xfrm>
            <a:off x="0" y="-19418"/>
            <a:ext cx="311213" cy="6896835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BD9364C-BCA8-AD25-4BEE-770EE7E966F4}"/>
              </a:ext>
            </a:extLst>
          </p:cNvPr>
          <p:cNvSpPr/>
          <p:nvPr/>
        </p:nvSpPr>
        <p:spPr>
          <a:xfrm>
            <a:off x="11926956" y="-38835"/>
            <a:ext cx="265044" cy="689683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314141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16F8F-FFFE-7E0A-09C6-2687DA88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6BEA30-2938-1F60-FBC9-65B146DCDB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91" b="19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B2E9A3-B478-EFB4-2747-D202E266A7B0}"/>
              </a:ext>
            </a:extLst>
          </p:cNvPr>
          <p:cNvSpPr txBox="1"/>
          <p:nvPr/>
        </p:nvSpPr>
        <p:spPr>
          <a:xfrm>
            <a:off x="526940" y="511445"/>
            <a:ext cx="10523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PARA INÍCIO DE CONVERSA...</a:t>
            </a:r>
          </a:p>
        </p:txBody>
      </p:sp>
      <p:pic>
        <p:nvPicPr>
          <p:cNvPr id="6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962727FF-5C60-6029-EF3B-FAF41D2E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615" y="511445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20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Bússola de tempo na mão">
            <a:extLst>
              <a:ext uri="{FF2B5EF4-FFF2-40B4-BE49-F238E27FC236}">
                <a16:creationId xmlns:a16="http://schemas.microsoft.com/office/drawing/2014/main" id="{FB0463D7-F73B-6559-34B0-124CE8001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3ADBA9C-CC89-C3A5-1F7A-7E9A826EA8D3}"/>
              </a:ext>
            </a:extLst>
          </p:cNvPr>
          <p:cNvSpPr txBox="1">
            <a:spLocks/>
          </p:cNvSpPr>
          <p:nvPr/>
        </p:nvSpPr>
        <p:spPr>
          <a:xfrm>
            <a:off x="7933945" y="3922776"/>
            <a:ext cx="3166871" cy="115576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latin typeface="+mn-lt"/>
              </a:rPr>
              <a:t>Onde tudo começa???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20B9605-06D6-2B22-F8EB-ACF3E9CC5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856" y="1932443"/>
            <a:ext cx="1770877" cy="1770877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D30D0EA-1E96-0B01-E8B8-A0ECE286BDFA}"/>
              </a:ext>
            </a:extLst>
          </p:cNvPr>
          <p:cNvSpPr/>
          <p:nvPr/>
        </p:nvSpPr>
        <p:spPr>
          <a:xfrm>
            <a:off x="0" y="-19418"/>
            <a:ext cx="311213" cy="6896835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10E1C40-EDA2-26C5-3099-99655CA2B024}"/>
              </a:ext>
            </a:extLst>
          </p:cNvPr>
          <p:cNvSpPr/>
          <p:nvPr/>
        </p:nvSpPr>
        <p:spPr>
          <a:xfrm>
            <a:off x="11926956" y="19419"/>
            <a:ext cx="265044" cy="68385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1AB07DB4-3EE8-EB1A-4146-72F8F2D1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481" y="719350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46885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433A8FC-6960-5B72-D436-7639988CB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5402537-581A-40CA-98EC-04E5B578493E}"/>
              </a:ext>
            </a:extLst>
          </p:cNvPr>
          <p:cNvSpPr txBox="1">
            <a:spLocks/>
          </p:cNvSpPr>
          <p:nvPr/>
        </p:nvSpPr>
        <p:spPr>
          <a:xfrm>
            <a:off x="1190707" y="82296"/>
            <a:ext cx="2869229" cy="305737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200" b="1" dirty="0">
                <a:latin typeface="+mn-lt"/>
              </a:rPr>
              <a:t>“Não vemos o mundo como </a:t>
            </a:r>
            <a:r>
              <a:rPr lang="pt-BR" sz="3200" b="1" dirty="0">
                <a:highlight>
                  <a:srgbClr val="FFFF00"/>
                </a:highlight>
                <a:latin typeface="+mn-lt"/>
              </a:rPr>
              <a:t>ELE É</a:t>
            </a:r>
            <a:r>
              <a:rPr lang="pt-BR" sz="3200" b="1" dirty="0">
                <a:latin typeface="+mn-lt"/>
              </a:rPr>
              <a:t>.</a:t>
            </a:r>
          </a:p>
          <a:p>
            <a:pPr algn="l"/>
            <a:r>
              <a:rPr lang="pt-BR" sz="3200" b="1" dirty="0">
                <a:latin typeface="+mn-lt"/>
              </a:rPr>
              <a:t>Nós o vemos     como </a:t>
            </a:r>
            <a:r>
              <a:rPr lang="pt-BR" sz="3200" b="1" dirty="0">
                <a:highlight>
                  <a:srgbClr val="FFFF00"/>
                </a:highlight>
                <a:latin typeface="+mn-lt"/>
              </a:rPr>
              <a:t>SOMOS</a:t>
            </a:r>
            <a:r>
              <a:rPr lang="pt-BR" sz="3200" b="1" dirty="0">
                <a:latin typeface="+mn-lt"/>
              </a:rPr>
              <a:t>.”</a:t>
            </a:r>
          </a:p>
          <a:p>
            <a:pPr algn="l"/>
            <a:endParaRPr lang="pt-BR" sz="1600" b="1" dirty="0">
              <a:latin typeface="+mn-lt"/>
            </a:endParaRPr>
          </a:p>
          <a:p>
            <a:pPr algn="l"/>
            <a:r>
              <a:rPr lang="pt-BR" sz="2400" b="1" i="1" dirty="0">
                <a:latin typeface="+mn-lt"/>
              </a:rPr>
              <a:t>The Talmud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5113DAE-6431-963A-2CDC-3C62097386D2}"/>
              </a:ext>
            </a:extLst>
          </p:cNvPr>
          <p:cNvSpPr/>
          <p:nvPr/>
        </p:nvSpPr>
        <p:spPr>
          <a:xfrm>
            <a:off x="11926956" y="0"/>
            <a:ext cx="26504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7E027F1-976C-FE01-EDDD-C54956B15574}"/>
              </a:ext>
            </a:extLst>
          </p:cNvPr>
          <p:cNvSpPr/>
          <p:nvPr/>
        </p:nvSpPr>
        <p:spPr>
          <a:xfrm>
            <a:off x="0" y="-19418"/>
            <a:ext cx="311213" cy="6896835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AA3FB004-644F-4132-5105-4C74E168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962" y="5530205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397168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A61CD93-86D7-E8F4-E5CD-976FB84EFBD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Qual filtro você usa?</a:t>
            </a:r>
          </a:p>
        </p:txBody>
      </p:sp>
      <p:sp>
        <p:nvSpPr>
          <p:cNvPr id="2" name="Seta para a Direita 1">
            <a:extLst>
              <a:ext uri="{FF2B5EF4-FFF2-40B4-BE49-F238E27FC236}">
                <a16:creationId xmlns:a16="http://schemas.microsoft.com/office/drawing/2014/main" id="{DBF394F1-AAF9-4515-ED6F-DFEB08B58556}"/>
              </a:ext>
            </a:extLst>
          </p:cNvPr>
          <p:cNvSpPr/>
          <p:nvPr/>
        </p:nvSpPr>
        <p:spPr>
          <a:xfrm>
            <a:off x="2631700" y="3858327"/>
            <a:ext cx="7498080" cy="15107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189D7D19-3458-52D4-0B29-F0246CE8D69A}"/>
              </a:ext>
            </a:extLst>
          </p:cNvPr>
          <p:cNvGrpSpPr/>
          <p:nvPr/>
        </p:nvGrpSpPr>
        <p:grpSpPr>
          <a:xfrm>
            <a:off x="4047032" y="1864535"/>
            <a:ext cx="4420926" cy="1993791"/>
            <a:chOff x="3101009" y="1359671"/>
            <a:chExt cx="4420926" cy="1993791"/>
          </a:xfrm>
        </p:grpSpPr>
        <p:cxnSp>
          <p:nvCxnSpPr>
            <p:cNvPr id="4" name="Conector em Curva 3">
              <a:extLst>
                <a:ext uri="{FF2B5EF4-FFF2-40B4-BE49-F238E27FC236}">
                  <a16:creationId xmlns:a16="http://schemas.microsoft.com/office/drawing/2014/main" id="{92E6682D-0ED5-FEAD-15EE-DE08981D5D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1009" y="1359671"/>
              <a:ext cx="2164083" cy="1993791"/>
            </a:xfrm>
            <a:prstGeom prst="curvedConnector3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em Curva 9">
              <a:extLst>
                <a:ext uri="{FF2B5EF4-FFF2-40B4-BE49-F238E27FC236}">
                  <a16:creationId xmlns:a16="http://schemas.microsoft.com/office/drawing/2014/main" id="{ECC66697-BEE9-A4CA-3C87-EFAD5F4B755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265094" y="1359672"/>
              <a:ext cx="2256841" cy="1993790"/>
            </a:xfrm>
            <a:prstGeom prst="curvedConnector3">
              <a:avLst>
                <a:gd name="adj1" fmla="val 50000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B65010D-876A-56A8-3FA1-6770B4FC95CC}"/>
              </a:ext>
            </a:extLst>
          </p:cNvPr>
          <p:cNvGrpSpPr/>
          <p:nvPr/>
        </p:nvGrpSpPr>
        <p:grpSpPr>
          <a:xfrm>
            <a:off x="4047032" y="1323848"/>
            <a:ext cx="4420926" cy="2610015"/>
            <a:chOff x="4047032" y="1323848"/>
            <a:chExt cx="4420926" cy="2610015"/>
          </a:xfrm>
        </p:grpSpPr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F53D6ABE-C3C3-74E6-93DE-B2A119B39DB2}"/>
                </a:ext>
              </a:extLst>
            </p:cNvPr>
            <p:cNvCxnSpPr>
              <a:cxnSpLocks/>
            </p:cNvCxnSpPr>
            <p:nvPr/>
          </p:nvCxnSpPr>
          <p:spPr>
            <a:xfrm>
              <a:off x="5129073" y="1323848"/>
              <a:ext cx="0" cy="261001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8748D075-D175-996A-30B3-BD8A95545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9284" y="1323850"/>
              <a:ext cx="40253" cy="253447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B23F613C-7C71-310C-7184-46374AF70D41}"/>
                </a:ext>
              </a:extLst>
            </p:cNvPr>
            <p:cNvCxnSpPr>
              <a:cxnSpLocks/>
            </p:cNvCxnSpPr>
            <p:nvPr/>
          </p:nvCxnSpPr>
          <p:spPr>
            <a:xfrm>
              <a:off x="4047032" y="1820334"/>
              <a:ext cx="442092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44D7E708-FBC3-7974-7E0C-C3C4C70411FD}"/>
                </a:ext>
              </a:extLst>
            </p:cNvPr>
            <p:cNvSpPr txBox="1"/>
            <p:nvPr/>
          </p:nvSpPr>
          <p:spPr>
            <a:xfrm>
              <a:off x="5168914" y="1332268"/>
              <a:ext cx="2090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Realidade percebida</a:t>
              </a:r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9CC8C920-8D38-529D-6BD9-B88892A269A2}"/>
              </a:ext>
            </a:extLst>
          </p:cNvPr>
          <p:cNvSpPr txBox="1"/>
          <p:nvPr/>
        </p:nvSpPr>
        <p:spPr>
          <a:xfrm>
            <a:off x="5249008" y="4805727"/>
            <a:ext cx="209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Realidade existente</a:t>
            </a:r>
          </a:p>
        </p:txBody>
      </p:sp>
      <p:sp>
        <p:nvSpPr>
          <p:cNvPr id="40" name="Chave Esquerda 39">
            <a:extLst>
              <a:ext uri="{FF2B5EF4-FFF2-40B4-BE49-F238E27FC236}">
                <a16:creationId xmlns:a16="http://schemas.microsoft.com/office/drawing/2014/main" id="{A47AC894-56C8-D86A-F74C-745C3EAED47F}"/>
              </a:ext>
            </a:extLst>
          </p:cNvPr>
          <p:cNvSpPr/>
          <p:nvPr/>
        </p:nvSpPr>
        <p:spPr>
          <a:xfrm rot="16200000">
            <a:off x="5999077" y="642023"/>
            <a:ext cx="763325" cy="7498080"/>
          </a:xfrm>
          <a:prstGeom prst="leftBrace">
            <a:avLst>
              <a:gd name="adj1" fmla="val 8333"/>
              <a:gd name="adj2" fmla="val 4872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6C0221E7-0B80-D5E6-234D-57BEDE86FE99}"/>
              </a:ext>
            </a:extLst>
          </p:cNvPr>
          <p:cNvSpPr txBox="1">
            <a:spLocks/>
          </p:cNvSpPr>
          <p:nvPr/>
        </p:nvSpPr>
        <p:spPr>
          <a:xfrm>
            <a:off x="612635" y="4752370"/>
            <a:ext cx="4412590" cy="1232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Nosso jeito de olhar o mundo       é resultado de uma percepção condicionada, pelos nossos filtros.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2EB4458B-3B6B-B8E9-F89C-3175C5D74939}"/>
              </a:ext>
            </a:extLst>
          </p:cNvPr>
          <p:cNvSpPr txBox="1">
            <a:spLocks/>
          </p:cNvSpPr>
          <p:nvPr/>
        </p:nvSpPr>
        <p:spPr>
          <a:xfrm>
            <a:off x="7466177" y="4748924"/>
            <a:ext cx="4254046" cy="1232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Nossos filtros são responsáveis pela forma como interpretamos as nossas experiências.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4699FE4-9F59-CA4E-397B-12F2DEDCA9C4}"/>
              </a:ext>
            </a:extLst>
          </p:cNvPr>
          <p:cNvSpPr/>
          <p:nvPr/>
        </p:nvSpPr>
        <p:spPr>
          <a:xfrm>
            <a:off x="0" y="0"/>
            <a:ext cx="347591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93B8EAF-22DD-FC94-6D90-5A97CDAC1D79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AD019D8-5156-9CA4-D24F-47EA8003AC7A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12" name="Picture 3" descr="Balões de texto vazios">
              <a:extLst>
                <a:ext uri="{FF2B5EF4-FFF2-40B4-BE49-F238E27FC236}">
                  <a16:creationId xmlns:a16="http://schemas.microsoft.com/office/drawing/2014/main" id="{3BC58089-1494-848D-CF34-7EA861DF4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1" name="Título 1">
              <a:extLst>
                <a:ext uri="{FF2B5EF4-FFF2-40B4-BE49-F238E27FC236}">
                  <a16:creationId xmlns:a16="http://schemas.microsoft.com/office/drawing/2014/main" id="{A8E80727-E09E-4C84-D53D-282B213D7C5B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FF308357-2018-8CB1-39B1-C05DA2965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521" y="5323576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8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40" grpId="0" animBg="1"/>
      <p:bldP spid="41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8518924-8BB7-0C7E-0BD8-F1084A44B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94" y="1680539"/>
            <a:ext cx="8239701" cy="517746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3641746-224B-010A-81DF-A9A80D5C7671}"/>
              </a:ext>
            </a:extLst>
          </p:cNvPr>
          <p:cNvSpPr/>
          <p:nvPr/>
        </p:nvSpPr>
        <p:spPr>
          <a:xfrm>
            <a:off x="10085832" y="0"/>
            <a:ext cx="2106168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BC5F06A-175F-273B-249C-66B4F8E38869}"/>
              </a:ext>
            </a:extLst>
          </p:cNvPr>
          <p:cNvSpPr/>
          <p:nvPr/>
        </p:nvSpPr>
        <p:spPr>
          <a:xfrm>
            <a:off x="-1" y="0"/>
            <a:ext cx="2218039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1C8E603-20CF-8702-499B-B7C404A0ACD0}"/>
              </a:ext>
            </a:extLst>
          </p:cNvPr>
          <p:cNvSpPr txBox="1">
            <a:spLocks/>
          </p:cNvSpPr>
          <p:nvPr/>
        </p:nvSpPr>
        <p:spPr>
          <a:xfrm>
            <a:off x="2496326" y="358265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Qual filtro você usa?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515B84B2-AA2C-E1A1-FFC2-404B07935E69}"/>
              </a:ext>
            </a:extLst>
          </p:cNvPr>
          <p:cNvSpPr txBox="1">
            <a:spLocks/>
          </p:cNvSpPr>
          <p:nvPr/>
        </p:nvSpPr>
        <p:spPr>
          <a:xfrm>
            <a:off x="2421715" y="2124374"/>
            <a:ext cx="3070810" cy="3548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dirty="0"/>
              <a:t>Quantas vezes não olhamos para uma situação e vemos apenas uma pequena parte (aquela que nos convém!!!). Ou tiramos conclusões sem analisar o contexto?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9B203C-FD9B-7FBB-5F87-863B0DB56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378" y="113532"/>
            <a:ext cx="1271947" cy="1271947"/>
          </a:xfrm>
          <a:prstGeom prst="rect">
            <a:avLst/>
          </a:prstGeom>
        </p:spPr>
      </p:pic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1BCB1CAD-EB20-6DB7-6A8F-2D6165440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7" y="5490449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37831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7952CC4-26CC-2C79-BC25-256360737AA1}"/>
              </a:ext>
            </a:extLst>
          </p:cNvPr>
          <p:cNvSpPr/>
          <p:nvPr/>
        </p:nvSpPr>
        <p:spPr>
          <a:xfrm>
            <a:off x="265472" y="0"/>
            <a:ext cx="5830528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9C4B4F9-3B5D-E8AF-531B-119194126E35}"/>
              </a:ext>
            </a:extLst>
          </p:cNvPr>
          <p:cNvSpPr/>
          <p:nvPr/>
        </p:nvSpPr>
        <p:spPr>
          <a:xfrm>
            <a:off x="6361472" y="-7"/>
            <a:ext cx="5830528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13B47C6D-3BDB-8E52-8AB4-1C528A0EBC8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é tudo!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B590D80-5CB1-7F25-6D3D-0E8064DC33F4}"/>
              </a:ext>
            </a:extLst>
          </p:cNvPr>
          <p:cNvSpPr/>
          <p:nvPr/>
        </p:nvSpPr>
        <p:spPr>
          <a:xfrm>
            <a:off x="6781818" y="1227276"/>
            <a:ext cx="3309577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200" dirty="0"/>
              <a:t>Principal ferramenta de qualquer atividade profissional.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EE199B1-4409-36CD-5F0A-8E2A89F1D439}"/>
              </a:ext>
            </a:extLst>
          </p:cNvPr>
          <p:cNvSpPr/>
          <p:nvPr/>
        </p:nvSpPr>
        <p:spPr>
          <a:xfrm rot="5400000">
            <a:off x="7988093" y="2644166"/>
            <a:ext cx="6307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Maior habilidade </a:t>
            </a:r>
          </a:p>
          <a:p>
            <a:pPr algn="ctr"/>
            <a:r>
              <a:rPr lang="pt-BR" sz="4800" b="1" dirty="0">
                <a:solidFill>
                  <a:schemeClr val="bg1"/>
                </a:solidFill>
              </a:rPr>
              <a:t>do século!!!</a:t>
            </a: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A309DF9C-10E5-57B5-3187-A16311D7F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1227276"/>
            <a:ext cx="4590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2400" dirty="0">
                <a:latin typeface="+mn-lt"/>
              </a:rPr>
              <a:t>Função inerente do ser humano.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0C48C4-908B-2758-6E41-D6BAD53CC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6" r="8265"/>
          <a:stretch/>
        </p:blipFill>
        <p:spPr>
          <a:xfrm rot="5400000">
            <a:off x="1201494" y="1903865"/>
            <a:ext cx="4012621" cy="473921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6832F4DB-8FD3-0253-A656-BB70BE9D5B86}"/>
              </a:ext>
            </a:extLst>
          </p:cNvPr>
          <p:cNvSpPr/>
          <p:nvPr/>
        </p:nvSpPr>
        <p:spPr>
          <a:xfrm>
            <a:off x="6774177" y="2747297"/>
            <a:ext cx="330703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200" dirty="0"/>
              <a:t>Reflete a inteligência social (habilidade de se relacionar e conquistar a colaboração das pessoas)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EDDF6E4-6430-0A21-DAB4-A46F428E41FF}"/>
              </a:ext>
            </a:extLst>
          </p:cNvPr>
          <p:cNvSpPr/>
          <p:nvPr/>
        </p:nvSpPr>
        <p:spPr>
          <a:xfrm>
            <a:off x="6774177" y="4606995"/>
            <a:ext cx="3312124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2200" dirty="0"/>
              <a:t>Requer transferência de informação e compreensão de uma pessoa a outra.</a:t>
            </a:r>
          </a:p>
        </p:txBody>
      </p:sp>
    </p:spTree>
    <p:extLst>
      <p:ext uri="{BB962C8B-B14F-4D97-AF65-F5344CB8AC3E}">
        <p14:creationId xmlns:p14="http://schemas.microsoft.com/office/powerpoint/2010/main" val="354843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393290" y="0"/>
            <a:ext cx="11621729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solidFill>
                  <a:schemeClr val="bg1"/>
                </a:solidFill>
                <a:latin typeface="+mn-lt"/>
              </a:rPr>
              <a:t>Comunicação assertiva</a:t>
            </a:r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66BC9A05-F1B7-EA56-9908-93DD6E43A7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265879"/>
              </p:ext>
            </p:extLst>
          </p:nvPr>
        </p:nvGraphicFramePr>
        <p:xfrm>
          <a:off x="233762" y="1356578"/>
          <a:ext cx="9011838" cy="5136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6CB95023-7AE4-9BAE-1C71-C1DF82AB98A0}"/>
              </a:ext>
            </a:extLst>
          </p:cNvPr>
          <p:cNvSpPr txBox="1"/>
          <p:nvPr/>
        </p:nvSpPr>
        <p:spPr>
          <a:xfrm>
            <a:off x="8204200" y="3815217"/>
            <a:ext cx="35945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i="1" dirty="0">
                <a:solidFill>
                  <a:schemeClr val="bg1"/>
                </a:solidFill>
              </a:rPr>
              <a:t>A habilidade de se comunicar, de transmitir ideias de forma eficiente e eficaz é capaz de destacá-lo de tal maneira que seu nome se torna inesquecível na história! </a:t>
            </a:r>
          </a:p>
        </p:txBody>
      </p:sp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F25EE098-CD95-4713-E0CF-24323F30B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006" y="559351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059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Espaço Reservado para Conteúdo 3" descr="Diagrama&#10;&#10;Descrição gerada automaticamente">
            <a:extLst>
              <a:ext uri="{FF2B5EF4-FFF2-40B4-BE49-F238E27FC236}">
                <a16:creationId xmlns:a16="http://schemas.microsoft.com/office/drawing/2014/main" id="{B1DEF250-14CE-81AB-ADF8-99D7255FF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737"/>
            <a:ext cx="12193560" cy="6339839"/>
          </a:xfrm>
          <a:prstGeom prst="rect">
            <a:avLst/>
          </a:prstGeom>
          <a:noFill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4AE55EA-78CF-D92C-AD7D-B8DE77BEAC2B}"/>
              </a:ext>
            </a:extLst>
          </p:cNvPr>
          <p:cNvSpPr/>
          <p:nvPr/>
        </p:nvSpPr>
        <p:spPr>
          <a:xfrm>
            <a:off x="857975" y="5490002"/>
            <a:ext cx="2459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EMISSOR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D471809-1782-2E54-5A29-F604EE8E42D9}"/>
              </a:ext>
            </a:extLst>
          </p:cNvPr>
          <p:cNvSpPr/>
          <p:nvPr/>
        </p:nvSpPr>
        <p:spPr>
          <a:xfrm>
            <a:off x="8755947" y="5490002"/>
            <a:ext cx="2713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RECEPTOR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C23791-C88A-128A-ABC7-E379B0927030}"/>
              </a:ext>
            </a:extLst>
          </p:cNvPr>
          <p:cNvSpPr/>
          <p:nvPr/>
        </p:nvSpPr>
        <p:spPr>
          <a:xfrm>
            <a:off x="5438693" y="5031988"/>
            <a:ext cx="1869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CANAL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A0A36BF-DCF2-63EE-B330-F99CF640E9FB}"/>
              </a:ext>
            </a:extLst>
          </p:cNvPr>
          <p:cNvSpPr txBox="1">
            <a:spLocks/>
          </p:cNvSpPr>
          <p:nvPr/>
        </p:nvSpPr>
        <p:spPr>
          <a:xfrm>
            <a:off x="457659" y="244297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Elementos da comunicação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095B19-F5E7-1C28-AE1A-A55B6EC599C7}"/>
              </a:ext>
            </a:extLst>
          </p:cNvPr>
          <p:cNvSpPr/>
          <p:nvPr/>
        </p:nvSpPr>
        <p:spPr>
          <a:xfrm>
            <a:off x="4334582" y="1983326"/>
            <a:ext cx="2973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MENSAGEM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FFA378A-50A1-889A-1EFC-157432B4EE5C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1A2AC59-5AF5-56D4-2FF3-E674DD7B283A}"/>
              </a:ext>
            </a:extLst>
          </p:cNvPr>
          <p:cNvSpPr/>
          <p:nvPr/>
        </p:nvSpPr>
        <p:spPr>
          <a:xfrm>
            <a:off x="11926528" y="-7"/>
            <a:ext cx="265472" cy="6858007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A082D45-9B00-EF97-89C5-99BF9A55F28D}"/>
              </a:ext>
            </a:extLst>
          </p:cNvPr>
          <p:cNvSpPr/>
          <p:nvPr/>
        </p:nvSpPr>
        <p:spPr>
          <a:xfrm>
            <a:off x="1085850" y="6246689"/>
            <a:ext cx="1019556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/>
              <a:t>Importa o que o receptor compreendeu e não o que o emissor falou.</a:t>
            </a:r>
          </a:p>
        </p:txBody>
      </p:sp>
    </p:spTree>
    <p:extLst>
      <p:ext uri="{BB962C8B-B14F-4D97-AF65-F5344CB8AC3E}">
        <p14:creationId xmlns:p14="http://schemas.microsoft.com/office/powerpoint/2010/main" val="2426536516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" name="Espaço Reservado para Conteúdo 3" descr="Diagrama&#10;&#10;Descrição gerada automaticamente">
            <a:extLst>
              <a:ext uri="{FF2B5EF4-FFF2-40B4-BE49-F238E27FC236}">
                <a16:creationId xmlns:a16="http://schemas.microsoft.com/office/drawing/2014/main" id="{B1DEF250-14CE-81AB-ADF8-99D7255FF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7737"/>
            <a:ext cx="12193560" cy="6339839"/>
          </a:xfrm>
          <a:prstGeom prst="rect">
            <a:avLst/>
          </a:prstGeom>
          <a:noFill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4AE55EA-78CF-D92C-AD7D-B8DE77BEAC2B}"/>
              </a:ext>
            </a:extLst>
          </p:cNvPr>
          <p:cNvSpPr/>
          <p:nvPr/>
        </p:nvSpPr>
        <p:spPr>
          <a:xfrm>
            <a:off x="857975" y="5490002"/>
            <a:ext cx="2459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EMISSOR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D471809-1782-2E54-5A29-F604EE8E42D9}"/>
              </a:ext>
            </a:extLst>
          </p:cNvPr>
          <p:cNvSpPr/>
          <p:nvPr/>
        </p:nvSpPr>
        <p:spPr>
          <a:xfrm>
            <a:off x="8755947" y="5490002"/>
            <a:ext cx="2713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RECEPTOR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C23791-C88A-128A-ABC7-E379B0927030}"/>
              </a:ext>
            </a:extLst>
          </p:cNvPr>
          <p:cNvSpPr/>
          <p:nvPr/>
        </p:nvSpPr>
        <p:spPr>
          <a:xfrm>
            <a:off x="5438693" y="5031988"/>
            <a:ext cx="1869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CANAL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A0A36BF-DCF2-63EE-B330-F99CF640E9FB}"/>
              </a:ext>
            </a:extLst>
          </p:cNvPr>
          <p:cNvSpPr txBox="1">
            <a:spLocks/>
          </p:cNvSpPr>
          <p:nvPr/>
        </p:nvSpPr>
        <p:spPr>
          <a:xfrm>
            <a:off x="457659" y="244297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Elementos da comunicação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FFA378A-50A1-889A-1EFC-157432B4EE5C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1A2AC59-5AF5-56D4-2FF3-E674DD7B283A}"/>
              </a:ext>
            </a:extLst>
          </p:cNvPr>
          <p:cNvSpPr/>
          <p:nvPr/>
        </p:nvSpPr>
        <p:spPr>
          <a:xfrm>
            <a:off x="11926528" y="-7"/>
            <a:ext cx="265472" cy="6858007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01A85BA-8AFC-7A2B-112D-9FC57FB87069}"/>
              </a:ext>
            </a:extLst>
          </p:cNvPr>
          <p:cNvSpPr/>
          <p:nvPr/>
        </p:nvSpPr>
        <p:spPr>
          <a:xfrm rot="20257776">
            <a:off x="4828074" y="2814783"/>
            <a:ext cx="1986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solidFill>
                  <a:srgbClr val="4A4E57"/>
                </a:solidFill>
                <a:highlight>
                  <a:srgbClr val="FFFF00"/>
                </a:highlight>
                <a:latin typeface="Montserrat"/>
              </a:rPr>
              <a:t>RUÍDO!!!!</a:t>
            </a:r>
          </a:p>
        </p:txBody>
      </p:sp>
      <p:sp>
        <p:nvSpPr>
          <p:cNvPr id="15" name="Raio 14">
            <a:extLst>
              <a:ext uri="{FF2B5EF4-FFF2-40B4-BE49-F238E27FC236}">
                <a16:creationId xmlns:a16="http://schemas.microsoft.com/office/drawing/2014/main" id="{84F5D0A1-3E18-32C1-5586-5F9BBC164822}"/>
              </a:ext>
            </a:extLst>
          </p:cNvPr>
          <p:cNvSpPr/>
          <p:nvPr/>
        </p:nvSpPr>
        <p:spPr>
          <a:xfrm rot="200883">
            <a:off x="4477815" y="1249924"/>
            <a:ext cx="1640478" cy="1442061"/>
          </a:xfrm>
          <a:prstGeom prst="lightningBol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5FCDAD2-E7F9-D143-4299-D2A672246937}"/>
              </a:ext>
            </a:extLst>
          </p:cNvPr>
          <p:cNvSpPr/>
          <p:nvPr/>
        </p:nvSpPr>
        <p:spPr>
          <a:xfrm>
            <a:off x="4334582" y="1983326"/>
            <a:ext cx="2973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4A4E57"/>
                </a:solidFill>
                <a:highlight>
                  <a:srgbClr val="C0C0C0"/>
                </a:highlight>
                <a:latin typeface="Montserrat"/>
              </a:rPr>
              <a:t>MENSAGEM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89C0524-399A-9C87-1BF3-E47F27008D27}"/>
              </a:ext>
            </a:extLst>
          </p:cNvPr>
          <p:cNvSpPr/>
          <p:nvPr/>
        </p:nvSpPr>
        <p:spPr>
          <a:xfrm>
            <a:off x="1085850" y="6246689"/>
            <a:ext cx="1019556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200" dirty="0"/>
              <a:t>Importa o que o receptor compreendeu e não o que o emissor falou.</a:t>
            </a:r>
          </a:p>
        </p:txBody>
      </p:sp>
    </p:spTree>
    <p:extLst>
      <p:ext uri="{BB962C8B-B14F-4D97-AF65-F5344CB8AC3E}">
        <p14:creationId xmlns:p14="http://schemas.microsoft.com/office/powerpoint/2010/main" val="39812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34C4C9-97F4-4C9F-4744-E56218B50337}"/>
              </a:ext>
            </a:extLst>
          </p:cNvPr>
          <p:cNvSpPr txBox="1"/>
          <p:nvPr/>
        </p:nvSpPr>
        <p:spPr>
          <a:xfrm>
            <a:off x="6023240" y="422409"/>
            <a:ext cx="210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- 4 Pilares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7891CC0-E930-C150-D55F-3DF6FD9419DE}"/>
              </a:ext>
            </a:extLst>
          </p:cNvPr>
          <p:cNvGrpSpPr/>
          <p:nvPr/>
        </p:nvGrpSpPr>
        <p:grpSpPr>
          <a:xfrm>
            <a:off x="609600" y="1555343"/>
            <a:ext cx="2588456" cy="1850199"/>
            <a:chOff x="609600" y="1555343"/>
            <a:chExt cx="2588456" cy="1850199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DF04648B-8ADB-F413-B1F1-A37D6700B7EE}"/>
                </a:ext>
              </a:extLst>
            </p:cNvPr>
            <p:cNvSpPr/>
            <p:nvPr/>
          </p:nvSpPr>
          <p:spPr>
            <a:xfrm flipH="1">
              <a:off x="609600" y="1555343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CONFIANÇA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2E0F1F2-4BD0-D153-6836-16B51A51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302" y="2211049"/>
              <a:ext cx="1261290" cy="119449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D4529E-1075-EBC8-1FB3-4F7892D82E98}"/>
              </a:ext>
            </a:extLst>
          </p:cNvPr>
          <p:cNvGrpSpPr/>
          <p:nvPr/>
        </p:nvGrpSpPr>
        <p:grpSpPr>
          <a:xfrm>
            <a:off x="3296377" y="2758668"/>
            <a:ext cx="2588456" cy="1853215"/>
            <a:chOff x="3344236" y="1555343"/>
            <a:chExt cx="2588456" cy="185321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433A07ED-DF75-75DC-C57A-6C43F87F4D94}"/>
                </a:ext>
              </a:extLst>
            </p:cNvPr>
            <p:cNvSpPr/>
            <p:nvPr/>
          </p:nvSpPr>
          <p:spPr>
            <a:xfrm flipH="1">
              <a:off x="3344236" y="1555343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CREDIBILIDADE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E45E117-EA1A-5B2E-BDC2-C0F66F6F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7392" y="2214065"/>
              <a:ext cx="1261290" cy="1194493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423893D-820F-4954-5868-F4FA6F6D8484}"/>
              </a:ext>
            </a:extLst>
          </p:cNvPr>
          <p:cNvGrpSpPr/>
          <p:nvPr/>
        </p:nvGrpSpPr>
        <p:grpSpPr>
          <a:xfrm>
            <a:off x="6018411" y="4014636"/>
            <a:ext cx="2588456" cy="1825103"/>
            <a:chOff x="6083060" y="1547357"/>
            <a:chExt cx="2588456" cy="18251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EFA370B-0E34-B843-7C5C-50F24E473D3C}"/>
                </a:ext>
              </a:extLst>
            </p:cNvPr>
            <p:cNvSpPr/>
            <p:nvPr/>
          </p:nvSpPr>
          <p:spPr>
            <a:xfrm flipH="1">
              <a:off x="6083060" y="1547357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CONSISTÊNCIA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1BC783-4FEB-39C4-2FB6-4FD3CCE0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876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347AAE-3779-E9D6-8086-12A0AC7B5FDB}"/>
              </a:ext>
            </a:extLst>
          </p:cNvPr>
          <p:cNvGrpSpPr/>
          <p:nvPr/>
        </p:nvGrpSpPr>
        <p:grpSpPr>
          <a:xfrm>
            <a:off x="8931126" y="5032885"/>
            <a:ext cx="2588456" cy="1825104"/>
            <a:chOff x="8825266" y="1547356"/>
            <a:chExt cx="2588456" cy="182510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7FE96382-3DD0-F60C-E18E-D0C90F69EC38}"/>
                </a:ext>
              </a:extLst>
            </p:cNvPr>
            <p:cNvSpPr/>
            <p:nvPr/>
          </p:nvSpPr>
          <p:spPr>
            <a:xfrm flipH="1">
              <a:off x="8825266" y="1547356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CLAREZA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62C68C30-C59B-754F-F85F-843C3C6C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842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912559-C918-9441-C544-06F9E55DB5C4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22" name="Picture 3" descr="Balões de texto vazios">
              <a:extLst>
                <a:ext uri="{FF2B5EF4-FFF2-40B4-BE49-F238E27FC236}">
                  <a16:creationId xmlns:a16="http://schemas.microsoft.com/office/drawing/2014/main" id="{E78A50F8-9969-DB6B-BD79-C027F92D1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1E33AFF3-0DF6-31FC-E629-99A71E7ED089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230714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34C4C9-97F4-4C9F-4744-E56218B50337}"/>
              </a:ext>
            </a:extLst>
          </p:cNvPr>
          <p:cNvSpPr txBox="1"/>
          <p:nvPr/>
        </p:nvSpPr>
        <p:spPr>
          <a:xfrm>
            <a:off x="6023240" y="422409"/>
            <a:ext cx="210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- 4 Pilares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7891CC0-E930-C150-D55F-3DF6FD9419DE}"/>
              </a:ext>
            </a:extLst>
          </p:cNvPr>
          <p:cNvGrpSpPr/>
          <p:nvPr/>
        </p:nvGrpSpPr>
        <p:grpSpPr>
          <a:xfrm>
            <a:off x="609600" y="1555343"/>
            <a:ext cx="2588456" cy="1850199"/>
            <a:chOff x="609600" y="1555343"/>
            <a:chExt cx="2588456" cy="1850199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DF04648B-8ADB-F413-B1F1-A37D6700B7EE}"/>
                </a:ext>
              </a:extLst>
            </p:cNvPr>
            <p:cNvSpPr/>
            <p:nvPr/>
          </p:nvSpPr>
          <p:spPr>
            <a:xfrm flipH="1">
              <a:off x="609600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CONFIANÇA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2E0F1F2-4BD0-D153-6836-16B51A51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302" y="2211049"/>
              <a:ext cx="1261290" cy="119449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D4529E-1075-EBC8-1FB3-4F7892D82E98}"/>
              </a:ext>
            </a:extLst>
          </p:cNvPr>
          <p:cNvGrpSpPr/>
          <p:nvPr/>
        </p:nvGrpSpPr>
        <p:grpSpPr>
          <a:xfrm>
            <a:off x="3296377" y="2758668"/>
            <a:ext cx="2588456" cy="1853215"/>
            <a:chOff x="3344236" y="1555343"/>
            <a:chExt cx="2588456" cy="185321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433A07ED-DF75-75DC-C57A-6C43F87F4D94}"/>
                </a:ext>
              </a:extLst>
            </p:cNvPr>
            <p:cNvSpPr/>
            <p:nvPr/>
          </p:nvSpPr>
          <p:spPr>
            <a:xfrm flipH="1">
              <a:off x="3344236" y="1555343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CREDIBILIDADE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E45E117-EA1A-5B2E-BDC2-C0F66F6F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7392" y="2214065"/>
              <a:ext cx="1261290" cy="1194493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423893D-820F-4954-5868-F4FA6F6D8484}"/>
              </a:ext>
            </a:extLst>
          </p:cNvPr>
          <p:cNvGrpSpPr/>
          <p:nvPr/>
        </p:nvGrpSpPr>
        <p:grpSpPr>
          <a:xfrm>
            <a:off x="6018411" y="4014636"/>
            <a:ext cx="2588456" cy="1825103"/>
            <a:chOff x="6083060" y="1547357"/>
            <a:chExt cx="2588456" cy="18251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EFA370B-0E34-B843-7C5C-50F24E473D3C}"/>
                </a:ext>
              </a:extLst>
            </p:cNvPr>
            <p:cNvSpPr/>
            <p:nvPr/>
          </p:nvSpPr>
          <p:spPr>
            <a:xfrm flipH="1">
              <a:off x="6083060" y="1547357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CONSISTÊNCIA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1BC783-4FEB-39C4-2FB6-4FD3CCE0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876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347AAE-3779-E9D6-8086-12A0AC7B5FDB}"/>
              </a:ext>
            </a:extLst>
          </p:cNvPr>
          <p:cNvGrpSpPr/>
          <p:nvPr/>
        </p:nvGrpSpPr>
        <p:grpSpPr>
          <a:xfrm>
            <a:off x="8931126" y="5032885"/>
            <a:ext cx="2588456" cy="1825104"/>
            <a:chOff x="8825266" y="1547356"/>
            <a:chExt cx="2588456" cy="182510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7FE96382-3DD0-F60C-E18E-D0C90F69EC38}"/>
                </a:ext>
              </a:extLst>
            </p:cNvPr>
            <p:cNvSpPr/>
            <p:nvPr/>
          </p:nvSpPr>
          <p:spPr>
            <a:xfrm flipH="1">
              <a:off x="8825266" y="1547356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CLAREZA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62C68C30-C59B-754F-F85F-843C3C6C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842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912559-C918-9441-C544-06F9E55DB5C4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22" name="Picture 3" descr="Balões de texto vazios">
              <a:extLst>
                <a:ext uri="{FF2B5EF4-FFF2-40B4-BE49-F238E27FC236}">
                  <a16:creationId xmlns:a16="http://schemas.microsoft.com/office/drawing/2014/main" id="{E78A50F8-9969-DB6B-BD79-C027F92D1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1E33AFF3-0DF6-31FC-E629-99A71E7ED089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94206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AD51AC-F7D4-2889-DCE1-13F3CC170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1" b="306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Google Shape;386;p29">
            <a:extLst>
              <a:ext uri="{FF2B5EF4-FFF2-40B4-BE49-F238E27FC236}">
                <a16:creationId xmlns:a16="http://schemas.microsoft.com/office/drawing/2014/main" id="{A6DDE0F1-B72D-7037-C94A-BD84AEF65259}"/>
              </a:ext>
            </a:extLst>
          </p:cNvPr>
          <p:cNvSpPr txBox="1"/>
          <p:nvPr/>
        </p:nvSpPr>
        <p:spPr>
          <a:xfrm>
            <a:off x="6894527" y="3428990"/>
            <a:ext cx="5032429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4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Você está satisfeito com a qualidade da conexão que estabelece com as pessoas?</a:t>
            </a:r>
            <a:endParaRPr sz="4200" i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C451F8A-73B5-755E-5AF2-A5B731D0B45D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5A62ED5-F9AF-DDCB-663F-7EC4CB6669BA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E5FDFF5D-C6BE-8910-E966-40A9A25EA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5" y="183738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23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34C4C9-97F4-4C9F-4744-E56218B50337}"/>
              </a:ext>
            </a:extLst>
          </p:cNvPr>
          <p:cNvSpPr txBox="1"/>
          <p:nvPr/>
        </p:nvSpPr>
        <p:spPr>
          <a:xfrm>
            <a:off x="6023240" y="422409"/>
            <a:ext cx="210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- 4 Pilares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7891CC0-E930-C150-D55F-3DF6FD9419DE}"/>
              </a:ext>
            </a:extLst>
          </p:cNvPr>
          <p:cNvGrpSpPr/>
          <p:nvPr/>
        </p:nvGrpSpPr>
        <p:grpSpPr>
          <a:xfrm>
            <a:off x="609600" y="1555343"/>
            <a:ext cx="2588456" cy="1850199"/>
            <a:chOff x="609600" y="1555343"/>
            <a:chExt cx="2588456" cy="1850199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DF04648B-8ADB-F413-B1F1-A37D6700B7EE}"/>
                </a:ext>
              </a:extLst>
            </p:cNvPr>
            <p:cNvSpPr/>
            <p:nvPr/>
          </p:nvSpPr>
          <p:spPr>
            <a:xfrm flipH="1">
              <a:off x="609600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CONFIANÇA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2E0F1F2-4BD0-D153-6836-16B51A51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302" y="2211049"/>
              <a:ext cx="1261290" cy="119449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D4529E-1075-EBC8-1FB3-4F7892D82E98}"/>
              </a:ext>
            </a:extLst>
          </p:cNvPr>
          <p:cNvGrpSpPr/>
          <p:nvPr/>
        </p:nvGrpSpPr>
        <p:grpSpPr>
          <a:xfrm>
            <a:off x="3296377" y="2758668"/>
            <a:ext cx="2588456" cy="1853215"/>
            <a:chOff x="3344236" y="1555343"/>
            <a:chExt cx="2588456" cy="185321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433A07ED-DF75-75DC-C57A-6C43F87F4D94}"/>
                </a:ext>
              </a:extLst>
            </p:cNvPr>
            <p:cNvSpPr/>
            <p:nvPr/>
          </p:nvSpPr>
          <p:spPr>
            <a:xfrm flipH="1">
              <a:off x="3344236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CREDIBILIDADE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E45E117-EA1A-5B2E-BDC2-C0F66F6F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7392" y="2214065"/>
              <a:ext cx="1261290" cy="1194493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423893D-820F-4954-5868-F4FA6F6D8484}"/>
              </a:ext>
            </a:extLst>
          </p:cNvPr>
          <p:cNvGrpSpPr/>
          <p:nvPr/>
        </p:nvGrpSpPr>
        <p:grpSpPr>
          <a:xfrm>
            <a:off x="6018411" y="4014636"/>
            <a:ext cx="2588456" cy="1825103"/>
            <a:chOff x="6083060" y="1547357"/>
            <a:chExt cx="2588456" cy="18251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EFA370B-0E34-B843-7C5C-50F24E473D3C}"/>
                </a:ext>
              </a:extLst>
            </p:cNvPr>
            <p:cNvSpPr/>
            <p:nvPr/>
          </p:nvSpPr>
          <p:spPr>
            <a:xfrm flipH="1">
              <a:off x="6083060" y="1547357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CONSISTÊNCIA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1BC783-4FEB-39C4-2FB6-4FD3CCE0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876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347AAE-3779-E9D6-8086-12A0AC7B5FDB}"/>
              </a:ext>
            </a:extLst>
          </p:cNvPr>
          <p:cNvGrpSpPr/>
          <p:nvPr/>
        </p:nvGrpSpPr>
        <p:grpSpPr>
          <a:xfrm>
            <a:off x="8931126" y="5032885"/>
            <a:ext cx="2588456" cy="1825104"/>
            <a:chOff x="8825266" y="1547356"/>
            <a:chExt cx="2588456" cy="182510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7FE96382-3DD0-F60C-E18E-D0C90F69EC38}"/>
                </a:ext>
              </a:extLst>
            </p:cNvPr>
            <p:cNvSpPr/>
            <p:nvPr/>
          </p:nvSpPr>
          <p:spPr>
            <a:xfrm flipH="1">
              <a:off x="8825266" y="1547356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CLAREZA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62C68C30-C59B-754F-F85F-843C3C6C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842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912559-C918-9441-C544-06F9E55DB5C4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22" name="Picture 3" descr="Balões de texto vazios">
              <a:extLst>
                <a:ext uri="{FF2B5EF4-FFF2-40B4-BE49-F238E27FC236}">
                  <a16:creationId xmlns:a16="http://schemas.microsoft.com/office/drawing/2014/main" id="{E78A50F8-9969-DB6B-BD79-C027F92D1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1E33AFF3-0DF6-31FC-E629-99A71E7ED089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9417748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34C4C9-97F4-4C9F-4744-E56218B50337}"/>
              </a:ext>
            </a:extLst>
          </p:cNvPr>
          <p:cNvSpPr txBox="1"/>
          <p:nvPr/>
        </p:nvSpPr>
        <p:spPr>
          <a:xfrm>
            <a:off x="6023240" y="422409"/>
            <a:ext cx="210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- 4 Pilares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7891CC0-E930-C150-D55F-3DF6FD9419DE}"/>
              </a:ext>
            </a:extLst>
          </p:cNvPr>
          <p:cNvGrpSpPr/>
          <p:nvPr/>
        </p:nvGrpSpPr>
        <p:grpSpPr>
          <a:xfrm>
            <a:off x="609600" y="1555343"/>
            <a:ext cx="2588456" cy="1850199"/>
            <a:chOff x="609600" y="1555343"/>
            <a:chExt cx="2588456" cy="1850199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DF04648B-8ADB-F413-B1F1-A37D6700B7EE}"/>
                </a:ext>
              </a:extLst>
            </p:cNvPr>
            <p:cNvSpPr/>
            <p:nvPr/>
          </p:nvSpPr>
          <p:spPr>
            <a:xfrm flipH="1">
              <a:off x="609600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CONFIANÇA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2E0F1F2-4BD0-D153-6836-16B51A51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302" y="2211049"/>
              <a:ext cx="1261290" cy="119449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D4529E-1075-EBC8-1FB3-4F7892D82E98}"/>
              </a:ext>
            </a:extLst>
          </p:cNvPr>
          <p:cNvGrpSpPr/>
          <p:nvPr/>
        </p:nvGrpSpPr>
        <p:grpSpPr>
          <a:xfrm>
            <a:off x="3296377" y="2758668"/>
            <a:ext cx="2588456" cy="1853215"/>
            <a:chOff x="3344236" y="1555343"/>
            <a:chExt cx="2588456" cy="185321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433A07ED-DF75-75DC-C57A-6C43F87F4D94}"/>
                </a:ext>
              </a:extLst>
            </p:cNvPr>
            <p:cNvSpPr/>
            <p:nvPr/>
          </p:nvSpPr>
          <p:spPr>
            <a:xfrm flipH="1">
              <a:off x="3344236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CREDIBILIDADE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E45E117-EA1A-5B2E-BDC2-C0F66F6F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7392" y="2214065"/>
              <a:ext cx="1261290" cy="1194493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423893D-820F-4954-5868-F4FA6F6D8484}"/>
              </a:ext>
            </a:extLst>
          </p:cNvPr>
          <p:cNvGrpSpPr/>
          <p:nvPr/>
        </p:nvGrpSpPr>
        <p:grpSpPr>
          <a:xfrm>
            <a:off x="6018411" y="4014636"/>
            <a:ext cx="2588456" cy="1825103"/>
            <a:chOff x="6083060" y="1547357"/>
            <a:chExt cx="2588456" cy="18251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EFA370B-0E34-B843-7C5C-50F24E473D3C}"/>
                </a:ext>
              </a:extLst>
            </p:cNvPr>
            <p:cNvSpPr/>
            <p:nvPr/>
          </p:nvSpPr>
          <p:spPr>
            <a:xfrm flipH="1">
              <a:off x="6083060" y="1547357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CONSISTÊNCIA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1BC783-4FEB-39C4-2FB6-4FD3CCE0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876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347AAE-3779-E9D6-8086-12A0AC7B5FDB}"/>
              </a:ext>
            </a:extLst>
          </p:cNvPr>
          <p:cNvGrpSpPr/>
          <p:nvPr/>
        </p:nvGrpSpPr>
        <p:grpSpPr>
          <a:xfrm>
            <a:off x="8931126" y="5032885"/>
            <a:ext cx="2588456" cy="1825104"/>
            <a:chOff x="8825266" y="1547356"/>
            <a:chExt cx="2588456" cy="182510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7FE96382-3DD0-F60C-E18E-D0C90F69EC38}"/>
                </a:ext>
              </a:extLst>
            </p:cNvPr>
            <p:cNvSpPr/>
            <p:nvPr/>
          </p:nvSpPr>
          <p:spPr>
            <a:xfrm flipH="1">
              <a:off x="8825266" y="1547356"/>
              <a:ext cx="2588456" cy="630611"/>
            </a:xfrm>
            <a:prstGeom prst="roundRect">
              <a:avLst/>
            </a:prstGeom>
            <a:solidFill>
              <a:srgbClr val="E75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CLAREZA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62C68C30-C59B-754F-F85F-843C3C6C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842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912559-C918-9441-C544-06F9E55DB5C4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22" name="Picture 3" descr="Balões de texto vazios">
              <a:extLst>
                <a:ext uri="{FF2B5EF4-FFF2-40B4-BE49-F238E27FC236}">
                  <a16:creationId xmlns:a16="http://schemas.microsoft.com/office/drawing/2014/main" id="{E78A50F8-9969-DB6B-BD79-C027F92D1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1E33AFF3-0DF6-31FC-E629-99A71E7ED089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622769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34C4C9-97F4-4C9F-4744-E56218B50337}"/>
              </a:ext>
            </a:extLst>
          </p:cNvPr>
          <p:cNvSpPr txBox="1"/>
          <p:nvPr/>
        </p:nvSpPr>
        <p:spPr>
          <a:xfrm>
            <a:off x="6023240" y="422409"/>
            <a:ext cx="210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- 4 Pilares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7891CC0-E930-C150-D55F-3DF6FD9419DE}"/>
              </a:ext>
            </a:extLst>
          </p:cNvPr>
          <p:cNvGrpSpPr/>
          <p:nvPr/>
        </p:nvGrpSpPr>
        <p:grpSpPr>
          <a:xfrm>
            <a:off x="609600" y="1555343"/>
            <a:ext cx="2588456" cy="1850199"/>
            <a:chOff x="609600" y="1555343"/>
            <a:chExt cx="2588456" cy="1850199"/>
          </a:xfrm>
        </p:grpSpPr>
        <p:sp>
          <p:nvSpPr>
            <p:cNvPr id="5" name="Retângulo Arredondado 4">
              <a:extLst>
                <a:ext uri="{FF2B5EF4-FFF2-40B4-BE49-F238E27FC236}">
                  <a16:creationId xmlns:a16="http://schemas.microsoft.com/office/drawing/2014/main" id="{DF04648B-8ADB-F413-B1F1-A37D6700B7EE}"/>
                </a:ext>
              </a:extLst>
            </p:cNvPr>
            <p:cNvSpPr/>
            <p:nvPr/>
          </p:nvSpPr>
          <p:spPr>
            <a:xfrm flipH="1">
              <a:off x="609600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CONFIANÇA</a:t>
              </a: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2E0F1F2-4BD0-D153-6836-16B51A518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5302" y="2211049"/>
              <a:ext cx="1261290" cy="1194493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AD4529E-1075-EBC8-1FB3-4F7892D82E98}"/>
              </a:ext>
            </a:extLst>
          </p:cNvPr>
          <p:cNvGrpSpPr/>
          <p:nvPr/>
        </p:nvGrpSpPr>
        <p:grpSpPr>
          <a:xfrm>
            <a:off x="3296377" y="2758668"/>
            <a:ext cx="2588456" cy="1853215"/>
            <a:chOff x="3344236" y="1555343"/>
            <a:chExt cx="2588456" cy="1853215"/>
          </a:xfrm>
        </p:grpSpPr>
        <p:sp>
          <p:nvSpPr>
            <p:cNvPr id="7" name="Retângulo Arredondado 6">
              <a:extLst>
                <a:ext uri="{FF2B5EF4-FFF2-40B4-BE49-F238E27FC236}">
                  <a16:creationId xmlns:a16="http://schemas.microsoft.com/office/drawing/2014/main" id="{433A07ED-DF75-75DC-C57A-6C43F87F4D94}"/>
                </a:ext>
              </a:extLst>
            </p:cNvPr>
            <p:cNvSpPr/>
            <p:nvPr/>
          </p:nvSpPr>
          <p:spPr>
            <a:xfrm flipH="1">
              <a:off x="3344236" y="1555343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CREDIBILIDADE</a:t>
              </a:r>
            </a:p>
          </p:txBody>
        </p: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1E45E117-EA1A-5B2E-BDC2-C0F66F6F9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7392" y="2214065"/>
              <a:ext cx="1261290" cy="1194493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A423893D-820F-4954-5868-F4FA6F6D8484}"/>
              </a:ext>
            </a:extLst>
          </p:cNvPr>
          <p:cNvGrpSpPr/>
          <p:nvPr/>
        </p:nvGrpSpPr>
        <p:grpSpPr>
          <a:xfrm>
            <a:off x="6018411" y="4014636"/>
            <a:ext cx="2588456" cy="1825103"/>
            <a:chOff x="6083060" y="1547357"/>
            <a:chExt cx="2588456" cy="1825103"/>
          </a:xfrm>
        </p:grpSpPr>
        <p:sp>
          <p:nvSpPr>
            <p:cNvPr id="9" name="Retângulo Arredondado 8">
              <a:extLst>
                <a:ext uri="{FF2B5EF4-FFF2-40B4-BE49-F238E27FC236}">
                  <a16:creationId xmlns:a16="http://schemas.microsoft.com/office/drawing/2014/main" id="{BEFA370B-0E34-B843-7C5C-50F24E473D3C}"/>
                </a:ext>
              </a:extLst>
            </p:cNvPr>
            <p:cNvSpPr/>
            <p:nvPr/>
          </p:nvSpPr>
          <p:spPr>
            <a:xfrm flipH="1">
              <a:off x="6083060" y="1547357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CONSISTÊNCIA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1BC783-4FEB-39C4-2FB6-4FD3CCE03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876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9347AAE-3779-E9D6-8086-12A0AC7B5FDB}"/>
              </a:ext>
            </a:extLst>
          </p:cNvPr>
          <p:cNvGrpSpPr/>
          <p:nvPr/>
        </p:nvGrpSpPr>
        <p:grpSpPr>
          <a:xfrm>
            <a:off x="8931126" y="5032885"/>
            <a:ext cx="2588456" cy="1825104"/>
            <a:chOff x="8825266" y="1547356"/>
            <a:chExt cx="2588456" cy="182510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7FE96382-3DD0-F60C-E18E-D0C90F69EC38}"/>
                </a:ext>
              </a:extLst>
            </p:cNvPr>
            <p:cNvSpPr/>
            <p:nvPr/>
          </p:nvSpPr>
          <p:spPr>
            <a:xfrm flipH="1">
              <a:off x="8825266" y="1547356"/>
              <a:ext cx="2588456" cy="63061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CLAREZA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62C68C30-C59B-754F-F85F-843C3C6CD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8422" y="2177967"/>
              <a:ext cx="1261290" cy="1194493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912559-C918-9441-C544-06F9E55DB5C4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22" name="Picture 3" descr="Balões de texto vazios">
              <a:extLst>
                <a:ext uri="{FF2B5EF4-FFF2-40B4-BE49-F238E27FC236}">
                  <a16:creationId xmlns:a16="http://schemas.microsoft.com/office/drawing/2014/main" id="{E78A50F8-9969-DB6B-BD79-C027F92D1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1E33AFF3-0DF6-31FC-E629-99A71E7ED089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284914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34C4C9-97F4-4C9F-4744-E56218B50337}"/>
              </a:ext>
            </a:extLst>
          </p:cNvPr>
          <p:cNvSpPr txBox="1"/>
          <p:nvPr/>
        </p:nvSpPr>
        <p:spPr>
          <a:xfrm>
            <a:off x="1189619" y="1194455"/>
            <a:ext cx="8280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E75A39"/>
                </a:solidFill>
              </a:rPr>
              <a:t>Será que nossa COMUNICAÇÃO é eficaz?</a:t>
            </a:r>
            <a:endParaRPr lang="pt-BR" sz="3200" b="1" dirty="0">
              <a:solidFill>
                <a:srgbClr val="E75A39"/>
              </a:solidFill>
              <a:effectLst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F87D73AF-43BC-2AE9-B434-32707FDAB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91" y="3932903"/>
            <a:ext cx="2925097" cy="2925097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A5D1DF3-7F21-1332-9BF7-5D1775A0E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484" y="3428989"/>
            <a:ext cx="3429000" cy="3429000"/>
          </a:xfrm>
          <a:prstGeom prst="rect">
            <a:avLst/>
          </a:prstGeom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D2509F8D-814D-1BA1-6EBC-5D4CBB6A8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718" y="2160424"/>
            <a:ext cx="4004298" cy="304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defRPr/>
            </a:pPr>
            <a:r>
              <a:rPr kumimoji="1" lang="pt-BR" sz="3200" dirty="0"/>
              <a:t> </a:t>
            </a:r>
            <a:r>
              <a:rPr kumimoji="1"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Pretendemos,            com nossa proposta de programação direcional combinada, atingir a dinâmica global </a:t>
            </a:r>
            <a:r>
              <a:rPr kumimoji="1" lang="pt-BR" sz="3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insumida</a:t>
            </a:r>
            <a:r>
              <a:rPr kumimoji="1"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634CE20-AEE0-188D-83FD-2447EED23C02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5" name="Picture 3" descr="Balões de texto vazios">
              <a:extLst>
                <a:ext uri="{FF2B5EF4-FFF2-40B4-BE49-F238E27FC236}">
                  <a16:creationId xmlns:a16="http://schemas.microsoft.com/office/drawing/2014/main" id="{2C9B5DB8-0F3D-1BFF-EA17-4C8B17F22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1063BF38-DDB9-8AEC-F74B-7143B8C35CDB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59B46EDE-8DE1-A4C7-24B5-364B072F4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568" y="5586042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5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F732C-1134-97D5-3CBD-0DE2A4519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9CB503E-1793-4C01-FCB1-22BFB0463F62}"/>
              </a:ext>
            </a:extLst>
          </p:cNvPr>
          <p:cNvSpPr/>
          <p:nvPr/>
        </p:nvSpPr>
        <p:spPr>
          <a:xfrm>
            <a:off x="-1" y="0"/>
            <a:ext cx="580583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4732AAC-B2B3-4C97-70BD-E92FAAB4FA1B}"/>
              </a:ext>
            </a:extLst>
          </p:cNvPr>
          <p:cNvSpPr/>
          <p:nvPr/>
        </p:nvSpPr>
        <p:spPr>
          <a:xfrm>
            <a:off x="11709400" y="0"/>
            <a:ext cx="482599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Cima 10">
            <a:extLst>
              <a:ext uri="{FF2B5EF4-FFF2-40B4-BE49-F238E27FC236}">
                <a16:creationId xmlns:a16="http://schemas.microsoft.com/office/drawing/2014/main" id="{211BEDD3-8E54-3607-2550-1709BE1F92D0}"/>
              </a:ext>
            </a:extLst>
          </p:cNvPr>
          <p:cNvSpPr/>
          <p:nvPr/>
        </p:nvSpPr>
        <p:spPr>
          <a:xfrm>
            <a:off x="4452318" y="406400"/>
            <a:ext cx="127000" cy="5486400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ysClr val="windowText" lastClr="000000"/>
              </a:solidFill>
            </a:endParaRPr>
          </a:p>
        </p:txBody>
      </p:sp>
      <p:sp>
        <p:nvSpPr>
          <p:cNvPr id="12" name="Seta para Cima 11">
            <a:extLst>
              <a:ext uri="{FF2B5EF4-FFF2-40B4-BE49-F238E27FC236}">
                <a16:creationId xmlns:a16="http://schemas.microsoft.com/office/drawing/2014/main" id="{19EB45F1-E5C7-5246-3474-2990F1AB2AEF}"/>
              </a:ext>
            </a:extLst>
          </p:cNvPr>
          <p:cNvSpPr/>
          <p:nvPr/>
        </p:nvSpPr>
        <p:spPr>
          <a:xfrm rot="5400000">
            <a:off x="7817818" y="2489200"/>
            <a:ext cx="152400" cy="6832600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ysClr val="windowText" lastClr="00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03AD33-88A9-02DE-CF53-147719EFF4DC}"/>
              </a:ext>
            </a:extLst>
          </p:cNvPr>
          <p:cNvSpPr txBox="1"/>
          <p:nvPr/>
        </p:nvSpPr>
        <p:spPr>
          <a:xfrm>
            <a:off x="3933480" y="2610991"/>
            <a:ext cx="36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E</a:t>
            </a:r>
          </a:p>
          <a:p>
            <a:r>
              <a:rPr lang="pt-BR" sz="3200" b="1" dirty="0" err="1"/>
              <a:t>U</a:t>
            </a:r>
            <a:endParaRPr lang="pt-BR" sz="3200" b="1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93FD66F-F776-5FCB-186E-043AB41BBCDE}"/>
              </a:ext>
            </a:extLst>
          </p:cNvPr>
          <p:cNvSpPr txBox="1"/>
          <p:nvPr/>
        </p:nvSpPr>
        <p:spPr>
          <a:xfrm>
            <a:off x="6843789" y="6083300"/>
            <a:ext cx="2100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O OUTRO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D99A059-C0C8-B3E9-1DA0-9AF9CF552DD5}"/>
              </a:ext>
            </a:extLst>
          </p:cNvPr>
          <p:cNvGrpSpPr/>
          <p:nvPr/>
        </p:nvGrpSpPr>
        <p:grpSpPr>
          <a:xfrm>
            <a:off x="4711839" y="593389"/>
            <a:ext cx="3245541" cy="2627628"/>
            <a:chOff x="4711839" y="593389"/>
            <a:chExt cx="3245541" cy="2627628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0686DE8-1CD9-D010-F686-36A761AFF6AA}"/>
                </a:ext>
              </a:extLst>
            </p:cNvPr>
            <p:cNvSpPr txBox="1"/>
            <p:nvPr/>
          </p:nvSpPr>
          <p:spPr>
            <a:xfrm>
              <a:off x="4711839" y="1712912"/>
              <a:ext cx="3245541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/>
                <a:t>AGRESSIVO</a:t>
              </a:r>
            </a:p>
            <a:p>
              <a:pPr algn="ctr"/>
              <a:r>
                <a:rPr lang="pt-BR" dirty="0"/>
                <a:t>Impõe suas opiniões, desconsidera os sentimentos dos outros, é rude e tende a gerar conflitos.</a:t>
              </a: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642D2C44-F88D-5512-054D-AE77D615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252" t="27127" r="77551" b="39176"/>
            <a:stretch/>
          </p:blipFill>
          <p:spPr>
            <a:xfrm>
              <a:off x="5957526" y="593389"/>
              <a:ext cx="812800" cy="1013815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4B5E85F8-BC5F-BD54-25C1-B1E98E395951}"/>
              </a:ext>
            </a:extLst>
          </p:cNvPr>
          <p:cNvGrpSpPr/>
          <p:nvPr/>
        </p:nvGrpSpPr>
        <p:grpSpPr>
          <a:xfrm>
            <a:off x="4699278" y="3338158"/>
            <a:ext cx="3245540" cy="2359220"/>
            <a:chOff x="4699278" y="3338158"/>
            <a:chExt cx="3245540" cy="2359220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188137B-CEC7-34D4-09B3-9FCBE5CED015}"/>
                </a:ext>
              </a:extLst>
            </p:cNvPr>
            <p:cNvSpPr txBox="1"/>
            <p:nvPr/>
          </p:nvSpPr>
          <p:spPr>
            <a:xfrm>
              <a:off x="4699278" y="4466272"/>
              <a:ext cx="324554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/>
                <a:t>PASSIVO-AGRESSIVO</a:t>
              </a:r>
            </a:p>
            <a:p>
              <a:pPr algn="ctr"/>
              <a:r>
                <a:rPr lang="pt-BR" dirty="0"/>
                <a:t>Usa indiretas ou sarcasmo, evita confrontos diretos, mas expressa insatisfação de maneira sutil.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8AAFA632-65A2-F103-9A0F-E264561E8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782" t="27128" r="54022" b="39176"/>
            <a:stretch/>
          </p:blipFill>
          <p:spPr>
            <a:xfrm>
              <a:off x="6030989" y="3338158"/>
              <a:ext cx="812800" cy="1013815"/>
            </a:xfrm>
            <a:prstGeom prst="rect">
              <a:avLst/>
            </a:prstGeom>
          </p:spPr>
        </p:pic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474B388-6067-FBE3-9A83-812E1563A33D}"/>
              </a:ext>
            </a:extLst>
          </p:cNvPr>
          <p:cNvGrpSpPr/>
          <p:nvPr/>
        </p:nvGrpSpPr>
        <p:grpSpPr>
          <a:xfrm>
            <a:off x="8343900" y="3332302"/>
            <a:ext cx="2743200" cy="2352375"/>
            <a:chOff x="8343900" y="3332302"/>
            <a:chExt cx="2743200" cy="2352375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1774F1C-4127-D4E9-9D03-0E79A886DEB4}"/>
                </a:ext>
              </a:extLst>
            </p:cNvPr>
            <p:cNvSpPr txBox="1"/>
            <p:nvPr/>
          </p:nvSpPr>
          <p:spPr>
            <a:xfrm>
              <a:off x="8343900" y="4453571"/>
              <a:ext cx="2743200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/>
                <a:t>PASSIVO</a:t>
              </a:r>
            </a:p>
            <a:p>
              <a:pPr algn="ctr"/>
              <a:r>
                <a:rPr lang="pt-BR" dirty="0"/>
                <a:t>Evita conflitos, aceita tudo,     não se posiciona e tem dificuldade de dizer "não".</a:t>
              </a: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1D4754E7-2273-7CB2-EE19-9C43C54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168" t="27128" r="31636" b="39176"/>
            <a:stretch/>
          </p:blipFill>
          <p:spPr>
            <a:xfrm>
              <a:off x="9255655" y="3332302"/>
              <a:ext cx="812800" cy="1013815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3FCC35A5-1161-92C6-9BC0-D863C168A3A9}"/>
              </a:ext>
            </a:extLst>
          </p:cNvPr>
          <p:cNvGrpSpPr/>
          <p:nvPr/>
        </p:nvGrpSpPr>
        <p:grpSpPr>
          <a:xfrm>
            <a:off x="8343900" y="550477"/>
            <a:ext cx="2545382" cy="2627628"/>
            <a:chOff x="8343900" y="550477"/>
            <a:chExt cx="2545382" cy="2627628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D55342C-FF5D-21B4-6907-80F99E57025F}"/>
                </a:ext>
              </a:extLst>
            </p:cNvPr>
            <p:cNvSpPr txBox="1"/>
            <p:nvPr/>
          </p:nvSpPr>
          <p:spPr>
            <a:xfrm>
              <a:off x="8343900" y="1670000"/>
              <a:ext cx="2545382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 dirty="0"/>
                <a:t>ASSERTIVO</a:t>
              </a:r>
            </a:p>
            <a:p>
              <a:pPr algn="ctr"/>
              <a:r>
                <a:rPr lang="pt-BR" dirty="0"/>
                <a:t>Expressa suas ideias de forma empática e objetiva, age com respeito.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979FE56F-248C-F0D9-1399-AB79E75A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9802" t="27128" r="5002" b="39176"/>
            <a:stretch/>
          </p:blipFill>
          <p:spPr>
            <a:xfrm>
              <a:off x="9177751" y="550477"/>
              <a:ext cx="812800" cy="1013815"/>
            </a:xfrm>
            <a:prstGeom prst="rect">
              <a:avLst/>
            </a:prstGeom>
          </p:spPr>
        </p:pic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id="{0B8576B7-D842-78D4-2857-F4734E79A593}"/>
              </a:ext>
            </a:extLst>
          </p:cNvPr>
          <p:cNvSpPr txBox="1">
            <a:spLocks/>
          </p:cNvSpPr>
          <p:nvPr/>
        </p:nvSpPr>
        <p:spPr>
          <a:xfrm>
            <a:off x="838201" y="365126"/>
            <a:ext cx="3093720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E1E5B9C-761C-9623-92B2-72763A247C73}"/>
              </a:ext>
            </a:extLst>
          </p:cNvPr>
          <p:cNvSpPr txBox="1"/>
          <p:nvPr/>
        </p:nvSpPr>
        <p:spPr>
          <a:xfrm>
            <a:off x="967103" y="1106806"/>
            <a:ext cx="28428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- 4 estilos</a:t>
            </a:r>
            <a:endParaRPr lang="pt-BR" sz="3600" b="1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1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3C8A23FC-CC50-BDA3-4D67-79B65425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2617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2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40CB9-7A97-7E27-48D5-2D25226B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8C82E741-BE95-4A16-EB5E-7A91780D365C}"/>
              </a:ext>
            </a:extLst>
          </p:cNvPr>
          <p:cNvSpPr/>
          <p:nvPr/>
        </p:nvSpPr>
        <p:spPr>
          <a:xfrm>
            <a:off x="577" y="0"/>
            <a:ext cx="292099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B1466C3-7648-5B77-9A96-BF9A6AA6F176}"/>
              </a:ext>
            </a:extLst>
          </p:cNvPr>
          <p:cNvSpPr/>
          <p:nvPr/>
        </p:nvSpPr>
        <p:spPr>
          <a:xfrm>
            <a:off x="11899900" y="0"/>
            <a:ext cx="292099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01AC97-5F53-7F1E-2B6A-12DDA3824CC1}"/>
              </a:ext>
            </a:extLst>
          </p:cNvPr>
          <p:cNvSpPr txBox="1"/>
          <p:nvPr/>
        </p:nvSpPr>
        <p:spPr>
          <a:xfrm>
            <a:off x="2438451" y="243330"/>
            <a:ext cx="7320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Qual é o seu estilo de </a:t>
            </a:r>
            <a:r>
              <a:rPr lang="pt-BR" sz="3600" b="1" dirty="0">
                <a:latin typeface="+mn-lt"/>
              </a:rPr>
              <a:t>Comunicação</a:t>
            </a:r>
            <a:r>
              <a:rPr lang="pt-BR" sz="3600" b="1" i="1" dirty="0">
                <a:solidFill>
                  <a:srgbClr val="E75A39"/>
                </a:solidFill>
                <a:effectLst/>
              </a:rPr>
              <a:t>?</a:t>
            </a:r>
            <a:endParaRPr lang="pt-BR" sz="3600" b="1" i="1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E77CA55-C29C-DB9D-DDD8-A32939C704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63155"/>
              </p:ext>
            </p:extLst>
          </p:nvPr>
        </p:nvGraphicFramePr>
        <p:xfrm>
          <a:off x="781583" y="1066800"/>
          <a:ext cx="10629410" cy="5302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5882">
                  <a:extLst>
                    <a:ext uri="{9D8B030D-6E8A-4147-A177-3AD203B41FA5}">
                      <a16:colId xmlns:a16="http://schemas.microsoft.com/office/drawing/2014/main" val="2470820326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3396337658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2568362046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3702463599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3956369236"/>
                    </a:ext>
                  </a:extLst>
                </a:gridCol>
              </a:tblGrid>
              <a:tr h="65665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 err="1">
                          <a:solidFill>
                            <a:schemeClr val="bg1"/>
                          </a:solidFill>
                        </a:rPr>
                        <a:t>B</a:t>
                      </a:r>
                      <a:endParaRPr lang="pt-B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 err="1">
                          <a:solidFill>
                            <a:schemeClr val="bg1"/>
                          </a:solidFill>
                        </a:rPr>
                        <a:t>D</a:t>
                      </a:r>
                      <a:endParaRPr lang="pt-BR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02963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332052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2216025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572000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017888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644354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D3C399E-E85E-3860-3249-4B1A97AA327C}"/>
              </a:ext>
            </a:extLst>
          </p:cNvPr>
          <p:cNvSpPr txBox="1"/>
          <p:nvPr/>
        </p:nvSpPr>
        <p:spPr>
          <a:xfrm>
            <a:off x="1048232" y="1878227"/>
            <a:ext cx="159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reuniões de equipe</a:t>
            </a:r>
            <a:r>
              <a:rPr lang="pt-BR" b="1" dirty="0">
                <a:effectLst/>
              </a:rPr>
              <a:t> </a:t>
            </a:r>
            <a:endParaRPr lang="pt-BR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E42E53-5D7D-7D5D-5FBD-7B302A6F79DB}"/>
              </a:ext>
            </a:extLst>
          </p:cNvPr>
          <p:cNvSpPr txBox="1"/>
          <p:nvPr/>
        </p:nvSpPr>
        <p:spPr>
          <a:xfrm>
            <a:off x="943164" y="2826277"/>
            <a:ext cx="180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discordo de uma decisão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6122E1E-8096-D0BA-F91F-63FBD345F6D6}"/>
              </a:ext>
            </a:extLst>
          </p:cNvPr>
          <p:cNvSpPr txBox="1"/>
          <p:nvPr/>
        </p:nvSpPr>
        <p:spPr>
          <a:xfrm>
            <a:off x="907996" y="3727462"/>
            <a:ext cx="187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delegar algo importante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5A80D0-A00A-43C1-9B0D-14A3EF77F093}"/>
              </a:ext>
            </a:extLst>
          </p:cNvPr>
          <p:cNvSpPr txBox="1"/>
          <p:nvPr/>
        </p:nvSpPr>
        <p:spPr>
          <a:xfrm>
            <a:off x="819582" y="4654047"/>
            <a:ext cx="20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alguém “rouba”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minha </a:t>
            </a:r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ideia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AAEE164-7D37-0780-FD00-93976E6C3256}"/>
              </a:ext>
            </a:extLst>
          </p:cNvPr>
          <p:cNvSpPr txBox="1"/>
          <p:nvPr/>
        </p:nvSpPr>
        <p:spPr>
          <a:xfrm>
            <a:off x="943164" y="5588000"/>
            <a:ext cx="180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uma situação de conflito 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CA8D50-2CC0-35B2-5683-1B02C97A428B}"/>
              </a:ext>
            </a:extLst>
          </p:cNvPr>
          <p:cNvSpPr txBox="1"/>
          <p:nvPr/>
        </p:nvSpPr>
        <p:spPr>
          <a:xfrm>
            <a:off x="2972111" y="2695800"/>
            <a:ext cx="1996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Prefiro não dizer nada para evitar atritos. </a:t>
            </a:r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3BC9574-EC0B-D5F5-E844-ABCFFC3730EE}"/>
              </a:ext>
            </a:extLst>
          </p:cNvPr>
          <p:cNvSpPr txBox="1"/>
          <p:nvPr/>
        </p:nvSpPr>
        <p:spPr>
          <a:xfrm>
            <a:off x="2957609" y="3619130"/>
            <a:ext cx="2036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elegar?!? </a:t>
            </a:r>
          </a:p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Faço tudo sozinho, evitando erros.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17D326D-37C3-F97B-EBB1-FB3FDC924B6B}"/>
              </a:ext>
            </a:extLst>
          </p:cNvPr>
          <p:cNvSpPr txBox="1"/>
          <p:nvPr/>
        </p:nvSpPr>
        <p:spPr>
          <a:xfrm>
            <a:off x="2941999" y="4654047"/>
            <a:ext cx="20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calado para não criar incômodo.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8A5A78A-7871-B338-06BB-F84E80B2465C}"/>
              </a:ext>
            </a:extLst>
          </p:cNvPr>
          <p:cNvSpPr txBox="1"/>
          <p:nvPr/>
        </p:nvSpPr>
        <p:spPr>
          <a:xfrm>
            <a:off x="2949007" y="1739727"/>
            <a:ext cx="205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Concordo com a maioria para evitar problemas.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F69D5BE-1542-4BAF-E3CA-8043F3FFFB6E}"/>
              </a:ext>
            </a:extLst>
          </p:cNvPr>
          <p:cNvSpPr txBox="1"/>
          <p:nvPr/>
        </p:nvSpPr>
        <p:spPr>
          <a:xfrm>
            <a:off x="9322555" y="2642325"/>
            <a:ext cx="201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Apresento meu ponto de vista com argumentos claros.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4E5CD91-6EA3-5FAD-FC7B-CB44B2942FE4}"/>
              </a:ext>
            </a:extLst>
          </p:cNvPr>
          <p:cNvSpPr txBox="1"/>
          <p:nvPr/>
        </p:nvSpPr>
        <p:spPr>
          <a:xfrm>
            <a:off x="9297815" y="3587525"/>
            <a:ext cx="209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Explico claramente a tarefa e acompanho o progresso.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65933D3B-FBE1-3348-0C36-06039BD4C127}"/>
              </a:ext>
            </a:extLst>
          </p:cNvPr>
          <p:cNvSpPr txBox="1"/>
          <p:nvPr/>
        </p:nvSpPr>
        <p:spPr>
          <a:xfrm>
            <a:off x="9368595" y="4530029"/>
            <a:ext cx="197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Converso em particular, com respeito. </a:t>
            </a:r>
            <a:endParaRPr lang="pt-BR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0664EA3-E30F-DCA4-0B36-357FBDF41348}"/>
              </a:ext>
            </a:extLst>
          </p:cNvPr>
          <p:cNvSpPr txBox="1"/>
          <p:nvPr/>
        </p:nvSpPr>
        <p:spPr>
          <a:xfrm>
            <a:off x="9368595" y="1694614"/>
            <a:ext cx="197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Apresento minhas ideias com clareza e ouço os outros. </a:t>
            </a:r>
            <a:endParaRPr lang="pt-BR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CC8C3F0D-7049-21CC-EF6C-34A033F4BFF0}"/>
              </a:ext>
            </a:extLst>
          </p:cNvPr>
          <p:cNvSpPr txBox="1"/>
          <p:nvPr/>
        </p:nvSpPr>
        <p:spPr>
          <a:xfrm>
            <a:off x="7195967" y="2642325"/>
            <a:ext cx="2058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Concordo na reunião, mas critico nos bastidores.</a:t>
            </a:r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E85FEC7-C522-AD5E-B0EF-9E613C2146E5}"/>
              </a:ext>
            </a:extLst>
          </p:cNvPr>
          <p:cNvSpPr txBox="1"/>
          <p:nvPr/>
        </p:nvSpPr>
        <p:spPr>
          <a:xfrm>
            <a:off x="7224834" y="3586141"/>
            <a:ext cx="197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Peço de forma vaga e reclamo se não ficar bom. </a:t>
            </a:r>
            <a:endParaRPr lang="pt-BR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985A706-FCAF-D744-D3A0-D164A5530318}"/>
              </a:ext>
            </a:extLst>
          </p:cNvPr>
          <p:cNvSpPr txBox="1"/>
          <p:nvPr/>
        </p:nvSpPr>
        <p:spPr>
          <a:xfrm>
            <a:off x="7246178" y="4528725"/>
            <a:ext cx="205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Faço comentários irônicos para expor a situação. </a:t>
            </a:r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E87CAC4-C1CE-7F56-4569-6C0D225F5512}"/>
              </a:ext>
            </a:extLst>
          </p:cNvPr>
          <p:cNvSpPr txBox="1"/>
          <p:nvPr/>
        </p:nvSpPr>
        <p:spPr>
          <a:xfrm>
            <a:off x="7203279" y="1724844"/>
            <a:ext cx="201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Finjo concordar, mas depois critico em privado.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2F8C81F-DBFA-3848-2260-ADE317C8AF71}"/>
              </a:ext>
            </a:extLst>
          </p:cNvPr>
          <p:cNvSpPr txBox="1"/>
          <p:nvPr/>
        </p:nvSpPr>
        <p:spPr>
          <a:xfrm>
            <a:off x="5087424" y="2780825"/>
            <a:ext cx="205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Critico a decisão de forma contundente.</a:t>
            </a:r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964F15E2-B376-F2F5-8182-543D0FC8E3C1}"/>
              </a:ext>
            </a:extLst>
          </p:cNvPr>
          <p:cNvSpPr txBox="1"/>
          <p:nvPr/>
        </p:nvSpPr>
        <p:spPr>
          <a:xfrm>
            <a:off x="5087424" y="3611172"/>
            <a:ext cx="201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 ordens, exigindo um trabalho perfeito.</a:t>
            </a:r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60345C52-EF4B-8BDC-ECBC-62F6A4F46FEA}"/>
              </a:ext>
            </a:extLst>
          </p:cNvPr>
          <p:cNvSpPr txBox="1"/>
          <p:nvPr/>
        </p:nvSpPr>
        <p:spPr>
          <a:xfrm>
            <a:off x="5054079" y="4667225"/>
            <a:ext cx="20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Confronto o colega na frente de todos.</a:t>
            </a:r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F8F6F9B-C974-B92E-32C3-DD3727495F28}"/>
              </a:ext>
            </a:extLst>
          </p:cNvPr>
          <p:cNvSpPr txBox="1"/>
          <p:nvPr/>
        </p:nvSpPr>
        <p:spPr>
          <a:xfrm>
            <a:off x="5132496" y="1743275"/>
            <a:ext cx="1946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Insisto, pois minhas ideias são as melhores. </a:t>
            </a:r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9168D4B-34E1-A1CA-8492-5C25DF5872E1}"/>
              </a:ext>
            </a:extLst>
          </p:cNvPr>
          <p:cNvSpPr txBox="1"/>
          <p:nvPr/>
        </p:nvSpPr>
        <p:spPr>
          <a:xfrm>
            <a:off x="3170649" y="5582719"/>
            <a:ext cx="159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Evito me envolver.</a:t>
            </a:r>
            <a:endParaRPr lang="pt-BR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9BD0A4C9-DFAA-6446-65D8-4E74E89A7B69}"/>
              </a:ext>
            </a:extLst>
          </p:cNvPr>
          <p:cNvSpPr txBox="1"/>
          <p:nvPr/>
        </p:nvSpPr>
        <p:spPr>
          <a:xfrm>
            <a:off x="9297815" y="5556346"/>
            <a:ext cx="204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roponho uma solução em acordo.</a:t>
            </a:r>
            <a:endParaRPr lang="pt-BR"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8971D41-D994-DF93-9A04-DB2BF59415FF}"/>
              </a:ext>
            </a:extLst>
          </p:cNvPr>
          <p:cNvSpPr txBox="1"/>
          <p:nvPr/>
        </p:nvSpPr>
        <p:spPr>
          <a:xfrm>
            <a:off x="7224880" y="5563273"/>
            <a:ext cx="1973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Finjo neutralidade, mas falo por trás. </a:t>
            </a:r>
            <a:endParaRPr lang="pt-BR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F6F7D0D-C14A-F686-BC21-3FAFDD1D7D40}"/>
              </a:ext>
            </a:extLst>
          </p:cNvPr>
          <p:cNvSpPr txBox="1"/>
          <p:nvPr/>
        </p:nvSpPr>
        <p:spPr>
          <a:xfrm>
            <a:off x="5314410" y="5582718"/>
            <a:ext cx="159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mponho minha opinião.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115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6" grpId="0"/>
      <p:bldP spid="18" grpId="0"/>
      <p:bldP spid="22" grpId="0"/>
      <p:bldP spid="23" grpId="0"/>
      <p:bldP spid="36" grpId="0"/>
      <p:bldP spid="38" grpId="0"/>
      <p:bldP spid="39" grpId="0"/>
      <p:bldP spid="40" grpId="0"/>
      <p:bldP spid="41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B5B85-5966-807E-6542-1E9B9FAE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D7ECAB18-3D37-2653-12C0-D7CB3418B631}"/>
              </a:ext>
            </a:extLst>
          </p:cNvPr>
          <p:cNvSpPr/>
          <p:nvPr/>
        </p:nvSpPr>
        <p:spPr>
          <a:xfrm>
            <a:off x="577" y="0"/>
            <a:ext cx="292099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49725BD-E092-AC98-F9FE-14AE9F9F37F0}"/>
              </a:ext>
            </a:extLst>
          </p:cNvPr>
          <p:cNvSpPr/>
          <p:nvPr/>
        </p:nvSpPr>
        <p:spPr>
          <a:xfrm>
            <a:off x="11899900" y="0"/>
            <a:ext cx="292099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46C3CF8-1D22-3BC3-2C31-0E8E2620A2C1}"/>
              </a:ext>
            </a:extLst>
          </p:cNvPr>
          <p:cNvSpPr txBox="1"/>
          <p:nvPr/>
        </p:nvSpPr>
        <p:spPr>
          <a:xfrm>
            <a:off x="2438451" y="243330"/>
            <a:ext cx="7320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i="1" dirty="0">
                <a:solidFill>
                  <a:srgbClr val="E75A39"/>
                </a:solidFill>
                <a:effectLst/>
              </a:rPr>
              <a:t>Qual é o seu estilo de </a:t>
            </a:r>
            <a:r>
              <a:rPr lang="pt-BR" sz="3600" b="1" dirty="0">
                <a:latin typeface="+mn-lt"/>
              </a:rPr>
              <a:t>Comunicação</a:t>
            </a:r>
            <a:r>
              <a:rPr lang="pt-BR" sz="3600" b="1" i="1" dirty="0">
                <a:solidFill>
                  <a:srgbClr val="E75A39"/>
                </a:solidFill>
                <a:effectLst/>
              </a:rPr>
              <a:t>?</a:t>
            </a:r>
            <a:endParaRPr lang="pt-BR" sz="3600" b="1" i="1" dirty="0"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9555D01-BE87-DC47-6D39-69377A806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250427"/>
              </p:ext>
            </p:extLst>
          </p:nvPr>
        </p:nvGraphicFramePr>
        <p:xfrm>
          <a:off x="781583" y="1066800"/>
          <a:ext cx="10629410" cy="5302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5882">
                  <a:extLst>
                    <a:ext uri="{9D8B030D-6E8A-4147-A177-3AD203B41FA5}">
                      <a16:colId xmlns:a16="http://schemas.microsoft.com/office/drawing/2014/main" val="2470820326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3396337658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2568362046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3702463599"/>
                    </a:ext>
                  </a:extLst>
                </a:gridCol>
                <a:gridCol w="2125882">
                  <a:extLst>
                    <a:ext uri="{9D8B030D-6E8A-4147-A177-3AD203B41FA5}">
                      <a16:colId xmlns:a16="http://schemas.microsoft.com/office/drawing/2014/main" val="3956369236"/>
                    </a:ext>
                  </a:extLst>
                </a:gridCol>
              </a:tblGrid>
              <a:tr h="656656">
                <a:tc>
                  <a:txBody>
                    <a:bodyPr/>
                    <a:lstStyle/>
                    <a:p>
                      <a:pPr algn="ctr"/>
                      <a:endParaRPr lang="pt-BR" b="1" dirty="0"/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PASSIVO</a:t>
                      </a: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PASS.-AGRESS.</a:t>
                      </a: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chemeClr val="bg1"/>
                          </a:solidFill>
                        </a:rPr>
                        <a:t>AGRESSIVO</a:t>
                      </a: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FFFF00"/>
                          </a:solidFill>
                        </a:rPr>
                        <a:t>ASSERTIVO</a:t>
                      </a:r>
                    </a:p>
                  </a:txBody>
                  <a:tcPr anchor="ctr">
                    <a:solidFill>
                      <a:srgbClr val="FF70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202963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332052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2216025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8572000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8017888"/>
                  </a:ext>
                </a:extLst>
              </a:tr>
              <a:tr h="92921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solidFill>
                      <a:srgbClr val="BDE2EC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2644354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CBFBB724-C358-44FB-180C-7EA09EB133D6}"/>
              </a:ext>
            </a:extLst>
          </p:cNvPr>
          <p:cNvSpPr txBox="1"/>
          <p:nvPr/>
        </p:nvSpPr>
        <p:spPr>
          <a:xfrm>
            <a:off x="1048232" y="1878227"/>
            <a:ext cx="159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reuniões de equipe</a:t>
            </a:r>
            <a:r>
              <a:rPr lang="pt-BR" b="1" dirty="0">
                <a:effectLst/>
              </a:rPr>
              <a:t> </a:t>
            </a:r>
            <a:endParaRPr lang="pt-BR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B2AD56-1AE4-6278-BAA1-ADF25576776F}"/>
              </a:ext>
            </a:extLst>
          </p:cNvPr>
          <p:cNvSpPr txBox="1"/>
          <p:nvPr/>
        </p:nvSpPr>
        <p:spPr>
          <a:xfrm>
            <a:off x="943164" y="2826277"/>
            <a:ext cx="180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Quando discordo de uma decisão 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C4A4F47-9E9C-5304-FD43-9E4940F8FAD4}"/>
              </a:ext>
            </a:extLst>
          </p:cNvPr>
          <p:cNvSpPr txBox="1"/>
          <p:nvPr/>
        </p:nvSpPr>
        <p:spPr>
          <a:xfrm>
            <a:off x="907996" y="3727462"/>
            <a:ext cx="187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delegar algo importante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B6147CD-07F9-51E0-8C24-B10C56D957EF}"/>
              </a:ext>
            </a:extLst>
          </p:cNvPr>
          <p:cNvSpPr txBox="1"/>
          <p:nvPr/>
        </p:nvSpPr>
        <p:spPr>
          <a:xfrm>
            <a:off x="819582" y="4654047"/>
            <a:ext cx="20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alguém “rouba”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minha </a:t>
            </a:r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ideia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9C19B8B-FB15-55AF-5547-2F8834E3459B}"/>
              </a:ext>
            </a:extLst>
          </p:cNvPr>
          <p:cNvSpPr txBox="1"/>
          <p:nvPr/>
        </p:nvSpPr>
        <p:spPr>
          <a:xfrm>
            <a:off x="943164" y="5588000"/>
            <a:ext cx="1804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uma situação de conflito </a:t>
            </a:r>
            <a:endParaRPr lang="pt-BR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CC6C10E-AC84-E30A-6045-B0D10099A53F}"/>
              </a:ext>
            </a:extLst>
          </p:cNvPr>
          <p:cNvSpPr txBox="1"/>
          <p:nvPr/>
        </p:nvSpPr>
        <p:spPr>
          <a:xfrm>
            <a:off x="2972111" y="2695800"/>
            <a:ext cx="1996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Prefiro não dizer nada para evitar atritos. </a:t>
            </a:r>
            <a:endParaRPr lang="pt-BR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28A3F14-1BD3-61C1-5DCC-BC767AFE3983}"/>
              </a:ext>
            </a:extLst>
          </p:cNvPr>
          <p:cNvSpPr txBox="1"/>
          <p:nvPr/>
        </p:nvSpPr>
        <p:spPr>
          <a:xfrm>
            <a:off x="2941999" y="4654047"/>
            <a:ext cx="20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Fico calado para não criar incômodo.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64DF515-7B22-FE29-D7F0-6DF420723E43}"/>
              </a:ext>
            </a:extLst>
          </p:cNvPr>
          <p:cNvSpPr txBox="1"/>
          <p:nvPr/>
        </p:nvSpPr>
        <p:spPr>
          <a:xfrm>
            <a:off x="2949007" y="1739727"/>
            <a:ext cx="205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Concordo com a maioria para evitar problemas.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ABF9F54-58A2-BA5C-6A2C-7686480155BE}"/>
              </a:ext>
            </a:extLst>
          </p:cNvPr>
          <p:cNvSpPr txBox="1"/>
          <p:nvPr/>
        </p:nvSpPr>
        <p:spPr>
          <a:xfrm>
            <a:off x="9322555" y="2642325"/>
            <a:ext cx="201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Apresento meu ponto de vista com argumentos claros.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BB4003C-8B55-2A48-FBA7-FB6F4599A3E1}"/>
              </a:ext>
            </a:extLst>
          </p:cNvPr>
          <p:cNvSpPr txBox="1"/>
          <p:nvPr/>
        </p:nvSpPr>
        <p:spPr>
          <a:xfrm>
            <a:off x="9297815" y="3587525"/>
            <a:ext cx="2098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Explico claramente a tarefa e acompanho o progresso.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D0D6BE44-C0CD-1C4C-DD80-87EFB7191819}"/>
              </a:ext>
            </a:extLst>
          </p:cNvPr>
          <p:cNvSpPr txBox="1"/>
          <p:nvPr/>
        </p:nvSpPr>
        <p:spPr>
          <a:xfrm>
            <a:off x="9368595" y="4530029"/>
            <a:ext cx="197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Converso em particular, com respeito. </a:t>
            </a:r>
            <a:endParaRPr lang="pt-BR" dirty="0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729D49B-63A2-1D7C-C639-F5B87CADA76E}"/>
              </a:ext>
            </a:extLst>
          </p:cNvPr>
          <p:cNvSpPr txBox="1"/>
          <p:nvPr/>
        </p:nvSpPr>
        <p:spPr>
          <a:xfrm>
            <a:off x="9368595" y="1694614"/>
            <a:ext cx="197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Apresento minhas ideias com clareza e ouço os outros. </a:t>
            </a:r>
            <a:endParaRPr lang="pt-BR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5F385845-B6AE-18FB-842E-CA264075598E}"/>
              </a:ext>
            </a:extLst>
          </p:cNvPr>
          <p:cNvSpPr txBox="1"/>
          <p:nvPr/>
        </p:nvSpPr>
        <p:spPr>
          <a:xfrm>
            <a:off x="7195967" y="2642325"/>
            <a:ext cx="2058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Concordo na reunião, mas critico nos bastidores.</a:t>
            </a:r>
            <a:endParaRPr lang="pt-BR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4F75559-6CE4-3022-3288-40303BA40C63}"/>
              </a:ext>
            </a:extLst>
          </p:cNvPr>
          <p:cNvSpPr txBox="1"/>
          <p:nvPr/>
        </p:nvSpPr>
        <p:spPr>
          <a:xfrm>
            <a:off x="7224834" y="3586141"/>
            <a:ext cx="197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Peço de forma vaga e reclamo se não ficar bom. </a:t>
            </a:r>
            <a:endParaRPr lang="pt-BR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687CD9C-A279-520B-7864-F58D6FEEF323}"/>
              </a:ext>
            </a:extLst>
          </p:cNvPr>
          <p:cNvSpPr txBox="1"/>
          <p:nvPr/>
        </p:nvSpPr>
        <p:spPr>
          <a:xfrm>
            <a:off x="7246178" y="4528725"/>
            <a:ext cx="2051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Faço comentários irônicos para expor a situação. </a:t>
            </a:r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03C3C25F-2AA7-449F-7E9C-135B458EBDB7}"/>
              </a:ext>
            </a:extLst>
          </p:cNvPr>
          <p:cNvSpPr txBox="1"/>
          <p:nvPr/>
        </p:nvSpPr>
        <p:spPr>
          <a:xfrm>
            <a:off x="7203279" y="1724844"/>
            <a:ext cx="201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Finjo concordar, mas depois critico em privado.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B8DDF3D3-FDC0-4814-D03E-CB2220863BF5}"/>
              </a:ext>
            </a:extLst>
          </p:cNvPr>
          <p:cNvSpPr txBox="1"/>
          <p:nvPr/>
        </p:nvSpPr>
        <p:spPr>
          <a:xfrm>
            <a:off x="5087424" y="2780825"/>
            <a:ext cx="205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Critico a decisão de forma contundente.</a:t>
            </a:r>
            <a:endParaRPr lang="pt-BR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C13B0562-935D-93BE-2DB0-A31DC290CA9B}"/>
              </a:ext>
            </a:extLst>
          </p:cNvPr>
          <p:cNvSpPr txBox="1"/>
          <p:nvPr/>
        </p:nvSpPr>
        <p:spPr>
          <a:xfrm>
            <a:off x="5087424" y="3611172"/>
            <a:ext cx="2018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 ordens, exigindo um trabalho perfeito.</a:t>
            </a:r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72A2D52-81F4-431A-8712-917F15105818}"/>
              </a:ext>
            </a:extLst>
          </p:cNvPr>
          <p:cNvSpPr txBox="1"/>
          <p:nvPr/>
        </p:nvSpPr>
        <p:spPr>
          <a:xfrm>
            <a:off x="5054079" y="4667225"/>
            <a:ext cx="205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Confronto o colega na frente de todos.</a:t>
            </a:r>
            <a:endParaRPr lang="pt-BR" dirty="0"/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35A5C2B2-8515-EEAF-3D00-09DD95D458BF}"/>
              </a:ext>
            </a:extLst>
          </p:cNvPr>
          <p:cNvSpPr txBox="1"/>
          <p:nvPr/>
        </p:nvSpPr>
        <p:spPr>
          <a:xfrm>
            <a:off x="5132496" y="1743275"/>
            <a:ext cx="1946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Insisto, pois minhas ideias são as melhores. </a:t>
            </a:r>
            <a:endParaRPr lang="pt-BR" dirty="0"/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E0EFE3F0-3DC8-DEB1-5362-1DACC1B1D642}"/>
              </a:ext>
            </a:extLst>
          </p:cNvPr>
          <p:cNvSpPr txBox="1"/>
          <p:nvPr/>
        </p:nvSpPr>
        <p:spPr>
          <a:xfrm>
            <a:off x="3170649" y="5582719"/>
            <a:ext cx="159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Evito me envolver.</a:t>
            </a:r>
            <a:endParaRPr lang="pt-BR" dirty="0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290A9AF-B865-E5F5-E849-552605FB6121}"/>
              </a:ext>
            </a:extLst>
          </p:cNvPr>
          <p:cNvSpPr txBox="1"/>
          <p:nvPr/>
        </p:nvSpPr>
        <p:spPr>
          <a:xfrm>
            <a:off x="9297815" y="5556346"/>
            <a:ext cx="2043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roponho uma solução em acordo.</a:t>
            </a:r>
            <a:endParaRPr lang="pt-BR" dirty="0"/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F191AB8-2B58-84C1-E4CB-9E7FF656DE66}"/>
              </a:ext>
            </a:extLst>
          </p:cNvPr>
          <p:cNvSpPr txBox="1"/>
          <p:nvPr/>
        </p:nvSpPr>
        <p:spPr>
          <a:xfrm>
            <a:off x="7224880" y="5563273"/>
            <a:ext cx="1973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Finjo neutralidade, mas falo por trás. </a:t>
            </a:r>
            <a:endParaRPr lang="pt-BR" dirty="0"/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5EFBEC10-9AFF-90C1-94F2-A773D3B704D1}"/>
              </a:ext>
            </a:extLst>
          </p:cNvPr>
          <p:cNvSpPr txBox="1"/>
          <p:nvPr/>
        </p:nvSpPr>
        <p:spPr>
          <a:xfrm>
            <a:off x="5314410" y="5582718"/>
            <a:ext cx="1594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mponho minha opinião.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7ECD35-2274-070E-E391-B24EE1718B2B}"/>
              </a:ext>
            </a:extLst>
          </p:cNvPr>
          <p:cNvSpPr txBox="1"/>
          <p:nvPr/>
        </p:nvSpPr>
        <p:spPr>
          <a:xfrm>
            <a:off x="2957609" y="3619130"/>
            <a:ext cx="20360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elegar?!? </a:t>
            </a:r>
          </a:p>
          <a:p>
            <a:pPr algn="ctr"/>
            <a:r>
              <a:rPr lang="pt-B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Faço tudo sozinho, evitando erros.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9277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0536048" y="0"/>
            <a:ext cx="1655951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F934AC-BF1D-24F6-B4A5-267605C9B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10"/>
          <a:stretch/>
        </p:blipFill>
        <p:spPr>
          <a:xfrm>
            <a:off x="533000" y="0"/>
            <a:ext cx="9735520" cy="685798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2F9B1D4-28F9-2B0A-B3FE-9193EC38D01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C262ADF-C8B8-9DB9-85F9-BDFCD945C36C}"/>
              </a:ext>
            </a:extLst>
          </p:cNvPr>
          <p:cNvSpPr txBox="1"/>
          <p:nvPr/>
        </p:nvSpPr>
        <p:spPr>
          <a:xfrm>
            <a:off x="7431360" y="512505"/>
            <a:ext cx="2970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E75A39"/>
                </a:solidFill>
              </a:rPr>
              <a:t>Grande desafio</a:t>
            </a:r>
            <a:endParaRPr lang="pt-BR" sz="3200" b="1" dirty="0">
              <a:solidFill>
                <a:srgbClr val="E75A39"/>
              </a:solidFill>
              <a:effectLst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02D148C-8B36-2EFE-2D89-2C5FAA1C63F5}"/>
              </a:ext>
            </a:extLst>
          </p:cNvPr>
          <p:cNvSpPr txBox="1"/>
          <p:nvPr/>
        </p:nvSpPr>
        <p:spPr>
          <a:xfrm>
            <a:off x="7206556" y="1609785"/>
            <a:ext cx="32547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600" dirty="0">
                <a:effectLst/>
              </a:rPr>
              <a:t>Ouvir para compreender, em primeiro lugar, e ter a habilidade de dizer     </a:t>
            </a:r>
            <a:r>
              <a:rPr lang="pt-BR" sz="2600" b="1" dirty="0">
                <a:solidFill>
                  <a:srgbClr val="E75A39"/>
                </a:solidFill>
                <a:effectLst/>
              </a:rPr>
              <a:t>o que </a:t>
            </a:r>
            <a:r>
              <a:rPr lang="pt-BR" sz="2600" dirty="0">
                <a:effectLst/>
              </a:rPr>
              <a:t>precisa ser dito, para </a:t>
            </a:r>
            <a:r>
              <a:rPr lang="pt-BR" sz="2600" b="1" dirty="0">
                <a:solidFill>
                  <a:srgbClr val="E75A39"/>
                </a:solidFill>
                <a:effectLst/>
              </a:rPr>
              <a:t>quem</a:t>
            </a:r>
            <a:r>
              <a:rPr lang="pt-BR" sz="2600" dirty="0">
                <a:effectLst/>
              </a:rPr>
              <a:t> precisa ser dito, na </a:t>
            </a:r>
            <a:r>
              <a:rPr lang="pt-BR" sz="2600" b="1" dirty="0">
                <a:solidFill>
                  <a:srgbClr val="E75A39"/>
                </a:solidFill>
                <a:effectLst/>
              </a:rPr>
              <a:t>hora</a:t>
            </a:r>
            <a:r>
              <a:rPr lang="pt-BR" sz="2600" dirty="0">
                <a:effectLst/>
              </a:rPr>
              <a:t> que precisa ser dito, da </a:t>
            </a:r>
            <a:r>
              <a:rPr lang="pt-BR" sz="2600" b="1" dirty="0">
                <a:solidFill>
                  <a:srgbClr val="E75A39"/>
                </a:solidFill>
                <a:effectLst/>
              </a:rPr>
              <a:t>maneira</a:t>
            </a:r>
            <a:r>
              <a:rPr lang="pt-BR" sz="2600" dirty="0">
                <a:solidFill>
                  <a:srgbClr val="E75A39"/>
                </a:solidFill>
                <a:effectLst/>
              </a:rPr>
              <a:t> </a:t>
            </a:r>
            <a:r>
              <a:rPr lang="pt-BR" sz="2600" dirty="0">
                <a:effectLst/>
              </a:rPr>
              <a:t>correta.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4B1379-AD4A-D7C1-ABCD-A4D0A447E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848" y="5444573"/>
            <a:ext cx="1271947" cy="1271947"/>
          </a:xfrm>
          <a:prstGeom prst="rect">
            <a:avLst/>
          </a:prstGeom>
        </p:spPr>
      </p:pic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9936683D-B87B-54E0-69D2-35067B12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2617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1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83AD13-6B08-7047-51AA-605D364EB6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14"/>
          <a:stretch/>
        </p:blipFill>
        <p:spPr>
          <a:xfrm>
            <a:off x="0" y="0"/>
            <a:ext cx="12192000" cy="7022592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C5BA7B92-E31E-4F8B-3C87-3D6D4C4F531F}"/>
              </a:ext>
            </a:extLst>
          </p:cNvPr>
          <p:cNvSpPr txBox="1">
            <a:spLocks/>
          </p:cNvSpPr>
          <p:nvPr/>
        </p:nvSpPr>
        <p:spPr>
          <a:xfrm>
            <a:off x="516636" y="209269"/>
            <a:ext cx="6101333" cy="199672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4000" b="1" dirty="0"/>
              <a:t>O mais importante em uma </a:t>
            </a:r>
            <a:r>
              <a:rPr lang="pt-BR" sz="4000" b="1" dirty="0">
                <a:solidFill>
                  <a:schemeClr val="bg1"/>
                </a:solidFill>
              </a:rPr>
              <a:t>COMUNICAÇÃO</a:t>
            </a:r>
            <a:r>
              <a:rPr lang="pt-BR" sz="4000" b="1" dirty="0"/>
              <a:t> é ouvir o que não está sendo dito.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1EA9D4-85C7-9C8E-74BC-70C6CE8A7BAF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A1A1BD2-9AF9-A8C9-151B-4D8537EA8CD7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569633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8A22EF5-6048-717F-0083-D4C718FB22C9}"/>
              </a:ext>
            </a:extLst>
          </p:cNvPr>
          <p:cNvSpPr txBox="1"/>
          <p:nvPr/>
        </p:nvSpPr>
        <p:spPr>
          <a:xfrm>
            <a:off x="1189619" y="1194455"/>
            <a:ext cx="8280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7056"/>
                </a:solidFill>
              </a:rPr>
              <a:t>Qual é o seu perfil?</a:t>
            </a:r>
            <a:endParaRPr lang="pt-BR" sz="3200" b="1" i="1" dirty="0">
              <a:solidFill>
                <a:srgbClr val="FF7056"/>
              </a:solidFill>
              <a:effectLst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9FEE447-BD31-9CF2-2F1F-2E47EE23D0FA}"/>
              </a:ext>
            </a:extLst>
          </p:cNvPr>
          <p:cNvSpPr txBox="1"/>
          <p:nvPr/>
        </p:nvSpPr>
        <p:spPr>
          <a:xfrm>
            <a:off x="1189619" y="5663545"/>
            <a:ext cx="8465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Como eu me comporto com maior frequência?</a:t>
            </a:r>
            <a:endParaRPr lang="pt-BR" sz="3200" b="1" i="1" dirty="0">
              <a:effectLst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194E1EF-27BC-3262-3117-DDF69A420C0F}"/>
              </a:ext>
            </a:extLst>
          </p:cNvPr>
          <p:cNvSpPr/>
          <p:nvPr/>
        </p:nvSpPr>
        <p:spPr>
          <a:xfrm>
            <a:off x="1863212" y="2127715"/>
            <a:ext cx="3465871" cy="306766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/>
              <a:t>Eu escuto com    a intenção de RESPONDER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B37DAE-2AD3-592D-3A56-F8A95659AC1C}"/>
              </a:ext>
            </a:extLst>
          </p:cNvPr>
          <p:cNvSpPr/>
          <p:nvPr/>
        </p:nvSpPr>
        <p:spPr>
          <a:xfrm>
            <a:off x="5955974" y="2127715"/>
            <a:ext cx="3465871" cy="3067664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600" b="1" dirty="0"/>
              <a:t>Eu escuto com  a intenção de COMPREENDER 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B2D2BCE-3867-3100-6AFA-FD1B092DBC21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4" name="Picture 3" descr="Balões de texto vazios">
              <a:extLst>
                <a:ext uri="{FF2B5EF4-FFF2-40B4-BE49-F238E27FC236}">
                  <a16:creationId xmlns:a16="http://schemas.microsoft.com/office/drawing/2014/main" id="{EF336B23-049D-AD07-DC9C-CDB9816E9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3E3459D5-2D82-52BA-8C89-AB698B421DDD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A6A36E25-5C4A-8587-BB08-8FF5323E2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3403" y="5358271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758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4528B5-CB11-1320-3F8F-D03C5C3E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1"/>
          <a:stretch/>
        </p:blipFill>
        <p:spPr>
          <a:xfrm>
            <a:off x="0" y="-25856"/>
            <a:ext cx="12180967" cy="6883856"/>
          </a:xfrm>
          <a:prstGeom prst="rect">
            <a:avLst/>
          </a:prstGeom>
        </p:spPr>
      </p:pic>
      <p:sp>
        <p:nvSpPr>
          <p:cNvPr id="4" name="Google Shape;386;p29">
            <a:extLst>
              <a:ext uri="{FF2B5EF4-FFF2-40B4-BE49-F238E27FC236}">
                <a16:creationId xmlns:a16="http://schemas.microsoft.com/office/drawing/2014/main" id="{CEA46374-C364-3DFB-8EEA-FEEB6AE2F5C9}"/>
              </a:ext>
            </a:extLst>
          </p:cNvPr>
          <p:cNvSpPr txBox="1"/>
          <p:nvPr/>
        </p:nvSpPr>
        <p:spPr>
          <a:xfrm>
            <a:off x="3849060" y="3429000"/>
            <a:ext cx="4482843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4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Você, normalmente,   sorri e olha nos olhos das pessoas?</a:t>
            </a:r>
            <a:endParaRPr sz="4200" i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F285208-743C-1519-D86D-C1A26EF13152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3A3B798-04E7-8A15-D46D-C13951D7583F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EC771F56-5A45-FCE3-2EB7-C7DB6ACD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5" y="183738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42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Comunicação assertiva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EF9DC69-FB42-AA35-2D5E-6DF76F9F4012}"/>
              </a:ext>
            </a:extLst>
          </p:cNvPr>
          <p:cNvSpPr txBox="1"/>
          <p:nvPr/>
        </p:nvSpPr>
        <p:spPr>
          <a:xfrm>
            <a:off x="1189619" y="1194455"/>
            <a:ext cx="31892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FF7056"/>
                </a:solidFill>
              </a:rPr>
              <a:t>Escuta ativa</a:t>
            </a:r>
            <a:endParaRPr lang="pt-BR" sz="3200" b="1" i="1" dirty="0">
              <a:solidFill>
                <a:srgbClr val="FF7056"/>
              </a:solidFill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725718-7B14-AA40-A102-1E75905A9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1294">
            <a:off x="6373475" y="-1"/>
            <a:ext cx="4568348" cy="6858000"/>
          </a:xfrm>
          <a:prstGeom prst="rect">
            <a:avLst/>
          </a:prstGeom>
        </p:spPr>
      </p:pic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47699974-E72D-261D-2F03-71C9F7B55522}"/>
              </a:ext>
            </a:extLst>
          </p:cNvPr>
          <p:cNvSpPr/>
          <p:nvPr/>
        </p:nvSpPr>
        <p:spPr>
          <a:xfrm>
            <a:off x="1001365" y="2286741"/>
            <a:ext cx="2521763" cy="1016242"/>
          </a:xfrm>
          <a:prstGeom prst="round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Suspender julgamentos</a:t>
            </a:r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id="{B3615733-AEE6-DE70-3EA0-43816ACD40DD}"/>
              </a:ext>
            </a:extLst>
          </p:cNvPr>
          <p:cNvSpPr/>
          <p:nvPr/>
        </p:nvSpPr>
        <p:spPr>
          <a:xfrm>
            <a:off x="2456479" y="3689470"/>
            <a:ext cx="2521763" cy="1016242"/>
          </a:xfrm>
          <a:prstGeom prst="round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Evitar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distrações</a:t>
            </a:r>
          </a:p>
        </p:txBody>
      </p:sp>
      <p:sp>
        <p:nvSpPr>
          <p:cNvPr id="20" name="Retângulo Arredondado 19">
            <a:extLst>
              <a:ext uri="{FF2B5EF4-FFF2-40B4-BE49-F238E27FC236}">
                <a16:creationId xmlns:a16="http://schemas.microsoft.com/office/drawing/2014/main" id="{9E1D1C93-E408-EE35-79F3-E3828E80CE0C}"/>
              </a:ext>
            </a:extLst>
          </p:cNvPr>
          <p:cNvSpPr/>
          <p:nvPr/>
        </p:nvSpPr>
        <p:spPr>
          <a:xfrm>
            <a:off x="4378831" y="5078771"/>
            <a:ext cx="2521763" cy="1016242"/>
          </a:xfrm>
          <a:prstGeom prst="round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Fazer </a:t>
            </a:r>
          </a:p>
          <a:p>
            <a:pPr algn="ctr"/>
            <a:r>
              <a:rPr lang="pt-BR" sz="2800" b="1" dirty="0">
                <a:solidFill>
                  <a:schemeClr val="bg1"/>
                </a:solidFill>
              </a:rPr>
              <a:t>contato visual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A4C3AEE-CC76-D9D6-7978-F08D5E544F2C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12" name="Picture 3" descr="Balões de texto vazios">
              <a:extLst>
                <a:ext uri="{FF2B5EF4-FFF2-40B4-BE49-F238E27FC236}">
                  <a16:creationId xmlns:a16="http://schemas.microsoft.com/office/drawing/2014/main" id="{F68A31E1-CC71-A924-C725-6B5FC74DA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13" name="Título 1">
              <a:extLst>
                <a:ext uri="{FF2B5EF4-FFF2-40B4-BE49-F238E27FC236}">
                  <a16:creationId xmlns:a16="http://schemas.microsoft.com/office/drawing/2014/main" id="{28200027-CDEF-2841-9400-906F807271BB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4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0FB430C8-0B90-5FEE-147C-C8F49E4D6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2617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1721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CA547-E123-AA30-3A89-68D79261A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04DD8C4E-3649-43BF-FE0F-E9B3C3F82A32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D78A7FF-2D5B-16A4-A691-A026FE32A79C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F2B49706-AECE-3D66-6458-A862E4B5856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ACERTE O ALVO!!!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487D463-90E4-A7C3-E5E3-154B5C7433A1}"/>
              </a:ext>
            </a:extLst>
          </p:cNvPr>
          <p:cNvSpPr/>
          <p:nvPr/>
        </p:nvSpPr>
        <p:spPr>
          <a:xfrm>
            <a:off x="3835943" y="1737819"/>
            <a:ext cx="1341277" cy="1149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01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DB8A3D3-E992-5D74-BAB6-F7E375154B1B}"/>
              </a:ext>
            </a:extLst>
          </p:cNvPr>
          <p:cNvSpPr/>
          <p:nvPr/>
        </p:nvSpPr>
        <p:spPr>
          <a:xfrm>
            <a:off x="3847256" y="3074389"/>
            <a:ext cx="1341277" cy="1149349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02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177CDD7-86B5-FC02-36B8-A55FE2C8B7D2}"/>
              </a:ext>
            </a:extLst>
          </p:cNvPr>
          <p:cNvSpPr/>
          <p:nvPr/>
        </p:nvSpPr>
        <p:spPr>
          <a:xfrm>
            <a:off x="3835943" y="4410959"/>
            <a:ext cx="1341277" cy="1149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03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6797AC5-1CD2-DE65-F7A2-93906C6555C5}"/>
              </a:ext>
            </a:extLst>
          </p:cNvPr>
          <p:cNvSpPr txBox="1"/>
          <p:nvPr/>
        </p:nvSpPr>
        <p:spPr>
          <a:xfrm>
            <a:off x="5321055" y="1811865"/>
            <a:ext cx="41898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Defina mensagens diretas e compreensíveis.</a:t>
            </a:r>
            <a:endParaRPr lang="pt-BR" sz="24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400C80DE-44DD-50DB-B12B-B253933D84B1}"/>
              </a:ext>
            </a:extLst>
          </p:cNvPr>
          <p:cNvSpPr txBox="1"/>
          <p:nvPr/>
        </p:nvSpPr>
        <p:spPr>
          <a:xfrm>
            <a:off x="5265959" y="3169369"/>
            <a:ext cx="6319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7056"/>
                </a:solidFill>
                <a:effectLst>
                  <a:glow>
                    <a:schemeClr val="bg1"/>
                  </a:glow>
                </a:effectLst>
              </a:rPr>
              <a:t>Demonstre interesse pelas pessoas e expresse-se sem julgamentos ou críticas.</a:t>
            </a:r>
            <a:endParaRPr lang="pt-BR" sz="2400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00CDA74-4C99-3086-ED21-1C54AE4BE22A}"/>
              </a:ext>
            </a:extLst>
          </p:cNvPr>
          <p:cNvSpPr txBox="1"/>
          <p:nvPr/>
        </p:nvSpPr>
        <p:spPr>
          <a:xfrm>
            <a:off x="5321055" y="4538720"/>
            <a:ext cx="4254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Alinhe palavras e ações, com foco nas soluções.</a:t>
            </a:r>
            <a:endParaRPr lang="pt-BR" sz="2400" dirty="0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DD89469-E5D6-3A8D-78A3-5870D8E74CEB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5" name="Picture 3" descr="Balões de texto vazios">
              <a:extLst>
                <a:ext uri="{FF2B5EF4-FFF2-40B4-BE49-F238E27FC236}">
                  <a16:creationId xmlns:a16="http://schemas.microsoft.com/office/drawing/2014/main" id="{9274F2DF-FF51-BB07-6ACD-B0CEA78C3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AD1E8CEB-98E0-43C1-0DEE-A321B8DB0142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B6195BF7-6AE1-7E79-528E-0CD42B2DB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155" y="5533934"/>
            <a:ext cx="1271947" cy="127194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FA983A-8CA1-024D-C895-FBCEE36C367B}"/>
              </a:ext>
            </a:extLst>
          </p:cNvPr>
          <p:cNvSpPr txBox="1"/>
          <p:nvPr/>
        </p:nvSpPr>
        <p:spPr>
          <a:xfrm>
            <a:off x="1624861" y="1965752"/>
            <a:ext cx="192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0070C0"/>
                </a:solidFill>
              </a:rPr>
              <a:t>CLAREZA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5A6D16C-4464-87F7-23D0-BD759D62789D}"/>
              </a:ext>
            </a:extLst>
          </p:cNvPr>
          <p:cNvSpPr txBox="1"/>
          <p:nvPr/>
        </p:nvSpPr>
        <p:spPr>
          <a:xfrm>
            <a:off x="1594154" y="3323256"/>
            <a:ext cx="192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7056"/>
                </a:solidFill>
                <a:effectLst>
                  <a:glow>
                    <a:schemeClr val="bg1"/>
                  </a:glow>
                </a:effectLst>
              </a:rPr>
              <a:t>EMPATIA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F76AC8-7857-835C-5F2B-2389F3D1F560}"/>
              </a:ext>
            </a:extLst>
          </p:cNvPr>
          <p:cNvSpPr txBox="1"/>
          <p:nvPr/>
        </p:nvSpPr>
        <p:spPr>
          <a:xfrm>
            <a:off x="411692" y="4680760"/>
            <a:ext cx="3291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3">
                    <a:lumMod val="50000"/>
                  </a:schemeClr>
                </a:solidFill>
              </a:rPr>
              <a:t>ASSERTIVIDADE</a:t>
            </a:r>
          </a:p>
        </p:txBody>
      </p:sp>
    </p:spTree>
    <p:extLst>
      <p:ext uri="{BB962C8B-B14F-4D97-AF65-F5344CB8AC3E}">
        <p14:creationId xmlns:p14="http://schemas.microsoft.com/office/powerpoint/2010/main" val="279103107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  <p:bldP spid="2" grpId="0"/>
      <p:bldP spid="4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C6E0A821-F68D-9DF5-2822-1BDF37C6439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7850893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latin typeface="+mn-lt"/>
              </a:rPr>
              <a:t>Erros que você não deve cometer!!!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B420F3C7-5C31-EA60-B38B-5DCA1CD6638C}"/>
              </a:ext>
            </a:extLst>
          </p:cNvPr>
          <p:cNvSpPr txBox="1">
            <a:spLocks/>
          </p:cNvSpPr>
          <p:nvPr/>
        </p:nvSpPr>
        <p:spPr>
          <a:xfrm>
            <a:off x="1067360" y="1334133"/>
            <a:ext cx="7392572" cy="5521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b="1" dirty="0" err="1"/>
              <a:t>S</a:t>
            </a:r>
            <a:r>
              <a:rPr lang="pt-BR" b="1" dirty="0"/>
              <a:t> O C O </a:t>
            </a:r>
            <a:r>
              <a:rPr lang="pt-BR" b="1" dirty="0" err="1"/>
              <a:t>R</a:t>
            </a:r>
            <a:r>
              <a:rPr lang="pt-BR" b="1" dirty="0"/>
              <a:t> </a:t>
            </a:r>
            <a:r>
              <a:rPr lang="pt-BR" b="1" dirty="0" err="1"/>
              <a:t>R</a:t>
            </a:r>
            <a:r>
              <a:rPr lang="pt-BR" b="1" dirty="0"/>
              <a:t> O !!!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57CD3D2-3E8B-BD88-8944-7EDE55A02406}"/>
              </a:ext>
            </a:extLst>
          </p:cNvPr>
          <p:cNvSpPr/>
          <p:nvPr/>
        </p:nvSpPr>
        <p:spPr>
          <a:xfrm>
            <a:off x="2555783" y="2255979"/>
            <a:ext cx="1341277" cy="114934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01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B860377-8FB8-80BD-D0ED-B3379E1C7C4E}"/>
              </a:ext>
            </a:extLst>
          </p:cNvPr>
          <p:cNvSpPr/>
          <p:nvPr/>
        </p:nvSpPr>
        <p:spPr>
          <a:xfrm>
            <a:off x="2567096" y="3592549"/>
            <a:ext cx="1341277" cy="1149349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02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EB588A5-1DED-BEFA-69BC-F874940AAEEA}"/>
              </a:ext>
            </a:extLst>
          </p:cNvPr>
          <p:cNvSpPr/>
          <p:nvPr/>
        </p:nvSpPr>
        <p:spPr>
          <a:xfrm>
            <a:off x="2555783" y="4929119"/>
            <a:ext cx="1341277" cy="114934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03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CDF9498-EFDF-267E-C634-2554B32F7C3F}"/>
              </a:ext>
            </a:extLst>
          </p:cNvPr>
          <p:cNvSpPr txBox="1"/>
          <p:nvPr/>
        </p:nvSpPr>
        <p:spPr>
          <a:xfrm>
            <a:off x="4040895" y="2216365"/>
            <a:ext cx="59148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</a:rPr>
              <a:t>FALAR DEMAIS</a:t>
            </a:r>
          </a:p>
          <a:p>
            <a:r>
              <a:rPr lang="pt-BR" sz="2400" dirty="0"/>
              <a:t>É fácil perder o foco da conversa e se lembrar de coisas que não veem ao caso agora.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358E579-F367-C459-6E01-80491C20C9B6}"/>
              </a:ext>
            </a:extLst>
          </p:cNvPr>
          <p:cNvSpPr txBox="1"/>
          <p:nvPr/>
        </p:nvSpPr>
        <p:spPr>
          <a:xfrm>
            <a:off x="4040894" y="3554449"/>
            <a:ext cx="46481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7056"/>
                </a:solidFill>
                <a:effectLst>
                  <a:glow>
                    <a:schemeClr val="bg1"/>
                  </a:glow>
                </a:effectLst>
              </a:rPr>
              <a:t>NÃO DEIXAR O OUTRO FALAR</a:t>
            </a:r>
          </a:p>
          <a:p>
            <a:r>
              <a:rPr lang="pt-BR" sz="2400" dirty="0"/>
              <a:t>Por não usar escuta ativa, você não consegue deixar o outro falar.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9E493DF-17D8-5B48-B5CC-6FCE104E03C3}"/>
              </a:ext>
            </a:extLst>
          </p:cNvPr>
          <p:cNvSpPr txBox="1"/>
          <p:nvPr/>
        </p:nvSpPr>
        <p:spPr>
          <a:xfrm>
            <a:off x="4041480" y="4892533"/>
            <a:ext cx="46481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NÃO SABER O QUE VAI FALAR</a:t>
            </a:r>
          </a:p>
          <a:p>
            <a:r>
              <a:rPr lang="pt-BR" sz="2400" dirty="0"/>
              <a:t>É prejudicial não saber a base do que será falado em uma conversa.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2075786-3075-3666-AFCD-F9084102B3CB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5" name="Picture 3" descr="Balões de texto vazios">
              <a:extLst>
                <a:ext uri="{FF2B5EF4-FFF2-40B4-BE49-F238E27FC236}">
                  <a16:creationId xmlns:a16="http://schemas.microsoft.com/office/drawing/2014/main" id="{AC5FF5FE-368A-683B-9473-9B398F077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390AA79F-A8BA-7029-ED16-94B318DADAE8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522351E3-8D39-8D48-D7DF-307F6F749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155" y="5533934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312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inemagraphs of People and Objects Spinning on an Axis | PetaPixel">
            <a:extLst>
              <a:ext uri="{FF2B5EF4-FFF2-40B4-BE49-F238E27FC236}">
                <a16:creationId xmlns:a16="http://schemas.microsoft.com/office/drawing/2014/main" id="{5B415D62-6697-FF5F-E9FD-A33B46520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28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2251CA6-F823-772F-D4DB-47171A3071D7}"/>
              </a:ext>
            </a:extLst>
          </p:cNvPr>
          <p:cNvSpPr txBox="1">
            <a:spLocks/>
          </p:cNvSpPr>
          <p:nvPr/>
        </p:nvSpPr>
        <p:spPr>
          <a:xfrm>
            <a:off x="2170553" y="1727200"/>
            <a:ext cx="7850893" cy="1334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b="1" dirty="0">
                <a:latin typeface="+mn-lt"/>
              </a:rPr>
              <a:t>COMUNICAÇÃO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C7F9EE4-86D2-4CE6-41FA-211B09AA20FF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52E4238-8D20-0227-E0DE-3F0034860355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A6E5ED1-082D-C17B-082A-9F7F993F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85" y="3640137"/>
            <a:ext cx="4608915" cy="2564805"/>
          </a:xfrm>
          <a:noFill/>
        </p:spPr>
        <p:txBody>
          <a:bodyPr wrap="square">
            <a:spAutoFit/>
          </a:bodyPr>
          <a:lstStyle/>
          <a:p>
            <a:pPr marL="0"/>
            <a:r>
              <a:rPr lang="pt-BR" sz="3200" b="1" dirty="0"/>
              <a:t>Absenteísmo e conflitos.</a:t>
            </a:r>
          </a:p>
          <a:p>
            <a:pPr marL="0"/>
            <a:r>
              <a:rPr lang="pt-BR" sz="3200" b="1" dirty="0"/>
              <a:t>Falta de alinhamento nas equipes.</a:t>
            </a:r>
          </a:p>
          <a:p>
            <a:pPr marL="0"/>
            <a:r>
              <a:rPr lang="pt-BR" sz="3200" b="1" dirty="0"/>
              <a:t>Impacto negativo nos serviços prestados.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48A6E557-235B-49E3-E752-02658ED01C3A}"/>
              </a:ext>
            </a:extLst>
          </p:cNvPr>
          <p:cNvSpPr txBox="1">
            <a:spLocks/>
          </p:cNvSpPr>
          <p:nvPr/>
        </p:nvSpPr>
        <p:spPr>
          <a:xfrm>
            <a:off x="7722784" y="3640137"/>
            <a:ext cx="4151716" cy="2696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Engajamento.</a:t>
            </a:r>
          </a:p>
          <a:p>
            <a:r>
              <a:rPr lang="pt-BR" sz="3200" b="1" dirty="0"/>
              <a:t>Colaboração entre equipes.</a:t>
            </a:r>
          </a:p>
          <a:p>
            <a:r>
              <a:rPr lang="pt-BR" sz="3200" b="1" dirty="0"/>
              <a:t>Serviços prestados com maior qualidade.</a:t>
            </a:r>
          </a:p>
        </p:txBody>
      </p:sp>
    </p:spTree>
    <p:extLst>
      <p:ext uri="{BB962C8B-B14F-4D97-AF65-F5344CB8AC3E}">
        <p14:creationId xmlns:p14="http://schemas.microsoft.com/office/powerpoint/2010/main" val="1537720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DC62B1-61EC-C23E-AC1C-50A0546D9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0" r="3260" b="9089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DE3C92F-98BC-4145-A65B-164246334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0470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b="1"/>
              <a:t>COMUNICAÇÃO </a:t>
            </a:r>
            <a:br>
              <a:rPr lang="en-US" sz="2800" b="1"/>
            </a:br>
            <a:r>
              <a:rPr lang="en-US" sz="2800" b="1" i="1"/>
              <a:t>em foco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8955074-BE19-0650-DB38-5C515C03831C}"/>
              </a:ext>
            </a:extLst>
          </p:cNvPr>
          <p:cNvSpPr/>
          <p:nvPr/>
        </p:nvSpPr>
        <p:spPr>
          <a:xfrm>
            <a:off x="8239432" y="678426"/>
            <a:ext cx="3628103" cy="234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5AFD5CF-847F-F6B8-227D-981E5E9D4C03}"/>
              </a:ext>
            </a:extLst>
          </p:cNvPr>
          <p:cNvSpPr/>
          <p:nvPr/>
        </p:nvSpPr>
        <p:spPr>
          <a:xfrm>
            <a:off x="0" y="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8B63432-7F5B-5F9A-B562-D91B1083B93F}"/>
              </a:ext>
            </a:extLst>
          </p:cNvPr>
          <p:cNvSpPr/>
          <p:nvPr/>
        </p:nvSpPr>
        <p:spPr>
          <a:xfrm>
            <a:off x="11926956" y="0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302558AC-38E5-673B-C79F-9AE2206960FC}"/>
              </a:ext>
            </a:extLst>
          </p:cNvPr>
          <p:cNvSpPr txBox="1">
            <a:spLocks/>
          </p:cNvSpPr>
          <p:nvPr/>
        </p:nvSpPr>
        <p:spPr>
          <a:xfrm>
            <a:off x="6883921" y="1921735"/>
            <a:ext cx="362810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3200" dirty="0">
                <a:latin typeface="+mn-lt"/>
                <a:ea typeface="+mn-ea"/>
                <a:cs typeface="+mn-cs"/>
              </a:rPr>
              <a:t>“O </a:t>
            </a:r>
            <a:r>
              <a:rPr lang="en-US" sz="3200" dirty="0" err="1">
                <a:latin typeface="+mn-lt"/>
                <a:ea typeface="+mn-ea"/>
                <a:cs typeface="+mn-cs"/>
              </a:rPr>
              <a:t>perigo</a:t>
            </a:r>
            <a:r>
              <a:rPr lang="en-US" sz="3200" dirty="0">
                <a:latin typeface="+mn-lt"/>
                <a:ea typeface="+mn-ea"/>
                <a:cs typeface="+mn-cs"/>
              </a:rPr>
              <a:t> da </a:t>
            </a:r>
            <a:r>
              <a:rPr lang="en-US" sz="3200" dirty="0" err="1">
                <a:latin typeface="+mn-lt"/>
                <a:ea typeface="+mn-ea"/>
                <a:cs typeface="+mn-cs"/>
              </a:rPr>
              <a:t>comunicação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é</a:t>
            </a:r>
            <a:r>
              <a:rPr lang="en-US" sz="3200" dirty="0">
                <a:latin typeface="+mn-lt"/>
                <a:ea typeface="+mn-ea"/>
                <a:cs typeface="+mn-cs"/>
              </a:rPr>
              <a:t> a   </a:t>
            </a:r>
            <a:r>
              <a:rPr lang="en-US" sz="3200" dirty="0" err="1">
                <a:latin typeface="+mn-lt"/>
                <a:ea typeface="+mn-ea"/>
                <a:cs typeface="+mn-cs"/>
              </a:rPr>
              <a:t>ilusão</a:t>
            </a:r>
            <a:r>
              <a:rPr lang="en-US" sz="3200" dirty="0">
                <a:latin typeface="+mn-lt"/>
                <a:ea typeface="+mn-ea"/>
                <a:cs typeface="+mn-cs"/>
              </a:rPr>
              <a:t> de que </a:t>
            </a:r>
            <a:r>
              <a:rPr lang="en-US" sz="3200" dirty="0" err="1">
                <a:latin typeface="+mn-lt"/>
                <a:ea typeface="+mn-ea"/>
                <a:cs typeface="+mn-cs"/>
              </a:rPr>
              <a:t>ela</a:t>
            </a:r>
            <a:r>
              <a:rPr lang="en-US" sz="3200" dirty="0">
                <a:latin typeface="+mn-lt"/>
                <a:ea typeface="+mn-ea"/>
                <a:cs typeface="+mn-cs"/>
              </a:rPr>
              <a:t>           </a:t>
            </a:r>
            <a:r>
              <a:rPr lang="en-US" sz="3200" dirty="0" err="1">
                <a:latin typeface="+mn-lt"/>
                <a:ea typeface="+mn-ea"/>
                <a:cs typeface="+mn-cs"/>
              </a:rPr>
              <a:t>foi</a:t>
            </a:r>
            <a:r>
              <a:rPr lang="en-US" sz="3200" dirty="0">
                <a:latin typeface="+mn-lt"/>
                <a:ea typeface="+mn-ea"/>
                <a:cs typeface="+mn-cs"/>
              </a:rPr>
              <a:t> um </a:t>
            </a:r>
            <a:r>
              <a:rPr lang="en-US" sz="3200" dirty="0" err="1">
                <a:latin typeface="+mn-lt"/>
                <a:ea typeface="+mn-ea"/>
                <a:cs typeface="+mn-cs"/>
              </a:rPr>
              <a:t>sucesso</a:t>
            </a:r>
            <a:r>
              <a:rPr lang="en-US" sz="3200" dirty="0">
                <a:latin typeface="+mn-lt"/>
                <a:ea typeface="+mn-ea"/>
                <a:cs typeface="+mn-cs"/>
              </a:rPr>
              <a:t>.”</a:t>
            </a:r>
          </a:p>
          <a:p>
            <a:pPr algn="r">
              <a:spcAft>
                <a:spcPts val="600"/>
              </a:spcAft>
            </a:pPr>
            <a:endParaRPr lang="en-US" sz="3200" b="1" dirty="0">
              <a:latin typeface="+mn-lt"/>
              <a:ea typeface="+mn-ea"/>
              <a:cs typeface="+mn-cs"/>
            </a:endParaRPr>
          </a:p>
          <a:p>
            <a:pPr algn="r">
              <a:spcAft>
                <a:spcPts val="600"/>
              </a:spcAft>
            </a:pPr>
            <a:r>
              <a:rPr lang="en-US" sz="2800" b="1" dirty="0">
                <a:latin typeface="+mn-lt"/>
                <a:ea typeface="+mn-ea"/>
                <a:cs typeface="+mn-cs"/>
              </a:rPr>
              <a:t>George Bernard Shaw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C352EBF-71B7-E725-2BAC-BD6B3CD506FA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7" name="Picture 3" descr="Balões de texto vazios">
              <a:extLst>
                <a:ext uri="{FF2B5EF4-FFF2-40B4-BE49-F238E27FC236}">
                  <a16:creationId xmlns:a16="http://schemas.microsoft.com/office/drawing/2014/main" id="{8A2246F5-FB02-40CA-13C6-32463F5A6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2" name="Título 1">
              <a:extLst>
                <a:ext uri="{FF2B5EF4-FFF2-40B4-BE49-F238E27FC236}">
                  <a16:creationId xmlns:a16="http://schemas.microsoft.com/office/drawing/2014/main" id="{5C353C97-5A9B-01F3-1CC2-8288EFEABB2E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45F06B42-CDA8-B370-C99D-8AE6C3C16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537" y="5321247"/>
            <a:ext cx="1271947" cy="12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57479"/>
      </p:ext>
    </p:extLst>
  </p:cSld>
  <p:clrMapOvr>
    <a:masterClrMapping/>
  </p:clrMapOvr>
  <p:transition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371A49B-E202-2CCE-30E4-9B22D2CA18CF}"/>
              </a:ext>
            </a:extLst>
          </p:cNvPr>
          <p:cNvSpPr/>
          <p:nvPr/>
        </p:nvSpPr>
        <p:spPr>
          <a:xfrm>
            <a:off x="-1" y="0"/>
            <a:ext cx="1338053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0853946" y="0"/>
            <a:ext cx="133805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1B8F185-1EB9-82E8-F614-8B155EF67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7"/>
          <a:stretch/>
        </p:blipFill>
        <p:spPr bwMode="auto">
          <a:xfrm>
            <a:off x="1338053" y="0"/>
            <a:ext cx="9515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E3BE4D89-70B1-C79A-4EF1-B1432F2B4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946" y="3940433"/>
            <a:ext cx="3850107" cy="212365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altLang="pt-BR" sz="4400" b="1" dirty="0" err="1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Como</a:t>
            </a:r>
            <a:r>
              <a:rPr lang="fr-FR" altLang="pt-BR" sz="4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altLang="pt-BR" sz="4400" b="1" dirty="0" err="1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é</a:t>
            </a:r>
            <a:endParaRPr lang="fr-FR" altLang="pt-BR" sz="4400" b="1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  <a:p>
            <a:pPr algn="ctr"/>
            <a:r>
              <a:rPr lang="fr-FR" altLang="pt-BR" sz="4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a </a:t>
            </a:r>
            <a:r>
              <a:rPr lang="fr-FR" altLang="pt-BR" sz="4400" b="1" dirty="0" err="1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minha</a:t>
            </a:r>
            <a:r>
              <a:rPr lang="fr-FR" altLang="pt-BR" sz="4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 </a:t>
            </a:r>
            <a:r>
              <a:rPr lang="fr-FR" altLang="pt-BR" sz="4400" b="1" dirty="0" err="1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comunicação</a:t>
            </a:r>
            <a:r>
              <a:rPr lang="fr-FR" altLang="pt-BR" sz="4400" b="1" dirty="0">
                <a:solidFill>
                  <a:schemeClr val="bg1"/>
                </a:solidFill>
                <a:latin typeface="+mn-lt"/>
                <a:ea typeface="ＭＳ Ｐゴシック" pitchFamily="34" charset="-128"/>
              </a:rPr>
              <a:t>?</a:t>
            </a:r>
            <a:endParaRPr lang="pt-BR" altLang="pt-BR" sz="4400" b="1" dirty="0">
              <a:solidFill>
                <a:schemeClr val="bg1"/>
              </a:solidFill>
              <a:latin typeface="+mn-lt"/>
              <a:ea typeface="ＭＳ Ｐゴシック" pitchFamily="34" charset="-128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B2CA4E9-38D9-0429-5DFA-97DA8240863F}"/>
              </a:ext>
            </a:extLst>
          </p:cNvPr>
          <p:cNvSpPr txBox="1"/>
          <p:nvPr/>
        </p:nvSpPr>
        <p:spPr>
          <a:xfrm>
            <a:off x="1723877" y="281649"/>
            <a:ext cx="2029976" cy="120032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600" b="1" dirty="0"/>
              <a:t>O que    eu quero: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D1B7E3-95A9-5F12-CC9E-B3BE8FDB7204}"/>
              </a:ext>
            </a:extLst>
          </p:cNvPr>
          <p:cNvSpPr txBox="1"/>
          <p:nvPr/>
        </p:nvSpPr>
        <p:spPr>
          <a:xfrm>
            <a:off x="468663" y="1674674"/>
            <a:ext cx="2510427" cy="1754326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- Adquirir</a:t>
            </a:r>
          </a:p>
          <a:p>
            <a:pPr algn="ctr"/>
            <a:r>
              <a:rPr lang="pt-BR" sz="3600" b="1" dirty="0"/>
              <a:t>- Consolidar</a:t>
            </a:r>
          </a:p>
          <a:p>
            <a:pPr algn="ctr"/>
            <a:r>
              <a:rPr lang="pt-BR" sz="3600" b="1" dirty="0"/>
              <a:t>- Eliminar</a:t>
            </a:r>
          </a:p>
        </p:txBody>
      </p:sp>
      <p:pic>
        <p:nvPicPr>
          <p:cNvPr id="3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FC407C15-275B-FD46-91CD-614539FA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21" y="406121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27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ACFBF25D-0B0C-A948-9DA6-127B12B09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752" y="1528765"/>
            <a:ext cx="5208494" cy="2929778"/>
          </a:xfr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21AC394-A102-400B-1DC6-F534826137A0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1706169-934F-CD76-1D5B-ECF2395F0FE4}"/>
              </a:ext>
            </a:extLst>
          </p:cNvPr>
          <p:cNvSpPr/>
          <p:nvPr/>
        </p:nvSpPr>
        <p:spPr>
          <a:xfrm>
            <a:off x="11926527" y="0"/>
            <a:ext cx="265472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D27287E-1BF1-6184-3882-28630060595D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3" name="Picture 3" descr="Balões de texto vazios">
              <a:extLst>
                <a:ext uri="{FF2B5EF4-FFF2-40B4-BE49-F238E27FC236}">
                  <a16:creationId xmlns:a16="http://schemas.microsoft.com/office/drawing/2014/main" id="{38E176B5-88A8-3655-B6C3-8285D2AFA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FBCAEC51-7EA1-4E25-3020-BFCEAB102B51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63E70F0A-71DF-126F-2327-17FCA23DE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294" y="4668927"/>
            <a:ext cx="7250467" cy="1249030"/>
          </a:xfrm>
          <a:prstGeom prst="rect">
            <a:avLst/>
          </a:prstGeom>
        </p:spPr>
      </p:pic>
      <p:pic>
        <p:nvPicPr>
          <p:cNvPr id="7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64B197E9-5E5C-9A56-DFF9-8D430622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22" y="282344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83399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94AF509-2A6E-148D-D0AB-0A5983EA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386;p29">
            <a:extLst>
              <a:ext uri="{FF2B5EF4-FFF2-40B4-BE49-F238E27FC236}">
                <a16:creationId xmlns:a16="http://schemas.microsoft.com/office/drawing/2014/main" id="{2A61FDEA-2063-A7F6-03A1-1C91D34D64F4}"/>
              </a:ext>
            </a:extLst>
          </p:cNvPr>
          <p:cNvSpPr txBox="1"/>
          <p:nvPr/>
        </p:nvSpPr>
        <p:spPr>
          <a:xfrm>
            <a:off x="532874" y="767307"/>
            <a:ext cx="3899642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42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Você sabe qual é a ferramenta de trabalho mais importante  para um gestor municipal         de saúde? </a:t>
            </a:r>
            <a:endParaRPr sz="4200" i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DC371DB-905B-628C-4795-454E77E242B8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2D03653-A4B0-4716-172F-0DD45377375D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DC18E393-208C-0B65-D880-6BA5D4B4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07" y="183738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9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49D4C5-DF92-52A0-F509-EABA92EC5DFE}"/>
              </a:ext>
            </a:extLst>
          </p:cNvPr>
          <p:cNvSpPr txBox="1">
            <a:spLocks/>
          </p:cNvSpPr>
          <p:nvPr/>
        </p:nvSpPr>
        <p:spPr>
          <a:xfrm>
            <a:off x="7718156" y="4029558"/>
            <a:ext cx="3680848" cy="2351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pt-BR" sz="3600" b="1" dirty="0">
                <a:latin typeface="+mn-lt"/>
                <a:ea typeface="+mn-ea"/>
                <a:cs typeface="+mn-cs"/>
              </a:rPr>
              <a:t>Liderança que inspira, transforma e realiza.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55AAC3C-A6FD-6D2B-0A22-323E71F55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418" t="13067" r="21569" b="7225"/>
          <a:stretch/>
        </p:blipFill>
        <p:spPr>
          <a:xfrm>
            <a:off x="3880338" y="1507804"/>
            <a:ext cx="4431324" cy="46464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13E2BE3-08C1-0ACD-67C7-E63FE239A75B}"/>
              </a:ext>
            </a:extLst>
          </p:cNvPr>
          <p:cNvSpPr txBox="1"/>
          <p:nvPr/>
        </p:nvSpPr>
        <p:spPr>
          <a:xfrm>
            <a:off x="829639" y="353642"/>
            <a:ext cx="277896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BR" sz="3600" b="1" dirty="0"/>
              <a:t>Conseguir RESULTADOS por meio das PESSOAS...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054CD56-E150-7815-8057-94B76335C3D2}"/>
              </a:ext>
            </a:extLst>
          </p:cNvPr>
          <p:cNvSpPr/>
          <p:nvPr/>
        </p:nvSpPr>
        <p:spPr>
          <a:xfrm>
            <a:off x="1" y="-10"/>
            <a:ext cx="341084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88328CF-DCF1-6498-9376-172CF00743F4}"/>
              </a:ext>
            </a:extLst>
          </p:cNvPr>
          <p:cNvSpPr/>
          <p:nvPr/>
        </p:nvSpPr>
        <p:spPr>
          <a:xfrm>
            <a:off x="11926956" y="-7"/>
            <a:ext cx="265044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5E5A463C-5C81-E4F2-AE86-9A6A7144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07" y="183738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15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CB18E76E-191F-298A-A044-B94A4A8E4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D4765E-9279-F514-EBDB-A535AD3D6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D2DBC7E-B2C3-B658-D4B3-1D11B6A0C567}"/>
              </a:ext>
            </a:extLst>
          </p:cNvPr>
          <p:cNvSpPr txBox="1">
            <a:spLocks/>
          </p:cNvSpPr>
          <p:nvPr/>
        </p:nvSpPr>
        <p:spPr>
          <a:xfrm>
            <a:off x="1055577" y="401785"/>
            <a:ext cx="9162790" cy="710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</a:rPr>
              <a:t>Qual é o nosso objetivo?</a:t>
            </a:r>
          </a:p>
        </p:txBody>
      </p:sp>
      <p:sp>
        <p:nvSpPr>
          <p:cNvPr id="32" name="Espaço Reservado para Conteúdo 2">
            <a:extLst>
              <a:ext uri="{FF2B5EF4-FFF2-40B4-BE49-F238E27FC236}">
                <a16:creationId xmlns:a16="http://schemas.microsoft.com/office/drawing/2014/main" id="{D57F5DB4-7D69-4C1B-0D3E-F6B2EFB82986}"/>
              </a:ext>
            </a:extLst>
          </p:cNvPr>
          <p:cNvSpPr txBox="1">
            <a:spLocks/>
          </p:cNvSpPr>
          <p:nvPr/>
        </p:nvSpPr>
        <p:spPr>
          <a:xfrm>
            <a:off x="813815" y="1508371"/>
            <a:ext cx="11113141" cy="959755"/>
          </a:xfrm>
          <a:prstGeom prst="rect">
            <a:avLst/>
          </a:prstGeom>
          <a:solidFill>
            <a:srgbClr val="FF7056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pt-BR" sz="2400" dirty="0">
                <a:solidFill>
                  <a:schemeClr val="bg1"/>
                </a:solidFill>
              </a:rPr>
              <a:t>Aprimorar a habilidade de </a:t>
            </a:r>
            <a:r>
              <a:rPr lang="pt-BR" sz="2400" b="1" dirty="0">
                <a:solidFill>
                  <a:schemeClr val="bg1"/>
                </a:solidFill>
              </a:rPr>
              <a:t>COMUNICAÇÃO</a:t>
            </a:r>
            <a:r>
              <a:rPr lang="pt-BR" sz="2400" dirty="0">
                <a:solidFill>
                  <a:schemeClr val="bg1"/>
                </a:solidFill>
              </a:rPr>
              <a:t>, ampliando a </a:t>
            </a:r>
            <a:r>
              <a:rPr lang="pt-BR" sz="2400" b="1" dirty="0">
                <a:solidFill>
                  <a:schemeClr val="bg1"/>
                </a:solidFill>
              </a:rPr>
              <a:t>competência interpessoal  </a:t>
            </a:r>
            <a:r>
              <a:rPr lang="pt-BR" sz="2400" dirty="0">
                <a:solidFill>
                  <a:schemeClr val="bg1"/>
                </a:solidFill>
              </a:rPr>
              <a:t>para um desempenho de </a:t>
            </a:r>
            <a:r>
              <a:rPr lang="pt-BR" sz="2400" b="1" dirty="0">
                <a:solidFill>
                  <a:schemeClr val="bg1"/>
                </a:solidFill>
              </a:rPr>
              <a:t>excelência na gestão em saúde pública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5C9DA35D-DBA4-B024-37D8-D3B23BDC5137}"/>
              </a:ext>
            </a:extLst>
          </p:cNvPr>
          <p:cNvSpPr txBox="1">
            <a:spLocks/>
          </p:cNvSpPr>
          <p:nvPr/>
        </p:nvSpPr>
        <p:spPr>
          <a:xfrm>
            <a:off x="1055577" y="2952145"/>
            <a:ext cx="9162790" cy="710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>
                <a:latin typeface="+mn-lt"/>
              </a:rPr>
              <a:t>Alguns pontos importantes a serem tratados...</a:t>
            </a:r>
          </a:p>
        </p:txBody>
      </p:sp>
      <p:graphicFrame>
        <p:nvGraphicFramePr>
          <p:cNvPr id="38" name="Espaço Reservado para Conteúdo 2">
            <a:extLst>
              <a:ext uri="{FF2B5EF4-FFF2-40B4-BE49-F238E27FC236}">
                <a16:creationId xmlns:a16="http://schemas.microsoft.com/office/drawing/2014/main" id="{CA18B028-4534-9EAE-8ECA-26D0F5DE5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272434"/>
              </p:ext>
            </p:extLst>
          </p:nvPr>
        </p:nvGraphicFramePr>
        <p:xfrm>
          <a:off x="1055577" y="3959540"/>
          <a:ext cx="10009364" cy="2407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Agrupar 20">
            <a:extLst>
              <a:ext uri="{FF2B5EF4-FFF2-40B4-BE49-F238E27FC236}">
                <a16:creationId xmlns:a16="http://schemas.microsoft.com/office/drawing/2014/main" id="{8A4EBBE8-A316-3F0D-9A01-670D9A820F41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22" name="Picture 3" descr="Balões de texto vazios">
              <a:extLst>
                <a:ext uri="{FF2B5EF4-FFF2-40B4-BE49-F238E27FC236}">
                  <a16:creationId xmlns:a16="http://schemas.microsoft.com/office/drawing/2014/main" id="{DA0A5F24-4BC0-8DA5-0053-7F6C2CFF5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20079F05-9581-A7F0-339E-C3EEF4B795C3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BA5083B3-2852-C6B9-05DB-709AC703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080" y="4725880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A9631AF-34F6-202B-7FB0-CE19F622561E}"/>
              </a:ext>
            </a:extLst>
          </p:cNvPr>
          <p:cNvSpPr/>
          <p:nvPr/>
        </p:nvSpPr>
        <p:spPr>
          <a:xfrm>
            <a:off x="0" y="0"/>
            <a:ext cx="81381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56649E8-6950-D19C-E567-752BE81932F4}"/>
              </a:ext>
            </a:extLst>
          </p:cNvPr>
          <p:cNvSpPr/>
          <p:nvPr/>
        </p:nvSpPr>
        <p:spPr>
          <a:xfrm>
            <a:off x="11926956" y="0"/>
            <a:ext cx="26504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37960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Graphic spid="3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CF9B8B3E-4E51-F764-FEEB-AB488F29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171"/>
          <a:stretch/>
        </p:blipFill>
        <p:spPr>
          <a:xfrm>
            <a:off x="4394610" y="2205990"/>
            <a:ext cx="4725137" cy="213166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A616740-3EAA-7054-8F0B-E28DD15F5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586" y="4337657"/>
            <a:ext cx="1271947" cy="1271947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06BE6944-EB94-C234-74F2-B509AAF5A6C2}"/>
              </a:ext>
            </a:extLst>
          </p:cNvPr>
          <p:cNvSpPr/>
          <p:nvPr/>
        </p:nvSpPr>
        <p:spPr>
          <a:xfrm>
            <a:off x="0" y="0"/>
            <a:ext cx="81381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6F9D915C-AFDD-1553-8C1F-571FC26C85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22" t="30824" r="36784" b="21333"/>
          <a:stretch/>
        </p:blipFill>
        <p:spPr>
          <a:xfrm>
            <a:off x="1499616" y="2176272"/>
            <a:ext cx="2121408" cy="2788920"/>
          </a:xfrm>
          <a:prstGeom prst="rect">
            <a:avLst/>
          </a:pr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2C49AA0A-42CC-85F8-7B8E-880FE7B8BFE0}"/>
              </a:ext>
            </a:extLst>
          </p:cNvPr>
          <p:cNvSpPr/>
          <p:nvPr/>
        </p:nvSpPr>
        <p:spPr>
          <a:xfrm>
            <a:off x="11926956" y="0"/>
            <a:ext cx="26504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F9311D2-50DE-1C34-00DB-3A0D27F03E8D}"/>
              </a:ext>
            </a:extLst>
          </p:cNvPr>
          <p:cNvGrpSpPr/>
          <p:nvPr/>
        </p:nvGrpSpPr>
        <p:grpSpPr>
          <a:xfrm>
            <a:off x="9735518" y="11"/>
            <a:ext cx="2191010" cy="1232441"/>
            <a:chOff x="10000990" y="11"/>
            <a:chExt cx="2191010" cy="1232441"/>
          </a:xfrm>
        </p:grpSpPr>
        <p:pic>
          <p:nvPicPr>
            <p:cNvPr id="4" name="Picture 3" descr="Balões de texto vazios">
              <a:extLst>
                <a:ext uri="{FF2B5EF4-FFF2-40B4-BE49-F238E27FC236}">
                  <a16:creationId xmlns:a16="http://schemas.microsoft.com/office/drawing/2014/main" id="{1FF52FAC-D531-8CED-6F55-6F7F7A710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32" t="-1" r="141" b="-1"/>
            <a:stretch/>
          </p:blipFill>
          <p:spPr>
            <a:xfrm>
              <a:off x="10000990" y="11"/>
              <a:ext cx="2191010" cy="1232441"/>
            </a:xfrm>
            <a:prstGeom prst="rect">
              <a:avLst/>
            </a:prstGeom>
          </p:spPr>
        </p:pic>
        <p:sp>
          <p:nvSpPr>
            <p:cNvPr id="5" name="Título 1">
              <a:extLst>
                <a:ext uri="{FF2B5EF4-FFF2-40B4-BE49-F238E27FC236}">
                  <a16:creationId xmlns:a16="http://schemas.microsoft.com/office/drawing/2014/main" id="{9F04716D-72B9-CF74-9B87-D74B10EFC537}"/>
                </a:ext>
              </a:extLst>
            </p:cNvPr>
            <p:cNvSpPr txBox="1">
              <a:spLocks/>
            </p:cNvSpPr>
            <p:nvPr/>
          </p:nvSpPr>
          <p:spPr>
            <a:xfrm>
              <a:off x="10694504" y="491341"/>
              <a:ext cx="1232452" cy="44691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pt-BR" sz="1100" b="1" dirty="0">
                  <a:solidFill>
                    <a:srgbClr val="FFFFFF"/>
                  </a:solidFill>
                  <a:latin typeface="+mn-lt"/>
                </a:rPr>
                <a:t>COMUNICAÇÃO ASSERTIVA</a:t>
              </a:r>
            </a:p>
          </p:txBody>
        </p:sp>
      </p:grpSp>
      <p:pic>
        <p:nvPicPr>
          <p:cNvPr id="2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78D04D10-698A-88B4-3692-5225AC1E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882" y="714797"/>
            <a:ext cx="1796875" cy="12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277663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726DF6A-48C9-80DC-2F60-D18B62E2FE16}"/>
              </a:ext>
            </a:extLst>
          </p:cNvPr>
          <p:cNvSpPr/>
          <p:nvPr/>
        </p:nvSpPr>
        <p:spPr>
          <a:xfrm>
            <a:off x="11926526" y="0"/>
            <a:ext cx="265473" cy="685800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D205BA9A-DBA8-1475-E9D3-49F7DD96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2" y="0"/>
            <a:ext cx="11661054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8DCBC7C-3AD2-B721-3DC3-7B54FCCF10D5}"/>
              </a:ext>
            </a:extLst>
          </p:cNvPr>
          <p:cNvSpPr/>
          <p:nvPr/>
        </p:nvSpPr>
        <p:spPr>
          <a:xfrm>
            <a:off x="0" y="0"/>
            <a:ext cx="265472" cy="6858000"/>
          </a:xfrm>
          <a:prstGeom prst="rect">
            <a:avLst/>
          </a:prstGeom>
          <a:solidFill>
            <a:srgbClr val="FF70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152F15F2-DCF1-FAFA-79A5-B0E9B8CA503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6850711" cy="7321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b="1" dirty="0">
                <a:solidFill>
                  <a:schemeClr val="bg1"/>
                </a:solidFill>
                <a:latin typeface="+mn-lt"/>
              </a:rPr>
              <a:t>Comunicação assertiva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CB1088A-3AA9-5AB9-6847-E2F17D9DE827}"/>
              </a:ext>
            </a:extLst>
          </p:cNvPr>
          <p:cNvSpPr txBox="1"/>
          <p:nvPr/>
        </p:nvSpPr>
        <p:spPr>
          <a:xfrm>
            <a:off x="8142204" y="731203"/>
            <a:ext cx="333102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effectLst/>
              </a:rPr>
              <a:t>O que leva              os participantes de uma conversa a pensar uma coisa, mas dizer outra?</a:t>
            </a:r>
          </a:p>
        </p:txBody>
      </p:sp>
      <p:pic>
        <p:nvPicPr>
          <p:cNvPr id="4" name="Picture 2" descr="Cosems RN – Conselho de Secretarias Municipais de Saúde do RN">
            <a:extLst>
              <a:ext uri="{FF2B5EF4-FFF2-40B4-BE49-F238E27FC236}">
                <a16:creationId xmlns:a16="http://schemas.microsoft.com/office/drawing/2014/main" id="{2F97A60B-1BE8-D7B6-122E-AB96D9150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7" y="5259602"/>
            <a:ext cx="1549647" cy="10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525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</TotalTime>
  <Words>2308</Words>
  <Application>Microsoft Macintosh PowerPoint</Application>
  <PresentationFormat>Widescreen</PresentationFormat>
  <Paragraphs>362</Paragraphs>
  <Slides>46</Slides>
  <Notes>44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Montserrat</vt:lpstr>
      <vt:lpstr>Rockwell Condensed</vt:lpstr>
      <vt:lpstr>Times New Roman</vt:lpstr>
      <vt:lpstr>Times New Roman,Bold</vt:lpstr>
      <vt:lpstr>Tema do Office</vt:lpstr>
      <vt:lpstr>COMUNICAÇÃO ASSERTIVA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COMUNICAÇÃO  em foco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Rafaela Júlia B. Veronezi</dc:creator>
  <cp:lastModifiedBy>Rafaela Júlia B. Veronezi</cp:lastModifiedBy>
  <cp:revision>107</cp:revision>
  <dcterms:created xsi:type="dcterms:W3CDTF">2023-10-07T15:13:48Z</dcterms:created>
  <dcterms:modified xsi:type="dcterms:W3CDTF">2025-02-18T11:05:36Z</dcterms:modified>
</cp:coreProperties>
</file>