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6.jpg" ContentType="image/jpeg"/>
  <Override PartName="/ppt/media/image140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49"/>
  </p:notesMasterIdLst>
  <p:handoutMasterIdLst>
    <p:handoutMasterId r:id="rId50"/>
  </p:handoutMasterIdLst>
  <p:sldIdLst>
    <p:sldId id="256" r:id="rId6"/>
    <p:sldId id="308" r:id="rId7"/>
    <p:sldId id="312" r:id="rId8"/>
    <p:sldId id="361" r:id="rId9"/>
    <p:sldId id="368" r:id="rId10"/>
    <p:sldId id="413" r:id="rId11"/>
    <p:sldId id="391" r:id="rId12"/>
    <p:sldId id="394" r:id="rId13"/>
    <p:sldId id="483" r:id="rId14"/>
    <p:sldId id="385" r:id="rId15"/>
    <p:sldId id="415" r:id="rId16"/>
    <p:sldId id="371" r:id="rId17"/>
    <p:sldId id="392" r:id="rId18"/>
    <p:sldId id="278" r:id="rId19"/>
    <p:sldId id="372" r:id="rId20"/>
    <p:sldId id="285" r:id="rId21"/>
    <p:sldId id="288" r:id="rId22"/>
    <p:sldId id="514" r:id="rId23"/>
    <p:sldId id="525" r:id="rId24"/>
    <p:sldId id="405" r:id="rId25"/>
    <p:sldId id="389" r:id="rId26"/>
    <p:sldId id="528" r:id="rId27"/>
    <p:sldId id="480" r:id="rId28"/>
    <p:sldId id="494" r:id="rId29"/>
    <p:sldId id="376" r:id="rId30"/>
    <p:sldId id="375" r:id="rId31"/>
    <p:sldId id="316" r:id="rId32"/>
    <p:sldId id="414" r:id="rId33"/>
    <p:sldId id="262" r:id="rId34"/>
    <p:sldId id="404" r:id="rId35"/>
    <p:sldId id="266" r:id="rId36"/>
    <p:sldId id="265" r:id="rId37"/>
    <p:sldId id="267" r:id="rId38"/>
    <p:sldId id="268" r:id="rId39"/>
    <p:sldId id="406" r:id="rId40"/>
    <p:sldId id="407" r:id="rId41"/>
    <p:sldId id="408" r:id="rId42"/>
    <p:sldId id="409" r:id="rId43"/>
    <p:sldId id="410" r:id="rId44"/>
    <p:sldId id="411" r:id="rId45"/>
    <p:sldId id="412" r:id="rId46"/>
    <p:sldId id="271" r:id="rId47"/>
    <p:sldId id="276" r:id="rId48"/>
  </p:sldIdLst>
  <p:sldSz cx="12192000" cy="6858000"/>
  <p:notesSz cx="9982200" cy="6794500"/>
  <p:embeddedFontLst>
    <p:embeddedFont>
      <p:font typeface="Aileron Bold" panose="020F0502020204030204" pitchFamily="34" charset="0"/>
      <p:regular r:id="rId51"/>
      <p:bold r:id="rId52"/>
      <p:italic r:id="rId53"/>
      <p:boldItalic r:id="rId54"/>
    </p:embeddedFont>
    <p:embeddedFont>
      <p:font typeface="Arimo" panose="020F0502020204030204" pitchFamily="34" charset="0"/>
      <p:regular r:id="rId55"/>
      <p:bold r:id="rId56"/>
      <p:italic r:id="rId57"/>
      <p:boldItalic r:id="rId58"/>
    </p:embeddedFont>
    <p:embeddedFont>
      <p:font typeface="Arimo Bold" panose="020F0502020204030204" pitchFamily="3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Cooper Hewitt" panose="020F0502020204030204" pitchFamily="34" charset="0"/>
      <p:regular r:id="rId69"/>
      <p:bold r:id="rId70"/>
      <p:italic r:id="rId71"/>
      <p:boldItalic r:id="rId72"/>
    </p:embeddedFont>
    <p:embeddedFont>
      <p:font typeface="Cooper Hewitt Bold" panose="020F0502020204030204" pitchFamily="34" charset="0"/>
      <p:regular r:id="rId73"/>
      <p:bold r:id="rId74"/>
      <p:italic r:id="rId75"/>
      <p:boldItalic r:id="rId76"/>
    </p:embeddedFont>
    <p:embeddedFont>
      <p:font typeface="Montserrat" pitchFamily="2" charset="77"/>
      <p:regular r:id="rId77"/>
      <p:bold r:id="rId78"/>
      <p:italic r:id="rId79"/>
      <p:boldItalic r:id="rId80"/>
    </p:embeddedFont>
    <p:embeddedFont>
      <p:font typeface="Montserrat Black" panose="020F0502020204030204" pitchFamily="34" charset="0"/>
      <p:bold r:id="rId81"/>
      <p:italic r:id="rId82"/>
      <p:boldItalic r:id="rId83"/>
    </p:embeddedFont>
    <p:embeddedFont>
      <p:font typeface="Montserrat ExtraBold" panose="020F0502020204030204" pitchFamily="34" charset="0"/>
      <p:bold r:id="rId84"/>
      <p:italic r:id="rId85"/>
      <p:boldItalic r:id="rId86"/>
    </p:embeddedFont>
    <p:embeddedFont>
      <p:font typeface="Montserrat ExtraBold" panose="020F0502020204030204" pitchFamily="34" charset="0"/>
      <p:bold r:id="rId84"/>
      <p:italic r:id="rId85"/>
      <p:boldItalic r:id="rId86"/>
    </p:embeddedFont>
    <p:embeddedFont>
      <p:font typeface="Open Sans 1" panose="020F0502020204030204" pitchFamily="34" charset="0"/>
      <p:regular r:id="rId87"/>
      <p:bold r:id="rId88"/>
      <p:italic r:id="rId89"/>
      <p:boldItalic r:id="rId90"/>
    </p:embeddedFont>
    <p:embeddedFont>
      <p:font typeface="Open Sans 1 Bold" panose="020F0502020204030204" pitchFamily="34" charset="0"/>
      <p:regular r:id="rId91"/>
      <p:bold r:id="rId92"/>
      <p:italic r:id="rId93"/>
      <p:boldItalic r:id="rId94"/>
    </p:embeddedFont>
    <p:embeddedFont>
      <p:font typeface="Rawline" pitchFamily="2" charset="77"/>
      <p:regular r:id="rId95"/>
      <p:bold r:id="rId96"/>
      <p:italic r:id="rId97"/>
      <p:boldItalic r:id="rId98"/>
    </p:embeddedFont>
    <p:embeddedFont>
      <p:font typeface="Roboto" panose="02000000000000000000" pitchFamily="2" charset="0"/>
      <p:regular r:id="rId99"/>
      <p:bold r:id="rId100"/>
      <p:italic r:id="rId101"/>
      <p:boldItalic r:id="rId102"/>
    </p:embeddedFont>
    <p:embeddedFont>
      <p:font typeface="Trebuchet MS" panose="020B0703020202090204" pitchFamily="34" charset="0"/>
      <p:regular r:id="rId103"/>
      <p:bold r:id="rId104"/>
      <p:italic r:id="rId105"/>
      <p:boldItalic r:id="rId106"/>
    </p:embeddedFont>
    <p:embeddedFont>
      <p:font typeface="Verdana" panose="020B0604030504040204" pitchFamily="34" charset="0"/>
      <p:regular r:id="rId107"/>
      <p:bold r:id="rId108"/>
      <p:italic r:id="rId109"/>
      <p:boldItalic r:id="rId110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de Melo Vianna" initials="BdMV" lastIdx="1" clrIdx="0">
    <p:extLst>
      <p:ext uri="{19B8F6BF-5375-455C-9EA6-DF929625EA0E}">
        <p15:presenceInfo xmlns:p15="http://schemas.microsoft.com/office/powerpoint/2012/main" userId="S-1-5-21-2135630104-1162506924-937769972-3311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EFF"/>
    <a:srgbClr val="FFD622"/>
    <a:srgbClr val="04CF00"/>
    <a:srgbClr val="03CF00"/>
    <a:srgbClr val="47AA2D"/>
    <a:srgbClr val="FFFFFF"/>
    <a:srgbClr val="EAB200"/>
    <a:srgbClr val="33529E"/>
    <a:srgbClr val="000087"/>
    <a:srgbClr val="F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39386-1F2B-576C-D4D1-70259F77F647}" v="21" dt="2025-02-13T12:25:10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7" autoAdjust="0"/>
    <p:restoredTop sz="94803"/>
  </p:normalViewPr>
  <p:slideViewPr>
    <p:cSldViewPr snapToGrid="0">
      <p:cViewPr varScale="1">
        <p:scale>
          <a:sx n="113" d="100"/>
          <a:sy n="113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84" Type="http://schemas.openxmlformats.org/officeDocument/2006/relationships/font" Target="fonts/font34.fntdata"/><Relationship Id="rId89" Type="http://schemas.openxmlformats.org/officeDocument/2006/relationships/font" Target="fonts/font39.fntdata"/><Relationship Id="rId112" Type="http://schemas.openxmlformats.org/officeDocument/2006/relationships/presProps" Target="presProps.xml"/><Relationship Id="rId16" Type="http://schemas.openxmlformats.org/officeDocument/2006/relationships/slide" Target="slides/slide11.xml"/><Relationship Id="rId107" Type="http://schemas.openxmlformats.org/officeDocument/2006/relationships/font" Target="fonts/font57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102" Type="http://schemas.openxmlformats.org/officeDocument/2006/relationships/font" Target="fonts/font52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40.fntdata"/><Relationship Id="rId95" Type="http://schemas.openxmlformats.org/officeDocument/2006/relationships/font" Target="fonts/font45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113" Type="http://schemas.openxmlformats.org/officeDocument/2006/relationships/viewProps" Target="viewProps.xml"/><Relationship Id="rId80" Type="http://schemas.openxmlformats.org/officeDocument/2006/relationships/font" Target="fonts/font30.fntdata"/><Relationship Id="rId85" Type="http://schemas.openxmlformats.org/officeDocument/2006/relationships/font" Target="fonts/font35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font" Target="fonts/font9.fntdata"/><Relationship Id="rId103" Type="http://schemas.openxmlformats.org/officeDocument/2006/relationships/font" Target="fonts/font53.fntdata"/><Relationship Id="rId108" Type="http://schemas.openxmlformats.org/officeDocument/2006/relationships/font" Target="fonts/font58.fntdata"/><Relationship Id="rId54" Type="http://schemas.openxmlformats.org/officeDocument/2006/relationships/font" Target="fonts/font4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91" Type="http://schemas.openxmlformats.org/officeDocument/2006/relationships/font" Target="fonts/font41.fntdata"/><Relationship Id="rId96" Type="http://schemas.openxmlformats.org/officeDocument/2006/relationships/font" Target="fonts/font4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6" Type="http://schemas.openxmlformats.org/officeDocument/2006/relationships/font" Target="fonts/font56.fntdata"/><Relationship Id="rId114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font" Target="fonts/font31.fntdata"/><Relationship Id="rId86" Type="http://schemas.openxmlformats.org/officeDocument/2006/relationships/font" Target="fonts/font36.fntdata"/><Relationship Id="rId94" Type="http://schemas.openxmlformats.org/officeDocument/2006/relationships/font" Target="fonts/font44.fntdata"/><Relationship Id="rId99" Type="http://schemas.openxmlformats.org/officeDocument/2006/relationships/font" Target="fonts/font49.fntdata"/><Relationship Id="rId101" Type="http://schemas.openxmlformats.org/officeDocument/2006/relationships/font" Target="fonts/font5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59.fntdata"/><Relationship Id="rId34" Type="http://schemas.openxmlformats.org/officeDocument/2006/relationships/slide" Target="slides/slide29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97" Type="http://schemas.openxmlformats.org/officeDocument/2006/relationships/font" Target="fonts/font47.fntdata"/><Relationship Id="rId104" Type="http://schemas.openxmlformats.org/officeDocument/2006/relationships/font" Target="fonts/font54.fntdata"/><Relationship Id="rId7" Type="http://schemas.openxmlformats.org/officeDocument/2006/relationships/slide" Target="slides/slide2.xml"/><Relationship Id="rId71" Type="http://schemas.openxmlformats.org/officeDocument/2006/relationships/font" Target="fonts/font21.fntdata"/><Relationship Id="rId92" Type="http://schemas.openxmlformats.org/officeDocument/2006/relationships/font" Target="fonts/font4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6.fntdata"/><Relationship Id="rId87" Type="http://schemas.openxmlformats.org/officeDocument/2006/relationships/font" Target="fonts/font37.fntdata"/><Relationship Id="rId110" Type="http://schemas.openxmlformats.org/officeDocument/2006/relationships/font" Target="fonts/font60.fntdata"/><Relationship Id="rId115" Type="http://schemas.openxmlformats.org/officeDocument/2006/relationships/tableStyles" Target="tableStyles.xml"/><Relationship Id="rId61" Type="http://schemas.openxmlformats.org/officeDocument/2006/relationships/font" Target="fonts/font11.fntdata"/><Relationship Id="rId82" Type="http://schemas.openxmlformats.org/officeDocument/2006/relationships/font" Target="fonts/font3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font" Target="fonts/font6.fntdata"/><Relationship Id="rId77" Type="http://schemas.openxmlformats.org/officeDocument/2006/relationships/font" Target="fonts/font27.fntdata"/><Relationship Id="rId100" Type="http://schemas.openxmlformats.org/officeDocument/2006/relationships/font" Target="fonts/font50.fntdata"/><Relationship Id="rId105" Type="http://schemas.openxmlformats.org/officeDocument/2006/relationships/font" Target="fonts/font55.fntdata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93" Type="http://schemas.openxmlformats.org/officeDocument/2006/relationships/font" Target="fonts/font43.fntdata"/><Relationship Id="rId98" Type="http://schemas.openxmlformats.org/officeDocument/2006/relationships/font" Target="fonts/font48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font" Target="fonts/font17.fntdata"/><Relationship Id="rId11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font" Target="fonts/font12.fntdata"/><Relationship Id="rId83" Type="http://schemas.openxmlformats.org/officeDocument/2006/relationships/font" Target="fonts/font33.fntdata"/><Relationship Id="rId88" Type="http://schemas.openxmlformats.org/officeDocument/2006/relationships/font" Target="fonts/font38.fntdata"/><Relationship Id="rId11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D4B4E2-4813-4E16-B52C-B24C80B2DA6F}" type="datetimeFigureOut">
              <a:rPr lang="pt-BR"/>
              <a:pPr>
                <a:defRPr/>
              </a:pPr>
              <a:t>18/02/2025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EE3F1B-DC91-487C-B7D5-18D2C8F2DE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C79DAD-DBF7-4295-99ED-9EFC04FAB6B4}" type="datetimeFigureOut">
              <a:rPr lang="pt-BR"/>
              <a:pPr>
                <a:defRPr/>
              </a:pPr>
              <a:t>18/02/2025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538" y="3270250"/>
            <a:ext cx="7985125" cy="267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28363DA-B885-4BC3-965B-57759F62A7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7EB4-9F0C-41A7-9014-80AA06300DD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37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1c208a61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1c208a61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633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3352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2785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821499" y="1285062"/>
            <a:ext cx="4318568" cy="922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557561"/>
            <a:ext cx="6096000" cy="502919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 dirty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821500" y="2509024"/>
            <a:ext cx="4318568" cy="3077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96575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1706" y="557562"/>
            <a:ext cx="9628587" cy="71367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81706" y="343852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81706" y="422910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7024093" y="3429000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7024093" y="4219574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24129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1706" y="557562"/>
            <a:ext cx="9628587" cy="71367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3600" b="1" strike="noStrike" spc="-150" baseline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81706" y="1994980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81706" y="406667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281706" y="2618562"/>
            <a:ext cx="3886201" cy="1238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024092" y="1994980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7024092" y="406575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7024092" y="2618562"/>
            <a:ext cx="3886201" cy="1238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70891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59367" y="1572322"/>
            <a:ext cx="3601843" cy="1432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3429000"/>
            <a:ext cx="3601843" cy="215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374888" y="769434"/>
            <a:ext cx="5553307" cy="4817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44448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65314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66011" y="773613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5031959" y="773613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5031959" y="1300568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5031959" y="4535418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5031959" y="5062372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031959" y="3281483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031959" y="3808438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/>
          </p:nvPr>
        </p:nvSpPr>
        <p:spPr>
          <a:xfrm>
            <a:off x="5031959" y="2027548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/>
          </p:nvPr>
        </p:nvSpPr>
        <p:spPr>
          <a:xfrm>
            <a:off x="5031959" y="2554503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29760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38312" y="557561"/>
            <a:ext cx="8715376" cy="7136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738312" y="1638265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738312" y="2233734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1738312" y="35149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1738312" y="41103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6567488" y="1638265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567488" y="2233734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567488" y="35149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6567488" y="41103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0681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39015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5166036"/>
            <a:ext cx="6478857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5795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773044" y="928688"/>
            <a:ext cx="2170306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439150" y="0"/>
            <a:ext cx="375285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686300" y="0"/>
            <a:ext cx="375285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00049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546410"/>
            <a:ext cx="9628587" cy="72482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lang="pt-BR" dirty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2134162" y="3429000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134161" y="3952874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6821392" y="3429000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6821391" y="3952874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8742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8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557562"/>
            <a:ext cx="9628587" cy="7136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877460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947425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634261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4565888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252724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619375" y="5222209"/>
            <a:ext cx="6857999" cy="3645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552694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623" y="555171"/>
            <a:ext cx="10800000" cy="71845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53260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5488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34" b="0" i="0">
                <a:solidFill>
                  <a:srgbClr val="25488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19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C77-005A-4081-B4AD-A8EB32B16A21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A1239-EF1C-4D92-8177-046A6DC966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3241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C77-005A-4081-B4AD-A8EB32B16A21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A1239-EF1C-4D92-8177-046A6DC966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315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627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180F27D4-99A0-70AD-6555-FDFF52453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2818"/>
            <a:ext cx="5704508" cy="685039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40BB8D9-89AA-4F12-1A43-27BD426B41A0}"/>
              </a:ext>
            </a:extLst>
          </p:cNvPr>
          <p:cNvGrpSpPr/>
          <p:nvPr userDrawn="1"/>
        </p:nvGrpSpPr>
        <p:grpSpPr>
          <a:xfrm>
            <a:off x="8020446" y="6313714"/>
            <a:ext cx="3702951" cy="336448"/>
            <a:chOff x="697005" y="5104513"/>
            <a:chExt cx="6881320" cy="625233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DCA10CDC-768C-4347-B01C-2E09E700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506" y="5104513"/>
              <a:ext cx="4851819" cy="625233"/>
            </a:xfrm>
            <a:prstGeom prst="rect">
              <a:avLst/>
            </a:prstGeom>
          </p:spPr>
        </p:pic>
        <p:pic>
          <p:nvPicPr>
            <p:cNvPr id="11" name="Imagem 10" descr="Logo Novo PAC 2023_v1.pdf">
              <a:extLst>
                <a:ext uri="{FF2B5EF4-FFF2-40B4-BE49-F238E27FC236}">
                  <a16:creationId xmlns:a16="http://schemas.microsoft.com/office/drawing/2014/main" id="{C28BF0AC-316A-02EC-5017-5EACD57BA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005" y="5151974"/>
              <a:ext cx="1623445" cy="482295"/>
            </a:xfrm>
            <a:prstGeom prst="rect">
              <a:avLst/>
            </a:prstGeom>
          </p:spPr>
        </p:pic>
      </p:grpSp>
      <p:pic>
        <p:nvPicPr>
          <p:cNvPr id="12" name="Imagem 11" descr="Placa vermelha com letras brancas em fundo preto&#10;&#10;Descrição gerada automaticamente com confiança baixa">
            <a:extLst>
              <a:ext uri="{FF2B5EF4-FFF2-40B4-BE49-F238E27FC236}">
                <a16:creationId xmlns:a16="http://schemas.microsoft.com/office/drawing/2014/main" id="{A5B6E8FF-71AD-7275-B540-61F844FB9A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1"/>
          <a:stretch/>
        </p:blipFill>
        <p:spPr>
          <a:xfrm rot="10800000">
            <a:off x="0" y="0"/>
            <a:ext cx="12192000" cy="7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1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CCEAA-4A48-2D0E-7450-2BDD4C8A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CB5169-E52C-C29A-5059-7A3BA175D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CF7F66-FFEF-811D-5429-55E2E338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F7D9-59B4-4F01-84CE-C4ADB932B601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EFC8F1-01E9-225B-6403-F5A2EE8D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A10A54-A715-617C-1C1E-1BF5101B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A8E0-6A8E-4B80-A345-E04D82A39E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5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94156" y="1773039"/>
            <a:ext cx="7203688" cy="2877015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60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2178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>
            <a:stCxn id="5128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/>
          <p:cNvSpPr txBox="1">
            <a:spLocks noChangeArrowheads="1"/>
          </p:cNvSpPr>
          <p:nvPr userDrawn="1"/>
        </p:nvSpPr>
        <p:spPr bwMode="auto">
          <a:xfrm>
            <a:off x="168192" y="-122753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8" name="CaixaDeTexto 7"/>
          <p:cNvSpPr txBox="1">
            <a:spLocks noChangeArrowheads="1"/>
          </p:cNvSpPr>
          <p:nvPr userDrawn="1"/>
        </p:nvSpPr>
        <p:spPr bwMode="auto">
          <a:xfrm rot="10800000">
            <a:off x="10785900" y="3124200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8321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 userDrawn="1"/>
        </p:nvSpPr>
        <p:spPr bwMode="auto">
          <a:xfrm>
            <a:off x="407487" y="295275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CaixaDeTexto 5"/>
          <p:cNvSpPr txBox="1">
            <a:spLocks noChangeArrowheads="1"/>
          </p:cNvSpPr>
          <p:nvPr userDrawn="1"/>
        </p:nvSpPr>
        <p:spPr bwMode="auto">
          <a:xfrm rot="10800000">
            <a:off x="10536543" y="3324391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290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59366" y="1085851"/>
            <a:ext cx="4315521" cy="3062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4449338"/>
            <a:ext cx="4315521" cy="1137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1925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489176" y="555171"/>
            <a:ext cx="10800000" cy="71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489176" y="5238685"/>
            <a:ext cx="7405887" cy="849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901" y="1639230"/>
            <a:ext cx="10800000" cy="32338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4972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341996" y="1085850"/>
            <a:ext cx="4798072" cy="899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41996" y="2219093"/>
            <a:ext cx="4798072" cy="33676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1077" y="1085850"/>
            <a:ext cx="5359078" cy="45009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0465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81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92623" y="555171"/>
            <a:ext cx="10800000" cy="7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Clique para editar o título Mestre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8" r:id="rId12"/>
    <p:sldLayoutId id="2147483768" r:id="rId13"/>
    <p:sldLayoutId id="2147483769" r:id="rId14"/>
    <p:sldLayoutId id="2147483779" r:id="rId15"/>
    <p:sldLayoutId id="2147483770" r:id="rId16"/>
    <p:sldLayoutId id="2147483771" r:id="rId17"/>
    <p:sldLayoutId id="2147483780" r:id="rId18"/>
    <p:sldLayoutId id="2147483785" r:id="rId19"/>
    <p:sldLayoutId id="2147483786" r:id="rId20"/>
    <p:sldLayoutId id="2147483787" r:id="rId21"/>
    <p:sldLayoutId id="2147483788" r:id="rId22"/>
    <p:sldLayoutId id="2147483789" r:id="rId23"/>
  </p:sldLayoutIdLst>
  <p:hf hdr="0" ftr="0" dt="0"/>
  <p:txStyles>
    <p:titleStyle>
      <a:lvl1pPr marL="0" indent="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pt-BR" altLang="pt-BR" sz="4000" b="1" kern="1200" spc="-150" dirty="0" smtClean="0">
          <a:solidFill>
            <a:srgbClr val="3352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7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infoms.saude.gov.br/extensions/CGIN_InvestsusPaineis/CGIN_InvestsusPaineis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0.jpg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142.svg"/><Relationship Id="rId4" Type="http://schemas.openxmlformats.org/officeDocument/2006/relationships/image" Target="../media/image61.svg"/><Relationship Id="rId9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9.png"/><Relationship Id="rId3" Type="http://schemas.openxmlformats.org/officeDocument/2006/relationships/image" Target="../media/image31.png"/><Relationship Id="rId21" Type="http://schemas.openxmlformats.org/officeDocument/2006/relationships/image" Target="../media/image53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0.png"/><Relationship Id="rId16" Type="http://schemas.openxmlformats.org/officeDocument/2006/relationships/image" Target="../media/image46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24" Type="http://schemas.openxmlformats.org/officeDocument/2006/relationships/image" Target="../media/image56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23" Type="http://schemas.openxmlformats.org/officeDocument/2006/relationships/image" Target="../media/image55.png"/><Relationship Id="rId10" Type="http://schemas.openxmlformats.org/officeDocument/2006/relationships/image" Target="../media/image40.png"/><Relationship Id="rId19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6256" y="9144"/>
            <a:ext cx="12192047" cy="6858384"/>
            <a:chOff x="0" y="0"/>
            <a:chExt cx="18288071" cy="10287576"/>
          </a:xfrm>
        </p:grpSpPr>
        <p:sp>
          <p:nvSpPr>
            <p:cNvPr id="4" name="object 4"/>
            <p:cNvSpPr/>
            <p:nvPr/>
          </p:nvSpPr>
          <p:spPr>
            <a:xfrm>
              <a:off x="0" y="8463856"/>
              <a:ext cx="1666239" cy="1823720"/>
            </a:xfrm>
            <a:custGeom>
              <a:avLst/>
              <a:gdLst/>
              <a:ahLst/>
              <a:cxnLst/>
              <a:rect l="l" t="t" r="r" b="b"/>
              <a:pathLst>
                <a:path w="1666239" h="1823720">
                  <a:moveTo>
                    <a:pt x="1640266" y="1823142"/>
                  </a:moveTo>
                  <a:lnTo>
                    <a:pt x="0" y="1823142"/>
                  </a:lnTo>
                  <a:lnTo>
                    <a:pt x="0" y="4978"/>
                  </a:lnTo>
                  <a:lnTo>
                    <a:pt x="26851" y="2922"/>
                  </a:lnTo>
                  <a:lnTo>
                    <a:pt x="74547" y="734"/>
                  </a:lnTo>
                  <a:lnTo>
                    <a:pt x="122609" y="0"/>
                  </a:lnTo>
                  <a:lnTo>
                    <a:pt x="170671" y="734"/>
                  </a:lnTo>
                  <a:lnTo>
                    <a:pt x="218367" y="2922"/>
                  </a:lnTo>
                  <a:lnTo>
                    <a:pt x="265676" y="6544"/>
                  </a:lnTo>
                  <a:lnTo>
                    <a:pt x="312576" y="11577"/>
                  </a:lnTo>
                  <a:lnTo>
                    <a:pt x="359046" y="18000"/>
                  </a:lnTo>
                  <a:lnTo>
                    <a:pt x="405064" y="25793"/>
                  </a:lnTo>
                  <a:lnTo>
                    <a:pt x="450610" y="34933"/>
                  </a:lnTo>
                  <a:lnTo>
                    <a:pt x="495662" y="45399"/>
                  </a:lnTo>
                  <a:lnTo>
                    <a:pt x="540199" y="57170"/>
                  </a:lnTo>
                  <a:lnTo>
                    <a:pt x="584199" y="70225"/>
                  </a:lnTo>
                  <a:lnTo>
                    <a:pt x="627641" y="84542"/>
                  </a:lnTo>
                  <a:lnTo>
                    <a:pt x="670503" y="100100"/>
                  </a:lnTo>
                  <a:lnTo>
                    <a:pt x="712765" y="116878"/>
                  </a:lnTo>
                  <a:lnTo>
                    <a:pt x="754404" y="134853"/>
                  </a:lnTo>
                  <a:lnTo>
                    <a:pt x="795400" y="154006"/>
                  </a:lnTo>
                  <a:lnTo>
                    <a:pt x="835732" y="174314"/>
                  </a:lnTo>
                  <a:lnTo>
                    <a:pt x="875377" y="195756"/>
                  </a:lnTo>
                  <a:lnTo>
                    <a:pt x="914315" y="218312"/>
                  </a:lnTo>
                  <a:lnTo>
                    <a:pt x="952524" y="241959"/>
                  </a:lnTo>
                  <a:lnTo>
                    <a:pt x="989984" y="266676"/>
                  </a:lnTo>
                  <a:lnTo>
                    <a:pt x="1026671" y="292441"/>
                  </a:lnTo>
                  <a:lnTo>
                    <a:pt x="1062566" y="319235"/>
                  </a:lnTo>
                  <a:lnTo>
                    <a:pt x="1097647" y="347034"/>
                  </a:lnTo>
                  <a:lnTo>
                    <a:pt x="1131892" y="375819"/>
                  </a:lnTo>
                  <a:lnTo>
                    <a:pt x="1165281" y="405567"/>
                  </a:lnTo>
                  <a:lnTo>
                    <a:pt x="1197791" y="436257"/>
                  </a:lnTo>
                  <a:lnTo>
                    <a:pt x="1229402" y="467867"/>
                  </a:lnTo>
                  <a:lnTo>
                    <a:pt x="1260092" y="500378"/>
                  </a:lnTo>
                  <a:lnTo>
                    <a:pt x="1289840" y="533766"/>
                  </a:lnTo>
                  <a:lnTo>
                    <a:pt x="1318624" y="568012"/>
                  </a:lnTo>
                  <a:lnTo>
                    <a:pt x="1346424" y="603092"/>
                  </a:lnTo>
                  <a:lnTo>
                    <a:pt x="1373217" y="638987"/>
                  </a:lnTo>
                  <a:lnTo>
                    <a:pt x="1398983" y="675675"/>
                  </a:lnTo>
                  <a:lnTo>
                    <a:pt x="1423700" y="713134"/>
                  </a:lnTo>
                  <a:lnTo>
                    <a:pt x="1447347" y="751343"/>
                  </a:lnTo>
                  <a:lnTo>
                    <a:pt x="1469902" y="790281"/>
                  </a:lnTo>
                  <a:lnTo>
                    <a:pt x="1491344" y="829926"/>
                  </a:lnTo>
                  <a:lnTo>
                    <a:pt x="1511653" y="870258"/>
                  </a:lnTo>
                  <a:lnTo>
                    <a:pt x="1530805" y="911254"/>
                  </a:lnTo>
                  <a:lnTo>
                    <a:pt x="1548781" y="952894"/>
                  </a:lnTo>
                  <a:lnTo>
                    <a:pt x="1565558" y="995155"/>
                  </a:lnTo>
                  <a:lnTo>
                    <a:pt x="1581116" y="1038018"/>
                  </a:lnTo>
                  <a:lnTo>
                    <a:pt x="1595433" y="1081460"/>
                  </a:lnTo>
                  <a:lnTo>
                    <a:pt x="1608488" y="1125459"/>
                  </a:lnTo>
                  <a:lnTo>
                    <a:pt x="1620259" y="1169996"/>
                  </a:lnTo>
                  <a:lnTo>
                    <a:pt x="1630726" y="1215048"/>
                  </a:lnTo>
                  <a:lnTo>
                    <a:pt x="1639866" y="1260594"/>
                  </a:lnTo>
                  <a:lnTo>
                    <a:pt x="1647658" y="1306613"/>
                  </a:lnTo>
                  <a:lnTo>
                    <a:pt x="1654081" y="1353083"/>
                  </a:lnTo>
                  <a:lnTo>
                    <a:pt x="1659115" y="1399983"/>
                  </a:lnTo>
                  <a:lnTo>
                    <a:pt x="1662736" y="1447291"/>
                  </a:lnTo>
                  <a:lnTo>
                    <a:pt x="1664925" y="1494987"/>
                  </a:lnTo>
                  <a:lnTo>
                    <a:pt x="1665659" y="1543045"/>
                  </a:lnTo>
                  <a:lnTo>
                    <a:pt x="1664925" y="1591112"/>
                  </a:lnTo>
                  <a:lnTo>
                    <a:pt x="1662736" y="1638808"/>
                  </a:lnTo>
                  <a:lnTo>
                    <a:pt x="1659115" y="1686116"/>
                  </a:lnTo>
                  <a:lnTo>
                    <a:pt x="1654081" y="1733016"/>
                  </a:lnTo>
                  <a:lnTo>
                    <a:pt x="1647658" y="1779486"/>
                  </a:lnTo>
                  <a:lnTo>
                    <a:pt x="1640266" y="1823142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2546" y="0"/>
              <a:ext cx="10795" cy="898525"/>
            </a:xfrm>
            <a:custGeom>
              <a:avLst/>
              <a:gdLst/>
              <a:ahLst/>
              <a:cxnLst/>
              <a:rect l="l" t="t" r="r" b="b"/>
              <a:pathLst>
                <a:path w="10794" h="898525">
                  <a:moveTo>
                    <a:pt x="10280" y="753848"/>
                  </a:moveTo>
                  <a:lnTo>
                    <a:pt x="9120" y="802579"/>
                  </a:lnTo>
                  <a:lnTo>
                    <a:pt x="5676" y="850711"/>
                  </a:lnTo>
                  <a:lnTo>
                    <a:pt x="0" y="898193"/>
                  </a:lnTo>
                </a:path>
                <a:path w="10794" h="898525">
                  <a:moveTo>
                    <a:pt x="10280" y="0"/>
                  </a:moveTo>
                  <a:lnTo>
                    <a:pt x="10280" y="753848"/>
                  </a:lnTo>
                </a:path>
              </a:pathLst>
            </a:custGeom>
            <a:ln w="57150">
              <a:solidFill>
                <a:srgbClr val="2541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9740" y="3679100"/>
              <a:ext cx="407670" cy="1464310"/>
            </a:xfrm>
            <a:custGeom>
              <a:avLst/>
              <a:gdLst/>
              <a:ahLst/>
              <a:cxnLst/>
              <a:rect l="l" t="t" r="r" b="b"/>
              <a:pathLst>
                <a:path w="407670" h="1464310">
                  <a:moveTo>
                    <a:pt x="407581" y="1260525"/>
                  </a:moveTo>
                  <a:lnTo>
                    <a:pt x="402196" y="1213789"/>
                  </a:lnTo>
                  <a:lnTo>
                    <a:pt x="386867" y="1170901"/>
                  </a:lnTo>
                  <a:lnTo>
                    <a:pt x="362813" y="1133055"/>
                  </a:lnTo>
                  <a:lnTo>
                    <a:pt x="331254" y="1101496"/>
                  </a:lnTo>
                  <a:lnTo>
                    <a:pt x="293408" y="1077442"/>
                  </a:lnTo>
                  <a:lnTo>
                    <a:pt x="250520" y="1062113"/>
                  </a:lnTo>
                  <a:lnTo>
                    <a:pt x="203784" y="1056728"/>
                  </a:lnTo>
                  <a:lnTo>
                    <a:pt x="157060" y="1062113"/>
                  </a:lnTo>
                  <a:lnTo>
                    <a:pt x="114160" y="1077442"/>
                  </a:lnTo>
                  <a:lnTo>
                    <a:pt x="76327" y="1101496"/>
                  </a:lnTo>
                  <a:lnTo>
                    <a:pt x="44767" y="1133055"/>
                  </a:lnTo>
                  <a:lnTo>
                    <a:pt x="20713" y="1170901"/>
                  </a:lnTo>
                  <a:lnTo>
                    <a:pt x="5372" y="1213789"/>
                  </a:lnTo>
                  <a:lnTo>
                    <a:pt x="0" y="1260525"/>
                  </a:lnTo>
                  <a:lnTo>
                    <a:pt x="5372" y="1307249"/>
                  </a:lnTo>
                  <a:lnTo>
                    <a:pt x="20713" y="1350149"/>
                  </a:lnTo>
                  <a:lnTo>
                    <a:pt x="44767" y="1387983"/>
                  </a:lnTo>
                  <a:lnTo>
                    <a:pt x="76327" y="1419542"/>
                  </a:lnTo>
                  <a:lnTo>
                    <a:pt x="114160" y="1443596"/>
                  </a:lnTo>
                  <a:lnTo>
                    <a:pt x="157060" y="1458925"/>
                  </a:lnTo>
                  <a:lnTo>
                    <a:pt x="203784" y="1464310"/>
                  </a:lnTo>
                  <a:lnTo>
                    <a:pt x="250520" y="1458925"/>
                  </a:lnTo>
                  <a:lnTo>
                    <a:pt x="293408" y="1443596"/>
                  </a:lnTo>
                  <a:lnTo>
                    <a:pt x="331254" y="1419542"/>
                  </a:lnTo>
                  <a:lnTo>
                    <a:pt x="362813" y="1387983"/>
                  </a:lnTo>
                  <a:lnTo>
                    <a:pt x="386867" y="1350149"/>
                  </a:lnTo>
                  <a:lnTo>
                    <a:pt x="402196" y="1307249"/>
                  </a:lnTo>
                  <a:lnTo>
                    <a:pt x="407581" y="1260525"/>
                  </a:lnTo>
                  <a:close/>
                </a:path>
                <a:path w="407670" h="1464310">
                  <a:moveTo>
                    <a:pt x="407581" y="735190"/>
                  </a:moveTo>
                  <a:lnTo>
                    <a:pt x="402196" y="688467"/>
                  </a:lnTo>
                  <a:lnTo>
                    <a:pt x="386867" y="645579"/>
                  </a:lnTo>
                  <a:lnTo>
                    <a:pt x="362813" y="607733"/>
                  </a:lnTo>
                  <a:lnTo>
                    <a:pt x="331254" y="576173"/>
                  </a:lnTo>
                  <a:lnTo>
                    <a:pt x="293408" y="552119"/>
                  </a:lnTo>
                  <a:lnTo>
                    <a:pt x="250520" y="536790"/>
                  </a:lnTo>
                  <a:lnTo>
                    <a:pt x="203784" y="531406"/>
                  </a:lnTo>
                  <a:lnTo>
                    <a:pt x="157060" y="536790"/>
                  </a:lnTo>
                  <a:lnTo>
                    <a:pt x="114160" y="552119"/>
                  </a:lnTo>
                  <a:lnTo>
                    <a:pt x="76327" y="576173"/>
                  </a:lnTo>
                  <a:lnTo>
                    <a:pt x="44767" y="607733"/>
                  </a:lnTo>
                  <a:lnTo>
                    <a:pt x="20713" y="645579"/>
                  </a:lnTo>
                  <a:lnTo>
                    <a:pt x="5372" y="688467"/>
                  </a:lnTo>
                  <a:lnTo>
                    <a:pt x="0" y="735203"/>
                  </a:lnTo>
                  <a:lnTo>
                    <a:pt x="5372" y="781926"/>
                  </a:lnTo>
                  <a:lnTo>
                    <a:pt x="20713" y="824814"/>
                  </a:lnTo>
                  <a:lnTo>
                    <a:pt x="44767" y="862660"/>
                  </a:lnTo>
                  <a:lnTo>
                    <a:pt x="76327" y="894219"/>
                  </a:lnTo>
                  <a:lnTo>
                    <a:pt x="114160" y="918273"/>
                  </a:lnTo>
                  <a:lnTo>
                    <a:pt x="157060" y="933602"/>
                  </a:lnTo>
                  <a:lnTo>
                    <a:pt x="203784" y="938987"/>
                  </a:lnTo>
                  <a:lnTo>
                    <a:pt x="250520" y="933602"/>
                  </a:lnTo>
                  <a:lnTo>
                    <a:pt x="293408" y="918273"/>
                  </a:lnTo>
                  <a:lnTo>
                    <a:pt x="331254" y="894219"/>
                  </a:lnTo>
                  <a:lnTo>
                    <a:pt x="362813" y="862660"/>
                  </a:lnTo>
                  <a:lnTo>
                    <a:pt x="386867" y="824814"/>
                  </a:lnTo>
                  <a:lnTo>
                    <a:pt x="402196" y="781926"/>
                  </a:lnTo>
                  <a:lnTo>
                    <a:pt x="407581" y="735190"/>
                  </a:lnTo>
                  <a:close/>
                </a:path>
                <a:path w="407670" h="1464310">
                  <a:moveTo>
                    <a:pt x="407581" y="203784"/>
                  </a:moveTo>
                  <a:lnTo>
                    <a:pt x="402196" y="157060"/>
                  </a:lnTo>
                  <a:lnTo>
                    <a:pt x="386867" y="114160"/>
                  </a:lnTo>
                  <a:lnTo>
                    <a:pt x="362813" y="76327"/>
                  </a:lnTo>
                  <a:lnTo>
                    <a:pt x="331254" y="44767"/>
                  </a:lnTo>
                  <a:lnTo>
                    <a:pt x="293408" y="20713"/>
                  </a:lnTo>
                  <a:lnTo>
                    <a:pt x="250520" y="5384"/>
                  </a:lnTo>
                  <a:lnTo>
                    <a:pt x="203784" y="0"/>
                  </a:lnTo>
                  <a:lnTo>
                    <a:pt x="157060" y="5384"/>
                  </a:lnTo>
                  <a:lnTo>
                    <a:pt x="114160" y="20713"/>
                  </a:lnTo>
                  <a:lnTo>
                    <a:pt x="76327" y="44767"/>
                  </a:lnTo>
                  <a:lnTo>
                    <a:pt x="44767" y="76327"/>
                  </a:lnTo>
                  <a:lnTo>
                    <a:pt x="20713" y="114160"/>
                  </a:lnTo>
                  <a:lnTo>
                    <a:pt x="5372" y="157060"/>
                  </a:lnTo>
                  <a:lnTo>
                    <a:pt x="0" y="203784"/>
                  </a:lnTo>
                  <a:lnTo>
                    <a:pt x="5372" y="250520"/>
                  </a:lnTo>
                  <a:lnTo>
                    <a:pt x="20713" y="293408"/>
                  </a:lnTo>
                  <a:lnTo>
                    <a:pt x="44767" y="331254"/>
                  </a:lnTo>
                  <a:lnTo>
                    <a:pt x="76327" y="362813"/>
                  </a:lnTo>
                  <a:lnTo>
                    <a:pt x="114160" y="386867"/>
                  </a:lnTo>
                  <a:lnTo>
                    <a:pt x="157060" y="402196"/>
                  </a:lnTo>
                  <a:lnTo>
                    <a:pt x="203784" y="407581"/>
                  </a:lnTo>
                  <a:lnTo>
                    <a:pt x="250520" y="402196"/>
                  </a:lnTo>
                  <a:lnTo>
                    <a:pt x="293408" y="386867"/>
                  </a:lnTo>
                  <a:lnTo>
                    <a:pt x="331254" y="362813"/>
                  </a:lnTo>
                  <a:lnTo>
                    <a:pt x="362813" y="331254"/>
                  </a:lnTo>
                  <a:lnTo>
                    <a:pt x="386867" y="293408"/>
                  </a:lnTo>
                  <a:lnTo>
                    <a:pt x="402196" y="250520"/>
                  </a:lnTo>
                  <a:lnTo>
                    <a:pt x="407581" y="203784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383071" y="0"/>
              <a:ext cx="1905000" cy="3439795"/>
            </a:xfrm>
            <a:custGeom>
              <a:avLst/>
              <a:gdLst/>
              <a:ahLst/>
              <a:cxnLst/>
              <a:rect l="l" t="t" r="r" b="b"/>
              <a:pathLst>
                <a:path w="1905000" h="3439795">
                  <a:moveTo>
                    <a:pt x="1904928" y="3439800"/>
                  </a:moveTo>
                  <a:lnTo>
                    <a:pt x="0" y="0"/>
                  </a:lnTo>
                  <a:lnTo>
                    <a:pt x="1904928" y="0"/>
                  </a:lnTo>
                  <a:lnTo>
                    <a:pt x="1904928" y="3439800"/>
                  </a:lnTo>
                  <a:close/>
                </a:path>
              </a:pathLst>
            </a:custGeom>
            <a:solidFill>
              <a:srgbClr val="20D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" y="-8653"/>
            <a:ext cx="12208256" cy="687618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A09F779-B1E3-4716-DE65-1E23FF609576}"/>
              </a:ext>
            </a:extLst>
          </p:cNvPr>
          <p:cNvSpPr txBox="1"/>
          <p:nvPr/>
        </p:nvSpPr>
        <p:spPr>
          <a:xfrm>
            <a:off x="395351" y="4360079"/>
            <a:ext cx="12192000" cy="1508105"/>
          </a:xfrm>
          <a:prstGeom prst="rect">
            <a:avLst/>
          </a:prstGeom>
          <a:noFill/>
          <a:effectLst>
            <a:outerShdw blurRad="218094" dist="50800" dir="5400000" algn="ctr" rotWithShape="0">
              <a:srgbClr val="000000">
                <a:alpha val="56859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rgbClr val="FFD000"/>
                </a:solidFill>
                <a:latin typeface="Montserrat EXTRABOLD"/>
              </a:rPr>
              <a:t>SAÚDE PARA FAMÍLIA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 Black" pitchFamily="2" charset="77"/>
              </a:rPr>
              <a:t>Onde tem família agora, tem mais cuidado.</a:t>
            </a:r>
            <a:endParaRPr lang="pt-001" sz="3200" b="1" dirty="0">
              <a:solidFill>
                <a:schemeClr val="bg1"/>
              </a:solidFill>
              <a:latin typeface="Montserrat Black" pitchFamily="2" charset="77"/>
            </a:endParaRPr>
          </a:p>
        </p:txBody>
      </p:sp>
      <p:pic>
        <p:nvPicPr>
          <p:cNvPr id="18" name="Gráfico 12">
            <a:extLst>
              <a:ext uri="{FF2B5EF4-FFF2-40B4-BE49-F238E27FC236}">
                <a16:creationId xmlns:a16="http://schemas.microsoft.com/office/drawing/2014/main" id="{D7A9BAC8-B41F-71E1-4ADF-52B0B7EA4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917" y="528185"/>
            <a:ext cx="1758091" cy="1986415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C2F6BC5-F6C9-EBDC-5A15-B96C8461C942}"/>
              </a:ext>
            </a:extLst>
          </p:cNvPr>
          <p:cNvGrpSpPr/>
          <p:nvPr/>
        </p:nvGrpSpPr>
        <p:grpSpPr>
          <a:xfrm>
            <a:off x="8578000" y="319958"/>
            <a:ext cx="3327777" cy="463963"/>
            <a:chOff x="6476567" y="330733"/>
            <a:chExt cx="2273449" cy="316967"/>
          </a:xfrm>
          <a:noFill/>
        </p:grpSpPr>
        <p:pic>
          <p:nvPicPr>
            <p:cNvPr id="20" name="Gráfico 15">
              <a:extLst>
                <a:ext uri="{FF2B5EF4-FFF2-40B4-BE49-F238E27FC236}">
                  <a16:creationId xmlns:a16="http://schemas.microsoft.com/office/drawing/2014/main" id="{E8899D33-A85A-B491-EE11-D75FE366B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95284" y="337364"/>
              <a:ext cx="1054732" cy="284422"/>
            </a:xfrm>
            <a:prstGeom prst="rect">
              <a:avLst/>
            </a:prstGeom>
            <a:grpFill/>
          </p:spPr>
        </p:pic>
        <p:pic>
          <p:nvPicPr>
            <p:cNvPr id="21" name="Gráfico 16">
              <a:extLst>
                <a:ext uri="{FF2B5EF4-FFF2-40B4-BE49-F238E27FC236}">
                  <a16:creationId xmlns:a16="http://schemas.microsoft.com/office/drawing/2014/main" id="{07850D0B-3566-8B47-A495-8B34470E8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76567" y="330733"/>
              <a:ext cx="1155998" cy="316967"/>
            </a:xfrm>
            <a:prstGeom prst="rect">
              <a:avLst/>
            </a:prstGeom>
            <a:grpFill/>
          </p:spPr>
        </p:pic>
      </p:grpSp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878499"/>
            <a:ext cx="5245100" cy="790225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395351" y="3372009"/>
            <a:ext cx="3999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Montserrat Black" pitchFamily="2" charset="77"/>
              </a:rPr>
              <a:t>MAIS</a:t>
            </a:r>
            <a:endParaRPr lang="pt-BR" sz="7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6A3C18-A7E4-26B9-577D-B6D1666F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267DFD-22FB-8EC2-D6CC-40640D026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C662A0-1A03-31F1-83E7-B1F5BCE69D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10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D424FD-333C-1DF6-2B99-89CA845B9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6A3C18-A7E4-26B9-577D-B6D1666F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267DFD-22FB-8EC2-D6CC-40640D026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C662A0-1A03-31F1-83E7-B1F5BCE69D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11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D424FD-333C-1DF6-2B99-89CA845B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6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4B6DF60-12B7-AF5C-148A-8E3C2FA6D14A}"/>
              </a:ext>
            </a:extLst>
          </p:cNvPr>
          <p:cNvSpPr txBox="1"/>
          <p:nvPr/>
        </p:nvSpPr>
        <p:spPr>
          <a:xfrm>
            <a:off x="6595533" y="1409182"/>
            <a:ext cx="506962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2400" b="1" dirty="0"/>
              <a:t>Nova lógica de cuidado:</a:t>
            </a:r>
            <a:r>
              <a:rPr lang="pt-BR" sz="2400" dirty="0"/>
              <a:t> Qualificação da APS com base na clínica ampliada, continuidade do cuidado e avaliação de qualidade.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b="1" dirty="0"/>
              <a:t>Monitoramento orientado ao impacto:</a:t>
            </a:r>
            <a:r>
              <a:rPr lang="pt-BR" sz="2400" dirty="0"/>
              <a:t> Avaliação longitudinal do cuidado, considerando desfechos clínicos e satisfação dos usuários.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b="1" dirty="0"/>
              <a:t>Componentes de Qualidade:</a:t>
            </a:r>
            <a:r>
              <a:rPr lang="pt-BR" sz="2400" dirty="0"/>
              <a:t> Medidas que transcendem o mero cumprimento de metas quantitativas, focando em acesso, integralidade e vínculo com a população.</a:t>
            </a:r>
          </a:p>
        </p:txBody>
      </p:sp>
    </p:spTree>
    <p:extLst>
      <p:ext uri="{BB962C8B-B14F-4D97-AF65-F5344CB8AC3E}">
        <p14:creationId xmlns:p14="http://schemas.microsoft.com/office/powerpoint/2010/main" val="378754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87235-E9E1-8F2F-B74E-58B600BD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A23D1618-846B-A257-457A-BAFD5B7B5856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9DD48E6-D517-2511-7070-3BF21F182D9C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AA866BDD-0CE9-99D7-E5BA-C35255080E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867" y="274150"/>
            <a:ext cx="7952105" cy="107850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0" dirty="0">
                <a:solidFill>
                  <a:srgbClr val="0D3CFB"/>
                </a:solidFill>
                <a:latin typeface="Montserrat Black" pitchFamily="2" charset="0"/>
              </a:rPr>
              <a:t>Portaria GM/MS nº 3493/2024</a:t>
            </a:r>
            <a:r>
              <a:rPr lang="pt-BR" sz="3200" spc="0" dirty="0">
                <a:solidFill>
                  <a:srgbClr val="0D3CFB"/>
                </a:solidFill>
                <a:latin typeface="Montserrat Black" pitchFamily="2" charset="0"/>
              </a:rPr>
              <a:t> –</a:t>
            </a:r>
            <a:br>
              <a:rPr lang="pt-BR" sz="3200" spc="0" dirty="0">
                <a:solidFill>
                  <a:srgbClr val="0D3CFB"/>
                </a:solidFill>
                <a:latin typeface="Montserrat Black" pitchFamily="2" charset="0"/>
              </a:rPr>
            </a:br>
            <a:r>
              <a:rPr lang="pt-BR" sz="3200" spc="0" dirty="0">
                <a:solidFill>
                  <a:srgbClr val="0D3CFB"/>
                </a:solidFill>
                <a:latin typeface="Montserrat Black" pitchFamily="2" charset="0"/>
              </a:rPr>
              <a:t>Mais Saúde para Família </a:t>
            </a:r>
            <a:endParaRPr sz="3200" spc="0" dirty="0">
              <a:latin typeface="Montserrat Black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42856F97-2CA2-EC2F-5817-5492B7DD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79" y="1775637"/>
            <a:ext cx="11437837" cy="3866311"/>
          </a:xfrm>
          <a:prstGeom prst="rect">
            <a:avLst/>
          </a:prstGeom>
        </p:spPr>
      </p:pic>
      <p:pic>
        <p:nvPicPr>
          <p:cNvPr id="9" name="Imagem 8" descr="Uma imagem com texto, Gráficos, Tipo de letra, design gráfico&#10;&#10;Descrição gerada automaticamente">
            <a:extLst>
              <a:ext uri="{FF2B5EF4-FFF2-40B4-BE49-F238E27FC236}">
                <a16:creationId xmlns:a16="http://schemas.microsoft.com/office/drawing/2014/main" id="{4D307531-B449-D5D3-B2BE-25F7935B8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592413"/>
            <a:ext cx="637127" cy="7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87235-E9E1-8F2F-B74E-58B600BD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A23D1618-846B-A257-457A-BAFD5B7B5856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9DD48E6-D517-2511-7070-3BF21F182D9C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AA866BDD-0CE9-99D7-E5BA-C35255080E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8648" y="4727869"/>
            <a:ext cx="8165831" cy="980012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algn="ctr"/>
            <a:r>
              <a:rPr lang="pt-BR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Aumento de </a:t>
            </a:r>
            <a:r>
              <a:rPr lang="pt-BR" sz="3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20% </a:t>
            </a:r>
            <a:r>
              <a:rPr lang="pt-BR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recursos para a ESF, com cerca de </a:t>
            </a:r>
            <a:r>
              <a:rPr lang="pt-BR" sz="3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1,3 bilhões de investimento mensal</a:t>
            </a:r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Imagem 8" descr="Uma imagem com texto, Gráficos, Tipo de letra, design gráfico&#10;&#10;Descrição gerada automaticamente">
            <a:extLst>
              <a:ext uri="{FF2B5EF4-FFF2-40B4-BE49-F238E27FC236}">
                <a16:creationId xmlns:a16="http://schemas.microsoft.com/office/drawing/2014/main" id="{4D307531-B449-D5D3-B2BE-25F7935B8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592413"/>
            <a:ext cx="637127" cy="760237"/>
          </a:xfrm>
          <a:prstGeom prst="rect">
            <a:avLst/>
          </a:prstGeom>
        </p:spPr>
      </p:pic>
      <p:pic>
        <p:nvPicPr>
          <p:cNvPr id="1026" name="Picture 2" descr="Ministério da Saúde credencia 34 mil agentes comunitários em 2023, maior  expansão em dez anos — Ministério da Saú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19" y="823049"/>
            <a:ext cx="7784091" cy="35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7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8325" y="1764709"/>
            <a:ext cx="5565139" cy="5093547"/>
            <a:chOff x="9942487" y="2647064"/>
            <a:chExt cx="8347709" cy="7640320"/>
          </a:xfrm>
        </p:grpSpPr>
        <p:sp>
          <p:nvSpPr>
            <p:cNvPr id="3" name="object 3"/>
            <p:cNvSpPr/>
            <p:nvPr/>
          </p:nvSpPr>
          <p:spPr>
            <a:xfrm>
              <a:off x="10718301" y="2647064"/>
              <a:ext cx="7571740" cy="6973570"/>
            </a:xfrm>
            <a:custGeom>
              <a:avLst/>
              <a:gdLst/>
              <a:ahLst/>
              <a:cxnLst/>
              <a:rect l="l" t="t" r="r" b="b"/>
              <a:pathLst>
                <a:path w="7571740" h="6973570">
                  <a:moveTo>
                    <a:pt x="463194" y="4352717"/>
                  </a:moveTo>
                  <a:lnTo>
                    <a:pt x="106455" y="4954593"/>
                  </a:lnTo>
                  <a:lnTo>
                    <a:pt x="26036" y="5239721"/>
                  </a:lnTo>
                  <a:lnTo>
                    <a:pt x="24500" y="5292129"/>
                  </a:lnTo>
                  <a:lnTo>
                    <a:pt x="12366" y="5337508"/>
                  </a:lnTo>
                  <a:lnTo>
                    <a:pt x="11507" y="5388774"/>
                  </a:lnTo>
                  <a:lnTo>
                    <a:pt x="94" y="5432937"/>
                  </a:lnTo>
                  <a:lnTo>
                    <a:pt x="0" y="5482912"/>
                  </a:lnTo>
                  <a:lnTo>
                    <a:pt x="321" y="5532186"/>
                  </a:lnTo>
                  <a:lnTo>
                    <a:pt x="1079" y="5580722"/>
                  </a:lnTo>
                  <a:lnTo>
                    <a:pt x="2297" y="5628483"/>
                  </a:lnTo>
                  <a:lnTo>
                    <a:pt x="14922" y="5681908"/>
                  </a:lnTo>
                  <a:lnTo>
                    <a:pt x="17993" y="5726542"/>
                  </a:lnTo>
                  <a:lnTo>
                    <a:pt x="32733" y="5776396"/>
                  </a:lnTo>
                  <a:lnTo>
                    <a:pt x="37289" y="5818525"/>
                  </a:lnTo>
                  <a:lnTo>
                    <a:pt x="53507" y="5865887"/>
                  </a:lnTo>
                  <a:lnTo>
                    <a:pt x="70458" y="5912012"/>
                  </a:lnTo>
                  <a:lnTo>
                    <a:pt x="88138" y="5956906"/>
                  </a:lnTo>
                  <a:lnTo>
                    <a:pt x="106544" y="6000577"/>
                  </a:lnTo>
                  <a:lnTo>
                    <a:pt x="125671" y="6043031"/>
                  </a:lnTo>
                  <a:lnTo>
                    <a:pt x="145515" y="6084274"/>
                  </a:lnTo>
                  <a:lnTo>
                    <a:pt x="166073" y="6124312"/>
                  </a:lnTo>
                  <a:lnTo>
                    <a:pt x="187342" y="6163153"/>
                  </a:lnTo>
                  <a:lnTo>
                    <a:pt x="209316" y="6200803"/>
                  </a:lnTo>
                  <a:lnTo>
                    <a:pt x="242918" y="6243743"/>
                  </a:lnTo>
                  <a:lnTo>
                    <a:pt x="266293" y="6279029"/>
                  </a:lnTo>
                  <a:lnTo>
                    <a:pt x="290363" y="6313143"/>
                  </a:lnTo>
                  <a:lnTo>
                    <a:pt x="326049" y="6352567"/>
                  </a:lnTo>
                  <a:lnTo>
                    <a:pt x="362421" y="6390832"/>
                  </a:lnTo>
                  <a:lnTo>
                    <a:pt x="388552" y="6421469"/>
                  </a:lnTo>
                  <a:lnTo>
                    <a:pt x="426287" y="6457435"/>
                  </a:lnTo>
                  <a:lnTo>
                    <a:pt x="453773" y="6485786"/>
                  </a:lnTo>
                  <a:lnTo>
                    <a:pt x="492855" y="6519480"/>
                  </a:lnTo>
                  <a:lnTo>
                    <a:pt x="532605" y="6552047"/>
                  </a:lnTo>
                  <a:lnTo>
                    <a:pt x="573019" y="6583493"/>
                  </a:lnTo>
                  <a:lnTo>
                    <a:pt x="603168" y="6607351"/>
                  </a:lnTo>
                  <a:lnTo>
                    <a:pt x="644899" y="6636576"/>
                  </a:lnTo>
                  <a:lnTo>
                    <a:pt x="687282" y="6664701"/>
                  </a:lnTo>
                  <a:lnTo>
                    <a:pt x="730314" y="6691731"/>
                  </a:lnTo>
                  <a:lnTo>
                    <a:pt x="773990" y="6717673"/>
                  </a:lnTo>
                  <a:lnTo>
                    <a:pt x="807383" y="6736059"/>
                  </a:lnTo>
                  <a:lnTo>
                    <a:pt x="852337" y="6759845"/>
                  </a:lnTo>
                  <a:lnTo>
                    <a:pt x="897925" y="6782562"/>
                  </a:lnTo>
                  <a:lnTo>
                    <a:pt x="944143" y="6804217"/>
                  </a:lnTo>
                  <a:lnTo>
                    <a:pt x="990986" y="6824817"/>
                  </a:lnTo>
                  <a:lnTo>
                    <a:pt x="1027525" y="6837893"/>
                  </a:lnTo>
                  <a:lnTo>
                    <a:pt x="1075608" y="6856401"/>
                  </a:lnTo>
                  <a:lnTo>
                    <a:pt x="1124305" y="6873872"/>
                  </a:lnTo>
                  <a:lnTo>
                    <a:pt x="1173613" y="6890315"/>
                  </a:lnTo>
                  <a:lnTo>
                    <a:pt x="1212601" y="6899258"/>
                  </a:lnTo>
                  <a:lnTo>
                    <a:pt x="1263118" y="6913660"/>
                  </a:lnTo>
                  <a:lnTo>
                    <a:pt x="1314233" y="6927052"/>
                  </a:lnTo>
                  <a:lnTo>
                    <a:pt x="1355018" y="6932964"/>
                  </a:lnTo>
                  <a:lnTo>
                    <a:pt x="1407320" y="6944355"/>
                  </a:lnTo>
                  <a:lnTo>
                    <a:pt x="1449284" y="6948279"/>
                  </a:lnTo>
                  <a:lnTo>
                    <a:pt x="1503175" y="6956987"/>
                  </a:lnTo>
                  <a:lnTo>
                    <a:pt x="1557555" y="6964871"/>
                  </a:lnTo>
                  <a:lnTo>
                    <a:pt x="1601488" y="6965473"/>
                  </a:lnTo>
                  <a:lnTo>
                    <a:pt x="1656811" y="6971765"/>
                  </a:lnTo>
                  <a:lnTo>
                    <a:pt x="1701664" y="6970815"/>
                  </a:lnTo>
                  <a:lnTo>
                    <a:pt x="1746961" y="6969116"/>
                  </a:lnTo>
                  <a:lnTo>
                    <a:pt x="1803615" y="6973163"/>
                  </a:lnTo>
                  <a:lnTo>
                    <a:pt x="1849765" y="6970024"/>
                  </a:lnTo>
                  <a:lnTo>
                    <a:pt x="1896325" y="6966193"/>
                  </a:lnTo>
                  <a:lnTo>
                    <a:pt x="1954209" y="6968165"/>
                  </a:lnTo>
                  <a:lnTo>
                    <a:pt x="2001555" y="6963009"/>
                  </a:lnTo>
                  <a:lnTo>
                    <a:pt x="2049277" y="6957217"/>
                  </a:lnTo>
                  <a:lnTo>
                    <a:pt x="2097364" y="6950810"/>
                  </a:lnTo>
                  <a:lnTo>
                    <a:pt x="2145805" y="6943807"/>
                  </a:lnTo>
                  <a:lnTo>
                    <a:pt x="2194588" y="6936225"/>
                  </a:lnTo>
                  <a:lnTo>
                    <a:pt x="2243703" y="6928085"/>
                  </a:lnTo>
                  <a:lnTo>
                    <a:pt x="2293138" y="6919404"/>
                  </a:lnTo>
                  <a:lnTo>
                    <a:pt x="2342881" y="6910203"/>
                  </a:lnTo>
                  <a:lnTo>
                    <a:pt x="2392922" y="6900499"/>
                  </a:lnTo>
                  <a:lnTo>
                    <a:pt x="2443249" y="6890313"/>
                  </a:lnTo>
                  <a:lnTo>
                    <a:pt x="2493851" y="6879663"/>
                  </a:lnTo>
                  <a:lnTo>
                    <a:pt x="2544717" y="6868567"/>
                  </a:lnTo>
                  <a:lnTo>
                    <a:pt x="2595836" y="6857045"/>
                  </a:lnTo>
                  <a:lnTo>
                    <a:pt x="2636271" y="6838641"/>
                  </a:lnTo>
                  <a:lnTo>
                    <a:pt x="2687861" y="6826323"/>
                  </a:lnTo>
                  <a:lnTo>
                    <a:pt x="2739670" y="6813637"/>
                  </a:lnTo>
                  <a:lnTo>
                    <a:pt x="2780762" y="6794124"/>
                  </a:lnTo>
                  <a:lnTo>
                    <a:pt x="2885374" y="6767074"/>
                  </a:lnTo>
                  <a:lnTo>
                    <a:pt x="2927021" y="6746624"/>
                  </a:lnTo>
                  <a:lnTo>
                    <a:pt x="2979756" y="6732375"/>
                  </a:lnTo>
                  <a:lnTo>
                    <a:pt x="3021718" y="6711395"/>
                  </a:lnTo>
                  <a:lnTo>
                    <a:pt x="3074745" y="6696653"/>
                  </a:lnTo>
                  <a:lnTo>
                    <a:pt x="3116976" y="6675219"/>
                  </a:lnTo>
                  <a:lnTo>
                    <a:pt x="3170250" y="6660061"/>
                  </a:lnTo>
                  <a:lnTo>
                    <a:pt x="3212705" y="6638247"/>
                  </a:lnTo>
                  <a:lnTo>
                    <a:pt x="3266181" y="6622749"/>
                  </a:lnTo>
                  <a:lnTo>
                    <a:pt x="3351524" y="6578393"/>
                  </a:lnTo>
                  <a:lnTo>
                    <a:pt x="3405218" y="6562526"/>
                  </a:lnTo>
                  <a:lnTo>
                    <a:pt x="3533676" y="6495244"/>
                  </a:lnTo>
                  <a:lnTo>
                    <a:pt x="3587526" y="6479114"/>
                  </a:lnTo>
                  <a:lnTo>
                    <a:pt x="3716633" y="6410738"/>
                  </a:lnTo>
                  <a:lnTo>
                    <a:pt x="3770678" y="6394278"/>
                  </a:lnTo>
                  <a:lnTo>
                    <a:pt x="3857000" y="6348270"/>
                  </a:lnTo>
                  <a:lnTo>
                    <a:pt x="3997498" y="6285583"/>
                  </a:lnTo>
                  <a:lnTo>
                    <a:pt x="4126995" y="6216549"/>
                  </a:lnTo>
                  <a:lnTo>
                    <a:pt x="4181033" y="6200101"/>
                  </a:lnTo>
                  <a:lnTo>
                    <a:pt x="4310106" y="6131781"/>
                  </a:lnTo>
                  <a:lnTo>
                    <a:pt x="4363942" y="6115675"/>
                  </a:lnTo>
                  <a:lnTo>
                    <a:pt x="4449547" y="6070878"/>
                  </a:lnTo>
                  <a:lnTo>
                    <a:pt x="4503151" y="6055163"/>
                  </a:lnTo>
                  <a:lnTo>
                    <a:pt x="4588223" y="6011264"/>
                  </a:lnTo>
                  <a:lnTo>
                    <a:pt x="4641526" y="5996057"/>
                  </a:lnTo>
                  <a:lnTo>
                    <a:pt x="4725927" y="5953290"/>
                  </a:lnTo>
                  <a:lnTo>
                    <a:pt x="4778861" y="5938706"/>
                  </a:lnTo>
                  <a:lnTo>
                    <a:pt x="4820731" y="5917881"/>
                  </a:lnTo>
                  <a:lnTo>
                    <a:pt x="4873379" y="5903777"/>
                  </a:lnTo>
                  <a:lnTo>
                    <a:pt x="4914949" y="5883458"/>
                  </a:lnTo>
                  <a:lnTo>
                    <a:pt x="4967283" y="5869886"/>
                  </a:lnTo>
                  <a:lnTo>
                    <a:pt x="5008522" y="5850124"/>
                  </a:lnTo>
                  <a:lnTo>
                    <a:pt x="5112314" y="5824459"/>
                  </a:lnTo>
                  <a:lnTo>
                    <a:pt x="5153000" y="5805631"/>
                  </a:lnTo>
                  <a:lnTo>
                    <a:pt x="5204412" y="5793615"/>
                  </a:lnTo>
                  <a:lnTo>
                    <a:pt x="5255616" y="5781948"/>
                  </a:lnTo>
                  <a:lnTo>
                    <a:pt x="5306605" y="5770645"/>
                  </a:lnTo>
                  <a:lnTo>
                    <a:pt x="5346447" y="5753241"/>
                  </a:lnTo>
                  <a:lnTo>
                    <a:pt x="5411178" y="5743661"/>
                  </a:lnTo>
                  <a:lnTo>
                    <a:pt x="5464637" y="5728191"/>
                  </a:lnTo>
                  <a:lnTo>
                    <a:pt x="5528648" y="5719825"/>
                  </a:lnTo>
                  <a:lnTo>
                    <a:pt x="5592262" y="5712131"/>
                  </a:lnTo>
                  <a:lnTo>
                    <a:pt x="5644525" y="5698678"/>
                  </a:lnTo>
                  <a:lnTo>
                    <a:pt x="5707263" y="5692460"/>
                  </a:lnTo>
                  <a:lnTo>
                    <a:pt x="5769525" y="5687046"/>
                  </a:lnTo>
                  <a:lnTo>
                    <a:pt x="5831284" y="5682480"/>
                  </a:lnTo>
                  <a:lnTo>
                    <a:pt x="5881589" y="5672331"/>
                  </a:lnTo>
                  <a:lnTo>
                    <a:pt x="5942265" y="5669592"/>
                  </a:lnTo>
                  <a:lnTo>
                    <a:pt x="6002361" y="5667832"/>
                  </a:lnTo>
                  <a:lnTo>
                    <a:pt x="6061851" y="5667095"/>
                  </a:lnTo>
                  <a:lnTo>
                    <a:pt x="6120707" y="5667426"/>
                  </a:lnTo>
                  <a:lnTo>
                    <a:pt x="6167981" y="5662391"/>
                  </a:lnTo>
                  <a:lnTo>
                    <a:pt x="6225495" y="5664987"/>
                  </a:lnTo>
                  <a:lnTo>
                    <a:pt x="6282299" y="5668782"/>
                  </a:lnTo>
                  <a:lnTo>
                    <a:pt x="6327442" y="5667343"/>
                  </a:lnTo>
                  <a:lnTo>
                    <a:pt x="6382747" y="5673665"/>
                  </a:lnTo>
                  <a:lnTo>
                    <a:pt x="6437264" y="5681318"/>
                  </a:lnTo>
                  <a:lnTo>
                    <a:pt x="6480042" y="5683869"/>
                  </a:lnTo>
                  <a:lnTo>
                    <a:pt x="6521979" y="5687838"/>
                  </a:lnTo>
                  <a:lnTo>
                    <a:pt x="6573975" y="5699743"/>
                  </a:lnTo>
                  <a:lnTo>
                    <a:pt x="6614154" y="5706679"/>
                  </a:lnTo>
                  <a:lnTo>
                    <a:pt x="6653415" y="5715163"/>
                  </a:lnTo>
                  <a:lnTo>
                    <a:pt x="6691731" y="5725241"/>
                  </a:lnTo>
                  <a:lnTo>
                    <a:pt x="6729078" y="5736955"/>
                  </a:lnTo>
                  <a:lnTo>
                    <a:pt x="6765428" y="5750350"/>
                  </a:lnTo>
                  <a:lnTo>
                    <a:pt x="6789831" y="5758994"/>
                  </a:lnTo>
                  <a:lnTo>
                    <a:pt x="6824111" y="5775882"/>
                  </a:lnTo>
                  <a:lnTo>
                    <a:pt x="6878497" y="5808663"/>
                  </a:lnTo>
                  <a:lnTo>
                    <a:pt x="6917454" y="5842568"/>
                  </a:lnTo>
                  <a:lnTo>
                    <a:pt x="6924254" y="5856004"/>
                  </a:lnTo>
                  <a:lnTo>
                    <a:pt x="6975422" y="5869306"/>
                  </a:lnTo>
                  <a:lnTo>
                    <a:pt x="7027157" y="5881653"/>
                  </a:lnTo>
                  <a:lnTo>
                    <a:pt x="7068524" y="5886584"/>
                  </a:lnTo>
                  <a:lnTo>
                    <a:pt x="7121364" y="5897066"/>
                  </a:lnTo>
                  <a:lnTo>
                    <a:pt x="7163819" y="5900161"/>
                  </a:lnTo>
                  <a:lnTo>
                    <a:pt x="7217730" y="5908836"/>
                  </a:lnTo>
                  <a:lnTo>
                    <a:pt x="7261238" y="5910154"/>
                  </a:lnTo>
                  <a:lnTo>
                    <a:pt x="7316185" y="5917081"/>
                  </a:lnTo>
                  <a:lnTo>
                    <a:pt x="7360712" y="5916681"/>
                  </a:lnTo>
                  <a:lnTo>
                    <a:pt x="7416661" y="5921918"/>
                  </a:lnTo>
                  <a:lnTo>
                    <a:pt x="7462172" y="5919858"/>
                  </a:lnTo>
                  <a:lnTo>
                    <a:pt x="7508161" y="5916990"/>
                  </a:lnTo>
                  <a:lnTo>
                    <a:pt x="7565546" y="5919803"/>
                  </a:lnTo>
                  <a:lnTo>
                    <a:pt x="7569696" y="5912802"/>
                  </a:lnTo>
                  <a:lnTo>
                    <a:pt x="7571429" y="455038"/>
                  </a:lnTo>
                  <a:lnTo>
                    <a:pt x="7571541" y="454850"/>
                  </a:lnTo>
                  <a:lnTo>
                    <a:pt x="7528095" y="428519"/>
                  </a:lnTo>
                  <a:lnTo>
                    <a:pt x="7484288" y="402797"/>
                  </a:lnTo>
                  <a:lnTo>
                    <a:pt x="7440114" y="377693"/>
                  </a:lnTo>
                  <a:lnTo>
                    <a:pt x="7395570" y="353214"/>
                  </a:lnTo>
                  <a:lnTo>
                    <a:pt x="7350652" y="329368"/>
                  </a:lnTo>
                  <a:lnTo>
                    <a:pt x="7305354" y="306161"/>
                  </a:lnTo>
                  <a:lnTo>
                    <a:pt x="7259673" y="283601"/>
                  </a:lnTo>
                  <a:lnTo>
                    <a:pt x="7213604" y="261695"/>
                  </a:lnTo>
                  <a:lnTo>
                    <a:pt x="7178067" y="246926"/>
                  </a:lnTo>
                  <a:lnTo>
                    <a:pt x="7131210" y="226351"/>
                  </a:lnTo>
                  <a:lnTo>
                    <a:pt x="7083951" y="206453"/>
                  </a:lnTo>
                  <a:lnTo>
                    <a:pt x="7036287" y="187238"/>
                  </a:lnTo>
                  <a:lnTo>
                    <a:pt x="6988213" y="168714"/>
                  </a:lnTo>
                  <a:lnTo>
                    <a:pt x="6939726" y="150889"/>
                  </a:lnTo>
                  <a:lnTo>
                    <a:pt x="6891036" y="133406"/>
                  </a:lnTo>
                  <a:lnTo>
                    <a:pt x="6852817" y="123163"/>
                  </a:lnTo>
                  <a:lnTo>
                    <a:pt x="6803224" y="107202"/>
                  </a:lnTo>
                  <a:lnTo>
                    <a:pt x="6764113" y="98466"/>
                  </a:lnTo>
                  <a:lnTo>
                    <a:pt x="6713637" y="83995"/>
                  </a:lnTo>
                  <a:lnTo>
                    <a:pt x="6662726" y="70258"/>
                  </a:lnTo>
                  <a:lnTo>
                    <a:pt x="6622312" y="63720"/>
                  </a:lnTo>
                  <a:lnTo>
                    <a:pt x="6570547" y="51424"/>
                  </a:lnTo>
                  <a:lnTo>
                    <a:pt x="6529287" y="46312"/>
                  </a:lnTo>
                  <a:lnTo>
                    <a:pt x="6476688" y="35424"/>
                  </a:lnTo>
                  <a:lnTo>
                    <a:pt x="6423677" y="25230"/>
                  </a:lnTo>
                  <a:lnTo>
                    <a:pt x="6381187" y="22194"/>
                  </a:lnTo>
                  <a:lnTo>
                    <a:pt x="6338295" y="19835"/>
                  </a:lnTo>
                  <a:lnTo>
                    <a:pt x="6284083" y="11669"/>
                  </a:lnTo>
                  <a:lnTo>
                    <a:pt x="6240404" y="10638"/>
                  </a:lnTo>
                  <a:lnTo>
                    <a:pt x="6185414" y="3783"/>
                  </a:lnTo>
                  <a:lnTo>
                    <a:pt x="6140968" y="4047"/>
                  </a:lnTo>
                  <a:lnTo>
                    <a:pt x="6096145" y="4947"/>
                  </a:lnTo>
                  <a:lnTo>
                    <a:pt x="6040025" y="0"/>
                  </a:lnTo>
                  <a:lnTo>
                    <a:pt x="5994463" y="2146"/>
                  </a:lnTo>
                  <a:lnTo>
                    <a:pt x="5948539" y="4904"/>
                  </a:lnTo>
                  <a:lnTo>
                    <a:pt x="5902257" y="8266"/>
                  </a:lnTo>
                  <a:lnTo>
                    <a:pt x="5855622" y="12222"/>
                  </a:lnTo>
                  <a:lnTo>
                    <a:pt x="5808640" y="16765"/>
                  </a:lnTo>
                  <a:lnTo>
                    <a:pt x="5761314" y="21887"/>
                  </a:lnTo>
                  <a:lnTo>
                    <a:pt x="5713651" y="27580"/>
                  </a:lnTo>
                  <a:lnTo>
                    <a:pt x="5665653" y="33835"/>
                  </a:lnTo>
                  <a:lnTo>
                    <a:pt x="5617328" y="40645"/>
                  </a:lnTo>
                  <a:lnTo>
                    <a:pt x="5568678" y="48001"/>
                  </a:lnTo>
                  <a:lnTo>
                    <a:pt x="5519709" y="55896"/>
                  </a:lnTo>
                  <a:lnTo>
                    <a:pt x="5470426" y="64320"/>
                  </a:lnTo>
                  <a:lnTo>
                    <a:pt x="5420834" y="73267"/>
                  </a:lnTo>
                  <a:lnTo>
                    <a:pt x="5381862" y="89203"/>
                  </a:lnTo>
                  <a:lnTo>
                    <a:pt x="5331665" y="99169"/>
                  </a:lnTo>
                  <a:lnTo>
                    <a:pt x="5292098" y="116109"/>
                  </a:lnTo>
                  <a:lnTo>
                    <a:pt x="5241316" y="127063"/>
                  </a:lnTo>
                  <a:lnTo>
                    <a:pt x="5201174" y="144973"/>
                  </a:lnTo>
                  <a:lnTo>
                    <a:pt x="5149826" y="156882"/>
                  </a:lnTo>
                  <a:lnTo>
                    <a:pt x="5068158" y="195038"/>
                  </a:lnTo>
                  <a:lnTo>
                    <a:pt x="5026922" y="214793"/>
                  </a:lnTo>
                  <a:lnTo>
                    <a:pt x="4974500" y="228515"/>
                  </a:lnTo>
                  <a:lnTo>
                    <a:pt x="4890741" y="270198"/>
                  </a:lnTo>
                  <a:lnTo>
                    <a:pt x="4859414" y="298144"/>
                  </a:lnTo>
                  <a:lnTo>
                    <a:pt x="4774188" y="342303"/>
                  </a:lnTo>
                  <a:lnTo>
                    <a:pt x="4731223" y="364975"/>
                  </a:lnTo>
                  <a:lnTo>
                    <a:pt x="4698956" y="394507"/>
                  </a:lnTo>
                  <a:lnTo>
                    <a:pt x="4611908" y="441739"/>
                  </a:lnTo>
                  <a:lnTo>
                    <a:pt x="4512524" y="534693"/>
                  </a:lnTo>
                  <a:lnTo>
                    <a:pt x="3502794" y="2238274"/>
                  </a:lnTo>
                  <a:lnTo>
                    <a:pt x="3467068" y="2273640"/>
                  </a:lnTo>
                  <a:lnTo>
                    <a:pt x="3417569" y="2357154"/>
                  </a:lnTo>
                  <a:lnTo>
                    <a:pt x="3381948" y="2392344"/>
                  </a:lnTo>
                  <a:lnTo>
                    <a:pt x="3357291" y="2433944"/>
                  </a:lnTo>
                  <a:lnTo>
                    <a:pt x="3147213" y="2638934"/>
                  </a:lnTo>
                  <a:lnTo>
                    <a:pt x="3102182" y="2665092"/>
                  </a:lnTo>
                  <a:lnTo>
                    <a:pt x="3068318" y="2697319"/>
                  </a:lnTo>
                  <a:lnTo>
                    <a:pt x="3023758" y="2722683"/>
                  </a:lnTo>
                  <a:lnTo>
                    <a:pt x="2990341" y="2754155"/>
                  </a:lnTo>
                  <a:lnTo>
                    <a:pt x="2902267" y="2803119"/>
                  </a:lnTo>
                  <a:lnTo>
                    <a:pt x="2869437" y="2833600"/>
                  </a:lnTo>
                  <a:lnTo>
                    <a:pt x="2653029" y="2949636"/>
                  </a:lnTo>
                  <a:lnTo>
                    <a:pt x="2599217" y="2965702"/>
                  </a:lnTo>
                  <a:lnTo>
                    <a:pt x="2428605" y="3054289"/>
                  </a:lnTo>
                  <a:lnTo>
                    <a:pt x="2375204" y="3069661"/>
                  </a:lnTo>
                  <a:lnTo>
                    <a:pt x="2290387" y="3113129"/>
                  </a:lnTo>
                  <a:lnTo>
                    <a:pt x="2237098" y="3128313"/>
                  </a:lnTo>
                  <a:lnTo>
                    <a:pt x="2194748" y="3149948"/>
                  </a:lnTo>
                  <a:lnTo>
                    <a:pt x="2099121" y="3186747"/>
                  </a:lnTo>
                  <a:lnTo>
                    <a:pt x="2056747" y="3208424"/>
                  </a:lnTo>
                  <a:lnTo>
                    <a:pt x="2003416" y="3223677"/>
                  </a:lnTo>
                  <a:lnTo>
                    <a:pt x="1918467" y="3267368"/>
                  </a:lnTo>
                  <a:lnTo>
                    <a:pt x="1864976" y="3282893"/>
                  </a:lnTo>
                  <a:lnTo>
                    <a:pt x="1693837" y="3372369"/>
                  </a:lnTo>
                  <a:lnTo>
                    <a:pt x="1639852" y="3388727"/>
                  </a:lnTo>
                  <a:lnTo>
                    <a:pt x="1596659" y="3411785"/>
                  </a:lnTo>
                  <a:lnTo>
                    <a:pt x="1418885" y="3512455"/>
                  </a:lnTo>
                  <a:lnTo>
                    <a:pt x="1328898" y="3564646"/>
                  </a:lnTo>
                  <a:lnTo>
                    <a:pt x="1294572" y="3597652"/>
                  </a:lnTo>
                  <a:lnTo>
                    <a:pt x="1203577" y="3651542"/>
                  </a:lnTo>
                  <a:lnTo>
                    <a:pt x="1168769" y="3685361"/>
                  </a:lnTo>
                  <a:lnTo>
                    <a:pt x="1076856" y="3740803"/>
                  </a:lnTo>
                  <a:lnTo>
                    <a:pt x="1006228" y="3810148"/>
                  </a:lnTo>
                  <a:lnTo>
                    <a:pt x="959789" y="3838681"/>
                  </a:lnTo>
                  <a:lnTo>
                    <a:pt x="888388" y="3909331"/>
                  </a:lnTo>
                  <a:lnTo>
                    <a:pt x="841585" y="3938479"/>
                  </a:lnTo>
                  <a:lnTo>
                    <a:pt x="624140" y="4155897"/>
                  </a:lnTo>
                  <a:lnTo>
                    <a:pt x="598507" y="4199144"/>
                  </a:lnTo>
                  <a:lnTo>
                    <a:pt x="525163" y="4273072"/>
                  </a:lnTo>
                  <a:lnTo>
                    <a:pt x="499312" y="4316687"/>
                  </a:lnTo>
                  <a:lnTo>
                    <a:pt x="463194" y="4352717"/>
                  </a:lnTo>
                  <a:close/>
                </a:path>
                <a:path w="7571740" h="6973570">
                  <a:moveTo>
                    <a:pt x="4366325" y="656814"/>
                  </a:moveTo>
                  <a:lnTo>
                    <a:pt x="3822937" y="1573599"/>
                  </a:lnTo>
                  <a:lnTo>
                    <a:pt x="3808779" y="1622394"/>
                  </a:lnTo>
                  <a:lnTo>
                    <a:pt x="3783702" y="1664703"/>
                  </a:lnTo>
                  <a:lnTo>
                    <a:pt x="3769559" y="1713474"/>
                  </a:lnTo>
                  <a:lnTo>
                    <a:pt x="3744500" y="1755752"/>
                  </a:lnTo>
                  <a:lnTo>
                    <a:pt x="3730378" y="1804486"/>
                  </a:lnTo>
                  <a:lnTo>
                    <a:pt x="3680326" y="1888932"/>
                  </a:lnTo>
                  <a:lnTo>
                    <a:pt x="3666250" y="1937589"/>
                  </a:lnTo>
                  <a:lnTo>
                    <a:pt x="3616305" y="2021853"/>
                  </a:lnTo>
                  <a:lnTo>
                    <a:pt x="3602291" y="2070405"/>
                  </a:lnTo>
                  <a:lnTo>
                    <a:pt x="4512524" y="534693"/>
                  </a:lnTo>
                  <a:lnTo>
                    <a:pt x="4468067" y="559883"/>
                  </a:lnTo>
                  <a:lnTo>
                    <a:pt x="4366325" y="656814"/>
                  </a:lnTo>
                  <a:close/>
                </a:path>
                <a:path w="7571740" h="6973570">
                  <a:moveTo>
                    <a:pt x="4273892" y="762949"/>
                  </a:moveTo>
                  <a:lnTo>
                    <a:pt x="3901448" y="1391323"/>
                  </a:lnTo>
                  <a:lnTo>
                    <a:pt x="3887282" y="1440131"/>
                  </a:lnTo>
                  <a:lnTo>
                    <a:pt x="3862191" y="1482465"/>
                  </a:lnTo>
                  <a:lnTo>
                    <a:pt x="3848025" y="1531272"/>
                  </a:lnTo>
                  <a:lnTo>
                    <a:pt x="4342971" y="696217"/>
                  </a:lnTo>
                  <a:lnTo>
                    <a:pt x="4273892" y="762949"/>
                  </a:lnTo>
                  <a:close/>
                </a:path>
                <a:path w="7571740" h="6973570">
                  <a:moveTo>
                    <a:pt x="4215077" y="837271"/>
                  </a:moveTo>
                  <a:lnTo>
                    <a:pt x="3965772" y="1257890"/>
                  </a:lnTo>
                  <a:lnTo>
                    <a:pt x="3951620" y="1306675"/>
                  </a:lnTo>
                  <a:lnTo>
                    <a:pt x="4250027" y="803212"/>
                  </a:lnTo>
                  <a:lnTo>
                    <a:pt x="4215077" y="837271"/>
                  </a:lnTo>
                  <a:close/>
                </a:path>
                <a:path w="7571740" h="6973570">
                  <a:moveTo>
                    <a:pt x="4130066" y="955790"/>
                  </a:moveTo>
                  <a:lnTo>
                    <a:pt x="4030025" y="1124577"/>
                  </a:lnTo>
                  <a:lnTo>
                    <a:pt x="4015901" y="1173313"/>
                  </a:lnTo>
                  <a:lnTo>
                    <a:pt x="4165955" y="920148"/>
                  </a:lnTo>
                  <a:lnTo>
                    <a:pt x="4130066" y="955790"/>
                  </a:lnTo>
                  <a:close/>
                </a:path>
                <a:path w="7571740" h="6973570">
                  <a:moveTo>
                    <a:pt x="401503" y="4431890"/>
                  </a:moveTo>
                  <a:lnTo>
                    <a:pt x="145812" y="4863284"/>
                  </a:lnTo>
                  <a:lnTo>
                    <a:pt x="131520" y="4912304"/>
                  </a:lnTo>
                  <a:lnTo>
                    <a:pt x="437867" y="4395447"/>
                  </a:lnTo>
                  <a:lnTo>
                    <a:pt x="401503" y="4431890"/>
                  </a:lnTo>
                  <a:close/>
                </a:path>
                <a:path w="7571740" h="6973570">
                  <a:moveTo>
                    <a:pt x="313813" y="4554930"/>
                  </a:moveTo>
                  <a:lnTo>
                    <a:pt x="211229" y="4728006"/>
                  </a:lnTo>
                  <a:lnTo>
                    <a:pt x="196613" y="4777573"/>
                  </a:lnTo>
                  <a:lnTo>
                    <a:pt x="350380" y="4518144"/>
                  </a:lnTo>
                  <a:lnTo>
                    <a:pt x="313813" y="455493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2487" y="3719347"/>
              <a:ext cx="8345511" cy="65676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744949" y="7586662"/>
              <a:ext cx="1543050" cy="2700655"/>
            </a:xfrm>
            <a:custGeom>
              <a:avLst/>
              <a:gdLst/>
              <a:ahLst/>
              <a:cxnLst/>
              <a:rect l="l" t="t" r="r" b="b"/>
              <a:pathLst>
                <a:path w="1543050" h="2700654">
                  <a:moveTo>
                    <a:pt x="1543049" y="2700337"/>
                  </a:moveTo>
                  <a:lnTo>
                    <a:pt x="0" y="2700335"/>
                  </a:lnTo>
                  <a:lnTo>
                    <a:pt x="1543049" y="0"/>
                  </a:lnTo>
                  <a:lnTo>
                    <a:pt x="1543049" y="27003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68615" y="7568591"/>
              <a:ext cx="919480" cy="1609090"/>
            </a:xfrm>
            <a:custGeom>
              <a:avLst/>
              <a:gdLst/>
              <a:ahLst/>
              <a:cxnLst/>
              <a:rect l="l" t="t" r="r" b="b"/>
              <a:pathLst>
                <a:path w="919480" h="1609090">
                  <a:moveTo>
                    <a:pt x="919382" y="1608919"/>
                  </a:moveTo>
                  <a:lnTo>
                    <a:pt x="0" y="1608919"/>
                  </a:lnTo>
                  <a:lnTo>
                    <a:pt x="919382" y="0"/>
                  </a:lnTo>
                  <a:lnTo>
                    <a:pt x="919382" y="1608919"/>
                  </a:lnTo>
                  <a:close/>
                </a:path>
              </a:pathLst>
            </a:custGeom>
            <a:solidFill>
              <a:srgbClr val="20D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12250" y="517471"/>
            <a:ext cx="3079749" cy="55244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4094189"/>
            <a:ext cx="2612813" cy="2763943"/>
            <a:chOff x="0" y="6141283"/>
            <a:chExt cx="3919220" cy="4145915"/>
          </a:xfrm>
        </p:grpSpPr>
        <p:sp>
          <p:nvSpPr>
            <p:cNvPr id="9" name="object 9"/>
            <p:cNvSpPr/>
            <p:nvPr/>
          </p:nvSpPr>
          <p:spPr>
            <a:xfrm>
              <a:off x="805568" y="9512342"/>
              <a:ext cx="3113405" cy="774700"/>
            </a:xfrm>
            <a:custGeom>
              <a:avLst/>
              <a:gdLst/>
              <a:ahLst/>
              <a:cxnLst/>
              <a:rect l="l" t="t" r="r" b="b"/>
              <a:pathLst>
                <a:path w="3113405" h="774700">
                  <a:moveTo>
                    <a:pt x="3113029" y="0"/>
                  </a:moveTo>
                  <a:lnTo>
                    <a:pt x="3113029" y="774657"/>
                  </a:lnTo>
                  <a:lnTo>
                    <a:pt x="0" y="774657"/>
                  </a:lnTo>
                  <a:lnTo>
                    <a:pt x="0" y="0"/>
                  </a:lnTo>
                  <a:lnTo>
                    <a:pt x="3113029" y="0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6141283"/>
              <a:ext cx="815340" cy="4145915"/>
            </a:xfrm>
            <a:custGeom>
              <a:avLst/>
              <a:gdLst/>
              <a:ahLst/>
              <a:cxnLst/>
              <a:rect l="l" t="t" r="r" b="b"/>
              <a:pathLst>
                <a:path w="815340" h="4145915">
                  <a:moveTo>
                    <a:pt x="0" y="4145716"/>
                  </a:moveTo>
                  <a:lnTo>
                    <a:pt x="0" y="0"/>
                  </a:lnTo>
                  <a:lnTo>
                    <a:pt x="815093" y="0"/>
                  </a:lnTo>
                  <a:lnTo>
                    <a:pt x="815093" y="4145716"/>
                  </a:lnTo>
                  <a:lnTo>
                    <a:pt x="0" y="4145716"/>
                  </a:lnTo>
                  <a:close/>
                </a:path>
              </a:pathLst>
            </a:custGeom>
            <a:solidFill>
              <a:srgbClr val="254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9">
            <a:extLst>
              <a:ext uri="{FF2B5EF4-FFF2-40B4-BE49-F238E27FC236}">
                <a16:creationId xmlns:a16="http://schemas.microsoft.com/office/drawing/2014/main" id="{13DFA504-0B3E-3A74-F941-4DBC269625A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677" y="482281"/>
            <a:ext cx="8199120" cy="533400"/>
          </a:xfrm>
          <a:prstGeom prst="rect">
            <a:avLst/>
          </a:prstGeom>
        </p:spPr>
      </p:pic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79BC56AF-5300-FF16-82CE-3C73B12E12B4}"/>
              </a:ext>
            </a:extLst>
          </p:cNvPr>
          <p:cNvSpPr/>
          <p:nvPr/>
        </p:nvSpPr>
        <p:spPr>
          <a:xfrm>
            <a:off x="1127051" y="1382233"/>
            <a:ext cx="2721935" cy="9569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FAIXA I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8F9A6F6E-F340-06FE-632A-9A0A1AFBB2CB}"/>
              </a:ext>
            </a:extLst>
          </p:cNvPr>
          <p:cNvSpPr/>
          <p:nvPr/>
        </p:nvSpPr>
        <p:spPr>
          <a:xfrm>
            <a:off x="1127051" y="2538415"/>
            <a:ext cx="2721935" cy="95693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FAIXA II</a:t>
            </a:r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75CE43F1-D383-446D-A1C4-76697F9D5D8E}"/>
              </a:ext>
            </a:extLst>
          </p:cNvPr>
          <p:cNvSpPr/>
          <p:nvPr/>
        </p:nvSpPr>
        <p:spPr>
          <a:xfrm>
            <a:off x="1118173" y="3711851"/>
            <a:ext cx="2721935" cy="95693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FAIXA III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9B0BB128-34DD-F89C-AAA8-41A787ADD62C}"/>
              </a:ext>
            </a:extLst>
          </p:cNvPr>
          <p:cNvSpPr/>
          <p:nvPr/>
        </p:nvSpPr>
        <p:spPr>
          <a:xfrm>
            <a:off x="1118173" y="4876789"/>
            <a:ext cx="2721935" cy="95693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FAIXA IV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3948968F-04F4-DFB8-2C51-FC91EF464407}"/>
              </a:ext>
            </a:extLst>
          </p:cNvPr>
          <p:cNvSpPr/>
          <p:nvPr/>
        </p:nvSpPr>
        <p:spPr>
          <a:xfrm>
            <a:off x="4255886" y="1382233"/>
            <a:ext cx="2721935" cy="9569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2.000 PESSOAS </a:t>
            </a:r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BBB33FE8-3ECF-282A-BDB3-81D358B71D23}"/>
              </a:ext>
            </a:extLst>
          </p:cNvPr>
          <p:cNvSpPr/>
          <p:nvPr/>
        </p:nvSpPr>
        <p:spPr>
          <a:xfrm>
            <a:off x="4255886" y="2538415"/>
            <a:ext cx="2721935" cy="95693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2.500 PESSOAS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FCA6DEDF-0006-E7D3-C56D-AAD2B7A7CDBA}"/>
              </a:ext>
            </a:extLst>
          </p:cNvPr>
          <p:cNvSpPr/>
          <p:nvPr/>
        </p:nvSpPr>
        <p:spPr>
          <a:xfrm>
            <a:off x="4247008" y="3711851"/>
            <a:ext cx="2721935" cy="95693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2.750 PESSOAS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C903ABBF-CEA6-43C1-F82A-C82FBF0E84DE}"/>
              </a:ext>
            </a:extLst>
          </p:cNvPr>
          <p:cNvSpPr/>
          <p:nvPr/>
        </p:nvSpPr>
        <p:spPr>
          <a:xfrm>
            <a:off x="4247008" y="4876789"/>
            <a:ext cx="2721935" cy="95693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Montserrat" pitchFamily="2" charset="77"/>
              </a:rPr>
              <a:t>3.000 PESSOAS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66B3B-16DA-65E3-35A1-7D81D82DB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268E8486-A3DB-085C-C4AD-07DF48E3D9A8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4AB3E6D-502B-0020-BA75-4AE0611BCCFD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C8866A1E-6929-1B36-CBE0-1B5174904E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867" y="274150"/>
            <a:ext cx="7952105" cy="107850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0" dirty="0">
                <a:solidFill>
                  <a:srgbClr val="0D3CFB"/>
                </a:solidFill>
                <a:latin typeface="Montserrat Black" pitchFamily="2" charset="0"/>
              </a:rPr>
              <a:t>Portaria GM/MS nº 3493/2024</a:t>
            </a:r>
            <a:r>
              <a:rPr lang="pt-BR" sz="3200" spc="0" dirty="0">
                <a:solidFill>
                  <a:srgbClr val="0D3CFB"/>
                </a:solidFill>
                <a:latin typeface="Montserrat Black" pitchFamily="2" charset="0"/>
              </a:rPr>
              <a:t> –</a:t>
            </a:r>
            <a:br>
              <a:rPr lang="pt-BR" sz="3200" spc="0" dirty="0">
                <a:solidFill>
                  <a:srgbClr val="0D3CFB"/>
                </a:solidFill>
                <a:latin typeface="Montserrat Black" pitchFamily="2" charset="0"/>
              </a:rPr>
            </a:br>
            <a:r>
              <a:rPr lang="pt-BR" sz="3200" spc="0" dirty="0">
                <a:solidFill>
                  <a:srgbClr val="0D3CFB"/>
                </a:solidFill>
                <a:latin typeface="Montserrat Black" pitchFamily="2" charset="0"/>
              </a:rPr>
              <a:t>Mais Saúde para Família </a:t>
            </a:r>
            <a:endParaRPr sz="3200" spc="0" dirty="0">
              <a:latin typeface="Montserrat Black" pitchFamily="2" charset="0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18D8794-9D0D-8FFB-91D0-8DCF2564E213}"/>
              </a:ext>
            </a:extLst>
          </p:cNvPr>
          <p:cNvGrpSpPr/>
          <p:nvPr/>
        </p:nvGrpSpPr>
        <p:grpSpPr>
          <a:xfrm>
            <a:off x="978196" y="2993703"/>
            <a:ext cx="10692383" cy="2565400"/>
            <a:chOff x="0" y="3163824"/>
            <a:chExt cx="10692383" cy="2565400"/>
          </a:xfrm>
        </p:grpSpPr>
        <p:sp>
          <p:nvSpPr>
            <p:cNvPr id="25" name="object 3">
              <a:extLst>
                <a:ext uri="{FF2B5EF4-FFF2-40B4-BE49-F238E27FC236}">
                  <a16:creationId xmlns:a16="http://schemas.microsoft.com/office/drawing/2014/main" id="{7DC2F2D4-0051-6DA3-8BB3-E1EC69379D77}"/>
                </a:ext>
              </a:extLst>
            </p:cNvPr>
            <p:cNvSpPr txBox="1"/>
            <p:nvPr/>
          </p:nvSpPr>
          <p:spPr>
            <a:xfrm>
              <a:off x="6886854" y="5078222"/>
              <a:ext cx="252729" cy="1041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85"/>
                </a:lnSpc>
              </a:pPr>
              <a:r>
                <a:rPr sz="700" dirty="0">
                  <a:solidFill>
                    <a:srgbClr val="FFFFFF"/>
                  </a:solidFill>
                  <a:latin typeface="Roboto"/>
                  <a:cs typeface="Roboto"/>
                </a:rPr>
                <a:t>Foto</a:t>
              </a:r>
              <a:r>
                <a:rPr sz="700" spc="-25" dirty="0">
                  <a:solidFill>
                    <a:srgbClr val="FFFFFF"/>
                  </a:solidFill>
                  <a:latin typeface="Roboto"/>
                  <a:cs typeface="Roboto"/>
                </a:rPr>
                <a:t> </a:t>
              </a:r>
              <a:r>
                <a:rPr sz="700" spc="-50" dirty="0">
                  <a:solidFill>
                    <a:srgbClr val="FFFFFF"/>
                  </a:solidFill>
                  <a:latin typeface="Roboto"/>
                  <a:cs typeface="Roboto"/>
                </a:rPr>
                <a:t>d</a:t>
              </a:r>
              <a:endParaRPr sz="700">
                <a:latin typeface="Roboto"/>
                <a:cs typeface="Roboto"/>
              </a:endParaRPr>
            </a:p>
          </p:txBody>
        </p:sp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19525669-13C1-BF1B-EED4-7E76F3FBEA81}"/>
                </a:ext>
              </a:extLst>
            </p:cNvPr>
            <p:cNvSpPr txBox="1"/>
            <p:nvPr/>
          </p:nvSpPr>
          <p:spPr>
            <a:xfrm>
              <a:off x="7139653" y="5078222"/>
              <a:ext cx="374015" cy="1041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85"/>
                </a:lnSpc>
              </a:pPr>
              <a:r>
                <a:rPr sz="700" dirty="0">
                  <a:solidFill>
                    <a:srgbClr val="FFFFFF"/>
                  </a:solidFill>
                  <a:latin typeface="Roboto"/>
                  <a:cs typeface="Roboto"/>
                </a:rPr>
                <a:t>a</a:t>
              </a:r>
              <a:r>
                <a:rPr sz="700" spc="-5" dirty="0">
                  <a:solidFill>
                    <a:srgbClr val="FFFFFF"/>
                  </a:solidFill>
                  <a:latin typeface="Roboto"/>
                  <a:cs typeface="Roboto"/>
                </a:rPr>
                <a:t> </a:t>
              </a:r>
              <a:r>
                <a:rPr sz="700" spc="-20" dirty="0">
                  <a:solidFill>
                    <a:srgbClr val="FFFFFF"/>
                  </a:solidFill>
                  <a:latin typeface="Roboto"/>
                  <a:cs typeface="Roboto"/>
                </a:rPr>
                <a:t>internet</a:t>
              </a:r>
              <a:endParaRPr sz="700">
                <a:latin typeface="Roboto"/>
                <a:cs typeface="Roboto"/>
              </a:endParaRPr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EE454865-D6A4-AE7D-8726-580F4329EE20}"/>
                </a:ext>
              </a:extLst>
            </p:cNvPr>
            <p:cNvSpPr/>
            <p:nvPr/>
          </p:nvSpPr>
          <p:spPr>
            <a:xfrm>
              <a:off x="7126223" y="3163824"/>
              <a:ext cx="3566160" cy="2565400"/>
            </a:xfrm>
            <a:custGeom>
              <a:avLst/>
              <a:gdLst/>
              <a:ahLst/>
              <a:cxnLst/>
              <a:rect l="l" t="t" r="r" b="b"/>
              <a:pathLst>
                <a:path w="3566159" h="2565400">
                  <a:moveTo>
                    <a:pt x="3566160" y="2564891"/>
                  </a:moveTo>
                  <a:lnTo>
                    <a:pt x="0" y="2564891"/>
                  </a:lnTo>
                  <a:lnTo>
                    <a:pt x="0" y="0"/>
                  </a:lnTo>
                  <a:lnTo>
                    <a:pt x="3566160" y="0"/>
                  </a:lnTo>
                  <a:lnTo>
                    <a:pt x="3566160" y="2564891"/>
                  </a:lnTo>
                  <a:close/>
                </a:path>
              </a:pathLst>
            </a:custGeom>
            <a:solidFill>
              <a:srgbClr val="16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9DA50148-AD25-FA6B-283E-827779D90187}"/>
                </a:ext>
              </a:extLst>
            </p:cNvPr>
            <p:cNvSpPr/>
            <p:nvPr/>
          </p:nvSpPr>
          <p:spPr>
            <a:xfrm>
              <a:off x="0" y="3163824"/>
              <a:ext cx="3500754" cy="2565400"/>
            </a:xfrm>
            <a:custGeom>
              <a:avLst/>
              <a:gdLst/>
              <a:ahLst/>
              <a:cxnLst/>
              <a:rect l="l" t="t" r="r" b="b"/>
              <a:pathLst>
                <a:path w="3500754" h="2565400">
                  <a:moveTo>
                    <a:pt x="3500627" y="2564891"/>
                  </a:moveTo>
                  <a:lnTo>
                    <a:pt x="0" y="2564891"/>
                  </a:lnTo>
                  <a:lnTo>
                    <a:pt x="0" y="0"/>
                  </a:lnTo>
                  <a:lnTo>
                    <a:pt x="3500627" y="0"/>
                  </a:lnTo>
                  <a:lnTo>
                    <a:pt x="3500627" y="256489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56C558A1-F405-342D-8B3E-5E612BE855E7}"/>
                </a:ext>
              </a:extLst>
            </p:cNvPr>
            <p:cNvSpPr/>
            <p:nvPr/>
          </p:nvSpPr>
          <p:spPr>
            <a:xfrm>
              <a:off x="3500627" y="3163824"/>
              <a:ext cx="3629025" cy="2565400"/>
            </a:xfrm>
            <a:custGeom>
              <a:avLst/>
              <a:gdLst/>
              <a:ahLst/>
              <a:cxnLst/>
              <a:rect l="l" t="t" r="r" b="b"/>
              <a:pathLst>
                <a:path w="3629025" h="2565400">
                  <a:moveTo>
                    <a:pt x="3628643" y="2564891"/>
                  </a:moveTo>
                  <a:lnTo>
                    <a:pt x="0" y="2564891"/>
                  </a:lnTo>
                  <a:lnTo>
                    <a:pt x="0" y="0"/>
                  </a:lnTo>
                  <a:lnTo>
                    <a:pt x="3628643" y="0"/>
                  </a:lnTo>
                  <a:lnTo>
                    <a:pt x="3628643" y="2564891"/>
                  </a:lnTo>
                  <a:close/>
                </a:path>
              </a:pathLst>
            </a:custGeom>
            <a:solidFill>
              <a:srgbClr val="03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39B8DEA9-59BC-1528-81B6-497D1451BDC3}"/>
                </a:ext>
              </a:extLst>
            </p:cNvPr>
            <p:cNvSpPr/>
            <p:nvPr/>
          </p:nvSpPr>
          <p:spPr>
            <a:xfrm>
              <a:off x="824393" y="4198238"/>
              <a:ext cx="2132965" cy="160655"/>
            </a:xfrm>
            <a:custGeom>
              <a:avLst/>
              <a:gdLst/>
              <a:ahLst/>
              <a:cxnLst/>
              <a:rect l="l" t="t" r="r" b="b"/>
              <a:pathLst>
                <a:path w="2132965" h="160654">
                  <a:moveTo>
                    <a:pt x="77898" y="160141"/>
                  </a:moveTo>
                  <a:lnTo>
                    <a:pt x="39407" y="149274"/>
                  </a:lnTo>
                  <a:lnTo>
                    <a:pt x="8983" y="115529"/>
                  </a:lnTo>
                  <a:lnTo>
                    <a:pt x="0" y="78549"/>
                  </a:lnTo>
                  <a:lnTo>
                    <a:pt x="45" y="70564"/>
                  </a:lnTo>
                  <a:lnTo>
                    <a:pt x="18143" y="27686"/>
                  </a:lnTo>
                  <a:lnTo>
                    <a:pt x="51877" y="4508"/>
                  </a:lnTo>
                  <a:lnTo>
                    <a:pt x="79201" y="0"/>
                  </a:lnTo>
                  <a:lnTo>
                    <a:pt x="89699" y="583"/>
                  </a:lnTo>
                  <a:lnTo>
                    <a:pt x="125226" y="14415"/>
                  </a:lnTo>
                  <a:lnTo>
                    <a:pt x="141011" y="32484"/>
                  </a:lnTo>
                  <a:lnTo>
                    <a:pt x="72900" y="32484"/>
                  </a:lnTo>
                  <a:lnTo>
                    <a:pt x="67902" y="33390"/>
                  </a:lnTo>
                  <a:lnTo>
                    <a:pt x="39781" y="61655"/>
                  </a:lnTo>
                  <a:lnTo>
                    <a:pt x="37156" y="75145"/>
                  </a:lnTo>
                  <a:lnTo>
                    <a:pt x="37156" y="88255"/>
                  </a:lnTo>
                  <a:lnTo>
                    <a:pt x="63285" y="125411"/>
                  </a:lnTo>
                  <a:lnTo>
                    <a:pt x="70582" y="127657"/>
                  </a:lnTo>
                  <a:lnTo>
                    <a:pt x="142267" y="127657"/>
                  </a:lnTo>
                  <a:lnTo>
                    <a:pt x="140984" y="130880"/>
                  </a:lnTo>
                  <a:lnTo>
                    <a:pt x="104570" y="155959"/>
                  </a:lnTo>
                  <a:lnTo>
                    <a:pt x="84617" y="159880"/>
                  </a:lnTo>
                  <a:lnTo>
                    <a:pt x="77898" y="160141"/>
                  </a:lnTo>
                  <a:close/>
                </a:path>
                <a:path w="2132965" h="160654">
                  <a:moveTo>
                    <a:pt x="114185" y="53996"/>
                  </a:moveTo>
                  <a:lnTo>
                    <a:pt x="81809" y="32484"/>
                  </a:lnTo>
                  <a:lnTo>
                    <a:pt x="141011" y="32484"/>
                  </a:lnTo>
                  <a:lnTo>
                    <a:pt x="142215" y="34440"/>
                  </a:lnTo>
                  <a:lnTo>
                    <a:pt x="114185" y="53996"/>
                  </a:lnTo>
                  <a:close/>
                </a:path>
                <a:path w="2132965" h="160654">
                  <a:moveTo>
                    <a:pt x="142267" y="127657"/>
                  </a:moveTo>
                  <a:lnTo>
                    <a:pt x="83475" y="127657"/>
                  </a:lnTo>
                  <a:lnTo>
                    <a:pt x="88020" y="126969"/>
                  </a:lnTo>
                  <a:lnTo>
                    <a:pt x="96784" y="124216"/>
                  </a:lnTo>
                  <a:lnTo>
                    <a:pt x="101003" y="121844"/>
                  </a:lnTo>
                  <a:lnTo>
                    <a:pt x="109115" y="115108"/>
                  </a:lnTo>
                  <a:lnTo>
                    <a:pt x="112157" y="110925"/>
                  </a:lnTo>
                  <a:lnTo>
                    <a:pt x="114185" y="105928"/>
                  </a:lnTo>
                  <a:lnTo>
                    <a:pt x="143953" y="123420"/>
                  </a:lnTo>
                  <a:lnTo>
                    <a:pt x="142267" y="127657"/>
                  </a:lnTo>
                  <a:close/>
                </a:path>
                <a:path w="2132965" h="160654">
                  <a:moveTo>
                    <a:pt x="229635" y="160141"/>
                  </a:moveTo>
                  <a:lnTo>
                    <a:pt x="190553" y="149596"/>
                  </a:lnTo>
                  <a:lnTo>
                    <a:pt x="160129" y="116402"/>
                  </a:lnTo>
                  <a:lnTo>
                    <a:pt x="151302" y="79636"/>
                  </a:lnTo>
                  <a:lnTo>
                    <a:pt x="151934" y="69372"/>
                  </a:lnTo>
                  <a:lnTo>
                    <a:pt x="166971" y="31917"/>
                  </a:lnTo>
                  <a:lnTo>
                    <a:pt x="199211" y="6294"/>
                  </a:lnTo>
                  <a:lnTo>
                    <a:pt x="230287" y="0"/>
                  </a:lnTo>
                  <a:lnTo>
                    <a:pt x="237050" y="278"/>
                  </a:lnTo>
                  <a:lnTo>
                    <a:pt x="284319" y="21946"/>
                  </a:lnTo>
                  <a:lnTo>
                    <a:pt x="292820" y="32484"/>
                  </a:lnTo>
                  <a:lnTo>
                    <a:pt x="223188" y="32484"/>
                  </a:lnTo>
                  <a:lnTo>
                    <a:pt x="217177" y="33842"/>
                  </a:lnTo>
                  <a:lnTo>
                    <a:pt x="189346" y="68156"/>
                  </a:lnTo>
                  <a:lnTo>
                    <a:pt x="188458" y="86227"/>
                  </a:lnTo>
                  <a:lnTo>
                    <a:pt x="189364" y="92130"/>
                  </a:lnTo>
                  <a:lnTo>
                    <a:pt x="217412" y="126317"/>
                  </a:lnTo>
                  <a:lnTo>
                    <a:pt x="223333" y="127657"/>
                  </a:lnTo>
                  <a:lnTo>
                    <a:pt x="293100" y="127657"/>
                  </a:lnTo>
                  <a:lnTo>
                    <a:pt x="292893" y="127983"/>
                  </a:lnTo>
                  <a:lnTo>
                    <a:pt x="260782" y="153786"/>
                  </a:lnTo>
                  <a:lnTo>
                    <a:pt x="240520" y="159435"/>
                  </a:lnTo>
                  <a:lnTo>
                    <a:pt x="229635" y="160141"/>
                  </a:lnTo>
                  <a:close/>
                </a:path>
                <a:path w="2132965" h="160654">
                  <a:moveTo>
                    <a:pt x="293100" y="127657"/>
                  </a:moveTo>
                  <a:lnTo>
                    <a:pt x="236516" y="127657"/>
                  </a:lnTo>
                  <a:lnTo>
                    <a:pt x="242545" y="126281"/>
                  </a:lnTo>
                  <a:lnTo>
                    <a:pt x="253337" y="120776"/>
                  </a:lnTo>
                  <a:lnTo>
                    <a:pt x="271159" y="86227"/>
                  </a:lnTo>
                  <a:lnTo>
                    <a:pt x="271246" y="73479"/>
                  </a:lnTo>
                  <a:lnTo>
                    <a:pt x="270322" y="67594"/>
                  </a:lnTo>
                  <a:lnTo>
                    <a:pt x="242183" y="33788"/>
                  </a:lnTo>
                  <a:lnTo>
                    <a:pt x="236298" y="32484"/>
                  </a:lnTo>
                  <a:lnTo>
                    <a:pt x="292820" y="32484"/>
                  </a:lnTo>
                  <a:lnTo>
                    <a:pt x="308402" y="72320"/>
                  </a:lnTo>
                  <a:lnTo>
                    <a:pt x="308402" y="80288"/>
                  </a:lnTo>
                  <a:lnTo>
                    <a:pt x="307777" y="90507"/>
                  </a:lnTo>
                  <a:lnTo>
                    <a:pt x="305903" y="100414"/>
                  </a:lnTo>
                  <a:lnTo>
                    <a:pt x="302780" y="110009"/>
                  </a:lnTo>
                  <a:lnTo>
                    <a:pt x="298407" y="119291"/>
                  </a:lnTo>
                  <a:lnTo>
                    <a:pt x="293100" y="127657"/>
                  </a:lnTo>
                  <a:close/>
                </a:path>
                <a:path w="2132965" h="160654">
                  <a:moveTo>
                    <a:pt x="366036" y="158838"/>
                  </a:moveTo>
                  <a:lnTo>
                    <a:pt x="329531" y="158838"/>
                  </a:lnTo>
                  <a:lnTo>
                    <a:pt x="329531" y="869"/>
                  </a:lnTo>
                  <a:lnTo>
                    <a:pt x="369186" y="869"/>
                  </a:lnTo>
                  <a:lnTo>
                    <a:pt x="400876" y="64752"/>
                  </a:lnTo>
                  <a:lnTo>
                    <a:pt x="366036" y="64752"/>
                  </a:lnTo>
                  <a:lnTo>
                    <a:pt x="366036" y="158838"/>
                  </a:lnTo>
                  <a:close/>
                </a:path>
                <a:path w="2132965" h="160654">
                  <a:moveTo>
                    <a:pt x="444862" y="83438"/>
                  </a:moveTo>
                  <a:lnTo>
                    <a:pt x="410145" y="83438"/>
                  </a:lnTo>
                  <a:lnTo>
                    <a:pt x="451321" y="869"/>
                  </a:lnTo>
                  <a:lnTo>
                    <a:pt x="490651" y="869"/>
                  </a:lnTo>
                  <a:lnTo>
                    <a:pt x="490651" y="64752"/>
                  </a:lnTo>
                  <a:lnTo>
                    <a:pt x="454146" y="64752"/>
                  </a:lnTo>
                  <a:lnTo>
                    <a:pt x="444862" y="83438"/>
                  </a:lnTo>
                  <a:close/>
                </a:path>
                <a:path w="2132965" h="160654">
                  <a:moveTo>
                    <a:pt x="420141" y="133198"/>
                  </a:moveTo>
                  <a:lnTo>
                    <a:pt x="400041" y="133198"/>
                  </a:lnTo>
                  <a:lnTo>
                    <a:pt x="366036" y="64752"/>
                  </a:lnTo>
                  <a:lnTo>
                    <a:pt x="400876" y="64752"/>
                  </a:lnTo>
                  <a:lnTo>
                    <a:pt x="410145" y="83438"/>
                  </a:lnTo>
                  <a:lnTo>
                    <a:pt x="444862" y="83438"/>
                  </a:lnTo>
                  <a:lnTo>
                    <a:pt x="420141" y="133198"/>
                  </a:lnTo>
                  <a:close/>
                </a:path>
                <a:path w="2132965" h="160654">
                  <a:moveTo>
                    <a:pt x="490651" y="158838"/>
                  </a:moveTo>
                  <a:lnTo>
                    <a:pt x="454146" y="158838"/>
                  </a:lnTo>
                  <a:lnTo>
                    <a:pt x="454146" y="64752"/>
                  </a:lnTo>
                  <a:lnTo>
                    <a:pt x="490651" y="64752"/>
                  </a:lnTo>
                  <a:lnTo>
                    <a:pt x="490651" y="158838"/>
                  </a:lnTo>
                  <a:close/>
                </a:path>
                <a:path w="2132965" h="160654">
                  <a:moveTo>
                    <a:pt x="559614" y="158838"/>
                  </a:moveTo>
                  <a:lnTo>
                    <a:pt x="523109" y="158838"/>
                  </a:lnTo>
                  <a:lnTo>
                    <a:pt x="523109" y="869"/>
                  </a:lnTo>
                  <a:lnTo>
                    <a:pt x="597820" y="869"/>
                  </a:lnTo>
                  <a:lnTo>
                    <a:pt x="604701" y="2426"/>
                  </a:lnTo>
                  <a:lnTo>
                    <a:pt x="635665" y="28410"/>
                  </a:lnTo>
                  <a:lnTo>
                    <a:pt x="637499" y="32919"/>
                  </a:lnTo>
                  <a:lnTo>
                    <a:pt x="559614" y="32919"/>
                  </a:lnTo>
                  <a:lnTo>
                    <a:pt x="559614" y="76051"/>
                  </a:lnTo>
                  <a:lnTo>
                    <a:pt x="637845" y="76051"/>
                  </a:lnTo>
                  <a:lnTo>
                    <a:pt x="635991" y="80288"/>
                  </a:lnTo>
                  <a:lnTo>
                    <a:pt x="605598" y="105955"/>
                  </a:lnTo>
                  <a:lnTo>
                    <a:pt x="591664" y="107883"/>
                  </a:lnTo>
                  <a:lnTo>
                    <a:pt x="559614" y="107883"/>
                  </a:lnTo>
                  <a:lnTo>
                    <a:pt x="559614" y="158838"/>
                  </a:lnTo>
                  <a:close/>
                </a:path>
                <a:path w="2132965" h="160654">
                  <a:moveTo>
                    <a:pt x="637845" y="76051"/>
                  </a:moveTo>
                  <a:lnTo>
                    <a:pt x="593982" y="76051"/>
                  </a:lnTo>
                  <a:lnTo>
                    <a:pt x="597744" y="74095"/>
                  </a:lnTo>
                  <a:lnTo>
                    <a:pt x="603742" y="66363"/>
                  </a:lnTo>
                  <a:lnTo>
                    <a:pt x="605234" y="61058"/>
                  </a:lnTo>
                  <a:lnTo>
                    <a:pt x="605245" y="47332"/>
                  </a:lnTo>
                  <a:lnTo>
                    <a:pt x="603542" y="42063"/>
                  </a:lnTo>
                  <a:lnTo>
                    <a:pt x="596734" y="34748"/>
                  </a:lnTo>
                  <a:lnTo>
                    <a:pt x="592714" y="32919"/>
                  </a:lnTo>
                  <a:lnTo>
                    <a:pt x="637499" y="32919"/>
                  </a:lnTo>
                  <a:lnTo>
                    <a:pt x="640880" y="41230"/>
                  </a:lnTo>
                  <a:lnTo>
                    <a:pt x="642111" y="47332"/>
                  </a:lnTo>
                  <a:lnTo>
                    <a:pt x="642184" y="54213"/>
                  </a:lnTo>
                  <a:lnTo>
                    <a:pt x="641797" y="61058"/>
                  </a:lnTo>
                  <a:lnTo>
                    <a:pt x="640635" y="67685"/>
                  </a:lnTo>
                  <a:lnTo>
                    <a:pt x="638692" y="74113"/>
                  </a:lnTo>
                  <a:lnTo>
                    <a:pt x="637845" y="76051"/>
                  </a:lnTo>
                  <a:close/>
                </a:path>
                <a:path w="2132965" h="160654">
                  <a:moveTo>
                    <a:pt x="730268" y="160141"/>
                  </a:moveTo>
                  <a:lnTo>
                    <a:pt x="691187" y="149596"/>
                  </a:lnTo>
                  <a:lnTo>
                    <a:pt x="660763" y="116402"/>
                  </a:lnTo>
                  <a:lnTo>
                    <a:pt x="651936" y="79636"/>
                  </a:lnTo>
                  <a:lnTo>
                    <a:pt x="652567" y="69372"/>
                  </a:lnTo>
                  <a:lnTo>
                    <a:pt x="667604" y="31917"/>
                  </a:lnTo>
                  <a:lnTo>
                    <a:pt x="699844" y="6294"/>
                  </a:lnTo>
                  <a:lnTo>
                    <a:pt x="730920" y="0"/>
                  </a:lnTo>
                  <a:lnTo>
                    <a:pt x="737683" y="278"/>
                  </a:lnTo>
                  <a:lnTo>
                    <a:pt x="784953" y="21946"/>
                  </a:lnTo>
                  <a:lnTo>
                    <a:pt x="793453" y="32484"/>
                  </a:lnTo>
                  <a:lnTo>
                    <a:pt x="723822" y="32484"/>
                  </a:lnTo>
                  <a:lnTo>
                    <a:pt x="717810" y="33842"/>
                  </a:lnTo>
                  <a:lnTo>
                    <a:pt x="689979" y="68156"/>
                  </a:lnTo>
                  <a:lnTo>
                    <a:pt x="689092" y="86227"/>
                  </a:lnTo>
                  <a:lnTo>
                    <a:pt x="689997" y="92130"/>
                  </a:lnTo>
                  <a:lnTo>
                    <a:pt x="718046" y="126317"/>
                  </a:lnTo>
                  <a:lnTo>
                    <a:pt x="723967" y="127657"/>
                  </a:lnTo>
                  <a:lnTo>
                    <a:pt x="793733" y="127657"/>
                  </a:lnTo>
                  <a:lnTo>
                    <a:pt x="793526" y="127983"/>
                  </a:lnTo>
                  <a:lnTo>
                    <a:pt x="761415" y="153786"/>
                  </a:lnTo>
                  <a:lnTo>
                    <a:pt x="741153" y="159435"/>
                  </a:lnTo>
                  <a:lnTo>
                    <a:pt x="730268" y="160141"/>
                  </a:lnTo>
                  <a:close/>
                </a:path>
                <a:path w="2132965" h="160654">
                  <a:moveTo>
                    <a:pt x="793733" y="127657"/>
                  </a:moveTo>
                  <a:lnTo>
                    <a:pt x="737149" y="127657"/>
                  </a:lnTo>
                  <a:lnTo>
                    <a:pt x="743179" y="126281"/>
                  </a:lnTo>
                  <a:lnTo>
                    <a:pt x="753971" y="120776"/>
                  </a:lnTo>
                  <a:lnTo>
                    <a:pt x="771793" y="86227"/>
                  </a:lnTo>
                  <a:lnTo>
                    <a:pt x="771879" y="73479"/>
                  </a:lnTo>
                  <a:lnTo>
                    <a:pt x="770956" y="67594"/>
                  </a:lnTo>
                  <a:lnTo>
                    <a:pt x="742817" y="33788"/>
                  </a:lnTo>
                  <a:lnTo>
                    <a:pt x="736932" y="32484"/>
                  </a:lnTo>
                  <a:lnTo>
                    <a:pt x="793453" y="32484"/>
                  </a:lnTo>
                  <a:lnTo>
                    <a:pt x="799565" y="41484"/>
                  </a:lnTo>
                  <a:lnTo>
                    <a:pt x="803060" y="48781"/>
                  </a:lnTo>
                  <a:lnTo>
                    <a:pt x="807840" y="64426"/>
                  </a:lnTo>
                  <a:lnTo>
                    <a:pt x="809035" y="72320"/>
                  </a:lnTo>
                  <a:lnTo>
                    <a:pt x="809035" y="80288"/>
                  </a:lnTo>
                  <a:lnTo>
                    <a:pt x="808411" y="90507"/>
                  </a:lnTo>
                  <a:lnTo>
                    <a:pt x="806537" y="100414"/>
                  </a:lnTo>
                  <a:lnTo>
                    <a:pt x="803413" y="110009"/>
                  </a:lnTo>
                  <a:lnTo>
                    <a:pt x="799040" y="119291"/>
                  </a:lnTo>
                  <a:lnTo>
                    <a:pt x="793733" y="127657"/>
                  </a:lnTo>
                  <a:close/>
                </a:path>
                <a:path w="2132965" h="160654">
                  <a:moveTo>
                    <a:pt x="866669" y="158838"/>
                  </a:moveTo>
                  <a:lnTo>
                    <a:pt x="830165" y="158838"/>
                  </a:lnTo>
                  <a:lnTo>
                    <a:pt x="830165" y="869"/>
                  </a:lnTo>
                  <a:lnTo>
                    <a:pt x="859173" y="869"/>
                  </a:lnTo>
                  <a:lnTo>
                    <a:pt x="912388" y="68554"/>
                  </a:lnTo>
                  <a:lnTo>
                    <a:pt x="866669" y="68554"/>
                  </a:lnTo>
                  <a:lnTo>
                    <a:pt x="866669" y="158838"/>
                  </a:lnTo>
                  <a:close/>
                </a:path>
                <a:path w="2132965" h="160654">
                  <a:moveTo>
                    <a:pt x="968795" y="93868"/>
                  </a:moveTo>
                  <a:lnTo>
                    <a:pt x="932290" y="93868"/>
                  </a:lnTo>
                  <a:lnTo>
                    <a:pt x="932290" y="869"/>
                  </a:lnTo>
                  <a:lnTo>
                    <a:pt x="968795" y="869"/>
                  </a:lnTo>
                  <a:lnTo>
                    <a:pt x="968795" y="93868"/>
                  </a:lnTo>
                  <a:close/>
                </a:path>
                <a:path w="2132965" h="160654">
                  <a:moveTo>
                    <a:pt x="968795" y="158838"/>
                  </a:moveTo>
                  <a:lnTo>
                    <a:pt x="939026" y="158838"/>
                  </a:lnTo>
                  <a:lnTo>
                    <a:pt x="866669" y="68554"/>
                  </a:lnTo>
                  <a:lnTo>
                    <a:pt x="912388" y="68554"/>
                  </a:lnTo>
                  <a:lnTo>
                    <a:pt x="932290" y="93868"/>
                  </a:lnTo>
                  <a:lnTo>
                    <a:pt x="968795" y="93868"/>
                  </a:lnTo>
                  <a:lnTo>
                    <a:pt x="968795" y="158838"/>
                  </a:lnTo>
                  <a:close/>
                </a:path>
                <a:path w="2132965" h="160654">
                  <a:moveTo>
                    <a:pt x="1110302" y="158838"/>
                  </a:moveTo>
                  <a:lnTo>
                    <a:pt x="999267" y="158838"/>
                  </a:lnTo>
                  <a:lnTo>
                    <a:pt x="999267" y="869"/>
                  </a:lnTo>
                  <a:lnTo>
                    <a:pt x="1108346" y="869"/>
                  </a:lnTo>
                  <a:lnTo>
                    <a:pt x="1108346" y="32919"/>
                  </a:lnTo>
                  <a:lnTo>
                    <a:pt x="1035772" y="32919"/>
                  </a:lnTo>
                  <a:lnTo>
                    <a:pt x="1035772" y="63556"/>
                  </a:lnTo>
                  <a:lnTo>
                    <a:pt x="1098134" y="63556"/>
                  </a:lnTo>
                  <a:lnTo>
                    <a:pt x="1098134" y="93216"/>
                  </a:lnTo>
                  <a:lnTo>
                    <a:pt x="1035772" y="93216"/>
                  </a:lnTo>
                  <a:lnTo>
                    <a:pt x="1035772" y="126788"/>
                  </a:lnTo>
                  <a:lnTo>
                    <a:pt x="1110302" y="126788"/>
                  </a:lnTo>
                  <a:lnTo>
                    <a:pt x="1110302" y="158838"/>
                  </a:lnTo>
                  <a:close/>
                </a:path>
                <a:path w="2132965" h="160654">
                  <a:moveTo>
                    <a:pt x="1169274" y="158838"/>
                  </a:moveTo>
                  <a:lnTo>
                    <a:pt x="1132770" y="158838"/>
                  </a:lnTo>
                  <a:lnTo>
                    <a:pt x="1132770" y="869"/>
                  </a:lnTo>
                  <a:lnTo>
                    <a:pt x="1161778" y="869"/>
                  </a:lnTo>
                  <a:lnTo>
                    <a:pt x="1214993" y="68554"/>
                  </a:lnTo>
                  <a:lnTo>
                    <a:pt x="1169274" y="68554"/>
                  </a:lnTo>
                  <a:lnTo>
                    <a:pt x="1169274" y="158838"/>
                  </a:lnTo>
                  <a:close/>
                </a:path>
                <a:path w="2132965" h="160654">
                  <a:moveTo>
                    <a:pt x="1271400" y="93868"/>
                  </a:moveTo>
                  <a:lnTo>
                    <a:pt x="1234896" y="93868"/>
                  </a:lnTo>
                  <a:lnTo>
                    <a:pt x="1234896" y="869"/>
                  </a:lnTo>
                  <a:lnTo>
                    <a:pt x="1271400" y="869"/>
                  </a:lnTo>
                  <a:lnTo>
                    <a:pt x="1271400" y="93868"/>
                  </a:lnTo>
                  <a:close/>
                </a:path>
                <a:path w="2132965" h="160654">
                  <a:moveTo>
                    <a:pt x="1271400" y="158838"/>
                  </a:moveTo>
                  <a:lnTo>
                    <a:pt x="1241631" y="158838"/>
                  </a:lnTo>
                  <a:lnTo>
                    <a:pt x="1169274" y="68554"/>
                  </a:lnTo>
                  <a:lnTo>
                    <a:pt x="1214993" y="68554"/>
                  </a:lnTo>
                  <a:lnTo>
                    <a:pt x="1234896" y="93868"/>
                  </a:lnTo>
                  <a:lnTo>
                    <a:pt x="1271400" y="93868"/>
                  </a:lnTo>
                  <a:lnTo>
                    <a:pt x="1271400" y="158838"/>
                  </a:lnTo>
                  <a:close/>
                </a:path>
                <a:path w="2132965" h="160654">
                  <a:moveTo>
                    <a:pt x="1422251" y="32919"/>
                  </a:moveTo>
                  <a:lnTo>
                    <a:pt x="1289487" y="32919"/>
                  </a:lnTo>
                  <a:lnTo>
                    <a:pt x="1289487" y="869"/>
                  </a:lnTo>
                  <a:lnTo>
                    <a:pt x="1422251" y="869"/>
                  </a:lnTo>
                  <a:lnTo>
                    <a:pt x="1422251" y="32919"/>
                  </a:lnTo>
                  <a:close/>
                </a:path>
                <a:path w="2132965" h="160654">
                  <a:moveTo>
                    <a:pt x="1374230" y="158838"/>
                  </a:moveTo>
                  <a:lnTo>
                    <a:pt x="1337725" y="158838"/>
                  </a:lnTo>
                  <a:lnTo>
                    <a:pt x="1337725" y="32919"/>
                  </a:lnTo>
                  <a:lnTo>
                    <a:pt x="1374230" y="32919"/>
                  </a:lnTo>
                  <a:lnTo>
                    <a:pt x="1374230" y="158838"/>
                  </a:lnTo>
                  <a:close/>
                </a:path>
                <a:path w="2132965" h="160654">
                  <a:moveTo>
                    <a:pt x="1550859" y="158838"/>
                  </a:moveTo>
                  <a:lnTo>
                    <a:pt x="1439825" y="158838"/>
                  </a:lnTo>
                  <a:lnTo>
                    <a:pt x="1439825" y="869"/>
                  </a:lnTo>
                  <a:lnTo>
                    <a:pt x="1548904" y="869"/>
                  </a:lnTo>
                  <a:lnTo>
                    <a:pt x="1548904" y="32919"/>
                  </a:lnTo>
                  <a:lnTo>
                    <a:pt x="1476329" y="32919"/>
                  </a:lnTo>
                  <a:lnTo>
                    <a:pt x="1476329" y="63556"/>
                  </a:lnTo>
                  <a:lnTo>
                    <a:pt x="1538691" y="63556"/>
                  </a:lnTo>
                  <a:lnTo>
                    <a:pt x="1538691" y="93216"/>
                  </a:lnTo>
                  <a:lnTo>
                    <a:pt x="1476329" y="93216"/>
                  </a:lnTo>
                  <a:lnTo>
                    <a:pt x="1476329" y="126788"/>
                  </a:lnTo>
                  <a:lnTo>
                    <a:pt x="1550859" y="126788"/>
                  </a:lnTo>
                  <a:lnTo>
                    <a:pt x="1550859" y="158838"/>
                  </a:lnTo>
                  <a:close/>
                </a:path>
                <a:path w="2132965" h="160654">
                  <a:moveTo>
                    <a:pt x="1701058" y="158838"/>
                  </a:moveTo>
                  <a:lnTo>
                    <a:pt x="1664554" y="158838"/>
                  </a:lnTo>
                  <a:lnTo>
                    <a:pt x="1664554" y="869"/>
                  </a:lnTo>
                  <a:lnTo>
                    <a:pt x="1771786" y="869"/>
                  </a:lnTo>
                  <a:lnTo>
                    <a:pt x="1771786" y="32919"/>
                  </a:lnTo>
                  <a:lnTo>
                    <a:pt x="1701058" y="32919"/>
                  </a:lnTo>
                  <a:lnTo>
                    <a:pt x="1701058" y="66924"/>
                  </a:lnTo>
                  <a:lnTo>
                    <a:pt x="1759400" y="66924"/>
                  </a:lnTo>
                  <a:lnTo>
                    <a:pt x="1759400" y="96584"/>
                  </a:lnTo>
                  <a:lnTo>
                    <a:pt x="1701058" y="96584"/>
                  </a:lnTo>
                  <a:lnTo>
                    <a:pt x="1701058" y="158838"/>
                  </a:lnTo>
                  <a:close/>
                </a:path>
                <a:path w="2132965" h="160654">
                  <a:moveTo>
                    <a:pt x="1821210" y="158838"/>
                  </a:moveTo>
                  <a:lnTo>
                    <a:pt x="1784706" y="158838"/>
                  </a:lnTo>
                  <a:lnTo>
                    <a:pt x="1784706" y="869"/>
                  </a:lnTo>
                  <a:lnTo>
                    <a:pt x="1821210" y="869"/>
                  </a:lnTo>
                  <a:lnTo>
                    <a:pt x="1821210" y="158838"/>
                  </a:lnTo>
                  <a:close/>
                </a:path>
                <a:path w="2132965" h="160654">
                  <a:moveTo>
                    <a:pt x="2054166" y="160141"/>
                  </a:moveTo>
                  <a:lnTo>
                    <a:pt x="2015084" y="149596"/>
                  </a:lnTo>
                  <a:lnTo>
                    <a:pt x="1984660" y="116402"/>
                  </a:lnTo>
                  <a:lnTo>
                    <a:pt x="1975833" y="79636"/>
                  </a:lnTo>
                  <a:lnTo>
                    <a:pt x="1976465" y="69372"/>
                  </a:lnTo>
                  <a:lnTo>
                    <a:pt x="1991502" y="31917"/>
                  </a:lnTo>
                  <a:lnTo>
                    <a:pt x="2023742" y="6294"/>
                  </a:lnTo>
                  <a:lnTo>
                    <a:pt x="2054818" y="0"/>
                  </a:lnTo>
                  <a:lnTo>
                    <a:pt x="2061581" y="278"/>
                  </a:lnTo>
                  <a:lnTo>
                    <a:pt x="2108850" y="21946"/>
                  </a:lnTo>
                  <a:lnTo>
                    <a:pt x="2117351" y="32484"/>
                  </a:lnTo>
                  <a:lnTo>
                    <a:pt x="2047719" y="32484"/>
                  </a:lnTo>
                  <a:lnTo>
                    <a:pt x="2041708" y="33842"/>
                  </a:lnTo>
                  <a:lnTo>
                    <a:pt x="2013877" y="68156"/>
                  </a:lnTo>
                  <a:lnTo>
                    <a:pt x="2012990" y="86227"/>
                  </a:lnTo>
                  <a:lnTo>
                    <a:pt x="2013895" y="92130"/>
                  </a:lnTo>
                  <a:lnTo>
                    <a:pt x="2041943" y="126317"/>
                  </a:lnTo>
                  <a:lnTo>
                    <a:pt x="2047864" y="127657"/>
                  </a:lnTo>
                  <a:lnTo>
                    <a:pt x="2117631" y="127657"/>
                  </a:lnTo>
                  <a:lnTo>
                    <a:pt x="2117424" y="127983"/>
                  </a:lnTo>
                  <a:lnTo>
                    <a:pt x="2085313" y="153786"/>
                  </a:lnTo>
                  <a:lnTo>
                    <a:pt x="2065050" y="159435"/>
                  </a:lnTo>
                  <a:lnTo>
                    <a:pt x="2054166" y="160141"/>
                  </a:lnTo>
                  <a:close/>
                </a:path>
                <a:path w="2132965" h="160654">
                  <a:moveTo>
                    <a:pt x="1869770" y="158838"/>
                  </a:moveTo>
                  <a:lnTo>
                    <a:pt x="1829898" y="158838"/>
                  </a:lnTo>
                  <a:lnTo>
                    <a:pt x="1880417" y="80940"/>
                  </a:lnTo>
                  <a:lnTo>
                    <a:pt x="1828159" y="869"/>
                  </a:lnTo>
                  <a:lnTo>
                    <a:pt x="1867923" y="869"/>
                  </a:lnTo>
                  <a:lnTo>
                    <a:pt x="1902255" y="55408"/>
                  </a:lnTo>
                  <a:lnTo>
                    <a:pt x="1940464" y="55408"/>
                  </a:lnTo>
                  <a:lnTo>
                    <a:pt x="1923766" y="80940"/>
                  </a:lnTo>
                  <a:lnTo>
                    <a:pt x="1940395" y="106580"/>
                  </a:lnTo>
                  <a:lnTo>
                    <a:pt x="1902255" y="106580"/>
                  </a:lnTo>
                  <a:lnTo>
                    <a:pt x="1869770" y="158838"/>
                  </a:lnTo>
                  <a:close/>
                </a:path>
                <a:path w="2132965" h="160654">
                  <a:moveTo>
                    <a:pt x="1940464" y="55408"/>
                  </a:moveTo>
                  <a:lnTo>
                    <a:pt x="1902255" y="55408"/>
                  </a:lnTo>
                  <a:lnTo>
                    <a:pt x="1936478" y="869"/>
                  </a:lnTo>
                  <a:lnTo>
                    <a:pt x="1976133" y="869"/>
                  </a:lnTo>
                  <a:lnTo>
                    <a:pt x="1940464" y="55408"/>
                  </a:lnTo>
                  <a:close/>
                </a:path>
                <a:path w="2132965" h="160654">
                  <a:moveTo>
                    <a:pt x="2117631" y="127657"/>
                  </a:moveTo>
                  <a:lnTo>
                    <a:pt x="2061046" y="127657"/>
                  </a:lnTo>
                  <a:lnTo>
                    <a:pt x="2067076" y="126281"/>
                  </a:lnTo>
                  <a:lnTo>
                    <a:pt x="2077868" y="120776"/>
                  </a:lnTo>
                  <a:lnTo>
                    <a:pt x="2095690" y="86227"/>
                  </a:lnTo>
                  <a:lnTo>
                    <a:pt x="2095776" y="73479"/>
                  </a:lnTo>
                  <a:lnTo>
                    <a:pt x="2094853" y="67594"/>
                  </a:lnTo>
                  <a:lnTo>
                    <a:pt x="2066714" y="33788"/>
                  </a:lnTo>
                  <a:lnTo>
                    <a:pt x="2060829" y="32484"/>
                  </a:lnTo>
                  <a:lnTo>
                    <a:pt x="2117351" y="32484"/>
                  </a:lnTo>
                  <a:lnTo>
                    <a:pt x="2123463" y="41484"/>
                  </a:lnTo>
                  <a:lnTo>
                    <a:pt x="2126957" y="48781"/>
                  </a:lnTo>
                  <a:lnTo>
                    <a:pt x="2131738" y="64426"/>
                  </a:lnTo>
                  <a:lnTo>
                    <a:pt x="2132933" y="72320"/>
                  </a:lnTo>
                  <a:lnTo>
                    <a:pt x="2132893" y="80940"/>
                  </a:lnTo>
                  <a:lnTo>
                    <a:pt x="2132308" y="90507"/>
                  </a:lnTo>
                  <a:lnTo>
                    <a:pt x="2130434" y="100414"/>
                  </a:lnTo>
                  <a:lnTo>
                    <a:pt x="2127310" y="110009"/>
                  </a:lnTo>
                  <a:lnTo>
                    <a:pt x="2122938" y="119291"/>
                  </a:lnTo>
                  <a:lnTo>
                    <a:pt x="2117631" y="127657"/>
                  </a:lnTo>
                  <a:close/>
                </a:path>
                <a:path w="2132965" h="160654">
                  <a:moveTo>
                    <a:pt x="1974286" y="158838"/>
                  </a:moveTo>
                  <a:lnTo>
                    <a:pt x="1934739" y="158838"/>
                  </a:lnTo>
                  <a:lnTo>
                    <a:pt x="1902255" y="106580"/>
                  </a:lnTo>
                  <a:lnTo>
                    <a:pt x="1940395" y="106580"/>
                  </a:lnTo>
                  <a:lnTo>
                    <a:pt x="1974286" y="158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CE68B4B4-83CA-989C-A753-14F856CC6EE5}"/>
                </a:ext>
              </a:extLst>
            </p:cNvPr>
            <p:cNvSpPr/>
            <p:nvPr/>
          </p:nvSpPr>
          <p:spPr>
            <a:xfrm>
              <a:off x="833520" y="4466264"/>
              <a:ext cx="1294765" cy="160655"/>
            </a:xfrm>
            <a:custGeom>
              <a:avLst/>
              <a:gdLst/>
              <a:ahLst/>
              <a:cxnLst/>
              <a:rect l="l" t="t" r="r" b="b"/>
              <a:pathLst>
                <a:path w="1294764" h="160654">
                  <a:moveTo>
                    <a:pt x="36504" y="159055"/>
                  </a:moveTo>
                  <a:lnTo>
                    <a:pt x="0" y="159055"/>
                  </a:lnTo>
                  <a:lnTo>
                    <a:pt x="0" y="1086"/>
                  </a:lnTo>
                  <a:lnTo>
                    <a:pt x="74711" y="1086"/>
                  </a:lnTo>
                  <a:lnTo>
                    <a:pt x="81591" y="2643"/>
                  </a:lnTo>
                  <a:lnTo>
                    <a:pt x="112555" y="28627"/>
                  </a:lnTo>
                  <a:lnTo>
                    <a:pt x="114389" y="33136"/>
                  </a:lnTo>
                  <a:lnTo>
                    <a:pt x="36504" y="33136"/>
                  </a:lnTo>
                  <a:lnTo>
                    <a:pt x="36504" y="76268"/>
                  </a:lnTo>
                  <a:lnTo>
                    <a:pt x="114735" y="76268"/>
                  </a:lnTo>
                  <a:lnTo>
                    <a:pt x="112881" y="80505"/>
                  </a:lnTo>
                  <a:lnTo>
                    <a:pt x="82488" y="106172"/>
                  </a:lnTo>
                  <a:lnTo>
                    <a:pt x="68554" y="108101"/>
                  </a:lnTo>
                  <a:lnTo>
                    <a:pt x="36504" y="108101"/>
                  </a:lnTo>
                  <a:lnTo>
                    <a:pt x="36504" y="159055"/>
                  </a:lnTo>
                  <a:close/>
                </a:path>
                <a:path w="1294764" h="160654">
                  <a:moveTo>
                    <a:pt x="114735" y="76268"/>
                  </a:moveTo>
                  <a:lnTo>
                    <a:pt x="70872" y="76268"/>
                  </a:lnTo>
                  <a:lnTo>
                    <a:pt x="74634" y="74312"/>
                  </a:lnTo>
                  <a:lnTo>
                    <a:pt x="80632" y="66580"/>
                  </a:lnTo>
                  <a:lnTo>
                    <a:pt x="82125" y="61275"/>
                  </a:lnTo>
                  <a:lnTo>
                    <a:pt x="82135" y="47550"/>
                  </a:lnTo>
                  <a:lnTo>
                    <a:pt x="80433" y="42280"/>
                  </a:lnTo>
                  <a:lnTo>
                    <a:pt x="73624" y="34965"/>
                  </a:lnTo>
                  <a:lnTo>
                    <a:pt x="69604" y="33136"/>
                  </a:lnTo>
                  <a:lnTo>
                    <a:pt x="114389" y="33136"/>
                  </a:lnTo>
                  <a:lnTo>
                    <a:pt x="117770" y="41447"/>
                  </a:lnTo>
                  <a:lnTo>
                    <a:pt x="119001" y="47550"/>
                  </a:lnTo>
                  <a:lnTo>
                    <a:pt x="119074" y="54430"/>
                  </a:lnTo>
                  <a:lnTo>
                    <a:pt x="118687" y="61275"/>
                  </a:lnTo>
                  <a:lnTo>
                    <a:pt x="117526" y="67902"/>
                  </a:lnTo>
                  <a:lnTo>
                    <a:pt x="115582" y="74330"/>
                  </a:lnTo>
                  <a:lnTo>
                    <a:pt x="114735" y="76268"/>
                  </a:lnTo>
                  <a:close/>
                </a:path>
                <a:path w="1294764" h="160654">
                  <a:moveTo>
                    <a:pt x="207158" y="160359"/>
                  </a:moveTo>
                  <a:lnTo>
                    <a:pt x="168077" y="149813"/>
                  </a:lnTo>
                  <a:lnTo>
                    <a:pt x="137653" y="116619"/>
                  </a:lnTo>
                  <a:lnTo>
                    <a:pt x="128826" y="79853"/>
                  </a:lnTo>
                  <a:lnTo>
                    <a:pt x="129457" y="69590"/>
                  </a:lnTo>
                  <a:lnTo>
                    <a:pt x="144494" y="32134"/>
                  </a:lnTo>
                  <a:lnTo>
                    <a:pt x="176735" y="6511"/>
                  </a:lnTo>
                  <a:lnTo>
                    <a:pt x="207810" y="217"/>
                  </a:lnTo>
                  <a:lnTo>
                    <a:pt x="214573" y="495"/>
                  </a:lnTo>
                  <a:lnTo>
                    <a:pt x="261843" y="22163"/>
                  </a:lnTo>
                  <a:lnTo>
                    <a:pt x="270343" y="32701"/>
                  </a:lnTo>
                  <a:lnTo>
                    <a:pt x="200712" y="32701"/>
                  </a:lnTo>
                  <a:lnTo>
                    <a:pt x="194700" y="34060"/>
                  </a:lnTo>
                  <a:lnTo>
                    <a:pt x="166869" y="68373"/>
                  </a:lnTo>
                  <a:lnTo>
                    <a:pt x="165982" y="86444"/>
                  </a:lnTo>
                  <a:lnTo>
                    <a:pt x="166887" y="92347"/>
                  </a:lnTo>
                  <a:lnTo>
                    <a:pt x="194936" y="126534"/>
                  </a:lnTo>
                  <a:lnTo>
                    <a:pt x="200857" y="127874"/>
                  </a:lnTo>
                  <a:lnTo>
                    <a:pt x="270623" y="127874"/>
                  </a:lnTo>
                  <a:lnTo>
                    <a:pt x="270417" y="128200"/>
                  </a:lnTo>
                  <a:lnTo>
                    <a:pt x="238305" y="154003"/>
                  </a:lnTo>
                  <a:lnTo>
                    <a:pt x="218043" y="159652"/>
                  </a:lnTo>
                  <a:lnTo>
                    <a:pt x="207158" y="160359"/>
                  </a:lnTo>
                  <a:close/>
                </a:path>
                <a:path w="1294764" h="160654">
                  <a:moveTo>
                    <a:pt x="270623" y="127874"/>
                  </a:moveTo>
                  <a:lnTo>
                    <a:pt x="214039" y="127874"/>
                  </a:lnTo>
                  <a:lnTo>
                    <a:pt x="220069" y="126498"/>
                  </a:lnTo>
                  <a:lnTo>
                    <a:pt x="230861" y="120993"/>
                  </a:lnTo>
                  <a:lnTo>
                    <a:pt x="248683" y="86444"/>
                  </a:lnTo>
                  <a:lnTo>
                    <a:pt x="248769" y="73697"/>
                  </a:lnTo>
                  <a:lnTo>
                    <a:pt x="247846" y="67812"/>
                  </a:lnTo>
                  <a:lnTo>
                    <a:pt x="219707" y="34005"/>
                  </a:lnTo>
                  <a:lnTo>
                    <a:pt x="213822" y="32701"/>
                  </a:lnTo>
                  <a:lnTo>
                    <a:pt x="270343" y="32701"/>
                  </a:lnTo>
                  <a:lnTo>
                    <a:pt x="285926" y="72538"/>
                  </a:lnTo>
                  <a:lnTo>
                    <a:pt x="285926" y="80505"/>
                  </a:lnTo>
                  <a:lnTo>
                    <a:pt x="285301" y="90724"/>
                  </a:lnTo>
                  <a:lnTo>
                    <a:pt x="283427" y="100631"/>
                  </a:lnTo>
                  <a:lnTo>
                    <a:pt x="280303" y="110226"/>
                  </a:lnTo>
                  <a:lnTo>
                    <a:pt x="275930" y="119508"/>
                  </a:lnTo>
                  <a:lnTo>
                    <a:pt x="270623" y="127874"/>
                  </a:lnTo>
                  <a:close/>
                </a:path>
                <a:path w="1294764" h="160654">
                  <a:moveTo>
                    <a:pt x="343559" y="159055"/>
                  </a:moveTo>
                  <a:lnTo>
                    <a:pt x="307055" y="159055"/>
                  </a:lnTo>
                  <a:lnTo>
                    <a:pt x="307055" y="1086"/>
                  </a:lnTo>
                  <a:lnTo>
                    <a:pt x="378325" y="1086"/>
                  </a:lnTo>
                  <a:lnTo>
                    <a:pt x="385353" y="1578"/>
                  </a:lnTo>
                  <a:lnTo>
                    <a:pt x="419729" y="23222"/>
                  </a:lnTo>
                  <a:lnTo>
                    <a:pt x="425258" y="33136"/>
                  </a:lnTo>
                  <a:lnTo>
                    <a:pt x="343559" y="33136"/>
                  </a:lnTo>
                  <a:lnTo>
                    <a:pt x="343559" y="76268"/>
                  </a:lnTo>
                  <a:lnTo>
                    <a:pt x="425365" y="76268"/>
                  </a:lnTo>
                  <a:lnTo>
                    <a:pt x="422924" y="81320"/>
                  </a:lnTo>
                  <a:lnTo>
                    <a:pt x="419118" y="87170"/>
                  </a:lnTo>
                  <a:lnTo>
                    <a:pt x="414708" y="92279"/>
                  </a:lnTo>
                  <a:lnTo>
                    <a:pt x="409693" y="96649"/>
                  </a:lnTo>
                  <a:lnTo>
                    <a:pt x="404074" y="100278"/>
                  </a:lnTo>
                  <a:lnTo>
                    <a:pt x="408701" y="108101"/>
                  </a:lnTo>
                  <a:lnTo>
                    <a:pt x="343559" y="108101"/>
                  </a:lnTo>
                  <a:lnTo>
                    <a:pt x="343559" y="159055"/>
                  </a:lnTo>
                  <a:close/>
                </a:path>
                <a:path w="1294764" h="160654">
                  <a:moveTo>
                    <a:pt x="425365" y="76268"/>
                  </a:moveTo>
                  <a:lnTo>
                    <a:pt x="381331" y="76268"/>
                  </a:lnTo>
                  <a:lnTo>
                    <a:pt x="385080" y="74204"/>
                  </a:lnTo>
                  <a:lnTo>
                    <a:pt x="391236" y="65947"/>
                  </a:lnTo>
                  <a:lnTo>
                    <a:pt x="392540" y="61530"/>
                  </a:lnTo>
                  <a:lnTo>
                    <a:pt x="392653" y="47915"/>
                  </a:lnTo>
                  <a:lnTo>
                    <a:pt x="391037" y="43186"/>
                  </a:lnTo>
                  <a:lnTo>
                    <a:pt x="384084" y="35146"/>
                  </a:lnTo>
                  <a:lnTo>
                    <a:pt x="380172" y="33136"/>
                  </a:lnTo>
                  <a:lnTo>
                    <a:pt x="425258" y="33136"/>
                  </a:lnTo>
                  <a:lnTo>
                    <a:pt x="426234" y="35231"/>
                  </a:lnTo>
                  <a:lnTo>
                    <a:pt x="428288" y="41515"/>
                  </a:lnTo>
                  <a:lnTo>
                    <a:pt x="429521" y="47915"/>
                  </a:lnTo>
                  <a:lnTo>
                    <a:pt x="429932" y="54430"/>
                  </a:lnTo>
                  <a:lnTo>
                    <a:pt x="429494" y="61530"/>
                  </a:lnTo>
                  <a:lnTo>
                    <a:pt x="428180" y="68378"/>
                  </a:lnTo>
                  <a:lnTo>
                    <a:pt x="425990" y="74974"/>
                  </a:lnTo>
                  <a:lnTo>
                    <a:pt x="425365" y="76268"/>
                  </a:lnTo>
                  <a:close/>
                </a:path>
                <a:path w="1294764" h="160654">
                  <a:moveTo>
                    <a:pt x="438840" y="159055"/>
                  </a:moveTo>
                  <a:lnTo>
                    <a:pt x="398533" y="159055"/>
                  </a:lnTo>
                  <a:lnTo>
                    <a:pt x="368222" y="108101"/>
                  </a:lnTo>
                  <a:lnTo>
                    <a:pt x="408701" y="108101"/>
                  </a:lnTo>
                  <a:lnTo>
                    <a:pt x="438840" y="159055"/>
                  </a:lnTo>
                  <a:close/>
                </a:path>
                <a:path w="1294764" h="160654">
                  <a:moveTo>
                    <a:pt x="629468" y="159055"/>
                  </a:moveTo>
                  <a:lnTo>
                    <a:pt x="518433" y="159055"/>
                  </a:lnTo>
                  <a:lnTo>
                    <a:pt x="518433" y="1086"/>
                  </a:lnTo>
                  <a:lnTo>
                    <a:pt x="627512" y="1086"/>
                  </a:lnTo>
                  <a:lnTo>
                    <a:pt x="627512" y="33136"/>
                  </a:lnTo>
                  <a:lnTo>
                    <a:pt x="554938" y="33136"/>
                  </a:lnTo>
                  <a:lnTo>
                    <a:pt x="554938" y="63774"/>
                  </a:lnTo>
                  <a:lnTo>
                    <a:pt x="617300" y="63774"/>
                  </a:lnTo>
                  <a:lnTo>
                    <a:pt x="617300" y="93434"/>
                  </a:lnTo>
                  <a:lnTo>
                    <a:pt x="554938" y="93434"/>
                  </a:lnTo>
                  <a:lnTo>
                    <a:pt x="554938" y="127005"/>
                  </a:lnTo>
                  <a:lnTo>
                    <a:pt x="629468" y="127005"/>
                  </a:lnTo>
                  <a:lnTo>
                    <a:pt x="629468" y="159055"/>
                  </a:lnTo>
                  <a:close/>
                </a:path>
                <a:path w="1294764" h="160654">
                  <a:moveTo>
                    <a:pt x="718917" y="160141"/>
                  </a:moveTo>
                  <a:lnTo>
                    <a:pt x="679836" y="149603"/>
                  </a:lnTo>
                  <a:lnTo>
                    <a:pt x="649412" y="116612"/>
                  </a:lnTo>
                  <a:lnTo>
                    <a:pt x="640584" y="79853"/>
                  </a:lnTo>
                  <a:lnTo>
                    <a:pt x="641216" y="69586"/>
                  </a:lnTo>
                  <a:lnTo>
                    <a:pt x="656253" y="32053"/>
                  </a:lnTo>
                  <a:lnTo>
                    <a:pt x="688493" y="6325"/>
                  </a:lnTo>
                  <a:lnTo>
                    <a:pt x="719569" y="0"/>
                  </a:lnTo>
                  <a:lnTo>
                    <a:pt x="727962" y="434"/>
                  </a:lnTo>
                  <a:lnTo>
                    <a:pt x="765159" y="15006"/>
                  </a:lnTo>
                  <a:lnTo>
                    <a:pt x="781945" y="32484"/>
                  </a:lnTo>
                  <a:lnTo>
                    <a:pt x="712471" y="32484"/>
                  </a:lnTo>
                  <a:lnTo>
                    <a:pt x="706459" y="33842"/>
                  </a:lnTo>
                  <a:lnTo>
                    <a:pt x="678628" y="68355"/>
                  </a:lnTo>
                  <a:lnTo>
                    <a:pt x="677741" y="86444"/>
                  </a:lnTo>
                  <a:lnTo>
                    <a:pt x="678646" y="92329"/>
                  </a:lnTo>
                  <a:lnTo>
                    <a:pt x="706694" y="126335"/>
                  </a:lnTo>
                  <a:lnTo>
                    <a:pt x="712616" y="127657"/>
                  </a:lnTo>
                  <a:lnTo>
                    <a:pt x="782328" y="127657"/>
                  </a:lnTo>
                  <a:lnTo>
                    <a:pt x="781870" y="128336"/>
                  </a:lnTo>
                  <a:lnTo>
                    <a:pt x="777259" y="133958"/>
                  </a:lnTo>
                  <a:lnTo>
                    <a:pt x="791905" y="150146"/>
                  </a:lnTo>
                  <a:lnTo>
                    <a:pt x="757377" y="150146"/>
                  </a:lnTo>
                  <a:lnTo>
                    <a:pt x="748251" y="154519"/>
                  </a:lnTo>
                  <a:lnTo>
                    <a:pt x="738799" y="157643"/>
                  </a:lnTo>
                  <a:lnTo>
                    <a:pt x="729021" y="159517"/>
                  </a:lnTo>
                  <a:lnTo>
                    <a:pt x="718917" y="160141"/>
                  </a:lnTo>
                  <a:close/>
                </a:path>
                <a:path w="1294764" h="160654">
                  <a:moveTo>
                    <a:pt x="792866" y="107666"/>
                  </a:moveTo>
                  <a:lnTo>
                    <a:pt x="753466" y="107666"/>
                  </a:lnTo>
                  <a:lnTo>
                    <a:pt x="756556" y="101446"/>
                  </a:lnTo>
                  <a:lnTo>
                    <a:pt x="758762" y="94737"/>
                  </a:lnTo>
                  <a:lnTo>
                    <a:pt x="760032" y="87839"/>
                  </a:lnTo>
                  <a:lnTo>
                    <a:pt x="760149" y="86444"/>
                  </a:lnTo>
                  <a:lnTo>
                    <a:pt x="760490" y="80505"/>
                  </a:lnTo>
                  <a:lnTo>
                    <a:pt x="760426" y="73043"/>
                  </a:lnTo>
                  <a:lnTo>
                    <a:pt x="742113" y="39093"/>
                  </a:lnTo>
                  <a:lnTo>
                    <a:pt x="725581" y="32484"/>
                  </a:lnTo>
                  <a:lnTo>
                    <a:pt x="781945" y="32484"/>
                  </a:lnTo>
                  <a:lnTo>
                    <a:pt x="797328" y="73043"/>
                  </a:lnTo>
                  <a:lnTo>
                    <a:pt x="797684" y="80505"/>
                  </a:lnTo>
                  <a:lnTo>
                    <a:pt x="797352" y="87839"/>
                  </a:lnTo>
                  <a:lnTo>
                    <a:pt x="796353" y="95063"/>
                  </a:lnTo>
                  <a:lnTo>
                    <a:pt x="794659" y="102271"/>
                  </a:lnTo>
                  <a:lnTo>
                    <a:pt x="792866" y="107666"/>
                  </a:lnTo>
                  <a:close/>
                </a:path>
                <a:path w="1294764" h="160654">
                  <a:moveTo>
                    <a:pt x="782328" y="127657"/>
                  </a:moveTo>
                  <a:lnTo>
                    <a:pt x="724494" y="127657"/>
                  </a:lnTo>
                  <a:lnTo>
                    <a:pt x="729709" y="126715"/>
                  </a:lnTo>
                  <a:lnTo>
                    <a:pt x="734779" y="124832"/>
                  </a:lnTo>
                  <a:lnTo>
                    <a:pt x="709356" y="96802"/>
                  </a:lnTo>
                  <a:lnTo>
                    <a:pt x="743688" y="96802"/>
                  </a:lnTo>
                  <a:lnTo>
                    <a:pt x="753466" y="107666"/>
                  </a:lnTo>
                  <a:lnTo>
                    <a:pt x="792866" y="107666"/>
                  </a:lnTo>
                  <a:lnTo>
                    <a:pt x="792361" y="109187"/>
                  </a:lnTo>
                  <a:lnTo>
                    <a:pt x="789420" y="115950"/>
                  </a:lnTo>
                  <a:lnTo>
                    <a:pt x="785923" y="122333"/>
                  </a:lnTo>
                  <a:lnTo>
                    <a:pt x="782328" y="127657"/>
                  </a:lnTo>
                  <a:close/>
                </a:path>
                <a:path w="1294764" h="160654">
                  <a:moveTo>
                    <a:pt x="799966" y="159055"/>
                  </a:moveTo>
                  <a:lnTo>
                    <a:pt x="765634" y="159055"/>
                  </a:lnTo>
                  <a:lnTo>
                    <a:pt x="757377" y="150146"/>
                  </a:lnTo>
                  <a:lnTo>
                    <a:pt x="791905" y="150146"/>
                  </a:lnTo>
                  <a:lnTo>
                    <a:pt x="799966" y="159055"/>
                  </a:lnTo>
                  <a:close/>
                </a:path>
                <a:path w="1294764" h="160654">
                  <a:moveTo>
                    <a:pt x="884491" y="160359"/>
                  </a:moveTo>
                  <a:lnTo>
                    <a:pt x="843261" y="149476"/>
                  </a:lnTo>
                  <a:lnTo>
                    <a:pt x="818399" y="113442"/>
                  </a:lnTo>
                  <a:lnTo>
                    <a:pt x="814416" y="90283"/>
                  </a:lnTo>
                  <a:lnTo>
                    <a:pt x="814416" y="1086"/>
                  </a:lnTo>
                  <a:lnTo>
                    <a:pt x="850920" y="1086"/>
                  </a:lnTo>
                  <a:lnTo>
                    <a:pt x="850920" y="88110"/>
                  </a:lnTo>
                  <a:lnTo>
                    <a:pt x="851536" y="93923"/>
                  </a:lnTo>
                  <a:lnTo>
                    <a:pt x="873355" y="126625"/>
                  </a:lnTo>
                  <a:lnTo>
                    <a:pt x="878552" y="127874"/>
                  </a:lnTo>
                  <a:lnTo>
                    <a:pt x="943984" y="127874"/>
                  </a:lnTo>
                  <a:lnTo>
                    <a:pt x="941787" y="131775"/>
                  </a:lnTo>
                  <a:lnTo>
                    <a:pt x="908865" y="156936"/>
                  </a:lnTo>
                  <a:lnTo>
                    <a:pt x="893139" y="159978"/>
                  </a:lnTo>
                  <a:lnTo>
                    <a:pt x="884491" y="160359"/>
                  </a:lnTo>
                  <a:close/>
                </a:path>
                <a:path w="1294764" h="160654">
                  <a:moveTo>
                    <a:pt x="943984" y="127874"/>
                  </a:moveTo>
                  <a:lnTo>
                    <a:pt x="890503" y="127874"/>
                  </a:lnTo>
                  <a:lnTo>
                    <a:pt x="895754" y="126588"/>
                  </a:lnTo>
                  <a:lnTo>
                    <a:pt x="904735" y="121446"/>
                  </a:lnTo>
                  <a:lnTo>
                    <a:pt x="918062" y="1086"/>
                  </a:lnTo>
                  <a:lnTo>
                    <a:pt x="954567" y="1086"/>
                  </a:lnTo>
                  <a:lnTo>
                    <a:pt x="954567" y="81809"/>
                  </a:lnTo>
                  <a:lnTo>
                    <a:pt x="954370" y="87965"/>
                  </a:lnTo>
                  <a:lnTo>
                    <a:pt x="945169" y="125769"/>
                  </a:lnTo>
                  <a:lnTo>
                    <a:pt x="943984" y="127874"/>
                  </a:lnTo>
                  <a:close/>
                </a:path>
                <a:path w="1294764" h="160654">
                  <a:moveTo>
                    <a:pt x="1017746" y="159055"/>
                  </a:moveTo>
                  <a:lnTo>
                    <a:pt x="981241" y="159055"/>
                  </a:lnTo>
                  <a:lnTo>
                    <a:pt x="981241" y="1086"/>
                  </a:lnTo>
                  <a:lnTo>
                    <a:pt x="1017746" y="1086"/>
                  </a:lnTo>
                  <a:lnTo>
                    <a:pt x="1017746" y="159055"/>
                  </a:lnTo>
                  <a:close/>
                </a:path>
                <a:path w="1294764" h="160654">
                  <a:moveTo>
                    <a:pt x="1084497" y="159055"/>
                  </a:moveTo>
                  <a:lnTo>
                    <a:pt x="1047992" y="159055"/>
                  </a:lnTo>
                  <a:lnTo>
                    <a:pt x="1047992" y="1086"/>
                  </a:lnTo>
                  <a:lnTo>
                    <a:pt x="1122703" y="1086"/>
                  </a:lnTo>
                  <a:lnTo>
                    <a:pt x="1129584" y="2643"/>
                  </a:lnTo>
                  <a:lnTo>
                    <a:pt x="1160548" y="28627"/>
                  </a:lnTo>
                  <a:lnTo>
                    <a:pt x="1162382" y="33136"/>
                  </a:lnTo>
                  <a:lnTo>
                    <a:pt x="1084497" y="33136"/>
                  </a:lnTo>
                  <a:lnTo>
                    <a:pt x="1084497" y="76268"/>
                  </a:lnTo>
                  <a:lnTo>
                    <a:pt x="1162728" y="76268"/>
                  </a:lnTo>
                  <a:lnTo>
                    <a:pt x="1160874" y="80505"/>
                  </a:lnTo>
                  <a:lnTo>
                    <a:pt x="1130481" y="106172"/>
                  </a:lnTo>
                  <a:lnTo>
                    <a:pt x="1116547" y="108101"/>
                  </a:lnTo>
                  <a:lnTo>
                    <a:pt x="1084497" y="108101"/>
                  </a:lnTo>
                  <a:lnTo>
                    <a:pt x="1084497" y="159055"/>
                  </a:lnTo>
                  <a:close/>
                </a:path>
                <a:path w="1294764" h="160654">
                  <a:moveTo>
                    <a:pt x="1162728" y="76268"/>
                  </a:moveTo>
                  <a:lnTo>
                    <a:pt x="1118865" y="76268"/>
                  </a:lnTo>
                  <a:lnTo>
                    <a:pt x="1122627" y="74312"/>
                  </a:lnTo>
                  <a:lnTo>
                    <a:pt x="1128624" y="66580"/>
                  </a:lnTo>
                  <a:lnTo>
                    <a:pt x="1130117" y="61275"/>
                  </a:lnTo>
                  <a:lnTo>
                    <a:pt x="1130127" y="47550"/>
                  </a:lnTo>
                  <a:lnTo>
                    <a:pt x="1128425" y="42280"/>
                  </a:lnTo>
                  <a:lnTo>
                    <a:pt x="1121617" y="34965"/>
                  </a:lnTo>
                  <a:lnTo>
                    <a:pt x="1117597" y="33136"/>
                  </a:lnTo>
                  <a:lnTo>
                    <a:pt x="1162382" y="33136"/>
                  </a:lnTo>
                  <a:lnTo>
                    <a:pt x="1165763" y="41447"/>
                  </a:lnTo>
                  <a:lnTo>
                    <a:pt x="1166993" y="47550"/>
                  </a:lnTo>
                  <a:lnTo>
                    <a:pt x="1167067" y="54430"/>
                  </a:lnTo>
                  <a:lnTo>
                    <a:pt x="1166679" y="61275"/>
                  </a:lnTo>
                  <a:lnTo>
                    <a:pt x="1165518" y="67902"/>
                  </a:lnTo>
                  <a:lnTo>
                    <a:pt x="1163575" y="74330"/>
                  </a:lnTo>
                  <a:lnTo>
                    <a:pt x="1162728" y="76268"/>
                  </a:lnTo>
                  <a:close/>
                </a:path>
                <a:path w="1294764" h="160654">
                  <a:moveTo>
                    <a:pt x="1294754" y="159055"/>
                  </a:moveTo>
                  <a:lnTo>
                    <a:pt x="1183720" y="159055"/>
                  </a:lnTo>
                  <a:lnTo>
                    <a:pt x="1183720" y="1086"/>
                  </a:lnTo>
                  <a:lnTo>
                    <a:pt x="1292799" y="1086"/>
                  </a:lnTo>
                  <a:lnTo>
                    <a:pt x="1292799" y="33136"/>
                  </a:lnTo>
                  <a:lnTo>
                    <a:pt x="1220224" y="33136"/>
                  </a:lnTo>
                  <a:lnTo>
                    <a:pt x="1220224" y="63774"/>
                  </a:lnTo>
                  <a:lnTo>
                    <a:pt x="1282586" y="63774"/>
                  </a:lnTo>
                  <a:lnTo>
                    <a:pt x="1282586" y="93434"/>
                  </a:lnTo>
                  <a:lnTo>
                    <a:pt x="1220224" y="93434"/>
                  </a:lnTo>
                  <a:lnTo>
                    <a:pt x="1220224" y="127005"/>
                  </a:lnTo>
                  <a:lnTo>
                    <a:pt x="1294754" y="127005"/>
                  </a:lnTo>
                  <a:lnTo>
                    <a:pt x="1294754" y="159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FDE20CE7-D0EF-739B-3176-8445EA2EB562}"/>
                </a:ext>
              </a:extLst>
            </p:cNvPr>
            <p:cNvSpPr/>
            <p:nvPr/>
          </p:nvSpPr>
          <p:spPr>
            <a:xfrm>
              <a:off x="8133461" y="4076339"/>
              <a:ext cx="1922780" cy="160655"/>
            </a:xfrm>
            <a:custGeom>
              <a:avLst/>
              <a:gdLst/>
              <a:ahLst/>
              <a:cxnLst/>
              <a:rect l="l" t="t" r="r" b="b"/>
              <a:pathLst>
                <a:path w="1922779" h="160654">
                  <a:moveTo>
                    <a:pt x="77898" y="160141"/>
                  </a:moveTo>
                  <a:lnTo>
                    <a:pt x="39407" y="149274"/>
                  </a:lnTo>
                  <a:lnTo>
                    <a:pt x="8983" y="115529"/>
                  </a:lnTo>
                  <a:lnTo>
                    <a:pt x="0" y="78549"/>
                  </a:lnTo>
                  <a:lnTo>
                    <a:pt x="45" y="70564"/>
                  </a:lnTo>
                  <a:lnTo>
                    <a:pt x="18143" y="27686"/>
                  </a:lnTo>
                  <a:lnTo>
                    <a:pt x="51877" y="4508"/>
                  </a:lnTo>
                  <a:lnTo>
                    <a:pt x="79201" y="0"/>
                  </a:lnTo>
                  <a:lnTo>
                    <a:pt x="89699" y="583"/>
                  </a:lnTo>
                  <a:lnTo>
                    <a:pt x="125226" y="14415"/>
                  </a:lnTo>
                  <a:lnTo>
                    <a:pt x="141011" y="32484"/>
                  </a:lnTo>
                  <a:lnTo>
                    <a:pt x="72900" y="32484"/>
                  </a:lnTo>
                  <a:lnTo>
                    <a:pt x="67902" y="33390"/>
                  </a:lnTo>
                  <a:lnTo>
                    <a:pt x="39781" y="61655"/>
                  </a:lnTo>
                  <a:lnTo>
                    <a:pt x="37156" y="75145"/>
                  </a:lnTo>
                  <a:lnTo>
                    <a:pt x="37156" y="88255"/>
                  </a:lnTo>
                  <a:lnTo>
                    <a:pt x="63285" y="125411"/>
                  </a:lnTo>
                  <a:lnTo>
                    <a:pt x="70582" y="127657"/>
                  </a:lnTo>
                  <a:lnTo>
                    <a:pt x="142267" y="127657"/>
                  </a:lnTo>
                  <a:lnTo>
                    <a:pt x="140984" y="130880"/>
                  </a:lnTo>
                  <a:lnTo>
                    <a:pt x="104570" y="155959"/>
                  </a:lnTo>
                  <a:lnTo>
                    <a:pt x="84617" y="159880"/>
                  </a:lnTo>
                  <a:lnTo>
                    <a:pt x="77898" y="160141"/>
                  </a:lnTo>
                  <a:close/>
                </a:path>
                <a:path w="1922779" h="160654">
                  <a:moveTo>
                    <a:pt x="114185" y="53996"/>
                  </a:moveTo>
                  <a:lnTo>
                    <a:pt x="81809" y="32484"/>
                  </a:lnTo>
                  <a:lnTo>
                    <a:pt x="141011" y="32484"/>
                  </a:lnTo>
                  <a:lnTo>
                    <a:pt x="142215" y="34440"/>
                  </a:lnTo>
                  <a:lnTo>
                    <a:pt x="114185" y="53996"/>
                  </a:lnTo>
                  <a:close/>
                </a:path>
                <a:path w="1922779" h="160654">
                  <a:moveTo>
                    <a:pt x="142267" y="127657"/>
                  </a:moveTo>
                  <a:lnTo>
                    <a:pt x="83475" y="127657"/>
                  </a:lnTo>
                  <a:lnTo>
                    <a:pt x="88020" y="126969"/>
                  </a:lnTo>
                  <a:lnTo>
                    <a:pt x="96784" y="124216"/>
                  </a:lnTo>
                  <a:lnTo>
                    <a:pt x="101003" y="121844"/>
                  </a:lnTo>
                  <a:lnTo>
                    <a:pt x="109115" y="115108"/>
                  </a:lnTo>
                  <a:lnTo>
                    <a:pt x="112157" y="110925"/>
                  </a:lnTo>
                  <a:lnTo>
                    <a:pt x="114185" y="105928"/>
                  </a:lnTo>
                  <a:lnTo>
                    <a:pt x="143953" y="123420"/>
                  </a:lnTo>
                  <a:lnTo>
                    <a:pt x="142267" y="127657"/>
                  </a:lnTo>
                  <a:close/>
                </a:path>
                <a:path w="1922779" h="160654">
                  <a:moveTo>
                    <a:pt x="231860" y="160141"/>
                  </a:moveTo>
                  <a:lnTo>
                    <a:pt x="192778" y="149596"/>
                  </a:lnTo>
                  <a:lnTo>
                    <a:pt x="162354" y="116402"/>
                  </a:lnTo>
                  <a:lnTo>
                    <a:pt x="153527" y="79636"/>
                  </a:lnTo>
                  <a:lnTo>
                    <a:pt x="154159" y="69372"/>
                  </a:lnTo>
                  <a:lnTo>
                    <a:pt x="169196" y="31917"/>
                  </a:lnTo>
                  <a:lnTo>
                    <a:pt x="201436" y="6294"/>
                  </a:lnTo>
                  <a:lnTo>
                    <a:pt x="232512" y="0"/>
                  </a:lnTo>
                  <a:lnTo>
                    <a:pt x="239275" y="278"/>
                  </a:lnTo>
                  <a:lnTo>
                    <a:pt x="286544" y="21946"/>
                  </a:lnTo>
                  <a:lnTo>
                    <a:pt x="295045" y="32484"/>
                  </a:lnTo>
                  <a:lnTo>
                    <a:pt x="225413" y="32484"/>
                  </a:lnTo>
                  <a:lnTo>
                    <a:pt x="219402" y="33842"/>
                  </a:lnTo>
                  <a:lnTo>
                    <a:pt x="191571" y="68156"/>
                  </a:lnTo>
                  <a:lnTo>
                    <a:pt x="190684" y="86227"/>
                  </a:lnTo>
                  <a:lnTo>
                    <a:pt x="191589" y="92130"/>
                  </a:lnTo>
                  <a:lnTo>
                    <a:pt x="219637" y="126317"/>
                  </a:lnTo>
                  <a:lnTo>
                    <a:pt x="225558" y="127657"/>
                  </a:lnTo>
                  <a:lnTo>
                    <a:pt x="295325" y="127657"/>
                  </a:lnTo>
                  <a:lnTo>
                    <a:pt x="295118" y="127983"/>
                  </a:lnTo>
                  <a:lnTo>
                    <a:pt x="263007" y="153786"/>
                  </a:lnTo>
                  <a:lnTo>
                    <a:pt x="242745" y="159435"/>
                  </a:lnTo>
                  <a:lnTo>
                    <a:pt x="231860" y="160141"/>
                  </a:lnTo>
                  <a:close/>
                </a:path>
                <a:path w="1922779" h="160654">
                  <a:moveTo>
                    <a:pt x="295325" y="127657"/>
                  </a:moveTo>
                  <a:lnTo>
                    <a:pt x="238741" y="127657"/>
                  </a:lnTo>
                  <a:lnTo>
                    <a:pt x="244770" y="126281"/>
                  </a:lnTo>
                  <a:lnTo>
                    <a:pt x="255562" y="120776"/>
                  </a:lnTo>
                  <a:lnTo>
                    <a:pt x="273384" y="86227"/>
                  </a:lnTo>
                  <a:lnTo>
                    <a:pt x="273471" y="73479"/>
                  </a:lnTo>
                  <a:lnTo>
                    <a:pt x="272547" y="67594"/>
                  </a:lnTo>
                  <a:lnTo>
                    <a:pt x="244408" y="33788"/>
                  </a:lnTo>
                  <a:lnTo>
                    <a:pt x="238523" y="32484"/>
                  </a:lnTo>
                  <a:lnTo>
                    <a:pt x="295045" y="32484"/>
                  </a:lnTo>
                  <a:lnTo>
                    <a:pt x="301157" y="41484"/>
                  </a:lnTo>
                  <a:lnTo>
                    <a:pt x="304651" y="48781"/>
                  </a:lnTo>
                  <a:lnTo>
                    <a:pt x="309432" y="64426"/>
                  </a:lnTo>
                  <a:lnTo>
                    <a:pt x="310627" y="72320"/>
                  </a:lnTo>
                  <a:lnTo>
                    <a:pt x="310627" y="80288"/>
                  </a:lnTo>
                  <a:lnTo>
                    <a:pt x="310002" y="90507"/>
                  </a:lnTo>
                  <a:lnTo>
                    <a:pt x="308128" y="100414"/>
                  </a:lnTo>
                  <a:lnTo>
                    <a:pt x="305005" y="110009"/>
                  </a:lnTo>
                  <a:lnTo>
                    <a:pt x="300632" y="119291"/>
                  </a:lnTo>
                  <a:lnTo>
                    <a:pt x="295325" y="127657"/>
                  </a:lnTo>
                  <a:close/>
                </a:path>
                <a:path w="1922779" h="160654">
                  <a:moveTo>
                    <a:pt x="368261" y="158838"/>
                  </a:moveTo>
                  <a:lnTo>
                    <a:pt x="331756" y="158838"/>
                  </a:lnTo>
                  <a:lnTo>
                    <a:pt x="331756" y="869"/>
                  </a:lnTo>
                  <a:lnTo>
                    <a:pt x="371411" y="869"/>
                  </a:lnTo>
                  <a:lnTo>
                    <a:pt x="403101" y="64752"/>
                  </a:lnTo>
                  <a:lnTo>
                    <a:pt x="368261" y="64752"/>
                  </a:lnTo>
                  <a:lnTo>
                    <a:pt x="368261" y="158838"/>
                  </a:lnTo>
                  <a:close/>
                </a:path>
                <a:path w="1922779" h="160654">
                  <a:moveTo>
                    <a:pt x="447087" y="83438"/>
                  </a:moveTo>
                  <a:lnTo>
                    <a:pt x="412370" y="83438"/>
                  </a:lnTo>
                  <a:lnTo>
                    <a:pt x="453547" y="869"/>
                  </a:lnTo>
                  <a:lnTo>
                    <a:pt x="492876" y="869"/>
                  </a:lnTo>
                  <a:lnTo>
                    <a:pt x="492876" y="64752"/>
                  </a:lnTo>
                  <a:lnTo>
                    <a:pt x="456371" y="64752"/>
                  </a:lnTo>
                  <a:lnTo>
                    <a:pt x="447087" y="83438"/>
                  </a:lnTo>
                  <a:close/>
                </a:path>
                <a:path w="1922779" h="160654">
                  <a:moveTo>
                    <a:pt x="422366" y="133198"/>
                  </a:moveTo>
                  <a:lnTo>
                    <a:pt x="402266" y="133198"/>
                  </a:lnTo>
                  <a:lnTo>
                    <a:pt x="368261" y="64752"/>
                  </a:lnTo>
                  <a:lnTo>
                    <a:pt x="403101" y="64752"/>
                  </a:lnTo>
                  <a:lnTo>
                    <a:pt x="412370" y="83438"/>
                  </a:lnTo>
                  <a:lnTo>
                    <a:pt x="447087" y="83438"/>
                  </a:lnTo>
                  <a:lnTo>
                    <a:pt x="422366" y="133198"/>
                  </a:lnTo>
                  <a:close/>
                </a:path>
                <a:path w="1922779" h="160654">
                  <a:moveTo>
                    <a:pt x="492876" y="158838"/>
                  </a:moveTo>
                  <a:lnTo>
                    <a:pt x="456371" y="158838"/>
                  </a:lnTo>
                  <a:lnTo>
                    <a:pt x="456371" y="64752"/>
                  </a:lnTo>
                  <a:lnTo>
                    <a:pt x="492876" y="64752"/>
                  </a:lnTo>
                  <a:lnTo>
                    <a:pt x="492876" y="158838"/>
                  </a:lnTo>
                  <a:close/>
                </a:path>
                <a:path w="1922779" h="160654">
                  <a:moveTo>
                    <a:pt x="559614" y="158838"/>
                  </a:moveTo>
                  <a:lnTo>
                    <a:pt x="523109" y="158838"/>
                  </a:lnTo>
                  <a:lnTo>
                    <a:pt x="523109" y="869"/>
                  </a:lnTo>
                  <a:lnTo>
                    <a:pt x="597820" y="869"/>
                  </a:lnTo>
                  <a:lnTo>
                    <a:pt x="604701" y="2426"/>
                  </a:lnTo>
                  <a:lnTo>
                    <a:pt x="635665" y="28410"/>
                  </a:lnTo>
                  <a:lnTo>
                    <a:pt x="637499" y="32919"/>
                  </a:lnTo>
                  <a:lnTo>
                    <a:pt x="559614" y="32919"/>
                  </a:lnTo>
                  <a:lnTo>
                    <a:pt x="559614" y="76051"/>
                  </a:lnTo>
                  <a:lnTo>
                    <a:pt x="637845" y="76051"/>
                  </a:lnTo>
                  <a:lnTo>
                    <a:pt x="635991" y="80288"/>
                  </a:lnTo>
                  <a:lnTo>
                    <a:pt x="605598" y="105955"/>
                  </a:lnTo>
                  <a:lnTo>
                    <a:pt x="591664" y="107883"/>
                  </a:lnTo>
                  <a:lnTo>
                    <a:pt x="559614" y="107883"/>
                  </a:lnTo>
                  <a:lnTo>
                    <a:pt x="559614" y="158838"/>
                  </a:lnTo>
                  <a:close/>
                </a:path>
                <a:path w="1922779" h="160654">
                  <a:moveTo>
                    <a:pt x="637845" y="76051"/>
                  </a:moveTo>
                  <a:lnTo>
                    <a:pt x="593982" y="76051"/>
                  </a:lnTo>
                  <a:lnTo>
                    <a:pt x="597744" y="74095"/>
                  </a:lnTo>
                  <a:lnTo>
                    <a:pt x="603742" y="66363"/>
                  </a:lnTo>
                  <a:lnTo>
                    <a:pt x="605234" y="61058"/>
                  </a:lnTo>
                  <a:lnTo>
                    <a:pt x="605245" y="47332"/>
                  </a:lnTo>
                  <a:lnTo>
                    <a:pt x="603542" y="42063"/>
                  </a:lnTo>
                  <a:lnTo>
                    <a:pt x="596734" y="34748"/>
                  </a:lnTo>
                  <a:lnTo>
                    <a:pt x="592714" y="32919"/>
                  </a:lnTo>
                  <a:lnTo>
                    <a:pt x="637499" y="32919"/>
                  </a:lnTo>
                  <a:lnTo>
                    <a:pt x="640880" y="41230"/>
                  </a:lnTo>
                  <a:lnTo>
                    <a:pt x="642111" y="47332"/>
                  </a:lnTo>
                  <a:lnTo>
                    <a:pt x="642184" y="54213"/>
                  </a:lnTo>
                  <a:lnTo>
                    <a:pt x="641797" y="61058"/>
                  </a:lnTo>
                  <a:lnTo>
                    <a:pt x="640635" y="67685"/>
                  </a:lnTo>
                  <a:lnTo>
                    <a:pt x="638692" y="74113"/>
                  </a:lnTo>
                  <a:lnTo>
                    <a:pt x="637845" y="76051"/>
                  </a:lnTo>
                  <a:close/>
                </a:path>
                <a:path w="1922779" h="160654">
                  <a:moveTo>
                    <a:pt x="730268" y="160141"/>
                  </a:moveTo>
                  <a:lnTo>
                    <a:pt x="691187" y="149596"/>
                  </a:lnTo>
                  <a:lnTo>
                    <a:pt x="660763" y="116402"/>
                  </a:lnTo>
                  <a:lnTo>
                    <a:pt x="651936" y="79636"/>
                  </a:lnTo>
                  <a:lnTo>
                    <a:pt x="652567" y="69372"/>
                  </a:lnTo>
                  <a:lnTo>
                    <a:pt x="667604" y="31917"/>
                  </a:lnTo>
                  <a:lnTo>
                    <a:pt x="699844" y="6294"/>
                  </a:lnTo>
                  <a:lnTo>
                    <a:pt x="730920" y="0"/>
                  </a:lnTo>
                  <a:lnTo>
                    <a:pt x="737683" y="278"/>
                  </a:lnTo>
                  <a:lnTo>
                    <a:pt x="784953" y="21946"/>
                  </a:lnTo>
                  <a:lnTo>
                    <a:pt x="793453" y="32484"/>
                  </a:lnTo>
                  <a:lnTo>
                    <a:pt x="723822" y="32484"/>
                  </a:lnTo>
                  <a:lnTo>
                    <a:pt x="717810" y="33842"/>
                  </a:lnTo>
                  <a:lnTo>
                    <a:pt x="689979" y="68156"/>
                  </a:lnTo>
                  <a:lnTo>
                    <a:pt x="689092" y="86227"/>
                  </a:lnTo>
                  <a:lnTo>
                    <a:pt x="689997" y="92130"/>
                  </a:lnTo>
                  <a:lnTo>
                    <a:pt x="718046" y="126317"/>
                  </a:lnTo>
                  <a:lnTo>
                    <a:pt x="723967" y="127657"/>
                  </a:lnTo>
                  <a:lnTo>
                    <a:pt x="793733" y="127657"/>
                  </a:lnTo>
                  <a:lnTo>
                    <a:pt x="793526" y="127983"/>
                  </a:lnTo>
                  <a:lnTo>
                    <a:pt x="761415" y="153786"/>
                  </a:lnTo>
                  <a:lnTo>
                    <a:pt x="741153" y="159435"/>
                  </a:lnTo>
                  <a:lnTo>
                    <a:pt x="730268" y="160141"/>
                  </a:lnTo>
                  <a:close/>
                </a:path>
                <a:path w="1922779" h="160654">
                  <a:moveTo>
                    <a:pt x="793733" y="127657"/>
                  </a:moveTo>
                  <a:lnTo>
                    <a:pt x="737149" y="127657"/>
                  </a:lnTo>
                  <a:lnTo>
                    <a:pt x="743179" y="126281"/>
                  </a:lnTo>
                  <a:lnTo>
                    <a:pt x="753971" y="120776"/>
                  </a:lnTo>
                  <a:lnTo>
                    <a:pt x="771793" y="86227"/>
                  </a:lnTo>
                  <a:lnTo>
                    <a:pt x="771879" y="73479"/>
                  </a:lnTo>
                  <a:lnTo>
                    <a:pt x="770956" y="67594"/>
                  </a:lnTo>
                  <a:lnTo>
                    <a:pt x="742817" y="33788"/>
                  </a:lnTo>
                  <a:lnTo>
                    <a:pt x="736932" y="32484"/>
                  </a:lnTo>
                  <a:lnTo>
                    <a:pt x="793453" y="32484"/>
                  </a:lnTo>
                  <a:lnTo>
                    <a:pt x="799565" y="41484"/>
                  </a:lnTo>
                  <a:lnTo>
                    <a:pt x="803060" y="48781"/>
                  </a:lnTo>
                  <a:lnTo>
                    <a:pt x="807840" y="64426"/>
                  </a:lnTo>
                  <a:lnTo>
                    <a:pt x="809035" y="72320"/>
                  </a:lnTo>
                  <a:lnTo>
                    <a:pt x="809035" y="80288"/>
                  </a:lnTo>
                  <a:lnTo>
                    <a:pt x="808411" y="90507"/>
                  </a:lnTo>
                  <a:lnTo>
                    <a:pt x="806537" y="100414"/>
                  </a:lnTo>
                  <a:lnTo>
                    <a:pt x="803413" y="110009"/>
                  </a:lnTo>
                  <a:lnTo>
                    <a:pt x="799040" y="119291"/>
                  </a:lnTo>
                  <a:lnTo>
                    <a:pt x="793733" y="127657"/>
                  </a:lnTo>
                  <a:close/>
                </a:path>
                <a:path w="1922779" h="160654">
                  <a:moveTo>
                    <a:pt x="866669" y="158838"/>
                  </a:moveTo>
                  <a:lnTo>
                    <a:pt x="830165" y="158838"/>
                  </a:lnTo>
                  <a:lnTo>
                    <a:pt x="830165" y="869"/>
                  </a:lnTo>
                  <a:lnTo>
                    <a:pt x="859173" y="869"/>
                  </a:lnTo>
                  <a:lnTo>
                    <a:pt x="912388" y="68554"/>
                  </a:lnTo>
                  <a:lnTo>
                    <a:pt x="866669" y="68554"/>
                  </a:lnTo>
                  <a:lnTo>
                    <a:pt x="866669" y="158838"/>
                  </a:lnTo>
                  <a:close/>
                </a:path>
                <a:path w="1922779" h="160654">
                  <a:moveTo>
                    <a:pt x="968795" y="93868"/>
                  </a:moveTo>
                  <a:lnTo>
                    <a:pt x="932290" y="93868"/>
                  </a:lnTo>
                  <a:lnTo>
                    <a:pt x="932290" y="869"/>
                  </a:lnTo>
                  <a:lnTo>
                    <a:pt x="968795" y="869"/>
                  </a:lnTo>
                  <a:lnTo>
                    <a:pt x="968795" y="93868"/>
                  </a:lnTo>
                  <a:close/>
                </a:path>
                <a:path w="1922779" h="160654">
                  <a:moveTo>
                    <a:pt x="968795" y="158838"/>
                  </a:moveTo>
                  <a:lnTo>
                    <a:pt x="939026" y="158838"/>
                  </a:lnTo>
                  <a:lnTo>
                    <a:pt x="866669" y="68554"/>
                  </a:lnTo>
                  <a:lnTo>
                    <a:pt x="912388" y="68554"/>
                  </a:lnTo>
                  <a:lnTo>
                    <a:pt x="932290" y="93868"/>
                  </a:lnTo>
                  <a:lnTo>
                    <a:pt x="968795" y="93868"/>
                  </a:lnTo>
                  <a:lnTo>
                    <a:pt x="968795" y="158838"/>
                  </a:lnTo>
                  <a:close/>
                </a:path>
                <a:path w="1922779" h="160654">
                  <a:moveTo>
                    <a:pt x="1110302" y="158838"/>
                  </a:moveTo>
                  <a:lnTo>
                    <a:pt x="999267" y="158838"/>
                  </a:lnTo>
                  <a:lnTo>
                    <a:pt x="999267" y="869"/>
                  </a:lnTo>
                  <a:lnTo>
                    <a:pt x="1108346" y="869"/>
                  </a:lnTo>
                  <a:lnTo>
                    <a:pt x="1108346" y="32919"/>
                  </a:lnTo>
                  <a:lnTo>
                    <a:pt x="1035772" y="32919"/>
                  </a:lnTo>
                  <a:lnTo>
                    <a:pt x="1035772" y="63556"/>
                  </a:lnTo>
                  <a:lnTo>
                    <a:pt x="1098134" y="63556"/>
                  </a:lnTo>
                  <a:lnTo>
                    <a:pt x="1098134" y="93216"/>
                  </a:lnTo>
                  <a:lnTo>
                    <a:pt x="1035772" y="93216"/>
                  </a:lnTo>
                  <a:lnTo>
                    <a:pt x="1035772" y="126788"/>
                  </a:lnTo>
                  <a:lnTo>
                    <a:pt x="1110302" y="126788"/>
                  </a:lnTo>
                  <a:lnTo>
                    <a:pt x="1110302" y="158838"/>
                  </a:lnTo>
                  <a:close/>
                </a:path>
                <a:path w="1922779" h="160654">
                  <a:moveTo>
                    <a:pt x="1169274" y="158838"/>
                  </a:moveTo>
                  <a:lnTo>
                    <a:pt x="1132770" y="158838"/>
                  </a:lnTo>
                  <a:lnTo>
                    <a:pt x="1132770" y="869"/>
                  </a:lnTo>
                  <a:lnTo>
                    <a:pt x="1161778" y="869"/>
                  </a:lnTo>
                  <a:lnTo>
                    <a:pt x="1214993" y="68554"/>
                  </a:lnTo>
                  <a:lnTo>
                    <a:pt x="1169274" y="68554"/>
                  </a:lnTo>
                  <a:lnTo>
                    <a:pt x="1169274" y="158838"/>
                  </a:lnTo>
                  <a:close/>
                </a:path>
                <a:path w="1922779" h="160654">
                  <a:moveTo>
                    <a:pt x="1271400" y="93868"/>
                  </a:moveTo>
                  <a:lnTo>
                    <a:pt x="1234896" y="93868"/>
                  </a:lnTo>
                  <a:lnTo>
                    <a:pt x="1234896" y="869"/>
                  </a:lnTo>
                  <a:lnTo>
                    <a:pt x="1271400" y="869"/>
                  </a:lnTo>
                  <a:lnTo>
                    <a:pt x="1271400" y="93868"/>
                  </a:lnTo>
                  <a:close/>
                </a:path>
                <a:path w="1922779" h="160654">
                  <a:moveTo>
                    <a:pt x="1271400" y="158838"/>
                  </a:moveTo>
                  <a:lnTo>
                    <a:pt x="1241631" y="158838"/>
                  </a:lnTo>
                  <a:lnTo>
                    <a:pt x="1169274" y="68554"/>
                  </a:lnTo>
                  <a:lnTo>
                    <a:pt x="1214993" y="68554"/>
                  </a:lnTo>
                  <a:lnTo>
                    <a:pt x="1234896" y="93868"/>
                  </a:lnTo>
                  <a:lnTo>
                    <a:pt x="1271400" y="93868"/>
                  </a:lnTo>
                  <a:lnTo>
                    <a:pt x="1271400" y="158838"/>
                  </a:lnTo>
                  <a:close/>
                </a:path>
                <a:path w="1922779" h="160654">
                  <a:moveTo>
                    <a:pt x="1422251" y="32919"/>
                  </a:moveTo>
                  <a:lnTo>
                    <a:pt x="1289487" y="32919"/>
                  </a:lnTo>
                  <a:lnTo>
                    <a:pt x="1289487" y="869"/>
                  </a:lnTo>
                  <a:lnTo>
                    <a:pt x="1422251" y="869"/>
                  </a:lnTo>
                  <a:lnTo>
                    <a:pt x="1422251" y="32919"/>
                  </a:lnTo>
                  <a:close/>
                </a:path>
                <a:path w="1922779" h="160654">
                  <a:moveTo>
                    <a:pt x="1374230" y="158838"/>
                  </a:moveTo>
                  <a:lnTo>
                    <a:pt x="1337725" y="158838"/>
                  </a:lnTo>
                  <a:lnTo>
                    <a:pt x="1337725" y="32919"/>
                  </a:lnTo>
                  <a:lnTo>
                    <a:pt x="1374230" y="32919"/>
                  </a:lnTo>
                  <a:lnTo>
                    <a:pt x="1374230" y="158838"/>
                  </a:lnTo>
                  <a:close/>
                </a:path>
                <a:path w="1922779" h="160654">
                  <a:moveTo>
                    <a:pt x="1550859" y="158838"/>
                  </a:moveTo>
                  <a:lnTo>
                    <a:pt x="1439825" y="158838"/>
                  </a:lnTo>
                  <a:lnTo>
                    <a:pt x="1439825" y="869"/>
                  </a:lnTo>
                  <a:lnTo>
                    <a:pt x="1548904" y="869"/>
                  </a:lnTo>
                  <a:lnTo>
                    <a:pt x="1548904" y="32919"/>
                  </a:lnTo>
                  <a:lnTo>
                    <a:pt x="1476329" y="32919"/>
                  </a:lnTo>
                  <a:lnTo>
                    <a:pt x="1476329" y="63556"/>
                  </a:lnTo>
                  <a:lnTo>
                    <a:pt x="1538691" y="63556"/>
                  </a:lnTo>
                  <a:lnTo>
                    <a:pt x="1538691" y="93216"/>
                  </a:lnTo>
                  <a:lnTo>
                    <a:pt x="1476329" y="93216"/>
                  </a:lnTo>
                  <a:lnTo>
                    <a:pt x="1476329" y="126788"/>
                  </a:lnTo>
                  <a:lnTo>
                    <a:pt x="1550859" y="126788"/>
                  </a:lnTo>
                  <a:lnTo>
                    <a:pt x="1550859" y="158838"/>
                  </a:lnTo>
                  <a:close/>
                </a:path>
                <a:path w="1922779" h="160654">
                  <a:moveTo>
                    <a:pt x="1714647" y="158838"/>
                  </a:moveTo>
                  <a:lnTo>
                    <a:pt x="1655654" y="158838"/>
                  </a:lnTo>
                  <a:lnTo>
                    <a:pt x="1655654" y="869"/>
                  </a:lnTo>
                  <a:lnTo>
                    <a:pt x="1714647" y="869"/>
                  </a:lnTo>
                  <a:lnTo>
                    <a:pt x="1723913" y="1252"/>
                  </a:lnTo>
                  <a:lnTo>
                    <a:pt x="1762600" y="14313"/>
                  </a:lnTo>
                  <a:lnTo>
                    <a:pt x="1780388" y="32919"/>
                  </a:lnTo>
                  <a:lnTo>
                    <a:pt x="1692158" y="32919"/>
                  </a:lnTo>
                  <a:lnTo>
                    <a:pt x="1692158" y="126788"/>
                  </a:lnTo>
                  <a:lnTo>
                    <a:pt x="1780199" y="126788"/>
                  </a:lnTo>
                  <a:lnTo>
                    <a:pt x="1771849" y="137163"/>
                  </a:lnTo>
                  <a:lnTo>
                    <a:pt x="1760187" y="146646"/>
                  </a:lnTo>
                  <a:lnTo>
                    <a:pt x="1746766" y="153419"/>
                  </a:lnTo>
                  <a:lnTo>
                    <a:pt x="1731586" y="157483"/>
                  </a:lnTo>
                  <a:lnTo>
                    <a:pt x="1714647" y="158838"/>
                  </a:lnTo>
                  <a:close/>
                </a:path>
                <a:path w="1922779" h="160654">
                  <a:moveTo>
                    <a:pt x="1780199" y="126788"/>
                  </a:moveTo>
                  <a:lnTo>
                    <a:pt x="1714647" y="126788"/>
                  </a:lnTo>
                  <a:lnTo>
                    <a:pt x="1723892" y="125969"/>
                  </a:lnTo>
                  <a:lnTo>
                    <a:pt x="1732071" y="123515"/>
                  </a:lnTo>
                  <a:lnTo>
                    <a:pt x="1755569" y="89628"/>
                  </a:lnTo>
                  <a:lnTo>
                    <a:pt x="1756258" y="79636"/>
                  </a:lnTo>
                  <a:lnTo>
                    <a:pt x="1755566" y="69569"/>
                  </a:lnTo>
                  <a:lnTo>
                    <a:pt x="1732003" y="36110"/>
                  </a:lnTo>
                  <a:lnTo>
                    <a:pt x="1714647" y="32919"/>
                  </a:lnTo>
                  <a:lnTo>
                    <a:pt x="1780388" y="32919"/>
                  </a:lnTo>
                  <a:lnTo>
                    <a:pt x="1793099" y="71525"/>
                  </a:lnTo>
                  <a:lnTo>
                    <a:pt x="1793415" y="79636"/>
                  </a:lnTo>
                  <a:lnTo>
                    <a:pt x="1792067" y="96676"/>
                  </a:lnTo>
                  <a:lnTo>
                    <a:pt x="1788023" y="111944"/>
                  </a:lnTo>
                  <a:lnTo>
                    <a:pt x="1781284" y="125440"/>
                  </a:lnTo>
                  <a:lnTo>
                    <a:pt x="1780199" y="126788"/>
                  </a:lnTo>
                  <a:close/>
                </a:path>
                <a:path w="1922779" h="160654">
                  <a:moveTo>
                    <a:pt x="1922441" y="158838"/>
                  </a:moveTo>
                  <a:lnTo>
                    <a:pt x="1811406" y="158838"/>
                  </a:lnTo>
                  <a:lnTo>
                    <a:pt x="1811406" y="869"/>
                  </a:lnTo>
                  <a:lnTo>
                    <a:pt x="1920485" y="869"/>
                  </a:lnTo>
                  <a:lnTo>
                    <a:pt x="1920485" y="32919"/>
                  </a:lnTo>
                  <a:lnTo>
                    <a:pt x="1847911" y="32919"/>
                  </a:lnTo>
                  <a:lnTo>
                    <a:pt x="1847911" y="63556"/>
                  </a:lnTo>
                  <a:lnTo>
                    <a:pt x="1910273" y="63556"/>
                  </a:lnTo>
                  <a:lnTo>
                    <a:pt x="1910273" y="93216"/>
                  </a:lnTo>
                  <a:lnTo>
                    <a:pt x="1847911" y="93216"/>
                  </a:lnTo>
                  <a:lnTo>
                    <a:pt x="1847911" y="126788"/>
                  </a:lnTo>
                  <a:lnTo>
                    <a:pt x="1922441" y="126788"/>
                  </a:lnTo>
                  <a:lnTo>
                    <a:pt x="1922441" y="158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38CDD189-50FD-0191-A683-7B851F340A80}"/>
                </a:ext>
              </a:extLst>
            </p:cNvPr>
            <p:cNvSpPr/>
            <p:nvPr/>
          </p:nvSpPr>
          <p:spPr>
            <a:xfrm>
              <a:off x="8133461" y="4344365"/>
              <a:ext cx="1457960" cy="160655"/>
            </a:xfrm>
            <a:custGeom>
              <a:avLst/>
              <a:gdLst/>
              <a:ahLst/>
              <a:cxnLst/>
              <a:rect l="l" t="t" r="r" b="b"/>
              <a:pathLst>
                <a:path w="1457959" h="160654">
                  <a:moveTo>
                    <a:pt x="78332" y="160141"/>
                  </a:moveTo>
                  <a:lnTo>
                    <a:pt x="39251" y="149603"/>
                  </a:lnTo>
                  <a:lnTo>
                    <a:pt x="8827" y="116612"/>
                  </a:lnTo>
                  <a:lnTo>
                    <a:pt x="0" y="79853"/>
                  </a:lnTo>
                  <a:lnTo>
                    <a:pt x="631" y="69586"/>
                  </a:lnTo>
                  <a:lnTo>
                    <a:pt x="15668" y="32053"/>
                  </a:lnTo>
                  <a:lnTo>
                    <a:pt x="47908" y="6325"/>
                  </a:lnTo>
                  <a:lnTo>
                    <a:pt x="78984" y="0"/>
                  </a:lnTo>
                  <a:lnTo>
                    <a:pt x="87377" y="434"/>
                  </a:lnTo>
                  <a:lnTo>
                    <a:pt x="124574" y="15006"/>
                  </a:lnTo>
                  <a:lnTo>
                    <a:pt x="141360" y="32484"/>
                  </a:lnTo>
                  <a:lnTo>
                    <a:pt x="71886" y="32484"/>
                  </a:lnTo>
                  <a:lnTo>
                    <a:pt x="65874" y="33842"/>
                  </a:lnTo>
                  <a:lnTo>
                    <a:pt x="38043" y="68355"/>
                  </a:lnTo>
                  <a:lnTo>
                    <a:pt x="37156" y="86444"/>
                  </a:lnTo>
                  <a:lnTo>
                    <a:pt x="38061" y="92329"/>
                  </a:lnTo>
                  <a:lnTo>
                    <a:pt x="66110" y="126335"/>
                  </a:lnTo>
                  <a:lnTo>
                    <a:pt x="72031" y="127657"/>
                  </a:lnTo>
                  <a:lnTo>
                    <a:pt x="141743" y="127657"/>
                  </a:lnTo>
                  <a:lnTo>
                    <a:pt x="141285" y="128336"/>
                  </a:lnTo>
                  <a:lnTo>
                    <a:pt x="136674" y="133958"/>
                  </a:lnTo>
                  <a:lnTo>
                    <a:pt x="151320" y="150146"/>
                  </a:lnTo>
                  <a:lnTo>
                    <a:pt x="116792" y="150146"/>
                  </a:lnTo>
                  <a:lnTo>
                    <a:pt x="107666" y="154519"/>
                  </a:lnTo>
                  <a:lnTo>
                    <a:pt x="98214" y="157643"/>
                  </a:lnTo>
                  <a:lnTo>
                    <a:pt x="88436" y="159517"/>
                  </a:lnTo>
                  <a:lnTo>
                    <a:pt x="78332" y="160141"/>
                  </a:lnTo>
                  <a:close/>
                </a:path>
                <a:path w="1457959" h="160654">
                  <a:moveTo>
                    <a:pt x="152281" y="107666"/>
                  </a:moveTo>
                  <a:lnTo>
                    <a:pt x="112881" y="107666"/>
                  </a:lnTo>
                  <a:lnTo>
                    <a:pt x="115971" y="101446"/>
                  </a:lnTo>
                  <a:lnTo>
                    <a:pt x="118177" y="94737"/>
                  </a:lnTo>
                  <a:lnTo>
                    <a:pt x="119447" y="87839"/>
                  </a:lnTo>
                  <a:lnTo>
                    <a:pt x="119564" y="86444"/>
                  </a:lnTo>
                  <a:lnTo>
                    <a:pt x="119906" y="80505"/>
                  </a:lnTo>
                  <a:lnTo>
                    <a:pt x="119841" y="73043"/>
                  </a:lnTo>
                  <a:lnTo>
                    <a:pt x="101528" y="39093"/>
                  </a:lnTo>
                  <a:lnTo>
                    <a:pt x="84996" y="32484"/>
                  </a:lnTo>
                  <a:lnTo>
                    <a:pt x="141360" y="32484"/>
                  </a:lnTo>
                  <a:lnTo>
                    <a:pt x="156743" y="73043"/>
                  </a:lnTo>
                  <a:lnTo>
                    <a:pt x="157099" y="80505"/>
                  </a:lnTo>
                  <a:lnTo>
                    <a:pt x="156767" y="87839"/>
                  </a:lnTo>
                  <a:lnTo>
                    <a:pt x="155768" y="95063"/>
                  </a:lnTo>
                  <a:lnTo>
                    <a:pt x="154074" y="102271"/>
                  </a:lnTo>
                  <a:lnTo>
                    <a:pt x="152281" y="107666"/>
                  </a:lnTo>
                  <a:close/>
                </a:path>
                <a:path w="1457959" h="160654">
                  <a:moveTo>
                    <a:pt x="141743" y="127657"/>
                  </a:moveTo>
                  <a:lnTo>
                    <a:pt x="83909" y="127657"/>
                  </a:lnTo>
                  <a:lnTo>
                    <a:pt x="89124" y="126715"/>
                  </a:lnTo>
                  <a:lnTo>
                    <a:pt x="94194" y="124832"/>
                  </a:lnTo>
                  <a:lnTo>
                    <a:pt x="68771" y="96802"/>
                  </a:lnTo>
                  <a:lnTo>
                    <a:pt x="103103" y="96802"/>
                  </a:lnTo>
                  <a:lnTo>
                    <a:pt x="112881" y="107666"/>
                  </a:lnTo>
                  <a:lnTo>
                    <a:pt x="152281" y="107666"/>
                  </a:lnTo>
                  <a:lnTo>
                    <a:pt x="151776" y="109187"/>
                  </a:lnTo>
                  <a:lnTo>
                    <a:pt x="148836" y="115950"/>
                  </a:lnTo>
                  <a:lnTo>
                    <a:pt x="145339" y="122333"/>
                  </a:lnTo>
                  <a:lnTo>
                    <a:pt x="141743" y="127657"/>
                  </a:lnTo>
                  <a:close/>
                </a:path>
                <a:path w="1457959" h="160654">
                  <a:moveTo>
                    <a:pt x="159381" y="159055"/>
                  </a:moveTo>
                  <a:lnTo>
                    <a:pt x="125049" y="159055"/>
                  </a:lnTo>
                  <a:lnTo>
                    <a:pt x="116792" y="150146"/>
                  </a:lnTo>
                  <a:lnTo>
                    <a:pt x="151320" y="150146"/>
                  </a:lnTo>
                  <a:lnTo>
                    <a:pt x="159381" y="159055"/>
                  </a:lnTo>
                  <a:close/>
                </a:path>
                <a:path w="1457959" h="160654">
                  <a:moveTo>
                    <a:pt x="246131" y="160359"/>
                  </a:moveTo>
                  <a:lnTo>
                    <a:pt x="204901" y="149476"/>
                  </a:lnTo>
                  <a:lnTo>
                    <a:pt x="180039" y="113442"/>
                  </a:lnTo>
                  <a:lnTo>
                    <a:pt x="176056" y="90283"/>
                  </a:lnTo>
                  <a:lnTo>
                    <a:pt x="176056" y="1086"/>
                  </a:lnTo>
                  <a:lnTo>
                    <a:pt x="212560" y="1086"/>
                  </a:lnTo>
                  <a:lnTo>
                    <a:pt x="212560" y="88110"/>
                  </a:lnTo>
                  <a:lnTo>
                    <a:pt x="213176" y="93923"/>
                  </a:lnTo>
                  <a:lnTo>
                    <a:pt x="234995" y="126625"/>
                  </a:lnTo>
                  <a:lnTo>
                    <a:pt x="240192" y="127874"/>
                  </a:lnTo>
                  <a:lnTo>
                    <a:pt x="305624" y="127874"/>
                  </a:lnTo>
                  <a:lnTo>
                    <a:pt x="303428" y="131775"/>
                  </a:lnTo>
                  <a:lnTo>
                    <a:pt x="270505" y="156936"/>
                  </a:lnTo>
                  <a:lnTo>
                    <a:pt x="254779" y="159978"/>
                  </a:lnTo>
                  <a:lnTo>
                    <a:pt x="246131" y="160359"/>
                  </a:lnTo>
                  <a:close/>
                </a:path>
                <a:path w="1457959" h="160654">
                  <a:moveTo>
                    <a:pt x="305624" y="127874"/>
                  </a:moveTo>
                  <a:lnTo>
                    <a:pt x="252143" y="127874"/>
                  </a:lnTo>
                  <a:lnTo>
                    <a:pt x="257394" y="126588"/>
                  </a:lnTo>
                  <a:lnTo>
                    <a:pt x="266375" y="121446"/>
                  </a:lnTo>
                  <a:lnTo>
                    <a:pt x="279702" y="1086"/>
                  </a:lnTo>
                  <a:lnTo>
                    <a:pt x="316207" y="1086"/>
                  </a:lnTo>
                  <a:lnTo>
                    <a:pt x="316207" y="81809"/>
                  </a:lnTo>
                  <a:lnTo>
                    <a:pt x="316011" y="87965"/>
                  </a:lnTo>
                  <a:lnTo>
                    <a:pt x="306809" y="125769"/>
                  </a:lnTo>
                  <a:lnTo>
                    <a:pt x="305624" y="127874"/>
                  </a:lnTo>
                  <a:close/>
                </a:path>
                <a:path w="1457959" h="160654">
                  <a:moveTo>
                    <a:pt x="367813" y="159055"/>
                  </a:moveTo>
                  <a:lnTo>
                    <a:pt x="330439" y="159055"/>
                  </a:lnTo>
                  <a:lnTo>
                    <a:pt x="384979" y="1086"/>
                  </a:lnTo>
                  <a:lnTo>
                    <a:pt x="424308" y="1086"/>
                  </a:lnTo>
                  <a:lnTo>
                    <a:pt x="436936" y="37808"/>
                  </a:lnTo>
                  <a:lnTo>
                    <a:pt x="404535" y="37808"/>
                  </a:lnTo>
                  <a:lnTo>
                    <a:pt x="385631" y="98540"/>
                  </a:lnTo>
                  <a:lnTo>
                    <a:pt x="457821" y="98540"/>
                  </a:lnTo>
                  <a:lnTo>
                    <a:pt x="466451" y="123637"/>
                  </a:lnTo>
                  <a:lnTo>
                    <a:pt x="379873" y="123637"/>
                  </a:lnTo>
                  <a:lnTo>
                    <a:pt x="367813" y="159055"/>
                  </a:lnTo>
                  <a:close/>
                </a:path>
                <a:path w="1457959" h="160654">
                  <a:moveTo>
                    <a:pt x="457821" y="98540"/>
                  </a:moveTo>
                  <a:lnTo>
                    <a:pt x="423004" y="98540"/>
                  </a:lnTo>
                  <a:lnTo>
                    <a:pt x="404535" y="37808"/>
                  </a:lnTo>
                  <a:lnTo>
                    <a:pt x="436936" y="37808"/>
                  </a:lnTo>
                  <a:lnTo>
                    <a:pt x="457821" y="98540"/>
                  </a:lnTo>
                  <a:close/>
                </a:path>
                <a:path w="1457959" h="160654">
                  <a:moveTo>
                    <a:pt x="478630" y="159055"/>
                  </a:moveTo>
                  <a:lnTo>
                    <a:pt x="441257" y="159055"/>
                  </a:lnTo>
                  <a:lnTo>
                    <a:pt x="428980" y="123637"/>
                  </a:lnTo>
                  <a:lnTo>
                    <a:pt x="466451" y="123637"/>
                  </a:lnTo>
                  <a:lnTo>
                    <a:pt x="478630" y="159055"/>
                  </a:lnTo>
                  <a:close/>
                </a:path>
                <a:path w="1457959" h="160654">
                  <a:moveTo>
                    <a:pt x="607283" y="159055"/>
                  </a:moveTo>
                  <a:lnTo>
                    <a:pt x="494184" y="159055"/>
                  </a:lnTo>
                  <a:lnTo>
                    <a:pt x="494184" y="1086"/>
                  </a:lnTo>
                  <a:lnTo>
                    <a:pt x="530688" y="1086"/>
                  </a:lnTo>
                  <a:lnTo>
                    <a:pt x="530688" y="127005"/>
                  </a:lnTo>
                  <a:lnTo>
                    <a:pt x="607283" y="127005"/>
                  </a:lnTo>
                  <a:lnTo>
                    <a:pt x="607283" y="159055"/>
                  </a:lnTo>
                  <a:close/>
                </a:path>
                <a:path w="1457959" h="160654">
                  <a:moveTo>
                    <a:pt x="659741" y="159055"/>
                  </a:moveTo>
                  <a:lnTo>
                    <a:pt x="623236" y="159055"/>
                  </a:lnTo>
                  <a:lnTo>
                    <a:pt x="623236" y="1086"/>
                  </a:lnTo>
                  <a:lnTo>
                    <a:pt x="659741" y="1086"/>
                  </a:lnTo>
                  <a:lnTo>
                    <a:pt x="659741" y="159055"/>
                  </a:lnTo>
                  <a:close/>
                </a:path>
                <a:path w="1457959" h="160654">
                  <a:moveTo>
                    <a:pt x="748981" y="159055"/>
                  </a:moveTo>
                  <a:lnTo>
                    <a:pt x="689987" y="159055"/>
                  </a:lnTo>
                  <a:lnTo>
                    <a:pt x="689987" y="1086"/>
                  </a:lnTo>
                  <a:lnTo>
                    <a:pt x="748981" y="1086"/>
                  </a:lnTo>
                  <a:lnTo>
                    <a:pt x="758246" y="1470"/>
                  </a:lnTo>
                  <a:lnTo>
                    <a:pt x="796934" y="14531"/>
                  </a:lnTo>
                  <a:lnTo>
                    <a:pt x="814722" y="33136"/>
                  </a:lnTo>
                  <a:lnTo>
                    <a:pt x="726492" y="33136"/>
                  </a:lnTo>
                  <a:lnTo>
                    <a:pt x="726492" y="127005"/>
                  </a:lnTo>
                  <a:lnTo>
                    <a:pt x="814533" y="127005"/>
                  </a:lnTo>
                  <a:lnTo>
                    <a:pt x="806182" y="137380"/>
                  </a:lnTo>
                  <a:lnTo>
                    <a:pt x="794520" y="146863"/>
                  </a:lnTo>
                  <a:lnTo>
                    <a:pt x="781099" y="153636"/>
                  </a:lnTo>
                  <a:lnTo>
                    <a:pt x="765919" y="157700"/>
                  </a:lnTo>
                  <a:lnTo>
                    <a:pt x="748981" y="159055"/>
                  </a:lnTo>
                  <a:close/>
                </a:path>
                <a:path w="1457959" h="160654">
                  <a:moveTo>
                    <a:pt x="814533" y="127005"/>
                  </a:moveTo>
                  <a:lnTo>
                    <a:pt x="748981" y="127005"/>
                  </a:lnTo>
                  <a:lnTo>
                    <a:pt x="758226" y="126187"/>
                  </a:lnTo>
                  <a:lnTo>
                    <a:pt x="766405" y="123732"/>
                  </a:lnTo>
                  <a:lnTo>
                    <a:pt x="789903" y="89845"/>
                  </a:lnTo>
                  <a:lnTo>
                    <a:pt x="790592" y="79853"/>
                  </a:lnTo>
                  <a:lnTo>
                    <a:pt x="789899" y="69787"/>
                  </a:lnTo>
                  <a:lnTo>
                    <a:pt x="766337" y="36327"/>
                  </a:lnTo>
                  <a:lnTo>
                    <a:pt x="748981" y="33136"/>
                  </a:lnTo>
                  <a:lnTo>
                    <a:pt x="814722" y="33136"/>
                  </a:lnTo>
                  <a:lnTo>
                    <a:pt x="827433" y="71742"/>
                  </a:lnTo>
                  <a:lnTo>
                    <a:pt x="827748" y="79853"/>
                  </a:lnTo>
                  <a:lnTo>
                    <a:pt x="826401" y="96893"/>
                  </a:lnTo>
                  <a:lnTo>
                    <a:pt x="822357" y="112161"/>
                  </a:lnTo>
                  <a:lnTo>
                    <a:pt x="815618" y="125657"/>
                  </a:lnTo>
                  <a:lnTo>
                    <a:pt x="814533" y="127005"/>
                  </a:lnTo>
                  <a:close/>
                </a:path>
                <a:path w="1457959" h="160654">
                  <a:moveTo>
                    <a:pt x="872897" y="159055"/>
                  </a:moveTo>
                  <a:lnTo>
                    <a:pt x="835523" y="159055"/>
                  </a:lnTo>
                  <a:lnTo>
                    <a:pt x="890062" y="1086"/>
                  </a:lnTo>
                  <a:lnTo>
                    <a:pt x="929392" y="1086"/>
                  </a:lnTo>
                  <a:lnTo>
                    <a:pt x="942020" y="37808"/>
                  </a:lnTo>
                  <a:lnTo>
                    <a:pt x="909618" y="37808"/>
                  </a:lnTo>
                  <a:lnTo>
                    <a:pt x="890714" y="98540"/>
                  </a:lnTo>
                  <a:lnTo>
                    <a:pt x="962904" y="98540"/>
                  </a:lnTo>
                  <a:lnTo>
                    <a:pt x="971534" y="123637"/>
                  </a:lnTo>
                  <a:lnTo>
                    <a:pt x="884956" y="123637"/>
                  </a:lnTo>
                  <a:lnTo>
                    <a:pt x="872897" y="159055"/>
                  </a:lnTo>
                  <a:close/>
                </a:path>
                <a:path w="1457959" h="160654">
                  <a:moveTo>
                    <a:pt x="962904" y="98540"/>
                  </a:moveTo>
                  <a:lnTo>
                    <a:pt x="928088" y="98540"/>
                  </a:lnTo>
                  <a:lnTo>
                    <a:pt x="909618" y="37808"/>
                  </a:lnTo>
                  <a:lnTo>
                    <a:pt x="942020" y="37808"/>
                  </a:lnTo>
                  <a:lnTo>
                    <a:pt x="962904" y="98540"/>
                  </a:lnTo>
                  <a:close/>
                </a:path>
                <a:path w="1457959" h="160654">
                  <a:moveTo>
                    <a:pt x="983714" y="159055"/>
                  </a:moveTo>
                  <a:lnTo>
                    <a:pt x="946340" y="159055"/>
                  </a:lnTo>
                  <a:lnTo>
                    <a:pt x="934063" y="123637"/>
                  </a:lnTo>
                  <a:lnTo>
                    <a:pt x="971534" y="123637"/>
                  </a:lnTo>
                  <a:lnTo>
                    <a:pt x="983714" y="159055"/>
                  </a:lnTo>
                  <a:close/>
                </a:path>
                <a:path w="1457959" h="160654">
                  <a:moveTo>
                    <a:pt x="1058261" y="159055"/>
                  </a:moveTo>
                  <a:lnTo>
                    <a:pt x="999268" y="159055"/>
                  </a:lnTo>
                  <a:lnTo>
                    <a:pt x="999268" y="1086"/>
                  </a:lnTo>
                  <a:lnTo>
                    <a:pt x="1058261" y="1086"/>
                  </a:lnTo>
                  <a:lnTo>
                    <a:pt x="1067527" y="1470"/>
                  </a:lnTo>
                  <a:lnTo>
                    <a:pt x="1106214" y="14531"/>
                  </a:lnTo>
                  <a:lnTo>
                    <a:pt x="1124002" y="33136"/>
                  </a:lnTo>
                  <a:lnTo>
                    <a:pt x="1035772" y="33136"/>
                  </a:lnTo>
                  <a:lnTo>
                    <a:pt x="1035772" y="127005"/>
                  </a:lnTo>
                  <a:lnTo>
                    <a:pt x="1123813" y="127005"/>
                  </a:lnTo>
                  <a:lnTo>
                    <a:pt x="1115463" y="137380"/>
                  </a:lnTo>
                  <a:lnTo>
                    <a:pt x="1103800" y="146863"/>
                  </a:lnTo>
                  <a:lnTo>
                    <a:pt x="1090379" y="153636"/>
                  </a:lnTo>
                  <a:lnTo>
                    <a:pt x="1075200" y="157700"/>
                  </a:lnTo>
                  <a:lnTo>
                    <a:pt x="1058261" y="159055"/>
                  </a:lnTo>
                  <a:close/>
                </a:path>
                <a:path w="1457959" h="160654">
                  <a:moveTo>
                    <a:pt x="1123813" y="127005"/>
                  </a:moveTo>
                  <a:lnTo>
                    <a:pt x="1058261" y="127005"/>
                  </a:lnTo>
                  <a:lnTo>
                    <a:pt x="1067506" y="126187"/>
                  </a:lnTo>
                  <a:lnTo>
                    <a:pt x="1075685" y="123732"/>
                  </a:lnTo>
                  <a:lnTo>
                    <a:pt x="1099183" y="89845"/>
                  </a:lnTo>
                  <a:lnTo>
                    <a:pt x="1099872" y="79853"/>
                  </a:lnTo>
                  <a:lnTo>
                    <a:pt x="1099180" y="69787"/>
                  </a:lnTo>
                  <a:lnTo>
                    <a:pt x="1075617" y="36327"/>
                  </a:lnTo>
                  <a:lnTo>
                    <a:pt x="1058261" y="33136"/>
                  </a:lnTo>
                  <a:lnTo>
                    <a:pt x="1124002" y="33136"/>
                  </a:lnTo>
                  <a:lnTo>
                    <a:pt x="1136713" y="71742"/>
                  </a:lnTo>
                  <a:lnTo>
                    <a:pt x="1137029" y="79853"/>
                  </a:lnTo>
                  <a:lnTo>
                    <a:pt x="1135681" y="96893"/>
                  </a:lnTo>
                  <a:lnTo>
                    <a:pt x="1131637" y="112161"/>
                  </a:lnTo>
                  <a:lnTo>
                    <a:pt x="1124898" y="125657"/>
                  </a:lnTo>
                  <a:lnTo>
                    <a:pt x="1123813" y="127005"/>
                  </a:lnTo>
                  <a:close/>
                </a:path>
                <a:path w="1457959" h="160654">
                  <a:moveTo>
                    <a:pt x="1270505" y="159055"/>
                  </a:moveTo>
                  <a:lnTo>
                    <a:pt x="1159470" y="159055"/>
                  </a:lnTo>
                  <a:lnTo>
                    <a:pt x="1159470" y="1086"/>
                  </a:lnTo>
                  <a:lnTo>
                    <a:pt x="1268549" y="1086"/>
                  </a:lnTo>
                  <a:lnTo>
                    <a:pt x="1268549" y="33136"/>
                  </a:lnTo>
                  <a:lnTo>
                    <a:pt x="1195975" y="33136"/>
                  </a:lnTo>
                  <a:lnTo>
                    <a:pt x="1195975" y="63774"/>
                  </a:lnTo>
                  <a:lnTo>
                    <a:pt x="1258337" y="63774"/>
                  </a:lnTo>
                  <a:lnTo>
                    <a:pt x="1258337" y="93434"/>
                  </a:lnTo>
                  <a:lnTo>
                    <a:pt x="1195975" y="93434"/>
                  </a:lnTo>
                  <a:lnTo>
                    <a:pt x="1195975" y="127005"/>
                  </a:lnTo>
                  <a:lnTo>
                    <a:pt x="1270505" y="127005"/>
                  </a:lnTo>
                  <a:lnTo>
                    <a:pt x="1270505" y="159055"/>
                  </a:lnTo>
                  <a:close/>
                </a:path>
                <a:path w="1457959" h="160654">
                  <a:moveTo>
                    <a:pt x="1457408" y="159055"/>
                  </a:moveTo>
                  <a:lnTo>
                    <a:pt x="1346373" y="159055"/>
                  </a:lnTo>
                  <a:lnTo>
                    <a:pt x="1346373" y="1086"/>
                  </a:lnTo>
                  <a:lnTo>
                    <a:pt x="1455452" y="1086"/>
                  </a:lnTo>
                  <a:lnTo>
                    <a:pt x="1455452" y="33136"/>
                  </a:lnTo>
                  <a:lnTo>
                    <a:pt x="1382878" y="33136"/>
                  </a:lnTo>
                  <a:lnTo>
                    <a:pt x="1382878" y="63774"/>
                  </a:lnTo>
                  <a:lnTo>
                    <a:pt x="1445240" y="63774"/>
                  </a:lnTo>
                  <a:lnTo>
                    <a:pt x="1445240" y="93434"/>
                  </a:lnTo>
                  <a:lnTo>
                    <a:pt x="1382878" y="93434"/>
                  </a:lnTo>
                  <a:lnTo>
                    <a:pt x="1382878" y="127005"/>
                  </a:lnTo>
                  <a:lnTo>
                    <a:pt x="1457408" y="127005"/>
                  </a:lnTo>
                  <a:lnTo>
                    <a:pt x="1457408" y="159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13">
              <a:extLst>
                <a:ext uri="{FF2B5EF4-FFF2-40B4-BE49-F238E27FC236}">
                  <a16:creationId xmlns:a16="http://schemas.microsoft.com/office/drawing/2014/main" id="{C8B15EE8-C2F1-4C24-243C-9D9A154D93D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2588" y="4566760"/>
              <a:ext cx="2004546" cy="471842"/>
            </a:xfrm>
            <a:prstGeom prst="rect">
              <a:avLst/>
            </a:prstGeom>
          </p:spPr>
        </p:pic>
        <p:sp>
          <p:nvSpPr>
            <p:cNvPr id="36" name="object 14">
              <a:extLst>
                <a:ext uri="{FF2B5EF4-FFF2-40B4-BE49-F238E27FC236}">
                  <a16:creationId xmlns:a16="http://schemas.microsoft.com/office/drawing/2014/main" id="{CAD0AE89-C02D-B8DB-4B77-01E8E2DD389B}"/>
                </a:ext>
              </a:extLst>
            </p:cNvPr>
            <p:cNvSpPr/>
            <p:nvPr/>
          </p:nvSpPr>
          <p:spPr>
            <a:xfrm>
              <a:off x="3483864" y="4142232"/>
              <a:ext cx="207645" cy="411480"/>
            </a:xfrm>
            <a:custGeom>
              <a:avLst/>
              <a:gdLst/>
              <a:ahLst/>
              <a:cxnLst/>
              <a:rect l="l" t="t" r="r" b="b"/>
              <a:pathLst>
                <a:path w="207645" h="411479">
                  <a:moveTo>
                    <a:pt x="1524" y="411479"/>
                  </a:moveTo>
                  <a:lnTo>
                    <a:pt x="0" y="0"/>
                  </a:lnTo>
                  <a:lnTo>
                    <a:pt x="207263" y="205740"/>
                  </a:lnTo>
                  <a:lnTo>
                    <a:pt x="1524" y="4114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5">
              <a:extLst>
                <a:ext uri="{FF2B5EF4-FFF2-40B4-BE49-F238E27FC236}">
                  <a16:creationId xmlns:a16="http://schemas.microsoft.com/office/drawing/2014/main" id="{F7C567B8-A017-EC9F-AF4E-D540BA81D982}"/>
                </a:ext>
              </a:extLst>
            </p:cNvPr>
            <p:cNvSpPr/>
            <p:nvPr/>
          </p:nvSpPr>
          <p:spPr>
            <a:xfrm>
              <a:off x="7112507" y="4142232"/>
              <a:ext cx="205740" cy="411480"/>
            </a:xfrm>
            <a:custGeom>
              <a:avLst/>
              <a:gdLst/>
              <a:ahLst/>
              <a:cxnLst/>
              <a:rect l="l" t="t" r="r" b="b"/>
              <a:pathLst>
                <a:path w="205740" h="411479">
                  <a:moveTo>
                    <a:pt x="0" y="411479"/>
                  </a:moveTo>
                  <a:lnTo>
                    <a:pt x="0" y="0"/>
                  </a:lnTo>
                  <a:lnTo>
                    <a:pt x="205740" y="205740"/>
                  </a:lnTo>
                  <a:lnTo>
                    <a:pt x="0" y="411479"/>
                  </a:lnTo>
                  <a:close/>
                </a:path>
              </a:pathLst>
            </a:custGeom>
            <a:solidFill>
              <a:srgbClr val="03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6">
              <a:extLst>
                <a:ext uri="{FF2B5EF4-FFF2-40B4-BE49-F238E27FC236}">
                  <a16:creationId xmlns:a16="http://schemas.microsoft.com/office/drawing/2014/main" id="{4D99C3F8-9A40-5AB9-1B6C-7EF9D6B8F6F5}"/>
                </a:ext>
              </a:extLst>
            </p:cNvPr>
            <p:cNvSpPr/>
            <p:nvPr/>
          </p:nvSpPr>
          <p:spPr>
            <a:xfrm>
              <a:off x="324611" y="4148327"/>
              <a:ext cx="426720" cy="434340"/>
            </a:xfrm>
            <a:custGeom>
              <a:avLst/>
              <a:gdLst/>
              <a:ahLst/>
              <a:cxnLst/>
              <a:rect l="l" t="t" r="r" b="b"/>
              <a:pathLst>
                <a:path w="426720" h="434339">
                  <a:moveTo>
                    <a:pt x="213359" y="434339"/>
                  </a:moveTo>
                  <a:lnTo>
                    <a:pt x="169163" y="429767"/>
                  </a:lnTo>
                  <a:lnTo>
                    <a:pt x="129539" y="417576"/>
                  </a:lnTo>
                  <a:lnTo>
                    <a:pt x="92963" y="397763"/>
                  </a:lnTo>
                  <a:lnTo>
                    <a:pt x="62483" y="371856"/>
                  </a:lnTo>
                  <a:lnTo>
                    <a:pt x="36576" y="338328"/>
                  </a:lnTo>
                  <a:lnTo>
                    <a:pt x="16764" y="301752"/>
                  </a:lnTo>
                  <a:lnTo>
                    <a:pt x="4571" y="260604"/>
                  </a:lnTo>
                  <a:lnTo>
                    <a:pt x="0" y="217931"/>
                  </a:lnTo>
                  <a:lnTo>
                    <a:pt x="4571" y="173736"/>
                  </a:lnTo>
                  <a:lnTo>
                    <a:pt x="16764" y="132588"/>
                  </a:lnTo>
                  <a:lnTo>
                    <a:pt x="36576" y="96012"/>
                  </a:lnTo>
                  <a:lnTo>
                    <a:pt x="62483" y="64008"/>
                  </a:lnTo>
                  <a:lnTo>
                    <a:pt x="92963" y="38100"/>
                  </a:lnTo>
                  <a:lnTo>
                    <a:pt x="129539" y="16764"/>
                  </a:lnTo>
                  <a:lnTo>
                    <a:pt x="169163" y="4572"/>
                  </a:lnTo>
                  <a:lnTo>
                    <a:pt x="213359" y="0"/>
                  </a:lnTo>
                  <a:lnTo>
                    <a:pt x="256031" y="4572"/>
                  </a:lnTo>
                  <a:lnTo>
                    <a:pt x="295655" y="16764"/>
                  </a:lnTo>
                  <a:lnTo>
                    <a:pt x="332231" y="38100"/>
                  </a:lnTo>
                  <a:lnTo>
                    <a:pt x="364235" y="64008"/>
                  </a:lnTo>
                  <a:lnTo>
                    <a:pt x="390143" y="96012"/>
                  </a:lnTo>
                  <a:lnTo>
                    <a:pt x="409955" y="132588"/>
                  </a:lnTo>
                  <a:lnTo>
                    <a:pt x="422147" y="173736"/>
                  </a:lnTo>
                  <a:lnTo>
                    <a:pt x="426719" y="217931"/>
                  </a:lnTo>
                  <a:lnTo>
                    <a:pt x="422147" y="260604"/>
                  </a:lnTo>
                  <a:lnTo>
                    <a:pt x="409955" y="301752"/>
                  </a:lnTo>
                  <a:lnTo>
                    <a:pt x="390143" y="338328"/>
                  </a:lnTo>
                  <a:lnTo>
                    <a:pt x="364235" y="371856"/>
                  </a:lnTo>
                  <a:lnTo>
                    <a:pt x="332231" y="397763"/>
                  </a:lnTo>
                  <a:lnTo>
                    <a:pt x="295655" y="417576"/>
                  </a:lnTo>
                  <a:lnTo>
                    <a:pt x="256031" y="429767"/>
                  </a:lnTo>
                  <a:lnTo>
                    <a:pt x="213359" y="434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7">
              <a:extLst>
                <a:ext uri="{FF2B5EF4-FFF2-40B4-BE49-F238E27FC236}">
                  <a16:creationId xmlns:a16="http://schemas.microsoft.com/office/drawing/2014/main" id="{55C6847A-4F54-20CF-DD97-C30CED5EEDD8}"/>
                </a:ext>
              </a:extLst>
            </p:cNvPr>
            <p:cNvSpPr txBox="1"/>
            <p:nvPr/>
          </p:nvSpPr>
          <p:spPr>
            <a:xfrm>
              <a:off x="415607" y="4190418"/>
              <a:ext cx="215265" cy="3454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100" b="1" spc="-50" dirty="0">
                  <a:solidFill>
                    <a:srgbClr val="FF0000"/>
                  </a:solidFill>
                  <a:latin typeface="Verdana"/>
                  <a:cs typeface="Verdana"/>
                </a:rPr>
                <a:t>1</a:t>
              </a:r>
              <a:endParaRPr sz="2100">
                <a:latin typeface="Verdana"/>
                <a:cs typeface="Verdana"/>
              </a:endParaRPr>
            </a:p>
          </p:txBody>
        </p:sp>
        <p:grpSp>
          <p:nvGrpSpPr>
            <p:cNvPr id="40" name="object 18">
              <a:extLst>
                <a:ext uri="{FF2B5EF4-FFF2-40B4-BE49-F238E27FC236}">
                  <a16:creationId xmlns:a16="http://schemas.microsoft.com/office/drawing/2014/main" id="{9AA475ED-16AB-31D3-60CB-15138EA371AC}"/>
                </a:ext>
              </a:extLst>
            </p:cNvPr>
            <p:cNvGrpSpPr/>
            <p:nvPr/>
          </p:nvGrpSpPr>
          <p:grpSpPr>
            <a:xfrm>
              <a:off x="3913632" y="4116323"/>
              <a:ext cx="426720" cy="434340"/>
              <a:chOff x="3913632" y="4116323"/>
              <a:chExt cx="426720" cy="434340"/>
            </a:xfrm>
          </p:grpSpPr>
          <p:sp>
            <p:nvSpPr>
              <p:cNvPr id="46" name="object 19">
                <a:extLst>
                  <a:ext uri="{FF2B5EF4-FFF2-40B4-BE49-F238E27FC236}">
                    <a16:creationId xmlns:a16="http://schemas.microsoft.com/office/drawing/2014/main" id="{A6E76E8B-EF40-E00E-D770-49BF92669B16}"/>
                  </a:ext>
                </a:extLst>
              </p:cNvPr>
              <p:cNvSpPr/>
              <p:nvPr/>
            </p:nvSpPr>
            <p:spPr>
              <a:xfrm>
                <a:off x="3913632" y="4116323"/>
                <a:ext cx="426720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426720" h="434339">
                    <a:moveTo>
                      <a:pt x="213360" y="434339"/>
                    </a:moveTo>
                    <a:lnTo>
                      <a:pt x="170688" y="429767"/>
                    </a:lnTo>
                    <a:lnTo>
                      <a:pt x="129540" y="416052"/>
                    </a:lnTo>
                    <a:lnTo>
                      <a:pt x="94488" y="396239"/>
                    </a:lnTo>
                    <a:lnTo>
                      <a:pt x="62484" y="370332"/>
                    </a:lnTo>
                    <a:lnTo>
                      <a:pt x="36576" y="338328"/>
                    </a:lnTo>
                    <a:lnTo>
                      <a:pt x="16764" y="301752"/>
                    </a:lnTo>
                    <a:lnTo>
                      <a:pt x="4572" y="260604"/>
                    </a:lnTo>
                    <a:lnTo>
                      <a:pt x="0" y="216407"/>
                    </a:lnTo>
                    <a:lnTo>
                      <a:pt x="4572" y="172211"/>
                    </a:lnTo>
                    <a:lnTo>
                      <a:pt x="16764" y="132588"/>
                    </a:lnTo>
                    <a:lnTo>
                      <a:pt x="36576" y="94488"/>
                    </a:lnTo>
                    <a:lnTo>
                      <a:pt x="62484" y="62484"/>
                    </a:lnTo>
                    <a:lnTo>
                      <a:pt x="94488" y="36576"/>
                    </a:lnTo>
                    <a:lnTo>
                      <a:pt x="129540" y="16764"/>
                    </a:lnTo>
                    <a:lnTo>
                      <a:pt x="170688" y="4572"/>
                    </a:lnTo>
                    <a:lnTo>
                      <a:pt x="213360" y="0"/>
                    </a:lnTo>
                    <a:lnTo>
                      <a:pt x="256032" y="4572"/>
                    </a:lnTo>
                    <a:lnTo>
                      <a:pt x="295656" y="16764"/>
                    </a:lnTo>
                    <a:lnTo>
                      <a:pt x="332232" y="36576"/>
                    </a:lnTo>
                    <a:lnTo>
                      <a:pt x="364236" y="62484"/>
                    </a:lnTo>
                    <a:lnTo>
                      <a:pt x="390143" y="94488"/>
                    </a:lnTo>
                    <a:lnTo>
                      <a:pt x="409955" y="132588"/>
                    </a:lnTo>
                    <a:lnTo>
                      <a:pt x="422148" y="172211"/>
                    </a:lnTo>
                    <a:lnTo>
                      <a:pt x="426720" y="216407"/>
                    </a:lnTo>
                    <a:lnTo>
                      <a:pt x="422148" y="260604"/>
                    </a:lnTo>
                    <a:lnTo>
                      <a:pt x="409955" y="301752"/>
                    </a:lnTo>
                    <a:lnTo>
                      <a:pt x="390143" y="338328"/>
                    </a:lnTo>
                    <a:lnTo>
                      <a:pt x="364236" y="370332"/>
                    </a:lnTo>
                    <a:lnTo>
                      <a:pt x="332232" y="396239"/>
                    </a:lnTo>
                    <a:lnTo>
                      <a:pt x="295656" y="416052"/>
                    </a:lnTo>
                    <a:lnTo>
                      <a:pt x="256032" y="429767"/>
                    </a:lnTo>
                    <a:lnTo>
                      <a:pt x="213360" y="4343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20">
                <a:extLst>
                  <a:ext uri="{FF2B5EF4-FFF2-40B4-BE49-F238E27FC236}">
                    <a16:creationId xmlns:a16="http://schemas.microsoft.com/office/drawing/2014/main" id="{EF2D57CB-9520-02EB-8D13-C42C7CDBDA0F}"/>
                  </a:ext>
                </a:extLst>
              </p:cNvPr>
              <p:cNvSpPr/>
              <p:nvPr/>
            </p:nvSpPr>
            <p:spPr>
              <a:xfrm>
                <a:off x="4028130" y="4194075"/>
                <a:ext cx="18923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w="189229" h="256539">
                    <a:moveTo>
                      <a:pt x="188930" y="255969"/>
                    </a:moveTo>
                    <a:lnTo>
                      <a:pt x="0" y="255969"/>
                    </a:lnTo>
                    <a:lnTo>
                      <a:pt x="652" y="234769"/>
                    </a:lnTo>
                    <a:lnTo>
                      <a:pt x="10447" y="187363"/>
                    </a:lnTo>
                    <a:lnTo>
                      <a:pt x="36991" y="155138"/>
                    </a:lnTo>
                    <a:lnTo>
                      <a:pt x="78154" y="130567"/>
                    </a:lnTo>
                    <a:lnTo>
                      <a:pt x="84946" y="126795"/>
                    </a:lnTo>
                    <a:lnTo>
                      <a:pt x="116695" y="102649"/>
                    </a:lnTo>
                    <a:lnTo>
                      <a:pt x="123805" y="85903"/>
                    </a:lnTo>
                    <a:lnTo>
                      <a:pt x="123805" y="70116"/>
                    </a:lnTo>
                    <a:lnTo>
                      <a:pt x="120990" y="62976"/>
                    </a:lnTo>
                    <a:lnTo>
                      <a:pt x="109730" y="52993"/>
                    </a:lnTo>
                    <a:lnTo>
                      <a:pt x="102271" y="50497"/>
                    </a:lnTo>
                    <a:lnTo>
                      <a:pt x="92984" y="50497"/>
                    </a:lnTo>
                    <a:lnTo>
                      <a:pt x="85192" y="51014"/>
                    </a:lnTo>
                    <a:lnTo>
                      <a:pt x="48277" y="67888"/>
                    </a:lnTo>
                    <a:lnTo>
                      <a:pt x="36044" y="78706"/>
                    </a:lnTo>
                    <a:lnTo>
                      <a:pt x="348" y="40920"/>
                    </a:lnTo>
                    <a:lnTo>
                      <a:pt x="41094" y="12450"/>
                    </a:lnTo>
                    <a:lnTo>
                      <a:pt x="84681" y="778"/>
                    </a:lnTo>
                    <a:lnTo>
                      <a:pt x="100820" y="0"/>
                    </a:lnTo>
                    <a:lnTo>
                      <a:pt x="120470" y="1284"/>
                    </a:lnTo>
                    <a:lnTo>
                      <a:pt x="165509" y="20547"/>
                    </a:lnTo>
                    <a:lnTo>
                      <a:pt x="187139" y="59399"/>
                    </a:lnTo>
                    <a:lnTo>
                      <a:pt x="188581" y="75920"/>
                    </a:lnTo>
                    <a:lnTo>
                      <a:pt x="188581" y="83698"/>
                    </a:lnTo>
                    <a:lnTo>
                      <a:pt x="174535" y="121339"/>
                    </a:lnTo>
                    <a:lnTo>
                      <a:pt x="144846" y="148387"/>
                    </a:lnTo>
                    <a:lnTo>
                      <a:pt x="118059" y="164617"/>
                    </a:lnTo>
                    <a:lnTo>
                      <a:pt x="106392" y="171778"/>
                    </a:lnTo>
                    <a:lnTo>
                      <a:pt x="74668" y="198964"/>
                    </a:lnTo>
                    <a:lnTo>
                      <a:pt x="70870" y="204601"/>
                    </a:lnTo>
                    <a:lnTo>
                      <a:pt x="188930" y="204601"/>
                    </a:lnTo>
                    <a:lnTo>
                      <a:pt x="188930" y="255969"/>
                    </a:lnTo>
                    <a:close/>
                  </a:path>
                </a:pathLst>
              </a:custGeom>
              <a:solidFill>
                <a:srgbClr val="03CF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21">
              <a:extLst>
                <a:ext uri="{FF2B5EF4-FFF2-40B4-BE49-F238E27FC236}">
                  <a16:creationId xmlns:a16="http://schemas.microsoft.com/office/drawing/2014/main" id="{0AADCA38-20A9-86DC-F812-4DCA47FA9B51}"/>
                </a:ext>
              </a:extLst>
            </p:cNvPr>
            <p:cNvSpPr/>
            <p:nvPr/>
          </p:nvSpPr>
          <p:spPr>
            <a:xfrm>
              <a:off x="4563707" y="4048962"/>
              <a:ext cx="1544320" cy="402590"/>
            </a:xfrm>
            <a:custGeom>
              <a:avLst/>
              <a:gdLst/>
              <a:ahLst/>
              <a:cxnLst/>
              <a:rect l="l" t="t" r="r" b="b"/>
              <a:pathLst>
                <a:path w="1544320" h="402589">
                  <a:moveTo>
                    <a:pt x="150583" y="123418"/>
                  </a:moveTo>
                  <a:lnTo>
                    <a:pt x="120815" y="105930"/>
                  </a:lnTo>
                  <a:lnTo>
                    <a:pt x="118795" y="110934"/>
                  </a:lnTo>
                  <a:lnTo>
                    <a:pt x="115747" y="115112"/>
                  </a:lnTo>
                  <a:lnTo>
                    <a:pt x="107632" y="121843"/>
                  </a:lnTo>
                  <a:lnTo>
                    <a:pt x="103416" y="124218"/>
                  </a:lnTo>
                  <a:lnTo>
                    <a:pt x="94653" y="126974"/>
                  </a:lnTo>
                  <a:lnTo>
                    <a:pt x="90106" y="127660"/>
                  </a:lnTo>
                  <a:lnTo>
                    <a:pt x="77216" y="127660"/>
                  </a:lnTo>
                  <a:lnTo>
                    <a:pt x="45478" y="96075"/>
                  </a:lnTo>
                  <a:lnTo>
                    <a:pt x="43789" y="88265"/>
                  </a:lnTo>
                  <a:lnTo>
                    <a:pt x="43789" y="75145"/>
                  </a:lnTo>
                  <a:lnTo>
                    <a:pt x="61531" y="39458"/>
                  </a:lnTo>
                  <a:lnTo>
                    <a:pt x="79527" y="32486"/>
                  </a:lnTo>
                  <a:lnTo>
                    <a:pt x="88442" y="32486"/>
                  </a:lnTo>
                  <a:lnTo>
                    <a:pt x="120815" y="54000"/>
                  </a:lnTo>
                  <a:lnTo>
                    <a:pt x="148844" y="34442"/>
                  </a:lnTo>
                  <a:lnTo>
                    <a:pt x="147637" y="32486"/>
                  </a:lnTo>
                  <a:lnTo>
                    <a:pt x="144246" y="26962"/>
                  </a:lnTo>
                  <a:lnTo>
                    <a:pt x="138582" y="20294"/>
                  </a:lnTo>
                  <a:lnTo>
                    <a:pt x="96329" y="584"/>
                  </a:lnTo>
                  <a:lnTo>
                    <a:pt x="85839" y="0"/>
                  </a:lnTo>
                  <a:lnTo>
                    <a:pt x="78663" y="279"/>
                  </a:lnTo>
                  <a:lnTo>
                    <a:pt x="30175" y="21793"/>
                  </a:lnTo>
                  <a:lnTo>
                    <a:pt x="7759" y="63271"/>
                  </a:lnTo>
                  <a:lnTo>
                    <a:pt x="6629" y="78549"/>
                  </a:lnTo>
                  <a:lnTo>
                    <a:pt x="6997" y="86080"/>
                  </a:lnTo>
                  <a:lnTo>
                    <a:pt x="19316" y="122288"/>
                  </a:lnTo>
                  <a:lnTo>
                    <a:pt x="53136" y="153085"/>
                  </a:lnTo>
                  <a:lnTo>
                    <a:pt x="84531" y="160147"/>
                  </a:lnTo>
                  <a:lnTo>
                    <a:pt x="91249" y="159880"/>
                  </a:lnTo>
                  <a:lnTo>
                    <a:pt x="129692" y="147218"/>
                  </a:lnTo>
                  <a:lnTo>
                    <a:pt x="148894" y="127660"/>
                  </a:lnTo>
                  <a:lnTo>
                    <a:pt x="150583" y="123418"/>
                  </a:lnTo>
                  <a:close/>
                </a:path>
                <a:path w="1544320" h="402589">
                  <a:moveTo>
                    <a:pt x="151015" y="243154"/>
                  </a:moveTo>
                  <a:lnTo>
                    <a:pt x="112560" y="243154"/>
                  </a:lnTo>
                  <a:lnTo>
                    <a:pt x="75844" y="358419"/>
                  </a:lnTo>
                  <a:lnTo>
                    <a:pt x="38684" y="243154"/>
                  </a:lnTo>
                  <a:lnTo>
                    <a:pt x="0" y="243154"/>
                  </a:lnTo>
                  <a:lnTo>
                    <a:pt x="57797" y="401116"/>
                  </a:lnTo>
                  <a:lnTo>
                    <a:pt x="93662" y="401116"/>
                  </a:lnTo>
                  <a:lnTo>
                    <a:pt x="109156" y="358419"/>
                  </a:lnTo>
                  <a:lnTo>
                    <a:pt x="151015" y="243154"/>
                  </a:lnTo>
                  <a:close/>
                </a:path>
                <a:path w="1544320" h="402589">
                  <a:moveTo>
                    <a:pt x="201345" y="243154"/>
                  </a:moveTo>
                  <a:lnTo>
                    <a:pt x="164833" y="243154"/>
                  </a:lnTo>
                  <a:lnTo>
                    <a:pt x="164833" y="401116"/>
                  </a:lnTo>
                  <a:lnTo>
                    <a:pt x="201345" y="401116"/>
                  </a:lnTo>
                  <a:lnTo>
                    <a:pt x="201345" y="243154"/>
                  </a:lnTo>
                  <a:close/>
                </a:path>
                <a:path w="1544320" h="402589">
                  <a:moveTo>
                    <a:pt x="215785" y="197739"/>
                  </a:moveTo>
                  <a:lnTo>
                    <a:pt x="183527" y="197739"/>
                  </a:lnTo>
                  <a:lnTo>
                    <a:pt x="172008" y="226631"/>
                  </a:lnTo>
                  <a:lnTo>
                    <a:pt x="194716" y="232943"/>
                  </a:lnTo>
                  <a:lnTo>
                    <a:pt x="215785" y="197739"/>
                  </a:lnTo>
                  <a:close/>
                </a:path>
                <a:path w="1544320" h="402589">
                  <a:moveTo>
                    <a:pt x="315036" y="72326"/>
                  </a:moveTo>
                  <a:lnTo>
                    <a:pt x="299453" y="32486"/>
                  </a:lnTo>
                  <a:lnTo>
                    <a:pt x="277876" y="11176"/>
                  </a:lnTo>
                  <a:lnTo>
                    <a:pt x="277876" y="73482"/>
                  </a:lnTo>
                  <a:lnTo>
                    <a:pt x="277787" y="86233"/>
                  </a:lnTo>
                  <a:lnTo>
                    <a:pt x="259969" y="120777"/>
                  </a:lnTo>
                  <a:lnTo>
                    <a:pt x="243154" y="127660"/>
                  </a:lnTo>
                  <a:lnTo>
                    <a:pt x="229971" y="127660"/>
                  </a:lnTo>
                  <a:lnTo>
                    <a:pt x="199618" y="103428"/>
                  </a:lnTo>
                  <a:lnTo>
                    <a:pt x="195097" y="86233"/>
                  </a:lnTo>
                  <a:lnTo>
                    <a:pt x="195173" y="73482"/>
                  </a:lnTo>
                  <a:lnTo>
                    <a:pt x="213093" y="39281"/>
                  </a:lnTo>
                  <a:lnTo>
                    <a:pt x="229819" y="32486"/>
                  </a:lnTo>
                  <a:lnTo>
                    <a:pt x="242925" y="32486"/>
                  </a:lnTo>
                  <a:lnTo>
                    <a:pt x="273265" y="56375"/>
                  </a:lnTo>
                  <a:lnTo>
                    <a:pt x="277876" y="73482"/>
                  </a:lnTo>
                  <a:lnTo>
                    <a:pt x="277876" y="11176"/>
                  </a:lnTo>
                  <a:lnTo>
                    <a:pt x="236918" y="0"/>
                  </a:lnTo>
                  <a:lnTo>
                    <a:pt x="226072" y="698"/>
                  </a:lnTo>
                  <a:lnTo>
                    <a:pt x="187807" y="17221"/>
                  </a:lnTo>
                  <a:lnTo>
                    <a:pt x="163614" y="49847"/>
                  </a:lnTo>
                  <a:lnTo>
                    <a:pt x="157937" y="79641"/>
                  </a:lnTo>
                  <a:lnTo>
                    <a:pt x="158292" y="87198"/>
                  </a:lnTo>
                  <a:lnTo>
                    <a:pt x="174637" y="129311"/>
                  </a:lnTo>
                  <a:lnTo>
                    <a:pt x="204330" y="153301"/>
                  </a:lnTo>
                  <a:lnTo>
                    <a:pt x="236270" y="160147"/>
                  </a:lnTo>
                  <a:lnTo>
                    <a:pt x="247154" y="159435"/>
                  </a:lnTo>
                  <a:lnTo>
                    <a:pt x="285407" y="142760"/>
                  </a:lnTo>
                  <a:lnTo>
                    <a:pt x="299732" y="127660"/>
                  </a:lnTo>
                  <a:lnTo>
                    <a:pt x="305041" y="119291"/>
                  </a:lnTo>
                  <a:lnTo>
                    <a:pt x="309410" y="110007"/>
                  </a:lnTo>
                  <a:lnTo>
                    <a:pt x="312534" y="100418"/>
                  </a:lnTo>
                  <a:lnTo>
                    <a:pt x="314413" y="90512"/>
                  </a:lnTo>
                  <a:lnTo>
                    <a:pt x="315036" y="80289"/>
                  </a:lnTo>
                  <a:lnTo>
                    <a:pt x="315036" y="72326"/>
                  </a:lnTo>
                  <a:close/>
                </a:path>
                <a:path w="1544320" h="402589">
                  <a:moveTo>
                    <a:pt x="370217" y="243154"/>
                  </a:moveTo>
                  <a:lnTo>
                    <a:pt x="333717" y="243154"/>
                  </a:lnTo>
                  <a:lnTo>
                    <a:pt x="333717" y="336143"/>
                  </a:lnTo>
                  <a:lnTo>
                    <a:pt x="313804" y="310832"/>
                  </a:lnTo>
                  <a:lnTo>
                    <a:pt x="260591" y="243154"/>
                  </a:lnTo>
                  <a:lnTo>
                    <a:pt x="231584" y="243154"/>
                  </a:lnTo>
                  <a:lnTo>
                    <a:pt x="231584" y="401116"/>
                  </a:lnTo>
                  <a:lnTo>
                    <a:pt x="268097" y="401116"/>
                  </a:lnTo>
                  <a:lnTo>
                    <a:pt x="268097" y="310832"/>
                  </a:lnTo>
                  <a:lnTo>
                    <a:pt x="340448" y="401116"/>
                  </a:lnTo>
                  <a:lnTo>
                    <a:pt x="370217" y="401116"/>
                  </a:lnTo>
                  <a:lnTo>
                    <a:pt x="370217" y="336143"/>
                  </a:lnTo>
                  <a:lnTo>
                    <a:pt x="370217" y="243154"/>
                  </a:lnTo>
                  <a:close/>
                </a:path>
                <a:path w="1544320" h="402589">
                  <a:moveTo>
                    <a:pt x="495058" y="876"/>
                  </a:moveTo>
                  <a:lnTo>
                    <a:pt x="455726" y="876"/>
                  </a:lnTo>
                  <a:lnTo>
                    <a:pt x="414553" y="83439"/>
                  </a:lnTo>
                  <a:lnTo>
                    <a:pt x="405282" y="64757"/>
                  </a:lnTo>
                  <a:lnTo>
                    <a:pt x="373595" y="876"/>
                  </a:lnTo>
                  <a:lnTo>
                    <a:pt x="333933" y="876"/>
                  </a:lnTo>
                  <a:lnTo>
                    <a:pt x="333933" y="158838"/>
                  </a:lnTo>
                  <a:lnTo>
                    <a:pt x="370446" y="158838"/>
                  </a:lnTo>
                  <a:lnTo>
                    <a:pt x="370446" y="64757"/>
                  </a:lnTo>
                  <a:lnTo>
                    <a:pt x="404444" y="133197"/>
                  </a:lnTo>
                  <a:lnTo>
                    <a:pt x="424548" y="133197"/>
                  </a:lnTo>
                  <a:lnTo>
                    <a:pt x="449275" y="83439"/>
                  </a:lnTo>
                  <a:lnTo>
                    <a:pt x="458558" y="64757"/>
                  </a:lnTo>
                  <a:lnTo>
                    <a:pt x="458558" y="158838"/>
                  </a:lnTo>
                  <a:lnTo>
                    <a:pt x="495058" y="158838"/>
                  </a:lnTo>
                  <a:lnTo>
                    <a:pt x="495058" y="64757"/>
                  </a:lnTo>
                  <a:lnTo>
                    <a:pt x="495058" y="876"/>
                  </a:lnTo>
                  <a:close/>
                </a:path>
                <a:path w="1544320" h="402589">
                  <a:moveTo>
                    <a:pt x="535520" y="365696"/>
                  </a:moveTo>
                  <a:lnTo>
                    <a:pt x="505752" y="348208"/>
                  </a:lnTo>
                  <a:lnTo>
                    <a:pt x="503720" y="353212"/>
                  </a:lnTo>
                  <a:lnTo>
                    <a:pt x="500684" y="357390"/>
                  </a:lnTo>
                  <a:lnTo>
                    <a:pt x="492569" y="364121"/>
                  </a:lnTo>
                  <a:lnTo>
                    <a:pt x="488353" y="366496"/>
                  </a:lnTo>
                  <a:lnTo>
                    <a:pt x="479590" y="369252"/>
                  </a:lnTo>
                  <a:lnTo>
                    <a:pt x="475043" y="369938"/>
                  </a:lnTo>
                  <a:lnTo>
                    <a:pt x="462140" y="369938"/>
                  </a:lnTo>
                  <a:lnTo>
                    <a:pt x="430403" y="338353"/>
                  </a:lnTo>
                  <a:lnTo>
                    <a:pt x="428713" y="330542"/>
                  </a:lnTo>
                  <a:lnTo>
                    <a:pt x="428713" y="317423"/>
                  </a:lnTo>
                  <a:lnTo>
                    <a:pt x="446468" y="281736"/>
                  </a:lnTo>
                  <a:lnTo>
                    <a:pt x="464464" y="274764"/>
                  </a:lnTo>
                  <a:lnTo>
                    <a:pt x="473367" y="274764"/>
                  </a:lnTo>
                  <a:lnTo>
                    <a:pt x="505752" y="296278"/>
                  </a:lnTo>
                  <a:lnTo>
                    <a:pt x="533781" y="276720"/>
                  </a:lnTo>
                  <a:lnTo>
                    <a:pt x="532574" y="274764"/>
                  </a:lnTo>
                  <a:lnTo>
                    <a:pt x="529170" y="269240"/>
                  </a:lnTo>
                  <a:lnTo>
                    <a:pt x="523506" y="262572"/>
                  </a:lnTo>
                  <a:lnTo>
                    <a:pt x="481266" y="242862"/>
                  </a:lnTo>
                  <a:lnTo>
                    <a:pt x="470763" y="242277"/>
                  </a:lnTo>
                  <a:lnTo>
                    <a:pt x="463600" y="242557"/>
                  </a:lnTo>
                  <a:lnTo>
                    <a:pt x="415099" y="264058"/>
                  </a:lnTo>
                  <a:lnTo>
                    <a:pt x="392684" y="305549"/>
                  </a:lnTo>
                  <a:lnTo>
                    <a:pt x="391566" y="320827"/>
                  </a:lnTo>
                  <a:lnTo>
                    <a:pt x="391922" y="328358"/>
                  </a:lnTo>
                  <a:lnTo>
                    <a:pt x="404253" y="364566"/>
                  </a:lnTo>
                  <a:lnTo>
                    <a:pt x="438061" y="395363"/>
                  </a:lnTo>
                  <a:lnTo>
                    <a:pt x="469455" y="402424"/>
                  </a:lnTo>
                  <a:lnTo>
                    <a:pt x="476186" y="402158"/>
                  </a:lnTo>
                  <a:lnTo>
                    <a:pt x="514616" y="389496"/>
                  </a:lnTo>
                  <a:lnTo>
                    <a:pt x="533831" y="369938"/>
                  </a:lnTo>
                  <a:lnTo>
                    <a:pt x="535520" y="365696"/>
                  </a:lnTo>
                  <a:close/>
                </a:path>
                <a:path w="1544320" h="402589">
                  <a:moveTo>
                    <a:pt x="644372" y="54216"/>
                  </a:moveTo>
                  <a:lnTo>
                    <a:pt x="625411" y="12712"/>
                  </a:lnTo>
                  <a:lnTo>
                    <a:pt x="607428" y="2692"/>
                  </a:lnTo>
                  <a:lnTo>
                    <a:pt x="607428" y="47332"/>
                  </a:lnTo>
                  <a:lnTo>
                    <a:pt x="607415" y="61061"/>
                  </a:lnTo>
                  <a:lnTo>
                    <a:pt x="605929" y="66370"/>
                  </a:lnTo>
                  <a:lnTo>
                    <a:pt x="599922" y="74104"/>
                  </a:lnTo>
                  <a:lnTo>
                    <a:pt x="596163" y="76060"/>
                  </a:lnTo>
                  <a:lnTo>
                    <a:pt x="561797" y="76060"/>
                  </a:lnTo>
                  <a:lnTo>
                    <a:pt x="561797" y="32918"/>
                  </a:lnTo>
                  <a:lnTo>
                    <a:pt x="594893" y="32918"/>
                  </a:lnTo>
                  <a:lnTo>
                    <a:pt x="598919" y="34747"/>
                  </a:lnTo>
                  <a:lnTo>
                    <a:pt x="605726" y="42062"/>
                  </a:lnTo>
                  <a:lnTo>
                    <a:pt x="607428" y="47332"/>
                  </a:lnTo>
                  <a:lnTo>
                    <a:pt x="607428" y="2692"/>
                  </a:lnTo>
                  <a:lnTo>
                    <a:pt x="606882" y="2425"/>
                  </a:lnTo>
                  <a:lnTo>
                    <a:pt x="599998" y="876"/>
                  </a:lnTo>
                  <a:lnTo>
                    <a:pt x="525297" y="876"/>
                  </a:lnTo>
                  <a:lnTo>
                    <a:pt x="525297" y="158838"/>
                  </a:lnTo>
                  <a:lnTo>
                    <a:pt x="561797" y="158838"/>
                  </a:lnTo>
                  <a:lnTo>
                    <a:pt x="561797" y="107886"/>
                  </a:lnTo>
                  <a:lnTo>
                    <a:pt x="593852" y="107886"/>
                  </a:lnTo>
                  <a:lnTo>
                    <a:pt x="630593" y="91351"/>
                  </a:lnTo>
                  <a:lnTo>
                    <a:pt x="643978" y="61061"/>
                  </a:lnTo>
                  <a:lnTo>
                    <a:pt x="644372" y="54216"/>
                  </a:lnTo>
                  <a:close/>
                </a:path>
                <a:path w="1544320" h="402589">
                  <a:moveTo>
                    <a:pt x="692200" y="243154"/>
                  </a:moveTo>
                  <a:lnTo>
                    <a:pt x="655688" y="243154"/>
                  </a:lnTo>
                  <a:lnTo>
                    <a:pt x="655675" y="330174"/>
                  </a:lnTo>
                  <a:lnTo>
                    <a:pt x="655091" y="335737"/>
                  </a:lnTo>
                  <a:lnTo>
                    <a:pt x="633387" y="368655"/>
                  </a:lnTo>
                  <a:lnTo>
                    <a:pt x="628129" y="369938"/>
                  </a:lnTo>
                  <a:lnTo>
                    <a:pt x="616178" y="369938"/>
                  </a:lnTo>
                  <a:lnTo>
                    <a:pt x="589165" y="335991"/>
                  </a:lnTo>
                  <a:lnTo>
                    <a:pt x="588543" y="330174"/>
                  </a:lnTo>
                  <a:lnTo>
                    <a:pt x="588543" y="243154"/>
                  </a:lnTo>
                  <a:lnTo>
                    <a:pt x="552043" y="243154"/>
                  </a:lnTo>
                  <a:lnTo>
                    <a:pt x="552043" y="332346"/>
                  </a:lnTo>
                  <a:lnTo>
                    <a:pt x="552843" y="340372"/>
                  </a:lnTo>
                  <a:lnTo>
                    <a:pt x="570242" y="381901"/>
                  </a:lnTo>
                  <a:lnTo>
                    <a:pt x="608063" y="401358"/>
                  </a:lnTo>
                  <a:lnTo>
                    <a:pt x="622122" y="402424"/>
                  </a:lnTo>
                  <a:lnTo>
                    <a:pt x="630770" y="402043"/>
                  </a:lnTo>
                  <a:lnTo>
                    <a:pt x="671029" y="384556"/>
                  </a:lnTo>
                  <a:lnTo>
                    <a:pt x="681609" y="369938"/>
                  </a:lnTo>
                  <a:lnTo>
                    <a:pt x="682802" y="367830"/>
                  </a:lnTo>
                  <a:lnTo>
                    <a:pt x="691997" y="330034"/>
                  </a:lnTo>
                  <a:lnTo>
                    <a:pt x="692200" y="323875"/>
                  </a:lnTo>
                  <a:lnTo>
                    <a:pt x="692200" y="243154"/>
                  </a:lnTo>
                  <a:close/>
                </a:path>
                <a:path w="1544320" h="402589">
                  <a:moveTo>
                    <a:pt x="808990" y="72326"/>
                  </a:moveTo>
                  <a:lnTo>
                    <a:pt x="807796" y="64427"/>
                  </a:lnTo>
                  <a:lnTo>
                    <a:pt x="803021" y="48780"/>
                  </a:lnTo>
                  <a:lnTo>
                    <a:pt x="799528" y="41490"/>
                  </a:lnTo>
                  <a:lnTo>
                    <a:pt x="793407" y="32486"/>
                  </a:lnTo>
                  <a:lnTo>
                    <a:pt x="790321" y="27940"/>
                  </a:lnTo>
                  <a:lnTo>
                    <a:pt x="784910" y="21945"/>
                  </a:lnTo>
                  <a:lnTo>
                    <a:pt x="772452" y="11518"/>
                  </a:lnTo>
                  <a:lnTo>
                    <a:pt x="771842" y="11176"/>
                  </a:lnTo>
                  <a:lnTo>
                    <a:pt x="771842" y="73482"/>
                  </a:lnTo>
                  <a:lnTo>
                    <a:pt x="771753" y="86233"/>
                  </a:lnTo>
                  <a:lnTo>
                    <a:pt x="753922" y="120777"/>
                  </a:lnTo>
                  <a:lnTo>
                    <a:pt x="737108" y="127660"/>
                  </a:lnTo>
                  <a:lnTo>
                    <a:pt x="723925" y="127660"/>
                  </a:lnTo>
                  <a:lnTo>
                    <a:pt x="693572" y="103428"/>
                  </a:lnTo>
                  <a:lnTo>
                    <a:pt x="689051" y="86233"/>
                  </a:lnTo>
                  <a:lnTo>
                    <a:pt x="689127" y="73482"/>
                  </a:lnTo>
                  <a:lnTo>
                    <a:pt x="707047" y="39281"/>
                  </a:lnTo>
                  <a:lnTo>
                    <a:pt x="723785" y="32486"/>
                  </a:lnTo>
                  <a:lnTo>
                    <a:pt x="736892" y="32486"/>
                  </a:lnTo>
                  <a:lnTo>
                    <a:pt x="767219" y="56375"/>
                  </a:lnTo>
                  <a:lnTo>
                    <a:pt x="771842" y="73482"/>
                  </a:lnTo>
                  <a:lnTo>
                    <a:pt x="771842" y="11176"/>
                  </a:lnTo>
                  <a:lnTo>
                    <a:pt x="730872" y="0"/>
                  </a:lnTo>
                  <a:lnTo>
                    <a:pt x="720039" y="698"/>
                  </a:lnTo>
                  <a:lnTo>
                    <a:pt x="681761" y="17221"/>
                  </a:lnTo>
                  <a:lnTo>
                    <a:pt x="657580" y="49847"/>
                  </a:lnTo>
                  <a:lnTo>
                    <a:pt x="651891" y="79641"/>
                  </a:lnTo>
                  <a:lnTo>
                    <a:pt x="652246" y="87198"/>
                  </a:lnTo>
                  <a:lnTo>
                    <a:pt x="668591" y="129311"/>
                  </a:lnTo>
                  <a:lnTo>
                    <a:pt x="698284" y="153301"/>
                  </a:lnTo>
                  <a:lnTo>
                    <a:pt x="730224" y="160147"/>
                  </a:lnTo>
                  <a:lnTo>
                    <a:pt x="741108" y="159435"/>
                  </a:lnTo>
                  <a:lnTo>
                    <a:pt x="779360" y="142760"/>
                  </a:lnTo>
                  <a:lnTo>
                    <a:pt x="793686" y="127660"/>
                  </a:lnTo>
                  <a:lnTo>
                    <a:pt x="798995" y="119291"/>
                  </a:lnTo>
                  <a:lnTo>
                    <a:pt x="803376" y="110007"/>
                  </a:lnTo>
                  <a:lnTo>
                    <a:pt x="806488" y="100418"/>
                  </a:lnTo>
                  <a:lnTo>
                    <a:pt x="808367" y="90512"/>
                  </a:lnTo>
                  <a:lnTo>
                    <a:pt x="808990" y="80289"/>
                  </a:lnTo>
                  <a:lnTo>
                    <a:pt x="808990" y="72326"/>
                  </a:lnTo>
                  <a:close/>
                </a:path>
                <a:path w="1544320" h="402589">
                  <a:moveTo>
                    <a:pt x="831964" y="369074"/>
                  </a:moveTo>
                  <a:lnTo>
                    <a:pt x="755370" y="369074"/>
                  </a:lnTo>
                  <a:lnTo>
                    <a:pt x="755370" y="243154"/>
                  </a:lnTo>
                  <a:lnTo>
                    <a:pt x="718870" y="243154"/>
                  </a:lnTo>
                  <a:lnTo>
                    <a:pt x="718870" y="401116"/>
                  </a:lnTo>
                  <a:lnTo>
                    <a:pt x="831964" y="401116"/>
                  </a:lnTo>
                  <a:lnTo>
                    <a:pt x="831964" y="369074"/>
                  </a:lnTo>
                  <a:close/>
                </a:path>
                <a:path w="1544320" h="402589">
                  <a:moveTo>
                    <a:pt x="968756" y="876"/>
                  </a:moveTo>
                  <a:lnTo>
                    <a:pt x="932243" y="876"/>
                  </a:lnTo>
                  <a:lnTo>
                    <a:pt x="932243" y="93878"/>
                  </a:lnTo>
                  <a:lnTo>
                    <a:pt x="912342" y="68554"/>
                  </a:lnTo>
                  <a:lnTo>
                    <a:pt x="859129" y="876"/>
                  </a:lnTo>
                  <a:lnTo>
                    <a:pt x="830122" y="876"/>
                  </a:lnTo>
                  <a:lnTo>
                    <a:pt x="830122" y="158838"/>
                  </a:lnTo>
                  <a:lnTo>
                    <a:pt x="866622" y="158838"/>
                  </a:lnTo>
                  <a:lnTo>
                    <a:pt x="866622" y="68554"/>
                  </a:lnTo>
                  <a:lnTo>
                    <a:pt x="938987" y="158838"/>
                  </a:lnTo>
                  <a:lnTo>
                    <a:pt x="968756" y="158838"/>
                  </a:lnTo>
                  <a:lnTo>
                    <a:pt x="968756" y="93878"/>
                  </a:lnTo>
                  <a:lnTo>
                    <a:pt x="968756" y="876"/>
                  </a:lnTo>
                  <a:close/>
                </a:path>
                <a:path w="1544320" h="402589">
                  <a:moveTo>
                    <a:pt x="998118" y="314604"/>
                  </a:moveTo>
                  <a:lnTo>
                    <a:pt x="996924" y="306705"/>
                  </a:lnTo>
                  <a:lnTo>
                    <a:pt x="992149" y="291058"/>
                  </a:lnTo>
                  <a:lnTo>
                    <a:pt x="988656" y="283768"/>
                  </a:lnTo>
                  <a:lnTo>
                    <a:pt x="982535" y="274764"/>
                  </a:lnTo>
                  <a:lnTo>
                    <a:pt x="979449" y="270217"/>
                  </a:lnTo>
                  <a:lnTo>
                    <a:pt x="974039" y="264223"/>
                  </a:lnTo>
                  <a:lnTo>
                    <a:pt x="961580" y="253796"/>
                  </a:lnTo>
                  <a:lnTo>
                    <a:pt x="960970" y="253453"/>
                  </a:lnTo>
                  <a:lnTo>
                    <a:pt x="960970" y="315760"/>
                  </a:lnTo>
                  <a:lnTo>
                    <a:pt x="960882" y="328510"/>
                  </a:lnTo>
                  <a:lnTo>
                    <a:pt x="943051" y="363054"/>
                  </a:lnTo>
                  <a:lnTo>
                    <a:pt x="926236" y="369938"/>
                  </a:lnTo>
                  <a:lnTo>
                    <a:pt x="913053" y="369938"/>
                  </a:lnTo>
                  <a:lnTo>
                    <a:pt x="882700" y="345706"/>
                  </a:lnTo>
                  <a:lnTo>
                    <a:pt x="878179" y="328510"/>
                  </a:lnTo>
                  <a:lnTo>
                    <a:pt x="878255" y="315760"/>
                  </a:lnTo>
                  <a:lnTo>
                    <a:pt x="896175" y="281559"/>
                  </a:lnTo>
                  <a:lnTo>
                    <a:pt x="912914" y="274764"/>
                  </a:lnTo>
                  <a:lnTo>
                    <a:pt x="926020" y="274764"/>
                  </a:lnTo>
                  <a:lnTo>
                    <a:pt x="956348" y="298653"/>
                  </a:lnTo>
                  <a:lnTo>
                    <a:pt x="960970" y="315760"/>
                  </a:lnTo>
                  <a:lnTo>
                    <a:pt x="960970" y="253453"/>
                  </a:lnTo>
                  <a:lnTo>
                    <a:pt x="920000" y="242277"/>
                  </a:lnTo>
                  <a:lnTo>
                    <a:pt x="909167" y="242976"/>
                  </a:lnTo>
                  <a:lnTo>
                    <a:pt x="870889" y="259499"/>
                  </a:lnTo>
                  <a:lnTo>
                    <a:pt x="846709" y="292125"/>
                  </a:lnTo>
                  <a:lnTo>
                    <a:pt x="841019" y="321919"/>
                  </a:lnTo>
                  <a:lnTo>
                    <a:pt x="841375" y="329476"/>
                  </a:lnTo>
                  <a:lnTo>
                    <a:pt x="857719" y="371589"/>
                  </a:lnTo>
                  <a:lnTo>
                    <a:pt x="887412" y="395579"/>
                  </a:lnTo>
                  <a:lnTo>
                    <a:pt x="919353" y="402424"/>
                  </a:lnTo>
                  <a:lnTo>
                    <a:pt x="930236" y="401713"/>
                  </a:lnTo>
                  <a:lnTo>
                    <a:pt x="968489" y="385038"/>
                  </a:lnTo>
                  <a:lnTo>
                    <a:pt x="982814" y="369938"/>
                  </a:lnTo>
                  <a:lnTo>
                    <a:pt x="988123" y="361569"/>
                  </a:lnTo>
                  <a:lnTo>
                    <a:pt x="992505" y="352285"/>
                  </a:lnTo>
                  <a:lnTo>
                    <a:pt x="995616" y="342696"/>
                  </a:lnTo>
                  <a:lnTo>
                    <a:pt x="997496" y="332790"/>
                  </a:lnTo>
                  <a:lnTo>
                    <a:pt x="998118" y="322567"/>
                  </a:lnTo>
                  <a:lnTo>
                    <a:pt x="998118" y="314604"/>
                  </a:lnTo>
                  <a:close/>
                </a:path>
                <a:path w="1544320" h="402589">
                  <a:moveTo>
                    <a:pt x="1108036" y="126796"/>
                  </a:moveTo>
                  <a:lnTo>
                    <a:pt x="1033500" y="126796"/>
                  </a:lnTo>
                  <a:lnTo>
                    <a:pt x="1033500" y="93218"/>
                  </a:lnTo>
                  <a:lnTo>
                    <a:pt x="1095870" y="93218"/>
                  </a:lnTo>
                  <a:lnTo>
                    <a:pt x="1095870" y="63563"/>
                  </a:lnTo>
                  <a:lnTo>
                    <a:pt x="1033500" y="63563"/>
                  </a:lnTo>
                  <a:lnTo>
                    <a:pt x="1033500" y="32918"/>
                  </a:lnTo>
                  <a:lnTo>
                    <a:pt x="1106081" y="32918"/>
                  </a:lnTo>
                  <a:lnTo>
                    <a:pt x="1106081" y="876"/>
                  </a:lnTo>
                  <a:lnTo>
                    <a:pt x="997000" y="876"/>
                  </a:lnTo>
                  <a:lnTo>
                    <a:pt x="997000" y="158838"/>
                  </a:lnTo>
                  <a:lnTo>
                    <a:pt x="1108036" y="158838"/>
                  </a:lnTo>
                  <a:lnTo>
                    <a:pt x="1108036" y="126796"/>
                  </a:lnTo>
                  <a:close/>
                </a:path>
                <a:path w="1544320" h="402589">
                  <a:moveTo>
                    <a:pt x="1170330" y="369074"/>
                  </a:moveTo>
                  <a:lnTo>
                    <a:pt x="1095806" y="369074"/>
                  </a:lnTo>
                  <a:lnTo>
                    <a:pt x="1095806" y="335495"/>
                  </a:lnTo>
                  <a:lnTo>
                    <a:pt x="1158163" y="335495"/>
                  </a:lnTo>
                  <a:lnTo>
                    <a:pt x="1158163" y="305841"/>
                  </a:lnTo>
                  <a:lnTo>
                    <a:pt x="1095806" y="305841"/>
                  </a:lnTo>
                  <a:lnTo>
                    <a:pt x="1095806" y="275196"/>
                  </a:lnTo>
                  <a:lnTo>
                    <a:pt x="1168374" y="275196"/>
                  </a:lnTo>
                  <a:lnTo>
                    <a:pt x="1168374" y="243154"/>
                  </a:lnTo>
                  <a:lnTo>
                    <a:pt x="1059307" y="243154"/>
                  </a:lnTo>
                  <a:lnTo>
                    <a:pt x="1059307" y="401116"/>
                  </a:lnTo>
                  <a:lnTo>
                    <a:pt x="1170330" y="401116"/>
                  </a:lnTo>
                  <a:lnTo>
                    <a:pt x="1170330" y="369074"/>
                  </a:lnTo>
                  <a:close/>
                </a:path>
                <a:path w="1544320" h="402589">
                  <a:moveTo>
                    <a:pt x="1266913" y="876"/>
                  </a:moveTo>
                  <a:lnTo>
                    <a:pt x="1230401" y="876"/>
                  </a:lnTo>
                  <a:lnTo>
                    <a:pt x="1230401" y="93878"/>
                  </a:lnTo>
                  <a:lnTo>
                    <a:pt x="1210500" y="68554"/>
                  </a:lnTo>
                  <a:lnTo>
                    <a:pt x="1157287" y="876"/>
                  </a:lnTo>
                  <a:lnTo>
                    <a:pt x="1128280" y="876"/>
                  </a:lnTo>
                  <a:lnTo>
                    <a:pt x="1128280" y="158838"/>
                  </a:lnTo>
                  <a:lnTo>
                    <a:pt x="1164780" y="158838"/>
                  </a:lnTo>
                  <a:lnTo>
                    <a:pt x="1164780" y="68554"/>
                  </a:lnTo>
                  <a:lnTo>
                    <a:pt x="1237145" y="158838"/>
                  </a:lnTo>
                  <a:lnTo>
                    <a:pt x="1266913" y="158838"/>
                  </a:lnTo>
                  <a:lnTo>
                    <a:pt x="1266913" y="93878"/>
                  </a:lnTo>
                  <a:lnTo>
                    <a:pt x="1266913" y="876"/>
                  </a:lnTo>
                  <a:close/>
                </a:path>
                <a:path w="1544320" h="402589">
                  <a:moveTo>
                    <a:pt x="1415529" y="876"/>
                  </a:moveTo>
                  <a:lnTo>
                    <a:pt x="1282763" y="876"/>
                  </a:lnTo>
                  <a:lnTo>
                    <a:pt x="1282763" y="32918"/>
                  </a:lnTo>
                  <a:lnTo>
                    <a:pt x="1331010" y="32918"/>
                  </a:lnTo>
                  <a:lnTo>
                    <a:pt x="1331010" y="158838"/>
                  </a:lnTo>
                  <a:lnTo>
                    <a:pt x="1367510" y="158838"/>
                  </a:lnTo>
                  <a:lnTo>
                    <a:pt x="1367510" y="32918"/>
                  </a:lnTo>
                  <a:lnTo>
                    <a:pt x="1415529" y="32918"/>
                  </a:lnTo>
                  <a:lnTo>
                    <a:pt x="1415529" y="876"/>
                  </a:lnTo>
                  <a:close/>
                </a:path>
                <a:path w="1544320" h="402589">
                  <a:moveTo>
                    <a:pt x="1544142" y="126796"/>
                  </a:moveTo>
                  <a:lnTo>
                    <a:pt x="1469605" y="126796"/>
                  </a:lnTo>
                  <a:lnTo>
                    <a:pt x="1469605" y="93218"/>
                  </a:lnTo>
                  <a:lnTo>
                    <a:pt x="1531975" y="93218"/>
                  </a:lnTo>
                  <a:lnTo>
                    <a:pt x="1531975" y="63563"/>
                  </a:lnTo>
                  <a:lnTo>
                    <a:pt x="1469605" y="63563"/>
                  </a:lnTo>
                  <a:lnTo>
                    <a:pt x="1469605" y="32918"/>
                  </a:lnTo>
                  <a:lnTo>
                    <a:pt x="1542186" y="32918"/>
                  </a:lnTo>
                  <a:lnTo>
                    <a:pt x="1542186" y="876"/>
                  </a:lnTo>
                  <a:lnTo>
                    <a:pt x="1433106" y="876"/>
                  </a:lnTo>
                  <a:lnTo>
                    <a:pt x="1433106" y="158838"/>
                  </a:lnTo>
                  <a:lnTo>
                    <a:pt x="1544142" y="158838"/>
                  </a:lnTo>
                  <a:lnTo>
                    <a:pt x="1544142" y="126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2">
              <a:extLst>
                <a:ext uri="{FF2B5EF4-FFF2-40B4-BE49-F238E27FC236}">
                  <a16:creationId xmlns:a16="http://schemas.microsoft.com/office/drawing/2014/main" id="{0EF4D421-8C26-C698-0176-5086055E5965}"/>
                </a:ext>
              </a:extLst>
            </p:cNvPr>
            <p:cNvSpPr/>
            <p:nvPr/>
          </p:nvSpPr>
          <p:spPr>
            <a:xfrm>
              <a:off x="4564804" y="4509178"/>
              <a:ext cx="2283460" cy="160655"/>
            </a:xfrm>
            <a:custGeom>
              <a:avLst/>
              <a:gdLst/>
              <a:ahLst/>
              <a:cxnLst/>
              <a:rect l="l" t="t" r="r" b="b"/>
              <a:pathLst>
                <a:path w="2283459" h="160654">
                  <a:moveTo>
                    <a:pt x="37373" y="158838"/>
                  </a:moveTo>
                  <a:lnTo>
                    <a:pt x="0" y="158838"/>
                  </a:lnTo>
                  <a:lnTo>
                    <a:pt x="54539" y="869"/>
                  </a:lnTo>
                  <a:lnTo>
                    <a:pt x="93868" y="869"/>
                  </a:lnTo>
                  <a:lnTo>
                    <a:pt x="106496" y="37590"/>
                  </a:lnTo>
                  <a:lnTo>
                    <a:pt x="74095" y="37590"/>
                  </a:lnTo>
                  <a:lnTo>
                    <a:pt x="55191" y="98323"/>
                  </a:lnTo>
                  <a:lnTo>
                    <a:pt x="127381" y="98323"/>
                  </a:lnTo>
                  <a:lnTo>
                    <a:pt x="136011" y="123420"/>
                  </a:lnTo>
                  <a:lnTo>
                    <a:pt x="49433" y="123420"/>
                  </a:lnTo>
                  <a:lnTo>
                    <a:pt x="37373" y="158838"/>
                  </a:lnTo>
                  <a:close/>
                </a:path>
                <a:path w="2283459" h="160654">
                  <a:moveTo>
                    <a:pt x="127381" y="98323"/>
                  </a:moveTo>
                  <a:lnTo>
                    <a:pt x="92565" y="98323"/>
                  </a:lnTo>
                  <a:lnTo>
                    <a:pt x="74095" y="37590"/>
                  </a:lnTo>
                  <a:lnTo>
                    <a:pt x="106496" y="37590"/>
                  </a:lnTo>
                  <a:lnTo>
                    <a:pt x="127381" y="98323"/>
                  </a:lnTo>
                  <a:close/>
                </a:path>
                <a:path w="2283459" h="160654">
                  <a:moveTo>
                    <a:pt x="148190" y="158838"/>
                  </a:moveTo>
                  <a:lnTo>
                    <a:pt x="110817" y="158838"/>
                  </a:lnTo>
                  <a:lnTo>
                    <a:pt x="98540" y="123420"/>
                  </a:lnTo>
                  <a:lnTo>
                    <a:pt x="136011" y="123420"/>
                  </a:lnTo>
                  <a:lnTo>
                    <a:pt x="148190" y="158838"/>
                  </a:lnTo>
                  <a:close/>
                </a:path>
                <a:path w="2283459" h="160654">
                  <a:moveTo>
                    <a:pt x="236966" y="160141"/>
                  </a:moveTo>
                  <a:lnTo>
                    <a:pt x="198475" y="149274"/>
                  </a:lnTo>
                  <a:lnTo>
                    <a:pt x="168052" y="115529"/>
                  </a:lnTo>
                  <a:lnTo>
                    <a:pt x="159068" y="78549"/>
                  </a:lnTo>
                  <a:lnTo>
                    <a:pt x="159113" y="70564"/>
                  </a:lnTo>
                  <a:lnTo>
                    <a:pt x="177212" y="27686"/>
                  </a:lnTo>
                  <a:lnTo>
                    <a:pt x="210946" y="4508"/>
                  </a:lnTo>
                  <a:lnTo>
                    <a:pt x="238270" y="0"/>
                  </a:lnTo>
                  <a:lnTo>
                    <a:pt x="248768" y="583"/>
                  </a:lnTo>
                  <a:lnTo>
                    <a:pt x="284294" y="14415"/>
                  </a:lnTo>
                  <a:lnTo>
                    <a:pt x="300079" y="32484"/>
                  </a:lnTo>
                  <a:lnTo>
                    <a:pt x="231968" y="32484"/>
                  </a:lnTo>
                  <a:lnTo>
                    <a:pt x="226971" y="33390"/>
                  </a:lnTo>
                  <a:lnTo>
                    <a:pt x="198850" y="61655"/>
                  </a:lnTo>
                  <a:lnTo>
                    <a:pt x="196224" y="75145"/>
                  </a:lnTo>
                  <a:lnTo>
                    <a:pt x="196224" y="88255"/>
                  </a:lnTo>
                  <a:lnTo>
                    <a:pt x="222353" y="125411"/>
                  </a:lnTo>
                  <a:lnTo>
                    <a:pt x="229651" y="127657"/>
                  </a:lnTo>
                  <a:lnTo>
                    <a:pt x="301335" y="127657"/>
                  </a:lnTo>
                  <a:lnTo>
                    <a:pt x="300052" y="130880"/>
                  </a:lnTo>
                  <a:lnTo>
                    <a:pt x="263638" y="155959"/>
                  </a:lnTo>
                  <a:lnTo>
                    <a:pt x="243685" y="159880"/>
                  </a:lnTo>
                  <a:lnTo>
                    <a:pt x="236966" y="160141"/>
                  </a:lnTo>
                  <a:close/>
                </a:path>
                <a:path w="2283459" h="160654">
                  <a:moveTo>
                    <a:pt x="273253" y="53996"/>
                  </a:moveTo>
                  <a:lnTo>
                    <a:pt x="240877" y="32484"/>
                  </a:lnTo>
                  <a:lnTo>
                    <a:pt x="300079" y="32484"/>
                  </a:lnTo>
                  <a:lnTo>
                    <a:pt x="301284" y="34440"/>
                  </a:lnTo>
                  <a:lnTo>
                    <a:pt x="273253" y="53996"/>
                  </a:lnTo>
                  <a:close/>
                </a:path>
                <a:path w="2283459" h="160654">
                  <a:moveTo>
                    <a:pt x="301335" y="127657"/>
                  </a:moveTo>
                  <a:lnTo>
                    <a:pt x="242543" y="127657"/>
                  </a:lnTo>
                  <a:lnTo>
                    <a:pt x="247088" y="126969"/>
                  </a:lnTo>
                  <a:lnTo>
                    <a:pt x="255852" y="124216"/>
                  </a:lnTo>
                  <a:lnTo>
                    <a:pt x="260071" y="121844"/>
                  </a:lnTo>
                  <a:lnTo>
                    <a:pt x="268183" y="115108"/>
                  </a:lnTo>
                  <a:lnTo>
                    <a:pt x="271225" y="110925"/>
                  </a:lnTo>
                  <a:lnTo>
                    <a:pt x="273253" y="105928"/>
                  </a:lnTo>
                  <a:lnTo>
                    <a:pt x="303022" y="123420"/>
                  </a:lnTo>
                  <a:lnTo>
                    <a:pt x="301335" y="127657"/>
                  </a:lnTo>
                  <a:close/>
                </a:path>
                <a:path w="2283459" h="160654">
                  <a:moveTo>
                    <a:pt x="395378" y="160141"/>
                  </a:moveTo>
                  <a:lnTo>
                    <a:pt x="356297" y="149596"/>
                  </a:lnTo>
                  <a:lnTo>
                    <a:pt x="325873" y="116402"/>
                  </a:lnTo>
                  <a:lnTo>
                    <a:pt x="317046" y="79636"/>
                  </a:lnTo>
                  <a:lnTo>
                    <a:pt x="317677" y="69372"/>
                  </a:lnTo>
                  <a:lnTo>
                    <a:pt x="332714" y="31917"/>
                  </a:lnTo>
                  <a:lnTo>
                    <a:pt x="364954" y="6294"/>
                  </a:lnTo>
                  <a:lnTo>
                    <a:pt x="396030" y="0"/>
                  </a:lnTo>
                  <a:lnTo>
                    <a:pt x="402793" y="278"/>
                  </a:lnTo>
                  <a:lnTo>
                    <a:pt x="450063" y="21946"/>
                  </a:lnTo>
                  <a:lnTo>
                    <a:pt x="458563" y="32484"/>
                  </a:lnTo>
                  <a:lnTo>
                    <a:pt x="388932" y="32484"/>
                  </a:lnTo>
                  <a:lnTo>
                    <a:pt x="382920" y="33842"/>
                  </a:lnTo>
                  <a:lnTo>
                    <a:pt x="355089" y="68156"/>
                  </a:lnTo>
                  <a:lnTo>
                    <a:pt x="354202" y="86227"/>
                  </a:lnTo>
                  <a:lnTo>
                    <a:pt x="355107" y="92130"/>
                  </a:lnTo>
                  <a:lnTo>
                    <a:pt x="383156" y="126317"/>
                  </a:lnTo>
                  <a:lnTo>
                    <a:pt x="389077" y="127657"/>
                  </a:lnTo>
                  <a:lnTo>
                    <a:pt x="458843" y="127657"/>
                  </a:lnTo>
                  <a:lnTo>
                    <a:pt x="458637" y="127983"/>
                  </a:lnTo>
                  <a:lnTo>
                    <a:pt x="426525" y="153786"/>
                  </a:lnTo>
                  <a:lnTo>
                    <a:pt x="406263" y="159435"/>
                  </a:lnTo>
                  <a:lnTo>
                    <a:pt x="395378" y="160141"/>
                  </a:lnTo>
                  <a:close/>
                </a:path>
                <a:path w="2283459" h="160654">
                  <a:moveTo>
                    <a:pt x="458843" y="127657"/>
                  </a:moveTo>
                  <a:lnTo>
                    <a:pt x="402259" y="127657"/>
                  </a:lnTo>
                  <a:lnTo>
                    <a:pt x="408289" y="126281"/>
                  </a:lnTo>
                  <a:lnTo>
                    <a:pt x="419081" y="120776"/>
                  </a:lnTo>
                  <a:lnTo>
                    <a:pt x="436903" y="86227"/>
                  </a:lnTo>
                  <a:lnTo>
                    <a:pt x="436989" y="73479"/>
                  </a:lnTo>
                  <a:lnTo>
                    <a:pt x="436066" y="67594"/>
                  </a:lnTo>
                  <a:lnTo>
                    <a:pt x="407927" y="33788"/>
                  </a:lnTo>
                  <a:lnTo>
                    <a:pt x="402042" y="32484"/>
                  </a:lnTo>
                  <a:lnTo>
                    <a:pt x="458563" y="32484"/>
                  </a:lnTo>
                  <a:lnTo>
                    <a:pt x="464675" y="41484"/>
                  </a:lnTo>
                  <a:lnTo>
                    <a:pt x="468170" y="48781"/>
                  </a:lnTo>
                  <a:lnTo>
                    <a:pt x="472950" y="64426"/>
                  </a:lnTo>
                  <a:lnTo>
                    <a:pt x="474146" y="72320"/>
                  </a:lnTo>
                  <a:lnTo>
                    <a:pt x="474146" y="80288"/>
                  </a:lnTo>
                  <a:lnTo>
                    <a:pt x="473521" y="90507"/>
                  </a:lnTo>
                  <a:lnTo>
                    <a:pt x="471647" y="100414"/>
                  </a:lnTo>
                  <a:lnTo>
                    <a:pt x="468523" y="110009"/>
                  </a:lnTo>
                  <a:lnTo>
                    <a:pt x="464150" y="119291"/>
                  </a:lnTo>
                  <a:lnTo>
                    <a:pt x="458843" y="127657"/>
                  </a:lnTo>
                  <a:close/>
                </a:path>
                <a:path w="2283459" h="160654">
                  <a:moveTo>
                    <a:pt x="536229" y="158838"/>
                  </a:moveTo>
                  <a:lnTo>
                    <a:pt x="499725" y="158838"/>
                  </a:lnTo>
                  <a:lnTo>
                    <a:pt x="499725" y="869"/>
                  </a:lnTo>
                  <a:lnTo>
                    <a:pt x="539380" y="869"/>
                  </a:lnTo>
                  <a:lnTo>
                    <a:pt x="571069" y="64752"/>
                  </a:lnTo>
                  <a:lnTo>
                    <a:pt x="536229" y="64752"/>
                  </a:lnTo>
                  <a:lnTo>
                    <a:pt x="536229" y="158838"/>
                  </a:lnTo>
                  <a:close/>
                </a:path>
                <a:path w="2283459" h="160654">
                  <a:moveTo>
                    <a:pt x="615056" y="83438"/>
                  </a:moveTo>
                  <a:lnTo>
                    <a:pt x="580339" y="83438"/>
                  </a:lnTo>
                  <a:lnTo>
                    <a:pt x="621515" y="869"/>
                  </a:lnTo>
                  <a:lnTo>
                    <a:pt x="660844" y="869"/>
                  </a:lnTo>
                  <a:lnTo>
                    <a:pt x="660844" y="64752"/>
                  </a:lnTo>
                  <a:lnTo>
                    <a:pt x="624340" y="64752"/>
                  </a:lnTo>
                  <a:lnTo>
                    <a:pt x="615056" y="83438"/>
                  </a:lnTo>
                  <a:close/>
                </a:path>
                <a:path w="2283459" h="160654">
                  <a:moveTo>
                    <a:pt x="590334" y="133198"/>
                  </a:moveTo>
                  <a:lnTo>
                    <a:pt x="570235" y="133198"/>
                  </a:lnTo>
                  <a:lnTo>
                    <a:pt x="536229" y="64752"/>
                  </a:lnTo>
                  <a:lnTo>
                    <a:pt x="571069" y="64752"/>
                  </a:lnTo>
                  <a:lnTo>
                    <a:pt x="580339" y="83438"/>
                  </a:lnTo>
                  <a:lnTo>
                    <a:pt x="615056" y="83438"/>
                  </a:lnTo>
                  <a:lnTo>
                    <a:pt x="590334" y="133198"/>
                  </a:lnTo>
                  <a:close/>
                </a:path>
                <a:path w="2283459" h="160654">
                  <a:moveTo>
                    <a:pt x="660844" y="158838"/>
                  </a:moveTo>
                  <a:lnTo>
                    <a:pt x="624340" y="158838"/>
                  </a:lnTo>
                  <a:lnTo>
                    <a:pt x="624340" y="64752"/>
                  </a:lnTo>
                  <a:lnTo>
                    <a:pt x="660844" y="64752"/>
                  </a:lnTo>
                  <a:lnTo>
                    <a:pt x="660844" y="158838"/>
                  </a:lnTo>
                  <a:close/>
                </a:path>
                <a:path w="2283459" h="160654">
                  <a:moveTo>
                    <a:pt x="732033" y="158838"/>
                  </a:moveTo>
                  <a:lnTo>
                    <a:pt x="695528" y="158838"/>
                  </a:lnTo>
                  <a:lnTo>
                    <a:pt x="695528" y="869"/>
                  </a:lnTo>
                  <a:lnTo>
                    <a:pt x="770239" y="869"/>
                  </a:lnTo>
                  <a:lnTo>
                    <a:pt x="777120" y="2426"/>
                  </a:lnTo>
                  <a:lnTo>
                    <a:pt x="808084" y="28410"/>
                  </a:lnTo>
                  <a:lnTo>
                    <a:pt x="809918" y="32919"/>
                  </a:lnTo>
                  <a:lnTo>
                    <a:pt x="732033" y="32919"/>
                  </a:lnTo>
                  <a:lnTo>
                    <a:pt x="732033" y="76051"/>
                  </a:lnTo>
                  <a:lnTo>
                    <a:pt x="810263" y="76051"/>
                  </a:lnTo>
                  <a:lnTo>
                    <a:pt x="808410" y="80288"/>
                  </a:lnTo>
                  <a:lnTo>
                    <a:pt x="778016" y="105955"/>
                  </a:lnTo>
                  <a:lnTo>
                    <a:pt x="764083" y="107883"/>
                  </a:lnTo>
                  <a:lnTo>
                    <a:pt x="732033" y="107883"/>
                  </a:lnTo>
                  <a:lnTo>
                    <a:pt x="732033" y="158838"/>
                  </a:lnTo>
                  <a:close/>
                </a:path>
                <a:path w="2283459" h="160654">
                  <a:moveTo>
                    <a:pt x="810263" y="76051"/>
                  </a:moveTo>
                  <a:lnTo>
                    <a:pt x="766400" y="76051"/>
                  </a:lnTo>
                  <a:lnTo>
                    <a:pt x="770163" y="74095"/>
                  </a:lnTo>
                  <a:lnTo>
                    <a:pt x="776160" y="66363"/>
                  </a:lnTo>
                  <a:lnTo>
                    <a:pt x="777653" y="61058"/>
                  </a:lnTo>
                  <a:lnTo>
                    <a:pt x="777663" y="47332"/>
                  </a:lnTo>
                  <a:lnTo>
                    <a:pt x="775961" y="42063"/>
                  </a:lnTo>
                  <a:lnTo>
                    <a:pt x="769153" y="34748"/>
                  </a:lnTo>
                  <a:lnTo>
                    <a:pt x="765133" y="32919"/>
                  </a:lnTo>
                  <a:lnTo>
                    <a:pt x="809918" y="32919"/>
                  </a:lnTo>
                  <a:lnTo>
                    <a:pt x="813299" y="41230"/>
                  </a:lnTo>
                  <a:lnTo>
                    <a:pt x="814529" y="47332"/>
                  </a:lnTo>
                  <a:lnTo>
                    <a:pt x="814602" y="54213"/>
                  </a:lnTo>
                  <a:lnTo>
                    <a:pt x="814215" y="61058"/>
                  </a:lnTo>
                  <a:lnTo>
                    <a:pt x="813054" y="67685"/>
                  </a:lnTo>
                  <a:lnTo>
                    <a:pt x="811111" y="74113"/>
                  </a:lnTo>
                  <a:lnTo>
                    <a:pt x="810263" y="76051"/>
                  </a:lnTo>
                  <a:close/>
                </a:path>
                <a:path w="2283459" h="160654">
                  <a:moveTo>
                    <a:pt x="862862" y="158838"/>
                  </a:moveTo>
                  <a:lnTo>
                    <a:pt x="825489" y="158838"/>
                  </a:lnTo>
                  <a:lnTo>
                    <a:pt x="880028" y="869"/>
                  </a:lnTo>
                  <a:lnTo>
                    <a:pt x="919357" y="869"/>
                  </a:lnTo>
                  <a:lnTo>
                    <a:pt x="931985" y="37590"/>
                  </a:lnTo>
                  <a:lnTo>
                    <a:pt x="899584" y="37590"/>
                  </a:lnTo>
                  <a:lnTo>
                    <a:pt x="880680" y="98323"/>
                  </a:lnTo>
                  <a:lnTo>
                    <a:pt x="952870" y="98323"/>
                  </a:lnTo>
                  <a:lnTo>
                    <a:pt x="961500" y="123420"/>
                  </a:lnTo>
                  <a:lnTo>
                    <a:pt x="874922" y="123420"/>
                  </a:lnTo>
                  <a:lnTo>
                    <a:pt x="862862" y="158838"/>
                  </a:lnTo>
                  <a:close/>
                </a:path>
                <a:path w="2283459" h="160654">
                  <a:moveTo>
                    <a:pt x="952870" y="98323"/>
                  </a:moveTo>
                  <a:lnTo>
                    <a:pt x="918054" y="98323"/>
                  </a:lnTo>
                  <a:lnTo>
                    <a:pt x="899584" y="37590"/>
                  </a:lnTo>
                  <a:lnTo>
                    <a:pt x="931985" y="37590"/>
                  </a:lnTo>
                  <a:lnTo>
                    <a:pt x="952870" y="98323"/>
                  </a:lnTo>
                  <a:close/>
                </a:path>
                <a:path w="2283459" h="160654">
                  <a:moveTo>
                    <a:pt x="973680" y="158838"/>
                  </a:moveTo>
                  <a:lnTo>
                    <a:pt x="936306" y="158838"/>
                  </a:lnTo>
                  <a:lnTo>
                    <a:pt x="924029" y="123420"/>
                  </a:lnTo>
                  <a:lnTo>
                    <a:pt x="961500" y="123420"/>
                  </a:lnTo>
                  <a:lnTo>
                    <a:pt x="973680" y="158838"/>
                  </a:lnTo>
                  <a:close/>
                </a:path>
                <a:path w="2283459" h="160654">
                  <a:moveTo>
                    <a:pt x="1030188" y="158838"/>
                  </a:moveTo>
                  <a:lnTo>
                    <a:pt x="993683" y="158838"/>
                  </a:lnTo>
                  <a:lnTo>
                    <a:pt x="993683" y="869"/>
                  </a:lnTo>
                  <a:lnTo>
                    <a:pt x="1022691" y="869"/>
                  </a:lnTo>
                  <a:lnTo>
                    <a:pt x="1075907" y="68554"/>
                  </a:lnTo>
                  <a:lnTo>
                    <a:pt x="1030188" y="68554"/>
                  </a:lnTo>
                  <a:lnTo>
                    <a:pt x="1030188" y="158838"/>
                  </a:lnTo>
                  <a:close/>
                </a:path>
                <a:path w="2283459" h="160654">
                  <a:moveTo>
                    <a:pt x="1132313" y="93868"/>
                  </a:moveTo>
                  <a:lnTo>
                    <a:pt x="1095809" y="93868"/>
                  </a:lnTo>
                  <a:lnTo>
                    <a:pt x="1095809" y="869"/>
                  </a:lnTo>
                  <a:lnTo>
                    <a:pt x="1132313" y="869"/>
                  </a:lnTo>
                  <a:lnTo>
                    <a:pt x="1132313" y="93868"/>
                  </a:lnTo>
                  <a:close/>
                </a:path>
                <a:path w="2283459" h="160654">
                  <a:moveTo>
                    <a:pt x="1132313" y="158838"/>
                  </a:moveTo>
                  <a:lnTo>
                    <a:pt x="1102545" y="158838"/>
                  </a:lnTo>
                  <a:lnTo>
                    <a:pt x="1030188" y="68554"/>
                  </a:lnTo>
                  <a:lnTo>
                    <a:pt x="1075907" y="68554"/>
                  </a:lnTo>
                  <a:lnTo>
                    <a:pt x="1095809" y="93868"/>
                  </a:lnTo>
                  <a:lnTo>
                    <a:pt x="1132313" y="93868"/>
                  </a:lnTo>
                  <a:lnTo>
                    <a:pt x="1132313" y="158838"/>
                  </a:lnTo>
                  <a:close/>
                </a:path>
                <a:path w="2283459" h="160654">
                  <a:moveTo>
                    <a:pt x="1203741" y="158838"/>
                  </a:moveTo>
                  <a:lnTo>
                    <a:pt x="1167236" y="158838"/>
                  </a:lnTo>
                  <a:lnTo>
                    <a:pt x="1167236" y="869"/>
                  </a:lnTo>
                  <a:lnTo>
                    <a:pt x="1203741" y="869"/>
                  </a:lnTo>
                  <a:lnTo>
                    <a:pt x="1203741" y="62035"/>
                  </a:lnTo>
                  <a:lnTo>
                    <a:pt x="1303259" y="62035"/>
                  </a:lnTo>
                  <a:lnTo>
                    <a:pt x="1303259" y="94086"/>
                  </a:lnTo>
                  <a:lnTo>
                    <a:pt x="1203741" y="94086"/>
                  </a:lnTo>
                  <a:lnTo>
                    <a:pt x="1203741" y="158838"/>
                  </a:lnTo>
                  <a:close/>
                </a:path>
                <a:path w="2283459" h="160654">
                  <a:moveTo>
                    <a:pt x="1303259" y="62035"/>
                  </a:moveTo>
                  <a:lnTo>
                    <a:pt x="1266754" y="62035"/>
                  </a:lnTo>
                  <a:lnTo>
                    <a:pt x="1266754" y="869"/>
                  </a:lnTo>
                  <a:lnTo>
                    <a:pt x="1303259" y="869"/>
                  </a:lnTo>
                  <a:lnTo>
                    <a:pt x="1303259" y="62035"/>
                  </a:lnTo>
                  <a:close/>
                </a:path>
                <a:path w="2283459" h="160654">
                  <a:moveTo>
                    <a:pt x="1303259" y="158838"/>
                  </a:moveTo>
                  <a:lnTo>
                    <a:pt x="1266754" y="158838"/>
                  </a:lnTo>
                  <a:lnTo>
                    <a:pt x="1266754" y="94086"/>
                  </a:lnTo>
                  <a:lnTo>
                    <a:pt x="1303259" y="94086"/>
                  </a:lnTo>
                  <a:lnTo>
                    <a:pt x="1303259" y="158838"/>
                  </a:lnTo>
                  <a:close/>
                </a:path>
                <a:path w="2283459" h="160654">
                  <a:moveTo>
                    <a:pt x="1359046" y="158838"/>
                  </a:moveTo>
                  <a:lnTo>
                    <a:pt x="1321672" y="158838"/>
                  </a:lnTo>
                  <a:lnTo>
                    <a:pt x="1376211" y="869"/>
                  </a:lnTo>
                  <a:lnTo>
                    <a:pt x="1415541" y="869"/>
                  </a:lnTo>
                  <a:lnTo>
                    <a:pt x="1428169" y="37590"/>
                  </a:lnTo>
                  <a:lnTo>
                    <a:pt x="1395767" y="37590"/>
                  </a:lnTo>
                  <a:lnTo>
                    <a:pt x="1376863" y="98323"/>
                  </a:lnTo>
                  <a:lnTo>
                    <a:pt x="1449053" y="98323"/>
                  </a:lnTo>
                  <a:lnTo>
                    <a:pt x="1457683" y="123420"/>
                  </a:lnTo>
                  <a:lnTo>
                    <a:pt x="1371105" y="123420"/>
                  </a:lnTo>
                  <a:lnTo>
                    <a:pt x="1359046" y="158838"/>
                  </a:lnTo>
                  <a:close/>
                </a:path>
                <a:path w="2283459" h="160654">
                  <a:moveTo>
                    <a:pt x="1449053" y="98323"/>
                  </a:moveTo>
                  <a:lnTo>
                    <a:pt x="1414237" y="98323"/>
                  </a:lnTo>
                  <a:lnTo>
                    <a:pt x="1395767" y="37590"/>
                  </a:lnTo>
                  <a:lnTo>
                    <a:pt x="1428169" y="37590"/>
                  </a:lnTo>
                  <a:lnTo>
                    <a:pt x="1449053" y="98323"/>
                  </a:lnTo>
                  <a:close/>
                </a:path>
                <a:path w="2283459" h="160654">
                  <a:moveTo>
                    <a:pt x="1469863" y="158838"/>
                  </a:moveTo>
                  <a:lnTo>
                    <a:pt x="1432489" y="158838"/>
                  </a:lnTo>
                  <a:lnTo>
                    <a:pt x="1420212" y="123420"/>
                  </a:lnTo>
                  <a:lnTo>
                    <a:pt x="1457683" y="123420"/>
                  </a:lnTo>
                  <a:lnTo>
                    <a:pt x="1469863" y="158838"/>
                  </a:lnTo>
                  <a:close/>
                </a:path>
                <a:path w="2283459" h="160654">
                  <a:moveTo>
                    <a:pt x="1526371" y="158838"/>
                  </a:moveTo>
                  <a:lnTo>
                    <a:pt x="1489867" y="158838"/>
                  </a:lnTo>
                  <a:lnTo>
                    <a:pt x="1489867" y="869"/>
                  </a:lnTo>
                  <a:lnTo>
                    <a:pt x="1529522" y="869"/>
                  </a:lnTo>
                  <a:lnTo>
                    <a:pt x="1561211" y="64752"/>
                  </a:lnTo>
                  <a:lnTo>
                    <a:pt x="1526371" y="64752"/>
                  </a:lnTo>
                  <a:lnTo>
                    <a:pt x="1526371" y="158838"/>
                  </a:lnTo>
                  <a:close/>
                </a:path>
                <a:path w="2283459" h="160654">
                  <a:moveTo>
                    <a:pt x="1605198" y="83438"/>
                  </a:moveTo>
                  <a:lnTo>
                    <a:pt x="1570481" y="83438"/>
                  </a:lnTo>
                  <a:lnTo>
                    <a:pt x="1611657" y="869"/>
                  </a:lnTo>
                  <a:lnTo>
                    <a:pt x="1650986" y="869"/>
                  </a:lnTo>
                  <a:lnTo>
                    <a:pt x="1650986" y="64752"/>
                  </a:lnTo>
                  <a:lnTo>
                    <a:pt x="1614482" y="64752"/>
                  </a:lnTo>
                  <a:lnTo>
                    <a:pt x="1605198" y="83438"/>
                  </a:lnTo>
                  <a:close/>
                </a:path>
                <a:path w="2283459" h="160654">
                  <a:moveTo>
                    <a:pt x="1580476" y="133198"/>
                  </a:moveTo>
                  <a:lnTo>
                    <a:pt x="1560377" y="133198"/>
                  </a:lnTo>
                  <a:lnTo>
                    <a:pt x="1526371" y="64752"/>
                  </a:lnTo>
                  <a:lnTo>
                    <a:pt x="1561211" y="64752"/>
                  </a:lnTo>
                  <a:lnTo>
                    <a:pt x="1570481" y="83438"/>
                  </a:lnTo>
                  <a:lnTo>
                    <a:pt x="1605198" y="83438"/>
                  </a:lnTo>
                  <a:lnTo>
                    <a:pt x="1580476" y="133198"/>
                  </a:lnTo>
                  <a:close/>
                </a:path>
                <a:path w="2283459" h="160654">
                  <a:moveTo>
                    <a:pt x="1650986" y="158838"/>
                  </a:moveTo>
                  <a:lnTo>
                    <a:pt x="1614482" y="158838"/>
                  </a:lnTo>
                  <a:lnTo>
                    <a:pt x="1614482" y="64752"/>
                  </a:lnTo>
                  <a:lnTo>
                    <a:pt x="1650986" y="64752"/>
                  </a:lnTo>
                  <a:lnTo>
                    <a:pt x="1650986" y="158838"/>
                  </a:lnTo>
                  <a:close/>
                </a:path>
                <a:path w="2283459" h="160654">
                  <a:moveTo>
                    <a:pt x="1796705" y="158838"/>
                  </a:moveTo>
                  <a:lnTo>
                    <a:pt x="1685670" y="158838"/>
                  </a:lnTo>
                  <a:lnTo>
                    <a:pt x="1685670" y="869"/>
                  </a:lnTo>
                  <a:lnTo>
                    <a:pt x="1794749" y="869"/>
                  </a:lnTo>
                  <a:lnTo>
                    <a:pt x="1794749" y="32919"/>
                  </a:lnTo>
                  <a:lnTo>
                    <a:pt x="1722174" y="32919"/>
                  </a:lnTo>
                  <a:lnTo>
                    <a:pt x="1722174" y="63556"/>
                  </a:lnTo>
                  <a:lnTo>
                    <a:pt x="1784536" y="63556"/>
                  </a:lnTo>
                  <a:lnTo>
                    <a:pt x="1784536" y="93216"/>
                  </a:lnTo>
                  <a:lnTo>
                    <a:pt x="1722174" y="93216"/>
                  </a:lnTo>
                  <a:lnTo>
                    <a:pt x="1722174" y="126788"/>
                  </a:lnTo>
                  <a:lnTo>
                    <a:pt x="1796705" y="126788"/>
                  </a:lnTo>
                  <a:lnTo>
                    <a:pt x="1796705" y="158838"/>
                  </a:lnTo>
                  <a:close/>
                </a:path>
                <a:path w="2283459" h="160654">
                  <a:moveTo>
                    <a:pt x="1857902" y="158838"/>
                  </a:moveTo>
                  <a:lnTo>
                    <a:pt x="1821397" y="158838"/>
                  </a:lnTo>
                  <a:lnTo>
                    <a:pt x="1821397" y="869"/>
                  </a:lnTo>
                  <a:lnTo>
                    <a:pt x="1850405" y="869"/>
                  </a:lnTo>
                  <a:lnTo>
                    <a:pt x="1903621" y="68554"/>
                  </a:lnTo>
                  <a:lnTo>
                    <a:pt x="1857902" y="68554"/>
                  </a:lnTo>
                  <a:lnTo>
                    <a:pt x="1857902" y="158838"/>
                  </a:lnTo>
                  <a:close/>
                </a:path>
                <a:path w="2283459" h="160654">
                  <a:moveTo>
                    <a:pt x="1960027" y="93868"/>
                  </a:moveTo>
                  <a:lnTo>
                    <a:pt x="1923523" y="93868"/>
                  </a:lnTo>
                  <a:lnTo>
                    <a:pt x="1923523" y="869"/>
                  </a:lnTo>
                  <a:lnTo>
                    <a:pt x="1960027" y="869"/>
                  </a:lnTo>
                  <a:lnTo>
                    <a:pt x="1960027" y="93868"/>
                  </a:lnTo>
                  <a:close/>
                </a:path>
                <a:path w="2283459" h="160654">
                  <a:moveTo>
                    <a:pt x="1960027" y="158838"/>
                  </a:moveTo>
                  <a:lnTo>
                    <a:pt x="1930259" y="158838"/>
                  </a:lnTo>
                  <a:lnTo>
                    <a:pt x="1857902" y="68554"/>
                  </a:lnTo>
                  <a:lnTo>
                    <a:pt x="1903621" y="68554"/>
                  </a:lnTo>
                  <a:lnTo>
                    <a:pt x="1923523" y="93868"/>
                  </a:lnTo>
                  <a:lnTo>
                    <a:pt x="1960027" y="93868"/>
                  </a:lnTo>
                  <a:lnTo>
                    <a:pt x="1960027" y="158838"/>
                  </a:lnTo>
                  <a:close/>
                </a:path>
                <a:path w="2283459" h="160654">
                  <a:moveTo>
                    <a:pt x="2115328" y="32919"/>
                  </a:moveTo>
                  <a:lnTo>
                    <a:pt x="1982565" y="32919"/>
                  </a:lnTo>
                  <a:lnTo>
                    <a:pt x="1982565" y="869"/>
                  </a:lnTo>
                  <a:lnTo>
                    <a:pt x="2115328" y="869"/>
                  </a:lnTo>
                  <a:lnTo>
                    <a:pt x="2115328" y="32919"/>
                  </a:lnTo>
                  <a:close/>
                </a:path>
                <a:path w="2283459" h="160654">
                  <a:moveTo>
                    <a:pt x="2067307" y="158838"/>
                  </a:moveTo>
                  <a:lnTo>
                    <a:pt x="2030803" y="158838"/>
                  </a:lnTo>
                  <a:lnTo>
                    <a:pt x="2030803" y="32919"/>
                  </a:lnTo>
                  <a:lnTo>
                    <a:pt x="2067307" y="32919"/>
                  </a:lnTo>
                  <a:lnTo>
                    <a:pt x="2067307" y="158838"/>
                  </a:lnTo>
                  <a:close/>
                </a:path>
                <a:path w="2283459" h="160654">
                  <a:moveTo>
                    <a:pt x="2204334" y="160141"/>
                  </a:moveTo>
                  <a:lnTo>
                    <a:pt x="2165252" y="149596"/>
                  </a:lnTo>
                  <a:lnTo>
                    <a:pt x="2134829" y="116402"/>
                  </a:lnTo>
                  <a:lnTo>
                    <a:pt x="2126001" y="79636"/>
                  </a:lnTo>
                  <a:lnTo>
                    <a:pt x="2126633" y="69372"/>
                  </a:lnTo>
                  <a:lnTo>
                    <a:pt x="2141670" y="31917"/>
                  </a:lnTo>
                  <a:lnTo>
                    <a:pt x="2173910" y="6294"/>
                  </a:lnTo>
                  <a:lnTo>
                    <a:pt x="2204986" y="0"/>
                  </a:lnTo>
                  <a:lnTo>
                    <a:pt x="2211749" y="278"/>
                  </a:lnTo>
                  <a:lnTo>
                    <a:pt x="2259018" y="21946"/>
                  </a:lnTo>
                  <a:lnTo>
                    <a:pt x="2267519" y="32484"/>
                  </a:lnTo>
                  <a:lnTo>
                    <a:pt x="2197888" y="32484"/>
                  </a:lnTo>
                  <a:lnTo>
                    <a:pt x="2191876" y="33842"/>
                  </a:lnTo>
                  <a:lnTo>
                    <a:pt x="2164045" y="68156"/>
                  </a:lnTo>
                  <a:lnTo>
                    <a:pt x="2163158" y="86227"/>
                  </a:lnTo>
                  <a:lnTo>
                    <a:pt x="2164063" y="92130"/>
                  </a:lnTo>
                  <a:lnTo>
                    <a:pt x="2192111" y="126317"/>
                  </a:lnTo>
                  <a:lnTo>
                    <a:pt x="2198033" y="127657"/>
                  </a:lnTo>
                  <a:lnTo>
                    <a:pt x="2267799" y="127657"/>
                  </a:lnTo>
                  <a:lnTo>
                    <a:pt x="2267592" y="127983"/>
                  </a:lnTo>
                  <a:lnTo>
                    <a:pt x="2235481" y="153786"/>
                  </a:lnTo>
                  <a:lnTo>
                    <a:pt x="2215219" y="159435"/>
                  </a:lnTo>
                  <a:lnTo>
                    <a:pt x="2204334" y="160141"/>
                  </a:lnTo>
                  <a:close/>
                </a:path>
                <a:path w="2283459" h="160654">
                  <a:moveTo>
                    <a:pt x="2267799" y="127657"/>
                  </a:moveTo>
                  <a:lnTo>
                    <a:pt x="2211215" y="127657"/>
                  </a:lnTo>
                  <a:lnTo>
                    <a:pt x="2217244" y="126281"/>
                  </a:lnTo>
                  <a:lnTo>
                    <a:pt x="2228037" y="120776"/>
                  </a:lnTo>
                  <a:lnTo>
                    <a:pt x="2245858" y="86227"/>
                  </a:lnTo>
                  <a:lnTo>
                    <a:pt x="2245945" y="73479"/>
                  </a:lnTo>
                  <a:lnTo>
                    <a:pt x="2245021" y="67594"/>
                  </a:lnTo>
                  <a:lnTo>
                    <a:pt x="2216882" y="33788"/>
                  </a:lnTo>
                  <a:lnTo>
                    <a:pt x="2210998" y="32484"/>
                  </a:lnTo>
                  <a:lnTo>
                    <a:pt x="2267519" y="32484"/>
                  </a:lnTo>
                  <a:lnTo>
                    <a:pt x="2283101" y="72320"/>
                  </a:lnTo>
                  <a:lnTo>
                    <a:pt x="2283101" y="80288"/>
                  </a:lnTo>
                  <a:lnTo>
                    <a:pt x="2282476" y="90507"/>
                  </a:lnTo>
                  <a:lnTo>
                    <a:pt x="2280602" y="100414"/>
                  </a:lnTo>
                  <a:lnTo>
                    <a:pt x="2277479" y="110009"/>
                  </a:lnTo>
                  <a:lnTo>
                    <a:pt x="2273106" y="119291"/>
                  </a:lnTo>
                  <a:lnTo>
                    <a:pt x="2267799" y="127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3">
              <a:extLst>
                <a:ext uri="{FF2B5EF4-FFF2-40B4-BE49-F238E27FC236}">
                  <a16:creationId xmlns:a16="http://schemas.microsoft.com/office/drawing/2014/main" id="{3F100A07-7FC2-A6BF-5116-EAE5AB2B737A}"/>
                </a:ext>
              </a:extLst>
            </p:cNvPr>
            <p:cNvSpPr/>
            <p:nvPr/>
          </p:nvSpPr>
          <p:spPr>
            <a:xfrm>
              <a:off x="4567085" y="4777421"/>
              <a:ext cx="1420495" cy="160655"/>
            </a:xfrm>
            <a:custGeom>
              <a:avLst/>
              <a:gdLst/>
              <a:ahLst/>
              <a:cxnLst/>
              <a:rect l="l" t="t" r="r" b="b"/>
              <a:pathLst>
                <a:path w="1420495" h="160654">
                  <a:moveTo>
                    <a:pt x="132763" y="32919"/>
                  </a:moveTo>
                  <a:lnTo>
                    <a:pt x="0" y="32919"/>
                  </a:lnTo>
                  <a:lnTo>
                    <a:pt x="0" y="869"/>
                  </a:lnTo>
                  <a:lnTo>
                    <a:pt x="132763" y="869"/>
                  </a:lnTo>
                  <a:lnTo>
                    <a:pt x="132763" y="32919"/>
                  </a:lnTo>
                  <a:close/>
                </a:path>
                <a:path w="1420495" h="160654">
                  <a:moveTo>
                    <a:pt x="84742" y="158838"/>
                  </a:moveTo>
                  <a:lnTo>
                    <a:pt x="48238" y="158838"/>
                  </a:lnTo>
                  <a:lnTo>
                    <a:pt x="48238" y="32919"/>
                  </a:lnTo>
                  <a:lnTo>
                    <a:pt x="84742" y="32919"/>
                  </a:lnTo>
                  <a:lnTo>
                    <a:pt x="84742" y="158838"/>
                  </a:lnTo>
                  <a:close/>
                </a:path>
                <a:path w="1420495" h="160654">
                  <a:moveTo>
                    <a:pt x="261372" y="158838"/>
                  </a:moveTo>
                  <a:lnTo>
                    <a:pt x="150337" y="158838"/>
                  </a:lnTo>
                  <a:lnTo>
                    <a:pt x="150337" y="869"/>
                  </a:lnTo>
                  <a:lnTo>
                    <a:pt x="259416" y="869"/>
                  </a:lnTo>
                  <a:lnTo>
                    <a:pt x="259416" y="32919"/>
                  </a:lnTo>
                  <a:lnTo>
                    <a:pt x="186842" y="32919"/>
                  </a:lnTo>
                  <a:lnTo>
                    <a:pt x="186842" y="63556"/>
                  </a:lnTo>
                  <a:lnTo>
                    <a:pt x="249204" y="63556"/>
                  </a:lnTo>
                  <a:lnTo>
                    <a:pt x="249204" y="93216"/>
                  </a:lnTo>
                  <a:lnTo>
                    <a:pt x="186842" y="93216"/>
                  </a:lnTo>
                  <a:lnTo>
                    <a:pt x="186842" y="126788"/>
                  </a:lnTo>
                  <a:lnTo>
                    <a:pt x="261372" y="126788"/>
                  </a:lnTo>
                  <a:lnTo>
                    <a:pt x="261372" y="158838"/>
                  </a:lnTo>
                  <a:close/>
                </a:path>
                <a:path w="1420495" h="160654">
                  <a:moveTo>
                    <a:pt x="318119" y="158838"/>
                  </a:moveTo>
                  <a:lnTo>
                    <a:pt x="281615" y="158838"/>
                  </a:lnTo>
                  <a:lnTo>
                    <a:pt x="281615" y="869"/>
                  </a:lnTo>
                  <a:lnTo>
                    <a:pt x="352885" y="869"/>
                  </a:lnTo>
                  <a:lnTo>
                    <a:pt x="359913" y="1361"/>
                  </a:lnTo>
                  <a:lnTo>
                    <a:pt x="394289" y="23005"/>
                  </a:lnTo>
                  <a:lnTo>
                    <a:pt x="399818" y="32919"/>
                  </a:lnTo>
                  <a:lnTo>
                    <a:pt x="318119" y="32919"/>
                  </a:lnTo>
                  <a:lnTo>
                    <a:pt x="318119" y="76051"/>
                  </a:lnTo>
                  <a:lnTo>
                    <a:pt x="399925" y="76051"/>
                  </a:lnTo>
                  <a:lnTo>
                    <a:pt x="397484" y="81103"/>
                  </a:lnTo>
                  <a:lnTo>
                    <a:pt x="393678" y="86952"/>
                  </a:lnTo>
                  <a:lnTo>
                    <a:pt x="389268" y="92062"/>
                  </a:lnTo>
                  <a:lnTo>
                    <a:pt x="384253" y="96432"/>
                  </a:lnTo>
                  <a:lnTo>
                    <a:pt x="378634" y="100061"/>
                  </a:lnTo>
                  <a:lnTo>
                    <a:pt x="383261" y="107883"/>
                  </a:lnTo>
                  <a:lnTo>
                    <a:pt x="318119" y="107883"/>
                  </a:lnTo>
                  <a:lnTo>
                    <a:pt x="318119" y="158838"/>
                  </a:lnTo>
                  <a:close/>
                </a:path>
                <a:path w="1420495" h="160654">
                  <a:moveTo>
                    <a:pt x="399925" y="76051"/>
                  </a:moveTo>
                  <a:lnTo>
                    <a:pt x="355891" y="76051"/>
                  </a:lnTo>
                  <a:lnTo>
                    <a:pt x="359639" y="73986"/>
                  </a:lnTo>
                  <a:lnTo>
                    <a:pt x="365796" y="65729"/>
                  </a:lnTo>
                  <a:lnTo>
                    <a:pt x="367100" y="61312"/>
                  </a:lnTo>
                  <a:lnTo>
                    <a:pt x="367212" y="47698"/>
                  </a:lnTo>
                  <a:lnTo>
                    <a:pt x="365597" y="42968"/>
                  </a:lnTo>
                  <a:lnTo>
                    <a:pt x="358643" y="34929"/>
                  </a:lnTo>
                  <a:lnTo>
                    <a:pt x="354732" y="32919"/>
                  </a:lnTo>
                  <a:lnTo>
                    <a:pt x="399818" y="32919"/>
                  </a:lnTo>
                  <a:lnTo>
                    <a:pt x="400794" y="35014"/>
                  </a:lnTo>
                  <a:lnTo>
                    <a:pt x="402848" y="41298"/>
                  </a:lnTo>
                  <a:lnTo>
                    <a:pt x="404081" y="47698"/>
                  </a:lnTo>
                  <a:lnTo>
                    <a:pt x="404491" y="54213"/>
                  </a:lnTo>
                  <a:lnTo>
                    <a:pt x="404053" y="61312"/>
                  </a:lnTo>
                  <a:lnTo>
                    <a:pt x="402740" y="68160"/>
                  </a:lnTo>
                  <a:lnTo>
                    <a:pt x="400550" y="74757"/>
                  </a:lnTo>
                  <a:lnTo>
                    <a:pt x="399925" y="76051"/>
                  </a:lnTo>
                  <a:close/>
                </a:path>
                <a:path w="1420495" h="160654">
                  <a:moveTo>
                    <a:pt x="413400" y="158838"/>
                  </a:moveTo>
                  <a:lnTo>
                    <a:pt x="373093" y="158838"/>
                  </a:lnTo>
                  <a:lnTo>
                    <a:pt x="342781" y="107883"/>
                  </a:lnTo>
                  <a:lnTo>
                    <a:pt x="383261" y="107883"/>
                  </a:lnTo>
                  <a:lnTo>
                    <a:pt x="413400" y="158838"/>
                  </a:lnTo>
                  <a:close/>
                </a:path>
                <a:path w="1420495" h="160654">
                  <a:moveTo>
                    <a:pt x="464972" y="158838"/>
                  </a:moveTo>
                  <a:lnTo>
                    <a:pt x="428467" y="158838"/>
                  </a:lnTo>
                  <a:lnTo>
                    <a:pt x="428467" y="869"/>
                  </a:lnTo>
                  <a:lnTo>
                    <a:pt x="499738" y="869"/>
                  </a:lnTo>
                  <a:lnTo>
                    <a:pt x="506766" y="1361"/>
                  </a:lnTo>
                  <a:lnTo>
                    <a:pt x="541142" y="23005"/>
                  </a:lnTo>
                  <a:lnTo>
                    <a:pt x="546670" y="32919"/>
                  </a:lnTo>
                  <a:lnTo>
                    <a:pt x="464972" y="32919"/>
                  </a:lnTo>
                  <a:lnTo>
                    <a:pt x="464972" y="76051"/>
                  </a:lnTo>
                  <a:lnTo>
                    <a:pt x="546777" y="76051"/>
                  </a:lnTo>
                  <a:lnTo>
                    <a:pt x="544336" y="81103"/>
                  </a:lnTo>
                  <a:lnTo>
                    <a:pt x="540530" y="86952"/>
                  </a:lnTo>
                  <a:lnTo>
                    <a:pt x="536120" y="92062"/>
                  </a:lnTo>
                  <a:lnTo>
                    <a:pt x="531105" y="96432"/>
                  </a:lnTo>
                  <a:lnTo>
                    <a:pt x="525487" y="100061"/>
                  </a:lnTo>
                  <a:lnTo>
                    <a:pt x="530113" y="107883"/>
                  </a:lnTo>
                  <a:lnTo>
                    <a:pt x="464972" y="107883"/>
                  </a:lnTo>
                  <a:lnTo>
                    <a:pt x="464972" y="158838"/>
                  </a:lnTo>
                  <a:close/>
                </a:path>
                <a:path w="1420495" h="160654">
                  <a:moveTo>
                    <a:pt x="546777" y="76051"/>
                  </a:moveTo>
                  <a:lnTo>
                    <a:pt x="502744" y="76051"/>
                  </a:lnTo>
                  <a:lnTo>
                    <a:pt x="506492" y="73986"/>
                  </a:lnTo>
                  <a:lnTo>
                    <a:pt x="512648" y="65729"/>
                  </a:lnTo>
                  <a:lnTo>
                    <a:pt x="513952" y="61312"/>
                  </a:lnTo>
                  <a:lnTo>
                    <a:pt x="514065" y="47698"/>
                  </a:lnTo>
                  <a:lnTo>
                    <a:pt x="512449" y="42968"/>
                  </a:lnTo>
                  <a:lnTo>
                    <a:pt x="505496" y="34929"/>
                  </a:lnTo>
                  <a:lnTo>
                    <a:pt x="501585" y="32919"/>
                  </a:lnTo>
                  <a:lnTo>
                    <a:pt x="546670" y="32919"/>
                  </a:lnTo>
                  <a:lnTo>
                    <a:pt x="547647" y="35014"/>
                  </a:lnTo>
                  <a:lnTo>
                    <a:pt x="549701" y="41298"/>
                  </a:lnTo>
                  <a:lnTo>
                    <a:pt x="550933" y="47698"/>
                  </a:lnTo>
                  <a:lnTo>
                    <a:pt x="551344" y="54213"/>
                  </a:lnTo>
                  <a:lnTo>
                    <a:pt x="550906" y="61312"/>
                  </a:lnTo>
                  <a:lnTo>
                    <a:pt x="549592" y="68160"/>
                  </a:lnTo>
                  <a:lnTo>
                    <a:pt x="547402" y="74757"/>
                  </a:lnTo>
                  <a:lnTo>
                    <a:pt x="546777" y="76051"/>
                  </a:lnTo>
                  <a:close/>
                </a:path>
                <a:path w="1420495" h="160654">
                  <a:moveTo>
                    <a:pt x="560253" y="158838"/>
                  </a:moveTo>
                  <a:lnTo>
                    <a:pt x="519946" y="158838"/>
                  </a:lnTo>
                  <a:lnTo>
                    <a:pt x="489634" y="107883"/>
                  </a:lnTo>
                  <a:lnTo>
                    <a:pt x="530113" y="107883"/>
                  </a:lnTo>
                  <a:lnTo>
                    <a:pt x="560253" y="158838"/>
                  </a:lnTo>
                  <a:close/>
                </a:path>
                <a:path w="1420495" h="160654">
                  <a:moveTo>
                    <a:pt x="611824" y="158838"/>
                  </a:moveTo>
                  <a:lnTo>
                    <a:pt x="575320" y="158838"/>
                  </a:lnTo>
                  <a:lnTo>
                    <a:pt x="575320" y="869"/>
                  </a:lnTo>
                  <a:lnTo>
                    <a:pt x="611824" y="869"/>
                  </a:lnTo>
                  <a:lnTo>
                    <a:pt x="611824" y="158838"/>
                  </a:lnTo>
                  <a:close/>
                </a:path>
                <a:path w="1420495" h="160654">
                  <a:moveTo>
                    <a:pt x="762449" y="32919"/>
                  </a:moveTo>
                  <a:lnTo>
                    <a:pt x="629685" y="32919"/>
                  </a:lnTo>
                  <a:lnTo>
                    <a:pt x="629685" y="869"/>
                  </a:lnTo>
                  <a:lnTo>
                    <a:pt x="762449" y="869"/>
                  </a:lnTo>
                  <a:lnTo>
                    <a:pt x="762449" y="32919"/>
                  </a:lnTo>
                  <a:close/>
                </a:path>
                <a:path w="1420495" h="160654">
                  <a:moveTo>
                    <a:pt x="714428" y="158838"/>
                  </a:moveTo>
                  <a:lnTo>
                    <a:pt x="677923" y="158838"/>
                  </a:lnTo>
                  <a:lnTo>
                    <a:pt x="677923" y="32919"/>
                  </a:lnTo>
                  <a:lnTo>
                    <a:pt x="714428" y="32919"/>
                  </a:lnTo>
                  <a:lnTo>
                    <a:pt x="714428" y="158838"/>
                  </a:lnTo>
                  <a:close/>
                </a:path>
                <a:path w="1420495" h="160654">
                  <a:moveTo>
                    <a:pt x="849230" y="160141"/>
                  </a:moveTo>
                  <a:lnTo>
                    <a:pt x="810148" y="149596"/>
                  </a:lnTo>
                  <a:lnTo>
                    <a:pt x="779724" y="116402"/>
                  </a:lnTo>
                  <a:lnTo>
                    <a:pt x="770897" y="79636"/>
                  </a:lnTo>
                  <a:lnTo>
                    <a:pt x="771528" y="69372"/>
                  </a:lnTo>
                  <a:lnTo>
                    <a:pt x="786565" y="31917"/>
                  </a:lnTo>
                  <a:lnTo>
                    <a:pt x="818806" y="6294"/>
                  </a:lnTo>
                  <a:lnTo>
                    <a:pt x="849881" y="0"/>
                  </a:lnTo>
                  <a:lnTo>
                    <a:pt x="856644" y="278"/>
                  </a:lnTo>
                  <a:lnTo>
                    <a:pt x="903914" y="21946"/>
                  </a:lnTo>
                  <a:lnTo>
                    <a:pt x="912415" y="32484"/>
                  </a:lnTo>
                  <a:lnTo>
                    <a:pt x="842783" y="32484"/>
                  </a:lnTo>
                  <a:lnTo>
                    <a:pt x="836772" y="33842"/>
                  </a:lnTo>
                  <a:lnTo>
                    <a:pt x="808941" y="68156"/>
                  </a:lnTo>
                  <a:lnTo>
                    <a:pt x="808053" y="86227"/>
                  </a:lnTo>
                  <a:lnTo>
                    <a:pt x="808959" y="92130"/>
                  </a:lnTo>
                  <a:lnTo>
                    <a:pt x="837007" y="126317"/>
                  </a:lnTo>
                  <a:lnTo>
                    <a:pt x="842928" y="127657"/>
                  </a:lnTo>
                  <a:lnTo>
                    <a:pt x="912694" y="127657"/>
                  </a:lnTo>
                  <a:lnTo>
                    <a:pt x="912488" y="127983"/>
                  </a:lnTo>
                  <a:lnTo>
                    <a:pt x="880376" y="153786"/>
                  </a:lnTo>
                  <a:lnTo>
                    <a:pt x="860114" y="159435"/>
                  </a:lnTo>
                  <a:lnTo>
                    <a:pt x="849230" y="160141"/>
                  </a:lnTo>
                  <a:close/>
                </a:path>
                <a:path w="1420495" h="160654">
                  <a:moveTo>
                    <a:pt x="912694" y="127657"/>
                  </a:moveTo>
                  <a:lnTo>
                    <a:pt x="856110" y="127657"/>
                  </a:lnTo>
                  <a:lnTo>
                    <a:pt x="862140" y="126281"/>
                  </a:lnTo>
                  <a:lnTo>
                    <a:pt x="872932" y="120776"/>
                  </a:lnTo>
                  <a:lnTo>
                    <a:pt x="890754" y="86227"/>
                  </a:lnTo>
                  <a:lnTo>
                    <a:pt x="890840" y="73479"/>
                  </a:lnTo>
                  <a:lnTo>
                    <a:pt x="889917" y="67594"/>
                  </a:lnTo>
                  <a:lnTo>
                    <a:pt x="861778" y="33788"/>
                  </a:lnTo>
                  <a:lnTo>
                    <a:pt x="855893" y="32484"/>
                  </a:lnTo>
                  <a:lnTo>
                    <a:pt x="912415" y="32484"/>
                  </a:lnTo>
                  <a:lnTo>
                    <a:pt x="918527" y="41484"/>
                  </a:lnTo>
                  <a:lnTo>
                    <a:pt x="922021" y="48781"/>
                  </a:lnTo>
                  <a:lnTo>
                    <a:pt x="926802" y="64426"/>
                  </a:lnTo>
                  <a:lnTo>
                    <a:pt x="927997" y="72320"/>
                  </a:lnTo>
                  <a:lnTo>
                    <a:pt x="927997" y="80288"/>
                  </a:lnTo>
                  <a:lnTo>
                    <a:pt x="927372" y="90507"/>
                  </a:lnTo>
                  <a:lnTo>
                    <a:pt x="925498" y="100414"/>
                  </a:lnTo>
                  <a:lnTo>
                    <a:pt x="922374" y="110009"/>
                  </a:lnTo>
                  <a:lnTo>
                    <a:pt x="918001" y="119291"/>
                  </a:lnTo>
                  <a:lnTo>
                    <a:pt x="912694" y="127657"/>
                  </a:lnTo>
                  <a:close/>
                </a:path>
                <a:path w="1420495" h="160654">
                  <a:moveTo>
                    <a:pt x="983405" y="158838"/>
                  </a:moveTo>
                  <a:lnTo>
                    <a:pt x="946901" y="158838"/>
                  </a:lnTo>
                  <a:lnTo>
                    <a:pt x="946901" y="869"/>
                  </a:lnTo>
                  <a:lnTo>
                    <a:pt x="1018172" y="869"/>
                  </a:lnTo>
                  <a:lnTo>
                    <a:pt x="1025200" y="1361"/>
                  </a:lnTo>
                  <a:lnTo>
                    <a:pt x="1059575" y="23005"/>
                  </a:lnTo>
                  <a:lnTo>
                    <a:pt x="1065104" y="32919"/>
                  </a:lnTo>
                  <a:lnTo>
                    <a:pt x="983405" y="32919"/>
                  </a:lnTo>
                  <a:lnTo>
                    <a:pt x="983405" y="76051"/>
                  </a:lnTo>
                  <a:lnTo>
                    <a:pt x="1065211" y="76051"/>
                  </a:lnTo>
                  <a:lnTo>
                    <a:pt x="1062770" y="81103"/>
                  </a:lnTo>
                  <a:lnTo>
                    <a:pt x="1058964" y="86952"/>
                  </a:lnTo>
                  <a:lnTo>
                    <a:pt x="1054554" y="92062"/>
                  </a:lnTo>
                  <a:lnTo>
                    <a:pt x="1049539" y="96432"/>
                  </a:lnTo>
                  <a:lnTo>
                    <a:pt x="1043920" y="100061"/>
                  </a:lnTo>
                  <a:lnTo>
                    <a:pt x="1048547" y="107883"/>
                  </a:lnTo>
                  <a:lnTo>
                    <a:pt x="983405" y="107883"/>
                  </a:lnTo>
                  <a:lnTo>
                    <a:pt x="983405" y="158838"/>
                  </a:lnTo>
                  <a:close/>
                </a:path>
                <a:path w="1420495" h="160654">
                  <a:moveTo>
                    <a:pt x="1065211" y="76051"/>
                  </a:moveTo>
                  <a:lnTo>
                    <a:pt x="1021177" y="76051"/>
                  </a:lnTo>
                  <a:lnTo>
                    <a:pt x="1024926" y="73986"/>
                  </a:lnTo>
                  <a:lnTo>
                    <a:pt x="1031082" y="65729"/>
                  </a:lnTo>
                  <a:lnTo>
                    <a:pt x="1032386" y="61312"/>
                  </a:lnTo>
                  <a:lnTo>
                    <a:pt x="1032499" y="47698"/>
                  </a:lnTo>
                  <a:lnTo>
                    <a:pt x="1030883" y="42968"/>
                  </a:lnTo>
                  <a:lnTo>
                    <a:pt x="1023930" y="34929"/>
                  </a:lnTo>
                  <a:lnTo>
                    <a:pt x="1020019" y="32919"/>
                  </a:lnTo>
                  <a:lnTo>
                    <a:pt x="1065104" y="32919"/>
                  </a:lnTo>
                  <a:lnTo>
                    <a:pt x="1066080" y="35014"/>
                  </a:lnTo>
                  <a:lnTo>
                    <a:pt x="1068134" y="41298"/>
                  </a:lnTo>
                  <a:lnTo>
                    <a:pt x="1069367" y="47698"/>
                  </a:lnTo>
                  <a:lnTo>
                    <a:pt x="1069778" y="54213"/>
                  </a:lnTo>
                  <a:lnTo>
                    <a:pt x="1069340" y="61312"/>
                  </a:lnTo>
                  <a:lnTo>
                    <a:pt x="1068026" y="68160"/>
                  </a:lnTo>
                  <a:lnTo>
                    <a:pt x="1065836" y="74757"/>
                  </a:lnTo>
                  <a:lnTo>
                    <a:pt x="1065211" y="76051"/>
                  </a:lnTo>
                  <a:close/>
                </a:path>
                <a:path w="1420495" h="160654">
                  <a:moveTo>
                    <a:pt x="1078687" y="158838"/>
                  </a:moveTo>
                  <a:lnTo>
                    <a:pt x="1038379" y="158838"/>
                  </a:lnTo>
                  <a:lnTo>
                    <a:pt x="1008068" y="107883"/>
                  </a:lnTo>
                  <a:lnTo>
                    <a:pt x="1048547" y="107883"/>
                  </a:lnTo>
                  <a:lnTo>
                    <a:pt x="1078687" y="158838"/>
                  </a:lnTo>
                  <a:close/>
                </a:path>
                <a:path w="1420495" h="160654">
                  <a:moveTo>
                    <a:pt x="1130258" y="158838"/>
                  </a:moveTo>
                  <a:lnTo>
                    <a:pt x="1093753" y="158838"/>
                  </a:lnTo>
                  <a:lnTo>
                    <a:pt x="1093753" y="869"/>
                  </a:lnTo>
                  <a:lnTo>
                    <a:pt x="1130258" y="869"/>
                  </a:lnTo>
                  <a:lnTo>
                    <a:pt x="1130258" y="158838"/>
                  </a:lnTo>
                  <a:close/>
                </a:path>
                <a:path w="1420495" h="160654">
                  <a:moveTo>
                    <a:pt x="1183211" y="158838"/>
                  </a:moveTo>
                  <a:lnTo>
                    <a:pt x="1145837" y="158838"/>
                  </a:lnTo>
                  <a:lnTo>
                    <a:pt x="1200377" y="869"/>
                  </a:lnTo>
                  <a:lnTo>
                    <a:pt x="1239706" y="869"/>
                  </a:lnTo>
                  <a:lnTo>
                    <a:pt x="1252334" y="37590"/>
                  </a:lnTo>
                  <a:lnTo>
                    <a:pt x="1219933" y="37590"/>
                  </a:lnTo>
                  <a:lnTo>
                    <a:pt x="1201029" y="98323"/>
                  </a:lnTo>
                  <a:lnTo>
                    <a:pt x="1273219" y="98323"/>
                  </a:lnTo>
                  <a:lnTo>
                    <a:pt x="1281849" y="123420"/>
                  </a:lnTo>
                  <a:lnTo>
                    <a:pt x="1195271" y="123420"/>
                  </a:lnTo>
                  <a:lnTo>
                    <a:pt x="1183211" y="158838"/>
                  </a:lnTo>
                  <a:close/>
                </a:path>
                <a:path w="1420495" h="160654">
                  <a:moveTo>
                    <a:pt x="1273219" y="98323"/>
                  </a:moveTo>
                  <a:lnTo>
                    <a:pt x="1238403" y="98323"/>
                  </a:lnTo>
                  <a:lnTo>
                    <a:pt x="1219933" y="37590"/>
                  </a:lnTo>
                  <a:lnTo>
                    <a:pt x="1252334" y="37590"/>
                  </a:lnTo>
                  <a:lnTo>
                    <a:pt x="1273219" y="98323"/>
                  </a:lnTo>
                  <a:close/>
                </a:path>
                <a:path w="1420495" h="160654">
                  <a:moveTo>
                    <a:pt x="1294028" y="158838"/>
                  </a:moveTo>
                  <a:lnTo>
                    <a:pt x="1256655" y="158838"/>
                  </a:lnTo>
                  <a:lnTo>
                    <a:pt x="1244378" y="123420"/>
                  </a:lnTo>
                  <a:lnTo>
                    <a:pt x="1281849" y="123420"/>
                  </a:lnTo>
                  <a:lnTo>
                    <a:pt x="1294028" y="158838"/>
                  </a:lnTo>
                  <a:close/>
                </a:path>
                <a:path w="1420495" h="160654">
                  <a:moveTo>
                    <a:pt x="1420456" y="158838"/>
                  </a:moveTo>
                  <a:lnTo>
                    <a:pt x="1307357" y="158838"/>
                  </a:lnTo>
                  <a:lnTo>
                    <a:pt x="1307357" y="869"/>
                  </a:lnTo>
                  <a:lnTo>
                    <a:pt x="1343862" y="869"/>
                  </a:lnTo>
                  <a:lnTo>
                    <a:pt x="1343862" y="126788"/>
                  </a:lnTo>
                  <a:lnTo>
                    <a:pt x="1420456" y="126788"/>
                  </a:lnTo>
                  <a:lnTo>
                    <a:pt x="1420456" y="158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4">
              <a:extLst>
                <a:ext uri="{FF2B5EF4-FFF2-40B4-BE49-F238E27FC236}">
                  <a16:creationId xmlns:a16="http://schemas.microsoft.com/office/drawing/2014/main" id="{7BB1A3B7-C7D2-8A86-6A49-9F1885A4C9F1}"/>
                </a:ext>
              </a:extLst>
            </p:cNvPr>
            <p:cNvSpPr/>
            <p:nvPr/>
          </p:nvSpPr>
          <p:spPr>
            <a:xfrm>
              <a:off x="7552943" y="4131564"/>
              <a:ext cx="425450" cy="434340"/>
            </a:xfrm>
            <a:custGeom>
              <a:avLst/>
              <a:gdLst/>
              <a:ahLst/>
              <a:cxnLst/>
              <a:rect l="l" t="t" r="r" b="b"/>
              <a:pathLst>
                <a:path w="425450" h="434339">
                  <a:moveTo>
                    <a:pt x="213359" y="434339"/>
                  </a:moveTo>
                  <a:lnTo>
                    <a:pt x="169163" y="429767"/>
                  </a:lnTo>
                  <a:lnTo>
                    <a:pt x="129539" y="417576"/>
                  </a:lnTo>
                  <a:lnTo>
                    <a:pt x="92963" y="397763"/>
                  </a:lnTo>
                  <a:lnTo>
                    <a:pt x="62483" y="370332"/>
                  </a:lnTo>
                  <a:lnTo>
                    <a:pt x="36576" y="338328"/>
                  </a:lnTo>
                  <a:lnTo>
                    <a:pt x="16764" y="301752"/>
                  </a:lnTo>
                  <a:lnTo>
                    <a:pt x="3047" y="260604"/>
                  </a:lnTo>
                  <a:lnTo>
                    <a:pt x="0" y="216407"/>
                  </a:lnTo>
                  <a:lnTo>
                    <a:pt x="3047" y="173736"/>
                  </a:lnTo>
                  <a:lnTo>
                    <a:pt x="16764" y="132588"/>
                  </a:lnTo>
                  <a:lnTo>
                    <a:pt x="36576" y="96012"/>
                  </a:lnTo>
                  <a:lnTo>
                    <a:pt x="62483" y="64008"/>
                  </a:lnTo>
                  <a:lnTo>
                    <a:pt x="92963" y="36576"/>
                  </a:lnTo>
                  <a:lnTo>
                    <a:pt x="129539" y="16764"/>
                  </a:lnTo>
                  <a:lnTo>
                    <a:pt x="169163" y="4572"/>
                  </a:lnTo>
                  <a:lnTo>
                    <a:pt x="213359" y="0"/>
                  </a:lnTo>
                  <a:lnTo>
                    <a:pt x="256031" y="4572"/>
                  </a:lnTo>
                  <a:lnTo>
                    <a:pt x="295655" y="16764"/>
                  </a:lnTo>
                  <a:lnTo>
                    <a:pt x="332231" y="36576"/>
                  </a:lnTo>
                  <a:lnTo>
                    <a:pt x="362711" y="64008"/>
                  </a:lnTo>
                  <a:lnTo>
                    <a:pt x="388619" y="96012"/>
                  </a:lnTo>
                  <a:lnTo>
                    <a:pt x="408431" y="132588"/>
                  </a:lnTo>
                  <a:lnTo>
                    <a:pt x="422147" y="173736"/>
                  </a:lnTo>
                  <a:lnTo>
                    <a:pt x="425195" y="216407"/>
                  </a:lnTo>
                  <a:lnTo>
                    <a:pt x="422147" y="260604"/>
                  </a:lnTo>
                  <a:lnTo>
                    <a:pt x="408431" y="301752"/>
                  </a:lnTo>
                  <a:lnTo>
                    <a:pt x="388619" y="338328"/>
                  </a:lnTo>
                  <a:lnTo>
                    <a:pt x="362711" y="370332"/>
                  </a:lnTo>
                  <a:lnTo>
                    <a:pt x="332231" y="397763"/>
                  </a:lnTo>
                  <a:lnTo>
                    <a:pt x="295655" y="417576"/>
                  </a:lnTo>
                  <a:lnTo>
                    <a:pt x="256031" y="429767"/>
                  </a:lnTo>
                  <a:lnTo>
                    <a:pt x="213359" y="434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5">
              <a:extLst>
                <a:ext uri="{FF2B5EF4-FFF2-40B4-BE49-F238E27FC236}">
                  <a16:creationId xmlns:a16="http://schemas.microsoft.com/office/drawing/2014/main" id="{46BE30FA-D297-B2A8-F2C3-49F550340DD1}"/>
                </a:ext>
              </a:extLst>
            </p:cNvPr>
            <p:cNvSpPr txBox="1"/>
            <p:nvPr/>
          </p:nvSpPr>
          <p:spPr>
            <a:xfrm>
              <a:off x="7651519" y="4173749"/>
              <a:ext cx="215265" cy="3454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100" b="1" spc="-50" dirty="0">
                  <a:solidFill>
                    <a:srgbClr val="163DFF"/>
                  </a:solidFill>
                  <a:latin typeface="Verdana"/>
                  <a:cs typeface="Verdana"/>
                </a:rPr>
                <a:t>3</a:t>
              </a:r>
              <a:endParaRPr sz="2100">
                <a:latin typeface="Verdana"/>
                <a:cs typeface="Verdana"/>
              </a:endParaRPr>
            </a:p>
          </p:txBody>
        </p:sp>
      </p:grpSp>
      <p:sp>
        <p:nvSpPr>
          <p:cNvPr id="48" name="object 27">
            <a:extLst>
              <a:ext uri="{FF2B5EF4-FFF2-40B4-BE49-F238E27FC236}">
                <a16:creationId xmlns:a16="http://schemas.microsoft.com/office/drawing/2014/main" id="{CD1684CD-E837-0197-6FAB-93860135B750}"/>
              </a:ext>
            </a:extLst>
          </p:cNvPr>
          <p:cNvSpPr/>
          <p:nvPr/>
        </p:nvSpPr>
        <p:spPr>
          <a:xfrm>
            <a:off x="4924647" y="2503306"/>
            <a:ext cx="2368550" cy="226695"/>
          </a:xfrm>
          <a:custGeom>
            <a:avLst/>
            <a:gdLst/>
            <a:ahLst/>
            <a:cxnLst/>
            <a:rect l="l" t="t" r="r" b="b"/>
            <a:pathLst>
              <a:path w="2368550" h="226694">
                <a:moveTo>
                  <a:pt x="109377" y="225467"/>
                </a:moveTo>
                <a:lnTo>
                  <a:pt x="65291" y="215552"/>
                </a:lnTo>
                <a:lnTo>
                  <a:pt x="30433" y="189542"/>
                </a:lnTo>
                <a:lnTo>
                  <a:pt x="8161" y="152778"/>
                </a:lnTo>
                <a:lnTo>
                  <a:pt x="0" y="110903"/>
                </a:lnTo>
                <a:lnTo>
                  <a:pt x="295" y="102837"/>
                </a:lnTo>
                <a:lnTo>
                  <a:pt x="10678" y="63441"/>
                </a:lnTo>
                <a:lnTo>
                  <a:pt x="35458" y="29613"/>
                </a:lnTo>
                <a:lnTo>
                  <a:pt x="72842" y="6940"/>
                </a:lnTo>
                <a:lnTo>
                  <a:pt x="111208" y="610"/>
                </a:lnTo>
                <a:lnTo>
                  <a:pt x="125948" y="1430"/>
                </a:lnTo>
                <a:lnTo>
                  <a:pt x="164905" y="13729"/>
                </a:lnTo>
                <a:lnTo>
                  <a:pt x="197996" y="46222"/>
                </a:lnTo>
                <a:lnTo>
                  <a:pt x="102360" y="46222"/>
                </a:lnTo>
                <a:lnTo>
                  <a:pt x="95343" y="47493"/>
                </a:lnTo>
                <a:lnTo>
                  <a:pt x="64350" y="69689"/>
                </a:lnTo>
                <a:lnTo>
                  <a:pt x="52171" y="106123"/>
                </a:lnTo>
                <a:lnTo>
                  <a:pt x="52171" y="112733"/>
                </a:lnTo>
                <a:lnTo>
                  <a:pt x="63212" y="152949"/>
                </a:lnTo>
                <a:lnTo>
                  <a:pt x="94294" y="177491"/>
                </a:lnTo>
                <a:lnTo>
                  <a:pt x="110598" y="179855"/>
                </a:lnTo>
                <a:lnTo>
                  <a:pt x="199249" y="179855"/>
                </a:lnTo>
                <a:lnTo>
                  <a:pt x="198438" y="181533"/>
                </a:lnTo>
                <a:lnTo>
                  <a:pt x="164543" y="212177"/>
                </a:lnTo>
                <a:lnTo>
                  <a:pt x="128198" y="223999"/>
                </a:lnTo>
                <a:lnTo>
                  <a:pt x="118812" y="225100"/>
                </a:lnTo>
                <a:lnTo>
                  <a:pt x="109377" y="225467"/>
                </a:lnTo>
                <a:close/>
              </a:path>
              <a:path w="2368550" h="226694">
                <a:moveTo>
                  <a:pt x="160329" y="76427"/>
                </a:moveTo>
                <a:lnTo>
                  <a:pt x="128878" y="48637"/>
                </a:lnTo>
                <a:lnTo>
                  <a:pt x="114869" y="46222"/>
                </a:lnTo>
                <a:lnTo>
                  <a:pt x="197996" y="46222"/>
                </a:lnTo>
                <a:lnTo>
                  <a:pt x="199687" y="48968"/>
                </a:lnTo>
                <a:lnTo>
                  <a:pt x="160329" y="76427"/>
                </a:lnTo>
                <a:close/>
              </a:path>
              <a:path w="2368550" h="226694">
                <a:moveTo>
                  <a:pt x="199249" y="179855"/>
                </a:moveTo>
                <a:lnTo>
                  <a:pt x="117208" y="179855"/>
                </a:lnTo>
                <a:lnTo>
                  <a:pt x="123590" y="178889"/>
                </a:lnTo>
                <a:lnTo>
                  <a:pt x="135896" y="175024"/>
                </a:lnTo>
                <a:lnTo>
                  <a:pt x="141820" y="171694"/>
                </a:lnTo>
                <a:lnTo>
                  <a:pt x="153210" y="162236"/>
                </a:lnTo>
                <a:lnTo>
                  <a:pt x="157481" y="156363"/>
                </a:lnTo>
                <a:lnTo>
                  <a:pt x="160329" y="149345"/>
                </a:lnTo>
                <a:lnTo>
                  <a:pt x="202127" y="173906"/>
                </a:lnTo>
                <a:lnTo>
                  <a:pt x="199249" y="179855"/>
                </a:lnTo>
                <a:close/>
              </a:path>
              <a:path w="2368550" h="226694">
                <a:moveTo>
                  <a:pt x="325558" y="225467"/>
                </a:moveTo>
                <a:lnTo>
                  <a:pt x="280709" y="215857"/>
                </a:lnTo>
                <a:lnTo>
                  <a:pt x="245699" y="190381"/>
                </a:lnTo>
                <a:lnTo>
                  <a:pt x="223579" y="154151"/>
                </a:lnTo>
                <a:lnTo>
                  <a:pt x="215570" y="112428"/>
                </a:lnTo>
                <a:lnTo>
                  <a:pt x="216457" y="98017"/>
                </a:lnTo>
                <a:lnTo>
                  <a:pt x="229757" y="57587"/>
                </a:lnTo>
                <a:lnTo>
                  <a:pt x="257516" y="24794"/>
                </a:lnTo>
                <a:lnTo>
                  <a:pt x="296707" y="4538"/>
                </a:lnTo>
                <a:lnTo>
                  <a:pt x="326473" y="610"/>
                </a:lnTo>
                <a:lnTo>
                  <a:pt x="335970" y="1001"/>
                </a:lnTo>
                <a:lnTo>
                  <a:pt x="379408" y="14301"/>
                </a:lnTo>
                <a:lnTo>
                  <a:pt x="411343" y="42423"/>
                </a:lnTo>
                <a:lnTo>
                  <a:pt x="414118" y="46222"/>
                </a:lnTo>
                <a:lnTo>
                  <a:pt x="325863" y="46222"/>
                </a:lnTo>
                <a:lnTo>
                  <a:pt x="319018" y="46579"/>
                </a:lnTo>
                <a:lnTo>
                  <a:pt x="277556" y="73554"/>
                </a:lnTo>
                <a:lnTo>
                  <a:pt x="267742" y="121683"/>
                </a:lnTo>
                <a:lnTo>
                  <a:pt x="269013" y="129972"/>
                </a:lnTo>
                <a:lnTo>
                  <a:pt x="287319" y="165439"/>
                </a:lnTo>
                <a:lnTo>
                  <a:pt x="325863" y="179855"/>
                </a:lnTo>
                <a:lnTo>
                  <a:pt x="414670" y="179855"/>
                </a:lnTo>
                <a:lnTo>
                  <a:pt x="414380" y="180313"/>
                </a:lnTo>
                <a:lnTo>
                  <a:pt x="382459" y="209602"/>
                </a:lnTo>
                <a:lnTo>
                  <a:pt x="340842" y="224476"/>
                </a:lnTo>
                <a:lnTo>
                  <a:pt x="325558" y="225467"/>
                </a:lnTo>
                <a:close/>
              </a:path>
              <a:path w="2368550" h="226694">
                <a:moveTo>
                  <a:pt x="414670" y="179855"/>
                </a:moveTo>
                <a:lnTo>
                  <a:pt x="325863" y="179855"/>
                </a:lnTo>
                <a:lnTo>
                  <a:pt x="332714" y="179493"/>
                </a:lnTo>
                <a:lnTo>
                  <a:pt x="339230" y="178406"/>
                </a:lnTo>
                <a:lnTo>
                  <a:pt x="374323" y="152117"/>
                </a:lnTo>
                <a:lnTo>
                  <a:pt x="383985" y="103784"/>
                </a:lnTo>
                <a:lnTo>
                  <a:pt x="382688" y="95521"/>
                </a:lnTo>
                <a:lnTo>
                  <a:pt x="364255" y="60307"/>
                </a:lnTo>
                <a:lnTo>
                  <a:pt x="334915" y="46222"/>
                </a:lnTo>
                <a:lnTo>
                  <a:pt x="414118" y="46222"/>
                </a:lnTo>
                <a:lnTo>
                  <a:pt x="433325" y="88345"/>
                </a:lnTo>
                <a:lnTo>
                  <a:pt x="436156" y="113344"/>
                </a:lnTo>
                <a:lnTo>
                  <a:pt x="435279" y="127693"/>
                </a:lnTo>
                <a:lnTo>
                  <a:pt x="432648" y="141603"/>
                </a:lnTo>
                <a:lnTo>
                  <a:pt x="428262" y="155075"/>
                </a:lnTo>
                <a:lnTo>
                  <a:pt x="422122" y="168109"/>
                </a:lnTo>
                <a:lnTo>
                  <a:pt x="414670" y="179855"/>
                </a:lnTo>
                <a:close/>
              </a:path>
              <a:path w="2368550" h="226694">
                <a:moveTo>
                  <a:pt x="517081" y="223637"/>
                </a:moveTo>
                <a:lnTo>
                  <a:pt x="465824" y="223637"/>
                </a:lnTo>
                <a:lnTo>
                  <a:pt x="465824" y="1830"/>
                </a:lnTo>
                <a:lnTo>
                  <a:pt x="521505" y="1830"/>
                </a:lnTo>
                <a:lnTo>
                  <a:pt x="566000" y="91529"/>
                </a:lnTo>
                <a:lnTo>
                  <a:pt x="517081" y="91529"/>
                </a:lnTo>
                <a:lnTo>
                  <a:pt x="517081" y="223637"/>
                </a:lnTo>
                <a:close/>
              </a:path>
              <a:path w="2368550" h="226694">
                <a:moveTo>
                  <a:pt x="627762" y="117768"/>
                </a:moveTo>
                <a:lnTo>
                  <a:pt x="579016" y="117768"/>
                </a:lnTo>
                <a:lnTo>
                  <a:pt x="636832" y="1830"/>
                </a:lnTo>
                <a:lnTo>
                  <a:pt x="692055" y="1830"/>
                </a:lnTo>
                <a:lnTo>
                  <a:pt x="692055" y="91529"/>
                </a:lnTo>
                <a:lnTo>
                  <a:pt x="640798" y="91529"/>
                </a:lnTo>
                <a:lnTo>
                  <a:pt x="627762" y="117768"/>
                </a:lnTo>
                <a:close/>
              </a:path>
              <a:path w="2368550" h="226694">
                <a:moveTo>
                  <a:pt x="593050" y="187635"/>
                </a:moveTo>
                <a:lnTo>
                  <a:pt x="564829" y="187635"/>
                </a:lnTo>
                <a:lnTo>
                  <a:pt x="517081" y="91529"/>
                </a:lnTo>
                <a:lnTo>
                  <a:pt x="566000" y="91529"/>
                </a:lnTo>
                <a:lnTo>
                  <a:pt x="579016" y="117768"/>
                </a:lnTo>
                <a:lnTo>
                  <a:pt x="627762" y="117768"/>
                </a:lnTo>
                <a:lnTo>
                  <a:pt x="593050" y="187635"/>
                </a:lnTo>
                <a:close/>
              </a:path>
              <a:path w="2368550" h="226694">
                <a:moveTo>
                  <a:pt x="692055" y="223637"/>
                </a:moveTo>
                <a:lnTo>
                  <a:pt x="640798" y="223637"/>
                </a:lnTo>
                <a:lnTo>
                  <a:pt x="640798" y="91529"/>
                </a:lnTo>
                <a:lnTo>
                  <a:pt x="692055" y="91529"/>
                </a:lnTo>
                <a:lnTo>
                  <a:pt x="692055" y="223637"/>
                </a:lnTo>
                <a:close/>
              </a:path>
              <a:path w="2368550" h="226694">
                <a:moveTo>
                  <a:pt x="785763" y="223637"/>
                </a:moveTo>
                <a:lnTo>
                  <a:pt x="734506" y="223637"/>
                </a:lnTo>
                <a:lnTo>
                  <a:pt x="734506" y="1830"/>
                </a:lnTo>
                <a:lnTo>
                  <a:pt x="829239" y="1830"/>
                </a:lnTo>
                <a:lnTo>
                  <a:pt x="836772" y="2240"/>
                </a:lnTo>
                <a:lnTo>
                  <a:pt x="876372" y="20460"/>
                </a:lnTo>
                <a:lnTo>
                  <a:pt x="894993" y="46832"/>
                </a:lnTo>
                <a:lnTo>
                  <a:pt x="785763" y="46832"/>
                </a:lnTo>
                <a:lnTo>
                  <a:pt x="785763" y="107394"/>
                </a:lnTo>
                <a:lnTo>
                  <a:pt x="895608" y="107394"/>
                </a:lnTo>
                <a:lnTo>
                  <a:pt x="893005" y="113344"/>
                </a:lnTo>
                <a:lnTo>
                  <a:pt x="859339" y="145999"/>
                </a:lnTo>
                <a:lnTo>
                  <a:pt x="830765" y="152091"/>
                </a:lnTo>
                <a:lnTo>
                  <a:pt x="785763" y="152091"/>
                </a:lnTo>
                <a:lnTo>
                  <a:pt x="785763" y="223637"/>
                </a:lnTo>
                <a:close/>
              </a:path>
              <a:path w="2368550" h="226694">
                <a:moveTo>
                  <a:pt x="895608" y="107394"/>
                </a:moveTo>
                <a:lnTo>
                  <a:pt x="834019" y="107394"/>
                </a:lnTo>
                <a:lnTo>
                  <a:pt x="839282" y="104674"/>
                </a:lnTo>
                <a:lnTo>
                  <a:pt x="847723" y="93792"/>
                </a:lnTo>
                <a:lnTo>
                  <a:pt x="849819" y="86342"/>
                </a:lnTo>
                <a:lnTo>
                  <a:pt x="849834" y="67070"/>
                </a:lnTo>
                <a:lnTo>
                  <a:pt x="847444" y="59672"/>
                </a:lnTo>
                <a:lnTo>
                  <a:pt x="837884" y="49400"/>
                </a:lnTo>
                <a:lnTo>
                  <a:pt x="832240" y="46832"/>
                </a:lnTo>
                <a:lnTo>
                  <a:pt x="894993" y="46832"/>
                </a:lnTo>
                <a:lnTo>
                  <a:pt x="901700" y="76732"/>
                </a:lnTo>
                <a:lnTo>
                  <a:pt x="901157" y="86342"/>
                </a:lnTo>
                <a:lnTo>
                  <a:pt x="899527" y="95648"/>
                </a:lnTo>
                <a:lnTo>
                  <a:pt x="896798" y="104674"/>
                </a:lnTo>
                <a:lnTo>
                  <a:pt x="895608" y="107394"/>
                </a:lnTo>
                <a:close/>
              </a:path>
              <a:path w="2368550" h="226694">
                <a:moveTo>
                  <a:pt x="1025381" y="225467"/>
                </a:moveTo>
                <a:lnTo>
                  <a:pt x="980532" y="215857"/>
                </a:lnTo>
                <a:lnTo>
                  <a:pt x="945522" y="190381"/>
                </a:lnTo>
                <a:lnTo>
                  <a:pt x="923402" y="154151"/>
                </a:lnTo>
                <a:lnTo>
                  <a:pt x="915393" y="112428"/>
                </a:lnTo>
                <a:lnTo>
                  <a:pt x="916280" y="98017"/>
                </a:lnTo>
                <a:lnTo>
                  <a:pt x="929580" y="57587"/>
                </a:lnTo>
                <a:lnTo>
                  <a:pt x="957340" y="24794"/>
                </a:lnTo>
                <a:lnTo>
                  <a:pt x="996530" y="4538"/>
                </a:lnTo>
                <a:lnTo>
                  <a:pt x="1026297" y="610"/>
                </a:lnTo>
                <a:lnTo>
                  <a:pt x="1035793" y="1001"/>
                </a:lnTo>
                <a:lnTo>
                  <a:pt x="1079231" y="14301"/>
                </a:lnTo>
                <a:lnTo>
                  <a:pt x="1111167" y="42423"/>
                </a:lnTo>
                <a:lnTo>
                  <a:pt x="1113941" y="46222"/>
                </a:lnTo>
                <a:lnTo>
                  <a:pt x="1025686" y="46222"/>
                </a:lnTo>
                <a:lnTo>
                  <a:pt x="1018841" y="46579"/>
                </a:lnTo>
                <a:lnTo>
                  <a:pt x="977379" y="73554"/>
                </a:lnTo>
                <a:lnTo>
                  <a:pt x="967565" y="121683"/>
                </a:lnTo>
                <a:lnTo>
                  <a:pt x="968836" y="129972"/>
                </a:lnTo>
                <a:lnTo>
                  <a:pt x="987142" y="165439"/>
                </a:lnTo>
                <a:lnTo>
                  <a:pt x="1025686" y="179855"/>
                </a:lnTo>
                <a:lnTo>
                  <a:pt x="1114494" y="179855"/>
                </a:lnTo>
                <a:lnTo>
                  <a:pt x="1114203" y="180313"/>
                </a:lnTo>
                <a:lnTo>
                  <a:pt x="1082282" y="209602"/>
                </a:lnTo>
                <a:lnTo>
                  <a:pt x="1040665" y="224476"/>
                </a:lnTo>
                <a:lnTo>
                  <a:pt x="1025381" y="225467"/>
                </a:lnTo>
                <a:close/>
              </a:path>
              <a:path w="2368550" h="226694">
                <a:moveTo>
                  <a:pt x="1114494" y="179855"/>
                </a:moveTo>
                <a:lnTo>
                  <a:pt x="1025686" y="179855"/>
                </a:lnTo>
                <a:lnTo>
                  <a:pt x="1032537" y="179493"/>
                </a:lnTo>
                <a:lnTo>
                  <a:pt x="1039054" y="178406"/>
                </a:lnTo>
                <a:lnTo>
                  <a:pt x="1074146" y="152117"/>
                </a:lnTo>
                <a:lnTo>
                  <a:pt x="1083808" y="103784"/>
                </a:lnTo>
                <a:lnTo>
                  <a:pt x="1082511" y="95521"/>
                </a:lnTo>
                <a:lnTo>
                  <a:pt x="1064078" y="60307"/>
                </a:lnTo>
                <a:lnTo>
                  <a:pt x="1034738" y="46222"/>
                </a:lnTo>
                <a:lnTo>
                  <a:pt x="1113941" y="46222"/>
                </a:lnTo>
                <a:lnTo>
                  <a:pt x="1133148" y="88345"/>
                </a:lnTo>
                <a:lnTo>
                  <a:pt x="1135980" y="113344"/>
                </a:lnTo>
                <a:lnTo>
                  <a:pt x="1135103" y="127693"/>
                </a:lnTo>
                <a:lnTo>
                  <a:pt x="1132471" y="141603"/>
                </a:lnTo>
                <a:lnTo>
                  <a:pt x="1128085" y="155075"/>
                </a:lnTo>
                <a:lnTo>
                  <a:pt x="1121945" y="168109"/>
                </a:lnTo>
                <a:lnTo>
                  <a:pt x="1114494" y="179855"/>
                </a:lnTo>
                <a:close/>
              </a:path>
              <a:path w="2368550" h="226694">
                <a:moveTo>
                  <a:pt x="1216904" y="223637"/>
                </a:moveTo>
                <a:lnTo>
                  <a:pt x="1165647" y="223637"/>
                </a:lnTo>
                <a:lnTo>
                  <a:pt x="1165647" y="1830"/>
                </a:lnTo>
                <a:lnTo>
                  <a:pt x="1206378" y="1830"/>
                </a:lnTo>
                <a:lnTo>
                  <a:pt x="1281099" y="96868"/>
                </a:lnTo>
                <a:lnTo>
                  <a:pt x="1216904" y="96868"/>
                </a:lnTo>
                <a:lnTo>
                  <a:pt x="1216904" y="223637"/>
                </a:lnTo>
                <a:close/>
              </a:path>
              <a:path w="2368550" h="226694">
                <a:moveTo>
                  <a:pt x="1360300" y="132412"/>
                </a:moveTo>
                <a:lnTo>
                  <a:pt x="1309044" y="132412"/>
                </a:lnTo>
                <a:lnTo>
                  <a:pt x="1309044" y="1830"/>
                </a:lnTo>
                <a:lnTo>
                  <a:pt x="1360300" y="1830"/>
                </a:lnTo>
                <a:lnTo>
                  <a:pt x="1360300" y="132412"/>
                </a:lnTo>
                <a:close/>
              </a:path>
              <a:path w="2368550" h="226694">
                <a:moveTo>
                  <a:pt x="1360300" y="223637"/>
                </a:moveTo>
                <a:lnTo>
                  <a:pt x="1318502" y="223637"/>
                </a:lnTo>
                <a:lnTo>
                  <a:pt x="1216904" y="96868"/>
                </a:lnTo>
                <a:lnTo>
                  <a:pt x="1281099" y="96868"/>
                </a:lnTo>
                <a:lnTo>
                  <a:pt x="1309044" y="132412"/>
                </a:lnTo>
                <a:lnTo>
                  <a:pt x="1360300" y="132412"/>
                </a:lnTo>
                <a:lnTo>
                  <a:pt x="1360300" y="223637"/>
                </a:lnTo>
                <a:close/>
              </a:path>
              <a:path w="2368550" h="226694">
                <a:moveTo>
                  <a:pt x="1558993" y="223637"/>
                </a:moveTo>
                <a:lnTo>
                  <a:pt x="1403087" y="223637"/>
                </a:lnTo>
                <a:lnTo>
                  <a:pt x="1403087" y="1830"/>
                </a:lnTo>
                <a:lnTo>
                  <a:pt x="1556247" y="1830"/>
                </a:lnTo>
                <a:lnTo>
                  <a:pt x="1556247" y="46832"/>
                </a:lnTo>
                <a:lnTo>
                  <a:pt x="1454344" y="46832"/>
                </a:lnTo>
                <a:lnTo>
                  <a:pt x="1454344" y="89851"/>
                </a:lnTo>
                <a:lnTo>
                  <a:pt x="1541907" y="89851"/>
                </a:lnTo>
                <a:lnTo>
                  <a:pt x="1541907" y="131497"/>
                </a:lnTo>
                <a:lnTo>
                  <a:pt x="1454344" y="131497"/>
                </a:lnTo>
                <a:lnTo>
                  <a:pt x="1454344" y="178635"/>
                </a:lnTo>
                <a:lnTo>
                  <a:pt x="1558993" y="178635"/>
                </a:lnTo>
                <a:lnTo>
                  <a:pt x="1558993" y="223637"/>
                </a:lnTo>
                <a:close/>
              </a:path>
              <a:path w="2368550" h="226694">
                <a:moveTo>
                  <a:pt x="1641797" y="223637"/>
                </a:moveTo>
                <a:lnTo>
                  <a:pt x="1590540" y="223637"/>
                </a:lnTo>
                <a:lnTo>
                  <a:pt x="1590540" y="1830"/>
                </a:lnTo>
                <a:lnTo>
                  <a:pt x="1631271" y="1830"/>
                </a:lnTo>
                <a:lnTo>
                  <a:pt x="1705991" y="96868"/>
                </a:lnTo>
                <a:lnTo>
                  <a:pt x="1641797" y="96868"/>
                </a:lnTo>
                <a:lnTo>
                  <a:pt x="1641797" y="223637"/>
                </a:lnTo>
                <a:close/>
              </a:path>
              <a:path w="2368550" h="226694">
                <a:moveTo>
                  <a:pt x="1785193" y="132412"/>
                </a:moveTo>
                <a:lnTo>
                  <a:pt x="1733936" y="132412"/>
                </a:lnTo>
                <a:lnTo>
                  <a:pt x="1733936" y="1830"/>
                </a:lnTo>
                <a:lnTo>
                  <a:pt x="1785193" y="1830"/>
                </a:lnTo>
                <a:lnTo>
                  <a:pt x="1785193" y="132412"/>
                </a:lnTo>
                <a:close/>
              </a:path>
              <a:path w="2368550" h="226694">
                <a:moveTo>
                  <a:pt x="1785193" y="223637"/>
                </a:moveTo>
                <a:lnTo>
                  <a:pt x="1743395" y="223637"/>
                </a:lnTo>
                <a:lnTo>
                  <a:pt x="1641797" y="96868"/>
                </a:lnTo>
                <a:lnTo>
                  <a:pt x="1705991" y="96868"/>
                </a:lnTo>
                <a:lnTo>
                  <a:pt x="1733936" y="132412"/>
                </a:lnTo>
                <a:lnTo>
                  <a:pt x="1785193" y="132412"/>
                </a:lnTo>
                <a:lnTo>
                  <a:pt x="1785193" y="223637"/>
                </a:lnTo>
                <a:close/>
              </a:path>
              <a:path w="2368550" h="226694">
                <a:moveTo>
                  <a:pt x="1993881" y="46832"/>
                </a:moveTo>
                <a:lnTo>
                  <a:pt x="1807465" y="46832"/>
                </a:lnTo>
                <a:lnTo>
                  <a:pt x="1807465" y="1830"/>
                </a:lnTo>
                <a:lnTo>
                  <a:pt x="1993881" y="1830"/>
                </a:lnTo>
                <a:lnTo>
                  <a:pt x="1993881" y="46832"/>
                </a:lnTo>
                <a:close/>
              </a:path>
              <a:path w="2368550" h="226694">
                <a:moveTo>
                  <a:pt x="1926454" y="223637"/>
                </a:moveTo>
                <a:lnTo>
                  <a:pt x="1875197" y="223637"/>
                </a:lnTo>
                <a:lnTo>
                  <a:pt x="1875197" y="46832"/>
                </a:lnTo>
                <a:lnTo>
                  <a:pt x="1926454" y="46832"/>
                </a:lnTo>
                <a:lnTo>
                  <a:pt x="1926454" y="223637"/>
                </a:lnTo>
                <a:close/>
              </a:path>
              <a:path w="2368550" h="226694">
                <a:moveTo>
                  <a:pt x="2174462" y="223637"/>
                </a:moveTo>
                <a:lnTo>
                  <a:pt x="2018557" y="223637"/>
                </a:lnTo>
                <a:lnTo>
                  <a:pt x="2018557" y="1830"/>
                </a:lnTo>
                <a:lnTo>
                  <a:pt x="2171716" y="1830"/>
                </a:lnTo>
                <a:lnTo>
                  <a:pt x="2171716" y="46832"/>
                </a:lnTo>
                <a:lnTo>
                  <a:pt x="2069814" y="46832"/>
                </a:lnTo>
                <a:lnTo>
                  <a:pt x="2069814" y="89851"/>
                </a:lnTo>
                <a:lnTo>
                  <a:pt x="2157377" y="89851"/>
                </a:lnTo>
                <a:lnTo>
                  <a:pt x="2157377" y="131497"/>
                </a:lnTo>
                <a:lnTo>
                  <a:pt x="2069814" y="131497"/>
                </a:lnTo>
                <a:lnTo>
                  <a:pt x="2069814" y="178635"/>
                </a:lnTo>
                <a:lnTo>
                  <a:pt x="2174462" y="178635"/>
                </a:lnTo>
                <a:lnTo>
                  <a:pt x="2174462" y="223637"/>
                </a:lnTo>
                <a:close/>
              </a:path>
              <a:path w="2368550" h="226694">
                <a:moveTo>
                  <a:pt x="2365191" y="179855"/>
                </a:moveTo>
                <a:lnTo>
                  <a:pt x="2286098" y="179855"/>
                </a:lnTo>
                <a:lnTo>
                  <a:pt x="2297978" y="178825"/>
                </a:lnTo>
                <a:lnTo>
                  <a:pt x="2306463" y="175736"/>
                </a:lnTo>
                <a:lnTo>
                  <a:pt x="2311555" y="170588"/>
                </a:lnTo>
                <a:lnTo>
                  <a:pt x="2313252" y="163380"/>
                </a:lnTo>
                <a:lnTo>
                  <a:pt x="2313252" y="161549"/>
                </a:lnTo>
                <a:lnTo>
                  <a:pt x="2276538" y="138260"/>
                </a:lnTo>
                <a:lnTo>
                  <a:pt x="2265250" y="135107"/>
                </a:lnTo>
                <a:lnTo>
                  <a:pt x="2261944" y="134141"/>
                </a:lnTo>
                <a:lnTo>
                  <a:pt x="2225612" y="119547"/>
                </a:lnTo>
                <a:lnTo>
                  <a:pt x="2200924" y="87792"/>
                </a:lnTo>
                <a:lnTo>
                  <a:pt x="2199845" y="70325"/>
                </a:lnTo>
                <a:lnTo>
                  <a:pt x="2200165" y="63813"/>
                </a:lnTo>
                <a:lnTo>
                  <a:pt x="2218771" y="23197"/>
                </a:lnTo>
                <a:lnTo>
                  <a:pt x="2257619" y="2702"/>
                </a:lnTo>
                <a:lnTo>
                  <a:pt x="2281674" y="0"/>
                </a:lnTo>
                <a:lnTo>
                  <a:pt x="2301200" y="1515"/>
                </a:lnTo>
                <a:lnTo>
                  <a:pt x="2321032" y="6063"/>
                </a:lnTo>
                <a:lnTo>
                  <a:pt x="2341168" y="13643"/>
                </a:lnTo>
                <a:lnTo>
                  <a:pt x="2361610" y="24255"/>
                </a:lnTo>
                <a:lnTo>
                  <a:pt x="2350357" y="45612"/>
                </a:lnTo>
                <a:lnTo>
                  <a:pt x="2280149" y="45612"/>
                </a:lnTo>
                <a:lnTo>
                  <a:pt x="2268069" y="46756"/>
                </a:lnTo>
                <a:lnTo>
                  <a:pt x="2259440" y="50188"/>
                </a:lnTo>
                <a:lnTo>
                  <a:pt x="2254263" y="55909"/>
                </a:lnTo>
                <a:lnTo>
                  <a:pt x="2252560" y="63813"/>
                </a:lnTo>
                <a:lnTo>
                  <a:pt x="2252537" y="67375"/>
                </a:lnTo>
                <a:lnTo>
                  <a:pt x="2253325" y="70325"/>
                </a:lnTo>
                <a:lnTo>
                  <a:pt x="2298403" y="91021"/>
                </a:lnTo>
                <a:lnTo>
                  <a:pt x="2299217" y="91224"/>
                </a:lnTo>
                <a:lnTo>
                  <a:pt x="2308472" y="93767"/>
                </a:lnTo>
                <a:lnTo>
                  <a:pt x="2347753" y="111793"/>
                </a:lnTo>
                <a:lnTo>
                  <a:pt x="2368170" y="150210"/>
                </a:lnTo>
                <a:lnTo>
                  <a:pt x="2368109" y="159846"/>
                </a:lnTo>
                <a:lnTo>
                  <a:pt x="2367884" y="165482"/>
                </a:lnTo>
                <a:lnTo>
                  <a:pt x="2367025" y="172247"/>
                </a:lnTo>
                <a:lnTo>
                  <a:pt x="2365595" y="178640"/>
                </a:lnTo>
                <a:lnTo>
                  <a:pt x="2365191" y="179855"/>
                </a:lnTo>
                <a:close/>
              </a:path>
              <a:path w="2368550" h="226694">
                <a:moveTo>
                  <a:pt x="2339185" y="66816"/>
                </a:moveTo>
                <a:lnTo>
                  <a:pt x="2297863" y="47709"/>
                </a:lnTo>
                <a:lnTo>
                  <a:pt x="2280149" y="45612"/>
                </a:lnTo>
                <a:lnTo>
                  <a:pt x="2350357" y="45612"/>
                </a:lnTo>
                <a:lnTo>
                  <a:pt x="2339185" y="66816"/>
                </a:lnTo>
                <a:close/>
              </a:path>
              <a:path w="2368550" h="226694">
                <a:moveTo>
                  <a:pt x="2293878" y="226078"/>
                </a:moveTo>
                <a:lnTo>
                  <a:pt x="2285030" y="226078"/>
                </a:lnTo>
                <a:lnTo>
                  <a:pt x="2272640" y="225620"/>
                </a:lnTo>
                <a:lnTo>
                  <a:pt x="2235070" y="218755"/>
                </a:lnTo>
                <a:lnTo>
                  <a:pt x="2190449" y="198619"/>
                </a:lnTo>
                <a:lnTo>
                  <a:pt x="2212874" y="153922"/>
                </a:lnTo>
                <a:lnTo>
                  <a:pt x="2213993" y="155244"/>
                </a:lnTo>
                <a:lnTo>
                  <a:pt x="2216815" y="157227"/>
                </a:lnTo>
                <a:lnTo>
                  <a:pt x="2252207" y="174262"/>
                </a:lnTo>
                <a:lnTo>
                  <a:pt x="2278165" y="179855"/>
                </a:lnTo>
                <a:lnTo>
                  <a:pt x="2365191" y="179855"/>
                </a:lnTo>
                <a:lnTo>
                  <a:pt x="2363593" y="184661"/>
                </a:lnTo>
                <a:lnTo>
                  <a:pt x="2325405" y="220103"/>
                </a:lnTo>
                <a:lnTo>
                  <a:pt x="2302217" y="225366"/>
                </a:lnTo>
                <a:lnTo>
                  <a:pt x="2293878" y="226078"/>
                </a:lnTo>
                <a:close/>
              </a:path>
            </a:pathLst>
          </a:custGeom>
          <a:solidFill>
            <a:srgbClr val="183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26">
            <a:extLst>
              <a:ext uri="{FF2B5EF4-FFF2-40B4-BE49-F238E27FC236}">
                <a16:creationId xmlns:a16="http://schemas.microsoft.com/office/drawing/2014/main" id="{9C186D78-90A4-6E23-0E39-1225143018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1899" y="1690782"/>
            <a:ext cx="7661148" cy="569976"/>
          </a:xfrm>
          <a:prstGeom prst="rect">
            <a:avLst/>
          </a:prstGeom>
        </p:spPr>
      </p:pic>
      <p:pic>
        <p:nvPicPr>
          <p:cNvPr id="34" name="Imagem 33" descr="Uma imagem com texto, Gráficos, Tipo de letra, design gráfico&#10;&#10;Descrição gerada automaticamente">
            <a:extLst>
              <a:ext uri="{FF2B5EF4-FFF2-40B4-BE49-F238E27FC236}">
                <a16:creationId xmlns:a16="http://schemas.microsoft.com/office/drawing/2014/main" id="{4D307531-B449-D5D3-B2BE-25F7935B8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17" y="592413"/>
            <a:ext cx="637127" cy="7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2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9177" y="2511439"/>
            <a:ext cx="726359" cy="791671"/>
          </a:xfrm>
          <a:custGeom>
            <a:avLst/>
            <a:gdLst/>
            <a:ahLst/>
            <a:cxnLst/>
            <a:rect l="l" t="t" r="r" b="b"/>
            <a:pathLst>
              <a:path w="1089538" h="1187507">
                <a:moveTo>
                  <a:pt x="0" y="0"/>
                </a:moveTo>
                <a:lnTo>
                  <a:pt x="1089537" y="0"/>
                </a:lnTo>
                <a:lnTo>
                  <a:pt x="1089537" y="1187507"/>
                </a:lnTo>
                <a:lnTo>
                  <a:pt x="0" y="11875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47249" y="2499294"/>
            <a:ext cx="716415" cy="829425"/>
          </a:xfrm>
          <a:custGeom>
            <a:avLst/>
            <a:gdLst/>
            <a:ahLst/>
            <a:cxnLst/>
            <a:rect l="l" t="t" r="r" b="b"/>
            <a:pathLst>
              <a:path w="1074623" h="1244137">
                <a:moveTo>
                  <a:pt x="0" y="0"/>
                </a:moveTo>
                <a:lnTo>
                  <a:pt x="1074623" y="0"/>
                </a:lnTo>
                <a:lnTo>
                  <a:pt x="1074623" y="1244137"/>
                </a:lnTo>
                <a:lnTo>
                  <a:pt x="0" y="1244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75966" y="2568312"/>
            <a:ext cx="1303014" cy="781809"/>
          </a:xfrm>
          <a:custGeom>
            <a:avLst/>
            <a:gdLst/>
            <a:ahLst/>
            <a:cxnLst/>
            <a:rect l="l" t="t" r="r" b="b"/>
            <a:pathLst>
              <a:path w="1954521" h="1172713">
                <a:moveTo>
                  <a:pt x="0" y="0"/>
                </a:moveTo>
                <a:lnTo>
                  <a:pt x="1954521" y="0"/>
                </a:lnTo>
                <a:lnTo>
                  <a:pt x="1954521" y="1172713"/>
                </a:lnTo>
                <a:lnTo>
                  <a:pt x="0" y="1172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92125" y="2499295"/>
            <a:ext cx="815959" cy="815959"/>
          </a:xfrm>
          <a:custGeom>
            <a:avLst/>
            <a:gdLst/>
            <a:ahLst/>
            <a:cxnLst/>
            <a:rect l="l" t="t" r="r" b="b"/>
            <a:pathLst>
              <a:path w="1223939" h="1223939">
                <a:moveTo>
                  <a:pt x="0" y="0"/>
                </a:moveTo>
                <a:lnTo>
                  <a:pt x="1223939" y="0"/>
                </a:lnTo>
                <a:lnTo>
                  <a:pt x="1223939" y="1223938"/>
                </a:lnTo>
                <a:lnTo>
                  <a:pt x="0" y="1223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4292" y="2464033"/>
            <a:ext cx="928717" cy="928717"/>
          </a:xfrm>
          <a:custGeom>
            <a:avLst/>
            <a:gdLst/>
            <a:ahLst/>
            <a:cxnLst/>
            <a:rect l="l" t="t" r="r" b="b"/>
            <a:pathLst>
              <a:path w="1393076" h="1393076">
                <a:moveTo>
                  <a:pt x="0" y="0"/>
                </a:moveTo>
                <a:lnTo>
                  <a:pt x="1393076" y="0"/>
                </a:lnTo>
                <a:lnTo>
                  <a:pt x="1393076" y="1393076"/>
                </a:lnTo>
                <a:lnTo>
                  <a:pt x="0" y="1393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63578" y="3697464"/>
            <a:ext cx="1578871" cy="91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"/>
              </a:lnSpc>
              <a:spcBef>
                <a:spcPct val="0"/>
              </a:spcBef>
            </a:pP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População atendida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ou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acompanhada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pelas eSF, eAP, eSB e eMulti; </a:t>
            </a:r>
          </a:p>
        </p:txBody>
      </p:sp>
      <p:sp>
        <p:nvSpPr>
          <p:cNvPr id="9" name="AutoShape 9"/>
          <p:cNvSpPr/>
          <p:nvPr/>
        </p:nvSpPr>
        <p:spPr>
          <a:xfrm>
            <a:off x="717312" y="3597050"/>
            <a:ext cx="1823037" cy="0"/>
          </a:xfrm>
          <a:prstGeom prst="line">
            <a:avLst/>
          </a:prstGeom>
          <a:ln w="38100" cap="flat">
            <a:gradFill>
              <a:gsLst>
                <a:gs pos="0">
                  <a:srgbClr val="7AB3FF">
                    <a:alpha val="100000"/>
                  </a:srgbClr>
                </a:gs>
                <a:gs pos="100000">
                  <a:srgbClr val="90EC85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982302" y="3597050"/>
            <a:ext cx="1823037" cy="0"/>
          </a:xfrm>
          <a:prstGeom prst="line">
            <a:avLst/>
          </a:prstGeom>
          <a:ln w="38100" cap="flat">
            <a:gradFill>
              <a:gsLst>
                <a:gs pos="0">
                  <a:srgbClr val="7AB3FF">
                    <a:alpha val="100000"/>
                  </a:srgbClr>
                </a:gs>
                <a:gs pos="100000">
                  <a:srgbClr val="90EC85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5370487" y="3597050"/>
            <a:ext cx="1823037" cy="0"/>
          </a:xfrm>
          <a:prstGeom prst="line">
            <a:avLst/>
          </a:prstGeom>
          <a:ln w="38100" cap="flat">
            <a:gradFill>
              <a:gsLst>
                <a:gs pos="0">
                  <a:srgbClr val="7AB3FF">
                    <a:alpha val="100000"/>
                  </a:srgbClr>
                </a:gs>
                <a:gs pos="100000">
                  <a:srgbClr val="90EC85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9847132" y="3591569"/>
            <a:ext cx="1823037" cy="0"/>
          </a:xfrm>
          <a:prstGeom prst="line">
            <a:avLst/>
          </a:prstGeom>
          <a:ln w="38100" cap="flat">
            <a:gradFill>
              <a:gsLst>
                <a:gs pos="0">
                  <a:srgbClr val="7AB3FF">
                    <a:alpha val="100000"/>
                  </a:srgbClr>
                </a:gs>
                <a:gs pos="100000">
                  <a:srgbClr val="90EC85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7541496" y="3592613"/>
            <a:ext cx="1823037" cy="0"/>
          </a:xfrm>
          <a:prstGeom prst="line">
            <a:avLst/>
          </a:prstGeom>
          <a:ln w="38100" cap="flat">
            <a:gradFill>
              <a:gsLst>
                <a:gs pos="0">
                  <a:srgbClr val="7AB3FF">
                    <a:alpha val="100000"/>
                  </a:srgbClr>
                </a:gs>
                <a:gs pos="100000">
                  <a:srgbClr val="90EC85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-1802931" y="-763241"/>
            <a:ext cx="2057400" cy="20574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2CE633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100"/>
            </a:p>
          </p:txBody>
        </p:sp>
      </p:grpSp>
      <p:grpSp>
        <p:nvGrpSpPr>
          <p:cNvPr id="17" name="Group 17"/>
          <p:cNvGrpSpPr/>
          <p:nvPr/>
        </p:nvGrpSpPr>
        <p:grpSpPr>
          <a:xfrm rot="-5269756">
            <a:off x="-1526663" y="6210426"/>
            <a:ext cx="2057400" cy="20574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DA2D"/>
            </a:solidFill>
            <a:ln w="38100" cap="rnd">
              <a:solidFill>
                <a:srgbClr val="FFDA2D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54790" y="4891264"/>
            <a:ext cx="2982685" cy="1547267"/>
            <a:chOff x="0" y="0"/>
            <a:chExt cx="1178344" cy="61126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78344" cy="611266"/>
            </a:xfrm>
            <a:custGeom>
              <a:avLst/>
              <a:gdLst/>
              <a:ahLst/>
              <a:cxnLst/>
              <a:rect l="l" t="t" r="r" b="b"/>
              <a:pathLst>
                <a:path w="1178344" h="611266">
                  <a:moveTo>
                    <a:pt x="67486" y="0"/>
                  </a:moveTo>
                  <a:lnTo>
                    <a:pt x="1110858" y="0"/>
                  </a:lnTo>
                  <a:cubicBezTo>
                    <a:pt x="1128757" y="0"/>
                    <a:pt x="1145922" y="7110"/>
                    <a:pt x="1158578" y="19766"/>
                  </a:cubicBezTo>
                  <a:cubicBezTo>
                    <a:pt x="1171234" y="32422"/>
                    <a:pt x="1178344" y="49588"/>
                    <a:pt x="1178344" y="67486"/>
                  </a:cubicBezTo>
                  <a:lnTo>
                    <a:pt x="1178344" y="543780"/>
                  </a:lnTo>
                  <a:cubicBezTo>
                    <a:pt x="1178344" y="581051"/>
                    <a:pt x="1148130" y="611266"/>
                    <a:pt x="1110858" y="611266"/>
                  </a:cubicBezTo>
                  <a:lnTo>
                    <a:pt x="67486" y="611266"/>
                  </a:lnTo>
                  <a:cubicBezTo>
                    <a:pt x="30215" y="611266"/>
                    <a:pt x="0" y="581051"/>
                    <a:pt x="0" y="543780"/>
                  </a:cubicBezTo>
                  <a:lnTo>
                    <a:pt x="0" y="67486"/>
                  </a:lnTo>
                  <a:cubicBezTo>
                    <a:pt x="0" y="30215"/>
                    <a:pt x="30215" y="0"/>
                    <a:pt x="67486" y="0"/>
                  </a:cubicBezTo>
                  <a:close/>
                </a:path>
              </a:pathLst>
            </a:custGeom>
            <a:solidFill>
              <a:srgbClr val="0000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178344" cy="6207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958474" y="5107164"/>
            <a:ext cx="2775317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9"/>
              </a:lnSpc>
            </a:pPr>
            <a:r>
              <a:rPr lang="en-US" sz="1135">
                <a:solidFill>
                  <a:srgbClr val="F0F0F0"/>
                </a:solidFill>
                <a:latin typeface="Open Sans 1"/>
                <a:ea typeface="Open Sans 1"/>
                <a:cs typeface="Open Sans 1"/>
                <a:sym typeface="Open Sans 1"/>
              </a:rPr>
              <a:t>P</a:t>
            </a:r>
            <a:r>
              <a:rPr lang="en-US" sz="1135" b="1">
                <a:solidFill>
                  <a:srgbClr val="F0F0F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opulação atendida ou acompanhada:</a:t>
            </a:r>
          </a:p>
          <a:p>
            <a:pPr algn="ctr">
              <a:lnSpc>
                <a:spcPts val="1589"/>
              </a:lnSpc>
            </a:pPr>
            <a:r>
              <a:rPr lang="en-US" sz="1135">
                <a:solidFill>
                  <a:srgbClr val="F0F0F0"/>
                </a:solidFill>
                <a:latin typeface="Open Sans 1"/>
                <a:ea typeface="Open Sans 1"/>
                <a:cs typeface="Open Sans 1"/>
                <a:sym typeface="Open Sans 1"/>
              </a:rPr>
              <a:t>pessoas que receberam </a:t>
            </a:r>
            <a:r>
              <a:rPr lang="en-US" sz="1135" b="1">
                <a:solidFill>
                  <a:srgbClr val="F0F0F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atendimento individual ou coletivo, visita domiciliar ou procedimento</a:t>
            </a:r>
            <a:r>
              <a:rPr lang="en-US" sz="1135">
                <a:solidFill>
                  <a:srgbClr val="F0F0F0"/>
                </a:solidFill>
                <a:latin typeface="Open Sans 1"/>
                <a:ea typeface="Open Sans 1"/>
                <a:cs typeface="Open Sans 1"/>
                <a:sym typeface="Open Sans 1"/>
              </a:rPr>
              <a:t>, registrados no Sisab por eSF, eAP, eSB e eMulti.</a:t>
            </a:r>
          </a:p>
        </p:txBody>
      </p:sp>
      <p:sp>
        <p:nvSpPr>
          <p:cNvPr id="24" name="AutoShape 24"/>
          <p:cNvSpPr/>
          <p:nvPr/>
        </p:nvSpPr>
        <p:spPr>
          <a:xfrm flipH="1" flipV="1">
            <a:off x="7663579" y="4259439"/>
            <a:ext cx="112387" cy="1452320"/>
          </a:xfrm>
          <a:prstGeom prst="line">
            <a:avLst/>
          </a:prstGeom>
          <a:ln w="38100" cap="flat">
            <a:gradFill>
              <a:gsLst>
                <a:gs pos="0">
                  <a:srgbClr val="7AB3FF">
                    <a:alpha val="100000"/>
                  </a:srgbClr>
                </a:gs>
                <a:gs pos="100000">
                  <a:srgbClr val="90EC85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9847132" y="3679340"/>
            <a:ext cx="1823037" cy="91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"/>
              </a:lnSpc>
              <a:spcBef>
                <a:spcPct val="0"/>
              </a:spcBef>
            </a:pP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Satisfação das pessoas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atendidas ou acompanhadas pelas eSF, eAP, eSB e eMulti.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4357" y="242240"/>
            <a:ext cx="10745782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0"/>
              </a:lnSpc>
            </a:pPr>
            <a:r>
              <a:rPr lang="en-US" sz="3600" b="1" dirty="0">
                <a:solidFill>
                  <a:srgbClr val="21CE18"/>
                </a:solidFill>
                <a:latin typeface="Montserrat Black" pitchFamily="2" charset="0"/>
                <a:ea typeface="Open Sans 1 Bold"/>
                <a:cs typeface="Open Sans 1 Bold"/>
                <a:sym typeface="Open Sans 1 Bold"/>
              </a:rPr>
              <a:t>COMPONENTE TERRITÓRIO</a:t>
            </a:r>
          </a:p>
          <a:p>
            <a:pPr>
              <a:lnSpc>
                <a:spcPts val="4363"/>
              </a:lnSpc>
            </a:pPr>
            <a:r>
              <a:rPr lang="en-US" sz="3200" b="1" dirty="0">
                <a:solidFill>
                  <a:srgbClr val="183EFF"/>
                </a:solidFill>
                <a:latin typeface="Montserrat Black" pitchFamily="2" charset="0"/>
                <a:ea typeface="Open Sans 1 Bold"/>
                <a:cs typeface="Open Sans 1 Bold"/>
                <a:sym typeface="Open Sans 1 Bold"/>
              </a:rPr>
              <a:t>VÍNCULO E ACOMPANHAMENTO TERRITORIAL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06138" y="1942974"/>
            <a:ext cx="10313066" cy="343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6"/>
              </a:lnSpc>
              <a:spcBef>
                <a:spcPct val="0"/>
              </a:spcBef>
            </a:pPr>
            <a:r>
              <a:rPr lang="en-US" sz="2191" b="1" spc="85">
                <a:solidFill>
                  <a:srgbClr val="21CE1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População vinculada à eSF e eAP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82302" y="3624136"/>
            <a:ext cx="1823037" cy="2070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"/>
              </a:lnSpc>
              <a:spcBef>
                <a:spcPct val="0"/>
              </a:spcBef>
            </a:pP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Características de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vulnerabilidade socioeconômica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que contemplam pessoas beneficiárias do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Programa Bolsa Família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- PBF ou do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Benefício de Prestação Continuada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- BPC;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6138" y="3624136"/>
            <a:ext cx="1818964" cy="137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"/>
              </a:lnSpc>
              <a:spcBef>
                <a:spcPct val="0"/>
              </a:spcBef>
            </a:pP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Características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demográficas 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que contemplam pessoas com idade até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cinco anos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 com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sessenta anos ou mais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70487" y="3618090"/>
            <a:ext cx="1823037" cy="230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"/>
              </a:lnSpc>
              <a:spcBef>
                <a:spcPct val="0"/>
              </a:spcBef>
            </a:pP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Qualificação das informações cadastrais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caracterizada pela </a:t>
            </a:r>
            <a:r>
              <a:rPr lang="en-US" sz="148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completude e atualização dos registros no Sistema de Informação em Saúde para a Atenção Básica -</a:t>
            </a:r>
            <a:r>
              <a:rPr lang="en-US" sz="14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Sisab da população;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0141" y="688704"/>
            <a:ext cx="8655931" cy="1183482"/>
            <a:chOff x="0" y="0"/>
            <a:chExt cx="3419627" cy="467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9627" cy="467548"/>
            </a:xfrm>
            <a:custGeom>
              <a:avLst/>
              <a:gdLst/>
              <a:ahLst/>
              <a:cxnLst/>
              <a:rect l="l" t="t" r="r" b="b"/>
              <a:pathLst>
                <a:path w="3419627" h="467548">
                  <a:moveTo>
                    <a:pt x="0" y="0"/>
                  </a:moveTo>
                  <a:lnTo>
                    <a:pt x="3419627" y="0"/>
                  </a:lnTo>
                  <a:lnTo>
                    <a:pt x="3419627" y="467548"/>
                  </a:lnTo>
                  <a:lnTo>
                    <a:pt x="0" y="467548"/>
                  </a:lnTo>
                  <a:close/>
                </a:path>
              </a:pathLst>
            </a:custGeom>
            <a:solidFill>
              <a:srgbClr val="F9F9F9">
                <a:alpha val="5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3419627" cy="47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02931" y="-763241"/>
            <a:ext cx="2057400" cy="20574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2CE633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10799999">
            <a:off x="10365185" y="-763241"/>
            <a:ext cx="2057400" cy="1028700"/>
            <a:chOff x="0" y="0"/>
            <a:chExt cx="8128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183EFF"/>
            </a:solidFill>
            <a:ln w="38100" cap="sq">
              <a:solidFill>
                <a:srgbClr val="1A49FC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698500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85800" y="2828914"/>
            <a:ext cx="11040604" cy="3385785"/>
          </a:xfrm>
          <a:custGeom>
            <a:avLst/>
            <a:gdLst/>
            <a:ahLst/>
            <a:cxnLst/>
            <a:rect l="l" t="t" r="r" b="b"/>
            <a:pathLst>
              <a:path w="16560906" h="5078678">
                <a:moveTo>
                  <a:pt x="0" y="0"/>
                </a:moveTo>
                <a:lnTo>
                  <a:pt x="16560906" y="0"/>
                </a:lnTo>
                <a:lnTo>
                  <a:pt x="16560906" y="5078678"/>
                </a:lnTo>
                <a:lnTo>
                  <a:pt x="0" y="507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90378" y="6616945"/>
            <a:ext cx="2352788" cy="146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"/>
              </a:lnSpc>
              <a:spcBef>
                <a:spcPct val="0"/>
              </a:spcBef>
            </a:pPr>
            <a:r>
              <a:rPr lang="en-US" sz="906" b="1" spc="35">
                <a:solidFill>
                  <a:srgbClr val="F9F9F9"/>
                </a:solidFill>
                <a:latin typeface="Aileron Bold"/>
                <a:ea typeface="Aileron Bold"/>
                <a:cs typeface="Aileron Bold"/>
                <a:sym typeface="Aileron Bold"/>
              </a:rPr>
              <a:t>Foto: Sandro Araújo - Agência Saúde-DF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0142" y="711200"/>
            <a:ext cx="1072374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0"/>
              </a:lnSpc>
            </a:pPr>
            <a:r>
              <a:rPr lang="en-US" sz="3600" b="1" dirty="0">
                <a:solidFill>
                  <a:srgbClr val="183EFF"/>
                </a:solidFill>
                <a:latin typeface="Montserrat Black" pitchFamily="2" charset="0"/>
                <a:ea typeface="Open Sans 1 Bold"/>
                <a:cs typeface="Open Sans 1 Bold"/>
                <a:sym typeface="Open Sans 1 Bold"/>
              </a:rPr>
              <a:t>COMPONENTE DE QUALIDADE E INDUÇÃO DE BOAS PRÁTICAS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5800" y="1896141"/>
            <a:ext cx="994385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6"/>
              </a:lnSpc>
              <a:spcBef>
                <a:spcPct val="0"/>
              </a:spcBef>
            </a:pPr>
            <a:r>
              <a:rPr lang="en-US" b="1">
                <a:solidFill>
                  <a:srgbClr val="03CF00"/>
                </a:solidFill>
                <a:latin typeface="Montserrat Black" pitchFamily="2" charset="0"/>
                <a:ea typeface="Open Sans 1 Bold"/>
                <a:cs typeface="Open Sans 1 Bold"/>
                <a:sym typeface="Open Sans 1 Bold"/>
              </a:rPr>
              <a:t>EFEITOS DE PROGRAMAS DE CONTRATUALIZAÇÃO DE INDICADORES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50714" y="3604308"/>
            <a:ext cx="2310777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9"/>
              </a:lnSpc>
              <a:spcBef>
                <a:spcPct val="0"/>
              </a:spcBef>
            </a:pPr>
            <a:r>
              <a:rPr lang="en-US" sz="1783" b="1">
                <a:solidFill>
                  <a:srgbClr val="0000BF"/>
                </a:solidFill>
                <a:latin typeface="Arimo Bold"/>
                <a:ea typeface="Arimo Bold"/>
                <a:cs typeface="Arimo Bold"/>
                <a:sym typeface="Arimo Bold"/>
              </a:rPr>
              <a:t>Ocorrem melhorias incrementais em todos os aspectos vinculados aos indicadores de acompanhamento e monitoramento.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73544" y="3180578"/>
            <a:ext cx="262034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9"/>
              </a:lnSpc>
              <a:spcBef>
                <a:spcPct val="0"/>
              </a:spcBef>
            </a:pPr>
            <a:r>
              <a:rPr lang="en-US" sz="1783" b="1">
                <a:solidFill>
                  <a:srgbClr val="019214"/>
                </a:solidFill>
                <a:latin typeface="Arimo Bold"/>
                <a:ea typeface="Arimo Bold"/>
                <a:cs typeface="Arimo Bold"/>
                <a:sym typeface="Arimo Bold"/>
              </a:rPr>
              <a:t>Aumenta o engajamento dos profissionais e das equipes para o alcance de melhores padrões de atendimento</a:t>
            </a:r>
          </a:p>
          <a:p>
            <a:pPr algn="ctr">
              <a:lnSpc>
                <a:spcPts val="2139"/>
              </a:lnSpc>
              <a:spcBef>
                <a:spcPct val="0"/>
              </a:spcBef>
            </a:pPr>
            <a:endParaRPr lang="en-US" sz="1783" b="1">
              <a:solidFill>
                <a:srgbClr val="019214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139"/>
              </a:lnSpc>
              <a:spcBef>
                <a:spcPct val="0"/>
              </a:spcBef>
            </a:pPr>
            <a:r>
              <a:rPr lang="en-US" sz="1783" b="1">
                <a:solidFill>
                  <a:srgbClr val="019214"/>
                </a:solidFill>
                <a:latin typeface="Arimo Bold"/>
                <a:ea typeface="Arimo Bold"/>
                <a:cs typeface="Arimo Bold"/>
                <a:sym typeface="Arimo Bold"/>
              </a:rPr>
              <a:t>Estimula a contratualização de atividades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9517" y="3193337"/>
            <a:ext cx="2385609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9"/>
              </a:lnSpc>
            </a:pPr>
            <a:r>
              <a:rPr lang="en-US" sz="1783" b="1">
                <a:solidFill>
                  <a:srgbClr val="0000BF"/>
                </a:solidFill>
                <a:latin typeface="Arimo Bold"/>
                <a:ea typeface="Arimo Bold"/>
                <a:cs typeface="Arimo Bold"/>
                <a:sym typeface="Arimo Bold"/>
              </a:rPr>
              <a:t>Aumento progressivo da qualidade das informações coletadas pelas equipes </a:t>
            </a:r>
          </a:p>
          <a:p>
            <a:pPr algn="ctr">
              <a:lnSpc>
                <a:spcPts val="2139"/>
              </a:lnSpc>
            </a:pPr>
            <a:endParaRPr lang="en-US" sz="1783" b="1">
              <a:solidFill>
                <a:srgbClr val="0000B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139"/>
              </a:lnSpc>
              <a:spcBef>
                <a:spcPct val="0"/>
              </a:spcBef>
            </a:pPr>
            <a:r>
              <a:rPr lang="en-US" sz="1783" b="1">
                <a:solidFill>
                  <a:srgbClr val="0000BF"/>
                </a:solidFill>
                <a:latin typeface="Arimo Bold"/>
                <a:ea typeface="Arimo Bold"/>
                <a:cs typeface="Arimo Bold"/>
                <a:sym typeface="Arimo Bold"/>
              </a:rPr>
              <a:t>Estimula a cultura de uso dos dados para decisões clínicas e ações no território</a:t>
            </a:r>
          </a:p>
        </p:txBody>
      </p:sp>
      <p:grpSp>
        <p:nvGrpSpPr>
          <p:cNvPr id="19" name="Group 19"/>
          <p:cNvGrpSpPr/>
          <p:nvPr/>
        </p:nvGrpSpPr>
        <p:grpSpPr>
          <a:xfrm rot="-5269756">
            <a:off x="-1526663" y="6210426"/>
            <a:ext cx="2057400" cy="20574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DA2D"/>
            </a:solidFill>
            <a:ln w="38100" cap="rnd">
              <a:solidFill>
                <a:srgbClr val="FFDA2D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8563-8357-AE74-04B9-037CF395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54" y="335654"/>
            <a:ext cx="10085831" cy="1426464"/>
          </a:xfrm>
        </p:spPr>
        <p:txBody>
          <a:bodyPr/>
          <a:lstStyle/>
          <a:p>
            <a:r>
              <a:rPr lang="en-BR" dirty="0"/>
              <a:t>Boas práticas comuns aos temas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570BA-A604-FFDA-20BA-2087A3787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245" y="1908874"/>
            <a:ext cx="10726579" cy="4307840"/>
          </a:xfrm>
        </p:spPr>
        <p:txBody>
          <a:bodyPr/>
          <a:lstStyle/>
          <a:p>
            <a:pPr algn="just"/>
            <a:r>
              <a:rPr lang="en-BR" dirty="0"/>
              <a:t>Consultas de rotina realizadas pela equipe</a:t>
            </a:r>
          </a:p>
          <a:p>
            <a:pPr algn="just"/>
            <a:r>
              <a:rPr lang="en-BR" dirty="0"/>
              <a:t>Visitas do ACS de rotina para grupos prioritários</a:t>
            </a:r>
          </a:p>
          <a:p>
            <a:pPr algn="just"/>
            <a:r>
              <a:rPr lang="en-BR" dirty="0"/>
              <a:t>Aferição de peso, altura e pressão arterial, quando indicados</a:t>
            </a:r>
          </a:p>
          <a:p>
            <a:pPr algn="just"/>
            <a:r>
              <a:rPr lang="en-BR" dirty="0"/>
              <a:t>Exames laboratoriais de rotina</a:t>
            </a:r>
          </a:p>
          <a:p>
            <a:pPr algn="just"/>
            <a:r>
              <a:rPr lang="en-BR" dirty="0"/>
              <a:t>Vacinação em dia</a:t>
            </a:r>
          </a:p>
        </p:txBody>
      </p:sp>
    </p:spTree>
    <p:extLst>
      <p:ext uri="{BB962C8B-B14F-4D97-AF65-F5344CB8AC3E}">
        <p14:creationId xmlns:p14="http://schemas.microsoft.com/office/powerpoint/2010/main" val="2875426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B9B8-FBAA-B7A9-BF9B-02643F341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9469-A0A8-FFF6-0143-BB2F8051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854" y="626736"/>
            <a:ext cx="9824292" cy="1325563"/>
          </a:xfrm>
        </p:spPr>
        <p:txBody>
          <a:bodyPr>
            <a:noAutofit/>
          </a:bodyPr>
          <a:lstStyle/>
          <a:p>
            <a:r>
              <a:rPr lang="pt-BR" b="1" dirty="0">
                <a:latin typeface="Rawline" panose="00000500000000000000" pitchFamily="2" charset="0"/>
              </a:rPr>
              <a:t>Ex</a:t>
            </a:r>
            <a:r>
              <a:rPr lang="pt-BR" dirty="0">
                <a:latin typeface="Rawline" panose="00000500000000000000" pitchFamily="2" charset="0"/>
              </a:rPr>
              <a:t>.: </a:t>
            </a:r>
            <a:r>
              <a:rPr lang="pt-BR" b="1" dirty="0">
                <a:latin typeface="Rawline" panose="00000500000000000000" pitchFamily="2" charset="0"/>
              </a:rPr>
              <a:t>EM DISCUSSÃO NO MOMENTO</a:t>
            </a:r>
            <a:br>
              <a:rPr lang="pt-BR" b="1" dirty="0">
                <a:latin typeface="Rawline" panose="00000500000000000000" pitchFamily="2" charset="0"/>
              </a:rPr>
            </a:br>
            <a:r>
              <a:rPr lang="pt-BR" b="1" dirty="0">
                <a:solidFill>
                  <a:srgbClr val="FF0000"/>
                </a:solidFill>
                <a:latin typeface="Rawline" panose="00000500000000000000" pitchFamily="2" charset="0"/>
              </a:rPr>
              <a:t>Acompanhamento do desenvolvimento infantil até 2 anos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97D3DA3-3C98-8FCB-1502-474B4924F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657009"/>
              </p:ext>
            </p:extLst>
          </p:nvPr>
        </p:nvGraphicFramePr>
        <p:xfrm>
          <a:off x="1532329" y="2234521"/>
          <a:ext cx="8882154" cy="3657600"/>
        </p:xfrm>
        <a:graphic>
          <a:graphicData uri="http://schemas.openxmlformats.org/drawingml/2006/table">
            <a:tbl>
              <a:tblPr/>
              <a:tblGrid>
                <a:gridCol w="5626907">
                  <a:extLst>
                    <a:ext uri="{9D8B030D-6E8A-4147-A177-3AD203B41FA5}">
                      <a16:colId xmlns:a16="http://schemas.microsoft.com/office/drawing/2014/main" val="4197847736"/>
                    </a:ext>
                  </a:extLst>
                </a:gridCol>
                <a:gridCol w="1766955">
                  <a:extLst>
                    <a:ext uri="{9D8B030D-6E8A-4147-A177-3AD203B41FA5}">
                      <a16:colId xmlns:a16="http://schemas.microsoft.com/office/drawing/2014/main" val="1964705765"/>
                    </a:ext>
                  </a:extLst>
                </a:gridCol>
                <a:gridCol w="1488292">
                  <a:extLst>
                    <a:ext uri="{9D8B030D-6E8A-4147-A177-3AD203B41FA5}">
                      <a16:colId xmlns:a16="http://schemas.microsoft.com/office/drawing/2014/main" val="604431893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pt-BR" sz="1800" b="1" i="0" dirty="0">
                          <a:effectLst/>
                          <a:latin typeface="Calibri" panose="020F0502020204030204" pitchFamily="34" charset="0"/>
                        </a:rPr>
                        <a:t>Boa Prática</a:t>
                      </a:r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D2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pt-BR" sz="1800" b="1" i="0" dirty="0">
                          <a:effectLst/>
                          <a:latin typeface="Calibri" panose="020F0502020204030204" pitchFamily="34" charset="0"/>
                        </a:rPr>
                        <a:t>Registro da Boa prática (Pontos)</a:t>
                      </a:r>
                      <a:r>
                        <a:rPr lang="pt-BR" sz="10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D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87753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1" i="0" dirty="0">
                          <a:effectLst/>
                          <a:latin typeface="Calibri" panose="020F0502020204030204" pitchFamily="34" charset="0"/>
                        </a:rPr>
                        <a:t>Sim</a:t>
                      </a:r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D2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1" i="0" dirty="0"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296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1. Consulta na primeira semana de vida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15 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4861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2. Nove Consultas médicas ou de enfermagem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15 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6105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3. Duas Visitas anuais ACS 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>
                          <a:effectLst/>
                          <a:latin typeface="Calibri" panose="020F0502020204030204" pitchFamily="34" charset="0"/>
                        </a:rPr>
                        <a:t>15 </a:t>
                      </a:r>
                      <a:endParaRPr lang="pt-BR" sz="18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310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4. Nove registros de peso e altura nos atendimentos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15 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4507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5. Resultado do teste do pezinho registrado no prontuário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>
                          <a:effectLst/>
                          <a:latin typeface="Calibri" panose="020F0502020204030204" pitchFamily="34" charset="0"/>
                        </a:rPr>
                        <a:t>15 </a:t>
                      </a:r>
                      <a:endParaRPr lang="pt-BR" sz="18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687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6. Tríplice viral, pentavalente e hepatite B aplicadas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15 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389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7. Dois atendimentos odontológicos anuais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10 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0 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461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800" b="1" i="0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8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D2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1" i="0" dirty="0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D2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1800" b="1" i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pt-BR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8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139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47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179F-A2C3-38F5-0E21-5A5BBB8CC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E286F4B-9889-A549-FD6E-C62638517081}"/>
              </a:ext>
            </a:extLst>
          </p:cNvPr>
          <p:cNvGrpSpPr/>
          <p:nvPr/>
        </p:nvGrpSpPr>
        <p:grpSpPr>
          <a:xfrm>
            <a:off x="11163300" y="5045728"/>
            <a:ext cx="1028700" cy="1812290"/>
            <a:chOff x="16744950" y="7568591"/>
            <a:chExt cx="1543050" cy="271843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F1C63144-97A5-9834-657A-FFDB213CA55E}"/>
                </a:ext>
              </a:extLst>
            </p:cNvPr>
            <p:cNvSpPr/>
            <p:nvPr/>
          </p:nvSpPr>
          <p:spPr>
            <a:xfrm>
              <a:off x="16744950" y="7586662"/>
              <a:ext cx="1543050" cy="2700655"/>
            </a:xfrm>
            <a:custGeom>
              <a:avLst/>
              <a:gdLst/>
              <a:ahLst/>
              <a:cxnLst/>
              <a:rect l="l" t="t" r="r" b="b"/>
              <a:pathLst>
                <a:path w="1543050" h="2700654">
                  <a:moveTo>
                    <a:pt x="1543049" y="2700337"/>
                  </a:moveTo>
                  <a:lnTo>
                    <a:pt x="0" y="2700335"/>
                  </a:lnTo>
                  <a:lnTo>
                    <a:pt x="1543049" y="0"/>
                  </a:lnTo>
                  <a:lnTo>
                    <a:pt x="1543049" y="27003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B12C126-6A51-7EE7-6C8F-7796FDA9C3B0}"/>
                </a:ext>
              </a:extLst>
            </p:cNvPr>
            <p:cNvSpPr/>
            <p:nvPr/>
          </p:nvSpPr>
          <p:spPr>
            <a:xfrm>
              <a:off x="17368617" y="7568591"/>
              <a:ext cx="919480" cy="1609090"/>
            </a:xfrm>
            <a:custGeom>
              <a:avLst/>
              <a:gdLst/>
              <a:ahLst/>
              <a:cxnLst/>
              <a:rect l="l" t="t" r="r" b="b"/>
              <a:pathLst>
                <a:path w="919480" h="1609090">
                  <a:moveTo>
                    <a:pt x="919382" y="1608919"/>
                  </a:moveTo>
                  <a:lnTo>
                    <a:pt x="0" y="1608919"/>
                  </a:lnTo>
                  <a:lnTo>
                    <a:pt x="919382" y="0"/>
                  </a:lnTo>
                  <a:lnTo>
                    <a:pt x="919382" y="1608919"/>
                  </a:lnTo>
                  <a:close/>
                </a:path>
              </a:pathLst>
            </a:custGeom>
            <a:solidFill>
              <a:srgbClr val="20D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0EBDEB46-5267-3933-05F2-E13B574FE667}"/>
              </a:ext>
            </a:extLst>
          </p:cNvPr>
          <p:cNvPicPr/>
          <p:nvPr/>
        </p:nvPicPr>
        <p:blipFill rotWithShape="1">
          <a:blip r:embed="rId2" cstate="print"/>
          <a:srcRect r="71190"/>
          <a:stretch/>
        </p:blipFill>
        <p:spPr>
          <a:xfrm>
            <a:off x="7377345" y="5925686"/>
            <a:ext cx="967666" cy="602511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AC5227D1-927B-589F-A5ED-CD00E11D7FA9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35343B2-5160-B2AC-F714-80AB13CB790A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783FE076-7A2B-2881-6770-7174B5ACE3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2123" y="1138700"/>
            <a:ext cx="7734300" cy="321520"/>
          </a:xfrm>
          <a:prstGeom prst="rect">
            <a:avLst/>
          </a:prstGeom>
        </p:spPr>
        <p:txBody>
          <a:bodyPr vert="horz" wrap="square" lIns="0" tIns="846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467">
              <a:lnSpc>
                <a:spcPts val="2190"/>
              </a:lnSpc>
            </a:pPr>
            <a:r>
              <a:rPr lang="pt-BR" altLang="pt-BR" sz="3200" spc="0" dirty="0">
                <a:solidFill>
                  <a:srgbClr val="0D3CFB"/>
                </a:solidFill>
                <a:latin typeface="Montserrat" pitchFamily="2" charset="77"/>
              </a:rPr>
              <a:t>CONTEXTUALIZAÇÃO </a:t>
            </a:r>
          </a:p>
        </p:txBody>
      </p:sp>
      <p:sp>
        <p:nvSpPr>
          <p:cNvPr id="48" name="Google Shape;387;p19">
            <a:extLst>
              <a:ext uri="{FF2B5EF4-FFF2-40B4-BE49-F238E27FC236}">
                <a16:creationId xmlns:a16="http://schemas.microsoft.com/office/drawing/2014/main" id="{5F1CF750-97FD-6044-104E-A8BFFE20AA28}"/>
              </a:ext>
            </a:extLst>
          </p:cNvPr>
          <p:cNvSpPr txBox="1"/>
          <p:nvPr/>
        </p:nvSpPr>
        <p:spPr>
          <a:xfrm>
            <a:off x="8586193" y="1883622"/>
            <a:ext cx="2667142" cy="26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endParaRPr lang="en-US" sz="2400" b="1" dirty="0">
              <a:solidFill>
                <a:srgbClr val="FFFFFF"/>
              </a:solidFill>
              <a:latin typeface="Montserrat" pitchFamily="2" charset="77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r>
              <a:rPr lang="en-US" sz="2400" b="1" dirty="0">
                <a:solidFill>
                  <a:srgbClr val="FFFFFF"/>
                </a:solidFill>
                <a:latin typeface="Montserrat" pitchFamily="2" charset="77"/>
                <a:ea typeface="Open Sans SemiBold"/>
                <a:cs typeface="Open Sans SemiBold"/>
                <a:sym typeface="Open Sans SemiBold"/>
              </a:rPr>
              <a:t>eSFR</a:t>
            </a:r>
          </a:p>
        </p:txBody>
      </p:sp>
      <p:sp>
        <p:nvSpPr>
          <p:cNvPr id="49" name="Google Shape;387;p19">
            <a:extLst>
              <a:ext uri="{FF2B5EF4-FFF2-40B4-BE49-F238E27FC236}">
                <a16:creationId xmlns:a16="http://schemas.microsoft.com/office/drawing/2014/main" id="{B5BA2105-D16B-AEFF-E354-139C40186A24}"/>
              </a:ext>
            </a:extLst>
          </p:cNvPr>
          <p:cNvSpPr txBox="1"/>
          <p:nvPr/>
        </p:nvSpPr>
        <p:spPr>
          <a:xfrm>
            <a:off x="8915802" y="3202287"/>
            <a:ext cx="2667142" cy="26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endParaRPr lang="en-US" sz="2400" b="1" dirty="0">
              <a:solidFill>
                <a:srgbClr val="FFFFFF"/>
              </a:solidFill>
              <a:latin typeface="Montserrat" pitchFamily="2" charset="77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r>
              <a:rPr lang="en-US" sz="2400" b="1" dirty="0">
                <a:solidFill>
                  <a:srgbClr val="FFFFFF"/>
                </a:solidFill>
                <a:latin typeface="Montserrat" pitchFamily="2" charset="77"/>
                <a:ea typeface="Open Sans SemiBold"/>
                <a:cs typeface="Open Sans SemiBold"/>
                <a:sym typeface="Open Sans SemiBold"/>
              </a:rPr>
              <a:t>eCR</a:t>
            </a:r>
          </a:p>
        </p:txBody>
      </p:sp>
      <p:sp>
        <p:nvSpPr>
          <p:cNvPr id="50" name="Google Shape;387;p19">
            <a:extLst>
              <a:ext uri="{FF2B5EF4-FFF2-40B4-BE49-F238E27FC236}">
                <a16:creationId xmlns:a16="http://schemas.microsoft.com/office/drawing/2014/main" id="{10632AC9-A72B-681B-D570-F4F4A405CFDF}"/>
              </a:ext>
            </a:extLst>
          </p:cNvPr>
          <p:cNvSpPr txBox="1"/>
          <p:nvPr/>
        </p:nvSpPr>
        <p:spPr>
          <a:xfrm>
            <a:off x="8471774" y="4491155"/>
            <a:ext cx="2667142" cy="26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endParaRPr lang="en-US" sz="2400" b="1" dirty="0">
              <a:solidFill>
                <a:srgbClr val="FFFFFF"/>
              </a:solidFill>
              <a:latin typeface="Montserrat" pitchFamily="2" charset="77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</a:pPr>
            <a:r>
              <a:rPr lang="en-US" sz="2400" b="1" dirty="0">
                <a:solidFill>
                  <a:srgbClr val="FFFFFF"/>
                </a:solidFill>
                <a:latin typeface="Montserrat" pitchFamily="2" charset="77"/>
                <a:ea typeface="Open Sans SemiBold"/>
                <a:cs typeface="Open Sans SemiBold"/>
                <a:sym typeface="Open Sans SemiBold"/>
              </a:rPr>
              <a:t>eAPP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A2880E-43C2-6E93-48A3-EE222D726ACF}"/>
              </a:ext>
            </a:extLst>
          </p:cNvPr>
          <p:cNvSpPr txBox="1"/>
          <p:nvPr/>
        </p:nvSpPr>
        <p:spPr>
          <a:xfrm>
            <a:off x="6998420" y="3017163"/>
            <a:ext cx="5010457" cy="2061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133" dirty="0">
                <a:solidFill>
                  <a:srgbClr val="000000"/>
                </a:solidFill>
                <a:latin typeface="Montserrat" pitchFamily="2" charset="77"/>
              </a:rPr>
              <a:t>A Atenção Primária à Saúde (APS) no Brasil </a:t>
            </a:r>
            <a:r>
              <a:rPr lang="pt-BR" sz="2133" b="1" dirty="0">
                <a:solidFill>
                  <a:srgbClr val="000000"/>
                </a:solidFill>
                <a:latin typeface="Montserrat" pitchFamily="2" charset="77"/>
              </a:rPr>
              <a:t>é a principal porta de entrada do Sistema Único de Saúde (SUS) </a:t>
            </a:r>
            <a:r>
              <a:rPr lang="pt-BR" sz="2133" dirty="0">
                <a:solidFill>
                  <a:srgbClr val="000000"/>
                </a:solidFill>
                <a:latin typeface="Montserrat" pitchFamily="2" charset="77"/>
              </a:rPr>
              <a:t>e do centro de comunicação com toda a Rede de Atenção dos SUS.</a:t>
            </a:r>
            <a:r>
              <a:rPr lang="pt-BR" sz="2133" dirty="0">
                <a:latin typeface="Montserrat" pitchFamily="2" charset="77"/>
              </a:rPr>
              <a:t> </a:t>
            </a:r>
          </a:p>
        </p:txBody>
      </p:sp>
      <p:pic>
        <p:nvPicPr>
          <p:cNvPr id="1026" name="Picture 2" descr="22/04/2024 - Estratégia de Saúde da Família chega a mais d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1" y="1744177"/>
            <a:ext cx="5756434" cy="3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Uma imagem com texto, Gráficos, Tipo de letra, design gráfico&#10;&#10;Descrição gerada automaticamente">
            <a:extLst>
              <a:ext uri="{FF2B5EF4-FFF2-40B4-BE49-F238E27FC236}">
                <a16:creationId xmlns:a16="http://schemas.microsoft.com/office/drawing/2014/main" id="{4D307531-B449-D5D3-B2BE-25F7935B8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6" y="202884"/>
            <a:ext cx="637127" cy="7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9298" y="1659128"/>
            <a:ext cx="1443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rgbClr val="173DFF"/>
                </a:solidFill>
                <a:effectLst/>
                <a:uLnTx/>
                <a:uFillTx/>
                <a:latin typeface="Verdana"/>
                <a:cs typeface="Verdana"/>
              </a:rPr>
              <a:t>Fixo</a:t>
            </a:r>
            <a:r>
              <a:rPr kumimoji="0" sz="1800" b="1" i="0" u="none" strike="noStrike" kern="0" cap="none" spc="-95" normalizeH="0" baseline="0" noProof="0" dirty="0">
                <a:ln>
                  <a:noFill/>
                </a:ln>
                <a:solidFill>
                  <a:srgbClr val="173D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173DFF"/>
                </a:solidFill>
                <a:effectLst/>
                <a:uLnTx/>
                <a:uFillTx/>
                <a:latin typeface="Verdana"/>
                <a:cs typeface="Verdana"/>
              </a:rPr>
              <a:t>equipe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25515" y="1651203"/>
            <a:ext cx="95059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173DFF"/>
                </a:solidFill>
                <a:effectLst/>
                <a:uLnTx/>
                <a:uFillTx/>
                <a:latin typeface="Verdana"/>
                <a:cs typeface="Verdana"/>
              </a:rPr>
              <a:t>Vínculo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17256" y="1651203"/>
            <a:ext cx="1274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rgbClr val="173DFF"/>
                </a:solidFill>
                <a:effectLst/>
                <a:uLnTx/>
                <a:uFillTx/>
                <a:latin typeface="Verdana"/>
                <a:cs typeface="Verdana"/>
              </a:rPr>
              <a:t>Qualidade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46792" y="2299716"/>
            <a:ext cx="1473835" cy="455930"/>
          </a:xfrm>
          <a:custGeom>
            <a:avLst/>
            <a:gdLst/>
            <a:ahLst/>
            <a:cxnLst/>
            <a:rect l="l" t="t" r="r" b="b"/>
            <a:pathLst>
              <a:path w="1473834" h="455930">
                <a:moveTo>
                  <a:pt x="1397761" y="0"/>
                </a:moveTo>
                <a:lnTo>
                  <a:pt x="75946" y="0"/>
                </a:lnTo>
                <a:lnTo>
                  <a:pt x="46398" y="5972"/>
                </a:lnTo>
                <a:lnTo>
                  <a:pt x="22256" y="22256"/>
                </a:lnTo>
                <a:lnTo>
                  <a:pt x="5972" y="46398"/>
                </a:lnTo>
                <a:lnTo>
                  <a:pt x="0" y="75946"/>
                </a:lnTo>
                <a:lnTo>
                  <a:pt x="0" y="379730"/>
                </a:lnTo>
                <a:lnTo>
                  <a:pt x="5972" y="409277"/>
                </a:lnTo>
                <a:lnTo>
                  <a:pt x="22256" y="433419"/>
                </a:lnTo>
                <a:lnTo>
                  <a:pt x="46398" y="449703"/>
                </a:lnTo>
                <a:lnTo>
                  <a:pt x="75946" y="455675"/>
                </a:lnTo>
                <a:lnTo>
                  <a:pt x="1397761" y="455675"/>
                </a:lnTo>
                <a:lnTo>
                  <a:pt x="1427309" y="449703"/>
                </a:lnTo>
                <a:lnTo>
                  <a:pt x="1451451" y="433419"/>
                </a:lnTo>
                <a:lnTo>
                  <a:pt x="1467735" y="409277"/>
                </a:lnTo>
                <a:lnTo>
                  <a:pt x="1473707" y="379730"/>
                </a:lnTo>
                <a:lnTo>
                  <a:pt x="1473707" y="75946"/>
                </a:lnTo>
                <a:lnTo>
                  <a:pt x="1467735" y="46398"/>
                </a:lnTo>
                <a:lnTo>
                  <a:pt x="1451451" y="22256"/>
                </a:lnTo>
                <a:lnTo>
                  <a:pt x="1427309" y="5972"/>
                </a:lnTo>
                <a:lnTo>
                  <a:pt x="139776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2867" y="2367788"/>
            <a:ext cx="784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Ótimo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6792" y="3000755"/>
            <a:ext cx="1473835" cy="441959"/>
          </a:xfrm>
          <a:custGeom>
            <a:avLst/>
            <a:gdLst/>
            <a:ahLst/>
            <a:cxnLst/>
            <a:rect l="l" t="t" r="r" b="b"/>
            <a:pathLst>
              <a:path w="1473834" h="441960">
                <a:moveTo>
                  <a:pt x="1400048" y="0"/>
                </a:moveTo>
                <a:lnTo>
                  <a:pt x="73659" y="0"/>
                </a:lnTo>
                <a:lnTo>
                  <a:pt x="45005" y="5794"/>
                </a:lnTo>
                <a:lnTo>
                  <a:pt x="21589" y="21589"/>
                </a:lnTo>
                <a:lnTo>
                  <a:pt x="5794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94" y="396954"/>
                </a:lnTo>
                <a:lnTo>
                  <a:pt x="21589" y="420370"/>
                </a:lnTo>
                <a:lnTo>
                  <a:pt x="45005" y="436165"/>
                </a:lnTo>
                <a:lnTo>
                  <a:pt x="73659" y="441960"/>
                </a:lnTo>
                <a:lnTo>
                  <a:pt x="1400048" y="441960"/>
                </a:lnTo>
                <a:lnTo>
                  <a:pt x="1428702" y="436165"/>
                </a:lnTo>
                <a:lnTo>
                  <a:pt x="1452118" y="420370"/>
                </a:lnTo>
                <a:lnTo>
                  <a:pt x="1467913" y="396954"/>
                </a:lnTo>
                <a:lnTo>
                  <a:pt x="1473707" y="368300"/>
                </a:lnTo>
                <a:lnTo>
                  <a:pt x="1473707" y="73660"/>
                </a:lnTo>
                <a:lnTo>
                  <a:pt x="1467913" y="45005"/>
                </a:lnTo>
                <a:lnTo>
                  <a:pt x="1452117" y="21590"/>
                </a:lnTo>
                <a:lnTo>
                  <a:pt x="1428702" y="5794"/>
                </a:lnTo>
                <a:lnTo>
                  <a:pt x="140004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89514" y="3062096"/>
            <a:ext cx="592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Bom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146792" y="3721608"/>
            <a:ext cx="1473835" cy="424180"/>
          </a:xfrm>
          <a:custGeom>
            <a:avLst/>
            <a:gdLst/>
            <a:ahLst/>
            <a:cxnLst/>
            <a:rect l="l" t="t" r="r" b="b"/>
            <a:pathLst>
              <a:path w="1473834" h="424179">
                <a:moveTo>
                  <a:pt x="1403096" y="0"/>
                </a:moveTo>
                <a:lnTo>
                  <a:pt x="70611" y="0"/>
                </a:lnTo>
                <a:lnTo>
                  <a:pt x="43130" y="5550"/>
                </a:lnTo>
                <a:lnTo>
                  <a:pt x="20685" y="20685"/>
                </a:lnTo>
                <a:lnTo>
                  <a:pt x="5550" y="43130"/>
                </a:lnTo>
                <a:lnTo>
                  <a:pt x="0" y="70612"/>
                </a:lnTo>
                <a:lnTo>
                  <a:pt x="0" y="353060"/>
                </a:lnTo>
                <a:lnTo>
                  <a:pt x="5550" y="380541"/>
                </a:lnTo>
                <a:lnTo>
                  <a:pt x="20685" y="402986"/>
                </a:lnTo>
                <a:lnTo>
                  <a:pt x="43130" y="418121"/>
                </a:lnTo>
                <a:lnTo>
                  <a:pt x="70611" y="423672"/>
                </a:lnTo>
                <a:lnTo>
                  <a:pt x="1403096" y="423672"/>
                </a:lnTo>
                <a:lnTo>
                  <a:pt x="1430577" y="418121"/>
                </a:lnTo>
                <a:lnTo>
                  <a:pt x="1453022" y="402986"/>
                </a:lnTo>
                <a:lnTo>
                  <a:pt x="1468157" y="380541"/>
                </a:lnTo>
                <a:lnTo>
                  <a:pt x="1473707" y="353060"/>
                </a:lnTo>
                <a:lnTo>
                  <a:pt x="1473707" y="70612"/>
                </a:lnTo>
                <a:lnTo>
                  <a:pt x="1468157" y="43130"/>
                </a:lnTo>
                <a:lnTo>
                  <a:pt x="1453022" y="20685"/>
                </a:lnTo>
                <a:lnTo>
                  <a:pt x="1430577" y="5550"/>
                </a:lnTo>
                <a:lnTo>
                  <a:pt x="140309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56266" y="3773804"/>
            <a:ext cx="1261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Suficiente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46792" y="4489703"/>
            <a:ext cx="1473835" cy="405765"/>
          </a:xfrm>
          <a:custGeom>
            <a:avLst/>
            <a:gdLst/>
            <a:ahLst/>
            <a:cxnLst/>
            <a:rect l="l" t="t" r="r" b="b"/>
            <a:pathLst>
              <a:path w="1473834" h="405764">
                <a:moveTo>
                  <a:pt x="1406143" y="0"/>
                </a:moveTo>
                <a:lnTo>
                  <a:pt x="67563" y="0"/>
                </a:lnTo>
                <a:lnTo>
                  <a:pt x="41255" y="5306"/>
                </a:lnTo>
                <a:lnTo>
                  <a:pt x="19780" y="19780"/>
                </a:lnTo>
                <a:lnTo>
                  <a:pt x="5306" y="41255"/>
                </a:lnTo>
                <a:lnTo>
                  <a:pt x="0" y="67564"/>
                </a:lnTo>
                <a:lnTo>
                  <a:pt x="0" y="337820"/>
                </a:lnTo>
                <a:lnTo>
                  <a:pt x="5306" y="364128"/>
                </a:lnTo>
                <a:lnTo>
                  <a:pt x="19780" y="385603"/>
                </a:lnTo>
                <a:lnTo>
                  <a:pt x="41255" y="400077"/>
                </a:lnTo>
                <a:lnTo>
                  <a:pt x="67563" y="405384"/>
                </a:lnTo>
                <a:lnTo>
                  <a:pt x="1406143" y="405384"/>
                </a:lnTo>
                <a:lnTo>
                  <a:pt x="1432452" y="400077"/>
                </a:lnTo>
                <a:lnTo>
                  <a:pt x="1453927" y="385603"/>
                </a:lnTo>
                <a:lnTo>
                  <a:pt x="1468401" y="364128"/>
                </a:lnTo>
                <a:lnTo>
                  <a:pt x="1473707" y="337820"/>
                </a:lnTo>
                <a:lnTo>
                  <a:pt x="1473707" y="67564"/>
                </a:lnTo>
                <a:lnTo>
                  <a:pt x="1468401" y="41255"/>
                </a:lnTo>
                <a:lnTo>
                  <a:pt x="1453927" y="19780"/>
                </a:lnTo>
                <a:lnTo>
                  <a:pt x="1432452" y="5306"/>
                </a:lnTo>
                <a:lnTo>
                  <a:pt x="1406143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97490" y="4532757"/>
            <a:ext cx="977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Regular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42160" y="2313432"/>
            <a:ext cx="2070100" cy="441959"/>
          </a:xfrm>
          <a:custGeom>
            <a:avLst/>
            <a:gdLst/>
            <a:ahLst/>
            <a:cxnLst/>
            <a:rect l="l" t="t" r="r" b="b"/>
            <a:pathLst>
              <a:path w="2070100" h="441960">
                <a:moveTo>
                  <a:pt x="1995931" y="0"/>
                </a:moveTo>
                <a:lnTo>
                  <a:pt x="73659" y="0"/>
                </a:lnTo>
                <a:lnTo>
                  <a:pt x="45005" y="5794"/>
                </a:lnTo>
                <a:lnTo>
                  <a:pt x="21590" y="21589"/>
                </a:lnTo>
                <a:lnTo>
                  <a:pt x="5794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94" y="396954"/>
                </a:lnTo>
                <a:lnTo>
                  <a:pt x="21589" y="420369"/>
                </a:lnTo>
                <a:lnTo>
                  <a:pt x="45005" y="436165"/>
                </a:lnTo>
                <a:lnTo>
                  <a:pt x="73659" y="441959"/>
                </a:lnTo>
                <a:lnTo>
                  <a:pt x="1995931" y="441959"/>
                </a:lnTo>
                <a:lnTo>
                  <a:pt x="2024586" y="436165"/>
                </a:lnTo>
                <a:lnTo>
                  <a:pt x="2048002" y="420369"/>
                </a:lnTo>
                <a:lnTo>
                  <a:pt x="2063797" y="396954"/>
                </a:lnTo>
                <a:lnTo>
                  <a:pt x="2069591" y="368300"/>
                </a:lnTo>
                <a:lnTo>
                  <a:pt x="2069591" y="73659"/>
                </a:lnTo>
                <a:lnTo>
                  <a:pt x="2063797" y="45005"/>
                </a:lnTo>
                <a:lnTo>
                  <a:pt x="2048002" y="21589"/>
                </a:lnTo>
                <a:lnTo>
                  <a:pt x="2024586" y="5794"/>
                </a:lnTo>
                <a:lnTo>
                  <a:pt x="1995931" y="0"/>
                </a:lnTo>
                <a:close/>
              </a:path>
            </a:pathLst>
          </a:custGeom>
          <a:solidFill>
            <a:srgbClr val="173D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92223" y="2374772"/>
            <a:ext cx="156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18.000,00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42160" y="3014472"/>
            <a:ext cx="2070100" cy="441959"/>
          </a:xfrm>
          <a:custGeom>
            <a:avLst/>
            <a:gdLst/>
            <a:ahLst/>
            <a:cxnLst/>
            <a:rect l="l" t="t" r="r" b="b"/>
            <a:pathLst>
              <a:path w="2070100" h="441960">
                <a:moveTo>
                  <a:pt x="1995931" y="0"/>
                </a:moveTo>
                <a:lnTo>
                  <a:pt x="73659" y="0"/>
                </a:lnTo>
                <a:lnTo>
                  <a:pt x="45005" y="5794"/>
                </a:lnTo>
                <a:lnTo>
                  <a:pt x="21590" y="21589"/>
                </a:lnTo>
                <a:lnTo>
                  <a:pt x="5794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94" y="396954"/>
                </a:lnTo>
                <a:lnTo>
                  <a:pt x="21589" y="420369"/>
                </a:lnTo>
                <a:lnTo>
                  <a:pt x="45005" y="436165"/>
                </a:lnTo>
                <a:lnTo>
                  <a:pt x="73659" y="441960"/>
                </a:lnTo>
                <a:lnTo>
                  <a:pt x="1995931" y="441960"/>
                </a:lnTo>
                <a:lnTo>
                  <a:pt x="2024586" y="436165"/>
                </a:lnTo>
                <a:lnTo>
                  <a:pt x="2048002" y="420370"/>
                </a:lnTo>
                <a:lnTo>
                  <a:pt x="2063797" y="396954"/>
                </a:lnTo>
                <a:lnTo>
                  <a:pt x="2069591" y="368300"/>
                </a:lnTo>
                <a:lnTo>
                  <a:pt x="2069591" y="73660"/>
                </a:lnTo>
                <a:lnTo>
                  <a:pt x="2063797" y="45005"/>
                </a:lnTo>
                <a:lnTo>
                  <a:pt x="2048002" y="21589"/>
                </a:lnTo>
                <a:lnTo>
                  <a:pt x="2024586" y="5794"/>
                </a:lnTo>
                <a:lnTo>
                  <a:pt x="1995931" y="0"/>
                </a:lnTo>
                <a:close/>
              </a:path>
            </a:pathLst>
          </a:custGeom>
          <a:solidFill>
            <a:srgbClr val="03CF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95270" y="3075508"/>
            <a:ext cx="15633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16.000,00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34539" y="3735323"/>
            <a:ext cx="2070100" cy="441959"/>
          </a:xfrm>
          <a:custGeom>
            <a:avLst/>
            <a:gdLst/>
            <a:ahLst/>
            <a:cxnLst/>
            <a:rect l="l" t="t" r="r" b="b"/>
            <a:pathLst>
              <a:path w="2070100" h="441960">
                <a:moveTo>
                  <a:pt x="1995932" y="0"/>
                </a:moveTo>
                <a:lnTo>
                  <a:pt x="73660" y="0"/>
                </a:lnTo>
                <a:lnTo>
                  <a:pt x="45005" y="5794"/>
                </a:lnTo>
                <a:lnTo>
                  <a:pt x="21590" y="21589"/>
                </a:lnTo>
                <a:lnTo>
                  <a:pt x="5794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94" y="396954"/>
                </a:lnTo>
                <a:lnTo>
                  <a:pt x="21590" y="420369"/>
                </a:lnTo>
                <a:lnTo>
                  <a:pt x="45005" y="436165"/>
                </a:lnTo>
                <a:lnTo>
                  <a:pt x="73660" y="441959"/>
                </a:lnTo>
                <a:lnTo>
                  <a:pt x="1995932" y="441959"/>
                </a:lnTo>
                <a:lnTo>
                  <a:pt x="2024586" y="436165"/>
                </a:lnTo>
                <a:lnTo>
                  <a:pt x="2048002" y="420369"/>
                </a:lnTo>
                <a:lnTo>
                  <a:pt x="2063797" y="396954"/>
                </a:lnTo>
                <a:lnTo>
                  <a:pt x="2069592" y="368300"/>
                </a:lnTo>
                <a:lnTo>
                  <a:pt x="2069592" y="73659"/>
                </a:lnTo>
                <a:lnTo>
                  <a:pt x="2063797" y="45005"/>
                </a:lnTo>
                <a:lnTo>
                  <a:pt x="2048002" y="21590"/>
                </a:lnTo>
                <a:lnTo>
                  <a:pt x="2024586" y="5794"/>
                </a:lnTo>
                <a:lnTo>
                  <a:pt x="199593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81173" y="3797045"/>
            <a:ext cx="157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14.000,00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42160" y="4503420"/>
            <a:ext cx="2062480" cy="440690"/>
          </a:xfrm>
          <a:custGeom>
            <a:avLst/>
            <a:gdLst/>
            <a:ahLst/>
            <a:cxnLst/>
            <a:rect l="l" t="t" r="r" b="b"/>
            <a:pathLst>
              <a:path w="2062479" h="440689">
                <a:moveTo>
                  <a:pt x="1988565" y="0"/>
                </a:moveTo>
                <a:lnTo>
                  <a:pt x="73406" y="0"/>
                </a:lnTo>
                <a:lnTo>
                  <a:pt x="44844" y="5772"/>
                </a:lnTo>
                <a:lnTo>
                  <a:pt x="21510" y="21510"/>
                </a:lnTo>
                <a:lnTo>
                  <a:pt x="5772" y="44844"/>
                </a:lnTo>
                <a:lnTo>
                  <a:pt x="0" y="73405"/>
                </a:lnTo>
                <a:lnTo>
                  <a:pt x="0" y="367029"/>
                </a:lnTo>
                <a:lnTo>
                  <a:pt x="5772" y="395591"/>
                </a:lnTo>
                <a:lnTo>
                  <a:pt x="21510" y="418925"/>
                </a:lnTo>
                <a:lnTo>
                  <a:pt x="44844" y="434663"/>
                </a:lnTo>
                <a:lnTo>
                  <a:pt x="73406" y="440435"/>
                </a:lnTo>
                <a:lnTo>
                  <a:pt x="1988565" y="440435"/>
                </a:lnTo>
                <a:lnTo>
                  <a:pt x="2017127" y="434663"/>
                </a:lnTo>
                <a:lnTo>
                  <a:pt x="2040461" y="418925"/>
                </a:lnTo>
                <a:lnTo>
                  <a:pt x="2056199" y="395591"/>
                </a:lnTo>
                <a:lnTo>
                  <a:pt x="2061972" y="367029"/>
                </a:lnTo>
                <a:lnTo>
                  <a:pt x="2061972" y="73405"/>
                </a:lnTo>
                <a:lnTo>
                  <a:pt x="2056199" y="44844"/>
                </a:lnTo>
                <a:lnTo>
                  <a:pt x="2040461" y="21510"/>
                </a:lnTo>
                <a:lnTo>
                  <a:pt x="2017127" y="5772"/>
                </a:lnTo>
                <a:lnTo>
                  <a:pt x="1988565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6795" y="4564126"/>
            <a:ext cx="1552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12.000,00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28259" y="2313432"/>
            <a:ext cx="1742439" cy="441959"/>
          </a:xfrm>
          <a:custGeom>
            <a:avLst/>
            <a:gdLst/>
            <a:ahLst/>
            <a:cxnLst/>
            <a:rect l="l" t="t" r="r" b="b"/>
            <a:pathLst>
              <a:path w="1742440" h="441960">
                <a:moveTo>
                  <a:pt x="1668271" y="0"/>
                </a:moveTo>
                <a:lnTo>
                  <a:pt x="73660" y="0"/>
                </a:lnTo>
                <a:lnTo>
                  <a:pt x="45005" y="5794"/>
                </a:lnTo>
                <a:lnTo>
                  <a:pt x="21589" y="21589"/>
                </a:lnTo>
                <a:lnTo>
                  <a:pt x="5794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94" y="396954"/>
                </a:lnTo>
                <a:lnTo>
                  <a:pt x="21589" y="420369"/>
                </a:lnTo>
                <a:lnTo>
                  <a:pt x="45005" y="436165"/>
                </a:lnTo>
                <a:lnTo>
                  <a:pt x="73660" y="441959"/>
                </a:lnTo>
                <a:lnTo>
                  <a:pt x="1668271" y="441959"/>
                </a:lnTo>
                <a:lnTo>
                  <a:pt x="1696926" y="436165"/>
                </a:lnTo>
                <a:lnTo>
                  <a:pt x="1720342" y="420369"/>
                </a:lnTo>
                <a:lnTo>
                  <a:pt x="1736137" y="396954"/>
                </a:lnTo>
                <a:lnTo>
                  <a:pt x="1741932" y="368300"/>
                </a:lnTo>
                <a:lnTo>
                  <a:pt x="1741932" y="73659"/>
                </a:lnTo>
                <a:lnTo>
                  <a:pt x="1736137" y="45005"/>
                </a:lnTo>
                <a:lnTo>
                  <a:pt x="1720341" y="21589"/>
                </a:lnTo>
                <a:lnTo>
                  <a:pt x="1696926" y="5794"/>
                </a:lnTo>
                <a:lnTo>
                  <a:pt x="1668271" y="0"/>
                </a:lnTo>
                <a:close/>
              </a:path>
            </a:pathLst>
          </a:custGeom>
          <a:solidFill>
            <a:srgbClr val="173D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63134" y="2374772"/>
            <a:ext cx="1475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8.000,00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28259" y="3019044"/>
            <a:ext cx="1742439" cy="440690"/>
          </a:xfrm>
          <a:custGeom>
            <a:avLst/>
            <a:gdLst/>
            <a:ahLst/>
            <a:cxnLst/>
            <a:rect l="l" t="t" r="r" b="b"/>
            <a:pathLst>
              <a:path w="1742440" h="440689">
                <a:moveTo>
                  <a:pt x="1668525" y="0"/>
                </a:moveTo>
                <a:lnTo>
                  <a:pt x="73405" y="0"/>
                </a:lnTo>
                <a:lnTo>
                  <a:pt x="44844" y="5772"/>
                </a:lnTo>
                <a:lnTo>
                  <a:pt x="21510" y="21510"/>
                </a:lnTo>
                <a:lnTo>
                  <a:pt x="5772" y="44844"/>
                </a:lnTo>
                <a:lnTo>
                  <a:pt x="0" y="73405"/>
                </a:lnTo>
                <a:lnTo>
                  <a:pt x="0" y="367029"/>
                </a:lnTo>
                <a:lnTo>
                  <a:pt x="5772" y="395591"/>
                </a:lnTo>
                <a:lnTo>
                  <a:pt x="21510" y="418925"/>
                </a:lnTo>
                <a:lnTo>
                  <a:pt x="44844" y="434663"/>
                </a:lnTo>
                <a:lnTo>
                  <a:pt x="73405" y="440435"/>
                </a:lnTo>
                <a:lnTo>
                  <a:pt x="1668525" y="440435"/>
                </a:lnTo>
                <a:lnTo>
                  <a:pt x="1697087" y="434663"/>
                </a:lnTo>
                <a:lnTo>
                  <a:pt x="1720421" y="418925"/>
                </a:lnTo>
                <a:lnTo>
                  <a:pt x="1736159" y="395591"/>
                </a:lnTo>
                <a:lnTo>
                  <a:pt x="1741932" y="367029"/>
                </a:lnTo>
                <a:lnTo>
                  <a:pt x="1741932" y="73405"/>
                </a:lnTo>
                <a:lnTo>
                  <a:pt x="1736159" y="44844"/>
                </a:lnTo>
                <a:lnTo>
                  <a:pt x="1720421" y="21510"/>
                </a:lnTo>
                <a:lnTo>
                  <a:pt x="1697087" y="5772"/>
                </a:lnTo>
                <a:lnTo>
                  <a:pt x="1668525" y="0"/>
                </a:lnTo>
                <a:close/>
              </a:path>
            </a:pathLst>
          </a:custGeom>
          <a:solidFill>
            <a:srgbClr val="03CF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64911" y="3079496"/>
            <a:ext cx="1470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6.000,00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28259" y="3735323"/>
            <a:ext cx="1742439" cy="441959"/>
          </a:xfrm>
          <a:custGeom>
            <a:avLst/>
            <a:gdLst/>
            <a:ahLst/>
            <a:cxnLst/>
            <a:rect l="l" t="t" r="r" b="b"/>
            <a:pathLst>
              <a:path w="1742440" h="441960">
                <a:moveTo>
                  <a:pt x="1668271" y="0"/>
                </a:moveTo>
                <a:lnTo>
                  <a:pt x="73660" y="0"/>
                </a:lnTo>
                <a:lnTo>
                  <a:pt x="45005" y="5794"/>
                </a:lnTo>
                <a:lnTo>
                  <a:pt x="21589" y="21589"/>
                </a:lnTo>
                <a:lnTo>
                  <a:pt x="5794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94" y="396954"/>
                </a:lnTo>
                <a:lnTo>
                  <a:pt x="21589" y="420369"/>
                </a:lnTo>
                <a:lnTo>
                  <a:pt x="45005" y="436165"/>
                </a:lnTo>
                <a:lnTo>
                  <a:pt x="73660" y="441959"/>
                </a:lnTo>
                <a:lnTo>
                  <a:pt x="1668271" y="441959"/>
                </a:lnTo>
                <a:lnTo>
                  <a:pt x="1696926" y="436165"/>
                </a:lnTo>
                <a:lnTo>
                  <a:pt x="1720342" y="420369"/>
                </a:lnTo>
                <a:lnTo>
                  <a:pt x="1736137" y="396954"/>
                </a:lnTo>
                <a:lnTo>
                  <a:pt x="1741932" y="368300"/>
                </a:lnTo>
                <a:lnTo>
                  <a:pt x="1741932" y="73659"/>
                </a:lnTo>
                <a:lnTo>
                  <a:pt x="1736137" y="45005"/>
                </a:lnTo>
                <a:lnTo>
                  <a:pt x="1720341" y="21590"/>
                </a:lnTo>
                <a:lnTo>
                  <a:pt x="1696926" y="5794"/>
                </a:lnTo>
                <a:lnTo>
                  <a:pt x="166827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58815" y="3797045"/>
            <a:ext cx="1482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4.000,00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120640" y="4503420"/>
            <a:ext cx="1742439" cy="441959"/>
          </a:xfrm>
          <a:custGeom>
            <a:avLst/>
            <a:gdLst/>
            <a:ahLst/>
            <a:cxnLst/>
            <a:rect l="l" t="t" r="r" b="b"/>
            <a:pathLst>
              <a:path w="1742440" h="441960">
                <a:moveTo>
                  <a:pt x="1668271" y="0"/>
                </a:moveTo>
                <a:lnTo>
                  <a:pt x="73660" y="0"/>
                </a:lnTo>
                <a:lnTo>
                  <a:pt x="45005" y="5794"/>
                </a:lnTo>
                <a:lnTo>
                  <a:pt x="21590" y="21589"/>
                </a:lnTo>
                <a:lnTo>
                  <a:pt x="5794" y="45005"/>
                </a:lnTo>
                <a:lnTo>
                  <a:pt x="0" y="73659"/>
                </a:lnTo>
                <a:lnTo>
                  <a:pt x="0" y="368299"/>
                </a:lnTo>
                <a:lnTo>
                  <a:pt x="5794" y="396954"/>
                </a:lnTo>
                <a:lnTo>
                  <a:pt x="21589" y="420369"/>
                </a:lnTo>
                <a:lnTo>
                  <a:pt x="45005" y="436165"/>
                </a:lnTo>
                <a:lnTo>
                  <a:pt x="73660" y="441959"/>
                </a:lnTo>
                <a:lnTo>
                  <a:pt x="1668271" y="441959"/>
                </a:lnTo>
                <a:lnTo>
                  <a:pt x="1696926" y="436165"/>
                </a:lnTo>
                <a:lnTo>
                  <a:pt x="1720342" y="420369"/>
                </a:lnTo>
                <a:lnTo>
                  <a:pt x="1736137" y="396954"/>
                </a:lnTo>
                <a:lnTo>
                  <a:pt x="1741932" y="368299"/>
                </a:lnTo>
                <a:lnTo>
                  <a:pt x="1741932" y="73659"/>
                </a:lnTo>
                <a:lnTo>
                  <a:pt x="1736137" y="45005"/>
                </a:lnTo>
                <a:lnTo>
                  <a:pt x="1720341" y="21589"/>
                </a:lnTo>
                <a:lnTo>
                  <a:pt x="1696926" y="5794"/>
                </a:lnTo>
                <a:lnTo>
                  <a:pt x="1668271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63134" y="4565142"/>
            <a:ext cx="1459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2.000,00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789164" y="2308786"/>
            <a:ext cx="1742439" cy="441959"/>
          </a:xfrm>
          <a:custGeom>
            <a:avLst/>
            <a:gdLst/>
            <a:ahLst/>
            <a:cxnLst/>
            <a:rect l="l" t="t" r="r" b="b"/>
            <a:pathLst>
              <a:path w="1742440" h="441960">
                <a:moveTo>
                  <a:pt x="1668271" y="0"/>
                </a:moveTo>
                <a:lnTo>
                  <a:pt x="73659" y="0"/>
                </a:lnTo>
                <a:lnTo>
                  <a:pt x="45005" y="5794"/>
                </a:lnTo>
                <a:lnTo>
                  <a:pt x="21589" y="21589"/>
                </a:lnTo>
                <a:lnTo>
                  <a:pt x="5794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94" y="396954"/>
                </a:lnTo>
                <a:lnTo>
                  <a:pt x="21589" y="420369"/>
                </a:lnTo>
                <a:lnTo>
                  <a:pt x="45005" y="436165"/>
                </a:lnTo>
                <a:lnTo>
                  <a:pt x="73659" y="441960"/>
                </a:lnTo>
                <a:lnTo>
                  <a:pt x="1668271" y="441960"/>
                </a:lnTo>
                <a:lnTo>
                  <a:pt x="1696926" y="436165"/>
                </a:lnTo>
                <a:lnTo>
                  <a:pt x="1720342" y="420370"/>
                </a:lnTo>
                <a:lnTo>
                  <a:pt x="1736137" y="396954"/>
                </a:lnTo>
                <a:lnTo>
                  <a:pt x="1741931" y="368300"/>
                </a:lnTo>
                <a:lnTo>
                  <a:pt x="1741931" y="73660"/>
                </a:lnTo>
                <a:lnTo>
                  <a:pt x="1736137" y="45005"/>
                </a:lnTo>
                <a:lnTo>
                  <a:pt x="1720341" y="21590"/>
                </a:lnTo>
                <a:lnTo>
                  <a:pt x="1696926" y="5794"/>
                </a:lnTo>
                <a:lnTo>
                  <a:pt x="1668271" y="0"/>
                </a:lnTo>
                <a:close/>
              </a:path>
            </a:pathLst>
          </a:custGeom>
          <a:solidFill>
            <a:srgbClr val="173D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12100" y="2374772"/>
            <a:ext cx="17461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8.000,00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789164" y="3000755"/>
            <a:ext cx="1742439" cy="441959"/>
          </a:xfrm>
          <a:custGeom>
            <a:avLst/>
            <a:gdLst/>
            <a:ahLst/>
            <a:cxnLst/>
            <a:rect l="l" t="t" r="r" b="b"/>
            <a:pathLst>
              <a:path w="1742440" h="441960">
                <a:moveTo>
                  <a:pt x="1668271" y="0"/>
                </a:moveTo>
                <a:lnTo>
                  <a:pt x="73659" y="0"/>
                </a:lnTo>
                <a:lnTo>
                  <a:pt x="45005" y="5794"/>
                </a:lnTo>
                <a:lnTo>
                  <a:pt x="21589" y="21589"/>
                </a:lnTo>
                <a:lnTo>
                  <a:pt x="5794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94" y="396954"/>
                </a:lnTo>
                <a:lnTo>
                  <a:pt x="21589" y="420370"/>
                </a:lnTo>
                <a:lnTo>
                  <a:pt x="45005" y="436165"/>
                </a:lnTo>
                <a:lnTo>
                  <a:pt x="73659" y="441960"/>
                </a:lnTo>
                <a:lnTo>
                  <a:pt x="1668271" y="441960"/>
                </a:lnTo>
                <a:lnTo>
                  <a:pt x="1696926" y="436165"/>
                </a:lnTo>
                <a:lnTo>
                  <a:pt x="1720342" y="420370"/>
                </a:lnTo>
                <a:lnTo>
                  <a:pt x="1736137" y="396954"/>
                </a:lnTo>
                <a:lnTo>
                  <a:pt x="1741931" y="368300"/>
                </a:lnTo>
                <a:lnTo>
                  <a:pt x="1741931" y="73660"/>
                </a:lnTo>
                <a:lnTo>
                  <a:pt x="1736137" y="45005"/>
                </a:lnTo>
                <a:lnTo>
                  <a:pt x="1720341" y="21590"/>
                </a:lnTo>
                <a:lnTo>
                  <a:pt x="1696926" y="5794"/>
                </a:lnTo>
                <a:lnTo>
                  <a:pt x="1668271" y="0"/>
                </a:lnTo>
                <a:close/>
              </a:path>
            </a:pathLst>
          </a:custGeom>
          <a:solidFill>
            <a:srgbClr val="03CF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26069" y="3062096"/>
            <a:ext cx="1470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6.000,00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781543" y="3721608"/>
            <a:ext cx="1742439" cy="441959"/>
          </a:xfrm>
          <a:custGeom>
            <a:avLst/>
            <a:gdLst/>
            <a:ahLst/>
            <a:cxnLst/>
            <a:rect l="l" t="t" r="r" b="b"/>
            <a:pathLst>
              <a:path w="1742440" h="441960">
                <a:moveTo>
                  <a:pt x="1668272" y="0"/>
                </a:moveTo>
                <a:lnTo>
                  <a:pt x="73659" y="0"/>
                </a:lnTo>
                <a:lnTo>
                  <a:pt x="45005" y="5794"/>
                </a:lnTo>
                <a:lnTo>
                  <a:pt x="21589" y="21590"/>
                </a:lnTo>
                <a:lnTo>
                  <a:pt x="5794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94" y="396954"/>
                </a:lnTo>
                <a:lnTo>
                  <a:pt x="21590" y="420370"/>
                </a:lnTo>
                <a:lnTo>
                  <a:pt x="45005" y="436165"/>
                </a:lnTo>
                <a:lnTo>
                  <a:pt x="73659" y="441960"/>
                </a:lnTo>
                <a:lnTo>
                  <a:pt x="1668272" y="441960"/>
                </a:lnTo>
                <a:lnTo>
                  <a:pt x="1696926" y="436165"/>
                </a:lnTo>
                <a:lnTo>
                  <a:pt x="1720342" y="420370"/>
                </a:lnTo>
                <a:lnTo>
                  <a:pt x="1736137" y="396954"/>
                </a:lnTo>
                <a:lnTo>
                  <a:pt x="1741931" y="368300"/>
                </a:lnTo>
                <a:lnTo>
                  <a:pt x="1741931" y="73660"/>
                </a:lnTo>
                <a:lnTo>
                  <a:pt x="1736137" y="45005"/>
                </a:lnTo>
                <a:lnTo>
                  <a:pt x="1720341" y="21590"/>
                </a:lnTo>
                <a:lnTo>
                  <a:pt x="1696926" y="5794"/>
                </a:lnTo>
                <a:lnTo>
                  <a:pt x="166827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12100" y="3783329"/>
            <a:ext cx="1482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Verdana"/>
                <a:cs typeface="Verdana"/>
              </a:rPr>
              <a:t>4.000,00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781543" y="4489703"/>
            <a:ext cx="1742439" cy="440690"/>
          </a:xfrm>
          <a:custGeom>
            <a:avLst/>
            <a:gdLst/>
            <a:ahLst/>
            <a:cxnLst/>
            <a:rect l="l" t="t" r="r" b="b"/>
            <a:pathLst>
              <a:path w="1742440" h="440689">
                <a:moveTo>
                  <a:pt x="1668526" y="0"/>
                </a:moveTo>
                <a:lnTo>
                  <a:pt x="73405" y="0"/>
                </a:lnTo>
                <a:lnTo>
                  <a:pt x="44844" y="5772"/>
                </a:lnTo>
                <a:lnTo>
                  <a:pt x="21510" y="21510"/>
                </a:lnTo>
                <a:lnTo>
                  <a:pt x="5772" y="44844"/>
                </a:lnTo>
                <a:lnTo>
                  <a:pt x="0" y="73406"/>
                </a:lnTo>
                <a:lnTo>
                  <a:pt x="0" y="367030"/>
                </a:lnTo>
                <a:lnTo>
                  <a:pt x="5772" y="395591"/>
                </a:lnTo>
                <a:lnTo>
                  <a:pt x="21510" y="418925"/>
                </a:lnTo>
                <a:lnTo>
                  <a:pt x="44844" y="434663"/>
                </a:lnTo>
                <a:lnTo>
                  <a:pt x="73405" y="440436"/>
                </a:lnTo>
                <a:lnTo>
                  <a:pt x="1668526" y="440436"/>
                </a:lnTo>
                <a:lnTo>
                  <a:pt x="1697087" y="434663"/>
                </a:lnTo>
                <a:lnTo>
                  <a:pt x="1720421" y="418925"/>
                </a:lnTo>
                <a:lnTo>
                  <a:pt x="1736159" y="395591"/>
                </a:lnTo>
                <a:lnTo>
                  <a:pt x="1741931" y="367030"/>
                </a:lnTo>
                <a:lnTo>
                  <a:pt x="1741931" y="73406"/>
                </a:lnTo>
                <a:lnTo>
                  <a:pt x="1736159" y="44844"/>
                </a:lnTo>
                <a:lnTo>
                  <a:pt x="1720421" y="21510"/>
                </a:lnTo>
                <a:lnTo>
                  <a:pt x="1697087" y="5772"/>
                </a:lnTo>
                <a:lnTo>
                  <a:pt x="1668526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24292" y="4550409"/>
            <a:ext cx="1459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R$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2.000,00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04182" y="1331213"/>
            <a:ext cx="0" cy="3787775"/>
          </a:xfrm>
          <a:custGeom>
            <a:avLst/>
            <a:gdLst/>
            <a:ahLst/>
            <a:cxnLst/>
            <a:rect l="l" t="t" r="r" b="b"/>
            <a:pathLst>
              <a:path h="3787775">
                <a:moveTo>
                  <a:pt x="0" y="0"/>
                </a:moveTo>
                <a:lnTo>
                  <a:pt x="0" y="3787648"/>
                </a:lnTo>
              </a:path>
            </a:pathLst>
          </a:custGeom>
          <a:ln w="25908">
            <a:solidFill>
              <a:srgbClr val="155F8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22273" y="5419344"/>
            <a:ext cx="9261768" cy="582295"/>
          </a:xfrm>
          <a:custGeom>
            <a:avLst/>
            <a:gdLst/>
            <a:ahLst/>
            <a:cxnLst/>
            <a:rect l="l" t="t" r="r" b="b"/>
            <a:pathLst>
              <a:path w="8789035" h="582295">
                <a:moveTo>
                  <a:pt x="8691880" y="0"/>
                </a:moveTo>
                <a:lnTo>
                  <a:pt x="97028" y="0"/>
                </a:lnTo>
                <a:lnTo>
                  <a:pt x="59257" y="7623"/>
                </a:lnTo>
                <a:lnTo>
                  <a:pt x="28416" y="28416"/>
                </a:lnTo>
                <a:lnTo>
                  <a:pt x="7623" y="59257"/>
                </a:lnTo>
                <a:lnTo>
                  <a:pt x="0" y="97027"/>
                </a:lnTo>
                <a:lnTo>
                  <a:pt x="0" y="485139"/>
                </a:lnTo>
                <a:lnTo>
                  <a:pt x="7623" y="522905"/>
                </a:lnTo>
                <a:lnTo>
                  <a:pt x="28416" y="553746"/>
                </a:lnTo>
                <a:lnTo>
                  <a:pt x="59257" y="574542"/>
                </a:lnTo>
                <a:lnTo>
                  <a:pt x="97028" y="582167"/>
                </a:lnTo>
                <a:lnTo>
                  <a:pt x="8691880" y="582167"/>
                </a:lnTo>
                <a:lnTo>
                  <a:pt x="8729650" y="574542"/>
                </a:lnTo>
                <a:lnTo>
                  <a:pt x="8760491" y="553746"/>
                </a:lnTo>
                <a:lnTo>
                  <a:pt x="8781284" y="522905"/>
                </a:lnTo>
                <a:lnTo>
                  <a:pt x="8788908" y="485139"/>
                </a:lnTo>
                <a:lnTo>
                  <a:pt x="8788908" y="97027"/>
                </a:lnTo>
                <a:lnTo>
                  <a:pt x="8781284" y="59257"/>
                </a:lnTo>
                <a:lnTo>
                  <a:pt x="8760491" y="28416"/>
                </a:lnTo>
                <a:lnTo>
                  <a:pt x="8729650" y="7623"/>
                </a:lnTo>
                <a:lnTo>
                  <a:pt x="8691880" y="0"/>
                </a:lnTo>
                <a:close/>
              </a:path>
            </a:pathLst>
          </a:custGeom>
          <a:solidFill>
            <a:srgbClr val="173D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71983" y="5526787"/>
            <a:ext cx="891753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Fator de Transição (</a:t>
            </a:r>
            <a:r>
              <a:rPr kumimoji="0" sz="2400" b="1" i="0" u="none" strike="noStrike" kern="0" cap="none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atual</a:t>
            </a:r>
            <a:r>
              <a:rPr kumimoji="0" sz="2400" b="1" i="0" u="none" strike="noStrike" kern="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+ 10%)</a:t>
            </a:r>
            <a:r>
              <a:rPr kumimoji="0" lang="pt-BR" sz="2400" b="1" i="0" u="none" strike="noStrike" kern="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400" b="1" i="0" u="none" strike="noStrike" kern="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: 954 municípios</a:t>
            </a:r>
            <a:endParaRPr kumimoji="0" sz="2400" b="0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42153" y="2871977"/>
            <a:ext cx="4628515" cy="733425"/>
          </a:xfrm>
          <a:custGeom>
            <a:avLst/>
            <a:gdLst/>
            <a:ahLst/>
            <a:cxnLst/>
            <a:rect l="l" t="t" r="r" b="b"/>
            <a:pathLst>
              <a:path w="4628515" h="733425">
                <a:moveTo>
                  <a:pt x="0" y="122174"/>
                </a:moveTo>
                <a:lnTo>
                  <a:pt x="9606" y="74634"/>
                </a:lnTo>
                <a:lnTo>
                  <a:pt x="35798" y="35798"/>
                </a:lnTo>
                <a:lnTo>
                  <a:pt x="74634" y="9606"/>
                </a:lnTo>
                <a:lnTo>
                  <a:pt x="122174" y="0"/>
                </a:lnTo>
                <a:lnTo>
                  <a:pt x="4506214" y="0"/>
                </a:lnTo>
                <a:lnTo>
                  <a:pt x="4553753" y="9606"/>
                </a:lnTo>
                <a:lnTo>
                  <a:pt x="4592589" y="35798"/>
                </a:lnTo>
                <a:lnTo>
                  <a:pt x="4618781" y="74634"/>
                </a:lnTo>
                <a:lnTo>
                  <a:pt x="4628388" y="122174"/>
                </a:lnTo>
                <a:lnTo>
                  <a:pt x="4628388" y="610870"/>
                </a:lnTo>
                <a:lnTo>
                  <a:pt x="4618781" y="658409"/>
                </a:lnTo>
                <a:lnTo>
                  <a:pt x="4592589" y="697245"/>
                </a:lnTo>
                <a:lnTo>
                  <a:pt x="4553753" y="723437"/>
                </a:lnTo>
                <a:lnTo>
                  <a:pt x="4506214" y="733044"/>
                </a:lnTo>
                <a:lnTo>
                  <a:pt x="122174" y="733044"/>
                </a:lnTo>
                <a:lnTo>
                  <a:pt x="74634" y="723437"/>
                </a:lnTo>
                <a:lnTo>
                  <a:pt x="35798" y="697245"/>
                </a:lnTo>
                <a:lnTo>
                  <a:pt x="9606" y="658409"/>
                </a:lnTo>
                <a:lnTo>
                  <a:pt x="0" y="610870"/>
                </a:lnTo>
                <a:lnTo>
                  <a:pt x="0" y="122174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49723" y="2807207"/>
            <a:ext cx="269875" cy="1082040"/>
          </a:xfrm>
          <a:custGeom>
            <a:avLst/>
            <a:gdLst/>
            <a:ahLst/>
            <a:cxnLst/>
            <a:rect l="l" t="t" r="r" b="b"/>
            <a:pathLst>
              <a:path w="269875" h="1082039">
                <a:moveTo>
                  <a:pt x="224789" y="0"/>
                </a:moveTo>
                <a:lnTo>
                  <a:pt x="44958" y="0"/>
                </a:lnTo>
                <a:lnTo>
                  <a:pt x="27431" y="3524"/>
                </a:lnTo>
                <a:lnTo>
                  <a:pt x="13144" y="13144"/>
                </a:lnTo>
                <a:lnTo>
                  <a:pt x="3524" y="27431"/>
                </a:lnTo>
                <a:lnTo>
                  <a:pt x="0" y="44957"/>
                </a:lnTo>
                <a:lnTo>
                  <a:pt x="0" y="1037081"/>
                </a:lnTo>
                <a:lnTo>
                  <a:pt x="3524" y="1054608"/>
                </a:lnTo>
                <a:lnTo>
                  <a:pt x="13144" y="1068895"/>
                </a:lnTo>
                <a:lnTo>
                  <a:pt x="27432" y="1078515"/>
                </a:lnTo>
                <a:lnTo>
                  <a:pt x="44958" y="1082039"/>
                </a:lnTo>
                <a:lnTo>
                  <a:pt x="224789" y="1082039"/>
                </a:lnTo>
                <a:lnTo>
                  <a:pt x="242315" y="1078515"/>
                </a:lnTo>
                <a:lnTo>
                  <a:pt x="256603" y="1068895"/>
                </a:lnTo>
                <a:lnTo>
                  <a:pt x="266223" y="1054607"/>
                </a:lnTo>
                <a:lnTo>
                  <a:pt x="269748" y="1037081"/>
                </a:lnTo>
                <a:lnTo>
                  <a:pt x="269748" y="44957"/>
                </a:lnTo>
                <a:lnTo>
                  <a:pt x="266223" y="27431"/>
                </a:lnTo>
                <a:lnTo>
                  <a:pt x="256603" y="13144"/>
                </a:lnTo>
                <a:lnTo>
                  <a:pt x="242315" y="3524"/>
                </a:lnTo>
                <a:lnTo>
                  <a:pt x="22478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31893" y="2860319"/>
            <a:ext cx="304165" cy="975994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1ª</a:t>
            </a:r>
            <a:r>
              <a:rPr kumimoji="0" sz="18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etapa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8891" y="2299716"/>
            <a:ext cx="1473835" cy="455930"/>
          </a:xfrm>
          <a:custGeom>
            <a:avLst/>
            <a:gdLst/>
            <a:ahLst/>
            <a:cxnLst/>
            <a:rect l="l" t="t" r="r" b="b"/>
            <a:pathLst>
              <a:path w="1473835" h="455930">
                <a:moveTo>
                  <a:pt x="1397762" y="0"/>
                </a:moveTo>
                <a:lnTo>
                  <a:pt x="75946" y="0"/>
                </a:lnTo>
                <a:lnTo>
                  <a:pt x="46382" y="5972"/>
                </a:lnTo>
                <a:lnTo>
                  <a:pt x="22242" y="22256"/>
                </a:lnTo>
                <a:lnTo>
                  <a:pt x="5967" y="46398"/>
                </a:lnTo>
                <a:lnTo>
                  <a:pt x="0" y="75946"/>
                </a:lnTo>
                <a:lnTo>
                  <a:pt x="0" y="379730"/>
                </a:lnTo>
                <a:lnTo>
                  <a:pt x="5967" y="409277"/>
                </a:lnTo>
                <a:lnTo>
                  <a:pt x="22242" y="433419"/>
                </a:lnTo>
                <a:lnTo>
                  <a:pt x="46382" y="449703"/>
                </a:lnTo>
                <a:lnTo>
                  <a:pt x="75946" y="455675"/>
                </a:lnTo>
                <a:lnTo>
                  <a:pt x="1397762" y="455675"/>
                </a:lnTo>
                <a:lnTo>
                  <a:pt x="1427309" y="449703"/>
                </a:lnTo>
                <a:lnTo>
                  <a:pt x="1451451" y="433419"/>
                </a:lnTo>
                <a:lnTo>
                  <a:pt x="1467735" y="409277"/>
                </a:lnTo>
                <a:lnTo>
                  <a:pt x="1473708" y="379730"/>
                </a:lnTo>
                <a:lnTo>
                  <a:pt x="1473708" y="75946"/>
                </a:lnTo>
                <a:lnTo>
                  <a:pt x="1467735" y="46398"/>
                </a:lnTo>
                <a:lnTo>
                  <a:pt x="1451451" y="22256"/>
                </a:lnTo>
                <a:lnTo>
                  <a:pt x="1427309" y="5972"/>
                </a:lnTo>
                <a:lnTo>
                  <a:pt x="139776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7568" y="2367788"/>
            <a:ext cx="814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Faixa </a:t>
            </a:r>
            <a:r>
              <a:rPr kumimoji="0" sz="1800" b="1" i="0" u="none" strike="noStrike" kern="0" cap="none" spc="-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78891" y="3000755"/>
            <a:ext cx="1473835" cy="441959"/>
          </a:xfrm>
          <a:custGeom>
            <a:avLst/>
            <a:gdLst/>
            <a:ahLst/>
            <a:cxnLst/>
            <a:rect l="l" t="t" r="r" b="b"/>
            <a:pathLst>
              <a:path w="1473835" h="441960">
                <a:moveTo>
                  <a:pt x="1400047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70"/>
                </a:lnTo>
                <a:lnTo>
                  <a:pt x="44989" y="436165"/>
                </a:lnTo>
                <a:lnTo>
                  <a:pt x="73660" y="441960"/>
                </a:lnTo>
                <a:lnTo>
                  <a:pt x="1400047" y="441960"/>
                </a:lnTo>
                <a:lnTo>
                  <a:pt x="1428702" y="436165"/>
                </a:lnTo>
                <a:lnTo>
                  <a:pt x="1452117" y="420370"/>
                </a:lnTo>
                <a:lnTo>
                  <a:pt x="1467913" y="396954"/>
                </a:lnTo>
                <a:lnTo>
                  <a:pt x="1473708" y="368300"/>
                </a:lnTo>
                <a:lnTo>
                  <a:pt x="1473708" y="73660"/>
                </a:lnTo>
                <a:lnTo>
                  <a:pt x="1467913" y="45005"/>
                </a:lnTo>
                <a:lnTo>
                  <a:pt x="1452118" y="21590"/>
                </a:lnTo>
                <a:lnTo>
                  <a:pt x="1428702" y="5794"/>
                </a:lnTo>
                <a:lnTo>
                  <a:pt x="140004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8553" y="3062096"/>
            <a:ext cx="892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Faixa </a:t>
            </a:r>
            <a:r>
              <a:rPr kumimoji="0" sz="1800" b="1" i="0" u="none" strike="noStrike" kern="0" cap="none" spc="-4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II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78891" y="3721608"/>
            <a:ext cx="1473835" cy="424180"/>
          </a:xfrm>
          <a:custGeom>
            <a:avLst/>
            <a:gdLst/>
            <a:ahLst/>
            <a:cxnLst/>
            <a:rect l="l" t="t" r="r" b="b"/>
            <a:pathLst>
              <a:path w="1473835" h="424179">
                <a:moveTo>
                  <a:pt x="1403095" y="0"/>
                </a:moveTo>
                <a:lnTo>
                  <a:pt x="70611" y="0"/>
                </a:lnTo>
                <a:lnTo>
                  <a:pt x="43125" y="5550"/>
                </a:lnTo>
                <a:lnTo>
                  <a:pt x="20680" y="20685"/>
                </a:lnTo>
                <a:lnTo>
                  <a:pt x="5548" y="43130"/>
                </a:lnTo>
                <a:lnTo>
                  <a:pt x="0" y="70612"/>
                </a:lnTo>
                <a:lnTo>
                  <a:pt x="0" y="353060"/>
                </a:lnTo>
                <a:lnTo>
                  <a:pt x="5548" y="380541"/>
                </a:lnTo>
                <a:lnTo>
                  <a:pt x="20680" y="402986"/>
                </a:lnTo>
                <a:lnTo>
                  <a:pt x="43125" y="418121"/>
                </a:lnTo>
                <a:lnTo>
                  <a:pt x="70611" y="423672"/>
                </a:lnTo>
                <a:lnTo>
                  <a:pt x="1403095" y="423672"/>
                </a:lnTo>
                <a:lnTo>
                  <a:pt x="1430577" y="418121"/>
                </a:lnTo>
                <a:lnTo>
                  <a:pt x="1453022" y="402986"/>
                </a:lnTo>
                <a:lnTo>
                  <a:pt x="1468157" y="380541"/>
                </a:lnTo>
                <a:lnTo>
                  <a:pt x="1473708" y="353060"/>
                </a:lnTo>
                <a:lnTo>
                  <a:pt x="1473708" y="70612"/>
                </a:lnTo>
                <a:lnTo>
                  <a:pt x="1468157" y="43130"/>
                </a:lnTo>
                <a:lnTo>
                  <a:pt x="1453022" y="20685"/>
                </a:lnTo>
                <a:lnTo>
                  <a:pt x="1430577" y="5550"/>
                </a:lnTo>
                <a:lnTo>
                  <a:pt x="1403095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9539" y="3773804"/>
            <a:ext cx="970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Faixa </a:t>
            </a:r>
            <a:r>
              <a:rPr kumimoji="0" sz="1800" b="1" i="0" u="none" strike="noStrike" kern="0" cap="none" spc="-4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III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8891" y="4489703"/>
            <a:ext cx="1473835" cy="405765"/>
          </a:xfrm>
          <a:custGeom>
            <a:avLst/>
            <a:gdLst/>
            <a:ahLst/>
            <a:cxnLst/>
            <a:rect l="l" t="t" r="r" b="b"/>
            <a:pathLst>
              <a:path w="1473835" h="405764">
                <a:moveTo>
                  <a:pt x="1406144" y="0"/>
                </a:moveTo>
                <a:lnTo>
                  <a:pt x="67564" y="0"/>
                </a:lnTo>
                <a:lnTo>
                  <a:pt x="41265" y="5306"/>
                </a:lnTo>
                <a:lnTo>
                  <a:pt x="19789" y="19780"/>
                </a:lnTo>
                <a:lnTo>
                  <a:pt x="5309" y="41255"/>
                </a:lnTo>
                <a:lnTo>
                  <a:pt x="0" y="67564"/>
                </a:lnTo>
                <a:lnTo>
                  <a:pt x="0" y="337820"/>
                </a:lnTo>
                <a:lnTo>
                  <a:pt x="5309" y="364128"/>
                </a:lnTo>
                <a:lnTo>
                  <a:pt x="19789" y="385603"/>
                </a:lnTo>
                <a:lnTo>
                  <a:pt x="41265" y="400077"/>
                </a:lnTo>
                <a:lnTo>
                  <a:pt x="67564" y="405384"/>
                </a:lnTo>
                <a:lnTo>
                  <a:pt x="1406144" y="405384"/>
                </a:lnTo>
                <a:lnTo>
                  <a:pt x="1432452" y="400077"/>
                </a:lnTo>
                <a:lnTo>
                  <a:pt x="1453927" y="385603"/>
                </a:lnTo>
                <a:lnTo>
                  <a:pt x="1468401" y="364128"/>
                </a:lnTo>
                <a:lnTo>
                  <a:pt x="1473708" y="337820"/>
                </a:lnTo>
                <a:lnTo>
                  <a:pt x="1473708" y="67564"/>
                </a:lnTo>
                <a:lnTo>
                  <a:pt x="1468401" y="41255"/>
                </a:lnTo>
                <a:lnTo>
                  <a:pt x="1453927" y="19780"/>
                </a:lnTo>
                <a:lnTo>
                  <a:pt x="1432452" y="5306"/>
                </a:lnTo>
                <a:lnTo>
                  <a:pt x="1406144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9785" y="4532757"/>
            <a:ext cx="989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Faixa </a:t>
            </a:r>
            <a:r>
              <a:rPr kumimoji="0" sz="1800" b="1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IV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913127" y="637540"/>
            <a:ext cx="55264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80" dirty="0"/>
              <a:t>VALORES</a:t>
            </a:r>
            <a:r>
              <a:rPr sz="3600" spc="-229" dirty="0"/>
              <a:t> </a:t>
            </a:r>
            <a:r>
              <a:rPr sz="3600" spc="-30" dirty="0"/>
              <a:t>POR</a:t>
            </a:r>
            <a:r>
              <a:rPr sz="3600" spc="-229" dirty="0"/>
              <a:t> </a:t>
            </a:r>
            <a:r>
              <a:rPr sz="3600" spc="-135" dirty="0"/>
              <a:t>EQUIPE</a:t>
            </a:r>
            <a:endParaRPr sz="3600"/>
          </a:p>
        </p:txBody>
      </p:sp>
      <p:pic>
        <p:nvPicPr>
          <p:cNvPr id="52" name="object 5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302" y="458470"/>
            <a:ext cx="725424" cy="7254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3BED1-FE86-D93B-2F51-DAD0CCD82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F048E-FF56-E1C3-EAD5-1F2548AB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A518A5-23B7-0724-78CA-A5767F763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267EBF-39CB-1296-8EC5-53A85A83AA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21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93B840-B2C0-D75E-49F8-F052CA772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" y="0"/>
            <a:ext cx="12181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98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73657" y="-3351320"/>
            <a:ext cx="6780320" cy="678032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50000"/>
                  </a:srgbClr>
                </a:gs>
                <a:gs pos="100000">
                  <a:srgbClr val="7ED957">
                    <a:alpha val="5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BR" sz="1200"/>
            </a:p>
          </p:txBody>
        </p:sp>
      </p:grpSp>
      <p:sp>
        <p:nvSpPr>
          <p:cNvPr id="4" name="Freeform 4"/>
          <p:cNvSpPr/>
          <p:nvPr/>
        </p:nvSpPr>
        <p:spPr>
          <a:xfrm>
            <a:off x="9529831" y="148531"/>
            <a:ext cx="2498023" cy="823681"/>
          </a:xfrm>
          <a:custGeom>
            <a:avLst/>
            <a:gdLst/>
            <a:ahLst/>
            <a:cxnLst/>
            <a:rect l="l" t="t" r="r" b="b"/>
            <a:pathLst>
              <a:path w="3747034" h="1235521">
                <a:moveTo>
                  <a:pt x="0" y="0"/>
                </a:moveTo>
                <a:lnTo>
                  <a:pt x="3747034" y="0"/>
                </a:lnTo>
                <a:lnTo>
                  <a:pt x="3747034" y="1235521"/>
                </a:lnTo>
                <a:lnTo>
                  <a:pt x="0" y="1235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R" sz="1200"/>
          </a:p>
        </p:txBody>
      </p:sp>
      <p:sp>
        <p:nvSpPr>
          <p:cNvPr id="5" name="Freeform 5"/>
          <p:cNvSpPr/>
          <p:nvPr/>
        </p:nvSpPr>
        <p:spPr>
          <a:xfrm>
            <a:off x="-3845459" y="3906070"/>
            <a:ext cx="6981060" cy="3490530"/>
          </a:xfrm>
          <a:custGeom>
            <a:avLst/>
            <a:gdLst/>
            <a:ahLst/>
            <a:cxnLst/>
            <a:rect l="l" t="t" r="r" b="b"/>
            <a:pathLst>
              <a:path w="10471590" h="5235795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1200"/>
          </a:p>
        </p:txBody>
      </p:sp>
      <p:grpSp>
        <p:nvGrpSpPr>
          <p:cNvPr id="6" name="Group 6"/>
          <p:cNvGrpSpPr/>
          <p:nvPr/>
        </p:nvGrpSpPr>
        <p:grpSpPr>
          <a:xfrm>
            <a:off x="893190" y="1581811"/>
            <a:ext cx="10989291" cy="5157859"/>
            <a:chOff x="0" y="0"/>
            <a:chExt cx="4341449" cy="20376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41449" cy="2037673"/>
            </a:xfrm>
            <a:custGeom>
              <a:avLst/>
              <a:gdLst/>
              <a:ahLst/>
              <a:cxnLst/>
              <a:rect l="l" t="t" r="r" b="b"/>
              <a:pathLst>
                <a:path w="4341449" h="2037673">
                  <a:moveTo>
                    <a:pt x="0" y="0"/>
                  </a:moveTo>
                  <a:lnTo>
                    <a:pt x="4341449" y="0"/>
                  </a:lnTo>
                  <a:lnTo>
                    <a:pt x="4341449" y="2037673"/>
                  </a:lnTo>
                  <a:lnTo>
                    <a:pt x="0" y="2037673"/>
                  </a:lnTo>
                  <a:close/>
                </a:path>
              </a:pathLst>
            </a:custGeom>
            <a:solidFill>
              <a:srgbClr val="FF5757">
                <a:alpha val="2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B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4341449" cy="2132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978033" y="1727575"/>
          <a:ext cx="10703652" cy="4930419"/>
        </p:xfrm>
        <a:graphic>
          <a:graphicData uri="http://schemas.openxmlformats.org/drawingml/2006/table">
            <a:tbl>
              <a:tblPr/>
              <a:tblGrid>
                <a:gridCol w="242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7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42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7335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 Ferramentas x Personas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Gestor da APS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Coordenador de equipe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Profissional de Saúde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População Geral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Pesquisador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103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e-Gestor APS: 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SISAB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103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e-Gestor APS: 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Relatórios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103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Dados Abertos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103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SAGE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319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Painel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 e-SUS APS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7335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Sistema 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e-SUS APS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: Relatórios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X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685800" y="280062"/>
            <a:ext cx="4079775" cy="104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>
                <a:solidFill>
                  <a:srgbClr val="1A3958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Painéis</a:t>
            </a:r>
          </a:p>
        </p:txBody>
      </p:sp>
    </p:spTree>
    <p:extLst>
      <p:ext uri="{BB962C8B-B14F-4D97-AF65-F5344CB8AC3E}">
        <p14:creationId xmlns:p14="http://schemas.microsoft.com/office/powerpoint/2010/main" val="3991046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"/>
          <p:cNvSpPr txBox="1"/>
          <p:nvPr/>
        </p:nvSpPr>
        <p:spPr>
          <a:xfrm>
            <a:off x="744611" y="1193050"/>
            <a:ext cx="326358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800" b="1" dirty="0" err="1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Paineis</a:t>
            </a:r>
            <a:r>
              <a:rPr lang="en-US" sz="2800" b="1" dirty="0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Temáticos</a:t>
            </a:r>
            <a:r>
              <a:rPr lang="en-US" sz="2800" b="1" dirty="0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:</a:t>
            </a:r>
            <a:endParaRPr lang="en-US" sz="2400" b="1" dirty="0">
              <a:solidFill>
                <a:srgbClr val="313131"/>
              </a:solidFill>
              <a:latin typeface="Rawline" panose="00000500000000000000" pitchFamily="2" charset="0"/>
              <a:ea typeface="Verdana" panose="020B0604030504040204" pitchFamily="34" charset="0"/>
              <a:cs typeface="Nunito Sans 2 Bold"/>
              <a:sym typeface="Nunito Sans 2 Bold"/>
            </a:endParaRPr>
          </a:p>
          <a:p>
            <a:pPr algn="l">
              <a:lnSpc>
                <a:spcPts val="2880"/>
              </a:lnSpc>
            </a:pPr>
            <a:r>
              <a:rPr lang="en-US" sz="2400" b="1" dirty="0" err="1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Situação</a:t>
            </a:r>
            <a:r>
              <a:rPr lang="en-US" sz="2400" b="1" dirty="0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 Cadastral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8" y="1936843"/>
            <a:ext cx="4061795" cy="380886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03" y="1672554"/>
            <a:ext cx="3515282" cy="479788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832" y="2193744"/>
            <a:ext cx="3329781" cy="3755507"/>
          </a:xfrm>
          <a:prstGeom prst="rect">
            <a:avLst/>
          </a:prstGeom>
        </p:spPr>
      </p:pic>
      <p:pic>
        <p:nvPicPr>
          <p:cNvPr id="3074" name="Picture 2" descr="Search: saúde sistema e-sus Logo PNG Vectors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42" y="156671"/>
            <a:ext cx="949067" cy="8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63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"/>
          <p:cNvSpPr txBox="1"/>
          <p:nvPr/>
        </p:nvSpPr>
        <p:spPr>
          <a:xfrm>
            <a:off x="926275" y="1113590"/>
            <a:ext cx="335912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800" b="1" dirty="0" err="1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Paineis</a:t>
            </a:r>
            <a:r>
              <a:rPr lang="en-US" sz="2800" b="1" dirty="0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 </a:t>
            </a:r>
            <a:r>
              <a:rPr lang="en-US" sz="2800" b="1" dirty="0" err="1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Temáticos</a:t>
            </a:r>
            <a:r>
              <a:rPr lang="en-US" sz="2800" b="1" dirty="0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:</a:t>
            </a:r>
          </a:p>
          <a:p>
            <a:pPr algn="l">
              <a:lnSpc>
                <a:spcPts val="2880"/>
              </a:lnSpc>
            </a:pPr>
            <a:r>
              <a:rPr lang="en-US" sz="2400" b="1" dirty="0">
                <a:solidFill>
                  <a:srgbClr val="313131"/>
                </a:solidFill>
                <a:latin typeface="Rawline" panose="00000500000000000000" pitchFamily="2" charset="0"/>
                <a:ea typeface="Verdana" panose="020B0604030504040204" pitchFamily="34" charset="0"/>
                <a:cs typeface="Nunito Sans 2 Bold"/>
                <a:sym typeface="Nunito Sans 2 Bold"/>
              </a:rPr>
              <a:t>Diabetes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08" y="2676236"/>
            <a:ext cx="3864264" cy="36309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952" y="2676236"/>
            <a:ext cx="6046030" cy="3630950"/>
          </a:xfrm>
          <a:prstGeom prst="rect">
            <a:avLst/>
          </a:prstGeom>
        </p:spPr>
      </p:pic>
      <p:sp>
        <p:nvSpPr>
          <p:cNvPr id="8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827927" y="1857383"/>
            <a:ext cx="3555818" cy="48473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1400" dirty="0">
                <a:solidFill>
                  <a:srgbClr val="183EFF"/>
                </a:solidFill>
                <a:latin typeface="Montserrat ExtraBold" panose="00000900000000000000" pitchFamily="2" charset="0"/>
              </a:rPr>
              <a:t>UBS Sérgio Arouca/Painel Diabetes</a:t>
            </a:r>
          </a:p>
          <a:p>
            <a:pPr marL="0" indent="0">
              <a:buNone/>
            </a:pPr>
            <a:r>
              <a:rPr lang="pt-BR" sz="1400" dirty="0">
                <a:solidFill>
                  <a:srgbClr val="183EFF"/>
                </a:solidFill>
                <a:latin typeface="Montserrat ExtraBold" panose="00000900000000000000" pitchFamily="2" charset="0"/>
              </a:rPr>
              <a:t>(referente aos últimos 12 meses)</a:t>
            </a:r>
          </a:p>
        </p:txBody>
      </p:sp>
      <p:pic>
        <p:nvPicPr>
          <p:cNvPr id="10" name="Picture 2" descr="Search: saúde sistema e-sus Logo PNG Vectors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42" y="156671"/>
            <a:ext cx="949067" cy="8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39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E64D9-5909-C81A-886C-904AF2E4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C3D82E4A-01BE-A41E-8346-66776320C7EE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2FC6855-E558-6EEA-4DA0-CE5E39175200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516D71E7-97A9-B699-9E12-FC59363A4445}"/>
              </a:ext>
            </a:extLst>
          </p:cNvPr>
          <p:cNvSpPr/>
          <p:nvPr/>
        </p:nvSpPr>
        <p:spPr>
          <a:xfrm>
            <a:off x="5945126" y="5221246"/>
            <a:ext cx="2204085" cy="460375"/>
          </a:xfrm>
          <a:custGeom>
            <a:avLst/>
            <a:gdLst/>
            <a:ahLst/>
            <a:cxnLst/>
            <a:rect l="l" t="t" r="r" b="b"/>
            <a:pathLst>
              <a:path w="2204084" h="460375">
                <a:moveTo>
                  <a:pt x="79509" y="394945"/>
                </a:moveTo>
                <a:lnTo>
                  <a:pt x="0" y="394945"/>
                </a:lnTo>
                <a:lnTo>
                  <a:pt x="0" y="50876"/>
                </a:lnTo>
                <a:lnTo>
                  <a:pt x="155233" y="50876"/>
                </a:lnTo>
                <a:lnTo>
                  <a:pt x="170540" y="51949"/>
                </a:lnTo>
                <a:lnTo>
                  <a:pt x="212735" y="68032"/>
                </a:lnTo>
                <a:lnTo>
                  <a:pt x="245413" y="99091"/>
                </a:lnTo>
                <a:lnTo>
                  <a:pt x="257455" y="120684"/>
                </a:lnTo>
                <a:lnTo>
                  <a:pt x="79509" y="120684"/>
                </a:lnTo>
                <a:lnTo>
                  <a:pt x="79509" y="214628"/>
                </a:lnTo>
                <a:lnTo>
                  <a:pt x="257688" y="214628"/>
                </a:lnTo>
                <a:lnTo>
                  <a:pt x="252372" y="225632"/>
                </a:lnTo>
                <a:lnTo>
                  <a:pt x="244082" y="238373"/>
                </a:lnTo>
                <a:lnTo>
                  <a:pt x="234476" y="249503"/>
                </a:lnTo>
                <a:lnTo>
                  <a:pt x="223554" y="259020"/>
                </a:lnTo>
                <a:lnTo>
                  <a:pt x="211315" y="266925"/>
                </a:lnTo>
                <a:lnTo>
                  <a:pt x="221393" y="283963"/>
                </a:lnTo>
                <a:lnTo>
                  <a:pt x="79509" y="283963"/>
                </a:lnTo>
                <a:lnTo>
                  <a:pt x="79509" y="394945"/>
                </a:lnTo>
                <a:close/>
              </a:path>
              <a:path w="2204084" h="460375">
                <a:moveTo>
                  <a:pt x="257688" y="214628"/>
                </a:moveTo>
                <a:lnTo>
                  <a:pt x="152156" y="214628"/>
                </a:lnTo>
                <a:lnTo>
                  <a:pt x="159100" y="213785"/>
                </a:lnTo>
                <a:lnTo>
                  <a:pt x="165497" y="211256"/>
                </a:lnTo>
                <a:lnTo>
                  <a:pt x="186077" y="176915"/>
                </a:lnTo>
                <a:lnTo>
                  <a:pt x="186705" y="167065"/>
                </a:lnTo>
                <a:lnTo>
                  <a:pt x="185995" y="157444"/>
                </a:lnTo>
                <a:lnTo>
                  <a:pt x="163278" y="123967"/>
                </a:lnTo>
                <a:lnTo>
                  <a:pt x="149790" y="120684"/>
                </a:lnTo>
                <a:lnTo>
                  <a:pt x="257455" y="120684"/>
                </a:lnTo>
                <a:lnTo>
                  <a:pt x="259582" y="125247"/>
                </a:lnTo>
                <a:lnTo>
                  <a:pt x="264056" y="138934"/>
                </a:lnTo>
                <a:lnTo>
                  <a:pt x="266740" y="152874"/>
                </a:lnTo>
                <a:lnTo>
                  <a:pt x="267635" y="167065"/>
                </a:lnTo>
                <a:lnTo>
                  <a:pt x="266681" y="182527"/>
                </a:lnTo>
                <a:lnTo>
                  <a:pt x="263819" y="197443"/>
                </a:lnTo>
                <a:lnTo>
                  <a:pt x="259049" y="211811"/>
                </a:lnTo>
                <a:lnTo>
                  <a:pt x="257688" y="214628"/>
                </a:lnTo>
                <a:close/>
              </a:path>
              <a:path w="2204084" h="460375">
                <a:moveTo>
                  <a:pt x="287039" y="394945"/>
                </a:moveTo>
                <a:lnTo>
                  <a:pt x="199247" y="394945"/>
                </a:lnTo>
                <a:lnTo>
                  <a:pt x="133226" y="283963"/>
                </a:lnTo>
                <a:lnTo>
                  <a:pt x="221393" y="283963"/>
                </a:lnTo>
                <a:lnTo>
                  <a:pt x="287039" y="394945"/>
                </a:lnTo>
                <a:close/>
              </a:path>
              <a:path w="2204084" h="460375">
                <a:moveTo>
                  <a:pt x="461951" y="325611"/>
                </a:moveTo>
                <a:lnTo>
                  <a:pt x="437577" y="325611"/>
                </a:lnTo>
                <a:lnTo>
                  <a:pt x="437577" y="261719"/>
                </a:lnTo>
                <a:lnTo>
                  <a:pt x="437262" y="261561"/>
                </a:lnTo>
                <a:lnTo>
                  <a:pt x="392232" y="247107"/>
                </a:lnTo>
                <a:lnTo>
                  <a:pt x="358097" y="230010"/>
                </a:lnTo>
                <a:lnTo>
                  <a:pt x="330899" y="200985"/>
                </a:lnTo>
                <a:lnTo>
                  <a:pt x="322336" y="159966"/>
                </a:lnTo>
                <a:lnTo>
                  <a:pt x="323260" y="144355"/>
                </a:lnTo>
                <a:lnTo>
                  <a:pt x="337125" y="103291"/>
                </a:lnTo>
                <a:lnTo>
                  <a:pt x="364701" y="72809"/>
                </a:lnTo>
                <a:lnTo>
                  <a:pt x="402378" y="54633"/>
                </a:lnTo>
                <a:lnTo>
                  <a:pt x="431898" y="48983"/>
                </a:lnTo>
                <a:lnTo>
                  <a:pt x="431898" y="0"/>
                </a:lnTo>
                <a:lnTo>
                  <a:pt x="467157" y="0"/>
                </a:lnTo>
                <a:lnTo>
                  <a:pt x="467157" y="48983"/>
                </a:lnTo>
                <a:lnTo>
                  <a:pt x="493054" y="53050"/>
                </a:lnTo>
                <a:lnTo>
                  <a:pt x="519394" y="60519"/>
                </a:lnTo>
                <a:lnTo>
                  <a:pt x="546179" y="71390"/>
                </a:lnTo>
                <a:lnTo>
                  <a:pt x="573407" y="85662"/>
                </a:lnTo>
                <a:lnTo>
                  <a:pt x="555582" y="119264"/>
                </a:lnTo>
                <a:lnTo>
                  <a:pt x="437577" y="119264"/>
                </a:lnTo>
                <a:lnTo>
                  <a:pt x="422980" y="122074"/>
                </a:lnTo>
                <a:lnTo>
                  <a:pt x="412553" y="127665"/>
                </a:lnTo>
                <a:lnTo>
                  <a:pt x="406297" y="136036"/>
                </a:lnTo>
                <a:lnTo>
                  <a:pt x="404212" y="147187"/>
                </a:lnTo>
                <a:lnTo>
                  <a:pt x="404212" y="154602"/>
                </a:lnTo>
                <a:lnTo>
                  <a:pt x="437577" y="178423"/>
                </a:lnTo>
                <a:lnTo>
                  <a:pt x="461951" y="178423"/>
                </a:lnTo>
                <a:lnTo>
                  <a:pt x="461951" y="185522"/>
                </a:lnTo>
                <a:lnTo>
                  <a:pt x="505093" y="198352"/>
                </a:lnTo>
                <a:lnTo>
                  <a:pt x="542407" y="215693"/>
                </a:lnTo>
                <a:lnTo>
                  <a:pt x="572756" y="246278"/>
                </a:lnTo>
                <a:lnTo>
                  <a:pt x="581034" y="269055"/>
                </a:lnTo>
                <a:lnTo>
                  <a:pt x="461951" y="269055"/>
                </a:lnTo>
                <a:lnTo>
                  <a:pt x="461951" y="325611"/>
                </a:lnTo>
                <a:close/>
              </a:path>
              <a:path w="2204084" h="460375">
                <a:moveTo>
                  <a:pt x="461951" y="178423"/>
                </a:moveTo>
                <a:lnTo>
                  <a:pt x="437577" y="178423"/>
                </a:lnTo>
                <a:lnTo>
                  <a:pt x="437577" y="119264"/>
                </a:lnTo>
                <a:lnTo>
                  <a:pt x="555582" y="119264"/>
                </a:lnTo>
                <a:lnTo>
                  <a:pt x="555331" y="119737"/>
                </a:lnTo>
                <a:lnTo>
                  <a:pt x="461951" y="119737"/>
                </a:lnTo>
                <a:lnTo>
                  <a:pt x="461951" y="178423"/>
                </a:lnTo>
                <a:close/>
              </a:path>
              <a:path w="2204084" h="460375">
                <a:moveTo>
                  <a:pt x="538384" y="151683"/>
                </a:moveTo>
                <a:lnTo>
                  <a:pt x="498090" y="129521"/>
                </a:lnTo>
                <a:lnTo>
                  <a:pt x="461951" y="119737"/>
                </a:lnTo>
                <a:lnTo>
                  <a:pt x="555331" y="119737"/>
                </a:lnTo>
                <a:lnTo>
                  <a:pt x="538384" y="151683"/>
                </a:lnTo>
                <a:close/>
              </a:path>
              <a:path w="2204084" h="460375">
                <a:moveTo>
                  <a:pt x="578918" y="327031"/>
                </a:moveTo>
                <a:lnTo>
                  <a:pt x="461951" y="327031"/>
                </a:lnTo>
                <a:lnTo>
                  <a:pt x="477791" y="324635"/>
                </a:lnTo>
                <a:lnTo>
                  <a:pt x="489105" y="319577"/>
                </a:lnTo>
                <a:lnTo>
                  <a:pt x="495893" y="311856"/>
                </a:lnTo>
                <a:lnTo>
                  <a:pt x="498156" y="301474"/>
                </a:lnTo>
                <a:lnTo>
                  <a:pt x="498042" y="293665"/>
                </a:lnTo>
                <a:lnTo>
                  <a:pt x="461951" y="269055"/>
                </a:lnTo>
                <a:lnTo>
                  <a:pt x="581034" y="269055"/>
                </a:lnTo>
                <a:lnTo>
                  <a:pt x="582340" y="275917"/>
                </a:lnTo>
                <a:lnTo>
                  <a:pt x="583271" y="284554"/>
                </a:lnTo>
                <a:lnTo>
                  <a:pt x="583487" y="290877"/>
                </a:lnTo>
                <a:lnTo>
                  <a:pt x="583503" y="295765"/>
                </a:lnTo>
                <a:lnTo>
                  <a:pt x="583190" y="304062"/>
                </a:lnTo>
                <a:lnTo>
                  <a:pt x="582014" y="313956"/>
                </a:lnTo>
                <a:lnTo>
                  <a:pt x="580054" y="323348"/>
                </a:lnTo>
                <a:lnTo>
                  <a:pt x="578918" y="327031"/>
                </a:lnTo>
                <a:close/>
              </a:path>
              <a:path w="2204084" h="460375">
                <a:moveTo>
                  <a:pt x="467157" y="454577"/>
                </a:moveTo>
                <a:lnTo>
                  <a:pt x="431898" y="454577"/>
                </a:lnTo>
                <a:lnTo>
                  <a:pt x="431898" y="397785"/>
                </a:lnTo>
                <a:lnTo>
                  <a:pt x="415363" y="395862"/>
                </a:lnTo>
                <a:lnTo>
                  <a:pt x="366113" y="384060"/>
                </a:lnTo>
                <a:lnTo>
                  <a:pt x="321123" y="364271"/>
                </a:lnTo>
                <a:lnTo>
                  <a:pt x="307901" y="356137"/>
                </a:lnTo>
                <a:lnTo>
                  <a:pt x="342686" y="286802"/>
                </a:lnTo>
                <a:lnTo>
                  <a:pt x="347493" y="290877"/>
                </a:lnTo>
                <a:lnTo>
                  <a:pt x="355051" y="295765"/>
                </a:lnTo>
                <a:lnTo>
                  <a:pt x="392942" y="314274"/>
                </a:lnTo>
                <a:lnTo>
                  <a:pt x="437577" y="325611"/>
                </a:lnTo>
                <a:lnTo>
                  <a:pt x="461951" y="325611"/>
                </a:lnTo>
                <a:lnTo>
                  <a:pt x="461951" y="327031"/>
                </a:lnTo>
                <a:lnTo>
                  <a:pt x="578918" y="327031"/>
                </a:lnTo>
                <a:lnTo>
                  <a:pt x="577311" y="332237"/>
                </a:lnTo>
                <a:lnTo>
                  <a:pt x="554624" y="366859"/>
                </a:lnTo>
                <a:lnTo>
                  <a:pt x="519039" y="388231"/>
                </a:lnTo>
                <a:lnTo>
                  <a:pt x="476482" y="397592"/>
                </a:lnTo>
                <a:lnTo>
                  <a:pt x="467157" y="398258"/>
                </a:lnTo>
                <a:lnTo>
                  <a:pt x="467157" y="454577"/>
                </a:lnTo>
                <a:close/>
              </a:path>
              <a:path w="2204084" h="460375">
                <a:moveTo>
                  <a:pt x="827260" y="394472"/>
                </a:moveTo>
                <a:lnTo>
                  <a:pt x="739705" y="394472"/>
                </a:lnTo>
                <a:lnTo>
                  <a:pt x="874824" y="121157"/>
                </a:lnTo>
                <a:lnTo>
                  <a:pt x="730476" y="121157"/>
                </a:lnTo>
                <a:lnTo>
                  <a:pt x="730476" y="50403"/>
                </a:lnTo>
                <a:lnTo>
                  <a:pt x="996928" y="50403"/>
                </a:lnTo>
                <a:lnTo>
                  <a:pt x="827260" y="394472"/>
                </a:lnTo>
                <a:close/>
              </a:path>
              <a:path w="2204084" h="460375">
                <a:moveTo>
                  <a:pt x="1060546" y="150737"/>
                </a:moveTo>
                <a:lnTo>
                  <a:pt x="1010615" y="93471"/>
                </a:lnTo>
                <a:lnTo>
                  <a:pt x="1019778" y="83562"/>
                </a:lnTo>
                <a:lnTo>
                  <a:pt x="1031173" y="74658"/>
                </a:lnTo>
                <a:lnTo>
                  <a:pt x="1077901" y="54278"/>
                </a:lnTo>
                <a:lnTo>
                  <a:pt x="1132720" y="47090"/>
                </a:lnTo>
                <a:lnTo>
                  <a:pt x="1157862" y="48613"/>
                </a:lnTo>
                <a:lnTo>
                  <a:pt x="1200693" y="60800"/>
                </a:lnTo>
                <a:lnTo>
                  <a:pt x="1232772" y="84582"/>
                </a:lnTo>
                <a:lnTo>
                  <a:pt x="1247924" y="112875"/>
                </a:lnTo>
                <a:lnTo>
                  <a:pt x="1125384" y="112875"/>
                </a:lnTo>
                <a:lnTo>
                  <a:pt x="1115223" y="113503"/>
                </a:lnTo>
                <a:lnTo>
                  <a:pt x="1079757" y="128441"/>
                </a:lnTo>
                <a:lnTo>
                  <a:pt x="1066151" y="142344"/>
                </a:lnTo>
                <a:lnTo>
                  <a:pt x="1060546" y="150737"/>
                </a:lnTo>
                <a:close/>
              </a:path>
              <a:path w="2204084" h="460375">
                <a:moveTo>
                  <a:pt x="1253643" y="326557"/>
                </a:moveTo>
                <a:lnTo>
                  <a:pt x="1120414" y="326557"/>
                </a:lnTo>
                <a:lnTo>
                  <a:pt x="1133341" y="325929"/>
                </a:lnTo>
                <a:lnTo>
                  <a:pt x="1144670" y="324043"/>
                </a:lnTo>
                <a:lnTo>
                  <a:pt x="1176290" y="296024"/>
                </a:lnTo>
                <a:lnTo>
                  <a:pt x="1177207" y="286802"/>
                </a:lnTo>
                <a:lnTo>
                  <a:pt x="1172519" y="268167"/>
                </a:lnTo>
                <a:lnTo>
                  <a:pt x="1158454" y="254857"/>
                </a:lnTo>
                <a:lnTo>
                  <a:pt x="1135012" y="246870"/>
                </a:lnTo>
                <a:lnTo>
                  <a:pt x="1102193" y="244208"/>
                </a:lnTo>
                <a:lnTo>
                  <a:pt x="1086575" y="244208"/>
                </a:lnTo>
                <a:lnTo>
                  <a:pt x="1086575" y="188598"/>
                </a:lnTo>
                <a:lnTo>
                  <a:pt x="1103140" y="188598"/>
                </a:lnTo>
                <a:lnTo>
                  <a:pt x="1117390" y="187926"/>
                </a:lnTo>
                <a:lnTo>
                  <a:pt x="1158535" y="171923"/>
                </a:lnTo>
                <a:lnTo>
                  <a:pt x="1168452" y="147897"/>
                </a:lnTo>
                <a:lnTo>
                  <a:pt x="1167697" y="140266"/>
                </a:lnTo>
                <a:lnTo>
                  <a:pt x="1134420" y="113467"/>
                </a:lnTo>
                <a:lnTo>
                  <a:pt x="1125384" y="112875"/>
                </a:lnTo>
                <a:lnTo>
                  <a:pt x="1247924" y="112875"/>
                </a:lnTo>
                <a:lnTo>
                  <a:pt x="1249218" y="116410"/>
                </a:lnTo>
                <a:lnTo>
                  <a:pt x="1251274" y="135119"/>
                </a:lnTo>
                <a:lnTo>
                  <a:pt x="1250165" y="148999"/>
                </a:lnTo>
                <a:lnTo>
                  <a:pt x="1233526" y="185404"/>
                </a:lnTo>
                <a:lnTo>
                  <a:pt x="1200915" y="209164"/>
                </a:lnTo>
                <a:lnTo>
                  <a:pt x="1187382" y="213209"/>
                </a:lnTo>
                <a:lnTo>
                  <a:pt x="1202172" y="217017"/>
                </a:lnTo>
                <a:lnTo>
                  <a:pt x="1238023" y="242906"/>
                </a:lnTo>
                <a:lnTo>
                  <a:pt x="1256436" y="284503"/>
                </a:lnTo>
                <a:lnTo>
                  <a:pt x="1257663" y="300527"/>
                </a:lnTo>
                <a:lnTo>
                  <a:pt x="1255363" y="321832"/>
                </a:lnTo>
                <a:lnTo>
                  <a:pt x="1253643" y="326557"/>
                </a:lnTo>
                <a:close/>
              </a:path>
              <a:path w="2204084" h="460375">
                <a:moveTo>
                  <a:pt x="1123964" y="397785"/>
                </a:moveTo>
                <a:lnTo>
                  <a:pt x="1087108" y="394694"/>
                </a:lnTo>
                <a:lnTo>
                  <a:pt x="1055340" y="385420"/>
                </a:lnTo>
                <a:lnTo>
                  <a:pt x="1028659" y="369965"/>
                </a:lnTo>
                <a:lnTo>
                  <a:pt x="1007066" y="348328"/>
                </a:lnTo>
                <a:lnTo>
                  <a:pt x="1047294" y="293665"/>
                </a:lnTo>
                <a:lnTo>
                  <a:pt x="1053417" y="300749"/>
                </a:lnTo>
                <a:lnTo>
                  <a:pt x="1060427" y="307094"/>
                </a:lnTo>
                <a:lnTo>
                  <a:pt x="1097165" y="324309"/>
                </a:lnTo>
                <a:lnTo>
                  <a:pt x="1120414" y="326557"/>
                </a:lnTo>
                <a:lnTo>
                  <a:pt x="1253643" y="326557"/>
                </a:lnTo>
                <a:lnTo>
                  <a:pt x="1248464" y="340785"/>
                </a:lnTo>
                <a:lnTo>
                  <a:pt x="1220866" y="371636"/>
                </a:lnTo>
                <a:lnTo>
                  <a:pt x="1178242" y="391248"/>
                </a:lnTo>
                <a:lnTo>
                  <a:pt x="1152560" y="396150"/>
                </a:lnTo>
                <a:lnTo>
                  <a:pt x="1123964" y="397785"/>
                </a:lnTo>
                <a:close/>
              </a:path>
              <a:path w="2204084" h="460375">
                <a:moveTo>
                  <a:pt x="1349317" y="460257"/>
                </a:moveTo>
                <a:lnTo>
                  <a:pt x="1315242" y="460257"/>
                </a:lnTo>
                <a:lnTo>
                  <a:pt x="1330386" y="393999"/>
                </a:lnTo>
                <a:lnTo>
                  <a:pt x="1306723" y="393999"/>
                </a:lnTo>
                <a:lnTo>
                  <a:pt x="1306723" y="315909"/>
                </a:lnTo>
                <a:lnTo>
                  <a:pt x="1372034" y="315909"/>
                </a:lnTo>
                <a:lnTo>
                  <a:pt x="1372034" y="393999"/>
                </a:lnTo>
                <a:lnTo>
                  <a:pt x="1349317" y="460257"/>
                </a:lnTo>
                <a:close/>
              </a:path>
              <a:path w="2204084" h="460375">
                <a:moveTo>
                  <a:pt x="1417118" y="165645"/>
                </a:moveTo>
                <a:lnTo>
                  <a:pt x="1417118" y="94417"/>
                </a:lnTo>
                <a:lnTo>
                  <a:pt x="1423586" y="94417"/>
                </a:lnTo>
                <a:lnTo>
                  <a:pt x="1430725" y="92879"/>
                </a:lnTo>
                <a:lnTo>
                  <a:pt x="1466417" y="74343"/>
                </a:lnTo>
                <a:lnTo>
                  <a:pt x="1496312" y="48668"/>
                </a:lnTo>
                <a:lnTo>
                  <a:pt x="1496628" y="48037"/>
                </a:lnTo>
                <a:lnTo>
                  <a:pt x="1575664" y="48037"/>
                </a:lnTo>
                <a:lnTo>
                  <a:pt x="1575664" y="123997"/>
                </a:lnTo>
                <a:lnTo>
                  <a:pt x="1496628" y="123997"/>
                </a:lnTo>
                <a:lnTo>
                  <a:pt x="1491163" y="130297"/>
                </a:lnTo>
                <a:lnTo>
                  <a:pt x="1449131" y="157392"/>
                </a:lnTo>
                <a:lnTo>
                  <a:pt x="1426828" y="164728"/>
                </a:lnTo>
                <a:lnTo>
                  <a:pt x="1417118" y="165645"/>
                </a:lnTo>
                <a:close/>
              </a:path>
              <a:path w="2204084" h="460375">
                <a:moveTo>
                  <a:pt x="1575664" y="325137"/>
                </a:moveTo>
                <a:lnTo>
                  <a:pt x="1496628" y="325137"/>
                </a:lnTo>
                <a:lnTo>
                  <a:pt x="1496628" y="123997"/>
                </a:lnTo>
                <a:lnTo>
                  <a:pt x="1575664" y="123997"/>
                </a:lnTo>
                <a:lnTo>
                  <a:pt x="1575664" y="325137"/>
                </a:lnTo>
                <a:close/>
              </a:path>
              <a:path w="2204084" h="460375">
                <a:moveTo>
                  <a:pt x="1637190" y="394945"/>
                </a:moveTo>
                <a:lnTo>
                  <a:pt x="1428240" y="394945"/>
                </a:lnTo>
                <a:lnTo>
                  <a:pt x="1428240" y="325137"/>
                </a:lnTo>
                <a:lnTo>
                  <a:pt x="1637190" y="325137"/>
                </a:lnTo>
                <a:lnTo>
                  <a:pt x="1637190" y="394945"/>
                </a:lnTo>
                <a:close/>
              </a:path>
              <a:path w="2204084" h="460375">
                <a:moveTo>
                  <a:pt x="1908903" y="183156"/>
                </a:moveTo>
                <a:lnTo>
                  <a:pt x="1745323" y="183156"/>
                </a:lnTo>
                <a:lnTo>
                  <a:pt x="1752947" y="172345"/>
                </a:lnTo>
                <a:lnTo>
                  <a:pt x="1783540" y="147897"/>
                </a:lnTo>
                <a:lnTo>
                  <a:pt x="1823982" y="136361"/>
                </a:lnTo>
                <a:lnTo>
                  <a:pt x="1839268" y="135592"/>
                </a:lnTo>
                <a:lnTo>
                  <a:pt x="1853399" y="136450"/>
                </a:lnTo>
                <a:lnTo>
                  <a:pt x="1894441" y="156697"/>
                </a:lnTo>
                <a:lnTo>
                  <a:pt x="1908903" y="183156"/>
                </a:lnTo>
                <a:close/>
              </a:path>
              <a:path w="2204084" h="460375">
                <a:moveTo>
                  <a:pt x="2070566" y="185049"/>
                </a:moveTo>
                <a:lnTo>
                  <a:pt x="1909548" y="185049"/>
                </a:lnTo>
                <a:lnTo>
                  <a:pt x="1917461" y="173890"/>
                </a:lnTo>
                <a:lnTo>
                  <a:pt x="1948120" y="148489"/>
                </a:lnTo>
                <a:lnTo>
                  <a:pt x="1987431" y="136398"/>
                </a:lnTo>
                <a:lnTo>
                  <a:pt x="2002073" y="135592"/>
                </a:lnTo>
                <a:lnTo>
                  <a:pt x="2035098" y="141626"/>
                </a:lnTo>
                <a:lnTo>
                  <a:pt x="2058688" y="159729"/>
                </a:lnTo>
                <a:lnTo>
                  <a:pt x="2070566" y="185049"/>
                </a:lnTo>
                <a:close/>
              </a:path>
              <a:path w="2204084" h="460375">
                <a:moveTo>
                  <a:pt x="1752895" y="394945"/>
                </a:moveTo>
                <a:lnTo>
                  <a:pt x="1675515" y="394945"/>
                </a:lnTo>
                <a:lnTo>
                  <a:pt x="1675515" y="140561"/>
                </a:lnTo>
                <a:lnTo>
                  <a:pt x="1745323" y="140561"/>
                </a:lnTo>
                <a:lnTo>
                  <a:pt x="1745323" y="183156"/>
                </a:lnTo>
                <a:lnTo>
                  <a:pt x="1908903" y="183156"/>
                </a:lnTo>
                <a:lnTo>
                  <a:pt x="1909548" y="185049"/>
                </a:lnTo>
                <a:lnTo>
                  <a:pt x="2070566" y="185049"/>
                </a:lnTo>
                <a:lnTo>
                  <a:pt x="2072842" y="189900"/>
                </a:lnTo>
                <a:lnTo>
                  <a:pt x="2074415" y="203980"/>
                </a:lnTo>
                <a:lnTo>
                  <a:pt x="1804718" y="203980"/>
                </a:lnTo>
                <a:lnTo>
                  <a:pt x="1796954" y="204778"/>
                </a:lnTo>
                <a:lnTo>
                  <a:pt x="1761414" y="231252"/>
                </a:lnTo>
                <a:lnTo>
                  <a:pt x="1752895" y="249177"/>
                </a:lnTo>
                <a:lnTo>
                  <a:pt x="1752895" y="394945"/>
                </a:lnTo>
                <a:close/>
              </a:path>
              <a:path w="2204084" h="460375">
                <a:moveTo>
                  <a:pt x="1915228" y="394945"/>
                </a:moveTo>
                <a:lnTo>
                  <a:pt x="1837848" y="394945"/>
                </a:lnTo>
                <a:lnTo>
                  <a:pt x="1837848" y="252017"/>
                </a:lnTo>
                <a:lnTo>
                  <a:pt x="1837286" y="240710"/>
                </a:lnTo>
                <a:lnTo>
                  <a:pt x="1818325" y="206967"/>
                </a:lnTo>
                <a:lnTo>
                  <a:pt x="1804718" y="203980"/>
                </a:lnTo>
                <a:lnTo>
                  <a:pt x="1967288" y="203980"/>
                </a:lnTo>
                <a:lnTo>
                  <a:pt x="1929759" y="223576"/>
                </a:lnTo>
                <a:lnTo>
                  <a:pt x="1915228" y="249177"/>
                </a:lnTo>
                <a:lnTo>
                  <a:pt x="1915228" y="394945"/>
                </a:lnTo>
                <a:close/>
              </a:path>
              <a:path w="2204084" h="460375">
                <a:moveTo>
                  <a:pt x="2077560" y="394945"/>
                </a:moveTo>
                <a:lnTo>
                  <a:pt x="2000180" y="394945"/>
                </a:lnTo>
                <a:lnTo>
                  <a:pt x="2000180" y="252017"/>
                </a:lnTo>
                <a:lnTo>
                  <a:pt x="1999625" y="240710"/>
                </a:lnTo>
                <a:lnTo>
                  <a:pt x="1980864" y="206967"/>
                </a:lnTo>
                <a:lnTo>
                  <a:pt x="1967288" y="203980"/>
                </a:lnTo>
                <a:lnTo>
                  <a:pt x="2074415" y="203980"/>
                </a:lnTo>
                <a:lnTo>
                  <a:pt x="2077461" y="231252"/>
                </a:lnTo>
                <a:lnTo>
                  <a:pt x="2077560" y="394945"/>
                </a:lnTo>
                <a:close/>
              </a:path>
              <a:path w="2204084" h="460375">
                <a:moveTo>
                  <a:pt x="2203602" y="111455"/>
                </a:moveTo>
                <a:lnTo>
                  <a:pt x="2126222" y="111455"/>
                </a:lnTo>
                <a:lnTo>
                  <a:pt x="2126222" y="41174"/>
                </a:lnTo>
                <a:lnTo>
                  <a:pt x="2203602" y="41174"/>
                </a:lnTo>
                <a:lnTo>
                  <a:pt x="2203602" y="111455"/>
                </a:lnTo>
                <a:close/>
              </a:path>
              <a:path w="2204084" h="460375">
                <a:moveTo>
                  <a:pt x="2203602" y="394945"/>
                </a:moveTo>
                <a:lnTo>
                  <a:pt x="2126222" y="394945"/>
                </a:lnTo>
                <a:lnTo>
                  <a:pt x="2126222" y="140561"/>
                </a:lnTo>
                <a:lnTo>
                  <a:pt x="2203602" y="140561"/>
                </a:lnTo>
                <a:lnTo>
                  <a:pt x="2203602" y="394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2A608159-6156-BFDA-5E8F-DB3A65DB5460}"/>
              </a:ext>
            </a:extLst>
          </p:cNvPr>
          <p:cNvGrpSpPr/>
          <p:nvPr/>
        </p:nvGrpSpPr>
        <p:grpSpPr>
          <a:xfrm>
            <a:off x="0" y="-386293"/>
            <a:ext cx="10692765" cy="6014085"/>
            <a:chOff x="0" y="772668"/>
            <a:chExt cx="10692765" cy="601408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108BD7A-CEF7-8DD9-8E6C-163A8B825E70}"/>
                </a:ext>
              </a:extLst>
            </p:cNvPr>
            <p:cNvSpPr/>
            <p:nvPr/>
          </p:nvSpPr>
          <p:spPr>
            <a:xfrm>
              <a:off x="938766" y="6476692"/>
              <a:ext cx="368300" cy="113664"/>
            </a:xfrm>
            <a:custGeom>
              <a:avLst/>
              <a:gdLst/>
              <a:ahLst/>
              <a:cxnLst/>
              <a:rect l="l" t="t" r="r" b="b"/>
              <a:pathLst>
                <a:path w="368300" h="113665">
                  <a:moveTo>
                    <a:pt x="15711" y="34308"/>
                  </a:moveTo>
                  <a:lnTo>
                    <a:pt x="151" y="17837"/>
                  </a:lnTo>
                  <a:lnTo>
                    <a:pt x="4250" y="13181"/>
                  </a:lnTo>
                  <a:lnTo>
                    <a:pt x="10170" y="9045"/>
                  </a:lnTo>
                  <a:lnTo>
                    <a:pt x="43947" y="0"/>
                  </a:lnTo>
                  <a:lnTo>
                    <a:pt x="52512" y="559"/>
                  </a:lnTo>
                  <a:lnTo>
                    <a:pt x="80434" y="22011"/>
                  </a:lnTo>
                  <a:lnTo>
                    <a:pt x="35977" y="22011"/>
                  </a:lnTo>
                  <a:lnTo>
                    <a:pt x="31524" y="23213"/>
                  </a:lnTo>
                  <a:lnTo>
                    <a:pt x="22821" y="28020"/>
                  </a:lnTo>
                  <a:lnTo>
                    <a:pt x="19001" y="30917"/>
                  </a:lnTo>
                  <a:lnTo>
                    <a:pt x="15711" y="34308"/>
                  </a:lnTo>
                  <a:close/>
                </a:path>
                <a:path w="368300" h="113665">
                  <a:moveTo>
                    <a:pt x="82354" y="111577"/>
                  </a:moveTo>
                  <a:lnTo>
                    <a:pt x="0" y="111577"/>
                  </a:lnTo>
                  <a:lnTo>
                    <a:pt x="284" y="102335"/>
                  </a:lnTo>
                  <a:lnTo>
                    <a:pt x="22087" y="63530"/>
                  </a:lnTo>
                  <a:lnTo>
                    <a:pt x="23959" y="62366"/>
                  </a:lnTo>
                  <a:lnTo>
                    <a:pt x="26730" y="60810"/>
                  </a:lnTo>
                  <a:lnTo>
                    <a:pt x="34067" y="56914"/>
                  </a:lnTo>
                  <a:lnTo>
                    <a:pt x="37027" y="55269"/>
                  </a:lnTo>
                  <a:lnTo>
                    <a:pt x="53966" y="37445"/>
                  </a:lnTo>
                  <a:lnTo>
                    <a:pt x="53966" y="30563"/>
                  </a:lnTo>
                  <a:lnTo>
                    <a:pt x="52739" y="27451"/>
                  </a:lnTo>
                  <a:lnTo>
                    <a:pt x="47831" y="23099"/>
                  </a:lnTo>
                  <a:lnTo>
                    <a:pt x="44580" y="22011"/>
                  </a:lnTo>
                  <a:lnTo>
                    <a:pt x="80434" y="22011"/>
                  </a:lnTo>
                  <a:lnTo>
                    <a:pt x="81574" y="25892"/>
                  </a:lnTo>
                  <a:lnTo>
                    <a:pt x="82202" y="33093"/>
                  </a:lnTo>
                  <a:lnTo>
                    <a:pt x="82202" y="36483"/>
                  </a:lnTo>
                  <a:lnTo>
                    <a:pt x="57534" y="68236"/>
                  </a:lnTo>
                  <a:lnTo>
                    <a:pt x="48780" y="73195"/>
                  </a:lnTo>
                  <a:lnTo>
                    <a:pt x="42657" y="77091"/>
                  </a:lnTo>
                  <a:lnTo>
                    <a:pt x="35674" y="82759"/>
                  </a:lnTo>
                  <a:lnTo>
                    <a:pt x="32916" y="85846"/>
                  </a:lnTo>
                  <a:lnTo>
                    <a:pt x="30892" y="89185"/>
                  </a:lnTo>
                  <a:lnTo>
                    <a:pt x="82354" y="89185"/>
                  </a:lnTo>
                  <a:lnTo>
                    <a:pt x="82354" y="111577"/>
                  </a:lnTo>
                  <a:close/>
                </a:path>
                <a:path w="368300" h="113665">
                  <a:moveTo>
                    <a:pt x="145183" y="113095"/>
                  </a:moveTo>
                  <a:lnTo>
                    <a:pt x="139971" y="113095"/>
                  </a:lnTo>
                  <a:lnTo>
                    <a:pt x="135050" y="112285"/>
                  </a:lnTo>
                  <a:lnTo>
                    <a:pt x="103614" y="86870"/>
                  </a:lnTo>
                  <a:lnTo>
                    <a:pt x="96378" y="61354"/>
                  </a:lnTo>
                  <a:lnTo>
                    <a:pt x="96378" y="51841"/>
                  </a:lnTo>
                  <a:lnTo>
                    <a:pt x="118820" y="9589"/>
                  </a:lnTo>
                  <a:lnTo>
                    <a:pt x="139364" y="1214"/>
                  </a:lnTo>
                  <a:lnTo>
                    <a:pt x="151407" y="1214"/>
                  </a:lnTo>
                  <a:lnTo>
                    <a:pt x="183438" y="22176"/>
                  </a:lnTo>
                  <a:lnTo>
                    <a:pt x="184408" y="23909"/>
                  </a:lnTo>
                  <a:lnTo>
                    <a:pt x="141287" y="23909"/>
                  </a:lnTo>
                  <a:lnTo>
                    <a:pt x="137796" y="24972"/>
                  </a:lnTo>
                  <a:lnTo>
                    <a:pt x="122221" y="53157"/>
                  </a:lnTo>
                  <a:lnTo>
                    <a:pt x="122254" y="61354"/>
                  </a:lnTo>
                  <a:lnTo>
                    <a:pt x="141388" y="90400"/>
                  </a:lnTo>
                  <a:lnTo>
                    <a:pt x="184388" y="90400"/>
                  </a:lnTo>
                  <a:lnTo>
                    <a:pt x="182730" y="93183"/>
                  </a:lnTo>
                  <a:lnTo>
                    <a:pt x="151053" y="113044"/>
                  </a:lnTo>
                  <a:lnTo>
                    <a:pt x="145183" y="113095"/>
                  </a:lnTo>
                  <a:close/>
                </a:path>
                <a:path w="368300" h="113665">
                  <a:moveTo>
                    <a:pt x="184388" y="90400"/>
                  </a:moveTo>
                  <a:lnTo>
                    <a:pt x="149130" y="90400"/>
                  </a:lnTo>
                  <a:lnTo>
                    <a:pt x="152660" y="89337"/>
                  </a:lnTo>
                  <a:lnTo>
                    <a:pt x="158884" y="85087"/>
                  </a:lnTo>
                  <a:lnTo>
                    <a:pt x="168222" y="52246"/>
                  </a:lnTo>
                  <a:lnTo>
                    <a:pt x="167853" y="49235"/>
                  </a:lnTo>
                  <a:lnTo>
                    <a:pt x="148928" y="23909"/>
                  </a:lnTo>
                  <a:lnTo>
                    <a:pt x="184408" y="23909"/>
                  </a:lnTo>
                  <a:lnTo>
                    <a:pt x="194141" y="62518"/>
                  </a:lnTo>
                  <a:lnTo>
                    <a:pt x="193420" y="67882"/>
                  </a:lnTo>
                  <a:lnTo>
                    <a:pt x="190535" y="78610"/>
                  </a:lnTo>
                  <a:lnTo>
                    <a:pt x="188397" y="83670"/>
                  </a:lnTo>
                  <a:lnTo>
                    <a:pt x="184388" y="90400"/>
                  </a:lnTo>
                  <a:close/>
                </a:path>
                <a:path w="368300" h="113665">
                  <a:moveTo>
                    <a:pt x="209595" y="38027"/>
                  </a:moveTo>
                  <a:lnTo>
                    <a:pt x="205648" y="38027"/>
                  </a:lnTo>
                  <a:lnTo>
                    <a:pt x="205648" y="15180"/>
                  </a:lnTo>
                  <a:lnTo>
                    <a:pt x="207722" y="15180"/>
                  </a:lnTo>
                  <a:lnTo>
                    <a:pt x="210012" y="14687"/>
                  </a:lnTo>
                  <a:lnTo>
                    <a:pt x="231151" y="303"/>
                  </a:lnTo>
                  <a:lnTo>
                    <a:pt x="256502" y="303"/>
                  </a:lnTo>
                  <a:lnTo>
                    <a:pt x="256502" y="24668"/>
                  </a:lnTo>
                  <a:lnTo>
                    <a:pt x="231151" y="24668"/>
                  </a:lnTo>
                  <a:lnTo>
                    <a:pt x="229279" y="27299"/>
                  </a:lnTo>
                  <a:lnTo>
                    <a:pt x="225547" y="30184"/>
                  </a:lnTo>
                  <a:lnTo>
                    <a:pt x="214364" y="36458"/>
                  </a:lnTo>
                  <a:lnTo>
                    <a:pt x="209595" y="38027"/>
                  </a:lnTo>
                  <a:close/>
                </a:path>
                <a:path w="368300" h="113665">
                  <a:moveTo>
                    <a:pt x="256502" y="89185"/>
                  </a:moveTo>
                  <a:lnTo>
                    <a:pt x="231151" y="89185"/>
                  </a:lnTo>
                  <a:lnTo>
                    <a:pt x="231151" y="24668"/>
                  </a:lnTo>
                  <a:lnTo>
                    <a:pt x="256502" y="24668"/>
                  </a:lnTo>
                  <a:lnTo>
                    <a:pt x="256502" y="89185"/>
                  </a:lnTo>
                  <a:close/>
                </a:path>
                <a:path w="368300" h="113665">
                  <a:moveTo>
                    <a:pt x="276237" y="111577"/>
                  </a:moveTo>
                  <a:lnTo>
                    <a:pt x="209215" y="111577"/>
                  </a:lnTo>
                  <a:lnTo>
                    <a:pt x="209215" y="89185"/>
                  </a:lnTo>
                  <a:lnTo>
                    <a:pt x="276237" y="89185"/>
                  </a:lnTo>
                  <a:lnTo>
                    <a:pt x="276237" y="111577"/>
                  </a:lnTo>
                  <a:close/>
                </a:path>
                <a:path w="368300" h="113665">
                  <a:moveTo>
                    <a:pt x="334578" y="112943"/>
                  </a:moveTo>
                  <a:lnTo>
                    <a:pt x="319701" y="112943"/>
                  </a:lnTo>
                  <a:lnTo>
                    <a:pt x="312921" y="111475"/>
                  </a:lnTo>
                  <a:lnTo>
                    <a:pt x="300574" y="105606"/>
                  </a:lnTo>
                  <a:lnTo>
                    <a:pt x="295627" y="101393"/>
                  </a:lnTo>
                  <a:lnTo>
                    <a:pt x="288185" y="90400"/>
                  </a:lnTo>
                  <a:lnTo>
                    <a:pt x="286329" y="84176"/>
                  </a:lnTo>
                  <a:lnTo>
                    <a:pt x="286329" y="71778"/>
                  </a:lnTo>
                  <a:lnTo>
                    <a:pt x="287835" y="66984"/>
                  </a:lnTo>
                  <a:lnTo>
                    <a:pt x="293856" y="58634"/>
                  </a:lnTo>
                  <a:lnTo>
                    <a:pt x="297487" y="55257"/>
                  </a:lnTo>
                  <a:lnTo>
                    <a:pt x="301738" y="52676"/>
                  </a:lnTo>
                  <a:lnTo>
                    <a:pt x="298246" y="50753"/>
                  </a:lnTo>
                  <a:lnTo>
                    <a:pt x="295349" y="47970"/>
                  </a:lnTo>
                  <a:lnTo>
                    <a:pt x="290744" y="40683"/>
                  </a:lnTo>
                  <a:lnTo>
                    <a:pt x="289593" y="36888"/>
                  </a:lnTo>
                  <a:lnTo>
                    <a:pt x="289593" y="28994"/>
                  </a:lnTo>
                  <a:lnTo>
                    <a:pt x="320182" y="1644"/>
                  </a:lnTo>
                  <a:lnTo>
                    <a:pt x="323648" y="1214"/>
                  </a:lnTo>
                  <a:lnTo>
                    <a:pt x="331441" y="1214"/>
                  </a:lnTo>
                  <a:lnTo>
                    <a:pt x="363606" y="23150"/>
                  </a:lnTo>
                  <a:lnTo>
                    <a:pt x="323648" y="23150"/>
                  </a:lnTo>
                  <a:lnTo>
                    <a:pt x="320739" y="24124"/>
                  </a:lnTo>
                  <a:lnTo>
                    <a:pt x="315982" y="28020"/>
                  </a:lnTo>
                  <a:lnTo>
                    <a:pt x="314793" y="30462"/>
                  </a:lnTo>
                  <a:lnTo>
                    <a:pt x="314841" y="36888"/>
                  </a:lnTo>
                  <a:lnTo>
                    <a:pt x="316045" y="39444"/>
                  </a:lnTo>
                  <a:lnTo>
                    <a:pt x="321055" y="43289"/>
                  </a:lnTo>
                  <a:lnTo>
                    <a:pt x="323901" y="44251"/>
                  </a:lnTo>
                  <a:lnTo>
                    <a:pt x="361207" y="44251"/>
                  </a:lnTo>
                  <a:lnTo>
                    <a:pt x="358804" y="48046"/>
                  </a:lnTo>
                  <a:lnTo>
                    <a:pt x="355856" y="50854"/>
                  </a:lnTo>
                  <a:lnTo>
                    <a:pt x="352365" y="52676"/>
                  </a:lnTo>
                  <a:lnTo>
                    <a:pt x="356716" y="55257"/>
                  </a:lnTo>
                  <a:lnTo>
                    <a:pt x="360398" y="58736"/>
                  </a:lnTo>
                  <a:lnTo>
                    <a:pt x="363278" y="62923"/>
                  </a:lnTo>
                  <a:lnTo>
                    <a:pt x="322687" y="62923"/>
                  </a:lnTo>
                  <a:lnTo>
                    <a:pt x="318993" y="64201"/>
                  </a:lnTo>
                  <a:lnTo>
                    <a:pt x="313022" y="69311"/>
                  </a:lnTo>
                  <a:lnTo>
                    <a:pt x="311642" y="72385"/>
                  </a:lnTo>
                  <a:lnTo>
                    <a:pt x="311529" y="80684"/>
                  </a:lnTo>
                  <a:lnTo>
                    <a:pt x="313085" y="83948"/>
                  </a:lnTo>
                  <a:lnTo>
                    <a:pt x="319309" y="89109"/>
                  </a:lnTo>
                  <a:lnTo>
                    <a:pt x="322990" y="90400"/>
                  </a:lnTo>
                  <a:lnTo>
                    <a:pt x="366289" y="90400"/>
                  </a:lnTo>
                  <a:lnTo>
                    <a:pt x="366078" y="91096"/>
                  </a:lnTo>
                  <a:lnTo>
                    <a:pt x="358690" y="101773"/>
                  </a:lnTo>
                  <a:lnTo>
                    <a:pt x="353756" y="105859"/>
                  </a:lnTo>
                  <a:lnTo>
                    <a:pt x="341409" y="111526"/>
                  </a:lnTo>
                  <a:lnTo>
                    <a:pt x="334578" y="112943"/>
                  </a:lnTo>
                  <a:close/>
                </a:path>
                <a:path w="368300" h="113665">
                  <a:moveTo>
                    <a:pt x="361207" y="44251"/>
                  </a:moveTo>
                  <a:lnTo>
                    <a:pt x="330328" y="44251"/>
                  </a:lnTo>
                  <a:lnTo>
                    <a:pt x="333199" y="43277"/>
                  </a:lnTo>
                  <a:lnTo>
                    <a:pt x="338209" y="39380"/>
                  </a:lnTo>
                  <a:lnTo>
                    <a:pt x="339389" y="36888"/>
                  </a:lnTo>
                  <a:lnTo>
                    <a:pt x="339461" y="30462"/>
                  </a:lnTo>
                  <a:lnTo>
                    <a:pt x="338259" y="28020"/>
                  </a:lnTo>
                  <a:lnTo>
                    <a:pt x="333452" y="24124"/>
                  </a:lnTo>
                  <a:lnTo>
                    <a:pt x="330530" y="23150"/>
                  </a:lnTo>
                  <a:lnTo>
                    <a:pt x="363606" y="23150"/>
                  </a:lnTo>
                  <a:lnTo>
                    <a:pt x="364813" y="27729"/>
                  </a:lnTo>
                  <a:lnTo>
                    <a:pt x="364719" y="36888"/>
                  </a:lnTo>
                  <a:lnTo>
                    <a:pt x="363611" y="40456"/>
                  </a:lnTo>
                  <a:lnTo>
                    <a:pt x="361207" y="44251"/>
                  </a:lnTo>
                  <a:close/>
                </a:path>
                <a:path w="368300" h="113665">
                  <a:moveTo>
                    <a:pt x="366289" y="90400"/>
                  </a:moveTo>
                  <a:lnTo>
                    <a:pt x="331491" y="90400"/>
                  </a:lnTo>
                  <a:lnTo>
                    <a:pt x="335135" y="89071"/>
                  </a:lnTo>
                  <a:lnTo>
                    <a:pt x="341207" y="83758"/>
                  </a:lnTo>
                  <a:lnTo>
                    <a:pt x="342631" y="80684"/>
                  </a:lnTo>
                  <a:lnTo>
                    <a:pt x="342725" y="72385"/>
                  </a:lnTo>
                  <a:lnTo>
                    <a:pt x="341207" y="69058"/>
                  </a:lnTo>
                  <a:lnTo>
                    <a:pt x="335135" y="64150"/>
                  </a:lnTo>
                  <a:lnTo>
                    <a:pt x="331441" y="62923"/>
                  </a:lnTo>
                  <a:lnTo>
                    <a:pt x="363278" y="62923"/>
                  </a:lnTo>
                  <a:lnTo>
                    <a:pt x="366419" y="67490"/>
                  </a:lnTo>
                  <a:lnTo>
                    <a:pt x="367887" y="72385"/>
                  </a:lnTo>
                  <a:lnTo>
                    <a:pt x="367925" y="85011"/>
                  </a:lnTo>
                  <a:lnTo>
                    <a:pt x="366289" y="90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A3EF273-FE8E-7D98-E17B-8397E5578397}"/>
                </a:ext>
              </a:extLst>
            </p:cNvPr>
            <p:cNvSpPr/>
            <p:nvPr/>
          </p:nvSpPr>
          <p:spPr>
            <a:xfrm>
              <a:off x="1147572" y="1389888"/>
              <a:ext cx="3046730" cy="3009900"/>
            </a:xfrm>
            <a:custGeom>
              <a:avLst/>
              <a:gdLst/>
              <a:ahLst/>
              <a:cxnLst/>
              <a:rect l="l" t="t" r="r" b="b"/>
              <a:pathLst>
                <a:path w="3046729" h="3009900">
                  <a:moveTo>
                    <a:pt x="2880359" y="3009900"/>
                  </a:moveTo>
                  <a:lnTo>
                    <a:pt x="166116" y="3009900"/>
                  </a:lnTo>
                  <a:lnTo>
                    <a:pt x="122061" y="3004072"/>
                  </a:lnTo>
                  <a:lnTo>
                    <a:pt x="82408" y="2987660"/>
                  </a:lnTo>
                  <a:lnTo>
                    <a:pt x="48767" y="2962275"/>
                  </a:lnTo>
                  <a:lnTo>
                    <a:pt x="22747" y="2929523"/>
                  </a:lnTo>
                  <a:lnTo>
                    <a:pt x="5954" y="2891013"/>
                  </a:lnTo>
                  <a:lnTo>
                    <a:pt x="0" y="2848356"/>
                  </a:lnTo>
                  <a:lnTo>
                    <a:pt x="0" y="161543"/>
                  </a:lnTo>
                  <a:lnTo>
                    <a:pt x="5954" y="118356"/>
                  </a:lnTo>
                  <a:lnTo>
                    <a:pt x="22747" y="79699"/>
                  </a:lnTo>
                  <a:lnTo>
                    <a:pt x="48767" y="47053"/>
                  </a:lnTo>
                  <a:lnTo>
                    <a:pt x="82408" y="21900"/>
                  </a:lnTo>
                  <a:lnTo>
                    <a:pt x="122061" y="5722"/>
                  </a:lnTo>
                  <a:lnTo>
                    <a:pt x="166116" y="0"/>
                  </a:lnTo>
                  <a:lnTo>
                    <a:pt x="2880359" y="0"/>
                  </a:lnTo>
                  <a:lnTo>
                    <a:pt x="2924414" y="5722"/>
                  </a:lnTo>
                  <a:lnTo>
                    <a:pt x="2964067" y="21900"/>
                  </a:lnTo>
                  <a:lnTo>
                    <a:pt x="2997707" y="47053"/>
                  </a:lnTo>
                  <a:lnTo>
                    <a:pt x="3023728" y="79699"/>
                  </a:lnTo>
                  <a:lnTo>
                    <a:pt x="3040521" y="118356"/>
                  </a:lnTo>
                  <a:lnTo>
                    <a:pt x="3046475" y="161543"/>
                  </a:lnTo>
                  <a:lnTo>
                    <a:pt x="3046475" y="2848356"/>
                  </a:lnTo>
                  <a:lnTo>
                    <a:pt x="3040521" y="2891013"/>
                  </a:lnTo>
                  <a:lnTo>
                    <a:pt x="3023728" y="2929523"/>
                  </a:lnTo>
                  <a:lnTo>
                    <a:pt x="2997707" y="2962275"/>
                  </a:lnTo>
                  <a:lnTo>
                    <a:pt x="2964067" y="2987660"/>
                  </a:lnTo>
                  <a:lnTo>
                    <a:pt x="2924414" y="3004072"/>
                  </a:lnTo>
                  <a:lnTo>
                    <a:pt x="2880359" y="3009900"/>
                  </a:lnTo>
                  <a:close/>
                </a:path>
              </a:pathLst>
            </a:custGeom>
            <a:solidFill>
              <a:srgbClr val="16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1E9E0F2-B491-8E78-BB37-D4AEE342729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6264" y="1897717"/>
              <a:ext cx="3805303" cy="439676"/>
            </a:xfrm>
            <a:prstGeom prst="rect">
              <a:avLst/>
            </a:prstGeom>
          </p:spPr>
        </p:pic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3F70D7D5-D3BF-D30A-9AA2-B16C9BCBD1F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8718" y="2466249"/>
              <a:ext cx="3567779" cy="560405"/>
            </a:xfrm>
            <a:prstGeom prst="rect">
              <a:avLst/>
            </a:prstGeom>
          </p:spPr>
        </p:pic>
      </p:grpSp>
      <p:pic>
        <p:nvPicPr>
          <p:cNvPr id="23" name="object 7">
            <a:extLst>
              <a:ext uri="{FF2B5EF4-FFF2-40B4-BE49-F238E27FC236}">
                <a16:creationId xmlns:a16="http://schemas.microsoft.com/office/drawing/2014/main" id="{59E0F56B-40A3-15E1-0896-85E557DF1AE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0342" y="1979535"/>
            <a:ext cx="1728501" cy="191737"/>
          </a:xfrm>
          <a:prstGeom prst="rect">
            <a:avLst/>
          </a:prstGeom>
        </p:spPr>
      </p:pic>
      <p:pic>
        <p:nvPicPr>
          <p:cNvPr id="24" name="object 8">
            <a:extLst>
              <a:ext uri="{FF2B5EF4-FFF2-40B4-BE49-F238E27FC236}">
                <a16:creationId xmlns:a16="http://schemas.microsoft.com/office/drawing/2014/main" id="{1967AE67-733D-2F58-DD3D-4DB17797EEC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1114" y="2799227"/>
            <a:ext cx="3268191" cy="191737"/>
          </a:xfrm>
          <a:prstGeom prst="rect">
            <a:avLst/>
          </a:prstGeom>
        </p:spPr>
      </p:pic>
      <p:sp>
        <p:nvSpPr>
          <p:cNvPr id="25" name="object 9">
            <a:extLst>
              <a:ext uri="{FF2B5EF4-FFF2-40B4-BE49-F238E27FC236}">
                <a16:creationId xmlns:a16="http://schemas.microsoft.com/office/drawing/2014/main" id="{FF01C066-ABE9-4A04-C4BA-9C8C06967BE2}"/>
              </a:ext>
            </a:extLst>
          </p:cNvPr>
          <p:cNvSpPr txBox="1"/>
          <p:nvPr/>
        </p:nvSpPr>
        <p:spPr>
          <a:xfrm>
            <a:off x="5130342" y="1924306"/>
            <a:ext cx="6528420" cy="19059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96850" indent="1747520">
              <a:lnSpc>
                <a:spcPct val="112900"/>
              </a:lnSpc>
              <a:spcBef>
                <a:spcPts val="90"/>
              </a:spcBef>
            </a:pP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:</a:t>
            </a:r>
            <a:r>
              <a:rPr sz="1550" spc="2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equipes</a:t>
            </a:r>
            <a:r>
              <a:rPr sz="1550" spc="7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completas</a:t>
            </a:r>
            <a:r>
              <a:rPr sz="1550" spc="60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spc="-50" dirty="0">
                <a:solidFill>
                  <a:srgbClr val="131313"/>
                </a:solidFill>
                <a:latin typeface="Arial MT"/>
                <a:cs typeface="Arial MT"/>
              </a:rPr>
              <a:t>e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melhores</a:t>
            </a:r>
            <a:r>
              <a:rPr sz="1550" spc="7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resultados</a:t>
            </a:r>
            <a:r>
              <a:rPr sz="1550" spc="80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em</a:t>
            </a:r>
            <a:r>
              <a:rPr sz="1550" spc="7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spc="-10" dirty="0">
                <a:solidFill>
                  <a:srgbClr val="131313"/>
                </a:solidFill>
                <a:latin typeface="Arial MT"/>
                <a:cs typeface="Arial MT"/>
              </a:rPr>
              <a:t>saúde.</a:t>
            </a:r>
            <a:endParaRPr lang="pt-BR" sz="15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lang="pt-BR" sz="1550" dirty="0">
              <a:latin typeface="Arial MT"/>
              <a:cs typeface="Arial MT"/>
            </a:endParaRPr>
          </a:p>
          <a:p>
            <a:pPr marL="12700" marR="5080" indent="3326765">
              <a:lnSpc>
                <a:spcPct val="112900"/>
              </a:lnSpc>
            </a:pPr>
            <a:r>
              <a:rPr lang="pt-BR" sz="1550" spc="-10" dirty="0" err="1">
                <a:solidFill>
                  <a:srgbClr val="131313"/>
                </a:solidFill>
                <a:latin typeface="Arial MT"/>
                <a:cs typeface="Arial MT"/>
              </a:rPr>
              <a:t>at</a:t>
            </a:r>
            <a:r>
              <a:rPr sz="1550" spc="-10" dirty="0" err="1">
                <a:solidFill>
                  <a:srgbClr val="131313"/>
                </a:solidFill>
                <a:latin typeface="Arial MT"/>
                <a:cs typeface="Arial MT"/>
              </a:rPr>
              <a:t>uam</a:t>
            </a:r>
            <a:r>
              <a:rPr sz="1550" spc="-10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em</a:t>
            </a:r>
            <a:r>
              <a:rPr sz="1550" spc="8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municípios</a:t>
            </a:r>
            <a:r>
              <a:rPr sz="1550" spc="9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classificados</a:t>
            </a:r>
            <a:r>
              <a:rPr sz="1550" spc="7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como</a:t>
            </a:r>
            <a:r>
              <a:rPr sz="1550" spc="6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spc="-10" dirty="0" err="1">
                <a:solidFill>
                  <a:srgbClr val="131313"/>
                </a:solidFill>
                <a:latin typeface="Arial MT"/>
                <a:cs typeface="Arial MT"/>
              </a:rPr>
              <a:t>média</a:t>
            </a:r>
            <a:r>
              <a:rPr lang="pt-BR" sz="1550" spc="-10" dirty="0">
                <a:latin typeface="Arial MT"/>
                <a:cs typeface="Arial MT"/>
              </a:rPr>
              <a:t> / </a:t>
            </a:r>
            <a:r>
              <a:rPr sz="1550" dirty="0" err="1">
                <a:solidFill>
                  <a:srgbClr val="131313"/>
                </a:solidFill>
                <a:latin typeface="Arial MT"/>
                <a:cs typeface="Arial MT"/>
              </a:rPr>
              <a:t>alta</a:t>
            </a:r>
            <a:r>
              <a:rPr sz="1550" spc="60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e</a:t>
            </a:r>
            <a:r>
              <a:rPr sz="1550" spc="40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muito</a:t>
            </a:r>
            <a:r>
              <a:rPr sz="1550" spc="60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alta</a:t>
            </a:r>
            <a:r>
              <a:rPr sz="1550" spc="65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dirty="0">
                <a:solidFill>
                  <a:srgbClr val="131313"/>
                </a:solidFill>
                <a:latin typeface="Arial MT"/>
                <a:cs typeface="Arial MT"/>
              </a:rPr>
              <a:t>vulnerabilidade</a:t>
            </a:r>
            <a:r>
              <a:rPr sz="1550" spc="40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1550" spc="-10" dirty="0">
                <a:solidFill>
                  <a:srgbClr val="131313"/>
                </a:solidFill>
                <a:latin typeface="Arial MT"/>
                <a:cs typeface="Arial MT"/>
              </a:rPr>
              <a:t>social.</a:t>
            </a:r>
            <a:endParaRPr lang="pt-BR" sz="1550" spc="-10" dirty="0">
              <a:solidFill>
                <a:srgbClr val="131313"/>
              </a:solidFill>
              <a:latin typeface="Arial MT"/>
              <a:cs typeface="Arial MT"/>
            </a:endParaRPr>
          </a:p>
          <a:p>
            <a:pPr marL="12700" marR="5080" indent="3326765">
              <a:lnSpc>
                <a:spcPct val="112900"/>
              </a:lnSpc>
            </a:pPr>
            <a:endParaRPr lang="pt-BR" sz="1550" spc="-10" dirty="0">
              <a:solidFill>
                <a:srgbClr val="131313"/>
              </a:solidFill>
              <a:latin typeface="Arial MT"/>
              <a:cs typeface="Arial MT"/>
            </a:endParaRPr>
          </a:p>
          <a:p>
            <a:pPr marL="12700" marR="5080" indent="3326765">
              <a:lnSpc>
                <a:spcPct val="112900"/>
              </a:lnSpc>
            </a:pPr>
            <a:endParaRPr sz="1550" dirty="0">
              <a:latin typeface="Arial MT"/>
              <a:cs typeface="Arial MT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857DE1C3-5774-3E59-3B0B-9C2E8BB302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8278" y="1249915"/>
            <a:ext cx="2346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FFFFFF"/>
                </a:solidFill>
                <a:latin typeface="Arial MT"/>
                <a:cs typeface="Arial MT"/>
              </a:rPr>
              <a:t>médicos</a:t>
            </a:r>
            <a:r>
              <a:rPr sz="2400" b="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Arial MT"/>
                <a:cs typeface="Arial MT"/>
              </a:rPr>
              <a:t>atuando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777C818C-B207-FDC1-E405-88940A5D1589}"/>
              </a:ext>
            </a:extLst>
          </p:cNvPr>
          <p:cNvSpPr/>
          <p:nvPr/>
        </p:nvSpPr>
        <p:spPr>
          <a:xfrm>
            <a:off x="1443530" y="1765713"/>
            <a:ext cx="868044" cy="259715"/>
          </a:xfrm>
          <a:custGeom>
            <a:avLst/>
            <a:gdLst/>
            <a:ahLst/>
            <a:cxnLst/>
            <a:rect l="l" t="t" r="r" b="b"/>
            <a:pathLst>
              <a:path w="868044" h="259714">
                <a:moveTo>
                  <a:pt x="56243" y="156542"/>
                </a:moveTo>
                <a:lnTo>
                  <a:pt x="6791" y="156542"/>
                </a:lnTo>
                <a:lnTo>
                  <a:pt x="36393" y="2437"/>
                </a:lnTo>
                <a:lnTo>
                  <a:pt x="162288" y="2437"/>
                </a:lnTo>
                <a:lnTo>
                  <a:pt x="162288" y="54502"/>
                </a:lnTo>
                <a:lnTo>
                  <a:pt x="77661" y="54502"/>
                </a:lnTo>
                <a:lnTo>
                  <a:pt x="70174" y="97686"/>
                </a:lnTo>
                <a:lnTo>
                  <a:pt x="130349" y="97686"/>
                </a:lnTo>
                <a:lnTo>
                  <a:pt x="143150" y="104123"/>
                </a:lnTo>
                <a:lnTo>
                  <a:pt x="155758" y="114141"/>
                </a:lnTo>
                <a:lnTo>
                  <a:pt x="166081" y="126401"/>
                </a:lnTo>
                <a:lnTo>
                  <a:pt x="173304" y="139999"/>
                </a:lnTo>
                <a:lnTo>
                  <a:pt x="80737" y="139999"/>
                </a:lnTo>
                <a:lnTo>
                  <a:pt x="74701" y="141479"/>
                </a:lnTo>
                <a:lnTo>
                  <a:pt x="63557" y="147400"/>
                </a:lnTo>
                <a:lnTo>
                  <a:pt x="59261" y="151434"/>
                </a:lnTo>
                <a:lnTo>
                  <a:pt x="56243" y="156542"/>
                </a:lnTo>
                <a:close/>
              </a:path>
              <a:path w="868044" h="259714">
                <a:moveTo>
                  <a:pt x="130349" y="97686"/>
                </a:moveTo>
                <a:lnTo>
                  <a:pt x="70174" y="97686"/>
                </a:lnTo>
                <a:lnTo>
                  <a:pt x="74179" y="94867"/>
                </a:lnTo>
                <a:lnTo>
                  <a:pt x="79751" y="92854"/>
                </a:lnTo>
                <a:lnTo>
                  <a:pt x="86890" y="91646"/>
                </a:lnTo>
                <a:lnTo>
                  <a:pt x="95596" y="91243"/>
                </a:lnTo>
                <a:lnTo>
                  <a:pt x="113069" y="92674"/>
                </a:lnTo>
                <a:lnTo>
                  <a:pt x="128920" y="96968"/>
                </a:lnTo>
                <a:lnTo>
                  <a:pt x="130349" y="97686"/>
                </a:lnTo>
                <a:close/>
              </a:path>
              <a:path w="868044" h="259714">
                <a:moveTo>
                  <a:pt x="171603" y="209303"/>
                </a:moveTo>
                <a:lnTo>
                  <a:pt x="84104" y="209303"/>
                </a:lnTo>
                <a:lnTo>
                  <a:pt x="91902" y="208699"/>
                </a:lnTo>
                <a:lnTo>
                  <a:pt x="98927" y="206887"/>
                </a:lnTo>
                <a:lnTo>
                  <a:pt x="120845" y="174303"/>
                </a:lnTo>
                <a:lnTo>
                  <a:pt x="120252" y="167076"/>
                </a:lnTo>
                <a:lnTo>
                  <a:pt x="87238" y="139999"/>
                </a:lnTo>
                <a:lnTo>
                  <a:pt x="173304" y="139999"/>
                </a:lnTo>
                <a:lnTo>
                  <a:pt x="173454" y="140282"/>
                </a:lnTo>
                <a:lnTo>
                  <a:pt x="177878" y="155785"/>
                </a:lnTo>
                <a:lnTo>
                  <a:pt x="179353" y="172910"/>
                </a:lnTo>
                <a:lnTo>
                  <a:pt x="177671" y="191095"/>
                </a:lnTo>
                <a:lnTo>
                  <a:pt x="172627" y="207518"/>
                </a:lnTo>
                <a:lnTo>
                  <a:pt x="171603" y="209303"/>
                </a:lnTo>
                <a:close/>
              </a:path>
              <a:path w="868044" h="259714">
                <a:moveTo>
                  <a:pt x="83756" y="259104"/>
                </a:moveTo>
                <a:lnTo>
                  <a:pt x="45311" y="252884"/>
                </a:lnTo>
                <a:lnTo>
                  <a:pt x="6491" y="226514"/>
                </a:lnTo>
                <a:lnTo>
                  <a:pt x="0" y="217139"/>
                </a:lnTo>
                <a:lnTo>
                  <a:pt x="32039" y="181790"/>
                </a:lnTo>
                <a:lnTo>
                  <a:pt x="37258" y="187814"/>
                </a:lnTo>
                <a:lnTo>
                  <a:pt x="42988" y="193174"/>
                </a:lnTo>
                <a:lnTo>
                  <a:pt x="84104" y="209303"/>
                </a:lnTo>
                <a:lnTo>
                  <a:pt x="171603" y="209303"/>
                </a:lnTo>
                <a:lnTo>
                  <a:pt x="164220" y="222177"/>
                </a:lnTo>
                <a:lnTo>
                  <a:pt x="152450" y="235074"/>
                </a:lnTo>
                <a:lnTo>
                  <a:pt x="138068" y="245587"/>
                </a:lnTo>
                <a:lnTo>
                  <a:pt x="121825" y="253096"/>
                </a:lnTo>
                <a:lnTo>
                  <a:pt x="103721" y="257602"/>
                </a:lnTo>
                <a:lnTo>
                  <a:pt x="83756" y="259104"/>
                </a:lnTo>
                <a:close/>
              </a:path>
              <a:path w="868044" h="259714">
                <a:moveTo>
                  <a:pt x="240709" y="78706"/>
                </a:moveTo>
                <a:lnTo>
                  <a:pt x="205012" y="40920"/>
                </a:lnTo>
                <a:lnTo>
                  <a:pt x="212848" y="33133"/>
                </a:lnTo>
                <a:lnTo>
                  <a:pt x="222251" y="25792"/>
                </a:lnTo>
                <a:lnTo>
                  <a:pt x="259482" y="7003"/>
                </a:lnTo>
                <a:lnTo>
                  <a:pt x="305485" y="0"/>
                </a:lnTo>
                <a:lnTo>
                  <a:pt x="325134" y="1284"/>
                </a:lnTo>
                <a:lnTo>
                  <a:pt x="370174" y="20547"/>
                </a:lnTo>
                <a:lnTo>
                  <a:pt x="389190" y="50497"/>
                </a:lnTo>
                <a:lnTo>
                  <a:pt x="297649" y="50497"/>
                </a:lnTo>
                <a:lnTo>
                  <a:pt x="289857" y="51014"/>
                </a:lnTo>
                <a:lnTo>
                  <a:pt x="252941" y="67888"/>
                </a:lnTo>
                <a:lnTo>
                  <a:pt x="246596" y="73085"/>
                </a:lnTo>
                <a:lnTo>
                  <a:pt x="240709" y="78706"/>
                </a:lnTo>
                <a:close/>
              </a:path>
              <a:path w="868044" h="259714">
                <a:moveTo>
                  <a:pt x="393594" y="255969"/>
                </a:moveTo>
                <a:lnTo>
                  <a:pt x="204664" y="255969"/>
                </a:lnTo>
                <a:lnTo>
                  <a:pt x="205317" y="234769"/>
                </a:lnTo>
                <a:lnTo>
                  <a:pt x="215112" y="187363"/>
                </a:lnTo>
                <a:lnTo>
                  <a:pt x="241656" y="155138"/>
                </a:lnTo>
                <a:lnTo>
                  <a:pt x="282819" y="130567"/>
                </a:lnTo>
                <a:lnTo>
                  <a:pt x="289610" y="126795"/>
                </a:lnTo>
                <a:lnTo>
                  <a:pt x="321360" y="102649"/>
                </a:lnTo>
                <a:lnTo>
                  <a:pt x="328470" y="85903"/>
                </a:lnTo>
                <a:lnTo>
                  <a:pt x="328470" y="70116"/>
                </a:lnTo>
                <a:lnTo>
                  <a:pt x="325655" y="62976"/>
                </a:lnTo>
                <a:lnTo>
                  <a:pt x="314394" y="52993"/>
                </a:lnTo>
                <a:lnTo>
                  <a:pt x="306936" y="50497"/>
                </a:lnTo>
                <a:lnTo>
                  <a:pt x="297649" y="50497"/>
                </a:lnTo>
                <a:lnTo>
                  <a:pt x="389190" y="50497"/>
                </a:lnTo>
                <a:lnTo>
                  <a:pt x="391804" y="59399"/>
                </a:lnTo>
                <a:lnTo>
                  <a:pt x="393246" y="75920"/>
                </a:lnTo>
                <a:lnTo>
                  <a:pt x="393246" y="83698"/>
                </a:lnTo>
                <a:lnTo>
                  <a:pt x="379199" y="121339"/>
                </a:lnTo>
                <a:lnTo>
                  <a:pt x="349510" y="148387"/>
                </a:lnTo>
                <a:lnTo>
                  <a:pt x="322724" y="164617"/>
                </a:lnTo>
                <a:lnTo>
                  <a:pt x="311057" y="171778"/>
                </a:lnTo>
                <a:lnTo>
                  <a:pt x="279333" y="198964"/>
                </a:lnTo>
                <a:lnTo>
                  <a:pt x="275535" y="204601"/>
                </a:lnTo>
                <a:lnTo>
                  <a:pt x="393594" y="204601"/>
                </a:lnTo>
                <a:lnTo>
                  <a:pt x="393594" y="255969"/>
                </a:lnTo>
                <a:close/>
              </a:path>
              <a:path w="868044" h="259714">
                <a:moveTo>
                  <a:pt x="537731" y="259452"/>
                </a:moveTo>
                <a:lnTo>
                  <a:pt x="496136" y="250843"/>
                </a:lnTo>
                <a:lnTo>
                  <a:pt x="464336" y="228413"/>
                </a:lnTo>
                <a:lnTo>
                  <a:pt x="441574" y="196782"/>
                </a:lnTo>
                <a:lnTo>
                  <a:pt x="428988" y="160460"/>
                </a:lnTo>
                <a:lnTo>
                  <a:pt x="425766" y="131119"/>
                </a:lnTo>
                <a:lnTo>
                  <a:pt x="426071" y="121972"/>
                </a:lnTo>
                <a:lnTo>
                  <a:pt x="436758" y="76573"/>
                </a:lnTo>
                <a:lnTo>
                  <a:pt x="462023" y="37062"/>
                </a:lnTo>
                <a:lnTo>
                  <a:pt x="499684" y="10273"/>
                </a:lnTo>
                <a:lnTo>
                  <a:pt x="537731" y="2786"/>
                </a:lnTo>
                <a:lnTo>
                  <a:pt x="548266" y="3286"/>
                </a:lnTo>
                <a:lnTo>
                  <a:pt x="586743" y="15127"/>
                </a:lnTo>
                <a:lnTo>
                  <a:pt x="621466" y="46166"/>
                </a:lnTo>
                <a:lnTo>
                  <a:pt x="627410" y="54850"/>
                </a:lnTo>
                <a:lnTo>
                  <a:pt x="528793" y="54850"/>
                </a:lnTo>
                <a:lnTo>
                  <a:pt x="520783" y="57288"/>
                </a:lnTo>
                <a:lnTo>
                  <a:pt x="494253" y="87048"/>
                </a:lnTo>
                <a:lnTo>
                  <a:pt x="485161" y="124758"/>
                </a:lnTo>
                <a:lnTo>
                  <a:pt x="484970" y="131119"/>
                </a:lnTo>
                <a:lnTo>
                  <a:pt x="485225" y="137480"/>
                </a:lnTo>
                <a:lnTo>
                  <a:pt x="494863" y="176839"/>
                </a:lnTo>
                <a:lnTo>
                  <a:pt x="521218" y="205124"/>
                </a:lnTo>
                <a:lnTo>
                  <a:pt x="529025" y="207387"/>
                </a:lnTo>
                <a:lnTo>
                  <a:pt x="627468" y="207387"/>
                </a:lnTo>
                <a:lnTo>
                  <a:pt x="625275" y="210810"/>
                </a:lnTo>
                <a:lnTo>
                  <a:pt x="592930" y="243171"/>
                </a:lnTo>
                <a:lnTo>
                  <a:pt x="557408" y="257471"/>
                </a:lnTo>
                <a:lnTo>
                  <a:pt x="547700" y="258913"/>
                </a:lnTo>
                <a:lnTo>
                  <a:pt x="537731" y="259452"/>
                </a:lnTo>
                <a:close/>
              </a:path>
              <a:path w="868044" h="259714">
                <a:moveTo>
                  <a:pt x="627468" y="207387"/>
                </a:moveTo>
                <a:lnTo>
                  <a:pt x="546786" y="207387"/>
                </a:lnTo>
                <a:lnTo>
                  <a:pt x="554883" y="204950"/>
                </a:lnTo>
                <a:lnTo>
                  <a:pt x="569162" y="195198"/>
                </a:lnTo>
                <a:lnTo>
                  <a:pt x="587793" y="156629"/>
                </a:lnTo>
                <a:lnTo>
                  <a:pt x="590841" y="131119"/>
                </a:lnTo>
                <a:lnTo>
                  <a:pt x="590634" y="124273"/>
                </a:lnTo>
                <a:lnTo>
                  <a:pt x="580853" y="85399"/>
                </a:lnTo>
                <a:lnTo>
                  <a:pt x="554099" y="57114"/>
                </a:lnTo>
                <a:lnTo>
                  <a:pt x="546322" y="54850"/>
                </a:lnTo>
                <a:lnTo>
                  <a:pt x="627410" y="54850"/>
                </a:lnTo>
                <a:lnTo>
                  <a:pt x="645604" y="96554"/>
                </a:lnTo>
                <a:lnTo>
                  <a:pt x="650045" y="131119"/>
                </a:lnTo>
                <a:lnTo>
                  <a:pt x="649734" y="140348"/>
                </a:lnTo>
                <a:lnTo>
                  <a:pt x="638922" y="185969"/>
                </a:lnTo>
                <a:lnTo>
                  <a:pt x="630368" y="202860"/>
                </a:lnTo>
                <a:lnTo>
                  <a:pt x="627468" y="207387"/>
                </a:lnTo>
                <a:close/>
              </a:path>
              <a:path w="868044" h="259714">
                <a:moveTo>
                  <a:pt x="715009" y="78706"/>
                </a:moveTo>
                <a:lnTo>
                  <a:pt x="679312" y="40920"/>
                </a:lnTo>
                <a:lnTo>
                  <a:pt x="687148" y="33133"/>
                </a:lnTo>
                <a:lnTo>
                  <a:pt x="696551" y="25792"/>
                </a:lnTo>
                <a:lnTo>
                  <a:pt x="733782" y="7003"/>
                </a:lnTo>
                <a:lnTo>
                  <a:pt x="779785" y="0"/>
                </a:lnTo>
                <a:lnTo>
                  <a:pt x="799434" y="1284"/>
                </a:lnTo>
                <a:lnTo>
                  <a:pt x="844474" y="20547"/>
                </a:lnTo>
                <a:lnTo>
                  <a:pt x="863490" y="50497"/>
                </a:lnTo>
                <a:lnTo>
                  <a:pt x="771949" y="50497"/>
                </a:lnTo>
                <a:lnTo>
                  <a:pt x="764157" y="51014"/>
                </a:lnTo>
                <a:lnTo>
                  <a:pt x="727241" y="67888"/>
                </a:lnTo>
                <a:lnTo>
                  <a:pt x="720897" y="73085"/>
                </a:lnTo>
                <a:lnTo>
                  <a:pt x="715009" y="78706"/>
                </a:lnTo>
                <a:close/>
              </a:path>
              <a:path w="868044" h="259714">
                <a:moveTo>
                  <a:pt x="867894" y="255969"/>
                </a:moveTo>
                <a:lnTo>
                  <a:pt x="678964" y="255969"/>
                </a:lnTo>
                <a:lnTo>
                  <a:pt x="679617" y="234769"/>
                </a:lnTo>
                <a:lnTo>
                  <a:pt x="689412" y="187363"/>
                </a:lnTo>
                <a:lnTo>
                  <a:pt x="715956" y="155138"/>
                </a:lnTo>
                <a:lnTo>
                  <a:pt x="757119" y="130567"/>
                </a:lnTo>
                <a:lnTo>
                  <a:pt x="763910" y="126795"/>
                </a:lnTo>
                <a:lnTo>
                  <a:pt x="795660" y="102649"/>
                </a:lnTo>
                <a:lnTo>
                  <a:pt x="802770" y="85903"/>
                </a:lnTo>
                <a:lnTo>
                  <a:pt x="802770" y="70116"/>
                </a:lnTo>
                <a:lnTo>
                  <a:pt x="799955" y="62976"/>
                </a:lnTo>
                <a:lnTo>
                  <a:pt x="788694" y="52993"/>
                </a:lnTo>
                <a:lnTo>
                  <a:pt x="781236" y="50497"/>
                </a:lnTo>
                <a:lnTo>
                  <a:pt x="771949" y="50497"/>
                </a:lnTo>
                <a:lnTo>
                  <a:pt x="863490" y="50497"/>
                </a:lnTo>
                <a:lnTo>
                  <a:pt x="866104" y="59399"/>
                </a:lnTo>
                <a:lnTo>
                  <a:pt x="867546" y="75920"/>
                </a:lnTo>
                <a:lnTo>
                  <a:pt x="867546" y="83698"/>
                </a:lnTo>
                <a:lnTo>
                  <a:pt x="853499" y="121339"/>
                </a:lnTo>
                <a:lnTo>
                  <a:pt x="823811" y="148387"/>
                </a:lnTo>
                <a:lnTo>
                  <a:pt x="797024" y="164617"/>
                </a:lnTo>
                <a:lnTo>
                  <a:pt x="785357" y="171778"/>
                </a:lnTo>
                <a:lnTo>
                  <a:pt x="753633" y="198964"/>
                </a:lnTo>
                <a:lnTo>
                  <a:pt x="749835" y="204601"/>
                </a:lnTo>
                <a:lnTo>
                  <a:pt x="867894" y="204601"/>
                </a:lnTo>
                <a:lnTo>
                  <a:pt x="867894" y="255969"/>
                </a:lnTo>
                <a:close/>
              </a:path>
            </a:pathLst>
          </a:custGeom>
          <a:solidFill>
            <a:srgbClr val="FB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E8E245FF-97B0-BB74-5DDE-B6F96321C404}"/>
              </a:ext>
            </a:extLst>
          </p:cNvPr>
          <p:cNvSpPr txBox="1"/>
          <p:nvPr/>
        </p:nvSpPr>
        <p:spPr>
          <a:xfrm>
            <a:off x="1418278" y="1704137"/>
            <a:ext cx="2447290" cy="75438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967740">
              <a:lnSpc>
                <a:spcPts val="2860"/>
              </a:lnSpc>
              <a:spcBef>
                <a:spcPts val="210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municípios brasileiros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593098E7-C77A-9C54-5BF2-1134EA59C691}"/>
              </a:ext>
            </a:extLst>
          </p:cNvPr>
          <p:cNvSpPr/>
          <p:nvPr/>
        </p:nvSpPr>
        <p:spPr>
          <a:xfrm>
            <a:off x="1493784" y="2671567"/>
            <a:ext cx="1078230" cy="221615"/>
          </a:xfrm>
          <a:custGeom>
            <a:avLst/>
            <a:gdLst/>
            <a:ahLst/>
            <a:cxnLst/>
            <a:rect l="l" t="t" r="r" b="b"/>
            <a:pathLst>
              <a:path w="1078230" h="221614">
                <a:moveTo>
                  <a:pt x="33635" y="65186"/>
                </a:moveTo>
                <a:lnTo>
                  <a:pt x="2232" y="29170"/>
                </a:lnTo>
                <a:lnTo>
                  <a:pt x="7994" y="22938"/>
                </a:lnTo>
                <a:lnTo>
                  <a:pt x="15161" y="17338"/>
                </a:lnTo>
                <a:lnTo>
                  <a:pt x="55717" y="2009"/>
                </a:lnTo>
                <a:lnTo>
                  <a:pt x="79027" y="0"/>
                </a:lnTo>
                <a:lnTo>
                  <a:pt x="94840" y="958"/>
                </a:lnTo>
                <a:lnTo>
                  <a:pt x="132903" y="15329"/>
                </a:lnTo>
                <a:lnTo>
                  <a:pt x="151483" y="41374"/>
                </a:lnTo>
                <a:lnTo>
                  <a:pt x="65682" y="41374"/>
                </a:lnTo>
                <a:lnTo>
                  <a:pt x="57794" y="43482"/>
                </a:lnTo>
                <a:lnTo>
                  <a:pt x="43705" y="51916"/>
                </a:lnTo>
                <a:lnTo>
                  <a:pt x="38000" y="57745"/>
                </a:lnTo>
                <a:lnTo>
                  <a:pt x="33635" y="65186"/>
                </a:lnTo>
                <a:close/>
              </a:path>
              <a:path w="1078230" h="221614">
                <a:moveTo>
                  <a:pt x="155080" y="175765"/>
                </a:moveTo>
                <a:lnTo>
                  <a:pt x="71288" y="175765"/>
                </a:lnTo>
                <a:lnTo>
                  <a:pt x="79418" y="175370"/>
                </a:lnTo>
                <a:lnTo>
                  <a:pt x="86543" y="174184"/>
                </a:lnTo>
                <a:lnTo>
                  <a:pt x="107007" y="150762"/>
                </a:lnTo>
                <a:lnTo>
                  <a:pt x="104058" y="139042"/>
                </a:lnTo>
                <a:lnTo>
                  <a:pt x="95212" y="130670"/>
                </a:lnTo>
                <a:lnTo>
                  <a:pt x="80469" y="125647"/>
                </a:lnTo>
                <a:lnTo>
                  <a:pt x="59828" y="123973"/>
                </a:lnTo>
                <a:lnTo>
                  <a:pt x="50006" y="123973"/>
                </a:lnTo>
                <a:lnTo>
                  <a:pt x="50006" y="88998"/>
                </a:lnTo>
                <a:lnTo>
                  <a:pt x="60424" y="88998"/>
                </a:lnTo>
                <a:lnTo>
                  <a:pt x="69386" y="88575"/>
                </a:lnTo>
                <a:lnTo>
                  <a:pt x="101500" y="71437"/>
                </a:lnTo>
                <a:lnTo>
                  <a:pt x="101500" y="56653"/>
                </a:lnTo>
                <a:lnTo>
                  <a:pt x="98970" y="51295"/>
                </a:lnTo>
                <a:lnTo>
                  <a:pt x="88850" y="43358"/>
                </a:lnTo>
                <a:lnTo>
                  <a:pt x="82351" y="41374"/>
                </a:lnTo>
                <a:lnTo>
                  <a:pt x="151483" y="41374"/>
                </a:lnTo>
                <a:lnTo>
                  <a:pt x="152297" y="43597"/>
                </a:lnTo>
                <a:lnTo>
                  <a:pt x="153590" y="55363"/>
                </a:lnTo>
                <a:lnTo>
                  <a:pt x="152892" y="64093"/>
                </a:lnTo>
                <a:lnTo>
                  <a:pt x="129591" y="98170"/>
                </a:lnTo>
                <a:lnTo>
                  <a:pt x="113406" y="104477"/>
                </a:lnTo>
                <a:lnTo>
                  <a:pt x="122708" y="106872"/>
                </a:lnTo>
                <a:lnTo>
                  <a:pt x="154520" y="139916"/>
                </a:lnTo>
                <a:lnTo>
                  <a:pt x="157608" y="159394"/>
                </a:lnTo>
                <a:lnTo>
                  <a:pt x="156162" y="172793"/>
                </a:lnTo>
                <a:lnTo>
                  <a:pt x="155080" y="175765"/>
                </a:lnTo>
                <a:close/>
              </a:path>
              <a:path w="1078230" h="221614">
                <a:moveTo>
                  <a:pt x="73520" y="220562"/>
                </a:moveTo>
                <a:lnTo>
                  <a:pt x="50340" y="218618"/>
                </a:lnTo>
                <a:lnTo>
                  <a:pt x="30360" y="212786"/>
                </a:lnTo>
                <a:lnTo>
                  <a:pt x="13580" y="203066"/>
                </a:lnTo>
                <a:lnTo>
                  <a:pt x="0" y="189457"/>
                </a:lnTo>
                <a:lnTo>
                  <a:pt x="25300" y="155078"/>
                </a:lnTo>
                <a:lnTo>
                  <a:pt x="30063" y="161329"/>
                </a:lnTo>
                <a:lnTo>
                  <a:pt x="36313" y="166339"/>
                </a:lnTo>
                <a:lnTo>
                  <a:pt x="71288" y="175765"/>
                </a:lnTo>
                <a:lnTo>
                  <a:pt x="155080" y="175765"/>
                </a:lnTo>
                <a:lnTo>
                  <a:pt x="151822" y="184713"/>
                </a:lnTo>
                <a:lnTo>
                  <a:pt x="121978" y="211312"/>
                </a:lnTo>
                <a:lnTo>
                  <a:pt x="91505" y="219534"/>
                </a:lnTo>
                <a:lnTo>
                  <a:pt x="73520" y="220562"/>
                </a:lnTo>
                <a:close/>
              </a:path>
              <a:path w="1078230" h="221614">
                <a:moveTo>
                  <a:pt x="337517" y="173086"/>
                </a:moveTo>
                <a:lnTo>
                  <a:pt x="176783" y="173086"/>
                </a:lnTo>
                <a:lnTo>
                  <a:pt x="176783" y="129480"/>
                </a:lnTo>
                <a:lnTo>
                  <a:pt x="277391" y="2083"/>
                </a:lnTo>
                <a:lnTo>
                  <a:pt x="310579" y="2083"/>
                </a:lnTo>
                <a:lnTo>
                  <a:pt x="310579" y="75158"/>
                </a:lnTo>
                <a:lnTo>
                  <a:pt x="267419" y="75158"/>
                </a:lnTo>
                <a:lnTo>
                  <a:pt x="225301" y="129480"/>
                </a:lnTo>
                <a:lnTo>
                  <a:pt x="337517" y="129480"/>
                </a:lnTo>
                <a:lnTo>
                  <a:pt x="337517" y="173086"/>
                </a:lnTo>
                <a:close/>
              </a:path>
              <a:path w="1078230" h="221614">
                <a:moveTo>
                  <a:pt x="310579" y="129480"/>
                </a:moveTo>
                <a:lnTo>
                  <a:pt x="267419" y="129480"/>
                </a:lnTo>
                <a:lnTo>
                  <a:pt x="267419" y="75158"/>
                </a:lnTo>
                <a:lnTo>
                  <a:pt x="310579" y="75158"/>
                </a:lnTo>
                <a:lnTo>
                  <a:pt x="310579" y="129480"/>
                </a:lnTo>
                <a:close/>
              </a:path>
              <a:path w="1078230" h="221614">
                <a:moveTo>
                  <a:pt x="310579" y="218479"/>
                </a:moveTo>
                <a:lnTo>
                  <a:pt x="261913" y="218479"/>
                </a:lnTo>
                <a:lnTo>
                  <a:pt x="261913" y="173086"/>
                </a:lnTo>
                <a:lnTo>
                  <a:pt x="310579" y="173086"/>
                </a:lnTo>
                <a:lnTo>
                  <a:pt x="310579" y="218479"/>
                </a:lnTo>
                <a:close/>
              </a:path>
              <a:path w="1078230" h="221614">
                <a:moveTo>
                  <a:pt x="520331" y="218776"/>
                </a:moveTo>
                <a:lnTo>
                  <a:pt x="439518" y="218776"/>
                </a:lnTo>
                <a:lnTo>
                  <a:pt x="439518" y="2381"/>
                </a:lnTo>
                <a:lnTo>
                  <a:pt x="520331" y="2381"/>
                </a:lnTo>
                <a:lnTo>
                  <a:pt x="533023" y="2906"/>
                </a:lnTo>
                <a:lnTo>
                  <a:pt x="577048" y="15394"/>
                </a:lnTo>
                <a:lnTo>
                  <a:pt x="607372" y="41699"/>
                </a:lnTo>
                <a:lnTo>
                  <a:pt x="610387" y="46285"/>
                </a:lnTo>
                <a:lnTo>
                  <a:pt x="489524" y="46285"/>
                </a:lnTo>
                <a:lnTo>
                  <a:pt x="489524" y="174872"/>
                </a:lnTo>
                <a:lnTo>
                  <a:pt x="610128" y="174872"/>
                </a:lnTo>
                <a:lnTo>
                  <a:pt x="598689" y="189085"/>
                </a:lnTo>
                <a:lnTo>
                  <a:pt x="582713" y="202075"/>
                </a:lnTo>
                <a:lnTo>
                  <a:pt x="564328" y="211353"/>
                </a:lnTo>
                <a:lnTo>
                  <a:pt x="543534" y="216921"/>
                </a:lnTo>
                <a:lnTo>
                  <a:pt x="520331" y="218776"/>
                </a:lnTo>
                <a:close/>
              </a:path>
              <a:path w="1078230" h="221614">
                <a:moveTo>
                  <a:pt x="610128" y="174872"/>
                </a:moveTo>
                <a:lnTo>
                  <a:pt x="520331" y="174872"/>
                </a:lnTo>
                <a:lnTo>
                  <a:pt x="532995" y="173751"/>
                </a:lnTo>
                <a:lnTo>
                  <a:pt x="544199" y="170389"/>
                </a:lnTo>
                <a:lnTo>
                  <a:pt x="573556" y="136307"/>
                </a:lnTo>
                <a:lnTo>
                  <a:pt x="577332" y="110281"/>
                </a:lnTo>
                <a:lnTo>
                  <a:pt x="576383" y="96491"/>
                </a:lnTo>
                <a:lnTo>
                  <a:pt x="553845" y="56122"/>
                </a:lnTo>
                <a:lnTo>
                  <a:pt x="520331" y="46285"/>
                </a:lnTo>
                <a:lnTo>
                  <a:pt x="610387" y="46285"/>
                </a:lnTo>
                <a:lnTo>
                  <a:pt x="626501" y="88459"/>
                </a:lnTo>
                <a:lnTo>
                  <a:pt x="628231" y="110281"/>
                </a:lnTo>
                <a:lnTo>
                  <a:pt x="626385" y="133624"/>
                </a:lnTo>
                <a:lnTo>
                  <a:pt x="620846" y="154539"/>
                </a:lnTo>
                <a:lnTo>
                  <a:pt x="611614" y="173026"/>
                </a:lnTo>
                <a:lnTo>
                  <a:pt x="610128" y="174872"/>
                </a:lnTo>
                <a:close/>
              </a:path>
              <a:path w="1078230" h="221614">
                <a:moveTo>
                  <a:pt x="814271" y="176063"/>
                </a:moveTo>
                <a:lnTo>
                  <a:pt x="737108" y="176063"/>
                </a:lnTo>
                <a:lnTo>
                  <a:pt x="748698" y="175058"/>
                </a:lnTo>
                <a:lnTo>
                  <a:pt x="756976" y="172044"/>
                </a:lnTo>
                <a:lnTo>
                  <a:pt x="761943" y="167021"/>
                </a:lnTo>
                <a:lnTo>
                  <a:pt x="763599" y="159989"/>
                </a:lnTo>
                <a:lnTo>
                  <a:pt x="763599" y="158203"/>
                </a:lnTo>
                <a:lnTo>
                  <a:pt x="727781" y="135482"/>
                </a:lnTo>
                <a:lnTo>
                  <a:pt x="716768" y="132407"/>
                </a:lnTo>
                <a:lnTo>
                  <a:pt x="713543" y="131464"/>
                </a:lnTo>
                <a:lnTo>
                  <a:pt x="678097" y="117226"/>
                </a:lnTo>
                <a:lnTo>
                  <a:pt x="654012" y="86245"/>
                </a:lnTo>
                <a:lnTo>
                  <a:pt x="652959" y="69204"/>
                </a:lnTo>
                <a:lnTo>
                  <a:pt x="653271" y="62851"/>
                </a:lnTo>
                <a:lnTo>
                  <a:pt x="671423" y="23226"/>
                </a:lnTo>
                <a:lnTo>
                  <a:pt x="709323" y="3232"/>
                </a:lnTo>
                <a:lnTo>
                  <a:pt x="732792" y="595"/>
                </a:lnTo>
                <a:lnTo>
                  <a:pt x="751842" y="2074"/>
                </a:lnTo>
                <a:lnTo>
                  <a:pt x="771189" y="6511"/>
                </a:lnTo>
                <a:lnTo>
                  <a:pt x="790834" y="13906"/>
                </a:lnTo>
                <a:lnTo>
                  <a:pt x="810777" y="24258"/>
                </a:lnTo>
                <a:lnTo>
                  <a:pt x="799799" y="45094"/>
                </a:lnTo>
                <a:lnTo>
                  <a:pt x="731303" y="45094"/>
                </a:lnTo>
                <a:lnTo>
                  <a:pt x="719518" y="46211"/>
                </a:lnTo>
                <a:lnTo>
                  <a:pt x="711100" y="49559"/>
                </a:lnTo>
                <a:lnTo>
                  <a:pt x="706049" y="55140"/>
                </a:lnTo>
                <a:lnTo>
                  <a:pt x="704388" y="62851"/>
                </a:lnTo>
                <a:lnTo>
                  <a:pt x="704365" y="66327"/>
                </a:lnTo>
                <a:lnTo>
                  <a:pt x="705134" y="69204"/>
                </a:lnTo>
                <a:lnTo>
                  <a:pt x="749113" y="89395"/>
                </a:lnTo>
                <a:lnTo>
                  <a:pt x="749907" y="89594"/>
                </a:lnTo>
                <a:lnTo>
                  <a:pt x="758936" y="92074"/>
                </a:lnTo>
                <a:lnTo>
                  <a:pt x="797259" y="109661"/>
                </a:lnTo>
                <a:lnTo>
                  <a:pt x="817177" y="147141"/>
                </a:lnTo>
                <a:lnTo>
                  <a:pt x="817052" y="158203"/>
                </a:lnTo>
                <a:lnTo>
                  <a:pt x="816898" y="162040"/>
                </a:lnTo>
                <a:lnTo>
                  <a:pt x="816061" y="168640"/>
                </a:lnTo>
                <a:lnTo>
                  <a:pt x="814665" y="174877"/>
                </a:lnTo>
                <a:lnTo>
                  <a:pt x="814271" y="176063"/>
                </a:lnTo>
                <a:close/>
              </a:path>
              <a:path w="1078230" h="221614">
                <a:moveTo>
                  <a:pt x="788900" y="65781"/>
                </a:moveTo>
                <a:lnTo>
                  <a:pt x="748586" y="47141"/>
                </a:lnTo>
                <a:lnTo>
                  <a:pt x="731303" y="45094"/>
                </a:lnTo>
                <a:lnTo>
                  <a:pt x="799799" y="45094"/>
                </a:lnTo>
                <a:lnTo>
                  <a:pt x="788900" y="65781"/>
                </a:lnTo>
                <a:close/>
              </a:path>
              <a:path w="1078230" h="221614">
                <a:moveTo>
                  <a:pt x="744698" y="221158"/>
                </a:moveTo>
                <a:lnTo>
                  <a:pt x="736066" y="221158"/>
                </a:lnTo>
                <a:lnTo>
                  <a:pt x="723978" y="220711"/>
                </a:lnTo>
                <a:lnTo>
                  <a:pt x="675367" y="210107"/>
                </a:lnTo>
                <a:lnTo>
                  <a:pt x="643793" y="194369"/>
                </a:lnTo>
                <a:lnTo>
                  <a:pt x="665670" y="150762"/>
                </a:lnTo>
                <a:lnTo>
                  <a:pt x="666762" y="152052"/>
                </a:lnTo>
                <a:lnTo>
                  <a:pt x="669515" y="153987"/>
                </a:lnTo>
                <a:lnTo>
                  <a:pt x="704043" y="170606"/>
                </a:lnTo>
                <a:lnTo>
                  <a:pt x="729369" y="176063"/>
                </a:lnTo>
                <a:lnTo>
                  <a:pt x="814271" y="176063"/>
                </a:lnTo>
                <a:lnTo>
                  <a:pt x="812712" y="180751"/>
                </a:lnTo>
                <a:lnTo>
                  <a:pt x="775455" y="215328"/>
                </a:lnTo>
                <a:lnTo>
                  <a:pt x="752834" y="220463"/>
                </a:lnTo>
                <a:lnTo>
                  <a:pt x="744698" y="221158"/>
                </a:lnTo>
                <a:close/>
              </a:path>
              <a:path w="1078230" h="221614">
                <a:moveTo>
                  <a:pt x="997003" y="218776"/>
                </a:moveTo>
                <a:lnTo>
                  <a:pt x="844901" y="218776"/>
                </a:lnTo>
                <a:lnTo>
                  <a:pt x="844901" y="2381"/>
                </a:lnTo>
                <a:lnTo>
                  <a:pt x="994324" y="2381"/>
                </a:lnTo>
                <a:lnTo>
                  <a:pt x="994324" y="46285"/>
                </a:lnTo>
                <a:lnTo>
                  <a:pt x="894907" y="46285"/>
                </a:lnTo>
                <a:lnTo>
                  <a:pt x="894907" y="88254"/>
                </a:lnTo>
                <a:lnTo>
                  <a:pt x="980334" y="88254"/>
                </a:lnTo>
                <a:lnTo>
                  <a:pt x="980334" y="128884"/>
                </a:lnTo>
                <a:lnTo>
                  <a:pt x="894907" y="128884"/>
                </a:lnTo>
                <a:lnTo>
                  <a:pt x="894907" y="174872"/>
                </a:lnTo>
                <a:lnTo>
                  <a:pt x="997003" y="174872"/>
                </a:lnTo>
                <a:lnTo>
                  <a:pt x="997003" y="218776"/>
                </a:lnTo>
                <a:close/>
              </a:path>
              <a:path w="1078230" h="221614">
                <a:moveTo>
                  <a:pt x="1077786" y="218776"/>
                </a:moveTo>
                <a:lnTo>
                  <a:pt x="1027780" y="218776"/>
                </a:lnTo>
                <a:lnTo>
                  <a:pt x="1027780" y="2381"/>
                </a:lnTo>
                <a:lnTo>
                  <a:pt x="1077786" y="2381"/>
                </a:lnTo>
                <a:lnTo>
                  <a:pt x="1077786" y="218776"/>
                </a:lnTo>
                <a:close/>
              </a:path>
            </a:pathLst>
          </a:custGeom>
          <a:solidFill>
            <a:srgbClr val="FB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7">
            <a:extLst>
              <a:ext uri="{FF2B5EF4-FFF2-40B4-BE49-F238E27FC236}">
                <a16:creationId xmlns:a16="http://schemas.microsoft.com/office/drawing/2014/main" id="{4B450335-451A-ECF9-212C-8B72F342879A}"/>
              </a:ext>
            </a:extLst>
          </p:cNvPr>
          <p:cNvSpPr/>
          <p:nvPr/>
        </p:nvSpPr>
        <p:spPr>
          <a:xfrm>
            <a:off x="4903755" y="1957571"/>
            <a:ext cx="93345" cy="139065"/>
          </a:xfrm>
          <a:custGeom>
            <a:avLst/>
            <a:gdLst/>
            <a:ahLst/>
            <a:cxnLst/>
            <a:rect l="l" t="t" r="r" b="b"/>
            <a:pathLst>
              <a:path w="93345" h="139064">
                <a:moveTo>
                  <a:pt x="0" y="138684"/>
                </a:moveTo>
                <a:lnTo>
                  <a:pt x="0" y="0"/>
                </a:lnTo>
                <a:lnTo>
                  <a:pt x="92964" y="70104"/>
                </a:lnTo>
                <a:lnTo>
                  <a:pt x="0" y="138684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8">
            <a:extLst>
              <a:ext uri="{FF2B5EF4-FFF2-40B4-BE49-F238E27FC236}">
                <a16:creationId xmlns:a16="http://schemas.microsoft.com/office/drawing/2014/main" id="{11565C35-00D5-9D2F-554C-696821D6BD7F}"/>
              </a:ext>
            </a:extLst>
          </p:cNvPr>
          <p:cNvSpPr/>
          <p:nvPr/>
        </p:nvSpPr>
        <p:spPr>
          <a:xfrm>
            <a:off x="4903755" y="2782056"/>
            <a:ext cx="93345" cy="139065"/>
          </a:xfrm>
          <a:custGeom>
            <a:avLst/>
            <a:gdLst/>
            <a:ahLst/>
            <a:cxnLst/>
            <a:rect l="l" t="t" r="r" b="b"/>
            <a:pathLst>
              <a:path w="93345" h="139064">
                <a:moveTo>
                  <a:pt x="0" y="138683"/>
                </a:moveTo>
                <a:lnTo>
                  <a:pt x="0" y="0"/>
                </a:lnTo>
                <a:lnTo>
                  <a:pt x="92964" y="68579"/>
                </a:lnTo>
                <a:lnTo>
                  <a:pt x="0" y="138683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4" name="object 11">
            <a:extLst>
              <a:ext uri="{FF2B5EF4-FFF2-40B4-BE49-F238E27FC236}">
                <a16:creationId xmlns:a16="http://schemas.microsoft.com/office/drawing/2014/main" id="{C79C7B4A-17A2-E2EC-7507-B59E2E92B1A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0427" y="4094189"/>
            <a:ext cx="4416135" cy="2107385"/>
          </a:xfrm>
          <a:prstGeom prst="rect">
            <a:avLst/>
          </a:prstGeom>
        </p:spPr>
      </p:pic>
      <p:pic>
        <p:nvPicPr>
          <p:cNvPr id="36" name="Picture 2" descr="Minas terá 371 vagas no programa Mais Médicos - Politica - Estado de Minas">
            <a:extLst>
              <a:ext uri="{FF2B5EF4-FFF2-40B4-BE49-F238E27FC236}">
                <a16:creationId xmlns:a16="http://schemas.microsoft.com/office/drawing/2014/main" id="{F1B3BF18-3526-7685-FB77-A2CF0F2BE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0" y="3523185"/>
            <a:ext cx="3938822" cy="23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41EBA28E-5DD2-F9C5-2F1C-DC0E886920DC}"/>
              </a:ext>
            </a:extLst>
          </p:cNvPr>
          <p:cNvSpPr txBox="1"/>
          <p:nvPr/>
        </p:nvSpPr>
        <p:spPr>
          <a:xfrm>
            <a:off x="1714914" y="594777"/>
            <a:ext cx="2050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</a:rPr>
              <a:t>26.256</a:t>
            </a: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FF01C066-ABE9-4A04-C4BA-9C8C06967BE2}"/>
              </a:ext>
            </a:extLst>
          </p:cNvPr>
          <p:cNvSpPr txBox="1"/>
          <p:nvPr/>
        </p:nvSpPr>
        <p:spPr>
          <a:xfrm>
            <a:off x="3411190" y="3598970"/>
            <a:ext cx="7584188" cy="7981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96850" indent="1747520">
              <a:lnSpc>
                <a:spcPct val="112900"/>
              </a:lnSpc>
              <a:spcBef>
                <a:spcPts val="90"/>
              </a:spcBef>
            </a:pPr>
            <a:r>
              <a:rPr lang="pt-BR" sz="1550" b="1" dirty="0">
                <a:solidFill>
                  <a:srgbClr val="131313"/>
                </a:solidFill>
                <a:latin typeface="Arial MT"/>
                <a:cs typeface="Arial MT"/>
              </a:rPr>
              <a:t>528 médicos em atividade no Rio Grande do Norte</a:t>
            </a:r>
            <a:r>
              <a:rPr lang="pt-BR" sz="1550" b="1" dirty="0">
                <a:solidFill>
                  <a:schemeClr val="accent1"/>
                </a:solidFill>
                <a:latin typeface="Arial MT"/>
                <a:cs typeface="Arial MT"/>
              </a:rPr>
              <a:t>.</a:t>
            </a:r>
            <a:endParaRPr lang="pt-BR" sz="1550" b="1" spc="-10" dirty="0">
              <a:solidFill>
                <a:schemeClr val="accent1"/>
              </a:solidFill>
              <a:latin typeface="Arial MT"/>
              <a:cs typeface="Arial MT"/>
            </a:endParaRPr>
          </a:p>
          <a:p>
            <a:pPr marL="12700" marR="5080" indent="3326765">
              <a:lnSpc>
                <a:spcPct val="112900"/>
              </a:lnSpc>
            </a:pPr>
            <a:endParaRPr lang="pt-BR" sz="1550" spc="-10" dirty="0">
              <a:solidFill>
                <a:srgbClr val="131313"/>
              </a:solidFill>
              <a:latin typeface="Arial MT"/>
              <a:cs typeface="Arial MT"/>
            </a:endParaRPr>
          </a:p>
          <a:p>
            <a:pPr marL="12700" marR="5080" indent="3326765">
              <a:lnSpc>
                <a:spcPct val="112900"/>
              </a:lnSpc>
            </a:pPr>
            <a:endParaRPr sz="1550" dirty="0">
              <a:latin typeface="Arial MT"/>
              <a:cs typeface="Arial MT"/>
            </a:endParaRP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11565C35-00D5-9D2F-554C-696821D6BD7F}"/>
              </a:ext>
            </a:extLst>
          </p:cNvPr>
          <p:cNvSpPr/>
          <p:nvPr/>
        </p:nvSpPr>
        <p:spPr>
          <a:xfrm>
            <a:off x="4950427" y="3690336"/>
            <a:ext cx="93345" cy="139065"/>
          </a:xfrm>
          <a:custGeom>
            <a:avLst/>
            <a:gdLst/>
            <a:ahLst/>
            <a:cxnLst/>
            <a:rect l="l" t="t" r="r" b="b"/>
            <a:pathLst>
              <a:path w="93345" h="139064">
                <a:moveTo>
                  <a:pt x="0" y="138683"/>
                </a:moveTo>
                <a:lnTo>
                  <a:pt x="0" y="0"/>
                </a:lnTo>
                <a:lnTo>
                  <a:pt x="92964" y="68579"/>
                </a:lnTo>
                <a:lnTo>
                  <a:pt x="0" y="138683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044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BE463-A7C2-56BA-EC4A-28AB8881B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33E984C2-3E9B-2009-F44F-B764363B5987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6488BFD-2939-8515-A730-610DDE01FCF8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31">
            <a:extLst>
              <a:ext uri="{FF2B5EF4-FFF2-40B4-BE49-F238E27FC236}">
                <a16:creationId xmlns:a16="http://schemas.microsoft.com/office/drawing/2014/main" id="{E5065AC0-92DA-EAF4-1AE2-D59FB6E20887}"/>
              </a:ext>
            </a:extLst>
          </p:cNvPr>
          <p:cNvSpPr txBox="1"/>
          <p:nvPr/>
        </p:nvSpPr>
        <p:spPr>
          <a:xfrm>
            <a:off x="8254397" y="4789143"/>
            <a:ext cx="6546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jul/2024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14430F85-4848-02EB-5E2C-D4D8B833D184}"/>
              </a:ext>
            </a:extLst>
          </p:cNvPr>
          <p:cNvGrpSpPr/>
          <p:nvPr/>
        </p:nvGrpSpPr>
        <p:grpSpPr>
          <a:xfrm>
            <a:off x="537046" y="318504"/>
            <a:ext cx="10692765" cy="6014085"/>
            <a:chOff x="0" y="772667"/>
            <a:chExt cx="10692765" cy="6014085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0FA41369-A606-8C06-33BD-DEC7A476D27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5622035" cy="6013703"/>
            </a:xfrm>
            <a:prstGeom prst="rect">
              <a:avLst/>
            </a:prstGeom>
          </p:spPr>
        </p:pic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973F69A5-0623-1FD6-DD68-7E21631E07F4}"/>
                </a:ext>
              </a:extLst>
            </p:cNvPr>
            <p:cNvSpPr/>
            <p:nvPr/>
          </p:nvSpPr>
          <p:spPr>
            <a:xfrm>
              <a:off x="5042915" y="5288279"/>
              <a:ext cx="2931160" cy="1231900"/>
            </a:xfrm>
            <a:custGeom>
              <a:avLst/>
              <a:gdLst/>
              <a:ahLst/>
              <a:cxnLst/>
              <a:rect l="l" t="t" r="r" b="b"/>
              <a:pathLst>
                <a:path w="2931159" h="1231900">
                  <a:moveTo>
                    <a:pt x="2724911" y="1231392"/>
                  </a:moveTo>
                  <a:lnTo>
                    <a:pt x="205740" y="1231392"/>
                  </a:lnTo>
                  <a:lnTo>
                    <a:pt x="158833" y="1225913"/>
                  </a:lnTo>
                  <a:lnTo>
                    <a:pt x="115632" y="1210331"/>
                  </a:lnTo>
                  <a:lnTo>
                    <a:pt x="77417" y="1185925"/>
                  </a:lnTo>
                  <a:lnTo>
                    <a:pt x="45466" y="1153974"/>
                  </a:lnTo>
                  <a:lnTo>
                    <a:pt x="21060" y="1115759"/>
                  </a:lnTo>
                  <a:lnTo>
                    <a:pt x="5478" y="1072558"/>
                  </a:lnTo>
                  <a:lnTo>
                    <a:pt x="0" y="1025652"/>
                  </a:lnTo>
                  <a:lnTo>
                    <a:pt x="0" y="205739"/>
                  </a:lnTo>
                  <a:lnTo>
                    <a:pt x="5478" y="158353"/>
                  </a:lnTo>
                  <a:lnTo>
                    <a:pt x="21060" y="114966"/>
                  </a:lnTo>
                  <a:lnTo>
                    <a:pt x="45466" y="76777"/>
                  </a:lnTo>
                  <a:lnTo>
                    <a:pt x="77417" y="44986"/>
                  </a:lnTo>
                  <a:lnTo>
                    <a:pt x="115632" y="20793"/>
                  </a:lnTo>
                  <a:lnTo>
                    <a:pt x="158833" y="5398"/>
                  </a:lnTo>
                  <a:lnTo>
                    <a:pt x="205740" y="0"/>
                  </a:lnTo>
                  <a:lnTo>
                    <a:pt x="2724911" y="0"/>
                  </a:lnTo>
                  <a:lnTo>
                    <a:pt x="2772298" y="5398"/>
                  </a:lnTo>
                  <a:lnTo>
                    <a:pt x="2815685" y="20793"/>
                  </a:lnTo>
                  <a:lnTo>
                    <a:pt x="2853874" y="44986"/>
                  </a:lnTo>
                  <a:lnTo>
                    <a:pt x="2885665" y="76777"/>
                  </a:lnTo>
                  <a:lnTo>
                    <a:pt x="2909857" y="114966"/>
                  </a:lnTo>
                  <a:lnTo>
                    <a:pt x="2925253" y="158353"/>
                  </a:lnTo>
                  <a:lnTo>
                    <a:pt x="2930651" y="205739"/>
                  </a:lnTo>
                  <a:lnTo>
                    <a:pt x="2930651" y="1025652"/>
                  </a:lnTo>
                  <a:lnTo>
                    <a:pt x="2925253" y="1072558"/>
                  </a:lnTo>
                  <a:lnTo>
                    <a:pt x="2909857" y="1115759"/>
                  </a:lnTo>
                  <a:lnTo>
                    <a:pt x="2885665" y="1153974"/>
                  </a:lnTo>
                  <a:lnTo>
                    <a:pt x="2853874" y="1185925"/>
                  </a:lnTo>
                  <a:lnTo>
                    <a:pt x="2815685" y="1210331"/>
                  </a:lnTo>
                  <a:lnTo>
                    <a:pt x="2772298" y="1225913"/>
                  </a:lnTo>
                  <a:lnTo>
                    <a:pt x="2724911" y="1231392"/>
                  </a:lnTo>
                  <a:close/>
                </a:path>
              </a:pathLst>
            </a:custGeom>
            <a:solidFill>
              <a:srgbClr val="03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1D3BD84D-FCA7-F551-4384-AA5DA3C620A0}"/>
                </a:ext>
              </a:extLst>
            </p:cNvPr>
            <p:cNvSpPr/>
            <p:nvPr/>
          </p:nvSpPr>
          <p:spPr>
            <a:xfrm>
              <a:off x="0" y="772667"/>
              <a:ext cx="1252220" cy="1399540"/>
            </a:xfrm>
            <a:custGeom>
              <a:avLst/>
              <a:gdLst/>
              <a:ahLst/>
              <a:cxnLst/>
              <a:rect l="l" t="t" r="r" b="b"/>
              <a:pathLst>
                <a:path w="1252220" h="1399539">
                  <a:moveTo>
                    <a:pt x="1251927" y="0"/>
                  </a:moveTo>
                  <a:lnTo>
                    <a:pt x="953820" y="0"/>
                  </a:lnTo>
                  <a:lnTo>
                    <a:pt x="0" y="0"/>
                  </a:lnTo>
                  <a:lnTo>
                    <a:pt x="0" y="1072438"/>
                  </a:lnTo>
                  <a:lnTo>
                    <a:pt x="0" y="1392250"/>
                  </a:lnTo>
                  <a:lnTo>
                    <a:pt x="7620" y="1399032"/>
                  </a:lnTo>
                  <a:lnTo>
                    <a:pt x="1251927" y="0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6C09DFAD-BC11-2704-583E-5325634BD455}"/>
              </a:ext>
            </a:extLst>
          </p:cNvPr>
          <p:cNvSpPr/>
          <p:nvPr/>
        </p:nvSpPr>
        <p:spPr>
          <a:xfrm>
            <a:off x="6536841" y="1168384"/>
            <a:ext cx="1480185" cy="258445"/>
          </a:xfrm>
          <a:custGeom>
            <a:avLst/>
            <a:gdLst/>
            <a:ahLst/>
            <a:cxnLst/>
            <a:rect l="l" t="t" r="r" b="b"/>
            <a:pathLst>
              <a:path w="1480184" h="258444">
                <a:moveTo>
                  <a:pt x="177960" y="255273"/>
                </a:moveTo>
                <a:lnTo>
                  <a:pt x="0" y="255273"/>
                </a:lnTo>
                <a:lnTo>
                  <a:pt x="0" y="2089"/>
                </a:lnTo>
                <a:lnTo>
                  <a:pt x="174825" y="2089"/>
                </a:lnTo>
                <a:lnTo>
                  <a:pt x="174825" y="53457"/>
                </a:lnTo>
                <a:lnTo>
                  <a:pt x="58507" y="53457"/>
                </a:lnTo>
                <a:lnTo>
                  <a:pt x="58507" y="102562"/>
                </a:lnTo>
                <a:lnTo>
                  <a:pt x="158457" y="102562"/>
                </a:lnTo>
                <a:lnTo>
                  <a:pt x="158457" y="150099"/>
                </a:lnTo>
                <a:lnTo>
                  <a:pt x="58507" y="150099"/>
                </a:lnTo>
                <a:lnTo>
                  <a:pt x="58507" y="203905"/>
                </a:lnTo>
                <a:lnTo>
                  <a:pt x="177960" y="203905"/>
                </a:lnTo>
                <a:lnTo>
                  <a:pt x="177960" y="255273"/>
                </a:lnTo>
                <a:close/>
              </a:path>
              <a:path w="1480184" h="258444">
                <a:moveTo>
                  <a:pt x="324890" y="257014"/>
                </a:moveTo>
                <a:lnTo>
                  <a:pt x="285841" y="250843"/>
                </a:lnTo>
                <a:lnTo>
                  <a:pt x="251777" y="233333"/>
                </a:lnTo>
                <a:lnTo>
                  <a:pt x="219367" y="197876"/>
                </a:lnTo>
                <a:lnTo>
                  <a:pt x="201696" y="152711"/>
                </a:lnTo>
                <a:lnTo>
                  <a:pt x="199343" y="128333"/>
                </a:lnTo>
                <a:lnTo>
                  <a:pt x="200355" y="111878"/>
                </a:lnTo>
                <a:lnTo>
                  <a:pt x="215537" y="65646"/>
                </a:lnTo>
                <a:lnTo>
                  <a:pt x="247223" y="28083"/>
                </a:lnTo>
                <a:lnTo>
                  <a:pt x="291958" y="4853"/>
                </a:lnTo>
                <a:lnTo>
                  <a:pt x="325935" y="348"/>
                </a:lnTo>
                <a:lnTo>
                  <a:pt x="339386" y="1044"/>
                </a:lnTo>
                <a:lnTo>
                  <a:pt x="377129" y="11492"/>
                </a:lnTo>
                <a:lnTo>
                  <a:pt x="416917" y="40833"/>
                </a:lnTo>
                <a:lnTo>
                  <a:pt x="425908" y="52412"/>
                </a:lnTo>
                <a:lnTo>
                  <a:pt x="325238" y="52412"/>
                </a:lnTo>
                <a:lnTo>
                  <a:pt x="317424" y="52821"/>
                </a:lnTo>
                <a:lnTo>
                  <a:pt x="279747" y="71235"/>
                </a:lnTo>
                <a:lnTo>
                  <a:pt x="261295" y="107726"/>
                </a:lnTo>
                <a:lnTo>
                  <a:pt x="258908" y="129377"/>
                </a:lnTo>
                <a:lnTo>
                  <a:pt x="259167" y="136348"/>
                </a:lnTo>
                <a:lnTo>
                  <a:pt x="271933" y="176001"/>
                </a:lnTo>
                <a:lnTo>
                  <a:pt x="303347" y="201374"/>
                </a:lnTo>
                <a:lnTo>
                  <a:pt x="325238" y="204950"/>
                </a:lnTo>
                <a:lnTo>
                  <a:pt x="426522" y="204950"/>
                </a:lnTo>
                <a:lnTo>
                  <a:pt x="425787" y="206038"/>
                </a:lnTo>
                <a:lnTo>
                  <a:pt x="418397" y="215049"/>
                </a:lnTo>
                <a:lnTo>
                  <a:pt x="441871" y="240994"/>
                </a:lnTo>
                <a:lnTo>
                  <a:pt x="386532" y="240994"/>
                </a:lnTo>
                <a:lnTo>
                  <a:pt x="371905" y="248003"/>
                </a:lnTo>
                <a:lnTo>
                  <a:pt x="356755" y="253009"/>
                </a:lnTo>
                <a:lnTo>
                  <a:pt x="341084" y="256013"/>
                </a:lnTo>
                <a:lnTo>
                  <a:pt x="324890" y="257014"/>
                </a:lnTo>
                <a:close/>
              </a:path>
              <a:path w="1480184" h="258444">
                <a:moveTo>
                  <a:pt x="443411" y="172910"/>
                </a:moveTo>
                <a:lnTo>
                  <a:pt x="380263" y="172910"/>
                </a:lnTo>
                <a:lnTo>
                  <a:pt x="385215" y="162941"/>
                </a:lnTo>
                <a:lnTo>
                  <a:pt x="388752" y="152188"/>
                </a:lnTo>
                <a:lnTo>
                  <a:pt x="390786" y="141131"/>
                </a:lnTo>
                <a:lnTo>
                  <a:pt x="390885" y="140451"/>
                </a:lnTo>
                <a:lnTo>
                  <a:pt x="391581" y="128333"/>
                </a:lnTo>
                <a:lnTo>
                  <a:pt x="391304" y="121008"/>
                </a:lnTo>
                <a:lnTo>
                  <a:pt x="378375" y="81242"/>
                </a:lnTo>
                <a:lnTo>
                  <a:pt x="346966" y="55987"/>
                </a:lnTo>
                <a:lnTo>
                  <a:pt x="325238" y="52412"/>
                </a:lnTo>
                <a:lnTo>
                  <a:pt x="425908" y="52412"/>
                </a:lnTo>
                <a:lnTo>
                  <a:pt x="445991" y="93822"/>
                </a:lnTo>
                <a:lnTo>
                  <a:pt x="451133" y="129377"/>
                </a:lnTo>
                <a:lnTo>
                  <a:pt x="450600" y="141131"/>
                </a:lnTo>
                <a:lnTo>
                  <a:pt x="449000" y="152711"/>
                </a:lnTo>
                <a:lnTo>
                  <a:pt x="446385" y="163899"/>
                </a:lnTo>
                <a:lnTo>
                  <a:pt x="446285" y="164263"/>
                </a:lnTo>
                <a:lnTo>
                  <a:pt x="443411" y="172910"/>
                </a:lnTo>
                <a:close/>
              </a:path>
              <a:path w="1480184" h="258444">
                <a:moveTo>
                  <a:pt x="426522" y="204950"/>
                </a:moveTo>
                <a:lnTo>
                  <a:pt x="325238" y="204950"/>
                </a:lnTo>
                <a:lnTo>
                  <a:pt x="331637" y="204667"/>
                </a:lnTo>
                <a:lnTo>
                  <a:pt x="337949" y="203818"/>
                </a:lnTo>
                <a:lnTo>
                  <a:pt x="344175" y="202403"/>
                </a:lnTo>
                <a:lnTo>
                  <a:pt x="350313" y="200422"/>
                </a:lnTo>
                <a:lnTo>
                  <a:pt x="309566" y="155497"/>
                </a:lnTo>
                <a:lnTo>
                  <a:pt x="364591" y="155497"/>
                </a:lnTo>
                <a:lnTo>
                  <a:pt x="380263" y="172910"/>
                </a:lnTo>
                <a:lnTo>
                  <a:pt x="443411" y="172910"/>
                </a:lnTo>
                <a:lnTo>
                  <a:pt x="442601" y="175348"/>
                </a:lnTo>
                <a:lnTo>
                  <a:pt x="437889" y="186187"/>
                </a:lnTo>
                <a:lnTo>
                  <a:pt x="432284" y="196417"/>
                </a:lnTo>
                <a:lnTo>
                  <a:pt x="426522" y="204950"/>
                </a:lnTo>
                <a:close/>
              </a:path>
              <a:path w="1480184" h="258444">
                <a:moveTo>
                  <a:pt x="454790" y="255273"/>
                </a:moveTo>
                <a:lnTo>
                  <a:pt x="399765" y="255273"/>
                </a:lnTo>
                <a:lnTo>
                  <a:pt x="386532" y="240994"/>
                </a:lnTo>
                <a:lnTo>
                  <a:pt x="441871" y="240994"/>
                </a:lnTo>
                <a:lnTo>
                  <a:pt x="454790" y="255273"/>
                </a:lnTo>
                <a:close/>
              </a:path>
              <a:path w="1480184" h="258444">
                <a:moveTo>
                  <a:pt x="593829" y="257362"/>
                </a:moveTo>
                <a:lnTo>
                  <a:pt x="551080" y="250571"/>
                </a:lnTo>
                <a:lnTo>
                  <a:pt x="513076" y="226123"/>
                </a:lnTo>
                <a:lnTo>
                  <a:pt x="490374" y="187733"/>
                </a:lnTo>
                <a:lnTo>
                  <a:pt x="481755" y="141518"/>
                </a:lnTo>
                <a:lnTo>
                  <a:pt x="481515" y="131467"/>
                </a:lnTo>
                <a:lnTo>
                  <a:pt x="481515" y="2089"/>
                </a:lnTo>
                <a:lnTo>
                  <a:pt x="540023" y="2089"/>
                </a:lnTo>
                <a:lnTo>
                  <a:pt x="540023" y="131467"/>
                </a:lnTo>
                <a:lnTo>
                  <a:pt x="540208" y="138895"/>
                </a:lnTo>
                <a:lnTo>
                  <a:pt x="556101" y="189771"/>
                </a:lnTo>
                <a:lnTo>
                  <a:pt x="593829" y="205298"/>
                </a:lnTo>
                <a:lnTo>
                  <a:pt x="689180" y="205298"/>
                </a:lnTo>
                <a:lnTo>
                  <a:pt x="685660" y="211550"/>
                </a:lnTo>
                <a:lnTo>
                  <a:pt x="654633" y="242262"/>
                </a:lnTo>
                <a:lnTo>
                  <a:pt x="607688" y="256753"/>
                </a:lnTo>
                <a:lnTo>
                  <a:pt x="593829" y="257362"/>
                </a:lnTo>
                <a:close/>
              </a:path>
              <a:path w="1480184" h="258444">
                <a:moveTo>
                  <a:pt x="689180" y="205298"/>
                </a:moveTo>
                <a:lnTo>
                  <a:pt x="593829" y="205298"/>
                </a:lnTo>
                <a:lnTo>
                  <a:pt x="600827" y="204911"/>
                </a:lnTo>
                <a:lnTo>
                  <a:pt x="607367" y="203752"/>
                </a:lnTo>
                <a:lnTo>
                  <a:pt x="639886" y="175086"/>
                </a:lnTo>
                <a:lnTo>
                  <a:pt x="647635" y="131467"/>
                </a:lnTo>
                <a:lnTo>
                  <a:pt x="647635" y="2089"/>
                </a:lnTo>
                <a:lnTo>
                  <a:pt x="706142" y="2089"/>
                </a:lnTo>
                <a:lnTo>
                  <a:pt x="706142" y="131467"/>
                </a:lnTo>
                <a:lnTo>
                  <a:pt x="705723" y="144603"/>
                </a:lnTo>
                <a:lnTo>
                  <a:pt x="695673" y="191656"/>
                </a:lnTo>
                <a:lnTo>
                  <a:pt x="691080" y="201924"/>
                </a:lnTo>
                <a:lnTo>
                  <a:pt x="689180" y="205298"/>
                </a:lnTo>
                <a:close/>
              </a:path>
              <a:path w="1480184" h="258444">
                <a:moveTo>
                  <a:pt x="810968" y="255273"/>
                </a:moveTo>
                <a:lnTo>
                  <a:pt x="752460" y="255273"/>
                </a:lnTo>
                <a:lnTo>
                  <a:pt x="752460" y="2089"/>
                </a:lnTo>
                <a:lnTo>
                  <a:pt x="810968" y="2089"/>
                </a:lnTo>
                <a:lnTo>
                  <a:pt x="810968" y="255273"/>
                </a:lnTo>
                <a:close/>
              </a:path>
              <a:path w="1480184" h="258444">
                <a:moveTo>
                  <a:pt x="917953" y="255273"/>
                </a:moveTo>
                <a:lnTo>
                  <a:pt x="859445" y="255273"/>
                </a:lnTo>
                <a:lnTo>
                  <a:pt x="859445" y="2089"/>
                </a:lnTo>
                <a:lnTo>
                  <a:pt x="967580" y="2089"/>
                </a:lnTo>
                <a:lnTo>
                  <a:pt x="976177" y="2557"/>
                </a:lnTo>
                <a:lnTo>
                  <a:pt x="1015095" y="18196"/>
                </a:lnTo>
                <a:lnTo>
                  <a:pt x="1040611" y="49011"/>
                </a:lnTo>
                <a:lnTo>
                  <a:pt x="1042635" y="53457"/>
                </a:lnTo>
                <a:lnTo>
                  <a:pt x="917953" y="53457"/>
                </a:lnTo>
                <a:lnTo>
                  <a:pt x="917953" y="122586"/>
                </a:lnTo>
                <a:lnTo>
                  <a:pt x="1043337" y="122586"/>
                </a:lnTo>
                <a:lnTo>
                  <a:pt x="1040366" y="129377"/>
                </a:lnTo>
                <a:lnTo>
                  <a:pt x="1011634" y="161243"/>
                </a:lnTo>
                <a:lnTo>
                  <a:pt x="969321" y="173606"/>
                </a:lnTo>
                <a:lnTo>
                  <a:pt x="917953" y="173606"/>
                </a:lnTo>
                <a:lnTo>
                  <a:pt x="917953" y="255273"/>
                </a:lnTo>
                <a:close/>
              </a:path>
              <a:path w="1480184" h="258444">
                <a:moveTo>
                  <a:pt x="1043337" y="122586"/>
                </a:moveTo>
                <a:lnTo>
                  <a:pt x="973036" y="122586"/>
                </a:lnTo>
                <a:lnTo>
                  <a:pt x="979043" y="119481"/>
                </a:lnTo>
                <a:lnTo>
                  <a:pt x="983861" y="113271"/>
                </a:lnTo>
                <a:lnTo>
                  <a:pt x="987022" y="108172"/>
                </a:lnTo>
                <a:lnTo>
                  <a:pt x="989281" y="102192"/>
                </a:lnTo>
                <a:lnTo>
                  <a:pt x="990635" y="95330"/>
                </a:lnTo>
                <a:lnTo>
                  <a:pt x="991087" y="87586"/>
                </a:lnTo>
                <a:lnTo>
                  <a:pt x="990568" y="79767"/>
                </a:lnTo>
                <a:lnTo>
                  <a:pt x="971004" y="53457"/>
                </a:lnTo>
                <a:lnTo>
                  <a:pt x="1042635" y="53457"/>
                </a:lnTo>
                <a:lnTo>
                  <a:pt x="1050291" y="87586"/>
                </a:lnTo>
                <a:lnTo>
                  <a:pt x="1049671" y="98557"/>
                </a:lnTo>
                <a:lnTo>
                  <a:pt x="1047810" y="109179"/>
                </a:lnTo>
                <a:lnTo>
                  <a:pt x="1044695" y="119481"/>
                </a:lnTo>
                <a:lnTo>
                  <a:pt x="1043337" y="122586"/>
                </a:lnTo>
                <a:close/>
              </a:path>
              <a:path w="1480184" h="258444">
                <a:moveTo>
                  <a:pt x="1258508" y="255273"/>
                </a:moveTo>
                <a:lnTo>
                  <a:pt x="1080548" y="255273"/>
                </a:lnTo>
                <a:lnTo>
                  <a:pt x="1080548" y="2089"/>
                </a:lnTo>
                <a:lnTo>
                  <a:pt x="1255373" y="2089"/>
                </a:lnTo>
                <a:lnTo>
                  <a:pt x="1255373" y="53457"/>
                </a:lnTo>
                <a:lnTo>
                  <a:pt x="1139055" y="53457"/>
                </a:lnTo>
                <a:lnTo>
                  <a:pt x="1139055" y="102562"/>
                </a:lnTo>
                <a:lnTo>
                  <a:pt x="1239005" y="102562"/>
                </a:lnTo>
                <a:lnTo>
                  <a:pt x="1239005" y="150099"/>
                </a:lnTo>
                <a:lnTo>
                  <a:pt x="1139055" y="150099"/>
                </a:lnTo>
                <a:lnTo>
                  <a:pt x="1139055" y="203905"/>
                </a:lnTo>
                <a:lnTo>
                  <a:pt x="1258508" y="203905"/>
                </a:lnTo>
                <a:lnTo>
                  <a:pt x="1258508" y="255273"/>
                </a:lnTo>
                <a:close/>
              </a:path>
              <a:path w="1480184" h="258444">
                <a:moveTo>
                  <a:pt x="1476217" y="205298"/>
                </a:moveTo>
                <a:lnTo>
                  <a:pt x="1385936" y="205298"/>
                </a:lnTo>
                <a:lnTo>
                  <a:pt x="1399496" y="204122"/>
                </a:lnTo>
                <a:lnTo>
                  <a:pt x="1409182" y="200596"/>
                </a:lnTo>
                <a:lnTo>
                  <a:pt x="1414993" y="194719"/>
                </a:lnTo>
                <a:lnTo>
                  <a:pt x="1416931" y="186492"/>
                </a:lnTo>
                <a:lnTo>
                  <a:pt x="1416930" y="184402"/>
                </a:lnTo>
                <a:lnTo>
                  <a:pt x="1375023" y="157819"/>
                </a:lnTo>
                <a:lnTo>
                  <a:pt x="1362138" y="154220"/>
                </a:lnTo>
                <a:lnTo>
                  <a:pt x="1358365" y="153117"/>
                </a:lnTo>
                <a:lnTo>
                  <a:pt x="1316893" y="136459"/>
                </a:lnTo>
                <a:lnTo>
                  <a:pt x="1288713" y="100211"/>
                </a:lnTo>
                <a:lnTo>
                  <a:pt x="1287378" y="91882"/>
                </a:lnTo>
                <a:lnTo>
                  <a:pt x="1287481" y="80273"/>
                </a:lnTo>
                <a:lnTo>
                  <a:pt x="1298942" y="39451"/>
                </a:lnTo>
                <a:lnTo>
                  <a:pt x="1328973" y="12123"/>
                </a:lnTo>
                <a:lnTo>
                  <a:pt x="1371450" y="342"/>
                </a:lnTo>
                <a:lnTo>
                  <a:pt x="1380886" y="0"/>
                </a:lnTo>
                <a:lnTo>
                  <a:pt x="1403174" y="1730"/>
                </a:lnTo>
                <a:lnTo>
                  <a:pt x="1425811" y="6921"/>
                </a:lnTo>
                <a:lnTo>
                  <a:pt x="1448796" y="15573"/>
                </a:lnTo>
                <a:lnTo>
                  <a:pt x="1472130" y="27686"/>
                </a:lnTo>
                <a:lnTo>
                  <a:pt x="1459285" y="52064"/>
                </a:lnTo>
                <a:lnTo>
                  <a:pt x="1379145" y="52064"/>
                </a:lnTo>
                <a:lnTo>
                  <a:pt x="1365356" y="53370"/>
                </a:lnTo>
                <a:lnTo>
                  <a:pt x="1355507" y="57288"/>
                </a:lnTo>
                <a:lnTo>
                  <a:pt x="1349597" y="63818"/>
                </a:lnTo>
                <a:lnTo>
                  <a:pt x="1347653" y="72840"/>
                </a:lnTo>
                <a:lnTo>
                  <a:pt x="1347627" y="76907"/>
                </a:lnTo>
                <a:lnTo>
                  <a:pt x="1348527" y="80273"/>
                </a:lnTo>
                <a:lnTo>
                  <a:pt x="1386574" y="100124"/>
                </a:lnTo>
                <a:lnTo>
                  <a:pt x="1400911" y="104129"/>
                </a:lnTo>
                <a:lnTo>
                  <a:pt x="1408540" y="106300"/>
                </a:lnTo>
                <a:lnTo>
                  <a:pt x="1456313" y="127607"/>
                </a:lnTo>
                <a:lnTo>
                  <a:pt x="1478398" y="163188"/>
                </a:lnTo>
                <a:lnTo>
                  <a:pt x="1479617" y="171459"/>
                </a:lnTo>
                <a:lnTo>
                  <a:pt x="1479548" y="182458"/>
                </a:lnTo>
                <a:lnTo>
                  <a:pt x="1479291" y="188892"/>
                </a:lnTo>
                <a:lnTo>
                  <a:pt x="1478311" y="196613"/>
                </a:lnTo>
                <a:lnTo>
                  <a:pt x="1476679" y="203910"/>
                </a:lnTo>
                <a:lnTo>
                  <a:pt x="1476217" y="205298"/>
                </a:lnTo>
                <a:close/>
              </a:path>
              <a:path w="1480184" h="258444">
                <a:moveTo>
                  <a:pt x="1446533" y="76268"/>
                </a:moveTo>
                <a:lnTo>
                  <a:pt x="1409884" y="57451"/>
                </a:lnTo>
                <a:lnTo>
                  <a:pt x="1379145" y="52064"/>
                </a:lnTo>
                <a:lnTo>
                  <a:pt x="1459285" y="52064"/>
                </a:lnTo>
                <a:lnTo>
                  <a:pt x="1446533" y="76268"/>
                </a:lnTo>
                <a:close/>
              </a:path>
              <a:path w="1480184" h="258444">
                <a:moveTo>
                  <a:pt x="1384717" y="258059"/>
                </a:moveTo>
                <a:lnTo>
                  <a:pt x="1342060" y="253357"/>
                </a:lnTo>
                <a:lnTo>
                  <a:pt x="1300547" y="239775"/>
                </a:lnTo>
                <a:lnTo>
                  <a:pt x="1276757" y="226716"/>
                </a:lnTo>
                <a:lnTo>
                  <a:pt x="1302353" y="175696"/>
                </a:lnTo>
                <a:lnTo>
                  <a:pt x="1303630" y="177205"/>
                </a:lnTo>
                <a:lnTo>
                  <a:pt x="1306852" y="179469"/>
                </a:lnTo>
                <a:lnTo>
                  <a:pt x="1343187" y="197266"/>
                </a:lnTo>
                <a:lnTo>
                  <a:pt x="1385936" y="205298"/>
                </a:lnTo>
                <a:lnTo>
                  <a:pt x="1476217" y="205298"/>
                </a:lnTo>
                <a:lnTo>
                  <a:pt x="1474393" y="210783"/>
                </a:lnTo>
                <a:lnTo>
                  <a:pt x="1450537" y="240798"/>
                </a:lnTo>
                <a:lnTo>
                  <a:pt x="1413274" y="255621"/>
                </a:lnTo>
                <a:lnTo>
                  <a:pt x="1392182" y="257907"/>
                </a:lnTo>
                <a:lnTo>
                  <a:pt x="1384717" y="258059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7">
            <a:extLst>
              <a:ext uri="{FF2B5EF4-FFF2-40B4-BE49-F238E27FC236}">
                <a16:creationId xmlns:a16="http://schemas.microsoft.com/office/drawing/2014/main" id="{E495CBBE-64ED-428A-BD78-8F78F024FDC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6841" y="1596741"/>
            <a:ext cx="3772661" cy="258059"/>
          </a:xfrm>
          <a:prstGeom prst="rect">
            <a:avLst/>
          </a:prstGeom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68E9D4DC-37E9-D2FB-B320-349B038A9F6B}"/>
              </a:ext>
            </a:extLst>
          </p:cNvPr>
          <p:cNvSpPr/>
          <p:nvPr/>
        </p:nvSpPr>
        <p:spPr>
          <a:xfrm>
            <a:off x="6536841" y="2023358"/>
            <a:ext cx="1854200" cy="258445"/>
          </a:xfrm>
          <a:custGeom>
            <a:avLst/>
            <a:gdLst/>
            <a:ahLst/>
            <a:cxnLst/>
            <a:rect l="l" t="t" r="r" b="b"/>
            <a:pathLst>
              <a:path w="1854200" h="258444">
                <a:moveTo>
                  <a:pt x="58507" y="255273"/>
                </a:moveTo>
                <a:lnTo>
                  <a:pt x="0" y="255273"/>
                </a:lnTo>
                <a:lnTo>
                  <a:pt x="0" y="2089"/>
                </a:lnTo>
                <a:lnTo>
                  <a:pt x="46492" y="2089"/>
                </a:lnTo>
                <a:lnTo>
                  <a:pt x="131783" y="110572"/>
                </a:lnTo>
                <a:lnTo>
                  <a:pt x="58507" y="110572"/>
                </a:lnTo>
                <a:lnTo>
                  <a:pt x="58507" y="255273"/>
                </a:lnTo>
                <a:close/>
              </a:path>
              <a:path w="1854200" h="258444">
                <a:moveTo>
                  <a:pt x="222188" y="151144"/>
                </a:moveTo>
                <a:lnTo>
                  <a:pt x="163681" y="151144"/>
                </a:lnTo>
                <a:lnTo>
                  <a:pt x="163681" y="2089"/>
                </a:lnTo>
                <a:lnTo>
                  <a:pt x="222188" y="2089"/>
                </a:lnTo>
                <a:lnTo>
                  <a:pt x="222188" y="151144"/>
                </a:lnTo>
                <a:close/>
              </a:path>
              <a:path w="1854200" h="258444">
                <a:moveTo>
                  <a:pt x="222188" y="255273"/>
                </a:moveTo>
                <a:lnTo>
                  <a:pt x="174477" y="255273"/>
                </a:lnTo>
                <a:lnTo>
                  <a:pt x="58507" y="110572"/>
                </a:lnTo>
                <a:lnTo>
                  <a:pt x="131783" y="110572"/>
                </a:lnTo>
                <a:lnTo>
                  <a:pt x="163681" y="151144"/>
                </a:lnTo>
                <a:lnTo>
                  <a:pt x="222188" y="151144"/>
                </a:lnTo>
                <a:lnTo>
                  <a:pt x="222188" y="255273"/>
                </a:lnTo>
                <a:close/>
              </a:path>
              <a:path w="1854200" h="258444">
                <a:moveTo>
                  <a:pt x="381948" y="257362"/>
                </a:moveTo>
                <a:lnTo>
                  <a:pt x="342900" y="251192"/>
                </a:lnTo>
                <a:lnTo>
                  <a:pt x="308836" y="233637"/>
                </a:lnTo>
                <a:lnTo>
                  <a:pt x="276426" y="197919"/>
                </a:lnTo>
                <a:lnTo>
                  <a:pt x="258687" y="152428"/>
                </a:lnTo>
                <a:lnTo>
                  <a:pt x="256401" y="128333"/>
                </a:lnTo>
                <a:lnTo>
                  <a:pt x="257413" y="111883"/>
                </a:lnTo>
                <a:lnTo>
                  <a:pt x="272595" y="65733"/>
                </a:lnTo>
                <a:lnTo>
                  <a:pt x="304281" y="28301"/>
                </a:lnTo>
                <a:lnTo>
                  <a:pt x="349016" y="5180"/>
                </a:lnTo>
                <a:lnTo>
                  <a:pt x="382993" y="696"/>
                </a:lnTo>
                <a:lnTo>
                  <a:pt x="393833" y="1142"/>
                </a:lnTo>
                <a:lnTo>
                  <a:pt x="434405" y="11742"/>
                </a:lnTo>
                <a:lnTo>
                  <a:pt x="466853" y="34015"/>
                </a:lnTo>
                <a:lnTo>
                  <a:pt x="483036" y="52761"/>
                </a:lnTo>
                <a:lnTo>
                  <a:pt x="382297" y="52761"/>
                </a:lnTo>
                <a:lnTo>
                  <a:pt x="374483" y="53169"/>
                </a:lnTo>
                <a:lnTo>
                  <a:pt x="336805" y="71534"/>
                </a:lnTo>
                <a:lnTo>
                  <a:pt x="318353" y="107775"/>
                </a:lnTo>
                <a:lnTo>
                  <a:pt x="315966" y="129377"/>
                </a:lnTo>
                <a:lnTo>
                  <a:pt x="316226" y="136354"/>
                </a:lnTo>
                <a:lnTo>
                  <a:pt x="328991" y="176169"/>
                </a:lnTo>
                <a:lnTo>
                  <a:pt x="360405" y="201674"/>
                </a:lnTo>
                <a:lnTo>
                  <a:pt x="382297" y="205298"/>
                </a:lnTo>
                <a:lnTo>
                  <a:pt x="483666" y="205298"/>
                </a:lnTo>
                <a:lnTo>
                  <a:pt x="483335" y="205820"/>
                </a:lnTo>
                <a:lnTo>
                  <a:pt x="446899" y="239253"/>
                </a:lnTo>
                <a:lnTo>
                  <a:pt x="399394" y="256231"/>
                </a:lnTo>
                <a:lnTo>
                  <a:pt x="381948" y="257362"/>
                </a:lnTo>
                <a:close/>
              </a:path>
              <a:path w="1854200" h="258444">
                <a:moveTo>
                  <a:pt x="483666" y="205298"/>
                </a:moveTo>
                <a:lnTo>
                  <a:pt x="382297" y="205298"/>
                </a:lnTo>
                <a:lnTo>
                  <a:pt x="390116" y="204884"/>
                </a:lnTo>
                <a:lnTo>
                  <a:pt x="397555" y="203644"/>
                </a:lnTo>
                <a:lnTo>
                  <a:pt x="432272" y="181007"/>
                </a:lnTo>
                <a:lnTo>
                  <a:pt x="447595" y="142568"/>
                </a:lnTo>
                <a:lnTo>
                  <a:pt x="448640" y="128333"/>
                </a:lnTo>
                <a:lnTo>
                  <a:pt x="448362" y="121014"/>
                </a:lnTo>
                <a:lnTo>
                  <a:pt x="435433" y="81410"/>
                </a:lnTo>
                <a:lnTo>
                  <a:pt x="404025" y="56287"/>
                </a:lnTo>
                <a:lnTo>
                  <a:pt x="382297" y="52761"/>
                </a:lnTo>
                <a:lnTo>
                  <a:pt x="483036" y="52761"/>
                </a:lnTo>
                <a:lnTo>
                  <a:pt x="502446" y="91417"/>
                </a:lnTo>
                <a:lnTo>
                  <a:pt x="508192" y="129377"/>
                </a:lnTo>
                <a:lnTo>
                  <a:pt x="507191" y="145757"/>
                </a:lnTo>
                <a:lnTo>
                  <a:pt x="504187" y="161635"/>
                </a:lnTo>
                <a:lnTo>
                  <a:pt x="499181" y="177013"/>
                </a:lnTo>
                <a:lnTo>
                  <a:pt x="492172" y="191890"/>
                </a:lnTo>
                <a:lnTo>
                  <a:pt x="483666" y="205298"/>
                </a:lnTo>
                <a:close/>
              </a:path>
              <a:path w="1854200" h="258444">
                <a:moveTo>
                  <a:pt x="747536" y="255273"/>
                </a:moveTo>
                <a:lnTo>
                  <a:pt x="624079" y="255273"/>
                </a:lnTo>
                <a:lnTo>
                  <a:pt x="624079" y="2089"/>
                </a:lnTo>
                <a:lnTo>
                  <a:pt x="764949" y="2089"/>
                </a:lnTo>
                <a:lnTo>
                  <a:pt x="773264" y="2693"/>
                </a:lnTo>
                <a:lnTo>
                  <a:pt x="807480" y="22658"/>
                </a:lnTo>
                <a:lnTo>
                  <a:pt x="821217" y="52064"/>
                </a:lnTo>
                <a:lnTo>
                  <a:pt x="682586" y="52064"/>
                </a:lnTo>
                <a:lnTo>
                  <a:pt x="682586" y="104477"/>
                </a:lnTo>
                <a:lnTo>
                  <a:pt x="811294" y="104477"/>
                </a:lnTo>
                <a:lnTo>
                  <a:pt x="807915" y="109304"/>
                </a:lnTo>
                <a:lnTo>
                  <a:pt x="801690" y="115774"/>
                </a:lnTo>
                <a:lnTo>
                  <a:pt x="794507" y="121188"/>
                </a:lnTo>
                <a:lnTo>
                  <a:pt x="786367" y="125547"/>
                </a:lnTo>
                <a:lnTo>
                  <a:pt x="796891" y="129470"/>
                </a:lnTo>
                <a:lnTo>
                  <a:pt x="806174" y="134623"/>
                </a:lnTo>
                <a:lnTo>
                  <a:pt x="814217" y="141006"/>
                </a:lnTo>
                <a:lnTo>
                  <a:pt x="821019" y="148619"/>
                </a:lnTo>
                <a:lnTo>
                  <a:pt x="822145" y="150447"/>
                </a:lnTo>
                <a:lnTo>
                  <a:pt x="682586" y="150447"/>
                </a:lnTo>
                <a:lnTo>
                  <a:pt x="682586" y="205646"/>
                </a:lnTo>
                <a:lnTo>
                  <a:pt x="831420" y="205646"/>
                </a:lnTo>
                <a:lnTo>
                  <a:pt x="830422" y="209869"/>
                </a:lnTo>
                <a:lnTo>
                  <a:pt x="799715" y="244325"/>
                </a:lnTo>
                <a:lnTo>
                  <a:pt x="759241" y="254838"/>
                </a:lnTo>
                <a:lnTo>
                  <a:pt x="747536" y="255273"/>
                </a:lnTo>
                <a:close/>
              </a:path>
              <a:path w="1854200" h="258444">
                <a:moveTo>
                  <a:pt x="811294" y="104477"/>
                </a:moveTo>
                <a:lnTo>
                  <a:pt x="746898" y="104477"/>
                </a:lnTo>
                <a:lnTo>
                  <a:pt x="752702" y="102184"/>
                </a:lnTo>
                <a:lnTo>
                  <a:pt x="762221" y="93014"/>
                </a:lnTo>
                <a:lnTo>
                  <a:pt x="764601" y="86484"/>
                </a:lnTo>
                <a:lnTo>
                  <a:pt x="764601" y="69883"/>
                </a:lnTo>
                <a:lnTo>
                  <a:pt x="762482" y="63528"/>
                </a:lnTo>
                <a:lnTo>
                  <a:pt x="754008" y="54357"/>
                </a:lnTo>
                <a:lnTo>
                  <a:pt x="748639" y="52064"/>
                </a:lnTo>
                <a:lnTo>
                  <a:pt x="821217" y="52064"/>
                </a:lnTo>
                <a:lnTo>
                  <a:pt x="822335" y="58964"/>
                </a:lnTo>
                <a:lnTo>
                  <a:pt x="822760" y="67039"/>
                </a:lnTo>
                <a:lnTo>
                  <a:pt x="822161" y="76197"/>
                </a:lnTo>
                <a:lnTo>
                  <a:pt x="820366" y="85040"/>
                </a:lnTo>
                <a:lnTo>
                  <a:pt x="817373" y="93567"/>
                </a:lnTo>
                <a:lnTo>
                  <a:pt x="813183" y="101778"/>
                </a:lnTo>
                <a:lnTo>
                  <a:pt x="811294" y="104477"/>
                </a:lnTo>
                <a:close/>
              </a:path>
              <a:path w="1854200" h="258444">
                <a:moveTo>
                  <a:pt x="831420" y="205646"/>
                </a:moveTo>
                <a:lnTo>
                  <a:pt x="755082" y="205646"/>
                </a:lnTo>
                <a:lnTo>
                  <a:pt x="761350" y="203121"/>
                </a:lnTo>
                <a:lnTo>
                  <a:pt x="771334" y="193022"/>
                </a:lnTo>
                <a:lnTo>
                  <a:pt x="773830" y="186550"/>
                </a:lnTo>
                <a:lnTo>
                  <a:pt x="773830" y="170762"/>
                </a:lnTo>
                <a:lnTo>
                  <a:pt x="771566" y="164087"/>
                </a:lnTo>
                <a:lnTo>
                  <a:pt x="762511" y="153175"/>
                </a:lnTo>
                <a:lnTo>
                  <a:pt x="756823" y="150447"/>
                </a:lnTo>
                <a:lnTo>
                  <a:pt x="822145" y="150447"/>
                </a:lnTo>
                <a:lnTo>
                  <a:pt x="826428" y="157396"/>
                </a:lnTo>
                <a:lnTo>
                  <a:pt x="830291" y="167272"/>
                </a:lnTo>
                <a:lnTo>
                  <a:pt x="832609" y="178248"/>
                </a:lnTo>
                <a:lnTo>
                  <a:pt x="833382" y="190323"/>
                </a:lnTo>
                <a:lnTo>
                  <a:pt x="832642" y="200477"/>
                </a:lnTo>
                <a:lnTo>
                  <a:pt x="831420" y="205646"/>
                </a:lnTo>
                <a:close/>
              </a:path>
              <a:path w="1854200" h="258444">
                <a:moveTo>
                  <a:pt x="928651" y="255273"/>
                </a:moveTo>
                <a:lnTo>
                  <a:pt x="870144" y="255273"/>
                </a:lnTo>
                <a:lnTo>
                  <a:pt x="870144" y="2089"/>
                </a:lnTo>
                <a:lnTo>
                  <a:pt x="984373" y="2089"/>
                </a:lnTo>
                <a:lnTo>
                  <a:pt x="995637" y="2878"/>
                </a:lnTo>
                <a:lnTo>
                  <a:pt x="1035801" y="21461"/>
                </a:lnTo>
                <a:lnTo>
                  <a:pt x="1059593" y="53457"/>
                </a:lnTo>
                <a:lnTo>
                  <a:pt x="928651" y="53457"/>
                </a:lnTo>
                <a:lnTo>
                  <a:pt x="928651" y="122586"/>
                </a:lnTo>
                <a:lnTo>
                  <a:pt x="1059765" y="122586"/>
                </a:lnTo>
                <a:lnTo>
                  <a:pt x="1055853" y="130683"/>
                </a:lnTo>
                <a:lnTo>
                  <a:pt x="1049753" y="140059"/>
                </a:lnTo>
                <a:lnTo>
                  <a:pt x="1042684" y="148249"/>
                </a:lnTo>
                <a:lnTo>
                  <a:pt x="1034647" y="155252"/>
                </a:lnTo>
                <a:lnTo>
                  <a:pt x="1025641" y="161069"/>
                </a:lnTo>
                <a:lnTo>
                  <a:pt x="1033057" y="173606"/>
                </a:lnTo>
                <a:lnTo>
                  <a:pt x="928651" y="173606"/>
                </a:lnTo>
                <a:lnTo>
                  <a:pt x="928651" y="255273"/>
                </a:lnTo>
                <a:close/>
              </a:path>
              <a:path w="1854200" h="258444">
                <a:moveTo>
                  <a:pt x="1059765" y="122586"/>
                </a:moveTo>
                <a:lnTo>
                  <a:pt x="989190" y="122586"/>
                </a:lnTo>
                <a:lnTo>
                  <a:pt x="995198" y="119278"/>
                </a:lnTo>
                <a:lnTo>
                  <a:pt x="1000131" y="112661"/>
                </a:lnTo>
                <a:lnTo>
                  <a:pt x="1003369" y="107372"/>
                </a:lnTo>
                <a:lnTo>
                  <a:pt x="1005682" y="101430"/>
                </a:lnTo>
                <a:lnTo>
                  <a:pt x="1007069" y="94835"/>
                </a:lnTo>
                <a:lnTo>
                  <a:pt x="1007532" y="87586"/>
                </a:lnTo>
                <a:lnTo>
                  <a:pt x="1007009" y="80507"/>
                </a:lnTo>
                <a:lnTo>
                  <a:pt x="987333" y="53457"/>
                </a:lnTo>
                <a:lnTo>
                  <a:pt x="1059593" y="53457"/>
                </a:lnTo>
                <a:lnTo>
                  <a:pt x="1061158" y="56815"/>
                </a:lnTo>
                <a:lnTo>
                  <a:pt x="1064450" y="66887"/>
                </a:lnTo>
                <a:lnTo>
                  <a:pt x="1066426" y="77144"/>
                </a:lnTo>
                <a:lnTo>
                  <a:pt x="1067084" y="87586"/>
                </a:lnTo>
                <a:lnTo>
                  <a:pt x="1066382" y="98965"/>
                </a:lnTo>
                <a:lnTo>
                  <a:pt x="1064276" y="109940"/>
                </a:lnTo>
                <a:lnTo>
                  <a:pt x="1060766" y="120513"/>
                </a:lnTo>
                <a:lnTo>
                  <a:pt x="1059765" y="122586"/>
                </a:lnTo>
                <a:close/>
              </a:path>
              <a:path w="1854200" h="258444">
                <a:moveTo>
                  <a:pt x="1081363" y="255273"/>
                </a:moveTo>
                <a:lnTo>
                  <a:pt x="1016761" y="255273"/>
                </a:lnTo>
                <a:lnTo>
                  <a:pt x="968179" y="173606"/>
                </a:lnTo>
                <a:lnTo>
                  <a:pt x="1033057" y="173606"/>
                </a:lnTo>
                <a:lnTo>
                  <a:pt x="1081363" y="255273"/>
                </a:lnTo>
                <a:close/>
              </a:path>
              <a:path w="1854200" h="258444">
                <a:moveTo>
                  <a:pt x="1145470" y="255273"/>
                </a:moveTo>
                <a:lnTo>
                  <a:pt x="1085570" y="255273"/>
                </a:lnTo>
                <a:lnTo>
                  <a:pt x="1172983" y="2089"/>
                </a:lnTo>
                <a:lnTo>
                  <a:pt x="1236017" y="2089"/>
                </a:lnTo>
                <a:lnTo>
                  <a:pt x="1256256" y="60945"/>
                </a:lnTo>
                <a:lnTo>
                  <a:pt x="1204326" y="60945"/>
                </a:lnTo>
                <a:lnTo>
                  <a:pt x="1174027" y="158283"/>
                </a:lnTo>
                <a:lnTo>
                  <a:pt x="1289729" y="158283"/>
                </a:lnTo>
                <a:lnTo>
                  <a:pt x="1303561" y="198507"/>
                </a:lnTo>
                <a:lnTo>
                  <a:pt x="1164798" y="198507"/>
                </a:lnTo>
                <a:lnTo>
                  <a:pt x="1145470" y="255273"/>
                </a:lnTo>
                <a:close/>
              </a:path>
              <a:path w="1854200" h="258444">
                <a:moveTo>
                  <a:pt x="1289729" y="158283"/>
                </a:moveTo>
                <a:lnTo>
                  <a:pt x="1233928" y="158283"/>
                </a:lnTo>
                <a:lnTo>
                  <a:pt x="1204326" y="60945"/>
                </a:lnTo>
                <a:lnTo>
                  <a:pt x="1256256" y="60945"/>
                </a:lnTo>
                <a:lnTo>
                  <a:pt x="1289729" y="158283"/>
                </a:lnTo>
                <a:close/>
              </a:path>
              <a:path w="1854200" h="258444">
                <a:moveTo>
                  <a:pt x="1323082" y="255273"/>
                </a:moveTo>
                <a:lnTo>
                  <a:pt x="1263181" y="255273"/>
                </a:lnTo>
                <a:lnTo>
                  <a:pt x="1243505" y="198507"/>
                </a:lnTo>
                <a:lnTo>
                  <a:pt x="1303561" y="198507"/>
                </a:lnTo>
                <a:lnTo>
                  <a:pt x="1323082" y="255273"/>
                </a:lnTo>
                <a:close/>
              </a:path>
              <a:path w="1854200" h="258444">
                <a:moveTo>
                  <a:pt x="1529710" y="205298"/>
                </a:moveTo>
                <a:lnTo>
                  <a:pt x="1439428" y="205298"/>
                </a:lnTo>
                <a:lnTo>
                  <a:pt x="1452988" y="204122"/>
                </a:lnTo>
                <a:lnTo>
                  <a:pt x="1462674" y="200596"/>
                </a:lnTo>
                <a:lnTo>
                  <a:pt x="1468486" y="194719"/>
                </a:lnTo>
                <a:lnTo>
                  <a:pt x="1470423" y="186492"/>
                </a:lnTo>
                <a:lnTo>
                  <a:pt x="1470423" y="184402"/>
                </a:lnTo>
                <a:lnTo>
                  <a:pt x="1428516" y="157819"/>
                </a:lnTo>
                <a:lnTo>
                  <a:pt x="1415630" y="154220"/>
                </a:lnTo>
                <a:lnTo>
                  <a:pt x="1411858" y="153117"/>
                </a:lnTo>
                <a:lnTo>
                  <a:pt x="1370386" y="136459"/>
                </a:lnTo>
                <a:lnTo>
                  <a:pt x="1342206" y="100211"/>
                </a:lnTo>
                <a:lnTo>
                  <a:pt x="1340871" y="91882"/>
                </a:lnTo>
                <a:lnTo>
                  <a:pt x="1340974" y="80273"/>
                </a:lnTo>
                <a:lnTo>
                  <a:pt x="1352434" y="39451"/>
                </a:lnTo>
                <a:lnTo>
                  <a:pt x="1382466" y="12123"/>
                </a:lnTo>
                <a:lnTo>
                  <a:pt x="1424943" y="342"/>
                </a:lnTo>
                <a:lnTo>
                  <a:pt x="1434378" y="0"/>
                </a:lnTo>
                <a:lnTo>
                  <a:pt x="1456667" y="1730"/>
                </a:lnTo>
                <a:lnTo>
                  <a:pt x="1479304" y="6921"/>
                </a:lnTo>
                <a:lnTo>
                  <a:pt x="1502289" y="15573"/>
                </a:lnTo>
                <a:lnTo>
                  <a:pt x="1525622" y="27686"/>
                </a:lnTo>
                <a:lnTo>
                  <a:pt x="1512778" y="52064"/>
                </a:lnTo>
                <a:lnTo>
                  <a:pt x="1432637" y="52064"/>
                </a:lnTo>
                <a:lnTo>
                  <a:pt x="1418848" y="53370"/>
                </a:lnTo>
                <a:lnTo>
                  <a:pt x="1408999" y="57288"/>
                </a:lnTo>
                <a:lnTo>
                  <a:pt x="1403089" y="63818"/>
                </a:lnTo>
                <a:lnTo>
                  <a:pt x="1401145" y="72840"/>
                </a:lnTo>
                <a:lnTo>
                  <a:pt x="1401120" y="76907"/>
                </a:lnTo>
                <a:lnTo>
                  <a:pt x="1402019" y="80273"/>
                </a:lnTo>
                <a:lnTo>
                  <a:pt x="1440066" y="100124"/>
                </a:lnTo>
                <a:lnTo>
                  <a:pt x="1454403" y="104129"/>
                </a:lnTo>
                <a:lnTo>
                  <a:pt x="1462032" y="106300"/>
                </a:lnTo>
                <a:lnTo>
                  <a:pt x="1509805" y="127607"/>
                </a:lnTo>
                <a:lnTo>
                  <a:pt x="1531891" y="163188"/>
                </a:lnTo>
                <a:lnTo>
                  <a:pt x="1533109" y="171459"/>
                </a:lnTo>
                <a:lnTo>
                  <a:pt x="1533041" y="182458"/>
                </a:lnTo>
                <a:lnTo>
                  <a:pt x="1532783" y="188892"/>
                </a:lnTo>
                <a:lnTo>
                  <a:pt x="1531803" y="196613"/>
                </a:lnTo>
                <a:lnTo>
                  <a:pt x="1530171" y="203910"/>
                </a:lnTo>
                <a:lnTo>
                  <a:pt x="1529710" y="205298"/>
                </a:lnTo>
                <a:close/>
              </a:path>
              <a:path w="1854200" h="258444">
                <a:moveTo>
                  <a:pt x="1500025" y="76268"/>
                </a:moveTo>
                <a:lnTo>
                  <a:pt x="1463376" y="57451"/>
                </a:lnTo>
                <a:lnTo>
                  <a:pt x="1432637" y="52064"/>
                </a:lnTo>
                <a:lnTo>
                  <a:pt x="1512778" y="52064"/>
                </a:lnTo>
                <a:lnTo>
                  <a:pt x="1500025" y="76268"/>
                </a:lnTo>
                <a:close/>
              </a:path>
              <a:path w="1854200" h="258444">
                <a:moveTo>
                  <a:pt x="1438209" y="258059"/>
                </a:moveTo>
                <a:lnTo>
                  <a:pt x="1395553" y="253357"/>
                </a:lnTo>
                <a:lnTo>
                  <a:pt x="1354039" y="239775"/>
                </a:lnTo>
                <a:lnTo>
                  <a:pt x="1330249" y="226716"/>
                </a:lnTo>
                <a:lnTo>
                  <a:pt x="1355846" y="175696"/>
                </a:lnTo>
                <a:lnTo>
                  <a:pt x="1357123" y="177205"/>
                </a:lnTo>
                <a:lnTo>
                  <a:pt x="1360344" y="179469"/>
                </a:lnTo>
                <a:lnTo>
                  <a:pt x="1396679" y="197266"/>
                </a:lnTo>
                <a:lnTo>
                  <a:pt x="1439428" y="205298"/>
                </a:lnTo>
                <a:lnTo>
                  <a:pt x="1529710" y="205298"/>
                </a:lnTo>
                <a:lnTo>
                  <a:pt x="1527886" y="210783"/>
                </a:lnTo>
                <a:lnTo>
                  <a:pt x="1504030" y="240798"/>
                </a:lnTo>
                <a:lnTo>
                  <a:pt x="1466766" y="255621"/>
                </a:lnTo>
                <a:lnTo>
                  <a:pt x="1445675" y="257907"/>
                </a:lnTo>
                <a:lnTo>
                  <a:pt x="1438209" y="258059"/>
                </a:lnTo>
                <a:close/>
              </a:path>
              <a:path w="1854200" h="258444">
                <a:moveTo>
                  <a:pt x="1624054" y="255273"/>
                </a:moveTo>
                <a:lnTo>
                  <a:pt x="1565546" y="255273"/>
                </a:lnTo>
                <a:lnTo>
                  <a:pt x="1565546" y="2089"/>
                </a:lnTo>
                <a:lnTo>
                  <a:pt x="1624054" y="2089"/>
                </a:lnTo>
                <a:lnTo>
                  <a:pt x="1624054" y="255273"/>
                </a:lnTo>
                <a:close/>
              </a:path>
              <a:path w="1854200" h="258444">
                <a:moveTo>
                  <a:pt x="1853800" y="255273"/>
                </a:moveTo>
                <a:lnTo>
                  <a:pt x="1672531" y="255273"/>
                </a:lnTo>
                <a:lnTo>
                  <a:pt x="1672531" y="2089"/>
                </a:lnTo>
                <a:lnTo>
                  <a:pt x="1731039" y="2089"/>
                </a:lnTo>
                <a:lnTo>
                  <a:pt x="1731039" y="203905"/>
                </a:lnTo>
                <a:lnTo>
                  <a:pt x="1853800" y="203905"/>
                </a:lnTo>
                <a:lnTo>
                  <a:pt x="1853800" y="255273"/>
                </a:lnTo>
                <a:close/>
              </a:path>
            </a:pathLst>
          </a:custGeom>
          <a:solidFill>
            <a:srgbClr val="163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9">
            <a:extLst>
              <a:ext uri="{FF2B5EF4-FFF2-40B4-BE49-F238E27FC236}">
                <a16:creationId xmlns:a16="http://schemas.microsoft.com/office/drawing/2014/main" id="{C4932B0F-AB70-5FB7-6B98-C936EF786DB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86715" y="2696655"/>
            <a:ext cx="1555497" cy="185647"/>
          </a:xfrm>
          <a:prstGeom prst="rect">
            <a:avLst/>
          </a:prstGeom>
        </p:spPr>
      </p:pic>
      <p:sp>
        <p:nvSpPr>
          <p:cNvPr id="17" name="object 11">
            <a:extLst>
              <a:ext uri="{FF2B5EF4-FFF2-40B4-BE49-F238E27FC236}">
                <a16:creationId xmlns:a16="http://schemas.microsoft.com/office/drawing/2014/main" id="{9C946BAD-982E-CDDA-261E-CEC90D971E8D}"/>
              </a:ext>
            </a:extLst>
          </p:cNvPr>
          <p:cNvSpPr/>
          <p:nvPr/>
        </p:nvSpPr>
        <p:spPr>
          <a:xfrm>
            <a:off x="8886987" y="2692628"/>
            <a:ext cx="761365" cy="190500"/>
          </a:xfrm>
          <a:custGeom>
            <a:avLst/>
            <a:gdLst/>
            <a:ahLst/>
            <a:cxnLst/>
            <a:rect l="l" t="t" r="r" b="b"/>
            <a:pathLst>
              <a:path w="761365" h="190500">
                <a:moveTo>
                  <a:pt x="100387" y="146848"/>
                </a:moveTo>
                <a:lnTo>
                  <a:pt x="0" y="146848"/>
                </a:lnTo>
                <a:lnTo>
                  <a:pt x="0" y="4027"/>
                </a:lnTo>
                <a:lnTo>
                  <a:pt x="98619" y="4027"/>
                </a:lnTo>
                <a:lnTo>
                  <a:pt x="98619" y="33004"/>
                </a:lnTo>
                <a:lnTo>
                  <a:pt x="33004" y="33004"/>
                </a:lnTo>
                <a:lnTo>
                  <a:pt x="33004" y="60703"/>
                </a:lnTo>
                <a:lnTo>
                  <a:pt x="89385" y="60703"/>
                </a:lnTo>
                <a:lnTo>
                  <a:pt x="89385" y="87519"/>
                </a:lnTo>
                <a:lnTo>
                  <a:pt x="33004" y="87519"/>
                </a:lnTo>
                <a:lnTo>
                  <a:pt x="33004" y="117871"/>
                </a:lnTo>
                <a:lnTo>
                  <a:pt x="100387" y="117871"/>
                </a:lnTo>
                <a:lnTo>
                  <a:pt x="100387" y="146848"/>
                </a:lnTo>
                <a:close/>
              </a:path>
              <a:path w="761365" h="190500">
                <a:moveTo>
                  <a:pt x="157928" y="148812"/>
                </a:moveTo>
                <a:lnTo>
                  <a:pt x="149218" y="148812"/>
                </a:lnTo>
                <a:lnTo>
                  <a:pt x="141377" y="146373"/>
                </a:lnTo>
                <a:lnTo>
                  <a:pt x="115540" y="115145"/>
                </a:lnTo>
                <a:lnTo>
                  <a:pt x="112253" y="93707"/>
                </a:lnTo>
                <a:lnTo>
                  <a:pt x="112649" y="86267"/>
                </a:lnTo>
                <a:lnTo>
                  <a:pt x="130882" y="50279"/>
                </a:lnTo>
                <a:lnTo>
                  <a:pt x="161366" y="39192"/>
                </a:lnTo>
                <a:lnTo>
                  <a:pt x="172085" y="40401"/>
                </a:lnTo>
                <a:lnTo>
                  <a:pt x="181551" y="44029"/>
                </a:lnTo>
                <a:lnTo>
                  <a:pt x="189765" y="50077"/>
                </a:lnTo>
                <a:lnTo>
                  <a:pt x="196727" y="58542"/>
                </a:lnTo>
                <a:lnTo>
                  <a:pt x="224722" y="58542"/>
                </a:lnTo>
                <a:lnTo>
                  <a:pt x="224722" y="66597"/>
                </a:lnTo>
                <a:lnTo>
                  <a:pt x="162414" y="66597"/>
                </a:lnTo>
                <a:lnTo>
                  <a:pt x="156684" y="69364"/>
                </a:lnTo>
                <a:lnTo>
                  <a:pt x="147385" y="80431"/>
                </a:lnTo>
                <a:lnTo>
                  <a:pt x="145060" y="86995"/>
                </a:lnTo>
                <a:lnTo>
                  <a:pt x="145060" y="102515"/>
                </a:lnTo>
                <a:lnTo>
                  <a:pt x="147401" y="109014"/>
                </a:lnTo>
                <a:lnTo>
                  <a:pt x="156766" y="119164"/>
                </a:lnTo>
                <a:lnTo>
                  <a:pt x="162806" y="121702"/>
                </a:lnTo>
                <a:lnTo>
                  <a:pt x="224722" y="121702"/>
                </a:lnTo>
                <a:lnTo>
                  <a:pt x="224722" y="129757"/>
                </a:lnTo>
                <a:lnTo>
                  <a:pt x="192504" y="129757"/>
                </a:lnTo>
                <a:lnTo>
                  <a:pt x="186291" y="138094"/>
                </a:lnTo>
                <a:lnTo>
                  <a:pt x="178457" y="144048"/>
                </a:lnTo>
                <a:lnTo>
                  <a:pt x="169003" y="147621"/>
                </a:lnTo>
                <a:lnTo>
                  <a:pt x="157928" y="148812"/>
                </a:lnTo>
                <a:close/>
              </a:path>
              <a:path w="761365" h="190500">
                <a:moveTo>
                  <a:pt x="224722" y="58542"/>
                </a:moveTo>
                <a:lnTo>
                  <a:pt x="196727" y="58542"/>
                </a:lnTo>
                <a:lnTo>
                  <a:pt x="196727" y="41255"/>
                </a:lnTo>
                <a:lnTo>
                  <a:pt x="224722" y="41255"/>
                </a:lnTo>
                <a:lnTo>
                  <a:pt x="224722" y="58542"/>
                </a:lnTo>
                <a:close/>
              </a:path>
              <a:path w="761365" h="190500">
                <a:moveTo>
                  <a:pt x="224722" y="121702"/>
                </a:moveTo>
                <a:lnTo>
                  <a:pt x="170206" y="121702"/>
                </a:lnTo>
                <a:lnTo>
                  <a:pt x="176609" y="120812"/>
                </a:lnTo>
                <a:lnTo>
                  <a:pt x="182460" y="118141"/>
                </a:lnTo>
                <a:lnTo>
                  <a:pt x="187758" y="113690"/>
                </a:lnTo>
                <a:lnTo>
                  <a:pt x="192504" y="107459"/>
                </a:lnTo>
                <a:lnTo>
                  <a:pt x="192504" y="85064"/>
                </a:lnTo>
                <a:lnTo>
                  <a:pt x="190866" y="79890"/>
                </a:lnTo>
                <a:lnTo>
                  <a:pt x="187789" y="75519"/>
                </a:lnTo>
                <a:lnTo>
                  <a:pt x="178752" y="68381"/>
                </a:lnTo>
                <a:lnTo>
                  <a:pt x="174070" y="66597"/>
                </a:lnTo>
                <a:lnTo>
                  <a:pt x="224722" y="66597"/>
                </a:lnTo>
                <a:lnTo>
                  <a:pt x="224722" y="121702"/>
                </a:lnTo>
                <a:close/>
              </a:path>
              <a:path w="761365" h="190500">
                <a:moveTo>
                  <a:pt x="224722" y="189871"/>
                </a:moveTo>
                <a:lnTo>
                  <a:pt x="192504" y="189871"/>
                </a:lnTo>
                <a:lnTo>
                  <a:pt x="192504" y="129757"/>
                </a:lnTo>
                <a:lnTo>
                  <a:pt x="224722" y="129757"/>
                </a:lnTo>
                <a:lnTo>
                  <a:pt x="224722" y="189871"/>
                </a:lnTo>
                <a:close/>
              </a:path>
              <a:path w="761365" h="190500">
                <a:moveTo>
                  <a:pt x="276805" y="148812"/>
                </a:moveTo>
                <a:lnTo>
                  <a:pt x="245913" y="126048"/>
                </a:lnTo>
                <a:lnTo>
                  <a:pt x="243801" y="108834"/>
                </a:lnTo>
                <a:lnTo>
                  <a:pt x="243801" y="41255"/>
                </a:lnTo>
                <a:lnTo>
                  <a:pt x="276020" y="41255"/>
                </a:lnTo>
                <a:lnTo>
                  <a:pt x="276020" y="108179"/>
                </a:lnTo>
                <a:lnTo>
                  <a:pt x="277296" y="113107"/>
                </a:lnTo>
                <a:lnTo>
                  <a:pt x="282404" y="119983"/>
                </a:lnTo>
                <a:lnTo>
                  <a:pt x="286039" y="121702"/>
                </a:lnTo>
                <a:lnTo>
                  <a:pt x="352833" y="121702"/>
                </a:lnTo>
                <a:lnTo>
                  <a:pt x="352833" y="128578"/>
                </a:lnTo>
                <a:lnTo>
                  <a:pt x="318846" y="128578"/>
                </a:lnTo>
                <a:lnTo>
                  <a:pt x="310951" y="137430"/>
                </a:lnTo>
                <a:lnTo>
                  <a:pt x="301313" y="143754"/>
                </a:lnTo>
                <a:lnTo>
                  <a:pt x="289931" y="147548"/>
                </a:lnTo>
                <a:lnTo>
                  <a:pt x="276805" y="148812"/>
                </a:lnTo>
                <a:close/>
              </a:path>
              <a:path w="761365" h="190500">
                <a:moveTo>
                  <a:pt x="352833" y="121702"/>
                </a:moveTo>
                <a:lnTo>
                  <a:pt x="290753" y="121702"/>
                </a:lnTo>
                <a:lnTo>
                  <a:pt x="297648" y="120744"/>
                </a:lnTo>
                <a:lnTo>
                  <a:pt x="303793" y="117871"/>
                </a:lnTo>
                <a:lnTo>
                  <a:pt x="309189" y="113083"/>
                </a:lnTo>
                <a:lnTo>
                  <a:pt x="313837" y="106379"/>
                </a:lnTo>
                <a:lnTo>
                  <a:pt x="313837" y="41255"/>
                </a:lnTo>
                <a:lnTo>
                  <a:pt x="346055" y="41255"/>
                </a:lnTo>
                <a:lnTo>
                  <a:pt x="346055" y="114204"/>
                </a:lnTo>
                <a:lnTo>
                  <a:pt x="346562" y="116480"/>
                </a:lnTo>
                <a:lnTo>
                  <a:pt x="348592" y="119164"/>
                </a:lnTo>
                <a:lnTo>
                  <a:pt x="350344" y="119934"/>
                </a:lnTo>
                <a:lnTo>
                  <a:pt x="352833" y="120130"/>
                </a:lnTo>
                <a:lnTo>
                  <a:pt x="352833" y="121702"/>
                </a:lnTo>
                <a:close/>
              </a:path>
              <a:path w="761365" h="190500">
                <a:moveTo>
                  <a:pt x="342977" y="148420"/>
                </a:moveTo>
                <a:lnTo>
                  <a:pt x="333547" y="148420"/>
                </a:lnTo>
                <a:lnTo>
                  <a:pt x="329045" y="147257"/>
                </a:lnTo>
                <a:lnTo>
                  <a:pt x="322301" y="142608"/>
                </a:lnTo>
                <a:lnTo>
                  <a:pt x="320221" y="139284"/>
                </a:lnTo>
                <a:lnTo>
                  <a:pt x="319436" y="134963"/>
                </a:lnTo>
                <a:lnTo>
                  <a:pt x="318846" y="128578"/>
                </a:lnTo>
                <a:lnTo>
                  <a:pt x="352833" y="128578"/>
                </a:lnTo>
                <a:lnTo>
                  <a:pt x="352833" y="146848"/>
                </a:lnTo>
                <a:lnTo>
                  <a:pt x="347528" y="147896"/>
                </a:lnTo>
                <a:lnTo>
                  <a:pt x="342977" y="148420"/>
                </a:lnTo>
                <a:close/>
              </a:path>
              <a:path w="761365" h="190500">
                <a:moveTo>
                  <a:pt x="403737" y="29173"/>
                </a:moveTo>
                <a:lnTo>
                  <a:pt x="371617" y="29173"/>
                </a:lnTo>
                <a:lnTo>
                  <a:pt x="371617" y="0"/>
                </a:lnTo>
                <a:lnTo>
                  <a:pt x="403737" y="0"/>
                </a:lnTo>
                <a:lnTo>
                  <a:pt x="403737" y="29173"/>
                </a:lnTo>
                <a:close/>
              </a:path>
              <a:path w="761365" h="190500">
                <a:moveTo>
                  <a:pt x="403737" y="146848"/>
                </a:moveTo>
                <a:lnTo>
                  <a:pt x="371617" y="146848"/>
                </a:lnTo>
                <a:lnTo>
                  <a:pt x="371617" y="41255"/>
                </a:lnTo>
                <a:lnTo>
                  <a:pt x="403737" y="41255"/>
                </a:lnTo>
                <a:lnTo>
                  <a:pt x="403737" y="146848"/>
                </a:lnTo>
                <a:close/>
              </a:path>
              <a:path w="761365" h="190500">
                <a:moveTo>
                  <a:pt x="529140" y="58346"/>
                </a:moveTo>
                <a:lnTo>
                  <a:pt x="455841" y="58346"/>
                </a:lnTo>
                <a:lnTo>
                  <a:pt x="462698" y="49966"/>
                </a:lnTo>
                <a:lnTo>
                  <a:pt x="470894" y="43980"/>
                </a:lnTo>
                <a:lnTo>
                  <a:pt x="480428" y="40389"/>
                </a:lnTo>
                <a:lnTo>
                  <a:pt x="491300" y="39192"/>
                </a:lnTo>
                <a:lnTo>
                  <a:pt x="498106" y="39643"/>
                </a:lnTo>
                <a:lnTo>
                  <a:pt x="529140" y="58346"/>
                </a:lnTo>
                <a:close/>
              </a:path>
              <a:path w="761365" h="190500">
                <a:moveTo>
                  <a:pt x="460064" y="189675"/>
                </a:moveTo>
                <a:lnTo>
                  <a:pt x="427944" y="189675"/>
                </a:lnTo>
                <a:lnTo>
                  <a:pt x="427944" y="41255"/>
                </a:lnTo>
                <a:lnTo>
                  <a:pt x="455841" y="41255"/>
                </a:lnTo>
                <a:lnTo>
                  <a:pt x="455841" y="58346"/>
                </a:lnTo>
                <a:lnTo>
                  <a:pt x="529140" y="58346"/>
                </a:lnTo>
                <a:lnTo>
                  <a:pt x="530576" y="60197"/>
                </a:lnTo>
                <a:lnTo>
                  <a:pt x="534029" y="66106"/>
                </a:lnTo>
                <a:lnTo>
                  <a:pt x="534240" y="66597"/>
                </a:lnTo>
                <a:lnTo>
                  <a:pt x="477811" y="66597"/>
                </a:lnTo>
                <a:lnTo>
                  <a:pt x="473521" y="67907"/>
                </a:lnTo>
                <a:lnTo>
                  <a:pt x="465270" y="73145"/>
                </a:lnTo>
                <a:lnTo>
                  <a:pt x="462160" y="76649"/>
                </a:lnTo>
                <a:lnTo>
                  <a:pt x="460064" y="81036"/>
                </a:lnTo>
                <a:lnTo>
                  <a:pt x="460064" y="102744"/>
                </a:lnTo>
                <a:lnTo>
                  <a:pt x="462225" y="108179"/>
                </a:lnTo>
                <a:lnTo>
                  <a:pt x="465516" y="112698"/>
                </a:lnTo>
                <a:lnTo>
                  <a:pt x="474356" y="119901"/>
                </a:lnTo>
                <a:lnTo>
                  <a:pt x="478989" y="121702"/>
                </a:lnTo>
                <a:lnTo>
                  <a:pt x="534362" y="121702"/>
                </a:lnTo>
                <a:lnTo>
                  <a:pt x="533050" y="124741"/>
                </a:lnTo>
                <a:lnTo>
                  <a:pt x="529657" y="129757"/>
                </a:lnTo>
                <a:lnTo>
                  <a:pt x="460064" y="129757"/>
                </a:lnTo>
                <a:lnTo>
                  <a:pt x="460064" y="189675"/>
                </a:lnTo>
                <a:close/>
              </a:path>
              <a:path w="761365" h="190500">
                <a:moveTo>
                  <a:pt x="534362" y="121702"/>
                </a:moveTo>
                <a:lnTo>
                  <a:pt x="490645" y="121702"/>
                </a:lnTo>
                <a:lnTo>
                  <a:pt x="496310" y="118935"/>
                </a:lnTo>
                <a:lnTo>
                  <a:pt x="505347" y="107868"/>
                </a:lnTo>
                <a:lnTo>
                  <a:pt x="507606" y="101238"/>
                </a:lnTo>
                <a:lnTo>
                  <a:pt x="507606" y="85718"/>
                </a:lnTo>
                <a:lnTo>
                  <a:pt x="505216" y="79285"/>
                </a:lnTo>
                <a:lnTo>
                  <a:pt x="495655" y="69134"/>
                </a:lnTo>
                <a:lnTo>
                  <a:pt x="489598" y="66597"/>
                </a:lnTo>
                <a:lnTo>
                  <a:pt x="534240" y="66597"/>
                </a:lnTo>
                <a:lnTo>
                  <a:pt x="536779" y="72509"/>
                </a:lnTo>
                <a:lnTo>
                  <a:pt x="538751" y="79285"/>
                </a:lnTo>
                <a:lnTo>
                  <a:pt x="539922" y="86310"/>
                </a:lnTo>
                <a:lnTo>
                  <a:pt x="540315" y="93707"/>
                </a:lnTo>
                <a:lnTo>
                  <a:pt x="539508" y="105046"/>
                </a:lnTo>
                <a:lnTo>
                  <a:pt x="537086" y="115391"/>
                </a:lnTo>
                <a:lnTo>
                  <a:pt x="534362" y="121702"/>
                </a:lnTo>
                <a:close/>
              </a:path>
              <a:path w="761365" h="190500">
                <a:moveTo>
                  <a:pt x="494738" y="148812"/>
                </a:moveTo>
                <a:lnTo>
                  <a:pt x="486880" y="148812"/>
                </a:lnTo>
                <a:lnTo>
                  <a:pt x="479955" y="147143"/>
                </a:lnTo>
                <a:lnTo>
                  <a:pt x="467972" y="140463"/>
                </a:lnTo>
                <a:lnTo>
                  <a:pt x="463339" y="135781"/>
                </a:lnTo>
                <a:lnTo>
                  <a:pt x="460064" y="129757"/>
                </a:lnTo>
                <a:lnTo>
                  <a:pt x="529657" y="129757"/>
                </a:lnTo>
                <a:lnTo>
                  <a:pt x="494738" y="148812"/>
                </a:lnTo>
                <a:close/>
              </a:path>
              <a:path w="761365" h="190500">
                <a:moveTo>
                  <a:pt x="605168" y="148812"/>
                </a:moveTo>
                <a:lnTo>
                  <a:pt x="596524" y="148812"/>
                </a:lnTo>
                <a:lnTo>
                  <a:pt x="588584" y="147355"/>
                </a:lnTo>
                <a:lnTo>
                  <a:pt x="554942" y="122095"/>
                </a:lnTo>
                <a:lnTo>
                  <a:pt x="548393" y="102319"/>
                </a:lnTo>
                <a:lnTo>
                  <a:pt x="548393" y="87585"/>
                </a:lnTo>
                <a:lnTo>
                  <a:pt x="567940" y="50684"/>
                </a:lnTo>
                <a:lnTo>
                  <a:pt x="596393" y="39192"/>
                </a:lnTo>
                <a:lnTo>
                  <a:pt x="613943" y="39192"/>
                </a:lnTo>
                <a:lnTo>
                  <a:pt x="651564" y="60736"/>
                </a:lnTo>
                <a:lnTo>
                  <a:pt x="652580" y="62373"/>
                </a:lnTo>
                <a:lnTo>
                  <a:pt x="598554" y="62373"/>
                </a:lnTo>
                <a:lnTo>
                  <a:pt x="593332" y="64371"/>
                </a:lnTo>
                <a:lnTo>
                  <a:pt x="584885" y="72360"/>
                </a:lnTo>
                <a:lnTo>
                  <a:pt x="582445" y="77664"/>
                </a:lnTo>
                <a:lnTo>
                  <a:pt x="581790" y="84278"/>
                </a:lnTo>
                <a:lnTo>
                  <a:pt x="661057" y="84278"/>
                </a:lnTo>
                <a:lnTo>
                  <a:pt x="661452" y="86439"/>
                </a:lnTo>
                <a:lnTo>
                  <a:pt x="661452" y="97047"/>
                </a:lnTo>
                <a:lnTo>
                  <a:pt x="661190" y="100485"/>
                </a:lnTo>
                <a:lnTo>
                  <a:pt x="660666" y="104021"/>
                </a:lnTo>
                <a:lnTo>
                  <a:pt x="582576" y="104021"/>
                </a:lnTo>
                <a:lnTo>
                  <a:pt x="583035" y="110766"/>
                </a:lnTo>
                <a:lnTo>
                  <a:pt x="585539" y="116070"/>
                </a:lnTo>
                <a:lnTo>
                  <a:pt x="594642" y="123797"/>
                </a:lnTo>
                <a:lnTo>
                  <a:pt x="599995" y="125729"/>
                </a:lnTo>
                <a:lnTo>
                  <a:pt x="652862" y="125729"/>
                </a:lnTo>
                <a:lnTo>
                  <a:pt x="652231" y="126785"/>
                </a:lnTo>
                <a:lnTo>
                  <a:pt x="613775" y="148334"/>
                </a:lnTo>
                <a:lnTo>
                  <a:pt x="605168" y="148812"/>
                </a:lnTo>
                <a:close/>
              </a:path>
              <a:path w="761365" h="190500">
                <a:moveTo>
                  <a:pt x="661057" y="84278"/>
                </a:moveTo>
                <a:lnTo>
                  <a:pt x="627662" y="84278"/>
                </a:lnTo>
                <a:lnTo>
                  <a:pt x="627007" y="77664"/>
                </a:lnTo>
                <a:lnTo>
                  <a:pt x="624568" y="72360"/>
                </a:lnTo>
                <a:lnTo>
                  <a:pt x="616121" y="64371"/>
                </a:lnTo>
                <a:lnTo>
                  <a:pt x="610931" y="62373"/>
                </a:lnTo>
                <a:lnTo>
                  <a:pt x="652580" y="62373"/>
                </a:lnTo>
                <a:lnTo>
                  <a:pt x="655149" y="66515"/>
                </a:lnTo>
                <a:lnTo>
                  <a:pt x="660191" y="79546"/>
                </a:lnTo>
                <a:lnTo>
                  <a:pt x="661057" y="84278"/>
                </a:lnTo>
                <a:close/>
              </a:path>
              <a:path w="761365" h="190500">
                <a:moveTo>
                  <a:pt x="652862" y="125729"/>
                </a:moveTo>
                <a:lnTo>
                  <a:pt x="610996" y="125729"/>
                </a:lnTo>
                <a:lnTo>
                  <a:pt x="615548" y="124551"/>
                </a:lnTo>
                <a:lnTo>
                  <a:pt x="624060" y="119836"/>
                </a:lnTo>
                <a:lnTo>
                  <a:pt x="626942" y="116791"/>
                </a:lnTo>
                <a:lnTo>
                  <a:pt x="628448" y="113058"/>
                </a:lnTo>
                <a:lnTo>
                  <a:pt x="655853" y="120720"/>
                </a:lnTo>
                <a:lnTo>
                  <a:pt x="652862" y="125729"/>
                </a:lnTo>
                <a:close/>
              </a:path>
              <a:path w="761365" h="190500">
                <a:moveTo>
                  <a:pt x="759078" y="125336"/>
                </a:moveTo>
                <a:lnTo>
                  <a:pt x="725490" y="125336"/>
                </a:lnTo>
                <a:lnTo>
                  <a:pt x="729845" y="122586"/>
                </a:lnTo>
                <a:lnTo>
                  <a:pt x="729845" y="114335"/>
                </a:lnTo>
                <a:lnTo>
                  <a:pt x="728143" y="112174"/>
                </a:lnTo>
                <a:lnTo>
                  <a:pt x="723035" y="109817"/>
                </a:lnTo>
                <a:lnTo>
                  <a:pt x="718647" y="108343"/>
                </a:lnTo>
                <a:lnTo>
                  <a:pt x="711575" y="106182"/>
                </a:lnTo>
                <a:lnTo>
                  <a:pt x="704486" y="103759"/>
                </a:lnTo>
                <a:lnTo>
                  <a:pt x="675469" y="78450"/>
                </a:lnTo>
                <a:lnTo>
                  <a:pt x="675443" y="73506"/>
                </a:lnTo>
                <a:lnTo>
                  <a:pt x="676078" y="67079"/>
                </a:lnTo>
                <a:lnTo>
                  <a:pt x="709874" y="39803"/>
                </a:lnTo>
                <a:lnTo>
                  <a:pt x="719433" y="39192"/>
                </a:lnTo>
                <a:lnTo>
                  <a:pt x="730993" y="40125"/>
                </a:lnTo>
                <a:lnTo>
                  <a:pt x="741608" y="42924"/>
                </a:lnTo>
                <a:lnTo>
                  <a:pt x="751277" y="47590"/>
                </a:lnTo>
                <a:lnTo>
                  <a:pt x="760001" y="54122"/>
                </a:lnTo>
                <a:lnTo>
                  <a:pt x="754889" y="62373"/>
                </a:lnTo>
                <a:lnTo>
                  <a:pt x="713965" y="62373"/>
                </a:lnTo>
                <a:lnTo>
                  <a:pt x="710936" y="63061"/>
                </a:lnTo>
                <a:lnTo>
                  <a:pt x="706418" y="65811"/>
                </a:lnTo>
                <a:lnTo>
                  <a:pt x="705288" y="67939"/>
                </a:lnTo>
                <a:lnTo>
                  <a:pt x="705288" y="73506"/>
                </a:lnTo>
                <a:lnTo>
                  <a:pt x="706467" y="75568"/>
                </a:lnTo>
                <a:lnTo>
                  <a:pt x="711182" y="78450"/>
                </a:lnTo>
                <a:lnTo>
                  <a:pt x="715504" y="80054"/>
                </a:lnTo>
                <a:lnTo>
                  <a:pt x="721791" y="81822"/>
                </a:lnTo>
                <a:lnTo>
                  <a:pt x="726636" y="83328"/>
                </a:lnTo>
                <a:lnTo>
                  <a:pt x="759166" y="103416"/>
                </a:lnTo>
                <a:lnTo>
                  <a:pt x="760885" y="114433"/>
                </a:lnTo>
                <a:lnTo>
                  <a:pt x="760157" y="122012"/>
                </a:lnTo>
                <a:lnTo>
                  <a:pt x="759078" y="125336"/>
                </a:lnTo>
                <a:close/>
              </a:path>
              <a:path w="761365" h="190500">
                <a:moveTo>
                  <a:pt x="747526" y="74259"/>
                </a:moveTo>
                <a:lnTo>
                  <a:pt x="739256" y="69059"/>
                </a:lnTo>
                <a:lnTo>
                  <a:pt x="731539" y="65345"/>
                </a:lnTo>
                <a:lnTo>
                  <a:pt x="724375" y="63116"/>
                </a:lnTo>
                <a:lnTo>
                  <a:pt x="717763" y="62373"/>
                </a:lnTo>
                <a:lnTo>
                  <a:pt x="754889" y="62373"/>
                </a:lnTo>
                <a:lnTo>
                  <a:pt x="747526" y="74259"/>
                </a:lnTo>
                <a:close/>
              </a:path>
              <a:path w="761365" h="190500">
                <a:moveTo>
                  <a:pt x="717763" y="148812"/>
                </a:moveTo>
                <a:lnTo>
                  <a:pt x="675559" y="136960"/>
                </a:lnTo>
                <a:lnTo>
                  <a:pt x="669731" y="131328"/>
                </a:lnTo>
                <a:lnTo>
                  <a:pt x="680732" y="110995"/>
                </a:lnTo>
                <a:lnTo>
                  <a:pt x="690315" y="117270"/>
                </a:lnTo>
                <a:lnTo>
                  <a:pt x="699518" y="121751"/>
                </a:lnTo>
                <a:lnTo>
                  <a:pt x="708340" y="124440"/>
                </a:lnTo>
                <a:lnTo>
                  <a:pt x="716781" y="125336"/>
                </a:lnTo>
                <a:lnTo>
                  <a:pt x="759078" y="125336"/>
                </a:lnTo>
                <a:lnTo>
                  <a:pt x="757975" y="128737"/>
                </a:lnTo>
                <a:lnTo>
                  <a:pt x="727171" y="148238"/>
                </a:lnTo>
                <a:lnTo>
                  <a:pt x="717763" y="148812"/>
                </a:lnTo>
                <a:close/>
              </a:path>
            </a:pathLst>
          </a:custGeom>
          <a:solidFill>
            <a:srgbClr val="31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3">
            <a:extLst>
              <a:ext uri="{FF2B5EF4-FFF2-40B4-BE49-F238E27FC236}">
                <a16:creationId xmlns:a16="http://schemas.microsoft.com/office/drawing/2014/main" id="{34306496-C4FB-9F97-68D2-19968D69AAA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59498" y="3431894"/>
            <a:ext cx="3542458" cy="1506591"/>
          </a:xfrm>
          <a:prstGeom prst="rect">
            <a:avLst/>
          </a:prstGeom>
        </p:spPr>
      </p:pic>
      <p:pic>
        <p:nvPicPr>
          <p:cNvPr id="20" name="object 14">
            <a:extLst>
              <a:ext uri="{FF2B5EF4-FFF2-40B4-BE49-F238E27FC236}">
                <a16:creationId xmlns:a16="http://schemas.microsoft.com/office/drawing/2014/main" id="{3B88AB48-34D1-69F5-4DF2-A22217231AA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59081" y="5024852"/>
            <a:ext cx="1742209" cy="20979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1399096-DDAF-F630-C810-1CD6E7FA954F}"/>
              </a:ext>
            </a:extLst>
          </p:cNvPr>
          <p:cNvSpPr txBox="1"/>
          <p:nvPr/>
        </p:nvSpPr>
        <p:spPr>
          <a:xfrm>
            <a:off x="8017026" y="2542258"/>
            <a:ext cx="119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83EFF"/>
                </a:solidFill>
              </a:rPr>
              <a:t>4.260</a:t>
            </a:r>
            <a:endParaRPr lang="pt-BR" sz="2000" b="1" dirty="0">
              <a:solidFill>
                <a:srgbClr val="183E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71CCD91-E5E0-9895-4FE2-8970BC6D060C}"/>
              </a:ext>
            </a:extLst>
          </p:cNvPr>
          <p:cNvSpPr txBox="1"/>
          <p:nvPr/>
        </p:nvSpPr>
        <p:spPr>
          <a:xfrm>
            <a:off x="6407642" y="2864284"/>
            <a:ext cx="390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Multiprofissionais na parcela 01/2025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70A1E9-F84A-570D-D905-10605549C253}"/>
              </a:ext>
            </a:extLst>
          </p:cNvPr>
          <p:cNvSpPr txBox="1"/>
          <p:nvPr/>
        </p:nvSpPr>
        <p:spPr>
          <a:xfrm>
            <a:off x="5951347" y="5279617"/>
            <a:ext cx="331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R$162,3 mi - nacional</a:t>
            </a:r>
          </a:p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R$ 3,5 mi - RN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71CCD91-E5E0-9895-4FE2-8970BC6D060C}"/>
              </a:ext>
            </a:extLst>
          </p:cNvPr>
          <p:cNvSpPr txBox="1"/>
          <p:nvPr/>
        </p:nvSpPr>
        <p:spPr>
          <a:xfrm>
            <a:off x="7463941" y="3140690"/>
            <a:ext cx="390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Rio Grande do Norte, </a:t>
            </a:r>
            <a:r>
              <a:rPr lang="pt-BR" b="1" dirty="0">
                <a:solidFill>
                  <a:schemeClr val="accent1"/>
                </a:solidFill>
              </a:rPr>
              <a:t>163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equipes</a:t>
            </a:r>
          </a:p>
        </p:txBody>
      </p:sp>
    </p:spTree>
    <p:extLst>
      <p:ext uri="{BB962C8B-B14F-4D97-AF65-F5344CB8AC3E}">
        <p14:creationId xmlns:p14="http://schemas.microsoft.com/office/powerpoint/2010/main" val="289299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7">
            <a:extLst>
              <a:ext uri="{FF2B5EF4-FFF2-40B4-BE49-F238E27FC236}">
                <a16:creationId xmlns:a16="http://schemas.microsoft.com/office/drawing/2014/main" id="{EEAB2F4E-C9DE-4BD1-8FFE-4BD2C7B7363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8063"/>
            <a:ext cx="3407115" cy="6993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421003-74AA-4DE7-A747-C11A476791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t="28235" r="21597" b="32975"/>
          <a:stretch/>
        </p:blipFill>
        <p:spPr>
          <a:xfrm>
            <a:off x="4821218" y="365760"/>
            <a:ext cx="2549563" cy="881698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0866F054-39B5-4818-9EEA-EA63BC7042F2}"/>
              </a:ext>
            </a:extLst>
          </p:cNvPr>
          <p:cNvSpPr/>
          <p:nvPr/>
        </p:nvSpPr>
        <p:spPr>
          <a:xfrm>
            <a:off x="578054" y="1914599"/>
            <a:ext cx="2931160" cy="1231900"/>
          </a:xfrm>
          <a:custGeom>
            <a:avLst/>
            <a:gdLst/>
            <a:ahLst/>
            <a:cxnLst/>
            <a:rect l="l" t="t" r="r" b="b"/>
            <a:pathLst>
              <a:path w="2931159" h="1231900">
                <a:moveTo>
                  <a:pt x="2724911" y="1231392"/>
                </a:moveTo>
                <a:lnTo>
                  <a:pt x="205740" y="1231392"/>
                </a:lnTo>
                <a:lnTo>
                  <a:pt x="158833" y="1225913"/>
                </a:lnTo>
                <a:lnTo>
                  <a:pt x="115632" y="1210331"/>
                </a:lnTo>
                <a:lnTo>
                  <a:pt x="77417" y="1185925"/>
                </a:lnTo>
                <a:lnTo>
                  <a:pt x="45466" y="1153974"/>
                </a:lnTo>
                <a:lnTo>
                  <a:pt x="21060" y="1115759"/>
                </a:lnTo>
                <a:lnTo>
                  <a:pt x="5478" y="1072558"/>
                </a:lnTo>
                <a:lnTo>
                  <a:pt x="0" y="1025652"/>
                </a:lnTo>
                <a:lnTo>
                  <a:pt x="0" y="205739"/>
                </a:lnTo>
                <a:lnTo>
                  <a:pt x="5478" y="158353"/>
                </a:lnTo>
                <a:lnTo>
                  <a:pt x="21060" y="114966"/>
                </a:lnTo>
                <a:lnTo>
                  <a:pt x="45466" y="76777"/>
                </a:lnTo>
                <a:lnTo>
                  <a:pt x="77417" y="44986"/>
                </a:lnTo>
                <a:lnTo>
                  <a:pt x="115632" y="20793"/>
                </a:lnTo>
                <a:lnTo>
                  <a:pt x="158833" y="5398"/>
                </a:lnTo>
                <a:lnTo>
                  <a:pt x="205740" y="0"/>
                </a:lnTo>
                <a:lnTo>
                  <a:pt x="2724911" y="0"/>
                </a:lnTo>
                <a:lnTo>
                  <a:pt x="2772298" y="5398"/>
                </a:lnTo>
                <a:lnTo>
                  <a:pt x="2815685" y="20793"/>
                </a:lnTo>
                <a:lnTo>
                  <a:pt x="2853874" y="44986"/>
                </a:lnTo>
                <a:lnTo>
                  <a:pt x="2885665" y="76777"/>
                </a:lnTo>
                <a:lnTo>
                  <a:pt x="2909857" y="114966"/>
                </a:lnTo>
                <a:lnTo>
                  <a:pt x="2925253" y="158353"/>
                </a:lnTo>
                <a:lnTo>
                  <a:pt x="2930651" y="205739"/>
                </a:lnTo>
                <a:lnTo>
                  <a:pt x="2930651" y="1025652"/>
                </a:lnTo>
                <a:lnTo>
                  <a:pt x="2925253" y="1072558"/>
                </a:lnTo>
                <a:lnTo>
                  <a:pt x="2909857" y="1115759"/>
                </a:lnTo>
                <a:lnTo>
                  <a:pt x="2885665" y="1153974"/>
                </a:lnTo>
                <a:lnTo>
                  <a:pt x="2853874" y="1185925"/>
                </a:lnTo>
                <a:lnTo>
                  <a:pt x="2815685" y="1210331"/>
                </a:lnTo>
                <a:lnTo>
                  <a:pt x="2772298" y="1225913"/>
                </a:lnTo>
                <a:lnTo>
                  <a:pt x="2724911" y="1231392"/>
                </a:lnTo>
                <a:close/>
              </a:path>
            </a:pathLst>
          </a:custGeom>
          <a:solidFill>
            <a:srgbClr val="03C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D049014-4581-4A71-90DE-4D0C4CF70569}"/>
              </a:ext>
            </a:extLst>
          </p:cNvPr>
          <p:cNvSpPr txBox="1"/>
          <p:nvPr/>
        </p:nvSpPr>
        <p:spPr>
          <a:xfrm>
            <a:off x="459738" y="3267564"/>
            <a:ext cx="33614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183DFF"/>
                </a:solidFill>
                <a:latin typeface="Montserrat" pitchFamily="2" charset="77"/>
              </a:rPr>
              <a:t>Propostas </a:t>
            </a:r>
            <a:br>
              <a:rPr lang="pt-BR" sz="3200" b="1" dirty="0">
                <a:solidFill>
                  <a:srgbClr val="183DFF"/>
                </a:solidFill>
                <a:latin typeface="Montserrat" pitchFamily="2" charset="77"/>
              </a:rPr>
            </a:br>
            <a:r>
              <a:rPr lang="pt-BR" sz="3200" b="1" dirty="0">
                <a:solidFill>
                  <a:srgbClr val="183DFF"/>
                </a:solidFill>
                <a:latin typeface="Montserrat" pitchFamily="2" charset="77"/>
              </a:rPr>
              <a:t>do PAC relacionadas </a:t>
            </a:r>
            <a:br>
              <a:rPr lang="pt-BR" sz="3200" b="1" dirty="0">
                <a:solidFill>
                  <a:srgbClr val="183DFF"/>
                </a:solidFill>
                <a:latin typeface="Montserrat" pitchFamily="2" charset="77"/>
              </a:rPr>
            </a:br>
            <a:r>
              <a:rPr lang="pt-BR" sz="3200" b="1" dirty="0">
                <a:solidFill>
                  <a:srgbClr val="183DFF"/>
                </a:solidFill>
                <a:latin typeface="Montserrat" pitchFamily="2" charset="77"/>
              </a:rPr>
              <a:t>a Atenção Primária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792CA6-78BD-4E56-B656-B6294E483110}"/>
              </a:ext>
            </a:extLst>
          </p:cNvPr>
          <p:cNvSpPr txBox="1"/>
          <p:nvPr/>
        </p:nvSpPr>
        <p:spPr>
          <a:xfrm>
            <a:off x="362919" y="2268939"/>
            <a:ext cx="3361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Montserrat ExtraBold" panose="00000900000000000000" pitchFamily="2" charset="0"/>
              </a:rPr>
              <a:t>R$ 7,2 bilhões</a:t>
            </a:r>
          </a:p>
        </p:txBody>
      </p:sp>
      <p:pic>
        <p:nvPicPr>
          <p:cNvPr id="13" name="Picture 2" descr="Ministério da Saúde disponibiliza Projetos Referenciados UBS Porte I - FNS">
            <a:extLst>
              <a:ext uri="{FF2B5EF4-FFF2-40B4-BE49-F238E27FC236}">
                <a16:creationId xmlns:a16="http://schemas.microsoft.com/office/drawing/2014/main" id="{69A4A1A7-85AF-4F69-AE6B-5D798309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34" y="1600143"/>
            <a:ext cx="3737630" cy="18688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inistério da Saúde Disponibiliza projetos de UBS Porte III - FNS">
            <a:extLst>
              <a:ext uri="{FF2B5EF4-FFF2-40B4-BE49-F238E27FC236}">
                <a16:creationId xmlns:a16="http://schemas.microsoft.com/office/drawing/2014/main" id="{DED75961-A645-44FC-BFB1-0B9B45B8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34" y="3708812"/>
            <a:ext cx="3756971" cy="21132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inistério da Saúde disponibiliza novos projetos de UBS Porte II - FNS">
            <a:extLst>
              <a:ext uri="{FF2B5EF4-FFF2-40B4-BE49-F238E27FC236}">
                <a16:creationId xmlns:a16="http://schemas.microsoft.com/office/drawing/2014/main" id="{A1AFEE94-F414-44AA-995A-84193ED2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7" y="1600143"/>
            <a:ext cx="3657713" cy="1828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ject 8">
            <a:extLst>
              <a:ext uri="{FF2B5EF4-FFF2-40B4-BE49-F238E27FC236}">
                <a16:creationId xmlns:a16="http://schemas.microsoft.com/office/drawing/2014/main" id="{7212EDC4-3FD9-44FB-AE65-2670D4BBD1A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08271" y="3708812"/>
            <a:ext cx="3581998" cy="19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7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laca vermelha com letras brancas em fundo preto  Descrição gerada automaticamente com confiança baixa"/>
          <p:cNvSpPr/>
          <p:nvPr/>
        </p:nvSpPr>
        <p:spPr>
          <a:xfrm>
            <a:off x="-127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41120" y="1221556"/>
            <a:ext cx="804392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3600" b="1" spc="26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               </a:t>
            </a:r>
            <a:r>
              <a:rPr lang="en-US" sz="3600" b="1" spc="26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Habilitação</a:t>
            </a:r>
            <a:r>
              <a:rPr lang="en-US" sz="3600" b="1" spc="26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Novo PAC</a:t>
            </a:r>
          </a:p>
        </p:txBody>
      </p:sp>
      <p:sp>
        <p:nvSpPr>
          <p:cNvPr id="4" name="Freeform 4" descr="Forma  Descrição gerada automaticamente"/>
          <p:cNvSpPr/>
          <p:nvPr/>
        </p:nvSpPr>
        <p:spPr>
          <a:xfrm>
            <a:off x="4779906" y="433362"/>
            <a:ext cx="2632187" cy="411597"/>
          </a:xfrm>
          <a:custGeom>
            <a:avLst/>
            <a:gdLst/>
            <a:ahLst/>
            <a:cxnLst/>
            <a:rect l="l" t="t" r="r" b="b"/>
            <a:pathLst>
              <a:path w="3948280" h="617395">
                <a:moveTo>
                  <a:pt x="0" y="0"/>
                </a:moveTo>
                <a:lnTo>
                  <a:pt x="3948281" y="0"/>
                </a:lnTo>
                <a:lnTo>
                  <a:pt x="3948281" y="617395"/>
                </a:lnTo>
                <a:lnTo>
                  <a:pt x="0" y="617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8071" y="1867530"/>
            <a:ext cx="10410457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Foram</a:t>
            </a:r>
            <a:r>
              <a:rPr lang="en-US" sz="3200" b="1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habilitadas</a:t>
            </a:r>
            <a:r>
              <a:rPr lang="en-US" sz="3200" b="1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52</a:t>
            </a:r>
            <a:r>
              <a:rPr lang="en-US" sz="3200" b="1" dirty="0">
                <a:solidFill>
                  <a:srgbClr val="FC0F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propostas</a:t>
            </a:r>
            <a:r>
              <a:rPr lang="en-US" sz="3200" b="1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em</a:t>
            </a:r>
            <a:r>
              <a:rPr lang="en-US" sz="3200" b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b="1">
                <a:solidFill>
                  <a:srgbClr val="FC0F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40</a:t>
            </a:r>
            <a:r>
              <a:rPr lang="en-US" sz="3200" b="1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municípios</a:t>
            </a:r>
            <a:r>
              <a:rPr lang="en-US" sz="3200" b="1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totalizando</a:t>
            </a:r>
            <a:r>
              <a:rPr lang="en-US" sz="3200" b="1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R$ 53,1mi.</a:t>
            </a:r>
          </a:p>
          <a:p>
            <a:pPr algn="just"/>
            <a:endParaRPr lang="en-US" sz="2800" dirty="0">
              <a:solidFill>
                <a:srgbClr val="00000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página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eletrônica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InvestSUS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Painéis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no site do Fundo Nacional de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Saúde</a:t>
            </a:r>
            <a:endParaRPr lang="en-US" sz="2800" dirty="0">
              <a:solidFill>
                <a:srgbClr val="00000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</a:t>
            </a:r>
            <a:r>
              <a:rPr lang="en-US" sz="2800" u="sng" dirty="0">
                <a:solidFill>
                  <a:srgbClr val="0563C1"/>
                </a:solidFill>
                <a:latin typeface="TT Rounds Condensed"/>
                <a:ea typeface="TT Rounds Condensed"/>
                <a:cs typeface="TT Rounds Condensed"/>
                <a:sym typeface="TT Rounds Condensed"/>
                <a:hlinkClick r:id="rId4" tooltip="https://infoms.saude.gov.br/extensions/CGIN_InvestsusPaineis/CGIN_InvestsusPaineis.html"/>
              </a:rPr>
              <a:t>https://infoms.saude.gov.br/extensions/CGIN_InvestsusPaineis/CGIN_InvestsusPaineis.html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informa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lista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municípios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com UBS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selecionadas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por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UF e </a:t>
            </a:r>
            <a:r>
              <a:rPr lang="en-US" sz="280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município</a:t>
            </a:r>
            <a:r>
              <a:rPr lang="en-US" sz="280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marL="325771" lvl="1" indent="-162885" algn="just"/>
            <a:endParaRPr lang="en-US" sz="2800" dirty="0">
              <a:solidFill>
                <a:srgbClr val="00000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laca vermelha com letras brancas em fundo preto  Descrição gerada automaticamente com confiança baix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5402" y="444687"/>
            <a:ext cx="9848966" cy="5247899"/>
          </a:xfrm>
          <a:custGeom>
            <a:avLst/>
            <a:gdLst/>
            <a:ahLst/>
            <a:cxnLst/>
            <a:rect l="l" t="t" r="r" b="b"/>
            <a:pathLst>
              <a:path w="14773449" h="7871849">
                <a:moveTo>
                  <a:pt x="0" y="0"/>
                </a:moveTo>
                <a:lnTo>
                  <a:pt x="14773448" y="0"/>
                </a:lnTo>
                <a:lnTo>
                  <a:pt x="14773448" y="7871849"/>
                </a:lnTo>
                <a:lnTo>
                  <a:pt x="0" y="7871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89D4B2-1388-D182-764F-D07F4B12FC2B}"/>
              </a:ext>
            </a:extLst>
          </p:cNvPr>
          <p:cNvSpPr txBox="1"/>
          <p:nvPr/>
        </p:nvSpPr>
        <p:spPr>
          <a:xfrm>
            <a:off x="5059680" y="462507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26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investimento.saps@saude.gov.br</a:t>
            </a:r>
            <a:endParaRPr lang="pt-BR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83D76-FA9E-F136-4BDA-FDC5D23C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BB572B0-9254-E5CB-AE05-C5E9F26501EE}"/>
              </a:ext>
            </a:extLst>
          </p:cNvPr>
          <p:cNvGrpSpPr/>
          <p:nvPr/>
        </p:nvGrpSpPr>
        <p:grpSpPr>
          <a:xfrm>
            <a:off x="11163300" y="5045728"/>
            <a:ext cx="1028700" cy="1812290"/>
            <a:chOff x="16744950" y="7568591"/>
            <a:chExt cx="1543050" cy="271843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E881570-53D1-F306-2F86-04A0DF24AB57}"/>
                </a:ext>
              </a:extLst>
            </p:cNvPr>
            <p:cNvSpPr/>
            <p:nvPr/>
          </p:nvSpPr>
          <p:spPr>
            <a:xfrm>
              <a:off x="16744950" y="7586662"/>
              <a:ext cx="1543050" cy="2700655"/>
            </a:xfrm>
            <a:custGeom>
              <a:avLst/>
              <a:gdLst/>
              <a:ahLst/>
              <a:cxnLst/>
              <a:rect l="l" t="t" r="r" b="b"/>
              <a:pathLst>
                <a:path w="1543050" h="2700654">
                  <a:moveTo>
                    <a:pt x="1543049" y="2700337"/>
                  </a:moveTo>
                  <a:lnTo>
                    <a:pt x="0" y="2700335"/>
                  </a:lnTo>
                  <a:lnTo>
                    <a:pt x="1543049" y="0"/>
                  </a:lnTo>
                  <a:lnTo>
                    <a:pt x="1543049" y="27003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463CDBA-376A-1078-6088-1E20591C6212}"/>
                </a:ext>
              </a:extLst>
            </p:cNvPr>
            <p:cNvSpPr/>
            <p:nvPr/>
          </p:nvSpPr>
          <p:spPr>
            <a:xfrm>
              <a:off x="17368617" y="7568591"/>
              <a:ext cx="919480" cy="1609090"/>
            </a:xfrm>
            <a:custGeom>
              <a:avLst/>
              <a:gdLst/>
              <a:ahLst/>
              <a:cxnLst/>
              <a:rect l="l" t="t" r="r" b="b"/>
              <a:pathLst>
                <a:path w="919480" h="1609090">
                  <a:moveTo>
                    <a:pt x="919382" y="1608919"/>
                  </a:moveTo>
                  <a:lnTo>
                    <a:pt x="0" y="1608919"/>
                  </a:lnTo>
                  <a:lnTo>
                    <a:pt x="919382" y="0"/>
                  </a:lnTo>
                  <a:lnTo>
                    <a:pt x="919382" y="1608919"/>
                  </a:lnTo>
                  <a:close/>
                </a:path>
              </a:pathLst>
            </a:custGeom>
            <a:solidFill>
              <a:srgbClr val="20D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5726CA94-02C6-CCCC-5D0E-0331806F72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79162" y="281605"/>
            <a:ext cx="3079749" cy="552449"/>
          </a:xfrm>
          <a:prstGeom prst="rect">
            <a:avLst/>
          </a:prstGeom>
        </p:spPr>
      </p:pic>
      <p:grpSp>
        <p:nvGrpSpPr>
          <p:cNvPr id="6" name="object 6">
            <a:extLst>
              <a:ext uri="{FF2B5EF4-FFF2-40B4-BE49-F238E27FC236}">
                <a16:creationId xmlns:a16="http://schemas.microsoft.com/office/drawing/2014/main" id="{1D1B2DEE-B977-FBB7-65A2-C980246D0B1F}"/>
              </a:ext>
            </a:extLst>
          </p:cNvPr>
          <p:cNvGrpSpPr/>
          <p:nvPr/>
        </p:nvGrpSpPr>
        <p:grpSpPr>
          <a:xfrm>
            <a:off x="0" y="4094189"/>
            <a:ext cx="2612649" cy="2763943"/>
            <a:chOff x="0" y="6141283"/>
            <a:chExt cx="3918973" cy="4145915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E04C24EA-BBDA-4C9B-5309-4690E9CB063D}"/>
                </a:ext>
              </a:extLst>
            </p:cNvPr>
            <p:cNvSpPr/>
            <p:nvPr/>
          </p:nvSpPr>
          <p:spPr>
            <a:xfrm>
              <a:off x="805568" y="9512342"/>
              <a:ext cx="3113405" cy="774700"/>
            </a:xfrm>
            <a:custGeom>
              <a:avLst/>
              <a:gdLst/>
              <a:ahLst/>
              <a:cxnLst/>
              <a:rect l="l" t="t" r="r" b="b"/>
              <a:pathLst>
                <a:path w="3113405" h="774700">
                  <a:moveTo>
                    <a:pt x="3113029" y="0"/>
                  </a:moveTo>
                  <a:lnTo>
                    <a:pt x="3113029" y="774657"/>
                  </a:lnTo>
                  <a:lnTo>
                    <a:pt x="0" y="774657"/>
                  </a:lnTo>
                  <a:lnTo>
                    <a:pt x="0" y="0"/>
                  </a:lnTo>
                  <a:lnTo>
                    <a:pt x="3113029" y="0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B0A045A-BF7A-F569-A09F-C2E82DA7FA44}"/>
                </a:ext>
              </a:extLst>
            </p:cNvPr>
            <p:cNvSpPr/>
            <p:nvPr/>
          </p:nvSpPr>
          <p:spPr>
            <a:xfrm>
              <a:off x="0" y="6141283"/>
              <a:ext cx="815340" cy="4145915"/>
            </a:xfrm>
            <a:custGeom>
              <a:avLst/>
              <a:gdLst/>
              <a:ahLst/>
              <a:cxnLst/>
              <a:rect l="l" t="t" r="r" b="b"/>
              <a:pathLst>
                <a:path w="815340" h="4145915">
                  <a:moveTo>
                    <a:pt x="0" y="4145716"/>
                  </a:moveTo>
                  <a:lnTo>
                    <a:pt x="0" y="0"/>
                  </a:lnTo>
                  <a:lnTo>
                    <a:pt x="815093" y="0"/>
                  </a:lnTo>
                  <a:lnTo>
                    <a:pt x="815093" y="4145716"/>
                  </a:lnTo>
                  <a:lnTo>
                    <a:pt x="0" y="4145716"/>
                  </a:lnTo>
                  <a:close/>
                </a:path>
              </a:pathLst>
            </a:custGeom>
            <a:solidFill>
              <a:srgbClr val="254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F16194C9-FFAD-7F24-2B89-9DAB336382B8}"/>
              </a:ext>
            </a:extLst>
          </p:cNvPr>
          <p:cNvSpPr txBox="1"/>
          <p:nvPr/>
        </p:nvSpPr>
        <p:spPr>
          <a:xfrm>
            <a:off x="808612" y="3412314"/>
            <a:ext cx="157057" cy="265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67" b="1" spc="123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1667">
              <a:latin typeface="Trebuchet MS"/>
              <a:cs typeface="Trebuchet MS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881AD4DE-DDC7-B142-A9C8-50B7501BB015}"/>
              </a:ext>
            </a:extLst>
          </p:cNvPr>
          <p:cNvSpPr txBox="1"/>
          <p:nvPr/>
        </p:nvSpPr>
        <p:spPr>
          <a:xfrm>
            <a:off x="807422" y="5335813"/>
            <a:ext cx="159173" cy="265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67" b="1" spc="140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endParaRPr sz="1667" dirty="0">
              <a:latin typeface="Trebuchet MS"/>
              <a:cs typeface="Trebuchet MS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5910DBEE-661C-4ADA-8CA7-23B1359DCB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074"/>
            <a:ext cx="12192000" cy="6858001"/>
          </a:xfrm>
          <a:prstGeom prst="rect">
            <a:avLst/>
          </a:prstGeom>
        </p:spPr>
      </p:pic>
      <p:pic>
        <p:nvPicPr>
          <p:cNvPr id="13" name="object 7">
            <a:extLst>
              <a:ext uri="{FF2B5EF4-FFF2-40B4-BE49-F238E27FC236}">
                <a16:creationId xmlns:a16="http://schemas.microsoft.com/office/drawing/2014/main" id="{A49D516C-9B5E-7BAB-E383-6ADBBCF28BF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36761" y="5897061"/>
            <a:ext cx="4914899" cy="8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09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laca vermelha com letras brancas em fundo preto  Descrição gerada automaticamente com confiança baix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6869" y="139661"/>
            <a:ext cx="11099331" cy="5866185"/>
          </a:xfrm>
          <a:custGeom>
            <a:avLst/>
            <a:gdLst/>
            <a:ahLst/>
            <a:cxnLst/>
            <a:rect l="l" t="t" r="r" b="b"/>
            <a:pathLst>
              <a:path w="16648996" h="8799278">
                <a:moveTo>
                  <a:pt x="0" y="0"/>
                </a:moveTo>
                <a:lnTo>
                  <a:pt x="16648996" y="0"/>
                </a:lnTo>
                <a:lnTo>
                  <a:pt x="16648996" y="8799277"/>
                </a:lnTo>
                <a:lnTo>
                  <a:pt x="0" y="8799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laca vermelha com letras brancas em fundo preto  Descrição gerada automaticamente com confiança baix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6288" y="241936"/>
            <a:ext cx="10639425" cy="5886450"/>
          </a:xfrm>
          <a:custGeom>
            <a:avLst/>
            <a:gdLst/>
            <a:ahLst/>
            <a:cxnLst/>
            <a:rect l="l" t="t" r="r" b="b"/>
            <a:pathLst>
              <a:path w="15959138" h="8829675">
                <a:moveTo>
                  <a:pt x="0" y="0"/>
                </a:moveTo>
                <a:lnTo>
                  <a:pt x="15959137" y="0"/>
                </a:lnTo>
                <a:lnTo>
                  <a:pt x="15959137" y="8829675"/>
                </a:lnTo>
                <a:lnTo>
                  <a:pt x="0" y="8829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laca vermelha com letras brancas em fundo preto  Descrição gerada automaticamente com confiança baixa"/>
          <p:cNvSpPr/>
          <p:nvPr/>
        </p:nvSpPr>
        <p:spPr>
          <a:xfrm>
            <a:off x="-1360853" y="-765479"/>
            <a:ext cx="13552853" cy="7623479"/>
          </a:xfrm>
          <a:custGeom>
            <a:avLst/>
            <a:gdLst/>
            <a:ahLst/>
            <a:cxnLst/>
            <a:rect l="l" t="t" r="r" b="b"/>
            <a:pathLst>
              <a:path w="20329279" h="11435219">
                <a:moveTo>
                  <a:pt x="0" y="0"/>
                </a:moveTo>
                <a:lnTo>
                  <a:pt x="20329279" y="0"/>
                </a:lnTo>
                <a:lnTo>
                  <a:pt x="20329279" y="11435219"/>
                </a:lnTo>
                <a:lnTo>
                  <a:pt x="0" y="11435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3080" y="1023459"/>
            <a:ext cx="3680890" cy="1837188"/>
          </a:xfrm>
          <a:custGeom>
            <a:avLst/>
            <a:gdLst/>
            <a:ahLst/>
            <a:cxnLst/>
            <a:rect l="l" t="t" r="r" b="b"/>
            <a:pathLst>
              <a:path w="5521335" h="2755782">
                <a:moveTo>
                  <a:pt x="0" y="0"/>
                </a:moveTo>
                <a:lnTo>
                  <a:pt x="5521335" y="0"/>
                </a:lnTo>
                <a:lnTo>
                  <a:pt x="5521335" y="2755781"/>
                </a:lnTo>
                <a:lnTo>
                  <a:pt x="0" y="2755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91000" y="407286"/>
            <a:ext cx="2633700" cy="414564"/>
          </a:xfrm>
          <a:custGeom>
            <a:avLst/>
            <a:gdLst/>
            <a:ahLst/>
            <a:cxnLst/>
            <a:rect l="l" t="t" r="r" b="b"/>
            <a:pathLst>
              <a:path w="3950550" h="621846">
                <a:moveTo>
                  <a:pt x="0" y="0"/>
                </a:moveTo>
                <a:lnTo>
                  <a:pt x="3950550" y="0"/>
                </a:lnTo>
                <a:lnTo>
                  <a:pt x="3950550" y="621846"/>
                </a:lnTo>
                <a:lnTo>
                  <a:pt x="0" y="621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7080" y="2860647"/>
            <a:ext cx="4396174" cy="3311553"/>
          </a:xfrm>
          <a:custGeom>
            <a:avLst/>
            <a:gdLst/>
            <a:ahLst/>
            <a:cxnLst/>
            <a:rect l="l" t="t" r="r" b="b"/>
            <a:pathLst>
              <a:path w="6594261" h="4967330">
                <a:moveTo>
                  <a:pt x="0" y="0"/>
                </a:moveTo>
                <a:lnTo>
                  <a:pt x="6594261" y="0"/>
                </a:lnTo>
                <a:lnTo>
                  <a:pt x="6594261" y="4967330"/>
                </a:lnTo>
                <a:lnTo>
                  <a:pt x="0" y="4967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69" r="-496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13254" y="1500966"/>
            <a:ext cx="7069461" cy="3856069"/>
          </a:xfrm>
          <a:custGeom>
            <a:avLst/>
            <a:gdLst/>
            <a:ahLst/>
            <a:cxnLst/>
            <a:rect l="l" t="t" r="r" b="b"/>
            <a:pathLst>
              <a:path w="10604192" h="5784104">
                <a:moveTo>
                  <a:pt x="0" y="0"/>
                </a:moveTo>
                <a:lnTo>
                  <a:pt x="10604191" y="0"/>
                </a:lnTo>
                <a:lnTo>
                  <a:pt x="10604191" y="5784103"/>
                </a:lnTo>
                <a:lnTo>
                  <a:pt x="0" y="5784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laca vermelha com letras brancas em fundo preto  Descrição gerada automaticamente com confiança baix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4746" y="108775"/>
            <a:ext cx="10629900" cy="5762625"/>
          </a:xfrm>
          <a:custGeom>
            <a:avLst/>
            <a:gdLst/>
            <a:ahLst/>
            <a:cxnLst/>
            <a:rect l="l" t="t" r="r" b="b"/>
            <a:pathLst>
              <a:path w="15944850" h="8643938">
                <a:moveTo>
                  <a:pt x="0" y="0"/>
                </a:moveTo>
                <a:lnTo>
                  <a:pt x="15944850" y="0"/>
                </a:lnTo>
                <a:lnTo>
                  <a:pt x="15944850" y="8643938"/>
                </a:lnTo>
                <a:lnTo>
                  <a:pt x="0" y="8643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laca vermelha com letras brancas em fundo preto  Descrição gerada automaticamente com confiança baix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67538"/>
            <a:ext cx="5310231" cy="1277686"/>
          </a:xfrm>
          <a:custGeom>
            <a:avLst/>
            <a:gdLst/>
            <a:ahLst/>
            <a:cxnLst/>
            <a:rect l="l" t="t" r="r" b="b"/>
            <a:pathLst>
              <a:path w="7965346" h="1916529">
                <a:moveTo>
                  <a:pt x="0" y="0"/>
                </a:moveTo>
                <a:lnTo>
                  <a:pt x="7965346" y="0"/>
                </a:lnTo>
                <a:lnTo>
                  <a:pt x="7965346" y="1916529"/>
                </a:lnTo>
                <a:lnTo>
                  <a:pt x="0" y="1916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06" b="-12904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5646" y="2190370"/>
            <a:ext cx="10917857" cy="3658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pc="1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 Nota Técnica nº 13/2024 aborda a orientação conjunta da ANVISA, CONASS, CONASEMS e Ministério da Saúde sobre os projetos referenciais de arquitetura para Unidades Básicas de Saúde (UBS) dos Portes 1 a 3, no contexto do Novo Programa de Aceleração do Crescimento (PAC 2023-2026).</a:t>
            </a:r>
          </a:p>
          <a:p>
            <a:pPr algn="just">
              <a:lnSpc>
                <a:spcPts val="2160"/>
              </a:lnSpc>
            </a:pPr>
            <a:r>
              <a:rPr lang="en-US" spc="1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Destacam-se os seguintes pontos:</a:t>
            </a:r>
          </a:p>
          <a:p>
            <a:pPr marL="325771" lvl="1" indent="-162885" algn="just">
              <a:lnSpc>
                <a:spcPts val="2160"/>
              </a:lnSpc>
              <a:buFont typeface="Arial"/>
              <a:buChar char="•"/>
            </a:pPr>
            <a:r>
              <a:rPr lang="en-US" b="1" spc="17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Objetivo</a:t>
            </a:r>
            <a:r>
              <a:rPr lang="en-US" spc="1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Auxiliar municípios na implementação de UBS com economia de tempo e recursos, garantindo infraestrutura adequada para profissionais e usuários do SUS.</a:t>
            </a:r>
          </a:p>
          <a:p>
            <a:pPr marL="325771" lvl="1" indent="-162885" algn="just">
              <a:lnSpc>
                <a:spcPts val="2160"/>
              </a:lnSpc>
              <a:buFont typeface="Arial"/>
              <a:buChar char="•"/>
            </a:pPr>
            <a:r>
              <a:rPr lang="en-US" b="1" spc="17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Conformidade</a:t>
            </a:r>
            <a:r>
              <a:rPr lang="en-US" spc="1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Os projetos foram aprovados pela Anvisa por atenderem às normas vigentes.</a:t>
            </a:r>
          </a:p>
          <a:p>
            <a:pPr marL="325771" lvl="1" indent="-162885" algn="just">
              <a:lnSpc>
                <a:spcPts val="2160"/>
              </a:lnSpc>
              <a:buFont typeface="Arial"/>
              <a:buChar char="•"/>
            </a:pPr>
            <a:r>
              <a:rPr lang="en-US" b="1" spc="17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Simplificação do Processo</a:t>
            </a:r>
            <a:r>
              <a:rPr lang="en-US" spc="1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Recomenda-se aprovação simplificada conforme a RDC nº 51/2011, para acelerar as obras e serviços.</a:t>
            </a:r>
          </a:p>
          <a:p>
            <a:pPr marL="325771" lvl="1" indent="-162885" algn="just">
              <a:lnSpc>
                <a:spcPts val="2160"/>
              </a:lnSpc>
              <a:buFont typeface="Arial"/>
              <a:buChar char="•"/>
            </a:pPr>
            <a:r>
              <a:rPr lang="en-US" b="1" spc="17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Atenção dos Órgãos Sanitários</a:t>
            </a:r>
            <a:r>
              <a:rPr lang="en-US" spc="1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É essencial verificar adaptações feitas pelos municípios nos projetos referenciais.</a:t>
            </a:r>
          </a:p>
          <a:p>
            <a:pPr marL="325771" lvl="1" indent="-162885" algn="just">
              <a:lnSpc>
                <a:spcPts val="2160"/>
              </a:lnSpc>
              <a:buFont typeface="Arial"/>
              <a:buChar char="•"/>
            </a:pPr>
            <a:r>
              <a:rPr lang="en-US" b="1" spc="17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Exigências Técnicas</a:t>
            </a:r>
            <a:r>
              <a:rPr lang="en-US" spc="1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Incluem a apresentação de documentos como RRT ou ART, memorial descritivo, planta completa e adequação às legislações locais.</a:t>
            </a:r>
          </a:p>
        </p:txBody>
      </p:sp>
      <p:sp>
        <p:nvSpPr>
          <p:cNvPr id="5" name="Freeform 5"/>
          <p:cNvSpPr/>
          <p:nvPr/>
        </p:nvSpPr>
        <p:spPr>
          <a:xfrm>
            <a:off x="5392613" y="567538"/>
            <a:ext cx="5310231" cy="1500388"/>
          </a:xfrm>
          <a:custGeom>
            <a:avLst/>
            <a:gdLst/>
            <a:ahLst/>
            <a:cxnLst/>
            <a:rect l="l" t="t" r="r" b="b"/>
            <a:pathLst>
              <a:path w="7965347" h="2250582">
                <a:moveTo>
                  <a:pt x="0" y="0"/>
                </a:moveTo>
                <a:lnTo>
                  <a:pt x="7965346" y="0"/>
                </a:lnTo>
                <a:lnTo>
                  <a:pt x="7965346" y="2250582"/>
                </a:lnTo>
                <a:lnTo>
                  <a:pt x="0" y="225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69" t="-95049" r="-2836"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44383-DF45-C3D3-9C7E-B4481F667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34">
            <a:extLst>
              <a:ext uri="{FF2B5EF4-FFF2-40B4-BE49-F238E27FC236}">
                <a16:creationId xmlns:a16="http://schemas.microsoft.com/office/drawing/2014/main" id="{4C90529C-8903-7F0D-4D39-F1671F591EC9}"/>
              </a:ext>
            </a:extLst>
          </p:cNvPr>
          <p:cNvSpPr/>
          <p:nvPr/>
        </p:nvSpPr>
        <p:spPr>
          <a:xfrm>
            <a:off x="669440" y="3761129"/>
            <a:ext cx="7150857" cy="1429189"/>
          </a:xfrm>
          <a:prstGeom prst="roundRect">
            <a:avLst>
              <a:gd name="adj" fmla="val 6607"/>
            </a:avLst>
          </a:prstGeom>
          <a:noFill/>
          <a:ln w="28575">
            <a:solidFill>
              <a:srgbClr val="163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2">
            <a:extLst>
              <a:ext uri="{FF2B5EF4-FFF2-40B4-BE49-F238E27FC236}">
                <a16:creationId xmlns:a16="http://schemas.microsoft.com/office/drawing/2014/main" id="{89A6824F-8A16-3F5B-CB00-ECC372BEF99D}"/>
              </a:ext>
            </a:extLst>
          </p:cNvPr>
          <p:cNvSpPr/>
          <p:nvPr/>
        </p:nvSpPr>
        <p:spPr>
          <a:xfrm>
            <a:off x="606405" y="3496682"/>
            <a:ext cx="2125032" cy="439471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88A1E08-9A9A-F1FE-09CA-439E18C1EC6E}"/>
              </a:ext>
            </a:extLst>
          </p:cNvPr>
          <p:cNvSpPr/>
          <p:nvPr/>
        </p:nvSpPr>
        <p:spPr>
          <a:xfrm>
            <a:off x="520176" y="850062"/>
            <a:ext cx="6568602" cy="779909"/>
          </a:xfrm>
          <a:prstGeom prst="rect">
            <a:avLst/>
          </a:prstGeom>
        </p:spPr>
        <p:txBody>
          <a:bodyPr vert="horz" wrap="square" lIns="0" tIns="217947" rIns="0" bIns="0" rtlCol="0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3638" spc="-91" dirty="0">
                <a:solidFill>
                  <a:srgbClr val="173EFF"/>
                </a:solidFill>
                <a:latin typeface="Montserrat ExtraBold" pitchFamily="2" charset="0"/>
                <a:cs typeface="Arial MT"/>
              </a:rPr>
              <a:t>SAÚDE – 2º PAC SELEÇÕES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3E713EB-D8D3-6721-540E-3A156C24F59E}"/>
              </a:ext>
            </a:extLst>
          </p:cNvPr>
          <p:cNvSpPr/>
          <p:nvPr/>
        </p:nvSpPr>
        <p:spPr>
          <a:xfrm>
            <a:off x="677908" y="3761130"/>
            <a:ext cx="7142389" cy="12464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endParaRPr lang="pt-BR" sz="700" b="1" dirty="0">
              <a:solidFill>
                <a:srgbClr val="163DFF"/>
              </a:solidFill>
              <a:latin typeface="Montserrat ExtraBold" pitchFamily="2" charset="0"/>
            </a:endParaRPr>
          </a:p>
          <a:p>
            <a:pPr lvl="1">
              <a:spcAft>
                <a:spcPts val="1200"/>
              </a:spcAft>
            </a:pPr>
            <a:r>
              <a:rPr lang="pt-BR" sz="2400" b="1" dirty="0">
                <a:solidFill>
                  <a:srgbClr val="163DFF"/>
                </a:solidFill>
                <a:latin typeface="Montserrat ExtraBold" pitchFamily="2" charset="0"/>
              </a:rPr>
              <a:t>18,9 MIL EQUIPAMENTOS OU VEÍCULOS</a:t>
            </a:r>
          </a:p>
          <a:p>
            <a:pPr lvl="1">
              <a:spcAft>
                <a:spcPts val="1200"/>
              </a:spcAft>
            </a:pPr>
            <a:r>
              <a:rPr lang="pt-BR" sz="2400" b="1" dirty="0">
                <a:solidFill>
                  <a:srgbClr val="163DFF"/>
                </a:solidFill>
                <a:latin typeface="Montserrat ExtraBold" pitchFamily="2" charset="0"/>
              </a:rPr>
              <a:t>945 NOVAS UNIDADES DE SAÚDE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520177" y="1834059"/>
            <a:ext cx="6839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64"/>
              </a:spcBef>
              <a:spcAft>
                <a:spcPts val="364"/>
              </a:spcAft>
            </a:pPr>
            <a:r>
              <a:rPr lang="pt-BR" sz="2000" b="1" dirty="0">
                <a:latin typeface="Montserrat" pitchFamily="2" charset="0"/>
              </a:rPr>
              <a:t>No 1º PAC Seleções, </a:t>
            </a:r>
            <a:r>
              <a:rPr lang="pt-BR" sz="2000" dirty="0">
                <a:latin typeface="Montserrat" pitchFamily="2" charset="0"/>
              </a:rPr>
              <a:t>a Saúde foi a área que mais teve demanda, recebendo mais de 14 mil propostas, de 4.286 municípios e todos os estados.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69440" y="3533558"/>
            <a:ext cx="1995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b="1" dirty="0">
                <a:solidFill>
                  <a:schemeClr val="bg1"/>
                </a:solidFill>
                <a:latin typeface="Montserrat ExtraBold" pitchFamily="2" charset="0"/>
              </a:rPr>
              <a:t>AGORA SERÃO </a:t>
            </a:r>
          </a:p>
        </p:txBody>
      </p:sp>
      <p:grpSp>
        <p:nvGrpSpPr>
          <p:cNvPr id="14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848009" y="4134572"/>
            <a:ext cx="263611" cy="263611"/>
            <a:chOff x="1558067" y="3421780"/>
            <a:chExt cx="695960" cy="695960"/>
          </a:xfrm>
        </p:grpSpPr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848009" y="4657086"/>
            <a:ext cx="263611" cy="263611"/>
            <a:chOff x="1558067" y="3421780"/>
            <a:chExt cx="695960" cy="695960"/>
          </a:xfrm>
        </p:grpSpPr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Retângulo 25"/>
          <p:cNvSpPr/>
          <p:nvPr/>
        </p:nvSpPr>
        <p:spPr>
          <a:xfrm>
            <a:off x="8589697" y="2524592"/>
            <a:ext cx="3103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z="2800" b="1" dirty="0">
                <a:solidFill>
                  <a:srgbClr val="183EFF"/>
                </a:solidFill>
                <a:latin typeface="Montserrat ExtraBold" pitchFamily="2" charset="0"/>
              </a:rPr>
              <a:t>INVESTIMENTO</a:t>
            </a:r>
          </a:p>
        </p:txBody>
      </p:sp>
      <p:sp>
        <p:nvSpPr>
          <p:cNvPr id="27" name="Retângulo Arredondado 26"/>
          <p:cNvSpPr/>
          <p:nvPr/>
        </p:nvSpPr>
        <p:spPr>
          <a:xfrm>
            <a:off x="8492516" y="3101829"/>
            <a:ext cx="3230881" cy="1648107"/>
          </a:xfrm>
          <a:prstGeom prst="roundRect">
            <a:avLst>
              <a:gd name="adj" fmla="val 16944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C2AE8F3-065E-1F74-0B2D-BCD0A2FF59DB}"/>
              </a:ext>
            </a:extLst>
          </p:cNvPr>
          <p:cNvSpPr txBox="1"/>
          <p:nvPr/>
        </p:nvSpPr>
        <p:spPr>
          <a:xfrm>
            <a:off x="8588312" y="3165039"/>
            <a:ext cx="29522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5200" b="1" dirty="0">
                <a:solidFill>
                  <a:schemeClr val="bg1"/>
                </a:solidFill>
                <a:latin typeface="Montserrat ExtraBold" pitchFamily="2" charset="0"/>
              </a:rPr>
              <a:t>R$ 5,8 </a:t>
            </a:r>
            <a:r>
              <a:rPr lang="pt-BR" sz="3600" b="1" dirty="0">
                <a:solidFill>
                  <a:schemeClr val="bg1"/>
                </a:solidFill>
                <a:latin typeface="Montserrat ExtraBold" pitchFamily="2" charset="0"/>
              </a:rPr>
              <a:t>BILHÕES</a:t>
            </a:r>
          </a:p>
        </p:txBody>
      </p:sp>
    </p:spTree>
    <p:extLst>
      <p:ext uri="{BB962C8B-B14F-4D97-AF65-F5344CB8AC3E}">
        <p14:creationId xmlns:p14="http://schemas.microsoft.com/office/powerpoint/2010/main" val="3480912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8162853" y="5372873"/>
            <a:ext cx="3302157" cy="583790"/>
          </a:xfrm>
          <a:prstGeom prst="roundRect">
            <a:avLst>
              <a:gd name="adj" fmla="val 34732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24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8273144" y="1123406"/>
            <a:ext cx="2987040" cy="1106598"/>
          </a:xfrm>
          <a:prstGeom prst="roundRect">
            <a:avLst>
              <a:gd name="adj" fmla="val 20147"/>
            </a:avLst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 dirty="0"/>
          </a:p>
        </p:txBody>
      </p:sp>
      <p:sp>
        <p:nvSpPr>
          <p:cNvPr id="23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8162853" y="4380095"/>
            <a:ext cx="3302157" cy="857773"/>
          </a:xfrm>
          <a:prstGeom prst="roundRect">
            <a:avLst>
              <a:gd name="adj" fmla="val 34732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22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3133262" y="4962024"/>
            <a:ext cx="3511378" cy="750798"/>
          </a:xfrm>
          <a:prstGeom prst="roundRect">
            <a:avLst>
              <a:gd name="adj" fmla="val 20147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21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3133261" y="4475117"/>
            <a:ext cx="3511379" cy="402138"/>
          </a:xfrm>
          <a:prstGeom prst="roundRect">
            <a:avLst>
              <a:gd name="adj" fmla="val 33991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5" name="Retângulo 4"/>
          <p:cNvSpPr/>
          <p:nvPr/>
        </p:nvSpPr>
        <p:spPr>
          <a:xfrm>
            <a:off x="520176" y="2179879"/>
            <a:ext cx="6333470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64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Montserrat" pitchFamily="2" charset="0"/>
              </a:rPr>
              <a:t>Fortalecimento da estratégia da saúde da família</a:t>
            </a:r>
          </a:p>
          <a:p>
            <a:pPr marL="342900" indent="-342900">
              <a:spcBef>
                <a:spcPts val="364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Montserrat" pitchFamily="2" charset="0"/>
              </a:rPr>
              <a:t>Mais acesso à saúde bucal</a:t>
            </a:r>
          </a:p>
          <a:p>
            <a:pPr marL="342900" indent="-342900">
              <a:spcBef>
                <a:spcPts val="364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Montserrat" pitchFamily="2" charset="0"/>
              </a:rPr>
              <a:t>Mais integração com a atenção especializada, com exames e telessaúde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7C01CB9-D230-CAF4-8E8D-A0D2E9989758}"/>
              </a:ext>
            </a:extLst>
          </p:cNvPr>
          <p:cNvSpPr txBox="1"/>
          <p:nvPr/>
        </p:nvSpPr>
        <p:spPr>
          <a:xfrm>
            <a:off x="8123879" y="1175870"/>
            <a:ext cx="3302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600" b="1" dirty="0">
                <a:solidFill>
                  <a:schemeClr val="bg1"/>
                </a:solidFill>
                <a:latin typeface="Montserrat ExtraBold" pitchFamily="2" charset="0"/>
              </a:rPr>
              <a:t>400</a:t>
            </a:r>
            <a:r>
              <a:rPr lang="pt-BR" sz="2600" dirty="0">
                <a:solidFill>
                  <a:schemeClr val="bg1"/>
                </a:solidFill>
                <a:latin typeface="Montserrat ExtraBold" pitchFamily="2" charset="0"/>
              </a:rPr>
              <a:t> </a:t>
            </a:r>
            <a:r>
              <a:rPr lang="pt-BR" sz="2600" b="1" dirty="0">
                <a:solidFill>
                  <a:schemeClr val="bg1"/>
                </a:solidFill>
                <a:latin typeface="Montserrat ExtraBold" pitchFamily="2" charset="0"/>
              </a:rPr>
              <a:t>UNIDADES</a:t>
            </a:r>
            <a:br>
              <a:rPr lang="pt-BR" sz="1600" b="1" dirty="0">
                <a:solidFill>
                  <a:schemeClr val="bg1"/>
                </a:solidFill>
                <a:latin typeface="Montserrat ExtraBold" pitchFamily="2" charset="0"/>
              </a:rPr>
            </a:br>
            <a:r>
              <a:rPr lang="pt-BR" sz="1500" b="1" dirty="0">
                <a:solidFill>
                  <a:schemeClr val="bg1"/>
                </a:solidFill>
                <a:latin typeface="Montserrat ExtraBold" pitchFamily="2" charset="0"/>
              </a:rPr>
              <a:t>ODONTOLÓGICAS MÓVEIS</a:t>
            </a:r>
          </a:p>
        </p:txBody>
      </p:sp>
      <p:sp>
        <p:nvSpPr>
          <p:cNvPr id="11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3133262" y="3977957"/>
            <a:ext cx="2466350" cy="402138"/>
          </a:xfrm>
          <a:prstGeom prst="roundRect">
            <a:avLst>
              <a:gd name="adj" fmla="val 29660"/>
            </a:avLst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EDC2A7B-2BDE-DE4C-4C9F-C8758939A048}"/>
              </a:ext>
            </a:extLst>
          </p:cNvPr>
          <p:cNvSpPr txBox="1"/>
          <p:nvPr/>
        </p:nvSpPr>
        <p:spPr>
          <a:xfrm>
            <a:off x="3929165" y="4499204"/>
            <a:ext cx="27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4"/>
              </a:spcBef>
              <a:spcAft>
                <a:spcPts val="364"/>
              </a:spcAft>
            </a:pPr>
            <a:r>
              <a:rPr lang="pt-BR" dirty="0">
                <a:solidFill>
                  <a:schemeClr val="bg1"/>
                </a:solidFill>
                <a:latin typeface="Montserrat" pitchFamily="2" charset="0"/>
              </a:rPr>
              <a:t>R$ 2 a 5 milhões/unid.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DBA9BCD-920D-FCD9-8644-CDB43DA94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307"/>
          <a:stretch/>
        </p:blipFill>
        <p:spPr>
          <a:xfrm>
            <a:off x="570021" y="3785078"/>
            <a:ext cx="3109768" cy="2071967"/>
          </a:xfrm>
          <a:prstGeom prst="roundRect">
            <a:avLst>
              <a:gd name="adj" fmla="val 13226"/>
            </a:avLst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5A759787-F973-CED7-20C6-ECBEE89E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93" y="1966998"/>
            <a:ext cx="3629169" cy="2799900"/>
          </a:xfrm>
          <a:prstGeom prst="roundRect">
            <a:avLst>
              <a:gd name="adj" fmla="val 11690"/>
            </a:avLst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88A1E08-9A9A-F1FE-09CA-439E18C1EC6E}"/>
              </a:ext>
            </a:extLst>
          </p:cNvPr>
          <p:cNvSpPr/>
          <p:nvPr/>
        </p:nvSpPr>
        <p:spPr>
          <a:xfrm>
            <a:off x="520176" y="850062"/>
            <a:ext cx="6568602" cy="779909"/>
          </a:xfrm>
          <a:prstGeom prst="rect">
            <a:avLst/>
          </a:prstGeom>
        </p:spPr>
        <p:txBody>
          <a:bodyPr vert="horz" wrap="square" lIns="0" tIns="217947" rIns="0" bIns="0" rtlCol="0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3638" spc="-91" dirty="0">
                <a:solidFill>
                  <a:srgbClr val="173EFF"/>
                </a:solidFill>
                <a:latin typeface="Montserrat ExtraBold" pitchFamily="2" charset="0"/>
                <a:cs typeface="Arial MT"/>
              </a:rPr>
              <a:t>SAÚDE – 2º PAC SELEÇÕES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29165" y="3959935"/>
            <a:ext cx="1580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400" dirty="0">
                <a:solidFill>
                  <a:schemeClr val="bg1"/>
                </a:solidFill>
                <a:latin typeface="Montserrat ExtraBold" pitchFamily="2" charset="0"/>
              </a:rPr>
              <a:t>800 UBS</a:t>
            </a:r>
          </a:p>
        </p:txBody>
      </p:sp>
      <p:sp>
        <p:nvSpPr>
          <p:cNvPr id="6" name="Retângulo 5"/>
          <p:cNvSpPr/>
          <p:nvPr/>
        </p:nvSpPr>
        <p:spPr>
          <a:xfrm>
            <a:off x="3896938" y="5094801"/>
            <a:ext cx="27799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600" b="1" dirty="0">
                <a:solidFill>
                  <a:schemeClr val="bg1"/>
                </a:solidFill>
                <a:latin typeface="Montserrat ExtraBold" pitchFamily="2" charset="0"/>
              </a:rPr>
              <a:t>R$ 1,8 BILHÃO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59904" y="1597666"/>
            <a:ext cx="382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pc="-91" dirty="0">
                <a:solidFill>
                  <a:srgbClr val="173EFF"/>
                </a:solidFill>
                <a:latin typeface="Montserrat" pitchFamily="2" charset="0"/>
              </a:rPr>
              <a:t>SUBEIXO DA ATENÇÃO PRIMÁRIA</a:t>
            </a:r>
          </a:p>
        </p:txBody>
      </p:sp>
      <p:sp>
        <p:nvSpPr>
          <p:cNvPr id="8" name="Retângulo 7"/>
          <p:cNvSpPr/>
          <p:nvPr/>
        </p:nvSpPr>
        <p:spPr>
          <a:xfrm>
            <a:off x="8437976" y="4824991"/>
            <a:ext cx="2751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dirty="0">
                <a:solidFill>
                  <a:schemeClr val="bg1"/>
                </a:solidFill>
                <a:latin typeface="Montserrat" pitchFamily="2" charset="0"/>
              </a:rPr>
              <a:t>R$ 400 mil/unid.</a:t>
            </a:r>
          </a:p>
        </p:txBody>
      </p:sp>
      <p:sp>
        <p:nvSpPr>
          <p:cNvPr id="9" name="Retângulo 8"/>
          <p:cNvSpPr/>
          <p:nvPr/>
        </p:nvSpPr>
        <p:spPr>
          <a:xfrm>
            <a:off x="8162853" y="5442543"/>
            <a:ext cx="33021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200" b="1" dirty="0">
                <a:solidFill>
                  <a:schemeClr val="bg1"/>
                </a:solidFill>
                <a:latin typeface="Montserrat ExtraBold" pitchFamily="2" charset="0"/>
              </a:rPr>
              <a:t>R$ 160 MILHÕES </a:t>
            </a:r>
          </a:p>
        </p:txBody>
      </p:sp>
      <p:cxnSp>
        <p:nvCxnSpPr>
          <p:cNvPr id="13" name="Conector reto 12"/>
          <p:cNvCxnSpPr>
            <a:stCxn id="8" idx="2"/>
            <a:endCxn id="27" idx="0"/>
          </p:cNvCxnSpPr>
          <p:nvPr/>
        </p:nvCxnSpPr>
        <p:spPr>
          <a:xfrm>
            <a:off x="9813931" y="5194323"/>
            <a:ext cx="1" cy="178550"/>
          </a:xfrm>
          <a:prstGeom prst="line">
            <a:avLst/>
          </a:prstGeom>
          <a:ln w="38100">
            <a:solidFill>
              <a:srgbClr val="163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520176" y="2195520"/>
            <a:ext cx="263611" cy="263611"/>
            <a:chOff x="1558067" y="3421780"/>
            <a:chExt cx="695960" cy="695960"/>
          </a:xfrm>
        </p:grpSpPr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520176" y="2561280"/>
            <a:ext cx="263611" cy="263611"/>
            <a:chOff x="1558067" y="3421780"/>
            <a:chExt cx="695960" cy="695960"/>
          </a:xfrm>
        </p:grpSpPr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520176" y="2909623"/>
            <a:ext cx="263611" cy="263611"/>
            <a:chOff x="1558067" y="3421780"/>
            <a:chExt cx="695960" cy="695960"/>
          </a:xfrm>
        </p:grpSpPr>
        <p:sp>
          <p:nvSpPr>
            <p:cNvPr id="39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329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05D81-4622-9061-4B5F-32EA6B07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285079" y="4028646"/>
            <a:ext cx="6147789" cy="750798"/>
          </a:xfrm>
          <a:prstGeom prst="roundRect">
            <a:avLst>
              <a:gd name="adj" fmla="val 20147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13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285080" y="3548096"/>
            <a:ext cx="2768864" cy="402138"/>
          </a:xfrm>
          <a:prstGeom prst="roundRect">
            <a:avLst>
              <a:gd name="adj" fmla="val 33991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14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285080" y="2950474"/>
            <a:ext cx="6879309" cy="443643"/>
          </a:xfrm>
          <a:prstGeom prst="roundRect">
            <a:avLst>
              <a:gd name="adj" fmla="val 29660"/>
            </a:avLst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EDC2A7B-2BDE-DE4C-4C9F-C8758939A048}"/>
              </a:ext>
            </a:extLst>
          </p:cNvPr>
          <p:cNvSpPr txBox="1"/>
          <p:nvPr/>
        </p:nvSpPr>
        <p:spPr>
          <a:xfrm>
            <a:off x="5272572" y="3572183"/>
            <a:ext cx="27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4"/>
              </a:spcBef>
              <a:spcAft>
                <a:spcPts val="364"/>
              </a:spcAft>
            </a:pPr>
            <a:r>
              <a:rPr lang="pt-BR" dirty="0">
                <a:solidFill>
                  <a:schemeClr val="bg1"/>
                </a:solidFill>
                <a:latin typeface="Montserrat" pitchFamily="2" charset="0"/>
              </a:rPr>
              <a:t>R$ 15 mil/kit.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272527" y="2932453"/>
            <a:ext cx="5799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400" dirty="0">
                <a:solidFill>
                  <a:schemeClr val="bg1"/>
                </a:solidFill>
                <a:latin typeface="Montserrat ExtraBold" pitchFamily="2" charset="0"/>
              </a:rPr>
              <a:t>7 mil </a:t>
            </a:r>
            <a:r>
              <a:rPr lang="pt-BR" sz="2400" dirty="0" err="1">
                <a:solidFill>
                  <a:schemeClr val="bg1"/>
                </a:solidFill>
                <a:latin typeface="Montserrat ExtraBold" pitchFamily="2" charset="0"/>
              </a:rPr>
              <a:t>KITs</a:t>
            </a:r>
            <a:r>
              <a:rPr lang="pt-BR" sz="2400" dirty="0">
                <a:solidFill>
                  <a:schemeClr val="bg1"/>
                </a:solidFill>
                <a:latin typeface="Montserrat ExtraBold" pitchFamily="2" charset="0"/>
              </a:rPr>
              <a:t> de </a:t>
            </a:r>
            <a:r>
              <a:rPr lang="pt-BR" sz="2400" dirty="0" err="1">
                <a:solidFill>
                  <a:schemeClr val="bg1"/>
                </a:solidFill>
                <a:latin typeface="Montserrat ExtraBold" pitchFamily="2" charset="0"/>
              </a:rPr>
              <a:t>Telessaúde</a:t>
            </a:r>
            <a:r>
              <a:rPr lang="pt-BR" sz="2400" dirty="0">
                <a:solidFill>
                  <a:schemeClr val="bg1"/>
                </a:solidFill>
                <a:latin typeface="Montserrat ExtraBold" pitchFamily="2" charset="0"/>
              </a:rPr>
              <a:t> para UBS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63860" y="4048207"/>
            <a:ext cx="50048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4400" b="1" dirty="0">
                <a:solidFill>
                  <a:schemeClr val="bg1"/>
                </a:solidFill>
                <a:latin typeface="Montserrat ExtraBold" pitchFamily="2" charset="0"/>
              </a:rPr>
              <a:t>R$ 105 MILHÕES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2D188E1-29E9-AEEA-9AC5-70C22E188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82" y="2264500"/>
            <a:ext cx="4351801" cy="3348037"/>
          </a:xfrm>
          <a:prstGeom prst="roundRect">
            <a:avLst>
              <a:gd name="adj" fmla="val 12765"/>
            </a:avLst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88A1E08-9A9A-F1FE-09CA-439E18C1EC6E}"/>
              </a:ext>
            </a:extLst>
          </p:cNvPr>
          <p:cNvSpPr/>
          <p:nvPr/>
        </p:nvSpPr>
        <p:spPr>
          <a:xfrm>
            <a:off x="520176" y="850062"/>
            <a:ext cx="6568602" cy="779909"/>
          </a:xfrm>
          <a:prstGeom prst="rect">
            <a:avLst/>
          </a:prstGeom>
        </p:spPr>
        <p:txBody>
          <a:bodyPr vert="horz" wrap="square" lIns="0" tIns="217947" rIns="0" bIns="0" rtlCol="0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3638" spc="-91" dirty="0">
                <a:solidFill>
                  <a:srgbClr val="173EFF"/>
                </a:solidFill>
                <a:latin typeface="Montserrat ExtraBold" pitchFamily="2" charset="0"/>
                <a:cs typeface="Arial MT"/>
              </a:rPr>
              <a:t>SAÚDE – 2º PAC SELEÇÕES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59904" y="1597666"/>
            <a:ext cx="382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pc="-91" dirty="0">
                <a:solidFill>
                  <a:srgbClr val="173EFF"/>
                </a:solidFill>
                <a:latin typeface="Montserrat" pitchFamily="2" charset="0"/>
              </a:rPr>
              <a:t>SUBEIXO DA ATENÇÃO PRIMÁRIA</a:t>
            </a:r>
          </a:p>
        </p:txBody>
      </p:sp>
    </p:spTree>
    <p:extLst>
      <p:ext uri="{BB962C8B-B14F-4D97-AF65-F5344CB8AC3E}">
        <p14:creationId xmlns:p14="http://schemas.microsoft.com/office/powerpoint/2010/main" val="1544613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7985575" y="5151179"/>
            <a:ext cx="3722142" cy="665787"/>
          </a:xfrm>
          <a:prstGeom prst="roundRect">
            <a:avLst>
              <a:gd name="adj" fmla="val 14963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65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8012209" y="2601155"/>
            <a:ext cx="3661927" cy="3178205"/>
          </a:xfrm>
          <a:prstGeom prst="roundRect">
            <a:avLst>
              <a:gd name="adj" fmla="val 9912"/>
            </a:avLst>
          </a:prstGeom>
          <a:noFill/>
          <a:ln w="38100">
            <a:solidFill>
              <a:srgbClr val="163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63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212565" y="5151179"/>
            <a:ext cx="3722142" cy="665787"/>
          </a:xfrm>
          <a:prstGeom prst="roundRect">
            <a:avLst>
              <a:gd name="adj" fmla="val 14963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61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239199" y="2601155"/>
            <a:ext cx="3661927" cy="3178205"/>
          </a:xfrm>
          <a:prstGeom prst="roundRect">
            <a:avLst>
              <a:gd name="adj" fmla="val 9912"/>
            </a:avLst>
          </a:prstGeom>
          <a:noFill/>
          <a:ln w="38100">
            <a:solidFill>
              <a:srgbClr val="163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39" name="TextBox 39"/>
          <p:cNvSpPr txBox="1"/>
          <p:nvPr/>
        </p:nvSpPr>
        <p:spPr>
          <a:xfrm>
            <a:off x="4266701" y="4583584"/>
            <a:ext cx="3634425" cy="467104"/>
          </a:xfrm>
          <a:prstGeom prst="rect">
            <a:avLst/>
          </a:prstGeom>
        </p:spPr>
        <p:txBody>
          <a:bodyPr lIns="33864" tIns="33864" rIns="33864" bIns="33864" rtlCol="0" anchor="ctr"/>
          <a:lstStyle/>
          <a:p>
            <a:pPr algn="ctr">
              <a:lnSpc>
                <a:spcPts val="3673"/>
              </a:lnSpc>
            </a:pPr>
            <a:r>
              <a:rPr lang="en-US" sz="2199" b="1" dirty="0">
                <a:solidFill>
                  <a:srgbClr val="163DFF"/>
                </a:solidFill>
                <a:latin typeface="Montserrat ExtraBold" pitchFamily="2" charset="0"/>
                <a:ea typeface="Nunito Sans 1 Bold"/>
                <a:cs typeface="Nunito Sans 1 Bold"/>
                <a:sym typeface="Nunito Sans 1 Bold"/>
              </a:rPr>
              <a:t>POINT OF CARE (POC)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239199" y="5242969"/>
            <a:ext cx="366192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Menos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encaminhamentos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 e </a:t>
            </a: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custos</a:t>
            </a:r>
            <a:b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</a:b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para o </a:t>
            </a: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usuário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 e </a:t>
            </a: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município</a:t>
            </a:r>
            <a:endParaRPr lang="en-US" sz="1400" b="1" dirty="0">
              <a:solidFill>
                <a:schemeClr val="bg1"/>
              </a:solidFill>
              <a:latin typeface="Montserrat" pitchFamily="2" charset="0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44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557506" y="4319762"/>
            <a:ext cx="2987040" cy="583790"/>
          </a:xfrm>
          <a:prstGeom prst="roundRect">
            <a:avLst>
              <a:gd name="adj" fmla="val 34732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46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675071" y="3116063"/>
            <a:ext cx="2751910" cy="991480"/>
          </a:xfrm>
          <a:prstGeom prst="roundRect">
            <a:avLst>
              <a:gd name="adj" fmla="val 24278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49" name="Retângulo 48"/>
          <p:cNvSpPr/>
          <p:nvPr/>
        </p:nvSpPr>
        <p:spPr>
          <a:xfrm>
            <a:off x="675071" y="3659348"/>
            <a:ext cx="2751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dirty="0">
                <a:solidFill>
                  <a:schemeClr val="bg1"/>
                </a:solidFill>
                <a:latin typeface="Montserrat" pitchFamily="2" charset="0"/>
              </a:rPr>
              <a:t>R$ 160 mil/kit.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557507" y="4389432"/>
            <a:ext cx="2987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200" b="1" dirty="0">
                <a:solidFill>
                  <a:schemeClr val="bg1"/>
                </a:solidFill>
                <a:latin typeface="Montserrat ExtraBold" pitchFamily="2" charset="0"/>
              </a:rPr>
              <a:t>R$ 1,58 BILHÃO</a:t>
            </a:r>
          </a:p>
        </p:txBody>
      </p:sp>
      <p:sp>
        <p:nvSpPr>
          <p:cNvPr id="33" name="Freeform 33"/>
          <p:cNvSpPr/>
          <p:nvPr/>
        </p:nvSpPr>
        <p:spPr>
          <a:xfrm>
            <a:off x="4696404" y="2797776"/>
            <a:ext cx="2588027" cy="1651247"/>
          </a:xfrm>
          <a:custGeom>
            <a:avLst/>
            <a:gdLst/>
            <a:ahLst/>
            <a:cxnLst/>
            <a:rect l="l" t="t" r="r" b="b"/>
            <a:pathLst>
              <a:path w="8588132" h="8588132">
                <a:moveTo>
                  <a:pt x="0" y="0"/>
                </a:moveTo>
                <a:lnTo>
                  <a:pt x="8588132" y="0"/>
                </a:lnTo>
                <a:lnTo>
                  <a:pt x="8588132" y="8588132"/>
                </a:lnTo>
                <a:lnTo>
                  <a:pt x="0" y="8588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25091" b="-24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TextBox 41"/>
          <p:cNvSpPr txBox="1"/>
          <p:nvPr/>
        </p:nvSpPr>
        <p:spPr>
          <a:xfrm>
            <a:off x="4212565" y="1989273"/>
            <a:ext cx="746157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spc="-88" dirty="0">
                <a:latin typeface="Montserrat ExtraBold" pitchFamily="2" charset="0"/>
                <a:ea typeface="League Spartan"/>
                <a:cs typeface="League Spartan"/>
                <a:sym typeface="League Spartan"/>
              </a:rPr>
              <a:t>KIT EQUIPAMENTOS – UBS (EXEMPLOS)</a:t>
            </a:r>
          </a:p>
        </p:txBody>
      </p:sp>
      <p:sp>
        <p:nvSpPr>
          <p:cNvPr id="58" name="TextBox 39"/>
          <p:cNvSpPr txBox="1"/>
          <p:nvPr/>
        </p:nvSpPr>
        <p:spPr>
          <a:xfrm>
            <a:off x="8008939" y="4496624"/>
            <a:ext cx="3665198" cy="698670"/>
          </a:xfrm>
          <a:prstGeom prst="rect">
            <a:avLst/>
          </a:prstGeom>
        </p:spPr>
        <p:txBody>
          <a:bodyPr lIns="33864" tIns="33864" rIns="33864" bIns="33864" rtlCol="0" anchor="ctr"/>
          <a:lstStyle/>
          <a:p>
            <a:pPr algn="ctr"/>
            <a:r>
              <a:rPr lang="en-US" sz="1600" b="1" dirty="0">
                <a:solidFill>
                  <a:srgbClr val="163DFF"/>
                </a:solidFill>
                <a:latin typeface="Montserrat ExtraBold" pitchFamily="2" charset="0"/>
                <a:ea typeface="Nunito Sans 1 Bold"/>
                <a:cs typeface="Nunito Sans 1 Bold"/>
                <a:sym typeface="Nunito Sans 1 Bold"/>
              </a:rPr>
              <a:t>CÂMARA FRIA EXCLUSIVA</a:t>
            </a:r>
            <a:br>
              <a:rPr lang="en-US" sz="1600" b="1" dirty="0">
                <a:solidFill>
                  <a:srgbClr val="163DFF"/>
                </a:solidFill>
                <a:latin typeface="Montserrat ExtraBold" pitchFamily="2" charset="0"/>
                <a:ea typeface="Nunito Sans 1 Bold"/>
                <a:cs typeface="Nunito Sans 1 Bold"/>
                <a:sym typeface="Nunito Sans 1 Bold"/>
              </a:rPr>
            </a:br>
            <a:r>
              <a:rPr lang="en-US" sz="1600" b="1" dirty="0">
                <a:solidFill>
                  <a:srgbClr val="163DFF"/>
                </a:solidFill>
                <a:latin typeface="Montserrat ExtraBold" pitchFamily="2" charset="0"/>
                <a:ea typeface="Nunito Sans 1 Bold"/>
                <a:cs typeface="Nunito Sans 1 Bold"/>
                <a:sym typeface="Nunito Sans 1 Bold"/>
              </a:rPr>
              <a:t>PARA VACINAS</a:t>
            </a:r>
          </a:p>
        </p:txBody>
      </p:sp>
      <p:sp>
        <p:nvSpPr>
          <p:cNvPr id="56" name="TextBox 42"/>
          <p:cNvSpPr txBox="1"/>
          <p:nvPr/>
        </p:nvSpPr>
        <p:spPr>
          <a:xfrm>
            <a:off x="8008938" y="5264218"/>
            <a:ext cx="369538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Reforço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ao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Programa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 Nacional</a:t>
            </a:r>
            <a:b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</a:br>
            <a:r>
              <a:rPr lang="en-US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de </a:t>
            </a:r>
            <a:r>
              <a:rPr lang="en-US" sz="1400" b="1" dirty="0" err="1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Imunizações</a:t>
            </a:r>
            <a:endParaRPr lang="en-US" sz="1400" b="1" dirty="0">
              <a:solidFill>
                <a:schemeClr val="bg1"/>
              </a:solidFill>
              <a:latin typeface="Montserrat" pitchFamily="2" charset="0"/>
              <a:ea typeface="Open Sans 2 Bold"/>
              <a:cs typeface="Open Sans 2 Bold"/>
              <a:sym typeface="Open Sans 2 Bold"/>
            </a:endParaRPr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094" y="2788857"/>
            <a:ext cx="922643" cy="1645244"/>
          </a:xfrm>
          <a:prstGeom prst="rect">
            <a:avLst/>
          </a:prstGeom>
        </p:spPr>
      </p:pic>
      <p:sp>
        <p:nvSpPr>
          <p:cNvPr id="40" name="Retângulo 39">
            <a:extLst>
              <a:ext uri="{FF2B5EF4-FFF2-40B4-BE49-F238E27FC236}">
                <a16:creationId xmlns:a16="http://schemas.microsoft.com/office/drawing/2014/main" id="{788A1E08-9A9A-F1FE-09CA-439E18C1EC6E}"/>
              </a:ext>
            </a:extLst>
          </p:cNvPr>
          <p:cNvSpPr/>
          <p:nvPr/>
        </p:nvSpPr>
        <p:spPr>
          <a:xfrm>
            <a:off x="520176" y="639368"/>
            <a:ext cx="6568602" cy="779909"/>
          </a:xfrm>
          <a:prstGeom prst="rect">
            <a:avLst/>
          </a:prstGeom>
        </p:spPr>
        <p:txBody>
          <a:bodyPr vert="horz" wrap="square" lIns="0" tIns="217947" rIns="0" bIns="0" rtlCol="0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3638" spc="-91" dirty="0">
                <a:solidFill>
                  <a:srgbClr val="173EFF"/>
                </a:solidFill>
                <a:latin typeface="Montserrat ExtraBold" pitchFamily="2" charset="0"/>
                <a:cs typeface="Arial MT"/>
              </a:rPr>
              <a:t>SAÚDE – 2º PAC SELEÇÕES 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459904" y="1386972"/>
            <a:ext cx="382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pc="-91" dirty="0">
                <a:solidFill>
                  <a:srgbClr val="173EFF"/>
                </a:solidFill>
                <a:latin typeface="Montserrat" pitchFamily="2" charset="0"/>
              </a:rPr>
              <a:t>SUBEIXO DA ATENÇÃO PRIMÁRIA</a:t>
            </a:r>
          </a:p>
        </p:txBody>
      </p:sp>
      <p:sp>
        <p:nvSpPr>
          <p:cNvPr id="45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675070" y="2536348"/>
            <a:ext cx="2751911" cy="1106598"/>
          </a:xfrm>
          <a:prstGeom prst="roundRect">
            <a:avLst>
              <a:gd name="adj" fmla="val 20147"/>
            </a:avLst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7C01CB9-D230-CAF4-8E8D-A0D2E9989758}"/>
              </a:ext>
            </a:extLst>
          </p:cNvPr>
          <p:cNvSpPr txBox="1"/>
          <p:nvPr/>
        </p:nvSpPr>
        <p:spPr>
          <a:xfrm>
            <a:off x="675071" y="2588812"/>
            <a:ext cx="2751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000" b="1" dirty="0">
                <a:solidFill>
                  <a:schemeClr val="bg1"/>
                </a:solidFill>
                <a:latin typeface="Montserrat ExtraBold" pitchFamily="2" charset="0"/>
              </a:rPr>
              <a:t>10 MIL KITS DE EQUIPAMENTOS PARA UBS</a:t>
            </a:r>
          </a:p>
        </p:txBody>
      </p:sp>
      <p:cxnSp>
        <p:nvCxnSpPr>
          <p:cNvPr id="20" name="Conector reto 19"/>
          <p:cNvCxnSpPr>
            <a:stCxn id="46" idx="2"/>
            <a:endCxn id="44" idx="0"/>
          </p:cNvCxnSpPr>
          <p:nvPr/>
        </p:nvCxnSpPr>
        <p:spPr>
          <a:xfrm>
            <a:off x="2051026" y="4107543"/>
            <a:ext cx="0" cy="212219"/>
          </a:xfrm>
          <a:prstGeom prst="line">
            <a:avLst/>
          </a:prstGeom>
          <a:ln w="38100">
            <a:solidFill>
              <a:srgbClr val="163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097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1"/>
          <p:cNvSpPr txBox="1"/>
          <p:nvPr/>
        </p:nvSpPr>
        <p:spPr>
          <a:xfrm>
            <a:off x="0" y="1030185"/>
            <a:ext cx="121920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spc="-88" dirty="0">
                <a:latin typeface="Montserrat ExtraBold" pitchFamily="2" charset="0"/>
                <a:ea typeface="League Spartan"/>
                <a:cs typeface="League Spartan"/>
                <a:sym typeface="League Spartan"/>
              </a:rPr>
              <a:t>COMBO EQUIPAMENTOS – UBS (EXEMPLOS)</a:t>
            </a:r>
          </a:p>
        </p:txBody>
      </p:sp>
      <p:sp>
        <p:nvSpPr>
          <p:cNvPr id="30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398210" y="4838654"/>
            <a:ext cx="3722142" cy="665787"/>
          </a:xfrm>
          <a:prstGeom prst="roundRect">
            <a:avLst>
              <a:gd name="adj" fmla="val 14963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31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24844" y="1739006"/>
            <a:ext cx="3661927" cy="3622325"/>
          </a:xfrm>
          <a:prstGeom prst="roundRect">
            <a:avLst>
              <a:gd name="adj" fmla="val 9912"/>
            </a:avLst>
          </a:prstGeom>
          <a:noFill/>
          <a:ln w="38100">
            <a:solidFill>
              <a:srgbClr val="163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32" name="TextBox 39"/>
          <p:cNvSpPr txBox="1"/>
          <p:nvPr/>
        </p:nvSpPr>
        <p:spPr>
          <a:xfrm>
            <a:off x="452346" y="4163864"/>
            <a:ext cx="3634425" cy="467104"/>
          </a:xfrm>
          <a:prstGeom prst="rect">
            <a:avLst/>
          </a:prstGeom>
        </p:spPr>
        <p:txBody>
          <a:bodyPr lIns="33864" tIns="33864" rIns="33864" bIns="33864" rtlCol="0" anchor="ctr"/>
          <a:lstStyle/>
          <a:p>
            <a:pPr algn="ctr"/>
            <a:r>
              <a:rPr lang="en-US" b="1" dirty="0">
                <a:solidFill>
                  <a:srgbClr val="163DFF"/>
                </a:solidFill>
                <a:latin typeface="Montserrat ExtraBold" pitchFamily="2" charset="0"/>
                <a:ea typeface="Nunito Sans 1 Bold"/>
                <a:cs typeface="Nunito Sans 1 Bold"/>
                <a:sym typeface="Nunito Sans 1 Bold"/>
              </a:rPr>
              <a:t>ULTRASSOM DIAGNÓSTICO PORTÁTIL/ TELESSAÚDE</a:t>
            </a:r>
          </a:p>
        </p:txBody>
      </p:sp>
      <p:sp>
        <p:nvSpPr>
          <p:cNvPr id="33" name="TextBox 42"/>
          <p:cNvSpPr txBox="1"/>
          <p:nvPr/>
        </p:nvSpPr>
        <p:spPr>
          <a:xfrm>
            <a:off x="424844" y="4930444"/>
            <a:ext cx="366192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Diagnósticos à distância</a:t>
            </a:r>
          </a:p>
          <a:p>
            <a:pPr algn="ctr">
              <a:spcBef>
                <a:spcPct val="0"/>
              </a:spcBef>
            </a:pPr>
            <a: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de diversas doenças</a:t>
            </a:r>
          </a:p>
        </p:txBody>
      </p:sp>
      <p:sp>
        <p:nvSpPr>
          <p:cNvPr id="35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282233" y="4838654"/>
            <a:ext cx="3722142" cy="665787"/>
          </a:xfrm>
          <a:prstGeom prst="roundRect">
            <a:avLst>
              <a:gd name="adj" fmla="val 14963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41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4308867" y="1739006"/>
            <a:ext cx="3661927" cy="3622325"/>
          </a:xfrm>
          <a:prstGeom prst="roundRect">
            <a:avLst>
              <a:gd name="adj" fmla="val 9912"/>
            </a:avLst>
          </a:prstGeom>
          <a:noFill/>
          <a:ln w="38100">
            <a:solidFill>
              <a:srgbClr val="163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42" name="TextBox 39"/>
          <p:cNvSpPr txBox="1"/>
          <p:nvPr/>
        </p:nvSpPr>
        <p:spPr>
          <a:xfrm>
            <a:off x="4336369" y="4141473"/>
            <a:ext cx="3634425" cy="467104"/>
          </a:xfrm>
          <a:prstGeom prst="rect">
            <a:avLst/>
          </a:prstGeom>
        </p:spPr>
        <p:txBody>
          <a:bodyPr lIns="33864" tIns="33864" rIns="33864" bIns="33864" rtlCol="0" anchor="ctr"/>
          <a:lstStyle/>
          <a:p>
            <a:pPr algn="ctr"/>
            <a:r>
              <a:rPr lang="en-US" sz="2000" b="1" dirty="0">
                <a:solidFill>
                  <a:srgbClr val="163DFF"/>
                </a:solidFill>
                <a:latin typeface="Montserrat ExtraBold" pitchFamily="2" charset="0"/>
                <a:ea typeface="Nunito Sans 1 Bold"/>
                <a:cs typeface="Nunito Sans 1 Bold"/>
                <a:sym typeface="Nunito Sans 1 Bold"/>
              </a:rPr>
              <a:t>RETINÓGRAFO TELESSAÚDE</a:t>
            </a:r>
          </a:p>
        </p:txBody>
      </p:sp>
      <p:sp>
        <p:nvSpPr>
          <p:cNvPr id="44" name="TextBox 42"/>
          <p:cNvSpPr txBox="1"/>
          <p:nvPr/>
        </p:nvSpPr>
        <p:spPr>
          <a:xfrm>
            <a:off x="4308867" y="4930444"/>
            <a:ext cx="366192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Detecção precoce de</a:t>
            </a:r>
            <a:b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</a:br>
            <a: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doenças de retina</a:t>
            </a:r>
          </a:p>
        </p:txBody>
      </p:sp>
      <p:sp>
        <p:nvSpPr>
          <p:cNvPr id="47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8105296" y="4838653"/>
            <a:ext cx="3722142" cy="665787"/>
          </a:xfrm>
          <a:prstGeom prst="roundRect">
            <a:avLst>
              <a:gd name="adj" fmla="val 14963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48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8131930" y="1739007"/>
            <a:ext cx="3661927" cy="3622324"/>
          </a:xfrm>
          <a:prstGeom prst="roundRect">
            <a:avLst>
              <a:gd name="adj" fmla="val 9912"/>
            </a:avLst>
          </a:prstGeom>
          <a:noFill/>
          <a:ln w="38100">
            <a:solidFill>
              <a:srgbClr val="163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49" name="TextBox 39"/>
          <p:cNvSpPr txBox="1"/>
          <p:nvPr/>
        </p:nvSpPr>
        <p:spPr>
          <a:xfrm>
            <a:off x="8159432" y="4146446"/>
            <a:ext cx="3634425" cy="467104"/>
          </a:xfrm>
          <a:prstGeom prst="rect">
            <a:avLst/>
          </a:prstGeom>
        </p:spPr>
        <p:txBody>
          <a:bodyPr lIns="33864" tIns="33864" rIns="33864" bIns="33864" rtlCol="0" anchor="ctr"/>
          <a:lstStyle/>
          <a:p>
            <a:pPr algn="ctr">
              <a:lnSpc>
                <a:spcPts val="3673"/>
              </a:lnSpc>
            </a:pPr>
            <a:r>
              <a:rPr lang="en-US" sz="2000" b="1" dirty="0">
                <a:solidFill>
                  <a:srgbClr val="163DFF"/>
                </a:solidFill>
                <a:latin typeface="Montserrat ExtraBold" pitchFamily="2" charset="0"/>
                <a:ea typeface="Nunito Sans 1 Bold"/>
                <a:cs typeface="Nunito Sans 1 Bold"/>
                <a:sym typeface="Nunito Sans 1 Bold"/>
              </a:rPr>
              <a:t>ESPIRÔMETRO DIGITAL </a:t>
            </a:r>
          </a:p>
        </p:txBody>
      </p:sp>
      <p:sp>
        <p:nvSpPr>
          <p:cNvPr id="50" name="TextBox 42"/>
          <p:cNvSpPr txBox="1"/>
          <p:nvPr/>
        </p:nvSpPr>
        <p:spPr>
          <a:xfrm>
            <a:off x="8131930" y="4930443"/>
            <a:ext cx="366192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Auxilio diagnóstico de</a:t>
            </a:r>
            <a:b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</a:br>
            <a:r>
              <a:rPr lang="pt-BR" sz="1400" b="1" dirty="0">
                <a:solidFill>
                  <a:schemeClr val="bg1"/>
                </a:solidFill>
                <a:latin typeface="Montserrat" pitchFamily="2" charset="0"/>
                <a:ea typeface="Open Sans 2 Bold"/>
                <a:cs typeface="Open Sans 2 Bold"/>
                <a:sym typeface="Open Sans 2 Bold"/>
              </a:rPr>
              <a:t>doenças respiratórias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33" y="1903366"/>
            <a:ext cx="1165348" cy="2121531"/>
          </a:xfrm>
          <a:prstGeom prst="rect">
            <a:avLst/>
          </a:prstGeom>
        </p:spPr>
      </p:pic>
      <p:sp>
        <p:nvSpPr>
          <p:cNvPr id="53" name="Freeform 15"/>
          <p:cNvSpPr/>
          <p:nvPr/>
        </p:nvSpPr>
        <p:spPr>
          <a:xfrm>
            <a:off x="5335060" y="1949784"/>
            <a:ext cx="1609853" cy="2040987"/>
          </a:xfrm>
          <a:custGeom>
            <a:avLst/>
            <a:gdLst/>
            <a:ahLst/>
            <a:cxnLst/>
            <a:rect l="l" t="t" r="r" b="b"/>
            <a:pathLst>
              <a:path w="4997509" h="7527229">
                <a:moveTo>
                  <a:pt x="0" y="0"/>
                </a:moveTo>
                <a:lnTo>
                  <a:pt x="4997509" y="0"/>
                </a:lnTo>
                <a:lnTo>
                  <a:pt x="4997509" y="7527229"/>
                </a:lnTo>
                <a:lnTo>
                  <a:pt x="0" y="7527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2964" t="-13141" b="-566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Freeform 22"/>
          <p:cNvSpPr/>
          <p:nvPr/>
        </p:nvSpPr>
        <p:spPr>
          <a:xfrm>
            <a:off x="9264938" y="1952383"/>
            <a:ext cx="1259870" cy="2038631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29088" r="-32725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92650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A08AF-CF33-B9EC-299E-DC3B3CB7D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23142EB7-FBEF-ED7A-D0B8-F1EE2767C7A8}"/>
              </a:ext>
            </a:extLst>
          </p:cNvPr>
          <p:cNvGrpSpPr/>
          <p:nvPr/>
        </p:nvGrpSpPr>
        <p:grpSpPr>
          <a:xfrm>
            <a:off x="11163300" y="5045728"/>
            <a:ext cx="1028700" cy="1812290"/>
            <a:chOff x="16744950" y="7568591"/>
            <a:chExt cx="1543050" cy="271843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F25A6A6-3B26-0085-DCE0-DF830CCC142D}"/>
                </a:ext>
              </a:extLst>
            </p:cNvPr>
            <p:cNvSpPr/>
            <p:nvPr/>
          </p:nvSpPr>
          <p:spPr>
            <a:xfrm>
              <a:off x="16744950" y="7586662"/>
              <a:ext cx="1543050" cy="2700655"/>
            </a:xfrm>
            <a:custGeom>
              <a:avLst/>
              <a:gdLst/>
              <a:ahLst/>
              <a:cxnLst/>
              <a:rect l="l" t="t" r="r" b="b"/>
              <a:pathLst>
                <a:path w="1543050" h="2700654">
                  <a:moveTo>
                    <a:pt x="1543049" y="2700337"/>
                  </a:moveTo>
                  <a:lnTo>
                    <a:pt x="0" y="2700335"/>
                  </a:lnTo>
                  <a:lnTo>
                    <a:pt x="1543049" y="0"/>
                  </a:lnTo>
                  <a:lnTo>
                    <a:pt x="1543049" y="27003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24B01CD-15DF-FBA2-33FE-B2DAC84B14A3}"/>
                </a:ext>
              </a:extLst>
            </p:cNvPr>
            <p:cNvSpPr/>
            <p:nvPr/>
          </p:nvSpPr>
          <p:spPr>
            <a:xfrm>
              <a:off x="17368617" y="7568591"/>
              <a:ext cx="919480" cy="1609090"/>
            </a:xfrm>
            <a:custGeom>
              <a:avLst/>
              <a:gdLst/>
              <a:ahLst/>
              <a:cxnLst/>
              <a:rect l="l" t="t" r="r" b="b"/>
              <a:pathLst>
                <a:path w="919480" h="1609090">
                  <a:moveTo>
                    <a:pt x="919382" y="1608919"/>
                  </a:moveTo>
                  <a:lnTo>
                    <a:pt x="0" y="1608919"/>
                  </a:lnTo>
                  <a:lnTo>
                    <a:pt x="919382" y="0"/>
                  </a:lnTo>
                  <a:lnTo>
                    <a:pt x="919382" y="1608919"/>
                  </a:lnTo>
                  <a:close/>
                </a:path>
              </a:pathLst>
            </a:custGeom>
            <a:solidFill>
              <a:srgbClr val="20D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B4F37EE1-5A75-F75F-EF42-55C2DB6FA0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79162" y="281605"/>
            <a:ext cx="3079749" cy="552449"/>
          </a:xfrm>
          <a:prstGeom prst="rect">
            <a:avLst/>
          </a:prstGeom>
        </p:spPr>
      </p:pic>
      <p:grpSp>
        <p:nvGrpSpPr>
          <p:cNvPr id="6" name="object 6">
            <a:extLst>
              <a:ext uri="{FF2B5EF4-FFF2-40B4-BE49-F238E27FC236}">
                <a16:creationId xmlns:a16="http://schemas.microsoft.com/office/drawing/2014/main" id="{547FE3FC-6A19-D89A-7153-2452990211CD}"/>
              </a:ext>
            </a:extLst>
          </p:cNvPr>
          <p:cNvGrpSpPr/>
          <p:nvPr/>
        </p:nvGrpSpPr>
        <p:grpSpPr>
          <a:xfrm>
            <a:off x="0" y="4094189"/>
            <a:ext cx="2612649" cy="2763943"/>
            <a:chOff x="0" y="6141283"/>
            <a:chExt cx="3918973" cy="4145915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674284ED-850C-E244-1E73-7618E79FF20D}"/>
                </a:ext>
              </a:extLst>
            </p:cNvPr>
            <p:cNvSpPr/>
            <p:nvPr/>
          </p:nvSpPr>
          <p:spPr>
            <a:xfrm>
              <a:off x="805568" y="9512342"/>
              <a:ext cx="3113405" cy="774700"/>
            </a:xfrm>
            <a:custGeom>
              <a:avLst/>
              <a:gdLst/>
              <a:ahLst/>
              <a:cxnLst/>
              <a:rect l="l" t="t" r="r" b="b"/>
              <a:pathLst>
                <a:path w="3113405" h="774700">
                  <a:moveTo>
                    <a:pt x="3113029" y="0"/>
                  </a:moveTo>
                  <a:lnTo>
                    <a:pt x="3113029" y="774657"/>
                  </a:lnTo>
                  <a:lnTo>
                    <a:pt x="0" y="774657"/>
                  </a:lnTo>
                  <a:lnTo>
                    <a:pt x="0" y="0"/>
                  </a:lnTo>
                  <a:lnTo>
                    <a:pt x="3113029" y="0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3978D24-389D-E24C-5848-B5A0C4ACB5CB}"/>
                </a:ext>
              </a:extLst>
            </p:cNvPr>
            <p:cNvSpPr/>
            <p:nvPr/>
          </p:nvSpPr>
          <p:spPr>
            <a:xfrm>
              <a:off x="0" y="6141283"/>
              <a:ext cx="815340" cy="4145915"/>
            </a:xfrm>
            <a:custGeom>
              <a:avLst/>
              <a:gdLst/>
              <a:ahLst/>
              <a:cxnLst/>
              <a:rect l="l" t="t" r="r" b="b"/>
              <a:pathLst>
                <a:path w="815340" h="4145915">
                  <a:moveTo>
                    <a:pt x="0" y="4145716"/>
                  </a:moveTo>
                  <a:lnTo>
                    <a:pt x="0" y="0"/>
                  </a:lnTo>
                  <a:lnTo>
                    <a:pt x="815093" y="0"/>
                  </a:lnTo>
                  <a:lnTo>
                    <a:pt x="815093" y="4145716"/>
                  </a:lnTo>
                  <a:lnTo>
                    <a:pt x="0" y="4145716"/>
                  </a:lnTo>
                  <a:close/>
                </a:path>
              </a:pathLst>
            </a:custGeom>
            <a:solidFill>
              <a:srgbClr val="254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C9980BB0-1080-0E43-4DFF-7AC5570557C1}"/>
              </a:ext>
            </a:extLst>
          </p:cNvPr>
          <p:cNvSpPr txBox="1"/>
          <p:nvPr/>
        </p:nvSpPr>
        <p:spPr>
          <a:xfrm>
            <a:off x="808612" y="3412314"/>
            <a:ext cx="157057" cy="265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67" b="1" spc="123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1667">
              <a:latin typeface="Trebuchet MS"/>
              <a:cs typeface="Trebuchet MS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084F2922-9380-EA1A-C649-FEE20D57CF54}"/>
              </a:ext>
            </a:extLst>
          </p:cNvPr>
          <p:cNvSpPr txBox="1"/>
          <p:nvPr/>
        </p:nvSpPr>
        <p:spPr>
          <a:xfrm>
            <a:off x="807422" y="5335813"/>
            <a:ext cx="159173" cy="265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67" b="1" spc="140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endParaRPr sz="1667" dirty="0">
              <a:latin typeface="Trebuchet MS"/>
              <a:cs typeface="Trebuchet MS"/>
            </a:endParaRPr>
          </a:p>
        </p:txBody>
      </p:sp>
      <p:pic>
        <p:nvPicPr>
          <p:cNvPr id="13" name="object 7">
            <a:extLst>
              <a:ext uri="{FF2B5EF4-FFF2-40B4-BE49-F238E27FC236}">
                <a16:creationId xmlns:a16="http://schemas.microsoft.com/office/drawing/2014/main" id="{190287FA-0869-BFE1-654D-B1D77FA378E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6761" y="5897061"/>
            <a:ext cx="4914899" cy="888999"/>
          </a:xfrm>
          <a:prstGeom prst="rect">
            <a:avLst/>
          </a:prstGeom>
        </p:spPr>
      </p:pic>
      <p:grpSp>
        <p:nvGrpSpPr>
          <p:cNvPr id="29" name="object 7">
            <a:extLst>
              <a:ext uri="{FF2B5EF4-FFF2-40B4-BE49-F238E27FC236}">
                <a16:creationId xmlns:a16="http://schemas.microsoft.com/office/drawing/2014/main" id="{10684E01-3F03-95E6-695B-2F5A27BAB783}"/>
              </a:ext>
            </a:extLst>
          </p:cNvPr>
          <p:cNvGrpSpPr/>
          <p:nvPr/>
        </p:nvGrpSpPr>
        <p:grpSpPr>
          <a:xfrm>
            <a:off x="0" y="0"/>
            <a:ext cx="12191999" cy="6857997"/>
            <a:chOff x="0" y="0"/>
            <a:chExt cx="12191999" cy="6857997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85601246-A367-1782-4C41-9369CE5F7AE8}"/>
                </a:ext>
              </a:extLst>
            </p:cNvPr>
            <p:cNvSpPr/>
            <p:nvPr/>
          </p:nvSpPr>
          <p:spPr>
            <a:xfrm>
              <a:off x="986904" y="548017"/>
              <a:ext cx="902969" cy="962660"/>
            </a:xfrm>
            <a:custGeom>
              <a:avLst/>
              <a:gdLst/>
              <a:ahLst/>
              <a:cxnLst/>
              <a:rect l="l" t="t" r="r" b="b"/>
              <a:pathLst>
                <a:path w="902969" h="962660">
                  <a:moveTo>
                    <a:pt x="733107" y="257124"/>
                  </a:moveTo>
                  <a:lnTo>
                    <a:pt x="728764" y="234759"/>
                  </a:lnTo>
                  <a:lnTo>
                    <a:pt x="715746" y="215138"/>
                  </a:lnTo>
                  <a:lnTo>
                    <a:pt x="696645" y="195999"/>
                  </a:lnTo>
                  <a:lnTo>
                    <a:pt x="696645" y="256984"/>
                  </a:lnTo>
                  <a:lnTo>
                    <a:pt x="694982" y="265595"/>
                  </a:lnTo>
                  <a:lnTo>
                    <a:pt x="689991" y="273138"/>
                  </a:lnTo>
                  <a:lnTo>
                    <a:pt x="680364" y="282765"/>
                  </a:lnTo>
                  <a:lnTo>
                    <a:pt x="622465" y="224828"/>
                  </a:lnTo>
                  <a:lnTo>
                    <a:pt x="622465" y="437426"/>
                  </a:lnTo>
                  <a:lnTo>
                    <a:pt x="620903" y="445211"/>
                  </a:lnTo>
                  <a:lnTo>
                    <a:pt x="616559" y="451675"/>
                  </a:lnTo>
                  <a:lnTo>
                    <a:pt x="610108" y="456044"/>
                  </a:lnTo>
                  <a:lnTo>
                    <a:pt x="602195" y="457657"/>
                  </a:lnTo>
                  <a:lnTo>
                    <a:pt x="555180" y="457657"/>
                  </a:lnTo>
                  <a:lnTo>
                    <a:pt x="556501" y="455104"/>
                  </a:lnTo>
                  <a:lnTo>
                    <a:pt x="557250" y="452170"/>
                  </a:lnTo>
                  <a:lnTo>
                    <a:pt x="557250" y="430733"/>
                  </a:lnTo>
                  <a:lnTo>
                    <a:pt x="557250" y="316509"/>
                  </a:lnTo>
                  <a:lnTo>
                    <a:pt x="557250" y="298272"/>
                  </a:lnTo>
                  <a:lnTo>
                    <a:pt x="555815" y="291147"/>
                  </a:lnTo>
                  <a:lnTo>
                    <a:pt x="551903" y="285356"/>
                  </a:lnTo>
                  <a:lnTo>
                    <a:pt x="546100" y="281457"/>
                  </a:lnTo>
                  <a:lnTo>
                    <a:pt x="539026" y="280035"/>
                  </a:lnTo>
                  <a:lnTo>
                    <a:pt x="520827" y="280035"/>
                  </a:lnTo>
                  <a:lnTo>
                    <a:pt x="520827" y="316509"/>
                  </a:lnTo>
                  <a:lnTo>
                    <a:pt x="520827" y="430733"/>
                  </a:lnTo>
                  <a:lnTo>
                    <a:pt x="432079" y="430733"/>
                  </a:lnTo>
                  <a:lnTo>
                    <a:pt x="432079" y="316509"/>
                  </a:lnTo>
                  <a:lnTo>
                    <a:pt x="520827" y="316509"/>
                  </a:lnTo>
                  <a:lnTo>
                    <a:pt x="520827" y="280035"/>
                  </a:lnTo>
                  <a:lnTo>
                    <a:pt x="413766" y="280035"/>
                  </a:lnTo>
                  <a:lnTo>
                    <a:pt x="406641" y="281470"/>
                  </a:lnTo>
                  <a:lnTo>
                    <a:pt x="400824" y="285394"/>
                  </a:lnTo>
                  <a:lnTo>
                    <a:pt x="396887" y="291198"/>
                  </a:lnTo>
                  <a:lnTo>
                    <a:pt x="395452" y="298272"/>
                  </a:lnTo>
                  <a:lnTo>
                    <a:pt x="395452" y="452170"/>
                  </a:lnTo>
                  <a:lnTo>
                    <a:pt x="396201" y="455104"/>
                  </a:lnTo>
                  <a:lnTo>
                    <a:pt x="397624" y="457657"/>
                  </a:lnTo>
                  <a:lnTo>
                    <a:pt x="350608" y="457657"/>
                  </a:lnTo>
                  <a:lnTo>
                    <a:pt x="330314" y="313004"/>
                  </a:lnTo>
                  <a:lnTo>
                    <a:pt x="330314" y="282765"/>
                  </a:lnTo>
                  <a:lnTo>
                    <a:pt x="330314" y="276440"/>
                  </a:lnTo>
                  <a:lnTo>
                    <a:pt x="476364" y="130289"/>
                  </a:lnTo>
                  <a:lnTo>
                    <a:pt x="622388" y="276440"/>
                  </a:lnTo>
                  <a:lnTo>
                    <a:pt x="622388" y="437337"/>
                  </a:lnTo>
                  <a:lnTo>
                    <a:pt x="622465" y="224828"/>
                  </a:lnTo>
                  <a:lnTo>
                    <a:pt x="527989" y="130289"/>
                  </a:lnTo>
                  <a:lnTo>
                    <a:pt x="485889" y="88150"/>
                  </a:lnTo>
                  <a:lnTo>
                    <a:pt x="481253" y="86169"/>
                  </a:lnTo>
                  <a:lnTo>
                    <a:pt x="471449" y="86169"/>
                  </a:lnTo>
                  <a:lnTo>
                    <a:pt x="466813" y="88049"/>
                  </a:lnTo>
                  <a:lnTo>
                    <a:pt x="463410" y="91554"/>
                  </a:lnTo>
                  <a:lnTo>
                    <a:pt x="272402" y="282727"/>
                  </a:lnTo>
                  <a:lnTo>
                    <a:pt x="262813" y="273138"/>
                  </a:lnTo>
                  <a:lnTo>
                    <a:pt x="257822" y="265595"/>
                  </a:lnTo>
                  <a:lnTo>
                    <a:pt x="256159" y="256984"/>
                  </a:lnTo>
                  <a:lnTo>
                    <a:pt x="257822" y="248373"/>
                  </a:lnTo>
                  <a:lnTo>
                    <a:pt x="262813" y="240830"/>
                  </a:lnTo>
                  <a:lnTo>
                    <a:pt x="438594" y="64909"/>
                  </a:lnTo>
                  <a:lnTo>
                    <a:pt x="439064" y="64350"/>
                  </a:lnTo>
                  <a:lnTo>
                    <a:pt x="460209" y="43180"/>
                  </a:lnTo>
                  <a:lnTo>
                    <a:pt x="467690" y="38341"/>
                  </a:lnTo>
                  <a:lnTo>
                    <a:pt x="476402" y="36728"/>
                  </a:lnTo>
                  <a:lnTo>
                    <a:pt x="485114" y="38341"/>
                  </a:lnTo>
                  <a:lnTo>
                    <a:pt x="492594" y="43180"/>
                  </a:lnTo>
                  <a:lnTo>
                    <a:pt x="513727" y="64350"/>
                  </a:lnTo>
                  <a:lnTo>
                    <a:pt x="514197" y="64909"/>
                  </a:lnTo>
                  <a:lnTo>
                    <a:pt x="689991" y="240830"/>
                  </a:lnTo>
                  <a:lnTo>
                    <a:pt x="694982" y="248373"/>
                  </a:lnTo>
                  <a:lnTo>
                    <a:pt x="696645" y="256984"/>
                  </a:lnTo>
                  <a:lnTo>
                    <a:pt x="696645" y="195999"/>
                  </a:lnTo>
                  <a:lnTo>
                    <a:pt x="542175" y="41198"/>
                  </a:lnTo>
                  <a:lnTo>
                    <a:pt x="541769" y="40728"/>
                  </a:lnTo>
                  <a:lnTo>
                    <a:pt x="537768" y="36728"/>
                  </a:lnTo>
                  <a:lnTo>
                    <a:pt x="509282" y="9931"/>
                  </a:lnTo>
                  <a:lnTo>
                    <a:pt x="476364" y="0"/>
                  </a:lnTo>
                  <a:lnTo>
                    <a:pt x="464680" y="1143"/>
                  </a:lnTo>
                  <a:lnTo>
                    <a:pt x="411022" y="40728"/>
                  </a:lnTo>
                  <a:lnTo>
                    <a:pt x="410552" y="41287"/>
                  </a:lnTo>
                  <a:lnTo>
                    <a:pt x="236956" y="215036"/>
                  </a:lnTo>
                  <a:lnTo>
                    <a:pt x="223939" y="234670"/>
                  </a:lnTo>
                  <a:lnTo>
                    <a:pt x="219608" y="256984"/>
                  </a:lnTo>
                  <a:lnTo>
                    <a:pt x="219621" y="257124"/>
                  </a:lnTo>
                  <a:lnTo>
                    <a:pt x="223939" y="279387"/>
                  </a:lnTo>
                  <a:lnTo>
                    <a:pt x="236956" y="299021"/>
                  </a:lnTo>
                  <a:lnTo>
                    <a:pt x="263004" y="325094"/>
                  </a:lnTo>
                  <a:lnTo>
                    <a:pt x="267627" y="326898"/>
                  </a:lnTo>
                  <a:lnTo>
                    <a:pt x="277063" y="326898"/>
                  </a:lnTo>
                  <a:lnTo>
                    <a:pt x="281686" y="325094"/>
                  </a:lnTo>
                  <a:lnTo>
                    <a:pt x="293776" y="313004"/>
                  </a:lnTo>
                  <a:lnTo>
                    <a:pt x="293801" y="437426"/>
                  </a:lnTo>
                  <a:lnTo>
                    <a:pt x="298246" y="459435"/>
                  </a:lnTo>
                  <a:lnTo>
                    <a:pt x="310438" y="477481"/>
                  </a:lnTo>
                  <a:lnTo>
                    <a:pt x="328510" y="489661"/>
                  </a:lnTo>
                  <a:lnTo>
                    <a:pt x="350608" y="494118"/>
                  </a:lnTo>
                  <a:lnTo>
                    <a:pt x="602195" y="494220"/>
                  </a:lnTo>
                  <a:lnTo>
                    <a:pt x="624281" y="489737"/>
                  </a:lnTo>
                  <a:lnTo>
                    <a:pt x="642315" y="477545"/>
                  </a:lnTo>
                  <a:lnTo>
                    <a:pt x="654469" y="459498"/>
                  </a:lnTo>
                  <a:lnTo>
                    <a:pt x="654837" y="457657"/>
                  </a:lnTo>
                  <a:lnTo>
                    <a:pt x="658926" y="437426"/>
                  </a:lnTo>
                  <a:lnTo>
                    <a:pt x="658926" y="313093"/>
                  </a:lnTo>
                  <a:lnTo>
                    <a:pt x="667423" y="321614"/>
                  </a:lnTo>
                  <a:lnTo>
                    <a:pt x="673481" y="325628"/>
                  </a:lnTo>
                  <a:lnTo>
                    <a:pt x="715746" y="299123"/>
                  </a:lnTo>
                  <a:lnTo>
                    <a:pt x="728764" y="279488"/>
                  </a:lnTo>
                  <a:lnTo>
                    <a:pt x="733107" y="257124"/>
                  </a:lnTo>
                  <a:close/>
                </a:path>
                <a:path w="902969" h="962660">
                  <a:moveTo>
                    <a:pt x="902728" y="666915"/>
                  </a:moveTo>
                  <a:lnTo>
                    <a:pt x="897801" y="640562"/>
                  </a:lnTo>
                  <a:lnTo>
                    <a:pt x="891349" y="630161"/>
                  </a:lnTo>
                  <a:lnTo>
                    <a:pt x="884085" y="618464"/>
                  </a:lnTo>
                  <a:lnTo>
                    <a:pt x="866330" y="604926"/>
                  </a:lnTo>
                  <a:lnTo>
                    <a:pt x="866330" y="666915"/>
                  </a:lnTo>
                  <a:lnTo>
                    <a:pt x="865632" y="673887"/>
                  </a:lnTo>
                  <a:lnTo>
                    <a:pt x="846607" y="698842"/>
                  </a:lnTo>
                  <a:lnTo>
                    <a:pt x="844905" y="699795"/>
                  </a:lnTo>
                  <a:lnTo>
                    <a:pt x="538568" y="922185"/>
                  </a:lnTo>
                  <a:lnTo>
                    <a:pt x="521665" y="926058"/>
                  </a:lnTo>
                  <a:lnTo>
                    <a:pt x="513829" y="924648"/>
                  </a:lnTo>
                  <a:lnTo>
                    <a:pt x="512889" y="924369"/>
                  </a:lnTo>
                  <a:lnTo>
                    <a:pt x="110820" y="822807"/>
                  </a:lnTo>
                  <a:lnTo>
                    <a:pt x="104876" y="820635"/>
                  </a:lnTo>
                  <a:lnTo>
                    <a:pt x="104216" y="820343"/>
                  </a:lnTo>
                  <a:lnTo>
                    <a:pt x="103657" y="820153"/>
                  </a:lnTo>
                  <a:lnTo>
                    <a:pt x="102997" y="820064"/>
                  </a:lnTo>
                  <a:lnTo>
                    <a:pt x="83896" y="815479"/>
                  </a:lnTo>
                  <a:lnTo>
                    <a:pt x="66560" y="811784"/>
                  </a:lnTo>
                  <a:lnTo>
                    <a:pt x="51015" y="809002"/>
                  </a:lnTo>
                  <a:lnTo>
                    <a:pt x="37287" y="807123"/>
                  </a:lnTo>
                  <a:lnTo>
                    <a:pt x="37477" y="790968"/>
                  </a:lnTo>
                  <a:lnTo>
                    <a:pt x="37287" y="790879"/>
                  </a:lnTo>
                  <a:lnTo>
                    <a:pt x="37287" y="680796"/>
                  </a:lnTo>
                  <a:lnTo>
                    <a:pt x="70827" y="673303"/>
                  </a:lnTo>
                  <a:lnTo>
                    <a:pt x="100533" y="660184"/>
                  </a:lnTo>
                  <a:lnTo>
                    <a:pt x="127558" y="643420"/>
                  </a:lnTo>
                  <a:lnTo>
                    <a:pt x="153022" y="624967"/>
                  </a:lnTo>
                  <a:lnTo>
                    <a:pt x="164388" y="616572"/>
                  </a:lnTo>
                  <a:lnTo>
                    <a:pt x="170141" y="612381"/>
                  </a:lnTo>
                  <a:lnTo>
                    <a:pt x="225666" y="580288"/>
                  </a:lnTo>
                  <a:lnTo>
                    <a:pt x="290372" y="567994"/>
                  </a:lnTo>
                  <a:lnTo>
                    <a:pt x="338963" y="568388"/>
                  </a:lnTo>
                  <a:lnTo>
                    <a:pt x="352120" y="568744"/>
                  </a:lnTo>
                  <a:lnTo>
                    <a:pt x="488353" y="568744"/>
                  </a:lnTo>
                  <a:lnTo>
                    <a:pt x="495325" y="575652"/>
                  </a:lnTo>
                  <a:lnTo>
                    <a:pt x="495325" y="592658"/>
                  </a:lnTo>
                  <a:lnTo>
                    <a:pt x="488429" y="599554"/>
                  </a:lnTo>
                  <a:lnTo>
                    <a:pt x="358444" y="599554"/>
                  </a:lnTo>
                  <a:lnTo>
                    <a:pt x="357492" y="599846"/>
                  </a:lnTo>
                  <a:lnTo>
                    <a:pt x="316052" y="623189"/>
                  </a:lnTo>
                  <a:lnTo>
                    <a:pt x="299859" y="667105"/>
                  </a:lnTo>
                  <a:lnTo>
                    <a:pt x="299770" y="668147"/>
                  </a:lnTo>
                  <a:lnTo>
                    <a:pt x="302209" y="686079"/>
                  </a:lnTo>
                  <a:lnTo>
                    <a:pt x="335508" y="728040"/>
                  </a:lnTo>
                  <a:lnTo>
                    <a:pt x="386105" y="742022"/>
                  </a:lnTo>
                  <a:lnTo>
                    <a:pt x="397090" y="744728"/>
                  </a:lnTo>
                  <a:lnTo>
                    <a:pt x="408139" y="747598"/>
                  </a:lnTo>
                  <a:lnTo>
                    <a:pt x="430377" y="753732"/>
                  </a:lnTo>
                  <a:lnTo>
                    <a:pt x="541172" y="782815"/>
                  </a:lnTo>
                  <a:lnTo>
                    <a:pt x="553377" y="785850"/>
                  </a:lnTo>
                  <a:lnTo>
                    <a:pt x="554431" y="786142"/>
                  </a:lnTo>
                  <a:lnTo>
                    <a:pt x="556602" y="786333"/>
                  </a:lnTo>
                  <a:lnTo>
                    <a:pt x="565746" y="786815"/>
                  </a:lnTo>
                  <a:lnTo>
                    <a:pt x="573595" y="786333"/>
                  </a:lnTo>
                  <a:lnTo>
                    <a:pt x="580390" y="784529"/>
                  </a:lnTo>
                  <a:lnTo>
                    <a:pt x="582358" y="784072"/>
                  </a:lnTo>
                  <a:lnTo>
                    <a:pt x="635038" y="750341"/>
                  </a:lnTo>
                  <a:lnTo>
                    <a:pt x="774573" y="659828"/>
                  </a:lnTo>
                  <a:lnTo>
                    <a:pt x="774750" y="659650"/>
                  </a:lnTo>
                  <a:lnTo>
                    <a:pt x="807796" y="635647"/>
                  </a:lnTo>
                  <a:lnTo>
                    <a:pt x="808278" y="635355"/>
                  </a:lnTo>
                  <a:lnTo>
                    <a:pt x="809218" y="634707"/>
                  </a:lnTo>
                  <a:lnTo>
                    <a:pt x="810260" y="634225"/>
                  </a:lnTo>
                  <a:lnTo>
                    <a:pt x="811390" y="633666"/>
                  </a:lnTo>
                  <a:lnTo>
                    <a:pt x="813371" y="632612"/>
                  </a:lnTo>
                  <a:lnTo>
                    <a:pt x="814971" y="631964"/>
                  </a:lnTo>
                  <a:lnTo>
                    <a:pt x="816394" y="631583"/>
                  </a:lnTo>
                  <a:lnTo>
                    <a:pt x="817714" y="631202"/>
                  </a:lnTo>
                  <a:lnTo>
                    <a:pt x="819137" y="630923"/>
                  </a:lnTo>
                  <a:lnTo>
                    <a:pt x="820445" y="630732"/>
                  </a:lnTo>
                  <a:lnTo>
                    <a:pt x="824026" y="630161"/>
                  </a:lnTo>
                  <a:lnTo>
                    <a:pt x="827709" y="630262"/>
                  </a:lnTo>
                  <a:lnTo>
                    <a:pt x="831202" y="630923"/>
                  </a:lnTo>
                  <a:lnTo>
                    <a:pt x="831875" y="631101"/>
                  </a:lnTo>
                  <a:lnTo>
                    <a:pt x="832624" y="631202"/>
                  </a:lnTo>
                  <a:lnTo>
                    <a:pt x="833386" y="631202"/>
                  </a:lnTo>
                  <a:lnTo>
                    <a:pt x="846455" y="634834"/>
                  </a:lnTo>
                  <a:lnTo>
                    <a:pt x="856907" y="642645"/>
                  </a:lnTo>
                  <a:lnTo>
                    <a:pt x="863828" y="653669"/>
                  </a:lnTo>
                  <a:lnTo>
                    <a:pt x="866330" y="666915"/>
                  </a:lnTo>
                  <a:lnTo>
                    <a:pt x="866330" y="604926"/>
                  </a:lnTo>
                  <a:lnTo>
                    <a:pt x="863384" y="602678"/>
                  </a:lnTo>
                  <a:lnTo>
                    <a:pt x="837438" y="595109"/>
                  </a:lnTo>
                  <a:lnTo>
                    <a:pt x="830262" y="593788"/>
                  </a:lnTo>
                  <a:lnTo>
                    <a:pt x="823379" y="593496"/>
                  </a:lnTo>
                  <a:lnTo>
                    <a:pt x="811669" y="595210"/>
                  </a:lnTo>
                  <a:lnTo>
                    <a:pt x="808558" y="595871"/>
                  </a:lnTo>
                  <a:lnTo>
                    <a:pt x="805726" y="596811"/>
                  </a:lnTo>
                  <a:lnTo>
                    <a:pt x="802144" y="597852"/>
                  </a:lnTo>
                  <a:lnTo>
                    <a:pt x="753618" y="629970"/>
                  </a:lnTo>
                  <a:lnTo>
                    <a:pt x="568871" y="749858"/>
                  </a:lnTo>
                  <a:lnTo>
                    <a:pt x="566420" y="750252"/>
                  </a:lnTo>
                  <a:lnTo>
                    <a:pt x="563384" y="750341"/>
                  </a:lnTo>
                  <a:lnTo>
                    <a:pt x="559993" y="750252"/>
                  </a:lnTo>
                  <a:lnTo>
                    <a:pt x="440016" y="718883"/>
                  </a:lnTo>
                  <a:lnTo>
                    <a:pt x="428713" y="715683"/>
                  </a:lnTo>
                  <a:lnTo>
                    <a:pt x="417385" y="712609"/>
                  </a:lnTo>
                  <a:lnTo>
                    <a:pt x="406107" y="709701"/>
                  </a:lnTo>
                  <a:lnTo>
                    <a:pt x="394970" y="706970"/>
                  </a:lnTo>
                  <a:lnTo>
                    <a:pt x="351358" y="695350"/>
                  </a:lnTo>
                  <a:lnTo>
                    <a:pt x="345059" y="690143"/>
                  </a:lnTo>
                  <a:lnTo>
                    <a:pt x="340309" y="683666"/>
                  </a:lnTo>
                  <a:lnTo>
                    <a:pt x="337299" y="676224"/>
                  </a:lnTo>
                  <a:lnTo>
                    <a:pt x="336257" y="668147"/>
                  </a:lnTo>
                  <a:lnTo>
                    <a:pt x="338175" y="657085"/>
                  </a:lnTo>
                  <a:lnTo>
                    <a:pt x="343522" y="647636"/>
                  </a:lnTo>
                  <a:lnTo>
                    <a:pt x="351713" y="640499"/>
                  </a:lnTo>
                  <a:lnTo>
                    <a:pt x="362127" y="636397"/>
                  </a:lnTo>
                  <a:lnTo>
                    <a:pt x="479856" y="636397"/>
                  </a:lnTo>
                  <a:lnTo>
                    <a:pt x="500062" y="632307"/>
                  </a:lnTo>
                  <a:lnTo>
                    <a:pt x="516572" y="621157"/>
                  </a:lnTo>
                  <a:lnTo>
                    <a:pt x="527685" y="604634"/>
                  </a:lnTo>
                  <a:lnTo>
                    <a:pt x="531761" y="584428"/>
                  </a:lnTo>
                  <a:lnTo>
                    <a:pt x="528434" y="567994"/>
                  </a:lnTo>
                  <a:lnTo>
                    <a:pt x="527672" y="564235"/>
                  </a:lnTo>
                  <a:lnTo>
                    <a:pt x="516534" y="547725"/>
                  </a:lnTo>
                  <a:lnTo>
                    <a:pt x="500037" y="536575"/>
                  </a:lnTo>
                  <a:lnTo>
                    <a:pt x="479856" y="532472"/>
                  </a:lnTo>
                  <a:lnTo>
                    <a:pt x="352679" y="532472"/>
                  </a:lnTo>
                  <a:lnTo>
                    <a:pt x="324904" y="531926"/>
                  </a:lnTo>
                  <a:lnTo>
                    <a:pt x="248627" y="535774"/>
                  </a:lnTo>
                  <a:lnTo>
                    <a:pt x="181851" y="561416"/>
                  </a:lnTo>
                  <a:lnTo>
                    <a:pt x="149136" y="582764"/>
                  </a:lnTo>
                  <a:lnTo>
                    <a:pt x="131305" y="595871"/>
                  </a:lnTo>
                  <a:lnTo>
                    <a:pt x="105003" y="614870"/>
                  </a:lnTo>
                  <a:lnTo>
                    <a:pt x="78638" y="630732"/>
                  </a:lnTo>
                  <a:lnTo>
                    <a:pt x="50558" y="641540"/>
                  </a:lnTo>
                  <a:lnTo>
                    <a:pt x="18783" y="645553"/>
                  </a:lnTo>
                  <a:lnTo>
                    <a:pt x="12928" y="645553"/>
                  </a:lnTo>
                  <a:lnTo>
                    <a:pt x="7366" y="648398"/>
                  </a:lnTo>
                  <a:lnTo>
                    <a:pt x="3962" y="653211"/>
                  </a:lnTo>
                  <a:lnTo>
                    <a:pt x="1130" y="657174"/>
                  </a:lnTo>
                  <a:lnTo>
                    <a:pt x="0" y="662101"/>
                  </a:lnTo>
                  <a:lnTo>
                    <a:pt x="850" y="666915"/>
                  </a:lnTo>
                  <a:lnTo>
                    <a:pt x="469" y="812025"/>
                  </a:lnTo>
                  <a:lnTo>
                    <a:pt x="749" y="813079"/>
                  </a:lnTo>
                  <a:lnTo>
                    <a:pt x="749" y="824128"/>
                  </a:lnTo>
                  <a:lnTo>
                    <a:pt x="2197" y="831240"/>
                  </a:lnTo>
                  <a:lnTo>
                    <a:pt x="6121" y="837031"/>
                  </a:lnTo>
                  <a:lnTo>
                    <a:pt x="11938" y="840930"/>
                  </a:lnTo>
                  <a:lnTo>
                    <a:pt x="19062" y="842352"/>
                  </a:lnTo>
                  <a:lnTo>
                    <a:pt x="69507" y="849744"/>
                  </a:lnTo>
                  <a:lnTo>
                    <a:pt x="99021" y="857478"/>
                  </a:lnTo>
                  <a:lnTo>
                    <a:pt x="99593" y="857669"/>
                  </a:lnTo>
                  <a:lnTo>
                    <a:pt x="100914" y="858037"/>
                  </a:lnTo>
                  <a:lnTo>
                    <a:pt x="506183" y="960450"/>
                  </a:lnTo>
                  <a:lnTo>
                    <a:pt x="511657" y="961491"/>
                  </a:lnTo>
                  <a:lnTo>
                    <a:pt x="517042" y="962063"/>
                  </a:lnTo>
                  <a:lnTo>
                    <a:pt x="522325" y="962063"/>
                  </a:lnTo>
                  <a:lnTo>
                    <a:pt x="528993" y="961758"/>
                  </a:lnTo>
                  <a:lnTo>
                    <a:pt x="535686" y="960856"/>
                  </a:lnTo>
                  <a:lnTo>
                    <a:pt x="542455" y="959345"/>
                  </a:lnTo>
                  <a:lnTo>
                    <a:pt x="549325" y="957237"/>
                  </a:lnTo>
                  <a:lnTo>
                    <a:pt x="549617" y="957237"/>
                  </a:lnTo>
                  <a:lnTo>
                    <a:pt x="549884" y="957059"/>
                  </a:lnTo>
                  <a:lnTo>
                    <a:pt x="552437" y="956106"/>
                  </a:lnTo>
                  <a:lnTo>
                    <a:pt x="554329" y="955548"/>
                  </a:lnTo>
                  <a:lnTo>
                    <a:pt x="556120" y="954595"/>
                  </a:lnTo>
                  <a:lnTo>
                    <a:pt x="557733" y="953465"/>
                  </a:lnTo>
                  <a:lnTo>
                    <a:pt x="595490" y="926058"/>
                  </a:lnTo>
                  <a:lnTo>
                    <a:pt x="864450" y="730885"/>
                  </a:lnTo>
                  <a:lnTo>
                    <a:pt x="897267" y="694664"/>
                  </a:lnTo>
                  <a:lnTo>
                    <a:pt x="902665" y="668147"/>
                  </a:lnTo>
                  <a:lnTo>
                    <a:pt x="902728" y="666915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9">
              <a:extLst>
                <a:ext uri="{FF2B5EF4-FFF2-40B4-BE49-F238E27FC236}">
                  <a16:creationId xmlns:a16="http://schemas.microsoft.com/office/drawing/2014/main" id="{50324C0A-202F-B7C1-3A04-B9BE38D8DDB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8274" y="1962150"/>
              <a:ext cx="9020175" cy="4257675"/>
            </a:xfrm>
            <a:prstGeom prst="rect">
              <a:avLst/>
            </a:prstGeom>
          </p:spPr>
        </p:pic>
        <p:pic>
          <p:nvPicPr>
            <p:cNvPr id="32" name="object 10">
              <a:extLst>
                <a:ext uri="{FF2B5EF4-FFF2-40B4-BE49-F238E27FC236}">
                  <a16:creationId xmlns:a16="http://schemas.microsoft.com/office/drawing/2014/main" id="{2E0FC8A6-2815-A0B5-B85F-22FCC699D9B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33" name="object 11">
              <a:extLst>
                <a:ext uri="{FF2B5EF4-FFF2-40B4-BE49-F238E27FC236}">
                  <a16:creationId xmlns:a16="http://schemas.microsoft.com/office/drawing/2014/main" id="{D5DBC9A0-0A3D-4703-3A0E-B2CDDBE6283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01075" y="6172198"/>
              <a:ext cx="3486150" cy="561975"/>
            </a:xfrm>
            <a:prstGeom prst="rect">
              <a:avLst/>
            </a:prstGeom>
          </p:spPr>
        </p:pic>
        <p:pic>
          <p:nvPicPr>
            <p:cNvPr id="34" name="object 12">
              <a:extLst>
                <a:ext uri="{FF2B5EF4-FFF2-40B4-BE49-F238E27FC236}">
                  <a16:creationId xmlns:a16="http://schemas.microsoft.com/office/drawing/2014/main" id="{F0BF68FD-1D20-1EE3-012D-309AFE245BF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82025" y="6219825"/>
              <a:ext cx="3257550" cy="419100"/>
            </a:xfrm>
            <a:prstGeom prst="rect">
              <a:avLst/>
            </a:prstGeom>
          </p:spPr>
        </p:pic>
        <p:sp>
          <p:nvSpPr>
            <p:cNvPr id="35" name="object 13">
              <a:extLst>
                <a:ext uri="{FF2B5EF4-FFF2-40B4-BE49-F238E27FC236}">
                  <a16:creationId xmlns:a16="http://schemas.microsoft.com/office/drawing/2014/main" id="{7372C2F8-7F40-8C2B-4BC6-488BC5A9C2B9}"/>
                </a:ext>
              </a:extLst>
            </p:cNvPr>
            <p:cNvSpPr/>
            <p:nvPr/>
          </p:nvSpPr>
          <p:spPr>
            <a:xfrm>
              <a:off x="385762" y="1966912"/>
              <a:ext cx="11039475" cy="4143375"/>
            </a:xfrm>
            <a:custGeom>
              <a:avLst/>
              <a:gdLst/>
              <a:ahLst/>
              <a:cxnLst/>
              <a:rect l="l" t="t" r="r" b="b"/>
              <a:pathLst>
                <a:path w="11039475" h="4143375">
                  <a:moveTo>
                    <a:pt x="11039475" y="0"/>
                  </a:moveTo>
                  <a:lnTo>
                    <a:pt x="0" y="0"/>
                  </a:lnTo>
                  <a:lnTo>
                    <a:pt x="0" y="4143375"/>
                  </a:lnTo>
                  <a:lnTo>
                    <a:pt x="11039475" y="4143375"/>
                  </a:lnTo>
                  <a:lnTo>
                    <a:pt x="11039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4">
              <a:extLst>
                <a:ext uri="{FF2B5EF4-FFF2-40B4-BE49-F238E27FC236}">
                  <a16:creationId xmlns:a16="http://schemas.microsoft.com/office/drawing/2014/main" id="{A7CE422D-1930-71CE-B2F0-EEBD4D22147F}"/>
                </a:ext>
              </a:extLst>
            </p:cNvPr>
            <p:cNvSpPr/>
            <p:nvPr/>
          </p:nvSpPr>
          <p:spPr>
            <a:xfrm>
              <a:off x="385762" y="1966912"/>
              <a:ext cx="11039475" cy="4143375"/>
            </a:xfrm>
            <a:custGeom>
              <a:avLst/>
              <a:gdLst/>
              <a:ahLst/>
              <a:cxnLst/>
              <a:rect l="l" t="t" r="r" b="b"/>
              <a:pathLst>
                <a:path w="11039475" h="4143375">
                  <a:moveTo>
                    <a:pt x="0" y="4143375"/>
                  </a:moveTo>
                  <a:lnTo>
                    <a:pt x="11039475" y="4143375"/>
                  </a:lnTo>
                  <a:lnTo>
                    <a:pt x="11039475" y="0"/>
                  </a:lnTo>
                  <a:lnTo>
                    <a:pt x="0" y="0"/>
                  </a:lnTo>
                  <a:lnTo>
                    <a:pt x="0" y="4143375"/>
                  </a:lnTo>
                  <a:close/>
                </a:path>
              </a:pathLst>
            </a:custGeom>
            <a:ln w="12701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15">
            <a:extLst>
              <a:ext uri="{FF2B5EF4-FFF2-40B4-BE49-F238E27FC236}">
                <a16:creationId xmlns:a16="http://schemas.microsoft.com/office/drawing/2014/main" id="{F1363737-7D07-6516-E715-2921BAD07DC0}"/>
              </a:ext>
            </a:extLst>
          </p:cNvPr>
          <p:cNvSpPr txBox="1"/>
          <p:nvPr/>
        </p:nvSpPr>
        <p:spPr>
          <a:xfrm>
            <a:off x="460057" y="2228041"/>
            <a:ext cx="6209030" cy="37258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marR="5080" indent="-286385" algn="just">
              <a:lnSpc>
                <a:spcPct val="99100"/>
              </a:lnSpc>
              <a:spcBef>
                <a:spcPts val="120"/>
              </a:spcBef>
              <a:buFont typeface="Arial MT"/>
              <a:buChar char="•"/>
              <a:tabLst>
                <a:tab pos="298450" algn="l"/>
              </a:tabLst>
            </a:pPr>
            <a:r>
              <a:rPr sz="2200" dirty="0">
                <a:latin typeface="Verdana"/>
                <a:cs typeface="Verdana"/>
              </a:rPr>
              <a:t>Melhoria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b="1" spc="-55" dirty="0">
                <a:solidFill>
                  <a:srgbClr val="013DF1"/>
                </a:solidFill>
                <a:latin typeface="Verdana"/>
                <a:cs typeface="Verdana"/>
              </a:rPr>
              <a:t>equidade </a:t>
            </a:r>
            <a:r>
              <a:rPr sz="2200" b="1" spc="-60" dirty="0">
                <a:solidFill>
                  <a:srgbClr val="013DF1"/>
                </a:solidFill>
                <a:latin typeface="Verdana"/>
                <a:cs typeface="Verdana"/>
              </a:rPr>
              <a:t>do</a:t>
            </a:r>
            <a:r>
              <a:rPr sz="2200" b="1" spc="-25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90" dirty="0">
                <a:solidFill>
                  <a:srgbClr val="013DF1"/>
                </a:solidFill>
                <a:latin typeface="Verdana"/>
                <a:cs typeface="Verdana"/>
              </a:rPr>
              <a:t>acesso</a:t>
            </a:r>
            <a:r>
              <a:rPr sz="2200" b="1" spc="-100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aos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serviços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de </a:t>
            </a:r>
            <a:r>
              <a:rPr sz="2200" dirty="0">
                <a:latin typeface="Verdana"/>
                <a:cs typeface="Verdana"/>
              </a:rPr>
              <a:t>saúde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b="1" spc="-60" dirty="0">
                <a:solidFill>
                  <a:srgbClr val="013DF1"/>
                </a:solidFill>
                <a:latin typeface="Verdana"/>
                <a:cs typeface="Verdana"/>
              </a:rPr>
              <a:t>diminuição</a:t>
            </a:r>
            <a:r>
              <a:rPr sz="2200" b="1" spc="-125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30" dirty="0">
                <a:solidFill>
                  <a:srgbClr val="013DF1"/>
                </a:solidFill>
                <a:latin typeface="Verdana"/>
                <a:cs typeface="Verdana"/>
              </a:rPr>
              <a:t>de</a:t>
            </a:r>
            <a:r>
              <a:rPr sz="2200" b="1" spc="-90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70" dirty="0">
                <a:solidFill>
                  <a:srgbClr val="013DF1"/>
                </a:solidFill>
                <a:latin typeface="Verdana"/>
                <a:cs typeface="Verdana"/>
              </a:rPr>
              <a:t>desigualdades</a:t>
            </a:r>
            <a:r>
              <a:rPr sz="2200" b="1" spc="-60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100" dirty="0">
                <a:solidFill>
                  <a:srgbClr val="013DF1"/>
                </a:solidFill>
                <a:latin typeface="Verdana"/>
                <a:cs typeface="Verdana"/>
              </a:rPr>
              <a:t>na</a:t>
            </a:r>
            <a:r>
              <a:rPr sz="2200" b="1" spc="-65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70" dirty="0">
                <a:solidFill>
                  <a:srgbClr val="013DF1"/>
                </a:solidFill>
                <a:latin typeface="Verdana"/>
                <a:cs typeface="Verdana"/>
              </a:rPr>
              <a:t>saúde</a:t>
            </a:r>
            <a:r>
              <a:rPr sz="2200" b="1" spc="-85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25" dirty="0">
                <a:solidFill>
                  <a:srgbClr val="013DF1"/>
                </a:solidFill>
                <a:latin typeface="Verdana"/>
                <a:cs typeface="Verdana"/>
              </a:rPr>
              <a:t>dos </a:t>
            </a:r>
            <a:r>
              <a:rPr sz="2200" b="1" spc="-10" dirty="0">
                <a:solidFill>
                  <a:srgbClr val="013DF1"/>
                </a:solidFill>
                <a:latin typeface="Verdana"/>
                <a:cs typeface="Verdana"/>
              </a:rPr>
              <a:t>indivíduos</a:t>
            </a:r>
            <a:r>
              <a:rPr sz="2200" spc="-10" dirty="0">
                <a:latin typeface="Verdana"/>
                <a:cs typeface="Verdana"/>
              </a:rPr>
              <a:t>,</a:t>
            </a:r>
            <a:endParaRPr lang="pt-BR" sz="2200" dirty="0"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</a:pPr>
            <a:endParaRPr lang="pt-BR" sz="2200" dirty="0">
              <a:latin typeface="Verdana"/>
              <a:cs typeface="Verdana"/>
            </a:endParaRPr>
          </a:p>
          <a:p>
            <a:pPr marL="298450" marR="419734" indent="-286385" algn="just">
              <a:lnSpc>
                <a:spcPct val="100000"/>
              </a:lnSpc>
              <a:buFont typeface="Arial MT"/>
              <a:buChar char="•"/>
              <a:tabLst>
                <a:tab pos="298450" algn="l"/>
              </a:tabLst>
            </a:pPr>
            <a:r>
              <a:rPr sz="2200" b="1" spc="-50" dirty="0" err="1">
                <a:solidFill>
                  <a:srgbClr val="013DF1"/>
                </a:solidFill>
                <a:latin typeface="Verdana"/>
                <a:cs typeface="Verdana"/>
              </a:rPr>
              <a:t>Aumento</a:t>
            </a:r>
            <a:r>
              <a:rPr sz="2200" b="1" spc="-60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55" dirty="0">
                <a:solidFill>
                  <a:srgbClr val="013DF1"/>
                </a:solidFill>
                <a:latin typeface="Verdana"/>
                <a:cs typeface="Verdana"/>
              </a:rPr>
              <a:t>da</a:t>
            </a:r>
            <a:r>
              <a:rPr sz="2200" b="1" spc="-140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65" dirty="0">
                <a:solidFill>
                  <a:srgbClr val="013DF1"/>
                </a:solidFill>
                <a:latin typeface="Verdana"/>
                <a:cs typeface="Verdana"/>
              </a:rPr>
              <a:t>eficiência </a:t>
            </a:r>
            <a:r>
              <a:rPr sz="2200" b="1" spc="-35" dirty="0">
                <a:solidFill>
                  <a:srgbClr val="013DF1"/>
                </a:solidFill>
                <a:latin typeface="Verdana"/>
                <a:cs typeface="Verdana"/>
              </a:rPr>
              <a:t>do</a:t>
            </a:r>
            <a:r>
              <a:rPr sz="2200" b="1" spc="-135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140" dirty="0">
                <a:solidFill>
                  <a:srgbClr val="013DF1"/>
                </a:solidFill>
                <a:latin typeface="Verdana"/>
                <a:cs typeface="Verdana"/>
              </a:rPr>
              <a:t>SUS</a:t>
            </a:r>
            <a:r>
              <a:rPr sz="2200" spc="-140" dirty="0">
                <a:latin typeface="Verdana"/>
                <a:cs typeface="Verdana"/>
              </a:rPr>
              <a:t>,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devido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à</a:t>
            </a:r>
            <a:r>
              <a:rPr sz="2200" spc="-1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redução </a:t>
            </a:r>
            <a:r>
              <a:rPr sz="2200" dirty="0">
                <a:latin typeface="Verdana"/>
                <a:cs typeface="Verdana"/>
              </a:rPr>
              <a:t>de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hospitalizações</a:t>
            </a:r>
            <a:r>
              <a:rPr sz="2200" spc="3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desnecessárias,</a:t>
            </a:r>
            <a:r>
              <a:rPr sz="2200" spc="31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melhoria</a:t>
            </a:r>
            <a:r>
              <a:rPr sz="2200" spc="-185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na </a:t>
            </a:r>
            <a:r>
              <a:rPr sz="2200" dirty="0">
                <a:latin typeface="Verdana"/>
                <a:cs typeface="Verdana"/>
              </a:rPr>
              <a:t>qualidade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das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estatísticas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vitais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sinergias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spc="75" dirty="0">
                <a:latin typeface="Verdana"/>
                <a:cs typeface="Verdana"/>
              </a:rPr>
              <a:t>com </a:t>
            </a:r>
            <a:r>
              <a:rPr sz="2200" dirty="0">
                <a:latin typeface="Verdana"/>
                <a:cs typeface="Verdana"/>
              </a:rPr>
              <a:t>outras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políticas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sociais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intersetoriais,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como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o </a:t>
            </a:r>
            <a:r>
              <a:rPr sz="2200" b="1" spc="-80" dirty="0">
                <a:solidFill>
                  <a:srgbClr val="013DF1"/>
                </a:solidFill>
                <a:latin typeface="Verdana"/>
                <a:cs typeface="Verdana"/>
              </a:rPr>
              <a:t>Programa</a:t>
            </a:r>
            <a:r>
              <a:rPr sz="2200" b="1" spc="-114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75" dirty="0">
                <a:solidFill>
                  <a:srgbClr val="013DF1"/>
                </a:solidFill>
                <a:latin typeface="Verdana"/>
                <a:cs typeface="Verdana"/>
              </a:rPr>
              <a:t>Bolsa</a:t>
            </a:r>
            <a:r>
              <a:rPr sz="2200" b="1" spc="-40" dirty="0">
                <a:solidFill>
                  <a:srgbClr val="013DF1"/>
                </a:solidFill>
                <a:latin typeface="Verdana"/>
                <a:cs typeface="Verdana"/>
              </a:rPr>
              <a:t> </a:t>
            </a:r>
            <a:r>
              <a:rPr sz="2200" b="1" spc="-10" dirty="0">
                <a:solidFill>
                  <a:srgbClr val="013DF1"/>
                </a:solidFill>
                <a:latin typeface="Verdana"/>
                <a:cs typeface="Verdana"/>
              </a:rPr>
              <a:t>Família.</a:t>
            </a:r>
            <a:endParaRPr sz="2200" dirty="0">
              <a:latin typeface="Verdana"/>
              <a:cs typeface="Verdana"/>
            </a:endParaRPr>
          </a:p>
        </p:txBody>
      </p:sp>
      <p:pic>
        <p:nvPicPr>
          <p:cNvPr id="2050" name="Picture 2" descr="Programa Saúde da Família de São Bernardo supera 190 mil consultas  domiciliares em 20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63" y="2601252"/>
            <a:ext cx="4502296" cy="29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7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CE40B-08EA-AF7E-EBB1-387BE7677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Arredondado 5">
            <a:extLst>
              <a:ext uri="{FF2B5EF4-FFF2-40B4-BE49-F238E27FC236}">
                <a16:creationId xmlns:a16="http://schemas.microsoft.com/office/drawing/2014/main" id="{D88B6FFF-3AA1-7864-7B1B-F0049CC50FFC}"/>
              </a:ext>
            </a:extLst>
          </p:cNvPr>
          <p:cNvSpPr/>
          <p:nvPr/>
        </p:nvSpPr>
        <p:spPr>
          <a:xfrm>
            <a:off x="8778203" y="3785952"/>
            <a:ext cx="3146449" cy="163977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35" name="Retângulo Arredondado 5">
            <a:extLst>
              <a:ext uri="{FF2B5EF4-FFF2-40B4-BE49-F238E27FC236}">
                <a16:creationId xmlns:a16="http://schemas.microsoft.com/office/drawing/2014/main" id="{D88B6FFF-3AA1-7864-7B1B-F0049CC50FFC}"/>
              </a:ext>
            </a:extLst>
          </p:cNvPr>
          <p:cNvSpPr/>
          <p:nvPr/>
        </p:nvSpPr>
        <p:spPr>
          <a:xfrm>
            <a:off x="8778203" y="1321426"/>
            <a:ext cx="3146449" cy="1639772"/>
          </a:xfrm>
          <a:prstGeom prst="roundRect">
            <a:avLst/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709266D-D190-0950-C77F-959BE807C05C}"/>
              </a:ext>
            </a:extLst>
          </p:cNvPr>
          <p:cNvSpPr/>
          <p:nvPr/>
        </p:nvSpPr>
        <p:spPr>
          <a:xfrm>
            <a:off x="446553" y="1894198"/>
            <a:ext cx="4947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Montserrat" pitchFamily="2" charset="0"/>
              </a:rPr>
              <a:t>Mais acesso a especialistas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Montserrat" pitchFamily="2" charset="0"/>
              </a:rPr>
              <a:t>Fortalecimento da Saúde mental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Montserrat" pitchFamily="2" charset="0"/>
              </a:rPr>
              <a:t>Universalização do SAMU 192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BF87D1D-35E7-ED54-FE33-EC5E89A5F34D}"/>
              </a:ext>
            </a:extLst>
          </p:cNvPr>
          <p:cNvSpPr txBox="1"/>
          <p:nvPr/>
        </p:nvSpPr>
        <p:spPr>
          <a:xfrm>
            <a:off x="9354630" y="1491648"/>
            <a:ext cx="228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4"/>
              </a:spcBef>
              <a:spcAft>
                <a:spcPts val="364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ExtraBold" pitchFamily="2" charset="0"/>
              </a:rPr>
              <a:t>100 CAPS</a:t>
            </a:r>
            <a:br>
              <a:rPr lang="pt-BR" sz="2400" b="1" dirty="0">
                <a:solidFill>
                  <a:schemeClr val="bg1"/>
                </a:solidFill>
                <a:latin typeface="Montserrat ExtraBold" pitchFamily="2" charset="0"/>
              </a:rPr>
            </a:br>
            <a:r>
              <a:rPr lang="pt-BR" sz="1600" dirty="0">
                <a:solidFill>
                  <a:schemeClr val="bg1"/>
                </a:solidFill>
                <a:latin typeface="Montserrat" pitchFamily="2" charset="0"/>
              </a:rPr>
              <a:t>R$ 2,3 milhões/unid.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0BF15B8-13B3-1E87-FE88-D2C4EC7F00F1}"/>
              </a:ext>
            </a:extLst>
          </p:cNvPr>
          <p:cNvSpPr txBox="1"/>
          <p:nvPr/>
        </p:nvSpPr>
        <p:spPr>
          <a:xfrm>
            <a:off x="9307441" y="4761362"/>
            <a:ext cx="2540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4"/>
              </a:spcBef>
              <a:spcAft>
                <a:spcPts val="364"/>
              </a:spcAft>
            </a:pPr>
            <a:r>
              <a:rPr lang="pt-BR" sz="2100" b="1" dirty="0">
                <a:solidFill>
                  <a:schemeClr val="bg1"/>
                </a:solidFill>
                <a:latin typeface="Montserrat ExtraBold" pitchFamily="2" charset="0"/>
              </a:rPr>
              <a:t>R$ 525 MILHÕES </a:t>
            </a:r>
          </a:p>
        </p:txBody>
      </p:sp>
      <p:sp>
        <p:nvSpPr>
          <p:cNvPr id="11" name="Retângulo Arredondado 5">
            <a:extLst>
              <a:ext uri="{FF2B5EF4-FFF2-40B4-BE49-F238E27FC236}">
                <a16:creationId xmlns:a16="http://schemas.microsoft.com/office/drawing/2014/main" id="{D88B6FFF-3AA1-7864-7B1B-F0049CC50FFC}"/>
              </a:ext>
            </a:extLst>
          </p:cNvPr>
          <p:cNvSpPr/>
          <p:nvPr/>
        </p:nvSpPr>
        <p:spPr>
          <a:xfrm>
            <a:off x="3112704" y="3767608"/>
            <a:ext cx="3146449" cy="1639772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5D9D18-2C6E-7BF5-F139-EA59B9C6EB74}"/>
              </a:ext>
            </a:extLst>
          </p:cNvPr>
          <p:cNvSpPr txBox="1"/>
          <p:nvPr/>
        </p:nvSpPr>
        <p:spPr>
          <a:xfrm>
            <a:off x="3537508" y="3880825"/>
            <a:ext cx="2651973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ExtraBold" pitchFamily="2" charset="0"/>
              </a:rPr>
              <a:t>POLICLÍNICAS</a:t>
            </a:r>
            <a:br>
              <a:rPr lang="pt-BR" sz="2400" b="1" dirty="0">
                <a:solidFill>
                  <a:schemeClr val="bg1"/>
                </a:solidFill>
                <a:latin typeface="Montserrat ExtraBold" pitchFamily="2" charset="0"/>
              </a:rPr>
            </a:br>
            <a:r>
              <a:rPr lang="pt-BR" sz="1940" dirty="0">
                <a:solidFill>
                  <a:schemeClr val="bg1"/>
                </a:solidFill>
                <a:latin typeface="Montserrat" pitchFamily="2" charset="0"/>
              </a:rPr>
              <a:t>R$ 30 milhões/unid.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ECB30DA-F828-4957-B19C-90134116B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26"/>
          <a:stretch/>
        </p:blipFill>
        <p:spPr>
          <a:xfrm>
            <a:off x="442293" y="3515987"/>
            <a:ext cx="2913806" cy="2125668"/>
          </a:xfrm>
          <a:prstGeom prst="round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88A1E08-9A9A-F1FE-09CA-439E18C1EC6E}"/>
              </a:ext>
            </a:extLst>
          </p:cNvPr>
          <p:cNvSpPr/>
          <p:nvPr/>
        </p:nvSpPr>
        <p:spPr>
          <a:xfrm>
            <a:off x="520176" y="787418"/>
            <a:ext cx="6568602" cy="650963"/>
          </a:xfrm>
          <a:prstGeom prst="rect">
            <a:avLst/>
          </a:prstGeom>
        </p:spPr>
        <p:txBody>
          <a:bodyPr vert="horz" wrap="square" lIns="0" tIns="217947" rIns="0" bIns="0" rtlCol="0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2800" spc="-91" dirty="0">
                <a:solidFill>
                  <a:srgbClr val="173EFF"/>
                </a:solidFill>
                <a:latin typeface="Montserrat ExtraBold" pitchFamily="2" charset="0"/>
                <a:cs typeface="Arial MT"/>
              </a:rPr>
              <a:t>SAÚDE – 2º PAC SELEÇÕES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42293" y="1386972"/>
            <a:ext cx="4475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pc="-91" dirty="0">
                <a:solidFill>
                  <a:srgbClr val="173EFF"/>
                </a:solidFill>
                <a:latin typeface="Montserrat" pitchFamily="2" charset="0"/>
              </a:rPr>
              <a:t>SUBEIXO DA ATENÇÃO ESPECIALIZADA</a:t>
            </a:r>
          </a:p>
        </p:txBody>
      </p:sp>
      <p:grpSp>
        <p:nvGrpSpPr>
          <p:cNvPr id="23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442293" y="1948510"/>
            <a:ext cx="263611" cy="263611"/>
            <a:chOff x="1558067" y="3421780"/>
            <a:chExt cx="695960" cy="695960"/>
          </a:xfrm>
        </p:grpSpPr>
        <p:sp>
          <p:nvSpPr>
            <p:cNvPr id="24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442293" y="2296853"/>
            <a:ext cx="263611" cy="263611"/>
            <a:chOff x="1558067" y="3421780"/>
            <a:chExt cx="695960" cy="695960"/>
          </a:xfrm>
        </p:grpSpPr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442293" y="2645196"/>
            <a:ext cx="263611" cy="263611"/>
            <a:chOff x="1558067" y="3421780"/>
            <a:chExt cx="695960" cy="695960"/>
          </a:xfrm>
        </p:grpSpPr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Retângulo 3"/>
          <p:cNvSpPr/>
          <p:nvPr/>
        </p:nvSpPr>
        <p:spPr>
          <a:xfrm>
            <a:off x="3537508" y="4807205"/>
            <a:ext cx="2651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ExtraBold" pitchFamily="2" charset="0"/>
              </a:rPr>
              <a:t>R$ 1,35 BILHÃO 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3640677" y="4701992"/>
            <a:ext cx="233389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6" r="23436"/>
          <a:stretch/>
        </p:blipFill>
        <p:spPr>
          <a:xfrm>
            <a:off x="6479172" y="1078802"/>
            <a:ext cx="2717075" cy="2145801"/>
          </a:xfrm>
          <a:prstGeom prst="roundRect">
            <a:avLst>
              <a:gd name="adj" fmla="val 13232"/>
            </a:avLst>
          </a:prstGeom>
        </p:spPr>
      </p:pic>
      <p:sp>
        <p:nvSpPr>
          <p:cNvPr id="36" name="Retângulo 35"/>
          <p:cNvSpPr/>
          <p:nvPr/>
        </p:nvSpPr>
        <p:spPr>
          <a:xfrm>
            <a:off x="9345752" y="2352607"/>
            <a:ext cx="2502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2000" b="1" dirty="0">
                <a:solidFill>
                  <a:schemeClr val="bg1"/>
                </a:solidFill>
                <a:latin typeface="Montserrat ExtraBold" pitchFamily="2" charset="0"/>
              </a:rPr>
              <a:t>R$ 230 MILHÕES </a:t>
            </a:r>
          </a:p>
        </p:txBody>
      </p:sp>
      <p:cxnSp>
        <p:nvCxnSpPr>
          <p:cNvPr id="37" name="Conector reto 36"/>
          <p:cNvCxnSpPr/>
          <p:nvPr/>
        </p:nvCxnSpPr>
        <p:spPr>
          <a:xfrm>
            <a:off x="9430107" y="2283326"/>
            <a:ext cx="233389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r="8289" b="1072"/>
          <a:stretch/>
        </p:blipFill>
        <p:spPr>
          <a:xfrm>
            <a:off x="6474059" y="3515987"/>
            <a:ext cx="2715679" cy="2081635"/>
          </a:xfrm>
          <a:prstGeom prst="roundRect">
            <a:avLst>
              <a:gd name="adj" fmla="val 15814"/>
            </a:avLst>
          </a:prstGeom>
        </p:spPr>
      </p:pic>
      <p:sp>
        <p:nvSpPr>
          <p:cNvPr id="40" name="Retângulo 39"/>
          <p:cNvSpPr/>
          <p:nvPr/>
        </p:nvSpPr>
        <p:spPr>
          <a:xfrm>
            <a:off x="9307441" y="3972435"/>
            <a:ext cx="25409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64"/>
              </a:spcBef>
              <a:spcAft>
                <a:spcPts val="364"/>
              </a:spcAft>
            </a:pPr>
            <a:r>
              <a:rPr lang="pt-BR" sz="1700" b="1" dirty="0">
                <a:solidFill>
                  <a:schemeClr val="bg1"/>
                </a:solidFill>
                <a:latin typeface="Montserrat ExtraBold" pitchFamily="2" charset="0"/>
              </a:rPr>
              <a:t>1500 AMBULÂNCIAS</a:t>
            </a:r>
            <a:br>
              <a:rPr lang="pt-BR" sz="1700" b="1" dirty="0">
                <a:solidFill>
                  <a:schemeClr val="bg1"/>
                </a:solidFill>
                <a:latin typeface="Montserrat ExtraBold" pitchFamily="2" charset="0"/>
              </a:rPr>
            </a:br>
            <a:r>
              <a:rPr lang="pt-BR" sz="1600" dirty="0">
                <a:solidFill>
                  <a:schemeClr val="bg1"/>
                </a:solidFill>
                <a:latin typeface="Montserrat" pitchFamily="2" charset="0"/>
              </a:rPr>
              <a:t>R$ 300 a 500 mil/</a:t>
            </a:r>
            <a:r>
              <a:rPr lang="pt-BR" sz="1600" dirty="0" err="1">
                <a:solidFill>
                  <a:schemeClr val="bg1"/>
                </a:solidFill>
                <a:latin typeface="Montserrat" pitchFamily="2" charset="0"/>
              </a:rPr>
              <a:t>unid</a:t>
            </a:r>
            <a:endParaRPr lang="pt-BR" sz="1600" dirty="0"/>
          </a:p>
        </p:txBody>
      </p:sp>
      <p:cxnSp>
        <p:nvCxnSpPr>
          <p:cNvPr id="41" name="Conector reto 40"/>
          <p:cNvCxnSpPr/>
          <p:nvPr/>
        </p:nvCxnSpPr>
        <p:spPr>
          <a:xfrm>
            <a:off x="9376839" y="4680298"/>
            <a:ext cx="233389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289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8651D-74D6-E129-9228-BA85F918B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34">
            <a:extLst>
              <a:ext uri="{FF2B5EF4-FFF2-40B4-BE49-F238E27FC236}">
                <a16:creationId xmlns:a16="http://schemas.microsoft.com/office/drawing/2014/main" id="{4C90529C-8903-7F0D-4D39-F1671F591EC9}"/>
              </a:ext>
            </a:extLst>
          </p:cNvPr>
          <p:cNvSpPr/>
          <p:nvPr/>
        </p:nvSpPr>
        <p:spPr>
          <a:xfrm>
            <a:off x="583212" y="3447575"/>
            <a:ext cx="10721371" cy="1821065"/>
          </a:xfrm>
          <a:prstGeom prst="roundRect">
            <a:avLst>
              <a:gd name="adj" fmla="val 6607"/>
            </a:avLst>
          </a:prstGeom>
          <a:noFill/>
          <a:ln w="28575">
            <a:solidFill>
              <a:srgbClr val="163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2">
            <a:extLst>
              <a:ext uri="{FF2B5EF4-FFF2-40B4-BE49-F238E27FC236}">
                <a16:creationId xmlns:a16="http://schemas.microsoft.com/office/drawing/2014/main" id="{89A6824F-8A16-3F5B-CB00-ECC372BEF99D}"/>
              </a:ext>
            </a:extLst>
          </p:cNvPr>
          <p:cNvSpPr/>
          <p:nvPr/>
        </p:nvSpPr>
        <p:spPr>
          <a:xfrm>
            <a:off x="520176" y="3183128"/>
            <a:ext cx="5112815" cy="439471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946A710-635C-1A65-4E2D-66BBC2866ED3}"/>
              </a:ext>
            </a:extLst>
          </p:cNvPr>
          <p:cNvSpPr/>
          <p:nvPr/>
        </p:nvSpPr>
        <p:spPr>
          <a:xfrm>
            <a:off x="741086" y="3733261"/>
            <a:ext cx="108073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342900">
              <a:spcBef>
                <a:spcPts val="364"/>
              </a:spcBef>
              <a:spcAft>
                <a:spcPts val="364"/>
              </a:spcAft>
              <a:buFont typeface="Wingdings" panose="05000000000000000000" pitchFamily="2" charset="2"/>
              <a:buChar char="ü"/>
            </a:pPr>
            <a:r>
              <a:rPr lang="pt-BR" sz="1600" b="1" dirty="0">
                <a:latin typeface="Montserrat ExtraBold" pitchFamily="2" charset="0"/>
              </a:rPr>
              <a:t>TODOS OS PROJETOS REFERENCIAIS DE ARQUITETURA E DE ENGENHARIA JÁ DISPONÍVEIS</a:t>
            </a:r>
          </a:p>
          <a:p>
            <a:pPr marL="0" lvl="2" indent="-342900">
              <a:spcBef>
                <a:spcPts val="364"/>
              </a:spcBef>
              <a:spcAft>
                <a:spcPts val="364"/>
              </a:spcAft>
              <a:buFont typeface="Wingdings" panose="05000000000000000000" pitchFamily="2" charset="2"/>
              <a:buChar char="ü"/>
            </a:pPr>
            <a:r>
              <a:rPr lang="pt-BR" sz="1600" b="1" dirty="0">
                <a:latin typeface="Montserrat ExtraBold" pitchFamily="2" charset="0"/>
              </a:rPr>
              <a:t>KIT-LICITAÇÃO</a:t>
            </a:r>
          </a:p>
          <a:p>
            <a:pPr marL="0" lvl="2" indent="-342900">
              <a:spcBef>
                <a:spcPts val="364"/>
              </a:spcBef>
              <a:spcAft>
                <a:spcPts val="364"/>
              </a:spcAft>
              <a:buFont typeface="Wingdings" panose="05000000000000000000" pitchFamily="2" charset="2"/>
              <a:buChar char="ü"/>
            </a:pPr>
            <a:r>
              <a:rPr lang="pt-BR" sz="1600" b="1" dirty="0">
                <a:latin typeface="Montserrat ExtraBold" pitchFamily="2" charset="0"/>
              </a:rPr>
              <a:t>APOIO TÉCNICO PARA LICITAÇÃO E CONSTRUÇÃO</a:t>
            </a:r>
          </a:p>
          <a:p>
            <a:pPr marL="0" lvl="2" indent="-342900">
              <a:spcBef>
                <a:spcPts val="364"/>
              </a:spcBef>
              <a:spcAft>
                <a:spcPts val="364"/>
              </a:spcAft>
              <a:buFont typeface="Wingdings" panose="05000000000000000000" pitchFamily="2" charset="2"/>
              <a:buChar char="ü"/>
            </a:pPr>
            <a:r>
              <a:rPr lang="pt-BR" sz="1600" b="1" dirty="0">
                <a:latin typeface="Montserrat ExtraBold" pitchFamily="2" charset="0"/>
              </a:rPr>
              <a:t>APROVAÇÃO PELA ANVISA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88A1E08-9A9A-F1FE-09CA-439E18C1EC6E}"/>
              </a:ext>
            </a:extLst>
          </p:cNvPr>
          <p:cNvSpPr/>
          <p:nvPr/>
        </p:nvSpPr>
        <p:spPr>
          <a:xfrm>
            <a:off x="520176" y="639368"/>
            <a:ext cx="6568602" cy="779909"/>
          </a:xfrm>
          <a:prstGeom prst="rect">
            <a:avLst/>
          </a:prstGeom>
        </p:spPr>
        <p:txBody>
          <a:bodyPr vert="horz" wrap="square" lIns="0" tIns="217947" rIns="0" bIns="0" rtlCol="0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3638" spc="-91" dirty="0">
                <a:solidFill>
                  <a:srgbClr val="173EFF"/>
                </a:solidFill>
                <a:latin typeface="Montserrat ExtraBold" pitchFamily="2" charset="0"/>
                <a:cs typeface="Arial MT"/>
              </a:rPr>
              <a:t>SAÚDE – 2º PAC SELEÇÕES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37451" y="1386972"/>
            <a:ext cx="26394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z="2200" spc="-91" dirty="0">
                <a:solidFill>
                  <a:srgbClr val="173EFF"/>
                </a:solidFill>
                <a:latin typeface="Montserrat" pitchFamily="2" charset="0"/>
              </a:rPr>
              <a:t>IMPLEMENTAÇÃO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520176" y="2028187"/>
            <a:ext cx="917246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64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Montserrat" pitchFamily="2" charset="0"/>
              </a:rPr>
              <a:t>Doação (equipamentos, ambulâncias e </a:t>
            </a:r>
            <a:r>
              <a:rPr lang="pt-BR" sz="2000" dirty="0" err="1">
                <a:latin typeface="Montserrat" pitchFamily="2" charset="0"/>
              </a:rPr>
              <a:t>UOMs</a:t>
            </a:r>
            <a:r>
              <a:rPr lang="pt-BR" sz="2000" dirty="0">
                <a:latin typeface="Montserrat" pitchFamily="2" charset="0"/>
              </a:rPr>
              <a:t>)</a:t>
            </a:r>
          </a:p>
          <a:p>
            <a:pPr marL="342900" indent="-342900" algn="just">
              <a:spcBef>
                <a:spcPts val="364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Montserrat" pitchFamily="2" charset="0"/>
              </a:rPr>
              <a:t>Transferência (Fundo a Fundo ou Termo de Compromisso).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3212" y="3231706"/>
            <a:ext cx="5049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b="1" dirty="0">
                <a:solidFill>
                  <a:schemeClr val="bg1"/>
                </a:solidFill>
                <a:latin typeface="Montserrat ExtraBold" pitchFamily="2" charset="0"/>
              </a:rPr>
              <a:t>CELERIDADE PARA OBRAS GARANTIDA</a:t>
            </a:r>
          </a:p>
        </p:txBody>
      </p:sp>
      <p:grpSp>
        <p:nvGrpSpPr>
          <p:cNvPr id="13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520176" y="2082306"/>
            <a:ext cx="263611" cy="263611"/>
            <a:chOff x="1558067" y="3421780"/>
            <a:chExt cx="695960" cy="695960"/>
          </a:xfrm>
        </p:grpSpPr>
        <p:sp>
          <p:nvSpPr>
            <p:cNvPr id="14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25">
            <a:extLst>
              <a:ext uri="{FF2B5EF4-FFF2-40B4-BE49-F238E27FC236}">
                <a16:creationId xmlns:a16="http://schemas.microsoft.com/office/drawing/2014/main" id="{519487FD-D30B-0955-651D-BAEDC862320C}"/>
              </a:ext>
            </a:extLst>
          </p:cNvPr>
          <p:cNvGrpSpPr/>
          <p:nvPr/>
        </p:nvGrpSpPr>
        <p:grpSpPr>
          <a:xfrm>
            <a:off x="520176" y="2500319"/>
            <a:ext cx="263611" cy="263611"/>
            <a:chOff x="1558067" y="3421780"/>
            <a:chExt cx="695960" cy="695960"/>
          </a:xfrm>
        </p:grpSpPr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80F86BCC-6206-24A6-5915-1DD1CD5E8ADE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0"/>
                  </a:move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close/>
                </a:path>
              </a:pathLst>
            </a:custGeom>
            <a:solidFill>
              <a:srgbClr val="013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7">
              <a:extLst>
                <a:ext uri="{FF2B5EF4-FFF2-40B4-BE49-F238E27FC236}">
                  <a16:creationId xmlns:a16="http://schemas.microsoft.com/office/drawing/2014/main" id="{A02A6453-2AE8-0C82-ED7C-DF01E75D90A8}"/>
                </a:ext>
              </a:extLst>
            </p:cNvPr>
            <p:cNvSpPr/>
            <p:nvPr/>
          </p:nvSpPr>
          <p:spPr>
            <a:xfrm>
              <a:off x="1566549" y="3430262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4" h="678814">
                  <a:moveTo>
                    <a:pt x="339256" y="678513"/>
                  </a:moveTo>
                  <a:lnTo>
                    <a:pt x="385292" y="675416"/>
                  </a:lnTo>
                  <a:lnTo>
                    <a:pt x="429445" y="666395"/>
                  </a:lnTo>
                  <a:lnTo>
                    <a:pt x="471312" y="651853"/>
                  </a:lnTo>
                  <a:lnTo>
                    <a:pt x="510487" y="632195"/>
                  </a:lnTo>
                  <a:lnTo>
                    <a:pt x="546568" y="607826"/>
                  </a:lnTo>
                  <a:lnTo>
                    <a:pt x="579148" y="579148"/>
                  </a:lnTo>
                  <a:lnTo>
                    <a:pt x="607826" y="546568"/>
                  </a:lnTo>
                  <a:lnTo>
                    <a:pt x="632195" y="510487"/>
                  </a:lnTo>
                  <a:lnTo>
                    <a:pt x="651853" y="471312"/>
                  </a:lnTo>
                  <a:lnTo>
                    <a:pt x="666395" y="429445"/>
                  </a:lnTo>
                  <a:lnTo>
                    <a:pt x="675416" y="385292"/>
                  </a:lnTo>
                  <a:lnTo>
                    <a:pt x="678513" y="339256"/>
                  </a:lnTo>
                  <a:lnTo>
                    <a:pt x="675416" y="293220"/>
                  </a:lnTo>
                  <a:lnTo>
                    <a:pt x="666395" y="249067"/>
                  </a:lnTo>
                  <a:lnTo>
                    <a:pt x="651853" y="207201"/>
                  </a:lnTo>
                  <a:lnTo>
                    <a:pt x="632195" y="168025"/>
                  </a:lnTo>
                  <a:lnTo>
                    <a:pt x="607826" y="131945"/>
                  </a:lnTo>
                  <a:lnTo>
                    <a:pt x="579148" y="99364"/>
                  </a:lnTo>
                  <a:lnTo>
                    <a:pt x="546568" y="70687"/>
                  </a:lnTo>
                  <a:lnTo>
                    <a:pt x="510487" y="46317"/>
                  </a:lnTo>
                  <a:lnTo>
                    <a:pt x="471312" y="26659"/>
                  </a:lnTo>
                  <a:lnTo>
                    <a:pt x="429445" y="12118"/>
                  </a:lnTo>
                  <a:lnTo>
                    <a:pt x="385292" y="3096"/>
                  </a:lnTo>
                  <a:lnTo>
                    <a:pt x="339256" y="0"/>
                  </a:lnTo>
                  <a:lnTo>
                    <a:pt x="293220" y="3096"/>
                  </a:lnTo>
                  <a:lnTo>
                    <a:pt x="249067" y="12118"/>
                  </a:lnTo>
                  <a:lnTo>
                    <a:pt x="207201" y="26659"/>
                  </a:lnTo>
                  <a:lnTo>
                    <a:pt x="168025" y="46317"/>
                  </a:lnTo>
                  <a:lnTo>
                    <a:pt x="131945" y="70687"/>
                  </a:lnTo>
                  <a:lnTo>
                    <a:pt x="99364" y="99364"/>
                  </a:lnTo>
                  <a:lnTo>
                    <a:pt x="70687" y="131945"/>
                  </a:lnTo>
                  <a:lnTo>
                    <a:pt x="46317" y="168025"/>
                  </a:lnTo>
                  <a:lnTo>
                    <a:pt x="26659" y="207201"/>
                  </a:lnTo>
                  <a:lnTo>
                    <a:pt x="12118" y="249067"/>
                  </a:lnTo>
                  <a:lnTo>
                    <a:pt x="3096" y="293220"/>
                  </a:lnTo>
                  <a:lnTo>
                    <a:pt x="0" y="339256"/>
                  </a:lnTo>
                  <a:lnTo>
                    <a:pt x="3096" y="385292"/>
                  </a:lnTo>
                  <a:lnTo>
                    <a:pt x="12118" y="429445"/>
                  </a:lnTo>
                  <a:lnTo>
                    <a:pt x="26659" y="471312"/>
                  </a:lnTo>
                  <a:lnTo>
                    <a:pt x="46317" y="510487"/>
                  </a:lnTo>
                  <a:lnTo>
                    <a:pt x="70687" y="546568"/>
                  </a:lnTo>
                  <a:lnTo>
                    <a:pt x="99364" y="579148"/>
                  </a:lnTo>
                  <a:lnTo>
                    <a:pt x="131945" y="607826"/>
                  </a:lnTo>
                  <a:lnTo>
                    <a:pt x="168025" y="632195"/>
                  </a:lnTo>
                  <a:lnTo>
                    <a:pt x="207201" y="651853"/>
                  </a:lnTo>
                  <a:lnTo>
                    <a:pt x="249067" y="666395"/>
                  </a:lnTo>
                  <a:lnTo>
                    <a:pt x="293220" y="675416"/>
                  </a:lnTo>
                  <a:lnTo>
                    <a:pt x="339256" y="678513"/>
                  </a:lnTo>
                  <a:close/>
                </a:path>
              </a:pathLst>
            </a:custGeom>
            <a:ln w="16962">
              <a:solidFill>
                <a:srgbClr val="FFF5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8">
              <a:extLst>
                <a:ext uri="{FF2B5EF4-FFF2-40B4-BE49-F238E27FC236}">
                  <a16:creationId xmlns:a16="http://schemas.microsoft.com/office/drawing/2014/main" id="{5BF7AAA7-ADCC-1F65-0B24-8C9A58C1C259}"/>
                </a:ext>
              </a:extLst>
            </p:cNvPr>
            <p:cNvSpPr/>
            <p:nvPr/>
          </p:nvSpPr>
          <p:spPr>
            <a:xfrm>
              <a:off x="1771673" y="3568977"/>
              <a:ext cx="292100" cy="389255"/>
            </a:xfrm>
            <a:custGeom>
              <a:avLst/>
              <a:gdLst/>
              <a:ahLst/>
              <a:cxnLst/>
              <a:rect l="l" t="t" r="r" b="b"/>
              <a:pathLst>
                <a:path w="292100" h="389254">
                  <a:moveTo>
                    <a:pt x="97253" y="0"/>
                  </a:moveTo>
                  <a:lnTo>
                    <a:pt x="0" y="97253"/>
                  </a:lnTo>
                  <a:lnTo>
                    <a:pt x="97253" y="194507"/>
                  </a:lnTo>
                  <a:lnTo>
                    <a:pt x="0" y="291760"/>
                  </a:lnTo>
                  <a:lnTo>
                    <a:pt x="97253" y="389014"/>
                  </a:lnTo>
                  <a:lnTo>
                    <a:pt x="291760" y="194507"/>
                  </a:lnTo>
                  <a:lnTo>
                    <a:pt x="972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5913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63300" y="5045728"/>
            <a:ext cx="1028700" cy="1812290"/>
            <a:chOff x="16744950" y="7568591"/>
            <a:chExt cx="1543050" cy="2718435"/>
          </a:xfrm>
        </p:grpSpPr>
        <p:sp>
          <p:nvSpPr>
            <p:cNvPr id="3" name="object 3"/>
            <p:cNvSpPr/>
            <p:nvPr/>
          </p:nvSpPr>
          <p:spPr>
            <a:xfrm>
              <a:off x="16744950" y="7586662"/>
              <a:ext cx="1543050" cy="2700655"/>
            </a:xfrm>
            <a:custGeom>
              <a:avLst/>
              <a:gdLst/>
              <a:ahLst/>
              <a:cxnLst/>
              <a:rect l="l" t="t" r="r" b="b"/>
              <a:pathLst>
                <a:path w="1543050" h="2700654">
                  <a:moveTo>
                    <a:pt x="1543049" y="2700337"/>
                  </a:moveTo>
                  <a:lnTo>
                    <a:pt x="0" y="2700335"/>
                  </a:lnTo>
                  <a:lnTo>
                    <a:pt x="1543049" y="0"/>
                  </a:lnTo>
                  <a:lnTo>
                    <a:pt x="1543049" y="27003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368617" y="7568591"/>
              <a:ext cx="919480" cy="1609090"/>
            </a:xfrm>
            <a:custGeom>
              <a:avLst/>
              <a:gdLst/>
              <a:ahLst/>
              <a:cxnLst/>
              <a:rect l="l" t="t" r="r" b="b"/>
              <a:pathLst>
                <a:path w="919480" h="1609090">
                  <a:moveTo>
                    <a:pt x="919382" y="1608919"/>
                  </a:moveTo>
                  <a:lnTo>
                    <a:pt x="0" y="1608919"/>
                  </a:lnTo>
                  <a:lnTo>
                    <a:pt x="919382" y="0"/>
                  </a:lnTo>
                  <a:lnTo>
                    <a:pt x="919382" y="1608919"/>
                  </a:lnTo>
                  <a:close/>
                </a:path>
              </a:pathLst>
            </a:custGeom>
            <a:solidFill>
              <a:srgbClr val="20D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633596"/>
            <a:ext cx="4847862" cy="6224404"/>
            <a:chOff x="0" y="1575221"/>
            <a:chExt cx="8905874" cy="94119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75221"/>
              <a:ext cx="8905874" cy="86372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5340" y="10212436"/>
              <a:ext cx="3113406" cy="774700"/>
            </a:xfrm>
            <a:custGeom>
              <a:avLst/>
              <a:gdLst/>
              <a:ahLst/>
              <a:cxnLst/>
              <a:rect l="l" t="t" r="r" b="b"/>
              <a:pathLst>
                <a:path w="3113404" h="774700">
                  <a:moveTo>
                    <a:pt x="3113029" y="0"/>
                  </a:moveTo>
                  <a:lnTo>
                    <a:pt x="3113029" y="774657"/>
                  </a:lnTo>
                  <a:lnTo>
                    <a:pt x="0" y="774657"/>
                  </a:lnTo>
                  <a:lnTo>
                    <a:pt x="0" y="0"/>
                  </a:lnTo>
                  <a:lnTo>
                    <a:pt x="3113029" y="0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841221"/>
              <a:ext cx="815341" cy="4145915"/>
            </a:xfrm>
            <a:custGeom>
              <a:avLst/>
              <a:gdLst/>
              <a:ahLst/>
              <a:cxnLst/>
              <a:rect l="l" t="t" r="r" b="b"/>
              <a:pathLst>
                <a:path w="815340" h="4145915">
                  <a:moveTo>
                    <a:pt x="0" y="4145716"/>
                  </a:moveTo>
                  <a:lnTo>
                    <a:pt x="0" y="0"/>
                  </a:lnTo>
                  <a:lnTo>
                    <a:pt x="815093" y="0"/>
                  </a:lnTo>
                  <a:lnTo>
                    <a:pt x="815093" y="4145716"/>
                  </a:lnTo>
                  <a:lnTo>
                    <a:pt x="0" y="4145716"/>
                  </a:lnTo>
                  <a:close/>
                </a:path>
              </a:pathLst>
            </a:custGeom>
            <a:solidFill>
              <a:srgbClr val="254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5" name="Imagem 54">
            <a:extLst>
              <a:ext uri="{FF2B5EF4-FFF2-40B4-BE49-F238E27FC236}">
                <a16:creationId xmlns:a16="http://schemas.microsoft.com/office/drawing/2014/main" id="{AC3874CE-4385-AE50-145E-96FBBC698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896" y="1273629"/>
            <a:ext cx="7481104" cy="398760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7E435BE-CFC6-4D41-C893-8202E780F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" t="3313" r="-8" b="1233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8E76EC8-E20D-A465-05CA-9D137DBCE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7137" y="5138964"/>
            <a:ext cx="1609725" cy="17335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70E6AC9-D2A4-6729-158B-A1762B127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66750" y="-608118"/>
            <a:ext cx="1333500" cy="165735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F8AAFA2-7493-8B06-9494-411EF13900AD}"/>
              </a:ext>
            </a:extLst>
          </p:cNvPr>
          <p:cNvGrpSpPr/>
          <p:nvPr/>
        </p:nvGrpSpPr>
        <p:grpSpPr>
          <a:xfrm>
            <a:off x="887581" y="1682697"/>
            <a:ext cx="5406902" cy="2371726"/>
            <a:chOff x="442355" y="2038350"/>
            <a:chExt cx="5406902" cy="2371726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8CA6679E-227C-66F0-17A1-D355A0C309EF}"/>
                </a:ext>
              </a:extLst>
            </p:cNvPr>
            <p:cNvSpPr/>
            <p:nvPr/>
          </p:nvSpPr>
          <p:spPr>
            <a:xfrm>
              <a:off x="839321" y="2038350"/>
              <a:ext cx="5009936" cy="23717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4300" dist="38100" dir="2700000" sx="101000" sy="101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CC47BC62-E9C3-05A6-6E46-5E78D7A50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100000">
              <a:off x="442355" y="2422925"/>
              <a:ext cx="1318901" cy="1478999"/>
            </a:xfrm>
            <a:prstGeom prst="rect">
              <a:avLst/>
            </a:prstGeom>
          </p:spPr>
        </p:pic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0F89828B-71C5-9A06-EA5A-5FF9A2733A34}"/>
                </a:ext>
              </a:extLst>
            </p:cNvPr>
            <p:cNvSpPr txBox="1">
              <a:spLocks/>
            </p:cNvSpPr>
            <p:nvPr/>
          </p:nvSpPr>
          <p:spPr>
            <a:xfrm>
              <a:off x="1927705" y="2625750"/>
              <a:ext cx="3844029" cy="102209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endParaRPr lang="pt-BR" sz="4400" dirty="0">
                <a:solidFill>
                  <a:srgbClr val="183EFF"/>
                </a:solidFill>
                <a:latin typeface="Montserrat ExtraBold" panose="00000900000000000000" pitchFamily="2" charset="0"/>
              </a:endParaRP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A564415-4098-9CAF-64A9-1DD546526E7F}"/>
              </a:ext>
            </a:extLst>
          </p:cNvPr>
          <p:cNvSpPr/>
          <p:nvPr/>
        </p:nvSpPr>
        <p:spPr>
          <a:xfrm>
            <a:off x="518289" y="5343203"/>
            <a:ext cx="5731591" cy="9244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28F9413-8C3E-20B0-E00E-BDEC319E7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750" y="5473069"/>
            <a:ext cx="5351092" cy="68610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41AD4E5-4B91-AE4B-A7A2-F09DA276AAD7}"/>
              </a:ext>
            </a:extLst>
          </p:cNvPr>
          <p:cNvSpPr txBox="1"/>
          <p:nvPr/>
        </p:nvSpPr>
        <p:spPr>
          <a:xfrm>
            <a:off x="2143251" y="2356686"/>
            <a:ext cx="39527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dirty="0">
                <a:solidFill>
                  <a:srgbClr val="183EFF"/>
                </a:solidFill>
              </a:rPr>
              <a:t>OBRIGADO!</a:t>
            </a:r>
          </a:p>
          <a:p>
            <a:pPr algn="r"/>
            <a:r>
              <a:rPr lang="pt-BR" sz="4400" b="1" dirty="0">
                <a:solidFill>
                  <a:srgbClr val="183EFF"/>
                </a:solidFill>
              </a:rPr>
              <a:t>@jerzeytimoteo</a:t>
            </a:r>
          </a:p>
        </p:txBody>
      </p:sp>
    </p:spTree>
    <p:extLst>
      <p:ext uri="{BB962C8B-B14F-4D97-AF65-F5344CB8AC3E}">
        <p14:creationId xmlns:p14="http://schemas.microsoft.com/office/powerpoint/2010/main" val="350118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AA11-05D2-DF80-2D46-846DAABCF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2A89158-18C4-9CA7-C4FC-5E42209A2DA5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76D74-9EEC-8329-2D74-EBCB02C61121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object 5">
            <a:extLst>
              <a:ext uri="{FF2B5EF4-FFF2-40B4-BE49-F238E27FC236}">
                <a16:creationId xmlns:a16="http://schemas.microsoft.com/office/drawing/2014/main" id="{0EBDEB46-5267-3933-05F2-E13B574FE667}"/>
              </a:ext>
            </a:extLst>
          </p:cNvPr>
          <p:cNvPicPr/>
          <p:nvPr/>
        </p:nvPicPr>
        <p:blipFill rotWithShape="1">
          <a:blip r:embed="rId2" cstate="print"/>
          <a:srcRect r="71190"/>
          <a:stretch/>
        </p:blipFill>
        <p:spPr>
          <a:xfrm>
            <a:off x="7377345" y="5925686"/>
            <a:ext cx="967666" cy="602511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EE2FAA87-A18B-ACC8-DE5C-2D0A8D98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508" y="2255350"/>
            <a:ext cx="4803146" cy="3831684"/>
          </a:xfrm>
          <a:prstGeom prst="rect">
            <a:avLst/>
          </a:prstGeom>
        </p:spPr>
      </p:pic>
      <p:sp>
        <p:nvSpPr>
          <p:cNvPr id="106" name="Elipse 105">
            <a:extLst>
              <a:ext uri="{FF2B5EF4-FFF2-40B4-BE49-F238E27FC236}">
                <a16:creationId xmlns:a16="http://schemas.microsoft.com/office/drawing/2014/main" id="{C678F37F-24E2-3A27-4277-182275287615}"/>
              </a:ext>
            </a:extLst>
          </p:cNvPr>
          <p:cNvSpPr/>
          <p:nvPr/>
        </p:nvSpPr>
        <p:spPr>
          <a:xfrm>
            <a:off x="9216426" y="1299519"/>
            <a:ext cx="1817247" cy="17344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/>
          </a:p>
        </p:txBody>
      </p:sp>
      <p:sp>
        <p:nvSpPr>
          <p:cNvPr id="107" name="Retângulo: Cantos Arredondados 14">
            <a:extLst>
              <a:ext uri="{FF2B5EF4-FFF2-40B4-BE49-F238E27FC236}">
                <a16:creationId xmlns:a16="http://schemas.microsoft.com/office/drawing/2014/main" id="{E0B542FD-40DD-CC94-67FB-4082D29F09D2}"/>
              </a:ext>
            </a:extLst>
          </p:cNvPr>
          <p:cNvSpPr/>
          <p:nvPr/>
        </p:nvSpPr>
        <p:spPr>
          <a:xfrm>
            <a:off x="9652671" y="2852730"/>
            <a:ext cx="1042039" cy="362553"/>
          </a:xfrm>
          <a:prstGeom prst="roundRect">
            <a:avLst/>
          </a:prstGeom>
          <a:solidFill>
            <a:srgbClr val="04C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2025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4B5C22B2-F3A3-32EE-B0A5-D34B91643802}"/>
              </a:ext>
            </a:extLst>
          </p:cNvPr>
          <p:cNvSpPr txBox="1"/>
          <p:nvPr/>
        </p:nvSpPr>
        <p:spPr>
          <a:xfrm>
            <a:off x="9503852" y="2179264"/>
            <a:ext cx="13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53.679</a:t>
            </a:r>
          </a:p>
        </p:txBody>
      </p:sp>
      <p:pic>
        <p:nvPicPr>
          <p:cNvPr id="111" name="Imagem 110">
            <a:extLst>
              <a:ext uri="{FF2B5EF4-FFF2-40B4-BE49-F238E27FC236}">
                <a16:creationId xmlns:a16="http://schemas.microsoft.com/office/drawing/2014/main" id="{DDA64EC4-3025-ED40-33B7-161553F37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671" y="1570515"/>
            <a:ext cx="977950" cy="520727"/>
          </a:xfrm>
          <a:prstGeom prst="rect">
            <a:avLst/>
          </a:prstGeom>
        </p:spPr>
      </p:pic>
      <p:pic>
        <p:nvPicPr>
          <p:cNvPr id="121" name="Picture 4" descr="ICEPi - Espírito Santo tem melhor cobertura da Estratégia de Saúde da  Família dos últimos an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t="11057" r="19680" b="3247"/>
          <a:stretch/>
        </p:blipFill>
        <p:spPr bwMode="auto">
          <a:xfrm>
            <a:off x="995780" y="1229047"/>
            <a:ext cx="3233738" cy="48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67688" y="501456"/>
            <a:ext cx="9631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183EFF"/>
                </a:solidFill>
                <a:latin typeface="Montserrat Black" pitchFamily="2" charset="0"/>
              </a:rPr>
              <a:t>A EXPANSÃO E FORTALECIMENTO AO LONGO DOS ANOS</a:t>
            </a:r>
          </a:p>
        </p:txBody>
      </p:sp>
      <p:pic>
        <p:nvPicPr>
          <p:cNvPr id="122" name="Imagem 121" descr="Uma imagem com texto, Gráficos, Tipo de letra, design gráfico&#10;&#10;Descrição gerada automaticamente">
            <a:extLst>
              <a:ext uri="{FF2B5EF4-FFF2-40B4-BE49-F238E27FC236}">
                <a16:creationId xmlns:a16="http://schemas.microsoft.com/office/drawing/2014/main" id="{4D307531-B449-D5D3-B2BE-25F7935B81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6" y="202884"/>
            <a:ext cx="637127" cy="760237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318772" y="916738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Montserrat Black" pitchFamily="2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84342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AA11-05D2-DF80-2D46-846DAABCF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2A89158-18C4-9CA7-C4FC-5E42209A2DA5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76D74-9EEC-8329-2D74-EBCB02C61121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object 5">
            <a:extLst>
              <a:ext uri="{FF2B5EF4-FFF2-40B4-BE49-F238E27FC236}">
                <a16:creationId xmlns:a16="http://schemas.microsoft.com/office/drawing/2014/main" id="{0EBDEB46-5267-3933-05F2-E13B574FE667}"/>
              </a:ext>
            </a:extLst>
          </p:cNvPr>
          <p:cNvPicPr/>
          <p:nvPr/>
        </p:nvPicPr>
        <p:blipFill rotWithShape="1">
          <a:blip r:embed="rId2" cstate="print"/>
          <a:srcRect r="71190"/>
          <a:stretch/>
        </p:blipFill>
        <p:spPr>
          <a:xfrm>
            <a:off x="7377345" y="5925686"/>
            <a:ext cx="967666" cy="602511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EE2FAA87-A18B-ACC8-DE5C-2D0A8D98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521" y="2251635"/>
            <a:ext cx="4803146" cy="3831684"/>
          </a:xfrm>
          <a:prstGeom prst="rect">
            <a:avLst/>
          </a:prstGeom>
        </p:spPr>
      </p:pic>
      <p:sp>
        <p:nvSpPr>
          <p:cNvPr id="106" name="Elipse 105">
            <a:extLst>
              <a:ext uri="{FF2B5EF4-FFF2-40B4-BE49-F238E27FC236}">
                <a16:creationId xmlns:a16="http://schemas.microsoft.com/office/drawing/2014/main" id="{C678F37F-24E2-3A27-4277-182275287615}"/>
              </a:ext>
            </a:extLst>
          </p:cNvPr>
          <p:cNvSpPr/>
          <p:nvPr/>
        </p:nvSpPr>
        <p:spPr>
          <a:xfrm>
            <a:off x="9377368" y="1700125"/>
            <a:ext cx="1817247" cy="17344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/>
          </a:p>
        </p:txBody>
      </p:sp>
      <p:sp>
        <p:nvSpPr>
          <p:cNvPr id="107" name="Retângulo: Cantos Arredondados 14">
            <a:extLst>
              <a:ext uri="{FF2B5EF4-FFF2-40B4-BE49-F238E27FC236}">
                <a16:creationId xmlns:a16="http://schemas.microsoft.com/office/drawing/2014/main" id="{E0B542FD-40DD-CC94-67FB-4082D29F09D2}"/>
              </a:ext>
            </a:extLst>
          </p:cNvPr>
          <p:cNvSpPr/>
          <p:nvPr/>
        </p:nvSpPr>
        <p:spPr>
          <a:xfrm>
            <a:off x="9813613" y="3253336"/>
            <a:ext cx="1042039" cy="362553"/>
          </a:xfrm>
          <a:prstGeom prst="roundRect">
            <a:avLst/>
          </a:prstGeom>
          <a:solidFill>
            <a:srgbClr val="04C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2025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4B5C22B2-F3A3-32EE-B0A5-D34B91643802}"/>
              </a:ext>
            </a:extLst>
          </p:cNvPr>
          <p:cNvSpPr txBox="1"/>
          <p:nvPr/>
        </p:nvSpPr>
        <p:spPr>
          <a:xfrm>
            <a:off x="9679274" y="2567369"/>
            <a:ext cx="13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1.207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Imagem 110">
            <a:extLst>
              <a:ext uri="{FF2B5EF4-FFF2-40B4-BE49-F238E27FC236}">
                <a16:creationId xmlns:a16="http://schemas.microsoft.com/office/drawing/2014/main" id="{DDA64EC4-3025-ED40-33B7-161553F37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137" y="1984182"/>
            <a:ext cx="977950" cy="520727"/>
          </a:xfrm>
          <a:prstGeom prst="rect">
            <a:avLst/>
          </a:prstGeom>
        </p:spPr>
      </p:pic>
      <p:pic>
        <p:nvPicPr>
          <p:cNvPr id="121" name="Picture 4" descr="ICEPi - Espírito Santo tem melhor cobertura da Estratégia de Saúde da  Família dos últimos an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t="11057" r="19680" b="3247"/>
          <a:stretch/>
        </p:blipFill>
        <p:spPr bwMode="auto">
          <a:xfrm>
            <a:off x="995780" y="1229047"/>
            <a:ext cx="3233738" cy="48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95780" y="378346"/>
            <a:ext cx="972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</a:rPr>
              <a:t>A EXPANSÃO E FORTALECIMENTO AO LONGO DOS ANOS</a:t>
            </a:r>
          </a:p>
        </p:txBody>
      </p:sp>
      <p:pic>
        <p:nvPicPr>
          <p:cNvPr id="122" name="Imagem 121" descr="Uma imagem com texto, Gráficos, Tipo de letra, design gráfico&#10;&#10;Descrição gerada automaticamente">
            <a:extLst>
              <a:ext uri="{FF2B5EF4-FFF2-40B4-BE49-F238E27FC236}">
                <a16:creationId xmlns:a16="http://schemas.microsoft.com/office/drawing/2014/main" id="{4D307531-B449-D5D3-B2BE-25F7935B81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6" y="202884"/>
            <a:ext cx="637127" cy="760237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837582" y="1052089"/>
            <a:ext cx="4265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RIO GRANDE DO NORTE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216" y="3181339"/>
            <a:ext cx="1215130" cy="43455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290" y="4094189"/>
            <a:ext cx="814530" cy="29128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063" y="4601696"/>
            <a:ext cx="712616" cy="25484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327" y="5212893"/>
            <a:ext cx="712616" cy="25484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B5C22B2-F3A3-32EE-B0A5-D34B91643802}"/>
              </a:ext>
            </a:extLst>
          </p:cNvPr>
          <p:cNvSpPr txBox="1"/>
          <p:nvPr/>
        </p:nvSpPr>
        <p:spPr>
          <a:xfrm>
            <a:off x="7768943" y="3137004"/>
            <a:ext cx="13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1.198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B5C22B2-F3A3-32EE-B0A5-D34B91643802}"/>
              </a:ext>
            </a:extLst>
          </p:cNvPr>
          <p:cNvSpPr txBox="1"/>
          <p:nvPr/>
        </p:nvSpPr>
        <p:spPr>
          <a:xfrm>
            <a:off x="4357387" y="5078704"/>
            <a:ext cx="13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34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: Cantos Arredondados 14">
            <a:extLst>
              <a:ext uri="{FF2B5EF4-FFF2-40B4-BE49-F238E27FC236}">
                <a16:creationId xmlns:a16="http://schemas.microsoft.com/office/drawing/2014/main" id="{E0B542FD-40DD-CC94-67FB-4082D29F09D2}"/>
              </a:ext>
            </a:extLst>
          </p:cNvPr>
          <p:cNvSpPr/>
          <p:nvPr/>
        </p:nvSpPr>
        <p:spPr>
          <a:xfrm>
            <a:off x="4653265" y="5522561"/>
            <a:ext cx="749678" cy="213552"/>
          </a:xfrm>
          <a:prstGeom prst="roundRect">
            <a:avLst/>
          </a:prstGeom>
          <a:solidFill>
            <a:srgbClr val="04C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1998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B5C22B2-F3A3-32EE-B0A5-D34B91643802}"/>
              </a:ext>
            </a:extLst>
          </p:cNvPr>
          <p:cNvSpPr txBox="1"/>
          <p:nvPr/>
        </p:nvSpPr>
        <p:spPr>
          <a:xfrm>
            <a:off x="5402943" y="4495894"/>
            <a:ext cx="13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656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B5C22B2-F3A3-32EE-B0A5-D34B91643802}"/>
              </a:ext>
            </a:extLst>
          </p:cNvPr>
          <p:cNvSpPr txBox="1"/>
          <p:nvPr/>
        </p:nvSpPr>
        <p:spPr>
          <a:xfrm>
            <a:off x="6542717" y="3939664"/>
            <a:ext cx="13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1.018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8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AA11-05D2-DF80-2D46-846DAABCF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2A89158-18C4-9CA7-C4FC-5E42209A2DA5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76D74-9EEC-8329-2D74-EBCB02C61121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B0746FCD-3CF5-3511-1DF1-E6EC20CD9B7D}"/>
              </a:ext>
            </a:extLst>
          </p:cNvPr>
          <p:cNvSpPr txBox="1"/>
          <p:nvPr/>
        </p:nvSpPr>
        <p:spPr>
          <a:xfrm>
            <a:off x="3363162" y="5256679"/>
            <a:ext cx="556704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75" dirty="0">
                <a:solidFill>
                  <a:srgbClr val="313131"/>
                </a:solidFill>
                <a:latin typeface="Arial"/>
                <a:cs typeface="Arial"/>
              </a:rPr>
              <a:t>Números</a:t>
            </a:r>
            <a:r>
              <a:rPr sz="1700" b="1" spc="-4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70" dirty="0">
                <a:solidFill>
                  <a:srgbClr val="313131"/>
                </a:solidFill>
                <a:latin typeface="Arial"/>
                <a:cs typeface="Arial"/>
              </a:rPr>
              <a:t>das</a:t>
            </a:r>
            <a:r>
              <a:rPr sz="1700" b="1" spc="-5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313131"/>
                </a:solidFill>
                <a:latin typeface="Arial"/>
                <a:cs typeface="Arial"/>
              </a:rPr>
              <a:t>estratégias</a:t>
            </a:r>
            <a:r>
              <a:rPr sz="1700" b="1" spc="-5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313131"/>
                </a:solidFill>
                <a:latin typeface="Arial"/>
                <a:cs typeface="Arial"/>
              </a:rPr>
              <a:t>da</a:t>
            </a:r>
            <a:r>
              <a:rPr sz="1700" b="1" spc="-9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313131"/>
                </a:solidFill>
                <a:latin typeface="Arial"/>
                <a:cs typeface="Arial"/>
              </a:rPr>
              <a:t>APS</a:t>
            </a:r>
            <a:r>
              <a:rPr sz="1700" b="1" spc="-9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313131"/>
                </a:solidFill>
                <a:latin typeface="Arial"/>
                <a:cs typeface="Arial"/>
              </a:rPr>
              <a:t>pagas</a:t>
            </a:r>
            <a:r>
              <a:rPr sz="1700" b="1" spc="-4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13131"/>
                </a:solidFill>
                <a:latin typeface="Arial"/>
                <a:cs typeface="Arial"/>
              </a:rPr>
              <a:t>na</a:t>
            </a:r>
            <a:r>
              <a:rPr sz="1700" b="1" spc="-3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55" dirty="0" err="1">
                <a:solidFill>
                  <a:srgbClr val="313131"/>
                </a:solidFill>
                <a:latin typeface="Arial"/>
                <a:cs typeface="Arial"/>
              </a:rPr>
              <a:t>parcela</a:t>
            </a:r>
            <a:r>
              <a:rPr sz="1700" b="1" spc="-6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lang="pt-BR" sz="1700" b="1" spc="-10" dirty="0">
                <a:solidFill>
                  <a:srgbClr val="313131"/>
                </a:solidFill>
                <a:latin typeface="Arial"/>
                <a:cs typeface="Arial"/>
              </a:rPr>
              <a:t>02</a:t>
            </a:r>
            <a:r>
              <a:rPr sz="1700" b="1" spc="-10" dirty="0">
                <a:solidFill>
                  <a:srgbClr val="313131"/>
                </a:solidFill>
                <a:latin typeface="Arial"/>
                <a:cs typeface="Arial"/>
              </a:rPr>
              <a:t>/2</a:t>
            </a:r>
            <a:r>
              <a:rPr lang="pt-BR" sz="1700" b="1" spc="-10" dirty="0">
                <a:solidFill>
                  <a:srgbClr val="313131"/>
                </a:solidFill>
                <a:latin typeface="Arial"/>
                <a:cs typeface="Arial"/>
              </a:rPr>
              <a:t>5</a:t>
            </a:r>
            <a:r>
              <a:rPr sz="1700" b="1" spc="-10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88" name="Imagem 87">
            <a:extLst>
              <a:ext uri="{FF2B5EF4-FFF2-40B4-BE49-F238E27FC236}">
                <a16:creationId xmlns:a16="http://schemas.microsoft.com/office/drawing/2014/main" id="{71BF7FEA-56AD-8DA2-C30E-A0675534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46" y="274030"/>
            <a:ext cx="1924308" cy="1924308"/>
          </a:xfrm>
          <a:prstGeom prst="rect">
            <a:avLst/>
          </a:prstGeom>
        </p:spPr>
      </p:pic>
      <p:sp>
        <p:nvSpPr>
          <p:cNvPr id="84" name="object 60">
            <a:extLst>
              <a:ext uri="{FF2B5EF4-FFF2-40B4-BE49-F238E27FC236}">
                <a16:creationId xmlns:a16="http://schemas.microsoft.com/office/drawing/2014/main" id="{BDB87D9A-B780-298A-4C76-BA3F58600A13}"/>
              </a:ext>
            </a:extLst>
          </p:cNvPr>
          <p:cNvSpPr/>
          <p:nvPr/>
        </p:nvSpPr>
        <p:spPr>
          <a:xfrm>
            <a:off x="8671286" y="4026452"/>
            <a:ext cx="989330" cy="879475"/>
          </a:xfrm>
          <a:custGeom>
            <a:avLst/>
            <a:gdLst/>
            <a:ahLst/>
            <a:cxnLst/>
            <a:rect l="l" t="t" r="r" b="b"/>
            <a:pathLst>
              <a:path w="989329" h="879475">
                <a:moveTo>
                  <a:pt x="932687" y="879348"/>
                </a:moveTo>
                <a:lnTo>
                  <a:pt x="57912" y="879348"/>
                </a:lnTo>
                <a:lnTo>
                  <a:pt x="35361" y="874799"/>
                </a:lnTo>
                <a:lnTo>
                  <a:pt x="16954" y="862393"/>
                </a:lnTo>
                <a:lnTo>
                  <a:pt x="4548" y="843986"/>
                </a:lnTo>
                <a:lnTo>
                  <a:pt x="0" y="821436"/>
                </a:lnTo>
                <a:lnTo>
                  <a:pt x="0" y="57912"/>
                </a:lnTo>
                <a:lnTo>
                  <a:pt x="4548" y="35361"/>
                </a:lnTo>
                <a:lnTo>
                  <a:pt x="16954" y="16954"/>
                </a:lnTo>
                <a:lnTo>
                  <a:pt x="35361" y="4548"/>
                </a:lnTo>
                <a:lnTo>
                  <a:pt x="57912" y="0"/>
                </a:lnTo>
                <a:lnTo>
                  <a:pt x="932687" y="0"/>
                </a:lnTo>
                <a:lnTo>
                  <a:pt x="954357" y="4548"/>
                </a:lnTo>
                <a:lnTo>
                  <a:pt x="972311" y="16954"/>
                </a:lnTo>
                <a:lnTo>
                  <a:pt x="984551" y="35361"/>
                </a:lnTo>
                <a:lnTo>
                  <a:pt x="989075" y="57912"/>
                </a:lnTo>
                <a:lnTo>
                  <a:pt x="989075" y="821436"/>
                </a:lnTo>
                <a:lnTo>
                  <a:pt x="984551" y="843986"/>
                </a:lnTo>
                <a:lnTo>
                  <a:pt x="972311" y="862393"/>
                </a:lnTo>
                <a:lnTo>
                  <a:pt x="954357" y="874799"/>
                </a:lnTo>
                <a:lnTo>
                  <a:pt x="932687" y="879348"/>
                </a:lnTo>
                <a:close/>
              </a:path>
            </a:pathLst>
          </a:custGeom>
          <a:solidFill>
            <a:srgbClr val="00CF0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object 6">
            <a:extLst>
              <a:ext uri="{FF2B5EF4-FFF2-40B4-BE49-F238E27FC236}">
                <a16:creationId xmlns:a16="http://schemas.microsoft.com/office/drawing/2014/main" id="{2C177E19-4B35-7AE8-35E2-FD522430B72F}"/>
              </a:ext>
            </a:extLst>
          </p:cNvPr>
          <p:cNvGrpSpPr/>
          <p:nvPr/>
        </p:nvGrpSpPr>
        <p:grpSpPr>
          <a:xfrm>
            <a:off x="790068" y="2486546"/>
            <a:ext cx="1339850" cy="1190625"/>
            <a:chOff x="649224" y="3185159"/>
            <a:chExt cx="1339850" cy="1190625"/>
          </a:xfrm>
        </p:grpSpPr>
        <p:sp>
          <p:nvSpPr>
            <p:cNvPr id="90" name="object 7">
              <a:extLst>
                <a:ext uri="{FF2B5EF4-FFF2-40B4-BE49-F238E27FC236}">
                  <a16:creationId xmlns:a16="http://schemas.microsoft.com/office/drawing/2014/main" id="{4FF94F44-75ED-1736-6845-48D3D43D82D9}"/>
                </a:ext>
              </a:extLst>
            </p:cNvPr>
            <p:cNvSpPr/>
            <p:nvPr/>
          </p:nvSpPr>
          <p:spPr>
            <a:xfrm>
              <a:off x="649224" y="3185159"/>
              <a:ext cx="1339850" cy="1190625"/>
            </a:xfrm>
            <a:custGeom>
              <a:avLst/>
              <a:gdLst/>
              <a:ahLst/>
              <a:cxnLst/>
              <a:rect l="l" t="t" r="r" b="b"/>
              <a:pathLst>
                <a:path w="1339850" h="1190625">
                  <a:moveTo>
                    <a:pt x="1261871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1871" y="0"/>
                  </a:lnTo>
                  <a:lnTo>
                    <a:pt x="1292018" y="6143"/>
                  </a:lnTo>
                  <a:lnTo>
                    <a:pt x="1316735" y="22859"/>
                  </a:lnTo>
                  <a:lnTo>
                    <a:pt x="1333452" y="47577"/>
                  </a:lnTo>
                  <a:lnTo>
                    <a:pt x="1339595" y="77723"/>
                  </a:lnTo>
                  <a:lnTo>
                    <a:pt x="1339595" y="1114043"/>
                  </a:lnTo>
                  <a:lnTo>
                    <a:pt x="1333452" y="1143952"/>
                  </a:lnTo>
                  <a:lnTo>
                    <a:pt x="1316735" y="1168145"/>
                  </a:lnTo>
                  <a:lnTo>
                    <a:pt x="1292018" y="1184338"/>
                  </a:lnTo>
                  <a:lnTo>
                    <a:pt x="1261871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3" name="object 8">
              <a:extLst>
                <a:ext uri="{FF2B5EF4-FFF2-40B4-BE49-F238E27FC236}">
                  <a16:creationId xmlns:a16="http://schemas.microsoft.com/office/drawing/2014/main" id="{D0354917-552B-9C32-D3DF-F9550036175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0" y="3332988"/>
              <a:ext cx="388619" cy="344423"/>
            </a:xfrm>
            <a:prstGeom prst="rect">
              <a:avLst/>
            </a:prstGeom>
          </p:spPr>
        </p:pic>
      </p:grpSp>
      <p:sp>
        <p:nvSpPr>
          <p:cNvPr id="97" name="object 10">
            <a:extLst>
              <a:ext uri="{FF2B5EF4-FFF2-40B4-BE49-F238E27FC236}">
                <a16:creationId xmlns:a16="http://schemas.microsoft.com/office/drawing/2014/main" id="{55E18312-1BD1-249C-8D03-16D5783EDF5A}"/>
              </a:ext>
            </a:extLst>
          </p:cNvPr>
          <p:cNvSpPr/>
          <p:nvPr/>
        </p:nvSpPr>
        <p:spPr>
          <a:xfrm>
            <a:off x="1579989" y="2683308"/>
            <a:ext cx="375285" cy="156210"/>
          </a:xfrm>
          <a:custGeom>
            <a:avLst/>
            <a:gdLst/>
            <a:ahLst/>
            <a:cxnLst/>
            <a:rect l="l" t="t" r="r" b="b"/>
            <a:pathLst>
              <a:path w="375285" h="156210">
                <a:moveTo>
                  <a:pt x="60646" y="155917"/>
                </a:moveTo>
                <a:lnTo>
                  <a:pt x="21072" y="143956"/>
                </a:lnTo>
                <a:lnTo>
                  <a:pt x="0" y="106253"/>
                </a:lnTo>
                <a:lnTo>
                  <a:pt x="0" y="90514"/>
                </a:lnTo>
                <a:lnTo>
                  <a:pt x="20879" y="51098"/>
                </a:lnTo>
                <a:lnTo>
                  <a:pt x="60646" y="38822"/>
                </a:lnTo>
                <a:lnTo>
                  <a:pt x="67518" y="39120"/>
                </a:lnTo>
                <a:lnTo>
                  <a:pt x="110205" y="61835"/>
                </a:lnTo>
                <a:lnTo>
                  <a:pt x="111290" y="63584"/>
                </a:lnTo>
                <a:lnTo>
                  <a:pt x="53581" y="63584"/>
                </a:lnTo>
                <a:lnTo>
                  <a:pt x="48002" y="65717"/>
                </a:lnTo>
                <a:lnTo>
                  <a:pt x="38979" y="74251"/>
                </a:lnTo>
                <a:lnTo>
                  <a:pt x="36373" y="79917"/>
                </a:lnTo>
                <a:lnTo>
                  <a:pt x="35674" y="86982"/>
                </a:lnTo>
                <a:lnTo>
                  <a:pt x="120345" y="86982"/>
                </a:lnTo>
                <a:lnTo>
                  <a:pt x="120767" y="89290"/>
                </a:lnTo>
                <a:lnTo>
                  <a:pt x="120767" y="100622"/>
                </a:lnTo>
                <a:lnTo>
                  <a:pt x="120488" y="104294"/>
                </a:lnTo>
                <a:lnTo>
                  <a:pt x="119928" y="108072"/>
                </a:lnTo>
                <a:lnTo>
                  <a:pt x="36513" y="108072"/>
                </a:lnTo>
                <a:lnTo>
                  <a:pt x="37003" y="115276"/>
                </a:lnTo>
                <a:lnTo>
                  <a:pt x="39678" y="120942"/>
                </a:lnTo>
                <a:lnTo>
                  <a:pt x="49401" y="129196"/>
                </a:lnTo>
                <a:lnTo>
                  <a:pt x="55120" y="131260"/>
                </a:lnTo>
                <a:lnTo>
                  <a:pt x="111591" y="131260"/>
                </a:lnTo>
                <a:lnTo>
                  <a:pt x="110918" y="132388"/>
                </a:lnTo>
                <a:lnTo>
                  <a:pt x="78430" y="153871"/>
                </a:lnTo>
                <a:lnTo>
                  <a:pt x="69840" y="155406"/>
                </a:lnTo>
                <a:lnTo>
                  <a:pt x="60646" y="155917"/>
                </a:lnTo>
                <a:close/>
              </a:path>
              <a:path w="375285" h="156210">
                <a:moveTo>
                  <a:pt x="120345" y="86982"/>
                </a:moveTo>
                <a:lnTo>
                  <a:pt x="84673" y="86982"/>
                </a:lnTo>
                <a:lnTo>
                  <a:pt x="83974" y="79917"/>
                </a:lnTo>
                <a:lnTo>
                  <a:pt x="81368" y="74251"/>
                </a:lnTo>
                <a:lnTo>
                  <a:pt x="72345" y="65717"/>
                </a:lnTo>
                <a:lnTo>
                  <a:pt x="66801" y="63584"/>
                </a:lnTo>
                <a:lnTo>
                  <a:pt x="111290" y="63584"/>
                </a:lnTo>
                <a:lnTo>
                  <a:pt x="114035" y="68008"/>
                </a:lnTo>
                <a:lnTo>
                  <a:pt x="119421" y="81928"/>
                </a:lnTo>
                <a:lnTo>
                  <a:pt x="120345" y="86982"/>
                </a:lnTo>
                <a:close/>
              </a:path>
              <a:path w="375285" h="156210">
                <a:moveTo>
                  <a:pt x="111591" y="131260"/>
                </a:moveTo>
                <a:lnTo>
                  <a:pt x="66871" y="131260"/>
                </a:lnTo>
                <a:lnTo>
                  <a:pt x="71733" y="130001"/>
                </a:lnTo>
                <a:lnTo>
                  <a:pt x="80826" y="124964"/>
                </a:lnTo>
                <a:lnTo>
                  <a:pt x="83904" y="121712"/>
                </a:lnTo>
                <a:lnTo>
                  <a:pt x="85513" y="117725"/>
                </a:lnTo>
                <a:lnTo>
                  <a:pt x="114787" y="125909"/>
                </a:lnTo>
                <a:lnTo>
                  <a:pt x="111591" y="131260"/>
                </a:lnTo>
                <a:close/>
              </a:path>
              <a:path w="375285" h="156210">
                <a:moveTo>
                  <a:pt x="248057" y="123705"/>
                </a:moveTo>
                <a:lnTo>
                  <a:pt x="205910" y="123705"/>
                </a:lnTo>
                <a:lnTo>
                  <a:pt x="212136" y="119928"/>
                </a:lnTo>
                <a:lnTo>
                  <a:pt x="212136" y="111114"/>
                </a:lnTo>
                <a:lnTo>
                  <a:pt x="179119" y="92927"/>
                </a:lnTo>
                <a:lnTo>
                  <a:pt x="176846" y="92263"/>
                </a:lnTo>
                <a:lnTo>
                  <a:pt x="175097" y="91703"/>
                </a:lnTo>
                <a:lnTo>
                  <a:pt x="167822" y="89465"/>
                </a:lnTo>
                <a:lnTo>
                  <a:pt x="161719" y="87122"/>
                </a:lnTo>
                <a:lnTo>
                  <a:pt x="134072" y="55365"/>
                </a:lnTo>
                <a:lnTo>
                  <a:pt x="134072" y="41794"/>
                </a:lnTo>
                <a:lnTo>
                  <a:pt x="155949" y="8638"/>
                </a:lnTo>
                <a:lnTo>
                  <a:pt x="182722" y="0"/>
                </a:lnTo>
                <a:lnTo>
                  <a:pt x="190416" y="0"/>
                </a:lnTo>
                <a:lnTo>
                  <a:pt x="203847" y="1042"/>
                </a:lnTo>
                <a:lnTo>
                  <a:pt x="217487" y="4170"/>
                </a:lnTo>
                <a:lnTo>
                  <a:pt x="231337" y="9384"/>
                </a:lnTo>
                <a:lnTo>
                  <a:pt x="245397" y="16682"/>
                </a:lnTo>
                <a:lnTo>
                  <a:pt x="237657" y="31372"/>
                </a:lnTo>
                <a:lnTo>
                  <a:pt x="176706" y="31372"/>
                </a:lnTo>
                <a:lnTo>
                  <a:pt x="170376" y="35569"/>
                </a:lnTo>
                <a:lnTo>
                  <a:pt x="170376" y="46341"/>
                </a:lnTo>
                <a:lnTo>
                  <a:pt x="170918" y="48370"/>
                </a:lnTo>
                <a:lnTo>
                  <a:pt x="208848" y="64493"/>
                </a:lnTo>
                <a:lnTo>
                  <a:pt x="214269" y="66224"/>
                </a:lnTo>
                <a:lnTo>
                  <a:pt x="246236" y="89587"/>
                </a:lnTo>
                <a:lnTo>
                  <a:pt x="249908" y="115626"/>
                </a:lnTo>
                <a:lnTo>
                  <a:pt x="248859" y="121659"/>
                </a:lnTo>
                <a:lnTo>
                  <a:pt x="248057" y="123705"/>
                </a:lnTo>
                <a:close/>
              </a:path>
              <a:path w="375285" h="156210">
                <a:moveTo>
                  <a:pt x="229973" y="45956"/>
                </a:moveTo>
                <a:lnTo>
                  <a:pt x="189367" y="31372"/>
                </a:lnTo>
                <a:lnTo>
                  <a:pt x="237657" y="31372"/>
                </a:lnTo>
                <a:lnTo>
                  <a:pt x="229973" y="45956"/>
                </a:lnTo>
                <a:close/>
              </a:path>
              <a:path w="375285" h="156210">
                <a:moveTo>
                  <a:pt x="198810" y="155497"/>
                </a:moveTo>
                <a:lnTo>
                  <a:pt x="192725" y="155497"/>
                </a:lnTo>
                <a:lnTo>
                  <a:pt x="184203" y="155183"/>
                </a:lnTo>
                <a:lnTo>
                  <a:pt x="142007" y="144480"/>
                </a:lnTo>
                <a:lnTo>
                  <a:pt x="127671" y="136611"/>
                </a:lnTo>
                <a:lnTo>
                  <a:pt x="143095" y="105868"/>
                </a:lnTo>
                <a:lnTo>
                  <a:pt x="143865" y="106778"/>
                </a:lnTo>
                <a:lnTo>
                  <a:pt x="145806" y="108142"/>
                </a:lnTo>
                <a:lnTo>
                  <a:pt x="182250" y="122936"/>
                </a:lnTo>
                <a:lnTo>
                  <a:pt x="188003" y="123705"/>
                </a:lnTo>
                <a:lnTo>
                  <a:pt x="248057" y="123705"/>
                </a:lnTo>
                <a:lnTo>
                  <a:pt x="244662" y="132362"/>
                </a:lnTo>
                <a:lnTo>
                  <a:pt x="204546" y="155008"/>
                </a:lnTo>
                <a:lnTo>
                  <a:pt x="198810" y="155497"/>
                </a:lnTo>
                <a:close/>
              </a:path>
              <a:path w="375285" h="156210">
                <a:moveTo>
                  <a:pt x="306857" y="153819"/>
                </a:moveTo>
                <a:lnTo>
                  <a:pt x="271602" y="153819"/>
                </a:lnTo>
                <a:lnTo>
                  <a:pt x="271602" y="1259"/>
                </a:lnTo>
                <a:lnTo>
                  <a:pt x="375163" y="1259"/>
                </a:lnTo>
                <a:lnTo>
                  <a:pt x="375163" y="32211"/>
                </a:lnTo>
                <a:lnTo>
                  <a:pt x="306857" y="32211"/>
                </a:lnTo>
                <a:lnTo>
                  <a:pt x="306857" y="65053"/>
                </a:lnTo>
                <a:lnTo>
                  <a:pt x="363201" y="65053"/>
                </a:lnTo>
                <a:lnTo>
                  <a:pt x="363201" y="93697"/>
                </a:lnTo>
                <a:lnTo>
                  <a:pt x="306857" y="93697"/>
                </a:lnTo>
                <a:lnTo>
                  <a:pt x="306857" y="15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11">
            <a:extLst>
              <a:ext uri="{FF2B5EF4-FFF2-40B4-BE49-F238E27FC236}">
                <a16:creationId xmlns:a16="http://schemas.microsoft.com/office/drawing/2014/main" id="{45D19162-41AC-B10C-D768-7761E22AA2C4}"/>
              </a:ext>
            </a:extLst>
          </p:cNvPr>
          <p:cNvGrpSpPr/>
          <p:nvPr/>
        </p:nvGrpSpPr>
        <p:grpSpPr>
          <a:xfrm>
            <a:off x="4023014" y="2486546"/>
            <a:ext cx="1339850" cy="1190625"/>
            <a:chOff x="2250947" y="3185159"/>
            <a:chExt cx="1339850" cy="1190625"/>
          </a:xfrm>
        </p:grpSpPr>
        <p:sp>
          <p:nvSpPr>
            <p:cNvPr id="103" name="object 12">
              <a:extLst>
                <a:ext uri="{FF2B5EF4-FFF2-40B4-BE49-F238E27FC236}">
                  <a16:creationId xmlns:a16="http://schemas.microsoft.com/office/drawing/2014/main" id="{23738FF2-B844-947F-B719-67949F7E92E5}"/>
                </a:ext>
              </a:extLst>
            </p:cNvPr>
            <p:cNvSpPr/>
            <p:nvPr/>
          </p:nvSpPr>
          <p:spPr>
            <a:xfrm>
              <a:off x="2250947" y="3185159"/>
              <a:ext cx="1339850" cy="1190625"/>
            </a:xfrm>
            <a:custGeom>
              <a:avLst/>
              <a:gdLst/>
              <a:ahLst/>
              <a:cxnLst/>
              <a:rect l="l" t="t" r="r" b="b"/>
              <a:pathLst>
                <a:path w="1339850" h="1190625">
                  <a:moveTo>
                    <a:pt x="1261871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1871" y="0"/>
                  </a:lnTo>
                  <a:lnTo>
                    <a:pt x="1292018" y="6143"/>
                  </a:lnTo>
                  <a:lnTo>
                    <a:pt x="1316735" y="22859"/>
                  </a:lnTo>
                  <a:lnTo>
                    <a:pt x="1333452" y="47577"/>
                  </a:lnTo>
                  <a:lnTo>
                    <a:pt x="1339595" y="77723"/>
                  </a:lnTo>
                  <a:lnTo>
                    <a:pt x="1339595" y="1114043"/>
                  </a:lnTo>
                  <a:lnTo>
                    <a:pt x="1333452" y="1143952"/>
                  </a:lnTo>
                  <a:lnTo>
                    <a:pt x="1316735" y="1168145"/>
                  </a:lnTo>
                  <a:lnTo>
                    <a:pt x="1292018" y="1184338"/>
                  </a:lnTo>
                  <a:lnTo>
                    <a:pt x="1261871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4" name="object 13">
              <a:extLst>
                <a:ext uri="{FF2B5EF4-FFF2-40B4-BE49-F238E27FC236}">
                  <a16:creationId xmlns:a16="http://schemas.microsoft.com/office/drawing/2014/main" id="{A712A22C-2DDA-0EC9-43BD-50BC745312F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1" y="3332988"/>
              <a:ext cx="294131" cy="342900"/>
            </a:xfrm>
            <a:prstGeom prst="rect">
              <a:avLst/>
            </a:prstGeom>
          </p:spPr>
        </p:pic>
      </p:grpSp>
      <p:grpSp>
        <p:nvGrpSpPr>
          <p:cNvPr id="105" name="object 15">
            <a:extLst>
              <a:ext uri="{FF2B5EF4-FFF2-40B4-BE49-F238E27FC236}">
                <a16:creationId xmlns:a16="http://schemas.microsoft.com/office/drawing/2014/main" id="{F888C654-9A10-250C-6139-C418AAE8E264}"/>
              </a:ext>
            </a:extLst>
          </p:cNvPr>
          <p:cNvGrpSpPr/>
          <p:nvPr/>
        </p:nvGrpSpPr>
        <p:grpSpPr>
          <a:xfrm>
            <a:off x="5597408" y="2486546"/>
            <a:ext cx="1341120" cy="1190625"/>
            <a:chOff x="3848100" y="3185159"/>
            <a:chExt cx="1341120" cy="1190625"/>
          </a:xfrm>
        </p:grpSpPr>
        <p:sp>
          <p:nvSpPr>
            <p:cNvPr id="106" name="object 16">
              <a:extLst>
                <a:ext uri="{FF2B5EF4-FFF2-40B4-BE49-F238E27FC236}">
                  <a16:creationId xmlns:a16="http://schemas.microsoft.com/office/drawing/2014/main" id="{6F31A8E4-FBB5-91E7-4FDB-C4795C1FA205}"/>
                </a:ext>
              </a:extLst>
            </p:cNvPr>
            <p:cNvSpPr/>
            <p:nvPr/>
          </p:nvSpPr>
          <p:spPr>
            <a:xfrm>
              <a:off x="3848100" y="3185159"/>
              <a:ext cx="1341120" cy="1190625"/>
            </a:xfrm>
            <a:custGeom>
              <a:avLst/>
              <a:gdLst/>
              <a:ahLst/>
              <a:cxnLst/>
              <a:rect l="l" t="t" r="r" b="b"/>
              <a:pathLst>
                <a:path w="1341120" h="1190625">
                  <a:moveTo>
                    <a:pt x="1263395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3395" y="0"/>
                  </a:lnTo>
                  <a:lnTo>
                    <a:pt x="1293542" y="6143"/>
                  </a:lnTo>
                  <a:lnTo>
                    <a:pt x="1318259" y="22859"/>
                  </a:lnTo>
                  <a:lnTo>
                    <a:pt x="1334976" y="47577"/>
                  </a:lnTo>
                  <a:lnTo>
                    <a:pt x="1341119" y="77723"/>
                  </a:lnTo>
                  <a:lnTo>
                    <a:pt x="1341119" y="1114043"/>
                  </a:lnTo>
                  <a:lnTo>
                    <a:pt x="1334976" y="1143952"/>
                  </a:lnTo>
                  <a:lnTo>
                    <a:pt x="1318259" y="1168145"/>
                  </a:lnTo>
                  <a:lnTo>
                    <a:pt x="1293542" y="1184338"/>
                  </a:lnTo>
                  <a:lnTo>
                    <a:pt x="1263395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7">
              <a:extLst>
                <a:ext uri="{FF2B5EF4-FFF2-40B4-BE49-F238E27FC236}">
                  <a16:creationId xmlns:a16="http://schemas.microsoft.com/office/drawing/2014/main" id="{76DDB1F4-9D37-4B13-5518-16CD70D65E5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1063" y="3332988"/>
              <a:ext cx="384047" cy="344423"/>
            </a:xfrm>
            <a:prstGeom prst="rect">
              <a:avLst/>
            </a:prstGeom>
          </p:spPr>
        </p:pic>
      </p:grpSp>
      <p:grpSp>
        <p:nvGrpSpPr>
          <p:cNvPr id="108" name="object 19">
            <a:extLst>
              <a:ext uri="{FF2B5EF4-FFF2-40B4-BE49-F238E27FC236}">
                <a16:creationId xmlns:a16="http://schemas.microsoft.com/office/drawing/2014/main" id="{FA3E43B5-EA09-0F55-A50B-C9B340D18176}"/>
              </a:ext>
            </a:extLst>
          </p:cNvPr>
          <p:cNvGrpSpPr/>
          <p:nvPr/>
        </p:nvGrpSpPr>
        <p:grpSpPr>
          <a:xfrm>
            <a:off x="7199131" y="2486546"/>
            <a:ext cx="1341120" cy="1190625"/>
            <a:chOff x="5449823" y="3185159"/>
            <a:chExt cx="1341120" cy="1190625"/>
          </a:xfrm>
        </p:grpSpPr>
        <p:sp>
          <p:nvSpPr>
            <p:cNvPr id="111" name="object 20">
              <a:extLst>
                <a:ext uri="{FF2B5EF4-FFF2-40B4-BE49-F238E27FC236}">
                  <a16:creationId xmlns:a16="http://schemas.microsoft.com/office/drawing/2014/main" id="{9A799702-37F7-AC0A-6F0B-C5C7FFA30F55}"/>
                </a:ext>
              </a:extLst>
            </p:cNvPr>
            <p:cNvSpPr/>
            <p:nvPr/>
          </p:nvSpPr>
          <p:spPr>
            <a:xfrm>
              <a:off x="5449823" y="3185159"/>
              <a:ext cx="1341120" cy="1190625"/>
            </a:xfrm>
            <a:custGeom>
              <a:avLst/>
              <a:gdLst/>
              <a:ahLst/>
              <a:cxnLst/>
              <a:rect l="l" t="t" r="r" b="b"/>
              <a:pathLst>
                <a:path w="1341120" h="1190625">
                  <a:moveTo>
                    <a:pt x="1263395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3395" y="0"/>
                  </a:lnTo>
                  <a:lnTo>
                    <a:pt x="1293542" y="6143"/>
                  </a:lnTo>
                  <a:lnTo>
                    <a:pt x="1318259" y="22859"/>
                  </a:lnTo>
                  <a:lnTo>
                    <a:pt x="1334976" y="47577"/>
                  </a:lnTo>
                  <a:lnTo>
                    <a:pt x="1341119" y="77723"/>
                  </a:lnTo>
                  <a:lnTo>
                    <a:pt x="1341119" y="1114043"/>
                  </a:lnTo>
                  <a:lnTo>
                    <a:pt x="1334976" y="1143952"/>
                  </a:lnTo>
                  <a:lnTo>
                    <a:pt x="1318259" y="1168145"/>
                  </a:lnTo>
                  <a:lnTo>
                    <a:pt x="1293542" y="1184338"/>
                  </a:lnTo>
                  <a:lnTo>
                    <a:pt x="1263395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21">
              <a:extLst>
                <a:ext uri="{FF2B5EF4-FFF2-40B4-BE49-F238E27FC236}">
                  <a16:creationId xmlns:a16="http://schemas.microsoft.com/office/drawing/2014/main" id="{D4BD43B7-E5D1-5AD9-3DE1-3064D5A77E2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0219" y="3331464"/>
              <a:ext cx="284987" cy="347471"/>
            </a:xfrm>
            <a:prstGeom prst="rect">
              <a:avLst/>
            </a:prstGeom>
          </p:spPr>
        </p:pic>
      </p:grpSp>
      <p:grpSp>
        <p:nvGrpSpPr>
          <p:cNvPr id="121" name="object 23">
            <a:extLst>
              <a:ext uri="{FF2B5EF4-FFF2-40B4-BE49-F238E27FC236}">
                <a16:creationId xmlns:a16="http://schemas.microsoft.com/office/drawing/2014/main" id="{E2EA6E19-A3EC-6C5B-E1F3-C8E54914E3EF}"/>
              </a:ext>
            </a:extLst>
          </p:cNvPr>
          <p:cNvGrpSpPr/>
          <p:nvPr/>
        </p:nvGrpSpPr>
        <p:grpSpPr>
          <a:xfrm>
            <a:off x="10399531" y="2459115"/>
            <a:ext cx="1339850" cy="1190625"/>
            <a:chOff x="8650223" y="3157728"/>
            <a:chExt cx="1339850" cy="1190625"/>
          </a:xfrm>
        </p:grpSpPr>
        <p:sp>
          <p:nvSpPr>
            <p:cNvPr id="122" name="object 24">
              <a:extLst>
                <a:ext uri="{FF2B5EF4-FFF2-40B4-BE49-F238E27FC236}">
                  <a16:creationId xmlns:a16="http://schemas.microsoft.com/office/drawing/2014/main" id="{14157BE6-05ED-9072-5D59-5C9B18DF3791}"/>
                </a:ext>
              </a:extLst>
            </p:cNvPr>
            <p:cNvSpPr/>
            <p:nvPr/>
          </p:nvSpPr>
          <p:spPr>
            <a:xfrm>
              <a:off x="8650223" y="3157728"/>
              <a:ext cx="1339850" cy="1190625"/>
            </a:xfrm>
            <a:custGeom>
              <a:avLst/>
              <a:gdLst/>
              <a:ahLst/>
              <a:cxnLst/>
              <a:rect l="l" t="t" r="r" b="b"/>
              <a:pathLst>
                <a:path w="1339850" h="1190625">
                  <a:moveTo>
                    <a:pt x="1261871" y="1190243"/>
                  </a:moveTo>
                  <a:lnTo>
                    <a:pt x="77723" y="1190243"/>
                  </a:lnTo>
                  <a:lnTo>
                    <a:pt x="47577" y="1184100"/>
                  </a:lnTo>
                  <a:lnTo>
                    <a:pt x="22859" y="1167383"/>
                  </a:lnTo>
                  <a:lnTo>
                    <a:pt x="6143" y="1142666"/>
                  </a:lnTo>
                  <a:lnTo>
                    <a:pt x="0" y="1112519"/>
                  </a:lnTo>
                  <a:lnTo>
                    <a:pt x="0" y="76200"/>
                  </a:lnTo>
                  <a:lnTo>
                    <a:pt x="6143" y="46291"/>
                  </a:lnTo>
                  <a:lnTo>
                    <a:pt x="22859" y="22097"/>
                  </a:lnTo>
                  <a:lnTo>
                    <a:pt x="47577" y="5905"/>
                  </a:lnTo>
                  <a:lnTo>
                    <a:pt x="77723" y="0"/>
                  </a:lnTo>
                  <a:lnTo>
                    <a:pt x="1261871" y="0"/>
                  </a:lnTo>
                  <a:lnTo>
                    <a:pt x="1292018" y="5905"/>
                  </a:lnTo>
                  <a:lnTo>
                    <a:pt x="1316735" y="22097"/>
                  </a:lnTo>
                  <a:lnTo>
                    <a:pt x="1333452" y="46291"/>
                  </a:lnTo>
                  <a:lnTo>
                    <a:pt x="1339595" y="76200"/>
                  </a:lnTo>
                  <a:lnTo>
                    <a:pt x="1339595" y="1112519"/>
                  </a:lnTo>
                  <a:lnTo>
                    <a:pt x="1333452" y="1142666"/>
                  </a:lnTo>
                  <a:lnTo>
                    <a:pt x="1316735" y="1167383"/>
                  </a:lnTo>
                  <a:lnTo>
                    <a:pt x="1292018" y="1184100"/>
                  </a:lnTo>
                  <a:lnTo>
                    <a:pt x="1261871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25">
              <a:extLst>
                <a:ext uri="{FF2B5EF4-FFF2-40B4-BE49-F238E27FC236}">
                  <a16:creationId xmlns:a16="http://schemas.microsoft.com/office/drawing/2014/main" id="{7D8A4401-E697-0221-4EC5-2C6F480200A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67571" y="3304032"/>
              <a:ext cx="344424" cy="344424"/>
            </a:xfrm>
            <a:prstGeom prst="rect">
              <a:avLst/>
            </a:prstGeom>
          </p:spPr>
        </p:pic>
      </p:grpSp>
      <p:grpSp>
        <p:nvGrpSpPr>
          <p:cNvPr id="124" name="object 27">
            <a:extLst>
              <a:ext uri="{FF2B5EF4-FFF2-40B4-BE49-F238E27FC236}">
                <a16:creationId xmlns:a16="http://schemas.microsoft.com/office/drawing/2014/main" id="{D1AB3888-9701-7D5B-E8EF-2624A011C3CA}"/>
              </a:ext>
            </a:extLst>
          </p:cNvPr>
          <p:cNvGrpSpPr/>
          <p:nvPr/>
        </p:nvGrpSpPr>
        <p:grpSpPr>
          <a:xfrm>
            <a:off x="8759708" y="2486546"/>
            <a:ext cx="1339850" cy="1190625"/>
            <a:chOff x="7010400" y="3185159"/>
            <a:chExt cx="1339850" cy="1190625"/>
          </a:xfrm>
        </p:grpSpPr>
        <p:sp>
          <p:nvSpPr>
            <p:cNvPr id="125" name="object 28">
              <a:extLst>
                <a:ext uri="{FF2B5EF4-FFF2-40B4-BE49-F238E27FC236}">
                  <a16:creationId xmlns:a16="http://schemas.microsoft.com/office/drawing/2014/main" id="{FF2800BE-C6EE-9AF0-A8C7-67C114C6725D}"/>
                </a:ext>
              </a:extLst>
            </p:cNvPr>
            <p:cNvSpPr/>
            <p:nvPr/>
          </p:nvSpPr>
          <p:spPr>
            <a:xfrm>
              <a:off x="7010400" y="3185159"/>
              <a:ext cx="1339850" cy="1190625"/>
            </a:xfrm>
            <a:custGeom>
              <a:avLst/>
              <a:gdLst/>
              <a:ahLst/>
              <a:cxnLst/>
              <a:rect l="l" t="t" r="r" b="b"/>
              <a:pathLst>
                <a:path w="1339850" h="1190625">
                  <a:moveTo>
                    <a:pt x="1261871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1871" y="0"/>
                  </a:lnTo>
                  <a:lnTo>
                    <a:pt x="1292018" y="6143"/>
                  </a:lnTo>
                  <a:lnTo>
                    <a:pt x="1316735" y="22859"/>
                  </a:lnTo>
                  <a:lnTo>
                    <a:pt x="1333452" y="47577"/>
                  </a:lnTo>
                  <a:lnTo>
                    <a:pt x="1339595" y="77723"/>
                  </a:lnTo>
                  <a:lnTo>
                    <a:pt x="1339595" y="1114043"/>
                  </a:lnTo>
                  <a:lnTo>
                    <a:pt x="1333452" y="1143952"/>
                  </a:lnTo>
                  <a:lnTo>
                    <a:pt x="1316735" y="1168145"/>
                  </a:lnTo>
                  <a:lnTo>
                    <a:pt x="1292018" y="1184338"/>
                  </a:lnTo>
                  <a:lnTo>
                    <a:pt x="1261871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29">
              <a:extLst>
                <a:ext uri="{FF2B5EF4-FFF2-40B4-BE49-F238E27FC236}">
                  <a16:creationId xmlns:a16="http://schemas.microsoft.com/office/drawing/2014/main" id="{150F8EAF-3819-9BA2-CC9B-94A650DFCA5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62800" y="3316224"/>
              <a:ext cx="352043" cy="339851"/>
            </a:xfrm>
            <a:prstGeom prst="rect">
              <a:avLst/>
            </a:prstGeom>
          </p:spPr>
        </p:pic>
      </p:grpSp>
      <p:grpSp>
        <p:nvGrpSpPr>
          <p:cNvPr id="127" name="object 35">
            <a:extLst>
              <a:ext uri="{FF2B5EF4-FFF2-40B4-BE49-F238E27FC236}">
                <a16:creationId xmlns:a16="http://schemas.microsoft.com/office/drawing/2014/main" id="{4F2209D9-E735-F884-08D3-92B92199579E}"/>
              </a:ext>
            </a:extLst>
          </p:cNvPr>
          <p:cNvGrpSpPr/>
          <p:nvPr/>
        </p:nvGrpSpPr>
        <p:grpSpPr>
          <a:xfrm>
            <a:off x="2712953" y="4033407"/>
            <a:ext cx="989330" cy="879475"/>
            <a:chOff x="1911095" y="4732020"/>
            <a:chExt cx="989330" cy="879475"/>
          </a:xfrm>
        </p:grpSpPr>
        <p:sp>
          <p:nvSpPr>
            <p:cNvPr id="128" name="object 36">
              <a:extLst>
                <a:ext uri="{FF2B5EF4-FFF2-40B4-BE49-F238E27FC236}">
                  <a16:creationId xmlns:a16="http://schemas.microsoft.com/office/drawing/2014/main" id="{12694FD2-6F6F-6B53-79F2-94381DA55378}"/>
                </a:ext>
              </a:extLst>
            </p:cNvPr>
            <p:cNvSpPr/>
            <p:nvPr/>
          </p:nvSpPr>
          <p:spPr>
            <a:xfrm>
              <a:off x="1911095" y="4732020"/>
              <a:ext cx="989330" cy="879475"/>
            </a:xfrm>
            <a:custGeom>
              <a:avLst/>
              <a:gdLst/>
              <a:ahLst/>
              <a:cxnLst/>
              <a:rect l="l" t="t" r="r" b="b"/>
              <a:pathLst>
                <a:path w="989330" h="879475">
                  <a:moveTo>
                    <a:pt x="931164" y="879348"/>
                  </a:moveTo>
                  <a:lnTo>
                    <a:pt x="57912" y="879348"/>
                  </a:lnTo>
                  <a:lnTo>
                    <a:pt x="35361" y="874799"/>
                  </a:lnTo>
                  <a:lnTo>
                    <a:pt x="16954" y="862393"/>
                  </a:lnTo>
                  <a:lnTo>
                    <a:pt x="4548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548" y="35361"/>
                  </a:lnTo>
                  <a:lnTo>
                    <a:pt x="16954" y="16954"/>
                  </a:lnTo>
                  <a:lnTo>
                    <a:pt x="35361" y="4548"/>
                  </a:lnTo>
                  <a:lnTo>
                    <a:pt x="57912" y="0"/>
                  </a:lnTo>
                  <a:lnTo>
                    <a:pt x="931164" y="0"/>
                  </a:lnTo>
                  <a:lnTo>
                    <a:pt x="953714" y="4548"/>
                  </a:lnTo>
                  <a:lnTo>
                    <a:pt x="972121" y="16954"/>
                  </a:lnTo>
                  <a:lnTo>
                    <a:pt x="984527" y="35361"/>
                  </a:lnTo>
                  <a:lnTo>
                    <a:pt x="989076" y="57912"/>
                  </a:lnTo>
                  <a:lnTo>
                    <a:pt x="989076" y="821436"/>
                  </a:lnTo>
                  <a:lnTo>
                    <a:pt x="984527" y="843986"/>
                  </a:lnTo>
                  <a:lnTo>
                    <a:pt x="972121" y="862393"/>
                  </a:lnTo>
                  <a:lnTo>
                    <a:pt x="953714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37">
              <a:extLst>
                <a:ext uri="{FF2B5EF4-FFF2-40B4-BE49-F238E27FC236}">
                  <a16:creationId xmlns:a16="http://schemas.microsoft.com/office/drawing/2014/main" id="{83D8460D-66D8-390F-9DD8-A7232464A5D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0344" y="4852416"/>
              <a:ext cx="259079" cy="246887"/>
            </a:xfrm>
            <a:prstGeom prst="rect">
              <a:avLst/>
            </a:prstGeom>
          </p:spPr>
        </p:pic>
      </p:grpSp>
      <p:grpSp>
        <p:nvGrpSpPr>
          <p:cNvPr id="130" name="object 39">
            <a:extLst>
              <a:ext uri="{FF2B5EF4-FFF2-40B4-BE49-F238E27FC236}">
                <a16:creationId xmlns:a16="http://schemas.microsoft.com/office/drawing/2014/main" id="{D9BB8FFF-7918-6132-532B-E8C5897EE943}"/>
              </a:ext>
            </a:extLst>
          </p:cNvPr>
          <p:cNvGrpSpPr/>
          <p:nvPr/>
        </p:nvGrpSpPr>
        <p:grpSpPr>
          <a:xfrm>
            <a:off x="6269970" y="4033407"/>
            <a:ext cx="988060" cy="879475"/>
            <a:chOff x="5468112" y="4732020"/>
            <a:chExt cx="988060" cy="879475"/>
          </a:xfrm>
        </p:grpSpPr>
        <p:sp>
          <p:nvSpPr>
            <p:cNvPr id="131" name="object 40">
              <a:extLst>
                <a:ext uri="{FF2B5EF4-FFF2-40B4-BE49-F238E27FC236}">
                  <a16:creationId xmlns:a16="http://schemas.microsoft.com/office/drawing/2014/main" id="{D878AB7F-9E9A-253B-A0B9-39E4C93BD999}"/>
                </a:ext>
              </a:extLst>
            </p:cNvPr>
            <p:cNvSpPr/>
            <p:nvPr/>
          </p:nvSpPr>
          <p:spPr>
            <a:xfrm>
              <a:off x="5468112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60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718" y="874799"/>
                  </a:lnTo>
                  <a:lnTo>
                    <a:pt x="16764" y="862393"/>
                  </a:lnTo>
                  <a:lnTo>
                    <a:pt x="4524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524" y="35361"/>
                  </a:lnTo>
                  <a:lnTo>
                    <a:pt x="16764" y="16954"/>
                  </a:lnTo>
                  <a:lnTo>
                    <a:pt x="34718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2833" y="4548"/>
                  </a:lnTo>
                  <a:lnTo>
                    <a:pt x="970788" y="16954"/>
                  </a:lnTo>
                  <a:lnTo>
                    <a:pt x="983027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027" y="843986"/>
                  </a:lnTo>
                  <a:lnTo>
                    <a:pt x="970788" y="862393"/>
                  </a:lnTo>
                  <a:lnTo>
                    <a:pt x="952833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41">
              <a:extLst>
                <a:ext uri="{FF2B5EF4-FFF2-40B4-BE49-F238E27FC236}">
                  <a16:creationId xmlns:a16="http://schemas.microsoft.com/office/drawing/2014/main" id="{5C7C9375-D1E3-DC6A-B001-D77EE029D8D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45836" y="4847844"/>
              <a:ext cx="259080" cy="254507"/>
            </a:xfrm>
            <a:prstGeom prst="rect">
              <a:avLst/>
            </a:prstGeom>
          </p:spPr>
        </p:pic>
      </p:grpSp>
      <p:grpSp>
        <p:nvGrpSpPr>
          <p:cNvPr id="133" name="object 43">
            <a:extLst>
              <a:ext uri="{FF2B5EF4-FFF2-40B4-BE49-F238E27FC236}">
                <a16:creationId xmlns:a16="http://schemas.microsoft.com/office/drawing/2014/main" id="{D0E43776-BE6F-6BA5-0DBD-572CEEB1A864}"/>
              </a:ext>
            </a:extLst>
          </p:cNvPr>
          <p:cNvGrpSpPr/>
          <p:nvPr/>
        </p:nvGrpSpPr>
        <p:grpSpPr>
          <a:xfrm>
            <a:off x="3898116" y="4033407"/>
            <a:ext cx="988060" cy="879475"/>
            <a:chOff x="3096767" y="4732020"/>
            <a:chExt cx="988060" cy="879475"/>
          </a:xfrm>
        </p:grpSpPr>
        <p:sp>
          <p:nvSpPr>
            <p:cNvPr id="134" name="object 44">
              <a:extLst>
                <a:ext uri="{FF2B5EF4-FFF2-40B4-BE49-F238E27FC236}">
                  <a16:creationId xmlns:a16="http://schemas.microsoft.com/office/drawing/2014/main" id="{64735C5E-0A5D-43FB-42AB-9F77EBEDFC82}"/>
                </a:ext>
              </a:extLst>
            </p:cNvPr>
            <p:cNvSpPr/>
            <p:nvPr/>
          </p:nvSpPr>
          <p:spPr>
            <a:xfrm>
              <a:off x="3096767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60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718" y="874799"/>
                  </a:lnTo>
                  <a:lnTo>
                    <a:pt x="16764" y="862393"/>
                  </a:lnTo>
                  <a:lnTo>
                    <a:pt x="4524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524" y="35361"/>
                  </a:lnTo>
                  <a:lnTo>
                    <a:pt x="16764" y="16954"/>
                  </a:lnTo>
                  <a:lnTo>
                    <a:pt x="34718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3476" y="4548"/>
                  </a:lnTo>
                  <a:lnTo>
                    <a:pt x="971359" y="16954"/>
                  </a:lnTo>
                  <a:lnTo>
                    <a:pt x="983241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241" y="843986"/>
                  </a:lnTo>
                  <a:lnTo>
                    <a:pt x="971359" y="862393"/>
                  </a:lnTo>
                  <a:lnTo>
                    <a:pt x="953476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45">
              <a:extLst>
                <a:ext uri="{FF2B5EF4-FFF2-40B4-BE49-F238E27FC236}">
                  <a16:creationId xmlns:a16="http://schemas.microsoft.com/office/drawing/2014/main" id="{C8DD2136-978C-D726-AB16-27C554283D1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79064" y="4847844"/>
              <a:ext cx="320039" cy="254507"/>
            </a:xfrm>
            <a:prstGeom prst="rect">
              <a:avLst/>
            </a:prstGeom>
          </p:spPr>
        </p:pic>
      </p:grpSp>
      <p:grpSp>
        <p:nvGrpSpPr>
          <p:cNvPr id="136" name="object 47">
            <a:extLst>
              <a:ext uri="{FF2B5EF4-FFF2-40B4-BE49-F238E27FC236}">
                <a16:creationId xmlns:a16="http://schemas.microsoft.com/office/drawing/2014/main" id="{C1920B62-70A3-651F-1917-EDC8A16F0136}"/>
              </a:ext>
            </a:extLst>
          </p:cNvPr>
          <p:cNvGrpSpPr/>
          <p:nvPr/>
        </p:nvGrpSpPr>
        <p:grpSpPr>
          <a:xfrm>
            <a:off x="1530330" y="4033407"/>
            <a:ext cx="988060" cy="879475"/>
            <a:chOff x="728472" y="4732020"/>
            <a:chExt cx="988060" cy="879475"/>
          </a:xfrm>
        </p:grpSpPr>
        <p:sp>
          <p:nvSpPr>
            <p:cNvPr id="137" name="object 48">
              <a:extLst>
                <a:ext uri="{FF2B5EF4-FFF2-40B4-BE49-F238E27FC236}">
                  <a16:creationId xmlns:a16="http://schemas.microsoft.com/office/drawing/2014/main" id="{EB7C6D59-0AE0-D1C3-1F12-21216028240F}"/>
                </a:ext>
              </a:extLst>
            </p:cNvPr>
            <p:cNvSpPr/>
            <p:nvPr/>
          </p:nvSpPr>
          <p:spPr>
            <a:xfrm>
              <a:off x="728472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60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075" y="874799"/>
                  </a:lnTo>
                  <a:lnTo>
                    <a:pt x="16192" y="862393"/>
                  </a:lnTo>
                  <a:lnTo>
                    <a:pt x="4310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310" y="35361"/>
                  </a:lnTo>
                  <a:lnTo>
                    <a:pt x="16192" y="16954"/>
                  </a:lnTo>
                  <a:lnTo>
                    <a:pt x="34075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2833" y="4548"/>
                  </a:lnTo>
                  <a:lnTo>
                    <a:pt x="970788" y="16954"/>
                  </a:lnTo>
                  <a:lnTo>
                    <a:pt x="983027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027" y="843986"/>
                  </a:lnTo>
                  <a:lnTo>
                    <a:pt x="970788" y="862393"/>
                  </a:lnTo>
                  <a:lnTo>
                    <a:pt x="952833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49">
              <a:extLst>
                <a:ext uri="{FF2B5EF4-FFF2-40B4-BE49-F238E27FC236}">
                  <a16:creationId xmlns:a16="http://schemas.microsoft.com/office/drawing/2014/main" id="{08317326-2930-855C-4E80-D6FDA61A01D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5527" y="4824984"/>
              <a:ext cx="272795" cy="300227"/>
            </a:xfrm>
            <a:prstGeom prst="rect">
              <a:avLst/>
            </a:prstGeom>
          </p:spPr>
        </p:pic>
      </p:grpSp>
      <p:grpSp>
        <p:nvGrpSpPr>
          <p:cNvPr id="139" name="object 51">
            <a:extLst>
              <a:ext uri="{FF2B5EF4-FFF2-40B4-BE49-F238E27FC236}">
                <a16:creationId xmlns:a16="http://schemas.microsoft.com/office/drawing/2014/main" id="{8D87E46D-2CE0-F3D2-0440-0678E0B679A6}"/>
              </a:ext>
            </a:extLst>
          </p:cNvPr>
          <p:cNvGrpSpPr/>
          <p:nvPr/>
        </p:nvGrpSpPr>
        <p:grpSpPr>
          <a:xfrm>
            <a:off x="7455641" y="4033407"/>
            <a:ext cx="988060" cy="879475"/>
            <a:chOff x="6653783" y="4732020"/>
            <a:chExt cx="988060" cy="879475"/>
          </a:xfrm>
        </p:grpSpPr>
        <p:sp>
          <p:nvSpPr>
            <p:cNvPr id="140" name="object 52">
              <a:extLst>
                <a:ext uri="{FF2B5EF4-FFF2-40B4-BE49-F238E27FC236}">
                  <a16:creationId xmlns:a16="http://schemas.microsoft.com/office/drawing/2014/main" id="{FC46F7F3-ED6A-CC88-9D7B-7A320127D7EB}"/>
                </a:ext>
              </a:extLst>
            </p:cNvPr>
            <p:cNvSpPr/>
            <p:nvPr/>
          </p:nvSpPr>
          <p:spPr>
            <a:xfrm>
              <a:off x="6653783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59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075" y="874799"/>
                  </a:lnTo>
                  <a:lnTo>
                    <a:pt x="16192" y="862393"/>
                  </a:lnTo>
                  <a:lnTo>
                    <a:pt x="4310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310" y="35361"/>
                  </a:lnTo>
                  <a:lnTo>
                    <a:pt x="16192" y="16954"/>
                  </a:lnTo>
                  <a:lnTo>
                    <a:pt x="34075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2833" y="4548"/>
                  </a:lnTo>
                  <a:lnTo>
                    <a:pt x="970788" y="16954"/>
                  </a:lnTo>
                  <a:lnTo>
                    <a:pt x="983027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027" y="843986"/>
                  </a:lnTo>
                  <a:lnTo>
                    <a:pt x="970788" y="862393"/>
                  </a:lnTo>
                  <a:lnTo>
                    <a:pt x="952833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53">
              <a:extLst>
                <a:ext uri="{FF2B5EF4-FFF2-40B4-BE49-F238E27FC236}">
                  <a16:creationId xmlns:a16="http://schemas.microsoft.com/office/drawing/2014/main" id="{71F2F9C1-7950-75DF-129F-10029E2C511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40651" y="4849368"/>
              <a:ext cx="288035" cy="251460"/>
            </a:xfrm>
            <a:prstGeom prst="rect">
              <a:avLst/>
            </a:prstGeom>
          </p:spPr>
        </p:pic>
      </p:grpSp>
      <p:grpSp>
        <p:nvGrpSpPr>
          <p:cNvPr id="142" name="object 55">
            <a:extLst>
              <a:ext uri="{FF2B5EF4-FFF2-40B4-BE49-F238E27FC236}">
                <a16:creationId xmlns:a16="http://schemas.microsoft.com/office/drawing/2014/main" id="{637B363C-828D-CAE6-75FB-C8F7272A60DB}"/>
              </a:ext>
            </a:extLst>
          </p:cNvPr>
          <p:cNvGrpSpPr/>
          <p:nvPr/>
        </p:nvGrpSpPr>
        <p:grpSpPr>
          <a:xfrm>
            <a:off x="5059418" y="4033534"/>
            <a:ext cx="987552" cy="879348"/>
            <a:chOff x="4203736" y="4666151"/>
            <a:chExt cx="987552" cy="879348"/>
          </a:xfrm>
        </p:grpSpPr>
        <p:pic>
          <p:nvPicPr>
            <p:cNvPr id="143" name="object 56">
              <a:extLst>
                <a:ext uri="{FF2B5EF4-FFF2-40B4-BE49-F238E27FC236}">
                  <a16:creationId xmlns:a16="http://schemas.microsoft.com/office/drawing/2014/main" id="{875E614E-2FBB-9B46-EF26-422C5A5E99A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03736" y="4666151"/>
              <a:ext cx="987552" cy="879348"/>
            </a:xfrm>
            <a:prstGeom prst="rect">
              <a:avLst/>
            </a:prstGeom>
          </p:spPr>
        </p:pic>
        <p:pic>
          <p:nvPicPr>
            <p:cNvPr id="144" name="object 57">
              <a:extLst>
                <a:ext uri="{FF2B5EF4-FFF2-40B4-BE49-F238E27FC236}">
                  <a16:creationId xmlns:a16="http://schemas.microsoft.com/office/drawing/2014/main" id="{54174DED-0B7D-A8AC-59FE-3D0123FCCAB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77298" y="4798662"/>
              <a:ext cx="202691" cy="254507"/>
            </a:xfrm>
            <a:prstGeom prst="rect">
              <a:avLst/>
            </a:prstGeom>
          </p:spPr>
        </p:pic>
      </p:grpSp>
      <p:grpSp>
        <p:nvGrpSpPr>
          <p:cNvPr id="145" name="object 59">
            <a:extLst>
              <a:ext uri="{FF2B5EF4-FFF2-40B4-BE49-F238E27FC236}">
                <a16:creationId xmlns:a16="http://schemas.microsoft.com/office/drawing/2014/main" id="{9B21FD8E-DFDD-4395-3676-D72B5EDEA58E}"/>
              </a:ext>
            </a:extLst>
          </p:cNvPr>
          <p:cNvGrpSpPr/>
          <p:nvPr/>
        </p:nvGrpSpPr>
        <p:grpSpPr>
          <a:xfrm>
            <a:off x="9825462" y="4033407"/>
            <a:ext cx="989330" cy="879475"/>
            <a:chOff x="9023604" y="4732020"/>
            <a:chExt cx="989330" cy="879475"/>
          </a:xfrm>
        </p:grpSpPr>
        <p:sp>
          <p:nvSpPr>
            <p:cNvPr id="146" name="object 60">
              <a:extLst>
                <a:ext uri="{FF2B5EF4-FFF2-40B4-BE49-F238E27FC236}">
                  <a16:creationId xmlns:a16="http://schemas.microsoft.com/office/drawing/2014/main" id="{BDB87D9A-B780-298A-4C76-BA3F58600A13}"/>
                </a:ext>
              </a:extLst>
            </p:cNvPr>
            <p:cNvSpPr/>
            <p:nvPr/>
          </p:nvSpPr>
          <p:spPr>
            <a:xfrm>
              <a:off x="9023604" y="4732020"/>
              <a:ext cx="989330" cy="879475"/>
            </a:xfrm>
            <a:custGeom>
              <a:avLst/>
              <a:gdLst/>
              <a:ahLst/>
              <a:cxnLst/>
              <a:rect l="l" t="t" r="r" b="b"/>
              <a:pathLst>
                <a:path w="989329" h="879475">
                  <a:moveTo>
                    <a:pt x="932687" y="879348"/>
                  </a:moveTo>
                  <a:lnTo>
                    <a:pt x="57912" y="879348"/>
                  </a:lnTo>
                  <a:lnTo>
                    <a:pt x="35361" y="874799"/>
                  </a:lnTo>
                  <a:lnTo>
                    <a:pt x="16954" y="862393"/>
                  </a:lnTo>
                  <a:lnTo>
                    <a:pt x="4548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548" y="35361"/>
                  </a:lnTo>
                  <a:lnTo>
                    <a:pt x="16954" y="16954"/>
                  </a:lnTo>
                  <a:lnTo>
                    <a:pt x="35361" y="4548"/>
                  </a:lnTo>
                  <a:lnTo>
                    <a:pt x="57912" y="0"/>
                  </a:lnTo>
                  <a:lnTo>
                    <a:pt x="932687" y="0"/>
                  </a:lnTo>
                  <a:lnTo>
                    <a:pt x="954357" y="4548"/>
                  </a:lnTo>
                  <a:lnTo>
                    <a:pt x="972311" y="16954"/>
                  </a:lnTo>
                  <a:lnTo>
                    <a:pt x="984551" y="35361"/>
                  </a:lnTo>
                  <a:lnTo>
                    <a:pt x="989075" y="57912"/>
                  </a:lnTo>
                  <a:lnTo>
                    <a:pt x="989075" y="821436"/>
                  </a:lnTo>
                  <a:lnTo>
                    <a:pt x="984551" y="843986"/>
                  </a:lnTo>
                  <a:lnTo>
                    <a:pt x="972311" y="862393"/>
                  </a:lnTo>
                  <a:lnTo>
                    <a:pt x="954357" y="874799"/>
                  </a:lnTo>
                  <a:lnTo>
                    <a:pt x="932687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61">
              <a:extLst>
                <a:ext uri="{FF2B5EF4-FFF2-40B4-BE49-F238E27FC236}">
                  <a16:creationId xmlns:a16="http://schemas.microsoft.com/office/drawing/2014/main" id="{FDA442BB-FAA3-C77F-8E4F-CB164D7A794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04376" y="4841748"/>
              <a:ext cx="224027" cy="252983"/>
            </a:xfrm>
            <a:prstGeom prst="rect">
              <a:avLst/>
            </a:prstGeom>
          </p:spPr>
        </p:pic>
      </p:grp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3F3AA893-6619-50B0-1001-2D2B32160189}"/>
              </a:ext>
            </a:extLst>
          </p:cNvPr>
          <p:cNvSpPr txBox="1"/>
          <p:nvPr/>
        </p:nvSpPr>
        <p:spPr>
          <a:xfrm>
            <a:off x="869590" y="3073974"/>
            <a:ext cx="121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53.679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2E0EC9EB-74A7-877A-71FA-17251F2DE202}"/>
              </a:ext>
            </a:extLst>
          </p:cNvPr>
          <p:cNvSpPr txBox="1"/>
          <p:nvPr/>
        </p:nvSpPr>
        <p:spPr>
          <a:xfrm>
            <a:off x="4110454" y="3054427"/>
            <a:ext cx="118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33.160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0" name="Imagem 149">
            <a:extLst>
              <a:ext uri="{FF2B5EF4-FFF2-40B4-BE49-F238E27FC236}">
                <a16:creationId xmlns:a16="http://schemas.microsoft.com/office/drawing/2014/main" id="{B0C1AFB9-196E-53B9-22BB-D39884EABC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2282" y="2552779"/>
            <a:ext cx="649903" cy="422015"/>
          </a:xfrm>
          <a:prstGeom prst="rect">
            <a:avLst/>
          </a:prstGeom>
        </p:spPr>
      </p:pic>
      <p:pic>
        <p:nvPicPr>
          <p:cNvPr id="151" name="Imagem 150">
            <a:extLst>
              <a:ext uri="{FF2B5EF4-FFF2-40B4-BE49-F238E27FC236}">
                <a16:creationId xmlns:a16="http://schemas.microsoft.com/office/drawing/2014/main" id="{79B1DCD9-E5EF-E267-B90B-CC50033AC7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8931" y="2600365"/>
            <a:ext cx="787285" cy="349478"/>
          </a:xfrm>
          <a:prstGeom prst="rect">
            <a:avLst/>
          </a:prstGeom>
        </p:spPr>
      </p:pic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47887E24-1D85-684B-84CD-750B125CA355}"/>
              </a:ext>
            </a:extLst>
          </p:cNvPr>
          <p:cNvSpPr txBox="1"/>
          <p:nvPr/>
        </p:nvSpPr>
        <p:spPr>
          <a:xfrm>
            <a:off x="5770785" y="3046985"/>
            <a:ext cx="118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4.260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3" name="Imagem 152">
            <a:extLst>
              <a:ext uri="{FF2B5EF4-FFF2-40B4-BE49-F238E27FC236}">
                <a16:creationId xmlns:a16="http://schemas.microsoft.com/office/drawing/2014/main" id="{3CCE70A3-F63C-09B5-109E-78E9C46359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3748" y="2612031"/>
            <a:ext cx="726449" cy="350699"/>
          </a:xfrm>
          <a:prstGeom prst="rect">
            <a:avLst/>
          </a:prstGeom>
        </p:spPr>
      </p:pic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691989D5-328D-7B8A-BEF1-99DF34434375}"/>
              </a:ext>
            </a:extLst>
          </p:cNvPr>
          <p:cNvSpPr txBox="1"/>
          <p:nvPr/>
        </p:nvSpPr>
        <p:spPr>
          <a:xfrm>
            <a:off x="7199132" y="3054427"/>
            <a:ext cx="134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632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5" name="Imagem 154">
            <a:extLst>
              <a:ext uri="{FF2B5EF4-FFF2-40B4-BE49-F238E27FC236}">
                <a16:creationId xmlns:a16="http://schemas.microsoft.com/office/drawing/2014/main" id="{63A68D24-EECC-FCB3-8E84-064D40E7D4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57676" y="2639147"/>
            <a:ext cx="726412" cy="318315"/>
          </a:xfrm>
          <a:prstGeom prst="rect">
            <a:avLst/>
          </a:prstGeom>
        </p:spPr>
      </p:pic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22BFC510-C860-A2B2-DBCE-4D968BE4D541}"/>
              </a:ext>
            </a:extLst>
          </p:cNvPr>
          <p:cNvSpPr txBox="1"/>
          <p:nvPr/>
        </p:nvSpPr>
        <p:spPr>
          <a:xfrm>
            <a:off x="8840224" y="3067190"/>
            <a:ext cx="118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306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7" name="Imagem 156">
            <a:extLst>
              <a:ext uri="{FF2B5EF4-FFF2-40B4-BE49-F238E27FC236}">
                <a16:creationId xmlns:a16="http://schemas.microsoft.com/office/drawing/2014/main" id="{4FFF2943-5B0E-0735-8ED0-AA5DAEBFA4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78651" y="2632851"/>
            <a:ext cx="688759" cy="364344"/>
          </a:xfrm>
          <a:prstGeom prst="rect">
            <a:avLst/>
          </a:prstGeom>
        </p:spPr>
      </p:pic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B6E08139-2B81-6D5C-8E3A-428FE499709F}"/>
              </a:ext>
            </a:extLst>
          </p:cNvPr>
          <p:cNvSpPr txBox="1"/>
          <p:nvPr/>
        </p:nvSpPr>
        <p:spPr>
          <a:xfrm>
            <a:off x="10501387" y="3038181"/>
            <a:ext cx="118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269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9" name="Imagem 158">
            <a:extLst>
              <a:ext uri="{FF2B5EF4-FFF2-40B4-BE49-F238E27FC236}">
                <a16:creationId xmlns:a16="http://schemas.microsoft.com/office/drawing/2014/main" id="{D7542C65-CD7C-C5C6-C444-369D80366A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09872" y="4184622"/>
            <a:ext cx="519348" cy="210315"/>
          </a:xfrm>
          <a:prstGeom prst="rect">
            <a:avLst/>
          </a:prstGeom>
        </p:spPr>
      </p:pic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7E17B022-30C9-A460-A6FA-67CF76FE11D6}"/>
              </a:ext>
            </a:extLst>
          </p:cNvPr>
          <p:cNvSpPr txBox="1"/>
          <p:nvPr/>
        </p:nvSpPr>
        <p:spPr>
          <a:xfrm>
            <a:off x="1592402" y="4411788"/>
            <a:ext cx="86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87</a:t>
            </a:r>
          </a:p>
        </p:txBody>
      </p:sp>
      <p:pic>
        <p:nvPicPr>
          <p:cNvPr id="161" name="Imagem 160">
            <a:extLst>
              <a:ext uri="{FF2B5EF4-FFF2-40B4-BE49-F238E27FC236}">
                <a16:creationId xmlns:a16="http://schemas.microsoft.com/office/drawing/2014/main" id="{2C8DDCE2-3F06-008B-FB30-BB74D3C06D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9193" y="4189277"/>
            <a:ext cx="545237" cy="259637"/>
          </a:xfrm>
          <a:prstGeom prst="rect">
            <a:avLst/>
          </a:prstGeom>
        </p:spPr>
      </p:pic>
      <p:sp>
        <p:nvSpPr>
          <p:cNvPr id="162" name="CaixaDeTexto 161">
            <a:extLst>
              <a:ext uri="{FF2B5EF4-FFF2-40B4-BE49-F238E27FC236}">
                <a16:creationId xmlns:a16="http://schemas.microsoft.com/office/drawing/2014/main" id="{897C6F36-9840-D174-CD86-77FE5F2BC82D}"/>
              </a:ext>
            </a:extLst>
          </p:cNvPr>
          <p:cNvSpPr txBox="1"/>
          <p:nvPr/>
        </p:nvSpPr>
        <p:spPr>
          <a:xfrm>
            <a:off x="2796077" y="4443344"/>
            <a:ext cx="86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67</a:t>
            </a:r>
          </a:p>
        </p:txBody>
      </p:sp>
      <p:pic>
        <p:nvPicPr>
          <p:cNvPr id="163" name="Imagem 162">
            <a:extLst>
              <a:ext uri="{FF2B5EF4-FFF2-40B4-BE49-F238E27FC236}">
                <a16:creationId xmlns:a16="http://schemas.microsoft.com/office/drawing/2014/main" id="{876584B6-8230-8038-BF3B-9B9B525C6A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34375" y="4145528"/>
            <a:ext cx="504863" cy="274970"/>
          </a:xfrm>
          <a:prstGeom prst="rect">
            <a:avLst/>
          </a:prstGeom>
        </p:spPr>
      </p:pic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8D13E9E9-65A1-ADC6-5A06-005558BC06B1}"/>
              </a:ext>
            </a:extLst>
          </p:cNvPr>
          <p:cNvSpPr txBox="1"/>
          <p:nvPr/>
        </p:nvSpPr>
        <p:spPr>
          <a:xfrm>
            <a:off x="3939287" y="4443344"/>
            <a:ext cx="86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91</a:t>
            </a:r>
          </a:p>
        </p:txBody>
      </p:sp>
      <p:sp>
        <p:nvSpPr>
          <p:cNvPr id="165" name="CaixaDeTexto 164">
            <a:extLst>
              <a:ext uri="{FF2B5EF4-FFF2-40B4-BE49-F238E27FC236}">
                <a16:creationId xmlns:a16="http://schemas.microsoft.com/office/drawing/2014/main" id="{33366EEA-F8D0-0609-8052-31167F1D5090}"/>
              </a:ext>
            </a:extLst>
          </p:cNvPr>
          <p:cNvSpPr txBox="1"/>
          <p:nvPr/>
        </p:nvSpPr>
        <p:spPr>
          <a:xfrm>
            <a:off x="5082009" y="4461942"/>
            <a:ext cx="964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475</a:t>
            </a: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650E7E06-FE46-28BF-2A90-697D9AD8A86F}"/>
              </a:ext>
            </a:extLst>
          </p:cNvPr>
          <p:cNvSpPr txBox="1"/>
          <p:nvPr/>
        </p:nvSpPr>
        <p:spPr>
          <a:xfrm>
            <a:off x="6225775" y="4448103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1.209</a:t>
            </a:r>
          </a:p>
        </p:txBody>
      </p:sp>
      <p:sp>
        <p:nvSpPr>
          <p:cNvPr id="167" name="CaixaDeTexto 166">
            <a:extLst>
              <a:ext uri="{FF2B5EF4-FFF2-40B4-BE49-F238E27FC236}">
                <a16:creationId xmlns:a16="http://schemas.microsoft.com/office/drawing/2014/main" id="{5FDD0437-BBB5-EFED-3AD9-19FD53274B92}"/>
              </a:ext>
            </a:extLst>
          </p:cNvPr>
          <p:cNvSpPr txBox="1"/>
          <p:nvPr/>
        </p:nvSpPr>
        <p:spPr>
          <a:xfrm>
            <a:off x="7426433" y="4455828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4.102</a:t>
            </a:r>
          </a:p>
        </p:txBody>
      </p:sp>
      <p:pic>
        <p:nvPicPr>
          <p:cNvPr id="168" name="Imagem 167">
            <a:extLst>
              <a:ext uri="{FF2B5EF4-FFF2-40B4-BE49-F238E27FC236}">
                <a16:creationId xmlns:a16="http://schemas.microsoft.com/office/drawing/2014/main" id="{126B9D9C-22EA-15F0-632C-6EC76FEE04E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83986" y="4076019"/>
            <a:ext cx="825891" cy="427520"/>
          </a:xfrm>
          <a:prstGeom prst="rect">
            <a:avLst/>
          </a:prstGeom>
        </p:spPr>
      </p:pic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41EBA28E-5DD2-F9C5-2F1C-DC0E886920DC}"/>
              </a:ext>
            </a:extLst>
          </p:cNvPr>
          <p:cNvSpPr txBox="1"/>
          <p:nvPr/>
        </p:nvSpPr>
        <p:spPr>
          <a:xfrm>
            <a:off x="8613883" y="4466190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26.256</a:t>
            </a:r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C4B0A0D3-8A8E-BC09-3E0D-FCFB921EC033}"/>
              </a:ext>
            </a:extLst>
          </p:cNvPr>
          <p:cNvSpPr txBox="1"/>
          <p:nvPr/>
        </p:nvSpPr>
        <p:spPr>
          <a:xfrm>
            <a:off x="9801333" y="4473144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281.395</a:t>
            </a:r>
          </a:p>
        </p:txBody>
      </p:sp>
      <p:grpSp>
        <p:nvGrpSpPr>
          <p:cNvPr id="171" name="object 19">
            <a:extLst>
              <a:ext uri="{FF2B5EF4-FFF2-40B4-BE49-F238E27FC236}">
                <a16:creationId xmlns:a16="http://schemas.microsoft.com/office/drawing/2014/main" id="{027C2C03-9C5E-8428-A101-5AB2B78744F2}"/>
              </a:ext>
            </a:extLst>
          </p:cNvPr>
          <p:cNvGrpSpPr/>
          <p:nvPr/>
        </p:nvGrpSpPr>
        <p:grpSpPr>
          <a:xfrm>
            <a:off x="2427729" y="2485925"/>
            <a:ext cx="1341120" cy="1190625"/>
            <a:chOff x="5449823" y="3185159"/>
            <a:chExt cx="1341120" cy="1190625"/>
          </a:xfrm>
        </p:grpSpPr>
        <p:sp>
          <p:nvSpPr>
            <p:cNvPr id="172" name="object 20">
              <a:extLst>
                <a:ext uri="{FF2B5EF4-FFF2-40B4-BE49-F238E27FC236}">
                  <a16:creationId xmlns:a16="http://schemas.microsoft.com/office/drawing/2014/main" id="{A2EB096B-5F8E-B134-6280-3482935F419E}"/>
                </a:ext>
              </a:extLst>
            </p:cNvPr>
            <p:cNvSpPr/>
            <p:nvPr/>
          </p:nvSpPr>
          <p:spPr>
            <a:xfrm>
              <a:off x="5449823" y="3185159"/>
              <a:ext cx="1341120" cy="1190625"/>
            </a:xfrm>
            <a:custGeom>
              <a:avLst/>
              <a:gdLst/>
              <a:ahLst/>
              <a:cxnLst/>
              <a:rect l="l" t="t" r="r" b="b"/>
              <a:pathLst>
                <a:path w="1341120" h="1190625">
                  <a:moveTo>
                    <a:pt x="1263395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3395" y="0"/>
                  </a:lnTo>
                  <a:lnTo>
                    <a:pt x="1293542" y="6143"/>
                  </a:lnTo>
                  <a:lnTo>
                    <a:pt x="1318259" y="22859"/>
                  </a:lnTo>
                  <a:lnTo>
                    <a:pt x="1334976" y="47577"/>
                  </a:lnTo>
                  <a:lnTo>
                    <a:pt x="1341119" y="77723"/>
                  </a:lnTo>
                  <a:lnTo>
                    <a:pt x="1341119" y="1114043"/>
                  </a:lnTo>
                  <a:lnTo>
                    <a:pt x="1334976" y="1143952"/>
                  </a:lnTo>
                  <a:lnTo>
                    <a:pt x="1318259" y="1168145"/>
                  </a:lnTo>
                  <a:lnTo>
                    <a:pt x="1293542" y="1184338"/>
                  </a:lnTo>
                  <a:lnTo>
                    <a:pt x="1263395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21">
              <a:extLst>
                <a:ext uri="{FF2B5EF4-FFF2-40B4-BE49-F238E27FC236}">
                  <a16:creationId xmlns:a16="http://schemas.microsoft.com/office/drawing/2014/main" id="{F912042E-C340-0B9B-FC6E-A8FCDD4E1D8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0219" y="3331464"/>
              <a:ext cx="284987" cy="347471"/>
            </a:xfrm>
            <a:prstGeom prst="rect">
              <a:avLst/>
            </a:prstGeom>
          </p:spPr>
        </p:pic>
      </p:grpSp>
      <p:pic>
        <p:nvPicPr>
          <p:cNvPr id="174" name="Imagem 173">
            <a:extLst>
              <a:ext uri="{FF2B5EF4-FFF2-40B4-BE49-F238E27FC236}">
                <a16:creationId xmlns:a16="http://schemas.microsoft.com/office/drawing/2014/main" id="{95E77A10-BFBD-79A0-07FE-F1C9E859A97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1" r="30863" b="3496"/>
          <a:stretch/>
        </p:blipFill>
        <p:spPr>
          <a:xfrm>
            <a:off x="3087526" y="2571579"/>
            <a:ext cx="470033" cy="338433"/>
          </a:xfrm>
          <a:prstGeom prst="rect">
            <a:avLst/>
          </a:prstGeom>
        </p:spPr>
      </p:pic>
      <p:sp>
        <p:nvSpPr>
          <p:cNvPr id="175" name="CaixaDeTexto 174">
            <a:extLst>
              <a:ext uri="{FF2B5EF4-FFF2-40B4-BE49-F238E27FC236}">
                <a16:creationId xmlns:a16="http://schemas.microsoft.com/office/drawing/2014/main" id="{9F426B0E-13BE-FF0A-D971-417E78658281}"/>
              </a:ext>
            </a:extLst>
          </p:cNvPr>
          <p:cNvSpPr txBox="1"/>
          <p:nvPr/>
        </p:nvSpPr>
        <p:spPr>
          <a:xfrm>
            <a:off x="2427730" y="3053806"/>
            <a:ext cx="134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5.356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76" name="Imagem 175">
            <a:extLst>
              <a:ext uri="{FF2B5EF4-FFF2-40B4-BE49-F238E27FC236}">
                <a16:creationId xmlns:a16="http://schemas.microsoft.com/office/drawing/2014/main" id="{490C5CFB-5488-1B32-7974-D6BABE4A1E6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08991" y="4071107"/>
            <a:ext cx="454021" cy="371471"/>
          </a:xfrm>
          <a:prstGeom prst="rect">
            <a:avLst/>
          </a:prstGeom>
        </p:spPr>
      </p:pic>
      <p:pic>
        <p:nvPicPr>
          <p:cNvPr id="177" name="Imagem 176">
            <a:extLst>
              <a:ext uri="{FF2B5EF4-FFF2-40B4-BE49-F238E27FC236}">
                <a16:creationId xmlns:a16="http://schemas.microsoft.com/office/drawing/2014/main" id="{1A4E3944-8020-E386-A393-7501244F89D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19739" y="4182477"/>
            <a:ext cx="502677" cy="201071"/>
          </a:xfrm>
          <a:prstGeom prst="rect">
            <a:avLst/>
          </a:prstGeom>
        </p:spPr>
      </p:pic>
      <p:pic>
        <p:nvPicPr>
          <p:cNvPr id="178" name="Imagem 177">
            <a:extLst>
              <a:ext uri="{FF2B5EF4-FFF2-40B4-BE49-F238E27FC236}">
                <a16:creationId xmlns:a16="http://schemas.microsoft.com/office/drawing/2014/main" id="{D40F7670-528A-5153-A7D7-7DEF05E926D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32249" y="4182477"/>
            <a:ext cx="480555" cy="224259"/>
          </a:xfrm>
          <a:prstGeom prst="rect">
            <a:avLst/>
          </a:prstGeom>
        </p:spPr>
      </p:pic>
      <p:sp>
        <p:nvSpPr>
          <p:cNvPr id="179" name="TextBox 8"/>
          <p:cNvSpPr txBox="1"/>
          <p:nvPr/>
        </p:nvSpPr>
        <p:spPr>
          <a:xfrm>
            <a:off x="2595591" y="992810"/>
            <a:ext cx="780394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rgbClr val="183EFF"/>
                </a:solidFill>
                <a:latin typeface="Montserrat Black" pitchFamily="2" charset="0"/>
              </a:rPr>
              <a:t>São 97.729 equipes da PNAB </a:t>
            </a:r>
          </a:p>
          <a:p>
            <a:pPr algn="ctr"/>
            <a:r>
              <a:rPr lang="pt-BR" sz="3600" b="1" dirty="0">
                <a:solidFill>
                  <a:srgbClr val="FF0000"/>
                </a:solidFill>
                <a:latin typeface="Montserrat Black" pitchFamily="2" charset="0"/>
              </a:rPr>
              <a:t>em 45.621 UBS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5399505" y="273687"/>
            <a:ext cx="2614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0B050"/>
                </a:solidFill>
                <a:latin typeface="Montserrat Black" pitchFamily="2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415489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AA11-05D2-DF80-2D46-846DAABCF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2A89158-18C4-9CA7-C4FC-5E42209A2DA5}"/>
              </a:ext>
            </a:extLst>
          </p:cNvPr>
          <p:cNvSpPr/>
          <p:nvPr/>
        </p:nvSpPr>
        <p:spPr>
          <a:xfrm>
            <a:off x="537046" y="6341561"/>
            <a:ext cx="2075603" cy="516467"/>
          </a:xfrm>
          <a:custGeom>
            <a:avLst/>
            <a:gdLst/>
            <a:ahLst/>
            <a:cxnLst/>
            <a:rect l="l" t="t" r="r" b="b"/>
            <a:pathLst>
              <a:path w="3113405" h="774700">
                <a:moveTo>
                  <a:pt x="3113029" y="0"/>
                </a:moveTo>
                <a:lnTo>
                  <a:pt x="3113029" y="774657"/>
                </a:lnTo>
                <a:lnTo>
                  <a:pt x="0" y="774657"/>
                </a:lnTo>
                <a:lnTo>
                  <a:pt x="0" y="0"/>
                </a:lnTo>
                <a:lnTo>
                  <a:pt x="3113029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76D74-9EEC-8329-2D74-EBCB02C61121}"/>
              </a:ext>
            </a:extLst>
          </p:cNvPr>
          <p:cNvSpPr/>
          <p:nvPr/>
        </p:nvSpPr>
        <p:spPr>
          <a:xfrm>
            <a:off x="0" y="4094189"/>
            <a:ext cx="543560" cy="2763943"/>
          </a:xfrm>
          <a:custGeom>
            <a:avLst/>
            <a:gdLst/>
            <a:ahLst/>
            <a:cxnLst/>
            <a:rect l="l" t="t" r="r" b="b"/>
            <a:pathLst>
              <a:path w="815340" h="4145915">
                <a:moveTo>
                  <a:pt x="0" y="4145716"/>
                </a:moveTo>
                <a:lnTo>
                  <a:pt x="0" y="0"/>
                </a:lnTo>
                <a:lnTo>
                  <a:pt x="815093" y="0"/>
                </a:lnTo>
                <a:lnTo>
                  <a:pt x="815093" y="4145716"/>
                </a:lnTo>
                <a:lnTo>
                  <a:pt x="0" y="4145716"/>
                </a:lnTo>
                <a:close/>
              </a:path>
            </a:pathLst>
          </a:custGeom>
          <a:solidFill>
            <a:srgbClr val="2541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B0746FCD-3CF5-3511-1DF1-E6EC20CD9B7D}"/>
              </a:ext>
            </a:extLst>
          </p:cNvPr>
          <p:cNvSpPr txBox="1"/>
          <p:nvPr/>
        </p:nvSpPr>
        <p:spPr>
          <a:xfrm>
            <a:off x="3363162" y="5256679"/>
            <a:ext cx="556704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75" dirty="0">
                <a:solidFill>
                  <a:srgbClr val="313131"/>
                </a:solidFill>
                <a:latin typeface="Arial"/>
                <a:cs typeface="Arial"/>
              </a:rPr>
              <a:t>Números</a:t>
            </a:r>
            <a:r>
              <a:rPr sz="1700" b="1" spc="-4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70" dirty="0">
                <a:solidFill>
                  <a:srgbClr val="313131"/>
                </a:solidFill>
                <a:latin typeface="Arial"/>
                <a:cs typeface="Arial"/>
              </a:rPr>
              <a:t>das</a:t>
            </a:r>
            <a:r>
              <a:rPr sz="1700" b="1" spc="-5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313131"/>
                </a:solidFill>
                <a:latin typeface="Arial"/>
                <a:cs typeface="Arial"/>
              </a:rPr>
              <a:t>estratégias</a:t>
            </a:r>
            <a:r>
              <a:rPr sz="1700" b="1" spc="-5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313131"/>
                </a:solidFill>
                <a:latin typeface="Arial"/>
                <a:cs typeface="Arial"/>
              </a:rPr>
              <a:t>da</a:t>
            </a:r>
            <a:r>
              <a:rPr sz="1700" b="1" spc="-9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313131"/>
                </a:solidFill>
                <a:latin typeface="Arial"/>
                <a:cs typeface="Arial"/>
              </a:rPr>
              <a:t>APS</a:t>
            </a:r>
            <a:r>
              <a:rPr sz="1700" b="1" spc="-9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313131"/>
                </a:solidFill>
                <a:latin typeface="Arial"/>
                <a:cs typeface="Arial"/>
              </a:rPr>
              <a:t>pagas</a:t>
            </a:r>
            <a:r>
              <a:rPr sz="1700" b="1" spc="-4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13131"/>
                </a:solidFill>
                <a:latin typeface="Arial"/>
                <a:cs typeface="Arial"/>
              </a:rPr>
              <a:t>na</a:t>
            </a:r>
            <a:r>
              <a:rPr sz="1700" b="1" spc="-3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700" b="1" spc="-55" dirty="0" err="1">
                <a:solidFill>
                  <a:srgbClr val="313131"/>
                </a:solidFill>
                <a:latin typeface="Arial"/>
                <a:cs typeface="Arial"/>
              </a:rPr>
              <a:t>parcela</a:t>
            </a:r>
            <a:r>
              <a:rPr sz="1700" b="1" spc="-6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lang="pt-BR" sz="1700" b="1" spc="-10" dirty="0">
                <a:solidFill>
                  <a:srgbClr val="313131"/>
                </a:solidFill>
                <a:latin typeface="Arial"/>
                <a:cs typeface="Arial"/>
              </a:rPr>
              <a:t>02</a:t>
            </a:r>
            <a:r>
              <a:rPr sz="1700" b="1" spc="-10" dirty="0">
                <a:solidFill>
                  <a:srgbClr val="313131"/>
                </a:solidFill>
                <a:latin typeface="Arial"/>
                <a:cs typeface="Arial"/>
              </a:rPr>
              <a:t>/2</a:t>
            </a:r>
            <a:r>
              <a:rPr lang="pt-BR" sz="1700" b="1" spc="-10" dirty="0">
                <a:solidFill>
                  <a:srgbClr val="313131"/>
                </a:solidFill>
                <a:latin typeface="Arial"/>
                <a:cs typeface="Arial"/>
              </a:rPr>
              <a:t>5</a:t>
            </a:r>
            <a:r>
              <a:rPr sz="1700" b="1" spc="-10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88" name="Imagem 87">
            <a:extLst>
              <a:ext uri="{FF2B5EF4-FFF2-40B4-BE49-F238E27FC236}">
                <a16:creationId xmlns:a16="http://schemas.microsoft.com/office/drawing/2014/main" id="{71BF7FEA-56AD-8DA2-C30E-A0675534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46" y="274030"/>
            <a:ext cx="1924308" cy="1924308"/>
          </a:xfrm>
          <a:prstGeom prst="rect">
            <a:avLst/>
          </a:prstGeom>
        </p:spPr>
      </p:pic>
      <p:sp>
        <p:nvSpPr>
          <p:cNvPr id="84" name="object 60">
            <a:extLst>
              <a:ext uri="{FF2B5EF4-FFF2-40B4-BE49-F238E27FC236}">
                <a16:creationId xmlns:a16="http://schemas.microsoft.com/office/drawing/2014/main" id="{BDB87D9A-B780-298A-4C76-BA3F58600A13}"/>
              </a:ext>
            </a:extLst>
          </p:cNvPr>
          <p:cNvSpPr/>
          <p:nvPr/>
        </p:nvSpPr>
        <p:spPr>
          <a:xfrm>
            <a:off x="8059789" y="3979288"/>
            <a:ext cx="989330" cy="879475"/>
          </a:xfrm>
          <a:custGeom>
            <a:avLst/>
            <a:gdLst/>
            <a:ahLst/>
            <a:cxnLst/>
            <a:rect l="l" t="t" r="r" b="b"/>
            <a:pathLst>
              <a:path w="989329" h="879475">
                <a:moveTo>
                  <a:pt x="932687" y="879348"/>
                </a:moveTo>
                <a:lnTo>
                  <a:pt x="57912" y="879348"/>
                </a:lnTo>
                <a:lnTo>
                  <a:pt x="35361" y="874799"/>
                </a:lnTo>
                <a:lnTo>
                  <a:pt x="16954" y="862393"/>
                </a:lnTo>
                <a:lnTo>
                  <a:pt x="4548" y="843986"/>
                </a:lnTo>
                <a:lnTo>
                  <a:pt x="0" y="821436"/>
                </a:lnTo>
                <a:lnTo>
                  <a:pt x="0" y="57912"/>
                </a:lnTo>
                <a:lnTo>
                  <a:pt x="4548" y="35361"/>
                </a:lnTo>
                <a:lnTo>
                  <a:pt x="16954" y="16954"/>
                </a:lnTo>
                <a:lnTo>
                  <a:pt x="35361" y="4548"/>
                </a:lnTo>
                <a:lnTo>
                  <a:pt x="57912" y="0"/>
                </a:lnTo>
                <a:lnTo>
                  <a:pt x="932687" y="0"/>
                </a:lnTo>
                <a:lnTo>
                  <a:pt x="954357" y="4548"/>
                </a:lnTo>
                <a:lnTo>
                  <a:pt x="972311" y="16954"/>
                </a:lnTo>
                <a:lnTo>
                  <a:pt x="984551" y="35361"/>
                </a:lnTo>
                <a:lnTo>
                  <a:pt x="989075" y="57912"/>
                </a:lnTo>
                <a:lnTo>
                  <a:pt x="989075" y="821436"/>
                </a:lnTo>
                <a:lnTo>
                  <a:pt x="984551" y="843986"/>
                </a:lnTo>
                <a:lnTo>
                  <a:pt x="972311" y="862393"/>
                </a:lnTo>
                <a:lnTo>
                  <a:pt x="954357" y="874799"/>
                </a:lnTo>
                <a:lnTo>
                  <a:pt x="932687" y="879348"/>
                </a:lnTo>
                <a:close/>
              </a:path>
            </a:pathLst>
          </a:custGeom>
          <a:solidFill>
            <a:srgbClr val="00CF0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object 6">
            <a:extLst>
              <a:ext uri="{FF2B5EF4-FFF2-40B4-BE49-F238E27FC236}">
                <a16:creationId xmlns:a16="http://schemas.microsoft.com/office/drawing/2014/main" id="{2C177E19-4B35-7AE8-35E2-FD522430B72F}"/>
              </a:ext>
            </a:extLst>
          </p:cNvPr>
          <p:cNvGrpSpPr/>
          <p:nvPr/>
        </p:nvGrpSpPr>
        <p:grpSpPr>
          <a:xfrm>
            <a:off x="1530330" y="2497366"/>
            <a:ext cx="1339850" cy="1190625"/>
            <a:chOff x="649224" y="3185159"/>
            <a:chExt cx="1339850" cy="1190625"/>
          </a:xfrm>
        </p:grpSpPr>
        <p:sp>
          <p:nvSpPr>
            <p:cNvPr id="90" name="object 7">
              <a:extLst>
                <a:ext uri="{FF2B5EF4-FFF2-40B4-BE49-F238E27FC236}">
                  <a16:creationId xmlns:a16="http://schemas.microsoft.com/office/drawing/2014/main" id="{4FF94F44-75ED-1736-6845-48D3D43D82D9}"/>
                </a:ext>
              </a:extLst>
            </p:cNvPr>
            <p:cNvSpPr/>
            <p:nvPr/>
          </p:nvSpPr>
          <p:spPr>
            <a:xfrm>
              <a:off x="649224" y="3185159"/>
              <a:ext cx="1339850" cy="1190625"/>
            </a:xfrm>
            <a:custGeom>
              <a:avLst/>
              <a:gdLst/>
              <a:ahLst/>
              <a:cxnLst/>
              <a:rect l="l" t="t" r="r" b="b"/>
              <a:pathLst>
                <a:path w="1339850" h="1190625">
                  <a:moveTo>
                    <a:pt x="1261871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1871" y="0"/>
                  </a:lnTo>
                  <a:lnTo>
                    <a:pt x="1292018" y="6143"/>
                  </a:lnTo>
                  <a:lnTo>
                    <a:pt x="1316735" y="22859"/>
                  </a:lnTo>
                  <a:lnTo>
                    <a:pt x="1333452" y="47577"/>
                  </a:lnTo>
                  <a:lnTo>
                    <a:pt x="1339595" y="77723"/>
                  </a:lnTo>
                  <a:lnTo>
                    <a:pt x="1339595" y="1114043"/>
                  </a:lnTo>
                  <a:lnTo>
                    <a:pt x="1333452" y="1143952"/>
                  </a:lnTo>
                  <a:lnTo>
                    <a:pt x="1316735" y="1168145"/>
                  </a:lnTo>
                  <a:lnTo>
                    <a:pt x="1292018" y="1184338"/>
                  </a:lnTo>
                  <a:lnTo>
                    <a:pt x="1261871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3" name="object 8">
              <a:extLst>
                <a:ext uri="{FF2B5EF4-FFF2-40B4-BE49-F238E27FC236}">
                  <a16:creationId xmlns:a16="http://schemas.microsoft.com/office/drawing/2014/main" id="{D0354917-552B-9C32-D3DF-F9550036175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0" y="3332988"/>
              <a:ext cx="388619" cy="344423"/>
            </a:xfrm>
            <a:prstGeom prst="rect">
              <a:avLst/>
            </a:prstGeom>
          </p:spPr>
        </p:pic>
      </p:grpSp>
      <p:sp>
        <p:nvSpPr>
          <p:cNvPr id="97" name="object 10">
            <a:extLst>
              <a:ext uri="{FF2B5EF4-FFF2-40B4-BE49-F238E27FC236}">
                <a16:creationId xmlns:a16="http://schemas.microsoft.com/office/drawing/2014/main" id="{55E18312-1BD1-249C-8D03-16D5783EDF5A}"/>
              </a:ext>
            </a:extLst>
          </p:cNvPr>
          <p:cNvSpPr/>
          <p:nvPr/>
        </p:nvSpPr>
        <p:spPr>
          <a:xfrm>
            <a:off x="2320251" y="2694128"/>
            <a:ext cx="375285" cy="156210"/>
          </a:xfrm>
          <a:custGeom>
            <a:avLst/>
            <a:gdLst/>
            <a:ahLst/>
            <a:cxnLst/>
            <a:rect l="l" t="t" r="r" b="b"/>
            <a:pathLst>
              <a:path w="375285" h="156210">
                <a:moveTo>
                  <a:pt x="60646" y="155917"/>
                </a:moveTo>
                <a:lnTo>
                  <a:pt x="21072" y="143956"/>
                </a:lnTo>
                <a:lnTo>
                  <a:pt x="0" y="106253"/>
                </a:lnTo>
                <a:lnTo>
                  <a:pt x="0" y="90514"/>
                </a:lnTo>
                <a:lnTo>
                  <a:pt x="20879" y="51098"/>
                </a:lnTo>
                <a:lnTo>
                  <a:pt x="60646" y="38822"/>
                </a:lnTo>
                <a:lnTo>
                  <a:pt x="67518" y="39120"/>
                </a:lnTo>
                <a:lnTo>
                  <a:pt x="110205" y="61835"/>
                </a:lnTo>
                <a:lnTo>
                  <a:pt x="111290" y="63584"/>
                </a:lnTo>
                <a:lnTo>
                  <a:pt x="53581" y="63584"/>
                </a:lnTo>
                <a:lnTo>
                  <a:pt x="48002" y="65717"/>
                </a:lnTo>
                <a:lnTo>
                  <a:pt x="38979" y="74251"/>
                </a:lnTo>
                <a:lnTo>
                  <a:pt x="36373" y="79917"/>
                </a:lnTo>
                <a:lnTo>
                  <a:pt x="35674" y="86982"/>
                </a:lnTo>
                <a:lnTo>
                  <a:pt x="120345" y="86982"/>
                </a:lnTo>
                <a:lnTo>
                  <a:pt x="120767" y="89290"/>
                </a:lnTo>
                <a:lnTo>
                  <a:pt x="120767" y="100622"/>
                </a:lnTo>
                <a:lnTo>
                  <a:pt x="120488" y="104294"/>
                </a:lnTo>
                <a:lnTo>
                  <a:pt x="119928" y="108072"/>
                </a:lnTo>
                <a:lnTo>
                  <a:pt x="36513" y="108072"/>
                </a:lnTo>
                <a:lnTo>
                  <a:pt x="37003" y="115276"/>
                </a:lnTo>
                <a:lnTo>
                  <a:pt x="39678" y="120942"/>
                </a:lnTo>
                <a:lnTo>
                  <a:pt x="49401" y="129196"/>
                </a:lnTo>
                <a:lnTo>
                  <a:pt x="55120" y="131260"/>
                </a:lnTo>
                <a:lnTo>
                  <a:pt x="111591" y="131260"/>
                </a:lnTo>
                <a:lnTo>
                  <a:pt x="110918" y="132388"/>
                </a:lnTo>
                <a:lnTo>
                  <a:pt x="78430" y="153871"/>
                </a:lnTo>
                <a:lnTo>
                  <a:pt x="69840" y="155406"/>
                </a:lnTo>
                <a:lnTo>
                  <a:pt x="60646" y="155917"/>
                </a:lnTo>
                <a:close/>
              </a:path>
              <a:path w="375285" h="156210">
                <a:moveTo>
                  <a:pt x="120345" y="86982"/>
                </a:moveTo>
                <a:lnTo>
                  <a:pt x="84673" y="86982"/>
                </a:lnTo>
                <a:lnTo>
                  <a:pt x="83974" y="79917"/>
                </a:lnTo>
                <a:lnTo>
                  <a:pt x="81368" y="74251"/>
                </a:lnTo>
                <a:lnTo>
                  <a:pt x="72345" y="65717"/>
                </a:lnTo>
                <a:lnTo>
                  <a:pt x="66801" y="63584"/>
                </a:lnTo>
                <a:lnTo>
                  <a:pt x="111290" y="63584"/>
                </a:lnTo>
                <a:lnTo>
                  <a:pt x="114035" y="68008"/>
                </a:lnTo>
                <a:lnTo>
                  <a:pt x="119421" y="81928"/>
                </a:lnTo>
                <a:lnTo>
                  <a:pt x="120345" y="86982"/>
                </a:lnTo>
                <a:close/>
              </a:path>
              <a:path w="375285" h="156210">
                <a:moveTo>
                  <a:pt x="111591" y="131260"/>
                </a:moveTo>
                <a:lnTo>
                  <a:pt x="66871" y="131260"/>
                </a:lnTo>
                <a:lnTo>
                  <a:pt x="71733" y="130001"/>
                </a:lnTo>
                <a:lnTo>
                  <a:pt x="80826" y="124964"/>
                </a:lnTo>
                <a:lnTo>
                  <a:pt x="83904" y="121712"/>
                </a:lnTo>
                <a:lnTo>
                  <a:pt x="85513" y="117725"/>
                </a:lnTo>
                <a:lnTo>
                  <a:pt x="114787" y="125909"/>
                </a:lnTo>
                <a:lnTo>
                  <a:pt x="111591" y="131260"/>
                </a:lnTo>
                <a:close/>
              </a:path>
              <a:path w="375285" h="156210">
                <a:moveTo>
                  <a:pt x="248057" y="123705"/>
                </a:moveTo>
                <a:lnTo>
                  <a:pt x="205910" y="123705"/>
                </a:lnTo>
                <a:lnTo>
                  <a:pt x="212136" y="119928"/>
                </a:lnTo>
                <a:lnTo>
                  <a:pt x="212136" y="111114"/>
                </a:lnTo>
                <a:lnTo>
                  <a:pt x="179119" y="92927"/>
                </a:lnTo>
                <a:lnTo>
                  <a:pt x="176846" y="92263"/>
                </a:lnTo>
                <a:lnTo>
                  <a:pt x="175097" y="91703"/>
                </a:lnTo>
                <a:lnTo>
                  <a:pt x="167822" y="89465"/>
                </a:lnTo>
                <a:lnTo>
                  <a:pt x="161719" y="87122"/>
                </a:lnTo>
                <a:lnTo>
                  <a:pt x="134072" y="55365"/>
                </a:lnTo>
                <a:lnTo>
                  <a:pt x="134072" y="41794"/>
                </a:lnTo>
                <a:lnTo>
                  <a:pt x="155949" y="8638"/>
                </a:lnTo>
                <a:lnTo>
                  <a:pt x="182722" y="0"/>
                </a:lnTo>
                <a:lnTo>
                  <a:pt x="190416" y="0"/>
                </a:lnTo>
                <a:lnTo>
                  <a:pt x="203847" y="1042"/>
                </a:lnTo>
                <a:lnTo>
                  <a:pt x="217487" y="4170"/>
                </a:lnTo>
                <a:lnTo>
                  <a:pt x="231337" y="9384"/>
                </a:lnTo>
                <a:lnTo>
                  <a:pt x="245397" y="16682"/>
                </a:lnTo>
                <a:lnTo>
                  <a:pt x="237657" y="31372"/>
                </a:lnTo>
                <a:lnTo>
                  <a:pt x="176706" y="31372"/>
                </a:lnTo>
                <a:lnTo>
                  <a:pt x="170376" y="35569"/>
                </a:lnTo>
                <a:lnTo>
                  <a:pt x="170376" y="46341"/>
                </a:lnTo>
                <a:lnTo>
                  <a:pt x="170918" y="48370"/>
                </a:lnTo>
                <a:lnTo>
                  <a:pt x="208848" y="64493"/>
                </a:lnTo>
                <a:lnTo>
                  <a:pt x="214269" y="66224"/>
                </a:lnTo>
                <a:lnTo>
                  <a:pt x="246236" y="89587"/>
                </a:lnTo>
                <a:lnTo>
                  <a:pt x="249908" y="115626"/>
                </a:lnTo>
                <a:lnTo>
                  <a:pt x="248859" y="121659"/>
                </a:lnTo>
                <a:lnTo>
                  <a:pt x="248057" y="123705"/>
                </a:lnTo>
                <a:close/>
              </a:path>
              <a:path w="375285" h="156210">
                <a:moveTo>
                  <a:pt x="229973" y="45956"/>
                </a:moveTo>
                <a:lnTo>
                  <a:pt x="189367" y="31372"/>
                </a:lnTo>
                <a:lnTo>
                  <a:pt x="237657" y="31372"/>
                </a:lnTo>
                <a:lnTo>
                  <a:pt x="229973" y="45956"/>
                </a:lnTo>
                <a:close/>
              </a:path>
              <a:path w="375285" h="156210">
                <a:moveTo>
                  <a:pt x="198810" y="155497"/>
                </a:moveTo>
                <a:lnTo>
                  <a:pt x="192725" y="155497"/>
                </a:lnTo>
                <a:lnTo>
                  <a:pt x="184203" y="155183"/>
                </a:lnTo>
                <a:lnTo>
                  <a:pt x="142007" y="144480"/>
                </a:lnTo>
                <a:lnTo>
                  <a:pt x="127671" y="136611"/>
                </a:lnTo>
                <a:lnTo>
                  <a:pt x="143095" y="105868"/>
                </a:lnTo>
                <a:lnTo>
                  <a:pt x="143865" y="106778"/>
                </a:lnTo>
                <a:lnTo>
                  <a:pt x="145806" y="108142"/>
                </a:lnTo>
                <a:lnTo>
                  <a:pt x="182250" y="122936"/>
                </a:lnTo>
                <a:lnTo>
                  <a:pt x="188003" y="123705"/>
                </a:lnTo>
                <a:lnTo>
                  <a:pt x="248057" y="123705"/>
                </a:lnTo>
                <a:lnTo>
                  <a:pt x="244662" y="132362"/>
                </a:lnTo>
                <a:lnTo>
                  <a:pt x="204546" y="155008"/>
                </a:lnTo>
                <a:lnTo>
                  <a:pt x="198810" y="155497"/>
                </a:lnTo>
                <a:close/>
              </a:path>
              <a:path w="375285" h="156210">
                <a:moveTo>
                  <a:pt x="306857" y="153819"/>
                </a:moveTo>
                <a:lnTo>
                  <a:pt x="271602" y="153819"/>
                </a:lnTo>
                <a:lnTo>
                  <a:pt x="271602" y="1259"/>
                </a:lnTo>
                <a:lnTo>
                  <a:pt x="375163" y="1259"/>
                </a:lnTo>
                <a:lnTo>
                  <a:pt x="375163" y="32211"/>
                </a:lnTo>
                <a:lnTo>
                  <a:pt x="306857" y="32211"/>
                </a:lnTo>
                <a:lnTo>
                  <a:pt x="306857" y="65053"/>
                </a:lnTo>
                <a:lnTo>
                  <a:pt x="363201" y="65053"/>
                </a:lnTo>
                <a:lnTo>
                  <a:pt x="363201" y="93697"/>
                </a:lnTo>
                <a:lnTo>
                  <a:pt x="306857" y="93697"/>
                </a:lnTo>
                <a:lnTo>
                  <a:pt x="306857" y="15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11">
            <a:extLst>
              <a:ext uri="{FF2B5EF4-FFF2-40B4-BE49-F238E27FC236}">
                <a16:creationId xmlns:a16="http://schemas.microsoft.com/office/drawing/2014/main" id="{45D19162-41AC-B10C-D768-7761E22AA2C4}"/>
              </a:ext>
            </a:extLst>
          </p:cNvPr>
          <p:cNvGrpSpPr/>
          <p:nvPr/>
        </p:nvGrpSpPr>
        <p:grpSpPr>
          <a:xfrm>
            <a:off x="4763276" y="2497366"/>
            <a:ext cx="1339850" cy="1190625"/>
            <a:chOff x="2250947" y="3185159"/>
            <a:chExt cx="1339850" cy="1190625"/>
          </a:xfrm>
        </p:grpSpPr>
        <p:sp>
          <p:nvSpPr>
            <p:cNvPr id="103" name="object 12">
              <a:extLst>
                <a:ext uri="{FF2B5EF4-FFF2-40B4-BE49-F238E27FC236}">
                  <a16:creationId xmlns:a16="http://schemas.microsoft.com/office/drawing/2014/main" id="{23738FF2-B844-947F-B719-67949F7E92E5}"/>
                </a:ext>
              </a:extLst>
            </p:cNvPr>
            <p:cNvSpPr/>
            <p:nvPr/>
          </p:nvSpPr>
          <p:spPr>
            <a:xfrm>
              <a:off x="2250947" y="3185159"/>
              <a:ext cx="1339850" cy="1190625"/>
            </a:xfrm>
            <a:custGeom>
              <a:avLst/>
              <a:gdLst/>
              <a:ahLst/>
              <a:cxnLst/>
              <a:rect l="l" t="t" r="r" b="b"/>
              <a:pathLst>
                <a:path w="1339850" h="1190625">
                  <a:moveTo>
                    <a:pt x="1261871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1871" y="0"/>
                  </a:lnTo>
                  <a:lnTo>
                    <a:pt x="1292018" y="6143"/>
                  </a:lnTo>
                  <a:lnTo>
                    <a:pt x="1316735" y="22859"/>
                  </a:lnTo>
                  <a:lnTo>
                    <a:pt x="1333452" y="47577"/>
                  </a:lnTo>
                  <a:lnTo>
                    <a:pt x="1339595" y="77723"/>
                  </a:lnTo>
                  <a:lnTo>
                    <a:pt x="1339595" y="1114043"/>
                  </a:lnTo>
                  <a:lnTo>
                    <a:pt x="1333452" y="1143952"/>
                  </a:lnTo>
                  <a:lnTo>
                    <a:pt x="1316735" y="1168145"/>
                  </a:lnTo>
                  <a:lnTo>
                    <a:pt x="1292018" y="1184338"/>
                  </a:lnTo>
                  <a:lnTo>
                    <a:pt x="1261871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4" name="object 13">
              <a:extLst>
                <a:ext uri="{FF2B5EF4-FFF2-40B4-BE49-F238E27FC236}">
                  <a16:creationId xmlns:a16="http://schemas.microsoft.com/office/drawing/2014/main" id="{A712A22C-2DDA-0EC9-43BD-50BC745312F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1" y="3332988"/>
              <a:ext cx="294131" cy="342900"/>
            </a:xfrm>
            <a:prstGeom prst="rect">
              <a:avLst/>
            </a:prstGeom>
          </p:spPr>
        </p:pic>
      </p:grpSp>
      <p:grpSp>
        <p:nvGrpSpPr>
          <p:cNvPr id="105" name="object 15">
            <a:extLst>
              <a:ext uri="{FF2B5EF4-FFF2-40B4-BE49-F238E27FC236}">
                <a16:creationId xmlns:a16="http://schemas.microsoft.com/office/drawing/2014/main" id="{F888C654-9A10-250C-6139-C418AAE8E264}"/>
              </a:ext>
            </a:extLst>
          </p:cNvPr>
          <p:cNvGrpSpPr/>
          <p:nvPr/>
        </p:nvGrpSpPr>
        <p:grpSpPr>
          <a:xfrm>
            <a:off x="6337670" y="2497366"/>
            <a:ext cx="1341120" cy="1190625"/>
            <a:chOff x="3848100" y="3185159"/>
            <a:chExt cx="1341120" cy="1190625"/>
          </a:xfrm>
        </p:grpSpPr>
        <p:sp>
          <p:nvSpPr>
            <p:cNvPr id="106" name="object 16">
              <a:extLst>
                <a:ext uri="{FF2B5EF4-FFF2-40B4-BE49-F238E27FC236}">
                  <a16:creationId xmlns:a16="http://schemas.microsoft.com/office/drawing/2014/main" id="{6F31A8E4-FBB5-91E7-4FDB-C4795C1FA205}"/>
                </a:ext>
              </a:extLst>
            </p:cNvPr>
            <p:cNvSpPr/>
            <p:nvPr/>
          </p:nvSpPr>
          <p:spPr>
            <a:xfrm>
              <a:off x="3848100" y="3185159"/>
              <a:ext cx="1341120" cy="1190625"/>
            </a:xfrm>
            <a:custGeom>
              <a:avLst/>
              <a:gdLst/>
              <a:ahLst/>
              <a:cxnLst/>
              <a:rect l="l" t="t" r="r" b="b"/>
              <a:pathLst>
                <a:path w="1341120" h="1190625">
                  <a:moveTo>
                    <a:pt x="1263395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3395" y="0"/>
                  </a:lnTo>
                  <a:lnTo>
                    <a:pt x="1293542" y="6143"/>
                  </a:lnTo>
                  <a:lnTo>
                    <a:pt x="1318259" y="22859"/>
                  </a:lnTo>
                  <a:lnTo>
                    <a:pt x="1334976" y="47577"/>
                  </a:lnTo>
                  <a:lnTo>
                    <a:pt x="1341119" y="77723"/>
                  </a:lnTo>
                  <a:lnTo>
                    <a:pt x="1341119" y="1114043"/>
                  </a:lnTo>
                  <a:lnTo>
                    <a:pt x="1334976" y="1143952"/>
                  </a:lnTo>
                  <a:lnTo>
                    <a:pt x="1318259" y="1168145"/>
                  </a:lnTo>
                  <a:lnTo>
                    <a:pt x="1293542" y="1184338"/>
                  </a:lnTo>
                  <a:lnTo>
                    <a:pt x="1263395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7">
              <a:extLst>
                <a:ext uri="{FF2B5EF4-FFF2-40B4-BE49-F238E27FC236}">
                  <a16:creationId xmlns:a16="http://schemas.microsoft.com/office/drawing/2014/main" id="{76DDB1F4-9D37-4B13-5518-16CD70D65E5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1063" y="3332988"/>
              <a:ext cx="384047" cy="344423"/>
            </a:xfrm>
            <a:prstGeom prst="rect">
              <a:avLst/>
            </a:prstGeom>
          </p:spPr>
        </p:pic>
      </p:grpSp>
      <p:grpSp>
        <p:nvGrpSpPr>
          <p:cNvPr id="108" name="object 19">
            <a:extLst>
              <a:ext uri="{FF2B5EF4-FFF2-40B4-BE49-F238E27FC236}">
                <a16:creationId xmlns:a16="http://schemas.microsoft.com/office/drawing/2014/main" id="{FA3E43B5-EA09-0F55-A50B-C9B340D18176}"/>
              </a:ext>
            </a:extLst>
          </p:cNvPr>
          <p:cNvGrpSpPr/>
          <p:nvPr/>
        </p:nvGrpSpPr>
        <p:grpSpPr>
          <a:xfrm>
            <a:off x="7939393" y="2497366"/>
            <a:ext cx="1341120" cy="1190625"/>
            <a:chOff x="5449823" y="3185159"/>
            <a:chExt cx="1341120" cy="1190625"/>
          </a:xfrm>
        </p:grpSpPr>
        <p:sp>
          <p:nvSpPr>
            <p:cNvPr id="111" name="object 20">
              <a:extLst>
                <a:ext uri="{FF2B5EF4-FFF2-40B4-BE49-F238E27FC236}">
                  <a16:creationId xmlns:a16="http://schemas.microsoft.com/office/drawing/2014/main" id="{9A799702-37F7-AC0A-6F0B-C5C7FFA30F55}"/>
                </a:ext>
              </a:extLst>
            </p:cNvPr>
            <p:cNvSpPr/>
            <p:nvPr/>
          </p:nvSpPr>
          <p:spPr>
            <a:xfrm>
              <a:off x="5449823" y="3185159"/>
              <a:ext cx="1341120" cy="1190625"/>
            </a:xfrm>
            <a:custGeom>
              <a:avLst/>
              <a:gdLst/>
              <a:ahLst/>
              <a:cxnLst/>
              <a:rect l="l" t="t" r="r" b="b"/>
              <a:pathLst>
                <a:path w="1341120" h="1190625">
                  <a:moveTo>
                    <a:pt x="1263395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3395" y="0"/>
                  </a:lnTo>
                  <a:lnTo>
                    <a:pt x="1293542" y="6143"/>
                  </a:lnTo>
                  <a:lnTo>
                    <a:pt x="1318259" y="22859"/>
                  </a:lnTo>
                  <a:lnTo>
                    <a:pt x="1334976" y="47577"/>
                  </a:lnTo>
                  <a:lnTo>
                    <a:pt x="1341119" y="77723"/>
                  </a:lnTo>
                  <a:lnTo>
                    <a:pt x="1341119" y="1114043"/>
                  </a:lnTo>
                  <a:lnTo>
                    <a:pt x="1334976" y="1143952"/>
                  </a:lnTo>
                  <a:lnTo>
                    <a:pt x="1318259" y="1168145"/>
                  </a:lnTo>
                  <a:lnTo>
                    <a:pt x="1293542" y="1184338"/>
                  </a:lnTo>
                  <a:lnTo>
                    <a:pt x="1263395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21">
              <a:extLst>
                <a:ext uri="{FF2B5EF4-FFF2-40B4-BE49-F238E27FC236}">
                  <a16:creationId xmlns:a16="http://schemas.microsoft.com/office/drawing/2014/main" id="{D4BD43B7-E5D1-5AD9-3DE1-3064D5A77E2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0219" y="3331464"/>
              <a:ext cx="284987" cy="347471"/>
            </a:xfrm>
            <a:prstGeom prst="rect">
              <a:avLst/>
            </a:prstGeom>
          </p:spPr>
        </p:pic>
      </p:grpSp>
      <p:grpSp>
        <p:nvGrpSpPr>
          <p:cNvPr id="121" name="object 23">
            <a:extLst>
              <a:ext uri="{FF2B5EF4-FFF2-40B4-BE49-F238E27FC236}">
                <a16:creationId xmlns:a16="http://schemas.microsoft.com/office/drawing/2014/main" id="{E2EA6E19-A3EC-6C5B-E1F3-C8E54914E3EF}"/>
              </a:ext>
            </a:extLst>
          </p:cNvPr>
          <p:cNvGrpSpPr/>
          <p:nvPr/>
        </p:nvGrpSpPr>
        <p:grpSpPr>
          <a:xfrm>
            <a:off x="9580214" y="2483886"/>
            <a:ext cx="1339850" cy="1190625"/>
            <a:chOff x="8650223" y="3157728"/>
            <a:chExt cx="1339850" cy="1190625"/>
          </a:xfrm>
        </p:grpSpPr>
        <p:sp>
          <p:nvSpPr>
            <p:cNvPr id="122" name="object 24">
              <a:extLst>
                <a:ext uri="{FF2B5EF4-FFF2-40B4-BE49-F238E27FC236}">
                  <a16:creationId xmlns:a16="http://schemas.microsoft.com/office/drawing/2014/main" id="{14157BE6-05ED-9072-5D59-5C9B18DF3791}"/>
                </a:ext>
              </a:extLst>
            </p:cNvPr>
            <p:cNvSpPr/>
            <p:nvPr/>
          </p:nvSpPr>
          <p:spPr>
            <a:xfrm>
              <a:off x="8650223" y="3157728"/>
              <a:ext cx="1339850" cy="1190625"/>
            </a:xfrm>
            <a:custGeom>
              <a:avLst/>
              <a:gdLst/>
              <a:ahLst/>
              <a:cxnLst/>
              <a:rect l="l" t="t" r="r" b="b"/>
              <a:pathLst>
                <a:path w="1339850" h="1190625">
                  <a:moveTo>
                    <a:pt x="1261871" y="1190243"/>
                  </a:moveTo>
                  <a:lnTo>
                    <a:pt x="77723" y="1190243"/>
                  </a:lnTo>
                  <a:lnTo>
                    <a:pt x="47577" y="1184100"/>
                  </a:lnTo>
                  <a:lnTo>
                    <a:pt x="22859" y="1167383"/>
                  </a:lnTo>
                  <a:lnTo>
                    <a:pt x="6143" y="1142666"/>
                  </a:lnTo>
                  <a:lnTo>
                    <a:pt x="0" y="1112519"/>
                  </a:lnTo>
                  <a:lnTo>
                    <a:pt x="0" y="76200"/>
                  </a:lnTo>
                  <a:lnTo>
                    <a:pt x="6143" y="46291"/>
                  </a:lnTo>
                  <a:lnTo>
                    <a:pt x="22859" y="22097"/>
                  </a:lnTo>
                  <a:lnTo>
                    <a:pt x="47577" y="5905"/>
                  </a:lnTo>
                  <a:lnTo>
                    <a:pt x="77723" y="0"/>
                  </a:lnTo>
                  <a:lnTo>
                    <a:pt x="1261871" y="0"/>
                  </a:lnTo>
                  <a:lnTo>
                    <a:pt x="1292018" y="5905"/>
                  </a:lnTo>
                  <a:lnTo>
                    <a:pt x="1316735" y="22097"/>
                  </a:lnTo>
                  <a:lnTo>
                    <a:pt x="1333452" y="46291"/>
                  </a:lnTo>
                  <a:lnTo>
                    <a:pt x="1339595" y="76200"/>
                  </a:lnTo>
                  <a:lnTo>
                    <a:pt x="1339595" y="1112519"/>
                  </a:lnTo>
                  <a:lnTo>
                    <a:pt x="1333452" y="1142666"/>
                  </a:lnTo>
                  <a:lnTo>
                    <a:pt x="1316735" y="1167383"/>
                  </a:lnTo>
                  <a:lnTo>
                    <a:pt x="1292018" y="1184100"/>
                  </a:lnTo>
                  <a:lnTo>
                    <a:pt x="1261871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25">
              <a:extLst>
                <a:ext uri="{FF2B5EF4-FFF2-40B4-BE49-F238E27FC236}">
                  <a16:creationId xmlns:a16="http://schemas.microsoft.com/office/drawing/2014/main" id="{7D8A4401-E697-0221-4EC5-2C6F480200A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67571" y="3304032"/>
              <a:ext cx="344424" cy="344424"/>
            </a:xfrm>
            <a:prstGeom prst="rect">
              <a:avLst/>
            </a:prstGeom>
          </p:spPr>
        </p:pic>
      </p:grpSp>
      <p:grpSp>
        <p:nvGrpSpPr>
          <p:cNvPr id="130" name="object 39">
            <a:extLst>
              <a:ext uri="{FF2B5EF4-FFF2-40B4-BE49-F238E27FC236}">
                <a16:creationId xmlns:a16="http://schemas.microsoft.com/office/drawing/2014/main" id="{D9BB8FFF-7918-6132-532B-E8C5897EE943}"/>
              </a:ext>
            </a:extLst>
          </p:cNvPr>
          <p:cNvGrpSpPr/>
          <p:nvPr/>
        </p:nvGrpSpPr>
        <p:grpSpPr>
          <a:xfrm>
            <a:off x="5658473" y="3986243"/>
            <a:ext cx="988060" cy="879475"/>
            <a:chOff x="5468112" y="4732020"/>
            <a:chExt cx="988060" cy="879475"/>
          </a:xfrm>
        </p:grpSpPr>
        <p:sp>
          <p:nvSpPr>
            <p:cNvPr id="131" name="object 40">
              <a:extLst>
                <a:ext uri="{FF2B5EF4-FFF2-40B4-BE49-F238E27FC236}">
                  <a16:creationId xmlns:a16="http://schemas.microsoft.com/office/drawing/2014/main" id="{D878AB7F-9E9A-253B-A0B9-39E4C93BD999}"/>
                </a:ext>
              </a:extLst>
            </p:cNvPr>
            <p:cNvSpPr/>
            <p:nvPr/>
          </p:nvSpPr>
          <p:spPr>
            <a:xfrm>
              <a:off x="5468112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60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718" y="874799"/>
                  </a:lnTo>
                  <a:lnTo>
                    <a:pt x="16764" y="862393"/>
                  </a:lnTo>
                  <a:lnTo>
                    <a:pt x="4524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524" y="35361"/>
                  </a:lnTo>
                  <a:lnTo>
                    <a:pt x="16764" y="16954"/>
                  </a:lnTo>
                  <a:lnTo>
                    <a:pt x="34718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2833" y="4548"/>
                  </a:lnTo>
                  <a:lnTo>
                    <a:pt x="970788" y="16954"/>
                  </a:lnTo>
                  <a:lnTo>
                    <a:pt x="983027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027" y="843986"/>
                  </a:lnTo>
                  <a:lnTo>
                    <a:pt x="970788" y="862393"/>
                  </a:lnTo>
                  <a:lnTo>
                    <a:pt x="952833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41">
              <a:extLst>
                <a:ext uri="{FF2B5EF4-FFF2-40B4-BE49-F238E27FC236}">
                  <a16:creationId xmlns:a16="http://schemas.microsoft.com/office/drawing/2014/main" id="{5C7C9375-D1E3-DC6A-B001-D77EE029D8D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45836" y="4847844"/>
              <a:ext cx="259080" cy="254507"/>
            </a:xfrm>
            <a:prstGeom prst="rect">
              <a:avLst/>
            </a:prstGeom>
          </p:spPr>
        </p:pic>
      </p:grpSp>
      <p:grpSp>
        <p:nvGrpSpPr>
          <p:cNvPr id="133" name="object 43">
            <a:extLst>
              <a:ext uri="{FF2B5EF4-FFF2-40B4-BE49-F238E27FC236}">
                <a16:creationId xmlns:a16="http://schemas.microsoft.com/office/drawing/2014/main" id="{D0E43776-BE6F-6BA5-0DBD-572CEEB1A864}"/>
              </a:ext>
            </a:extLst>
          </p:cNvPr>
          <p:cNvGrpSpPr/>
          <p:nvPr/>
        </p:nvGrpSpPr>
        <p:grpSpPr>
          <a:xfrm>
            <a:off x="3286619" y="3986243"/>
            <a:ext cx="988060" cy="879475"/>
            <a:chOff x="3096767" y="4732020"/>
            <a:chExt cx="988060" cy="879475"/>
          </a:xfrm>
        </p:grpSpPr>
        <p:sp>
          <p:nvSpPr>
            <p:cNvPr id="134" name="object 44">
              <a:extLst>
                <a:ext uri="{FF2B5EF4-FFF2-40B4-BE49-F238E27FC236}">
                  <a16:creationId xmlns:a16="http://schemas.microsoft.com/office/drawing/2014/main" id="{64735C5E-0A5D-43FB-42AB-9F77EBEDFC82}"/>
                </a:ext>
              </a:extLst>
            </p:cNvPr>
            <p:cNvSpPr/>
            <p:nvPr/>
          </p:nvSpPr>
          <p:spPr>
            <a:xfrm>
              <a:off x="3096767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60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718" y="874799"/>
                  </a:lnTo>
                  <a:lnTo>
                    <a:pt x="16764" y="862393"/>
                  </a:lnTo>
                  <a:lnTo>
                    <a:pt x="4524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524" y="35361"/>
                  </a:lnTo>
                  <a:lnTo>
                    <a:pt x="16764" y="16954"/>
                  </a:lnTo>
                  <a:lnTo>
                    <a:pt x="34718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3476" y="4548"/>
                  </a:lnTo>
                  <a:lnTo>
                    <a:pt x="971359" y="16954"/>
                  </a:lnTo>
                  <a:lnTo>
                    <a:pt x="983241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241" y="843986"/>
                  </a:lnTo>
                  <a:lnTo>
                    <a:pt x="971359" y="862393"/>
                  </a:lnTo>
                  <a:lnTo>
                    <a:pt x="953476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45">
              <a:extLst>
                <a:ext uri="{FF2B5EF4-FFF2-40B4-BE49-F238E27FC236}">
                  <a16:creationId xmlns:a16="http://schemas.microsoft.com/office/drawing/2014/main" id="{C8DD2136-978C-D726-AB16-27C554283D1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79064" y="4847844"/>
              <a:ext cx="320039" cy="254507"/>
            </a:xfrm>
            <a:prstGeom prst="rect">
              <a:avLst/>
            </a:prstGeom>
          </p:spPr>
        </p:pic>
      </p:grpSp>
      <p:grpSp>
        <p:nvGrpSpPr>
          <p:cNvPr id="136" name="object 47">
            <a:extLst>
              <a:ext uri="{FF2B5EF4-FFF2-40B4-BE49-F238E27FC236}">
                <a16:creationId xmlns:a16="http://schemas.microsoft.com/office/drawing/2014/main" id="{C1920B62-70A3-651F-1917-EDC8A16F0136}"/>
              </a:ext>
            </a:extLst>
          </p:cNvPr>
          <p:cNvGrpSpPr/>
          <p:nvPr/>
        </p:nvGrpSpPr>
        <p:grpSpPr>
          <a:xfrm>
            <a:off x="2051240" y="3999647"/>
            <a:ext cx="988060" cy="879475"/>
            <a:chOff x="728472" y="4732020"/>
            <a:chExt cx="988060" cy="879475"/>
          </a:xfrm>
        </p:grpSpPr>
        <p:sp>
          <p:nvSpPr>
            <p:cNvPr id="137" name="object 48">
              <a:extLst>
                <a:ext uri="{FF2B5EF4-FFF2-40B4-BE49-F238E27FC236}">
                  <a16:creationId xmlns:a16="http://schemas.microsoft.com/office/drawing/2014/main" id="{EB7C6D59-0AE0-D1C3-1F12-21216028240F}"/>
                </a:ext>
              </a:extLst>
            </p:cNvPr>
            <p:cNvSpPr/>
            <p:nvPr/>
          </p:nvSpPr>
          <p:spPr>
            <a:xfrm>
              <a:off x="728472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60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075" y="874799"/>
                  </a:lnTo>
                  <a:lnTo>
                    <a:pt x="16192" y="862393"/>
                  </a:lnTo>
                  <a:lnTo>
                    <a:pt x="4310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310" y="35361"/>
                  </a:lnTo>
                  <a:lnTo>
                    <a:pt x="16192" y="16954"/>
                  </a:lnTo>
                  <a:lnTo>
                    <a:pt x="34075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2833" y="4548"/>
                  </a:lnTo>
                  <a:lnTo>
                    <a:pt x="970788" y="16954"/>
                  </a:lnTo>
                  <a:lnTo>
                    <a:pt x="983027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027" y="843986"/>
                  </a:lnTo>
                  <a:lnTo>
                    <a:pt x="970788" y="862393"/>
                  </a:lnTo>
                  <a:lnTo>
                    <a:pt x="952833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49">
              <a:extLst>
                <a:ext uri="{FF2B5EF4-FFF2-40B4-BE49-F238E27FC236}">
                  <a16:creationId xmlns:a16="http://schemas.microsoft.com/office/drawing/2014/main" id="{08317326-2930-855C-4E80-D6FDA61A01D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527" y="4824984"/>
              <a:ext cx="272795" cy="300227"/>
            </a:xfrm>
            <a:prstGeom prst="rect">
              <a:avLst/>
            </a:prstGeom>
          </p:spPr>
        </p:pic>
      </p:grpSp>
      <p:grpSp>
        <p:nvGrpSpPr>
          <p:cNvPr id="139" name="object 51">
            <a:extLst>
              <a:ext uri="{FF2B5EF4-FFF2-40B4-BE49-F238E27FC236}">
                <a16:creationId xmlns:a16="http://schemas.microsoft.com/office/drawing/2014/main" id="{8D87E46D-2CE0-F3D2-0440-0678E0B679A6}"/>
              </a:ext>
            </a:extLst>
          </p:cNvPr>
          <p:cNvGrpSpPr/>
          <p:nvPr/>
        </p:nvGrpSpPr>
        <p:grpSpPr>
          <a:xfrm>
            <a:off x="6844144" y="3986243"/>
            <a:ext cx="988060" cy="879475"/>
            <a:chOff x="6653783" y="4732020"/>
            <a:chExt cx="988060" cy="879475"/>
          </a:xfrm>
        </p:grpSpPr>
        <p:sp>
          <p:nvSpPr>
            <p:cNvPr id="140" name="object 52">
              <a:extLst>
                <a:ext uri="{FF2B5EF4-FFF2-40B4-BE49-F238E27FC236}">
                  <a16:creationId xmlns:a16="http://schemas.microsoft.com/office/drawing/2014/main" id="{FC46F7F3-ED6A-CC88-9D7B-7A320127D7EB}"/>
                </a:ext>
              </a:extLst>
            </p:cNvPr>
            <p:cNvSpPr/>
            <p:nvPr/>
          </p:nvSpPr>
          <p:spPr>
            <a:xfrm>
              <a:off x="6653783" y="4732020"/>
              <a:ext cx="988060" cy="879475"/>
            </a:xfrm>
            <a:custGeom>
              <a:avLst/>
              <a:gdLst/>
              <a:ahLst/>
              <a:cxnLst/>
              <a:rect l="l" t="t" r="r" b="b"/>
              <a:pathLst>
                <a:path w="988059" h="879475">
                  <a:moveTo>
                    <a:pt x="931164" y="879348"/>
                  </a:moveTo>
                  <a:lnTo>
                    <a:pt x="56388" y="879348"/>
                  </a:lnTo>
                  <a:lnTo>
                    <a:pt x="34075" y="874799"/>
                  </a:lnTo>
                  <a:lnTo>
                    <a:pt x="16192" y="862393"/>
                  </a:lnTo>
                  <a:lnTo>
                    <a:pt x="4310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310" y="35361"/>
                  </a:lnTo>
                  <a:lnTo>
                    <a:pt x="16192" y="16954"/>
                  </a:lnTo>
                  <a:lnTo>
                    <a:pt x="34075" y="4548"/>
                  </a:lnTo>
                  <a:lnTo>
                    <a:pt x="56388" y="0"/>
                  </a:lnTo>
                  <a:lnTo>
                    <a:pt x="931164" y="0"/>
                  </a:lnTo>
                  <a:lnTo>
                    <a:pt x="952833" y="4548"/>
                  </a:lnTo>
                  <a:lnTo>
                    <a:pt x="970788" y="16954"/>
                  </a:lnTo>
                  <a:lnTo>
                    <a:pt x="983027" y="35361"/>
                  </a:lnTo>
                  <a:lnTo>
                    <a:pt x="987552" y="57912"/>
                  </a:lnTo>
                  <a:lnTo>
                    <a:pt x="987552" y="821436"/>
                  </a:lnTo>
                  <a:lnTo>
                    <a:pt x="983027" y="843986"/>
                  </a:lnTo>
                  <a:lnTo>
                    <a:pt x="970788" y="862393"/>
                  </a:lnTo>
                  <a:lnTo>
                    <a:pt x="952833" y="874799"/>
                  </a:lnTo>
                  <a:lnTo>
                    <a:pt x="931164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53">
              <a:extLst>
                <a:ext uri="{FF2B5EF4-FFF2-40B4-BE49-F238E27FC236}">
                  <a16:creationId xmlns:a16="http://schemas.microsoft.com/office/drawing/2014/main" id="{71F2F9C1-7950-75DF-129F-10029E2C511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0651" y="4849368"/>
              <a:ext cx="288035" cy="251460"/>
            </a:xfrm>
            <a:prstGeom prst="rect">
              <a:avLst/>
            </a:prstGeom>
          </p:spPr>
        </p:pic>
      </p:grpSp>
      <p:grpSp>
        <p:nvGrpSpPr>
          <p:cNvPr id="142" name="object 55">
            <a:extLst>
              <a:ext uri="{FF2B5EF4-FFF2-40B4-BE49-F238E27FC236}">
                <a16:creationId xmlns:a16="http://schemas.microsoft.com/office/drawing/2014/main" id="{637B363C-828D-CAE6-75FB-C8F7272A60DB}"/>
              </a:ext>
            </a:extLst>
          </p:cNvPr>
          <p:cNvGrpSpPr/>
          <p:nvPr/>
        </p:nvGrpSpPr>
        <p:grpSpPr>
          <a:xfrm>
            <a:off x="4447921" y="3986370"/>
            <a:ext cx="987552" cy="879348"/>
            <a:chOff x="4203736" y="4666151"/>
            <a:chExt cx="987552" cy="879348"/>
          </a:xfrm>
        </p:grpSpPr>
        <p:pic>
          <p:nvPicPr>
            <p:cNvPr id="143" name="object 56">
              <a:extLst>
                <a:ext uri="{FF2B5EF4-FFF2-40B4-BE49-F238E27FC236}">
                  <a16:creationId xmlns:a16="http://schemas.microsoft.com/office/drawing/2014/main" id="{875E614E-2FBB-9B46-EF26-422C5A5E99A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03736" y="4666151"/>
              <a:ext cx="987552" cy="879348"/>
            </a:xfrm>
            <a:prstGeom prst="rect">
              <a:avLst/>
            </a:prstGeom>
          </p:spPr>
        </p:pic>
        <p:pic>
          <p:nvPicPr>
            <p:cNvPr id="144" name="object 57">
              <a:extLst>
                <a:ext uri="{FF2B5EF4-FFF2-40B4-BE49-F238E27FC236}">
                  <a16:creationId xmlns:a16="http://schemas.microsoft.com/office/drawing/2014/main" id="{54174DED-0B7D-A8AC-59FE-3D0123FCCAB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77298" y="4798662"/>
              <a:ext cx="202691" cy="254507"/>
            </a:xfrm>
            <a:prstGeom prst="rect">
              <a:avLst/>
            </a:prstGeom>
          </p:spPr>
        </p:pic>
      </p:grpSp>
      <p:grpSp>
        <p:nvGrpSpPr>
          <p:cNvPr id="145" name="object 59">
            <a:extLst>
              <a:ext uri="{FF2B5EF4-FFF2-40B4-BE49-F238E27FC236}">
                <a16:creationId xmlns:a16="http://schemas.microsoft.com/office/drawing/2014/main" id="{9B21FD8E-DFDD-4395-3676-D72B5EDEA58E}"/>
              </a:ext>
            </a:extLst>
          </p:cNvPr>
          <p:cNvGrpSpPr/>
          <p:nvPr/>
        </p:nvGrpSpPr>
        <p:grpSpPr>
          <a:xfrm>
            <a:off x="9213965" y="3986243"/>
            <a:ext cx="989330" cy="879475"/>
            <a:chOff x="9023604" y="4732020"/>
            <a:chExt cx="989330" cy="879475"/>
          </a:xfrm>
        </p:grpSpPr>
        <p:sp>
          <p:nvSpPr>
            <p:cNvPr id="146" name="object 60">
              <a:extLst>
                <a:ext uri="{FF2B5EF4-FFF2-40B4-BE49-F238E27FC236}">
                  <a16:creationId xmlns:a16="http://schemas.microsoft.com/office/drawing/2014/main" id="{BDB87D9A-B780-298A-4C76-BA3F58600A13}"/>
                </a:ext>
              </a:extLst>
            </p:cNvPr>
            <p:cNvSpPr/>
            <p:nvPr/>
          </p:nvSpPr>
          <p:spPr>
            <a:xfrm>
              <a:off x="9023604" y="4732020"/>
              <a:ext cx="989330" cy="879475"/>
            </a:xfrm>
            <a:custGeom>
              <a:avLst/>
              <a:gdLst/>
              <a:ahLst/>
              <a:cxnLst/>
              <a:rect l="l" t="t" r="r" b="b"/>
              <a:pathLst>
                <a:path w="989329" h="879475">
                  <a:moveTo>
                    <a:pt x="932687" y="879348"/>
                  </a:moveTo>
                  <a:lnTo>
                    <a:pt x="57912" y="879348"/>
                  </a:lnTo>
                  <a:lnTo>
                    <a:pt x="35361" y="874799"/>
                  </a:lnTo>
                  <a:lnTo>
                    <a:pt x="16954" y="862393"/>
                  </a:lnTo>
                  <a:lnTo>
                    <a:pt x="4548" y="843986"/>
                  </a:lnTo>
                  <a:lnTo>
                    <a:pt x="0" y="821436"/>
                  </a:lnTo>
                  <a:lnTo>
                    <a:pt x="0" y="57912"/>
                  </a:lnTo>
                  <a:lnTo>
                    <a:pt x="4548" y="35361"/>
                  </a:lnTo>
                  <a:lnTo>
                    <a:pt x="16954" y="16954"/>
                  </a:lnTo>
                  <a:lnTo>
                    <a:pt x="35361" y="4548"/>
                  </a:lnTo>
                  <a:lnTo>
                    <a:pt x="57912" y="0"/>
                  </a:lnTo>
                  <a:lnTo>
                    <a:pt x="932687" y="0"/>
                  </a:lnTo>
                  <a:lnTo>
                    <a:pt x="954357" y="4548"/>
                  </a:lnTo>
                  <a:lnTo>
                    <a:pt x="972311" y="16954"/>
                  </a:lnTo>
                  <a:lnTo>
                    <a:pt x="984551" y="35361"/>
                  </a:lnTo>
                  <a:lnTo>
                    <a:pt x="989075" y="57912"/>
                  </a:lnTo>
                  <a:lnTo>
                    <a:pt x="989075" y="821436"/>
                  </a:lnTo>
                  <a:lnTo>
                    <a:pt x="984551" y="843986"/>
                  </a:lnTo>
                  <a:lnTo>
                    <a:pt x="972311" y="862393"/>
                  </a:lnTo>
                  <a:lnTo>
                    <a:pt x="954357" y="874799"/>
                  </a:lnTo>
                  <a:lnTo>
                    <a:pt x="932687" y="879348"/>
                  </a:lnTo>
                  <a:close/>
                </a:path>
              </a:pathLst>
            </a:custGeom>
            <a:solidFill>
              <a:srgbClr val="00C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61">
              <a:extLst>
                <a:ext uri="{FF2B5EF4-FFF2-40B4-BE49-F238E27FC236}">
                  <a16:creationId xmlns:a16="http://schemas.microsoft.com/office/drawing/2014/main" id="{FDA442BB-FAA3-C77F-8E4F-CB164D7A794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04376" y="4841748"/>
              <a:ext cx="224027" cy="252983"/>
            </a:xfrm>
            <a:prstGeom prst="rect">
              <a:avLst/>
            </a:prstGeom>
          </p:spPr>
        </p:pic>
      </p:grp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3F3AA893-6619-50B0-1001-2D2B32160189}"/>
              </a:ext>
            </a:extLst>
          </p:cNvPr>
          <p:cNvSpPr txBox="1"/>
          <p:nvPr/>
        </p:nvSpPr>
        <p:spPr>
          <a:xfrm>
            <a:off x="1609852" y="3084794"/>
            <a:ext cx="121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1.207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2E0EC9EB-74A7-877A-71FA-17251F2DE202}"/>
              </a:ext>
            </a:extLst>
          </p:cNvPr>
          <p:cNvSpPr txBox="1"/>
          <p:nvPr/>
        </p:nvSpPr>
        <p:spPr>
          <a:xfrm>
            <a:off x="4850716" y="3065247"/>
            <a:ext cx="118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995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0" name="Imagem 149">
            <a:extLst>
              <a:ext uri="{FF2B5EF4-FFF2-40B4-BE49-F238E27FC236}">
                <a16:creationId xmlns:a16="http://schemas.microsoft.com/office/drawing/2014/main" id="{B0C1AFB9-196E-53B9-22BB-D39884EABC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2544" y="2563599"/>
            <a:ext cx="649903" cy="422015"/>
          </a:xfrm>
          <a:prstGeom prst="rect">
            <a:avLst/>
          </a:prstGeom>
        </p:spPr>
      </p:pic>
      <p:pic>
        <p:nvPicPr>
          <p:cNvPr id="151" name="Imagem 150">
            <a:extLst>
              <a:ext uri="{FF2B5EF4-FFF2-40B4-BE49-F238E27FC236}">
                <a16:creationId xmlns:a16="http://schemas.microsoft.com/office/drawing/2014/main" id="{79B1DCD9-E5EF-E267-B90B-CC50033AC7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9193" y="2611185"/>
            <a:ext cx="787285" cy="349478"/>
          </a:xfrm>
          <a:prstGeom prst="rect">
            <a:avLst/>
          </a:prstGeom>
        </p:spPr>
      </p:pic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47887E24-1D85-684B-84CD-750B125CA355}"/>
              </a:ext>
            </a:extLst>
          </p:cNvPr>
          <p:cNvSpPr txBox="1"/>
          <p:nvPr/>
        </p:nvSpPr>
        <p:spPr>
          <a:xfrm>
            <a:off x="6511047" y="3057805"/>
            <a:ext cx="118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163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3" name="Imagem 152">
            <a:extLst>
              <a:ext uri="{FF2B5EF4-FFF2-40B4-BE49-F238E27FC236}">
                <a16:creationId xmlns:a16="http://schemas.microsoft.com/office/drawing/2014/main" id="{3CCE70A3-F63C-09B5-109E-78E9C46359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84010" y="2622851"/>
            <a:ext cx="726449" cy="350699"/>
          </a:xfrm>
          <a:prstGeom prst="rect">
            <a:avLst/>
          </a:prstGeom>
        </p:spPr>
      </p:pic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691989D5-328D-7B8A-BEF1-99DF34434375}"/>
              </a:ext>
            </a:extLst>
          </p:cNvPr>
          <p:cNvSpPr txBox="1"/>
          <p:nvPr/>
        </p:nvSpPr>
        <p:spPr>
          <a:xfrm>
            <a:off x="7939394" y="3065247"/>
            <a:ext cx="134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157" name="Imagem 156">
            <a:extLst>
              <a:ext uri="{FF2B5EF4-FFF2-40B4-BE49-F238E27FC236}">
                <a16:creationId xmlns:a16="http://schemas.microsoft.com/office/drawing/2014/main" id="{4FFF2943-5B0E-0735-8ED0-AA5DAEBFA4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08824" y="2609206"/>
            <a:ext cx="688759" cy="364344"/>
          </a:xfrm>
          <a:prstGeom prst="rect">
            <a:avLst/>
          </a:prstGeom>
        </p:spPr>
      </p:pic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B6E08139-2B81-6D5C-8E3A-428FE499709F}"/>
              </a:ext>
            </a:extLst>
          </p:cNvPr>
          <p:cNvSpPr txBox="1"/>
          <p:nvPr/>
        </p:nvSpPr>
        <p:spPr>
          <a:xfrm>
            <a:off x="9682070" y="3062952"/>
            <a:ext cx="118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04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9" name="Imagem 158">
            <a:extLst>
              <a:ext uri="{FF2B5EF4-FFF2-40B4-BE49-F238E27FC236}">
                <a16:creationId xmlns:a16="http://schemas.microsoft.com/office/drawing/2014/main" id="{D7542C65-CD7C-C5C6-C444-369D80366A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30782" y="4150862"/>
            <a:ext cx="519348" cy="210315"/>
          </a:xfrm>
          <a:prstGeom prst="rect">
            <a:avLst/>
          </a:prstGeom>
        </p:spPr>
      </p:pic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7E17B022-30C9-A460-A6FA-67CF76FE11D6}"/>
              </a:ext>
            </a:extLst>
          </p:cNvPr>
          <p:cNvSpPr txBox="1"/>
          <p:nvPr/>
        </p:nvSpPr>
        <p:spPr>
          <a:xfrm>
            <a:off x="2113312" y="4378028"/>
            <a:ext cx="86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63" name="Imagem 162">
            <a:extLst>
              <a:ext uri="{FF2B5EF4-FFF2-40B4-BE49-F238E27FC236}">
                <a16:creationId xmlns:a16="http://schemas.microsoft.com/office/drawing/2014/main" id="{876584B6-8230-8038-BF3B-9B9B525C6A1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22878" y="4098364"/>
            <a:ext cx="504863" cy="274970"/>
          </a:xfrm>
          <a:prstGeom prst="rect">
            <a:avLst/>
          </a:prstGeom>
        </p:spPr>
      </p:pic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8D13E9E9-65A1-ADC6-5A06-005558BC06B1}"/>
              </a:ext>
            </a:extLst>
          </p:cNvPr>
          <p:cNvSpPr txBox="1"/>
          <p:nvPr/>
        </p:nvSpPr>
        <p:spPr>
          <a:xfrm>
            <a:off x="3327790" y="4396180"/>
            <a:ext cx="86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65" name="CaixaDeTexto 164">
            <a:extLst>
              <a:ext uri="{FF2B5EF4-FFF2-40B4-BE49-F238E27FC236}">
                <a16:creationId xmlns:a16="http://schemas.microsoft.com/office/drawing/2014/main" id="{33366EEA-F8D0-0609-8052-31167F1D5090}"/>
              </a:ext>
            </a:extLst>
          </p:cNvPr>
          <p:cNvSpPr txBox="1"/>
          <p:nvPr/>
        </p:nvSpPr>
        <p:spPr>
          <a:xfrm>
            <a:off x="4470512" y="4414778"/>
            <a:ext cx="964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650E7E06-FE46-28BF-2A90-697D9AD8A86F}"/>
              </a:ext>
            </a:extLst>
          </p:cNvPr>
          <p:cNvSpPr txBox="1"/>
          <p:nvPr/>
        </p:nvSpPr>
        <p:spPr>
          <a:xfrm>
            <a:off x="5614278" y="4400939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167" name="CaixaDeTexto 166">
            <a:extLst>
              <a:ext uri="{FF2B5EF4-FFF2-40B4-BE49-F238E27FC236}">
                <a16:creationId xmlns:a16="http://schemas.microsoft.com/office/drawing/2014/main" id="{5FDD0437-BBB5-EFED-3AD9-19FD53274B92}"/>
              </a:ext>
            </a:extLst>
          </p:cNvPr>
          <p:cNvSpPr txBox="1"/>
          <p:nvPr/>
        </p:nvSpPr>
        <p:spPr>
          <a:xfrm>
            <a:off x="6814936" y="4408664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153</a:t>
            </a:r>
          </a:p>
        </p:txBody>
      </p:sp>
      <p:pic>
        <p:nvPicPr>
          <p:cNvPr id="168" name="Imagem 167">
            <a:extLst>
              <a:ext uri="{FF2B5EF4-FFF2-40B4-BE49-F238E27FC236}">
                <a16:creationId xmlns:a16="http://schemas.microsoft.com/office/drawing/2014/main" id="{126B9D9C-22EA-15F0-632C-6EC76FEE04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2489" y="4028855"/>
            <a:ext cx="825891" cy="427520"/>
          </a:xfrm>
          <a:prstGeom prst="rect">
            <a:avLst/>
          </a:prstGeom>
        </p:spPr>
      </p:pic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41EBA28E-5DD2-F9C5-2F1C-DC0E886920DC}"/>
              </a:ext>
            </a:extLst>
          </p:cNvPr>
          <p:cNvSpPr txBox="1"/>
          <p:nvPr/>
        </p:nvSpPr>
        <p:spPr>
          <a:xfrm>
            <a:off x="8002386" y="4419026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409</a:t>
            </a:r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C4B0A0D3-8A8E-BC09-3E0D-FCFB921EC033}"/>
              </a:ext>
            </a:extLst>
          </p:cNvPr>
          <p:cNvSpPr txBox="1"/>
          <p:nvPr/>
        </p:nvSpPr>
        <p:spPr>
          <a:xfrm>
            <a:off x="9201445" y="4397603"/>
            <a:ext cx="107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6.001</a:t>
            </a:r>
          </a:p>
        </p:txBody>
      </p:sp>
      <p:grpSp>
        <p:nvGrpSpPr>
          <p:cNvPr id="171" name="object 19">
            <a:extLst>
              <a:ext uri="{FF2B5EF4-FFF2-40B4-BE49-F238E27FC236}">
                <a16:creationId xmlns:a16="http://schemas.microsoft.com/office/drawing/2014/main" id="{027C2C03-9C5E-8428-A101-5AB2B78744F2}"/>
              </a:ext>
            </a:extLst>
          </p:cNvPr>
          <p:cNvGrpSpPr/>
          <p:nvPr/>
        </p:nvGrpSpPr>
        <p:grpSpPr>
          <a:xfrm>
            <a:off x="3167991" y="2496745"/>
            <a:ext cx="1341120" cy="1190625"/>
            <a:chOff x="5449823" y="3185159"/>
            <a:chExt cx="1341120" cy="1190625"/>
          </a:xfrm>
        </p:grpSpPr>
        <p:sp>
          <p:nvSpPr>
            <p:cNvPr id="172" name="object 20">
              <a:extLst>
                <a:ext uri="{FF2B5EF4-FFF2-40B4-BE49-F238E27FC236}">
                  <a16:creationId xmlns:a16="http://schemas.microsoft.com/office/drawing/2014/main" id="{A2EB096B-5F8E-B134-6280-3482935F419E}"/>
                </a:ext>
              </a:extLst>
            </p:cNvPr>
            <p:cNvSpPr/>
            <p:nvPr/>
          </p:nvSpPr>
          <p:spPr>
            <a:xfrm>
              <a:off x="5449823" y="3185159"/>
              <a:ext cx="1341120" cy="1190625"/>
            </a:xfrm>
            <a:custGeom>
              <a:avLst/>
              <a:gdLst/>
              <a:ahLst/>
              <a:cxnLst/>
              <a:rect l="l" t="t" r="r" b="b"/>
              <a:pathLst>
                <a:path w="1341120" h="1190625">
                  <a:moveTo>
                    <a:pt x="1263395" y="1190243"/>
                  </a:moveTo>
                  <a:lnTo>
                    <a:pt x="77723" y="1190243"/>
                  </a:lnTo>
                  <a:lnTo>
                    <a:pt x="47577" y="1184338"/>
                  </a:lnTo>
                  <a:lnTo>
                    <a:pt x="22859" y="1168145"/>
                  </a:lnTo>
                  <a:lnTo>
                    <a:pt x="6143" y="1143952"/>
                  </a:lnTo>
                  <a:lnTo>
                    <a:pt x="0" y="1114043"/>
                  </a:lnTo>
                  <a:lnTo>
                    <a:pt x="0" y="77723"/>
                  </a:lnTo>
                  <a:lnTo>
                    <a:pt x="6143" y="47577"/>
                  </a:lnTo>
                  <a:lnTo>
                    <a:pt x="22859" y="22859"/>
                  </a:lnTo>
                  <a:lnTo>
                    <a:pt x="47577" y="6143"/>
                  </a:lnTo>
                  <a:lnTo>
                    <a:pt x="77723" y="0"/>
                  </a:lnTo>
                  <a:lnTo>
                    <a:pt x="1263395" y="0"/>
                  </a:lnTo>
                  <a:lnTo>
                    <a:pt x="1293542" y="6143"/>
                  </a:lnTo>
                  <a:lnTo>
                    <a:pt x="1318259" y="22859"/>
                  </a:lnTo>
                  <a:lnTo>
                    <a:pt x="1334976" y="47577"/>
                  </a:lnTo>
                  <a:lnTo>
                    <a:pt x="1341119" y="77723"/>
                  </a:lnTo>
                  <a:lnTo>
                    <a:pt x="1341119" y="1114043"/>
                  </a:lnTo>
                  <a:lnTo>
                    <a:pt x="1334976" y="1143952"/>
                  </a:lnTo>
                  <a:lnTo>
                    <a:pt x="1318259" y="1168145"/>
                  </a:lnTo>
                  <a:lnTo>
                    <a:pt x="1293542" y="1184338"/>
                  </a:lnTo>
                  <a:lnTo>
                    <a:pt x="1263395" y="1190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21">
              <a:extLst>
                <a:ext uri="{FF2B5EF4-FFF2-40B4-BE49-F238E27FC236}">
                  <a16:creationId xmlns:a16="http://schemas.microsoft.com/office/drawing/2014/main" id="{F912042E-C340-0B9B-FC6E-A8FCDD4E1D8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0219" y="3331464"/>
              <a:ext cx="284987" cy="347471"/>
            </a:xfrm>
            <a:prstGeom prst="rect">
              <a:avLst/>
            </a:prstGeom>
          </p:spPr>
        </p:pic>
      </p:grpSp>
      <p:pic>
        <p:nvPicPr>
          <p:cNvPr id="174" name="Imagem 173">
            <a:extLst>
              <a:ext uri="{FF2B5EF4-FFF2-40B4-BE49-F238E27FC236}">
                <a16:creationId xmlns:a16="http://schemas.microsoft.com/office/drawing/2014/main" id="{95E77A10-BFBD-79A0-07FE-F1C9E859A97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1" r="30863" b="3496"/>
          <a:stretch/>
        </p:blipFill>
        <p:spPr>
          <a:xfrm>
            <a:off x="3827788" y="2582399"/>
            <a:ext cx="470033" cy="338433"/>
          </a:xfrm>
          <a:prstGeom prst="rect">
            <a:avLst/>
          </a:prstGeom>
        </p:spPr>
      </p:pic>
      <p:sp>
        <p:nvSpPr>
          <p:cNvPr id="175" name="CaixaDeTexto 174">
            <a:extLst>
              <a:ext uri="{FF2B5EF4-FFF2-40B4-BE49-F238E27FC236}">
                <a16:creationId xmlns:a16="http://schemas.microsoft.com/office/drawing/2014/main" id="{9F426B0E-13BE-FF0A-D971-417E78658281}"/>
              </a:ext>
            </a:extLst>
          </p:cNvPr>
          <p:cNvSpPr txBox="1"/>
          <p:nvPr/>
        </p:nvSpPr>
        <p:spPr>
          <a:xfrm>
            <a:off x="3167992" y="3064626"/>
            <a:ext cx="134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19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76" name="Imagem 175">
            <a:extLst>
              <a:ext uri="{FF2B5EF4-FFF2-40B4-BE49-F238E27FC236}">
                <a16:creationId xmlns:a16="http://schemas.microsoft.com/office/drawing/2014/main" id="{490C5CFB-5488-1B32-7974-D6BABE4A1E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7494" y="4023943"/>
            <a:ext cx="454021" cy="371471"/>
          </a:xfrm>
          <a:prstGeom prst="rect">
            <a:avLst/>
          </a:prstGeom>
        </p:spPr>
      </p:pic>
      <p:pic>
        <p:nvPicPr>
          <p:cNvPr id="177" name="Imagem 176">
            <a:extLst>
              <a:ext uri="{FF2B5EF4-FFF2-40B4-BE49-F238E27FC236}">
                <a16:creationId xmlns:a16="http://schemas.microsoft.com/office/drawing/2014/main" id="{1A4E3944-8020-E386-A393-7501244F89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08242" y="4135313"/>
            <a:ext cx="502677" cy="201071"/>
          </a:xfrm>
          <a:prstGeom prst="rect">
            <a:avLst/>
          </a:prstGeom>
        </p:spPr>
      </p:pic>
      <p:pic>
        <p:nvPicPr>
          <p:cNvPr id="178" name="Imagem 177">
            <a:extLst>
              <a:ext uri="{FF2B5EF4-FFF2-40B4-BE49-F238E27FC236}">
                <a16:creationId xmlns:a16="http://schemas.microsoft.com/office/drawing/2014/main" id="{D40F7670-528A-5153-A7D7-7DEF05E926D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20752" y="4135313"/>
            <a:ext cx="480555" cy="224259"/>
          </a:xfrm>
          <a:prstGeom prst="rect">
            <a:avLst/>
          </a:prstGeom>
        </p:spPr>
      </p:pic>
      <p:sp>
        <p:nvSpPr>
          <p:cNvPr id="179" name="TextBox 8"/>
          <p:cNvSpPr txBox="1"/>
          <p:nvPr/>
        </p:nvSpPr>
        <p:spPr>
          <a:xfrm>
            <a:off x="3224244" y="1004180"/>
            <a:ext cx="657360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rgbClr val="183EFF"/>
                </a:solidFill>
              </a:rPr>
              <a:t>São 2.405 equipes de Atenção Primária à Saúde</a:t>
            </a:r>
            <a:endParaRPr lang="pt-BR" sz="4000" b="1" dirty="0">
              <a:solidFill>
                <a:srgbClr val="FF0000"/>
              </a:solidFill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3932192" y="194922"/>
            <a:ext cx="4996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0B050"/>
                </a:solidFill>
              </a:rPr>
              <a:t>Rio Grande do Norte</a:t>
            </a:r>
          </a:p>
        </p:txBody>
      </p:sp>
    </p:spTree>
    <p:extLst>
      <p:ext uri="{BB962C8B-B14F-4D97-AF65-F5344CB8AC3E}">
        <p14:creationId xmlns:p14="http://schemas.microsoft.com/office/powerpoint/2010/main" val="118099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5970AD2-4B88-5DCA-AC27-CFAC70DE3243}"/>
              </a:ext>
            </a:extLst>
          </p:cNvPr>
          <p:cNvSpPr/>
          <p:nvPr/>
        </p:nvSpPr>
        <p:spPr>
          <a:xfrm>
            <a:off x="0" y="0"/>
            <a:ext cx="12206997" cy="6858000"/>
          </a:xfrm>
          <a:prstGeom prst="rect">
            <a:avLst/>
          </a:prstGeom>
          <a:solidFill>
            <a:srgbClr val="599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Espaço Reservado para Conteúdo 8" descr="Pessoa de uniforme olhando para o lado&#10;&#10;Descrição gerada automaticamente">
            <a:extLst>
              <a:ext uri="{FF2B5EF4-FFF2-40B4-BE49-F238E27FC236}">
                <a16:creationId xmlns:a16="http://schemas.microsoft.com/office/drawing/2014/main" id="{45B0B9D7-4851-1E98-6DCC-5D726C529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r="-1" b="15476"/>
          <a:stretch/>
        </p:blipFill>
        <p:spPr>
          <a:xfrm>
            <a:off x="3692106" y="2076809"/>
            <a:ext cx="8499894" cy="4781191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CA6679E-227C-66F0-17A1-D355A0C309EF}"/>
              </a:ext>
            </a:extLst>
          </p:cNvPr>
          <p:cNvSpPr/>
          <p:nvPr/>
        </p:nvSpPr>
        <p:spPr>
          <a:xfrm>
            <a:off x="839321" y="1049232"/>
            <a:ext cx="7534256" cy="27244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C47BC62-E9C3-05A6-6E46-5E78D7A50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00000">
            <a:off x="522624" y="2133343"/>
            <a:ext cx="823247" cy="92317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8E76EC8-E20D-A465-05CA-9D137DBCE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87137" y="5138964"/>
            <a:ext cx="1609725" cy="17335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70E6AC9-D2A4-6729-158B-A1762B127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66750" y="-608118"/>
            <a:ext cx="1333500" cy="1657350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6871A2F-A371-F02E-803C-F46A7C81103B}"/>
              </a:ext>
            </a:extLst>
          </p:cNvPr>
          <p:cNvSpPr/>
          <p:nvPr/>
        </p:nvSpPr>
        <p:spPr>
          <a:xfrm>
            <a:off x="839321" y="5343203"/>
            <a:ext cx="5009936" cy="8159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6D40F8B6-AA0D-FA61-DAA2-8470EA499A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8240" y="5571828"/>
            <a:ext cx="1292112" cy="410688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E0D73EEF-E892-C28C-93A3-E0B9CCE36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72289" y="5513152"/>
            <a:ext cx="2838400" cy="51301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8552FB6-4DAB-238A-071E-464CA3744C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5567" y="1480961"/>
            <a:ext cx="6128944" cy="19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44885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227dcb5-5612-4d92-ae63-09eb71e7fdf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3C60BC32307C4A8A34BEB9EA083D61" ma:contentTypeVersion="18" ma:contentTypeDescription="Create a new document." ma:contentTypeScope="" ma:versionID="220d618217b49177a138524525f4869b">
  <xsd:schema xmlns:xsd="http://www.w3.org/2001/XMLSchema" xmlns:xs="http://www.w3.org/2001/XMLSchema" xmlns:p="http://schemas.microsoft.com/office/2006/metadata/properties" xmlns:ns3="1b005e9d-193a-4c7e-a5a0-af39f2bb8b10" xmlns:ns4="1227dcb5-5612-4d92-ae63-09eb71e7fdfb" targetNamespace="http://schemas.microsoft.com/office/2006/metadata/properties" ma:root="true" ma:fieldsID="4624e7c6b7686214bd7553ba6f0447c8" ns3:_="" ns4:_="">
    <xsd:import namespace="1b005e9d-193a-4c7e-a5a0-af39f2bb8b10"/>
    <xsd:import namespace="1227dcb5-5612-4d92-ae63-09eb71e7fdf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05e9d-193a-4c7e-a5a0-af39f2bb8b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7dcb5-5612-4d92-ae63-09eb71e7fd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BC74DE-6F6D-475E-A3E9-66A1612B5A13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1b005e9d-193a-4c7e-a5a0-af39f2bb8b10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1227dcb5-5612-4d92-ae63-09eb71e7fdf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14F03E8-99E0-483D-8FA7-1219501172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AFC9C2-EBDC-4AA3-8B0E-76D681C8E81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b005e9d-193a-4c7e-a5a0-af39f2bb8b10"/>
    <ds:schemaRef ds:uri="1227dcb5-5612-4d92-ae63-09eb71e7fdf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10928</TotalTime>
  <Words>1508</Words>
  <Application>Microsoft Macintosh PowerPoint</Application>
  <PresentationFormat>Widescreen</PresentationFormat>
  <Paragraphs>291</Paragraphs>
  <Slides>43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23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43</vt:i4>
      </vt:variant>
    </vt:vector>
  </HeadingPairs>
  <TitlesOfParts>
    <vt:vector size="68" baseType="lpstr">
      <vt:lpstr>Montserrat ExtraBold</vt:lpstr>
      <vt:lpstr>Montserrat Black</vt:lpstr>
      <vt:lpstr>Trebuchet MS</vt:lpstr>
      <vt:lpstr>Aileron Bold</vt:lpstr>
      <vt:lpstr>Open Sans 1</vt:lpstr>
      <vt:lpstr>Montserrat</vt:lpstr>
      <vt:lpstr>Courier New</vt:lpstr>
      <vt:lpstr>Calibri</vt:lpstr>
      <vt:lpstr>Verdana</vt:lpstr>
      <vt:lpstr>TT Rounds Condensed Bold</vt:lpstr>
      <vt:lpstr>Roboto</vt:lpstr>
      <vt:lpstr>TT Rounds Condensed</vt:lpstr>
      <vt:lpstr>Cooper Hewitt</vt:lpstr>
      <vt:lpstr>Wingdings</vt:lpstr>
      <vt:lpstr>Cooper Hewitt Bold</vt:lpstr>
      <vt:lpstr>Arimo</vt:lpstr>
      <vt:lpstr>Montserrat ExtraBold</vt:lpstr>
      <vt:lpstr>Open Sans 1 Bold</vt:lpstr>
      <vt:lpstr>Rawline</vt:lpstr>
      <vt:lpstr>Arial MT</vt:lpstr>
      <vt:lpstr>Arimo Bold</vt:lpstr>
      <vt:lpstr>Arial</vt:lpstr>
      <vt:lpstr>Calibri Light</vt:lpstr>
      <vt:lpstr>Lâmina de Abertura</vt:lpstr>
      <vt:lpstr>Lâmina de Abertura e final</vt:lpstr>
      <vt:lpstr>Apresentação do PowerPoint</vt:lpstr>
      <vt:lpstr>CONTEXTUALIZAÇÃO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Portaria GM/MS nº 3493/2024 – Mais Saúde para Família </vt:lpstr>
      <vt:lpstr>Aumento de 20% de recursos para a ESF, com cerca de 1,3 bilhões de investimento mensal.</vt:lpstr>
      <vt:lpstr>Apresentação do PowerPoint</vt:lpstr>
      <vt:lpstr>Portaria GM/MS nº 3493/2024 – Mais Saúde para Família </vt:lpstr>
      <vt:lpstr>Apresentação do PowerPoint</vt:lpstr>
      <vt:lpstr>Apresentação do PowerPoint</vt:lpstr>
      <vt:lpstr>Boas práticas comuns aos temas</vt:lpstr>
      <vt:lpstr>Ex.: EM DISCUSSÃO NO MOMENTO Acompanhamento do desenvolvimento infantil até 2 anos</vt:lpstr>
      <vt:lpstr>VALORES POR EQUIPE</vt:lpstr>
      <vt:lpstr>Apresentação do PowerPoint</vt:lpstr>
      <vt:lpstr>Apresentação do PowerPoint</vt:lpstr>
      <vt:lpstr>Apresentação do PowerPoint</vt:lpstr>
      <vt:lpstr>Apresentação do PowerPoint</vt:lpstr>
      <vt:lpstr>médicos atuando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tt45975</cp:lastModifiedBy>
  <cp:revision>200</cp:revision>
  <cp:lastPrinted>2021-05-27T13:54:16Z</cp:lastPrinted>
  <dcterms:created xsi:type="dcterms:W3CDTF">2021-05-25T14:48:35Z</dcterms:created>
  <dcterms:modified xsi:type="dcterms:W3CDTF">2025-02-18T12:04:01Z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0x010100CD3C60BC32307C4A8A34BEB9EA083D61</vt:lpwstr>
  </property>
</Properties>
</file>